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7"/>
  </p:notesMasterIdLst>
  <p:sldIdLst>
    <p:sldId id="257"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50" r:id="rId20"/>
    <p:sldId id="351" r:id="rId21"/>
    <p:sldId id="352" r:id="rId22"/>
    <p:sldId id="353" r:id="rId23"/>
    <p:sldId id="306" r:id="rId24"/>
    <p:sldId id="307" r:id="rId25"/>
    <p:sldId id="308" r:id="rId26"/>
    <p:sldId id="339" r:id="rId27"/>
    <p:sldId id="355" r:id="rId28"/>
    <p:sldId id="309" r:id="rId29"/>
    <p:sldId id="310" r:id="rId30"/>
    <p:sldId id="311" r:id="rId31"/>
    <p:sldId id="312" r:id="rId32"/>
    <p:sldId id="313" r:id="rId33"/>
    <p:sldId id="315" r:id="rId34"/>
    <p:sldId id="316" r:id="rId35"/>
    <p:sldId id="317" r:id="rId36"/>
    <p:sldId id="318" r:id="rId37"/>
    <p:sldId id="319" r:id="rId38"/>
    <p:sldId id="324" r:id="rId39"/>
    <p:sldId id="325" r:id="rId40"/>
    <p:sldId id="327" r:id="rId41"/>
    <p:sldId id="361" r:id="rId42"/>
    <p:sldId id="360" r:id="rId43"/>
    <p:sldId id="323" r:id="rId44"/>
    <p:sldId id="328" r:id="rId45"/>
    <p:sldId id="329" r:id="rId46"/>
    <p:sldId id="330" r:id="rId47"/>
    <p:sldId id="331" r:id="rId48"/>
    <p:sldId id="332" r:id="rId49"/>
    <p:sldId id="333" r:id="rId50"/>
    <p:sldId id="334" r:id="rId51"/>
    <p:sldId id="335" r:id="rId52"/>
    <p:sldId id="336" r:id="rId53"/>
    <p:sldId id="357" r:id="rId54"/>
    <p:sldId id="337" r:id="rId55"/>
    <p:sldId id="33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0F"/>
    <a:srgbClr val="002A86"/>
    <a:srgbClr val="0B1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BAB947-89F9-4693-AD4A-8D32971CD89D}" v="105" dt="2025-09-15T22:09:43.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04" autoAdjust="0"/>
  </p:normalViewPr>
  <p:slideViewPr>
    <p:cSldViewPr snapToGrid="0">
      <p:cViewPr varScale="1">
        <p:scale>
          <a:sx n="41" d="100"/>
          <a:sy n="41" d="100"/>
        </p:scale>
        <p:origin x="1352"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EEL Amanda E * OMD" userId="846190c5-81e6-4eb2-af2c-60b5cb36602a" providerId="ADAL" clId="{1BBAB947-89F9-4693-AD4A-8D32971CD89D}"/>
    <pc:docChg chg="undo custSel addSld delSld modSld">
      <pc:chgData name="CASTEEL Amanda E * OMD" userId="846190c5-81e6-4eb2-af2c-60b5cb36602a" providerId="ADAL" clId="{1BBAB947-89F9-4693-AD4A-8D32971CD89D}" dt="2025-09-15T22:09:43.475" v="462" actId="27636"/>
      <pc:docMkLst>
        <pc:docMk/>
      </pc:docMkLst>
      <pc:sldChg chg="delSp modSp mod modNotesTx">
        <pc:chgData name="CASTEEL Amanda E * OMD" userId="846190c5-81e6-4eb2-af2c-60b5cb36602a" providerId="ADAL" clId="{1BBAB947-89F9-4693-AD4A-8D32971CD89D}" dt="2025-09-15T20:52:26.850" v="49" actId="20577"/>
        <pc:sldMkLst>
          <pc:docMk/>
          <pc:sldMk cId="1235446385" sldId="292"/>
        </pc:sldMkLst>
        <pc:spChg chg="mod">
          <ac:chgData name="CASTEEL Amanda E * OMD" userId="846190c5-81e6-4eb2-af2c-60b5cb36602a" providerId="ADAL" clId="{1BBAB947-89F9-4693-AD4A-8D32971CD89D}" dt="2025-09-15T20:52:21.008" v="48" actId="14100"/>
          <ac:spMkLst>
            <pc:docMk/>
            <pc:sldMk cId="1235446385" sldId="292"/>
            <ac:spMk id="5" creationId="{A83BD306-5757-47C2-82F7-EBABF072A43B}"/>
          </ac:spMkLst>
        </pc:spChg>
        <pc:spChg chg="del mod">
          <ac:chgData name="CASTEEL Amanda E * OMD" userId="846190c5-81e6-4eb2-af2c-60b5cb36602a" providerId="ADAL" clId="{1BBAB947-89F9-4693-AD4A-8D32971CD89D}" dt="2025-09-15T20:49:41.683" v="1" actId="478"/>
          <ac:spMkLst>
            <pc:docMk/>
            <pc:sldMk cId="1235446385" sldId="292"/>
            <ac:spMk id="7" creationId="{36BA8BA7-DC37-EDBE-82D5-127BFF13FA4B}"/>
          </ac:spMkLst>
        </pc:spChg>
      </pc:sldChg>
      <pc:sldChg chg="modSp mod">
        <pc:chgData name="CASTEEL Amanda E * OMD" userId="846190c5-81e6-4eb2-af2c-60b5cb36602a" providerId="ADAL" clId="{1BBAB947-89F9-4693-AD4A-8D32971CD89D}" dt="2025-09-15T20:52:37.009" v="54" actId="5793"/>
        <pc:sldMkLst>
          <pc:docMk/>
          <pc:sldMk cId="994977735" sldId="293"/>
        </pc:sldMkLst>
        <pc:spChg chg="mod">
          <ac:chgData name="CASTEEL Amanda E * OMD" userId="846190c5-81e6-4eb2-af2c-60b5cb36602a" providerId="ADAL" clId="{1BBAB947-89F9-4693-AD4A-8D32971CD89D}" dt="2025-09-15T20:52:37.009" v="54" actId="5793"/>
          <ac:spMkLst>
            <pc:docMk/>
            <pc:sldMk cId="994977735" sldId="293"/>
            <ac:spMk id="5" creationId="{F6F09A39-E44C-46E0-9C80-767E7A31E00F}"/>
          </ac:spMkLst>
        </pc:spChg>
      </pc:sldChg>
      <pc:sldChg chg="modSp mod modNotesTx">
        <pc:chgData name="CASTEEL Amanda E * OMD" userId="846190c5-81e6-4eb2-af2c-60b5cb36602a" providerId="ADAL" clId="{1BBAB947-89F9-4693-AD4A-8D32971CD89D}" dt="2025-09-15T20:51:20.831" v="43" actId="20577"/>
        <pc:sldMkLst>
          <pc:docMk/>
          <pc:sldMk cId="1522622275" sldId="294"/>
        </pc:sldMkLst>
        <pc:spChg chg="mod">
          <ac:chgData name="CASTEEL Amanda E * OMD" userId="846190c5-81e6-4eb2-af2c-60b5cb36602a" providerId="ADAL" clId="{1BBAB947-89F9-4693-AD4A-8D32971CD89D}" dt="2025-09-15T20:50:39.709" v="4" actId="255"/>
          <ac:spMkLst>
            <pc:docMk/>
            <pc:sldMk cId="1522622275" sldId="294"/>
            <ac:spMk id="5" creationId="{553068C4-2C8D-4560-BDCC-6569B2545FF1}"/>
          </ac:spMkLst>
        </pc:spChg>
      </pc:sldChg>
      <pc:sldChg chg="delSp modSp mod">
        <pc:chgData name="CASTEEL Amanda E * OMD" userId="846190c5-81e6-4eb2-af2c-60b5cb36602a" providerId="ADAL" clId="{1BBAB947-89F9-4693-AD4A-8D32971CD89D}" dt="2025-09-15T20:54:06.660" v="79" actId="1076"/>
        <pc:sldMkLst>
          <pc:docMk/>
          <pc:sldMk cId="3627823122" sldId="295"/>
        </pc:sldMkLst>
        <pc:spChg chg="mod">
          <ac:chgData name="CASTEEL Amanda E * OMD" userId="846190c5-81e6-4eb2-af2c-60b5cb36602a" providerId="ADAL" clId="{1BBAB947-89F9-4693-AD4A-8D32971CD89D}" dt="2025-09-15T20:54:02.687" v="78" actId="1076"/>
          <ac:spMkLst>
            <pc:docMk/>
            <pc:sldMk cId="3627823122" sldId="295"/>
            <ac:spMk id="6" creationId="{6791A5F2-3EAF-4211-87F1-640A4756CED3}"/>
          </ac:spMkLst>
        </pc:spChg>
        <pc:spChg chg="mod">
          <ac:chgData name="CASTEEL Amanda E * OMD" userId="846190c5-81e6-4eb2-af2c-60b5cb36602a" providerId="ADAL" clId="{1BBAB947-89F9-4693-AD4A-8D32971CD89D}" dt="2025-09-15T20:53:21.840" v="63" actId="21"/>
          <ac:spMkLst>
            <pc:docMk/>
            <pc:sldMk cId="3627823122" sldId="295"/>
            <ac:spMk id="7" creationId="{48F3D126-FBCA-4059-86C2-DDF6EC7F1840}"/>
          </ac:spMkLst>
        </pc:spChg>
        <pc:spChg chg="del mod">
          <ac:chgData name="CASTEEL Amanda E * OMD" userId="846190c5-81e6-4eb2-af2c-60b5cb36602a" providerId="ADAL" clId="{1BBAB947-89F9-4693-AD4A-8D32971CD89D}" dt="2025-09-15T20:53:09.918" v="60" actId="478"/>
          <ac:spMkLst>
            <pc:docMk/>
            <pc:sldMk cId="3627823122" sldId="295"/>
            <ac:spMk id="8" creationId="{97ACCE2C-284B-48B7-A8D5-DA69C4F527AB}"/>
          </ac:spMkLst>
        </pc:spChg>
        <pc:spChg chg="mod">
          <ac:chgData name="CASTEEL Amanda E * OMD" userId="846190c5-81e6-4eb2-af2c-60b5cb36602a" providerId="ADAL" clId="{1BBAB947-89F9-4693-AD4A-8D32971CD89D}" dt="2025-09-15T20:54:06.660" v="79" actId="1076"/>
          <ac:spMkLst>
            <pc:docMk/>
            <pc:sldMk cId="3627823122" sldId="295"/>
            <ac:spMk id="10" creationId="{9349CAE3-76A0-4D59-B5B2-BB63D78F839A}"/>
          </ac:spMkLst>
        </pc:spChg>
        <pc:picChg chg="del mod">
          <ac:chgData name="CASTEEL Amanda E * OMD" userId="846190c5-81e6-4eb2-af2c-60b5cb36602a" providerId="ADAL" clId="{1BBAB947-89F9-4693-AD4A-8D32971CD89D}" dt="2025-09-15T20:53:53.858" v="75" actId="478"/>
          <ac:picMkLst>
            <pc:docMk/>
            <pc:sldMk cId="3627823122" sldId="295"/>
            <ac:picMk id="5" creationId="{DEA3CDCB-6C19-4176-B71C-BB186B738ADD}"/>
          </ac:picMkLst>
        </pc:picChg>
      </pc:sldChg>
      <pc:sldChg chg="delSp modSp mod modNotesTx">
        <pc:chgData name="CASTEEL Amanda E * OMD" userId="846190c5-81e6-4eb2-af2c-60b5cb36602a" providerId="ADAL" clId="{1BBAB947-89F9-4693-AD4A-8D32971CD89D}" dt="2025-09-15T20:55:43.364" v="101" actId="1076"/>
        <pc:sldMkLst>
          <pc:docMk/>
          <pc:sldMk cId="192096037" sldId="296"/>
        </pc:sldMkLst>
        <pc:spChg chg="del mod">
          <ac:chgData name="CASTEEL Amanda E * OMD" userId="846190c5-81e6-4eb2-af2c-60b5cb36602a" providerId="ADAL" clId="{1BBAB947-89F9-4693-AD4A-8D32971CD89D}" dt="2025-09-15T20:54:18.016" v="81" actId="478"/>
          <ac:spMkLst>
            <pc:docMk/>
            <pc:sldMk cId="192096037" sldId="296"/>
            <ac:spMk id="2" creationId="{6CDBA18F-3D3B-48C9-B8F1-2D99DCD5BF9B}"/>
          </ac:spMkLst>
        </pc:spChg>
        <pc:spChg chg="mod">
          <ac:chgData name="CASTEEL Amanda E * OMD" userId="846190c5-81e6-4eb2-af2c-60b5cb36602a" providerId="ADAL" clId="{1BBAB947-89F9-4693-AD4A-8D32971CD89D}" dt="2025-09-15T20:55:06.414" v="95" actId="1076"/>
          <ac:spMkLst>
            <pc:docMk/>
            <pc:sldMk cId="192096037" sldId="296"/>
            <ac:spMk id="6" creationId="{D9E4259E-DF14-487F-AE6E-6A0282EB5ACD}"/>
          </ac:spMkLst>
        </pc:spChg>
        <pc:spChg chg="mod">
          <ac:chgData name="CASTEEL Amanda E * OMD" userId="846190c5-81e6-4eb2-af2c-60b5cb36602a" providerId="ADAL" clId="{1BBAB947-89F9-4693-AD4A-8D32971CD89D}" dt="2025-09-15T20:55:43.364" v="101" actId="1076"/>
          <ac:spMkLst>
            <pc:docMk/>
            <pc:sldMk cId="192096037" sldId="296"/>
            <ac:spMk id="7" creationId="{602D49CB-115C-482E-9D44-2C0A89827F29}"/>
          </ac:spMkLst>
        </pc:spChg>
        <pc:picChg chg="mod">
          <ac:chgData name="CASTEEL Amanda E * OMD" userId="846190c5-81e6-4eb2-af2c-60b5cb36602a" providerId="ADAL" clId="{1BBAB947-89F9-4693-AD4A-8D32971CD89D}" dt="2025-09-15T20:54:21.447" v="82" actId="1076"/>
          <ac:picMkLst>
            <pc:docMk/>
            <pc:sldMk cId="192096037" sldId="296"/>
            <ac:picMk id="5" creationId="{74E13AF8-65A1-40FC-BC4A-74D200EC3A35}"/>
          </ac:picMkLst>
        </pc:picChg>
      </pc:sldChg>
      <pc:sldChg chg="modSp mod">
        <pc:chgData name="CASTEEL Amanda E * OMD" userId="846190c5-81e6-4eb2-af2c-60b5cb36602a" providerId="ADAL" clId="{1BBAB947-89F9-4693-AD4A-8D32971CD89D}" dt="2025-09-15T21:19:34.837" v="102" actId="1076"/>
        <pc:sldMkLst>
          <pc:docMk/>
          <pc:sldMk cId="2248432502" sldId="300"/>
        </pc:sldMkLst>
        <pc:spChg chg="mod">
          <ac:chgData name="CASTEEL Amanda E * OMD" userId="846190c5-81e6-4eb2-af2c-60b5cb36602a" providerId="ADAL" clId="{1BBAB947-89F9-4693-AD4A-8D32971CD89D}" dt="2025-09-15T21:19:34.837" v="102" actId="1076"/>
          <ac:spMkLst>
            <pc:docMk/>
            <pc:sldMk cId="2248432502" sldId="300"/>
            <ac:spMk id="2" creationId="{6CDBA18F-3D3B-48C9-B8F1-2D99DCD5BF9B}"/>
          </ac:spMkLst>
        </pc:spChg>
      </pc:sldChg>
      <pc:sldChg chg="modSp mod">
        <pc:chgData name="CASTEEL Amanda E * OMD" userId="846190c5-81e6-4eb2-af2c-60b5cb36602a" providerId="ADAL" clId="{1BBAB947-89F9-4693-AD4A-8D32971CD89D}" dt="2025-09-15T21:20:31.299" v="116" actId="1076"/>
        <pc:sldMkLst>
          <pc:docMk/>
          <pc:sldMk cId="2734890759" sldId="301"/>
        </pc:sldMkLst>
        <pc:spChg chg="mod">
          <ac:chgData name="CASTEEL Amanda E * OMD" userId="846190c5-81e6-4eb2-af2c-60b5cb36602a" providerId="ADAL" clId="{1BBAB947-89F9-4693-AD4A-8D32971CD89D}" dt="2025-09-15T21:19:47.752" v="103" actId="1076"/>
          <ac:spMkLst>
            <pc:docMk/>
            <pc:sldMk cId="2734890759" sldId="301"/>
            <ac:spMk id="4" creationId="{C9C5E5D7-9445-449D-A885-752E708425CB}"/>
          </ac:spMkLst>
        </pc:spChg>
        <pc:spChg chg="mod">
          <ac:chgData name="CASTEEL Amanda E * OMD" userId="846190c5-81e6-4eb2-af2c-60b5cb36602a" providerId="ADAL" clId="{1BBAB947-89F9-4693-AD4A-8D32971CD89D}" dt="2025-09-15T21:20:31.299" v="116" actId="1076"/>
          <ac:spMkLst>
            <pc:docMk/>
            <pc:sldMk cId="2734890759" sldId="301"/>
            <ac:spMk id="5" creationId="{668B4AE6-8F6D-4659-966F-9E0583F72F41}"/>
          </ac:spMkLst>
        </pc:spChg>
      </pc:sldChg>
      <pc:sldChg chg="modSp mod">
        <pc:chgData name="CASTEEL Amanda E * OMD" userId="846190c5-81e6-4eb2-af2c-60b5cb36602a" providerId="ADAL" clId="{1BBAB947-89F9-4693-AD4A-8D32971CD89D}" dt="2025-09-15T21:20:52.918" v="128" actId="255"/>
        <pc:sldMkLst>
          <pc:docMk/>
          <pc:sldMk cId="690689655" sldId="302"/>
        </pc:sldMkLst>
        <pc:spChg chg="mod">
          <ac:chgData name="CASTEEL Amanda E * OMD" userId="846190c5-81e6-4eb2-af2c-60b5cb36602a" providerId="ADAL" clId="{1BBAB947-89F9-4693-AD4A-8D32971CD89D}" dt="2025-09-15T21:20:36.356" v="117" actId="1076"/>
          <ac:spMkLst>
            <pc:docMk/>
            <pc:sldMk cId="690689655" sldId="302"/>
            <ac:spMk id="4" creationId="{01F09F58-F0E5-4827-A072-C5663E2B6DFF}"/>
          </ac:spMkLst>
        </pc:spChg>
        <pc:spChg chg="mod">
          <ac:chgData name="CASTEEL Amanda E * OMD" userId="846190c5-81e6-4eb2-af2c-60b5cb36602a" providerId="ADAL" clId="{1BBAB947-89F9-4693-AD4A-8D32971CD89D}" dt="2025-09-15T21:20:52.918" v="128" actId="255"/>
          <ac:spMkLst>
            <pc:docMk/>
            <pc:sldMk cId="690689655" sldId="302"/>
            <ac:spMk id="5" creationId="{3B94DC0D-8166-471D-87ED-449835BB7E54}"/>
          </ac:spMkLst>
        </pc:spChg>
      </pc:sldChg>
      <pc:sldChg chg="modSp mod">
        <pc:chgData name="CASTEEL Amanda E * OMD" userId="846190c5-81e6-4eb2-af2c-60b5cb36602a" providerId="ADAL" clId="{1BBAB947-89F9-4693-AD4A-8D32971CD89D}" dt="2025-09-15T21:21:14.516" v="133" actId="255"/>
        <pc:sldMkLst>
          <pc:docMk/>
          <pc:sldMk cId="954520912" sldId="303"/>
        </pc:sldMkLst>
        <pc:spChg chg="mod">
          <ac:chgData name="CASTEEL Amanda E * OMD" userId="846190c5-81e6-4eb2-af2c-60b5cb36602a" providerId="ADAL" clId="{1BBAB947-89F9-4693-AD4A-8D32971CD89D}" dt="2025-09-15T21:21:00.809" v="129" actId="1076"/>
          <ac:spMkLst>
            <pc:docMk/>
            <pc:sldMk cId="954520912" sldId="303"/>
            <ac:spMk id="2" creationId="{6CDBA18F-3D3B-48C9-B8F1-2D99DCD5BF9B}"/>
          </ac:spMkLst>
        </pc:spChg>
        <pc:spChg chg="mod">
          <ac:chgData name="CASTEEL Amanda E * OMD" userId="846190c5-81e6-4eb2-af2c-60b5cb36602a" providerId="ADAL" clId="{1BBAB947-89F9-4693-AD4A-8D32971CD89D}" dt="2025-09-15T21:21:14.516" v="133" actId="255"/>
          <ac:spMkLst>
            <pc:docMk/>
            <pc:sldMk cId="954520912" sldId="303"/>
            <ac:spMk id="5" creationId="{C3AB1C81-E585-4ACF-88C5-1469C106EA0B}"/>
          </ac:spMkLst>
        </pc:spChg>
        <pc:spChg chg="mod">
          <ac:chgData name="CASTEEL Amanda E * OMD" userId="846190c5-81e6-4eb2-af2c-60b5cb36602a" providerId="ADAL" clId="{1BBAB947-89F9-4693-AD4A-8D32971CD89D}" dt="2025-09-15T21:21:07.847" v="132" actId="1076"/>
          <ac:spMkLst>
            <pc:docMk/>
            <pc:sldMk cId="954520912" sldId="303"/>
            <ac:spMk id="6" creationId="{FD082D9F-9260-4103-9DDB-2F345CC3E73D}"/>
          </ac:spMkLst>
        </pc:spChg>
      </pc:sldChg>
      <pc:sldChg chg="modSp mod">
        <pc:chgData name="CASTEEL Amanda E * OMD" userId="846190c5-81e6-4eb2-af2c-60b5cb36602a" providerId="ADAL" clId="{1BBAB947-89F9-4693-AD4A-8D32971CD89D}" dt="2025-09-15T21:21:31.114" v="137" actId="255"/>
        <pc:sldMkLst>
          <pc:docMk/>
          <pc:sldMk cId="415785642" sldId="304"/>
        </pc:sldMkLst>
        <pc:spChg chg="mod">
          <ac:chgData name="CASTEEL Amanda E * OMD" userId="846190c5-81e6-4eb2-af2c-60b5cb36602a" providerId="ADAL" clId="{1BBAB947-89F9-4693-AD4A-8D32971CD89D}" dt="2025-09-15T21:21:31.114" v="137" actId="255"/>
          <ac:spMkLst>
            <pc:docMk/>
            <pc:sldMk cId="415785642" sldId="304"/>
            <ac:spMk id="5" creationId="{C919680B-D8CE-4CF0-90E5-EC21927C88C3}"/>
          </ac:spMkLst>
        </pc:spChg>
        <pc:spChg chg="mod">
          <ac:chgData name="CASTEEL Amanda E * OMD" userId="846190c5-81e6-4eb2-af2c-60b5cb36602a" providerId="ADAL" clId="{1BBAB947-89F9-4693-AD4A-8D32971CD89D}" dt="2025-09-15T21:21:22.161" v="135" actId="1076"/>
          <ac:spMkLst>
            <pc:docMk/>
            <pc:sldMk cId="415785642" sldId="304"/>
            <ac:spMk id="10" creationId="{6CDBA18F-3D3B-48C9-B8F1-2D99DCD5BF9B}"/>
          </ac:spMkLst>
        </pc:spChg>
      </pc:sldChg>
      <pc:sldChg chg="modSp mod modNotesTx">
        <pc:chgData name="CASTEEL Amanda E * OMD" userId="846190c5-81e6-4eb2-af2c-60b5cb36602a" providerId="ADAL" clId="{1BBAB947-89F9-4693-AD4A-8D32971CD89D}" dt="2025-09-15T21:42:18.709" v="256" actId="20577"/>
        <pc:sldMkLst>
          <pc:docMk/>
          <pc:sldMk cId="3697291932" sldId="305"/>
        </pc:sldMkLst>
        <pc:spChg chg="mod">
          <ac:chgData name="CASTEEL Amanda E * OMD" userId="846190c5-81e6-4eb2-af2c-60b5cb36602a" providerId="ADAL" clId="{1BBAB947-89F9-4693-AD4A-8D32971CD89D}" dt="2025-09-15T21:21:40.071" v="138" actId="1076"/>
          <ac:spMkLst>
            <pc:docMk/>
            <pc:sldMk cId="3697291932" sldId="305"/>
            <ac:spMk id="2" creationId="{6CDBA18F-3D3B-48C9-B8F1-2D99DCD5BF9B}"/>
          </ac:spMkLst>
        </pc:spChg>
        <pc:spChg chg="mod">
          <ac:chgData name="CASTEEL Amanda E * OMD" userId="846190c5-81e6-4eb2-af2c-60b5cb36602a" providerId="ADAL" clId="{1BBAB947-89F9-4693-AD4A-8D32971CD89D}" dt="2025-09-15T21:21:42.534" v="139" actId="1076"/>
          <ac:spMkLst>
            <pc:docMk/>
            <pc:sldMk cId="3697291932" sldId="305"/>
            <ac:spMk id="7" creationId="{8B874711-D25A-46E9-B9A2-394BD5D574ED}"/>
          </ac:spMkLst>
        </pc:spChg>
        <pc:picChg chg="mod">
          <ac:chgData name="CASTEEL Amanda E * OMD" userId="846190c5-81e6-4eb2-af2c-60b5cb36602a" providerId="ADAL" clId="{1BBAB947-89F9-4693-AD4A-8D32971CD89D}" dt="2025-09-15T21:21:45.363" v="140" actId="1076"/>
          <ac:picMkLst>
            <pc:docMk/>
            <pc:sldMk cId="3697291932" sldId="305"/>
            <ac:picMk id="6" creationId="{953DFE62-E8EF-4E9B-8C56-A04E11444CDF}"/>
          </ac:picMkLst>
        </pc:picChg>
        <pc:picChg chg="mod">
          <ac:chgData name="CASTEEL Amanda E * OMD" userId="846190c5-81e6-4eb2-af2c-60b5cb36602a" providerId="ADAL" clId="{1BBAB947-89F9-4693-AD4A-8D32971CD89D}" dt="2025-09-15T21:21:47.785" v="141" actId="1076"/>
          <ac:picMkLst>
            <pc:docMk/>
            <pc:sldMk cId="3697291932" sldId="305"/>
            <ac:picMk id="9" creationId="{9B300B68-7F33-1014-E072-D258777F73AD}"/>
          </ac:picMkLst>
        </pc:picChg>
      </pc:sldChg>
      <pc:sldChg chg="modSp mod">
        <pc:chgData name="CASTEEL Amanda E * OMD" userId="846190c5-81e6-4eb2-af2c-60b5cb36602a" providerId="ADAL" clId="{1BBAB947-89F9-4693-AD4A-8D32971CD89D}" dt="2025-09-15T21:25:41.832" v="185" actId="255"/>
        <pc:sldMkLst>
          <pc:docMk/>
          <pc:sldMk cId="2363174179" sldId="306"/>
        </pc:sldMkLst>
        <pc:spChg chg="mod">
          <ac:chgData name="CASTEEL Amanda E * OMD" userId="846190c5-81e6-4eb2-af2c-60b5cb36602a" providerId="ADAL" clId="{1BBAB947-89F9-4693-AD4A-8D32971CD89D}" dt="2025-09-15T21:21:57.154" v="142" actId="1076"/>
          <ac:spMkLst>
            <pc:docMk/>
            <pc:sldMk cId="2363174179" sldId="306"/>
            <ac:spMk id="2" creationId="{6CDBA18F-3D3B-48C9-B8F1-2D99DCD5BF9B}"/>
          </ac:spMkLst>
        </pc:spChg>
        <pc:spChg chg="mod">
          <ac:chgData name="CASTEEL Amanda E * OMD" userId="846190c5-81e6-4eb2-af2c-60b5cb36602a" providerId="ADAL" clId="{1BBAB947-89F9-4693-AD4A-8D32971CD89D}" dt="2025-09-15T21:25:41.832" v="185" actId="255"/>
          <ac:spMkLst>
            <pc:docMk/>
            <pc:sldMk cId="2363174179" sldId="306"/>
            <ac:spMk id="5" creationId="{7CFE556C-1EFF-45EF-8023-D94DED7ED587}"/>
          </ac:spMkLst>
        </pc:spChg>
      </pc:sldChg>
      <pc:sldChg chg="modSp mod">
        <pc:chgData name="CASTEEL Amanda E * OMD" userId="846190c5-81e6-4eb2-af2c-60b5cb36602a" providerId="ADAL" clId="{1BBAB947-89F9-4693-AD4A-8D32971CD89D}" dt="2025-09-15T21:22:14.227" v="145" actId="1076"/>
        <pc:sldMkLst>
          <pc:docMk/>
          <pc:sldMk cId="3650836199" sldId="307"/>
        </pc:sldMkLst>
        <pc:spChg chg="mod">
          <ac:chgData name="CASTEEL Amanda E * OMD" userId="846190c5-81e6-4eb2-af2c-60b5cb36602a" providerId="ADAL" clId="{1BBAB947-89F9-4693-AD4A-8D32971CD89D}" dt="2025-09-15T21:22:14.227" v="145" actId="1076"/>
          <ac:spMkLst>
            <pc:docMk/>
            <pc:sldMk cId="3650836199" sldId="307"/>
            <ac:spMk id="2" creationId="{6CDBA18F-3D3B-48C9-B8F1-2D99DCD5BF9B}"/>
          </ac:spMkLst>
        </pc:spChg>
      </pc:sldChg>
      <pc:sldChg chg="modSp mod">
        <pc:chgData name="CASTEEL Amanda E * OMD" userId="846190c5-81e6-4eb2-af2c-60b5cb36602a" providerId="ADAL" clId="{1BBAB947-89F9-4693-AD4A-8D32971CD89D}" dt="2025-09-15T21:22:19.326" v="146" actId="1076"/>
        <pc:sldMkLst>
          <pc:docMk/>
          <pc:sldMk cId="4206623732" sldId="308"/>
        </pc:sldMkLst>
        <pc:spChg chg="mod">
          <ac:chgData name="CASTEEL Amanda E * OMD" userId="846190c5-81e6-4eb2-af2c-60b5cb36602a" providerId="ADAL" clId="{1BBAB947-89F9-4693-AD4A-8D32971CD89D}" dt="2025-09-15T21:22:19.326" v="146" actId="1076"/>
          <ac:spMkLst>
            <pc:docMk/>
            <pc:sldMk cId="4206623732" sldId="308"/>
            <ac:spMk id="2" creationId="{6CDBA18F-3D3B-48C9-B8F1-2D99DCD5BF9B}"/>
          </ac:spMkLst>
        </pc:spChg>
      </pc:sldChg>
      <pc:sldChg chg="modSp mod">
        <pc:chgData name="CASTEEL Amanda E * OMD" userId="846190c5-81e6-4eb2-af2c-60b5cb36602a" providerId="ADAL" clId="{1BBAB947-89F9-4693-AD4A-8D32971CD89D}" dt="2025-09-15T21:27:19.200" v="205" actId="5793"/>
        <pc:sldMkLst>
          <pc:docMk/>
          <pc:sldMk cId="2663289856" sldId="309"/>
        </pc:sldMkLst>
        <pc:spChg chg="mod">
          <ac:chgData name="CASTEEL Amanda E * OMD" userId="846190c5-81e6-4eb2-af2c-60b5cb36602a" providerId="ADAL" clId="{1BBAB947-89F9-4693-AD4A-8D32971CD89D}" dt="2025-09-15T21:27:13.290" v="202" actId="1076"/>
          <ac:spMkLst>
            <pc:docMk/>
            <pc:sldMk cId="2663289856" sldId="309"/>
            <ac:spMk id="2" creationId="{6CDBA18F-3D3B-48C9-B8F1-2D99DCD5BF9B}"/>
          </ac:spMkLst>
        </pc:spChg>
        <pc:spChg chg="mod">
          <ac:chgData name="CASTEEL Amanda E * OMD" userId="846190c5-81e6-4eb2-af2c-60b5cb36602a" providerId="ADAL" clId="{1BBAB947-89F9-4693-AD4A-8D32971CD89D}" dt="2025-09-15T21:27:19.200" v="205" actId="5793"/>
          <ac:spMkLst>
            <pc:docMk/>
            <pc:sldMk cId="2663289856" sldId="309"/>
            <ac:spMk id="5" creationId="{FF3A82CB-55B6-4BC0-BEDD-4FD3610E3625}"/>
          </ac:spMkLst>
        </pc:spChg>
      </pc:sldChg>
      <pc:sldChg chg="modSp mod">
        <pc:chgData name="CASTEEL Amanda E * OMD" userId="846190c5-81e6-4eb2-af2c-60b5cb36602a" providerId="ADAL" clId="{1BBAB947-89F9-4693-AD4A-8D32971CD89D}" dt="2025-09-15T21:27:37.004" v="208" actId="255"/>
        <pc:sldMkLst>
          <pc:docMk/>
          <pc:sldMk cId="1749864957" sldId="310"/>
        </pc:sldMkLst>
        <pc:spChg chg="mod">
          <ac:chgData name="CASTEEL Amanda E * OMD" userId="846190c5-81e6-4eb2-af2c-60b5cb36602a" providerId="ADAL" clId="{1BBAB947-89F9-4693-AD4A-8D32971CD89D}" dt="2025-09-15T21:27:25.468" v="206" actId="1076"/>
          <ac:spMkLst>
            <pc:docMk/>
            <pc:sldMk cId="1749864957" sldId="310"/>
            <ac:spMk id="2" creationId="{6CDBA18F-3D3B-48C9-B8F1-2D99DCD5BF9B}"/>
          </ac:spMkLst>
        </pc:spChg>
        <pc:spChg chg="mod">
          <ac:chgData name="CASTEEL Amanda E * OMD" userId="846190c5-81e6-4eb2-af2c-60b5cb36602a" providerId="ADAL" clId="{1BBAB947-89F9-4693-AD4A-8D32971CD89D}" dt="2025-09-15T21:27:37.004" v="208" actId="255"/>
          <ac:spMkLst>
            <pc:docMk/>
            <pc:sldMk cId="1749864957" sldId="310"/>
            <ac:spMk id="5" creationId="{A7400941-45C7-4FB3-BE06-21F14978D2D2}"/>
          </ac:spMkLst>
        </pc:spChg>
      </pc:sldChg>
      <pc:sldChg chg="modSp mod">
        <pc:chgData name="CASTEEL Amanda E * OMD" userId="846190c5-81e6-4eb2-af2c-60b5cb36602a" providerId="ADAL" clId="{1BBAB947-89F9-4693-AD4A-8D32971CD89D}" dt="2025-09-15T21:40:59.286" v="221" actId="5793"/>
        <pc:sldMkLst>
          <pc:docMk/>
          <pc:sldMk cId="1869176168" sldId="311"/>
        </pc:sldMkLst>
        <pc:spChg chg="mod">
          <ac:chgData name="CASTEEL Amanda E * OMD" userId="846190c5-81e6-4eb2-af2c-60b5cb36602a" providerId="ADAL" clId="{1BBAB947-89F9-4693-AD4A-8D32971CD89D}" dt="2025-09-15T21:40:56.871" v="219" actId="1076"/>
          <ac:spMkLst>
            <pc:docMk/>
            <pc:sldMk cId="1869176168" sldId="311"/>
            <ac:spMk id="2" creationId="{6CDBA18F-3D3B-48C9-B8F1-2D99DCD5BF9B}"/>
          </ac:spMkLst>
        </pc:spChg>
        <pc:spChg chg="mod">
          <ac:chgData name="CASTEEL Amanda E * OMD" userId="846190c5-81e6-4eb2-af2c-60b5cb36602a" providerId="ADAL" clId="{1BBAB947-89F9-4693-AD4A-8D32971CD89D}" dt="2025-09-15T21:40:59.286" v="221" actId="5793"/>
          <ac:spMkLst>
            <pc:docMk/>
            <pc:sldMk cId="1869176168" sldId="311"/>
            <ac:spMk id="5" creationId="{FD4ECE5A-072B-48C1-AB3E-8D20796B61BB}"/>
          </ac:spMkLst>
        </pc:spChg>
      </pc:sldChg>
      <pc:sldChg chg="modSp mod">
        <pc:chgData name="CASTEEL Amanda E * OMD" userId="846190c5-81e6-4eb2-af2c-60b5cb36602a" providerId="ADAL" clId="{1BBAB947-89F9-4693-AD4A-8D32971CD89D}" dt="2025-09-15T21:41:05.227" v="224" actId="5793"/>
        <pc:sldMkLst>
          <pc:docMk/>
          <pc:sldMk cId="184421076" sldId="312"/>
        </pc:sldMkLst>
        <pc:spChg chg="mod">
          <ac:chgData name="CASTEEL Amanda E * OMD" userId="846190c5-81e6-4eb2-af2c-60b5cb36602a" providerId="ADAL" clId="{1BBAB947-89F9-4693-AD4A-8D32971CD89D}" dt="2025-09-15T21:41:03.558" v="222" actId="1076"/>
          <ac:spMkLst>
            <pc:docMk/>
            <pc:sldMk cId="184421076" sldId="312"/>
            <ac:spMk id="2" creationId="{6CDBA18F-3D3B-48C9-B8F1-2D99DCD5BF9B}"/>
          </ac:spMkLst>
        </pc:spChg>
        <pc:spChg chg="mod">
          <ac:chgData name="CASTEEL Amanda E * OMD" userId="846190c5-81e6-4eb2-af2c-60b5cb36602a" providerId="ADAL" clId="{1BBAB947-89F9-4693-AD4A-8D32971CD89D}" dt="2025-09-15T21:41:05.227" v="224" actId="5793"/>
          <ac:spMkLst>
            <pc:docMk/>
            <pc:sldMk cId="184421076" sldId="312"/>
            <ac:spMk id="5" creationId="{9BC697E1-C8B4-4780-B280-3D0145FEFEC3}"/>
          </ac:spMkLst>
        </pc:spChg>
      </pc:sldChg>
      <pc:sldChg chg="modSp mod">
        <pc:chgData name="CASTEEL Amanda E * OMD" userId="846190c5-81e6-4eb2-af2c-60b5cb36602a" providerId="ADAL" clId="{1BBAB947-89F9-4693-AD4A-8D32971CD89D}" dt="2025-09-15T21:41:12.608" v="227" actId="5793"/>
        <pc:sldMkLst>
          <pc:docMk/>
          <pc:sldMk cId="3952561928" sldId="313"/>
        </pc:sldMkLst>
        <pc:spChg chg="mod">
          <ac:chgData name="CASTEEL Amanda E * OMD" userId="846190c5-81e6-4eb2-af2c-60b5cb36602a" providerId="ADAL" clId="{1BBAB947-89F9-4693-AD4A-8D32971CD89D}" dt="2025-09-15T21:41:11.085" v="225" actId="1076"/>
          <ac:spMkLst>
            <pc:docMk/>
            <pc:sldMk cId="3952561928" sldId="313"/>
            <ac:spMk id="2" creationId="{6CDBA18F-3D3B-48C9-B8F1-2D99DCD5BF9B}"/>
          </ac:spMkLst>
        </pc:spChg>
        <pc:spChg chg="mod">
          <ac:chgData name="CASTEEL Amanda E * OMD" userId="846190c5-81e6-4eb2-af2c-60b5cb36602a" providerId="ADAL" clId="{1BBAB947-89F9-4693-AD4A-8D32971CD89D}" dt="2025-09-15T21:41:12.608" v="227" actId="5793"/>
          <ac:spMkLst>
            <pc:docMk/>
            <pc:sldMk cId="3952561928" sldId="313"/>
            <ac:spMk id="5" creationId="{8B7177D2-668D-4095-B77B-BF2202187323}"/>
          </ac:spMkLst>
        </pc:spChg>
      </pc:sldChg>
      <pc:sldChg chg="modSp del mod">
        <pc:chgData name="CASTEEL Amanda E * OMD" userId="846190c5-81e6-4eb2-af2c-60b5cb36602a" providerId="ADAL" clId="{1BBAB947-89F9-4693-AD4A-8D32971CD89D}" dt="2025-09-15T21:41:55.375" v="239" actId="2696"/>
        <pc:sldMkLst>
          <pc:docMk/>
          <pc:sldMk cId="1222195722" sldId="314"/>
        </pc:sldMkLst>
        <pc:spChg chg="mod">
          <ac:chgData name="CASTEEL Amanda E * OMD" userId="846190c5-81e6-4eb2-af2c-60b5cb36602a" providerId="ADAL" clId="{1BBAB947-89F9-4693-AD4A-8D32971CD89D}" dt="2025-09-15T21:41:19.105" v="228" actId="1076"/>
          <ac:spMkLst>
            <pc:docMk/>
            <pc:sldMk cId="1222195722" sldId="314"/>
            <ac:spMk id="2" creationId="{6CDBA18F-3D3B-48C9-B8F1-2D99DCD5BF9B}"/>
          </ac:spMkLst>
        </pc:spChg>
        <pc:spChg chg="mod">
          <ac:chgData name="CASTEEL Amanda E * OMD" userId="846190c5-81e6-4eb2-af2c-60b5cb36602a" providerId="ADAL" clId="{1BBAB947-89F9-4693-AD4A-8D32971CD89D}" dt="2025-09-15T21:41:38.925" v="236" actId="20577"/>
          <ac:spMkLst>
            <pc:docMk/>
            <pc:sldMk cId="1222195722" sldId="314"/>
            <ac:spMk id="6" creationId="{89A59DE2-564D-42BC-86A4-E8DA84B164D8}"/>
          </ac:spMkLst>
        </pc:spChg>
      </pc:sldChg>
      <pc:sldChg chg="modSp mod">
        <pc:chgData name="CASTEEL Amanda E * OMD" userId="846190c5-81e6-4eb2-af2c-60b5cb36602a" providerId="ADAL" clId="{1BBAB947-89F9-4693-AD4A-8D32971CD89D}" dt="2025-09-15T22:01:22.979" v="258" actId="5793"/>
        <pc:sldMkLst>
          <pc:docMk/>
          <pc:sldMk cId="4021252668" sldId="315"/>
        </pc:sldMkLst>
        <pc:spChg chg="mod">
          <ac:chgData name="CASTEEL Amanda E * OMD" userId="846190c5-81e6-4eb2-af2c-60b5cb36602a" providerId="ADAL" clId="{1BBAB947-89F9-4693-AD4A-8D32971CD89D}" dt="2025-09-15T22:01:20.766" v="257" actId="1076"/>
          <ac:spMkLst>
            <pc:docMk/>
            <pc:sldMk cId="4021252668" sldId="315"/>
            <ac:spMk id="2" creationId="{6CDBA18F-3D3B-48C9-B8F1-2D99DCD5BF9B}"/>
          </ac:spMkLst>
        </pc:spChg>
        <pc:spChg chg="mod">
          <ac:chgData name="CASTEEL Amanda E * OMD" userId="846190c5-81e6-4eb2-af2c-60b5cb36602a" providerId="ADAL" clId="{1BBAB947-89F9-4693-AD4A-8D32971CD89D}" dt="2025-09-15T22:01:22.979" v="258" actId="5793"/>
          <ac:spMkLst>
            <pc:docMk/>
            <pc:sldMk cId="4021252668" sldId="315"/>
            <ac:spMk id="5" creationId="{C4E8AA27-9412-4069-BC53-71303B8E7953}"/>
          </ac:spMkLst>
        </pc:spChg>
      </pc:sldChg>
      <pc:sldChg chg="modSp mod">
        <pc:chgData name="CASTEEL Amanda E * OMD" userId="846190c5-81e6-4eb2-af2c-60b5cb36602a" providerId="ADAL" clId="{1BBAB947-89F9-4693-AD4A-8D32971CD89D}" dt="2025-09-15T22:01:31.147" v="260" actId="1076"/>
        <pc:sldMkLst>
          <pc:docMk/>
          <pc:sldMk cId="1997885612" sldId="316"/>
        </pc:sldMkLst>
        <pc:spChg chg="mod">
          <ac:chgData name="CASTEEL Amanda E * OMD" userId="846190c5-81e6-4eb2-af2c-60b5cb36602a" providerId="ADAL" clId="{1BBAB947-89F9-4693-AD4A-8D32971CD89D}" dt="2025-09-15T22:01:31.147" v="260" actId="1076"/>
          <ac:spMkLst>
            <pc:docMk/>
            <pc:sldMk cId="1997885612" sldId="316"/>
            <ac:spMk id="2" creationId="{6CDBA18F-3D3B-48C9-B8F1-2D99DCD5BF9B}"/>
          </ac:spMkLst>
        </pc:spChg>
        <pc:spChg chg="mod">
          <ac:chgData name="CASTEEL Amanda E * OMD" userId="846190c5-81e6-4eb2-af2c-60b5cb36602a" providerId="ADAL" clId="{1BBAB947-89F9-4693-AD4A-8D32971CD89D}" dt="2025-09-15T22:01:27.500" v="259" actId="5793"/>
          <ac:spMkLst>
            <pc:docMk/>
            <pc:sldMk cId="1997885612" sldId="316"/>
            <ac:spMk id="5" creationId="{3B708FE3-403C-4734-8538-A18D4B2F64CD}"/>
          </ac:spMkLst>
        </pc:spChg>
      </pc:sldChg>
      <pc:sldChg chg="modSp mod">
        <pc:chgData name="CASTEEL Amanda E * OMD" userId="846190c5-81e6-4eb2-af2c-60b5cb36602a" providerId="ADAL" clId="{1BBAB947-89F9-4693-AD4A-8D32971CD89D}" dt="2025-09-15T22:01:37.864" v="262" actId="5793"/>
        <pc:sldMkLst>
          <pc:docMk/>
          <pc:sldMk cId="525817726" sldId="317"/>
        </pc:sldMkLst>
        <pc:spChg chg="mod">
          <ac:chgData name="CASTEEL Amanda E * OMD" userId="846190c5-81e6-4eb2-af2c-60b5cb36602a" providerId="ADAL" clId="{1BBAB947-89F9-4693-AD4A-8D32971CD89D}" dt="2025-09-15T22:01:36.975" v="261" actId="1076"/>
          <ac:spMkLst>
            <pc:docMk/>
            <pc:sldMk cId="525817726" sldId="317"/>
            <ac:spMk id="2" creationId="{6CDBA18F-3D3B-48C9-B8F1-2D99DCD5BF9B}"/>
          </ac:spMkLst>
        </pc:spChg>
        <pc:spChg chg="mod">
          <ac:chgData name="CASTEEL Amanda E * OMD" userId="846190c5-81e6-4eb2-af2c-60b5cb36602a" providerId="ADAL" clId="{1BBAB947-89F9-4693-AD4A-8D32971CD89D}" dt="2025-09-15T22:01:37.864" v="262" actId="5793"/>
          <ac:spMkLst>
            <pc:docMk/>
            <pc:sldMk cId="525817726" sldId="317"/>
            <ac:spMk id="5" creationId="{E91AA08C-7E95-48E3-B3F2-2FCD975FB607}"/>
          </ac:spMkLst>
        </pc:spChg>
      </pc:sldChg>
      <pc:sldChg chg="modSp mod">
        <pc:chgData name="CASTEEL Amanda E * OMD" userId="846190c5-81e6-4eb2-af2c-60b5cb36602a" providerId="ADAL" clId="{1BBAB947-89F9-4693-AD4A-8D32971CD89D}" dt="2025-09-15T22:07:09.419" v="456" actId="5793"/>
        <pc:sldMkLst>
          <pc:docMk/>
          <pc:sldMk cId="2469117611" sldId="318"/>
        </pc:sldMkLst>
        <pc:spChg chg="mod">
          <ac:chgData name="CASTEEL Amanda E * OMD" userId="846190c5-81e6-4eb2-af2c-60b5cb36602a" providerId="ADAL" clId="{1BBAB947-89F9-4693-AD4A-8D32971CD89D}" dt="2025-09-15T22:01:44.036" v="263" actId="1076"/>
          <ac:spMkLst>
            <pc:docMk/>
            <pc:sldMk cId="2469117611" sldId="318"/>
            <ac:spMk id="2" creationId="{6CDBA18F-3D3B-48C9-B8F1-2D99DCD5BF9B}"/>
          </ac:spMkLst>
        </pc:spChg>
        <pc:spChg chg="mod">
          <ac:chgData name="CASTEEL Amanda E * OMD" userId="846190c5-81e6-4eb2-af2c-60b5cb36602a" providerId="ADAL" clId="{1BBAB947-89F9-4693-AD4A-8D32971CD89D}" dt="2025-09-15T22:07:09.419" v="456" actId="5793"/>
          <ac:spMkLst>
            <pc:docMk/>
            <pc:sldMk cId="2469117611" sldId="318"/>
            <ac:spMk id="5" creationId="{C168253E-1891-4F01-830C-52A29F93BFEC}"/>
          </ac:spMkLst>
        </pc:spChg>
      </pc:sldChg>
      <pc:sldChg chg="modSp mod">
        <pc:chgData name="CASTEEL Amanda E * OMD" userId="846190c5-81e6-4eb2-af2c-60b5cb36602a" providerId="ADAL" clId="{1BBAB947-89F9-4693-AD4A-8D32971CD89D}" dt="2025-09-15T22:02:01.223" v="271" actId="20577"/>
        <pc:sldMkLst>
          <pc:docMk/>
          <pc:sldMk cId="566079550" sldId="319"/>
        </pc:sldMkLst>
        <pc:spChg chg="mod">
          <ac:chgData name="CASTEEL Amanda E * OMD" userId="846190c5-81e6-4eb2-af2c-60b5cb36602a" providerId="ADAL" clId="{1BBAB947-89F9-4693-AD4A-8D32971CD89D}" dt="2025-09-15T22:01:50.032" v="264" actId="1076"/>
          <ac:spMkLst>
            <pc:docMk/>
            <pc:sldMk cId="566079550" sldId="319"/>
            <ac:spMk id="2" creationId="{6CDBA18F-3D3B-48C9-B8F1-2D99DCD5BF9B}"/>
          </ac:spMkLst>
        </pc:spChg>
        <pc:spChg chg="mod">
          <ac:chgData name="CASTEEL Amanda E * OMD" userId="846190c5-81e6-4eb2-af2c-60b5cb36602a" providerId="ADAL" clId="{1BBAB947-89F9-4693-AD4A-8D32971CD89D}" dt="2025-09-15T22:02:01.223" v="271" actId="20577"/>
          <ac:spMkLst>
            <pc:docMk/>
            <pc:sldMk cId="566079550" sldId="319"/>
            <ac:spMk id="5" creationId="{3162C3D5-EC45-4AB3-BA01-DF88B1E3134D}"/>
          </ac:spMkLst>
        </pc:spChg>
      </pc:sldChg>
      <pc:sldChg chg="modSp mod">
        <pc:chgData name="CASTEEL Amanda E * OMD" userId="846190c5-81e6-4eb2-af2c-60b5cb36602a" providerId="ADAL" clId="{1BBAB947-89F9-4693-AD4A-8D32971CD89D}" dt="2025-09-15T22:03:46.598" v="370" actId="122"/>
        <pc:sldMkLst>
          <pc:docMk/>
          <pc:sldMk cId="258413667" sldId="323"/>
        </pc:sldMkLst>
        <pc:spChg chg="mod">
          <ac:chgData name="CASTEEL Amanda E * OMD" userId="846190c5-81e6-4eb2-af2c-60b5cb36602a" providerId="ADAL" clId="{1BBAB947-89F9-4693-AD4A-8D32971CD89D}" dt="2025-09-15T22:03:46.598" v="370" actId="122"/>
          <ac:spMkLst>
            <pc:docMk/>
            <pc:sldMk cId="258413667" sldId="323"/>
            <ac:spMk id="7" creationId="{02FC0497-474F-D974-3125-2594B6EF42FA}"/>
          </ac:spMkLst>
        </pc:spChg>
      </pc:sldChg>
      <pc:sldChg chg="modSp mod">
        <pc:chgData name="CASTEEL Amanda E * OMD" userId="846190c5-81e6-4eb2-af2c-60b5cb36602a" providerId="ADAL" clId="{1BBAB947-89F9-4693-AD4A-8D32971CD89D}" dt="2025-09-15T22:02:06.888" v="272" actId="1076"/>
        <pc:sldMkLst>
          <pc:docMk/>
          <pc:sldMk cId="2571379987" sldId="324"/>
        </pc:sldMkLst>
        <pc:spChg chg="mod">
          <ac:chgData name="CASTEEL Amanda E * OMD" userId="846190c5-81e6-4eb2-af2c-60b5cb36602a" providerId="ADAL" clId="{1BBAB947-89F9-4693-AD4A-8D32971CD89D}" dt="2025-09-15T22:02:06.888" v="272" actId="1076"/>
          <ac:spMkLst>
            <pc:docMk/>
            <pc:sldMk cId="2571379987" sldId="324"/>
            <ac:spMk id="2" creationId="{6CDBA18F-3D3B-48C9-B8F1-2D99DCD5BF9B}"/>
          </ac:spMkLst>
        </pc:spChg>
      </pc:sldChg>
      <pc:sldChg chg="modSp mod">
        <pc:chgData name="CASTEEL Amanda E * OMD" userId="846190c5-81e6-4eb2-af2c-60b5cb36602a" providerId="ADAL" clId="{1BBAB947-89F9-4693-AD4A-8D32971CD89D}" dt="2025-09-15T22:02:12.079" v="274" actId="5793"/>
        <pc:sldMkLst>
          <pc:docMk/>
          <pc:sldMk cId="2673424786" sldId="325"/>
        </pc:sldMkLst>
        <pc:spChg chg="mod">
          <ac:chgData name="CASTEEL Amanda E * OMD" userId="846190c5-81e6-4eb2-af2c-60b5cb36602a" providerId="ADAL" clId="{1BBAB947-89F9-4693-AD4A-8D32971CD89D}" dt="2025-09-15T22:02:10.481" v="273" actId="1076"/>
          <ac:spMkLst>
            <pc:docMk/>
            <pc:sldMk cId="2673424786" sldId="325"/>
            <ac:spMk id="2" creationId="{6CDBA18F-3D3B-48C9-B8F1-2D99DCD5BF9B}"/>
          </ac:spMkLst>
        </pc:spChg>
        <pc:spChg chg="mod">
          <ac:chgData name="CASTEEL Amanda E * OMD" userId="846190c5-81e6-4eb2-af2c-60b5cb36602a" providerId="ADAL" clId="{1BBAB947-89F9-4693-AD4A-8D32971CD89D}" dt="2025-09-15T22:02:12.079" v="274" actId="5793"/>
          <ac:spMkLst>
            <pc:docMk/>
            <pc:sldMk cId="2673424786" sldId="325"/>
            <ac:spMk id="5" creationId="{3162C3D5-EC45-4AB3-BA01-DF88B1E3134D}"/>
          </ac:spMkLst>
        </pc:spChg>
      </pc:sldChg>
      <pc:sldChg chg="modSp del mod">
        <pc:chgData name="CASTEEL Amanda E * OMD" userId="846190c5-81e6-4eb2-af2c-60b5cb36602a" providerId="ADAL" clId="{1BBAB947-89F9-4693-AD4A-8D32971CD89D}" dt="2025-09-15T21:41:55.375" v="239" actId="2696"/>
        <pc:sldMkLst>
          <pc:docMk/>
          <pc:sldMk cId="2645919163" sldId="326"/>
        </pc:sldMkLst>
        <pc:spChg chg="mod">
          <ac:chgData name="CASTEEL Amanda E * OMD" userId="846190c5-81e6-4eb2-af2c-60b5cb36602a" providerId="ADAL" clId="{1BBAB947-89F9-4693-AD4A-8D32971CD89D}" dt="2025-09-15T21:41:50.071" v="238" actId="1076"/>
          <ac:spMkLst>
            <pc:docMk/>
            <pc:sldMk cId="2645919163" sldId="326"/>
            <ac:spMk id="2" creationId="{6CDBA18F-3D3B-48C9-B8F1-2D99DCD5BF9B}"/>
          </ac:spMkLst>
        </pc:spChg>
        <pc:picChg chg="mod">
          <ac:chgData name="CASTEEL Amanda E * OMD" userId="846190c5-81e6-4eb2-af2c-60b5cb36602a" providerId="ADAL" clId="{1BBAB947-89F9-4693-AD4A-8D32971CD89D}" dt="2025-09-15T21:41:46.683" v="237" actId="1076"/>
          <ac:picMkLst>
            <pc:docMk/>
            <pc:sldMk cId="2645919163" sldId="326"/>
            <ac:picMk id="9" creationId="{F6D0BFEC-4BAD-6CCD-93CE-B8EFC66BA242}"/>
          </ac:picMkLst>
        </pc:picChg>
      </pc:sldChg>
      <pc:sldChg chg="modSp mod">
        <pc:chgData name="CASTEEL Amanda E * OMD" userId="846190c5-81e6-4eb2-af2c-60b5cb36602a" providerId="ADAL" clId="{1BBAB947-89F9-4693-AD4A-8D32971CD89D}" dt="2025-09-15T22:03:30.451" v="366" actId="1076"/>
        <pc:sldMkLst>
          <pc:docMk/>
          <pc:sldMk cId="893602129" sldId="327"/>
        </pc:sldMkLst>
        <pc:spChg chg="mod">
          <ac:chgData name="CASTEEL Amanda E * OMD" userId="846190c5-81e6-4eb2-af2c-60b5cb36602a" providerId="ADAL" clId="{1BBAB947-89F9-4693-AD4A-8D32971CD89D}" dt="2025-09-15T22:02:15.727" v="275" actId="1076"/>
          <ac:spMkLst>
            <pc:docMk/>
            <pc:sldMk cId="893602129" sldId="327"/>
            <ac:spMk id="2" creationId="{6CDBA18F-3D3B-48C9-B8F1-2D99DCD5BF9B}"/>
          </ac:spMkLst>
        </pc:spChg>
        <pc:spChg chg="mod">
          <ac:chgData name="CASTEEL Amanda E * OMD" userId="846190c5-81e6-4eb2-af2c-60b5cb36602a" providerId="ADAL" clId="{1BBAB947-89F9-4693-AD4A-8D32971CD89D}" dt="2025-09-15T22:03:16.978" v="364" actId="20577"/>
          <ac:spMkLst>
            <pc:docMk/>
            <pc:sldMk cId="893602129" sldId="327"/>
            <ac:spMk id="5" creationId="{3162C3D5-EC45-4AB3-BA01-DF88B1E3134D}"/>
          </ac:spMkLst>
        </pc:spChg>
        <pc:spChg chg="mod">
          <ac:chgData name="CASTEEL Amanda E * OMD" userId="846190c5-81e6-4eb2-af2c-60b5cb36602a" providerId="ADAL" clId="{1BBAB947-89F9-4693-AD4A-8D32971CD89D}" dt="2025-09-15T22:03:25.060" v="365" actId="1076"/>
          <ac:spMkLst>
            <pc:docMk/>
            <pc:sldMk cId="893602129" sldId="327"/>
            <ac:spMk id="6" creationId="{7E6A0E8E-66CF-408D-825F-43FE73C80D7C}"/>
          </ac:spMkLst>
        </pc:spChg>
        <pc:picChg chg="mod">
          <ac:chgData name="CASTEEL Amanda E * OMD" userId="846190c5-81e6-4eb2-af2c-60b5cb36602a" providerId="ADAL" clId="{1BBAB947-89F9-4693-AD4A-8D32971CD89D}" dt="2025-09-15T22:03:30.451" v="366" actId="1076"/>
          <ac:picMkLst>
            <pc:docMk/>
            <pc:sldMk cId="893602129" sldId="327"/>
            <ac:picMk id="8" creationId="{3F8E16F6-20C1-0D06-BB18-4D135222DDAF}"/>
          </ac:picMkLst>
        </pc:picChg>
      </pc:sldChg>
      <pc:sldChg chg="modSp mod">
        <pc:chgData name="CASTEEL Amanda E * OMD" userId="846190c5-81e6-4eb2-af2c-60b5cb36602a" providerId="ADAL" clId="{1BBAB947-89F9-4693-AD4A-8D32971CD89D}" dt="2025-09-15T22:03:53.295" v="371" actId="255"/>
        <pc:sldMkLst>
          <pc:docMk/>
          <pc:sldMk cId="1112194501" sldId="328"/>
        </pc:sldMkLst>
        <pc:spChg chg="mod">
          <ac:chgData name="CASTEEL Amanda E * OMD" userId="846190c5-81e6-4eb2-af2c-60b5cb36602a" providerId="ADAL" clId="{1BBAB947-89F9-4693-AD4A-8D32971CD89D}" dt="2025-09-15T22:03:53.295" v="371" actId="255"/>
          <ac:spMkLst>
            <pc:docMk/>
            <pc:sldMk cId="1112194501" sldId="328"/>
            <ac:spMk id="7" creationId="{69DA536D-A815-E30A-5270-0C1B81EC218C}"/>
          </ac:spMkLst>
        </pc:spChg>
      </pc:sldChg>
      <pc:sldChg chg="modSp mod">
        <pc:chgData name="CASTEEL Amanda E * OMD" userId="846190c5-81e6-4eb2-af2c-60b5cb36602a" providerId="ADAL" clId="{1BBAB947-89F9-4693-AD4A-8D32971CD89D}" dt="2025-09-15T22:04:01.499" v="372" actId="255"/>
        <pc:sldMkLst>
          <pc:docMk/>
          <pc:sldMk cId="3157157217" sldId="329"/>
        </pc:sldMkLst>
        <pc:spChg chg="mod">
          <ac:chgData name="CASTEEL Amanda E * OMD" userId="846190c5-81e6-4eb2-af2c-60b5cb36602a" providerId="ADAL" clId="{1BBAB947-89F9-4693-AD4A-8D32971CD89D}" dt="2025-09-15T22:04:01.499" v="372" actId="255"/>
          <ac:spMkLst>
            <pc:docMk/>
            <pc:sldMk cId="3157157217" sldId="329"/>
            <ac:spMk id="7" creationId="{8D348B95-379D-564B-8F68-78E9A6D271A4}"/>
          </ac:spMkLst>
        </pc:spChg>
      </pc:sldChg>
      <pc:sldChg chg="modSp mod">
        <pc:chgData name="CASTEEL Amanda E * OMD" userId="846190c5-81e6-4eb2-af2c-60b5cb36602a" providerId="ADAL" clId="{1BBAB947-89F9-4693-AD4A-8D32971CD89D}" dt="2025-09-15T22:04:16.583" v="374" actId="1076"/>
        <pc:sldMkLst>
          <pc:docMk/>
          <pc:sldMk cId="523876597" sldId="331"/>
        </pc:sldMkLst>
        <pc:spChg chg="mod">
          <ac:chgData name="CASTEEL Amanda E * OMD" userId="846190c5-81e6-4eb2-af2c-60b5cb36602a" providerId="ADAL" clId="{1BBAB947-89F9-4693-AD4A-8D32971CD89D}" dt="2025-09-15T22:04:13.150" v="373" actId="255"/>
          <ac:spMkLst>
            <pc:docMk/>
            <pc:sldMk cId="523876597" sldId="331"/>
            <ac:spMk id="7" creationId="{A819EC36-A37C-20AB-7B0B-7CEB53AE77A7}"/>
          </ac:spMkLst>
        </pc:spChg>
        <pc:spChg chg="mod">
          <ac:chgData name="CASTEEL Amanda E * OMD" userId="846190c5-81e6-4eb2-af2c-60b5cb36602a" providerId="ADAL" clId="{1BBAB947-89F9-4693-AD4A-8D32971CD89D}" dt="2025-09-15T22:04:16.583" v="374" actId="1076"/>
          <ac:spMkLst>
            <pc:docMk/>
            <pc:sldMk cId="523876597" sldId="331"/>
            <ac:spMk id="8" creationId="{F95E4FAB-E664-972B-032B-D0150EA70253}"/>
          </ac:spMkLst>
        </pc:spChg>
      </pc:sldChg>
      <pc:sldChg chg="modSp mod">
        <pc:chgData name="CASTEEL Amanda E * OMD" userId="846190c5-81e6-4eb2-af2c-60b5cb36602a" providerId="ADAL" clId="{1BBAB947-89F9-4693-AD4A-8D32971CD89D}" dt="2025-09-15T22:04:21.614" v="375" actId="1076"/>
        <pc:sldMkLst>
          <pc:docMk/>
          <pc:sldMk cId="3415327231" sldId="332"/>
        </pc:sldMkLst>
        <pc:spChg chg="mod">
          <ac:chgData name="CASTEEL Amanda E * OMD" userId="846190c5-81e6-4eb2-af2c-60b5cb36602a" providerId="ADAL" clId="{1BBAB947-89F9-4693-AD4A-8D32971CD89D}" dt="2025-09-15T22:04:21.614" v="375" actId="1076"/>
          <ac:spMkLst>
            <pc:docMk/>
            <pc:sldMk cId="3415327231" sldId="332"/>
            <ac:spMk id="7" creationId="{B02C81EF-BB0F-FB3C-000B-326AB07C056B}"/>
          </ac:spMkLst>
        </pc:spChg>
      </pc:sldChg>
      <pc:sldChg chg="modSp mod">
        <pc:chgData name="CASTEEL Amanda E * OMD" userId="846190c5-81e6-4eb2-af2c-60b5cb36602a" providerId="ADAL" clId="{1BBAB947-89F9-4693-AD4A-8D32971CD89D}" dt="2025-09-15T22:04:33.890" v="377" actId="1076"/>
        <pc:sldMkLst>
          <pc:docMk/>
          <pc:sldMk cId="2819386963" sldId="333"/>
        </pc:sldMkLst>
        <pc:spChg chg="mod">
          <ac:chgData name="CASTEEL Amanda E * OMD" userId="846190c5-81e6-4eb2-af2c-60b5cb36602a" providerId="ADAL" clId="{1BBAB947-89F9-4693-AD4A-8D32971CD89D}" dt="2025-09-15T22:04:31.063" v="376" actId="255"/>
          <ac:spMkLst>
            <pc:docMk/>
            <pc:sldMk cId="2819386963" sldId="333"/>
            <ac:spMk id="7" creationId="{188D83C2-0975-A90A-DBF1-28E8114BD14A}"/>
          </ac:spMkLst>
        </pc:spChg>
        <pc:spChg chg="mod">
          <ac:chgData name="CASTEEL Amanda E * OMD" userId="846190c5-81e6-4eb2-af2c-60b5cb36602a" providerId="ADAL" clId="{1BBAB947-89F9-4693-AD4A-8D32971CD89D}" dt="2025-09-15T22:04:33.890" v="377" actId="1076"/>
          <ac:spMkLst>
            <pc:docMk/>
            <pc:sldMk cId="2819386963" sldId="333"/>
            <ac:spMk id="8" creationId="{CB42AB43-202D-ABFE-F072-9ECD4E3AF9C7}"/>
          </ac:spMkLst>
        </pc:spChg>
      </pc:sldChg>
      <pc:sldChg chg="modSp mod">
        <pc:chgData name="CASTEEL Amanda E * OMD" userId="846190c5-81e6-4eb2-af2c-60b5cb36602a" providerId="ADAL" clId="{1BBAB947-89F9-4693-AD4A-8D32971CD89D}" dt="2025-09-15T22:04:44.298" v="379" actId="1076"/>
        <pc:sldMkLst>
          <pc:docMk/>
          <pc:sldMk cId="2994643782" sldId="335"/>
        </pc:sldMkLst>
        <pc:spChg chg="mod">
          <ac:chgData name="CASTEEL Amanda E * OMD" userId="846190c5-81e6-4eb2-af2c-60b5cb36602a" providerId="ADAL" clId="{1BBAB947-89F9-4693-AD4A-8D32971CD89D}" dt="2025-09-15T22:04:41.263" v="378" actId="255"/>
          <ac:spMkLst>
            <pc:docMk/>
            <pc:sldMk cId="2994643782" sldId="335"/>
            <ac:spMk id="7" creationId="{E138A784-6914-1C06-3758-D2AAD687D858}"/>
          </ac:spMkLst>
        </pc:spChg>
        <pc:spChg chg="mod">
          <ac:chgData name="CASTEEL Amanda E * OMD" userId="846190c5-81e6-4eb2-af2c-60b5cb36602a" providerId="ADAL" clId="{1BBAB947-89F9-4693-AD4A-8D32971CD89D}" dt="2025-09-15T22:04:44.298" v="379" actId="1076"/>
          <ac:spMkLst>
            <pc:docMk/>
            <pc:sldMk cId="2994643782" sldId="335"/>
            <ac:spMk id="8" creationId="{C9CBDE49-6AFC-874A-1D40-2B077424CB03}"/>
          </ac:spMkLst>
        </pc:spChg>
      </pc:sldChg>
      <pc:sldChg chg="modSp mod">
        <pc:chgData name="CASTEEL Amanda E * OMD" userId="846190c5-81e6-4eb2-af2c-60b5cb36602a" providerId="ADAL" clId="{1BBAB947-89F9-4693-AD4A-8D32971CD89D}" dt="2025-09-15T22:06:31.395" v="447" actId="255"/>
        <pc:sldMkLst>
          <pc:docMk/>
          <pc:sldMk cId="939234717" sldId="336"/>
        </pc:sldMkLst>
        <pc:spChg chg="mod">
          <ac:chgData name="CASTEEL Amanda E * OMD" userId="846190c5-81e6-4eb2-af2c-60b5cb36602a" providerId="ADAL" clId="{1BBAB947-89F9-4693-AD4A-8D32971CD89D}" dt="2025-09-15T22:06:31.395" v="447" actId="255"/>
          <ac:spMkLst>
            <pc:docMk/>
            <pc:sldMk cId="939234717" sldId="336"/>
            <ac:spMk id="7" creationId="{20BC5AAA-3E99-DC23-53B7-F8585DC7F065}"/>
          </ac:spMkLst>
        </pc:spChg>
      </pc:sldChg>
      <pc:sldChg chg="modSp mod">
        <pc:chgData name="CASTEEL Amanda E * OMD" userId="846190c5-81e6-4eb2-af2c-60b5cb36602a" providerId="ADAL" clId="{1BBAB947-89F9-4693-AD4A-8D32971CD89D}" dt="2025-09-15T22:05:31.535" v="446" actId="20577"/>
        <pc:sldMkLst>
          <pc:docMk/>
          <pc:sldMk cId="1532945141" sldId="337"/>
        </pc:sldMkLst>
        <pc:spChg chg="mod">
          <ac:chgData name="CASTEEL Amanda E * OMD" userId="846190c5-81e6-4eb2-af2c-60b5cb36602a" providerId="ADAL" clId="{1BBAB947-89F9-4693-AD4A-8D32971CD89D}" dt="2025-09-15T22:04:58.100" v="383" actId="20577"/>
          <ac:spMkLst>
            <pc:docMk/>
            <pc:sldMk cId="1532945141" sldId="337"/>
            <ac:spMk id="7" creationId="{E302C3F1-03C0-213F-457E-2167B77A8F59}"/>
          </ac:spMkLst>
        </pc:spChg>
        <pc:spChg chg="mod">
          <ac:chgData name="CASTEEL Amanda E * OMD" userId="846190c5-81e6-4eb2-af2c-60b5cb36602a" providerId="ADAL" clId="{1BBAB947-89F9-4693-AD4A-8D32971CD89D}" dt="2025-09-15T22:05:31.535" v="446" actId="20577"/>
          <ac:spMkLst>
            <pc:docMk/>
            <pc:sldMk cId="1532945141" sldId="337"/>
            <ac:spMk id="8" creationId="{BFD66BC4-150F-0683-F847-CFCED0252956}"/>
          </ac:spMkLst>
        </pc:spChg>
      </pc:sldChg>
      <pc:sldChg chg="addSp delSp modSp mod">
        <pc:chgData name="CASTEEL Amanda E * OMD" userId="846190c5-81e6-4eb2-af2c-60b5cb36602a" providerId="ADAL" clId="{1BBAB947-89F9-4693-AD4A-8D32971CD89D}" dt="2025-09-15T21:26:59.770" v="201" actId="1076"/>
        <pc:sldMkLst>
          <pc:docMk/>
          <pc:sldMk cId="816870605" sldId="339"/>
        </pc:sldMkLst>
        <pc:spChg chg="del mod">
          <ac:chgData name="CASTEEL Amanda E * OMD" userId="846190c5-81e6-4eb2-af2c-60b5cb36602a" providerId="ADAL" clId="{1BBAB947-89F9-4693-AD4A-8D32971CD89D}" dt="2025-09-15T21:26:49.179" v="197" actId="478"/>
          <ac:spMkLst>
            <pc:docMk/>
            <pc:sldMk cId="816870605" sldId="339"/>
            <ac:spMk id="2" creationId="{6CDBA18F-3D3B-48C9-B8F1-2D99DCD5BF9B}"/>
          </ac:spMkLst>
        </pc:spChg>
        <pc:spChg chg="del mod">
          <ac:chgData name="CASTEEL Amanda E * OMD" userId="846190c5-81e6-4eb2-af2c-60b5cb36602a" providerId="ADAL" clId="{1BBAB947-89F9-4693-AD4A-8D32971CD89D}" dt="2025-09-15T21:26:44.999" v="196" actId="478"/>
          <ac:spMkLst>
            <pc:docMk/>
            <pc:sldMk cId="816870605" sldId="339"/>
            <ac:spMk id="5" creationId="{856BC635-98AE-419D-94EF-FE33DC8170BF}"/>
          </ac:spMkLst>
        </pc:spChg>
        <pc:spChg chg="add del mod">
          <ac:chgData name="CASTEEL Amanda E * OMD" userId="846190c5-81e6-4eb2-af2c-60b5cb36602a" providerId="ADAL" clId="{1BBAB947-89F9-4693-AD4A-8D32971CD89D}" dt="2025-09-15T21:26:51.660" v="198" actId="478"/>
          <ac:spMkLst>
            <pc:docMk/>
            <pc:sldMk cId="816870605" sldId="339"/>
            <ac:spMk id="6" creationId="{B96BAD99-7BE6-F98B-9380-55A2BAB55FDB}"/>
          </ac:spMkLst>
        </pc:spChg>
        <pc:picChg chg="mod">
          <ac:chgData name="CASTEEL Amanda E * OMD" userId="846190c5-81e6-4eb2-af2c-60b5cb36602a" providerId="ADAL" clId="{1BBAB947-89F9-4693-AD4A-8D32971CD89D}" dt="2025-09-15T21:26:59.770" v="201" actId="1076"/>
          <ac:picMkLst>
            <pc:docMk/>
            <pc:sldMk cId="816870605" sldId="339"/>
            <ac:picMk id="17" creationId="{B9295894-9B7F-3C89-F872-BB85CA765764}"/>
          </ac:picMkLst>
        </pc:picChg>
      </pc:sldChg>
      <pc:sldChg chg="modSp add mod modTransition">
        <pc:chgData name="CASTEEL Amanda E * OMD" userId="846190c5-81e6-4eb2-af2c-60b5cb36602a" providerId="ADAL" clId="{1BBAB947-89F9-4693-AD4A-8D32971CD89D}" dt="2025-09-15T21:24:38.813" v="177" actId="27636"/>
        <pc:sldMkLst>
          <pc:docMk/>
          <pc:sldMk cId="236707714" sldId="350"/>
        </pc:sldMkLst>
        <pc:spChg chg="mod">
          <ac:chgData name="CASTEEL Amanda E * OMD" userId="846190c5-81e6-4eb2-af2c-60b5cb36602a" providerId="ADAL" clId="{1BBAB947-89F9-4693-AD4A-8D32971CD89D}" dt="2025-09-15T21:24:32.457" v="173" actId="255"/>
          <ac:spMkLst>
            <pc:docMk/>
            <pc:sldMk cId="236707714" sldId="350"/>
            <ac:spMk id="2" creationId="{60078A3B-0C9A-B9FE-A0D6-4A91CCB2A0BC}"/>
          </ac:spMkLst>
        </pc:spChg>
        <pc:spChg chg="mod">
          <ac:chgData name="CASTEEL Amanda E * OMD" userId="846190c5-81e6-4eb2-af2c-60b5cb36602a" providerId="ADAL" clId="{1BBAB947-89F9-4693-AD4A-8D32971CD89D}" dt="2025-09-15T21:24:38.813" v="177" actId="27636"/>
          <ac:spMkLst>
            <pc:docMk/>
            <pc:sldMk cId="236707714" sldId="350"/>
            <ac:spMk id="3" creationId="{F411FD40-620D-264D-1560-0E7D899CE8C4}"/>
          </ac:spMkLst>
        </pc:spChg>
      </pc:sldChg>
      <pc:sldChg chg="modSp add mod modTransition">
        <pc:chgData name="CASTEEL Amanda E * OMD" userId="846190c5-81e6-4eb2-af2c-60b5cb36602a" providerId="ADAL" clId="{1BBAB947-89F9-4693-AD4A-8D32971CD89D}" dt="2025-09-15T21:26:20.488" v="194" actId="20577"/>
        <pc:sldMkLst>
          <pc:docMk/>
          <pc:sldMk cId="2823335890" sldId="351"/>
        </pc:sldMkLst>
        <pc:spChg chg="mod">
          <ac:chgData name="CASTEEL Amanda E * OMD" userId="846190c5-81e6-4eb2-af2c-60b5cb36602a" providerId="ADAL" clId="{1BBAB947-89F9-4693-AD4A-8D32971CD89D}" dt="2025-09-15T21:26:16.652" v="191" actId="122"/>
          <ac:spMkLst>
            <pc:docMk/>
            <pc:sldMk cId="2823335890" sldId="351"/>
            <ac:spMk id="2" creationId="{C75CD803-79FD-44E1-5A56-0E142E080E2D}"/>
          </ac:spMkLst>
        </pc:spChg>
        <pc:spChg chg="mod">
          <ac:chgData name="CASTEEL Amanda E * OMD" userId="846190c5-81e6-4eb2-af2c-60b5cb36602a" providerId="ADAL" clId="{1BBAB947-89F9-4693-AD4A-8D32971CD89D}" dt="2025-09-15T21:26:20.488" v="194" actId="20577"/>
          <ac:spMkLst>
            <pc:docMk/>
            <pc:sldMk cId="2823335890" sldId="351"/>
            <ac:spMk id="3" creationId="{88599ACA-09FC-E7E5-C965-C51411609F50}"/>
          </ac:spMkLst>
        </pc:spChg>
      </pc:sldChg>
      <pc:sldChg chg="modSp add mod modTransition">
        <pc:chgData name="CASTEEL Amanda E * OMD" userId="846190c5-81e6-4eb2-af2c-60b5cb36602a" providerId="ADAL" clId="{1BBAB947-89F9-4693-AD4A-8D32971CD89D}" dt="2025-09-15T21:28:12.308" v="210" actId="1076"/>
        <pc:sldMkLst>
          <pc:docMk/>
          <pc:sldMk cId="1865878550" sldId="352"/>
        </pc:sldMkLst>
        <pc:spChg chg="mod">
          <ac:chgData name="CASTEEL Amanda E * OMD" userId="846190c5-81e6-4eb2-af2c-60b5cb36602a" providerId="ADAL" clId="{1BBAB947-89F9-4693-AD4A-8D32971CD89D}" dt="2025-09-15T21:28:12.308" v="210" actId="1076"/>
          <ac:spMkLst>
            <pc:docMk/>
            <pc:sldMk cId="1865878550" sldId="352"/>
            <ac:spMk id="2" creationId="{D08D057B-673E-BE29-E8F3-3CDD6A87F0AA}"/>
          </ac:spMkLst>
        </pc:spChg>
      </pc:sldChg>
      <pc:sldChg chg="modSp add mod modTransition">
        <pc:chgData name="CASTEEL Amanda E * OMD" userId="846190c5-81e6-4eb2-af2c-60b5cb36602a" providerId="ADAL" clId="{1BBAB947-89F9-4693-AD4A-8D32971CD89D}" dt="2025-09-15T21:28:51.467" v="218" actId="5793"/>
        <pc:sldMkLst>
          <pc:docMk/>
          <pc:sldMk cId="1918785986" sldId="353"/>
        </pc:sldMkLst>
        <pc:spChg chg="mod">
          <ac:chgData name="CASTEEL Amanda E * OMD" userId="846190c5-81e6-4eb2-af2c-60b5cb36602a" providerId="ADAL" clId="{1BBAB947-89F9-4693-AD4A-8D32971CD89D}" dt="2025-09-15T21:28:35.117" v="212" actId="1076"/>
          <ac:spMkLst>
            <pc:docMk/>
            <pc:sldMk cId="1918785986" sldId="353"/>
            <ac:spMk id="2" creationId="{61AA9CA0-D94F-667A-C4D0-BB5B432653FA}"/>
          </ac:spMkLst>
        </pc:spChg>
        <pc:spChg chg="mod">
          <ac:chgData name="CASTEEL Amanda E * OMD" userId="846190c5-81e6-4eb2-af2c-60b5cb36602a" providerId="ADAL" clId="{1BBAB947-89F9-4693-AD4A-8D32971CD89D}" dt="2025-09-15T21:28:51.467" v="218" actId="5793"/>
          <ac:spMkLst>
            <pc:docMk/>
            <pc:sldMk cId="1918785986" sldId="353"/>
            <ac:spMk id="3" creationId="{16D6460C-9CA9-C33B-4D36-D79812CA0BDF}"/>
          </ac:spMkLst>
        </pc:spChg>
      </pc:sldChg>
      <pc:sldChg chg="delSp modSp add mod modTransition modNotesTx">
        <pc:chgData name="CASTEEL Amanda E * OMD" userId="846190c5-81e6-4eb2-af2c-60b5cb36602a" providerId="ADAL" clId="{1BBAB947-89F9-4693-AD4A-8D32971CD89D}" dt="2025-09-15T21:23:36.819" v="167" actId="14100"/>
        <pc:sldMkLst>
          <pc:docMk/>
          <pc:sldMk cId="1427558941" sldId="355"/>
        </pc:sldMkLst>
        <pc:spChg chg="mod">
          <ac:chgData name="CASTEEL Amanda E * OMD" userId="846190c5-81e6-4eb2-af2c-60b5cb36602a" providerId="ADAL" clId="{1BBAB947-89F9-4693-AD4A-8D32971CD89D}" dt="2025-09-15T21:22:52.985" v="153" actId="1076"/>
          <ac:spMkLst>
            <pc:docMk/>
            <pc:sldMk cId="1427558941" sldId="355"/>
            <ac:spMk id="2" creationId="{92C2B41C-AD46-1A5B-1030-BE3454FB317D}"/>
          </ac:spMkLst>
        </pc:spChg>
        <pc:spChg chg="del mod">
          <ac:chgData name="CASTEEL Amanda E * OMD" userId="846190c5-81e6-4eb2-af2c-60b5cb36602a" providerId="ADAL" clId="{1BBAB947-89F9-4693-AD4A-8D32971CD89D}" dt="2025-09-15T21:23:19.253" v="160" actId="478"/>
          <ac:spMkLst>
            <pc:docMk/>
            <pc:sldMk cId="1427558941" sldId="355"/>
            <ac:spMk id="3" creationId="{714736DE-65E7-277E-0496-33AA58A5B8C1}"/>
          </ac:spMkLst>
        </pc:spChg>
        <pc:spChg chg="mod">
          <ac:chgData name="CASTEEL Amanda E * OMD" userId="846190c5-81e6-4eb2-af2c-60b5cb36602a" providerId="ADAL" clId="{1BBAB947-89F9-4693-AD4A-8D32971CD89D}" dt="2025-09-15T21:23:36.819" v="167" actId="14100"/>
          <ac:spMkLst>
            <pc:docMk/>
            <pc:sldMk cId="1427558941" sldId="355"/>
            <ac:spMk id="4" creationId="{B1066456-B017-2854-89B7-8E792D5E9FCF}"/>
          </ac:spMkLst>
        </pc:spChg>
      </pc:sldChg>
      <pc:sldChg chg="modSp add mod modTransition">
        <pc:chgData name="CASTEEL Amanda E * OMD" userId="846190c5-81e6-4eb2-af2c-60b5cb36602a" providerId="ADAL" clId="{1BBAB947-89F9-4693-AD4A-8D32971CD89D}" dt="2025-09-15T22:06:49.709" v="455" actId="20577"/>
        <pc:sldMkLst>
          <pc:docMk/>
          <pc:sldMk cId="2037122288" sldId="357"/>
        </pc:sldMkLst>
        <pc:spChg chg="mod">
          <ac:chgData name="CASTEEL Amanda E * OMD" userId="846190c5-81e6-4eb2-af2c-60b5cb36602a" providerId="ADAL" clId="{1BBAB947-89F9-4693-AD4A-8D32971CD89D}" dt="2025-09-15T22:06:49.709" v="455" actId="20577"/>
          <ac:spMkLst>
            <pc:docMk/>
            <pc:sldMk cId="2037122288" sldId="357"/>
            <ac:spMk id="2" creationId="{9AF2B1C8-11B7-9D7E-DF4A-F133643BF665}"/>
          </ac:spMkLst>
        </pc:spChg>
        <pc:spChg chg="mod">
          <ac:chgData name="CASTEEL Amanda E * OMD" userId="846190c5-81e6-4eb2-af2c-60b5cb36602a" providerId="ADAL" clId="{1BBAB947-89F9-4693-AD4A-8D32971CD89D}" dt="2025-09-15T22:06:44.467" v="453" actId="27636"/>
          <ac:spMkLst>
            <pc:docMk/>
            <pc:sldMk cId="2037122288" sldId="357"/>
            <ac:spMk id="3" creationId="{1323C0EB-C2CD-BF32-C431-F9058C8D366D}"/>
          </ac:spMkLst>
        </pc:spChg>
      </pc:sldChg>
      <pc:sldChg chg="modSp add mod modTransition">
        <pc:chgData name="CASTEEL Amanda E * OMD" userId="846190c5-81e6-4eb2-af2c-60b5cb36602a" providerId="ADAL" clId="{1BBAB947-89F9-4693-AD4A-8D32971CD89D}" dt="2025-09-15T22:09:29.794" v="460" actId="14100"/>
        <pc:sldMkLst>
          <pc:docMk/>
          <pc:sldMk cId="1980936551" sldId="360"/>
        </pc:sldMkLst>
        <pc:spChg chg="mod">
          <ac:chgData name="CASTEEL Amanda E * OMD" userId="846190c5-81e6-4eb2-af2c-60b5cb36602a" providerId="ADAL" clId="{1BBAB947-89F9-4693-AD4A-8D32971CD89D}" dt="2025-09-15T22:09:29.794" v="460" actId="14100"/>
          <ac:spMkLst>
            <pc:docMk/>
            <pc:sldMk cId="1980936551" sldId="360"/>
            <ac:spMk id="2" creationId="{E426D397-E143-CF0B-60B8-9AC5954A8B84}"/>
          </ac:spMkLst>
        </pc:spChg>
        <pc:spChg chg="mod">
          <ac:chgData name="CASTEEL Amanda E * OMD" userId="846190c5-81e6-4eb2-af2c-60b5cb36602a" providerId="ADAL" clId="{1BBAB947-89F9-4693-AD4A-8D32971CD89D}" dt="2025-09-15T22:08:41.526" v="458" actId="27636"/>
          <ac:spMkLst>
            <pc:docMk/>
            <pc:sldMk cId="1980936551" sldId="360"/>
            <ac:spMk id="3" creationId="{426A7658-2626-5491-8093-BD91208F7FFB}"/>
          </ac:spMkLst>
        </pc:spChg>
      </pc:sldChg>
      <pc:sldChg chg="modSp add mod modTransition">
        <pc:chgData name="CASTEEL Amanda E * OMD" userId="846190c5-81e6-4eb2-af2c-60b5cb36602a" providerId="ADAL" clId="{1BBAB947-89F9-4693-AD4A-8D32971CD89D}" dt="2025-09-15T22:09:43.475" v="462" actId="27636"/>
        <pc:sldMkLst>
          <pc:docMk/>
          <pc:sldMk cId="1551531497" sldId="361"/>
        </pc:sldMkLst>
        <pc:spChg chg="mod">
          <ac:chgData name="CASTEEL Amanda E * OMD" userId="846190c5-81e6-4eb2-af2c-60b5cb36602a" providerId="ADAL" clId="{1BBAB947-89F9-4693-AD4A-8D32971CD89D}" dt="2025-09-15T22:09:43.475" v="462" actId="27636"/>
          <ac:spMkLst>
            <pc:docMk/>
            <pc:sldMk cId="1551531497" sldId="361"/>
            <ac:spMk id="3" creationId="{D0ADDDED-8DEA-69DB-8B1F-38266B6CFF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1088F-0B15-4C8F-B02A-FAB845C63B6A}" type="datetimeFigureOut">
              <a:rPr lang="en-US" smtClean="0"/>
              <a:t>9/15/2025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8F0F9-EB59-40A4-A2A9-83530C48AC62}" type="slidenum">
              <a:rPr lang="en-US" smtClean="0"/>
              <a:t>‹#›</a:t>
            </a:fld>
            <a:endParaRPr lang="en-US"/>
          </a:p>
        </p:txBody>
      </p:sp>
    </p:spTree>
    <p:extLst>
      <p:ext uri="{BB962C8B-B14F-4D97-AF65-F5344CB8AC3E}">
        <p14:creationId xmlns:p14="http://schemas.microsoft.com/office/powerpoint/2010/main" val="333910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OSHA has previewed materials used in class but is not responsible for its presentation or any omission(s) or incorrect statements.</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2</a:t>
            </a:fld>
            <a:endParaRPr lang="en-US" altLang="en-US"/>
          </a:p>
        </p:txBody>
      </p:sp>
    </p:spTree>
    <p:extLst>
      <p:ext uri="{BB962C8B-B14F-4D97-AF65-F5344CB8AC3E}">
        <p14:creationId xmlns:p14="http://schemas.microsoft.com/office/powerpoint/2010/main" val="102916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441" indent="-195989" eaLnBrk="1">
              <a:spcBef>
                <a:spcPct val="0"/>
              </a:spcBef>
              <a:buSzPct val="45000"/>
              <a:buFont typeface="Wingdings" panose="05000000000000000000" pitchFamily="2" charset="2"/>
              <a:buChar char=""/>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i="1" dirty="0">
                <a:latin typeface="Arial" panose="020B0604020202020204" pitchFamily="34" charset="0"/>
                <a:ea typeface="Microsoft YaHei" panose="020B0503020204020204" pitchFamily="34" charset="-122"/>
              </a:rPr>
              <a:t>In 2012 </a:t>
            </a:r>
            <a:r>
              <a:rPr lang="en-US" altLang="en-US" sz="1200" b="1" i="1" dirty="0">
                <a:latin typeface="Arial" panose="020B0604020202020204" pitchFamily="34" charset="0"/>
                <a:ea typeface="Microsoft YaHei" panose="020B0503020204020204" pitchFamily="34" charset="-122"/>
              </a:rPr>
              <a:t>OSHA</a:t>
            </a:r>
            <a:r>
              <a:rPr lang="en-US" altLang="en-US" sz="1200" i="1" dirty="0">
                <a:latin typeface="Arial" panose="020B0604020202020204" pitchFamily="34" charset="0"/>
                <a:ea typeface="Microsoft YaHei" panose="020B0503020204020204" pitchFamily="34" charset="-122"/>
              </a:rPr>
              <a:t> updated the Hazard Communication Standard to align with the </a:t>
            </a:r>
            <a:r>
              <a:rPr lang="en-US" altLang="en-US" sz="1200" b="1" i="1" dirty="0">
                <a:latin typeface="Arial" panose="020B0604020202020204" pitchFamily="34" charset="0"/>
                <a:ea typeface="Microsoft YaHei" panose="020B0503020204020204" pitchFamily="34" charset="-122"/>
              </a:rPr>
              <a:t>United Nations</a:t>
            </a:r>
            <a:r>
              <a:rPr lang="en-US" altLang="en-US" sz="1200" i="1" dirty="0">
                <a:latin typeface="Arial" panose="020B0604020202020204" pitchFamily="34" charset="0"/>
                <a:ea typeface="Microsoft YaHei" panose="020B0503020204020204" pitchFamily="34" charset="-122"/>
              </a:rPr>
              <a:t> Globally Harmonized System of Classification and Labeling of Chemicals (GHS).</a:t>
            </a:r>
          </a:p>
          <a:p>
            <a:pPr marL="197441" indent="-195989" eaLnBrk="1">
              <a:spcBef>
                <a:spcPct val="0"/>
              </a:spcBef>
              <a:buSzPct val="45000"/>
              <a:buFont typeface="Wingdings" panose="05000000000000000000" pitchFamily="2" charset="2"/>
              <a:buChar char=""/>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i="1" dirty="0">
                <a:solidFill>
                  <a:srgbClr val="0000FF"/>
                </a:solidFill>
                <a:latin typeface="Arial" panose="020B0604020202020204" pitchFamily="34" charset="0"/>
                <a:ea typeface="Microsoft YaHei" panose="020B0503020204020204" pitchFamily="34" charset="-122"/>
              </a:rPr>
              <a:t>What this means is that regardless of where in the world the chemical is created/manufactured, shipped or stored it will be labeled the same. It also means that all labels will have the same format and the information will be quicker to find. The same goes for the SDS sheet for the chemical. All of the information will be found in the appropriate section and the SDS Sections will be in the same order regardless of manufacturer, shipper, </a:t>
            </a:r>
            <a:r>
              <a:rPr lang="en-US" altLang="en-US" sz="1200" i="1" dirty="0" err="1">
                <a:solidFill>
                  <a:srgbClr val="0000FF"/>
                </a:solidFill>
                <a:latin typeface="Arial" panose="020B0604020202020204" pitchFamily="34" charset="0"/>
                <a:ea typeface="Microsoft YaHei" panose="020B0503020204020204" pitchFamily="34" charset="-122"/>
              </a:rPr>
              <a:t>warehouser</a:t>
            </a:r>
            <a:r>
              <a:rPr lang="en-US" altLang="en-US" sz="1200" i="1" dirty="0">
                <a:solidFill>
                  <a:srgbClr val="0000FF"/>
                </a:solidFill>
                <a:latin typeface="Arial" panose="020B0604020202020204" pitchFamily="34" charset="0"/>
                <a:ea typeface="Microsoft YaHei" panose="020B0503020204020204" pitchFamily="34" charset="-122"/>
              </a:rPr>
              <a:t> or country of origin.</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11</a:t>
            </a:fld>
            <a:endParaRPr lang="en-US" altLang="en-US"/>
          </a:p>
        </p:txBody>
      </p:sp>
    </p:spTree>
    <p:extLst>
      <p:ext uri="{BB962C8B-B14F-4D97-AF65-F5344CB8AC3E}">
        <p14:creationId xmlns:p14="http://schemas.microsoft.com/office/powerpoint/2010/main" val="4293238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12</a:t>
            </a:fld>
            <a:endParaRPr lang="en-US" altLang="en-US"/>
          </a:p>
        </p:txBody>
      </p:sp>
    </p:spTree>
    <p:extLst>
      <p:ext uri="{BB962C8B-B14F-4D97-AF65-F5344CB8AC3E}">
        <p14:creationId xmlns:p14="http://schemas.microsoft.com/office/powerpoint/2010/main" val="2679378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1" dirty="0">
                <a:uFill>
                  <a:solidFill>
                    <a:srgbClr val="FFFFFF"/>
                  </a:solidFill>
                </a:uFill>
                <a:latin typeface="Arial"/>
              </a:rPr>
              <a:t>Ask participants to name some of the chemicals used in their workplace.</a:t>
            </a:r>
            <a:endParaRPr lang="en-US" sz="1800" spc="-1" dirty="0">
              <a:uFill>
                <a:solidFill>
                  <a:srgbClr val="FFFFFF"/>
                </a:solidFill>
              </a:uFill>
              <a:latin typeface="Arial"/>
            </a:endParaRPr>
          </a:p>
          <a:p>
            <a:r>
              <a:rPr lang="en-US" sz="1200" spc="-1" dirty="0">
                <a:uFill>
                  <a:solidFill>
                    <a:srgbClr val="FFFFFF"/>
                  </a:solidFill>
                </a:uFill>
                <a:latin typeface="Arial"/>
              </a:rPr>
              <a:t>Make list on chart paper. Post it on the wall</a:t>
            </a:r>
            <a:endParaRPr lang="en-US" sz="1800" spc="-1" dirty="0">
              <a:uFill>
                <a:solidFill>
                  <a:srgbClr val="FFFFFF"/>
                </a:solidFill>
              </a:uFill>
              <a:latin typeface="Arial"/>
            </a:endParaRPr>
          </a:p>
          <a:p>
            <a:r>
              <a:rPr lang="en-US" sz="1200" spc="-1" dirty="0">
                <a:uFill>
                  <a:solidFill>
                    <a:srgbClr val="FFFFFF"/>
                  </a:solidFill>
                </a:uFill>
                <a:latin typeface="Arial"/>
              </a:rPr>
              <a:t>Ask if anyone brought a SDS sheet from their workplace</a:t>
            </a:r>
          </a:p>
          <a:p>
            <a:endParaRPr lang="en-US" sz="1200" spc="-1" dirty="0">
              <a:uFill>
                <a:solidFill>
                  <a:srgbClr val="FFFFFF"/>
                </a:solidFill>
              </a:uFill>
              <a:latin typeface="Arial"/>
            </a:endParaRPr>
          </a:p>
          <a:p>
            <a:r>
              <a:rPr lang="en-US" sz="1200" spc="-1" dirty="0">
                <a:uFill>
                  <a:solidFill>
                    <a:srgbClr val="FFFFFF"/>
                  </a:solidFill>
                </a:uFill>
                <a:latin typeface="Arial"/>
              </a:rPr>
              <a:t>Our goal is to provide, in print, the verbatim standard so employees and employers know exactly what is expected for their safety and compliance</a:t>
            </a:r>
            <a:endParaRPr lang="en-US" sz="1800" spc="-1" dirty="0">
              <a:uFill>
                <a:solidFill>
                  <a:srgbClr val="FFFFFF"/>
                </a:solidFill>
              </a:uFill>
              <a:latin typeface="Arial"/>
            </a:endParaRPr>
          </a:p>
          <a:p>
            <a:endParaRPr lang="en-US" dirty="0"/>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13</a:t>
            </a:fld>
            <a:endParaRPr lang="en-US" altLang="en-US"/>
          </a:p>
        </p:txBody>
      </p:sp>
    </p:spTree>
    <p:extLst>
      <p:ext uri="{BB962C8B-B14F-4D97-AF65-F5344CB8AC3E}">
        <p14:creationId xmlns:p14="http://schemas.microsoft.com/office/powerpoint/2010/main" val="2540847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1" dirty="0">
                <a:uFill>
                  <a:solidFill>
                    <a:srgbClr val="FFFFFF"/>
                  </a:solidFill>
                </a:uFill>
                <a:latin typeface="Arial"/>
              </a:rPr>
              <a:t>“At the time of initial assignment” means when the worker is first hired or changes work responsibilities.</a:t>
            </a:r>
            <a:endParaRPr lang="en-US" sz="1800" spc="-1" dirty="0">
              <a:uFill>
                <a:solidFill>
                  <a:srgbClr val="FFFFFF"/>
                </a:solidFill>
              </a:uFill>
              <a:latin typeface="Arial"/>
            </a:endParaRPr>
          </a:p>
          <a:p>
            <a:endParaRPr lang="en-US" sz="1200" spc="-1" dirty="0">
              <a:uFill>
                <a:solidFill>
                  <a:srgbClr val="FFFFFF"/>
                </a:solidFill>
              </a:uFill>
              <a:latin typeface="Arial"/>
            </a:endParaRPr>
          </a:p>
          <a:p>
            <a:r>
              <a:rPr lang="en-US" sz="1200" spc="-1" dirty="0">
                <a:uFill>
                  <a:solidFill>
                    <a:srgbClr val="FFFFFF"/>
                  </a:solidFill>
                </a:uFill>
                <a:latin typeface="Arial"/>
              </a:rPr>
              <a:t>“when new chemical hazards arise” refers to changes in chemicals used or in manner in which they are used or which worker is using them.</a:t>
            </a:r>
            <a:endParaRPr lang="en-US" sz="1800" spc="-1" dirty="0">
              <a:uFill>
                <a:solidFill>
                  <a:srgbClr val="FFFFFF"/>
                </a:solidFill>
              </a:uFill>
              <a:latin typeface="Arial"/>
            </a:endParaRPr>
          </a:p>
          <a:p>
            <a:endParaRPr lang="en-US" dirty="0"/>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14</a:t>
            </a:fld>
            <a:endParaRPr lang="en-US" altLang="en-US"/>
          </a:p>
        </p:txBody>
      </p:sp>
    </p:spTree>
    <p:extLst>
      <p:ext uri="{BB962C8B-B14F-4D97-AF65-F5344CB8AC3E}">
        <p14:creationId xmlns:p14="http://schemas.microsoft.com/office/powerpoint/2010/main" val="2992413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1" dirty="0">
                <a:uFill>
                  <a:solidFill>
                    <a:srgbClr val="FFFFFF"/>
                  </a:solidFill>
                </a:uFill>
                <a:latin typeface="Arial"/>
              </a:rPr>
              <a:t>Refer participants to GHS Labeling handouts:</a:t>
            </a:r>
            <a:endParaRPr lang="en-US" sz="1800" spc="-1" dirty="0">
              <a:uFill>
                <a:solidFill>
                  <a:srgbClr val="FFFFFF"/>
                </a:solidFill>
              </a:uFill>
              <a:latin typeface="Arial"/>
            </a:endParaRPr>
          </a:p>
          <a:p>
            <a:r>
              <a:rPr lang="en-US" sz="1200" spc="-1" dirty="0">
                <a:uFill>
                  <a:solidFill>
                    <a:srgbClr val="FFFFFF"/>
                  </a:solidFill>
                </a:uFill>
                <a:latin typeface="Arial"/>
              </a:rPr>
              <a:t>Refer participants to SDS handouts:</a:t>
            </a:r>
            <a:endParaRPr lang="en-US" sz="1800" spc="-1" dirty="0">
              <a:uFill>
                <a:solidFill>
                  <a:srgbClr val="FFFFFF"/>
                </a:solidFill>
              </a:uFill>
              <a:latin typeface="Arial"/>
            </a:endParaRPr>
          </a:p>
          <a:p>
            <a:r>
              <a:rPr lang="en-US" sz="1200" spc="-1" dirty="0">
                <a:uFill>
                  <a:solidFill>
                    <a:srgbClr val="FFFFFF"/>
                  </a:solidFill>
                </a:uFill>
                <a:latin typeface="Arial"/>
              </a:rPr>
              <a:t>Waxie SDS Current product used at &lt;Insert Location&gt;</a:t>
            </a:r>
            <a:endParaRPr lang="en-US" sz="1800" spc="-1" dirty="0">
              <a:uFill>
                <a:solidFill>
                  <a:srgbClr val="FFFFFF"/>
                </a:solidFill>
              </a:uFill>
              <a:latin typeface="Arial"/>
            </a:endParaRPr>
          </a:p>
          <a:p>
            <a:endParaRPr lang="en-US" dirty="0"/>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15</a:t>
            </a:fld>
            <a:endParaRPr lang="en-US" altLang="en-US"/>
          </a:p>
        </p:txBody>
      </p:sp>
    </p:spTree>
    <p:extLst>
      <p:ext uri="{BB962C8B-B14F-4D97-AF65-F5344CB8AC3E}">
        <p14:creationId xmlns:p14="http://schemas.microsoft.com/office/powerpoint/2010/main" val="1982750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98F0F9-EB59-40A4-A2A9-83530C48AC62}" type="slidenum">
              <a:rPr lang="en-US" smtClean="0"/>
              <a:t>16</a:t>
            </a:fld>
            <a:endParaRPr lang="en-US"/>
          </a:p>
        </p:txBody>
      </p:sp>
    </p:spTree>
    <p:extLst>
      <p:ext uri="{BB962C8B-B14F-4D97-AF65-F5344CB8AC3E}">
        <p14:creationId xmlns:p14="http://schemas.microsoft.com/office/powerpoint/2010/main" val="2645446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18109">
              <a:defRPr/>
            </a:pPr>
            <a:r>
              <a:rPr lang="en-US" sz="1200" spc="-1" dirty="0">
                <a:uFill>
                  <a:solidFill>
                    <a:srgbClr val="FFFFFF"/>
                  </a:solidFill>
                </a:uFill>
                <a:latin typeface="Arial"/>
              </a:rPr>
              <a:t>Refer participants to sample labels in folder. </a:t>
            </a:r>
          </a:p>
          <a:p>
            <a:pPr defTabSz="418109">
              <a:defRPr/>
            </a:pPr>
            <a:endParaRPr lang="en-US" sz="1200" spc="-1" dirty="0">
              <a:uFill>
                <a:solidFill>
                  <a:srgbClr val="FFFFFF"/>
                </a:solidFill>
              </a:uFill>
              <a:latin typeface="Arial"/>
            </a:endParaRPr>
          </a:p>
          <a:p>
            <a:pPr defTabSz="418109">
              <a:defRPr/>
            </a:pPr>
            <a:r>
              <a:rPr lang="en-US" sz="1200" spc="-1" dirty="0">
                <a:uFill>
                  <a:solidFill>
                    <a:srgbClr val="FFFFFF"/>
                  </a:solidFill>
                </a:uFill>
                <a:latin typeface="Arial"/>
              </a:rPr>
              <a:t>This information reconfirms to the participants that it is the employers responsibility to ensure containers are labeled/</a:t>
            </a:r>
            <a:r>
              <a:rPr lang="en-US" sz="1200" spc="-1" dirty="0" err="1">
                <a:uFill>
                  <a:solidFill>
                    <a:srgbClr val="FFFFFF"/>
                  </a:solidFill>
                </a:uFill>
                <a:latin typeface="Arial"/>
              </a:rPr>
              <a:t>etc</a:t>
            </a:r>
            <a:r>
              <a:rPr lang="en-US" sz="1200" spc="-1" dirty="0">
                <a:uFill>
                  <a:solidFill>
                    <a:srgbClr val="FFFFFF"/>
                  </a:solidFill>
                </a:uFill>
                <a:latin typeface="Arial"/>
              </a:rPr>
              <a:t>, and this ultimately falls to the manufacturer and distributor to ensure that is the case. This slide shows where responsibility lies.</a:t>
            </a:r>
          </a:p>
          <a:p>
            <a:pPr defTabSz="418109">
              <a:defRPr/>
            </a:pPr>
            <a:endParaRPr lang="en-US" sz="1200" spc="-1" dirty="0">
              <a:uFill>
                <a:solidFill>
                  <a:srgbClr val="FFFFFF"/>
                </a:solidFill>
              </a:uFill>
              <a:latin typeface="Arial"/>
            </a:endParaRPr>
          </a:p>
          <a:p>
            <a:pPr defTabSz="418109">
              <a:defRPr/>
            </a:pPr>
            <a:r>
              <a:rPr lang="en-US" altLang="en-US" sz="1800" dirty="0">
                <a:cs typeface="DejaVu Sans" charset="0"/>
              </a:rPr>
              <a:t>marked in accordance with this section in a manner which does not conflict with the requirements of the Hazardous Materials Transportation Act (49 U.S.C. 1801 et seq.) and regulations issued under that Act by the Department of Transportation</a:t>
            </a:r>
            <a:endParaRPr lang="en-US" sz="1800" spc="-1" dirty="0">
              <a:uFill>
                <a:solidFill>
                  <a:srgbClr val="FFFFFF"/>
                </a:solidFill>
              </a:uFill>
              <a:latin typeface="Arial"/>
            </a:endParaRPr>
          </a:p>
          <a:p>
            <a:endParaRPr lang="en-US" dirty="0"/>
          </a:p>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OSHA is not the only governmental agency that regulates hazardous chemicals and materials.</a:t>
            </a:r>
          </a:p>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The Department of Transportation uses the NFPA 704 shield to convey, along with placards, health and safety information.</a:t>
            </a:r>
          </a:p>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solidFill>
                  <a:srgbClr val="0000FF"/>
                </a:solidFill>
                <a:latin typeface="Arial" panose="020B0604020202020204" pitchFamily="34" charset="0"/>
                <a:ea typeface="Microsoft YaHei" panose="020B0503020204020204" pitchFamily="34" charset="-122"/>
              </a:rPr>
              <a:t>OSHA’s </a:t>
            </a:r>
            <a:r>
              <a:rPr lang="en-US" altLang="en-US" sz="1200" dirty="0" err="1">
                <a:solidFill>
                  <a:srgbClr val="0000FF"/>
                </a:solidFill>
                <a:latin typeface="Arial" panose="020B0604020202020204" pitchFamily="34" charset="0"/>
                <a:ea typeface="Microsoft YaHei" panose="020B0503020204020204" pitchFamily="34" charset="-122"/>
              </a:rPr>
              <a:t>HazCom</a:t>
            </a:r>
            <a:r>
              <a:rPr lang="en-US" altLang="en-US" sz="1200" dirty="0">
                <a:solidFill>
                  <a:srgbClr val="0000FF"/>
                </a:solidFill>
                <a:latin typeface="Arial" panose="020B0604020202020204" pitchFamily="34" charset="0"/>
                <a:ea typeface="Microsoft YaHei" panose="020B0503020204020204" pitchFamily="34" charset="-122"/>
              </a:rPr>
              <a:t> and the DOT NFPA704 systems convey similar information but in different ways. Caution must be used not to confuse the systems and the means used to convey important information.</a:t>
            </a:r>
          </a:p>
          <a:p>
            <a:endParaRPr lang="en-US" dirty="0"/>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20</a:t>
            </a:fld>
            <a:endParaRPr lang="en-US" altLang="en-US"/>
          </a:p>
        </p:txBody>
      </p:sp>
    </p:spTree>
    <p:extLst>
      <p:ext uri="{BB962C8B-B14F-4D97-AF65-F5344CB8AC3E}">
        <p14:creationId xmlns:p14="http://schemas.microsoft.com/office/powerpoint/2010/main" val="496667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1" dirty="0">
                <a:uFill>
                  <a:solidFill>
                    <a:srgbClr val="FFFFFF"/>
                  </a:solidFill>
                </a:uFill>
                <a:latin typeface="Arial"/>
              </a:rPr>
              <a:t>29 CFR 1910.1200(f)(1)(</a:t>
            </a:r>
            <a:r>
              <a:rPr lang="en-US" sz="1200" spc="-1" dirty="0" err="1">
                <a:uFill>
                  <a:solidFill>
                    <a:srgbClr val="FFFFFF"/>
                  </a:solidFill>
                </a:uFill>
                <a:latin typeface="Arial"/>
              </a:rPr>
              <a:t>i</a:t>
            </a:r>
            <a:r>
              <a:rPr lang="en-US" sz="1200" spc="-1" dirty="0">
                <a:uFill>
                  <a:solidFill>
                    <a:srgbClr val="FFFFFF"/>
                  </a:solidFill>
                </a:uFill>
                <a:latin typeface="Arial"/>
              </a:rPr>
              <a:t>) – 1910.1200(f)(1)(vi) </a:t>
            </a:r>
            <a:r>
              <a:rPr lang="en-US" sz="1200" b="1" spc="-1" dirty="0">
                <a:uFill>
                  <a:solidFill>
                    <a:srgbClr val="FFFFFF"/>
                  </a:solidFill>
                </a:uFill>
                <a:latin typeface="Arial"/>
              </a:rPr>
              <a:t>must</a:t>
            </a:r>
            <a:r>
              <a:rPr lang="en-US" sz="1200" spc="-1" dirty="0">
                <a:uFill>
                  <a:solidFill>
                    <a:srgbClr val="FFFFFF"/>
                  </a:solidFill>
                </a:uFill>
                <a:latin typeface="Arial"/>
              </a:rPr>
              <a:t> be in English but may also be in other languages.</a:t>
            </a:r>
            <a:endParaRPr lang="en-US" sz="1800" spc="-1" dirty="0">
              <a:uFill>
                <a:solidFill>
                  <a:srgbClr val="FFFFFF"/>
                </a:solidFill>
              </a:uFill>
              <a:latin typeface="Arial"/>
            </a:endParaRPr>
          </a:p>
          <a:p>
            <a:r>
              <a:rPr lang="en-US" sz="1200" spc="-1" dirty="0">
                <a:uFill>
                  <a:solidFill>
                    <a:srgbClr val="FFFFFF"/>
                  </a:solidFill>
                </a:uFill>
                <a:latin typeface="Arial"/>
              </a:rPr>
              <a:t>1910.1200(f)(6) contains the requirements for employers labeling hazardous chemicals in the workplace.</a:t>
            </a:r>
            <a:endParaRPr lang="en-US" sz="1800" spc="-1" dirty="0">
              <a:uFill>
                <a:solidFill>
                  <a:srgbClr val="FFFFFF"/>
                </a:solidFill>
              </a:uFill>
              <a:latin typeface="Arial"/>
            </a:endParaRPr>
          </a:p>
          <a:p>
            <a:endParaRPr lang="en-US" dirty="0"/>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21</a:t>
            </a:fld>
            <a:endParaRPr lang="en-US" altLang="en-US"/>
          </a:p>
        </p:txBody>
      </p:sp>
    </p:spTree>
    <p:extLst>
      <p:ext uri="{BB962C8B-B14F-4D97-AF65-F5344CB8AC3E}">
        <p14:creationId xmlns:p14="http://schemas.microsoft.com/office/powerpoint/2010/main" val="2593207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1" dirty="0">
                <a:uFill>
                  <a:solidFill>
                    <a:srgbClr val="FFFFFF"/>
                  </a:solidFill>
                </a:uFill>
                <a:latin typeface="Arial"/>
              </a:rPr>
              <a:t>A major new part of the </a:t>
            </a:r>
            <a:r>
              <a:rPr lang="en-US" sz="1200" spc="-1" dirty="0" err="1">
                <a:uFill>
                  <a:solidFill>
                    <a:srgbClr val="FFFFFF"/>
                  </a:solidFill>
                </a:uFill>
                <a:latin typeface="Arial"/>
              </a:rPr>
              <a:t>HazCom</a:t>
            </a:r>
            <a:r>
              <a:rPr lang="en-US" sz="1200" spc="-1" dirty="0">
                <a:uFill>
                  <a:solidFill>
                    <a:srgbClr val="FFFFFF"/>
                  </a:solidFill>
                </a:uFill>
                <a:latin typeface="Arial"/>
              </a:rPr>
              <a:t> Standard that was adopted with the inclusion of the Globally Harmonized  System is the use of “pictograms” on the labels of hazardous chemicals and materials.</a:t>
            </a:r>
            <a:endParaRPr lang="en-US" sz="1800" spc="-1" dirty="0">
              <a:uFill>
                <a:solidFill>
                  <a:srgbClr val="FFFFFF"/>
                </a:solidFill>
              </a:uFill>
              <a:latin typeface="Arial"/>
            </a:endParaRPr>
          </a:p>
          <a:p>
            <a:r>
              <a:rPr lang="en-US" sz="1200" spc="-1" dirty="0">
                <a:uFill>
                  <a:solidFill>
                    <a:srgbClr val="FFFFFF"/>
                  </a:solidFill>
                </a:uFill>
                <a:latin typeface="Arial"/>
              </a:rPr>
              <a:t>The idea behind the pictograms is to quickly convey important information to workers about the hazards associated with the chemicals or materials without having to reference SDS.</a:t>
            </a:r>
            <a:endParaRPr lang="en-US" sz="1800" spc="-1" dirty="0">
              <a:uFill>
                <a:solidFill>
                  <a:srgbClr val="FFFFFF"/>
                </a:solidFill>
              </a:uFill>
              <a:latin typeface="Arial"/>
            </a:endParaRPr>
          </a:p>
          <a:p>
            <a:r>
              <a:rPr lang="en-US" sz="1200" spc="-1" dirty="0">
                <a:uFill>
                  <a:solidFill>
                    <a:srgbClr val="FFFFFF"/>
                  </a:solidFill>
                </a:uFill>
                <a:latin typeface="Arial"/>
              </a:rPr>
              <a:t>The pictograms are defined as to how they are shaped and colored as well as the specific hazard symbols and classes in Appendix C of the Hazard Communication Standard.</a:t>
            </a:r>
            <a:endParaRPr lang="en-US" sz="1800" spc="-1" dirty="0">
              <a:uFill>
                <a:solidFill>
                  <a:srgbClr val="FFFFFF"/>
                </a:solidFill>
              </a:uFill>
              <a:latin typeface="Arial"/>
            </a:endParaRPr>
          </a:p>
          <a:p>
            <a:r>
              <a:rPr lang="en-US" sz="1200" spc="-1" dirty="0">
                <a:uFill>
                  <a:solidFill>
                    <a:srgbClr val="FFFFFF"/>
                  </a:solidFill>
                </a:uFill>
                <a:latin typeface="Arial"/>
              </a:rPr>
              <a:t>The NFPA 704  is not a part of OSHA’s </a:t>
            </a:r>
            <a:r>
              <a:rPr lang="en-US" sz="1200" spc="-1" dirty="0" err="1">
                <a:uFill>
                  <a:solidFill>
                    <a:srgbClr val="FFFFFF"/>
                  </a:solidFill>
                </a:uFill>
                <a:latin typeface="Arial"/>
              </a:rPr>
              <a:t>HazCom</a:t>
            </a:r>
            <a:r>
              <a:rPr lang="en-US" sz="1200" spc="-1" dirty="0">
                <a:uFill>
                  <a:solidFill>
                    <a:srgbClr val="FFFFFF"/>
                  </a:solidFill>
                </a:uFill>
                <a:latin typeface="Arial"/>
              </a:rPr>
              <a:t> Standard</a:t>
            </a:r>
          </a:p>
          <a:p>
            <a:endParaRPr lang="en-US" sz="1200" spc="-1" dirty="0">
              <a:uFill>
                <a:solidFill>
                  <a:srgbClr val="FFFFFF"/>
                </a:solidFill>
              </a:uFill>
              <a:latin typeface="Arial"/>
            </a:endParaRPr>
          </a:p>
          <a:p>
            <a:endParaRPr lang="en-US" sz="1800" spc="-1" dirty="0">
              <a:uFill>
                <a:solidFill>
                  <a:srgbClr val="FFFFFF"/>
                </a:solidFill>
              </a:uFill>
              <a:latin typeface="Arial"/>
            </a:endParaRPr>
          </a:p>
          <a:p>
            <a:endParaRPr lang="en-US" dirty="0"/>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22</a:t>
            </a:fld>
            <a:endParaRPr lang="en-US" altLang="en-US"/>
          </a:p>
        </p:txBody>
      </p:sp>
    </p:spTree>
    <p:extLst>
      <p:ext uri="{BB962C8B-B14F-4D97-AF65-F5344CB8AC3E}">
        <p14:creationId xmlns:p14="http://schemas.microsoft.com/office/powerpoint/2010/main" val="2618557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1" dirty="0">
                <a:uFill>
                  <a:solidFill>
                    <a:srgbClr val="FFFFFF"/>
                  </a:solidFill>
                </a:uFill>
                <a:latin typeface="Arial"/>
              </a:rPr>
              <a:t>A major new part of the </a:t>
            </a:r>
            <a:r>
              <a:rPr lang="en-US" sz="1200" spc="-1" dirty="0" err="1">
                <a:uFill>
                  <a:solidFill>
                    <a:srgbClr val="FFFFFF"/>
                  </a:solidFill>
                </a:uFill>
                <a:latin typeface="Arial"/>
              </a:rPr>
              <a:t>HazCom</a:t>
            </a:r>
            <a:r>
              <a:rPr lang="en-US" sz="1200" spc="-1" dirty="0">
                <a:uFill>
                  <a:solidFill>
                    <a:srgbClr val="FFFFFF"/>
                  </a:solidFill>
                </a:uFill>
                <a:latin typeface="Arial"/>
              </a:rPr>
              <a:t> Standard that was adopted with the inclusion of the Globally Harmonized  System is the use of “pictograms” on the labels of hazardous chemicals and materials.</a:t>
            </a:r>
            <a:endParaRPr lang="en-US" sz="1800" spc="-1" dirty="0">
              <a:uFill>
                <a:solidFill>
                  <a:srgbClr val="FFFFFF"/>
                </a:solidFill>
              </a:uFill>
              <a:latin typeface="Arial"/>
            </a:endParaRPr>
          </a:p>
          <a:p>
            <a:r>
              <a:rPr lang="en-US" sz="1200" spc="-1" dirty="0">
                <a:uFill>
                  <a:solidFill>
                    <a:srgbClr val="FFFFFF"/>
                  </a:solidFill>
                </a:uFill>
                <a:latin typeface="Arial"/>
              </a:rPr>
              <a:t>The idea behind the pictograms is to quickly convey important information to workers about the hazards associated with the chemicals or materials without having to reference SDS.</a:t>
            </a:r>
            <a:endParaRPr lang="en-US" sz="1800" spc="-1" dirty="0">
              <a:uFill>
                <a:solidFill>
                  <a:srgbClr val="FFFFFF"/>
                </a:solidFill>
              </a:uFill>
              <a:latin typeface="Arial"/>
            </a:endParaRPr>
          </a:p>
          <a:p>
            <a:r>
              <a:rPr lang="en-US" sz="1200" spc="-1" dirty="0">
                <a:uFill>
                  <a:solidFill>
                    <a:srgbClr val="FFFFFF"/>
                  </a:solidFill>
                </a:uFill>
                <a:latin typeface="Arial"/>
              </a:rPr>
              <a:t>The pictograms are defined as to how they are shaped and colored as well as the specific hazard symbols and classes in Appendix C of the Hazard Communication Standard.</a:t>
            </a:r>
            <a:endParaRPr lang="en-US" sz="1800" spc="-1" dirty="0">
              <a:uFill>
                <a:solidFill>
                  <a:srgbClr val="FFFFFF"/>
                </a:solidFill>
              </a:uFill>
              <a:latin typeface="Arial"/>
            </a:endParaRPr>
          </a:p>
          <a:p>
            <a:r>
              <a:rPr lang="en-US" sz="1200" spc="-1" dirty="0">
                <a:uFill>
                  <a:solidFill>
                    <a:srgbClr val="FFFFFF"/>
                  </a:solidFill>
                </a:uFill>
                <a:latin typeface="Arial"/>
              </a:rPr>
              <a:t>The NFPA 704  is not a part of OSHA’s HazCom Standard</a:t>
            </a:r>
          </a:p>
          <a:p>
            <a:endParaRPr lang="en-US" sz="1200" spc="-1" dirty="0">
              <a:uFill>
                <a:solidFill>
                  <a:srgbClr val="FFFFFF"/>
                </a:solidFill>
              </a:uFill>
              <a:latin typeface="Arial"/>
            </a:endParaRPr>
          </a:p>
          <a:p>
            <a:endParaRPr lang="en-US" sz="1800" spc="-1" dirty="0">
              <a:uFill>
                <a:solidFill>
                  <a:srgbClr val="FFFFFF"/>
                </a:solidFill>
              </a:uFill>
              <a:latin typeface="Arial"/>
            </a:endParaRPr>
          </a:p>
          <a:p>
            <a:endParaRPr lang="en-US" dirty="0"/>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23</a:t>
            </a:fld>
            <a:endParaRPr lang="en-US" altLang="en-US"/>
          </a:p>
        </p:txBody>
      </p:sp>
    </p:spTree>
    <p:extLst>
      <p:ext uri="{BB962C8B-B14F-4D97-AF65-F5344CB8AC3E}">
        <p14:creationId xmlns:p14="http://schemas.microsoft.com/office/powerpoint/2010/main" val="72379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Review class objectives of:</a:t>
            </a:r>
          </a:p>
          <a:p>
            <a:pPr marL="197441" indent="-195989" eaLnBrk="1">
              <a:spcBef>
                <a:spcPct val="0"/>
              </a:spcBef>
              <a:buFont typeface="Wingdings" panose="05000000000000000000" pitchFamily="2" charset="2"/>
              <a:buChar char=""/>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Trainer/Facilitators</a:t>
            </a:r>
          </a:p>
          <a:p>
            <a:pPr marL="197441" indent="-195989" eaLnBrk="1">
              <a:spcBef>
                <a:spcPct val="0"/>
              </a:spcBef>
              <a:buClrTx/>
              <a:buSzTx/>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Reduce and eliminate as much as is possible injury, illness and death due to exposure to hazardous materials in the workplace</a:t>
            </a:r>
          </a:p>
          <a:p>
            <a:pPr marL="197441" indent="-195989" eaLnBrk="1">
              <a:spcBef>
                <a:spcPct val="0"/>
              </a:spcBef>
              <a:buFont typeface="Wingdings" panose="05000000000000000000" pitchFamily="2" charset="2"/>
              <a:buChar char=""/>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Ask class about their objective in attending class</a:t>
            </a:r>
          </a:p>
          <a:p>
            <a:pPr marL="418109" indent="-195989" eaLnBrk="1">
              <a:spcBef>
                <a:spcPct val="0"/>
              </a:spcBef>
              <a:buSzPct val="45000"/>
              <a:buFont typeface="Wingdings" panose="05000000000000000000" pitchFamily="2" charset="2"/>
              <a:buChar char=""/>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Write down any objectives beyond class objectives on note chart and</a:t>
            </a:r>
          </a:p>
          <a:p>
            <a:pPr marL="418109" indent="-195989" eaLnBrk="1">
              <a:spcBef>
                <a:spcPct val="0"/>
              </a:spcBef>
              <a:buSzPct val="45000"/>
              <a:buFont typeface="Wingdings" panose="05000000000000000000" pitchFamily="2" charset="2"/>
              <a:buChar char=""/>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post on wall to review later if able</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3</a:t>
            </a:fld>
            <a:endParaRPr lang="en-US" altLang="en-US"/>
          </a:p>
        </p:txBody>
      </p:sp>
    </p:spTree>
    <p:extLst>
      <p:ext uri="{BB962C8B-B14F-4D97-AF65-F5344CB8AC3E}">
        <p14:creationId xmlns:p14="http://schemas.microsoft.com/office/powerpoint/2010/main" val="3496302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chemeClr val="tx1"/>
                </a:solidFill>
                <a:effectLst/>
                <a:latin typeface="Inter"/>
              </a:rPr>
              <a:t>Explain each pictogram and the type of hazard it represents:</a:t>
            </a:r>
          </a:p>
          <a:p>
            <a:pPr marL="557213" lvl="1" indent="-214313"/>
            <a:r>
              <a:rPr lang="en-US" b="1" i="0" dirty="0">
                <a:solidFill>
                  <a:schemeClr val="tx1"/>
                </a:solidFill>
                <a:effectLst/>
                <a:latin typeface="Inter"/>
              </a:rPr>
              <a:t>Exclamation Mark:</a:t>
            </a:r>
            <a:r>
              <a:rPr lang="en-US" b="0" i="0" dirty="0">
                <a:solidFill>
                  <a:schemeClr val="tx1"/>
                </a:solidFill>
                <a:effectLst/>
                <a:latin typeface="Inter"/>
              </a:rPr>
              <a:t> Irritant (skin and eye), Skin Sensitizer, Acute Toxicity (harmful), Narcotic Effects, Respiratory Tract Irritant</a:t>
            </a:r>
          </a:p>
          <a:p>
            <a:pPr marL="557213" lvl="1" indent="-214313"/>
            <a:r>
              <a:rPr lang="en-US" b="1" i="0" dirty="0">
                <a:solidFill>
                  <a:schemeClr val="tx1"/>
                </a:solidFill>
                <a:effectLst/>
                <a:latin typeface="Inter"/>
              </a:rPr>
              <a:t>Health Hazard:</a:t>
            </a:r>
            <a:r>
              <a:rPr lang="en-US" b="0" i="0" dirty="0">
                <a:solidFill>
                  <a:schemeClr val="tx1"/>
                </a:solidFill>
                <a:effectLst/>
                <a:latin typeface="Inter"/>
              </a:rPr>
              <a:t> Carcinogen, Mutagenicity, Reproductive Toxicity, Respiratory Sensitizer, Target Organ Toxicity, Aspiration Toxicity</a:t>
            </a:r>
          </a:p>
          <a:p>
            <a:pPr marL="557213" lvl="1" indent="-214313"/>
            <a:r>
              <a:rPr lang="en-US" b="1" i="0" dirty="0">
                <a:solidFill>
                  <a:schemeClr val="tx1"/>
                </a:solidFill>
                <a:effectLst/>
                <a:latin typeface="Inter"/>
              </a:rPr>
              <a:t>Skull and Crossbones:</a:t>
            </a:r>
            <a:r>
              <a:rPr lang="en-US" b="0" i="0" dirty="0">
                <a:solidFill>
                  <a:schemeClr val="tx1"/>
                </a:solidFill>
                <a:effectLst/>
                <a:latin typeface="Inter"/>
              </a:rPr>
              <a:t> Acute Toxicity (fatal or toxic)</a:t>
            </a:r>
          </a:p>
          <a:p>
            <a:pPr marL="557213" lvl="1" indent="-214313"/>
            <a:r>
              <a:rPr lang="en-US" b="1" i="0" dirty="0">
                <a:solidFill>
                  <a:schemeClr val="tx1"/>
                </a:solidFill>
                <a:effectLst/>
                <a:latin typeface="Inter"/>
              </a:rPr>
              <a:t>Corrosion:</a:t>
            </a:r>
            <a:r>
              <a:rPr lang="en-US" b="0" i="0" dirty="0">
                <a:solidFill>
                  <a:schemeClr val="tx1"/>
                </a:solidFill>
                <a:effectLst/>
                <a:latin typeface="Inter"/>
              </a:rPr>
              <a:t> Skin Corrosion/Burns, Eye Damage, Corrosive to Metals</a:t>
            </a:r>
          </a:p>
          <a:p>
            <a:pPr marL="557213" lvl="1" indent="-214313"/>
            <a:r>
              <a:rPr lang="en-US" b="1" i="0" dirty="0">
                <a:solidFill>
                  <a:schemeClr val="tx1"/>
                </a:solidFill>
                <a:effectLst/>
                <a:latin typeface="Inter"/>
              </a:rPr>
              <a:t>Environment:</a:t>
            </a:r>
            <a:r>
              <a:rPr lang="en-US" b="0" i="0" dirty="0">
                <a:solidFill>
                  <a:schemeClr val="tx1"/>
                </a:solidFill>
                <a:effectLst/>
                <a:latin typeface="Inter"/>
              </a:rPr>
              <a:t> Aquatic Toxicity (non-mandatory)</a:t>
            </a:r>
          </a:p>
          <a:p>
            <a:pPr marL="557213" lvl="1" indent="-214313"/>
            <a:r>
              <a:rPr lang="en-US" b="1" i="0" dirty="0">
                <a:solidFill>
                  <a:schemeClr val="tx1"/>
                </a:solidFill>
                <a:effectLst/>
                <a:latin typeface="Inter"/>
              </a:rPr>
              <a:t>Exploding Bomb:</a:t>
            </a:r>
            <a:r>
              <a:rPr lang="en-US" b="0" i="0" dirty="0">
                <a:solidFill>
                  <a:schemeClr val="tx1"/>
                </a:solidFill>
                <a:effectLst/>
                <a:latin typeface="Inter"/>
              </a:rPr>
              <a:t> Explosives, Self-</a:t>
            </a:r>
            <a:r>
              <a:rPr lang="en-US" b="0" i="0" dirty="0" err="1">
                <a:solidFill>
                  <a:schemeClr val="tx1"/>
                </a:solidFill>
                <a:effectLst/>
                <a:latin typeface="Inter"/>
              </a:rPr>
              <a:t>Reactives</a:t>
            </a:r>
            <a:r>
              <a:rPr lang="en-US" b="0" i="0" dirty="0">
                <a:solidFill>
                  <a:schemeClr val="tx1"/>
                </a:solidFill>
                <a:effectLst/>
                <a:latin typeface="Inter"/>
              </a:rPr>
              <a:t>, Organic Peroxides</a:t>
            </a:r>
          </a:p>
          <a:p>
            <a:pPr marL="557213" lvl="1" indent="-214313"/>
            <a:r>
              <a:rPr lang="en-US" b="1" i="0" dirty="0">
                <a:solidFill>
                  <a:schemeClr val="tx1"/>
                </a:solidFill>
                <a:effectLst/>
                <a:latin typeface="Inter"/>
              </a:rPr>
              <a:t>Flame:</a:t>
            </a:r>
            <a:r>
              <a:rPr lang="en-US" b="0" i="0" dirty="0">
                <a:solidFill>
                  <a:schemeClr val="tx1"/>
                </a:solidFill>
                <a:effectLst/>
                <a:latin typeface="Inter"/>
              </a:rPr>
              <a:t> Flammables, Self-</a:t>
            </a:r>
            <a:r>
              <a:rPr lang="en-US" b="0" i="0" dirty="0" err="1">
                <a:solidFill>
                  <a:schemeClr val="tx1"/>
                </a:solidFill>
                <a:effectLst/>
                <a:latin typeface="Inter"/>
              </a:rPr>
              <a:t>Reactives</a:t>
            </a:r>
            <a:r>
              <a:rPr lang="en-US" b="0" i="0" dirty="0">
                <a:solidFill>
                  <a:schemeClr val="tx1"/>
                </a:solidFill>
                <a:effectLst/>
                <a:latin typeface="Inter"/>
              </a:rPr>
              <a:t>, </a:t>
            </a:r>
            <a:r>
              <a:rPr lang="en-US" b="0" i="0" dirty="0" err="1">
                <a:solidFill>
                  <a:schemeClr val="tx1"/>
                </a:solidFill>
                <a:effectLst/>
                <a:latin typeface="Inter"/>
              </a:rPr>
              <a:t>Pyrophorics</a:t>
            </a:r>
            <a:r>
              <a:rPr lang="en-US" b="0" i="0" dirty="0">
                <a:solidFill>
                  <a:schemeClr val="tx1"/>
                </a:solidFill>
                <a:effectLst/>
                <a:latin typeface="Inter"/>
              </a:rPr>
              <a:t>, Self-Heating, Emits Flammable Gas, Organic Peroxides</a:t>
            </a:r>
          </a:p>
          <a:p>
            <a:pPr marL="557213" lvl="1" indent="-214313"/>
            <a:r>
              <a:rPr lang="en-US" b="1" i="0" dirty="0">
                <a:solidFill>
                  <a:schemeClr val="tx1"/>
                </a:solidFill>
                <a:effectLst/>
                <a:latin typeface="Inter"/>
              </a:rPr>
              <a:t>Flame Over Circle:</a:t>
            </a:r>
            <a:r>
              <a:rPr lang="en-US" b="0" i="0" dirty="0">
                <a:solidFill>
                  <a:schemeClr val="tx1"/>
                </a:solidFill>
                <a:effectLst/>
                <a:latin typeface="Inter"/>
              </a:rPr>
              <a:t> Oxidizers</a:t>
            </a:r>
          </a:p>
          <a:p>
            <a:pPr marL="557213" lvl="1" indent="-214313"/>
            <a:r>
              <a:rPr lang="en-US" b="1" i="0" dirty="0">
                <a:solidFill>
                  <a:schemeClr val="tx1"/>
                </a:solidFill>
                <a:effectLst/>
                <a:latin typeface="Inter"/>
              </a:rPr>
              <a:t>Gas Cylinder:</a:t>
            </a:r>
            <a:r>
              <a:rPr lang="en-US" b="0" i="0" dirty="0">
                <a:solidFill>
                  <a:schemeClr val="tx1"/>
                </a:solidFill>
                <a:effectLst/>
                <a:latin typeface="Inter"/>
              </a:rPr>
              <a:t> Gases under pressure</a:t>
            </a:r>
          </a:p>
          <a:p>
            <a:endParaRPr lang="en-US" dirty="0"/>
          </a:p>
        </p:txBody>
      </p:sp>
      <p:sp>
        <p:nvSpPr>
          <p:cNvPr id="4" name="Slide Number Placeholder 3"/>
          <p:cNvSpPr>
            <a:spLocks noGrp="1"/>
          </p:cNvSpPr>
          <p:nvPr>
            <p:ph type="sldNum" sz="quarter" idx="5"/>
          </p:nvPr>
        </p:nvSpPr>
        <p:spPr/>
        <p:txBody>
          <a:bodyPr/>
          <a:lstStyle/>
          <a:p>
            <a:fld id="{4598F0F9-EB59-40A4-A2A9-83530C48AC62}" type="slidenum">
              <a:rPr lang="en-US" smtClean="0"/>
              <a:t>24</a:t>
            </a:fld>
            <a:endParaRPr lang="en-US"/>
          </a:p>
        </p:txBody>
      </p:sp>
    </p:spTree>
    <p:extLst>
      <p:ext uri="{BB962C8B-B14F-4D97-AF65-F5344CB8AC3E}">
        <p14:creationId xmlns:p14="http://schemas.microsoft.com/office/powerpoint/2010/main" val="2814536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18109">
              <a:defRPr/>
            </a:pPr>
            <a:r>
              <a:rPr lang="en-US" sz="1200" spc="-1" dirty="0">
                <a:uFill>
                  <a:solidFill>
                    <a:srgbClr val="FFFFFF"/>
                  </a:solidFill>
                </a:uFill>
                <a:latin typeface="Arial"/>
              </a:rPr>
              <a:t>The employer shall ensure the written materials are readily accessible to the employees in their work area throughout each work shift</a:t>
            </a:r>
          </a:p>
          <a:p>
            <a:pPr defTabSz="418109">
              <a:defRPr/>
            </a:pPr>
            <a:endParaRPr lang="en-US" sz="1200" spc="-1" dirty="0">
              <a:uFill>
                <a:solidFill>
                  <a:srgbClr val="FFFFFF"/>
                </a:solidFill>
              </a:uFill>
              <a:latin typeface="Arial"/>
            </a:endParaRPr>
          </a:p>
          <a:p>
            <a:pPr defTabSz="418109">
              <a:defRPr/>
            </a:pPr>
            <a:r>
              <a:rPr lang="en-US" sz="1200" spc="-1" dirty="0">
                <a:uFill>
                  <a:solidFill>
                    <a:srgbClr val="FFFFFF"/>
                  </a:solidFill>
                </a:uFill>
                <a:latin typeface="Arial"/>
              </a:rPr>
              <a:t>Examples of other written materials might be signs directly above a safe usual and customary storing place for the chemical compounds if not directly attached to the container</a:t>
            </a:r>
          </a:p>
          <a:p>
            <a:endParaRPr lang="en-US" dirty="0"/>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25</a:t>
            </a:fld>
            <a:endParaRPr lang="en-US" altLang="en-US"/>
          </a:p>
        </p:txBody>
      </p:sp>
    </p:spTree>
    <p:extLst>
      <p:ext uri="{BB962C8B-B14F-4D97-AF65-F5344CB8AC3E}">
        <p14:creationId xmlns:p14="http://schemas.microsoft.com/office/powerpoint/2010/main" val="2974295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515">
              <a:buSzPct val="45000"/>
              <a:buFont typeface="Wingdings" charset="2"/>
              <a:buChar char=""/>
            </a:pPr>
            <a:r>
              <a:rPr lang="en-US" sz="1200" spc="-1" dirty="0">
                <a:uFill>
                  <a:solidFill>
                    <a:srgbClr val="FFFFFF"/>
                  </a:solidFill>
                </a:uFill>
                <a:latin typeface="Arial"/>
              </a:rPr>
              <a:t>These chemicals in an unmarked container must not be used by anyone other than the worker that transferred the chemical(s) to the unlabeled container AND they must be completely used up by the end of the work-shift in which they were transferred into the unlabeled container.</a:t>
            </a:r>
          </a:p>
          <a:p>
            <a:pPr marL="197515">
              <a:buSzPct val="45000"/>
              <a:buFont typeface="Wingdings" charset="2"/>
              <a:buChar char=""/>
            </a:pPr>
            <a:r>
              <a:rPr lang="en-US" sz="1200" spc="-1" dirty="0">
                <a:uFill>
                  <a:solidFill>
                    <a:srgbClr val="FFFFFF"/>
                  </a:solidFill>
                </a:uFill>
                <a:latin typeface="Arial"/>
              </a:rPr>
              <a:t>For purposes of this section, drugs which are dispensed by a pharmacy to a health care provider for direct administration to a patient are exempted from labeling</a:t>
            </a:r>
          </a:p>
          <a:p>
            <a:pPr marL="197515">
              <a:buSzPct val="45000"/>
              <a:buFont typeface="Wingdings" charset="2"/>
              <a:buChar char=""/>
            </a:pPr>
            <a:r>
              <a:rPr lang="en-US" sz="1200" spc="-1" dirty="0">
                <a:uFill>
                  <a:solidFill>
                    <a:srgbClr val="FFFFFF"/>
                  </a:solidFill>
                </a:uFill>
                <a:latin typeface="Arial"/>
              </a:rPr>
              <a:t>Many healthcare professionals would consider medication to be a chemical but it is not under </a:t>
            </a:r>
            <a:r>
              <a:rPr lang="en-US" sz="1200" spc="-1" dirty="0" err="1">
                <a:uFill>
                  <a:solidFill>
                    <a:srgbClr val="FFFFFF"/>
                  </a:solidFill>
                </a:uFill>
                <a:latin typeface="Arial"/>
              </a:rPr>
              <a:t>HazCom</a:t>
            </a:r>
            <a:endParaRPr lang="en-US" sz="1200" spc="-1" dirty="0">
              <a:uFill>
                <a:solidFill>
                  <a:srgbClr val="FFFFFF"/>
                </a:solidFill>
              </a:uFill>
              <a:latin typeface="Arial"/>
            </a:endParaRPr>
          </a:p>
          <a:p>
            <a:endParaRPr lang="en-US" dirty="0"/>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26</a:t>
            </a:fld>
            <a:endParaRPr lang="en-US" altLang="en-US"/>
          </a:p>
        </p:txBody>
      </p:sp>
    </p:spTree>
    <p:extLst>
      <p:ext uri="{BB962C8B-B14F-4D97-AF65-F5344CB8AC3E}">
        <p14:creationId xmlns:p14="http://schemas.microsoft.com/office/powerpoint/2010/main" val="1543174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spc="-1" dirty="0">
                <a:uFill>
                  <a:solidFill>
                    <a:srgbClr val="FFFFFF"/>
                  </a:solidFill>
                </a:uFill>
                <a:latin typeface="Arial"/>
              </a:rPr>
              <a:t>Reaffixing or applying labels that are removed or defaced cannot wait until a later time as marking mistakes could be made and/or failed to be reapplied. Always immediately mark with required information if existing labels are removed/defaced</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27</a:t>
            </a:fld>
            <a:endParaRPr lang="en-US" altLang="en-US"/>
          </a:p>
        </p:txBody>
      </p:sp>
    </p:spTree>
    <p:extLst>
      <p:ext uri="{BB962C8B-B14F-4D97-AF65-F5344CB8AC3E}">
        <p14:creationId xmlns:p14="http://schemas.microsoft.com/office/powerpoint/2010/main" val="140497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18109">
              <a:defRPr/>
            </a:pPr>
            <a:r>
              <a:rPr lang="en-US" sz="1200" spc="-1" dirty="0">
                <a:uFill>
                  <a:solidFill>
                    <a:srgbClr val="FFFFFF"/>
                  </a:solidFill>
                </a:uFill>
                <a:latin typeface="Arial"/>
              </a:rPr>
              <a:t>English is the most widely spoken language in America and therefore the information must be in English in order to reach the largest portion of the workforce. If there is room the same information can be marked on the container in another language(s).</a:t>
            </a:r>
          </a:p>
          <a:p>
            <a:pPr defTabSz="418109">
              <a:defRPr/>
            </a:pPr>
            <a:endParaRPr lang="en-US" sz="1200" spc="-1" dirty="0">
              <a:uFill>
                <a:solidFill>
                  <a:srgbClr val="FFFFFF"/>
                </a:solidFill>
              </a:uFill>
              <a:latin typeface="Arial"/>
            </a:endParaRPr>
          </a:p>
          <a:p>
            <a:pPr defTabSz="418109">
              <a:defRPr/>
            </a:pPr>
            <a:r>
              <a:rPr lang="en-US" sz="1200" spc="-1" dirty="0">
                <a:uFill>
                  <a:solidFill>
                    <a:srgbClr val="FFFFFF"/>
                  </a:solidFill>
                </a:uFill>
                <a:latin typeface="Arial"/>
              </a:rPr>
              <a:t>While it is not a strict requirement to have material in additional language, it is the duty of employers to ensure that hazard communications can be understood by their employees, as such they should have materials in the language that is primary for their workforce. Contact OSHA or the manufacturer for materials on hazard communication or particular compounds in other languages</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28</a:t>
            </a:fld>
            <a:endParaRPr lang="en-US" altLang="en-US"/>
          </a:p>
        </p:txBody>
      </p:sp>
    </p:spTree>
    <p:extLst>
      <p:ext uri="{BB962C8B-B14F-4D97-AF65-F5344CB8AC3E}">
        <p14:creationId xmlns:p14="http://schemas.microsoft.com/office/powerpoint/2010/main" val="1497809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515">
              <a:buSzPct val="45000"/>
              <a:buFont typeface="Wingdings" charset="2"/>
              <a:buChar char=""/>
            </a:pPr>
            <a:r>
              <a:rPr lang="en-US" sz="1200" spc="-1" dirty="0">
                <a:uFill>
                  <a:solidFill>
                    <a:srgbClr val="FFFFFF"/>
                  </a:solidFill>
                </a:uFill>
                <a:latin typeface="Arial"/>
              </a:rPr>
              <a:t>As has sometimes happened in the past it may be that a certain hazard was not associated with a particular substance as it was not used in the manner now being employed or there may not have been sufficient cases of injury previously to associate the injury, illness or death with the substance.</a:t>
            </a:r>
          </a:p>
          <a:p>
            <a:pPr marL="197515">
              <a:buSzPct val="45000"/>
              <a:buFont typeface="Wingdings" charset="2"/>
              <a:buChar char=""/>
            </a:pPr>
            <a:r>
              <a:rPr lang="en-US" sz="1200" spc="-1" dirty="0">
                <a:uFill>
                  <a:solidFill>
                    <a:srgbClr val="FFFFFF"/>
                  </a:solidFill>
                </a:uFill>
                <a:latin typeface="Arial"/>
              </a:rPr>
              <a:t>If the chemical is not currently produced or imported, the chemical manufacturer, importer, distributor, or employer shall add the information to the label before the chemical is shipped or introduced into the workplace again.</a:t>
            </a:r>
          </a:p>
          <a:p>
            <a:pPr marL="197515">
              <a:buSzPct val="45000"/>
              <a:buFont typeface="Wingdings" charset="2"/>
              <a:buChar char=""/>
            </a:pPr>
            <a:r>
              <a:rPr lang="en-US" sz="1200" spc="-1" dirty="0">
                <a:uFill>
                  <a:solidFill>
                    <a:srgbClr val="FFFFFF"/>
                  </a:solidFill>
                </a:uFill>
                <a:latin typeface="Arial"/>
              </a:rPr>
              <a:t>it is important for them to know that if new information about the material is determined, it is required for that information to be included for their safety. They know that as new info comes out, their safety is a focus</a:t>
            </a:r>
          </a:p>
          <a:p>
            <a:endParaRPr lang="en-US" dirty="0"/>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29</a:t>
            </a:fld>
            <a:endParaRPr lang="en-US" altLang="en-US"/>
          </a:p>
        </p:txBody>
      </p:sp>
    </p:spTree>
    <p:extLst>
      <p:ext uri="{BB962C8B-B14F-4D97-AF65-F5344CB8AC3E}">
        <p14:creationId xmlns:p14="http://schemas.microsoft.com/office/powerpoint/2010/main" val="3106370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urged that copies be available in the languages of the employees to ensure their safety</a:t>
            </a:r>
          </a:p>
          <a:p>
            <a:endParaRPr lang="en-US" dirty="0"/>
          </a:p>
          <a:p>
            <a:r>
              <a:rPr lang="en-US" dirty="0"/>
              <a:t>This information is relevant for further researching the compounds as needed, for example in determining how it might react with another chemical that is on site for those interested in these questions</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30</a:t>
            </a:fld>
            <a:endParaRPr lang="en-US" altLang="en-US"/>
          </a:p>
        </p:txBody>
      </p:sp>
    </p:spTree>
    <p:extLst>
      <p:ext uri="{BB962C8B-B14F-4D97-AF65-F5344CB8AC3E}">
        <p14:creationId xmlns:p14="http://schemas.microsoft.com/office/powerpoint/2010/main" val="1508315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1" dirty="0">
                <a:uFill>
                  <a:solidFill>
                    <a:srgbClr val="FFFFFF"/>
                  </a:solidFill>
                </a:uFill>
                <a:latin typeface="Arial"/>
              </a:rPr>
              <a:t>This helps ensure that employers are aware of the chemicals and the inherent hazards associated with them so that they can look for and use the best product for their needs without exposing workers to undue hazard. The fewer hazards and the less hazardous they are the safer and healthier the workplace and the work.</a:t>
            </a:r>
          </a:p>
          <a:p>
            <a:pPr defTabSz="836219" eaLnBrk="1" fontAlgn="auto" hangingPunct="1">
              <a:spcBef>
                <a:spcPts val="0"/>
              </a:spcBef>
              <a:spcAft>
                <a:spcPts val="0"/>
              </a:spcAft>
              <a:buClrTx/>
              <a:buSzTx/>
              <a:defRPr/>
            </a:pPr>
            <a:r>
              <a:rPr lang="en-US" sz="1200" spc="-1" dirty="0">
                <a:uFill>
                  <a:solidFill>
                    <a:srgbClr val="FFFFFF"/>
                  </a:solidFill>
                </a:uFill>
              </a:rPr>
              <a:t>This means that if you are running a retail store and an employer shops for hazardous chemicals in your shop you must either be able to provide them with a SDS sheet or help them get one from somewhere such as your supplier or the manufacturer.</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31</a:t>
            </a:fld>
            <a:endParaRPr lang="en-US" altLang="en-US"/>
          </a:p>
        </p:txBody>
      </p:sp>
    </p:spTree>
    <p:extLst>
      <p:ext uri="{BB962C8B-B14F-4D97-AF65-F5344CB8AC3E}">
        <p14:creationId xmlns:p14="http://schemas.microsoft.com/office/powerpoint/2010/main" val="1070815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What this means is that neither the Hazard Communication Program nor specifically the SDS sheets can be kept in an area that does not allow access to them anytime there is work being performed in the workplace.</a:t>
            </a:r>
          </a:p>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It also means that if the SDS sheets are only available in electronic format that there must be a means of the workers to access them at all times which could include power outages.</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32</a:t>
            </a:fld>
            <a:endParaRPr lang="en-US" altLang="en-US"/>
          </a:p>
        </p:txBody>
      </p:sp>
    </p:spTree>
    <p:extLst>
      <p:ext uri="{BB962C8B-B14F-4D97-AF65-F5344CB8AC3E}">
        <p14:creationId xmlns:p14="http://schemas.microsoft.com/office/powerpoint/2010/main" val="1445231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a:t>Ask if employees know where to find written hazard information/SDS in their worksite. </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33</a:t>
            </a:fld>
            <a:endParaRPr lang="en-US" altLang="en-US"/>
          </a:p>
        </p:txBody>
      </p:sp>
    </p:spTree>
    <p:extLst>
      <p:ext uri="{BB962C8B-B14F-4D97-AF65-F5344CB8AC3E}">
        <p14:creationId xmlns:p14="http://schemas.microsoft.com/office/powerpoint/2010/main" val="86698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Ask class to speak up if there are any acronyms they see but do not understand. </a:t>
            </a:r>
            <a:r>
              <a:rPr lang="en-US" altLang="en-US" sz="1200" dirty="0">
                <a:solidFill>
                  <a:srgbClr val="0000FF"/>
                </a:solidFill>
                <a:latin typeface="Arial" panose="020B0604020202020204" pitchFamily="34" charset="0"/>
                <a:ea typeface="Microsoft YaHei" panose="020B0503020204020204" pitchFamily="34" charset="-122"/>
              </a:rPr>
              <a:t>Explain that although the OSH Act of 1970 created both OSHA and NIOSH (in the CDC) they are in different departments of the government. PEL is the total amount of a hazardous material a worker may legally be exposed to during their work shift. </a:t>
            </a:r>
            <a:r>
              <a:rPr lang="en-US" altLang="en-US" sz="900" dirty="0"/>
              <a:t>T</a:t>
            </a:r>
            <a:r>
              <a:rPr lang="en-US" sz="900" dirty="0"/>
              <a:t>he PEL is a time weighted average typically over eight hours</a:t>
            </a:r>
          </a:p>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endParaRPr lang="en-US" altLang="en-US" sz="1200" dirty="0">
              <a:solidFill>
                <a:srgbClr val="0000FF"/>
              </a:solidFill>
              <a:latin typeface="Arial" panose="020B0604020202020204" pitchFamily="34" charset="0"/>
              <a:ea typeface="Microsoft YaHei" panose="020B0503020204020204" pitchFamily="34" charset="-122"/>
            </a:endParaRPr>
          </a:p>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solidFill>
                  <a:srgbClr val="0000FF"/>
                </a:solidFill>
                <a:latin typeface="Arial" panose="020B0604020202020204" pitchFamily="34" charset="0"/>
                <a:ea typeface="Microsoft YaHei" panose="020B0503020204020204" pitchFamily="34" charset="-122"/>
              </a:rPr>
              <a:t>Ask class to name items of PPE:  safety glasses, hard hat, face shield, protective apron or glove a worker wears to try to protect themselves from injury.</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4</a:t>
            </a:fld>
            <a:endParaRPr lang="en-US" altLang="en-US"/>
          </a:p>
        </p:txBody>
      </p:sp>
    </p:spTree>
    <p:extLst>
      <p:ext uri="{BB962C8B-B14F-4D97-AF65-F5344CB8AC3E}">
        <p14:creationId xmlns:p14="http://schemas.microsoft.com/office/powerpoint/2010/main" val="3583546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a:t>Workers who do not feel adequately trained should either alert the employer and inform them of their responsibility, or contact OSHA</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34</a:t>
            </a:fld>
            <a:endParaRPr lang="en-US" altLang="en-US"/>
          </a:p>
        </p:txBody>
      </p:sp>
    </p:spTree>
    <p:extLst>
      <p:ext uri="{BB962C8B-B14F-4D97-AF65-F5344CB8AC3E}">
        <p14:creationId xmlns:p14="http://schemas.microsoft.com/office/powerpoint/2010/main" val="1527246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a:t>Workers who do not feel adequately trained should either alert the employer and inform them of their responsibility, or contact OSHA</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35</a:t>
            </a:fld>
            <a:endParaRPr lang="en-US" altLang="en-US"/>
          </a:p>
        </p:txBody>
      </p:sp>
    </p:spTree>
    <p:extLst>
      <p:ext uri="{BB962C8B-B14F-4D97-AF65-F5344CB8AC3E}">
        <p14:creationId xmlns:p14="http://schemas.microsoft.com/office/powerpoint/2010/main" val="629288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a:t>Workers who do not feel adequately trained should either alert the employer and inform them of their responsibility, or contact OSHA</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36</a:t>
            </a:fld>
            <a:endParaRPr lang="en-US" altLang="en-US"/>
          </a:p>
        </p:txBody>
      </p:sp>
    </p:spTree>
    <p:extLst>
      <p:ext uri="{BB962C8B-B14F-4D97-AF65-F5344CB8AC3E}">
        <p14:creationId xmlns:p14="http://schemas.microsoft.com/office/powerpoint/2010/main" val="3542418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a:t>Workers who do not feel adequately trained should either alert the employer and inform them of their responsibility, or contact OSHA</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37</a:t>
            </a:fld>
            <a:endParaRPr lang="en-US" altLang="en-US"/>
          </a:p>
        </p:txBody>
      </p:sp>
    </p:spTree>
    <p:extLst>
      <p:ext uri="{BB962C8B-B14F-4D97-AF65-F5344CB8AC3E}">
        <p14:creationId xmlns:p14="http://schemas.microsoft.com/office/powerpoint/2010/main" val="2650441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98F0F9-EB59-40A4-A2A9-83530C48AC62}" type="slidenum">
              <a:rPr lang="en-US" smtClean="0"/>
              <a:t>38</a:t>
            </a:fld>
            <a:endParaRPr lang="en-US"/>
          </a:p>
        </p:txBody>
      </p:sp>
    </p:spTree>
    <p:extLst>
      <p:ext uri="{BB962C8B-B14F-4D97-AF65-F5344CB8AC3E}">
        <p14:creationId xmlns:p14="http://schemas.microsoft.com/office/powerpoint/2010/main" val="404435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Besides creating OSHA the OSH Act of 1970 also created the National Institute on Occupational Safety and Health (NIOSH) which is charged with determining how to protect workers from hazard exposure.</a:t>
            </a:r>
          </a:p>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NIOSH is a part of the Centers for Disease Control and Prevention (CDC).</a:t>
            </a:r>
          </a:p>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As such NIOSH makes recommendations to OSHA on what a “safe level of exposure to hazards” OSHA should use when promulgating a new standard or updating existing standards. </a:t>
            </a:r>
            <a:r>
              <a:rPr lang="en-US" altLang="en-US" sz="1200" dirty="0">
                <a:solidFill>
                  <a:srgbClr val="0000FF"/>
                </a:solidFill>
                <a:latin typeface="Arial" panose="020B0604020202020204" pitchFamily="34" charset="0"/>
                <a:ea typeface="Microsoft YaHei" panose="020B0503020204020204" pitchFamily="34" charset="-122"/>
              </a:rPr>
              <a:t>What OSHA enforces is the legally  allowable exposure to a hazardous material during a work shift. It is called the Permissible Exposure Limit (PEL).</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5</a:t>
            </a:fld>
            <a:endParaRPr lang="en-US" altLang="en-US"/>
          </a:p>
        </p:txBody>
      </p:sp>
    </p:spTree>
    <p:extLst>
      <p:ext uri="{BB962C8B-B14F-4D97-AF65-F5344CB8AC3E}">
        <p14:creationId xmlns:p14="http://schemas.microsoft.com/office/powerpoint/2010/main" val="347538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Section 5(a)(1) of the OSH Act of 1970 is commonly referred to as the General Duty Clause which means that if there is no specific standard for a given hazard employers are still required to protect their workers from the hazard.</a:t>
            </a:r>
          </a:p>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endParaRPr lang="en-US" altLang="en-US" sz="1200" dirty="0">
              <a:latin typeface="Arial" panose="020B0604020202020204" pitchFamily="34" charset="0"/>
              <a:ea typeface="Microsoft YaHei" panose="020B0503020204020204" pitchFamily="34" charset="-122"/>
            </a:endParaRPr>
          </a:p>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Some examples would be ergonomic hazards, heat or cold working temperature hazards, workplace bullying or violence.</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6</a:t>
            </a:fld>
            <a:endParaRPr lang="en-US" altLang="en-US"/>
          </a:p>
        </p:txBody>
      </p:sp>
    </p:spTree>
    <p:extLst>
      <p:ext uri="{BB962C8B-B14F-4D97-AF65-F5344CB8AC3E}">
        <p14:creationId xmlns:p14="http://schemas.microsoft.com/office/powerpoint/2010/main" val="1498138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441" indent="-195989" eaLnBrk="1">
              <a:spcBef>
                <a:spcPct val="0"/>
              </a:spcBef>
              <a:buSzPct val="45000"/>
              <a:buFont typeface="Wingdings" panose="05000000000000000000" pitchFamily="2" charset="2"/>
              <a:buChar char=""/>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These rights relate directly to OSHA’s Hazard Communication Standard.</a:t>
            </a:r>
          </a:p>
          <a:p>
            <a:pPr marL="197441" indent="-195989" eaLnBrk="1">
              <a:spcBef>
                <a:spcPct val="0"/>
              </a:spcBef>
              <a:buSzPct val="45000"/>
              <a:buFont typeface="Wingdings" panose="05000000000000000000" pitchFamily="2" charset="2"/>
              <a:buChar char=""/>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OSHA’s </a:t>
            </a:r>
            <a:r>
              <a:rPr lang="en-US" altLang="en-US" sz="1200" dirty="0" err="1">
                <a:latin typeface="Arial" panose="020B0604020202020204" pitchFamily="34" charset="0"/>
                <a:ea typeface="Microsoft YaHei" panose="020B0503020204020204" pitchFamily="34" charset="-122"/>
              </a:rPr>
              <a:t>HazCom</a:t>
            </a:r>
            <a:r>
              <a:rPr lang="en-US" altLang="en-US" sz="1200" dirty="0">
                <a:latin typeface="Arial" panose="020B0604020202020204" pitchFamily="34" charset="0"/>
                <a:ea typeface="Microsoft YaHei" panose="020B0503020204020204" pitchFamily="34" charset="-122"/>
              </a:rPr>
              <a:t> Standard is often referred to as the Right To Know law</a:t>
            </a:r>
          </a:p>
          <a:p>
            <a:pPr marL="197441" indent="-195989" eaLnBrk="1">
              <a:spcBef>
                <a:spcPct val="0"/>
              </a:spcBef>
              <a:buSzPct val="45000"/>
              <a:buFont typeface="Wingdings" panose="05000000000000000000" pitchFamily="2" charset="2"/>
              <a:buChar char=""/>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solidFill>
                  <a:srgbClr val="0000FF"/>
                </a:solidFill>
                <a:latin typeface="Arial" panose="020B0604020202020204" pitchFamily="34" charset="0"/>
                <a:ea typeface="Microsoft YaHei" panose="020B0503020204020204" pitchFamily="34" charset="-122"/>
              </a:rPr>
              <a:t>Workers have the right to get this information but must ask for it. To ensure to protect yourself always make the request with at least one witness present.</a:t>
            </a:r>
          </a:p>
          <a:p>
            <a:pPr marL="197441" indent="-195989" eaLnBrk="1">
              <a:spcBef>
                <a:spcPct val="0"/>
              </a:spcBef>
              <a:buSzPct val="45000"/>
              <a:buFont typeface="Wingdings" panose="05000000000000000000" pitchFamily="2" charset="2"/>
              <a:buChar char=""/>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solidFill>
                  <a:srgbClr val="0000FF"/>
                </a:solidFill>
                <a:latin typeface="Arial" panose="020B0604020202020204" pitchFamily="34" charset="0"/>
                <a:ea typeface="Microsoft YaHei" panose="020B0503020204020204" pitchFamily="34" charset="-122"/>
              </a:rPr>
              <a:t>Better protection is to mail your request with a “delivery confirmation” card and restricted delivery as it will show to whom and when the request was made.</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7</a:t>
            </a:fld>
            <a:endParaRPr lang="en-US" altLang="en-US"/>
          </a:p>
        </p:txBody>
      </p:sp>
    </p:spTree>
    <p:extLst>
      <p:ext uri="{BB962C8B-B14F-4D97-AF65-F5344CB8AC3E}">
        <p14:creationId xmlns:p14="http://schemas.microsoft.com/office/powerpoint/2010/main" val="99670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en-US" sz="1200" dirty="0">
                <a:solidFill>
                  <a:srgbClr val="0000FF"/>
                </a:solidFill>
                <a:latin typeface="Arial" panose="020B0604020202020204" pitchFamily="34" charset="0"/>
                <a:ea typeface="Microsoft YaHei" panose="020B0503020204020204" pitchFamily="34" charset="-122"/>
              </a:rPr>
              <a:t>If you use any of your OSHA rights, encourage coworkers to use their rights, are injured on the job and terminated OSHA will fight for you to make you whole. What this means is that OSHA will fight to get you your job back, any/all lost wages, seniority, benefits you would have earned had you not been fired.</a:t>
            </a:r>
          </a:p>
          <a:p>
            <a:endParaRPr lang="en-US" dirty="0"/>
          </a:p>
        </p:txBody>
      </p:sp>
      <p:sp>
        <p:nvSpPr>
          <p:cNvPr id="4" name="Slide Number Placeholder 3"/>
          <p:cNvSpPr>
            <a:spLocks noGrp="1"/>
          </p:cNvSpPr>
          <p:nvPr>
            <p:ph type="sldNum"/>
          </p:nvPr>
        </p:nvSpPr>
        <p:spPr/>
        <p:txBody>
          <a:bodyPr/>
          <a:lstStyle/>
          <a:p>
            <a:fld id="{4419BFE6-A0DC-4667-92B1-B778D59FE26F}" type="slidenum">
              <a:rPr lang="en-US" altLang="en-US" smtClean="0"/>
              <a:pPr/>
              <a:t>8</a:t>
            </a:fld>
            <a:endParaRPr lang="en-US" altLang="en-US"/>
          </a:p>
        </p:txBody>
      </p:sp>
    </p:spTree>
    <p:extLst>
      <p:ext uri="{BB962C8B-B14F-4D97-AF65-F5344CB8AC3E}">
        <p14:creationId xmlns:p14="http://schemas.microsoft.com/office/powerpoint/2010/main" val="27445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Many substances have been known to be detrimental to workers that use them or work around them. </a:t>
            </a:r>
            <a:r>
              <a:rPr lang="en-US" altLang="en-US" sz="1200" dirty="0">
                <a:solidFill>
                  <a:srgbClr val="0000FF"/>
                </a:solidFill>
                <a:latin typeface="Arial" panose="020B0604020202020204" pitchFamily="34" charset="0"/>
                <a:ea typeface="Microsoft YaHei" panose="020B0503020204020204" pitchFamily="34" charset="-122"/>
              </a:rPr>
              <a:t>Mercury can cause permanent damage to your kidneys or your central nervous system. Lead can cause neurological affects, gastrointestinal affects, anemia and kidney disease. Asbestos is so hazardous that one fiber is considered an imminent threat to your health. It can take years or decades for asbestos-related illness to arise.</a:t>
            </a:r>
          </a:p>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Ask participants if they can think of anything – chemical or otherwise – that might be hazardous to your health and/or safety at work?</a:t>
            </a:r>
          </a:p>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Write any answers proffered on the note pad. If participants are slow to think of any try suggesting Mercury, sulfur, phosphorus, lye, cobalt, ...</a:t>
            </a:r>
          </a:p>
        </p:txBody>
      </p:sp>
      <p:sp>
        <p:nvSpPr>
          <p:cNvPr id="4" name="Slide Number Placeholder 3"/>
          <p:cNvSpPr>
            <a:spLocks noGrp="1"/>
          </p:cNvSpPr>
          <p:nvPr>
            <p:ph type="sldNum"/>
          </p:nvPr>
        </p:nvSpPr>
        <p:spPr/>
        <p:txBody>
          <a:bodyPr/>
          <a:lstStyle/>
          <a:p>
            <a:fld id="{4419BFE6-A0DC-4667-92B1-B778D59FE26F}" type="slidenum">
              <a:rPr lang="en-US" altLang="en-US" smtClean="0"/>
              <a:pPr/>
              <a:t>9</a:t>
            </a:fld>
            <a:endParaRPr lang="en-US" altLang="en-US"/>
          </a:p>
        </p:txBody>
      </p:sp>
    </p:spTree>
    <p:extLst>
      <p:ext uri="{BB962C8B-B14F-4D97-AF65-F5344CB8AC3E}">
        <p14:creationId xmlns:p14="http://schemas.microsoft.com/office/powerpoint/2010/main" val="3758433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r>
              <a:rPr lang="en-US" altLang="en-US" sz="1200" dirty="0">
                <a:latin typeface="Arial" panose="020B0604020202020204" pitchFamily="34" charset="0"/>
                <a:ea typeface="Microsoft YaHei" panose="020B0503020204020204" pitchFamily="34" charset="-122"/>
              </a:rPr>
              <a:t>While the hazardous materials or chemicals in the modern workplace may be </a:t>
            </a:r>
            <a:r>
              <a:rPr lang="en-US" altLang="en-US" sz="1200" dirty="0">
                <a:solidFill>
                  <a:srgbClr val="0000FF"/>
                </a:solidFill>
                <a:latin typeface="Arial" panose="020B0604020202020204" pitchFamily="34" charset="0"/>
                <a:ea typeface="Microsoft YaHei" panose="020B0503020204020204" pitchFamily="34" charset="-122"/>
              </a:rPr>
              <a:t>older or</a:t>
            </a:r>
            <a:r>
              <a:rPr lang="en-US" altLang="en-US" sz="1200" dirty="0">
                <a:latin typeface="Arial" panose="020B0604020202020204" pitchFamily="34" charset="0"/>
                <a:ea typeface="Microsoft YaHei" panose="020B0503020204020204" pitchFamily="34" charset="-122"/>
              </a:rPr>
              <a:t> of recent design or creation they can often be protected against by simple, long standing methods. Occasionally more complicated procedures must be used. </a:t>
            </a:r>
            <a:r>
              <a:rPr lang="en-US" altLang="en-US" sz="1200" dirty="0">
                <a:solidFill>
                  <a:srgbClr val="0000FF"/>
                </a:solidFill>
                <a:latin typeface="Arial" panose="020B0604020202020204" pitchFamily="34" charset="0"/>
                <a:ea typeface="Microsoft YaHei" panose="020B0503020204020204" pitchFamily="34" charset="-122"/>
              </a:rPr>
              <a:t>This workshop will help you learn how and where to find the information that will keep workers safe and the work environment healthy.</a:t>
            </a:r>
          </a:p>
          <a:p>
            <a:pPr marL="197441" indent="-195989" eaLnBrk="1">
              <a:spcBef>
                <a:spcPct val="0"/>
              </a:spcBef>
              <a:tabLst>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Lst>
            </a:pPr>
            <a:endParaRPr lang="en-US" altLang="en-US" sz="1200" dirty="0">
              <a:latin typeface="Arial" panose="020B0604020202020204" pitchFamily="34" charset="0"/>
              <a:ea typeface="Microsoft YaHei" panose="020B0503020204020204" pitchFamily="34" charset="-122"/>
            </a:endParaRPr>
          </a:p>
        </p:txBody>
      </p:sp>
      <p:sp>
        <p:nvSpPr>
          <p:cNvPr id="4" name="Slide Number Placeholder 3"/>
          <p:cNvSpPr>
            <a:spLocks noGrp="1"/>
          </p:cNvSpPr>
          <p:nvPr>
            <p:ph type="sldNum"/>
          </p:nvPr>
        </p:nvSpPr>
        <p:spPr/>
        <p:txBody>
          <a:bodyPr/>
          <a:lstStyle/>
          <a:p>
            <a:fld id="{4419BFE6-A0DC-4667-92B1-B778D59FE26F}" type="slidenum">
              <a:rPr lang="en-US" altLang="en-US" smtClean="0"/>
              <a:pPr/>
              <a:t>10</a:t>
            </a:fld>
            <a:endParaRPr lang="en-US" altLang="en-US"/>
          </a:p>
        </p:txBody>
      </p:sp>
    </p:spTree>
    <p:extLst>
      <p:ext uri="{BB962C8B-B14F-4D97-AF65-F5344CB8AC3E}">
        <p14:creationId xmlns:p14="http://schemas.microsoft.com/office/powerpoint/2010/main" val="420187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009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84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298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100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305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428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546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584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78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92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5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68662694-E100-1D74-5E72-4CD1AAF930BB}"/>
              </a:ext>
            </a:extLst>
          </p:cNvPr>
          <p:cNvSpPr/>
          <p:nvPr userDrawn="1"/>
        </p:nvSpPr>
        <p:spPr>
          <a:xfrm>
            <a:off x="-8682" y="6363181"/>
            <a:ext cx="9144000" cy="515073"/>
          </a:xfrm>
          <a:prstGeom prst="rect">
            <a:avLst/>
          </a:prstGeom>
          <a:solidFill>
            <a:srgbClr val="002A8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i="1">
                <a:solidFill>
                  <a:srgbClr val="FFEA0F"/>
                </a:solidFill>
                <a:cs typeface="Calibri"/>
              </a:rPr>
              <a:t>BE CONNECTED     BE COMPETENT     BE COMMITTED</a:t>
            </a:r>
          </a:p>
        </p:txBody>
      </p:sp>
      <p:pic>
        <p:nvPicPr>
          <p:cNvPr id="9" name="Picture 8">
            <a:extLst>
              <a:ext uri="{FF2B5EF4-FFF2-40B4-BE49-F238E27FC236}">
                <a16:creationId xmlns:a16="http://schemas.microsoft.com/office/drawing/2014/main" id="{A4AF9CD7-5B1E-97C8-8543-F91018593A5E}"/>
              </a:ext>
            </a:extLst>
          </p:cNvPr>
          <p:cNvPicPr>
            <a:picLocks noChangeAspect="1"/>
          </p:cNvPicPr>
          <p:nvPr userDrawn="1"/>
        </p:nvPicPr>
        <p:blipFill>
          <a:blip r:embed="rId13"/>
          <a:stretch>
            <a:fillRect/>
          </a:stretch>
        </p:blipFill>
        <p:spPr>
          <a:xfrm>
            <a:off x="61125" y="29625"/>
            <a:ext cx="1047750" cy="1047750"/>
          </a:xfrm>
          <a:prstGeom prst="rect">
            <a:avLst/>
          </a:prstGeom>
        </p:spPr>
      </p:pic>
      <p:pic>
        <p:nvPicPr>
          <p:cNvPr id="10" name="Picture 9" descr="Logo&#10;&#10;Description automatically generated">
            <a:extLst>
              <a:ext uri="{FF2B5EF4-FFF2-40B4-BE49-F238E27FC236}">
                <a16:creationId xmlns:a16="http://schemas.microsoft.com/office/drawing/2014/main" id="{3D9C238B-B2CC-7065-ADEE-4F07538AC653}"/>
              </a:ext>
            </a:extLst>
          </p:cNvPr>
          <p:cNvPicPr>
            <a:picLocks noChangeAspect="1"/>
          </p:cNvPicPr>
          <p:nvPr userDrawn="1"/>
        </p:nvPicPr>
        <p:blipFill>
          <a:blip r:embed="rId14"/>
          <a:stretch>
            <a:fillRect/>
          </a:stretch>
        </p:blipFill>
        <p:spPr>
          <a:xfrm>
            <a:off x="8042400" y="27900"/>
            <a:ext cx="1046700" cy="1046700"/>
          </a:xfrm>
          <a:prstGeom prst="rect">
            <a:avLst/>
          </a:prstGeom>
        </p:spPr>
      </p:pic>
      <p:sp>
        <p:nvSpPr>
          <p:cNvPr id="8" name="Star: 5 Points 7">
            <a:extLst>
              <a:ext uri="{FF2B5EF4-FFF2-40B4-BE49-F238E27FC236}">
                <a16:creationId xmlns:a16="http://schemas.microsoft.com/office/drawing/2014/main" id="{081DDF7B-DBF0-3123-BCA1-A4BFB52A89F2}"/>
              </a:ext>
            </a:extLst>
          </p:cNvPr>
          <p:cNvSpPr/>
          <p:nvPr userDrawn="1"/>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2A4ADBA-48BC-F041-992D-09D41F3A197E}"/>
              </a:ext>
            </a:extLst>
          </p:cNvPr>
          <p:cNvSpPr/>
          <p:nvPr userDrawn="1"/>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80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1651928"/>
            <a:ext cx="8890000" cy="1059134"/>
          </a:xfrm>
        </p:spPr>
        <p:txBody>
          <a:bodyPr/>
          <a:lstStyle/>
          <a:p>
            <a:r>
              <a:rPr lang="en-US" dirty="0"/>
              <a:t>OMD Safety Policy Training</a:t>
            </a:r>
          </a:p>
        </p:txBody>
      </p:sp>
      <p:sp>
        <p:nvSpPr>
          <p:cNvPr id="3" name="Subtitle 2"/>
          <p:cNvSpPr>
            <a:spLocks noGrp="1"/>
          </p:cNvSpPr>
          <p:nvPr>
            <p:ph type="subTitle" idx="1"/>
          </p:nvPr>
        </p:nvSpPr>
        <p:spPr>
          <a:xfrm>
            <a:off x="1143000" y="2906486"/>
            <a:ext cx="6858000" cy="522514"/>
          </a:xfrm>
        </p:spPr>
        <p:txBody>
          <a:bodyPr>
            <a:normAutofit fontScale="25000" lnSpcReduction="20000"/>
          </a:bodyPr>
          <a:lstStyle/>
          <a:p>
            <a:pPr algn="ctr">
              <a:lnSpc>
                <a:spcPct val="100000"/>
              </a:lnSpc>
            </a:pPr>
            <a:r>
              <a:rPr lang="en-US" altLang="en-US" sz="12800" b="1" dirty="0">
                <a:cs typeface="DejaVu Sans" charset="0"/>
              </a:rPr>
              <a:t>Hazard Communication </a:t>
            </a:r>
          </a:p>
          <a:p>
            <a:pPr algn="ctr">
              <a:lnSpc>
                <a:spcPct val="100000"/>
              </a:lnSpc>
            </a:pPr>
            <a:r>
              <a:rPr lang="en-US" altLang="en-US" sz="12800" dirty="0">
                <a:cs typeface="DejaVu Sans" charset="0"/>
              </a:rPr>
              <a:t>For</a:t>
            </a:r>
          </a:p>
          <a:p>
            <a:pPr algn="ctr">
              <a:lnSpc>
                <a:spcPct val="100000"/>
              </a:lnSpc>
            </a:pPr>
            <a:r>
              <a:rPr lang="en-US" altLang="en-US" sz="12800" dirty="0">
                <a:cs typeface="DejaVu Sans" charset="0"/>
              </a:rPr>
              <a:t>OMD Employers &amp; Workers</a:t>
            </a:r>
          </a:p>
        </p:txBody>
      </p:sp>
      <p:sp>
        <p:nvSpPr>
          <p:cNvPr id="7" name="Star: 5 Points 6">
            <a:extLst>
              <a:ext uri="{FF2B5EF4-FFF2-40B4-BE49-F238E27FC236}">
                <a16:creationId xmlns:a16="http://schemas.microsoft.com/office/drawing/2014/main" id="{41D7DCAD-E659-20DC-6FAB-279F8875CC67}"/>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7921CC25-1BFE-12BF-0562-21A5B0F69D4D}"/>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11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694504" y="17284"/>
            <a:ext cx="6594480" cy="937798"/>
          </a:xfrm>
        </p:spPr>
        <p:txBody>
          <a:bodyPr>
            <a:noAutofit/>
          </a:bodyPr>
          <a:lstStyle/>
          <a:p>
            <a:pPr algn="l">
              <a:lnSpc>
                <a:spcPct val="100000"/>
              </a:lnSpc>
            </a:pPr>
            <a:r>
              <a:rPr lang="en-US" altLang="en-US" sz="2721" b="1" dirty="0">
                <a:cs typeface="DejaVu Sans" charset="0"/>
              </a:rPr>
              <a:t>Brief History Of Hazardous Materials  </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066E8234-16BB-4889-8562-5279C7172822}"/>
              </a:ext>
            </a:extLst>
          </p:cNvPr>
          <p:cNvSpPr>
            <a:spLocks noChangeArrowheads="1"/>
          </p:cNvSpPr>
          <p:nvPr/>
        </p:nvSpPr>
        <p:spPr bwMode="auto">
          <a:xfrm>
            <a:off x="456481" y="1633321"/>
            <a:ext cx="8228160" cy="397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226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SzPct val="45000"/>
              <a:buFont typeface="Wingdings" panose="05000000000000000000" pitchFamily="2" charset="2"/>
              <a:buChar char=""/>
            </a:pPr>
            <a:r>
              <a:rPr lang="en-US" altLang="en-US" sz="2358">
                <a:cs typeface="DejaVu Sans" charset="0"/>
              </a:rPr>
              <a:t>The use of hazardous materials in the workplace is nothing new. Other hazardous materials were not created or used until more “modern” times such as the 18</a:t>
            </a:r>
            <a:r>
              <a:rPr lang="en-US" altLang="en-US" sz="2358" u="sng" baseline="33000">
                <a:cs typeface="DejaVu Sans" charset="0"/>
              </a:rPr>
              <a:t>th</a:t>
            </a:r>
            <a:r>
              <a:rPr lang="en-US" altLang="en-US" sz="2358">
                <a:cs typeface="DejaVu Sans" charset="0"/>
              </a:rPr>
              <a:t>, 19</a:t>
            </a:r>
            <a:r>
              <a:rPr lang="en-US" altLang="en-US" sz="2358" u="sng" baseline="33000">
                <a:cs typeface="DejaVu Sans" charset="0"/>
              </a:rPr>
              <a:t>th</a:t>
            </a:r>
            <a:r>
              <a:rPr lang="en-US" altLang="en-US" sz="2358">
                <a:cs typeface="DejaVu Sans" charset="0"/>
              </a:rPr>
              <a:t>, or 20</a:t>
            </a:r>
            <a:r>
              <a:rPr lang="en-US" altLang="en-US" sz="2358" u="sng" baseline="33000">
                <a:cs typeface="DejaVu Sans" charset="0"/>
              </a:rPr>
              <a:t>th</a:t>
            </a:r>
            <a:r>
              <a:rPr lang="en-US" altLang="en-US" sz="2358">
                <a:cs typeface="DejaVu Sans" charset="0"/>
              </a:rPr>
              <a:t> century.</a:t>
            </a:r>
          </a:p>
          <a:p>
            <a:pPr>
              <a:lnSpc>
                <a:spcPct val="100000"/>
              </a:lnSpc>
              <a:buSzPct val="45000"/>
              <a:buFont typeface="Wingdings" panose="05000000000000000000" pitchFamily="2" charset="2"/>
              <a:buChar char=""/>
            </a:pPr>
            <a:r>
              <a:rPr lang="en-US" altLang="en-US" sz="2358">
                <a:cs typeface="DejaVu Sans" charset="0"/>
              </a:rPr>
              <a:t> </a:t>
            </a:r>
          </a:p>
        </p:txBody>
      </p:sp>
      <p:sp>
        <p:nvSpPr>
          <p:cNvPr id="6" name="Rectangle 3">
            <a:extLst>
              <a:ext uri="{FF2B5EF4-FFF2-40B4-BE49-F238E27FC236}">
                <a16:creationId xmlns:a16="http://schemas.microsoft.com/office/drawing/2014/main" id="{37947232-B089-4543-AFD2-4516868D8B58}"/>
              </a:ext>
            </a:extLst>
          </p:cNvPr>
          <p:cNvSpPr>
            <a:spLocks noChangeArrowheads="1"/>
          </p:cNvSpPr>
          <p:nvPr/>
        </p:nvSpPr>
        <p:spPr bwMode="auto">
          <a:xfrm>
            <a:off x="1244161" y="3152521"/>
            <a:ext cx="1573920" cy="38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177" b="1">
                <a:cs typeface="DejaVu Sans" charset="0"/>
              </a:rPr>
              <a:t>Benzene</a:t>
            </a:r>
          </a:p>
        </p:txBody>
      </p:sp>
      <p:sp>
        <p:nvSpPr>
          <p:cNvPr id="7" name="Rectangle 4">
            <a:extLst>
              <a:ext uri="{FF2B5EF4-FFF2-40B4-BE49-F238E27FC236}">
                <a16:creationId xmlns:a16="http://schemas.microsoft.com/office/drawing/2014/main" id="{79E5A3FF-610F-40B1-B1E4-91B07D036171}"/>
              </a:ext>
            </a:extLst>
          </p:cNvPr>
          <p:cNvSpPr>
            <a:spLocks noChangeArrowheads="1"/>
          </p:cNvSpPr>
          <p:nvPr/>
        </p:nvSpPr>
        <p:spPr bwMode="auto">
          <a:xfrm>
            <a:off x="3401280" y="3401641"/>
            <a:ext cx="2321280" cy="49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540" i="1">
                <a:cs typeface="DejaVu Sans" charset="0"/>
              </a:rPr>
              <a:t>Vinyl chloride</a:t>
            </a:r>
          </a:p>
        </p:txBody>
      </p:sp>
      <p:sp>
        <p:nvSpPr>
          <p:cNvPr id="8" name="Rectangle 5">
            <a:extLst>
              <a:ext uri="{FF2B5EF4-FFF2-40B4-BE49-F238E27FC236}">
                <a16:creationId xmlns:a16="http://schemas.microsoft.com/office/drawing/2014/main" id="{75BE408F-4978-4DE6-A2E4-D1169E396F93}"/>
              </a:ext>
            </a:extLst>
          </p:cNvPr>
          <p:cNvSpPr>
            <a:spLocks noChangeArrowheads="1"/>
          </p:cNvSpPr>
          <p:nvPr/>
        </p:nvSpPr>
        <p:spPr bwMode="auto">
          <a:xfrm rot="600000">
            <a:off x="5009761" y="4429801"/>
            <a:ext cx="2072160" cy="38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177" b="1" i="1">
                <a:cs typeface="DejaVu Sans" charset="0"/>
              </a:rPr>
              <a:t>Chromium (IV)</a:t>
            </a:r>
          </a:p>
        </p:txBody>
      </p:sp>
      <p:sp>
        <p:nvSpPr>
          <p:cNvPr id="9" name="Rectangle 6">
            <a:extLst>
              <a:ext uri="{FF2B5EF4-FFF2-40B4-BE49-F238E27FC236}">
                <a16:creationId xmlns:a16="http://schemas.microsoft.com/office/drawing/2014/main" id="{3AC5B67A-8A9D-41C9-BCDD-68F9D228348E}"/>
              </a:ext>
            </a:extLst>
          </p:cNvPr>
          <p:cNvSpPr>
            <a:spLocks noChangeArrowheads="1"/>
          </p:cNvSpPr>
          <p:nvPr/>
        </p:nvSpPr>
        <p:spPr bwMode="auto">
          <a:xfrm rot="20700000">
            <a:off x="1160641" y="4727881"/>
            <a:ext cx="1573920" cy="38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177">
                <a:cs typeface="DejaVu Sans" charset="0"/>
              </a:rPr>
              <a:t>Cadmium</a:t>
            </a:r>
          </a:p>
        </p:txBody>
      </p:sp>
      <p:sp>
        <p:nvSpPr>
          <p:cNvPr id="10" name="Rectangle 7">
            <a:extLst>
              <a:ext uri="{FF2B5EF4-FFF2-40B4-BE49-F238E27FC236}">
                <a16:creationId xmlns:a16="http://schemas.microsoft.com/office/drawing/2014/main" id="{7AB0E0EA-9512-4947-A3F9-0361FBE6E924}"/>
              </a:ext>
            </a:extLst>
          </p:cNvPr>
          <p:cNvSpPr>
            <a:spLocks noChangeArrowheads="1"/>
          </p:cNvSpPr>
          <p:nvPr/>
        </p:nvSpPr>
        <p:spPr bwMode="auto">
          <a:xfrm>
            <a:off x="2512801" y="5799241"/>
            <a:ext cx="4062240" cy="41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177" i="1">
                <a:cs typeface="DejaVu Sans" charset="0"/>
              </a:rPr>
              <a:t>1,2-dibromo-3-chloropropane</a:t>
            </a:r>
          </a:p>
        </p:txBody>
      </p:sp>
      <p:sp>
        <p:nvSpPr>
          <p:cNvPr id="11" name="Rectangle 8">
            <a:extLst>
              <a:ext uri="{FF2B5EF4-FFF2-40B4-BE49-F238E27FC236}">
                <a16:creationId xmlns:a16="http://schemas.microsoft.com/office/drawing/2014/main" id="{5756743B-07F0-4B49-806A-9FA7812AC773}"/>
              </a:ext>
            </a:extLst>
          </p:cNvPr>
          <p:cNvSpPr>
            <a:spLocks noChangeArrowheads="1"/>
          </p:cNvSpPr>
          <p:nvPr/>
        </p:nvSpPr>
        <p:spPr bwMode="auto">
          <a:xfrm>
            <a:off x="2818081" y="4231081"/>
            <a:ext cx="1657440" cy="38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177">
                <a:cs typeface="DejaVu Sans" charset="0"/>
              </a:rPr>
              <a:t>Acrylonitrile</a:t>
            </a:r>
          </a:p>
        </p:txBody>
      </p:sp>
      <p:sp>
        <p:nvSpPr>
          <p:cNvPr id="12" name="Rectangle 9">
            <a:extLst>
              <a:ext uri="{FF2B5EF4-FFF2-40B4-BE49-F238E27FC236}">
                <a16:creationId xmlns:a16="http://schemas.microsoft.com/office/drawing/2014/main" id="{9E7EC4F6-B1FB-4EDE-BAF1-CC93BCEE5007}"/>
              </a:ext>
            </a:extLst>
          </p:cNvPr>
          <p:cNvSpPr>
            <a:spLocks noChangeArrowheads="1"/>
          </p:cNvSpPr>
          <p:nvPr/>
        </p:nvSpPr>
        <p:spPr bwMode="auto">
          <a:xfrm rot="21000000">
            <a:off x="5774400" y="3069001"/>
            <a:ext cx="2712960" cy="41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177" b="1">
                <a:cs typeface="DejaVu Sans" charset="0"/>
              </a:rPr>
              <a:t>Methylene Chloride</a:t>
            </a:r>
          </a:p>
        </p:txBody>
      </p:sp>
      <p:sp>
        <p:nvSpPr>
          <p:cNvPr id="13" name="Rectangle 10">
            <a:extLst>
              <a:ext uri="{FF2B5EF4-FFF2-40B4-BE49-F238E27FC236}">
                <a16:creationId xmlns:a16="http://schemas.microsoft.com/office/drawing/2014/main" id="{66287DFE-38D7-49FD-BB54-A8C267103B73}"/>
              </a:ext>
            </a:extLst>
          </p:cNvPr>
          <p:cNvSpPr>
            <a:spLocks noChangeArrowheads="1"/>
          </p:cNvSpPr>
          <p:nvPr/>
        </p:nvSpPr>
        <p:spPr bwMode="auto">
          <a:xfrm rot="900000">
            <a:off x="820801" y="4000681"/>
            <a:ext cx="1239840"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996" b="1" i="1">
                <a:latin typeface="Lucida Bright" panose="02040602050505020304" pitchFamily="18" charset="0"/>
                <a:cs typeface="DejaVu Sans" charset="0"/>
              </a:rPr>
              <a:t>Acetone</a:t>
            </a:r>
          </a:p>
        </p:txBody>
      </p:sp>
      <p:sp>
        <p:nvSpPr>
          <p:cNvPr id="14" name="Rectangle 11">
            <a:extLst>
              <a:ext uri="{FF2B5EF4-FFF2-40B4-BE49-F238E27FC236}">
                <a16:creationId xmlns:a16="http://schemas.microsoft.com/office/drawing/2014/main" id="{3D46CCBD-2E07-4F3E-8EA0-09E939B2FC08}"/>
              </a:ext>
            </a:extLst>
          </p:cNvPr>
          <p:cNvSpPr>
            <a:spLocks noChangeArrowheads="1"/>
          </p:cNvSpPr>
          <p:nvPr/>
        </p:nvSpPr>
        <p:spPr bwMode="auto">
          <a:xfrm>
            <a:off x="7100641" y="5596200"/>
            <a:ext cx="1192320" cy="449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903">
                <a:latin typeface="Microsoft Himalaya" panose="01010100010101010101" pitchFamily="2" charset="0"/>
                <a:cs typeface="DejaVu Sans" charset="0"/>
              </a:rPr>
              <a:t>Toluene</a:t>
            </a:r>
          </a:p>
        </p:txBody>
      </p:sp>
      <p:sp>
        <p:nvSpPr>
          <p:cNvPr id="15" name="Rectangle 12">
            <a:extLst>
              <a:ext uri="{FF2B5EF4-FFF2-40B4-BE49-F238E27FC236}">
                <a16:creationId xmlns:a16="http://schemas.microsoft.com/office/drawing/2014/main" id="{DAEF4769-9C3B-4CE1-B5A6-88E5274E35C8}"/>
              </a:ext>
            </a:extLst>
          </p:cNvPr>
          <p:cNvSpPr>
            <a:spLocks noChangeArrowheads="1"/>
          </p:cNvSpPr>
          <p:nvPr/>
        </p:nvSpPr>
        <p:spPr bwMode="auto">
          <a:xfrm>
            <a:off x="7100641" y="3735720"/>
            <a:ext cx="1584000" cy="449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903" b="1">
                <a:latin typeface="Microsoft Himalaya" panose="01010100010101010101" pitchFamily="2" charset="0"/>
                <a:cs typeface="DejaVu Sans" charset="0"/>
              </a:rPr>
              <a:t>4,4-Biphenol</a:t>
            </a:r>
          </a:p>
        </p:txBody>
      </p:sp>
      <p:sp>
        <p:nvSpPr>
          <p:cNvPr id="16" name="Rectangle 13">
            <a:extLst>
              <a:ext uri="{FF2B5EF4-FFF2-40B4-BE49-F238E27FC236}">
                <a16:creationId xmlns:a16="http://schemas.microsoft.com/office/drawing/2014/main" id="{39AC0FC0-1D21-42A2-8AEB-64298B2B2057}"/>
              </a:ext>
            </a:extLst>
          </p:cNvPr>
          <p:cNvSpPr>
            <a:spLocks noChangeArrowheads="1"/>
          </p:cNvSpPr>
          <p:nvPr/>
        </p:nvSpPr>
        <p:spPr bwMode="auto">
          <a:xfrm>
            <a:off x="3660481" y="5014441"/>
            <a:ext cx="1170720" cy="38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177">
                <a:cs typeface="DejaVu Sans" charset="0"/>
              </a:rPr>
              <a:t>Diacetyl</a:t>
            </a:r>
          </a:p>
        </p:txBody>
      </p:sp>
    </p:spTree>
    <p:extLst>
      <p:ext uri="{BB962C8B-B14F-4D97-AF65-F5344CB8AC3E}">
        <p14:creationId xmlns:p14="http://schemas.microsoft.com/office/powerpoint/2010/main" val="2248432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a:xfrm>
            <a:off x="593281" y="3621241"/>
            <a:ext cx="7886880" cy="2852640"/>
          </a:xfrm>
        </p:spPr>
        <p:txBody>
          <a:bodyPr/>
          <a:lstStyle/>
          <a:p>
            <a:pPr>
              <a:lnSpc>
                <a:spcPct val="100000"/>
              </a:lnSpc>
            </a:pPr>
            <a:r>
              <a:rPr lang="en-US" altLang="en-US" dirty="0">
                <a:cs typeface="DejaVu Sans" charset="0"/>
              </a:rPr>
              <a:t>Introduction to Hazard Communication</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4" name="Rectangle 1">
            <a:extLst>
              <a:ext uri="{FF2B5EF4-FFF2-40B4-BE49-F238E27FC236}">
                <a16:creationId xmlns:a16="http://schemas.microsoft.com/office/drawing/2014/main" id="{C9C5E5D7-9445-449D-A885-752E708425CB}"/>
              </a:ext>
            </a:extLst>
          </p:cNvPr>
          <p:cNvSpPr>
            <a:spLocks noChangeArrowheads="1"/>
          </p:cNvSpPr>
          <p:nvPr/>
        </p:nvSpPr>
        <p:spPr bwMode="auto">
          <a:xfrm>
            <a:off x="933119" y="636767"/>
            <a:ext cx="8916480" cy="1224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3628" dirty="0">
                <a:latin typeface="+mj-lt"/>
                <a:cs typeface="DejaVu Sans" charset="0"/>
              </a:rPr>
              <a:t>Introduction to Hazard Communication</a:t>
            </a:r>
          </a:p>
        </p:txBody>
      </p:sp>
      <p:sp>
        <p:nvSpPr>
          <p:cNvPr id="5" name="Rectangle 2">
            <a:extLst>
              <a:ext uri="{FF2B5EF4-FFF2-40B4-BE49-F238E27FC236}">
                <a16:creationId xmlns:a16="http://schemas.microsoft.com/office/drawing/2014/main" id="{668B4AE6-8F6D-4659-966F-9E0583F72F41}"/>
              </a:ext>
            </a:extLst>
          </p:cNvPr>
          <p:cNvSpPr>
            <a:spLocks noChangeArrowheads="1"/>
          </p:cNvSpPr>
          <p:nvPr/>
        </p:nvSpPr>
        <p:spPr bwMode="auto">
          <a:xfrm>
            <a:off x="798480" y="1467348"/>
            <a:ext cx="7547040" cy="397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226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9pPr>
          </a:lstStyle>
          <a:p>
            <a:pPr marL="109537" indent="0">
              <a:lnSpc>
                <a:spcPct val="100000"/>
              </a:lnSpc>
              <a:buSzPct val="45000"/>
            </a:pPr>
            <a:endParaRPr lang="en-US" altLang="en-US" sz="2358" dirty="0">
              <a:cs typeface="DejaVu Sans" charset="0"/>
            </a:endParaRPr>
          </a:p>
          <a:p>
            <a:pPr marL="109537" indent="0">
              <a:lnSpc>
                <a:spcPct val="100000"/>
              </a:lnSpc>
              <a:buSzPct val="45000"/>
            </a:pPr>
            <a:r>
              <a:rPr lang="en-US" altLang="en-US" sz="2800" dirty="0">
                <a:latin typeface="Times New Roman" panose="02020603050405020304" pitchFamily="18" charset="0"/>
                <a:cs typeface="Times New Roman" panose="02020603050405020304" pitchFamily="18" charset="0"/>
              </a:rPr>
              <a:t>In order to help employers and workers OSHA created Subpart Z, otherwise known as the </a:t>
            </a:r>
            <a:r>
              <a:rPr lang="en-US" altLang="en-US" sz="2800" b="1" dirty="0">
                <a:latin typeface="Times New Roman" panose="02020603050405020304" pitchFamily="18" charset="0"/>
                <a:cs typeface="Times New Roman" panose="02020603050405020304" pitchFamily="18" charset="0"/>
              </a:rPr>
              <a:t>Hazard Communication Standard</a:t>
            </a:r>
            <a:r>
              <a:rPr lang="en-US" altLang="en-US" sz="2800" dirty="0">
                <a:latin typeface="Times New Roman" panose="02020603050405020304" pitchFamily="18" charset="0"/>
                <a:cs typeface="Times New Roman" panose="02020603050405020304" pitchFamily="18" charset="0"/>
              </a:rPr>
              <a:t>. It’s stated purpose being “to ensure that the hazards of all chemicals produced or imported are classified, and that information concerning the classified hazards is transmitted to employers and employees.”</a:t>
            </a:r>
          </a:p>
        </p:txBody>
      </p:sp>
      <p:sp>
        <p:nvSpPr>
          <p:cNvPr id="6" name="Rectangle 3">
            <a:extLst>
              <a:ext uri="{FF2B5EF4-FFF2-40B4-BE49-F238E27FC236}">
                <a16:creationId xmlns:a16="http://schemas.microsoft.com/office/drawing/2014/main" id="{6A5968B9-2286-43FF-8452-50E10D0F1A30}"/>
              </a:ext>
            </a:extLst>
          </p:cNvPr>
          <p:cNvSpPr>
            <a:spLocks noChangeArrowheads="1"/>
          </p:cNvSpPr>
          <p:nvPr/>
        </p:nvSpPr>
        <p:spPr bwMode="auto">
          <a:xfrm>
            <a:off x="995041" y="5247721"/>
            <a:ext cx="3731040" cy="38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177" i="1">
                <a:cs typeface="DejaVu Sans" charset="0"/>
              </a:rPr>
              <a:t>29 CFR 1910.1200(a)(1)</a:t>
            </a:r>
          </a:p>
        </p:txBody>
      </p:sp>
    </p:spTree>
    <p:extLst>
      <p:ext uri="{BB962C8B-B14F-4D97-AF65-F5344CB8AC3E}">
        <p14:creationId xmlns:p14="http://schemas.microsoft.com/office/powerpoint/2010/main" val="2734890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a:xfrm>
            <a:off x="626400" y="3798360"/>
            <a:ext cx="7886880" cy="2852640"/>
          </a:xfrm>
        </p:spPr>
        <p:txBody>
          <a:bodyPr>
            <a:normAutofit/>
          </a:bodyPr>
          <a:lstStyle/>
          <a:p>
            <a:pPr>
              <a:lnSpc>
                <a:spcPct val="100000"/>
              </a:lnSpc>
            </a:pPr>
            <a:r>
              <a:rPr lang="en-US" altLang="en-US" dirty="0">
                <a:cs typeface="DejaVu Sans" charset="0"/>
              </a:rPr>
              <a:t>OSHA’s Hazard Communication Standard</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4" name="Rectangle 1">
            <a:extLst>
              <a:ext uri="{FF2B5EF4-FFF2-40B4-BE49-F238E27FC236}">
                <a16:creationId xmlns:a16="http://schemas.microsoft.com/office/drawing/2014/main" id="{01F09F58-F0E5-4827-A072-C5663E2B6DFF}"/>
              </a:ext>
            </a:extLst>
          </p:cNvPr>
          <p:cNvSpPr>
            <a:spLocks noChangeArrowheads="1"/>
          </p:cNvSpPr>
          <p:nvPr/>
        </p:nvSpPr>
        <p:spPr bwMode="auto">
          <a:xfrm>
            <a:off x="1817280" y="654069"/>
            <a:ext cx="7326720" cy="65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721" dirty="0">
                <a:latin typeface="+mj-lt"/>
                <a:cs typeface="DejaVu Sans" charset="0"/>
              </a:rPr>
              <a:t>OSHA’s Hazard Communication Standard</a:t>
            </a:r>
          </a:p>
        </p:txBody>
      </p:sp>
      <p:sp>
        <p:nvSpPr>
          <p:cNvPr id="5" name="Rectangle 2">
            <a:extLst>
              <a:ext uri="{FF2B5EF4-FFF2-40B4-BE49-F238E27FC236}">
                <a16:creationId xmlns:a16="http://schemas.microsoft.com/office/drawing/2014/main" id="{3B94DC0D-8166-471D-87ED-449835BB7E54}"/>
              </a:ext>
            </a:extLst>
          </p:cNvPr>
          <p:cNvSpPr>
            <a:spLocks noChangeArrowheads="1"/>
          </p:cNvSpPr>
          <p:nvPr/>
        </p:nvSpPr>
        <p:spPr bwMode="auto">
          <a:xfrm>
            <a:off x="456481" y="1633321"/>
            <a:ext cx="8226720" cy="3744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914400" indent="-4540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460375" indent="0">
              <a:lnSpc>
                <a:spcPct val="100000"/>
              </a:lnSpc>
              <a:buSzPct val="45000"/>
            </a:pPr>
            <a:r>
              <a:rPr lang="en-US" altLang="en-US" sz="2000" dirty="0">
                <a:cs typeface="DejaVu Sans" charset="0"/>
              </a:rPr>
              <a:t>The </a:t>
            </a:r>
            <a:r>
              <a:rPr lang="en-US" altLang="en-US" sz="2000" i="1" dirty="0">
                <a:cs typeface="DejaVu Sans" charset="0"/>
              </a:rPr>
              <a:t>Hazard Communication Standard </a:t>
            </a:r>
            <a:r>
              <a:rPr lang="en-US" altLang="en-US" sz="2000" dirty="0">
                <a:cs typeface="DejaVu Sans" charset="0"/>
              </a:rPr>
              <a:t>has requirements of employers to train their workers concerning hazardous chemicals and materials in the workplace.</a:t>
            </a:r>
          </a:p>
          <a:p>
            <a:pPr marL="414726" indent="0"/>
            <a:endParaRPr lang="en-US" altLang="en-US" sz="2000" dirty="0">
              <a:cs typeface="DejaVu Sans" charset="0"/>
            </a:endParaRPr>
          </a:p>
          <a:p>
            <a:pPr marL="460375" indent="0">
              <a:lnSpc>
                <a:spcPct val="100000"/>
              </a:lnSpc>
              <a:buSzPct val="45000"/>
            </a:pPr>
            <a:r>
              <a:rPr lang="en-US" altLang="en-US" sz="2000" dirty="0">
                <a:cs typeface="DejaVu Sans" charset="0"/>
              </a:rPr>
              <a:t>These requirements are the same in General Industry, Construction and Maritime Industries.</a:t>
            </a:r>
          </a:p>
          <a:p>
            <a:pPr>
              <a:lnSpc>
                <a:spcPct val="100000"/>
              </a:lnSpc>
              <a:buSzPct val="45000"/>
              <a:buFont typeface="Arial" panose="020B0604020202020204" pitchFamily="34" charset="0"/>
              <a:buChar char="•"/>
            </a:pPr>
            <a:endParaRPr lang="en-US" altLang="en-US" sz="2000" dirty="0">
              <a:cs typeface="DejaVu Sans" charset="0"/>
            </a:endParaRPr>
          </a:p>
          <a:p>
            <a:pPr marL="460375" indent="0">
              <a:lnSpc>
                <a:spcPct val="100000"/>
              </a:lnSpc>
              <a:buSzPct val="45000"/>
            </a:pPr>
            <a:r>
              <a:rPr lang="en-US" altLang="en-US" sz="2000" dirty="0">
                <a:cs typeface="DejaVu Sans" charset="0"/>
              </a:rPr>
              <a:t>OMD AGP-99.200.05 policy states a Hazardous Communication Officer (HCO) for each site will be appointed by the site manager.</a:t>
            </a:r>
          </a:p>
          <a:p>
            <a:pPr>
              <a:lnSpc>
                <a:spcPct val="100000"/>
              </a:lnSpc>
              <a:buSzPct val="45000"/>
              <a:buFont typeface="Arial" panose="020B0604020202020204" pitchFamily="34" charset="0"/>
              <a:buChar char="•"/>
            </a:pPr>
            <a:endParaRPr lang="en-US" altLang="en-US" sz="2000" dirty="0">
              <a:cs typeface="DejaVu Sans" charset="0"/>
            </a:endParaRPr>
          </a:p>
          <a:p>
            <a:pPr marL="460375" indent="0">
              <a:lnSpc>
                <a:spcPct val="100000"/>
              </a:lnSpc>
              <a:buSzPct val="45000"/>
            </a:pPr>
            <a:r>
              <a:rPr lang="en-US" altLang="en-US" sz="2000" dirty="0">
                <a:cs typeface="DejaVu Sans" charset="0"/>
              </a:rPr>
              <a:t>Facilities will be responsible for maintenance of SDS, labeling and inventory. </a:t>
            </a:r>
          </a:p>
        </p:txBody>
      </p:sp>
    </p:spTree>
    <p:extLst>
      <p:ext uri="{BB962C8B-B14F-4D97-AF65-F5344CB8AC3E}">
        <p14:creationId xmlns:p14="http://schemas.microsoft.com/office/powerpoint/2010/main" val="690689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572358" y="706593"/>
            <a:ext cx="8226720" cy="449281"/>
          </a:xfrm>
        </p:spPr>
        <p:txBody>
          <a:bodyPr>
            <a:noAutofit/>
          </a:bodyPr>
          <a:lstStyle/>
          <a:p>
            <a:pPr algn="l">
              <a:lnSpc>
                <a:spcPct val="100000"/>
              </a:lnSpc>
            </a:pPr>
            <a:r>
              <a:rPr lang="en-US" altLang="en-US" sz="2721" dirty="0">
                <a:cs typeface="DejaVu Sans" charset="0"/>
              </a:rPr>
              <a:t>OSHA’s Hazard Communication Standard </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C3AB1C81-E585-4ACF-88C5-1469C106EA0B}"/>
              </a:ext>
            </a:extLst>
          </p:cNvPr>
          <p:cNvSpPr>
            <a:spLocks noChangeArrowheads="1"/>
          </p:cNvSpPr>
          <p:nvPr/>
        </p:nvSpPr>
        <p:spPr bwMode="auto">
          <a:xfrm>
            <a:off x="456481" y="1633319"/>
            <a:ext cx="8226720" cy="37135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57200" indent="-2127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244475" indent="0">
              <a:lnSpc>
                <a:spcPct val="100000"/>
              </a:lnSpc>
              <a:buSzPct val="45000"/>
            </a:pPr>
            <a:r>
              <a:rPr lang="en-US" altLang="en-US" sz="2800" b="1" dirty="0">
                <a:cs typeface="DejaVu Sans" charset="0"/>
              </a:rPr>
              <a:t>OSHA</a:t>
            </a:r>
            <a:r>
              <a:rPr lang="en-US" altLang="en-US" sz="2800" dirty="0">
                <a:cs typeface="DejaVu Sans" charset="0"/>
              </a:rPr>
              <a:t>’s </a:t>
            </a:r>
            <a:r>
              <a:rPr lang="en-US" altLang="en-US" sz="2800" i="1" dirty="0">
                <a:cs typeface="DejaVu Sans" charset="0"/>
              </a:rPr>
              <a:t>Hazard Communication Standard</a:t>
            </a:r>
            <a:r>
              <a:rPr lang="en-US" altLang="en-US" sz="2800" dirty="0">
                <a:cs typeface="DejaVu Sans" charset="0"/>
              </a:rPr>
              <a:t>  </a:t>
            </a:r>
          </a:p>
          <a:p>
            <a:pPr>
              <a:lnSpc>
                <a:spcPct val="100000"/>
              </a:lnSpc>
              <a:buClrTx/>
              <a:buSzTx/>
              <a:buFontTx/>
              <a:buNone/>
            </a:pPr>
            <a:endParaRPr lang="en-US" altLang="en-US" sz="2800" dirty="0">
              <a:cs typeface="DejaVu Sans" charset="0"/>
            </a:endParaRPr>
          </a:p>
          <a:p>
            <a:pPr marL="829452" indent="0"/>
            <a:r>
              <a:rPr lang="en-US" altLang="en-US" sz="2800" dirty="0">
                <a:cs typeface="DejaVu Sans" charset="0"/>
              </a:rPr>
              <a:t>…is intended to address comprehensively the issue of </a:t>
            </a:r>
            <a:r>
              <a:rPr lang="en-US" altLang="en-US" sz="2800" b="1" dirty="0">
                <a:cs typeface="DejaVu Sans" charset="0"/>
              </a:rPr>
              <a:t>classifying the potential hazards of chemicals, and communicating information concerning hazards and appropriate protective measures to employees</a:t>
            </a:r>
          </a:p>
        </p:txBody>
      </p:sp>
      <p:sp>
        <p:nvSpPr>
          <p:cNvPr id="6" name="Rectangle 3">
            <a:extLst>
              <a:ext uri="{FF2B5EF4-FFF2-40B4-BE49-F238E27FC236}">
                <a16:creationId xmlns:a16="http://schemas.microsoft.com/office/drawing/2014/main" id="{FD082D9F-9260-4103-9DDB-2F345CC3E73D}"/>
              </a:ext>
            </a:extLst>
          </p:cNvPr>
          <p:cNvSpPr>
            <a:spLocks noChangeArrowheads="1"/>
          </p:cNvSpPr>
          <p:nvPr/>
        </p:nvSpPr>
        <p:spPr bwMode="auto">
          <a:xfrm>
            <a:off x="1130255" y="5678794"/>
            <a:ext cx="3314880" cy="695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633" i="1" dirty="0">
                <a:cs typeface="DejaVu Sans" charset="0"/>
              </a:rPr>
              <a:t>29 CFR 1910.1200(a)(2)</a:t>
            </a:r>
          </a:p>
        </p:txBody>
      </p:sp>
    </p:spTree>
    <p:extLst>
      <p:ext uri="{BB962C8B-B14F-4D97-AF65-F5344CB8AC3E}">
        <p14:creationId xmlns:p14="http://schemas.microsoft.com/office/powerpoint/2010/main" val="954520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CDBA18F-3D3B-48C9-B8F1-2D99DCD5BF9B}"/>
              </a:ext>
            </a:extLst>
          </p:cNvPr>
          <p:cNvSpPr>
            <a:spLocks noGrp="1"/>
          </p:cNvSpPr>
          <p:nvPr>
            <p:ph type="title"/>
          </p:nvPr>
        </p:nvSpPr>
        <p:spPr>
          <a:xfrm>
            <a:off x="1684227" y="443191"/>
            <a:ext cx="7847998" cy="804960"/>
          </a:xfrm>
        </p:spPr>
        <p:txBody>
          <a:bodyPr>
            <a:normAutofit/>
          </a:bodyPr>
          <a:lstStyle/>
          <a:p>
            <a:pPr algn="l">
              <a:lnSpc>
                <a:spcPct val="100000"/>
              </a:lnSpc>
            </a:pPr>
            <a:r>
              <a:rPr lang="en-US" altLang="en-US" sz="2903" dirty="0">
                <a:cs typeface="DejaVu Sans" charset="0"/>
              </a:rPr>
              <a:t>OSHA’s Hazard Communication Standard</a:t>
            </a:r>
          </a:p>
        </p:txBody>
      </p:sp>
      <p:sp>
        <p:nvSpPr>
          <p:cNvPr id="5" name="Rectangle 2">
            <a:extLst>
              <a:ext uri="{FF2B5EF4-FFF2-40B4-BE49-F238E27FC236}">
                <a16:creationId xmlns:a16="http://schemas.microsoft.com/office/drawing/2014/main" id="{C919680B-D8CE-4CF0-90E5-EC21927C88C3}"/>
              </a:ext>
            </a:extLst>
          </p:cNvPr>
          <p:cNvSpPr>
            <a:spLocks noChangeArrowheads="1"/>
          </p:cNvSpPr>
          <p:nvPr/>
        </p:nvSpPr>
        <p:spPr bwMode="auto">
          <a:xfrm>
            <a:off x="456481" y="1633320"/>
            <a:ext cx="8226720" cy="397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111125" indent="0">
              <a:lnSpc>
                <a:spcPct val="100000"/>
              </a:lnSpc>
              <a:buSzPct val="45000"/>
            </a:pPr>
            <a:r>
              <a:rPr lang="en-US" altLang="en-US" sz="2400" dirty="0">
                <a:cs typeface="DejaVu Sans" charset="0"/>
              </a:rPr>
              <a:t>Under it’s </a:t>
            </a:r>
            <a:r>
              <a:rPr lang="en-US" altLang="en-US" sz="2400" i="1" dirty="0">
                <a:cs typeface="DejaVu Sans" charset="0"/>
              </a:rPr>
              <a:t>Hazard Communication Standard</a:t>
            </a:r>
            <a:r>
              <a:rPr lang="en-US" altLang="en-US" sz="2400" dirty="0">
                <a:cs typeface="DejaVu Sans" charset="0"/>
              </a:rPr>
              <a:t> </a:t>
            </a:r>
            <a:r>
              <a:rPr lang="en-US" altLang="en-US" sz="2400" b="1" i="1" dirty="0">
                <a:cs typeface="DejaVu Sans" charset="0"/>
              </a:rPr>
              <a:t>OSHA</a:t>
            </a:r>
            <a:r>
              <a:rPr lang="en-US" altLang="en-US" sz="2400" dirty="0">
                <a:cs typeface="DejaVu Sans" charset="0"/>
              </a:rPr>
              <a:t> requires that employers provide effective information and training to employees</a:t>
            </a:r>
          </a:p>
          <a:p>
            <a:pPr>
              <a:lnSpc>
                <a:spcPct val="100000"/>
              </a:lnSpc>
              <a:buClrTx/>
              <a:buSzTx/>
              <a:buFontTx/>
              <a:buNone/>
            </a:pPr>
            <a:endParaRPr lang="en-US" altLang="en-US" sz="2400" dirty="0">
              <a:cs typeface="DejaVu Sans" charset="0"/>
            </a:endParaRPr>
          </a:p>
          <a:p>
            <a:pPr marL="1244178">
              <a:buFont typeface="Wingdings" panose="05000000000000000000" pitchFamily="2" charset="2"/>
              <a:buChar char=""/>
            </a:pPr>
            <a:r>
              <a:rPr lang="en-US" altLang="en-US" sz="2400" dirty="0">
                <a:cs typeface="DejaVu Sans" charset="0"/>
              </a:rPr>
              <a:t> at the time of initial assignment</a:t>
            </a:r>
          </a:p>
          <a:p>
            <a:pPr>
              <a:lnSpc>
                <a:spcPct val="100000"/>
              </a:lnSpc>
              <a:buClrTx/>
              <a:buSzTx/>
              <a:buFontTx/>
              <a:buNone/>
            </a:pPr>
            <a:endParaRPr lang="en-US" altLang="en-US" sz="2400" dirty="0">
              <a:cs typeface="DejaVu Sans" charset="0"/>
            </a:endParaRPr>
          </a:p>
          <a:p>
            <a:pPr marL="1244178">
              <a:buFont typeface="Wingdings" panose="05000000000000000000" pitchFamily="2" charset="2"/>
              <a:buChar char=""/>
            </a:pPr>
            <a:r>
              <a:rPr lang="en-US" altLang="en-US" sz="2400" dirty="0">
                <a:cs typeface="DejaVu Sans" charset="0"/>
              </a:rPr>
              <a:t> when new chemical hazards arise the worker has not previously been trained about is introduced into their work area</a:t>
            </a:r>
          </a:p>
        </p:txBody>
      </p:sp>
      <p:sp>
        <p:nvSpPr>
          <p:cNvPr id="6" name="Rectangle 3">
            <a:extLst>
              <a:ext uri="{FF2B5EF4-FFF2-40B4-BE49-F238E27FC236}">
                <a16:creationId xmlns:a16="http://schemas.microsoft.com/office/drawing/2014/main" id="{48342F42-2253-417D-B250-450C6B0E1408}"/>
              </a:ext>
            </a:extLst>
          </p:cNvPr>
          <p:cNvSpPr>
            <a:spLocks noChangeArrowheads="1"/>
          </p:cNvSpPr>
          <p:nvPr/>
        </p:nvSpPr>
        <p:spPr bwMode="auto">
          <a:xfrm>
            <a:off x="1071360" y="6085800"/>
            <a:ext cx="6680160" cy="49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633" i="1" dirty="0">
                <a:cs typeface="DejaVu Sans" charset="0"/>
              </a:rPr>
              <a:t>29 CFR 1910.1200(h)(1)                   AGP-99.200.05</a:t>
            </a:r>
          </a:p>
        </p:txBody>
      </p:sp>
    </p:spTree>
    <p:extLst>
      <p:ext uri="{BB962C8B-B14F-4D97-AF65-F5344CB8AC3E}">
        <p14:creationId xmlns:p14="http://schemas.microsoft.com/office/powerpoint/2010/main" val="415785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523631" y="151589"/>
            <a:ext cx="7886880" cy="571680"/>
          </a:xfrm>
        </p:spPr>
        <p:txBody>
          <a:bodyPr>
            <a:normAutofit/>
          </a:bodyPr>
          <a:lstStyle/>
          <a:p>
            <a:pPr algn="l">
              <a:lnSpc>
                <a:spcPct val="100000"/>
              </a:lnSpc>
            </a:pPr>
            <a:r>
              <a:rPr lang="en-US" altLang="en-US" sz="2903" dirty="0">
                <a:cs typeface="DejaVu Sans" charset="0"/>
              </a:rPr>
              <a:t> OSHA’s Hazard Communication Standard</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pic>
        <p:nvPicPr>
          <p:cNvPr id="6" name="Picture 3" descr="Safety Data Sheets &#10;">
            <a:extLst>
              <a:ext uri="{FF2B5EF4-FFF2-40B4-BE49-F238E27FC236}">
                <a16:creationId xmlns:a16="http://schemas.microsoft.com/office/drawing/2014/main" id="{953DFE62-E8EF-4E9B-8C56-A04E11444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16" y="3283212"/>
            <a:ext cx="3968640" cy="27172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4">
            <a:extLst>
              <a:ext uri="{FF2B5EF4-FFF2-40B4-BE49-F238E27FC236}">
                <a16:creationId xmlns:a16="http://schemas.microsoft.com/office/drawing/2014/main" id="{8B874711-D25A-46E9-B9A2-394BD5D574ED}"/>
              </a:ext>
            </a:extLst>
          </p:cNvPr>
          <p:cNvSpPr>
            <a:spLocks noChangeArrowheads="1"/>
          </p:cNvSpPr>
          <p:nvPr/>
        </p:nvSpPr>
        <p:spPr bwMode="auto">
          <a:xfrm>
            <a:off x="556604" y="1256285"/>
            <a:ext cx="8160480" cy="2594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358" dirty="0">
                <a:cs typeface="DejaVu Sans" charset="0"/>
              </a:rPr>
              <a:t>While information and training may cover categories of hazards or specific chemicals used by the worker the employer must ensure that chemical specific information is made available  through </a:t>
            </a:r>
            <a:r>
              <a:rPr lang="en-US" altLang="en-US" sz="2358" u="sng" dirty="0">
                <a:cs typeface="DejaVu Sans" charset="0"/>
              </a:rPr>
              <a:t>labels</a:t>
            </a:r>
            <a:r>
              <a:rPr lang="en-US" altLang="en-US" sz="2358" dirty="0">
                <a:cs typeface="DejaVu Sans" charset="0"/>
              </a:rPr>
              <a:t> and </a:t>
            </a:r>
            <a:r>
              <a:rPr lang="en-US" altLang="en-US" sz="2358" u="sng" dirty="0">
                <a:cs typeface="DejaVu Sans" charset="0"/>
              </a:rPr>
              <a:t>Safety Data Sheets</a:t>
            </a:r>
            <a:r>
              <a:rPr lang="en-US" altLang="en-US" sz="2358" dirty="0">
                <a:cs typeface="DejaVu Sans" charset="0"/>
              </a:rPr>
              <a:t> (SDS).</a:t>
            </a:r>
          </a:p>
          <a:p>
            <a:pPr>
              <a:lnSpc>
                <a:spcPct val="100000"/>
              </a:lnSpc>
            </a:pPr>
            <a:endParaRPr lang="en-US" altLang="en-US" sz="1633" dirty="0">
              <a:cs typeface="DejaVu Sans" charset="0"/>
            </a:endParaRPr>
          </a:p>
          <a:p>
            <a:pPr>
              <a:lnSpc>
                <a:spcPct val="100000"/>
              </a:lnSpc>
            </a:pPr>
            <a:endParaRPr lang="en-US" altLang="en-US" sz="1633" dirty="0">
              <a:cs typeface="DejaVu Sans" charset="0"/>
            </a:endParaRPr>
          </a:p>
        </p:txBody>
      </p:sp>
      <p:pic>
        <p:nvPicPr>
          <p:cNvPr id="9" name="Picture 8">
            <a:extLst>
              <a:ext uri="{FF2B5EF4-FFF2-40B4-BE49-F238E27FC236}">
                <a16:creationId xmlns:a16="http://schemas.microsoft.com/office/drawing/2014/main" id="{9B300B68-7F33-1014-E072-D258777F73AD}"/>
              </a:ext>
            </a:extLst>
          </p:cNvPr>
          <p:cNvPicPr>
            <a:picLocks noChangeAspect="1"/>
          </p:cNvPicPr>
          <p:nvPr/>
        </p:nvPicPr>
        <p:blipFill>
          <a:blip r:embed="rId4"/>
          <a:stretch>
            <a:fillRect/>
          </a:stretch>
        </p:blipFill>
        <p:spPr>
          <a:xfrm>
            <a:off x="5467071" y="2774039"/>
            <a:ext cx="2695680" cy="3487653"/>
          </a:xfrm>
          <a:prstGeom prst="rect">
            <a:avLst/>
          </a:prstGeom>
        </p:spPr>
      </p:pic>
    </p:spTree>
    <p:extLst>
      <p:ext uri="{BB962C8B-B14F-4D97-AF65-F5344CB8AC3E}">
        <p14:creationId xmlns:p14="http://schemas.microsoft.com/office/powerpoint/2010/main" val="369729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8A3B-0C9A-B9FE-A0D6-4A91CCB2A0BC}"/>
              </a:ext>
            </a:extLst>
          </p:cNvPr>
          <p:cNvSpPr>
            <a:spLocks noGrp="1"/>
          </p:cNvSpPr>
          <p:nvPr>
            <p:ph type="title"/>
          </p:nvPr>
        </p:nvSpPr>
        <p:spPr>
          <a:xfrm>
            <a:off x="1191006" y="883403"/>
            <a:ext cx="6558534" cy="1201429"/>
          </a:xfrm>
        </p:spPr>
        <p:txBody>
          <a:bodyPr>
            <a:normAutofit fontScale="90000"/>
          </a:bodyPr>
          <a:lstStyle/>
          <a:p>
            <a:pPr algn="ctr"/>
            <a:r>
              <a:rPr lang="en-US" sz="4900" b="0" i="0" dirty="0">
                <a:solidFill>
                  <a:schemeClr val="tx1"/>
                </a:solidFill>
                <a:effectLst/>
                <a:latin typeface="Inter"/>
              </a:rPr>
              <a:t>Understanding Critical SDS Information</a:t>
            </a:r>
            <a:br>
              <a:rPr lang="en-US" b="0" i="0" dirty="0">
                <a:solidFill>
                  <a:schemeClr val="tx1"/>
                </a:solidFill>
                <a:effectLst/>
                <a:latin typeface="Inter"/>
              </a:rPr>
            </a:br>
            <a:br>
              <a:rPr lang="en-US" dirty="0">
                <a:solidFill>
                  <a:schemeClr val="tx1"/>
                </a:solidFill>
              </a:rPr>
            </a:br>
            <a:endParaRPr lang="en-US" dirty="0">
              <a:solidFill>
                <a:schemeClr val="tx1"/>
              </a:solidFill>
            </a:endParaRPr>
          </a:p>
        </p:txBody>
      </p:sp>
      <p:sp>
        <p:nvSpPr>
          <p:cNvPr id="3" name="Text Placeholder 2">
            <a:extLst>
              <a:ext uri="{FF2B5EF4-FFF2-40B4-BE49-F238E27FC236}">
                <a16:creationId xmlns:a16="http://schemas.microsoft.com/office/drawing/2014/main" id="{F411FD40-620D-264D-1560-0E7D899CE8C4}"/>
              </a:ext>
            </a:extLst>
          </p:cNvPr>
          <p:cNvSpPr>
            <a:spLocks noGrp="1"/>
          </p:cNvSpPr>
          <p:nvPr>
            <p:ph type="body" idx="1"/>
          </p:nvPr>
        </p:nvSpPr>
        <p:spPr>
          <a:xfrm>
            <a:off x="303185" y="1797247"/>
            <a:ext cx="8577344" cy="4177349"/>
          </a:xfrm>
        </p:spPr>
        <p:txBody>
          <a:bodyPr>
            <a:normAutofit fontScale="85000" lnSpcReduction="20000"/>
          </a:bodyPr>
          <a:lstStyle/>
          <a:p>
            <a:pPr algn="l">
              <a:buFont typeface="Arial" panose="020B0604020202020204" pitchFamily="34" charset="0"/>
              <a:buChar char="•"/>
            </a:pPr>
            <a:r>
              <a:rPr lang="en-US" b="1" i="0" dirty="0">
                <a:solidFill>
                  <a:schemeClr val="tx1"/>
                </a:solidFill>
                <a:effectLst/>
                <a:latin typeface="Inter"/>
              </a:rPr>
              <a:t>Section 2: Hazard(s) Identification:</a:t>
            </a:r>
            <a:r>
              <a:rPr lang="en-US" b="0" i="0" dirty="0">
                <a:solidFill>
                  <a:schemeClr val="tx1"/>
                </a:solidFill>
                <a:effectLst/>
                <a:latin typeface="Inter"/>
              </a:rPr>
              <a:t> GHS pictograms, signal words (Danger, Warning), hazard statements. </a:t>
            </a:r>
          </a:p>
          <a:p>
            <a:pPr algn="l">
              <a:buFont typeface="Arial" panose="020B0604020202020204" pitchFamily="34" charset="0"/>
              <a:buChar char="•"/>
            </a:pPr>
            <a:r>
              <a:rPr lang="en-US" b="1" i="0" dirty="0">
                <a:solidFill>
                  <a:schemeClr val="tx1"/>
                </a:solidFill>
                <a:effectLst/>
                <a:latin typeface="Inter"/>
              </a:rPr>
              <a:t>Section 4: First-Aid Measures:</a:t>
            </a:r>
            <a:r>
              <a:rPr lang="en-US" b="0" i="0" dirty="0">
                <a:solidFill>
                  <a:schemeClr val="tx1"/>
                </a:solidFill>
                <a:effectLst/>
                <a:latin typeface="Inter"/>
              </a:rPr>
              <a:t> What to do in case of exposure (eye contact, skin contact, inhalation, ingestion).</a:t>
            </a:r>
          </a:p>
          <a:p>
            <a:pPr algn="l">
              <a:buFont typeface="Arial" panose="020B0604020202020204" pitchFamily="34" charset="0"/>
              <a:buChar char="•"/>
            </a:pPr>
            <a:r>
              <a:rPr lang="en-US" b="1" i="0" dirty="0">
                <a:solidFill>
                  <a:schemeClr val="tx1"/>
                </a:solidFill>
                <a:effectLst/>
                <a:latin typeface="Inter"/>
              </a:rPr>
              <a:t>Section 5: Fire-Fighting Measures:</a:t>
            </a:r>
            <a:r>
              <a:rPr lang="en-US" b="0" i="0" dirty="0">
                <a:solidFill>
                  <a:schemeClr val="tx1"/>
                </a:solidFill>
                <a:effectLst/>
                <a:latin typeface="Inter"/>
              </a:rPr>
              <a:t> Suitable extinguishing media, specific hazards arising from the chemical.</a:t>
            </a:r>
          </a:p>
          <a:p>
            <a:pPr algn="l">
              <a:buFont typeface="Arial" panose="020B0604020202020204" pitchFamily="34" charset="0"/>
              <a:buChar char="•"/>
            </a:pPr>
            <a:r>
              <a:rPr lang="en-US" b="1" i="0" dirty="0">
                <a:solidFill>
                  <a:schemeClr val="tx1"/>
                </a:solidFill>
                <a:effectLst/>
                <a:latin typeface="Inter"/>
              </a:rPr>
              <a:t>Section 6: Accidental Release Measures:</a:t>
            </a:r>
            <a:r>
              <a:rPr lang="en-US" b="0" i="0" dirty="0">
                <a:solidFill>
                  <a:schemeClr val="tx1"/>
                </a:solidFill>
                <a:effectLst/>
                <a:latin typeface="Inter"/>
              </a:rPr>
              <a:t> How to contain and clean up spills.</a:t>
            </a:r>
          </a:p>
          <a:p>
            <a:pPr algn="l">
              <a:buFont typeface="Arial" panose="020B0604020202020204" pitchFamily="34" charset="0"/>
              <a:buChar char="•"/>
            </a:pPr>
            <a:r>
              <a:rPr lang="en-US" b="1" i="0" dirty="0">
                <a:solidFill>
                  <a:schemeClr val="tx1"/>
                </a:solidFill>
                <a:effectLst/>
                <a:latin typeface="Inter"/>
              </a:rPr>
              <a:t>Section 7: Handling and Storage:</a:t>
            </a:r>
            <a:r>
              <a:rPr lang="en-US" b="0" i="0" dirty="0">
                <a:solidFill>
                  <a:schemeClr val="tx1"/>
                </a:solidFill>
                <a:effectLst/>
                <a:latin typeface="Inter"/>
              </a:rPr>
              <a:t> Safe handling practices, storage requirements.</a:t>
            </a:r>
          </a:p>
          <a:p>
            <a:pPr algn="l">
              <a:buFont typeface="Arial" panose="020B0604020202020204" pitchFamily="34" charset="0"/>
              <a:buChar char="•"/>
            </a:pPr>
            <a:r>
              <a:rPr lang="en-US" b="1" i="0" dirty="0">
                <a:solidFill>
                  <a:schemeClr val="tx1"/>
                </a:solidFill>
                <a:effectLst/>
                <a:latin typeface="Inter"/>
              </a:rPr>
              <a:t>Section 8: Exposure Controls/Personal Protection:</a:t>
            </a:r>
            <a:r>
              <a:rPr lang="en-US" b="0" i="0" dirty="0">
                <a:solidFill>
                  <a:schemeClr val="tx1"/>
                </a:solidFill>
                <a:effectLst/>
                <a:latin typeface="Inter"/>
              </a:rPr>
              <a:t> Permissible Exposure Limits (PELs), appropriate PPE (gloves, eye protection, respirators).</a:t>
            </a:r>
          </a:p>
          <a:p>
            <a:endParaRPr lang="en-US" dirty="0"/>
          </a:p>
        </p:txBody>
      </p:sp>
    </p:spTree>
    <p:extLst>
      <p:ext uri="{BB962C8B-B14F-4D97-AF65-F5344CB8AC3E}">
        <p14:creationId xmlns:p14="http://schemas.microsoft.com/office/powerpoint/2010/main" val="236707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CD803-79FD-44E1-5A56-0E142E080E2D}"/>
              </a:ext>
            </a:extLst>
          </p:cNvPr>
          <p:cNvSpPr>
            <a:spLocks noGrp="1"/>
          </p:cNvSpPr>
          <p:nvPr>
            <p:ph type="title"/>
          </p:nvPr>
        </p:nvSpPr>
        <p:spPr>
          <a:xfrm>
            <a:off x="1402228" y="361255"/>
            <a:ext cx="6331426" cy="1126582"/>
          </a:xfrm>
        </p:spPr>
        <p:txBody>
          <a:bodyPr>
            <a:normAutofit/>
          </a:bodyPr>
          <a:lstStyle/>
          <a:p>
            <a:pPr algn="ctr"/>
            <a:r>
              <a:rPr lang="en-US" b="0" i="0" dirty="0">
                <a:solidFill>
                  <a:schemeClr val="tx1"/>
                </a:solidFill>
                <a:effectLst/>
                <a:highlight>
                  <a:srgbClr val="FFFF00"/>
                </a:highlight>
                <a:latin typeface="Inter"/>
              </a:rPr>
              <a:t>Let's Look at a Real SDS</a:t>
            </a:r>
            <a:endParaRPr lang="en-US" dirty="0">
              <a:solidFill>
                <a:schemeClr val="tx1"/>
              </a:solidFill>
              <a:highlight>
                <a:srgbClr val="FFFF00"/>
              </a:highlight>
            </a:endParaRPr>
          </a:p>
        </p:txBody>
      </p:sp>
      <p:sp>
        <p:nvSpPr>
          <p:cNvPr id="3" name="Text Placeholder 2">
            <a:extLst>
              <a:ext uri="{FF2B5EF4-FFF2-40B4-BE49-F238E27FC236}">
                <a16:creationId xmlns:a16="http://schemas.microsoft.com/office/drawing/2014/main" id="{88599ACA-09FC-E7E5-C965-C51411609F50}"/>
              </a:ext>
            </a:extLst>
          </p:cNvPr>
          <p:cNvSpPr>
            <a:spLocks noGrp="1"/>
          </p:cNvSpPr>
          <p:nvPr>
            <p:ph type="body" idx="1"/>
          </p:nvPr>
        </p:nvSpPr>
        <p:spPr/>
        <p:txBody>
          <a:bodyPr/>
          <a:lstStyle/>
          <a:p>
            <a:pPr marL="0" indent="0" algn="l">
              <a:buNone/>
            </a:pPr>
            <a:r>
              <a:rPr lang="en-US" b="0" i="0" dirty="0">
                <a:solidFill>
                  <a:schemeClr val="tx1"/>
                </a:solidFill>
                <a:effectLst/>
                <a:latin typeface="Inter"/>
              </a:rPr>
              <a:t>Insert an image of a Safety Data Sheet for a chemical used at your workplace.</a:t>
            </a:r>
          </a:p>
          <a:p>
            <a:pPr marL="0" indent="0" algn="l">
              <a:buNone/>
            </a:pPr>
            <a:endParaRPr lang="en-US" b="1" i="0" dirty="0">
              <a:solidFill>
                <a:schemeClr val="tx1"/>
              </a:solidFill>
              <a:effectLst/>
              <a:latin typeface="Inter"/>
            </a:endParaRPr>
          </a:p>
          <a:p>
            <a:pPr marL="0" indent="0" algn="l">
              <a:buNone/>
            </a:pPr>
            <a:r>
              <a:rPr lang="en-US" b="1" i="0" dirty="0">
                <a:solidFill>
                  <a:schemeClr val="tx1"/>
                </a:solidFill>
                <a:effectLst/>
                <a:latin typeface="Inter"/>
              </a:rPr>
              <a:t>Annotations:</a:t>
            </a:r>
            <a:r>
              <a:rPr lang="en-US" b="0" i="0" dirty="0">
                <a:solidFill>
                  <a:schemeClr val="tx1"/>
                </a:solidFill>
                <a:effectLst/>
                <a:latin typeface="Inter"/>
              </a:rPr>
              <a:t> Point out the key sections discussed in the previous slide. Highlight the signal word, hazard statements, and PPE requirements.</a:t>
            </a:r>
          </a:p>
          <a:p>
            <a:endParaRPr lang="en-US" dirty="0"/>
          </a:p>
        </p:txBody>
      </p:sp>
    </p:spTree>
    <p:extLst>
      <p:ext uri="{BB962C8B-B14F-4D97-AF65-F5344CB8AC3E}">
        <p14:creationId xmlns:p14="http://schemas.microsoft.com/office/powerpoint/2010/main" val="2823335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057B-673E-BE29-E8F3-3CDD6A87F0AA}"/>
              </a:ext>
            </a:extLst>
          </p:cNvPr>
          <p:cNvSpPr>
            <a:spLocks noGrp="1"/>
          </p:cNvSpPr>
          <p:nvPr>
            <p:ph type="title"/>
          </p:nvPr>
        </p:nvSpPr>
        <p:spPr>
          <a:xfrm>
            <a:off x="1257300" y="380624"/>
            <a:ext cx="7886700" cy="1325563"/>
          </a:xfrm>
        </p:spPr>
        <p:txBody>
          <a:bodyPr/>
          <a:lstStyle/>
          <a:p>
            <a:r>
              <a:rPr lang="en-US" b="0" i="0" dirty="0">
                <a:solidFill>
                  <a:schemeClr val="tx1"/>
                </a:solidFill>
                <a:effectLst/>
                <a:latin typeface="Inter"/>
              </a:rPr>
              <a:t>Where to Find SDSs at Our Workplace</a:t>
            </a:r>
            <a:endParaRPr lang="en-US" dirty="0">
              <a:solidFill>
                <a:schemeClr val="tx1"/>
              </a:solidFill>
            </a:endParaRPr>
          </a:p>
        </p:txBody>
      </p:sp>
      <p:sp>
        <p:nvSpPr>
          <p:cNvPr id="3" name="Text Placeholder 2">
            <a:extLst>
              <a:ext uri="{FF2B5EF4-FFF2-40B4-BE49-F238E27FC236}">
                <a16:creationId xmlns:a16="http://schemas.microsoft.com/office/drawing/2014/main" id="{092D19A4-BC47-36FB-3ECF-75256526AD01}"/>
              </a:ext>
            </a:extLst>
          </p:cNvPr>
          <p:cNvSpPr>
            <a:spLocks noGrp="1"/>
          </p:cNvSpPr>
          <p:nvPr>
            <p:ph type="body" idx="1"/>
          </p:nvPr>
        </p:nvSpPr>
        <p:spPr>
          <a:xfrm>
            <a:off x="628650" y="2226469"/>
            <a:ext cx="3630168" cy="3263504"/>
          </a:xfrm>
        </p:spPr>
        <p:txBody>
          <a:bodyPr>
            <a:normAutofit/>
          </a:bodyPr>
          <a:lstStyle/>
          <a:p>
            <a:pPr algn="l">
              <a:buFont typeface="Arial" panose="020B0604020202020204" pitchFamily="34" charset="0"/>
              <a:buChar char="•"/>
            </a:pPr>
            <a:r>
              <a:rPr lang="en-US" b="0" i="0" dirty="0">
                <a:solidFill>
                  <a:schemeClr val="tx1"/>
                </a:solidFill>
                <a:effectLst/>
                <a:latin typeface="Inter"/>
              </a:rPr>
              <a:t>SDSs are located </a:t>
            </a:r>
            <a:r>
              <a:rPr lang="en-US" b="0" i="0" dirty="0">
                <a:solidFill>
                  <a:schemeClr val="tx1"/>
                </a:solidFill>
                <a:effectLst/>
                <a:highlight>
                  <a:srgbClr val="FFFF00"/>
                </a:highlight>
                <a:latin typeface="Inter"/>
              </a:rPr>
              <a:t>at your workplace</a:t>
            </a:r>
            <a:r>
              <a:rPr lang="en-US" b="0" i="0" dirty="0">
                <a:solidFill>
                  <a:schemeClr val="tx1"/>
                </a:solidFill>
                <a:effectLst/>
                <a:latin typeface="Inter"/>
              </a:rPr>
              <a:t>. </a:t>
            </a:r>
            <a:r>
              <a:rPr lang="en-US" dirty="0">
                <a:solidFill>
                  <a:schemeClr val="tx1"/>
                </a:solidFill>
                <a:latin typeface="Inter"/>
              </a:rPr>
              <a:t>and in EESOH-MIS.</a:t>
            </a:r>
          </a:p>
          <a:p>
            <a:pPr algn="l">
              <a:buFont typeface="Arial" panose="020B0604020202020204" pitchFamily="34" charset="0"/>
              <a:buChar char="•"/>
            </a:pPr>
            <a:r>
              <a:rPr lang="en-US" b="0" i="0" dirty="0">
                <a:solidFill>
                  <a:schemeClr val="tx1"/>
                </a:solidFill>
                <a:effectLst/>
                <a:highlight>
                  <a:srgbClr val="FFFF00"/>
                </a:highlight>
                <a:latin typeface="Inter"/>
              </a:rPr>
              <a:t>Explain the procedure for obtaining an SDS if one is missing.</a:t>
            </a:r>
          </a:p>
          <a:p>
            <a:endParaRPr lang="en-US" dirty="0"/>
          </a:p>
        </p:txBody>
      </p:sp>
      <p:sp>
        <p:nvSpPr>
          <p:cNvPr id="4" name="object 3">
            <a:extLst>
              <a:ext uri="{FF2B5EF4-FFF2-40B4-BE49-F238E27FC236}">
                <a16:creationId xmlns:a16="http://schemas.microsoft.com/office/drawing/2014/main" id="{2AA32DE8-1768-5AF3-1B4B-C2EE66AC6881}"/>
              </a:ext>
            </a:extLst>
          </p:cNvPr>
          <p:cNvSpPr/>
          <p:nvPr/>
        </p:nvSpPr>
        <p:spPr>
          <a:xfrm>
            <a:off x="5369814" y="2503171"/>
            <a:ext cx="2905506" cy="2897648"/>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865878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9CA0-D94F-667A-C4D0-BB5B432653FA}"/>
              </a:ext>
            </a:extLst>
          </p:cNvPr>
          <p:cNvSpPr>
            <a:spLocks noGrp="1"/>
          </p:cNvSpPr>
          <p:nvPr>
            <p:ph type="title"/>
          </p:nvPr>
        </p:nvSpPr>
        <p:spPr>
          <a:xfrm>
            <a:off x="1481056" y="334129"/>
            <a:ext cx="7886700" cy="1325563"/>
          </a:xfrm>
        </p:spPr>
        <p:txBody>
          <a:bodyPr/>
          <a:lstStyle/>
          <a:p>
            <a:r>
              <a:rPr lang="en-US" dirty="0"/>
              <a:t>Before You Use a Chemical</a:t>
            </a:r>
          </a:p>
        </p:txBody>
      </p:sp>
      <p:sp>
        <p:nvSpPr>
          <p:cNvPr id="3" name="Text Placeholder 2">
            <a:extLst>
              <a:ext uri="{FF2B5EF4-FFF2-40B4-BE49-F238E27FC236}">
                <a16:creationId xmlns:a16="http://schemas.microsoft.com/office/drawing/2014/main" id="{16D6460C-9CA9-C33B-4D36-D79812CA0BDF}"/>
              </a:ext>
            </a:extLst>
          </p:cNvPr>
          <p:cNvSpPr>
            <a:spLocks noGrp="1"/>
          </p:cNvSpPr>
          <p:nvPr>
            <p:ph type="body" idx="1"/>
          </p:nvPr>
        </p:nvSpPr>
        <p:spPr/>
        <p:txBody>
          <a:bodyPr/>
          <a:lstStyle/>
          <a:p>
            <a:pPr marL="0" indent="0" algn="l">
              <a:buNone/>
            </a:pPr>
            <a:r>
              <a:rPr lang="en-US" sz="3200" b="0" i="1" dirty="0">
                <a:solidFill>
                  <a:schemeClr val="tx1"/>
                </a:solidFill>
                <a:effectLst/>
                <a:latin typeface="Inter"/>
              </a:rPr>
              <a:t>Always</a:t>
            </a:r>
            <a:r>
              <a:rPr lang="en-US" sz="3200" b="0" i="0" dirty="0">
                <a:solidFill>
                  <a:schemeClr val="tx1"/>
                </a:solidFill>
                <a:effectLst/>
                <a:latin typeface="Inter"/>
              </a:rPr>
              <a:t> read and understand the SDS </a:t>
            </a:r>
            <a:r>
              <a:rPr lang="en-US" sz="3200" b="0" i="1" dirty="0">
                <a:solidFill>
                  <a:schemeClr val="tx1"/>
                </a:solidFill>
                <a:effectLst/>
                <a:latin typeface="Inter"/>
              </a:rPr>
              <a:t>before</a:t>
            </a:r>
            <a:r>
              <a:rPr lang="en-US" sz="3200" b="0" i="0" dirty="0">
                <a:solidFill>
                  <a:schemeClr val="tx1"/>
                </a:solidFill>
                <a:effectLst/>
                <a:latin typeface="Inter"/>
              </a:rPr>
              <a:t> using a new chemical or substance.</a:t>
            </a:r>
          </a:p>
          <a:p>
            <a:pPr marL="0" indent="0" algn="l">
              <a:buNone/>
            </a:pPr>
            <a:endParaRPr lang="en-US" sz="3200" b="0" i="0" dirty="0">
              <a:solidFill>
                <a:schemeClr val="tx1"/>
              </a:solidFill>
              <a:effectLst/>
              <a:latin typeface="Inter"/>
            </a:endParaRPr>
          </a:p>
          <a:p>
            <a:pPr marL="0" indent="0" algn="l">
              <a:buNone/>
            </a:pPr>
            <a:r>
              <a:rPr lang="en-US" sz="3200" b="0" i="0" dirty="0">
                <a:solidFill>
                  <a:schemeClr val="tx1"/>
                </a:solidFill>
                <a:effectLst/>
                <a:latin typeface="Inter"/>
              </a:rPr>
              <a:t>If you have questions, ask your supervisor.</a:t>
            </a:r>
          </a:p>
          <a:p>
            <a:pPr marL="0" indent="0" algn="l">
              <a:buNone/>
            </a:pPr>
            <a:endParaRPr lang="en-US" sz="3200" b="0" i="0" dirty="0">
              <a:solidFill>
                <a:schemeClr val="tx1"/>
              </a:solidFill>
              <a:effectLst/>
              <a:latin typeface="Inter"/>
            </a:endParaRPr>
          </a:p>
          <a:p>
            <a:pPr marL="0" indent="0" algn="l">
              <a:buNone/>
            </a:pPr>
            <a:r>
              <a:rPr lang="en-US" sz="3200" b="0" i="0" dirty="0">
                <a:solidFill>
                  <a:schemeClr val="tx1"/>
                </a:solidFill>
                <a:effectLst/>
                <a:latin typeface="Inter"/>
              </a:rPr>
              <a:t>Never use a chemical if you are unsure of its hazards or how to handle it safely.</a:t>
            </a:r>
          </a:p>
          <a:p>
            <a:endParaRPr lang="en-US" dirty="0"/>
          </a:p>
        </p:txBody>
      </p:sp>
    </p:spTree>
    <p:extLst>
      <p:ext uri="{BB962C8B-B14F-4D97-AF65-F5344CB8AC3E}">
        <p14:creationId xmlns:p14="http://schemas.microsoft.com/office/powerpoint/2010/main" val="191878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Disclaimer</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4" name="Rectangle 1">
            <a:extLst>
              <a:ext uri="{FF2B5EF4-FFF2-40B4-BE49-F238E27FC236}">
                <a16:creationId xmlns:a16="http://schemas.microsoft.com/office/drawing/2014/main" id="{EC4B56EC-51C8-49FD-B102-0587A91949E2}"/>
              </a:ext>
            </a:extLst>
          </p:cNvPr>
          <p:cNvSpPr>
            <a:spLocks noChangeArrowheads="1"/>
          </p:cNvSpPr>
          <p:nvPr/>
        </p:nvSpPr>
        <p:spPr bwMode="auto">
          <a:xfrm>
            <a:off x="2705760" y="318600"/>
            <a:ext cx="3525263" cy="65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3628" b="1" dirty="0">
                <a:latin typeface="+mj-lt"/>
                <a:cs typeface="DejaVu Sans" charset="0"/>
              </a:rPr>
              <a:t>References</a:t>
            </a:r>
          </a:p>
        </p:txBody>
      </p:sp>
      <p:sp>
        <p:nvSpPr>
          <p:cNvPr id="5" name="Rectangle 2">
            <a:extLst>
              <a:ext uri="{FF2B5EF4-FFF2-40B4-BE49-F238E27FC236}">
                <a16:creationId xmlns:a16="http://schemas.microsoft.com/office/drawing/2014/main" id="{A83BD306-5757-47C2-82F7-EBABF072A43B}"/>
              </a:ext>
            </a:extLst>
          </p:cNvPr>
          <p:cNvSpPr>
            <a:spLocks noChangeArrowheads="1"/>
          </p:cNvSpPr>
          <p:nvPr/>
        </p:nvSpPr>
        <p:spPr bwMode="auto">
          <a:xfrm>
            <a:off x="-197281" y="1113623"/>
            <a:ext cx="9538560" cy="5116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1658904">
              <a:lnSpc>
                <a:spcPct val="120000"/>
              </a:lnSpc>
            </a:pPr>
            <a:endParaRPr lang="en-US" altLang="en-US" sz="2800" dirty="0">
              <a:latin typeface="Times New Roman" panose="02020603050405020304" pitchFamily="18" charset="0"/>
              <a:cs typeface="Times New Roman" panose="02020603050405020304" pitchFamily="18" charset="0"/>
            </a:endParaRPr>
          </a:p>
          <a:p>
            <a:pPr marL="1244178" defTabSz="414726" fontAlgn="base" hangingPunct="0">
              <a:lnSpc>
                <a:spcPct val="120000"/>
              </a:lnSpc>
              <a:spcBef>
                <a:spcPct val="0"/>
              </a:spcBef>
              <a:spcAft>
                <a:spcPct val="0"/>
              </a:spcAft>
              <a:buClr>
                <a:srgbClr val="000000"/>
              </a:buClr>
              <a:buSzPct val="100000"/>
              <a:tabLst/>
              <a:defRPr/>
            </a:pPr>
            <a:r>
              <a:rPr lang="en-US" altLang="en-US" sz="2800" dirty="0">
                <a:solidFill>
                  <a:prstClr val="black"/>
                </a:solidFill>
                <a:latin typeface="Times New Roman" panose="02020603050405020304" pitchFamily="18" charset="0"/>
                <a:cs typeface="Times New Roman" panose="02020603050405020304" pitchFamily="18" charset="0"/>
              </a:rPr>
              <a:t>OSHA 29 CFR 1910.1200</a:t>
            </a:r>
          </a:p>
          <a:p>
            <a:pPr marL="1244178">
              <a:lnSpc>
                <a:spcPct val="120000"/>
              </a:lnSpc>
            </a:pPr>
            <a:endParaRPr lang="en-US" altLang="en-US" sz="2800" dirty="0">
              <a:latin typeface="Times New Roman" panose="02020603050405020304" pitchFamily="18" charset="0"/>
              <a:cs typeface="Times New Roman" panose="02020603050405020304" pitchFamily="18" charset="0"/>
            </a:endParaRPr>
          </a:p>
          <a:p>
            <a:pPr marL="1244178">
              <a:lnSpc>
                <a:spcPct val="120000"/>
              </a:lnSpc>
            </a:pPr>
            <a:r>
              <a:rPr lang="en-US" altLang="en-US" sz="2800" dirty="0">
                <a:latin typeface="Times New Roman" panose="02020603050405020304" pitchFamily="18" charset="0"/>
                <a:cs typeface="Times New Roman" panose="02020603050405020304" pitchFamily="18" charset="0"/>
              </a:rPr>
              <a:t>AGP 99.200.05 Hazard Communication Policy</a:t>
            </a:r>
          </a:p>
          <a:p>
            <a:pPr marL="1244178">
              <a:lnSpc>
                <a:spcPct val="120000"/>
              </a:lnSpc>
            </a:pPr>
            <a:endParaRPr lang="en-US" altLang="en-US" sz="2800" dirty="0">
              <a:latin typeface="Times New Roman" panose="02020603050405020304" pitchFamily="18" charset="0"/>
              <a:cs typeface="Times New Roman" panose="02020603050405020304" pitchFamily="18" charset="0"/>
            </a:endParaRPr>
          </a:p>
          <a:p>
            <a:pPr marL="1244178">
              <a:lnSpc>
                <a:spcPct val="120000"/>
              </a:lnSpc>
            </a:pPr>
            <a:r>
              <a:rPr lang="en-US" altLang="en-US" sz="2800" dirty="0">
                <a:latin typeface="Times New Roman" panose="02020603050405020304" pitchFamily="18" charset="0"/>
                <a:cs typeface="Times New Roman" panose="02020603050405020304" pitchFamily="18" charset="0"/>
              </a:rPr>
              <a:t>ORARNGR 200-1</a:t>
            </a:r>
          </a:p>
          <a:p>
            <a:pPr marL="1244178">
              <a:lnSpc>
                <a:spcPct val="120000"/>
              </a:lnSpc>
            </a:pPr>
            <a:endParaRPr lang="en-US" altLang="en-US" sz="2800" dirty="0">
              <a:latin typeface="Times New Roman" panose="02020603050405020304" pitchFamily="18" charset="0"/>
              <a:cs typeface="Times New Roman" panose="02020603050405020304" pitchFamily="18" charset="0"/>
            </a:endParaRPr>
          </a:p>
          <a:p>
            <a:pPr marL="1244178">
              <a:lnSpc>
                <a:spcPct val="120000"/>
              </a:lnSpc>
            </a:pPr>
            <a:r>
              <a:rPr lang="en-US" altLang="en-US" sz="2800" dirty="0">
                <a:latin typeface="Times New Roman" panose="02020603050405020304" pitchFamily="18" charset="0"/>
                <a:cs typeface="Times New Roman" panose="02020603050405020304" pitchFamily="18" charset="0"/>
              </a:rPr>
              <a:t>ORARNG PAM 200-1</a:t>
            </a:r>
          </a:p>
          <a:p>
            <a:pPr marL="1244178">
              <a:lnSpc>
                <a:spcPct val="120000"/>
              </a:lnSpc>
            </a:pPr>
            <a:endParaRPr lang="en-US" altLang="en-US" sz="2800" dirty="0">
              <a:latin typeface="Times New Roman" panose="02020603050405020304" pitchFamily="18" charset="0"/>
              <a:cs typeface="Times New Roman" panose="02020603050405020304" pitchFamily="18" charset="0"/>
            </a:endParaRPr>
          </a:p>
          <a:p>
            <a:pPr marL="1244178">
              <a:lnSpc>
                <a:spcPct val="120000"/>
              </a:lnSpc>
            </a:pPr>
            <a:r>
              <a:rPr lang="en-US" altLang="en-US" sz="2800" dirty="0">
                <a:latin typeface="Times New Roman" panose="02020603050405020304" pitchFamily="18" charset="0"/>
                <a:cs typeface="Times New Roman" panose="02020603050405020304" pitchFamily="18" charset="0"/>
              </a:rPr>
              <a:t>ORARNGR 420-47</a:t>
            </a:r>
          </a:p>
        </p:txBody>
      </p:sp>
    </p:spTree>
    <p:extLst>
      <p:ext uri="{BB962C8B-B14F-4D97-AF65-F5344CB8AC3E}">
        <p14:creationId xmlns:p14="http://schemas.microsoft.com/office/powerpoint/2010/main" val="1235446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680285" y="428039"/>
            <a:ext cx="7886880" cy="511200"/>
          </a:xfrm>
        </p:spPr>
        <p:txBody>
          <a:bodyPr>
            <a:normAutofit fontScale="90000"/>
          </a:bodyPr>
          <a:lstStyle/>
          <a:p>
            <a:pPr>
              <a:lnSpc>
                <a:spcPct val="100000"/>
              </a:lnSpc>
            </a:pPr>
            <a:r>
              <a:rPr lang="en-US" altLang="en-US" sz="2903" dirty="0">
                <a:cs typeface="DejaVu Sans" charset="0"/>
              </a:rPr>
              <a:t>OSHA’s Hazard Communication Standard  </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7CFE556C-1EFF-45EF-8023-D94DED7ED587}"/>
              </a:ext>
            </a:extLst>
          </p:cNvPr>
          <p:cNvSpPr>
            <a:spLocks noChangeArrowheads="1"/>
          </p:cNvSpPr>
          <p:nvPr/>
        </p:nvSpPr>
        <p:spPr bwMode="auto">
          <a:xfrm>
            <a:off x="456481" y="1633320"/>
            <a:ext cx="8226720" cy="397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marL="8890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111125" indent="0">
              <a:lnSpc>
                <a:spcPct val="100000"/>
              </a:lnSpc>
              <a:buSzPct val="45000"/>
            </a:pPr>
            <a:r>
              <a:rPr lang="en-US" altLang="en-US" sz="3600" dirty="0">
                <a:cs typeface="DejaVu Sans" charset="0"/>
              </a:rPr>
              <a:t>Labels and other forms of warning:</a:t>
            </a:r>
          </a:p>
          <a:p>
            <a:pPr marL="111125" indent="0">
              <a:lnSpc>
                <a:spcPct val="100000"/>
              </a:lnSpc>
              <a:buSzPct val="45000"/>
            </a:pPr>
            <a:endParaRPr lang="en-US" altLang="en-US" sz="2800" dirty="0">
              <a:cs typeface="DejaVu Sans" charset="0"/>
            </a:endParaRPr>
          </a:p>
          <a:p>
            <a:pPr marL="111125" indent="0">
              <a:lnSpc>
                <a:spcPct val="100000"/>
              </a:lnSpc>
              <a:buSzPct val="45000"/>
            </a:pPr>
            <a:r>
              <a:rPr lang="en-US" altLang="en-US" sz="3600" dirty="0">
                <a:cs typeface="DejaVu Sans" charset="0"/>
              </a:rPr>
              <a:t>The chemical manufacturer, importer, or distributor shall ensure that each container of hazardous chemicals leaving the workplace is labeled, tagged, or marked.</a:t>
            </a:r>
          </a:p>
        </p:txBody>
      </p:sp>
      <p:sp>
        <p:nvSpPr>
          <p:cNvPr id="6" name="Rectangle 3">
            <a:extLst>
              <a:ext uri="{FF2B5EF4-FFF2-40B4-BE49-F238E27FC236}">
                <a16:creationId xmlns:a16="http://schemas.microsoft.com/office/drawing/2014/main" id="{1D32BE4E-B76B-4F1D-9474-B57D9C1C7B94}"/>
              </a:ext>
            </a:extLst>
          </p:cNvPr>
          <p:cNvSpPr>
            <a:spLocks noChangeArrowheads="1"/>
          </p:cNvSpPr>
          <p:nvPr/>
        </p:nvSpPr>
        <p:spPr bwMode="auto">
          <a:xfrm>
            <a:off x="1046881" y="6067081"/>
            <a:ext cx="3729600" cy="36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633" i="1">
                <a:cs typeface="DejaVu Sans" charset="0"/>
              </a:rPr>
              <a:t>29 CFR 1910.1200(f)(1)</a:t>
            </a:r>
          </a:p>
        </p:txBody>
      </p:sp>
    </p:spTree>
    <p:extLst>
      <p:ext uri="{BB962C8B-B14F-4D97-AF65-F5344CB8AC3E}">
        <p14:creationId xmlns:p14="http://schemas.microsoft.com/office/powerpoint/2010/main" val="236317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432312" y="303102"/>
            <a:ext cx="7886880" cy="606640"/>
          </a:xfrm>
        </p:spPr>
        <p:txBody>
          <a:bodyPr>
            <a:normAutofit/>
          </a:bodyPr>
          <a:lstStyle/>
          <a:p>
            <a:pPr algn="l">
              <a:lnSpc>
                <a:spcPct val="100000"/>
              </a:lnSpc>
            </a:pPr>
            <a:r>
              <a:rPr lang="en-US" altLang="en-US" sz="2903" dirty="0">
                <a:cs typeface="DejaVu Sans" charset="0"/>
              </a:rPr>
              <a:t> OSHA’s Hazard Communication Standard   </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831E20BC-3526-49D6-8E01-20CDA90280D5}"/>
              </a:ext>
            </a:extLst>
          </p:cNvPr>
          <p:cNvSpPr>
            <a:spLocks noChangeArrowheads="1"/>
          </p:cNvSpPr>
          <p:nvPr/>
        </p:nvSpPr>
        <p:spPr bwMode="auto">
          <a:xfrm>
            <a:off x="456481" y="1633320"/>
            <a:ext cx="8226720" cy="397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marL="8890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41761"/>
            <a:r>
              <a:rPr lang="en-US" altLang="en-US" sz="2358" dirty="0">
                <a:cs typeface="DejaVu Sans" charset="0"/>
              </a:rPr>
              <a:t>Where the chemical manufacturer or importer is required to label, tag or mark the following information shall be provided:</a:t>
            </a:r>
          </a:p>
          <a:p>
            <a:pPr lvl="1">
              <a:lnSpc>
                <a:spcPct val="100000"/>
              </a:lnSpc>
              <a:buSzPct val="45000"/>
              <a:buFont typeface="Wingdings" panose="05000000000000000000" pitchFamily="2" charset="2"/>
              <a:buChar char=""/>
            </a:pPr>
            <a:r>
              <a:rPr lang="en-US" altLang="en-US" sz="2358" dirty="0">
                <a:cs typeface="DejaVu Sans" charset="0"/>
              </a:rPr>
              <a:t>Product identifier</a:t>
            </a:r>
          </a:p>
          <a:p>
            <a:pPr lvl="1">
              <a:lnSpc>
                <a:spcPct val="100000"/>
              </a:lnSpc>
              <a:buSzPct val="45000"/>
              <a:buFont typeface="Wingdings" panose="05000000000000000000" pitchFamily="2" charset="2"/>
              <a:buChar char=""/>
            </a:pPr>
            <a:r>
              <a:rPr lang="en-US" altLang="en-US" sz="2358" dirty="0">
                <a:cs typeface="DejaVu Sans" charset="0"/>
              </a:rPr>
              <a:t>Signal word</a:t>
            </a:r>
          </a:p>
          <a:p>
            <a:pPr lvl="1">
              <a:lnSpc>
                <a:spcPct val="100000"/>
              </a:lnSpc>
              <a:buSzPct val="45000"/>
              <a:buFont typeface="Wingdings" panose="05000000000000000000" pitchFamily="2" charset="2"/>
              <a:buChar char=""/>
            </a:pPr>
            <a:r>
              <a:rPr lang="en-US" altLang="en-US" sz="2358" dirty="0">
                <a:cs typeface="DejaVu Sans" charset="0"/>
              </a:rPr>
              <a:t>Hazard statement(s)</a:t>
            </a:r>
          </a:p>
          <a:p>
            <a:pPr lvl="1">
              <a:lnSpc>
                <a:spcPct val="100000"/>
              </a:lnSpc>
              <a:buSzPct val="45000"/>
              <a:buFont typeface="Wingdings" panose="05000000000000000000" pitchFamily="2" charset="2"/>
              <a:buChar char=""/>
            </a:pPr>
            <a:r>
              <a:rPr lang="en-US" altLang="en-US" sz="2358" dirty="0">
                <a:cs typeface="DejaVu Sans" charset="0"/>
              </a:rPr>
              <a:t>Pictogram(s)</a:t>
            </a:r>
          </a:p>
          <a:p>
            <a:pPr lvl="1">
              <a:lnSpc>
                <a:spcPct val="100000"/>
              </a:lnSpc>
              <a:buSzPct val="45000"/>
              <a:buFont typeface="Wingdings" panose="05000000000000000000" pitchFamily="2" charset="2"/>
              <a:buChar char=""/>
            </a:pPr>
            <a:r>
              <a:rPr lang="en-US" altLang="en-US" sz="2358" dirty="0">
                <a:cs typeface="DejaVu Sans" charset="0"/>
              </a:rPr>
              <a:t>Precautionary statement(s)</a:t>
            </a:r>
          </a:p>
          <a:p>
            <a:pPr lvl="1">
              <a:lnSpc>
                <a:spcPct val="100000"/>
              </a:lnSpc>
              <a:buSzPct val="45000"/>
              <a:buFont typeface="Wingdings" panose="05000000000000000000" pitchFamily="2" charset="2"/>
              <a:buChar char=""/>
            </a:pPr>
            <a:r>
              <a:rPr lang="en-US" altLang="en-US" sz="2358" dirty="0">
                <a:cs typeface="DejaVu Sans" charset="0"/>
              </a:rPr>
              <a:t>Name, address, and telephone number of the chemical manufacturer, importer, or other responsible party</a:t>
            </a:r>
          </a:p>
        </p:txBody>
      </p:sp>
    </p:spTree>
    <p:extLst>
      <p:ext uri="{BB962C8B-B14F-4D97-AF65-F5344CB8AC3E}">
        <p14:creationId xmlns:p14="http://schemas.microsoft.com/office/powerpoint/2010/main" val="3650836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851840" y="286131"/>
            <a:ext cx="7886880" cy="486766"/>
          </a:xfrm>
        </p:spPr>
        <p:txBody>
          <a:bodyPr>
            <a:normAutofit fontScale="90000"/>
          </a:bodyPr>
          <a:lstStyle/>
          <a:p>
            <a:pPr>
              <a:lnSpc>
                <a:spcPct val="100000"/>
              </a:lnSpc>
            </a:pPr>
            <a:r>
              <a:rPr lang="en-US" altLang="en-US" sz="2631" dirty="0">
                <a:cs typeface="DejaVu Sans" charset="0"/>
              </a:rPr>
              <a:t>OSHA’s Hazard Communication Standard</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856BC635-98AE-419D-94EF-FE33DC8170BF}"/>
              </a:ext>
            </a:extLst>
          </p:cNvPr>
          <p:cNvSpPr>
            <a:spLocks noChangeArrowheads="1"/>
          </p:cNvSpPr>
          <p:nvPr/>
        </p:nvSpPr>
        <p:spPr bwMode="auto">
          <a:xfrm>
            <a:off x="456481" y="1633320"/>
            <a:ext cx="8226720" cy="397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SzPct val="45000"/>
              <a:buFont typeface="Wingdings" panose="05000000000000000000" pitchFamily="2" charset="2"/>
              <a:buChar char=""/>
            </a:pPr>
            <a:r>
              <a:rPr lang="en-US" altLang="en-US" sz="2358" dirty="0">
                <a:cs typeface="DejaVu Sans" charset="0"/>
              </a:rPr>
              <a:t>Labels and other forms of warning</a:t>
            </a:r>
          </a:p>
          <a:p>
            <a:pPr marL="414726">
              <a:buSzPct val="45000"/>
              <a:buFont typeface="Wingdings" panose="05000000000000000000" pitchFamily="2" charset="2"/>
              <a:buChar char=""/>
            </a:pPr>
            <a:r>
              <a:rPr lang="en-US" altLang="en-US" sz="2358" dirty="0">
                <a:cs typeface="DejaVu Sans" charset="0"/>
              </a:rPr>
              <a:t>Pictograms – 9 are used in the GHS</a:t>
            </a:r>
          </a:p>
        </p:txBody>
      </p:sp>
      <p:pic>
        <p:nvPicPr>
          <p:cNvPr id="6" name="Picture 3" descr="Pictograms">
            <a:extLst>
              <a:ext uri="{FF2B5EF4-FFF2-40B4-BE49-F238E27FC236}">
                <a16:creationId xmlns:a16="http://schemas.microsoft.com/office/drawing/2014/main" id="{381FF789-2518-416F-B9BB-822D1684CB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8160" y="2903400"/>
            <a:ext cx="927360" cy="927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descr="Pictograms">
            <a:extLst>
              <a:ext uri="{FF2B5EF4-FFF2-40B4-BE49-F238E27FC236}">
                <a16:creationId xmlns:a16="http://schemas.microsoft.com/office/drawing/2014/main" id="{949C71E1-A739-47D1-ADAF-5F1BD93521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9361" y="2900521"/>
            <a:ext cx="934560" cy="934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Pictograms">
            <a:extLst>
              <a:ext uri="{FF2B5EF4-FFF2-40B4-BE49-F238E27FC236}">
                <a16:creationId xmlns:a16="http://schemas.microsoft.com/office/drawing/2014/main" id="{D6FEBB3D-462F-4A51-BFD3-5A314E45E0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4801" y="2867401"/>
            <a:ext cx="934560" cy="934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6" descr="Pictograms">
            <a:extLst>
              <a:ext uri="{FF2B5EF4-FFF2-40B4-BE49-F238E27FC236}">
                <a16:creationId xmlns:a16="http://schemas.microsoft.com/office/drawing/2014/main" id="{76E1DCF7-6A6E-4A9F-A919-7A09B22597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7761" y="2834281"/>
            <a:ext cx="934560" cy="934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descr="Pictograms">
            <a:extLst>
              <a:ext uri="{FF2B5EF4-FFF2-40B4-BE49-F238E27FC236}">
                <a16:creationId xmlns:a16="http://schemas.microsoft.com/office/drawing/2014/main" id="{6A390280-BA47-4A95-9B0B-CC10FCA4A41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8641" y="2834281"/>
            <a:ext cx="934560" cy="934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8" descr="Pictograms">
            <a:extLst>
              <a:ext uri="{FF2B5EF4-FFF2-40B4-BE49-F238E27FC236}">
                <a16:creationId xmlns:a16="http://schemas.microsoft.com/office/drawing/2014/main" id="{FE586D4B-E9DE-4800-8911-7E5CB6B0CA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67041" y="4173481"/>
            <a:ext cx="934560" cy="934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9" descr="Pictograms">
            <a:extLst>
              <a:ext uri="{FF2B5EF4-FFF2-40B4-BE49-F238E27FC236}">
                <a16:creationId xmlns:a16="http://schemas.microsoft.com/office/drawing/2014/main" id="{3AFCC83B-7241-425C-A4E9-C84257B962C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1041" y="4108681"/>
            <a:ext cx="934560" cy="934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0" descr="Pictograms">
            <a:extLst>
              <a:ext uri="{FF2B5EF4-FFF2-40B4-BE49-F238E27FC236}">
                <a16:creationId xmlns:a16="http://schemas.microsoft.com/office/drawing/2014/main" id="{F6ACD510-2FB2-4304-BC88-8A091020FA8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10238" y="4036021"/>
            <a:ext cx="934560" cy="934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11" descr="Pictograms">
            <a:extLst>
              <a:ext uri="{FF2B5EF4-FFF2-40B4-BE49-F238E27FC236}">
                <a16:creationId xmlns:a16="http://schemas.microsoft.com/office/drawing/2014/main" id="{95C64E7B-2D1E-4A1F-95FF-36CDB3433AB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81121" y="4055401"/>
            <a:ext cx="934560" cy="934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12">
            <a:extLst>
              <a:ext uri="{FF2B5EF4-FFF2-40B4-BE49-F238E27FC236}">
                <a16:creationId xmlns:a16="http://schemas.microsoft.com/office/drawing/2014/main" id="{DC565FF8-1D4B-4B1F-B258-8214531A7A96}"/>
              </a:ext>
            </a:extLst>
          </p:cNvPr>
          <p:cNvSpPr>
            <a:spLocks noChangeArrowheads="1"/>
          </p:cNvSpPr>
          <p:nvPr/>
        </p:nvSpPr>
        <p:spPr bwMode="auto">
          <a:xfrm>
            <a:off x="1406881" y="5983561"/>
            <a:ext cx="3925440" cy="387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633" i="1">
                <a:cs typeface="DejaVu Sans" charset="0"/>
              </a:rPr>
              <a:t>29 CFR 1910.1200 App C.2.3</a:t>
            </a:r>
          </a:p>
        </p:txBody>
      </p:sp>
    </p:spTree>
    <p:extLst>
      <p:ext uri="{BB962C8B-B14F-4D97-AF65-F5344CB8AC3E}">
        <p14:creationId xmlns:p14="http://schemas.microsoft.com/office/powerpoint/2010/main" val="4206623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15" name="Rectangle 12">
            <a:extLst>
              <a:ext uri="{FF2B5EF4-FFF2-40B4-BE49-F238E27FC236}">
                <a16:creationId xmlns:a16="http://schemas.microsoft.com/office/drawing/2014/main" id="{DC565FF8-1D4B-4B1F-B258-8214531A7A96}"/>
              </a:ext>
            </a:extLst>
          </p:cNvPr>
          <p:cNvSpPr>
            <a:spLocks noChangeArrowheads="1"/>
          </p:cNvSpPr>
          <p:nvPr/>
        </p:nvSpPr>
        <p:spPr bwMode="auto">
          <a:xfrm>
            <a:off x="5747040" y="6351481"/>
            <a:ext cx="3925440" cy="387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633" i="1" dirty="0">
                <a:cs typeface="DejaVu Sans" charset="0"/>
              </a:rPr>
              <a:t>29 CFR 1910.1200 App C.2.3</a:t>
            </a:r>
          </a:p>
        </p:txBody>
      </p:sp>
      <p:pic>
        <p:nvPicPr>
          <p:cNvPr id="17" name="Picture 16" descr="Polygon&#10;&#10;Description automatically generated with medium confidence">
            <a:extLst>
              <a:ext uri="{FF2B5EF4-FFF2-40B4-BE49-F238E27FC236}">
                <a16:creationId xmlns:a16="http://schemas.microsoft.com/office/drawing/2014/main" id="{B9295894-9B7F-3C89-F872-BB85CA765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3485" y="0"/>
            <a:ext cx="4737029" cy="6250248"/>
          </a:xfrm>
          <a:prstGeom prst="rect">
            <a:avLst/>
          </a:prstGeom>
        </p:spPr>
      </p:pic>
    </p:spTree>
    <p:extLst>
      <p:ext uri="{BB962C8B-B14F-4D97-AF65-F5344CB8AC3E}">
        <p14:creationId xmlns:p14="http://schemas.microsoft.com/office/powerpoint/2010/main" val="816870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B41C-AD46-1A5B-1030-BE3454FB317D}"/>
              </a:ext>
            </a:extLst>
          </p:cNvPr>
          <p:cNvSpPr>
            <a:spLocks noGrp="1"/>
          </p:cNvSpPr>
          <p:nvPr>
            <p:ph type="title"/>
          </p:nvPr>
        </p:nvSpPr>
        <p:spPr>
          <a:xfrm>
            <a:off x="1227291" y="243273"/>
            <a:ext cx="6689417" cy="994172"/>
          </a:xfrm>
        </p:spPr>
        <p:txBody>
          <a:bodyPr>
            <a:normAutofit fontScale="90000"/>
          </a:bodyPr>
          <a:lstStyle/>
          <a:p>
            <a:r>
              <a:rPr lang="en-US" b="0" i="0" dirty="0">
                <a:solidFill>
                  <a:schemeClr val="tx1"/>
                </a:solidFill>
                <a:effectLst/>
                <a:latin typeface="Inter"/>
              </a:rPr>
              <a:t>Recognizing Hazard Pictograms</a:t>
            </a:r>
            <a:endParaRPr lang="en-US" dirty="0">
              <a:solidFill>
                <a:schemeClr val="tx1"/>
              </a:solidFill>
            </a:endParaRPr>
          </a:p>
        </p:txBody>
      </p:sp>
      <p:sp>
        <p:nvSpPr>
          <p:cNvPr id="4" name="object 3">
            <a:extLst>
              <a:ext uri="{FF2B5EF4-FFF2-40B4-BE49-F238E27FC236}">
                <a16:creationId xmlns:a16="http://schemas.microsoft.com/office/drawing/2014/main" id="{B1066456-B017-2854-89B7-8E792D5E9FCF}"/>
              </a:ext>
            </a:extLst>
          </p:cNvPr>
          <p:cNvSpPr/>
          <p:nvPr/>
        </p:nvSpPr>
        <p:spPr>
          <a:xfrm>
            <a:off x="0" y="2906580"/>
            <a:ext cx="9035512" cy="994172"/>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427558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695783" y="68003"/>
            <a:ext cx="7886880" cy="645191"/>
          </a:xfrm>
        </p:spPr>
        <p:txBody>
          <a:bodyPr>
            <a:normAutofit/>
          </a:bodyPr>
          <a:lstStyle/>
          <a:p>
            <a:pPr>
              <a:lnSpc>
                <a:spcPct val="100000"/>
              </a:lnSpc>
            </a:pPr>
            <a:r>
              <a:rPr lang="en-US" altLang="en-US" sz="2631" dirty="0">
                <a:cs typeface="DejaVu Sans" charset="0"/>
              </a:rPr>
              <a:t>OSHA’s Hazard Communication Standard  </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FF3A82CB-55B6-4BC0-BEDD-4FD3610E3625}"/>
              </a:ext>
            </a:extLst>
          </p:cNvPr>
          <p:cNvSpPr>
            <a:spLocks noChangeArrowheads="1"/>
          </p:cNvSpPr>
          <p:nvPr/>
        </p:nvSpPr>
        <p:spPr bwMode="auto">
          <a:xfrm>
            <a:off x="456481" y="1633321"/>
            <a:ext cx="8226720" cy="4834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111125" indent="0">
              <a:lnSpc>
                <a:spcPct val="100000"/>
              </a:lnSpc>
              <a:buSzPct val="45000"/>
            </a:pPr>
            <a:r>
              <a:rPr lang="en-US" altLang="en-US" sz="2358" dirty="0">
                <a:cs typeface="DejaVu Sans" charset="0"/>
              </a:rPr>
              <a:t>Labels and other forms of warning</a:t>
            </a:r>
          </a:p>
          <a:p>
            <a:pPr marL="94051" indent="0">
              <a:buSzPct val="45000"/>
            </a:pPr>
            <a:r>
              <a:rPr lang="en-US" altLang="en-US" sz="2358" dirty="0">
                <a:cs typeface="DejaVu Sans" charset="0"/>
              </a:rPr>
              <a:t>Workplace labeling</a:t>
            </a:r>
          </a:p>
          <a:p>
            <a:pPr>
              <a:lnSpc>
                <a:spcPct val="100000"/>
              </a:lnSpc>
              <a:buClrTx/>
              <a:buSzTx/>
              <a:buFontTx/>
              <a:buNone/>
            </a:pPr>
            <a:endParaRPr lang="en-US" altLang="en-US" sz="1633" dirty="0">
              <a:cs typeface="DejaVu Sans" charset="0"/>
            </a:endParaRPr>
          </a:p>
          <a:p>
            <a:pPr marL="829452" indent="0"/>
            <a:r>
              <a:rPr lang="en-US" altLang="en-US" sz="2358" dirty="0">
                <a:cs typeface="DejaVu Sans" charset="0"/>
              </a:rPr>
              <a:t>The </a:t>
            </a:r>
            <a:r>
              <a:rPr lang="en-US" altLang="en-US" sz="2358" b="1" dirty="0">
                <a:cs typeface="DejaVu Sans" charset="0"/>
              </a:rPr>
              <a:t>employer may use signs</a:t>
            </a:r>
            <a:r>
              <a:rPr lang="en-US" altLang="en-US" sz="2358" dirty="0">
                <a:cs typeface="DejaVu Sans" charset="0"/>
              </a:rPr>
              <a:t>, placards, process sheets, or other such written materials in lieu of affixing labels to containers, as long as the alternative method identifies the containers to which it is applicable and conveys the information required to be on a label.		</a:t>
            </a:r>
          </a:p>
        </p:txBody>
      </p:sp>
    </p:spTree>
    <p:extLst>
      <p:ext uri="{BB962C8B-B14F-4D97-AF65-F5344CB8AC3E}">
        <p14:creationId xmlns:p14="http://schemas.microsoft.com/office/powerpoint/2010/main" val="2663289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257120" y="182750"/>
            <a:ext cx="7886880" cy="694080"/>
          </a:xfrm>
        </p:spPr>
        <p:txBody>
          <a:bodyPr>
            <a:normAutofit/>
          </a:bodyPr>
          <a:lstStyle/>
          <a:p>
            <a:pPr>
              <a:lnSpc>
                <a:spcPct val="100000"/>
              </a:lnSpc>
            </a:pPr>
            <a:r>
              <a:rPr lang="en-US" altLang="en-US" sz="2903" dirty="0">
                <a:cs typeface="DejaVu Sans" charset="0"/>
              </a:rPr>
              <a:t>OSHA’s Hazard Communication Standard   </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A7400941-45C7-4FB3-BE06-21F14978D2D2}"/>
              </a:ext>
            </a:extLst>
          </p:cNvPr>
          <p:cNvSpPr>
            <a:spLocks noChangeArrowheads="1"/>
          </p:cNvSpPr>
          <p:nvPr/>
        </p:nvSpPr>
        <p:spPr bwMode="auto">
          <a:xfrm>
            <a:off x="456481" y="1355400"/>
            <a:ext cx="8226720" cy="3386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ClrTx/>
              <a:buSzTx/>
              <a:buFontTx/>
              <a:buNone/>
            </a:pPr>
            <a:endParaRPr lang="en-US" altLang="en-US" sz="1633" dirty="0">
              <a:cs typeface="DejaVu Sans" charset="0"/>
            </a:endParaRPr>
          </a:p>
          <a:p>
            <a:pPr marL="829452" indent="0"/>
            <a:r>
              <a:rPr lang="en-US" altLang="en-US" sz="2800" dirty="0">
                <a:cs typeface="DejaVu Sans" charset="0"/>
              </a:rPr>
              <a:t>The employer is </a:t>
            </a:r>
            <a:r>
              <a:rPr lang="en-US" altLang="en-US" sz="2800" b="1" dirty="0">
                <a:cs typeface="DejaVu Sans" charset="0"/>
              </a:rPr>
              <a:t>not required to label portable containers</a:t>
            </a:r>
            <a:r>
              <a:rPr lang="en-US" altLang="en-US" sz="2800" dirty="0">
                <a:cs typeface="DejaVu Sans" charset="0"/>
              </a:rPr>
              <a:t> into which hazardous chemicals are transferred from labeled containers, and which are </a:t>
            </a:r>
            <a:r>
              <a:rPr lang="en-US" altLang="en-US" sz="2800" b="1" dirty="0">
                <a:cs typeface="DejaVu Sans" charset="0"/>
              </a:rPr>
              <a:t>intended only for the immediate use of the employee who performs the transfer</a:t>
            </a:r>
            <a:r>
              <a:rPr lang="en-US" altLang="en-US" sz="2800" dirty="0">
                <a:cs typeface="DejaVu Sans" charset="0"/>
              </a:rPr>
              <a:t>.</a:t>
            </a:r>
          </a:p>
          <a:p>
            <a:pPr marL="829452" indent="0"/>
            <a:endParaRPr lang="en-US" altLang="en-US" sz="1633" dirty="0">
              <a:cs typeface="DejaVu Sans" charset="0"/>
            </a:endParaRPr>
          </a:p>
          <a:p>
            <a:pPr marL="829452" indent="0"/>
            <a:endParaRPr lang="en-US" altLang="en-US" sz="1633" dirty="0">
              <a:cs typeface="DejaVu Sans" charset="0"/>
            </a:endParaRPr>
          </a:p>
          <a:p>
            <a:pPr marL="829452" indent="0"/>
            <a:endParaRPr lang="en-US" altLang="en-US" sz="1633" dirty="0">
              <a:cs typeface="DejaVu Sans" charset="0"/>
            </a:endParaRPr>
          </a:p>
          <a:p>
            <a:pPr marL="829452" indent="0"/>
            <a:r>
              <a:rPr lang="en-US" altLang="en-US" sz="1633" i="1" dirty="0">
                <a:cs typeface="DejaVu Sans" charset="0"/>
              </a:rPr>
              <a:t>(1910.1200(f)(8))</a:t>
            </a:r>
          </a:p>
        </p:txBody>
      </p:sp>
    </p:spTree>
    <p:extLst>
      <p:ext uri="{BB962C8B-B14F-4D97-AF65-F5344CB8AC3E}">
        <p14:creationId xmlns:p14="http://schemas.microsoft.com/office/powerpoint/2010/main" val="1749864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742278" y="240205"/>
            <a:ext cx="7886880" cy="502560"/>
          </a:xfrm>
        </p:spPr>
        <p:txBody>
          <a:bodyPr>
            <a:normAutofit fontScale="90000"/>
          </a:bodyPr>
          <a:lstStyle/>
          <a:p>
            <a:pPr algn="l">
              <a:lnSpc>
                <a:spcPct val="100000"/>
              </a:lnSpc>
            </a:pPr>
            <a:r>
              <a:rPr lang="en-US" altLang="en-US" sz="2903" dirty="0">
                <a:cs typeface="DejaVu Sans" charset="0"/>
              </a:rPr>
              <a:t>OSHA’s Hazard Communication Standard</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FD4ECE5A-072B-48C1-AB3E-8D20796B61BB}"/>
              </a:ext>
            </a:extLst>
          </p:cNvPr>
          <p:cNvSpPr>
            <a:spLocks noChangeArrowheads="1"/>
          </p:cNvSpPr>
          <p:nvPr/>
        </p:nvSpPr>
        <p:spPr bwMode="auto">
          <a:xfrm>
            <a:off x="456481" y="1633320"/>
            <a:ext cx="8226720" cy="3108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111125" indent="0">
              <a:lnSpc>
                <a:spcPct val="100000"/>
              </a:lnSpc>
              <a:buSzPct val="45000"/>
            </a:pPr>
            <a:r>
              <a:rPr lang="en-US" altLang="en-US" sz="2358" dirty="0">
                <a:cs typeface="DejaVu Sans" charset="0"/>
              </a:rPr>
              <a:t>Labels and other forms of warning</a:t>
            </a:r>
          </a:p>
          <a:p>
            <a:pPr marL="94051" indent="0">
              <a:buSzPct val="45000"/>
            </a:pPr>
            <a:r>
              <a:rPr lang="en-US" altLang="en-US" sz="2358" dirty="0">
                <a:cs typeface="DejaVu Sans" charset="0"/>
              </a:rPr>
              <a:t>Workplace labeling.</a:t>
            </a:r>
          </a:p>
          <a:p>
            <a:pPr>
              <a:lnSpc>
                <a:spcPct val="100000"/>
              </a:lnSpc>
              <a:buClrTx/>
              <a:buSzTx/>
              <a:buFontTx/>
              <a:buNone/>
            </a:pPr>
            <a:endParaRPr lang="en-US" altLang="en-US" sz="1633" dirty="0">
              <a:cs typeface="DejaVu Sans" charset="0"/>
            </a:endParaRPr>
          </a:p>
          <a:p>
            <a:pPr marL="829452" indent="0"/>
            <a:r>
              <a:rPr lang="en-US" altLang="en-US" sz="2358" dirty="0">
                <a:cs typeface="DejaVu Sans" charset="0"/>
              </a:rPr>
              <a:t>The employer </a:t>
            </a:r>
            <a:r>
              <a:rPr lang="en-US" altLang="en-US" sz="2358" b="1" dirty="0">
                <a:cs typeface="DejaVu Sans" charset="0"/>
              </a:rPr>
              <a:t>shall not remove or deface </a:t>
            </a:r>
            <a:r>
              <a:rPr lang="en-US" altLang="en-US" sz="2358" dirty="0">
                <a:cs typeface="DejaVu Sans" charset="0"/>
              </a:rPr>
              <a:t>existing labels on incoming containers of hazardous chemicals, unless the container is immediately marked with the required information		</a:t>
            </a:r>
          </a:p>
          <a:p>
            <a:pPr marL="829452" indent="0"/>
            <a:endParaRPr lang="en-US" altLang="en-US" sz="1633" dirty="0">
              <a:cs typeface="DejaVu Sans" charset="0"/>
            </a:endParaRPr>
          </a:p>
          <a:p>
            <a:pPr marL="829452" indent="0"/>
            <a:endParaRPr lang="en-US" altLang="en-US" sz="1633" dirty="0">
              <a:cs typeface="DejaVu Sans" charset="0"/>
            </a:endParaRPr>
          </a:p>
          <a:p>
            <a:pPr marL="829452" indent="0"/>
            <a:endParaRPr lang="en-US" altLang="en-US" sz="1633" dirty="0">
              <a:cs typeface="DejaVu Sans" charset="0"/>
            </a:endParaRPr>
          </a:p>
          <a:p>
            <a:pPr marL="829452" indent="0"/>
            <a:endParaRPr lang="en-US" altLang="en-US" sz="1633" dirty="0">
              <a:cs typeface="DejaVu Sans" charset="0"/>
            </a:endParaRPr>
          </a:p>
          <a:p>
            <a:pPr marL="829452" indent="0"/>
            <a:endParaRPr lang="en-US" altLang="en-US" sz="1633" dirty="0">
              <a:cs typeface="DejaVu Sans" charset="0"/>
            </a:endParaRPr>
          </a:p>
          <a:p>
            <a:pPr marL="829452" indent="0"/>
            <a:r>
              <a:rPr lang="en-US" altLang="en-US" sz="1633" i="1" dirty="0">
                <a:cs typeface="DejaVu Sans" charset="0"/>
              </a:rPr>
              <a:t>(1910.1200(f)(9))</a:t>
            </a:r>
          </a:p>
          <a:p>
            <a:pPr marL="829452" indent="0"/>
            <a:endParaRPr lang="en-US" altLang="en-US" sz="1633" dirty="0">
              <a:cs typeface="DejaVu Sans" charset="0"/>
            </a:endParaRPr>
          </a:p>
        </p:txBody>
      </p:sp>
    </p:spTree>
    <p:extLst>
      <p:ext uri="{BB962C8B-B14F-4D97-AF65-F5344CB8AC3E}">
        <p14:creationId xmlns:p14="http://schemas.microsoft.com/office/powerpoint/2010/main" val="1869176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257120" y="109800"/>
            <a:ext cx="7886880" cy="640800"/>
          </a:xfrm>
        </p:spPr>
        <p:txBody>
          <a:bodyPr>
            <a:normAutofit/>
          </a:bodyPr>
          <a:lstStyle/>
          <a:p>
            <a:pPr algn="l">
              <a:lnSpc>
                <a:spcPct val="100000"/>
              </a:lnSpc>
            </a:pPr>
            <a:r>
              <a:rPr lang="en-US" altLang="en-US" sz="2903" dirty="0">
                <a:cs typeface="DejaVu Sans" charset="0"/>
              </a:rPr>
              <a:t>OSHA’s Hazard Communication Standard </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9BC697E1-C8B4-4780-B280-3D0145FEFEC3}"/>
              </a:ext>
            </a:extLst>
          </p:cNvPr>
          <p:cNvSpPr>
            <a:spLocks noChangeArrowheads="1"/>
          </p:cNvSpPr>
          <p:nvPr/>
        </p:nvSpPr>
        <p:spPr bwMode="auto">
          <a:xfrm>
            <a:off x="770400" y="1355400"/>
            <a:ext cx="8226720" cy="47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marL="914400" indent="-2127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111125" indent="0">
              <a:lnSpc>
                <a:spcPct val="100000"/>
              </a:lnSpc>
              <a:buSzPct val="45000"/>
            </a:pPr>
            <a:r>
              <a:rPr lang="en-US" altLang="en-US" sz="2358" dirty="0">
                <a:cs typeface="DejaVu Sans" charset="0"/>
              </a:rPr>
              <a:t>Labels and other forms of warning</a:t>
            </a:r>
          </a:p>
          <a:p>
            <a:pPr marL="94051" indent="0">
              <a:buSzPct val="45000"/>
            </a:pPr>
            <a:r>
              <a:rPr lang="en-US" altLang="en-US" sz="2358" dirty="0">
                <a:cs typeface="DejaVu Sans" charset="0"/>
              </a:rPr>
              <a:t>Workplace labeling.</a:t>
            </a:r>
          </a:p>
          <a:p>
            <a:pPr>
              <a:lnSpc>
                <a:spcPct val="100000"/>
              </a:lnSpc>
              <a:buClrTx/>
              <a:buSzTx/>
              <a:buFontTx/>
              <a:buNone/>
            </a:pPr>
            <a:endParaRPr lang="en-US" altLang="en-US" sz="1633" dirty="0">
              <a:cs typeface="DejaVu Sans" charset="0"/>
            </a:endParaRPr>
          </a:p>
          <a:p>
            <a:pPr lvl="1">
              <a:lnSpc>
                <a:spcPct val="100000"/>
              </a:lnSpc>
              <a:buSzPct val="45000"/>
              <a:buFont typeface="Wingdings" panose="05000000000000000000" pitchFamily="2" charset="2"/>
              <a:buChar char=""/>
            </a:pPr>
            <a:r>
              <a:rPr lang="en-US" altLang="en-US" sz="2358" dirty="0">
                <a:cs typeface="DejaVu Sans" charset="0"/>
              </a:rPr>
              <a:t>The employer shall ensure that workplace labels or other forms of warning are </a:t>
            </a:r>
            <a:r>
              <a:rPr lang="en-US" altLang="en-US" sz="2358" b="1" dirty="0">
                <a:cs typeface="DejaVu Sans" charset="0"/>
              </a:rPr>
              <a:t>legible</a:t>
            </a:r>
            <a:r>
              <a:rPr lang="en-US" altLang="en-US" sz="2358" dirty="0">
                <a:cs typeface="DejaVu Sans" charset="0"/>
              </a:rPr>
              <a:t>, in </a:t>
            </a:r>
            <a:r>
              <a:rPr lang="en-US" altLang="en-US" sz="2358" b="1" dirty="0">
                <a:cs typeface="DejaVu Sans" charset="0"/>
              </a:rPr>
              <a:t>English</a:t>
            </a:r>
            <a:r>
              <a:rPr lang="en-US" altLang="en-US" sz="2358" dirty="0">
                <a:cs typeface="DejaVu Sans" charset="0"/>
              </a:rPr>
              <a:t>, and </a:t>
            </a:r>
            <a:r>
              <a:rPr lang="en-US" altLang="en-US" sz="2358" b="1" dirty="0">
                <a:cs typeface="DejaVu Sans" charset="0"/>
              </a:rPr>
              <a:t>prominently displayed </a:t>
            </a:r>
            <a:r>
              <a:rPr lang="en-US" altLang="en-US" sz="2358" dirty="0">
                <a:cs typeface="DejaVu Sans" charset="0"/>
              </a:rPr>
              <a:t>on the container, or readily available in the work area throughout each work shift.</a:t>
            </a:r>
          </a:p>
          <a:p>
            <a:pPr>
              <a:lnSpc>
                <a:spcPct val="100000"/>
              </a:lnSpc>
              <a:buClrTx/>
              <a:buSzTx/>
              <a:buFontTx/>
              <a:buNone/>
            </a:pPr>
            <a:endParaRPr lang="en-US" altLang="en-US" sz="1633" dirty="0">
              <a:cs typeface="DejaVu Sans" charset="0"/>
            </a:endParaRPr>
          </a:p>
          <a:p>
            <a:pPr lvl="1">
              <a:lnSpc>
                <a:spcPct val="100000"/>
              </a:lnSpc>
              <a:buSzPct val="45000"/>
              <a:buFont typeface="Wingdings" panose="05000000000000000000" pitchFamily="2" charset="2"/>
              <a:buChar char=""/>
            </a:pPr>
            <a:r>
              <a:rPr lang="en-US" altLang="en-US" sz="2358" dirty="0">
                <a:cs typeface="DejaVu Sans" charset="0"/>
              </a:rPr>
              <a:t>Employers having employees who speak other languages </a:t>
            </a:r>
            <a:r>
              <a:rPr lang="en-US" altLang="en-US" sz="2358" b="1" dirty="0">
                <a:cs typeface="DejaVu Sans" charset="0"/>
              </a:rPr>
              <a:t>may add the information in their language </a:t>
            </a:r>
            <a:r>
              <a:rPr lang="en-US" altLang="en-US" sz="2358" dirty="0">
                <a:cs typeface="DejaVu Sans" charset="0"/>
              </a:rPr>
              <a:t>to the material presented, as long as the information is presented in English as well</a:t>
            </a:r>
          </a:p>
          <a:p>
            <a:pPr marL="829452" indent="0"/>
            <a:endParaRPr lang="en-US" altLang="en-US" sz="1633" dirty="0">
              <a:cs typeface="DejaVu Sans" charset="0"/>
            </a:endParaRPr>
          </a:p>
          <a:p>
            <a:pPr marL="829452" indent="0"/>
            <a:r>
              <a:rPr lang="en-US" altLang="en-US" sz="1633" i="1" dirty="0">
                <a:cs typeface="DejaVu Sans" charset="0"/>
              </a:rPr>
              <a:t>(1910.1200(f)(10))</a:t>
            </a:r>
          </a:p>
        </p:txBody>
      </p:sp>
    </p:spTree>
    <p:extLst>
      <p:ext uri="{BB962C8B-B14F-4D97-AF65-F5344CB8AC3E}">
        <p14:creationId xmlns:p14="http://schemas.microsoft.com/office/powerpoint/2010/main" val="184421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835268" y="248040"/>
            <a:ext cx="7886880" cy="502560"/>
          </a:xfrm>
        </p:spPr>
        <p:txBody>
          <a:bodyPr>
            <a:normAutofit fontScale="90000"/>
          </a:bodyPr>
          <a:lstStyle/>
          <a:p>
            <a:pPr algn="l">
              <a:lnSpc>
                <a:spcPct val="100000"/>
              </a:lnSpc>
            </a:pPr>
            <a:r>
              <a:rPr lang="en-US" altLang="en-US" sz="2903" dirty="0">
                <a:cs typeface="DejaVu Sans" charset="0"/>
              </a:rPr>
              <a:t> OSHA’s Hazard Communication Standard</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8B7177D2-668D-4095-B77B-BF2202187323}"/>
              </a:ext>
            </a:extLst>
          </p:cNvPr>
          <p:cNvSpPr>
            <a:spLocks noChangeArrowheads="1"/>
          </p:cNvSpPr>
          <p:nvPr/>
        </p:nvSpPr>
        <p:spPr bwMode="auto">
          <a:xfrm>
            <a:off x="563040" y="1355400"/>
            <a:ext cx="8226720" cy="47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111125" indent="0">
              <a:lnSpc>
                <a:spcPct val="100000"/>
              </a:lnSpc>
              <a:buSzPct val="45000"/>
            </a:pPr>
            <a:r>
              <a:rPr lang="en-US" altLang="en-US" sz="2358" dirty="0">
                <a:cs typeface="DejaVu Sans" charset="0"/>
              </a:rPr>
              <a:t>Labels and other forms of warning</a:t>
            </a:r>
          </a:p>
          <a:p>
            <a:pPr marL="94051" indent="0">
              <a:buSzPct val="45000"/>
            </a:pPr>
            <a:r>
              <a:rPr lang="en-US" altLang="en-US" sz="2358" dirty="0">
                <a:cs typeface="DejaVu Sans" charset="0"/>
              </a:rPr>
              <a:t>Workplace labeling.</a:t>
            </a:r>
          </a:p>
          <a:p>
            <a:pPr marL="829452" indent="0"/>
            <a:endParaRPr lang="en-US" altLang="en-US" sz="1633" dirty="0">
              <a:cs typeface="DejaVu Sans" charset="0"/>
            </a:endParaRPr>
          </a:p>
          <a:p>
            <a:pPr marL="829452" indent="0"/>
            <a:r>
              <a:rPr lang="en-US" altLang="en-US" sz="2358" dirty="0">
                <a:cs typeface="DejaVu Sans" charset="0"/>
              </a:rPr>
              <a:t>Chemical manufacturers, importers, distributors, or employers </a:t>
            </a:r>
            <a:r>
              <a:rPr lang="en-US" altLang="en-US" sz="2358" b="1" dirty="0">
                <a:cs typeface="DejaVu Sans" charset="0"/>
              </a:rPr>
              <a:t>who become newly aware of any significant information regarding the hazards of a chemical shall revise the labels for the chemical </a:t>
            </a:r>
            <a:r>
              <a:rPr lang="en-US" altLang="en-US" sz="2358" dirty="0">
                <a:cs typeface="DejaVu Sans" charset="0"/>
              </a:rPr>
              <a:t>within six months </a:t>
            </a:r>
          </a:p>
          <a:p>
            <a:pPr marL="829452" indent="0"/>
            <a:endParaRPr lang="en-US" altLang="en-US" sz="1633" dirty="0">
              <a:cs typeface="DejaVu Sans" charset="0"/>
            </a:endParaRPr>
          </a:p>
          <a:p>
            <a:pPr marL="829452" indent="0"/>
            <a:r>
              <a:rPr lang="en-US" altLang="en-US" sz="2358" dirty="0">
                <a:cs typeface="DejaVu Sans" charset="0"/>
              </a:rPr>
              <a:t>and </a:t>
            </a:r>
            <a:r>
              <a:rPr lang="en-US" altLang="en-US" sz="2358" b="1" dirty="0">
                <a:cs typeface="DejaVu Sans" charset="0"/>
              </a:rPr>
              <a:t>shall ensure that labels </a:t>
            </a:r>
            <a:r>
              <a:rPr lang="en-US" altLang="en-US" sz="2358" dirty="0">
                <a:cs typeface="DejaVu Sans" charset="0"/>
              </a:rPr>
              <a:t>on containers of hazardous chemicals shipped after that time </a:t>
            </a:r>
            <a:r>
              <a:rPr lang="en-US" altLang="en-US" sz="2358" b="1" dirty="0">
                <a:cs typeface="DejaVu Sans" charset="0"/>
              </a:rPr>
              <a:t>contain the new information</a:t>
            </a:r>
            <a:r>
              <a:rPr lang="en-US" altLang="en-US" sz="2358" dirty="0">
                <a:cs typeface="DejaVu Sans" charset="0"/>
              </a:rPr>
              <a:t>.	</a:t>
            </a:r>
          </a:p>
          <a:p>
            <a:pPr marL="829452" indent="0"/>
            <a:endParaRPr lang="en-US" altLang="en-US" sz="1633" dirty="0">
              <a:cs typeface="DejaVu Sans" charset="0"/>
            </a:endParaRPr>
          </a:p>
          <a:p>
            <a:pPr marL="829452" indent="0"/>
            <a:r>
              <a:rPr lang="en-US" altLang="en-US" sz="1633" i="1" dirty="0">
                <a:cs typeface="DejaVu Sans" charset="0"/>
              </a:rPr>
              <a:t>(1910.1200(f)(11))</a:t>
            </a:r>
          </a:p>
        </p:txBody>
      </p:sp>
    </p:spTree>
    <p:extLst>
      <p:ext uri="{BB962C8B-B14F-4D97-AF65-F5344CB8AC3E}">
        <p14:creationId xmlns:p14="http://schemas.microsoft.com/office/powerpoint/2010/main" val="395256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Overview of Class</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4" name="Rectangle 1">
            <a:extLst>
              <a:ext uri="{FF2B5EF4-FFF2-40B4-BE49-F238E27FC236}">
                <a16:creationId xmlns:a16="http://schemas.microsoft.com/office/drawing/2014/main" id="{BD550FA0-7B03-45A8-9A39-B5168B4943AA}"/>
              </a:ext>
            </a:extLst>
          </p:cNvPr>
          <p:cNvSpPr>
            <a:spLocks noChangeArrowheads="1"/>
          </p:cNvSpPr>
          <p:nvPr/>
        </p:nvSpPr>
        <p:spPr bwMode="auto">
          <a:xfrm>
            <a:off x="2462400" y="459864"/>
            <a:ext cx="4216320" cy="652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3628" b="1" dirty="0">
                <a:latin typeface="+mj-lt"/>
                <a:cs typeface="DejaVu Sans" charset="0"/>
              </a:rPr>
              <a:t>Overview of Class</a:t>
            </a:r>
          </a:p>
        </p:txBody>
      </p:sp>
      <p:sp>
        <p:nvSpPr>
          <p:cNvPr id="5" name="Rectangle 2">
            <a:extLst>
              <a:ext uri="{FF2B5EF4-FFF2-40B4-BE49-F238E27FC236}">
                <a16:creationId xmlns:a16="http://schemas.microsoft.com/office/drawing/2014/main" id="{F6F09A39-E44C-46E0-9C80-767E7A31E00F}"/>
              </a:ext>
            </a:extLst>
          </p:cNvPr>
          <p:cNvSpPr>
            <a:spLocks noChangeArrowheads="1"/>
          </p:cNvSpPr>
          <p:nvPr/>
        </p:nvSpPr>
        <p:spPr bwMode="auto">
          <a:xfrm>
            <a:off x="456481" y="1633321"/>
            <a:ext cx="8228160" cy="397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0" indent="0"/>
            <a:r>
              <a:rPr lang="en-US" altLang="en-US" sz="2358" dirty="0">
                <a:cs typeface="DejaVu Sans" charset="0"/>
              </a:rPr>
              <a:t>Brief History of Workplace Safety in America</a:t>
            </a:r>
          </a:p>
          <a:p>
            <a:pPr marL="0" indent="0"/>
            <a:r>
              <a:rPr lang="en-US" altLang="en-US" sz="2358" dirty="0">
                <a:cs typeface="DejaVu Sans" charset="0"/>
              </a:rPr>
              <a:t>Introduction to OSHA</a:t>
            </a:r>
          </a:p>
          <a:p>
            <a:pPr marL="0" indent="0"/>
            <a:r>
              <a:rPr lang="en-US" altLang="en-US" sz="2358" dirty="0">
                <a:cs typeface="DejaVu Sans" charset="0"/>
              </a:rPr>
              <a:t>OSHA Rights &amp; Responsibilities</a:t>
            </a:r>
          </a:p>
          <a:p>
            <a:pPr marL="0" indent="0"/>
            <a:r>
              <a:rPr lang="en-US" altLang="en-US" sz="2358" dirty="0">
                <a:cs typeface="DejaVu Sans" charset="0"/>
              </a:rPr>
              <a:t>Brief History of Hazardous Materials</a:t>
            </a:r>
          </a:p>
          <a:p>
            <a:pPr marL="0" indent="0"/>
            <a:r>
              <a:rPr lang="en-US" altLang="en-US" sz="2358" dirty="0">
                <a:cs typeface="DejaVu Sans" charset="0"/>
              </a:rPr>
              <a:t>OSHA Hazard Communication Standard</a:t>
            </a:r>
          </a:p>
          <a:p>
            <a:pPr marL="944654" lvl="1" indent="-466567">
              <a:buFont typeface="+mj-lt"/>
              <a:buAutoNum type="arabicPeriod"/>
            </a:pPr>
            <a:r>
              <a:rPr lang="en-US" altLang="en-US" sz="2358" dirty="0">
                <a:cs typeface="DejaVu Sans" charset="0"/>
              </a:rPr>
              <a:t>Container Labeling</a:t>
            </a:r>
          </a:p>
          <a:p>
            <a:pPr marL="944654" lvl="1" indent="-466567">
              <a:buFont typeface="+mj-lt"/>
              <a:buAutoNum type="arabicPeriod"/>
            </a:pPr>
            <a:r>
              <a:rPr lang="en-US" altLang="en-US" sz="2358" dirty="0">
                <a:cs typeface="DejaVu Sans" charset="0"/>
              </a:rPr>
              <a:t>Safety Data Sheets (SDS)</a:t>
            </a:r>
          </a:p>
          <a:p>
            <a:pPr marL="944654" lvl="1" indent="-466567">
              <a:buFont typeface="+mj-lt"/>
              <a:buAutoNum type="arabicPeriod"/>
            </a:pPr>
            <a:r>
              <a:rPr lang="en-US" altLang="en-US" sz="2358" dirty="0">
                <a:cs typeface="DejaVu Sans" charset="0"/>
              </a:rPr>
              <a:t>Worker Training</a:t>
            </a:r>
          </a:p>
        </p:txBody>
      </p:sp>
    </p:spTree>
    <p:extLst>
      <p:ext uri="{BB962C8B-B14F-4D97-AF65-F5344CB8AC3E}">
        <p14:creationId xmlns:p14="http://schemas.microsoft.com/office/powerpoint/2010/main" val="994977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257120" y="317695"/>
            <a:ext cx="7886880" cy="640800"/>
          </a:xfrm>
        </p:spPr>
        <p:txBody>
          <a:bodyPr anchor="t">
            <a:normAutofit/>
          </a:bodyPr>
          <a:lstStyle/>
          <a:p>
            <a:pPr algn="l">
              <a:lnSpc>
                <a:spcPct val="100000"/>
              </a:lnSpc>
            </a:pPr>
            <a:r>
              <a:rPr lang="en-US" altLang="en-US" sz="2903" dirty="0">
                <a:cs typeface="DejaVu Sans" charset="0"/>
              </a:rPr>
              <a:t> OSHA’s Hazard Communication Standard </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C4E8AA27-9412-4069-BC53-71303B8E7953}"/>
              </a:ext>
            </a:extLst>
          </p:cNvPr>
          <p:cNvSpPr>
            <a:spLocks noChangeArrowheads="1"/>
          </p:cNvSpPr>
          <p:nvPr/>
        </p:nvSpPr>
        <p:spPr bwMode="auto">
          <a:xfrm>
            <a:off x="456479" y="1562760"/>
            <a:ext cx="8226720" cy="3108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111125" indent="0">
              <a:lnSpc>
                <a:spcPct val="100000"/>
              </a:lnSpc>
              <a:buSzPct val="45000"/>
            </a:pPr>
            <a:r>
              <a:rPr lang="en-US" altLang="en-US" sz="2358" dirty="0">
                <a:cs typeface="DejaVu Sans" charset="0"/>
              </a:rPr>
              <a:t>Safety Data Sheets</a:t>
            </a:r>
          </a:p>
          <a:p>
            <a:pPr>
              <a:lnSpc>
                <a:spcPct val="100000"/>
              </a:lnSpc>
              <a:buClrTx/>
              <a:buSzTx/>
              <a:buFontTx/>
              <a:buNone/>
            </a:pPr>
            <a:endParaRPr lang="en-US" altLang="en-US" sz="1633" dirty="0">
              <a:cs typeface="DejaVu Sans" charset="0"/>
            </a:endParaRPr>
          </a:p>
          <a:p>
            <a:pPr marL="414726">
              <a:buSzPct val="45000"/>
              <a:buFont typeface="Wingdings" panose="05000000000000000000" pitchFamily="2" charset="2"/>
              <a:buChar char=""/>
            </a:pPr>
            <a:r>
              <a:rPr lang="en-US" altLang="en-US" sz="2358" dirty="0">
                <a:cs typeface="DejaVu Sans" charset="0"/>
              </a:rPr>
              <a:t>The chemical manufacturer or importer preparing the </a:t>
            </a:r>
            <a:r>
              <a:rPr lang="en-US" altLang="en-US" sz="2358" b="1" dirty="0">
                <a:cs typeface="DejaVu Sans" charset="0"/>
              </a:rPr>
              <a:t>safety data sheet shall ensure that it is in </a:t>
            </a:r>
            <a:r>
              <a:rPr lang="en-US" altLang="en-US" sz="2358" b="1" dirty="0">
                <a:solidFill>
                  <a:srgbClr val="FF0000"/>
                </a:solidFill>
                <a:cs typeface="DejaVu Sans" charset="0"/>
              </a:rPr>
              <a:t>English</a:t>
            </a:r>
            <a:r>
              <a:rPr lang="en-US" altLang="en-US" sz="2358" b="1" dirty="0">
                <a:cs typeface="DejaVu Sans" charset="0"/>
              </a:rPr>
              <a:t> </a:t>
            </a:r>
            <a:r>
              <a:rPr lang="en-US" altLang="en-US" sz="2358" dirty="0">
                <a:cs typeface="DejaVu Sans" charset="0"/>
              </a:rPr>
              <a:t>(although the employer may maintain copies in other languages as well), </a:t>
            </a:r>
          </a:p>
          <a:p>
            <a:pPr>
              <a:lnSpc>
                <a:spcPct val="100000"/>
              </a:lnSpc>
              <a:buClrTx/>
              <a:buSzTx/>
              <a:buFontTx/>
              <a:buNone/>
            </a:pPr>
            <a:endParaRPr lang="en-US" altLang="en-US" sz="1633" dirty="0">
              <a:cs typeface="DejaVu Sans" charset="0"/>
            </a:endParaRPr>
          </a:p>
          <a:p>
            <a:pPr marL="414726">
              <a:buSzPct val="45000"/>
              <a:buFont typeface="Wingdings" panose="05000000000000000000" pitchFamily="2" charset="2"/>
              <a:buChar char=""/>
            </a:pPr>
            <a:r>
              <a:rPr lang="en-US" altLang="en-US" sz="2358" dirty="0">
                <a:cs typeface="DejaVu Sans" charset="0"/>
              </a:rPr>
              <a:t>and includes at the required section numbers and headings, and associated information	</a:t>
            </a:r>
          </a:p>
          <a:p>
            <a:pPr>
              <a:lnSpc>
                <a:spcPct val="100000"/>
              </a:lnSpc>
              <a:buClrTx/>
              <a:buSzTx/>
              <a:buFontTx/>
              <a:buNone/>
            </a:pPr>
            <a:endParaRPr lang="en-US" altLang="en-US" sz="1633" dirty="0">
              <a:cs typeface="DejaVu Sans" charset="0"/>
            </a:endParaRPr>
          </a:p>
          <a:p>
            <a:pPr>
              <a:lnSpc>
                <a:spcPct val="100000"/>
              </a:lnSpc>
              <a:buClrTx/>
              <a:buSzTx/>
              <a:buFontTx/>
              <a:buNone/>
            </a:pPr>
            <a:endParaRPr lang="en-US" altLang="en-US" sz="1633" dirty="0">
              <a:cs typeface="DejaVu Sans" charset="0"/>
            </a:endParaRPr>
          </a:p>
          <a:p>
            <a:pPr>
              <a:lnSpc>
                <a:spcPct val="100000"/>
              </a:lnSpc>
              <a:buClrTx/>
              <a:buSzTx/>
              <a:buFontTx/>
              <a:buNone/>
            </a:pPr>
            <a:endParaRPr lang="en-US" altLang="en-US" sz="1633" dirty="0">
              <a:cs typeface="DejaVu Sans" charset="0"/>
            </a:endParaRPr>
          </a:p>
          <a:p>
            <a:pPr marL="414726" indent="0"/>
            <a:endParaRPr lang="en-US" altLang="en-US" sz="1633" i="1" dirty="0">
              <a:cs typeface="DejaVu Sans" charset="0"/>
            </a:endParaRPr>
          </a:p>
          <a:p>
            <a:pPr marL="414726" indent="0"/>
            <a:endParaRPr lang="en-US" altLang="en-US" sz="1633" i="1" dirty="0">
              <a:cs typeface="DejaVu Sans" charset="0"/>
            </a:endParaRPr>
          </a:p>
          <a:p>
            <a:pPr marL="414726" indent="0"/>
            <a:endParaRPr lang="en-US" altLang="en-US" sz="1633" i="1" dirty="0">
              <a:cs typeface="DejaVu Sans" charset="0"/>
            </a:endParaRPr>
          </a:p>
          <a:p>
            <a:pPr marL="414726" indent="0"/>
            <a:endParaRPr lang="en-US" altLang="en-US" sz="1633" i="1" dirty="0">
              <a:cs typeface="DejaVu Sans" charset="0"/>
            </a:endParaRPr>
          </a:p>
          <a:p>
            <a:pPr marL="414726" indent="0"/>
            <a:r>
              <a:rPr lang="en-US" altLang="en-US" sz="1633" i="1" dirty="0">
                <a:cs typeface="DejaVu Sans" charset="0"/>
              </a:rPr>
              <a:t>														(1910.1200(g)(2))</a:t>
            </a:r>
          </a:p>
        </p:txBody>
      </p:sp>
    </p:spTree>
    <p:extLst>
      <p:ext uri="{BB962C8B-B14F-4D97-AF65-F5344CB8AC3E}">
        <p14:creationId xmlns:p14="http://schemas.microsoft.com/office/powerpoint/2010/main" val="4021252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509803" y="163080"/>
            <a:ext cx="7886880" cy="898560"/>
          </a:xfrm>
        </p:spPr>
        <p:txBody>
          <a:bodyPr anchor="t">
            <a:normAutofit/>
          </a:bodyPr>
          <a:lstStyle/>
          <a:p>
            <a:pPr algn="l">
              <a:lnSpc>
                <a:spcPct val="100000"/>
              </a:lnSpc>
            </a:pPr>
            <a:r>
              <a:rPr lang="en-US" altLang="en-US" sz="2903" dirty="0">
                <a:cs typeface="DejaVu Sans" charset="0"/>
              </a:rPr>
              <a:t>OSHA’s Hazard Communication Standard</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3B708FE3-403C-4734-8538-A18D4B2F64CD}"/>
              </a:ext>
            </a:extLst>
          </p:cNvPr>
          <p:cNvSpPr>
            <a:spLocks noChangeArrowheads="1"/>
          </p:cNvSpPr>
          <p:nvPr/>
        </p:nvSpPr>
        <p:spPr bwMode="auto">
          <a:xfrm>
            <a:off x="456479" y="1493640"/>
            <a:ext cx="8226720" cy="47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111125" indent="0">
              <a:lnSpc>
                <a:spcPct val="100000"/>
              </a:lnSpc>
              <a:buSzPct val="45000"/>
            </a:pPr>
            <a:r>
              <a:rPr lang="en-US" altLang="en-US" sz="2358" dirty="0">
                <a:cs typeface="DejaVu Sans" charset="0"/>
              </a:rPr>
              <a:t>Safety Data Sheets</a:t>
            </a:r>
          </a:p>
          <a:p>
            <a:pPr>
              <a:lnSpc>
                <a:spcPct val="100000"/>
              </a:lnSpc>
              <a:buClrTx/>
              <a:buSzTx/>
              <a:buFontTx/>
              <a:buNone/>
            </a:pPr>
            <a:endParaRPr lang="en-US" altLang="en-US" sz="1633" dirty="0">
              <a:cs typeface="DejaVu Sans" charset="0"/>
            </a:endParaRPr>
          </a:p>
          <a:p>
            <a:pPr marL="414726">
              <a:buSzPct val="45000"/>
              <a:buFont typeface="Wingdings" panose="05000000000000000000" pitchFamily="2" charset="2"/>
              <a:buChar char=""/>
            </a:pPr>
            <a:r>
              <a:rPr lang="en-US" altLang="en-US" sz="2358" dirty="0">
                <a:cs typeface="DejaVu Sans" charset="0"/>
              </a:rPr>
              <a:t>Retail (and Wholesale) distributors selling hazardous chemicals…</a:t>
            </a:r>
            <a:r>
              <a:rPr lang="en-US" altLang="en-US" sz="2358" b="1" dirty="0">
                <a:cs typeface="DejaVu Sans" charset="0"/>
              </a:rPr>
              <a:t>shall provide a safety data sheet to employers upon request</a:t>
            </a:r>
            <a:r>
              <a:rPr lang="en-US" altLang="en-US" sz="2358" dirty="0">
                <a:cs typeface="DejaVu Sans" charset="0"/>
              </a:rPr>
              <a:t>, and shall …inform them that a safety data sheet is available	</a:t>
            </a:r>
          </a:p>
          <a:p>
            <a:pPr>
              <a:lnSpc>
                <a:spcPct val="100000"/>
              </a:lnSpc>
              <a:buClrTx/>
              <a:buSzTx/>
              <a:buFontTx/>
              <a:buNone/>
            </a:pPr>
            <a:endParaRPr lang="en-US" altLang="en-US" sz="1633" dirty="0">
              <a:cs typeface="DejaVu Sans" charset="0"/>
            </a:endParaRPr>
          </a:p>
          <a:p>
            <a:pPr marL="414726">
              <a:buSzPct val="45000"/>
              <a:buFont typeface="Wingdings" panose="05000000000000000000" pitchFamily="2" charset="2"/>
              <a:buChar char=""/>
            </a:pPr>
            <a:r>
              <a:rPr lang="en-US" altLang="en-US" sz="2358" dirty="0">
                <a:cs typeface="DejaVu Sans" charset="0"/>
              </a:rPr>
              <a:t>The retail distributor shall provide the employer, upon request, with the name, address, and telephone number of the chemical manufacturer, importer, or distributor from which a safety data sheet can be obtained</a:t>
            </a:r>
          </a:p>
          <a:p>
            <a:pPr marL="414726" indent="0"/>
            <a:endParaRPr lang="en-US" altLang="en-US" sz="1633" dirty="0">
              <a:cs typeface="DejaVu Sans" charset="0"/>
            </a:endParaRPr>
          </a:p>
          <a:p>
            <a:pPr marL="414726" indent="0"/>
            <a:r>
              <a:rPr lang="en-US" altLang="en-US" sz="2358" dirty="0">
                <a:cs typeface="DejaVu Sans" charset="0"/>
              </a:rPr>
              <a:t>													</a:t>
            </a:r>
          </a:p>
          <a:p>
            <a:pPr marL="414726" indent="0"/>
            <a:endParaRPr lang="en-US" altLang="en-US" sz="2358" i="1" dirty="0">
              <a:cs typeface="DejaVu Sans" charset="0"/>
            </a:endParaRPr>
          </a:p>
          <a:p>
            <a:pPr marL="414726" indent="0"/>
            <a:r>
              <a:rPr lang="en-US" altLang="en-US" sz="2358" i="1" dirty="0">
                <a:cs typeface="DejaVu Sans" charset="0"/>
              </a:rPr>
              <a:t>													</a:t>
            </a:r>
            <a:r>
              <a:rPr lang="en-US" altLang="en-US" sz="1633" i="1" dirty="0">
                <a:cs typeface="DejaVu Sans" charset="0"/>
              </a:rPr>
              <a:t>(1910.1200(g)(7)(iv))</a:t>
            </a:r>
          </a:p>
          <a:p>
            <a:pPr marL="414726" indent="0"/>
            <a:endParaRPr lang="en-US" altLang="en-US" sz="1633" dirty="0">
              <a:cs typeface="DejaVu Sans" charset="0"/>
            </a:endParaRPr>
          </a:p>
          <a:p>
            <a:pPr marL="414726" indent="0"/>
            <a:endParaRPr lang="en-US" altLang="en-US" sz="1633" dirty="0">
              <a:cs typeface="DejaVu Sans" charset="0"/>
            </a:endParaRPr>
          </a:p>
          <a:p>
            <a:pPr marL="414726" indent="0"/>
            <a:endParaRPr lang="en-US" altLang="en-US" sz="1633" dirty="0">
              <a:cs typeface="DejaVu Sans" charset="0"/>
            </a:endParaRPr>
          </a:p>
        </p:txBody>
      </p:sp>
    </p:spTree>
    <p:extLst>
      <p:ext uri="{BB962C8B-B14F-4D97-AF65-F5344CB8AC3E}">
        <p14:creationId xmlns:p14="http://schemas.microsoft.com/office/powerpoint/2010/main" val="1997885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432312" y="160702"/>
            <a:ext cx="7886880" cy="1105920"/>
          </a:xfrm>
        </p:spPr>
        <p:txBody>
          <a:bodyPr anchor="t">
            <a:normAutofit/>
          </a:bodyPr>
          <a:lstStyle/>
          <a:p>
            <a:pPr algn="l">
              <a:lnSpc>
                <a:spcPct val="100000"/>
              </a:lnSpc>
            </a:pPr>
            <a:br>
              <a:rPr lang="en-US" altLang="en-US" sz="2903" dirty="0">
                <a:cs typeface="DejaVu Sans" charset="0"/>
              </a:rPr>
            </a:br>
            <a:r>
              <a:rPr lang="en-US" altLang="en-US" sz="2903" dirty="0">
                <a:cs typeface="DejaVu Sans" charset="0"/>
              </a:rPr>
              <a:t> OSHA’s Hazard Communication Standard </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E91AA08C-7E95-48E3-B3F2-2FCD975FB607}"/>
              </a:ext>
            </a:extLst>
          </p:cNvPr>
          <p:cNvSpPr>
            <a:spLocks noChangeArrowheads="1"/>
          </p:cNvSpPr>
          <p:nvPr/>
        </p:nvSpPr>
        <p:spPr bwMode="auto">
          <a:xfrm>
            <a:off x="456479" y="1576296"/>
            <a:ext cx="8226720" cy="47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111125" indent="0">
              <a:lnSpc>
                <a:spcPct val="100000"/>
              </a:lnSpc>
              <a:buSzPct val="45000"/>
            </a:pPr>
            <a:r>
              <a:rPr lang="en-US" altLang="en-US" sz="2358" dirty="0">
                <a:cs typeface="DejaVu Sans" charset="0"/>
              </a:rPr>
              <a:t>Safety Data Sheets</a:t>
            </a:r>
          </a:p>
          <a:p>
            <a:pPr>
              <a:lnSpc>
                <a:spcPct val="100000"/>
              </a:lnSpc>
              <a:buClrTx/>
              <a:buSzTx/>
              <a:buFontTx/>
              <a:buNone/>
            </a:pPr>
            <a:endParaRPr lang="en-US" altLang="en-US" sz="1633" dirty="0">
              <a:cs typeface="DejaVu Sans" charset="0"/>
            </a:endParaRPr>
          </a:p>
          <a:p>
            <a:pPr marL="414726">
              <a:buSzPct val="45000"/>
              <a:buFont typeface="Wingdings" panose="05000000000000000000" pitchFamily="2" charset="2"/>
              <a:buChar char=""/>
            </a:pPr>
            <a:r>
              <a:rPr lang="en-US" altLang="en-US" sz="2358" dirty="0">
                <a:cs typeface="DejaVu Sans" charset="0"/>
              </a:rPr>
              <a:t>The </a:t>
            </a:r>
            <a:r>
              <a:rPr lang="en-US" altLang="en-US" sz="2358" b="1" dirty="0">
                <a:cs typeface="DejaVu Sans" charset="0"/>
              </a:rPr>
              <a:t>employer shall maintain in the workplace copies of the required safety data sheets for each hazardous chemical</a:t>
            </a:r>
            <a:r>
              <a:rPr lang="en-US" altLang="en-US" sz="2358" dirty="0">
                <a:cs typeface="DejaVu Sans" charset="0"/>
              </a:rPr>
              <a:t>, and shall ensure that they are readily accessible during each work shift to employees when they are in their work area(s)</a:t>
            </a:r>
          </a:p>
          <a:p>
            <a:pPr>
              <a:lnSpc>
                <a:spcPct val="100000"/>
              </a:lnSpc>
              <a:buClrTx/>
              <a:buSzTx/>
              <a:buFontTx/>
              <a:buNone/>
            </a:pPr>
            <a:endParaRPr lang="en-US" altLang="en-US" sz="1633" dirty="0">
              <a:cs typeface="DejaVu Sans" charset="0"/>
            </a:endParaRPr>
          </a:p>
          <a:p>
            <a:pPr marL="414726">
              <a:buSzPct val="45000"/>
              <a:buFont typeface="Wingdings" panose="05000000000000000000" pitchFamily="2" charset="2"/>
              <a:buChar char=""/>
            </a:pPr>
            <a:r>
              <a:rPr lang="en-US" altLang="en-US" sz="2358" dirty="0">
                <a:cs typeface="DejaVu Sans" charset="0"/>
              </a:rPr>
              <a:t>Electronic access to the safety data sheets are permitted as long as no barriers to immediate employee access in each workplace are created by such options.</a:t>
            </a:r>
          </a:p>
        </p:txBody>
      </p:sp>
      <p:sp>
        <p:nvSpPr>
          <p:cNvPr id="6" name="Rectangle 3">
            <a:extLst>
              <a:ext uri="{FF2B5EF4-FFF2-40B4-BE49-F238E27FC236}">
                <a16:creationId xmlns:a16="http://schemas.microsoft.com/office/drawing/2014/main" id="{BF7FFBB1-87EF-4D68-AA78-5776B34CEAEA}"/>
              </a:ext>
            </a:extLst>
          </p:cNvPr>
          <p:cNvSpPr>
            <a:spLocks noChangeArrowheads="1"/>
          </p:cNvSpPr>
          <p:nvPr/>
        </p:nvSpPr>
        <p:spPr bwMode="auto">
          <a:xfrm>
            <a:off x="5677920" y="6328296"/>
            <a:ext cx="4144320" cy="387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633" i="1" dirty="0">
                <a:cs typeface="DejaVu Sans" charset="0"/>
              </a:rPr>
              <a:t>29 CFR 1910.1200(g)(8)</a:t>
            </a:r>
          </a:p>
        </p:txBody>
      </p:sp>
    </p:spTree>
    <p:extLst>
      <p:ext uri="{BB962C8B-B14F-4D97-AF65-F5344CB8AC3E}">
        <p14:creationId xmlns:p14="http://schemas.microsoft.com/office/powerpoint/2010/main" val="52581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814461" y="350843"/>
            <a:ext cx="8056800" cy="604067"/>
          </a:xfrm>
        </p:spPr>
        <p:txBody>
          <a:bodyPr anchor="t">
            <a:normAutofit/>
          </a:bodyPr>
          <a:lstStyle/>
          <a:p>
            <a:pPr algn="l">
              <a:lnSpc>
                <a:spcPct val="100000"/>
              </a:lnSpc>
            </a:pPr>
            <a:r>
              <a:rPr lang="en-US" altLang="en-US" sz="2631" dirty="0">
                <a:cs typeface="DejaVu Sans" charset="0"/>
              </a:rPr>
              <a:t>OSHA’s Hazard Communication Standard  </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C168253E-1891-4F01-830C-52A29F93BFEC}"/>
              </a:ext>
            </a:extLst>
          </p:cNvPr>
          <p:cNvSpPr>
            <a:spLocks noChangeArrowheads="1"/>
          </p:cNvSpPr>
          <p:nvPr/>
        </p:nvSpPr>
        <p:spPr bwMode="auto">
          <a:xfrm>
            <a:off x="458639" y="1770120"/>
            <a:ext cx="8226720" cy="397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28600" indent="-2127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15875" indent="0">
              <a:lnSpc>
                <a:spcPct val="100000"/>
              </a:lnSpc>
              <a:buSzPct val="45000"/>
            </a:pPr>
            <a:r>
              <a:rPr lang="en-US" altLang="en-US" sz="2358" b="1" dirty="0">
                <a:cs typeface="DejaVu Sans" charset="0"/>
              </a:rPr>
              <a:t>OSHA</a:t>
            </a:r>
            <a:r>
              <a:rPr lang="en-US" altLang="en-US" sz="2358" dirty="0">
                <a:cs typeface="DejaVu Sans" charset="0"/>
              </a:rPr>
              <a:t> </a:t>
            </a:r>
            <a:r>
              <a:rPr lang="en-US" altLang="en-US" sz="2358" b="1" dirty="0">
                <a:cs typeface="DejaVu Sans" charset="0"/>
              </a:rPr>
              <a:t>mandates that employees be informed of</a:t>
            </a:r>
            <a:r>
              <a:rPr lang="en-US" altLang="en-US" sz="2358" dirty="0">
                <a:cs typeface="DejaVu Sans" charset="0"/>
              </a:rPr>
              <a:t>:</a:t>
            </a:r>
          </a:p>
          <a:p>
            <a:pPr>
              <a:lnSpc>
                <a:spcPct val="100000"/>
              </a:lnSpc>
              <a:buClrTx/>
              <a:buSzTx/>
              <a:buFontTx/>
              <a:buNone/>
            </a:pPr>
            <a:endParaRPr lang="en-US" altLang="en-US" sz="1633" dirty="0">
              <a:cs typeface="DejaVu Sans" charset="0"/>
            </a:endParaRPr>
          </a:p>
          <a:p>
            <a:pPr marL="414726">
              <a:buFont typeface="Wingdings" panose="05000000000000000000" pitchFamily="2" charset="2"/>
              <a:buChar char=""/>
            </a:pPr>
            <a:r>
              <a:rPr lang="en-US" altLang="en-US" sz="2358" dirty="0">
                <a:cs typeface="DejaVu Sans" charset="0"/>
              </a:rPr>
              <a:t> The requirements of this section</a:t>
            </a:r>
          </a:p>
          <a:p>
            <a:pPr marL="414726">
              <a:buFont typeface="Wingdings" panose="05000000000000000000" pitchFamily="2" charset="2"/>
              <a:buChar char=""/>
            </a:pPr>
            <a:r>
              <a:rPr lang="en-US" altLang="en-US" sz="2358" dirty="0">
                <a:cs typeface="DejaVu Sans" charset="0"/>
              </a:rPr>
              <a:t> Any operations in their work area where hazardous chemicals are present </a:t>
            </a:r>
          </a:p>
          <a:p>
            <a:pPr marL="414726">
              <a:buFont typeface="Wingdings" panose="05000000000000000000" pitchFamily="2" charset="2"/>
              <a:buChar char=""/>
            </a:pPr>
            <a:r>
              <a:rPr lang="en-US" altLang="en-US" sz="2358" dirty="0">
                <a:cs typeface="DejaVu Sans" charset="0"/>
              </a:rPr>
              <a:t> The location and availability of the written hazard communication program </a:t>
            </a:r>
          </a:p>
          <a:p>
            <a:pPr marL="1244178">
              <a:buFont typeface="Wingdings" panose="05000000000000000000" pitchFamily="2" charset="2"/>
              <a:buChar char=""/>
            </a:pPr>
            <a:r>
              <a:rPr lang="en-US" altLang="en-US" sz="2358" dirty="0">
                <a:cs typeface="DejaVu Sans" charset="0"/>
              </a:rPr>
              <a:t> Including the required list(s) of hazardous chemicals</a:t>
            </a:r>
          </a:p>
          <a:p>
            <a:pPr marL="1294580">
              <a:buFont typeface="Wingdings" panose="05000000000000000000" pitchFamily="2" charset="2"/>
              <a:buChar char=""/>
            </a:pPr>
            <a:r>
              <a:rPr lang="en-US" altLang="en-US" sz="2358" dirty="0">
                <a:cs typeface="DejaVu Sans" charset="0"/>
              </a:rPr>
              <a:t> Safety Data Sheets required by this section</a:t>
            </a:r>
          </a:p>
          <a:p>
            <a:pPr marL="1296019" indent="0"/>
            <a:endParaRPr lang="en-US" altLang="en-US" sz="1633" dirty="0">
              <a:cs typeface="DejaVu Sans" charset="0"/>
            </a:endParaRPr>
          </a:p>
          <a:p>
            <a:pPr marL="1296019" indent="0"/>
            <a:endParaRPr lang="en-US" altLang="en-US" sz="1633" dirty="0">
              <a:cs typeface="DejaVu Sans" charset="0"/>
            </a:endParaRPr>
          </a:p>
        </p:txBody>
      </p:sp>
      <p:pic>
        <p:nvPicPr>
          <p:cNvPr id="6" name="Picture 5">
            <a:extLst>
              <a:ext uri="{FF2B5EF4-FFF2-40B4-BE49-F238E27FC236}">
                <a16:creationId xmlns:a16="http://schemas.microsoft.com/office/drawing/2014/main" id="{AFED6AD7-06F4-B17A-DC47-4BCA65D1D206}"/>
              </a:ext>
            </a:extLst>
          </p:cNvPr>
          <p:cNvPicPr>
            <a:picLocks noChangeAspect="1"/>
          </p:cNvPicPr>
          <p:nvPr/>
        </p:nvPicPr>
        <p:blipFill>
          <a:blip r:embed="rId3"/>
          <a:stretch>
            <a:fillRect/>
          </a:stretch>
        </p:blipFill>
        <p:spPr>
          <a:xfrm>
            <a:off x="4194398" y="6146646"/>
            <a:ext cx="4507015" cy="525357"/>
          </a:xfrm>
          <a:prstGeom prst="rect">
            <a:avLst/>
          </a:prstGeom>
        </p:spPr>
      </p:pic>
    </p:spTree>
    <p:extLst>
      <p:ext uri="{BB962C8B-B14F-4D97-AF65-F5344CB8AC3E}">
        <p14:creationId xmlns:p14="http://schemas.microsoft.com/office/powerpoint/2010/main" val="2469117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804271" y="335662"/>
            <a:ext cx="7886880" cy="498238"/>
          </a:xfrm>
        </p:spPr>
        <p:txBody>
          <a:bodyPr>
            <a:noAutofit/>
          </a:bodyPr>
          <a:lstStyle/>
          <a:p>
            <a:pPr algn="l">
              <a:lnSpc>
                <a:spcPct val="100000"/>
              </a:lnSpc>
            </a:pPr>
            <a:r>
              <a:rPr lang="en-US" altLang="en-US" sz="2631" dirty="0">
                <a:cs typeface="DejaVu Sans" charset="0"/>
              </a:rPr>
              <a:t> OSHA’s Hazard Communication Standard</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3162C3D5-EC45-4AB3-BA01-DF88B1E3134D}"/>
              </a:ext>
            </a:extLst>
          </p:cNvPr>
          <p:cNvSpPr>
            <a:spLocks noChangeArrowheads="1"/>
          </p:cNvSpPr>
          <p:nvPr/>
        </p:nvSpPr>
        <p:spPr bwMode="auto">
          <a:xfrm>
            <a:off x="456479" y="1355400"/>
            <a:ext cx="8226720" cy="3093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111125" indent="0">
              <a:lnSpc>
                <a:spcPct val="100000"/>
              </a:lnSpc>
              <a:buSzPct val="45000"/>
            </a:pPr>
            <a:r>
              <a:rPr lang="en-US" altLang="en-US" sz="2358" b="1" dirty="0">
                <a:cs typeface="DejaVu Sans" charset="0"/>
              </a:rPr>
              <a:t>Worker training must include </a:t>
            </a:r>
            <a:r>
              <a:rPr lang="en-US" altLang="en-US" sz="2358" dirty="0">
                <a:cs typeface="DejaVu Sans" charset="0"/>
              </a:rPr>
              <a:t>at least:		</a:t>
            </a:r>
          </a:p>
          <a:p>
            <a:pPr>
              <a:lnSpc>
                <a:spcPct val="100000"/>
              </a:lnSpc>
              <a:buClrTx/>
              <a:buSzTx/>
              <a:buFontTx/>
              <a:buNone/>
            </a:pPr>
            <a:endParaRPr lang="en-US" altLang="en-US" sz="1633" dirty="0">
              <a:cs typeface="DejaVu Sans" charset="0"/>
            </a:endParaRPr>
          </a:p>
          <a:p>
            <a:pPr marL="829452">
              <a:buSzPct val="45000"/>
              <a:buFont typeface="Wingdings" panose="05000000000000000000" pitchFamily="2" charset="2"/>
              <a:buChar char=""/>
            </a:pPr>
            <a:r>
              <a:rPr lang="en-US" altLang="en-US" sz="2177" dirty="0">
                <a:cs typeface="DejaVu Sans" charset="0"/>
              </a:rPr>
              <a:t>New employees should be given a copy of the Hazard Communication Plan as part of orientation.</a:t>
            </a:r>
          </a:p>
          <a:p>
            <a:pPr marL="829452">
              <a:buSzPct val="45000"/>
              <a:buFont typeface="Wingdings" panose="05000000000000000000" pitchFamily="2" charset="2"/>
              <a:buChar char=""/>
            </a:pPr>
            <a:r>
              <a:rPr lang="en-US" altLang="en-US" sz="2177" dirty="0">
                <a:cs typeface="DejaVu Sans" charset="0"/>
              </a:rPr>
              <a:t>An overview of the requirements contained in the HAZCOM standard 29 CFR 1910.1200;</a:t>
            </a:r>
          </a:p>
          <a:p>
            <a:pPr marL="829452">
              <a:buSzPct val="45000"/>
              <a:buFont typeface="Wingdings" panose="05000000000000000000" pitchFamily="2" charset="2"/>
              <a:buChar char=""/>
            </a:pPr>
            <a:r>
              <a:rPr lang="en-US" altLang="en-US" sz="2177" dirty="0">
                <a:cs typeface="DejaVu Sans" charset="0"/>
              </a:rPr>
              <a:t>Methods and observations that may be used to detect the presence or release of hazardous chemicals in the work area  (e.g. monitoring conducted by the employer, continuous monitoring devices, visual appearance or odor of hazardous chemicals when being released)</a:t>
            </a:r>
          </a:p>
        </p:txBody>
      </p:sp>
      <p:sp>
        <p:nvSpPr>
          <p:cNvPr id="6" name="Rectangle 3">
            <a:extLst>
              <a:ext uri="{FF2B5EF4-FFF2-40B4-BE49-F238E27FC236}">
                <a16:creationId xmlns:a16="http://schemas.microsoft.com/office/drawing/2014/main" id="{7E6A0E8E-66CF-408D-825F-43FE73C80D7C}"/>
              </a:ext>
            </a:extLst>
          </p:cNvPr>
          <p:cNvSpPr>
            <a:spLocks noChangeArrowheads="1"/>
          </p:cNvSpPr>
          <p:nvPr/>
        </p:nvSpPr>
        <p:spPr bwMode="auto">
          <a:xfrm>
            <a:off x="4569839" y="6362280"/>
            <a:ext cx="4462560" cy="49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9pPr>
          </a:lstStyle>
          <a:p>
            <a:pPr defTabSz="414726" fontAlgn="base" hangingPunct="0">
              <a:spcBef>
                <a:spcPct val="0"/>
              </a:spcBef>
              <a:spcAft>
                <a:spcPct val="0"/>
              </a:spcAft>
              <a:buClr>
                <a:srgbClr val="000000"/>
              </a:buClr>
              <a:buSzPct val="100000"/>
              <a:tabLst/>
              <a:defRPr/>
            </a:pPr>
            <a:r>
              <a:rPr lang="en-US" altLang="en-US" sz="1633" i="1" dirty="0">
                <a:solidFill>
                  <a:prstClr val="black"/>
                </a:solidFill>
                <a:cs typeface="DejaVu Sans" charset="0"/>
              </a:rPr>
              <a:t>AGP-99.200.05     29 CFR 1910.1200(h)(3)(</a:t>
            </a:r>
            <a:r>
              <a:rPr lang="en-US" altLang="en-US" sz="1633" i="1" dirty="0" err="1">
                <a:solidFill>
                  <a:prstClr val="black"/>
                </a:solidFill>
                <a:cs typeface="DejaVu Sans" charset="0"/>
              </a:rPr>
              <a:t>i</a:t>
            </a:r>
            <a:r>
              <a:rPr lang="en-US" altLang="en-US" sz="1633" i="1" dirty="0">
                <a:solidFill>
                  <a:prstClr val="black"/>
                </a:solidFill>
                <a:cs typeface="DejaVu Sans" charset="0"/>
              </a:rPr>
              <a:t>)</a:t>
            </a:r>
          </a:p>
        </p:txBody>
      </p:sp>
    </p:spTree>
    <p:extLst>
      <p:ext uri="{BB962C8B-B14F-4D97-AF65-F5344CB8AC3E}">
        <p14:creationId xmlns:p14="http://schemas.microsoft.com/office/powerpoint/2010/main" val="566079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571797" y="400741"/>
            <a:ext cx="7886880" cy="498238"/>
          </a:xfrm>
        </p:spPr>
        <p:txBody>
          <a:bodyPr>
            <a:noAutofit/>
          </a:bodyPr>
          <a:lstStyle/>
          <a:p>
            <a:pPr algn="l">
              <a:lnSpc>
                <a:spcPct val="100000"/>
              </a:lnSpc>
            </a:pPr>
            <a:r>
              <a:rPr lang="en-US" altLang="en-US" sz="2631" dirty="0">
                <a:cs typeface="DejaVu Sans" charset="0"/>
              </a:rPr>
              <a:t> OSHA’s Hazard Communication Standard</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3162C3D5-EC45-4AB3-BA01-DF88B1E3134D}"/>
              </a:ext>
            </a:extLst>
          </p:cNvPr>
          <p:cNvSpPr>
            <a:spLocks noChangeArrowheads="1"/>
          </p:cNvSpPr>
          <p:nvPr/>
        </p:nvSpPr>
        <p:spPr bwMode="auto">
          <a:xfrm>
            <a:off x="626400" y="1398541"/>
            <a:ext cx="8226720" cy="4560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SzPct val="45000"/>
              <a:buFont typeface="Wingdings" panose="05000000000000000000" pitchFamily="2" charset="2"/>
              <a:buChar char=""/>
            </a:pPr>
            <a:r>
              <a:rPr lang="en-US" altLang="en-US" sz="2358" b="1" dirty="0">
                <a:cs typeface="DejaVu Sans" charset="0"/>
              </a:rPr>
              <a:t>Worker training must include </a:t>
            </a:r>
            <a:r>
              <a:rPr lang="en-US" altLang="en-US" sz="2358" dirty="0">
                <a:cs typeface="DejaVu Sans" charset="0"/>
              </a:rPr>
              <a:t>at least:	</a:t>
            </a:r>
          </a:p>
          <a:p>
            <a:pPr lvl="2">
              <a:lnSpc>
                <a:spcPct val="100000"/>
              </a:lnSpc>
              <a:buSzPct val="45000"/>
              <a:buFont typeface="Wingdings" panose="05000000000000000000" pitchFamily="2" charset="2"/>
              <a:buChar char=""/>
            </a:pPr>
            <a:r>
              <a:rPr lang="en-US" altLang="en-US" sz="2358" dirty="0">
                <a:cs typeface="DejaVu Sans" charset="0"/>
              </a:rPr>
              <a:t>Chemicals present in their workplace operations and this office.</a:t>
            </a:r>
          </a:p>
          <a:p>
            <a:pPr lvl="2">
              <a:lnSpc>
                <a:spcPct val="100000"/>
              </a:lnSpc>
              <a:buSzPct val="45000"/>
              <a:buFont typeface="Wingdings" panose="05000000000000000000" pitchFamily="2" charset="2"/>
              <a:buChar char=""/>
            </a:pPr>
            <a:r>
              <a:rPr lang="en-US" altLang="en-US" sz="2358" dirty="0">
                <a:cs typeface="DejaVu Sans" charset="0"/>
              </a:rPr>
              <a:t>Location and availability of written HCP</a:t>
            </a:r>
          </a:p>
          <a:p>
            <a:pPr lvl="2">
              <a:lnSpc>
                <a:spcPct val="100000"/>
              </a:lnSpc>
              <a:buSzPct val="45000"/>
              <a:buFont typeface="Wingdings" panose="05000000000000000000" pitchFamily="2" charset="2"/>
              <a:buChar char=""/>
            </a:pPr>
            <a:r>
              <a:rPr lang="en-US" altLang="en-US" sz="2358" dirty="0">
                <a:cs typeface="DejaVu Sans" charset="0"/>
              </a:rPr>
              <a:t>Physical and health effects of the hazardous chemical listed on the inventory list of this program.</a:t>
            </a:r>
          </a:p>
          <a:p>
            <a:pPr lvl="2">
              <a:lnSpc>
                <a:spcPct val="100000"/>
              </a:lnSpc>
              <a:buSzPct val="45000"/>
              <a:buFont typeface="Wingdings" panose="05000000000000000000" pitchFamily="2" charset="2"/>
              <a:buChar char=""/>
            </a:pPr>
            <a:r>
              <a:rPr lang="en-US" altLang="en-US" sz="2358" dirty="0">
                <a:cs typeface="DejaVu Sans" charset="0"/>
              </a:rPr>
              <a:t>Methods and observation techniques used to determine the presence or release of hazardous chemicals in the work area.</a:t>
            </a:r>
          </a:p>
          <a:p>
            <a:pPr lvl="2">
              <a:lnSpc>
                <a:spcPct val="100000"/>
              </a:lnSpc>
              <a:buSzPct val="45000"/>
              <a:buFont typeface="Wingdings" panose="05000000000000000000" pitchFamily="2" charset="2"/>
              <a:buChar char=""/>
            </a:pPr>
            <a:r>
              <a:rPr lang="en-US" altLang="en-US" sz="2358" dirty="0">
                <a:cs typeface="DejaVu Sans" charset="0"/>
              </a:rPr>
              <a:t>How to lessen or prevent exposure to these hazardous chemicals through usage of control/work practices and PPE.		</a:t>
            </a:r>
          </a:p>
          <a:p>
            <a:pPr>
              <a:lnSpc>
                <a:spcPct val="100000"/>
              </a:lnSpc>
              <a:buClrTx/>
              <a:buSzTx/>
              <a:buFontTx/>
              <a:buNone/>
            </a:pPr>
            <a:endParaRPr lang="en-US" altLang="en-US" sz="1633" dirty="0">
              <a:cs typeface="DejaVu Sans" charset="0"/>
            </a:endParaRPr>
          </a:p>
        </p:txBody>
      </p:sp>
      <p:sp>
        <p:nvSpPr>
          <p:cNvPr id="6" name="Rectangle 3">
            <a:extLst>
              <a:ext uri="{FF2B5EF4-FFF2-40B4-BE49-F238E27FC236}">
                <a16:creationId xmlns:a16="http://schemas.microsoft.com/office/drawing/2014/main" id="{7E6A0E8E-66CF-408D-825F-43FE73C80D7C}"/>
              </a:ext>
            </a:extLst>
          </p:cNvPr>
          <p:cNvSpPr>
            <a:spLocks noChangeArrowheads="1"/>
          </p:cNvSpPr>
          <p:nvPr/>
        </p:nvSpPr>
        <p:spPr bwMode="auto">
          <a:xfrm>
            <a:off x="4569839" y="6336360"/>
            <a:ext cx="5083199" cy="49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633" i="1" dirty="0">
                <a:cs typeface="DejaVu Sans" charset="0"/>
              </a:rPr>
              <a:t>AGP-99.200.05     29 CFR 1910.1200(h)(3)(</a:t>
            </a:r>
            <a:r>
              <a:rPr lang="en-US" altLang="en-US" sz="1633" i="1" dirty="0" err="1">
                <a:cs typeface="DejaVu Sans" charset="0"/>
              </a:rPr>
              <a:t>i</a:t>
            </a:r>
            <a:r>
              <a:rPr lang="en-US" altLang="en-US" sz="1633" i="1" dirty="0">
                <a:cs typeface="DejaVu Sans" charset="0"/>
              </a:rPr>
              <a:t>)</a:t>
            </a:r>
          </a:p>
        </p:txBody>
      </p:sp>
    </p:spTree>
    <p:extLst>
      <p:ext uri="{BB962C8B-B14F-4D97-AF65-F5344CB8AC3E}">
        <p14:creationId xmlns:p14="http://schemas.microsoft.com/office/powerpoint/2010/main" val="2571379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766158" y="236522"/>
            <a:ext cx="7886880" cy="498238"/>
          </a:xfrm>
        </p:spPr>
        <p:txBody>
          <a:bodyPr>
            <a:noAutofit/>
          </a:bodyPr>
          <a:lstStyle/>
          <a:p>
            <a:pPr algn="l">
              <a:lnSpc>
                <a:spcPct val="100000"/>
              </a:lnSpc>
            </a:pPr>
            <a:r>
              <a:rPr lang="en-US" altLang="en-US" sz="2631" dirty="0">
                <a:cs typeface="DejaVu Sans" charset="0"/>
              </a:rPr>
              <a:t> OSHA’s Hazard Communication Standard</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3162C3D5-EC45-4AB3-BA01-DF88B1E3134D}"/>
              </a:ext>
            </a:extLst>
          </p:cNvPr>
          <p:cNvSpPr>
            <a:spLocks noChangeArrowheads="1"/>
          </p:cNvSpPr>
          <p:nvPr/>
        </p:nvSpPr>
        <p:spPr bwMode="auto">
          <a:xfrm>
            <a:off x="617798" y="1562760"/>
            <a:ext cx="8226720" cy="4560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111125" indent="0">
              <a:lnSpc>
                <a:spcPct val="100000"/>
              </a:lnSpc>
              <a:buSzPct val="45000"/>
            </a:pPr>
            <a:r>
              <a:rPr lang="en-US" altLang="en-US" sz="2358" b="1" dirty="0">
                <a:cs typeface="DejaVu Sans" charset="0"/>
              </a:rPr>
              <a:t>Worker training must include </a:t>
            </a:r>
            <a:r>
              <a:rPr lang="en-US" altLang="en-US" sz="2358" dirty="0">
                <a:cs typeface="DejaVu Sans" charset="0"/>
              </a:rPr>
              <a:t>at least:	</a:t>
            </a:r>
          </a:p>
          <a:p>
            <a:pPr lvl="2">
              <a:lnSpc>
                <a:spcPct val="100000"/>
              </a:lnSpc>
              <a:buSzPct val="45000"/>
              <a:buFont typeface="Wingdings" panose="05000000000000000000" pitchFamily="2" charset="2"/>
              <a:buChar char=""/>
            </a:pPr>
            <a:r>
              <a:rPr lang="en-US" altLang="en-US" sz="2358" dirty="0">
                <a:cs typeface="DejaVu Sans" charset="0"/>
              </a:rPr>
              <a:t>Steps taken to lessen or prevent exposure to the chemicals listed on the inventory list.</a:t>
            </a:r>
          </a:p>
          <a:p>
            <a:pPr lvl="2">
              <a:lnSpc>
                <a:spcPct val="100000"/>
              </a:lnSpc>
              <a:buSzPct val="45000"/>
              <a:buFont typeface="Wingdings" panose="05000000000000000000" pitchFamily="2" charset="2"/>
              <a:buChar char=""/>
            </a:pPr>
            <a:r>
              <a:rPr lang="en-US" altLang="en-US" sz="2358" dirty="0">
                <a:cs typeface="DejaVu Sans" charset="0"/>
              </a:rPr>
              <a:t>Emergency procedures to follow if exposed to chemicals</a:t>
            </a:r>
          </a:p>
          <a:p>
            <a:pPr lvl="2">
              <a:lnSpc>
                <a:spcPct val="100000"/>
              </a:lnSpc>
              <a:buSzPct val="45000"/>
              <a:buFont typeface="Wingdings" panose="05000000000000000000" pitchFamily="2" charset="2"/>
              <a:buChar char=""/>
            </a:pPr>
            <a:r>
              <a:rPr lang="en-US" altLang="en-US" sz="2358" dirty="0">
                <a:cs typeface="DejaVu Sans" charset="0"/>
              </a:rPr>
              <a:t>Location of SDS binders and location of hazardous inventories.</a:t>
            </a:r>
          </a:p>
          <a:p>
            <a:pPr lvl="2">
              <a:lnSpc>
                <a:spcPct val="100000"/>
              </a:lnSpc>
              <a:buSzPct val="45000"/>
              <a:buFont typeface="Wingdings" panose="05000000000000000000" pitchFamily="2" charset="2"/>
              <a:buChar char=""/>
            </a:pPr>
            <a:r>
              <a:rPr lang="en-US" altLang="en-US" sz="2358" dirty="0">
                <a:cs typeface="DejaVu Sans" charset="0"/>
              </a:rPr>
              <a:t>Proper labeling requirements for containers.</a:t>
            </a:r>
          </a:p>
          <a:p>
            <a:pPr lvl="2">
              <a:lnSpc>
                <a:spcPct val="100000"/>
              </a:lnSpc>
              <a:buSzPct val="45000"/>
              <a:buFont typeface="Wingdings" panose="05000000000000000000" pitchFamily="2" charset="2"/>
              <a:buChar char=""/>
            </a:pPr>
            <a:r>
              <a:rPr lang="en-US" altLang="en-US" sz="2358" dirty="0">
                <a:cs typeface="DejaVu Sans" charset="0"/>
              </a:rPr>
              <a:t>Explanation on how to read and interpret each SDS.		</a:t>
            </a:r>
          </a:p>
          <a:p>
            <a:pPr>
              <a:lnSpc>
                <a:spcPct val="100000"/>
              </a:lnSpc>
              <a:buClrTx/>
              <a:buSzTx/>
              <a:buFontTx/>
              <a:buNone/>
            </a:pPr>
            <a:endParaRPr lang="en-US" altLang="en-US" sz="1633" dirty="0">
              <a:cs typeface="DejaVu Sans" charset="0"/>
            </a:endParaRPr>
          </a:p>
        </p:txBody>
      </p:sp>
      <p:sp>
        <p:nvSpPr>
          <p:cNvPr id="6" name="Rectangle 3">
            <a:extLst>
              <a:ext uri="{FF2B5EF4-FFF2-40B4-BE49-F238E27FC236}">
                <a16:creationId xmlns:a16="http://schemas.microsoft.com/office/drawing/2014/main" id="{7E6A0E8E-66CF-408D-825F-43FE73C80D7C}"/>
              </a:ext>
            </a:extLst>
          </p:cNvPr>
          <p:cNvSpPr>
            <a:spLocks noChangeArrowheads="1"/>
          </p:cNvSpPr>
          <p:nvPr/>
        </p:nvSpPr>
        <p:spPr bwMode="auto">
          <a:xfrm>
            <a:off x="4569839" y="6336360"/>
            <a:ext cx="5083199" cy="49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633" i="1" dirty="0">
                <a:cs typeface="DejaVu Sans" charset="0"/>
              </a:rPr>
              <a:t>AGP-99.200.05     29 CFR 1910.1200(h)(3)(</a:t>
            </a:r>
            <a:r>
              <a:rPr lang="en-US" altLang="en-US" sz="1633" i="1" dirty="0" err="1">
                <a:cs typeface="DejaVu Sans" charset="0"/>
              </a:rPr>
              <a:t>i</a:t>
            </a:r>
            <a:r>
              <a:rPr lang="en-US" altLang="en-US" sz="1633" i="1" dirty="0">
                <a:cs typeface="DejaVu Sans" charset="0"/>
              </a:rPr>
              <a:t>)</a:t>
            </a:r>
          </a:p>
        </p:txBody>
      </p:sp>
    </p:spTree>
    <p:extLst>
      <p:ext uri="{BB962C8B-B14F-4D97-AF65-F5344CB8AC3E}">
        <p14:creationId xmlns:p14="http://schemas.microsoft.com/office/powerpoint/2010/main" val="2673424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766158" y="168840"/>
            <a:ext cx="7886880" cy="498238"/>
          </a:xfrm>
        </p:spPr>
        <p:txBody>
          <a:bodyPr>
            <a:noAutofit/>
          </a:bodyPr>
          <a:lstStyle/>
          <a:p>
            <a:pPr algn="l">
              <a:lnSpc>
                <a:spcPct val="100000"/>
              </a:lnSpc>
            </a:pPr>
            <a:r>
              <a:rPr lang="en-US" altLang="en-US" sz="2631" dirty="0">
                <a:cs typeface="DejaVu Sans" charset="0"/>
              </a:rPr>
              <a:t> OSHA’s Hazard Communication Standard</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3162C3D5-EC45-4AB3-BA01-DF88B1E3134D}"/>
              </a:ext>
            </a:extLst>
          </p:cNvPr>
          <p:cNvSpPr>
            <a:spLocks noChangeArrowheads="1"/>
          </p:cNvSpPr>
          <p:nvPr/>
        </p:nvSpPr>
        <p:spPr bwMode="auto">
          <a:xfrm>
            <a:off x="1184902" y="1069383"/>
            <a:ext cx="8226720" cy="4233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111125" indent="0">
              <a:lnSpc>
                <a:spcPct val="100000"/>
              </a:lnSpc>
              <a:buSzPct val="45000"/>
            </a:pPr>
            <a:r>
              <a:rPr lang="en-US" altLang="en-US" sz="2358" b="1" dirty="0">
                <a:cs typeface="DejaVu Sans" charset="0"/>
              </a:rPr>
              <a:t>Attachment 1 of OMD HazCom Policy</a:t>
            </a:r>
            <a:r>
              <a:rPr lang="en-US" altLang="en-US" sz="2358" dirty="0">
                <a:cs typeface="DejaVu Sans" charset="0"/>
              </a:rPr>
              <a:t>:	</a:t>
            </a:r>
          </a:p>
          <a:p>
            <a:pPr marL="829452" lvl="2">
              <a:buSzPct val="45000"/>
            </a:pPr>
            <a:r>
              <a:rPr lang="en-US" altLang="en-US" sz="2358" dirty="0">
                <a:cs typeface="DejaVu Sans" charset="0"/>
              </a:rPr>
              <a:t>		</a:t>
            </a:r>
          </a:p>
          <a:p>
            <a:pPr>
              <a:lnSpc>
                <a:spcPct val="100000"/>
              </a:lnSpc>
              <a:buClrTx/>
              <a:buSzTx/>
              <a:buFontTx/>
              <a:buNone/>
            </a:pPr>
            <a:endParaRPr lang="en-US" altLang="en-US" sz="1633" dirty="0">
              <a:cs typeface="DejaVu Sans" charset="0"/>
            </a:endParaRPr>
          </a:p>
        </p:txBody>
      </p:sp>
      <p:sp>
        <p:nvSpPr>
          <p:cNvPr id="6" name="Rectangle 3">
            <a:extLst>
              <a:ext uri="{FF2B5EF4-FFF2-40B4-BE49-F238E27FC236}">
                <a16:creationId xmlns:a16="http://schemas.microsoft.com/office/drawing/2014/main" id="{7E6A0E8E-66CF-408D-825F-43FE73C80D7C}"/>
              </a:ext>
            </a:extLst>
          </p:cNvPr>
          <p:cNvSpPr>
            <a:spLocks noChangeArrowheads="1"/>
          </p:cNvSpPr>
          <p:nvPr/>
        </p:nvSpPr>
        <p:spPr bwMode="auto">
          <a:xfrm>
            <a:off x="0" y="6006948"/>
            <a:ext cx="6325198" cy="49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1633" i="1" dirty="0">
                <a:cs typeface="DejaVu Sans" charset="0"/>
              </a:rPr>
              <a:t>AGP-99.200.05 Attachment 1     29 CFR 1910.1200(h)(3)(</a:t>
            </a:r>
            <a:r>
              <a:rPr lang="en-US" altLang="en-US" sz="1633" i="1" dirty="0" err="1">
                <a:cs typeface="DejaVu Sans" charset="0"/>
              </a:rPr>
              <a:t>i</a:t>
            </a:r>
            <a:r>
              <a:rPr lang="en-US" altLang="en-US" sz="1633" i="1" dirty="0">
                <a:cs typeface="DejaVu Sans" charset="0"/>
              </a:rPr>
              <a:t>)</a:t>
            </a:r>
          </a:p>
        </p:txBody>
      </p:sp>
      <p:pic>
        <p:nvPicPr>
          <p:cNvPr id="8" name="Picture 7" descr="Text, letter&#10;&#10;Description automatically generated">
            <a:extLst>
              <a:ext uri="{FF2B5EF4-FFF2-40B4-BE49-F238E27FC236}">
                <a16:creationId xmlns:a16="http://schemas.microsoft.com/office/drawing/2014/main" id="{3F8E16F6-20C1-0D06-BB18-4D135222D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439" y="1371125"/>
            <a:ext cx="3529759" cy="4562201"/>
          </a:xfrm>
          <a:prstGeom prst="rect">
            <a:avLst/>
          </a:prstGeom>
        </p:spPr>
      </p:pic>
    </p:spTree>
    <p:extLst>
      <p:ext uri="{BB962C8B-B14F-4D97-AF65-F5344CB8AC3E}">
        <p14:creationId xmlns:p14="http://schemas.microsoft.com/office/powerpoint/2010/main" val="893602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83D8-4FE0-1067-E87B-FE2ADA6D18B9}"/>
              </a:ext>
            </a:extLst>
          </p:cNvPr>
          <p:cNvSpPr>
            <a:spLocks noGrp="1"/>
          </p:cNvSpPr>
          <p:nvPr>
            <p:ph type="title"/>
          </p:nvPr>
        </p:nvSpPr>
        <p:spPr/>
        <p:txBody>
          <a:bodyPr/>
          <a:lstStyle/>
          <a:p>
            <a:pPr algn="ctr"/>
            <a:r>
              <a:rPr lang="en-US" dirty="0"/>
              <a:t>PPE</a:t>
            </a:r>
          </a:p>
        </p:txBody>
      </p:sp>
      <p:sp>
        <p:nvSpPr>
          <p:cNvPr id="3" name="Text Placeholder 2">
            <a:extLst>
              <a:ext uri="{FF2B5EF4-FFF2-40B4-BE49-F238E27FC236}">
                <a16:creationId xmlns:a16="http://schemas.microsoft.com/office/drawing/2014/main" id="{D0ADDDED-8DEA-69DB-8B1F-38266B6CFF1E}"/>
              </a:ext>
            </a:extLst>
          </p:cNvPr>
          <p:cNvSpPr>
            <a:spLocks noGrp="1"/>
          </p:cNvSpPr>
          <p:nvPr>
            <p:ph type="body" idx="1"/>
          </p:nvPr>
        </p:nvSpPr>
        <p:spPr/>
        <p:txBody>
          <a:bodyPr>
            <a:normAutofit fontScale="85000" lnSpcReduction="20000"/>
          </a:bodyPr>
          <a:lstStyle/>
          <a:p>
            <a:pPr algn="l">
              <a:buFont typeface="Arial" panose="020B0604020202020204" pitchFamily="34" charset="0"/>
              <a:buChar char="•"/>
            </a:pPr>
            <a:r>
              <a:rPr lang="en-US" b="0" i="0" dirty="0">
                <a:solidFill>
                  <a:schemeClr val="tx1"/>
                </a:solidFill>
                <a:effectLst/>
                <a:latin typeface="Inter"/>
              </a:rPr>
              <a:t>Common types of PPE include:</a:t>
            </a:r>
          </a:p>
          <a:p>
            <a:pPr marL="557213" lvl="1" indent="-214313"/>
            <a:r>
              <a:rPr lang="en-US" b="0" i="0" dirty="0">
                <a:solidFill>
                  <a:schemeClr val="tx1"/>
                </a:solidFill>
                <a:effectLst/>
                <a:latin typeface="Inter"/>
              </a:rPr>
              <a:t>Gloves (specify the types of gloves needed for different chemicals)</a:t>
            </a:r>
          </a:p>
          <a:p>
            <a:pPr marL="557213" lvl="1" indent="-214313"/>
            <a:r>
              <a:rPr lang="en-US" b="0" i="0" dirty="0">
                <a:solidFill>
                  <a:schemeClr val="tx1"/>
                </a:solidFill>
                <a:effectLst/>
                <a:latin typeface="Inter"/>
              </a:rPr>
              <a:t>Eye protection (safety glasses, goggles, face shields)</a:t>
            </a:r>
          </a:p>
          <a:p>
            <a:pPr marL="557213" lvl="1" indent="-214313"/>
            <a:r>
              <a:rPr lang="en-US" b="0" i="0" dirty="0">
                <a:solidFill>
                  <a:schemeClr val="tx1"/>
                </a:solidFill>
                <a:effectLst/>
                <a:latin typeface="Inter"/>
              </a:rPr>
              <a:t>Respirators (if required – discuss types and proper fit testing)</a:t>
            </a:r>
          </a:p>
          <a:p>
            <a:pPr marL="557213" lvl="1" indent="-214313"/>
            <a:r>
              <a:rPr lang="en-US" b="0" i="0" dirty="0">
                <a:solidFill>
                  <a:schemeClr val="tx1"/>
                </a:solidFill>
                <a:effectLst/>
                <a:latin typeface="Inter"/>
              </a:rPr>
              <a:t>Protective clothing (aprons, coveralls)</a:t>
            </a:r>
          </a:p>
          <a:p>
            <a:pPr algn="l">
              <a:buFont typeface="Arial" panose="020B0604020202020204" pitchFamily="34" charset="0"/>
              <a:buChar char="•"/>
            </a:pPr>
            <a:r>
              <a:rPr lang="en-US" b="0" i="0" dirty="0">
                <a:solidFill>
                  <a:schemeClr val="tx1"/>
                </a:solidFill>
                <a:effectLst/>
                <a:latin typeface="Inter"/>
              </a:rPr>
              <a:t>PPE must be properly fitted, used, and maintained.</a:t>
            </a:r>
          </a:p>
          <a:p>
            <a:pPr algn="l">
              <a:buFont typeface="Arial" panose="020B0604020202020204" pitchFamily="34" charset="0"/>
              <a:buChar char="•"/>
            </a:pPr>
            <a:r>
              <a:rPr lang="en-US" b="0" i="0" dirty="0">
                <a:solidFill>
                  <a:schemeClr val="tx1"/>
                </a:solidFill>
                <a:effectLst/>
                <a:latin typeface="Inter"/>
              </a:rPr>
              <a:t>Inspect PPE before each use for damage or defects.</a:t>
            </a:r>
          </a:p>
          <a:p>
            <a:pPr algn="l">
              <a:buFont typeface="Arial" panose="020B0604020202020204" pitchFamily="34" charset="0"/>
              <a:buChar char="•"/>
            </a:pPr>
            <a:r>
              <a:rPr lang="en-US" b="0" i="0" dirty="0">
                <a:solidFill>
                  <a:schemeClr val="tx1"/>
                </a:solidFill>
                <a:effectLst/>
                <a:latin typeface="Inter"/>
              </a:rPr>
              <a:t>Wear PPE correctly.</a:t>
            </a:r>
          </a:p>
          <a:p>
            <a:pPr algn="l">
              <a:buFont typeface="Arial" panose="020B0604020202020204" pitchFamily="34" charset="0"/>
              <a:buChar char="•"/>
            </a:pPr>
            <a:r>
              <a:rPr lang="en-US" b="0" i="0" dirty="0">
                <a:solidFill>
                  <a:schemeClr val="tx1"/>
                </a:solidFill>
                <a:effectLst/>
                <a:latin typeface="Inter"/>
              </a:rPr>
              <a:t>Remove PPE carefully to avoid contaminating yourself.</a:t>
            </a:r>
          </a:p>
          <a:p>
            <a:pPr algn="l">
              <a:buFont typeface="Arial" panose="020B0604020202020204" pitchFamily="34" charset="0"/>
              <a:buChar char="•"/>
            </a:pPr>
            <a:r>
              <a:rPr lang="en-US" b="0" i="0" dirty="0">
                <a:solidFill>
                  <a:schemeClr val="tx1"/>
                </a:solidFill>
                <a:effectLst/>
                <a:latin typeface="Inter"/>
              </a:rPr>
              <a:t>Clean and store PPE properly.</a:t>
            </a:r>
          </a:p>
          <a:p>
            <a:pPr algn="l">
              <a:buFont typeface="Arial" panose="020B0604020202020204" pitchFamily="34" charset="0"/>
              <a:buChar char="•"/>
            </a:pPr>
            <a:r>
              <a:rPr lang="en-US" b="0" i="0" dirty="0">
                <a:solidFill>
                  <a:schemeClr val="tx1"/>
                </a:solidFill>
                <a:effectLst/>
                <a:latin typeface="Inter"/>
              </a:rPr>
              <a:t>Replace damaged or worn PPE immediately.</a:t>
            </a:r>
          </a:p>
          <a:p>
            <a:pPr algn="l">
              <a:buFont typeface="Arial" panose="020B0604020202020204" pitchFamily="34" charset="0"/>
              <a:buChar char="•"/>
            </a:pPr>
            <a:r>
              <a:rPr lang="en-US" b="0" i="0" dirty="0">
                <a:solidFill>
                  <a:schemeClr val="tx1"/>
                </a:solidFill>
                <a:effectLst/>
                <a:latin typeface="Inter"/>
              </a:rPr>
              <a:t>Know where PPE is located in the workplace.</a:t>
            </a:r>
          </a:p>
          <a:p>
            <a:endParaRPr lang="en-US" dirty="0"/>
          </a:p>
        </p:txBody>
      </p:sp>
    </p:spTree>
    <p:extLst>
      <p:ext uri="{BB962C8B-B14F-4D97-AF65-F5344CB8AC3E}">
        <p14:creationId xmlns:p14="http://schemas.microsoft.com/office/powerpoint/2010/main" val="1551531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D397-E143-CF0B-60B8-9AC5954A8B84}"/>
              </a:ext>
            </a:extLst>
          </p:cNvPr>
          <p:cNvSpPr>
            <a:spLocks noGrp="1"/>
          </p:cNvSpPr>
          <p:nvPr>
            <p:ph type="title"/>
          </p:nvPr>
        </p:nvSpPr>
        <p:spPr>
          <a:xfrm>
            <a:off x="2472948" y="148149"/>
            <a:ext cx="3664381" cy="1325563"/>
          </a:xfrm>
        </p:spPr>
        <p:txBody>
          <a:bodyPr/>
          <a:lstStyle/>
          <a:p>
            <a:r>
              <a:rPr lang="en-US" dirty="0"/>
              <a:t>Chemical Spills</a:t>
            </a:r>
          </a:p>
        </p:txBody>
      </p:sp>
      <p:sp>
        <p:nvSpPr>
          <p:cNvPr id="3" name="Text Placeholder 2">
            <a:extLst>
              <a:ext uri="{FF2B5EF4-FFF2-40B4-BE49-F238E27FC236}">
                <a16:creationId xmlns:a16="http://schemas.microsoft.com/office/drawing/2014/main" id="{426A7658-2626-5491-8093-BD91208F7FFB}"/>
              </a:ext>
            </a:extLst>
          </p:cNvPr>
          <p:cNvSpPr>
            <a:spLocks noGrp="1"/>
          </p:cNvSpPr>
          <p:nvPr>
            <p:ph type="body" idx="1"/>
          </p:nvPr>
        </p:nvSpPr>
        <p:spPr/>
        <p:txBody>
          <a:bodyPr>
            <a:normAutofit fontScale="92500" lnSpcReduction="10000"/>
          </a:bodyPr>
          <a:lstStyle/>
          <a:p>
            <a:pPr algn="l">
              <a:buFont typeface="Arial" panose="020B0604020202020204" pitchFamily="34" charset="0"/>
              <a:buChar char="•"/>
            </a:pPr>
            <a:r>
              <a:rPr lang="en-US" b="0" i="0" dirty="0">
                <a:solidFill>
                  <a:schemeClr val="tx1"/>
                </a:solidFill>
                <a:effectLst/>
                <a:latin typeface="Inter"/>
              </a:rPr>
              <a:t>In case of a spill:</a:t>
            </a:r>
          </a:p>
          <a:p>
            <a:pPr marL="557213" lvl="1" indent="-214313"/>
            <a:r>
              <a:rPr lang="en-US" b="0" i="0" dirty="0">
                <a:solidFill>
                  <a:schemeClr val="tx1"/>
                </a:solidFill>
                <a:effectLst/>
                <a:latin typeface="Inter"/>
              </a:rPr>
              <a:t>Alert others in the area.</a:t>
            </a:r>
          </a:p>
          <a:p>
            <a:pPr marL="557213" lvl="1" indent="-214313"/>
            <a:r>
              <a:rPr lang="en-US" b="0" i="0" dirty="0">
                <a:solidFill>
                  <a:schemeClr val="tx1"/>
                </a:solidFill>
                <a:effectLst/>
                <a:latin typeface="Inter"/>
              </a:rPr>
              <a:t>Evacuate if necessary.</a:t>
            </a:r>
          </a:p>
          <a:p>
            <a:pPr marL="557213" lvl="1" indent="-214313"/>
            <a:r>
              <a:rPr lang="en-US" b="0" i="0" dirty="0">
                <a:solidFill>
                  <a:schemeClr val="tx1"/>
                </a:solidFill>
                <a:effectLst/>
                <a:latin typeface="Inter"/>
              </a:rPr>
              <a:t>Contain the spill if it is safe to do so.</a:t>
            </a:r>
          </a:p>
          <a:p>
            <a:pPr marL="557213" lvl="1" indent="-214313"/>
            <a:r>
              <a:rPr lang="en-US" b="0" i="0" dirty="0">
                <a:solidFill>
                  <a:schemeClr val="tx1"/>
                </a:solidFill>
                <a:effectLst/>
                <a:latin typeface="Inter"/>
              </a:rPr>
              <a:t>Use appropriate PPE.</a:t>
            </a:r>
          </a:p>
          <a:p>
            <a:pPr marL="557213" lvl="1" indent="-214313"/>
            <a:r>
              <a:rPr lang="en-US" b="0" i="0" dirty="0">
                <a:solidFill>
                  <a:schemeClr val="tx1"/>
                </a:solidFill>
                <a:effectLst/>
                <a:latin typeface="Inter"/>
              </a:rPr>
              <a:t>Clean up the spill according to the SDS and company procedures.</a:t>
            </a:r>
          </a:p>
          <a:p>
            <a:pPr marL="557213" lvl="1" indent="-214313"/>
            <a:r>
              <a:rPr lang="en-US" b="0" i="0" dirty="0">
                <a:solidFill>
                  <a:schemeClr val="tx1"/>
                </a:solidFill>
                <a:effectLst/>
                <a:latin typeface="Inter"/>
              </a:rPr>
              <a:t>Report the spill to your supervisor or safety coordinator.</a:t>
            </a:r>
          </a:p>
          <a:p>
            <a:pPr algn="l">
              <a:buFont typeface="Arial" panose="020B0604020202020204" pitchFamily="34" charset="0"/>
              <a:buChar char="•"/>
            </a:pPr>
            <a:r>
              <a:rPr lang="en-US" b="0" i="0" dirty="0">
                <a:solidFill>
                  <a:schemeClr val="tx1"/>
                </a:solidFill>
                <a:effectLst/>
                <a:latin typeface="Inter"/>
              </a:rPr>
              <a:t>Never attempt to clean up a spill if you are not properly trained or equipped.</a:t>
            </a:r>
          </a:p>
          <a:p>
            <a:pPr>
              <a:buFont typeface="Arial" panose="020B0604020202020204" pitchFamily="34" charset="0"/>
              <a:buChar char="•"/>
            </a:pPr>
            <a:r>
              <a:rPr lang="en-US" b="0" i="0" dirty="0">
                <a:solidFill>
                  <a:schemeClr val="tx1"/>
                </a:solidFill>
                <a:effectLst/>
                <a:latin typeface="Inter"/>
              </a:rPr>
              <a:t>Report all chemical exposures to your supervisor or safety coordinator immediately.</a:t>
            </a:r>
          </a:p>
          <a:p>
            <a:pPr algn="l">
              <a:buFont typeface="Arial" panose="020B0604020202020204" pitchFamily="34" charset="0"/>
              <a:buChar char="•"/>
            </a:pPr>
            <a:endParaRPr lang="en-US" b="0" i="0" dirty="0">
              <a:solidFill>
                <a:schemeClr val="tx1"/>
              </a:solidFill>
              <a:effectLst/>
              <a:latin typeface="Inter"/>
            </a:endParaRPr>
          </a:p>
          <a:p>
            <a:endParaRPr lang="en-US" dirty="0"/>
          </a:p>
        </p:txBody>
      </p:sp>
    </p:spTree>
    <p:extLst>
      <p:ext uri="{BB962C8B-B14F-4D97-AF65-F5344CB8AC3E}">
        <p14:creationId xmlns:p14="http://schemas.microsoft.com/office/powerpoint/2010/main" val="198093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Glossary of Acronyms Used</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4" name="Rectangle 1">
            <a:extLst>
              <a:ext uri="{FF2B5EF4-FFF2-40B4-BE49-F238E27FC236}">
                <a16:creationId xmlns:a16="http://schemas.microsoft.com/office/drawing/2014/main" id="{CB4FA048-E510-47EC-AC41-A03DC4F0731A}"/>
              </a:ext>
            </a:extLst>
          </p:cNvPr>
          <p:cNvSpPr>
            <a:spLocks noChangeArrowheads="1"/>
          </p:cNvSpPr>
          <p:nvPr/>
        </p:nvSpPr>
        <p:spPr bwMode="auto">
          <a:xfrm>
            <a:off x="1306799" y="249480"/>
            <a:ext cx="6530400" cy="652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3628" b="1" dirty="0">
                <a:latin typeface="+mj-lt"/>
                <a:cs typeface="DejaVu Sans" charset="0"/>
              </a:rPr>
              <a:t>Glossary of Acronyms Used</a:t>
            </a:r>
          </a:p>
        </p:txBody>
      </p:sp>
      <p:sp>
        <p:nvSpPr>
          <p:cNvPr id="5" name="Rectangle 2">
            <a:extLst>
              <a:ext uri="{FF2B5EF4-FFF2-40B4-BE49-F238E27FC236}">
                <a16:creationId xmlns:a16="http://schemas.microsoft.com/office/drawing/2014/main" id="{553068C4-2C8D-4560-BDCC-6569B2545FF1}"/>
              </a:ext>
            </a:extLst>
          </p:cNvPr>
          <p:cNvSpPr>
            <a:spLocks noChangeArrowheads="1"/>
          </p:cNvSpPr>
          <p:nvPr/>
        </p:nvSpPr>
        <p:spPr bwMode="auto">
          <a:xfrm>
            <a:off x="465428" y="1693611"/>
            <a:ext cx="8228160" cy="443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226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514087" indent="-414726">
              <a:buSzPct val="45000"/>
              <a:buFont typeface="Arial" panose="020B0604020202020204" pitchFamily="34" charset="0"/>
              <a:buChar char="•"/>
            </a:pPr>
            <a:r>
              <a:rPr lang="en-US" altLang="en-US" sz="2400" dirty="0">
                <a:latin typeface="+mj-lt"/>
                <a:cs typeface="DejaVu Sans" charset="0"/>
              </a:rPr>
              <a:t>OSHA – Occupational Safety and Health Administration</a:t>
            </a:r>
          </a:p>
          <a:p>
            <a:pPr marL="514087" indent="-414726">
              <a:buSzPct val="45000"/>
              <a:buFont typeface="Arial" panose="020B0604020202020204" pitchFamily="34" charset="0"/>
              <a:buChar char="•"/>
            </a:pPr>
            <a:r>
              <a:rPr lang="en-US" altLang="en-US" sz="2400" dirty="0" err="1">
                <a:latin typeface="+mj-lt"/>
                <a:cs typeface="DejaVu Sans" charset="0"/>
              </a:rPr>
              <a:t>HazCom</a:t>
            </a:r>
            <a:r>
              <a:rPr lang="en-US" altLang="en-US" sz="2400" dirty="0">
                <a:latin typeface="+mj-lt"/>
                <a:cs typeface="DejaVu Sans" charset="0"/>
              </a:rPr>
              <a:t> – Hazard Communication</a:t>
            </a:r>
          </a:p>
          <a:p>
            <a:pPr marL="514087" indent="-414726">
              <a:buSzPct val="45000"/>
              <a:buFont typeface="Arial" panose="020B0604020202020204" pitchFamily="34" charset="0"/>
              <a:buChar char="•"/>
            </a:pPr>
            <a:r>
              <a:rPr lang="en-US" altLang="en-US" sz="2400" dirty="0">
                <a:latin typeface="+mj-lt"/>
                <a:cs typeface="DejaVu Sans" charset="0"/>
              </a:rPr>
              <a:t>HCO – Hazard Communication Officer</a:t>
            </a:r>
          </a:p>
          <a:p>
            <a:pPr marL="514087" indent="-414726">
              <a:buSzPct val="45000"/>
              <a:buFont typeface="Arial" panose="020B0604020202020204" pitchFamily="34" charset="0"/>
              <a:buChar char="•"/>
            </a:pPr>
            <a:r>
              <a:rPr lang="en-US" altLang="en-US" sz="2400" dirty="0">
                <a:latin typeface="+mj-lt"/>
                <a:cs typeface="DejaVu Sans" charset="0"/>
              </a:rPr>
              <a:t>HCP – Hazard Communication Plan</a:t>
            </a:r>
          </a:p>
          <a:p>
            <a:pPr marL="514087" indent="-414726">
              <a:buSzPct val="45000"/>
              <a:buFont typeface="Arial" panose="020B0604020202020204" pitchFamily="34" charset="0"/>
              <a:buChar char="•"/>
            </a:pPr>
            <a:r>
              <a:rPr lang="en-US" altLang="en-US" sz="2400" dirty="0">
                <a:latin typeface="+mj-lt"/>
                <a:cs typeface="DejaVu Sans" charset="0"/>
              </a:rPr>
              <a:t>CDC – Centers for Disease Control and Prevention</a:t>
            </a:r>
          </a:p>
          <a:p>
            <a:pPr marL="514087" indent="-414726">
              <a:buSzPct val="45000"/>
              <a:buFont typeface="Arial" panose="020B0604020202020204" pitchFamily="34" charset="0"/>
              <a:buChar char="•"/>
            </a:pPr>
            <a:r>
              <a:rPr lang="en-US" altLang="en-US" sz="2400" dirty="0">
                <a:latin typeface="+mj-lt"/>
                <a:cs typeface="DejaVu Sans" charset="0"/>
              </a:rPr>
              <a:t>NIOSH – National Institute for Occupational Safety and Health</a:t>
            </a:r>
          </a:p>
          <a:p>
            <a:pPr marL="514087" indent="-414726">
              <a:buSzPct val="45000"/>
              <a:buFont typeface="Arial" panose="020B0604020202020204" pitchFamily="34" charset="0"/>
              <a:buChar char="•"/>
            </a:pPr>
            <a:r>
              <a:rPr lang="en-US" altLang="en-US" sz="2400" dirty="0">
                <a:latin typeface="+mj-lt"/>
                <a:cs typeface="DejaVu Sans" charset="0"/>
              </a:rPr>
              <a:t>NIH – National Institutes of Health</a:t>
            </a:r>
          </a:p>
          <a:p>
            <a:pPr marL="514087" indent="-414726">
              <a:buSzPct val="45000"/>
              <a:buFont typeface="Arial" panose="020B0604020202020204" pitchFamily="34" charset="0"/>
              <a:buChar char="•"/>
            </a:pPr>
            <a:r>
              <a:rPr lang="en-US" altLang="en-US" sz="2400" dirty="0">
                <a:solidFill>
                  <a:schemeClr val="tx1"/>
                </a:solidFill>
                <a:latin typeface="+mj-lt"/>
                <a:cs typeface="DejaVu Sans" charset="0"/>
              </a:rPr>
              <a:t>SDS – Safety Data Sheet</a:t>
            </a:r>
          </a:p>
          <a:p>
            <a:pPr marL="514087" indent="-414726">
              <a:buSzPct val="45000"/>
              <a:buFont typeface="Arial" panose="020B0604020202020204" pitchFamily="34" charset="0"/>
              <a:buChar char="•"/>
            </a:pPr>
            <a:r>
              <a:rPr lang="en-US" altLang="en-US" sz="2400" dirty="0">
                <a:solidFill>
                  <a:schemeClr val="tx1"/>
                </a:solidFill>
                <a:latin typeface="+mj-lt"/>
                <a:cs typeface="DejaVu Sans" charset="0"/>
              </a:rPr>
              <a:t>PEL – Permissible Exposure Limit</a:t>
            </a:r>
          </a:p>
          <a:p>
            <a:pPr marL="514087" indent="-414726">
              <a:buSzPct val="45000"/>
              <a:buFont typeface="Arial" panose="020B0604020202020204" pitchFamily="34" charset="0"/>
              <a:buChar char="•"/>
            </a:pPr>
            <a:r>
              <a:rPr lang="en-US" altLang="en-US" sz="2400" dirty="0">
                <a:solidFill>
                  <a:schemeClr val="tx1"/>
                </a:solidFill>
                <a:latin typeface="+mj-lt"/>
                <a:cs typeface="DejaVu Sans" charset="0"/>
              </a:rPr>
              <a:t>PPE – Personal Protective Equipment</a:t>
            </a:r>
          </a:p>
          <a:p>
            <a:pPr marL="514087" indent="-414726">
              <a:buSzPct val="45000"/>
              <a:buFont typeface="Arial" panose="020B0604020202020204" pitchFamily="34" charset="0"/>
              <a:buChar char="•"/>
            </a:pPr>
            <a:r>
              <a:rPr lang="en-US" altLang="en-US" sz="2400" dirty="0">
                <a:solidFill>
                  <a:schemeClr val="tx1"/>
                </a:solidFill>
                <a:latin typeface="+mj-lt"/>
                <a:cs typeface="DejaVu Sans" charset="0"/>
              </a:rPr>
              <a:t>AGP – Adjutant General Personnel</a:t>
            </a:r>
          </a:p>
          <a:p>
            <a:pPr marL="514087" indent="-414726">
              <a:buSzPct val="45000"/>
              <a:buFont typeface="Arial" panose="020B0604020202020204" pitchFamily="34" charset="0"/>
              <a:buChar char="•"/>
            </a:pPr>
            <a:r>
              <a:rPr lang="en-US" altLang="en-US" sz="2400" dirty="0">
                <a:solidFill>
                  <a:schemeClr val="tx1"/>
                </a:solidFill>
                <a:latin typeface="+mj-lt"/>
                <a:cs typeface="DejaVu Sans" charset="0"/>
              </a:rPr>
              <a:t>AGI – Adjutant General Installations</a:t>
            </a:r>
          </a:p>
        </p:txBody>
      </p:sp>
    </p:spTree>
    <p:extLst>
      <p:ext uri="{BB962C8B-B14F-4D97-AF65-F5344CB8AC3E}">
        <p14:creationId xmlns:p14="http://schemas.microsoft.com/office/powerpoint/2010/main" val="1522622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Thank You!</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7" name="TextBox 6">
            <a:extLst>
              <a:ext uri="{FF2B5EF4-FFF2-40B4-BE49-F238E27FC236}">
                <a16:creationId xmlns:a16="http://schemas.microsoft.com/office/drawing/2014/main" id="{02FC0497-474F-D974-3125-2594B6EF42FA}"/>
              </a:ext>
            </a:extLst>
          </p:cNvPr>
          <p:cNvSpPr txBox="1"/>
          <p:nvPr/>
        </p:nvSpPr>
        <p:spPr>
          <a:xfrm>
            <a:off x="0" y="2922162"/>
            <a:ext cx="9144000" cy="1013675"/>
          </a:xfrm>
          <a:prstGeom prst="rect">
            <a:avLst/>
          </a:prstGeom>
          <a:noFill/>
        </p:spPr>
        <p:txBody>
          <a:bodyPr wrap="square" rtlCol="0">
            <a:spAutoFit/>
          </a:bodyPr>
          <a:lstStyle/>
          <a:p>
            <a:pPr algn="ctr"/>
            <a:r>
              <a:rPr lang="en-US" sz="5987" dirty="0"/>
              <a:t>Knowledge Check</a:t>
            </a:r>
          </a:p>
        </p:txBody>
      </p:sp>
    </p:spTree>
    <p:extLst>
      <p:ext uri="{BB962C8B-B14F-4D97-AF65-F5344CB8AC3E}">
        <p14:creationId xmlns:p14="http://schemas.microsoft.com/office/powerpoint/2010/main" val="25841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Thank You!</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7" name="TextBox 6">
            <a:extLst>
              <a:ext uri="{FF2B5EF4-FFF2-40B4-BE49-F238E27FC236}">
                <a16:creationId xmlns:a16="http://schemas.microsoft.com/office/drawing/2014/main" id="{69DA536D-A815-E30A-5270-0C1B81EC218C}"/>
              </a:ext>
            </a:extLst>
          </p:cNvPr>
          <p:cNvSpPr txBox="1"/>
          <p:nvPr/>
        </p:nvSpPr>
        <p:spPr>
          <a:xfrm>
            <a:off x="1046880" y="1701000"/>
            <a:ext cx="7603200" cy="1077218"/>
          </a:xfrm>
          <a:prstGeom prst="rect">
            <a:avLst/>
          </a:prstGeom>
          <a:noFill/>
        </p:spPr>
        <p:txBody>
          <a:bodyPr wrap="square" rtlCol="0">
            <a:spAutoFit/>
          </a:bodyPr>
          <a:lstStyle/>
          <a:p>
            <a:r>
              <a:rPr lang="en-US" sz="3200" b="1" dirty="0"/>
              <a:t>When was the Occupational Safety and Health Administration Act established? </a:t>
            </a:r>
          </a:p>
        </p:txBody>
      </p:sp>
      <p:sp>
        <p:nvSpPr>
          <p:cNvPr id="8" name="TextBox 7">
            <a:extLst>
              <a:ext uri="{FF2B5EF4-FFF2-40B4-BE49-F238E27FC236}">
                <a16:creationId xmlns:a16="http://schemas.microsoft.com/office/drawing/2014/main" id="{968B9128-B478-6EC2-D99C-9F2D4AFFD20C}"/>
              </a:ext>
            </a:extLst>
          </p:cNvPr>
          <p:cNvSpPr txBox="1"/>
          <p:nvPr/>
        </p:nvSpPr>
        <p:spPr>
          <a:xfrm>
            <a:off x="1046880" y="3498120"/>
            <a:ext cx="1451520" cy="762388"/>
          </a:xfrm>
          <a:prstGeom prst="rect">
            <a:avLst/>
          </a:prstGeom>
          <a:noFill/>
        </p:spPr>
        <p:txBody>
          <a:bodyPr wrap="square" rtlCol="0">
            <a:spAutoFit/>
          </a:bodyPr>
          <a:lstStyle/>
          <a:p>
            <a:r>
              <a:rPr lang="en-US" sz="4354" b="1" dirty="0">
                <a:solidFill>
                  <a:srgbClr val="FF0000"/>
                </a:solidFill>
              </a:rPr>
              <a:t>1970</a:t>
            </a:r>
          </a:p>
        </p:txBody>
      </p:sp>
    </p:spTree>
    <p:extLst>
      <p:ext uri="{BB962C8B-B14F-4D97-AF65-F5344CB8AC3E}">
        <p14:creationId xmlns:p14="http://schemas.microsoft.com/office/powerpoint/2010/main" val="11121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Thank You!</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7" name="TextBox 6">
            <a:extLst>
              <a:ext uri="{FF2B5EF4-FFF2-40B4-BE49-F238E27FC236}">
                <a16:creationId xmlns:a16="http://schemas.microsoft.com/office/drawing/2014/main" id="{8D348B95-379D-564B-8F68-78E9A6D271A4}"/>
              </a:ext>
            </a:extLst>
          </p:cNvPr>
          <p:cNvSpPr txBox="1"/>
          <p:nvPr/>
        </p:nvSpPr>
        <p:spPr>
          <a:xfrm>
            <a:off x="1012319" y="1908361"/>
            <a:ext cx="7119360" cy="1077218"/>
          </a:xfrm>
          <a:prstGeom prst="rect">
            <a:avLst/>
          </a:prstGeom>
          <a:noFill/>
        </p:spPr>
        <p:txBody>
          <a:bodyPr wrap="square" rtlCol="0">
            <a:spAutoFit/>
          </a:bodyPr>
          <a:lstStyle/>
          <a:p>
            <a:r>
              <a:rPr lang="en-US" sz="3200" b="1" dirty="0"/>
              <a:t>How many sections are on the Safety Data Sheet? </a:t>
            </a:r>
          </a:p>
        </p:txBody>
      </p:sp>
      <p:sp>
        <p:nvSpPr>
          <p:cNvPr id="8" name="TextBox 7">
            <a:extLst>
              <a:ext uri="{FF2B5EF4-FFF2-40B4-BE49-F238E27FC236}">
                <a16:creationId xmlns:a16="http://schemas.microsoft.com/office/drawing/2014/main" id="{28F519D0-08A2-5F00-E3E6-4D4C70F4B697}"/>
              </a:ext>
            </a:extLst>
          </p:cNvPr>
          <p:cNvSpPr txBox="1"/>
          <p:nvPr/>
        </p:nvSpPr>
        <p:spPr>
          <a:xfrm>
            <a:off x="1012319" y="3429000"/>
            <a:ext cx="898560" cy="762388"/>
          </a:xfrm>
          <a:prstGeom prst="rect">
            <a:avLst/>
          </a:prstGeom>
          <a:noFill/>
        </p:spPr>
        <p:txBody>
          <a:bodyPr wrap="square" rtlCol="0">
            <a:spAutoFit/>
          </a:bodyPr>
          <a:lstStyle/>
          <a:p>
            <a:r>
              <a:rPr lang="en-US" sz="4354" b="1" dirty="0">
                <a:solidFill>
                  <a:srgbClr val="FF0000"/>
                </a:solidFill>
              </a:rPr>
              <a:t>16</a:t>
            </a:r>
          </a:p>
        </p:txBody>
      </p:sp>
    </p:spTree>
    <p:extLst>
      <p:ext uri="{BB962C8B-B14F-4D97-AF65-F5344CB8AC3E}">
        <p14:creationId xmlns:p14="http://schemas.microsoft.com/office/powerpoint/2010/main" val="315715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Thank You!</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7" name="TextBox 6">
            <a:extLst>
              <a:ext uri="{FF2B5EF4-FFF2-40B4-BE49-F238E27FC236}">
                <a16:creationId xmlns:a16="http://schemas.microsoft.com/office/drawing/2014/main" id="{83C88A70-BE25-078E-5F70-CCCCD2B8F916}"/>
              </a:ext>
            </a:extLst>
          </p:cNvPr>
          <p:cNvSpPr txBox="1"/>
          <p:nvPr/>
        </p:nvSpPr>
        <p:spPr>
          <a:xfrm>
            <a:off x="1254240" y="1769976"/>
            <a:ext cx="7119360" cy="874085"/>
          </a:xfrm>
          <a:prstGeom prst="rect">
            <a:avLst/>
          </a:prstGeom>
          <a:noFill/>
        </p:spPr>
        <p:txBody>
          <a:bodyPr wrap="square" rtlCol="0">
            <a:spAutoFit/>
          </a:bodyPr>
          <a:lstStyle/>
          <a:p>
            <a:r>
              <a:rPr lang="en-US" sz="2540" b="1" dirty="0"/>
              <a:t>When are employers required to provide training and information about the HAZCOM program? </a:t>
            </a:r>
          </a:p>
        </p:txBody>
      </p:sp>
      <p:sp>
        <p:nvSpPr>
          <p:cNvPr id="8" name="TextBox 7">
            <a:extLst>
              <a:ext uri="{FF2B5EF4-FFF2-40B4-BE49-F238E27FC236}">
                <a16:creationId xmlns:a16="http://schemas.microsoft.com/office/drawing/2014/main" id="{00C50707-DBF5-F77E-17D7-BCF791D0006F}"/>
              </a:ext>
            </a:extLst>
          </p:cNvPr>
          <p:cNvSpPr txBox="1"/>
          <p:nvPr/>
        </p:nvSpPr>
        <p:spPr>
          <a:xfrm>
            <a:off x="1392480" y="3428999"/>
            <a:ext cx="6842880" cy="1432508"/>
          </a:xfrm>
          <a:prstGeom prst="rect">
            <a:avLst/>
          </a:prstGeom>
          <a:noFill/>
        </p:spPr>
        <p:txBody>
          <a:bodyPr wrap="square" rtlCol="0">
            <a:spAutoFit/>
          </a:bodyPr>
          <a:lstStyle/>
          <a:p>
            <a:r>
              <a:rPr lang="en-US" altLang="en-US" sz="2903" b="1" dirty="0">
                <a:solidFill>
                  <a:srgbClr val="FF0000"/>
                </a:solidFill>
                <a:cs typeface="DejaVu Sans" charset="0"/>
              </a:rPr>
              <a:t>At the time of initial assignment and When a new chemical is introduced into the work place</a:t>
            </a:r>
            <a:endParaRPr lang="en-US" sz="2903" b="1" dirty="0">
              <a:solidFill>
                <a:srgbClr val="FF0000"/>
              </a:solidFill>
            </a:endParaRPr>
          </a:p>
        </p:txBody>
      </p:sp>
    </p:spTree>
    <p:extLst>
      <p:ext uri="{BB962C8B-B14F-4D97-AF65-F5344CB8AC3E}">
        <p14:creationId xmlns:p14="http://schemas.microsoft.com/office/powerpoint/2010/main" val="289494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Thank You!</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7" name="TextBox 6">
            <a:extLst>
              <a:ext uri="{FF2B5EF4-FFF2-40B4-BE49-F238E27FC236}">
                <a16:creationId xmlns:a16="http://schemas.microsoft.com/office/drawing/2014/main" id="{A819EC36-A37C-20AB-7B0B-7CEB53AE77A7}"/>
              </a:ext>
            </a:extLst>
          </p:cNvPr>
          <p:cNvSpPr txBox="1"/>
          <p:nvPr/>
        </p:nvSpPr>
        <p:spPr>
          <a:xfrm>
            <a:off x="770400" y="1596096"/>
            <a:ext cx="6981120" cy="1077218"/>
          </a:xfrm>
          <a:prstGeom prst="rect">
            <a:avLst/>
          </a:prstGeom>
          <a:noFill/>
        </p:spPr>
        <p:txBody>
          <a:bodyPr wrap="square" rtlCol="0">
            <a:spAutoFit/>
          </a:bodyPr>
          <a:lstStyle/>
          <a:p>
            <a:r>
              <a:rPr lang="en-US" sz="3200" b="1" dirty="0"/>
              <a:t>Can the SDS be stored in electronic form? </a:t>
            </a:r>
          </a:p>
        </p:txBody>
      </p:sp>
      <p:sp>
        <p:nvSpPr>
          <p:cNvPr id="8" name="TextBox 7">
            <a:extLst>
              <a:ext uri="{FF2B5EF4-FFF2-40B4-BE49-F238E27FC236}">
                <a16:creationId xmlns:a16="http://schemas.microsoft.com/office/drawing/2014/main" id="{F95E4FAB-E664-972B-032B-D0150EA70253}"/>
              </a:ext>
            </a:extLst>
          </p:cNvPr>
          <p:cNvSpPr txBox="1"/>
          <p:nvPr/>
        </p:nvSpPr>
        <p:spPr>
          <a:xfrm>
            <a:off x="770400" y="4034888"/>
            <a:ext cx="8087040" cy="1432508"/>
          </a:xfrm>
          <a:prstGeom prst="rect">
            <a:avLst/>
          </a:prstGeom>
          <a:noFill/>
        </p:spPr>
        <p:txBody>
          <a:bodyPr wrap="square" rtlCol="0">
            <a:spAutoFit/>
          </a:bodyPr>
          <a:lstStyle/>
          <a:p>
            <a:r>
              <a:rPr lang="en-US" altLang="en-US" sz="2903" b="1" dirty="0">
                <a:solidFill>
                  <a:srgbClr val="FF0000"/>
                </a:solidFill>
                <a:cs typeface="DejaVu Sans" charset="0"/>
              </a:rPr>
              <a:t>Electronic access to the safety data sheets are permitted as long as no barriers to immediate employee access</a:t>
            </a:r>
            <a:endParaRPr lang="en-US" sz="2903" b="1" dirty="0">
              <a:solidFill>
                <a:srgbClr val="FF0000"/>
              </a:solidFill>
            </a:endParaRPr>
          </a:p>
        </p:txBody>
      </p:sp>
    </p:spTree>
    <p:extLst>
      <p:ext uri="{BB962C8B-B14F-4D97-AF65-F5344CB8AC3E}">
        <p14:creationId xmlns:p14="http://schemas.microsoft.com/office/powerpoint/2010/main" val="52387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Thank You!</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7" name="TextBox 6">
            <a:extLst>
              <a:ext uri="{FF2B5EF4-FFF2-40B4-BE49-F238E27FC236}">
                <a16:creationId xmlns:a16="http://schemas.microsoft.com/office/drawing/2014/main" id="{B02C81EF-BB0F-FB3C-000B-326AB07C056B}"/>
              </a:ext>
            </a:extLst>
          </p:cNvPr>
          <p:cNvSpPr txBox="1"/>
          <p:nvPr/>
        </p:nvSpPr>
        <p:spPr>
          <a:xfrm>
            <a:off x="850340" y="1995789"/>
            <a:ext cx="8225280" cy="483209"/>
          </a:xfrm>
          <a:prstGeom prst="rect">
            <a:avLst/>
          </a:prstGeom>
          <a:noFill/>
        </p:spPr>
        <p:txBody>
          <a:bodyPr wrap="square" rtlCol="0">
            <a:spAutoFit/>
          </a:bodyPr>
          <a:lstStyle/>
          <a:p>
            <a:r>
              <a:rPr lang="en-US" sz="2540" b="1" dirty="0"/>
              <a:t>Where is the HCP located at Rees Training Center?</a:t>
            </a:r>
          </a:p>
        </p:txBody>
      </p:sp>
      <p:sp>
        <p:nvSpPr>
          <p:cNvPr id="8" name="TextBox 7">
            <a:extLst>
              <a:ext uri="{FF2B5EF4-FFF2-40B4-BE49-F238E27FC236}">
                <a16:creationId xmlns:a16="http://schemas.microsoft.com/office/drawing/2014/main" id="{448B869A-0833-4395-43FF-C58482BB561B}"/>
              </a:ext>
            </a:extLst>
          </p:cNvPr>
          <p:cNvSpPr txBox="1"/>
          <p:nvPr/>
        </p:nvSpPr>
        <p:spPr>
          <a:xfrm>
            <a:off x="850340" y="3179424"/>
            <a:ext cx="6981120" cy="539058"/>
          </a:xfrm>
          <a:prstGeom prst="rect">
            <a:avLst/>
          </a:prstGeom>
          <a:noFill/>
        </p:spPr>
        <p:txBody>
          <a:bodyPr wrap="square" rtlCol="0">
            <a:spAutoFit/>
          </a:bodyPr>
          <a:lstStyle/>
          <a:p>
            <a:r>
              <a:rPr lang="en-US" sz="2903" b="1" dirty="0">
                <a:solidFill>
                  <a:srgbClr val="FF0000"/>
                </a:solidFill>
              </a:rPr>
              <a:t>Bldg. 5026 Facilities Manager Office</a:t>
            </a:r>
          </a:p>
        </p:txBody>
      </p:sp>
    </p:spTree>
    <p:extLst>
      <p:ext uri="{BB962C8B-B14F-4D97-AF65-F5344CB8AC3E}">
        <p14:creationId xmlns:p14="http://schemas.microsoft.com/office/powerpoint/2010/main" val="341532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Thank You!</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7" name="TextBox 6">
            <a:extLst>
              <a:ext uri="{FF2B5EF4-FFF2-40B4-BE49-F238E27FC236}">
                <a16:creationId xmlns:a16="http://schemas.microsoft.com/office/drawing/2014/main" id="{188D83C2-0975-A90A-DBF1-28E8114BD14A}"/>
              </a:ext>
            </a:extLst>
          </p:cNvPr>
          <p:cNvSpPr txBox="1"/>
          <p:nvPr/>
        </p:nvSpPr>
        <p:spPr>
          <a:xfrm>
            <a:off x="1254240" y="1148040"/>
            <a:ext cx="6428160" cy="1569660"/>
          </a:xfrm>
          <a:prstGeom prst="rect">
            <a:avLst/>
          </a:prstGeom>
          <a:noFill/>
        </p:spPr>
        <p:txBody>
          <a:bodyPr wrap="square" rtlCol="0">
            <a:spAutoFit/>
          </a:bodyPr>
          <a:lstStyle/>
          <a:p>
            <a:r>
              <a:rPr lang="en-US" sz="3200" b="1" dirty="0"/>
              <a:t>How many pictograms are used within the Global Harmonization System?</a:t>
            </a:r>
          </a:p>
        </p:txBody>
      </p:sp>
      <p:sp>
        <p:nvSpPr>
          <p:cNvPr id="8" name="TextBox 7">
            <a:extLst>
              <a:ext uri="{FF2B5EF4-FFF2-40B4-BE49-F238E27FC236}">
                <a16:creationId xmlns:a16="http://schemas.microsoft.com/office/drawing/2014/main" id="{CB42AB43-202D-ABFE-F072-9ECD4E3AF9C7}"/>
              </a:ext>
            </a:extLst>
          </p:cNvPr>
          <p:cNvSpPr txBox="1"/>
          <p:nvPr/>
        </p:nvSpPr>
        <p:spPr>
          <a:xfrm>
            <a:off x="1254240" y="4946231"/>
            <a:ext cx="552816" cy="539058"/>
          </a:xfrm>
          <a:prstGeom prst="rect">
            <a:avLst/>
          </a:prstGeom>
          <a:noFill/>
        </p:spPr>
        <p:txBody>
          <a:bodyPr wrap="square" rtlCol="0">
            <a:spAutoFit/>
          </a:bodyPr>
          <a:lstStyle/>
          <a:p>
            <a:r>
              <a:rPr lang="en-US" sz="2903" b="1" dirty="0">
                <a:solidFill>
                  <a:srgbClr val="FF0000"/>
                </a:solidFill>
              </a:rPr>
              <a:t>9</a:t>
            </a:r>
          </a:p>
        </p:txBody>
      </p:sp>
    </p:spTree>
    <p:extLst>
      <p:ext uri="{BB962C8B-B14F-4D97-AF65-F5344CB8AC3E}">
        <p14:creationId xmlns:p14="http://schemas.microsoft.com/office/powerpoint/2010/main" val="281938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Thank You!</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7" name="TextBox 6">
            <a:extLst>
              <a:ext uri="{FF2B5EF4-FFF2-40B4-BE49-F238E27FC236}">
                <a16:creationId xmlns:a16="http://schemas.microsoft.com/office/drawing/2014/main" id="{75111B12-1A7E-C98C-AEE7-2F924E8B9833}"/>
              </a:ext>
            </a:extLst>
          </p:cNvPr>
          <p:cNvSpPr txBox="1"/>
          <p:nvPr/>
        </p:nvSpPr>
        <p:spPr>
          <a:xfrm>
            <a:off x="908640" y="871561"/>
            <a:ext cx="7326719" cy="483209"/>
          </a:xfrm>
          <a:prstGeom prst="rect">
            <a:avLst/>
          </a:prstGeom>
          <a:noFill/>
        </p:spPr>
        <p:txBody>
          <a:bodyPr wrap="square" rtlCol="0">
            <a:spAutoFit/>
          </a:bodyPr>
          <a:lstStyle/>
          <a:p>
            <a:r>
              <a:rPr lang="en-US" sz="2540" b="1" dirty="0"/>
              <a:t>What hazard is depicted in the Pictogram below? </a:t>
            </a:r>
          </a:p>
        </p:txBody>
      </p:sp>
      <p:pic>
        <p:nvPicPr>
          <p:cNvPr id="8" name="Picture 7">
            <a:extLst>
              <a:ext uri="{FF2B5EF4-FFF2-40B4-BE49-F238E27FC236}">
                <a16:creationId xmlns:a16="http://schemas.microsoft.com/office/drawing/2014/main" id="{C0D03918-26C9-C238-F51D-F52554E258E3}"/>
              </a:ext>
            </a:extLst>
          </p:cNvPr>
          <p:cNvPicPr>
            <a:picLocks noChangeAspect="1"/>
          </p:cNvPicPr>
          <p:nvPr/>
        </p:nvPicPr>
        <p:blipFill>
          <a:blip r:embed="rId2"/>
          <a:stretch>
            <a:fillRect/>
          </a:stretch>
        </p:blipFill>
        <p:spPr>
          <a:xfrm>
            <a:off x="2498400" y="1294866"/>
            <a:ext cx="3663360" cy="3663360"/>
          </a:xfrm>
          <a:prstGeom prst="rect">
            <a:avLst/>
          </a:prstGeom>
        </p:spPr>
      </p:pic>
      <p:sp>
        <p:nvSpPr>
          <p:cNvPr id="9" name="TextBox 8">
            <a:extLst>
              <a:ext uri="{FF2B5EF4-FFF2-40B4-BE49-F238E27FC236}">
                <a16:creationId xmlns:a16="http://schemas.microsoft.com/office/drawing/2014/main" id="{AAD762AB-BF60-3CED-3120-440D08F7250C}"/>
              </a:ext>
            </a:extLst>
          </p:cNvPr>
          <p:cNvSpPr txBox="1"/>
          <p:nvPr/>
        </p:nvSpPr>
        <p:spPr>
          <a:xfrm>
            <a:off x="1254238" y="4958226"/>
            <a:ext cx="6635520" cy="539058"/>
          </a:xfrm>
          <a:prstGeom prst="rect">
            <a:avLst/>
          </a:prstGeom>
          <a:noFill/>
        </p:spPr>
        <p:txBody>
          <a:bodyPr wrap="square" rtlCol="0">
            <a:spAutoFit/>
          </a:bodyPr>
          <a:lstStyle/>
          <a:p>
            <a:r>
              <a:rPr lang="en-US" sz="2903" b="1" dirty="0">
                <a:solidFill>
                  <a:srgbClr val="FF0000"/>
                </a:solidFill>
              </a:rPr>
              <a:t>Environment – Aquatic Toxicity</a:t>
            </a:r>
          </a:p>
        </p:txBody>
      </p:sp>
    </p:spTree>
    <p:extLst>
      <p:ext uri="{BB962C8B-B14F-4D97-AF65-F5344CB8AC3E}">
        <p14:creationId xmlns:p14="http://schemas.microsoft.com/office/powerpoint/2010/main" val="131572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17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Thank You!</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7" name="TextBox 6">
            <a:extLst>
              <a:ext uri="{FF2B5EF4-FFF2-40B4-BE49-F238E27FC236}">
                <a16:creationId xmlns:a16="http://schemas.microsoft.com/office/drawing/2014/main" id="{E138A784-6914-1C06-3758-D2AAD687D858}"/>
              </a:ext>
            </a:extLst>
          </p:cNvPr>
          <p:cNvSpPr txBox="1"/>
          <p:nvPr/>
        </p:nvSpPr>
        <p:spPr>
          <a:xfrm>
            <a:off x="1116000" y="1286280"/>
            <a:ext cx="6842880" cy="584775"/>
          </a:xfrm>
          <a:prstGeom prst="rect">
            <a:avLst/>
          </a:prstGeom>
          <a:noFill/>
        </p:spPr>
        <p:txBody>
          <a:bodyPr wrap="square" rtlCol="0">
            <a:spAutoFit/>
          </a:bodyPr>
          <a:lstStyle/>
          <a:p>
            <a:r>
              <a:rPr lang="en-US" sz="3200" b="1" dirty="0"/>
              <a:t>What language </a:t>
            </a:r>
            <a:r>
              <a:rPr lang="en-US" sz="3200" b="1" dirty="0">
                <a:solidFill>
                  <a:srgbClr val="FF0000"/>
                </a:solidFill>
              </a:rPr>
              <a:t>MUST</a:t>
            </a:r>
            <a:r>
              <a:rPr lang="en-US" sz="3200" b="1" dirty="0"/>
              <a:t> be used for SDS? </a:t>
            </a:r>
          </a:p>
        </p:txBody>
      </p:sp>
      <p:sp>
        <p:nvSpPr>
          <p:cNvPr id="8" name="TextBox 7">
            <a:extLst>
              <a:ext uri="{FF2B5EF4-FFF2-40B4-BE49-F238E27FC236}">
                <a16:creationId xmlns:a16="http://schemas.microsoft.com/office/drawing/2014/main" id="{C9CBDE49-6AFC-874A-1D40-2B077424CB03}"/>
              </a:ext>
            </a:extLst>
          </p:cNvPr>
          <p:cNvSpPr txBox="1"/>
          <p:nvPr/>
        </p:nvSpPr>
        <p:spPr>
          <a:xfrm>
            <a:off x="1116000" y="5032662"/>
            <a:ext cx="2004480" cy="539058"/>
          </a:xfrm>
          <a:prstGeom prst="rect">
            <a:avLst/>
          </a:prstGeom>
          <a:noFill/>
        </p:spPr>
        <p:txBody>
          <a:bodyPr wrap="square" rtlCol="0">
            <a:spAutoFit/>
          </a:bodyPr>
          <a:lstStyle/>
          <a:p>
            <a:r>
              <a:rPr lang="en-US" sz="2903" b="1" dirty="0">
                <a:solidFill>
                  <a:srgbClr val="FF0000"/>
                </a:solidFill>
              </a:rPr>
              <a:t>English</a:t>
            </a:r>
          </a:p>
        </p:txBody>
      </p:sp>
    </p:spTree>
    <p:extLst>
      <p:ext uri="{BB962C8B-B14F-4D97-AF65-F5344CB8AC3E}">
        <p14:creationId xmlns:p14="http://schemas.microsoft.com/office/powerpoint/2010/main" val="299464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Thank You!</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7" name="TextBox 6">
            <a:extLst>
              <a:ext uri="{FF2B5EF4-FFF2-40B4-BE49-F238E27FC236}">
                <a16:creationId xmlns:a16="http://schemas.microsoft.com/office/drawing/2014/main" id="{20BC5AAA-3E99-DC23-53B7-F8585DC7F065}"/>
              </a:ext>
            </a:extLst>
          </p:cNvPr>
          <p:cNvSpPr txBox="1"/>
          <p:nvPr/>
        </p:nvSpPr>
        <p:spPr>
          <a:xfrm>
            <a:off x="1703519" y="1493640"/>
            <a:ext cx="5736960" cy="1569660"/>
          </a:xfrm>
          <a:prstGeom prst="rect">
            <a:avLst/>
          </a:prstGeom>
          <a:noFill/>
        </p:spPr>
        <p:txBody>
          <a:bodyPr wrap="square" rtlCol="0">
            <a:spAutoFit/>
          </a:bodyPr>
          <a:lstStyle/>
          <a:p>
            <a:r>
              <a:rPr lang="en-US" sz="3200" b="1" dirty="0"/>
              <a:t>Are SDS only required for domestic manufactures of chemicals? </a:t>
            </a:r>
          </a:p>
        </p:txBody>
      </p:sp>
      <p:sp>
        <p:nvSpPr>
          <p:cNvPr id="8" name="TextBox 7">
            <a:extLst>
              <a:ext uri="{FF2B5EF4-FFF2-40B4-BE49-F238E27FC236}">
                <a16:creationId xmlns:a16="http://schemas.microsoft.com/office/drawing/2014/main" id="{B413B6D9-F939-1FCA-1F70-3AC254D7CC9D}"/>
              </a:ext>
            </a:extLst>
          </p:cNvPr>
          <p:cNvSpPr txBox="1"/>
          <p:nvPr/>
        </p:nvSpPr>
        <p:spPr>
          <a:xfrm>
            <a:off x="1599840" y="3429000"/>
            <a:ext cx="6497280" cy="985783"/>
          </a:xfrm>
          <a:prstGeom prst="rect">
            <a:avLst/>
          </a:prstGeom>
          <a:noFill/>
        </p:spPr>
        <p:txBody>
          <a:bodyPr wrap="square" rtlCol="0">
            <a:spAutoFit/>
          </a:bodyPr>
          <a:lstStyle/>
          <a:p>
            <a:r>
              <a:rPr lang="en-US" sz="2903" b="1" dirty="0">
                <a:solidFill>
                  <a:srgbClr val="FF0000"/>
                </a:solidFill>
              </a:rPr>
              <a:t>No, The chemical manufacturer, importer, or distributor are required  </a:t>
            </a:r>
          </a:p>
        </p:txBody>
      </p:sp>
    </p:spTree>
    <p:extLst>
      <p:ext uri="{BB962C8B-B14F-4D97-AF65-F5344CB8AC3E}">
        <p14:creationId xmlns:p14="http://schemas.microsoft.com/office/powerpoint/2010/main" val="93923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Introduction to OSHA</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4" name="Rectangle 1">
            <a:extLst>
              <a:ext uri="{FF2B5EF4-FFF2-40B4-BE49-F238E27FC236}">
                <a16:creationId xmlns:a16="http://schemas.microsoft.com/office/drawing/2014/main" id="{95DC0F36-B1F9-481F-9C9F-2E2D7E365D6D}"/>
              </a:ext>
            </a:extLst>
          </p:cNvPr>
          <p:cNvSpPr>
            <a:spLocks noChangeArrowheads="1"/>
          </p:cNvSpPr>
          <p:nvPr/>
        </p:nvSpPr>
        <p:spPr bwMode="auto">
          <a:xfrm>
            <a:off x="1953278" y="236519"/>
            <a:ext cx="4944959" cy="65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3628" b="1" dirty="0">
                <a:latin typeface="Century Gothic" panose="020B0502020202020204" pitchFamily="34" charset="0"/>
                <a:cs typeface="DejaVu Sans" charset="0"/>
              </a:rPr>
              <a:t>Introduction to OSHA</a:t>
            </a:r>
          </a:p>
        </p:txBody>
      </p:sp>
      <p:sp>
        <p:nvSpPr>
          <p:cNvPr id="6" name="Rectangle 3">
            <a:extLst>
              <a:ext uri="{FF2B5EF4-FFF2-40B4-BE49-F238E27FC236}">
                <a16:creationId xmlns:a16="http://schemas.microsoft.com/office/drawing/2014/main" id="{6791A5F2-3EAF-4211-87F1-640A4756CED3}"/>
              </a:ext>
            </a:extLst>
          </p:cNvPr>
          <p:cNvSpPr>
            <a:spLocks noChangeArrowheads="1"/>
          </p:cNvSpPr>
          <p:nvPr/>
        </p:nvSpPr>
        <p:spPr bwMode="auto">
          <a:xfrm>
            <a:off x="611199" y="1584136"/>
            <a:ext cx="8256175" cy="4235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Arial" panose="020B0604020202020204" pitchFamily="34" charset="0"/>
                <a:ea typeface="Microsoft YaHei" panose="020B0503020204020204" pitchFamily="34" charset="-122"/>
              </a:defRPr>
            </a:lvl9pPr>
          </a:lstStyle>
          <a:p>
            <a:pPr marL="111125" indent="0">
              <a:buSzPct val="45000"/>
            </a:pPr>
            <a:r>
              <a:rPr lang="en-US" altLang="en-US" sz="2358" dirty="0">
                <a:cs typeface="DejaVu Sans" charset="0"/>
              </a:rPr>
              <a:t>With the Occupational Safety and Health Act of 1970, Congress created the Occupational Safety and Health Administration (OSHA) to assure safe and healthful working conditions for men and women by setting and enforcing standards and by providing training, outreach, education and assistance. The OSH Act covers most private sector employers /workers, as well as some public sector employers/workers in 50 states and certain territories/jurisdictions.</a:t>
            </a:r>
          </a:p>
          <a:p>
            <a:pPr marL="111125" indent="0">
              <a:buSzPct val="45000"/>
            </a:pPr>
            <a:endParaRPr lang="en-US" altLang="en-US" sz="2358" dirty="0">
              <a:cs typeface="DejaVu Sans" charset="0"/>
            </a:endParaRPr>
          </a:p>
        </p:txBody>
      </p:sp>
      <p:sp>
        <p:nvSpPr>
          <p:cNvPr id="7" name="Rectangle 4">
            <a:extLst>
              <a:ext uri="{FF2B5EF4-FFF2-40B4-BE49-F238E27FC236}">
                <a16:creationId xmlns:a16="http://schemas.microsoft.com/office/drawing/2014/main" id="{48F3D126-FBCA-4059-86C2-DDF6EC7F1840}"/>
              </a:ext>
            </a:extLst>
          </p:cNvPr>
          <p:cNvSpPr>
            <a:spLocks noChangeArrowheads="1"/>
          </p:cNvSpPr>
          <p:nvPr/>
        </p:nvSpPr>
        <p:spPr bwMode="auto">
          <a:xfrm>
            <a:off x="611199" y="3453480"/>
            <a:ext cx="7629120" cy="1415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endParaRPr lang="en-US" altLang="en-US" sz="1633" dirty="0">
              <a:cs typeface="DejaVu Sans" charset="0"/>
            </a:endParaRPr>
          </a:p>
        </p:txBody>
      </p:sp>
      <p:sp>
        <p:nvSpPr>
          <p:cNvPr id="10" name="Rectangle 8">
            <a:extLst>
              <a:ext uri="{FF2B5EF4-FFF2-40B4-BE49-F238E27FC236}">
                <a16:creationId xmlns:a16="http://schemas.microsoft.com/office/drawing/2014/main" id="{9349CAE3-76A0-4D59-B5B2-BB63D78F839A}"/>
              </a:ext>
            </a:extLst>
          </p:cNvPr>
          <p:cNvSpPr>
            <a:spLocks noChangeArrowheads="1"/>
          </p:cNvSpPr>
          <p:nvPr/>
        </p:nvSpPr>
        <p:spPr bwMode="auto">
          <a:xfrm>
            <a:off x="2237591" y="5417856"/>
            <a:ext cx="5003389" cy="401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97921"/>
            <a:r>
              <a:rPr lang="en-US" altLang="en-US" sz="2400" i="1" dirty="0">
                <a:cs typeface="DejaVu Sans" charset="0"/>
              </a:rPr>
              <a:t>Public Law 91-596 Introduction</a:t>
            </a:r>
          </a:p>
          <a:p>
            <a:pPr marL="97921"/>
            <a:endParaRPr lang="en-US" altLang="en-US" sz="2358" dirty="0">
              <a:cs typeface="DejaVu Sans" charset="0"/>
            </a:endParaRPr>
          </a:p>
        </p:txBody>
      </p:sp>
    </p:spTree>
    <p:extLst>
      <p:ext uri="{BB962C8B-B14F-4D97-AF65-F5344CB8AC3E}">
        <p14:creationId xmlns:p14="http://schemas.microsoft.com/office/powerpoint/2010/main" val="3627823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2B1C8-11B7-9D7E-DF4A-F133643BF665}"/>
              </a:ext>
            </a:extLst>
          </p:cNvPr>
          <p:cNvSpPr>
            <a:spLocks noGrp="1"/>
          </p:cNvSpPr>
          <p:nvPr>
            <p:ph type="title"/>
          </p:nvPr>
        </p:nvSpPr>
        <p:spPr>
          <a:xfrm>
            <a:off x="814630" y="1233031"/>
            <a:ext cx="7886700" cy="1325563"/>
          </a:xfrm>
        </p:spPr>
        <p:txBody>
          <a:bodyPr/>
          <a:lstStyle/>
          <a:p>
            <a:r>
              <a:rPr lang="en-US" b="0" i="0" dirty="0">
                <a:solidFill>
                  <a:schemeClr val="tx1"/>
                </a:solidFill>
                <a:effectLst/>
                <a:latin typeface="Inter"/>
              </a:rPr>
              <a:t>What to Do If a Label is Missing or Damaged?</a:t>
            </a:r>
            <a:endParaRPr lang="en-US" dirty="0">
              <a:solidFill>
                <a:schemeClr val="tx1"/>
              </a:solidFill>
            </a:endParaRPr>
          </a:p>
        </p:txBody>
      </p:sp>
      <p:sp>
        <p:nvSpPr>
          <p:cNvPr id="3" name="Text Placeholder 2">
            <a:extLst>
              <a:ext uri="{FF2B5EF4-FFF2-40B4-BE49-F238E27FC236}">
                <a16:creationId xmlns:a16="http://schemas.microsoft.com/office/drawing/2014/main" id="{1323C0EB-C2CD-BF32-C431-F9058C8D366D}"/>
              </a:ext>
            </a:extLst>
          </p:cNvPr>
          <p:cNvSpPr>
            <a:spLocks noGrp="1"/>
          </p:cNvSpPr>
          <p:nvPr>
            <p:ph type="body" idx="1"/>
          </p:nvPr>
        </p:nvSpPr>
        <p:spPr>
          <a:xfrm>
            <a:off x="628650" y="2076773"/>
            <a:ext cx="7886700" cy="4100190"/>
          </a:xfrm>
        </p:spPr>
        <p:txBody>
          <a:bodyPr>
            <a:normAutofit lnSpcReduction="10000"/>
          </a:bodyPr>
          <a:lstStyle/>
          <a:p>
            <a:pPr algn="l">
              <a:buFont typeface="Arial" panose="020B0604020202020204" pitchFamily="34" charset="0"/>
              <a:buChar char="•"/>
            </a:pPr>
            <a:endParaRPr lang="en-US" b="0" i="0" dirty="0">
              <a:solidFill>
                <a:schemeClr val="tx1"/>
              </a:solidFill>
              <a:effectLst/>
              <a:latin typeface="Inter"/>
            </a:endParaRPr>
          </a:p>
          <a:p>
            <a:pPr algn="l">
              <a:buFont typeface="Arial" panose="020B0604020202020204" pitchFamily="34" charset="0"/>
              <a:buChar char="•"/>
            </a:pPr>
            <a:endParaRPr lang="en-US" dirty="0">
              <a:latin typeface="Inter"/>
            </a:endParaRPr>
          </a:p>
          <a:p>
            <a:pPr algn="l">
              <a:buFont typeface="Arial" panose="020B0604020202020204" pitchFamily="34" charset="0"/>
              <a:buChar char="•"/>
            </a:pPr>
            <a:endParaRPr lang="en-US" b="0" i="0" dirty="0">
              <a:solidFill>
                <a:schemeClr val="tx1"/>
              </a:solidFill>
              <a:effectLst/>
              <a:latin typeface="Inter"/>
            </a:endParaRPr>
          </a:p>
          <a:p>
            <a:pPr algn="l">
              <a:buFont typeface="Arial" panose="020B0604020202020204" pitchFamily="34" charset="0"/>
              <a:buChar char="•"/>
            </a:pPr>
            <a:r>
              <a:rPr lang="en-US" b="0" i="0" dirty="0">
                <a:solidFill>
                  <a:schemeClr val="tx1"/>
                </a:solidFill>
                <a:effectLst/>
                <a:latin typeface="Inter"/>
              </a:rPr>
              <a:t>Do not use the chemical if the label is missing or damaged.</a:t>
            </a:r>
          </a:p>
          <a:p>
            <a:pPr algn="l">
              <a:buFont typeface="Arial" panose="020B0604020202020204" pitchFamily="34" charset="0"/>
              <a:buChar char="•"/>
            </a:pPr>
            <a:r>
              <a:rPr lang="en-US" b="0" i="0" dirty="0">
                <a:solidFill>
                  <a:schemeClr val="tx1"/>
                </a:solidFill>
                <a:effectLst/>
                <a:latin typeface="Inter"/>
              </a:rPr>
              <a:t>Report the missing or damaged label to your supervisor or safety coordinator immediately.</a:t>
            </a:r>
          </a:p>
          <a:p>
            <a:pPr algn="l">
              <a:buFont typeface="Arial" panose="020B0604020202020204" pitchFamily="34" charset="0"/>
              <a:buChar char="•"/>
            </a:pPr>
            <a:r>
              <a:rPr lang="en-US" b="0" i="0" dirty="0">
                <a:solidFill>
                  <a:schemeClr val="tx1"/>
                </a:solidFill>
                <a:effectLst/>
                <a:latin typeface="Inter"/>
              </a:rPr>
              <a:t>The container must be properly relabeled before it can be used.</a:t>
            </a:r>
          </a:p>
          <a:p>
            <a:endParaRPr lang="en-US" dirty="0"/>
          </a:p>
        </p:txBody>
      </p:sp>
    </p:spTree>
    <p:extLst>
      <p:ext uri="{BB962C8B-B14F-4D97-AF65-F5344CB8AC3E}">
        <p14:creationId xmlns:p14="http://schemas.microsoft.com/office/powerpoint/2010/main" val="2037122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Thank You!</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7" name="TextBox 6">
            <a:extLst>
              <a:ext uri="{FF2B5EF4-FFF2-40B4-BE49-F238E27FC236}">
                <a16:creationId xmlns:a16="http://schemas.microsoft.com/office/drawing/2014/main" id="{E302C3F1-03C0-213F-457E-2167B77A8F59}"/>
              </a:ext>
            </a:extLst>
          </p:cNvPr>
          <p:cNvSpPr txBox="1"/>
          <p:nvPr/>
        </p:nvSpPr>
        <p:spPr>
          <a:xfrm>
            <a:off x="1254240" y="940680"/>
            <a:ext cx="6912000" cy="874085"/>
          </a:xfrm>
          <a:prstGeom prst="rect">
            <a:avLst/>
          </a:prstGeom>
          <a:noFill/>
        </p:spPr>
        <p:txBody>
          <a:bodyPr wrap="square" rtlCol="0">
            <a:spAutoFit/>
          </a:bodyPr>
          <a:lstStyle/>
          <a:p>
            <a:r>
              <a:rPr lang="en-US" sz="2540" b="1" dirty="0"/>
              <a:t>What is the OMD Policy number and where can YOU find it, as it pertains to HAZCOM? </a:t>
            </a:r>
          </a:p>
        </p:txBody>
      </p:sp>
      <p:sp>
        <p:nvSpPr>
          <p:cNvPr id="8" name="TextBox 7">
            <a:extLst>
              <a:ext uri="{FF2B5EF4-FFF2-40B4-BE49-F238E27FC236}">
                <a16:creationId xmlns:a16="http://schemas.microsoft.com/office/drawing/2014/main" id="{BFD66BC4-150F-0683-F847-CFCED0252956}"/>
              </a:ext>
            </a:extLst>
          </p:cNvPr>
          <p:cNvSpPr txBox="1"/>
          <p:nvPr/>
        </p:nvSpPr>
        <p:spPr>
          <a:xfrm>
            <a:off x="804960" y="2971726"/>
            <a:ext cx="7534080" cy="1879232"/>
          </a:xfrm>
          <a:prstGeom prst="rect">
            <a:avLst/>
          </a:prstGeom>
          <a:noFill/>
        </p:spPr>
        <p:txBody>
          <a:bodyPr wrap="square" rtlCol="0">
            <a:spAutoFit/>
          </a:bodyPr>
          <a:lstStyle/>
          <a:p>
            <a:r>
              <a:rPr lang="en-US" sz="2903" b="1" dirty="0">
                <a:solidFill>
                  <a:srgbClr val="FF0000"/>
                </a:solidFill>
              </a:rPr>
              <a:t>AGP-99.200.05 </a:t>
            </a:r>
          </a:p>
          <a:p>
            <a:endParaRPr lang="en-US" sz="2903" b="1" dirty="0">
              <a:solidFill>
                <a:srgbClr val="FF0000"/>
              </a:solidFill>
            </a:endParaRPr>
          </a:p>
          <a:p>
            <a:r>
              <a:rPr lang="en-US" sz="2903" b="1" dirty="0">
                <a:solidFill>
                  <a:srgbClr val="FF0000"/>
                </a:solidFill>
              </a:rPr>
              <a:t>OMD Website-&gt;  State Personnel Office-&gt; Safety-&gt;   Policies</a:t>
            </a:r>
          </a:p>
        </p:txBody>
      </p:sp>
    </p:spTree>
    <p:extLst>
      <p:ext uri="{BB962C8B-B14F-4D97-AF65-F5344CB8AC3E}">
        <p14:creationId xmlns:p14="http://schemas.microsoft.com/office/powerpoint/2010/main" val="153294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p:txBody>
          <a:bodyPr/>
          <a:lstStyle/>
          <a:p>
            <a:pPr>
              <a:lnSpc>
                <a:spcPct val="100000"/>
              </a:lnSpc>
            </a:pPr>
            <a:r>
              <a:rPr lang="en-US" altLang="en-US" dirty="0">
                <a:cs typeface="DejaVu Sans" charset="0"/>
              </a:rPr>
              <a:t>Thank You!</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4" name="Rectangle 1">
            <a:extLst>
              <a:ext uri="{FF2B5EF4-FFF2-40B4-BE49-F238E27FC236}">
                <a16:creationId xmlns:a16="http://schemas.microsoft.com/office/drawing/2014/main" id="{8A3832FE-EFB7-4FA9-B4D6-0AD34A633473}"/>
              </a:ext>
            </a:extLst>
          </p:cNvPr>
          <p:cNvSpPr>
            <a:spLocks noChangeArrowheads="1"/>
          </p:cNvSpPr>
          <p:nvPr/>
        </p:nvSpPr>
        <p:spPr bwMode="auto">
          <a:xfrm>
            <a:off x="3189600" y="-133560"/>
            <a:ext cx="3753359" cy="1383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4354" dirty="0">
                <a:cs typeface="DejaVu Sans" charset="0"/>
              </a:rPr>
              <a:t>Thank You!</a:t>
            </a:r>
          </a:p>
        </p:txBody>
      </p:sp>
      <p:sp>
        <p:nvSpPr>
          <p:cNvPr id="5" name="Rectangle 2">
            <a:extLst>
              <a:ext uri="{FF2B5EF4-FFF2-40B4-BE49-F238E27FC236}">
                <a16:creationId xmlns:a16="http://schemas.microsoft.com/office/drawing/2014/main" id="{DADA3F66-C374-4456-B64A-C552D9D5FBFE}"/>
              </a:ext>
            </a:extLst>
          </p:cNvPr>
          <p:cNvSpPr>
            <a:spLocks noChangeArrowheads="1"/>
          </p:cNvSpPr>
          <p:nvPr/>
        </p:nvSpPr>
        <p:spPr bwMode="auto">
          <a:xfrm>
            <a:off x="23904" y="2252519"/>
            <a:ext cx="8470079" cy="200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marL="100801" indent="0">
              <a:buSzPct val="45000"/>
            </a:pPr>
            <a:r>
              <a:rPr lang="en-US" altLang="en-US" sz="2358" dirty="0">
                <a:cs typeface="DejaVu Sans" charset="0"/>
              </a:rPr>
              <a:t>							</a:t>
            </a:r>
            <a:r>
              <a:rPr lang="en-US" altLang="en-US" sz="2903" dirty="0">
                <a:cs typeface="DejaVu Sans" charset="0"/>
              </a:rPr>
              <a:t>	Questions?</a:t>
            </a:r>
          </a:p>
          <a:p>
            <a:pPr marL="100801" indent="0">
              <a:buSzPct val="45000"/>
            </a:pPr>
            <a:r>
              <a:rPr lang="en-US" altLang="en-US" sz="2903" dirty="0">
                <a:cs typeface="DejaVu Sans" charset="0"/>
              </a:rPr>
              <a:t>					</a:t>
            </a:r>
          </a:p>
          <a:p>
            <a:pPr marL="100801" indent="0">
              <a:buSzPct val="45000"/>
            </a:pPr>
            <a:r>
              <a:rPr lang="en-US" altLang="en-US" sz="2903" dirty="0">
                <a:cs typeface="DejaVu Sans" charset="0"/>
              </a:rPr>
              <a:t>		</a:t>
            </a:r>
          </a:p>
          <a:p>
            <a:pPr marL="100801" indent="0">
              <a:buSzPct val="45000"/>
            </a:pPr>
            <a:r>
              <a:rPr lang="en-US" altLang="en-US" sz="2903" dirty="0">
                <a:cs typeface="DejaVu Sans" charset="0"/>
              </a:rPr>
              <a:t>						Please don’t hesitate to ask!</a:t>
            </a:r>
          </a:p>
          <a:p>
            <a:pPr>
              <a:lnSpc>
                <a:spcPct val="100000"/>
              </a:lnSpc>
              <a:buClrTx/>
              <a:buSzTx/>
              <a:buFontTx/>
              <a:buNone/>
            </a:pPr>
            <a:endParaRPr lang="en-US" altLang="en-US" sz="1633" dirty="0">
              <a:cs typeface="DejaVu Sans" charset="0"/>
            </a:endParaRPr>
          </a:p>
        </p:txBody>
      </p:sp>
    </p:spTree>
    <p:extLst>
      <p:ext uri="{BB962C8B-B14F-4D97-AF65-F5344CB8AC3E}">
        <p14:creationId xmlns:p14="http://schemas.microsoft.com/office/powerpoint/2010/main" val="129071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pic>
        <p:nvPicPr>
          <p:cNvPr id="5" name="Picture 2" descr="osha logo">
            <a:extLst>
              <a:ext uri="{FF2B5EF4-FFF2-40B4-BE49-F238E27FC236}">
                <a16:creationId xmlns:a16="http://schemas.microsoft.com/office/drawing/2014/main" id="{74E13AF8-65A1-40FC-BC4A-74D200EC3A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527" y="0"/>
            <a:ext cx="2620800" cy="16012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3">
            <a:extLst>
              <a:ext uri="{FF2B5EF4-FFF2-40B4-BE49-F238E27FC236}">
                <a16:creationId xmlns:a16="http://schemas.microsoft.com/office/drawing/2014/main" id="{D9E4259E-DF14-487F-AE6E-6A0282EB5ACD}"/>
              </a:ext>
            </a:extLst>
          </p:cNvPr>
          <p:cNvSpPr>
            <a:spLocks noChangeArrowheads="1"/>
          </p:cNvSpPr>
          <p:nvPr/>
        </p:nvSpPr>
        <p:spPr bwMode="auto">
          <a:xfrm>
            <a:off x="370130" y="1601280"/>
            <a:ext cx="8385145" cy="3457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226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400" dirty="0">
                <a:cs typeface="DejaVu Sans" charset="0"/>
              </a:rPr>
              <a:t>The Occupational Safety and Health Act of 1970 sets out the rights and responsibilities of employers and workers. 5(a) Each employer</a:t>
            </a:r>
          </a:p>
          <a:p>
            <a:pPr marL="414726"/>
            <a:r>
              <a:rPr lang="en-US" altLang="en-US" sz="2400" dirty="0">
                <a:cs typeface="DejaVu Sans" charset="0"/>
              </a:rPr>
              <a:t> (1) shall furnish to each of his employees work and a place of employment which are free from recognized hazards that are causing or are likely to cause death or serious physical harm to his employees;</a:t>
            </a:r>
          </a:p>
          <a:p>
            <a:pPr marL="414726"/>
            <a:r>
              <a:rPr lang="en-US" altLang="en-US" sz="2400" dirty="0">
                <a:cs typeface="DejaVu Sans" charset="0"/>
              </a:rPr>
              <a:t> (2) shall comply with occupational safety and health standards set forth under this Act.</a:t>
            </a:r>
          </a:p>
          <a:p>
            <a:pPr marL="109537" indent="0">
              <a:lnSpc>
                <a:spcPct val="100000"/>
              </a:lnSpc>
              <a:buSzPct val="45000"/>
            </a:pPr>
            <a:endParaRPr lang="en-US" altLang="en-US" sz="2000" dirty="0">
              <a:cs typeface="DejaVu Sans" charset="0"/>
            </a:endParaRPr>
          </a:p>
        </p:txBody>
      </p:sp>
      <p:sp>
        <p:nvSpPr>
          <p:cNvPr id="7" name="Rectangle 4">
            <a:extLst>
              <a:ext uri="{FF2B5EF4-FFF2-40B4-BE49-F238E27FC236}">
                <a16:creationId xmlns:a16="http://schemas.microsoft.com/office/drawing/2014/main" id="{602D49CB-115C-482E-9D44-2C0A89827F29}"/>
              </a:ext>
            </a:extLst>
          </p:cNvPr>
          <p:cNvSpPr>
            <a:spLocks noChangeArrowheads="1"/>
          </p:cNvSpPr>
          <p:nvPr/>
        </p:nvSpPr>
        <p:spPr bwMode="auto">
          <a:xfrm>
            <a:off x="388725" y="4779363"/>
            <a:ext cx="7629120" cy="2652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9pPr>
          </a:lstStyle>
          <a:p>
            <a:pPr marL="414726" algn="ctr"/>
            <a:endParaRPr lang="en-US" altLang="en-US" sz="2177" dirty="0">
              <a:cs typeface="DejaVu Sans" charset="0"/>
            </a:endParaRPr>
          </a:p>
          <a:p>
            <a:pPr marL="414726" algn="ctr"/>
            <a:r>
              <a:rPr lang="en-US" altLang="en-US" sz="2800" dirty="0">
                <a:cs typeface="DejaVu Sans" charset="0"/>
              </a:rPr>
              <a:t>Together these are known as the </a:t>
            </a:r>
          </a:p>
          <a:p>
            <a:pPr marL="414726" algn="ctr"/>
            <a:r>
              <a:rPr lang="en-US" altLang="en-US" sz="2800" b="1" dirty="0">
                <a:cs typeface="DejaVu Sans" charset="0"/>
              </a:rPr>
              <a:t>General Duty Clause</a:t>
            </a:r>
            <a:r>
              <a:rPr lang="en-US" altLang="en-US" sz="2177" dirty="0">
                <a:cs typeface="DejaVu Sans" charset="0"/>
              </a:rPr>
              <a:t>.</a:t>
            </a:r>
          </a:p>
        </p:txBody>
      </p:sp>
    </p:spTree>
    <p:extLst>
      <p:ext uri="{BB962C8B-B14F-4D97-AF65-F5344CB8AC3E}">
        <p14:creationId xmlns:p14="http://schemas.microsoft.com/office/powerpoint/2010/main" val="19209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599839" y="389403"/>
            <a:ext cx="5944320" cy="779040"/>
          </a:xfrm>
        </p:spPr>
        <p:txBody>
          <a:bodyPr>
            <a:normAutofit fontScale="90000"/>
          </a:bodyPr>
          <a:lstStyle/>
          <a:p>
            <a:pPr algn="l">
              <a:lnSpc>
                <a:spcPct val="100000"/>
              </a:lnSpc>
            </a:pPr>
            <a:r>
              <a:rPr lang="en-US" altLang="en-US" dirty="0">
                <a:cs typeface="DejaVu Sans" charset="0"/>
              </a:rPr>
              <a:t> </a:t>
            </a:r>
            <a:r>
              <a:rPr lang="en-US" altLang="en-US" sz="3628" b="1" dirty="0">
                <a:cs typeface="DejaVu Sans" charset="0"/>
              </a:rPr>
              <a:t>Introduction to OSHA </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14F2BA54-C011-459B-9AE2-D197119EAD49}"/>
              </a:ext>
            </a:extLst>
          </p:cNvPr>
          <p:cNvSpPr>
            <a:spLocks noChangeArrowheads="1"/>
          </p:cNvSpPr>
          <p:nvPr/>
        </p:nvSpPr>
        <p:spPr bwMode="auto">
          <a:xfrm>
            <a:off x="829441" y="1633321"/>
            <a:ext cx="7855200" cy="397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36525" indent="-1365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358" dirty="0">
                <a:cs typeface="DejaVu Sans" charset="0"/>
              </a:rPr>
              <a:t>Some Worker rights under OSHA include:</a:t>
            </a:r>
          </a:p>
          <a:p>
            <a:pPr>
              <a:lnSpc>
                <a:spcPct val="100000"/>
              </a:lnSpc>
            </a:pPr>
            <a:endParaRPr lang="en-US" altLang="en-US" sz="1633" dirty="0">
              <a:cs typeface="DejaVu Sans" charset="0"/>
            </a:endParaRPr>
          </a:p>
          <a:p>
            <a:pPr>
              <a:lnSpc>
                <a:spcPct val="100000"/>
              </a:lnSpc>
              <a:buFont typeface="Wingdings" panose="05000000000000000000" pitchFamily="2" charset="2"/>
              <a:buChar char=""/>
            </a:pPr>
            <a:r>
              <a:rPr lang="en-US" altLang="en-US" sz="2358" dirty="0">
                <a:cs typeface="DejaVu Sans" charset="0"/>
              </a:rPr>
              <a:t> Right to medical exam(s) or test(s) performed for work related purposes</a:t>
            </a:r>
          </a:p>
          <a:p>
            <a:pPr>
              <a:lnSpc>
                <a:spcPct val="100000"/>
              </a:lnSpc>
              <a:buFont typeface="Wingdings" panose="05000000000000000000" pitchFamily="2" charset="2"/>
              <a:buChar char=""/>
            </a:pPr>
            <a:r>
              <a:rPr lang="en-US" altLang="en-US" sz="2358" dirty="0">
                <a:cs typeface="DejaVu Sans" charset="0"/>
              </a:rPr>
              <a:t> Right to refuse work that could kill or seriously injure them (known as imminent danger)</a:t>
            </a:r>
          </a:p>
          <a:p>
            <a:pPr>
              <a:lnSpc>
                <a:spcPct val="100000"/>
              </a:lnSpc>
              <a:buFont typeface="Wingdings" panose="05000000000000000000" pitchFamily="2" charset="2"/>
              <a:buChar char=""/>
            </a:pPr>
            <a:r>
              <a:rPr lang="en-US" altLang="en-US" sz="2358" dirty="0">
                <a:cs typeface="DejaVu Sans" charset="0"/>
              </a:rPr>
              <a:t> Right to know about workplace injuries and illnesses</a:t>
            </a:r>
          </a:p>
          <a:p>
            <a:pPr>
              <a:lnSpc>
                <a:spcPct val="100000"/>
              </a:lnSpc>
              <a:buFont typeface="Wingdings" panose="05000000000000000000" pitchFamily="2" charset="2"/>
              <a:buChar char=""/>
            </a:pPr>
            <a:r>
              <a:rPr lang="en-US" altLang="en-US" sz="2358" dirty="0">
                <a:cs typeface="DejaVu Sans" charset="0"/>
              </a:rPr>
              <a:t> Right to hazard monitoring results</a:t>
            </a:r>
          </a:p>
          <a:p>
            <a:pPr>
              <a:lnSpc>
                <a:spcPct val="100000"/>
              </a:lnSpc>
              <a:buFont typeface="Wingdings" panose="05000000000000000000" pitchFamily="2" charset="2"/>
              <a:buChar char=""/>
            </a:pPr>
            <a:r>
              <a:rPr lang="en-US" altLang="en-US" sz="2358" dirty="0">
                <a:cs typeface="DejaVu Sans" charset="0"/>
              </a:rPr>
              <a:t> Right to know what kinds of chemicals are used in their workplace</a:t>
            </a:r>
          </a:p>
        </p:txBody>
      </p:sp>
    </p:spTree>
    <p:extLst>
      <p:ext uri="{BB962C8B-B14F-4D97-AF65-F5344CB8AC3E}">
        <p14:creationId xmlns:p14="http://schemas.microsoft.com/office/powerpoint/2010/main" val="213942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A18F-3D3B-48C9-B8F1-2D99DCD5BF9B}"/>
              </a:ext>
            </a:extLst>
          </p:cNvPr>
          <p:cNvSpPr>
            <a:spLocks noGrp="1"/>
          </p:cNvSpPr>
          <p:nvPr>
            <p:ph type="title"/>
          </p:nvPr>
        </p:nvSpPr>
        <p:spPr>
          <a:xfrm>
            <a:off x="1496123" y="264596"/>
            <a:ext cx="6151753" cy="829440"/>
          </a:xfrm>
        </p:spPr>
        <p:txBody>
          <a:bodyPr>
            <a:normAutofit fontScale="90000"/>
          </a:bodyPr>
          <a:lstStyle/>
          <a:p>
            <a:pPr algn="l">
              <a:lnSpc>
                <a:spcPct val="100000"/>
              </a:lnSpc>
            </a:pPr>
            <a:r>
              <a:rPr lang="en-US" altLang="en-US" dirty="0">
                <a:cs typeface="DejaVu Sans" charset="0"/>
              </a:rPr>
              <a:t> </a:t>
            </a:r>
            <a:r>
              <a:rPr lang="en-US" altLang="en-US" sz="3991" b="1" dirty="0">
                <a:cs typeface="DejaVu Sans" charset="0"/>
              </a:rPr>
              <a:t>Introduction to OSHA</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5" name="Rectangle 2">
            <a:extLst>
              <a:ext uri="{FF2B5EF4-FFF2-40B4-BE49-F238E27FC236}">
                <a16:creationId xmlns:a16="http://schemas.microsoft.com/office/drawing/2014/main" id="{053EE8BE-ACE3-46E7-BCBD-15A8A29E39C9}"/>
              </a:ext>
            </a:extLst>
          </p:cNvPr>
          <p:cNvSpPr>
            <a:spLocks noChangeArrowheads="1"/>
          </p:cNvSpPr>
          <p:nvPr/>
        </p:nvSpPr>
        <p:spPr bwMode="auto">
          <a:xfrm>
            <a:off x="917281" y="2253960"/>
            <a:ext cx="8226720" cy="397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marL="889000" indent="-3206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SzPct val="45000"/>
              <a:buFont typeface="Wingdings" panose="05000000000000000000" pitchFamily="2" charset="2"/>
              <a:buChar char=""/>
            </a:pPr>
            <a:r>
              <a:rPr lang="en-US" altLang="en-US" sz="2358" dirty="0">
                <a:solidFill>
                  <a:srgbClr val="00B0F0"/>
                </a:solidFill>
                <a:cs typeface="DejaVu Sans" charset="0"/>
              </a:rPr>
              <a:t>Some Worker rights under OSHA include:</a:t>
            </a:r>
          </a:p>
          <a:p>
            <a:pPr>
              <a:lnSpc>
                <a:spcPct val="100000"/>
              </a:lnSpc>
              <a:buClrTx/>
              <a:buSzTx/>
              <a:buFontTx/>
              <a:buNone/>
            </a:pPr>
            <a:endParaRPr lang="en-US" altLang="en-US" sz="1633" dirty="0">
              <a:solidFill>
                <a:srgbClr val="00B0F0"/>
              </a:solidFill>
              <a:cs typeface="DejaVu Sans" charset="0"/>
            </a:endParaRPr>
          </a:p>
          <a:p>
            <a:pPr lvl="1">
              <a:lnSpc>
                <a:spcPct val="100000"/>
              </a:lnSpc>
              <a:buFont typeface="Wingdings" panose="05000000000000000000" pitchFamily="2" charset="2"/>
              <a:buChar char=""/>
            </a:pPr>
            <a:r>
              <a:rPr lang="en-US" altLang="en-US" sz="2358" dirty="0">
                <a:solidFill>
                  <a:srgbClr val="00B0F0"/>
                </a:solidFill>
                <a:cs typeface="DejaVu Sans" charset="0"/>
              </a:rPr>
              <a:t>Right to file a complaint with OSHA</a:t>
            </a:r>
          </a:p>
          <a:p>
            <a:pPr lvl="1">
              <a:lnSpc>
                <a:spcPct val="100000"/>
              </a:lnSpc>
              <a:buFont typeface="Wingdings" panose="05000000000000000000" pitchFamily="2" charset="2"/>
              <a:buChar char=""/>
            </a:pPr>
            <a:r>
              <a:rPr lang="en-US" altLang="en-US" sz="2358" dirty="0">
                <a:solidFill>
                  <a:srgbClr val="00B0F0"/>
                </a:solidFill>
                <a:cs typeface="DejaVu Sans" charset="0"/>
              </a:rPr>
              <a:t>Right to get information</a:t>
            </a:r>
          </a:p>
          <a:p>
            <a:pPr lvl="1">
              <a:lnSpc>
                <a:spcPct val="100000"/>
              </a:lnSpc>
              <a:buFont typeface="Wingdings" panose="05000000000000000000" pitchFamily="2" charset="2"/>
              <a:buChar char=""/>
            </a:pPr>
            <a:r>
              <a:rPr lang="en-US" altLang="en-US" sz="2358" dirty="0">
                <a:solidFill>
                  <a:srgbClr val="00B0F0"/>
                </a:solidFill>
                <a:cs typeface="DejaVu Sans" charset="0"/>
              </a:rPr>
              <a:t>Right to have an OSHA inspection</a:t>
            </a:r>
          </a:p>
          <a:p>
            <a:pPr lvl="1">
              <a:lnSpc>
                <a:spcPct val="100000"/>
              </a:lnSpc>
              <a:buFont typeface="Wingdings" panose="05000000000000000000" pitchFamily="2" charset="2"/>
              <a:buChar char=""/>
            </a:pPr>
            <a:r>
              <a:rPr lang="en-US" altLang="en-US" sz="2358" dirty="0">
                <a:solidFill>
                  <a:srgbClr val="00B0F0"/>
                </a:solidFill>
                <a:cs typeface="DejaVu Sans" charset="0"/>
              </a:rPr>
              <a:t>Right to know about hazards</a:t>
            </a:r>
          </a:p>
          <a:p>
            <a:pPr lvl="1">
              <a:lnSpc>
                <a:spcPct val="100000"/>
              </a:lnSpc>
              <a:buFont typeface="Wingdings" panose="05000000000000000000" pitchFamily="2" charset="2"/>
              <a:buChar char=""/>
            </a:pPr>
            <a:r>
              <a:rPr lang="en-US" altLang="en-US" sz="2358" dirty="0">
                <a:solidFill>
                  <a:srgbClr val="00B0F0"/>
                </a:solidFill>
                <a:cs typeface="DejaVu Sans" charset="0"/>
              </a:rPr>
              <a:t>Right to health and safety training</a:t>
            </a:r>
          </a:p>
          <a:p>
            <a:pPr lvl="1">
              <a:lnSpc>
                <a:spcPct val="100000"/>
              </a:lnSpc>
              <a:buFont typeface="Wingdings" panose="05000000000000000000" pitchFamily="2" charset="2"/>
              <a:buChar char=""/>
            </a:pPr>
            <a:r>
              <a:rPr lang="en-US" altLang="en-US" sz="2358" dirty="0">
                <a:solidFill>
                  <a:srgbClr val="00B0F0"/>
                </a:solidFill>
                <a:cs typeface="DejaVu Sans" charset="0"/>
              </a:rPr>
              <a:t>Right not to be discriminated against for health and safety activities </a:t>
            </a:r>
          </a:p>
        </p:txBody>
      </p:sp>
    </p:spTree>
    <p:extLst>
      <p:ext uri="{BB962C8B-B14F-4D97-AF65-F5344CB8AC3E}">
        <p14:creationId xmlns:p14="http://schemas.microsoft.com/office/powerpoint/2010/main" val="55318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DBA18F-3D3B-48C9-B8F1-2D99DCD5BF9B}"/>
              </a:ext>
            </a:extLst>
          </p:cNvPr>
          <p:cNvSpPr>
            <a:spLocks noGrp="1"/>
          </p:cNvSpPr>
          <p:nvPr>
            <p:ph type="title"/>
          </p:nvPr>
        </p:nvSpPr>
        <p:spPr>
          <a:xfrm>
            <a:off x="765916" y="3638522"/>
            <a:ext cx="7886880" cy="2852640"/>
          </a:xfrm>
        </p:spPr>
        <p:txBody>
          <a:bodyPr/>
          <a:lstStyle/>
          <a:p>
            <a:pPr>
              <a:lnSpc>
                <a:spcPct val="100000"/>
              </a:lnSpc>
            </a:pPr>
            <a:r>
              <a:rPr lang="en-US" altLang="en-US" dirty="0">
                <a:cs typeface="DejaVu Sans" charset="0"/>
              </a:rPr>
              <a:t>A Brief History of Hazardous Materials</a:t>
            </a:r>
          </a:p>
        </p:txBody>
      </p:sp>
      <p:sp>
        <p:nvSpPr>
          <p:cNvPr id="3" name="Text Placeholder 2" hidden="1">
            <a:extLst>
              <a:ext uri="{FF2B5EF4-FFF2-40B4-BE49-F238E27FC236}">
                <a16:creationId xmlns:a16="http://schemas.microsoft.com/office/drawing/2014/main" id="{BF512099-40A6-42C9-9080-AACAF5B58B78}"/>
              </a:ext>
            </a:extLst>
          </p:cNvPr>
          <p:cNvSpPr>
            <a:spLocks noGrp="1"/>
          </p:cNvSpPr>
          <p:nvPr>
            <p:ph type="body" idx="1"/>
          </p:nvPr>
        </p:nvSpPr>
        <p:spPr/>
        <p:txBody>
          <a:bodyPr/>
          <a:lstStyle/>
          <a:p>
            <a:endParaRPr lang="en-US"/>
          </a:p>
        </p:txBody>
      </p:sp>
      <p:sp>
        <p:nvSpPr>
          <p:cNvPr id="4" name="Rectangle 1">
            <a:extLst>
              <a:ext uri="{FF2B5EF4-FFF2-40B4-BE49-F238E27FC236}">
                <a16:creationId xmlns:a16="http://schemas.microsoft.com/office/drawing/2014/main" id="{5F57A238-DCD7-4E00-B319-8991743DC0F7}"/>
              </a:ext>
            </a:extLst>
          </p:cNvPr>
          <p:cNvSpPr>
            <a:spLocks noChangeArrowheads="1"/>
          </p:cNvSpPr>
          <p:nvPr/>
        </p:nvSpPr>
        <p:spPr bwMode="auto">
          <a:xfrm>
            <a:off x="1346401" y="342360"/>
            <a:ext cx="6448319" cy="652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721" b="1" dirty="0">
                <a:latin typeface="+mj-lt"/>
                <a:cs typeface="DejaVu Sans" charset="0"/>
              </a:rPr>
              <a:t>Brief History of Hazardous Materials</a:t>
            </a:r>
          </a:p>
        </p:txBody>
      </p:sp>
      <p:sp>
        <p:nvSpPr>
          <p:cNvPr id="5" name="Rectangle 2">
            <a:extLst>
              <a:ext uri="{FF2B5EF4-FFF2-40B4-BE49-F238E27FC236}">
                <a16:creationId xmlns:a16="http://schemas.microsoft.com/office/drawing/2014/main" id="{3A46C342-7436-47C6-82C4-0F06EEAFB5BA}"/>
              </a:ext>
            </a:extLst>
          </p:cNvPr>
          <p:cNvSpPr>
            <a:spLocks noChangeArrowheads="1"/>
          </p:cNvSpPr>
          <p:nvPr/>
        </p:nvSpPr>
        <p:spPr bwMode="auto">
          <a:xfrm>
            <a:off x="343148" y="1666556"/>
            <a:ext cx="8228160" cy="397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226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buSzPct val="45000"/>
              <a:buFont typeface="Wingdings" panose="05000000000000000000" pitchFamily="2" charset="2"/>
              <a:buChar char=""/>
            </a:pPr>
            <a:r>
              <a:rPr lang="en-US" altLang="en-US" sz="2358" dirty="0">
                <a:cs typeface="DejaVu Sans" charset="0"/>
              </a:rPr>
              <a:t>The use of hazardous materials in the workplace is nothing new. Many of the hazards associated with a number of materials have been known for a long time.</a:t>
            </a:r>
          </a:p>
          <a:p>
            <a:pPr marL="99361" indent="0">
              <a:buSzPct val="45000"/>
            </a:pPr>
            <a:r>
              <a:rPr lang="en-US" altLang="en-US" sz="2358" dirty="0">
                <a:cs typeface="DejaVu Sans" charset="0"/>
              </a:rPr>
              <a:t> </a:t>
            </a:r>
          </a:p>
        </p:txBody>
      </p:sp>
      <p:sp>
        <p:nvSpPr>
          <p:cNvPr id="6" name="Rectangle 6">
            <a:extLst>
              <a:ext uri="{FF2B5EF4-FFF2-40B4-BE49-F238E27FC236}">
                <a16:creationId xmlns:a16="http://schemas.microsoft.com/office/drawing/2014/main" id="{62727FE2-7463-4A53-A426-9B2FE1C865E3}"/>
              </a:ext>
            </a:extLst>
          </p:cNvPr>
          <p:cNvSpPr>
            <a:spLocks noChangeArrowheads="1"/>
          </p:cNvSpPr>
          <p:nvPr/>
        </p:nvSpPr>
        <p:spPr bwMode="auto">
          <a:xfrm>
            <a:off x="3152161" y="5475241"/>
            <a:ext cx="1408320" cy="38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177">
                <a:cs typeface="DejaVu Sans" charset="0"/>
              </a:rPr>
              <a:t>Asbestos</a:t>
            </a:r>
          </a:p>
        </p:txBody>
      </p:sp>
      <p:pic>
        <p:nvPicPr>
          <p:cNvPr id="7" name="Picture 3" descr="chemical substance">
            <a:extLst>
              <a:ext uri="{FF2B5EF4-FFF2-40B4-BE49-F238E27FC236}">
                <a16:creationId xmlns:a16="http://schemas.microsoft.com/office/drawing/2014/main" id="{C1EA16A9-E915-4095-B989-DC44AFB12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41" y="3081961"/>
            <a:ext cx="2400480" cy="156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chemical substance">
            <a:extLst>
              <a:ext uri="{FF2B5EF4-FFF2-40B4-BE49-F238E27FC236}">
                <a16:creationId xmlns:a16="http://schemas.microsoft.com/office/drawing/2014/main" id="{1590292D-820C-4DC6-B410-162D99176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52" y="4400280"/>
            <a:ext cx="2279520" cy="164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5" descr="chemical substance">
            <a:extLst>
              <a:ext uri="{FF2B5EF4-FFF2-40B4-BE49-F238E27FC236}">
                <a16:creationId xmlns:a16="http://schemas.microsoft.com/office/drawing/2014/main" id="{E08145BD-5E1C-417B-A9F0-3C7DF6A67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041" y="3234601"/>
            <a:ext cx="1942560" cy="1942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descr="chemical substance">
            <a:extLst>
              <a:ext uri="{FF2B5EF4-FFF2-40B4-BE49-F238E27FC236}">
                <a16:creationId xmlns:a16="http://schemas.microsoft.com/office/drawing/2014/main" id="{F5E7D5D2-A3BA-4FE3-8424-8B69C17A95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2641" y="3283561"/>
            <a:ext cx="2521440" cy="1484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8">
            <a:extLst>
              <a:ext uri="{FF2B5EF4-FFF2-40B4-BE49-F238E27FC236}">
                <a16:creationId xmlns:a16="http://schemas.microsoft.com/office/drawing/2014/main" id="{0445529D-8CDF-4D9A-AE8C-815DE7D311DE}"/>
              </a:ext>
            </a:extLst>
          </p:cNvPr>
          <p:cNvSpPr>
            <a:spLocks noChangeArrowheads="1"/>
          </p:cNvSpPr>
          <p:nvPr/>
        </p:nvSpPr>
        <p:spPr bwMode="auto">
          <a:xfrm>
            <a:off x="6055201" y="4977001"/>
            <a:ext cx="911520" cy="38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Lst>
              <a:defRPr>
                <a:solidFill>
                  <a:srgbClr val="000000"/>
                </a:solidFill>
                <a:latin typeface="Arial" panose="020B0604020202020204" pitchFamily="34" charset="0"/>
                <a:ea typeface="Microsoft YaHei" panose="020B0503020204020204" pitchFamily="34" charset="-122"/>
              </a:defRPr>
            </a:lvl1pPr>
            <a:lvl2pPr>
              <a:tabLst>
                <a:tab pos="457200" algn="l"/>
                <a:tab pos="914400" algn="l"/>
              </a:tabLst>
              <a:defRPr>
                <a:solidFill>
                  <a:srgbClr val="000000"/>
                </a:solidFill>
                <a:latin typeface="Arial" panose="020B0604020202020204" pitchFamily="34" charset="0"/>
                <a:ea typeface="Microsoft YaHei" panose="020B0503020204020204" pitchFamily="34" charset="-122"/>
              </a:defRPr>
            </a:lvl2pPr>
            <a:lvl3pPr>
              <a:tabLst>
                <a:tab pos="457200" algn="l"/>
                <a:tab pos="914400" algn="l"/>
              </a:tabLst>
              <a:defRPr>
                <a:solidFill>
                  <a:srgbClr val="000000"/>
                </a:solidFill>
                <a:latin typeface="Arial" panose="020B0604020202020204" pitchFamily="34" charset="0"/>
                <a:ea typeface="Microsoft YaHei" panose="020B0503020204020204" pitchFamily="34" charset="-122"/>
              </a:defRPr>
            </a:lvl3pPr>
            <a:lvl4pPr>
              <a:tabLst>
                <a:tab pos="457200" algn="l"/>
                <a:tab pos="914400" algn="l"/>
              </a:tabLst>
              <a:defRPr>
                <a:solidFill>
                  <a:srgbClr val="000000"/>
                </a:solidFill>
                <a:latin typeface="Arial" panose="020B0604020202020204" pitchFamily="34" charset="0"/>
                <a:ea typeface="Microsoft YaHei" panose="020B0503020204020204" pitchFamily="34" charset="-122"/>
              </a:defRPr>
            </a:lvl4pPr>
            <a:lvl5pPr>
              <a:tabLst>
                <a:tab pos="457200" algn="l"/>
                <a:tab pos="9144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US" altLang="en-US" sz="2177">
                <a:cs typeface="DejaVu Sans" charset="0"/>
              </a:rPr>
              <a:t>Lead</a:t>
            </a:r>
          </a:p>
        </p:txBody>
      </p:sp>
    </p:spTree>
    <p:extLst>
      <p:ext uri="{BB962C8B-B14F-4D97-AF65-F5344CB8AC3E}">
        <p14:creationId xmlns:p14="http://schemas.microsoft.com/office/powerpoint/2010/main" val="3744159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A89B8E3F6E5D4E9B17D02912E46D08" ma:contentTypeVersion="6" ma:contentTypeDescription="Create a new document." ma:contentTypeScope="" ma:versionID="c1c27561137f73383ee6f380d60b828c">
  <xsd:schema xmlns:xsd="http://www.w3.org/2001/XMLSchema" xmlns:xs="http://www.w3.org/2001/XMLSchema" xmlns:p="http://schemas.microsoft.com/office/2006/metadata/properties" xmlns:ns2="33131be1-7636-4fde-9b4e-c35c6eedaee5" targetNamespace="http://schemas.microsoft.com/office/2006/metadata/properties" ma:root="true" ma:fieldsID="c5227413cfe86073f3b912a179faeb9c" ns2:_="">
    <xsd:import namespace="33131be1-7636-4fde-9b4e-c35c6eedaee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31be1-7636-4fde-9b4e-c35c6eedae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ED81DF-AD95-4B9A-846E-33DF78C92C17}">
  <ds:schemaRefs>
    <ds:schemaRef ds:uri="http://schemas.microsoft.com/sharepoint/v3/contenttype/forms"/>
  </ds:schemaRefs>
</ds:datastoreItem>
</file>

<file path=customXml/itemProps2.xml><?xml version="1.0" encoding="utf-8"?>
<ds:datastoreItem xmlns:ds="http://schemas.openxmlformats.org/officeDocument/2006/customXml" ds:itemID="{31DBA43D-C723-459B-959B-DD3B55C98FAE}"/>
</file>

<file path=customXml/itemProps3.xml><?xml version="1.0" encoding="utf-8"?>
<ds:datastoreItem xmlns:ds="http://schemas.openxmlformats.org/officeDocument/2006/customXml" ds:itemID="{1EA68093-FD95-4D1F-82E4-3276A9EF6D48}">
  <ds:schemaRefs>
    <ds:schemaRef ds:uri="http://schemas.microsoft.com/office/2006/metadata/properties"/>
    <ds:schemaRef ds:uri="http://schemas.microsoft.com/office/infopath/2007/PartnerControls"/>
    <ds:schemaRef ds:uri="14860eb3-030b-44af-a190-f4887f83de25"/>
    <ds:schemaRef ds:uri="02298570-5252-44d2-979b-285068989119"/>
    <ds:schemaRef ds:uri="2905f4ce-92cd-4299-888e-6d1f66e5c792"/>
    <ds:schemaRef ds:uri="b008de92-d7a9-404c-9536-8d2e7f578c44"/>
  </ds:schemaRefs>
</ds:datastoreItem>
</file>

<file path=docMetadata/LabelInfo.xml><?xml version="1.0" encoding="utf-8"?>
<clbl:labelList xmlns:clbl="http://schemas.microsoft.com/office/2020/mipLabelMetadata">
  <clbl:label id="{db79d039-fcd0-4045-9c78-4cfb2eba090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office theme</Template>
  <TotalTime>180</TotalTime>
  <Words>4972</Words>
  <Application>Microsoft Office PowerPoint</Application>
  <PresentationFormat>On-screen Show (4:3)</PresentationFormat>
  <Paragraphs>462</Paragraphs>
  <Slides>52</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Aptos</vt:lpstr>
      <vt:lpstr>Arial</vt:lpstr>
      <vt:lpstr>Calibri</vt:lpstr>
      <vt:lpstr>Calibri Light</vt:lpstr>
      <vt:lpstr>Century Gothic</vt:lpstr>
      <vt:lpstr>DejaVu Sans</vt:lpstr>
      <vt:lpstr>Inter</vt:lpstr>
      <vt:lpstr>Lucida Bright</vt:lpstr>
      <vt:lpstr>Microsoft Himalaya</vt:lpstr>
      <vt:lpstr>Times New Roman</vt:lpstr>
      <vt:lpstr>Wingdings</vt:lpstr>
      <vt:lpstr>Office Theme</vt:lpstr>
      <vt:lpstr>OMD Safety Policy Training</vt:lpstr>
      <vt:lpstr>Disclaimer</vt:lpstr>
      <vt:lpstr>Overview of Class</vt:lpstr>
      <vt:lpstr>Glossary of Acronyms Used</vt:lpstr>
      <vt:lpstr>Introduction to OSHA</vt:lpstr>
      <vt:lpstr>PowerPoint Presentation</vt:lpstr>
      <vt:lpstr> Introduction to OSHA </vt:lpstr>
      <vt:lpstr> Introduction to OSHA</vt:lpstr>
      <vt:lpstr>A Brief History of Hazardous Materials</vt:lpstr>
      <vt:lpstr>Brief History Of Hazardous Materials  </vt:lpstr>
      <vt:lpstr>Introduction to Hazard Communication</vt:lpstr>
      <vt:lpstr>OSHA’s Hazard Communication Standard</vt:lpstr>
      <vt:lpstr>OSHA’s Hazard Communication Standard </vt:lpstr>
      <vt:lpstr>OSHA’s Hazard Communication Standard</vt:lpstr>
      <vt:lpstr> OSHA’s Hazard Communication Standard</vt:lpstr>
      <vt:lpstr>Understanding Critical SDS Information  </vt:lpstr>
      <vt:lpstr>Let's Look at a Real SDS</vt:lpstr>
      <vt:lpstr>Where to Find SDSs at Our Workplace</vt:lpstr>
      <vt:lpstr>Before You Use a Chemical</vt:lpstr>
      <vt:lpstr>OSHA’s Hazard Communication Standard  </vt:lpstr>
      <vt:lpstr> OSHA’s Hazard Communication Standard   </vt:lpstr>
      <vt:lpstr>OSHA’s Hazard Communication Standard</vt:lpstr>
      <vt:lpstr>PowerPoint Presentation</vt:lpstr>
      <vt:lpstr>Recognizing Hazard Pictograms</vt:lpstr>
      <vt:lpstr>OSHA’s Hazard Communication Standard  </vt:lpstr>
      <vt:lpstr>OSHA’s Hazard Communication Standard   </vt:lpstr>
      <vt:lpstr>OSHA’s Hazard Communication Standard</vt:lpstr>
      <vt:lpstr>OSHA’s Hazard Communication Standard </vt:lpstr>
      <vt:lpstr> OSHA’s Hazard Communication Standard</vt:lpstr>
      <vt:lpstr> OSHA’s Hazard Communication Standard </vt:lpstr>
      <vt:lpstr>OSHA’s Hazard Communication Standard</vt:lpstr>
      <vt:lpstr>  OSHA’s Hazard Communication Standard </vt:lpstr>
      <vt:lpstr>OSHA’s Hazard Communication Standard  </vt:lpstr>
      <vt:lpstr> OSHA’s Hazard Communication Standard</vt:lpstr>
      <vt:lpstr> OSHA’s Hazard Communication Standard</vt:lpstr>
      <vt:lpstr> OSHA’s Hazard Communication Standard</vt:lpstr>
      <vt:lpstr> OSHA’s Hazard Communication Standard</vt:lpstr>
      <vt:lpstr>PPE</vt:lpstr>
      <vt:lpstr>Chemical Spills</vt:lpstr>
      <vt:lpstr>Thank You!</vt:lpstr>
      <vt:lpstr>Thank You!</vt:lpstr>
      <vt:lpstr>Thank You!</vt:lpstr>
      <vt:lpstr>Thank You!</vt:lpstr>
      <vt:lpstr>Thank You!</vt:lpstr>
      <vt:lpstr>Thank You!</vt:lpstr>
      <vt:lpstr>Thank You!</vt:lpstr>
      <vt:lpstr>Thank You!</vt:lpstr>
      <vt:lpstr>Thank You!</vt:lpstr>
      <vt:lpstr>Thank You!</vt:lpstr>
      <vt:lpstr>What to Do If a Label is Missing or Damaged?</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CASTEEL Amanda E.</dc:creator>
  <cp:lastModifiedBy>CASTEEL Amanda E * OMD</cp:lastModifiedBy>
  <cp:revision>11</cp:revision>
  <dcterms:created xsi:type="dcterms:W3CDTF">2024-02-01T19:20:03Z</dcterms:created>
  <dcterms:modified xsi:type="dcterms:W3CDTF">2025-09-15T22:09:46Z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0x010100E6A89B8E3F6E5D4E9B17D02912E46D08</vt:lpwstr>
  </property>
  <property fmtid="{D5CDD505-2E9C-101B-9397-08002B2CF9AE}" pid="3" name="MSIP_Label_db79d039-fcd0-4045-9c78-4cfb2eba0904_Enabled">
    <vt:lpwstr>true</vt:lpwstr>
  </property>
  <property fmtid="{D5CDD505-2E9C-101B-9397-08002B2CF9AE}" pid="4" name="MSIP_Label_db79d039-fcd0-4045-9c78-4cfb2eba0904_SetDate">
    <vt:lpwstr>2024-03-25T21:15:31Z</vt:lpwstr>
  </property>
  <property fmtid="{D5CDD505-2E9C-101B-9397-08002B2CF9AE}" pid="5" name="MSIP_Label_db79d039-fcd0-4045-9c78-4cfb2eba0904_Method">
    <vt:lpwstr>Privileged</vt:lpwstr>
  </property>
  <property fmtid="{D5CDD505-2E9C-101B-9397-08002B2CF9AE}" pid="6" name="MSIP_Label_db79d039-fcd0-4045-9c78-4cfb2eba0904_Name">
    <vt:lpwstr>Level 2 - Limited (Items)</vt:lpwstr>
  </property>
  <property fmtid="{D5CDD505-2E9C-101B-9397-08002B2CF9AE}" pid="7" name="MSIP_Label_db79d039-fcd0-4045-9c78-4cfb2eba0904_SiteId">
    <vt:lpwstr>aa3f6932-fa7c-47b4-a0ce-a598cad161cf</vt:lpwstr>
  </property>
  <property fmtid="{D5CDD505-2E9C-101B-9397-08002B2CF9AE}" pid="8" name="MSIP_Label_db79d039-fcd0-4045-9c78-4cfb2eba0904_ActionId">
    <vt:lpwstr>70792d64-a06b-4cb3-9889-42c81437c55c</vt:lpwstr>
  </property>
  <property fmtid="{D5CDD505-2E9C-101B-9397-08002B2CF9AE}" pid="9" name="MSIP_Label_db79d039-fcd0-4045-9c78-4cfb2eba0904_ContentBits">
    <vt:lpwstr>0</vt:lpwstr>
  </property>
  <property fmtid="{D5CDD505-2E9C-101B-9397-08002B2CF9AE}" pid="10" name="MediaServiceImageTags">
    <vt:lpwstr/>
  </property>
</Properties>
</file>