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sldIdLst>
    <p:sldId id="257" r:id="rId5"/>
    <p:sldId id="256" r:id="rId6"/>
    <p:sldId id="283" r:id="rId7"/>
    <p:sldId id="284" r:id="rId8"/>
    <p:sldId id="285" r:id="rId9"/>
    <p:sldId id="278" r:id="rId10"/>
    <p:sldId id="272" r:id="rId11"/>
    <p:sldId id="279" r:id="rId12"/>
    <p:sldId id="271" r:id="rId13"/>
    <p:sldId id="273" r:id="rId14"/>
    <p:sldId id="264" r:id="rId15"/>
    <p:sldId id="269" r:id="rId16"/>
    <p:sldId id="265" r:id="rId17"/>
    <p:sldId id="280" r:id="rId18"/>
    <p:sldId id="270" r:id="rId19"/>
    <p:sldId id="266" r:id="rId20"/>
    <p:sldId id="274" r:id="rId21"/>
    <p:sldId id="281" r:id="rId22"/>
    <p:sldId id="267" r:id="rId23"/>
    <p:sldId id="282" r:id="rId24"/>
    <p:sldId id="275" r:id="rId25"/>
    <p:sldId id="289" r:id="rId26"/>
    <p:sldId id="268" r:id="rId27"/>
    <p:sldId id="263" r:id="rId28"/>
    <p:sldId id="259" r:id="rId29"/>
    <p:sldId id="290" r:id="rId30"/>
    <p:sldId id="286" r:id="rId31"/>
    <p:sldId id="287" r:id="rId32"/>
    <p:sldId id="288" r:id="rId33"/>
    <p:sldId id="2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30DC1-5BA2-4E88-88A2-AD0E487EB43A}" v="218" dt="2025-09-22T16:50:28.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4" autoAdjust="0"/>
  </p:normalViewPr>
  <p:slideViewPr>
    <p:cSldViewPr snapToGrid="0">
      <p:cViewPr varScale="1">
        <p:scale>
          <a:sx n="73" d="100"/>
          <a:sy n="73" d="100"/>
        </p:scale>
        <p:origin x="26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47CCC00E-C5B4-EB8F-18A6-4664DDE5CD71}"/>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21507" name="Rectangle 7">
            <a:extLst>
              <a:ext uri="{FF2B5EF4-FFF2-40B4-BE49-F238E27FC236}">
                <a16:creationId xmlns:a16="http://schemas.microsoft.com/office/drawing/2014/main" id="{69E5057D-E541-FA93-B406-FA6994AA57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1EA1D87-D191-4BB3-9FAF-B20E18F4D739}"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
        <p:nvSpPr>
          <p:cNvPr id="21508" name="Rectangle 2">
            <a:extLst>
              <a:ext uri="{FF2B5EF4-FFF2-40B4-BE49-F238E27FC236}">
                <a16:creationId xmlns:a16="http://schemas.microsoft.com/office/drawing/2014/main" id="{C31CF379-3B41-EE42-8439-D52EAFFD44FF}"/>
              </a:ext>
            </a:extLst>
          </p:cNvPr>
          <p:cNvSpPr>
            <a:spLocks noChangeArrowheads="1" noTextEdit="1"/>
          </p:cNvSpPr>
          <p:nvPr>
            <p:ph type="sldImg"/>
          </p:nvPr>
        </p:nvSpPr>
        <p:spPr>
          <a:ln/>
        </p:spPr>
      </p:sp>
      <p:sp>
        <p:nvSpPr>
          <p:cNvPr id="21509" name="Rectangle 6">
            <a:extLst>
              <a:ext uri="{FF2B5EF4-FFF2-40B4-BE49-F238E27FC236}">
                <a16:creationId xmlns:a16="http://schemas.microsoft.com/office/drawing/2014/main" id="{DF97604E-850C-C109-0383-D79531F95F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endParaRPr lang="en-US" altLang="en-US"/>
          </a:p>
          <a:p>
            <a:r>
              <a:rPr lang="en-US" altLang="en-US"/>
              <a:t>The Occupational Safety and Health Administration (OSHA) requires employers to administer an effective </a:t>
            </a:r>
            <a:r>
              <a:rPr lang="en-US" altLang="en-US" u="sng"/>
              <a:t>Hearing Conservation Program</a:t>
            </a:r>
            <a:r>
              <a:rPr lang="en-US" altLang="en-US"/>
              <a:t> whenever employee noise exposure equals or exceeds an 8-hour time-weighted average (TWA) sound level of 85 decibels (29 CFR 1910.95(C)(1)). </a:t>
            </a:r>
          </a:p>
          <a:p>
            <a:r>
              <a:rPr lang="en-US" altLang="en-US"/>
              <a:t>Hand out copies of your company’s hearing conservation plan or tell the employees where or how they can obtain copies.</a:t>
            </a:r>
          </a:p>
          <a:p>
            <a:pPr>
              <a:buFontTx/>
              <a:buNone/>
            </a:pPr>
            <a:r>
              <a:rPr lang="en-US" altLang="en-US" b="1"/>
              <a:t>II.	Speaker’s Notes:</a:t>
            </a:r>
          </a:p>
          <a:p>
            <a:r>
              <a:rPr lang="en-US" altLang="en-US"/>
              <a:t>Through monitoring, we have determined that some employees are exposed to occupational noise at levels where OSHA requires us to have an effective hearing conservation plan.</a:t>
            </a:r>
          </a:p>
          <a:p>
            <a:r>
              <a:rPr lang="en-US" altLang="en-US"/>
              <a:t>Our hearing conservation plan includes monitoring, employee notification and observation of monitoring, hearing testing, hearing protection, training, and recordkeeping.</a:t>
            </a:r>
          </a:p>
          <a:p>
            <a:r>
              <a:rPr lang="en-US" altLang="en-US"/>
              <a:t>This training program will cover:</a:t>
            </a:r>
          </a:p>
          <a:p>
            <a:pPr lvl="1"/>
            <a:r>
              <a:rPr lang="en-US" altLang="en-US"/>
              <a:t>Impact of workplace noise on hearing</a:t>
            </a:r>
          </a:p>
          <a:p>
            <a:pPr lvl="1"/>
            <a:r>
              <a:rPr lang="en-US" altLang="en-US"/>
              <a:t>Advantages and disadvantages of hearing protection devices</a:t>
            </a:r>
          </a:p>
          <a:p>
            <a:pPr lvl="1"/>
            <a:r>
              <a:rPr lang="en-US" altLang="en-US"/>
              <a:t>Use, care, and fit of hearing protection devices</a:t>
            </a:r>
          </a:p>
          <a:p>
            <a:pPr lvl="1"/>
            <a:r>
              <a:rPr lang="en-US" altLang="en-US"/>
              <a:t>Need for hearing testing and what to expect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02AC3392-D7EA-1DD7-6899-998B7FF30C0F}"/>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9939" name="Rectangle 7">
            <a:extLst>
              <a:ext uri="{FF2B5EF4-FFF2-40B4-BE49-F238E27FC236}">
                <a16:creationId xmlns:a16="http://schemas.microsoft.com/office/drawing/2014/main" id="{137FFCB9-BE83-819C-F41B-1A3E3CEEE4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7FD21C7-45B9-4408-B017-5244E8E866CA}"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
        <p:nvSpPr>
          <p:cNvPr id="39940" name="Rectangle 2">
            <a:extLst>
              <a:ext uri="{FF2B5EF4-FFF2-40B4-BE49-F238E27FC236}">
                <a16:creationId xmlns:a16="http://schemas.microsoft.com/office/drawing/2014/main" id="{ED85B925-140F-ADBE-F78F-3C27DD6FB0B2}"/>
              </a:ext>
            </a:extLst>
          </p:cNvPr>
          <p:cNvSpPr>
            <a:spLocks noChangeArrowheads="1" noTextEdit="1"/>
          </p:cNvSpPr>
          <p:nvPr>
            <p:ph type="sldImg"/>
          </p:nvPr>
        </p:nvSpPr>
        <p:spPr>
          <a:ln/>
        </p:spPr>
      </p:sp>
      <p:sp>
        <p:nvSpPr>
          <p:cNvPr id="39941" name="Rectangle 3">
            <a:extLst>
              <a:ext uri="{FF2B5EF4-FFF2-40B4-BE49-F238E27FC236}">
                <a16:creationId xmlns:a16="http://schemas.microsoft.com/office/drawing/2014/main" id="{2B4D46C1-B25E-864D-BF3C-6572260215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buFontTx/>
              <a:buNone/>
            </a:pPr>
            <a:r>
              <a:rPr lang="en-US" altLang="en-US" b="1"/>
              <a:t>I.	Background for the Trainer:</a:t>
            </a:r>
            <a:endParaRPr lang="en-US" altLang="en-US"/>
          </a:p>
          <a:p>
            <a:pPr>
              <a:lnSpc>
                <a:spcPct val="90000"/>
              </a:lnSpc>
            </a:pPr>
            <a:r>
              <a:rPr lang="en-US" altLang="en-US"/>
              <a:t>What was the monitoring strategy employed by your company?  Who conducted the monitoring?  Was it done internally or by an outside company?  Discuss here.</a:t>
            </a:r>
          </a:p>
          <a:p>
            <a:pPr>
              <a:lnSpc>
                <a:spcPct val="90000"/>
              </a:lnSpc>
            </a:pPr>
            <a:r>
              <a:rPr lang="en-US" altLang="en-US"/>
              <a:t>Do you have a map that indicates all the high-noise areas and the results of your company’s noise monitoring?  If so, pass it out.</a:t>
            </a:r>
          </a:p>
          <a:p>
            <a:pPr>
              <a:lnSpc>
                <a:spcPct val="90000"/>
              </a:lnSpc>
              <a:buFontTx/>
              <a:buNone/>
            </a:pPr>
            <a:r>
              <a:rPr lang="en-US" altLang="en-US" b="1"/>
              <a:t>II.	Speaker’s Notes:</a:t>
            </a:r>
          </a:p>
          <a:p>
            <a:pPr>
              <a:lnSpc>
                <a:spcPct val="90000"/>
              </a:lnSpc>
            </a:pPr>
            <a:r>
              <a:rPr lang="en-US" altLang="en-US"/>
              <a:t>The first step of a Hearing Conservation Program is to conduct a noise level monitoring to determine what types of noise employees are exposed to.  Employees or their representatives are provided the opportunity to observe any noise monitoring that is conducted.  A typical noise monitoring strategy will:</a:t>
            </a:r>
          </a:p>
          <a:p>
            <a:pPr lvl="1">
              <a:lnSpc>
                <a:spcPct val="90000"/>
              </a:lnSpc>
            </a:pPr>
            <a:r>
              <a:rPr lang="en-US" altLang="en-US"/>
              <a:t>Determine if noise hazards exist.</a:t>
            </a:r>
          </a:p>
          <a:p>
            <a:pPr lvl="1">
              <a:lnSpc>
                <a:spcPct val="90000"/>
              </a:lnSpc>
            </a:pPr>
            <a:r>
              <a:rPr lang="en-US" altLang="en-US"/>
              <a:t>Identify employees who are impacted by high-noise levels.</a:t>
            </a:r>
          </a:p>
          <a:p>
            <a:pPr lvl="1">
              <a:lnSpc>
                <a:spcPct val="90000"/>
              </a:lnSpc>
            </a:pPr>
            <a:r>
              <a:rPr lang="en-US" altLang="en-US"/>
              <a:t>Help prioritize noise control efforts and evaluate the success of those efforts.</a:t>
            </a:r>
          </a:p>
          <a:p>
            <a:pPr>
              <a:lnSpc>
                <a:spcPct val="90000"/>
              </a:lnSpc>
            </a:pPr>
            <a:r>
              <a:rPr lang="en-US" altLang="en-US"/>
              <a:t>Sound-level meters are used to conduct a survey of the workplace to determine which areas are impacted by high levels of noise and should be studied further.</a:t>
            </a:r>
          </a:p>
          <a:p>
            <a:pPr>
              <a:lnSpc>
                <a:spcPct val="90000"/>
              </a:lnSpc>
            </a:pPr>
            <a:r>
              <a:rPr lang="en-US" altLang="en-US"/>
              <a:t>Noise dosimeters are the most accurate way of determining an employee’s exposure to noise.  Employees wear this while they are working. A microphone is attached to the employee’s collar, near the ear.  The dosimeter records all the noise levels and computes the average noise exposure level for that particular employee.  This information can be transferred to other employees that do similar jobs.</a:t>
            </a:r>
          </a:p>
          <a:p>
            <a:pPr>
              <a:lnSpc>
                <a:spcPct val="90000"/>
              </a:lnSpc>
            </a:pPr>
            <a:r>
              <a:rPr lang="en-US" altLang="en-US"/>
              <a:t>Monitoring is repeated whenever a change in production, process, or equipment influences noise level exposures.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F3CE2CA7-BAB0-56F8-E84F-445E2E48786C}"/>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41987" name="Rectangle 7">
            <a:extLst>
              <a:ext uri="{FF2B5EF4-FFF2-40B4-BE49-F238E27FC236}">
                <a16:creationId xmlns:a16="http://schemas.microsoft.com/office/drawing/2014/main" id="{616889E9-908F-E77A-5BDA-B26CB34BAE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3DAF0DB-8EB8-4C59-8791-C54D2F1D2A44}"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
        <p:nvSpPr>
          <p:cNvPr id="41988" name="Rectangle 2">
            <a:extLst>
              <a:ext uri="{FF2B5EF4-FFF2-40B4-BE49-F238E27FC236}">
                <a16:creationId xmlns:a16="http://schemas.microsoft.com/office/drawing/2014/main" id="{58A14741-5680-F93C-54AF-8192399E2D4D}"/>
              </a:ext>
            </a:extLst>
          </p:cNvPr>
          <p:cNvSpPr>
            <a:spLocks noChangeArrowheads="1" noTextEdit="1"/>
          </p:cNvSpPr>
          <p:nvPr>
            <p:ph type="sldImg"/>
          </p:nvPr>
        </p:nvSpPr>
        <p:spPr>
          <a:ln/>
        </p:spPr>
      </p:sp>
      <p:sp>
        <p:nvSpPr>
          <p:cNvPr id="41989" name="Rectangle 3">
            <a:extLst>
              <a:ext uri="{FF2B5EF4-FFF2-40B4-BE49-F238E27FC236}">
                <a16:creationId xmlns:a16="http://schemas.microsoft.com/office/drawing/2014/main" id="{71EA3AAD-D60C-59C1-48ED-429D5A8EB2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How do you notify the employees who are exposed to an 8-hour TWA of 85 decibels or greater?  Do they receive a written letter, which they are required to acknowledge with a signature, and is placed in their file?</a:t>
            </a:r>
          </a:p>
          <a:p>
            <a:pPr>
              <a:buFontTx/>
              <a:buNone/>
            </a:pPr>
            <a:r>
              <a:rPr lang="en-US" altLang="en-US" b="1"/>
              <a:t>II.	Speaker’s Notes:</a:t>
            </a:r>
          </a:p>
          <a:p>
            <a:r>
              <a:rPr lang="en-US" altLang="en-US"/>
              <a:t>Now that monitoring is complete, it is time to determine which employees are impacted or exposed to high levels of noise.</a:t>
            </a:r>
          </a:p>
          <a:p>
            <a:r>
              <a:rPr lang="en-US" altLang="en-US"/>
              <a:t>All employees exposed to 85 decibels or more for an 8-hour TWA are considered “affected employees” and must participate in this training program.  Employees not exposed at that level may also be trained.</a:t>
            </a:r>
          </a:p>
          <a:p>
            <a:r>
              <a:rPr lang="en-US" altLang="en-US"/>
              <a:t>Inclusion in the Hearing Conservation Program means that you are impacted by the requirements of the program, which we will discuss in the following slides.</a:t>
            </a:r>
          </a:p>
          <a:p>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90D47F2E-EA00-F877-F477-244B36EA33CE}"/>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44035" name="Rectangle 7">
            <a:extLst>
              <a:ext uri="{FF2B5EF4-FFF2-40B4-BE49-F238E27FC236}">
                <a16:creationId xmlns:a16="http://schemas.microsoft.com/office/drawing/2014/main" id="{413459F4-204D-9AF5-EDB4-E6C2CD3384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A6B5A18-C080-4B28-9697-0FD98E8C5A93}"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
        <p:nvSpPr>
          <p:cNvPr id="44036" name="Rectangle 2">
            <a:extLst>
              <a:ext uri="{FF2B5EF4-FFF2-40B4-BE49-F238E27FC236}">
                <a16:creationId xmlns:a16="http://schemas.microsoft.com/office/drawing/2014/main" id="{A1FB8754-2AAD-8804-0BAD-1EA2027EDFDB}"/>
              </a:ext>
            </a:extLst>
          </p:cNvPr>
          <p:cNvSpPr>
            <a:spLocks noChangeArrowheads="1" noTextEdit="1"/>
          </p:cNvSpPr>
          <p:nvPr>
            <p:ph type="sldImg"/>
          </p:nvPr>
        </p:nvSpPr>
        <p:spPr>
          <a:ln/>
        </p:spPr>
      </p:sp>
      <p:sp>
        <p:nvSpPr>
          <p:cNvPr id="44037" name="Rectangle 3">
            <a:extLst>
              <a:ext uri="{FF2B5EF4-FFF2-40B4-BE49-F238E27FC236}">
                <a16:creationId xmlns:a16="http://schemas.microsoft.com/office/drawing/2014/main" id="{DB60C490-D5CB-FC35-42E4-053E8FA948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endParaRPr lang="en-US" altLang="en-US"/>
          </a:p>
          <a:p>
            <a:r>
              <a:rPr lang="en-US" altLang="en-US"/>
              <a:t>Set up an audiometric testing program with your local clinic or hospital.  There are even some mobile companies that will bring the testing equipment to your worksite.</a:t>
            </a:r>
          </a:p>
          <a:p>
            <a:r>
              <a:rPr lang="en-US" altLang="en-US"/>
              <a:t>Consider scheduling your employees for hearing exams prior to the class and bring the schedule to the class.</a:t>
            </a:r>
          </a:p>
          <a:p>
            <a:r>
              <a:rPr lang="en-US" altLang="en-US"/>
              <a:t>How are your employees informed of the results of their hearing tests?</a:t>
            </a:r>
          </a:p>
          <a:p>
            <a:r>
              <a:rPr lang="en-US" altLang="en-US"/>
              <a:t>Employees should also be tested if reassigned out of the high-noise area or </a:t>
            </a:r>
            <a:br>
              <a:rPr lang="en-US" altLang="en-US"/>
            </a:br>
            <a:r>
              <a:rPr lang="en-US" altLang="en-US"/>
              <a:t>when terminated.  This will provide extra defense against an unwarranted hearing loss claim.</a:t>
            </a:r>
          </a:p>
          <a:p>
            <a:pPr>
              <a:buFontTx/>
              <a:buNone/>
            </a:pPr>
            <a:r>
              <a:rPr lang="en-US" altLang="en-US" b="1"/>
              <a:t>II.	Speaker’s Notes:</a:t>
            </a:r>
          </a:p>
          <a:p>
            <a:r>
              <a:rPr lang="en-US" altLang="en-US"/>
              <a:t>Hearing, or audiometric, tests are offered to all employees who are included in the Hearing Conservation Program (i.e., exposed to an 8-hour TWA 85 decibels or greater).</a:t>
            </a:r>
          </a:p>
          <a:p>
            <a:r>
              <a:rPr lang="en-US" altLang="en-US"/>
              <a:t>The hearing tests are conducted by a qualified medical provider who will also evaluate the hearing test results.</a:t>
            </a:r>
          </a:p>
          <a:p>
            <a:r>
              <a:rPr lang="en-US" altLang="en-US"/>
              <a:t>The first test, or baseline test, must be conducted within an employee’s first six months of inclusion in the Hearing Conservation Program.  OSHA requires baseline hearing tests to be preceded by 14 hours without exposure to workplace noise.</a:t>
            </a:r>
          </a:p>
          <a:p>
            <a:r>
              <a:rPr lang="en-US" altLang="en-US"/>
              <a:t>Follow-up tests are conducted annually.  The results are compared with your baseline to look for any signs of hearing loss.</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50FAACB5-FF18-56E6-4A1D-78BC8ADF4897}"/>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46083" name="Rectangle 7">
            <a:extLst>
              <a:ext uri="{FF2B5EF4-FFF2-40B4-BE49-F238E27FC236}">
                <a16:creationId xmlns:a16="http://schemas.microsoft.com/office/drawing/2014/main" id="{1A4F2C6A-9353-0EB4-DCB4-BC67804C2C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6189AA2-5D25-4C95-9C53-5CD5E75717F4}"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
        <p:nvSpPr>
          <p:cNvPr id="46084" name="Rectangle 2">
            <a:extLst>
              <a:ext uri="{FF2B5EF4-FFF2-40B4-BE49-F238E27FC236}">
                <a16:creationId xmlns:a16="http://schemas.microsoft.com/office/drawing/2014/main" id="{639C3E6A-8DE9-AFC6-2178-5C8E73E63206}"/>
              </a:ext>
            </a:extLst>
          </p:cNvPr>
          <p:cNvSpPr>
            <a:spLocks noChangeArrowheads="1" noTextEdit="1"/>
          </p:cNvSpPr>
          <p:nvPr>
            <p:ph type="sldImg"/>
          </p:nvPr>
        </p:nvSpPr>
        <p:spPr>
          <a:ln/>
        </p:spPr>
      </p:sp>
      <p:sp>
        <p:nvSpPr>
          <p:cNvPr id="46085" name="Rectangle 3">
            <a:extLst>
              <a:ext uri="{FF2B5EF4-FFF2-40B4-BE49-F238E27FC236}">
                <a16:creationId xmlns:a16="http://schemas.microsoft.com/office/drawing/2014/main" id="{A0A37CBC-B6BA-D215-A27B-3FD9A3BA33A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Speaker’s Notes:</a:t>
            </a:r>
          </a:p>
          <a:p>
            <a:r>
              <a:rPr lang="en-US" altLang="en-US"/>
              <a:t>The hearing tests are evaluated to determine if any hearing loss has occurred.</a:t>
            </a:r>
          </a:p>
          <a:p>
            <a:r>
              <a:rPr lang="en-US" altLang="en-US"/>
              <a:t>Standard threshold shift (STS) is a change in hearing relative to the baseline test of an average of 10 decibels or more at 2,000; 3,000; and 4,000 Hertz in either ear.  When evaluating for STS, age is a factor.</a:t>
            </a:r>
          </a:p>
          <a:p>
            <a:r>
              <a:rPr lang="en-US" altLang="en-US"/>
              <a:t>You must be notified within 21 days of detection of an STS.</a:t>
            </a:r>
          </a:p>
          <a:p>
            <a:r>
              <a:rPr lang="en-US" altLang="en-US"/>
              <a:t>Hearing protecting for that employee must be revised.  If not previously required to wear hearing protection (i.e., 8-hour TWA exposure between 85 and 90 decibels), then the employee is now required to wear hearing protection.  If already required to wear hearing protection, then better protective equipment will be provided.</a:t>
            </a:r>
          </a:p>
          <a:p>
            <a:r>
              <a:rPr lang="en-US" altLang="en-US"/>
              <a:t>The hearing loss may also be attributed to a medical condition, so further medical evaluation may be required.</a:t>
            </a:r>
          </a:p>
          <a:p>
            <a:endParaRPr lang="en-US" altLang="en-US"/>
          </a:p>
          <a:p>
            <a:endParaRPr lang="en-US" altLang="en-US"/>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AF5EBFF5-1C61-502A-FCFB-3923AC9A4261}"/>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48131" name="Rectangle 7">
            <a:extLst>
              <a:ext uri="{FF2B5EF4-FFF2-40B4-BE49-F238E27FC236}">
                <a16:creationId xmlns:a16="http://schemas.microsoft.com/office/drawing/2014/main" id="{7D942840-C0EE-BFBF-8D62-5CC7EDD8CD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67814E6-7496-441B-B388-834E71CF7F49}"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
        <p:nvSpPr>
          <p:cNvPr id="48132" name="Rectangle 2">
            <a:extLst>
              <a:ext uri="{FF2B5EF4-FFF2-40B4-BE49-F238E27FC236}">
                <a16:creationId xmlns:a16="http://schemas.microsoft.com/office/drawing/2014/main" id="{D4AB8837-711A-7F31-F33F-9819D0E0A2DD}"/>
              </a:ext>
            </a:extLst>
          </p:cNvPr>
          <p:cNvSpPr>
            <a:spLocks noChangeArrowheads="1" noTextEdit="1"/>
          </p:cNvSpPr>
          <p:nvPr>
            <p:ph type="sldImg"/>
          </p:nvPr>
        </p:nvSpPr>
        <p:spPr>
          <a:ln/>
        </p:spPr>
      </p:sp>
      <p:sp>
        <p:nvSpPr>
          <p:cNvPr id="48133" name="Rectangle 3">
            <a:extLst>
              <a:ext uri="{FF2B5EF4-FFF2-40B4-BE49-F238E27FC236}">
                <a16:creationId xmlns:a16="http://schemas.microsoft.com/office/drawing/2014/main" id="{0DD39790-6A6F-DCB3-F111-A500F72C48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What kinds of engineering noise level controls does your company have in place?  Describe these so that employees know what kind of effort your company is making to reduce noise.</a:t>
            </a:r>
          </a:p>
          <a:p>
            <a:r>
              <a:rPr lang="en-US" altLang="en-US"/>
              <a:t>Does your company utilize administrative controls?  Describe them.</a:t>
            </a:r>
          </a:p>
          <a:p>
            <a:pPr>
              <a:buFontTx/>
              <a:buNone/>
            </a:pPr>
            <a:r>
              <a:rPr lang="en-US" altLang="en-US" b="1"/>
              <a:t>II.	Speaker’s Notes:</a:t>
            </a:r>
          </a:p>
          <a:p>
            <a:r>
              <a:rPr lang="en-US" altLang="en-US"/>
              <a:t>Now that the company has conducted monitoring, determined affected employees, and initiated hearing exams, it is time to make efforts to reduce employee exposure to noise.</a:t>
            </a:r>
          </a:p>
          <a:p>
            <a:r>
              <a:rPr lang="en-US" altLang="en-US"/>
              <a:t>Engineering controls reduce the noise coming from the equipment and prevents the noise from affecting other areas of the workplace.</a:t>
            </a:r>
          </a:p>
          <a:p>
            <a:pPr lvl="1"/>
            <a:r>
              <a:rPr lang="en-US" altLang="en-US"/>
              <a:t>Mufflers reduce the noise at the source.</a:t>
            </a:r>
          </a:p>
          <a:p>
            <a:pPr lvl="1"/>
            <a:r>
              <a:rPr lang="en-US" altLang="en-US"/>
              <a:t>Acoustical curtains or walls block the path of the noise.</a:t>
            </a:r>
          </a:p>
          <a:p>
            <a:pPr lvl="1"/>
            <a:r>
              <a:rPr lang="en-US" altLang="en-US"/>
              <a:t>Sound-absorbing material is used to prevent noise from bouncing off walls.</a:t>
            </a:r>
          </a:p>
          <a:p>
            <a:pPr lvl="1"/>
            <a:r>
              <a:rPr lang="en-US" altLang="en-US"/>
              <a:t>Rubber mounts and lubrication may reduce noise from vibration.</a:t>
            </a:r>
          </a:p>
          <a:p>
            <a:r>
              <a:rPr lang="en-US" altLang="en-US"/>
              <a:t>Administrative controls attempt to reduce the number of people exposed to a noise or limit the amount of time employees can work in a high-noise area.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09D2CF6E-F876-9712-7E87-73B81F83A5A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50179" name="Rectangle 7">
            <a:extLst>
              <a:ext uri="{FF2B5EF4-FFF2-40B4-BE49-F238E27FC236}">
                <a16:creationId xmlns:a16="http://schemas.microsoft.com/office/drawing/2014/main" id="{2AFAD56F-7D49-204C-29AC-7C2F9E28EF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DCEDF8A-B43D-4C2C-BFB7-B1A916E26587}"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
        <p:nvSpPr>
          <p:cNvPr id="50180" name="Rectangle 2">
            <a:extLst>
              <a:ext uri="{FF2B5EF4-FFF2-40B4-BE49-F238E27FC236}">
                <a16:creationId xmlns:a16="http://schemas.microsoft.com/office/drawing/2014/main" id="{A4345091-975B-4048-7A24-6217F9B5BBA1}"/>
              </a:ext>
            </a:extLst>
          </p:cNvPr>
          <p:cNvSpPr>
            <a:spLocks noChangeArrowheads="1" noTextEdit="1"/>
          </p:cNvSpPr>
          <p:nvPr>
            <p:ph type="sldImg"/>
          </p:nvPr>
        </p:nvSpPr>
        <p:spPr>
          <a:ln/>
        </p:spPr>
      </p:sp>
      <p:sp>
        <p:nvSpPr>
          <p:cNvPr id="50181" name="Rectangle 3">
            <a:extLst>
              <a:ext uri="{FF2B5EF4-FFF2-40B4-BE49-F238E27FC236}">
                <a16:creationId xmlns:a16="http://schemas.microsoft.com/office/drawing/2014/main" id="{74ABF53A-DEE7-1C1C-4939-AECF0D1EA8DD}"/>
              </a:ext>
            </a:extLst>
          </p:cNvPr>
          <p:cNvSpPr>
            <a:spLocks noGrp="1" noChangeArrowheads="1"/>
          </p:cNvSpPr>
          <p:nvPr>
            <p:ph type="body" idx="1"/>
          </p:nvPr>
        </p:nvSpPr>
        <p:spPr>
          <a:xfrm>
            <a:off x="935038" y="4416425"/>
            <a:ext cx="5237162"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buFontTx/>
              <a:buNone/>
            </a:pPr>
            <a:r>
              <a:rPr lang="en-US" altLang="en-US" b="1"/>
              <a:t>I.	Background for the Trainer:</a:t>
            </a:r>
          </a:p>
          <a:p>
            <a:pPr>
              <a:lnSpc>
                <a:spcPct val="90000"/>
              </a:lnSpc>
            </a:pPr>
            <a:r>
              <a:rPr lang="en-US" altLang="en-US"/>
              <a:t>What types of hearing protection devices does your company make available?  Bring samples to the class, maybe even hand them out.</a:t>
            </a:r>
          </a:p>
          <a:p>
            <a:pPr>
              <a:lnSpc>
                <a:spcPct val="90000"/>
              </a:lnSpc>
            </a:pPr>
            <a:r>
              <a:rPr lang="en-US" altLang="en-US"/>
              <a:t>Describe how employees can obtain the hearing protection devices.  Where do they go? What do they have to do?</a:t>
            </a:r>
          </a:p>
          <a:p>
            <a:pPr>
              <a:lnSpc>
                <a:spcPct val="90000"/>
              </a:lnSpc>
              <a:buFontTx/>
              <a:buNone/>
            </a:pPr>
            <a:r>
              <a:rPr lang="en-US" altLang="en-US" b="1"/>
              <a:t>II.	Speaker’s Notes:</a:t>
            </a:r>
          </a:p>
          <a:p>
            <a:pPr>
              <a:lnSpc>
                <a:spcPct val="90000"/>
              </a:lnSpc>
            </a:pPr>
            <a:r>
              <a:rPr lang="en-US" altLang="en-US"/>
              <a:t>If noise exposure cannot be reduced with engineering or administrative controls, the next thing to do is to provide affected employees with hearing protection devices.</a:t>
            </a:r>
          </a:p>
          <a:p>
            <a:pPr>
              <a:lnSpc>
                <a:spcPct val="90000"/>
              </a:lnSpc>
            </a:pPr>
            <a:r>
              <a:rPr lang="en-US" altLang="en-US"/>
              <a:t>There are many different styles and brands of ear plugs, but they are all very similar.  You can read the directions on the package, but basically you just squeeze one end, insert it into your ear, and allow it to expand and fill your ear canal.  Ear plugs offer great protection from noise and are lightweight and unobtrusive.  Just remember to make sure the plugs are clean before inserting them in your ear.  Get a new pair at the beginning of each day.</a:t>
            </a:r>
          </a:p>
          <a:p>
            <a:pPr>
              <a:lnSpc>
                <a:spcPct val="90000"/>
              </a:lnSpc>
            </a:pPr>
            <a:r>
              <a:rPr lang="en-US" altLang="en-US"/>
              <a:t>Canal caps are useful for employees who are exposed to loud noise for short periods of time or someone who has to walk through a high-noise area to get from one department to another.  They usually do not have the same protection as the plugs because they do not enter the ear canal; they merely cap the canal’s entrance.</a:t>
            </a:r>
          </a:p>
          <a:p>
            <a:pPr>
              <a:lnSpc>
                <a:spcPct val="90000"/>
              </a:lnSpc>
            </a:pPr>
            <a:r>
              <a:rPr lang="en-US" altLang="en-US"/>
              <a:t>Earmuffs are generally used as a supplemental protection from noise.  They might be used in addition to ear plugs to help reduce noise exposure even further.  If the earmuffs do not fit perfectly or seal adequately, they can actually increase noise exposure because noise may actually echo inside the “muff,” thus increasing in decibels, before entering the ear.</a:t>
            </a:r>
          </a:p>
          <a:p>
            <a:pPr>
              <a:lnSpc>
                <a:spcPct val="90000"/>
              </a:lnSpc>
            </a:pPr>
            <a:r>
              <a:rPr lang="en-US" altLang="en-US"/>
              <a:t>Headphones from portable radios do not count as a hearing protection device.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07A4B1EA-E665-ABE3-5277-B6A8EAE96FB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52227" name="Rectangle 7">
            <a:extLst>
              <a:ext uri="{FF2B5EF4-FFF2-40B4-BE49-F238E27FC236}">
                <a16:creationId xmlns:a16="http://schemas.microsoft.com/office/drawing/2014/main" id="{6E1CF4E6-7A53-2408-6541-A67AE76066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C8EDE4F-809F-477E-8D48-04D616C0E7D9}"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
        <p:nvSpPr>
          <p:cNvPr id="52228" name="Rectangle 2">
            <a:extLst>
              <a:ext uri="{FF2B5EF4-FFF2-40B4-BE49-F238E27FC236}">
                <a16:creationId xmlns:a16="http://schemas.microsoft.com/office/drawing/2014/main" id="{84F5DE9B-EA2B-F544-02F3-14F0A4AA1D40}"/>
              </a:ext>
            </a:extLst>
          </p:cNvPr>
          <p:cNvSpPr>
            <a:spLocks noChangeArrowheads="1" noTextEdit="1"/>
          </p:cNvSpPr>
          <p:nvPr>
            <p:ph type="sldImg"/>
          </p:nvPr>
        </p:nvSpPr>
        <p:spPr>
          <a:ln/>
        </p:spPr>
      </p:sp>
      <p:sp>
        <p:nvSpPr>
          <p:cNvPr id="52229" name="Rectangle 3">
            <a:extLst>
              <a:ext uri="{FF2B5EF4-FFF2-40B4-BE49-F238E27FC236}">
                <a16:creationId xmlns:a16="http://schemas.microsoft.com/office/drawing/2014/main" id="{8D98B538-1C22-ED58-B89E-131C00CD1E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What is the noise reduction ratio (NRR) of the hearing protection devices that your company is providing?  Is it adequate?</a:t>
            </a:r>
          </a:p>
          <a:p>
            <a:pPr>
              <a:buFontTx/>
              <a:buNone/>
            </a:pPr>
            <a:r>
              <a:rPr lang="en-US" altLang="en-US" b="1"/>
              <a:t>II.	Speaker’s Notes:</a:t>
            </a:r>
          </a:p>
          <a:p>
            <a:r>
              <a:rPr lang="en-US" altLang="en-US"/>
              <a:t>The purpose of hearing protection is to reduce your exposure to noise.  The exposure must be reduced by the hearing protection device to at least an 8-hour </a:t>
            </a:r>
            <a:br>
              <a:rPr lang="en-US" altLang="en-US"/>
            </a:br>
            <a:r>
              <a:rPr lang="en-US" altLang="en-US"/>
              <a:t>time weighted average of 90 decibels.</a:t>
            </a:r>
          </a:p>
          <a:p>
            <a:r>
              <a:rPr lang="en-US" altLang="en-US"/>
              <a:t>If you who have suffered hearing loss and are classified as having experienced </a:t>
            </a:r>
            <a:br>
              <a:rPr lang="en-US" altLang="en-US"/>
            </a:br>
            <a:r>
              <a:rPr lang="en-US" altLang="en-US"/>
              <a:t>a standard threshold shift (STS), you must have hearing protection that reduces exposure to at least an 8-hour time-weighted average of 85 decibels.</a:t>
            </a:r>
          </a:p>
          <a:p>
            <a:r>
              <a:rPr lang="en-US" altLang="en-US"/>
              <a:t>Each hearing protection device is rated to reduce noise exposure by a certain number of decibels; this is called the noise reduction ratio (NRR). However, the listed NRR is a laboratory result.  The real-world NRR will be significantly less because of inadequate fit and application.</a:t>
            </a:r>
          </a:p>
          <a:p>
            <a:pPr lvl="1"/>
            <a:r>
              <a:rPr lang="en-US" altLang="en-US"/>
              <a:t>For ear plugs, assume the real-world NRR is less than 1/3 of the NRR listed on the package.</a:t>
            </a:r>
          </a:p>
          <a:p>
            <a:pPr lvl="1"/>
            <a:r>
              <a:rPr lang="en-US" altLang="en-US"/>
              <a:t>For earmuffs, assume the real-world NRR is about 1/2 of the NRR listed on the package.</a:t>
            </a:r>
          </a:p>
          <a:p>
            <a:pPr lvl="1"/>
            <a:r>
              <a:rPr lang="en-US" altLang="en-US"/>
              <a:t>Note that removing hearing protection devices for short periods of the day (e.g., 30 minutes) will reduce the real-world NRR even further.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66E2A80B-0AD9-1CB6-2F19-54BF001C46BA}"/>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54275" name="Rectangle 7">
            <a:extLst>
              <a:ext uri="{FF2B5EF4-FFF2-40B4-BE49-F238E27FC236}">
                <a16:creationId xmlns:a16="http://schemas.microsoft.com/office/drawing/2014/main" id="{831A853A-5D94-ED2D-3D49-4FF746178F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EF1228B-159D-445D-99EC-41BFD57345A0}" type="slidenum">
              <a:rPr lang="en-US" altLang="en-US" smtClean="0">
                <a:latin typeface="Calibri" panose="020F0502020204030204" pitchFamily="34" charset="0"/>
              </a:rPr>
              <a:pPr fontAlgn="base">
                <a:spcBef>
                  <a:spcPct val="0"/>
                </a:spcBef>
                <a:spcAft>
                  <a:spcPct val="0"/>
                </a:spcAft>
              </a:pPr>
              <a:t>18</a:t>
            </a:fld>
            <a:endParaRPr lang="en-US" altLang="en-US">
              <a:latin typeface="Calibri" panose="020F0502020204030204" pitchFamily="34" charset="0"/>
            </a:endParaRPr>
          </a:p>
        </p:txBody>
      </p:sp>
      <p:sp>
        <p:nvSpPr>
          <p:cNvPr id="54276" name="Rectangle 2">
            <a:extLst>
              <a:ext uri="{FF2B5EF4-FFF2-40B4-BE49-F238E27FC236}">
                <a16:creationId xmlns:a16="http://schemas.microsoft.com/office/drawing/2014/main" id="{C4B63DE1-8E3F-C199-2304-8BEF0BD8FFF0}"/>
              </a:ext>
            </a:extLst>
          </p:cNvPr>
          <p:cNvSpPr>
            <a:spLocks noChangeArrowheads="1" noTextEdit="1"/>
          </p:cNvSpPr>
          <p:nvPr>
            <p:ph type="sldImg"/>
          </p:nvPr>
        </p:nvSpPr>
        <p:spPr>
          <a:ln/>
        </p:spPr>
      </p:sp>
      <p:sp>
        <p:nvSpPr>
          <p:cNvPr id="54277" name="Rectangle 3">
            <a:extLst>
              <a:ext uri="{FF2B5EF4-FFF2-40B4-BE49-F238E27FC236}">
                <a16:creationId xmlns:a16="http://schemas.microsoft.com/office/drawing/2014/main" id="{F90DDD9F-EA20-C25F-4BFA-E0D8166F91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The information on the slide is what OSHA requires.  Your company may have internal rules that require the mandatory use of hearing protection by all employees if they are exposed to an 8-hour TWA of 85 decibels.  This would be an easier program to manage.</a:t>
            </a:r>
          </a:p>
          <a:p>
            <a:r>
              <a:rPr lang="en-US" altLang="en-US"/>
              <a:t>In what areas and job functions of your company are hearing protection devices required?</a:t>
            </a:r>
          </a:p>
          <a:p>
            <a:r>
              <a:rPr lang="en-US" altLang="en-US"/>
              <a:t>The employer must provide a selection of hearing protection devices and train the employee in the proper selection and fitting.</a:t>
            </a:r>
          </a:p>
          <a:p>
            <a:pPr>
              <a:buFontTx/>
              <a:buNone/>
            </a:pPr>
            <a:r>
              <a:rPr lang="en-US" altLang="en-US" b="1"/>
              <a:t>II.	Speaker’s Notes:</a:t>
            </a:r>
          </a:p>
          <a:p>
            <a:r>
              <a:rPr lang="en-US" altLang="en-US"/>
              <a:t>Now that we have learned about hearing protection devices and the noise reduction ratio, it is time to define the mandatory and voluntary use requirements of the hearing protection devices.</a:t>
            </a:r>
          </a:p>
          <a:p>
            <a:endParaRPr lang="en-US" altLang="en-US"/>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FB181DB6-74AA-6B90-A697-ED68E25FF856}"/>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56323" name="Rectangle 7">
            <a:extLst>
              <a:ext uri="{FF2B5EF4-FFF2-40B4-BE49-F238E27FC236}">
                <a16:creationId xmlns:a16="http://schemas.microsoft.com/office/drawing/2014/main" id="{F2C4C776-4087-4F96-922A-69F1947B1A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B879A31-C924-4950-AF99-B25925209E8F}"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
        <p:nvSpPr>
          <p:cNvPr id="56324" name="Rectangle 2">
            <a:extLst>
              <a:ext uri="{FF2B5EF4-FFF2-40B4-BE49-F238E27FC236}">
                <a16:creationId xmlns:a16="http://schemas.microsoft.com/office/drawing/2014/main" id="{D668C0A5-F5E7-4EFC-B2C0-874F33CCC8E5}"/>
              </a:ext>
            </a:extLst>
          </p:cNvPr>
          <p:cNvSpPr>
            <a:spLocks noChangeArrowheads="1" noTextEdit="1"/>
          </p:cNvSpPr>
          <p:nvPr>
            <p:ph type="sldImg"/>
          </p:nvPr>
        </p:nvSpPr>
        <p:spPr>
          <a:ln/>
        </p:spPr>
      </p:sp>
      <p:sp>
        <p:nvSpPr>
          <p:cNvPr id="56325" name="Rectangle 3">
            <a:extLst>
              <a:ext uri="{FF2B5EF4-FFF2-40B4-BE49-F238E27FC236}">
                <a16:creationId xmlns:a16="http://schemas.microsoft.com/office/drawing/2014/main" id="{8959FDA3-8DB4-6DC7-7E34-6EEB92D7E9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Demonstrating your commitment to hearing protection is very important.  Even if management is just walking through the shop for a few minutes, they must still wear hearing protection.  If management doesn’t, employees are less likely to use hearing protection because they will doubt its importance when they see that their superiors aren’t using it.</a:t>
            </a:r>
          </a:p>
          <a:p>
            <a:pPr>
              <a:buFontTx/>
              <a:buNone/>
            </a:pPr>
            <a:r>
              <a:rPr lang="en-US" altLang="en-US" b="1"/>
              <a:t>II.	Speaker’s Notes:</a:t>
            </a:r>
          </a:p>
          <a:p>
            <a:r>
              <a:rPr lang="en-US" altLang="en-US"/>
              <a:t>What are management’s responsibilities in the Hearing Conservation Program?</a:t>
            </a:r>
          </a:p>
          <a:p>
            <a:r>
              <a:rPr lang="en-US" altLang="en-US"/>
              <a:t>Enforcing the use of HPDs is just like the enforcement of any other safety rule or procedure.</a:t>
            </a:r>
          </a:p>
          <a:p>
            <a:r>
              <a:rPr lang="en-US" altLang="en-US"/>
              <a:t>Questions, suggestions, and problems that employees have must be passed along to management so that any issues can be resolved.</a:t>
            </a:r>
          </a:p>
          <a:p>
            <a:endParaRPr lang="en-US" altLang="en-US"/>
          </a:p>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1770D71C-0B4E-8104-9145-852A4602B9EF}"/>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58371" name="Rectangle 7">
            <a:extLst>
              <a:ext uri="{FF2B5EF4-FFF2-40B4-BE49-F238E27FC236}">
                <a16:creationId xmlns:a16="http://schemas.microsoft.com/office/drawing/2014/main" id="{6CBDBD5C-84FD-A76A-4720-63ECA56D99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53885C2-67DD-4857-8AF9-D0A0B9B97D98}"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
        <p:nvSpPr>
          <p:cNvPr id="58372" name="Rectangle 2">
            <a:extLst>
              <a:ext uri="{FF2B5EF4-FFF2-40B4-BE49-F238E27FC236}">
                <a16:creationId xmlns:a16="http://schemas.microsoft.com/office/drawing/2014/main" id="{4BB1AD9F-AF15-4B3C-C7EE-F74836E96B91}"/>
              </a:ext>
            </a:extLst>
          </p:cNvPr>
          <p:cNvSpPr>
            <a:spLocks noChangeArrowheads="1" noTextEdit="1"/>
          </p:cNvSpPr>
          <p:nvPr>
            <p:ph type="sldImg"/>
          </p:nvPr>
        </p:nvSpPr>
        <p:spPr>
          <a:ln/>
        </p:spPr>
      </p:sp>
      <p:sp>
        <p:nvSpPr>
          <p:cNvPr id="58373" name="Rectangle 3">
            <a:extLst>
              <a:ext uri="{FF2B5EF4-FFF2-40B4-BE49-F238E27FC236}">
                <a16:creationId xmlns:a16="http://schemas.microsoft.com/office/drawing/2014/main" id="{B85D09D7-BDEF-16A0-3C47-083E734379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Speaker’s Notes:</a:t>
            </a:r>
          </a:p>
          <a:p>
            <a:r>
              <a:rPr lang="en-US" altLang="en-US"/>
              <a:t>Management is responsible for training according to the Hearing Conservation Program.  This training must be conducted annually.</a:t>
            </a:r>
          </a:p>
          <a:p>
            <a:r>
              <a:rPr lang="en-US" altLang="en-US"/>
              <a:t>The topics required are the same topics we have discussed in this training session:</a:t>
            </a:r>
          </a:p>
          <a:p>
            <a:pPr lvl="1"/>
            <a:r>
              <a:rPr lang="en-US" altLang="en-US"/>
              <a:t>How noise impacts hearing</a:t>
            </a:r>
          </a:p>
          <a:p>
            <a:pPr lvl="1"/>
            <a:r>
              <a:rPr lang="en-US" altLang="en-US"/>
              <a:t>The care, use, and selection of hearing protection devices</a:t>
            </a:r>
          </a:p>
          <a:p>
            <a:pPr lvl="1"/>
            <a:r>
              <a:rPr lang="en-US" altLang="en-US"/>
              <a:t>Conducting and evaluating hearing tests</a:t>
            </a:r>
          </a:p>
          <a:p>
            <a:endParaRPr lang="en-US" altLang="en-US"/>
          </a:p>
          <a:p>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6CE3C76B-2D57-85E1-7BF8-EF645B65B1C0}"/>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23555" name="Rectangle 7">
            <a:extLst>
              <a:ext uri="{FF2B5EF4-FFF2-40B4-BE49-F238E27FC236}">
                <a16:creationId xmlns:a16="http://schemas.microsoft.com/office/drawing/2014/main" id="{7DA292FE-FF84-57AF-F441-F2EDCC56F1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DBA7D90-5A9F-48FC-92C1-AE0AF88BE5DC}"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
        <p:nvSpPr>
          <p:cNvPr id="23556" name="Rectangle 2">
            <a:extLst>
              <a:ext uri="{FF2B5EF4-FFF2-40B4-BE49-F238E27FC236}">
                <a16:creationId xmlns:a16="http://schemas.microsoft.com/office/drawing/2014/main" id="{899792BA-7084-46C8-86A2-2B9C56DBEDB6}"/>
              </a:ext>
            </a:extLst>
          </p:cNvPr>
          <p:cNvSpPr>
            <a:spLocks noGrp="1" noRot="1" noChangeAspect="1" noChangeArrowheads="1" noTextEdit="1"/>
          </p:cNvSpPr>
          <p:nvPr>
            <p:ph type="sldImg"/>
          </p:nvPr>
        </p:nvSpPr>
        <p:spPr>
          <a:ln/>
        </p:spPr>
      </p:sp>
      <p:sp>
        <p:nvSpPr>
          <p:cNvPr id="23557" name="Rectangle 6">
            <a:extLst>
              <a:ext uri="{FF2B5EF4-FFF2-40B4-BE49-F238E27FC236}">
                <a16:creationId xmlns:a16="http://schemas.microsoft.com/office/drawing/2014/main" id="{7A23E7AF-E690-1167-DA5A-B188A6172B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endParaRPr lang="en-US" altLang="en-US"/>
          </a:p>
          <a:p>
            <a:r>
              <a:rPr lang="en-US" altLang="en-US"/>
              <a:t>The Occupational Safety and Health Administration (OSHA) requires employers to administer an effective </a:t>
            </a:r>
            <a:r>
              <a:rPr lang="en-US" altLang="en-US" u="sng"/>
              <a:t>Hearing Conservation Program</a:t>
            </a:r>
            <a:r>
              <a:rPr lang="en-US" altLang="en-US"/>
              <a:t> whenever employee noise exposure equals or exceeds an 8-hour time-weighted average (TWA) sound level of 85 decibels (29 CFR 1910.95(C)(1)). </a:t>
            </a:r>
          </a:p>
          <a:p>
            <a:r>
              <a:rPr lang="en-US" altLang="en-US"/>
              <a:t>Hand out copies of your company’s hearing conservation plan or tell the employees where or how they can obtain copies.</a:t>
            </a:r>
          </a:p>
          <a:p>
            <a:pPr>
              <a:buFontTx/>
              <a:buNone/>
            </a:pPr>
            <a:r>
              <a:rPr lang="en-US" altLang="en-US" b="1"/>
              <a:t>II.	Speaker’s Notes:</a:t>
            </a:r>
          </a:p>
          <a:p>
            <a:r>
              <a:rPr lang="en-US" altLang="en-US"/>
              <a:t>Through monitoring, we have determined that some employees are exposed to occupational noise at levels where OSHA requires us to have an effective hearing conservation plan.</a:t>
            </a:r>
          </a:p>
          <a:p>
            <a:r>
              <a:rPr lang="en-US" altLang="en-US"/>
              <a:t>Our hearing conservation plan includes monitoring, employee notification and observation of monitoring, hearing testing, hearing protection, training, and recordkeeping.</a:t>
            </a:r>
          </a:p>
          <a:p>
            <a:r>
              <a:rPr lang="en-US" altLang="en-US"/>
              <a:t>This training program will cover:</a:t>
            </a:r>
          </a:p>
          <a:p>
            <a:pPr lvl="1"/>
            <a:r>
              <a:rPr lang="en-US" altLang="en-US"/>
              <a:t>Impact of workplace noise on hearing</a:t>
            </a:r>
          </a:p>
          <a:p>
            <a:pPr lvl="1"/>
            <a:r>
              <a:rPr lang="en-US" altLang="en-US"/>
              <a:t>Advantages and disadvantages of hearing protection devices</a:t>
            </a:r>
          </a:p>
          <a:p>
            <a:pPr lvl="1"/>
            <a:r>
              <a:rPr lang="en-US" altLang="en-US"/>
              <a:t>Use, care, and fit of hearing protection devices</a:t>
            </a:r>
          </a:p>
          <a:p>
            <a:pPr lvl="1"/>
            <a:r>
              <a:rPr lang="en-US" altLang="en-US"/>
              <a:t>Need for hearing testing and what to expect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a:extLst>
              <a:ext uri="{FF2B5EF4-FFF2-40B4-BE49-F238E27FC236}">
                <a16:creationId xmlns:a16="http://schemas.microsoft.com/office/drawing/2014/main" id="{76067B6A-2756-9302-73F4-9D888C5E8C0C}"/>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60419" name="Rectangle 7">
            <a:extLst>
              <a:ext uri="{FF2B5EF4-FFF2-40B4-BE49-F238E27FC236}">
                <a16:creationId xmlns:a16="http://schemas.microsoft.com/office/drawing/2014/main" id="{CD8DDCD0-D25D-5A92-8693-523667352E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72731DD-91FD-4F0F-8BD4-FB5D29C03E53}"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
        <p:nvSpPr>
          <p:cNvPr id="60420" name="Rectangle 2">
            <a:extLst>
              <a:ext uri="{FF2B5EF4-FFF2-40B4-BE49-F238E27FC236}">
                <a16:creationId xmlns:a16="http://schemas.microsoft.com/office/drawing/2014/main" id="{FEA3678F-65BB-7C2A-E03E-2C145F6A2FB1}"/>
              </a:ext>
            </a:extLst>
          </p:cNvPr>
          <p:cNvSpPr>
            <a:spLocks noChangeArrowheads="1" noTextEdit="1"/>
          </p:cNvSpPr>
          <p:nvPr>
            <p:ph type="sldImg"/>
          </p:nvPr>
        </p:nvSpPr>
        <p:spPr>
          <a:ln/>
        </p:spPr>
      </p:sp>
      <p:sp>
        <p:nvSpPr>
          <p:cNvPr id="60421" name="Rectangle 3">
            <a:extLst>
              <a:ext uri="{FF2B5EF4-FFF2-40B4-BE49-F238E27FC236}">
                <a16:creationId xmlns:a16="http://schemas.microsoft.com/office/drawing/2014/main" id="{BF7E4948-9197-7368-50AE-08464681FA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OSHA requires recordkeeping for only noise exposure testing and the results of the hearing tests.</a:t>
            </a:r>
          </a:p>
          <a:p>
            <a:r>
              <a:rPr lang="en-US" altLang="en-US"/>
              <a:t>Worker’s job assignments, exposure history, and protection used are additional pieces of information that may be used for further evidence of your company’s due diligence and efforts to reduce the exposure to noise.</a:t>
            </a:r>
          </a:p>
          <a:p>
            <a:pPr>
              <a:buFontTx/>
              <a:buNone/>
            </a:pPr>
            <a:r>
              <a:rPr lang="en-US" altLang="en-US" b="1"/>
              <a:t>II.	Speaker’s Notes:</a:t>
            </a:r>
          </a:p>
          <a:p>
            <a:r>
              <a:rPr lang="en-US" altLang="en-US"/>
              <a:t>The hearing conservation plan also requires management to maintain certain records.</a:t>
            </a:r>
          </a:p>
          <a:p>
            <a:r>
              <a:rPr lang="en-US" altLang="en-US"/>
              <a:t>The results of the noise monitoring, both area sound levels and individual dosimeter results, are maintained.</a:t>
            </a:r>
          </a:p>
          <a:p>
            <a:r>
              <a:rPr lang="en-US" altLang="en-US"/>
              <a:t>The results of the hearing tests are also maintained in each employee’s medical file.</a:t>
            </a:r>
          </a:p>
          <a:p>
            <a:r>
              <a:rPr lang="en-US" altLang="en-US"/>
              <a:t>Job assignments and exposure history will provide evidence of the type of exposure you have been subjected to.</a:t>
            </a:r>
          </a:p>
          <a:p>
            <a:r>
              <a:rPr lang="en-US" altLang="en-US"/>
              <a:t>Protection used helps prove that you were provided with adequate noise protection.</a:t>
            </a:r>
          </a:p>
          <a:p>
            <a:r>
              <a:rPr lang="en-US" altLang="en-US"/>
              <a:t>All records pertaining to this Hearing Conservation Program are available upon request to employees, former employees, and their representatives.</a:t>
            </a:r>
          </a:p>
          <a:p>
            <a:endParaRPr lang="en-US" altLang="en-US"/>
          </a:p>
          <a:p>
            <a:endParaRPr lang="en-US" altLang="en-US"/>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a:extLst>
              <a:ext uri="{FF2B5EF4-FFF2-40B4-BE49-F238E27FC236}">
                <a16:creationId xmlns:a16="http://schemas.microsoft.com/office/drawing/2014/main" id="{4E210152-283A-0B10-2212-0D6CBA36D3A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62467" name="Rectangle 7">
            <a:extLst>
              <a:ext uri="{FF2B5EF4-FFF2-40B4-BE49-F238E27FC236}">
                <a16:creationId xmlns:a16="http://schemas.microsoft.com/office/drawing/2014/main" id="{06B20B23-67F3-4381-3D89-3CD6CFB91B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6E37C53-697E-4F0B-B3A8-6C8010A2DD68}"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
        <p:nvSpPr>
          <p:cNvPr id="62468" name="Rectangle 2">
            <a:extLst>
              <a:ext uri="{FF2B5EF4-FFF2-40B4-BE49-F238E27FC236}">
                <a16:creationId xmlns:a16="http://schemas.microsoft.com/office/drawing/2014/main" id="{C096E1B2-91F5-E397-5350-FD7935EBFEE8}"/>
              </a:ext>
            </a:extLst>
          </p:cNvPr>
          <p:cNvSpPr>
            <a:spLocks noGrp="1" noRot="1" noChangeAspect="1" noChangeArrowheads="1" noTextEdit="1"/>
          </p:cNvSpPr>
          <p:nvPr>
            <p:ph type="sldImg"/>
          </p:nvPr>
        </p:nvSpPr>
        <p:spPr>
          <a:ln/>
        </p:spPr>
      </p:sp>
      <p:sp>
        <p:nvSpPr>
          <p:cNvPr id="62469" name="Rectangle 3">
            <a:extLst>
              <a:ext uri="{FF2B5EF4-FFF2-40B4-BE49-F238E27FC236}">
                <a16:creationId xmlns:a16="http://schemas.microsoft.com/office/drawing/2014/main" id="{A848118B-ADF7-EA49-CC81-7D8A3EBBD1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OSHA requires recordkeeping for only noise exposure testing and the results of the hearing tests.</a:t>
            </a:r>
          </a:p>
          <a:p>
            <a:r>
              <a:rPr lang="en-US" altLang="en-US"/>
              <a:t>Worker’s job assignments, exposure history, and protection used are additional pieces of information that may be used for further evidence of your company’s due diligence and efforts to reduce the exposure to noise.</a:t>
            </a:r>
          </a:p>
          <a:p>
            <a:pPr>
              <a:buFontTx/>
              <a:buNone/>
            </a:pPr>
            <a:r>
              <a:rPr lang="en-US" altLang="en-US" b="1"/>
              <a:t>II.	Speaker’s Notes:</a:t>
            </a:r>
          </a:p>
          <a:p>
            <a:r>
              <a:rPr lang="en-US" altLang="en-US"/>
              <a:t>The hearing conservation plan also requires management to maintain certain records.</a:t>
            </a:r>
          </a:p>
          <a:p>
            <a:r>
              <a:rPr lang="en-US" altLang="en-US"/>
              <a:t>The results of the noise monitoring, both area sound levels and individual dosimeter results, are maintained.</a:t>
            </a:r>
          </a:p>
          <a:p>
            <a:r>
              <a:rPr lang="en-US" altLang="en-US"/>
              <a:t>The results of the hearing tests are also maintained in each employee’s medical file.</a:t>
            </a:r>
          </a:p>
          <a:p>
            <a:r>
              <a:rPr lang="en-US" altLang="en-US"/>
              <a:t>Job assignments and exposure history will provide evidence of the type of exposure you have been subjected to.</a:t>
            </a:r>
          </a:p>
          <a:p>
            <a:r>
              <a:rPr lang="en-US" altLang="en-US"/>
              <a:t>Protection used helps prove that you were provided with adequate noise protection.</a:t>
            </a:r>
          </a:p>
          <a:p>
            <a:r>
              <a:rPr lang="en-US" altLang="en-US"/>
              <a:t>All records pertaining to this Hearing Conservation Program are available upon request to employees, former employees, and their representatives.</a:t>
            </a:r>
          </a:p>
          <a:p>
            <a:endParaRPr lang="en-US" altLang="en-US"/>
          </a:p>
          <a:p>
            <a:endParaRPr lang="en-US" altLang="en-US"/>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DF81C3AC-AAE8-F99A-B18C-07DD663C3D87}"/>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64515" name="Rectangle 7">
            <a:extLst>
              <a:ext uri="{FF2B5EF4-FFF2-40B4-BE49-F238E27FC236}">
                <a16:creationId xmlns:a16="http://schemas.microsoft.com/office/drawing/2014/main" id="{215AA684-DCEF-2DDE-EFDD-AE56086B0E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6F7FF6F-04C9-4244-A2D3-1E97E74410C8}"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
        <p:nvSpPr>
          <p:cNvPr id="64516" name="Rectangle 2">
            <a:extLst>
              <a:ext uri="{FF2B5EF4-FFF2-40B4-BE49-F238E27FC236}">
                <a16:creationId xmlns:a16="http://schemas.microsoft.com/office/drawing/2014/main" id="{04BF0D0C-2DAB-7CB6-0C57-4455C0252633}"/>
              </a:ext>
            </a:extLst>
          </p:cNvPr>
          <p:cNvSpPr>
            <a:spLocks noChangeArrowheads="1" noTextEdit="1"/>
          </p:cNvSpPr>
          <p:nvPr>
            <p:ph type="sldImg"/>
          </p:nvPr>
        </p:nvSpPr>
        <p:spPr>
          <a:ln/>
        </p:spPr>
      </p:sp>
      <p:sp>
        <p:nvSpPr>
          <p:cNvPr id="64517" name="Rectangle 3">
            <a:extLst>
              <a:ext uri="{FF2B5EF4-FFF2-40B4-BE49-F238E27FC236}">
                <a16:creationId xmlns:a16="http://schemas.microsoft.com/office/drawing/2014/main" id="{7F0E7663-65E1-C6C0-65FA-AADD5E7F91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Speaker’s Notes:</a:t>
            </a:r>
          </a:p>
          <a:p>
            <a:r>
              <a:rPr lang="en-US" altLang="en-US"/>
              <a:t>The Hearing Conservation Program also spells out requirements for employees.</a:t>
            </a:r>
          </a:p>
          <a:p>
            <a:r>
              <a:rPr lang="en-US" altLang="en-US"/>
              <a:t>After this class, you should understand the need for HPDs at work and at home.</a:t>
            </a:r>
          </a:p>
          <a:p>
            <a:r>
              <a:rPr lang="en-US" altLang="en-US"/>
              <a:t>Wear HPDs that are clean and in good condition.  Get replacements when they become damaged or dirty.</a:t>
            </a:r>
          </a:p>
          <a:p>
            <a:r>
              <a:rPr lang="en-US" altLang="en-US"/>
              <a:t>As always, encourage your co-workers to be safe.</a:t>
            </a:r>
          </a:p>
          <a:p>
            <a:r>
              <a:rPr lang="en-US" altLang="en-US"/>
              <a:t>Communicate any problems with hearing protection devices or any concerns about potential new high-noise areas or equipment to your supervisor.</a:t>
            </a:r>
          </a:p>
          <a:p>
            <a:endParaRPr lang="en-US" altLang="en-US"/>
          </a:p>
          <a:p>
            <a:endParaRPr lang="en-US" altLang="en-US"/>
          </a:p>
          <a:p>
            <a:endParaRPr lang="en-US" altLang="en-US"/>
          </a:p>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88A86137-2522-D84A-F68D-7E9FC5B78B83}"/>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66563" name="Rectangle 7">
            <a:extLst>
              <a:ext uri="{FF2B5EF4-FFF2-40B4-BE49-F238E27FC236}">
                <a16:creationId xmlns:a16="http://schemas.microsoft.com/office/drawing/2014/main" id="{C36549F5-957E-68CE-A42C-F6E74E6268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2602DBE-5530-48C6-AF36-6B4649ED548A}"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
        <p:nvSpPr>
          <p:cNvPr id="66564" name="Rectangle 2">
            <a:extLst>
              <a:ext uri="{FF2B5EF4-FFF2-40B4-BE49-F238E27FC236}">
                <a16:creationId xmlns:a16="http://schemas.microsoft.com/office/drawing/2014/main" id="{4AB42E68-C785-59FF-0745-7443932B5E51}"/>
              </a:ext>
            </a:extLst>
          </p:cNvPr>
          <p:cNvSpPr>
            <a:spLocks noChangeArrowheads="1" noTextEdit="1"/>
          </p:cNvSpPr>
          <p:nvPr>
            <p:ph type="sldImg"/>
          </p:nvPr>
        </p:nvSpPr>
        <p:spPr>
          <a:ln/>
        </p:spPr>
      </p:sp>
      <p:sp>
        <p:nvSpPr>
          <p:cNvPr id="66565" name="Rectangle 3">
            <a:extLst>
              <a:ext uri="{FF2B5EF4-FFF2-40B4-BE49-F238E27FC236}">
                <a16:creationId xmlns:a16="http://schemas.microsoft.com/office/drawing/2014/main" id="{EFDAFA55-431C-56BB-D8B1-33C9909079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Consider adding an additional bullet point describing the areas of high noise in your company’s facility.</a:t>
            </a:r>
            <a:endParaRPr lang="en-US" altLang="en-US" b="1"/>
          </a:p>
          <a:p>
            <a:pPr>
              <a:buFontTx/>
              <a:buNone/>
            </a:pPr>
            <a:r>
              <a:rPr lang="en-US" altLang="en-US" b="1"/>
              <a:t>II.	Speaker’s Notes:</a:t>
            </a:r>
          </a:p>
          <a:p>
            <a:r>
              <a:rPr lang="en-US" altLang="en-US"/>
              <a:t>Exposure to noise levels over 85 decibels for an extended period can cause permanent hearing loss.</a:t>
            </a:r>
          </a:p>
          <a:p>
            <a:r>
              <a:rPr lang="en-US" altLang="en-US"/>
              <a:t>Hearing tests are conducted annually.</a:t>
            </a:r>
          </a:p>
          <a:p>
            <a:r>
              <a:rPr lang="en-US" altLang="en-US"/>
              <a:t>Hearing protection devices must be worn to protect against hearing loss.</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9056D4CC-F30E-21E5-BA30-86568873E739}"/>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68611" name="Rectangle 7">
            <a:extLst>
              <a:ext uri="{FF2B5EF4-FFF2-40B4-BE49-F238E27FC236}">
                <a16:creationId xmlns:a16="http://schemas.microsoft.com/office/drawing/2014/main" id="{CD2E87CC-082A-BB5E-EB33-92BD213805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42880EE-D347-4131-BC07-19249B2594EE}"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
        <p:nvSpPr>
          <p:cNvPr id="68612" name="Rectangle 2">
            <a:extLst>
              <a:ext uri="{FF2B5EF4-FFF2-40B4-BE49-F238E27FC236}">
                <a16:creationId xmlns:a16="http://schemas.microsoft.com/office/drawing/2014/main" id="{0014FDE6-72DC-C0F9-3222-B13E4CE43B70}"/>
              </a:ext>
            </a:extLst>
          </p:cNvPr>
          <p:cNvSpPr>
            <a:spLocks noChangeArrowheads="1" noTextEdit="1"/>
          </p:cNvSpPr>
          <p:nvPr>
            <p:ph type="sldImg"/>
          </p:nvPr>
        </p:nvSpPr>
        <p:spPr>
          <a:ln/>
        </p:spPr>
      </p:sp>
      <p:sp>
        <p:nvSpPr>
          <p:cNvPr id="68613" name="Rectangle 3">
            <a:extLst>
              <a:ext uri="{FF2B5EF4-FFF2-40B4-BE49-F238E27FC236}">
                <a16:creationId xmlns:a16="http://schemas.microsoft.com/office/drawing/2014/main" id="{8138E501-DD25-C1FE-4273-EC61CCCD54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Remind employees that the quiz is to encourage further discussion and to help you, the trainer, be sure that everyone understands what was discussed.</a:t>
            </a:r>
          </a:p>
          <a:p>
            <a:endParaRPr lang="en-US" altLang="en-US"/>
          </a:p>
          <a:p>
            <a:endParaRPr lang="en-US" altLang="en-US"/>
          </a:p>
          <a:p>
            <a:endParaRPr lang="en-US" altLang="en-US"/>
          </a:p>
          <a:p>
            <a:endParaRPr lang="en-US" altLang="en-US"/>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a:extLst>
              <a:ext uri="{FF2B5EF4-FFF2-40B4-BE49-F238E27FC236}">
                <a16:creationId xmlns:a16="http://schemas.microsoft.com/office/drawing/2014/main" id="{CAE50CE2-D41A-098D-D497-8F6F9023459A}"/>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70659" name="Rectangle 7">
            <a:extLst>
              <a:ext uri="{FF2B5EF4-FFF2-40B4-BE49-F238E27FC236}">
                <a16:creationId xmlns:a16="http://schemas.microsoft.com/office/drawing/2014/main" id="{D359A79B-F23D-E6CB-7EAF-DCD8CAFF34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62C2546-B0B9-41BA-825B-8EBF84EC031F}"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
        <p:nvSpPr>
          <p:cNvPr id="70660" name="Rectangle 2">
            <a:extLst>
              <a:ext uri="{FF2B5EF4-FFF2-40B4-BE49-F238E27FC236}">
                <a16:creationId xmlns:a16="http://schemas.microsoft.com/office/drawing/2014/main" id="{4FBDF663-FACB-530A-2B22-BC825C91AF16}"/>
              </a:ext>
            </a:extLst>
          </p:cNvPr>
          <p:cNvSpPr>
            <a:spLocks noGrp="1" noRot="1" noChangeAspect="1" noChangeArrowheads="1" noTextEdit="1"/>
          </p:cNvSpPr>
          <p:nvPr>
            <p:ph type="sldImg"/>
          </p:nvPr>
        </p:nvSpPr>
        <p:spPr>
          <a:ln/>
        </p:spPr>
      </p:sp>
      <p:sp>
        <p:nvSpPr>
          <p:cNvPr id="70661" name="Rectangle 3">
            <a:extLst>
              <a:ext uri="{FF2B5EF4-FFF2-40B4-BE49-F238E27FC236}">
                <a16:creationId xmlns:a16="http://schemas.microsoft.com/office/drawing/2014/main" id="{4F2A1B72-F722-81B9-B87A-480F6828E2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Remind employees that the quiz is to encourage further discussion and to help you, the trainer, be sure that everyone understands what was discussed.</a:t>
            </a:r>
          </a:p>
          <a:p>
            <a:endParaRPr lang="en-US" altLang="en-US"/>
          </a:p>
          <a:p>
            <a:endParaRPr lang="en-US" altLang="en-US"/>
          </a:p>
          <a:p>
            <a:endParaRPr lang="en-US" altLang="en-US"/>
          </a:p>
          <a:p>
            <a:endParaRPr lang="en-US" altLang="en-US"/>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a:extLst>
              <a:ext uri="{FF2B5EF4-FFF2-40B4-BE49-F238E27FC236}">
                <a16:creationId xmlns:a16="http://schemas.microsoft.com/office/drawing/2014/main" id="{F5541EF4-6371-789B-264C-F0673E71F69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72707" name="Rectangle 7">
            <a:extLst>
              <a:ext uri="{FF2B5EF4-FFF2-40B4-BE49-F238E27FC236}">
                <a16:creationId xmlns:a16="http://schemas.microsoft.com/office/drawing/2014/main" id="{5AC02392-83C6-75C7-EAD5-90AC519CB7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1F046F4-588E-4382-8E87-C7572010887C}"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
        <p:nvSpPr>
          <p:cNvPr id="72708" name="Rectangle 2">
            <a:extLst>
              <a:ext uri="{FF2B5EF4-FFF2-40B4-BE49-F238E27FC236}">
                <a16:creationId xmlns:a16="http://schemas.microsoft.com/office/drawing/2014/main" id="{BCC0224F-1D31-E194-EDB3-091BE87F1546}"/>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31A37E0C-F5BD-3B6C-4996-15AC2AC8E2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Remind employees that the quiz is to encourage further discussion and to help you, the trainer, be sure that everyone understands what was discussed.</a:t>
            </a:r>
          </a:p>
          <a:p>
            <a:endParaRPr lang="en-US" altLang="en-US"/>
          </a:p>
          <a:p>
            <a:endParaRPr lang="en-US" altLang="en-US"/>
          </a:p>
          <a:p>
            <a:endParaRPr lang="en-US" altLang="en-US"/>
          </a:p>
          <a:p>
            <a:endParaRPr lang="en-US" altLang="en-US"/>
          </a:p>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a:extLst>
              <a:ext uri="{FF2B5EF4-FFF2-40B4-BE49-F238E27FC236}">
                <a16:creationId xmlns:a16="http://schemas.microsoft.com/office/drawing/2014/main" id="{586BAF7D-011D-2870-1A11-F0FC6FAAAB3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74755" name="Rectangle 7">
            <a:extLst>
              <a:ext uri="{FF2B5EF4-FFF2-40B4-BE49-F238E27FC236}">
                <a16:creationId xmlns:a16="http://schemas.microsoft.com/office/drawing/2014/main" id="{8D73E9A7-F809-B0F8-DBDC-A2254C8AE0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A25F6BC-89C4-4EC9-B3CB-3E9775925E1E}" type="slidenum">
              <a:rPr lang="en-US" altLang="en-US" smtClean="0">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
        <p:nvSpPr>
          <p:cNvPr id="74756" name="Rectangle 2">
            <a:extLst>
              <a:ext uri="{FF2B5EF4-FFF2-40B4-BE49-F238E27FC236}">
                <a16:creationId xmlns:a16="http://schemas.microsoft.com/office/drawing/2014/main" id="{E5CB3D57-2164-7C4B-9AC3-BE447705127A}"/>
              </a:ext>
            </a:extLst>
          </p:cNvPr>
          <p:cNvSpPr>
            <a:spLocks noGrp="1" noRot="1" noChangeAspect="1" noChangeArrowheads="1" noTextEdit="1"/>
          </p:cNvSpPr>
          <p:nvPr>
            <p:ph type="sldImg"/>
          </p:nvPr>
        </p:nvSpPr>
        <p:spPr>
          <a:ln/>
        </p:spPr>
      </p:sp>
      <p:sp>
        <p:nvSpPr>
          <p:cNvPr id="74757" name="Rectangle 3">
            <a:extLst>
              <a:ext uri="{FF2B5EF4-FFF2-40B4-BE49-F238E27FC236}">
                <a16:creationId xmlns:a16="http://schemas.microsoft.com/office/drawing/2014/main" id="{051265DA-59DF-4EAD-29B6-157022B3C8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Remind employees that the quiz is to encourage further discussion and to help you, the trainer, be sure that everyone understands what was discussed.</a:t>
            </a:r>
          </a:p>
          <a:p>
            <a:endParaRPr lang="en-US" altLang="en-US"/>
          </a:p>
          <a:p>
            <a:endParaRPr lang="en-US" altLang="en-US"/>
          </a:p>
          <a:p>
            <a:endParaRPr lang="en-US" altLang="en-US"/>
          </a:p>
          <a:p>
            <a:endParaRPr lang="en-US" altLang="en-US"/>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a:extLst>
              <a:ext uri="{FF2B5EF4-FFF2-40B4-BE49-F238E27FC236}">
                <a16:creationId xmlns:a16="http://schemas.microsoft.com/office/drawing/2014/main" id="{5392BF28-42F1-DB29-6B4A-AF80CF889884}"/>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76803" name="Rectangle 7">
            <a:extLst>
              <a:ext uri="{FF2B5EF4-FFF2-40B4-BE49-F238E27FC236}">
                <a16:creationId xmlns:a16="http://schemas.microsoft.com/office/drawing/2014/main" id="{87F175A8-12CC-CC79-E0F2-A8F96F04DA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A1C0F8B-3B6A-48B8-A667-8A5446B65952}"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
        <p:nvSpPr>
          <p:cNvPr id="76804" name="Rectangle 2">
            <a:extLst>
              <a:ext uri="{FF2B5EF4-FFF2-40B4-BE49-F238E27FC236}">
                <a16:creationId xmlns:a16="http://schemas.microsoft.com/office/drawing/2014/main" id="{1FD8803B-1A2E-9800-D007-3DF47F1259CD}"/>
              </a:ext>
            </a:extLst>
          </p:cNvPr>
          <p:cNvSpPr>
            <a:spLocks noGrp="1" noRot="1" noChangeAspect="1" noChangeArrowheads="1" noTextEdit="1"/>
          </p:cNvSpPr>
          <p:nvPr>
            <p:ph type="sldImg"/>
          </p:nvPr>
        </p:nvSpPr>
        <p:spPr>
          <a:ln/>
        </p:spPr>
      </p:sp>
      <p:sp>
        <p:nvSpPr>
          <p:cNvPr id="76805" name="Rectangle 3">
            <a:extLst>
              <a:ext uri="{FF2B5EF4-FFF2-40B4-BE49-F238E27FC236}">
                <a16:creationId xmlns:a16="http://schemas.microsoft.com/office/drawing/2014/main" id="{48171584-571B-CCCB-B4D5-9594935C4E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Remind employees that the quiz is to encourage further discussion and to help you, the trainer, be sure that everyone understands what was discussed.</a:t>
            </a:r>
          </a:p>
          <a:p>
            <a:endParaRPr lang="en-US" altLang="en-US"/>
          </a:p>
          <a:p>
            <a:endParaRPr lang="en-US" altLang="en-US"/>
          </a:p>
          <a:p>
            <a:endParaRPr lang="en-US" altLang="en-US"/>
          </a:p>
          <a:p>
            <a:endParaRPr lang="en-US" altLang="en-US"/>
          </a:p>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a:extLst>
              <a:ext uri="{FF2B5EF4-FFF2-40B4-BE49-F238E27FC236}">
                <a16:creationId xmlns:a16="http://schemas.microsoft.com/office/drawing/2014/main" id="{3FECE5B2-ABB4-CDCB-3906-76065F96203B}"/>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78851" name="Rectangle 7">
            <a:extLst>
              <a:ext uri="{FF2B5EF4-FFF2-40B4-BE49-F238E27FC236}">
                <a16:creationId xmlns:a16="http://schemas.microsoft.com/office/drawing/2014/main" id="{8B2446D8-8D9C-3D57-B6FD-31138B0344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1E6858B-7376-42B1-91BA-2A9D4874EA2B}" type="slidenum">
              <a:rPr lang="en-US" altLang="en-US" smtClean="0">
                <a:latin typeface="Calibri" panose="020F0502020204030204" pitchFamily="34" charset="0"/>
              </a:rPr>
              <a:pPr fontAlgn="base">
                <a:spcBef>
                  <a:spcPct val="0"/>
                </a:spcBef>
                <a:spcAft>
                  <a:spcPct val="0"/>
                </a:spcAft>
              </a:pPr>
              <a:t>30</a:t>
            </a:fld>
            <a:endParaRPr lang="en-US" altLang="en-US">
              <a:latin typeface="Calibri" panose="020F0502020204030204" pitchFamily="34" charset="0"/>
            </a:endParaRPr>
          </a:p>
        </p:txBody>
      </p:sp>
      <p:sp>
        <p:nvSpPr>
          <p:cNvPr id="78852" name="Rectangle 4">
            <a:extLst>
              <a:ext uri="{FF2B5EF4-FFF2-40B4-BE49-F238E27FC236}">
                <a16:creationId xmlns:a16="http://schemas.microsoft.com/office/drawing/2014/main" id="{3A9D8E5E-92F2-0D65-B385-0E000697B95E}"/>
              </a:ext>
            </a:extLst>
          </p:cNvPr>
          <p:cNvSpPr>
            <a:spLocks noChangeArrowheads="1" noTextEdit="1"/>
          </p:cNvSpPr>
          <p:nvPr>
            <p:ph type="sldImg"/>
          </p:nvPr>
        </p:nvSpPr>
        <p:spPr>
          <a:ln/>
        </p:spPr>
      </p:sp>
      <p:sp>
        <p:nvSpPr>
          <p:cNvPr id="78853" name="Rectangle 5">
            <a:extLst>
              <a:ext uri="{FF2B5EF4-FFF2-40B4-BE49-F238E27FC236}">
                <a16:creationId xmlns:a16="http://schemas.microsoft.com/office/drawing/2014/main" id="{8CE885D2-D8BA-112C-E900-96ECB143F2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9DF71912-C5A1-0C33-697A-0B3018CFCFF5}"/>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25603" name="Rectangle 7">
            <a:extLst>
              <a:ext uri="{FF2B5EF4-FFF2-40B4-BE49-F238E27FC236}">
                <a16:creationId xmlns:a16="http://schemas.microsoft.com/office/drawing/2014/main" id="{169B6F72-6E75-3E93-366E-B8766D3C11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D762CB6-2585-452D-A1BC-08FE5B0EC76F}"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
        <p:nvSpPr>
          <p:cNvPr id="25604" name="Rectangle 2">
            <a:extLst>
              <a:ext uri="{FF2B5EF4-FFF2-40B4-BE49-F238E27FC236}">
                <a16:creationId xmlns:a16="http://schemas.microsoft.com/office/drawing/2014/main" id="{A3AF9E39-8778-C1BD-846C-73796B5BF6FE}"/>
              </a:ext>
            </a:extLst>
          </p:cNvPr>
          <p:cNvSpPr>
            <a:spLocks noGrp="1" noRot="1" noChangeAspect="1" noChangeArrowheads="1" noTextEdit="1"/>
          </p:cNvSpPr>
          <p:nvPr>
            <p:ph type="sldImg"/>
          </p:nvPr>
        </p:nvSpPr>
        <p:spPr>
          <a:ln/>
        </p:spPr>
      </p:sp>
      <p:sp>
        <p:nvSpPr>
          <p:cNvPr id="25605" name="Rectangle 6">
            <a:extLst>
              <a:ext uri="{FF2B5EF4-FFF2-40B4-BE49-F238E27FC236}">
                <a16:creationId xmlns:a16="http://schemas.microsoft.com/office/drawing/2014/main" id="{27D35629-79DF-5056-384C-9B37FCDE18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endParaRPr lang="en-US" altLang="en-US"/>
          </a:p>
          <a:p>
            <a:r>
              <a:rPr lang="en-US" altLang="en-US"/>
              <a:t>The Occupational Safety and Health Administration (OSHA) requires employers to administer an effective </a:t>
            </a:r>
            <a:r>
              <a:rPr lang="en-US" altLang="en-US" u="sng"/>
              <a:t>Hearing Conservation Program</a:t>
            </a:r>
            <a:r>
              <a:rPr lang="en-US" altLang="en-US"/>
              <a:t> whenever employee noise exposure equals or exceeds an 8-hour time-weighted average (TWA) sound level of 85 decibels (29 CFR 1910.95(C)(1)). </a:t>
            </a:r>
          </a:p>
          <a:p>
            <a:r>
              <a:rPr lang="en-US" altLang="en-US"/>
              <a:t>Hand out copies of your company’s hearing conservation plan or tell the employees where or how they can obtain copies.</a:t>
            </a:r>
          </a:p>
          <a:p>
            <a:pPr>
              <a:buFontTx/>
              <a:buNone/>
            </a:pPr>
            <a:r>
              <a:rPr lang="en-US" altLang="en-US" b="1"/>
              <a:t>II.	Speaker’s Notes:</a:t>
            </a:r>
          </a:p>
          <a:p>
            <a:r>
              <a:rPr lang="en-US" altLang="en-US"/>
              <a:t>Through monitoring, we have determined that some employees are exposed to occupational noise at levels where OSHA requires us to have an effective hearing conservation plan.</a:t>
            </a:r>
          </a:p>
          <a:p>
            <a:r>
              <a:rPr lang="en-US" altLang="en-US"/>
              <a:t>Our hearing conservation plan includes monitoring, employee notification and observation of monitoring, hearing testing, hearing protection, training, and recordkeeping.</a:t>
            </a:r>
          </a:p>
          <a:p>
            <a:r>
              <a:rPr lang="en-US" altLang="en-US"/>
              <a:t>This training program will cover:</a:t>
            </a:r>
          </a:p>
          <a:p>
            <a:pPr lvl="1"/>
            <a:r>
              <a:rPr lang="en-US" altLang="en-US"/>
              <a:t>Impact of workplace noise on hearing</a:t>
            </a:r>
          </a:p>
          <a:p>
            <a:pPr lvl="1"/>
            <a:r>
              <a:rPr lang="en-US" altLang="en-US"/>
              <a:t>Advantages and disadvantages of hearing protection devices</a:t>
            </a:r>
          </a:p>
          <a:p>
            <a:pPr lvl="1"/>
            <a:r>
              <a:rPr lang="en-US" altLang="en-US"/>
              <a:t>Use, care, and fit of hearing protection devices</a:t>
            </a:r>
          </a:p>
          <a:p>
            <a:pPr lvl="1"/>
            <a:r>
              <a:rPr lang="en-US" altLang="en-US"/>
              <a:t>Need for hearing testing and what to expect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4C7050DE-00BE-9F57-13B2-8597A1AC35EF}"/>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27651" name="Rectangle 7">
            <a:extLst>
              <a:ext uri="{FF2B5EF4-FFF2-40B4-BE49-F238E27FC236}">
                <a16:creationId xmlns:a16="http://schemas.microsoft.com/office/drawing/2014/main" id="{B557B7E7-7643-E499-D12B-B8DAA96FBC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153EEAF-8B4C-44A5-A7F4-8F15B5E712D8}"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
        <p:nvSpPr>
          <p:cNvPr id="27652" name="Rectangle 2">
            <a:extLst>
              <a:ext uri="{FF2B5EF4-FFF2-40B4-BE49-F238E27FC236}">
                <a16:creationId xmlns:a16="http://schemas.microsoft.com/office/drawing/2014/main" id="{2484BCFE-7566-5138-7F71-0451288B2EE7}"/>
              </a:ext>
            </a:extLst>
          </p:cNvPr>
          <p:cNvSpPr>
            <a:spLocks noChangeArrowheads="1" noTextEdit="1"/>
          </p:cNvSpPr>
          <p:nvPr>
            <p:ph type="sldImg"/>
          </p:nvPr>
        </p:nvSpPr>
        <p:spPr>
          <a:ln/>
        </p:spPr>
      </p:sp>
      <p:sp>
        <p:nvSpPr>
          <p:cNvPr id="27653" name="Rectangle 3">
            <a:extLst>
              <a:ext uri="{FF2B5EF4-FFF2-40B4-BE49-F238E27FC236}">
                <a16:creationId xmlns:a16="http://schemas.microsoft.com/office/drawing/2014/main" id="{C587413C-98E9-437D-33DE-0B69D06FC7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Speaker’s Notes:</a:t>
            </a:r>
          </a:p>
          <a:p>
            <a:r>
              <a:rPr lang="en-US" altLang="en-US"/>
              <a:t>Hearing health is an important part of the quality of life.  Try to imagine if you could not hear.  What would your life be like?</a:t>
            </a:r>
          </a:p>
          <a:p>
            <a:r>
              <a:rPr lang="en-US" altLang="en-US"/>
              <a:t>Many people with hearing loss experience constant uncomfortable ringing or abnormal sounds that even interfere with their sleep.</a:t>
            </a:r>
          </a:p>
          <a:p>
            <a:r>
              <a:rPr lang="en-US" altLang="en-US"/>
              <a:t>Don’t you think that if you work 35 to 40 years that you deserve to retire with complete hearing ability?</a:t>
            </a:r>
          </a:p>
          <a:p>
            <a:r>
              <a:rPr lang="en-US" altLang="en-US"/>
              <a:t>Continued exposure to noise above 85 decibels can result in hearing loss.</a:t>
            </a:r>
          </a:p>
          <a:p>
            <a:endParaRPr lang="en-US"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D7330C55-61DA-3389-24EB-A24EA1C416D2}"/>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29699" name="Rectangle 7">
            <a:extLst>
              <a:ext uri="{FF2B5EF4-FFF2-40B4-BE49-F238E27FC236}">
                <a16:creationId xmlns:a16="http://schemas.microsoft.com/office/drawing/2014/main" id="{A26C420D-D69E-EDCA-52F3-2473C9881C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F3CA810-EF37-4AA7-A095-D87CA18FD79F}"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
        <p:nvSpPr>
          <p:cNvPr id="29700" name="Rectangle 2">
            <a:extLst>
              <a:ext uri="{FF2B5EF4-FFF2-40B4-BE49-F238E27FC236}">
                <a16:creationId xmlns:a16="http://schemas.microsoft.com/office/drawing/2014/main" id="{8387ECC2-71ED-0CF7-65D6-1E9C014FE407}"/>
              </a:ext>
            </a:extLst>
          </p:cNvPr>
          <p:cNvSpPr>
            <a:spLocks noChangeArrowheads="1" noTextEdit="1"/>
          </p:cNvSpPr>
          <p:nvPr>
            <p:ph type="sldImg"/>
          </p:nvPr>
        </p:nvSpPr>
        <p:spPr>
          <a:ln/>
        </p:spPr>
      </p:sp>
      <p:sp>
        <p:nvSpPr>
          <p:cNvPr id="29701" name="Rectangle 3">
            <a:extLst>
              <a:ext uri="{FF2B5EF4-FFF2-40B4-BE49-F238E27FC236}">
                <a16:creationId xmlns:a16="http://schemas.microsoft.com/office/drawing/2014/main" id="{83775DBC-152A-49BA-FF1E-4E65444A4C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This information is important because most people do not understand how they hear sounds.  This helps them understand how noise can damage their hearing.</a:t>
            </a:r>
          </a:p>
          <a:p>
            <a:pPr>
              <a:buFontTx/>
              <a:buNone/>
            </a:pPr>
            <a:r>
              <a:rPr lang="en-US" altLang="en-US" b="1"/>
              <a:t>II.	Speaker’s Notes:</a:t>
            </a:r>
          </a:p>
          <a:p>
            <a:r>
              <a:rPr lang="en-US" altLang="en-US"/>
              <a:t>Sound waves enter the outer ear and travel down the ear canal where they strike the eardrum.</a:t>
            </a:r>
          </a:p>
          <a:p>
            <a:r>
              <a:rPr lang="en-US" altLang="en-US"/>
              <a:t>The eardrum vibrations are passed along by tiny bones, sometimes referred to as the hammer, anvil, and stirrup, into the inner ear.</a:t>
            </a:r>
          </a:p>
          <a:p>
            <a:r>
              <a:rPr lang="en-US" altLang="en-US"/>
              <a:t>The vibrations cause tiny hairlike cells in the inner ear to move back and forth, much the way a field of wheat or grass is moved by the wind.</a:t>
            </a:r>
          </a:p>
          <a:p>
            <a:r>
              <a:rPr lang="en-US" altLang="en-US"/>
              <a:t>The movement of the tiny hairlike cells stimulates the auditory nerve that sends the sound signal to the brain.</a:t>
            </a:r>
          </a:p>
          <a:p>
            <a:endParaRPr lang="en-US" altLang="en-US"/>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A873FE19-EE14-05C6-50BA-A571DF283120}"/>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1747" name="Rectangle 7">
            <a:extLst>
              <a:ext uri="{FF2B5EF4-FFF2-40B4-BE49-F238E27FC236}">
                <a16:creationId xmlns:a16="http://schemas.microsoft.com/office/drawing/2014/main" id="{F4502D20-5CAD-D357-0FD8-B139E6C629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279CA74-34DF-42A4-840F-5D567E7214C2}"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
        <p:nvSpPr>
          <p:cNvPr id="31748" name="Rectangle 2">
            <a:extLst>
              <a:ext uri="{FF2B5EF4-FFF2-40B4-BE49-F238E27FC236}">
                <a16:creationId xmlns:a16="http://schemas.microsoft.com/office/drawing/2014/main" id="{EB4CF4A1-6F74-A48F-41E5-ED7F918CB070}"/>
              </a:ext>
            </a:extLst>
          </p:cNvPr>
          <p:cNvSpPr>
            <a:spLocks noChangeArrowheads="1" noTextEdit="1"/>
          </p:cNvSpPr>
          <p:nvPr>
            <p:ph type="sldImg"/>
          </p:nvPr>
        </p:nvSpPr>
        <p:spPr>
          <a:ln/>
        </p:spPr>
      </p:sp>
      <p:sp>
        <p:nvSpPr>
          <p:cNvPr id="31749" name="Rectangle 3">
            <a:extLst>
              <a:ext uri="{FF2B5EF4-FFF2-40B4-BE49-F238E27FC236}">
                <a16:creationId xmlns:a16="http://schemas.microsoft.com/office/drawing/2014/main" id="{C9E3229E-67D7-5EEB-548A-A59A655AD2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Speaker’s Notes:</a:t>
            </a:r>
          </a:p>
          <a:p>
            <a:r>
              <a:rPr lang="en-US" altLang="en-US"/>
              <a:t>As discussed on the previous slide, you can see that the hearing process consists of many delicate parts.  If one of those parts is damaged, then hearing will also be damaged.</a:t>
            </a:r>
          </a:p>
          <a:p>
            <a:r>
              <a:rPr lang="en-US" altLang="en-US"/>
              <a:t>The most common way of losing hearing is through gradual damage to the delicate hairlike cells.  </a:t>
            </a:r>
          </a:p>
          <a:p>
            <a:pPr lvl="1"/>
            <a:r>
              <a:rPr lang="en-US" altLang="en-US"/>
              <a:t>Normal sounds cause the cells to move back and forth like grass in a gentle breeze.</a:t>
            </a:r>
          </a:p>
          <a:p>
            <a:pPr lvl="1"/>
            <a:r>
              <a:rPr lang="en-US" altLang="en-US"/>
              <a:t>Loud noise will cause the hair to lie flat.  Once the noise stops, the hairs will spring back much the way a trampled field of grass will slowly spring back.</a:t>
            </a:r>
          </a:p>
          <a:p>
            <a:pPr lvl="1"/>
            <a:r>
              <a:rPr lang="en-US" altLang="en-US"/>
              <a:t>Eventually, over a long period of loud noise exposure, the tiny hairlike cells will take longer and longer to spring back until one day they are too damaged to return to their normal position.</a:t>
            </a:r>
          </a:p>
          <a:p>
            <a:r>
              <a:rPr lang="en-US" altLang="en-US"/>
              <a:t>Have you ever heard someone say “The noise doesn’t bother me; I’m used to it.”?  The person is not getting used to the noise, but losing hearing function, so the noise doesn’t seem as loud and doesn’t bother him or her as much as it did in the past.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FC85B82F-2F70-C333-05FD-8CDB74C9BAE8}"/>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3795" name="Rectangle 7">
            <a:extLst>
              <a:ext uri="{FF2B5EF4-FFF2-40B4-BE49-F238E27FC236}">
                <a16:creationId xmlns:a16="http://schemas.microsoft.com/office/drawing/2014/main" id="{88EB8D7B-6606-BA8B-BBCD-0DF61B2441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C28CF95-945A-4DEE-9E9F-B9351BCC6750}"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
        <p:nvSpPr>
          <p:cNvPr id="33796" name="Rectangle 2">
            <a:extLst>
              <a:ext uri="{FF2B5EF4-FFF2-40B4-BE49-F238E27FC236}">
                <a16:creationId xmlns:a16="http://schemas.microsoft.com/office/drawing/2014/main" id="{D22C1270-A5E0-4633-C701-E9CE6DE68FBF}"/>
              </a:ext>
            </a:extLst>
          </p:cNvPr>
          <p:cNvSpPr>
            <a:spLocks noChangeArrowheads="1" noTextEdit="1"/>
          </p:cNvSpPr>
          <p:nvPr>
            <p:ph type="sldImg"/>
          </p:nvPr>
        </p:nvSpPr>
        <p:spPr>
          <a:ln/>
        </p:spPr>
      </p:sp>
      <p:sp>
        <p:nvSpPr>
          <p:cNvPr id="33797" name="Rectangle 3">
            <a:extLst>
              <a:ext uri="{FF2B5EF4-FFF2-40B4-BE49-F238E27FC236}">
                <a16:creationId xmlns:a16="http://schemas.microsoft.com/office/drawing/2014/main" id="{E232BDF3-60BC-3B3A-297F-87F1069D16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Ask employees if they can think of any other possible signs of hearing loss that they or someone they know have experienced.</a:t>
            </a:r>
          </a:p>
          <a:p>
            <a:pPr>
              <a:buFontTx/>
              <a:buNone/>
            </a:pPr>
            <a:r>
              <a:rPr lang="en-US" altLang="en-US" b="1"/>
              <a:t>II.	Speaker’s Notes:</a:t>
            </a:r>
          </a:p>
          <a:p>
            <a:r>
              <a:rPr lang="en-US" altLang="en-US"/>
              <a:t>Hearing loss often goes undetected because it is a gradual and pain-free process.</a:t>
            </a:r>
          </a:p>
          <a:p>
            <a:r>
              <a:rPr lang="en-US" altLang="en-US"/>
              <a:t>Do people have to repeat what they say for you to hear them?</a:t>
            </a:r>
          </a:p>
          <a:p>
            <a:r>
              <a:rPr lang="en-US" altLang="en-US"/>
              <a:t>Do you have trouble hearing certain sounds, such as the ticking of a clock or a watch?</a:t>
            </a:r>
          </a:p>
          <a:p>
            <a:r>
              <a:rPr lang="en-US" altLang="en-US"/>
              <a:t>Do you feel as if noise or ringing sounds always echo through your ears?</a:t>
            </a:r>
          </a:p>
          <a:p>
            <a:r>
              <a:rPr lang="en-US" altLang="en-US"/>
              <a:t>Do others tell you to turn down the volume of the TV when you think it is at a normal level?  When they turn the volume down to a level that is comfortable for them, is it too soft for you?</a:t>
            </a:r>
          </a:p>
          <a:p>
            <a:r>
              <a:rPr lang="en-US" altLang="en-US"/>
              <a:t>People who answer yes to any of these questions may have damaged hearing.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2E3CECB5-3B41-D3DE-037D-D836D004B04F}"/>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5843" name="Rectangle 7">
            <a:extLst>
              <a:ext uri="{FF2B5EF4-FFF2-40B4-BE49-F238E27FC236}">
                <a16:creationId xmlns:a16="http://schemas.microsoft.com/office/drawing/2014/main" id="{C68DA349-9B8A-3882-BC01-23A98B5912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F5D0DA7-1F76-4546-8A2F-F1C258A63902}"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
        <p:nvSpPr>
          <p:cNvPr id="35844" name="Rectangle 2">
            <a:extLst>
              <a:ext uri="{FF2B5EF4-FFF2-40B4-BE49-F238E27FC236}">
                <a16:creationId xmlns:a16="http://schemas.microsoft.com/office/drawing/2014/main" id="{F21AD1C4-ABF3-513A-4DDF-F5C5ADC10F4B}"/>
              </a:ext>
            </a:extLst>
          </p:cNvPr>
          <p:cNvSpPr>
            <a:spLocks noChangeArrowheads="1" noTextEdit="1"/>
          </p:cNvSpPr>
          <p:nvPr>
            <p:ph type="sldImg"/>
          </p:nvPr>
        </p:nvSpPr>
        <p:spPr>
          <a:xfrm>
            <a:off x="1219200" y="685800"/>
            <a:ext cx="4648200" cy="3486150"/>
          </a:xfrm>
          <a:ln/>
        </p:spPr>
      </p:sp>
      <p:sp>
        <p:nvSpPr>
          <p:cNvPr id="35845" name="Rectangle 3">
            <a:extLst>
              <a:ext uri="{FF2B5EF4-FFF2-40B4-BE49-F238E27FC236}">
                <a16:creationId xmlns:a16="http://schemas.microsoft.com/office/drawing/2014/main" id="{0066FE85-11DE-52B8-9E86-C31CE51AF6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Ask the employees if they can think of other activities that are loud.</a:t>
            </a:r>
          </a:p>
          <a:p>
            <a:pPr>
              <a:buFontTx/>
              <a:buNone/>
            </a:pPr>
            <a:r>
              <a:rPr lang="en-US" altLang="en-US" b="1"/>
              <a:t>II.	Speaker’s Notes:</a:t>
            </a:r>
          </a:p>
          <a:p>
            <a:r>
              <a:rPr lang="en-US" altLang="en-US"/>
              <a:t>Pitch or frequency, which is measured in hertz, refers to shrill noises such as whistles, high-pitched screams, fingernails on a chalkboard, etc.  These noises are much more likely to harm your hearing, especially when they are also loud noises.</a:t>
            </a:r>
          </a:p>
          <a:p>
            <a:r>
              <a:rPr lang="en-US" altLang="en-US"/>
              <a:t>Loudness is measured in decibels with a sound meter.</a:t>
            </a:r>
          </a:p>
          <a:p>
            <a:pPr lvl="1"/>
            <a:r>
              <a:rPr lang="en-US" altLang="en-US"/>
              <a:t>Hearing damage is risked when you are exposed to more than 90 decibels during an 8-hour time period without hearing protection.</a:t>
            </a:r>
          </a:p>
          <a:p>
            <a:pPr lvl="1"/>
            <a:r>
              <a:rPr lang="en-US" altLang="en-US"/>
              <a:t>140 decibels for any duration is considered very dangerous to your hearing.</a:t>
            </a:r>
          </a:p>
          <a:p>
            <a:endParaRPr lang="en-US" altLang="en-US"/>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F70C90F4-96DF-4045-1D0F-13DF601BD56B}"/>
              </a:ext>
            </a:extLst>
          </p:cNvPr>
          <p:cNvSpPr>
            <a:spLocks noGrp="1" noChangeArrowheads="1"/>
          </p:cNvSpPr>
          <p:nvPr>
            <p:ph type="ftr" sz="quarter" idx="4"/>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a:solidFill>
                  <a:srgbClr val="000000"/>
                </a:solidFill>
                <a:latin typeface="Arial" panose="020B0604020202020204" pitchFamily="34" charset="0"/>
              </a:rPr>
              <a:t>11006115 Copyright </a:t>
            </a:r>
            <a:r>
              <a:rPr lang="en-US" altLang="en-US">
                <a:solidFill>
                  <a:srgbClr val="000000"/>
                </a:solidFill>
                <a:latin typeface="Symbol" panose="05050102010706020507" pitchFamily="18" charset="2"/>
              </a:rPr>
              <a:t>ã1999 </a:t>
            </a:r>
            <a:r>
              <a:rPr lang="en-US" altLang="en-US">
                <a:solidFill>
                  <a:srgbClr val="000000"/>
                </a:solidFill>
                <a:latin typeface="Arial" panose="020B0604020202020204" pitchFamily="34" charset="0"/>
              </a:rPr>
              <a:t>Business &amp; Legal Reports, Inc.</a:t>
            </a:r>
          </a:p>
          <a:p>
            <a:pPr fontAlgn="base">
              <a:spcBef>
                <a:spcPct val="0"/>
              </a:spcBef>
              <a:spcAft>
                <a:spcPct val="0"/>
              </a:spcAft>
            </a:pPr>
            <a:endParaRPr lang="en-US" altLang="en-US">
              <a:solidFill>
                <a:srgbClr val="000000"/>
              </a:solidFill>
              <a:latin typeface="Times New Roman" panose="02020603050405020304" pitchFamily="18" charset="0"/>
            </a:endParaRPr>
          </a:p>
        </p:txBody>
      </p:sp>
      <p:sp>
        <p:nvSpPr>
          <p:cNvPr id="37891" name="Rectangle 7">
            <a:extLst>
              <a:ext uri="{FF2B5EF4-FFF2-40B4-BE49-F238E27FC236}">
                <a16:creationId xmlns:a16="http://schemas.microsoft.com/office/drawing/2014/main" id="{6C811172-B4CB-C561-D441-8D8CE785F2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Century Gothic" panose="020B0502020202020204" pitchFamily="34" charset="0"/>
              </a:defRPr>
            </a:lvl1pPr>
            <a:lvl2pPr marL="742950" indent="-285750" defTabSz="931863">
              <a:defRPr>
                <a:solidFill>
                  <a:schemeClr val="tx1"/>
                </a:solidFill>
                <a:latin typeface="Century Gothic" panose="020B0502020202020204" pitchFamily="34" charset="0"/>
              </a:defRPr>
            </a:lvl2pPr>
            <a:lvl3pPr marL="1143000" indent="-228600" defTabSz="931863">
              <a:defRPr>
                <a:solidFill>
                  <a:schemeClr val="tx1"/>
                </a:solidFill>
                <a:latin typeface="Century Gothic" panose="020B0502020202020204" pitchFamily="34" charset="0"/>
              </a:defRPr>
            </a:lvl3pPr>
            <a:lvl4pPr marL="1600200" indent="-228600" defTabSz="931863">
              <a:defRPr>
                <a:solidFill>
                  <a:schemeClr val="tx1"/>
                </a:solidFill>
                <a:latin typeface="Century Gothic" panose="020B0502020202020204" pitchFamily="34" charset="0"/>
              </a:defRPr>
            </a:lvl4pPr>
            <a:lvl5pPr marL="2057400" indent="-228600" defTabSz="931863">
              <a:defRPr>
                <a:solidFill>
                  <a:schemeClr val="tx1"/>
                </a:solidFill>
                <a:latin typeface="Century Gothic" panose="020B0502020202020204" pitchFamily="34" charset="0"/>
              </a:defRPr>
            </a:lvl5pPr>
            <a:lvl6pPr marL="2514600" indent="-228600" defTabSz="931863"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31863"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31863"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31863"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364EF3B-84F9-407A-84FC-056C31BA7647}"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
        <p:nvSpPr>
          <p:cNvPr id="37892" name="Rectangle 2">
            <a:extLst>
              <a:ext uri="{FF2B5EF4-FFF2-40B4-BE49-F238E27FC236}">
                <a16:creationId xmlns:a16="http://schemas.microsoft.com/office/drawing/2014/main" id="{A093F037-CC6F-9C6F-940C-F501227E1B1A}"/>
              </a:ext>
            </a:extLst>
          </p:cNvPr>
          <p:cNvSpPr>
            <a:spLocks noChangeArrowheads="1" noTextEdit="1"/>
          </p:cNvSpPr>
          <p:nvPr>
            <p:ph type="sldImg"/>
          </p:nvPr>
        </p:nvSpPr>
        <p:spPr>
          <a:ln/>
        </p:spPr>
      </p:sp>
      <p:sp>
        <p:nvSpPr>
          <p:cNvPr id="37893" name="Rectangle 3">
            <a:extLst>
              <a:ext uri="{FF2B5EF4-FFF2-40B4-BE49-F238E27FC236}">
                <a16:creationId xmlns:a16="http://schemas.microsoft.com/office/drawing/2014/main" id="{CF488FA9-B13C-47D8-3711-A24A439466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pPr>
            <a:r>
              <a:rPr lang="en-US" altLang="en-US" b="1"/>
              <a:t>I.	Background for the Trainer:</a:t>
            </a:r>
          </a:p>
          <a:p>
            <a:r>
              <a:rPr lang="en-US" altLang="en-US"/>
              <a:t>Ask the employees if they feel that noise has impacted them at work.</a:t>
            </a:r>
          </a:p>
          <a:p>
            <a:pPr>
              <a:buFontTx/>
              <a:buNone/>
            </a:pPr>
            <a:r>
              <a:rPr lang="en-US" altLang="en-US" b="1"/>
              <a:t>II.	Speaker’s Notes:</a:t>
            </a:r>
          </a:p>
          <a:p>
            <a:r>
              <a:rPr lang="en-US" altLang="en-US"/>
              <a:t>Verbal communication and the detection of warning shouts or signals are obviously reduced. </a:t>
            </a:r>
          </a:p>
          <a:p>
            <a:r>
              <a:rPr lang="en-US" altLang="en-US"/>
              <a:t>The strain from trying to hear or talk over the noise can cause you to become fatigued, increasing the risk of accidents.</a:t>
            </a:r>
          </a:p>
          <a:p>
            <a:r>
              <a:rPr lang="en-US" altLang="en-US"/>
              <a:t>Noise can be distracting or irritating and, therefore, increase the potential for workplace accidents because employees cannot focus on their job.</a:t>
            </a:r>
          </a:p>
          <a:p>
            <a:r>
              <a:rPr lang="en-US" altLang="en-US"/>
              <a:t>The constant physical or mental stress caused by noise can reduce employee morale and efficiency.</a:t>
            </a:r>
          </a:p>
          <a:p>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881550" y="3402968"/>
            <a:ext cx="7380900" cy="1487941"/>
          </a:xfrm>
        </p:spPr>
        <p:txBody>
          <a:bodyPr>
            <a:normAutofit fontScale="40000" lnSpcReduction="20000"/>
          </a:bodyPr>
          <a:lstStyle/>
          <a:p>
            <a:pPr algn="ctr">
              <a:lnSpc>
                <a:spcPct val="100000"/>
              </a:lnSpc>
            </a:pPr>
            <a:r>
              <a:rPr lang="en-US" altLang="en-US" sz="12800" b="1" dirty="0">
                <a:cs typeface="DejaVu Sans" charset="0"/>
              </a:rPr>
              <a:t>HEARING CONSERVATION</a:t>
            </a:r>
          </a:p>
          <a:p>
            <a:pPr algn="ctr">
              <a:lnSpc>
                <a:spcPct val="100000"/>
              </a:lnSpc>
            </a:pPr>
            <a:endParaRPr lang="en-US" altLang="en-US" sz="12800" b="1" dirty="0">
              <a:cs typeface="DejaVu Sans" charset="0"/>
            </a:endParaRP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D1F4804-F3E2-CCF0-BFE6-4DC3E600F2B2}"/>
              </a:ext>
            </a:extLst>
          </p:cNvPr>
          <p:cNvSpPr>
            <a:spLocks noGrp="1" noChangeArrowheads="1"/>
          </p:cNvSpPr>
          <p:nvPr>
            <p:ph type="title"/>
          </p:nvPr>
        </p:nvSpPr>
        <p:spPr>
          <a:xfrm>
            <a:off x="1371600" y="609600"/>
            <a:ext cx="6589713" cy="1281113"/>
          </a:xfrm>
        </p:spPr>
        <p:txBody>
          <a:bodyPr>
            <a:normAutofit fontScale="90000"/>
          </a:bodyPr>
          <a:lstStyle/>
          <a:p>
            <a:pPr algn="ctr" eaLnBrk="1" hangingPunct="1"/>
            <a:r>
              <a:rPr lang="en-US" altLang="en-US" dirty="0"/>
              <a:t>Does Noise </a:t>
            </a:r>
            <a:br>
              <a:rPr lang="en-US" altLang="en-US" dirty="0"/>
            </a:br>
            <a:r>
              <a:rPr lang="en-US" altLang="en-US" dirty="0"/>
              <a:t>Impact the Workplace?</a:t>
            </a:r>
          </a:p>
        </p:txBody>
      </p:sp>
      <p:sp>
        <p:nvSpPr>
          <p:cNvPr id="36867" name="Rectangle 3">
            <a:extLst>
              <a:ext uri="{FF2B5EF4-FFF2-40B4-BE49-F238E27FC236}">
                <a16:creationId xmlns:a16="http://schemas.microsoft.com/office/drawing/2014/main" id="{A393132D-1D23-A8A0-4F84-077030D7A7C2}"/>
              </a:ext>
            </a:extLst>
          </p:cNvPr>
          <p:cNvSpPr>
            <a:spLocks noGrp="1" noChangeArrowheads="1"/>
          </p:cNvSpPr>
          <p:nvPr>
            <p:ph idx="1"/>
          </p:nvPr>
        </p:nvSpPr>
        <p:spPr>
          <a:xfrm>
            <a:off x="1524000" y="2057400"/>
            <a:ext cx="6591300" cy="3778250"/>
          </a:xfrm>
        </p:spPr>
        <p:txBody>
          <a:bodyPr/>
          <a:lstStyle/>
          <a:p>
            <a:pPr eaLnBrk="1" hangingPunct="1"/>
            <a:r>
              <a:rPr lang="en-US" altLang="en-US"/>
              <a:t>Interferes with </a:t>
            </a:r>
            <a:br>
              <a:rPr lang="en-US" altLang="en-US"/>
            </a:br>
            <a:r>
              <a:rPr lang="en-US" altLang="en-US"/>
              <a:t>communication </a:t>
            </a:r>
          </a:p>
          <a:p>
            <a:pPr eaLnBrk="1" hangingPunct="1"/>
            <a:r>
              <a:rPr lang="en-US" altLang="en-US"/>
              <a:t>Causes fatigue </a:t>
            </a:r>
          </a:p>
          <a:p>
            <a:pPr eaLnBrk="1" hangingPunct="1"/>
            <a:r>
              <a:rPr lang="en-US" altLang="en-US"/>
              <a:t>Distracting or irritating</a:t>
            </a:r>
          </a:p>
          <a:p>
            <a:pPr eaLnBrk="1" hangingPunct="1"/>
            <a:r>
              <a:rPr lang="en-US" altLang="en-US"/>
              <a:t>Reduces morale </a:t>
            </a:r>
            <a:br>
              <a:rPr lang="en-US" altLang="en-US"/>
            </a:br>
            <a:r>
              <a:rPr lang="en-US" altLang="en-US"/>
              <a:t>or efficiency</a:t>
            </a:r>
          </a:p>
        </p:txBody>
      </p:sp>
      <p:pic>
        <p:nvPicPr>
          <p:cNvPr id="36868" name="Picture 7">
            <a:extLst>
              <a:ext uri="{FF2B5EF4-FFF2-40B4-BE49-F238E27FC236}">
                <a16:creationId xmlns:a16="http://schemas.microsoft.com/office/drawing/2014/main" id="{A4EFB9F5-4ACA-D86E-CD34-D0EE9BF30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6" y="2133600"/>
            <a:ext cx="3094174" cy="4037231"/>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29250A4-8D5A-4963-204B-DFE8A792E23A}"/>
              </a:ext>
            </a:extLst>
          </p:cNvPr>
          <p:cNvSpPr>
            <a:spLocks noGrp="1" noChangeArrowheads="1"/>
          </p:cNvSpPr>
          <p:nvPr>
            <p:ph type="title"/>
          </p:nvPr>
        </p:nvSpPr>
        <p:spPr>
          <a:xfrm>
            <a:off x="1371600" y="609600"/>
            <a:ext cx="6589713" cy="1281113"/>
          </a:xfrm>
        </p:spPr>
        <p:txBody>
          <a:bodyPr/>
          <a:lstStyle/>
          <a:p>
            <a:pPr algn="ctr" eaLnBrk="1" hangingPunct="1"/>
            <a:r>
              <a:rPr lang="en-US" altLang="en-US" dirty="0"/>
              <a:t>Noise Monitoring</a:t>
            </a:r>
          </a:p>
        </p:txBody>
      </p:sp>
      <p:sp>
        <p:nvSpPr>
          <p:cNvPr id="38915" name="Rectangle 3">
            <a:extLst>
              <a:ext uri="{FF2B5EF4-FFF2-40B4-BE49-F238E27FC236}">
                <a16:creationId xmlns:a16="http://schemas.microsoft.com/office/drawing/2014/main" id="{346F0CFF-6474-D413-C69C-A558DDDE9702}"/>
              </a:ext>
            </a:extLst>
          </p:cNvPr>
          <p:cNvSpPr>
            <a:spLocks noGrp="1" noChangeArrowheads="1"/>
          </p:cNvSpPr>
          <p:nvPr>
            <p:ph idx="1"/>
          </p:nvPr>
        </p:nvSpPr>
        <p:spPr>
          <a:xfrm>
            <a:off x="1370013" y="1863725"/>
            <a:ext cx="6591300" cy="3778250"/>
          </a:xfrm>
        </p:spPr>
        <p:txBody>
          <a:bodyPr/>
          <a:lstStyle/>
          <a:p>
            <a:pPr eaLnBrk="1" hangingPunct="1"/>
            <a:r>
              <a:rPr lang="en-US" altLang="en-US"/>
              <a:t>Monitoring program and strategy</a:t>
            </a:r>
          </a:p>
          <a:p>
            <a:pPr eaLnBrk="1" hangingPunct="1"/>
            <a:r>
              <a:rPr lang="en-US" altLang="en-US"/>
              <a:t>Sound level meters</a:t>
            </a:r>
          </a:p>
          <a:p>
            <a:pPr eaLnBrk="1" hangingPunct="1"/>
            <a:r>
              <a:rPr lang="en-US" altLang="en-US"/>
              <a:t>Noise dosimeters</a:t>
            </a:r>
          </a:p>
          <a:p>
            <a:pPr eaLnBrk="1" hangingPunct="1"/>
            <a:r>
              <a:rPr lang="en-US" altLang="en-US"/>
              <a:t>Repeat monitoring</a:t>
            </a:r>
          </a:p>
          <a:p>
            <a:pPr eaLnBrk="1" hangingPunct="1"/>
            <a:endParaRPr lang="en-US"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145C3F2-12AE-B836-A762-AD4913A2AB94}"/>
              </a:ext>
            </a:extLst>
          </p:cNvPr>
          <p:cNvSpPr>
            <a:spLocks noGrp="1" noChangeArrowheads="1"/>
          </p:cNvSpPr>
          <p:nvPr>
            <p:ph type="title"/>
          </p:nvPr>
        </p:nvSpPr>
        <p:spPr>
          <a:xfrm>
            <a:off x="1371600" y="642938"/>
            <a:ext cx="6589713" cy="1281112"/>
          </a:xfrm>
        </p:spPr>
        <p:txBody>
          <a:bodyPr/>
          <a:lstStyle/>
          <a:p>
            <a:pPr algn="ctr" eaLnBrk="1" hangingPunct="1"/>
            <a:r>
              <a:rPr lang="en-US" altLang="en-US" dirty="0"/>
              <a:t>Affected Employees</a:t>
            </a:r>
          </a:p>
        </p:txBody>
      </p:sp>
      <p:sp>
        <p:nvSpPr>
          <p:cNvPr id="40963" name="Rectangle 3">
            <a:extLst>
              <a:ext uri="{FF2B5EF4-FFF2-40B4-BE49-F238E27FC236}">
                <a16:creationId xmlns:a16="http://schemas.microsoft.com/office/drawing/2014/main" id="{A165DE23-4D74-2F4A-1242-B9AECBC92700}"/>
              </a:ext>
            </a:extLst>
          </p:cNvPr>
          <p:cNvSpPr>
            <a:spLocks noGrp="1" noChangeArrowheads="1"/>
          </p:cNvSpPr>
          <p:nvPr>
            <p:ph idx="1"/>
          </p:nvPr>
        </p:nvSpPr>
        <p:spPr>
          <a:xfrm>
            <a:off x="1524000" y="1924050"/>
            <a:ext cx="6591300" cy="3778250"/>
          </a:xfrm>
        </p:spPr>
        <p:txBody>
          <a:bodyPr/>
          <a:lstStyle/>
          <a:p>
            <a:pPr eaLnBrk="1" hangingPunct="1"/>
            <a:r>
              <a:rPr lang="en-US" altLang="en-US"/>
              <a:t>Each employee exposed to noise at or above the 8-hour time-weighted average (TWA) of 85 decibels must be notified.</a:t>
            </a:r>
          </a:p>
          <a:p>
            <a:pPr eaLnBrk="1" hangingPunct="1"/>
            <a:r>
              <a:rPr lang="en-US" altLang="en-US"/>
              <a:t>Affected employees must be included in the Hearing Conservation Program.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704961F6-C034-6651-8E88-2D741992AA6A}"/>
              </a:ext>
            </a:extLst>
          </p:cNvPr>
          <p:cNvSpPr>
            <a:spLocks noGrp="1" noChangeArrowheads="1"/>
          </p:cNvSpPr>
          <p:nvPr>
            <p:ph type="title"/>
          </p:nvPr>
        </p:nvSpPr>
        <p:spPr>
          <a:xfrm>
            <a:off x="1371600" y="609600"/>
            <a:ext cx="6589713" cy="1281113"/>
          </a:xfrm>
        </p:spPr>
        <p:txBody>
          <a:bodyPr/>
          <a:lstStyle/>
          <a:p>
            <a:pPr algn="ctr" eaLnBrk="1" hangingPunct="1"/>
            <a:r>
              <a:rPr lang="en-US" altLang="en-US" dirty="0"/>
              <a:t>Hearing Tests</a:t>
            </a:r>
          </a:p>
        </p:txBody>
      </p:sp>
      <p:sp>
        <p:nvSpPr>
          <p:cNvPr id="43011" name="Rectangle 1027">
            <a:extLst>
              <a:ext uri="{FF2B5EF4-FFF2-40B4-BE49-F238E27FC236}">
                <a16:creationId xmlns:a16="http://schemas.microsoft.com/office/drawing/2014/main" id="{D6C65B0D-4CFD-B90F-F289-921DE37D0C86}"/>
              </a:ext>
            </a:extLst>
          </p:cNvPr>
          <p:cNvSpPr>
            <a:spLocks noGrp="1" noChangeArrowheads="1"/>
          </p:cNvSpPr>
          <p:nvPr>
            <p:ph idx="1"/>
          </p:nvPr>
        </p:nvSpPr>
        <p:spPr>
          <a:xfrm>
            <a:off x="1371600" y="1828800"/>
            <a:ext cx="6591300" cy="3778250"/>
          </a:xfrm>
        </p:spPr>
        <p:txBody>
          <a:bodyPr/>
          <a:lstStyle/>
          <a:p>
            <a:pPr eaLnBrk="1" hangingPunct="1"/>
            <a:r>
              <a:rPr lang="en-US" altLang="en-US"/>
              <a:t>Audiometric testing offered</a:t>
            </a:r>
          </a:p>
          <a:p>
            <a:pPr eaLnBrk="1" hangingPunct="1"/>
            <a:r>
              <a:rPr lang="en-US" altLang="en-US"/>
              <a:t>Conducted by qualified medical provider</a:t>
            </a:r>
          </a:p>
          <a:p>
            <a:pPr eaLnBrk="1" hangingPunct="1"/>
            <a:r>
              <a:rPr lang="en-US" altLang="en-US"/>
              <a:t>Baseline tests</a:t>
            </a:r>
          </a:p>
          <a:p>
            <a:pPr eaLnBrk="1" hangingPunct="1"/>
            <a:r>
              <a:rPr lang="en-US" altLang="en-US"/>
              <a:t>Annual testing – If noise level is 85 dBA Time-Weighted Average or greater, it is required the employer provide annual testing.</a:t>
            </a:r>
          </a:p>
        </p:txBody>
      </p:sp>
      <p:sp>
        <p:nvSpPr>
          <p:cNvPr id="43012" name="TextBox 1">
            <a:extLst>
              <a:ext uri="{FF2B5EF4-FFF2-40B4-BE49-F238E27FC236}">
                <a16:creationId xmlns:a16="http://schemas.microsoft.com/office/drawing/2014/main" id="{5A54CD48-06BB-A6CE-029A-064EE3A3C3F5}"/>
              </a:ext>
            </a:extLst>
          </p:cNvPr>
          <p:cNvSpPr txBox="1">
            <a:spLocks noChangeArrowheads="1"/>
          </p:cNvSpPr>
          <p:nvPr/>
        </p:nvSpPr>
        <p:spPr bwMode="auto">
          <a:xfrm>
            <a:off x="5410200" y="63246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AGP 99.200.07 Attachment 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DF229EE-7C15-5F20-AD9F-1BC590F5E1B1}"/>
              </a:ext>
            </a:extLst>
          </p:cNvPr>
          <p:cNvSpPr>
            <a:spLocks noGrp="1" noChangeArrowheads="1"/>
          </p:cNvSpPr>
          <p:nvPr>
            <p:ph type="title"/>
          </p:nvPr>
        </p:nvSpPr>
        <p:spPr>
          <a:xfrm>
            <a:off x="1371600" y="577850"/>
            <a:ext cx="6589713" cy="869950"/>
          </a:xfrm>
        </p:spPr>
        <p:txBody>
          <a:bodyPr/>
          <a:lstStyle/>
          <a:p>
            <a:pPr algn="ctr" eaLnBrk="1" hangingPunct="1"/>
            <a:r>
              <a:rPr lang="en-US" altLang="en-US" dirty="0"/>
              <a:t>Standard Threshold Shift</a:t>
            </a:r>
          </a:p>
        </p:txBody>
      </p:sp>
      <p:sp>
        <p:nvSpPr>
          <p:cNvPr id="45059" name="Rectangle 3">
            <a:extLst>
              <a:ext uri="{FF2B5EF4-FFF2-40B4-BE49-F238E27FC236}">
                <a16:creationId xmlns:a16="http://schemas.microsoft.com/office/drawing/2014/main" id="{E4A6F977-8ED9-8513-34EC-51B39C909E1D}"/>
              </a:ext>
            </a:extLst>
          </p:cNvPr>
          <p:cNvSpPr>
            <a:spLocks noGrp="1" noChangeArrowheads="1"/>
          </p:cNvSpPr>
          <p:nvPr>
            <p:ph idx="1"/>
          </p:nvPr>
        </p:nvSpPr>
        <p:spPr>
          <a:xfrm>
            <a:off x="1371600" y="1687513"/>
            <a:ext cx="6591300" cy="3778250"/>
          </a:xfrm>
        </p:spPr>
        <p:txBody>
          <a:bodyPr/>
          <a:lstStyle/>
          <a:p>
            <a:pPr eaLnBrk="1" hangingPunct="1"/>
            <a:r>
              <a:rPr lang="en-US" altLang="en-US"/>
              <a:t>Hearing ability changed by an average </a:t>
            </a:r>
            <a:br>
              <a:rPr lang="en-US" altLang="en-US"/>
            </a:br>
            <a:r>
              <a:rPr lang="en-US" altLang="en-US"/>
              <a:t>of 10 decibels</a:t>
            </a:r>
          </a:p>
          <a:p>
            <a:pPr eaLnBrk="1" hangingPunct="1"/>
            <a:r>
              <a:rPr lang="en-US" altLang="en-US"/>
              <a:t>Employee notification within 21 days</a:t>
            </a:r>
          </a:p>
          <a:p>
            <a:pPr eaLnBrk="1" hangingPunct="1"/>
            <a:r>
              <a:rPr lang="en-US" altLang="en-US"/>
              <a:t>Revised hearing protection required</a:t>
            </a:r>
          </a:p>
          <a:p>
            <a:pPr eaLnBrk="1" hangingPunct="1"/>
            <a:r>
              <a:rPr lang="en-US" altLang="en-US"/>
              <a:t>Further medical evaluation</a:t>
            </a:r>
          </a:p>
          <a:p>
            <a:pPr eaLnBrk="1" hangingPunct="1"/>
            <a:r>
              <a:rPr lang="en-US" altLang="en-US"/>
              <a:t>Complete Workday Safety Incident for exposure indicating hearing loss</a:t>
            </a:r>
          </a:p>
          <a:p>
            <a:pPr eaLnBrk="1" hangingPunct="1"/>
            <a:endParaRPr lang="en-US" altLang="en-US"/>
          </a:p>
        </p:txBody>
      </p:sp>
      <p:sp>
        <p:nvSpPr>
          <p:cNvPr id="45060" name="TextBox 1">
            <a:extLst>
              <a:ext uri="{FF2B5EF4-FFF2-40B4-BE49-F238E27FC236}">
                <a16:creationId xmlns:a16="http://schemas.microsoft.com/office/drawing/2014/main" id="{1A8A1A62-780F-2673-4D13-D3D77D56136C}"/>
              </a:ext>
            </a:extLst>
          </p:cNvPr>
          <p:cNvSpPr txBox="1">
            <a:spLocks noChangeArrowheads="1"/>
          </p:cNvSpPr>
          <p:nvPr/>
        </p:nvSpPr>
        <p:spPr bwMode="auto">
          <a:xfrm>
            <a:off x="5410200" y="6234113"/>
            <a:ext cx="3514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AGP 99.200.07 Attachment 1</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722AD53-6D85-D4AC-5B19-DECA8AEC13EC}"/>
              </a:ext>
            </a:extLst>
          </p:cNvPr>
          <p:cNvSpPr>
            <a:spLocks noGrp="1" noChangeArrowheads="1"/>
          </p:cNvSpPr>
          <p:nvPr>
            <p:ph type="title"/>
          </p:nvPr>
        </p:nvSpPr>
        <p:spPr>
          <a:xfrm>
            <a:off x="1436688" y="609600"/>
            <a:ext cx="6589712" cy="1281113"/>
          </a:xfrm>
        </p:spPr>
        <p:txBody>
          <a:bodyPr/>
          <a:lstStyle/>
          <a:p>
            <a:pPr eaLnBrk="1" hangingPunct="1"/>
            <a:r>
              <a:rPr lang="en-US" altLang="en-US"/>
              <a:t>Noise Reduction Efforts</a:t>
            </a:r>
          </a:p>
        </p:txBody>
      </p:sp>
      <p:sp>
        <p:nvSpPr>
          <p:cNvPr id="47107" name="Rectangle 3">
            <a:extLst>
              <a:ext uri="{FF2B5EF4-FFF2-40B4-BE49-F238E27FC236}">
                <a16:creationId xmlns:a16="http://schemas.microsoft.com/office/drawing/2014/main" id="{AE6EBAD8-4858-0FCB-1327-D2FCA130E59C}"/>
              </a:ext>
            </a:extLst>
          </p:cNvPr>
          <p:cNvSpPr>
            <a:spLocks noGrp="1" noChangeArrowheads="1"/>
          </p:cNvSpPr>
          <p:nvPr>
            <p:ph idx="1"/>
          </p:nvPr>
        </p:nvSpPr>
        <p:spPr>
          <a:xfrm>
            <a:off x="1406525" y="1600200"/>
            <a:ext cx="7696200" cy="4876800"/>
          </a:xfrm>
        </p:spPr>
        <p:txBody>
          <a:bodyPr/>
          <a:lstStyle/>
          <a:p>
            <a:pPr eaLnBrk="1" hangingPunct="1"/>
            <a:r>
              <a:rPr lang="en-US" altLang="en-US"/>
              <a:t>Engineering Controls</a:t>
            </a:r>
          </a:p>
          <a:p>
            <a:pPr lvl="1" eaLnBrk="1" hangingPunct="1"/>
            <a:r>
              <a:rPr lang="en-US" altLang="en-US"/>
              <a:t>Reduce noise at the source</a:t>
            </a:r>
          </a:p>
          <a:p>
            <a:pPr lvl="1" eaLnBrk="1" hangingPunct="1"/>
            <a:r>
              <a:rPr lang="en-US" altLang="en-US"/>
              <a:t>Interrupt the noise path</a:t>
            </a:r>
          </a:p>
          <a:p>
            <a:pPr lvl="1" eaLnBrk="1" hangingPunct="1"/>
            <a:r>
              <a:rPr lang="en-US" altLang="en-US"/>
              <a:t>Reduce reverberation and structural vibration</a:t>
            </a:r>
          </a:p>
          <a:p>
            <a:pPr eaLnBrk="1" hangingPunct="1"/>
            <a:r>
              <a:rPr lang="en-US" altLang="en-US"/>
              <a:t>Administrative</a:t>
            </a:r>
          </a:p>
          <a:p>
            <a:pPr lvl="1" eaLnBrk="1" hangingPunct="1"/>
            <a:r>
              <a:rPr lang="en-US" altLang="en-US"/>
              <a:t>Operate noisy equipment on second or third shifts</a:t>
            </a:r>
          </a:p>
          <a:p>
            <a:pPr lvl="1" eaLnBrk="1" hangingPunct="1"/>
            <a:r>
              <a:rPr lang="en-US" altLang="en-US"/>
              <a:t>Rotate employees through high-noise areas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8DAB7E5-35AA-DD7B-6D54-2858372E0899}"/>
              </a:ext>
            </a:extLst>
          </p:cNvPr>
          <p:cNvSpPr>
            <a:spLocks noGrp="1" noChangeArrowheads="1"/>
          </p:cNvSpPr>
          <p:nvPr>
            <p:ph type="title"/>
          </p:nvPr>
        </p:nvSpPr>
        <p:spPr>
          <a:xfrm>
            <a:off x="1382713" y="652463"/>
            <a:ext cx="6589712" cy="1281112"/>
          </a:xfrm>
        </p:spPr>
        <p:txBody>
          <a:bodyPr>
            <a:normAutofit fontScale="90000"/>
          </a:bodyPr>
          <a:lstStyle/>
          <a:p>
            <a:pPr algn="ctr" eaLnBrk="1" hangingPunct="1"/>
            <a:r>
              <a:rPr lang="en-US" altLang="en-US" dirty="0"/>
              <a:t>Hearing Protection </a:t>
            </a:r>
            <a:br>
              <a:rPr lang="en-US" altLang="en-US" dirty="0"/>
            </a:br>
            <a:r>
              <a:rPr lang="en-US" altLang="en-US" dirty="0"/>
              <a:t>Devices (HPDs)</a:t>
            </a:r>
          </a:p>
        </p:txBody>
      </p:sp>
      <p:sp>
        <p:nvSpPr>
          <p:cNvPr id="49155" name="Rectangle 3">
            <a:extLst>
              <a:ext uri="{FF2B5EF4-FFF2-40B4-BE49-F238E27FC236}">
                <a16:creationId xmlns:a16="http://schemas.microsoft.com/office/drawing/2014/main" id="{E6AD5530-5B52-C8AD-8616-FE959C95A297}"/>
              </a:ext>
            </a:extLst>
          </p:cNvPr>
          <p:cNvSpPr>
            <a:spLocks noGrp="1" noChangeArrowheads="1"/>
          </p:cNvSpPr>
          <p:nvPr>
            <p:ph idx="1"/>
          </p:nvPr>
        </p:nvSpPr>
        <p:spPr>
          <a:xfrm>
            <a:off x="1382713" y="1785938"/>
            <a:ext cx="6592887" cy="3778250"/>
          </a:xfrm>
        </p:spPr>
        <p:txBody>
          <a:bodyPr/>
          <a:lstStyle/>
          <a:p>
            <a:pPr eaLnBrk="1" hangingPunct="1"/>
            <a:r>
              <a:rPr lang="en-US" altLang="en-US"/>
              <a:t>PPE</a:t>
            </a:r>
          </a:p>
          <a:p>
            <a:pPr lvl="1" eaLnBrk="1" hangingPunct="1"/>
            <a:r>
              <a:rPr lang="en-US" altLang="en-US"/>
              <a:t>Ear plugs</a:t>
            </a:r>
          </a:p>
          <a:p>
            <a:pPr lvl="2" eaLnBrk="1" hangingPunct="1"/>
            <a:r>
              <a:rPr lang="en-US" altLang="en-US"/>
              <a:t>Disposable</a:t>
            </a:r>
          </a:p>
          <a:p>
            <a:pPr lvl="2" eaLnBrk="1" hangingPunct="1"/>
            <a:r>
              <a:rPr lang="en-US" altLang="en-US"/>
              <a:t>Reusable</a:t>
            </a:r>
          </a:p>
          <a:p>
            <a:pPr lvl="2" eaLnBrk="1" hangingPunct="1"/>
            <a:r>
              <a:rPr lang="en-US" altLang="en-US"/>
              <a:t>Custom-Molded</a:t>
            </a:r>
          </a:p>
          <a:p>
            <a:pPr lvl="1" eaLnBrk="1" hangingPunct="1"/>
            <a:r>
              <a:rPr lang="en-US" altLang="en-US"/>
              <a:t>Canal caps</a:t>
            </a:r>
          </a:p>
          <a:p>
            <a:pPr lvl="1" eaLnBrk="1" hangingPunct="1"/>
            <a:r>
              <a:rPr lang="en-US" altLang="en-US"/>
              <a:t>Earmuffs</a:t>
            </a:r>
          </a:p>
        </p:txBody>
      </p:sp>
      <p:pic>
        <p:nvPicPr>
          <p:cNvPr id="49156" name="Picture 2" descr="A picture containing text&#10;&#10;Description automatically generated">
            <a:extLst>
              <a:ext uri="{FF2B5EF4-FFF2-40B4-BE49-F238E27FC236}">
                <a16:creationId xmlns:a16="http://schemas.microsoft.com/office/drawing/2014/main" id="{655371D3-3A41-5A55-16F5-331F665C7B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00"/>
            <a:ext cx="75438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A picture containing shape&#10;&#10;Description automatically generated">
            <a:extLst>
              <a:ext uri="{FF2B5EF4-FFF2-40B4-BE49-F238E27FC236}">
                <a16:creationId xmlns:a16="http://schemas.microsoft.com/office/drawing/2014/main" id="{0958F463-1DBF-558B-6DD8-DF6520AA1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675" y="2308225"/>
            <a:ext cx="1676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5">
            <a:extLst>
              <a:ext uri="{FF2B5EF4-FFF2-40B4-BE49-F238E27FC236}">
                <a16:creationId xmlns:a16="http://schemas.microsoft.com/office/drawing/2014/main" id="{0765FCA0-1B80-A0E4-5F17-FB33D8023105}"/>
              </a:ext>
            </a:extLst>
          </p:cNvPr>
          <p:cNvSpPr txBox="1">
            <a:spLocks noChangeArrowheads="1"/>
          </p:cNvSpPr>
          <p:nvPr/>
        </p:nvSpPr>
        <p:spPr bwMode="auto">
          <a:xfrm>
            <a:off x="7216775" y="4303713"/>
            <a:ext cx="1012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1000" b="1">
                <a:solidFill>
                  <a:schemeClr val="tx1"/>
                </a:solidFill>
                <a:latin typeface="Arial" panose="020B0604020202020204" pitchFamily="34" charset="0"/>
                <a:cs typeface="Arial" panose="020B0604020202020204" pitchFamily="34" charset="0"/>
              </a:rPr>
              <a:t>Canal Caps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D917E4C-582D-9EE5-FF17-63D0F3B695FB}"/>
              </a:ext>
            </a:extLst>
          </p:cNvPr>
          <p:cNvSpPr>
            <a:spLocks noGrp="1" noChangeArrowheads="1"/>
          </p:cNvSpPr>
          <p:nvPr>
            <p:ph type="title"/>
          </p:nvPr>
        </p:nvSpPr>
        <p:spPr>
          <a:xfrm>
            <a:off x="1447800" y="685800"/>
            <a:ext cx="6589713" cy="747713"/>
          </a:xfrm>
        </p:spPr>
        <p:txBody>
          <a:bodyPr/>
          <a:lstStyle/>
          <a:p>
            <a:pPr algn="ctr" eaLnBrk="1" hangingPunct="1"/>
            <a:r>
              <a:rPr lang="en-US" altLang="en-US" dirty="0"/>
              <a:t>HPD Noise Reduction</a:t>
            </a:r>
          </a:p>
        </p:txBody>
      </p:sp>
      <p:sp>
        <p:nvSpPr>
          <p:cNvPr id="51203" name="Rectangle 3">
            <a:extLst>
              <a:ext uri="{FF2B5EF4-FFF2-40B4-BE49-F238E27FC236}">
                <a16:creationId xmlns:a16="http://schemas.microsoft.com/office/drawing/2014/main" id="{9DF402A8-E0D8-205B-5012-952540FE011E}"/>
              </a:ext>
            </a:extLst>
          </p:cNvPr>
          <p:cNvSpPr>
            <a:spLocks noGrp="1" noChangeArrowheads="1"/>
          </p:cNvSpPr>
          <p:nvPr>
            <p:ph idx="1"/>
          </p:nvPr>
        </p:nvSpPr>
        <p:spPr>
          <a:xfrm>
            <a:off x="1447800" y="1905000"/>
            <a:ext cx="6591300" cy="3778250"/>
          </a:xfrm>
        </p:spPr>
        <p:txBody>
          <a:bodyPr/>
          <a:lstStyle/>
          <a:p>
            <a:pPr eaLnBrk="1" hangingPunct="1"/>
            <a:r>
              <a:rPr lang="en-US" altLang="en-US" sz="2000"/>
              <a:t>HPDs must reduce employee noise exposure below an 8-hour TWA of 90 decibels</a:t>
            </a:r>
          </a:p>
          <a:p>
            <a:pPr eaLnBrk="1" hangingPunct="1"/>
            <a:r>
              <a:rPr lang="en-US" altLang="en-US" sz="2000"/>
              <a:t>Employees with STS, noise exposure reduced below an 8-hour TWA of 85 decibels</a:t>
            </a:r>
          </a:p>
          <a:p>
            <a:pPr eaLnBrk="1" hangingPunct="1"/>
            <a:r>
              <a:rPr lang="en-US" altLang="en-US" sz="2000"/>
              <a:t>Noise reduction ratio (NRR)</a:t>
            </a:r>
          </a:p>
          <a:p>
            <a:pPr lvl="1" eaLnBrk="1" hangingPunct="1"/>
            <a:r>
              <a:rPr lang="en-US" altLang="en-US" sz="2000"/>
              <a:t>Lab versus real world</a:t>
            </a:r>
          </a:p>
          <a:p>
            <a:pPr lvl="1" eaLnBrk="1" hangingPunct="1"/>
            <a:r>
              <a:rPr lang="en-US" altLang="en-US" sz="2000"/>
              <a:t>Ear plugs: use 1/3 of NRR</a:t>
            </a:r>
          </a:p>
          <a:p>
            <a:pPr lvl="1" eaLnBrk="1" hangingPunct="1"/>
            <a:r>
              <a:rPr lang="en-US" altLang="en-US" sz="2000"/>
              <a:t>Earmuffs: use 1/2 of NRR</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4B9B663-4738-5373-0980-6909DE57A08C}"/>
              </a:ext>
            </a:extLst>
          </p:cNvPr>
          <p:cNvSpPr>
            <a:spLocks noGrp="1" noChangeArrowheads="1"/>
          </p:cNvSpPr>
          <p:nvPr>
            <p:ph type="title"/>
          </p:nvPr>
        </p:nvSpPr>
        <p:spPr>
          <a:xfrm>
            <a:off x="1447800" y="685800"/>
            <a:ext cx="6589713" cy="1281113"/>
          </a:xfrm>
        </p:spPr>
        <p:txBody>
          <a:bodyPr/>
          <a:lstStyle/>
          <a:p>
            <a:pPr algn="ctr" eaLnBrk="1" hangingPunct="1"/>
            <a:r>
              <a:rPr lang="en-US" altLang="en-US" dirty="0"/>
              <a:t>Hearing Protection Use</a:t>
            </a:r>
          </a:p>
        </p:txBody>
      </p:sp>
      <p:sp>
        <p:nvSpPr>
          <p:cNvPr id="53251" name="Rectangle 3">
            <a:extLst>
              <a:ext uri="{FF2B5EF4-FFF2-40B4-BE49-F238E27FC236}">
                <a16:creationId xmlns:a16="http://schemas.microsoft.com/office/drawing/2014/main" id="{D654A5A7-CF0D-465C-85C2-B4AA7C0C0F5D}"/>
              </a:ext>
            </a:extLst>
          </p:cNvPr>
          <p:cNvSpPr>
            <a:spLocks noGrp="1" noChangeArrowheads="1"/>
          </p:cNvSpPr>
          <p:nvPr>
            <p:ph idx="1"/>
          </p:nvPr>
        </p:nvSpPr>
        <p:spPr>
          <a:xfrm>
            <a:off x="1446213" y="1905000"/>
            <a:ext cx="6591300" cy="3778250"/>
          </a:xfrm>
        </p:spPr>
        <p:txBody>
          <a:bodyPr>
            <a:normAutofit lnSpcReduction="10000"/>
          </a:bodyPr>
          <a:lstStyle/>
          <a:p>
            <a:pPr eaLnBrk="1" hangingPunct="1"/>
            <a:r>
              <a:rPr lang="en-US" altLang="en-US"/>
              <a:t>Voluntary use</a:t>
            </a:r>
          </a:p>
          <a:p>
            <a:pPr lvl="1" eaLnBrk="1" hangingPunct="1"/>
            <a:r>
              <a:rPr lang="en-US" altLang="en-US"/>
              <a:t>Exposed to an 8-hour TWA of 85 decibels</a:t>
            </a:r>
          </a:p>
          <a:p>
            <a:pPr eaLnBrk="1" hangingPunct="1"/>
            <a:r>
              <a:rPr lang="en-US" altLang="en-US"/>
              <a:t>Mandatory use</a:t>
            </a:r>
          </a:p>
          <a:p>
            <a:pPr lvl="1" eaLnBrk="1" hangingPunct="1"/>
            <a:r>
              <a:rPr lang="en-US" altLang="en-US"/>
              <a:t>Exposed to an 8-hour TWA of 90 decibels</a:t>
            </a:r>
          </a:p>
          <a:p>
            <a:pPr lvl="1" eaLnBrk="1" hangingPunct="1"/>
            <a:r>
              <a:rPr lang="en-US" altLang="en-US"/>
              <a:t>Exposed to an 8-hour TWA of 85 decibels but </a:t>
            </a:r>
            <a:br>
              <a:rPr lang="en-US" altLang="en-US"/>
            </a:br>
            <a:r>
              <a:rPr lang="en-US" altLang="en-US"/>
              <a:t>have not had a baseline hearing test</a:t>
            </a:r>
          </a:p>
          <a:p>
            <a:pPr lvl="1" eaLnBrk="1" hangingPunct="1"/>
            <a:r>
              <a:rPr lang="en-US" altLang="en-US"/>
              <a:t>Employees who have suffered STS hearing loss </a:t>
            </a:r>
            <a:br>
              <a:rPr lang="en-US" altLang="en-US"/>
            </a:br>
            <a:r>
              <a:rPr lang="en-US" altLang="en-US"/>
              <a:t>and are exposed to an 8-hour TWA of 85 decibels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68CF6E8-EE11-5235-B755-97472B4311F0}"/>
              </a:ext>
            </a:extLst>
          </p:cNvPr>
          <p:cNvSpPr>
            <a:spLocks noGrp="1" noChangeArrowheads="1"/>
          </p:cNvSpPr>
          <p:nvPr>
            <p:ph type="title"/>
          </p:nvPr>
        </p:nvSpPr>
        <p:spPr>
          <a:xfrm>
            <a:off x="1374775" y="685800"/>
            <a:ext cx="6589713" cy="671513"/>
          </a:xfrm>
        </p:spPr>
        <p:txBody>
          <a:bodyPr>
            <a:normAutofit fontScale="90000"/>
          </a:bodyPr>
          <a:lstStyle/>
          <a:p>
            <a:pPr eaLnBrk="1" hangingPunct="1"/>
            <a:r>
              <a:rPr lang="en-US" altLang="en-US"/>
              <a:t>Management Responsibility</a:t>
            </a:r>
          </a:p>
        </p:txBody>
      </p:sp>
      <p:sp>
        <p:nvSpPr>
          <p:cNvPr id="55299" name="Rectangle 3">
            <a:extLst>
              <a:ext uri="{FF2B5EF4-FFF2-40B4-BE49-F238E27FC236}">
                <a16:creationId xmlns:a16="http://schemas.microsoft.com/office/drawing/2014/main" id="{76FC432F-FAB8-64AC-811F-92ABD3446E2F}"/>
              </a:ext>
            </a:extLst>
          </p:cNvPr>
          <p:cNvSpPr>
            <a:spLocks noGrp="1" noChangeArrowheads="1"/>
          </p:cNvSpPr>
          <p:nvPr>
            <p:ph idx="1"/>
          </p:nvPr>
        </p:nvSpPr>
        <p:spPr>
          <a:xfrm>
            <a:off x="1373188" y="1539875"/>
            <a:ext cx="6591300" cy="3778250"/>
          </a:xfrm>
        </p:spPr>
        <p:txBody>
          <a:bodyPr/>
          <a:lstStyle/>
          <a:p>
            <a:pPr eaLnBrk="1" hangingPunct="1"/>
            <a:r>
              <a:rPr lang="en-US" altLang="en-US"/>
              <a:t>Provide hearing protection devices</a:t>
            </a:r>
          </a:p>
          <a:p>
            <a:pPr eaLnBrk="1" hangingPunct="1"/>
            <a:r>
              <a:rPr lang="en-US" altLang="en-US"/>
              <a:t>Demonstrate commitment—wear HPDs</a:t>
            </a:r>
          </a:p>
          <a:p>
            <a:pPr eaLnBrk="1" hangingPunct="1"/>
            <a:r>
              <a:rPr lang="en-US" altLang="en-US"/>
              <a:t>Provide hearing protection training</a:t>
            </a:r>
          </a:p>
          <a:p>
            <a:pPr eaLnBrk="1" hangingPunct="1"/>
            <a:r>
              <a:rPr lang="en-US" altLang="en-US"/>
              <a:t>Enforce the use of HPDs</a:t>
            </a:r>
          </a:p>
          <a:p>
            <a:pPr eaLnBrk="1" hangingPunct="1"/>
            <a:r>
              <a:rPr lang="en-US" altLang="en-US"/>
              <a:t>Knowledgeable in HPD selection and use</a:t>
            </a:r>
          </a:p>
          <a:p>
            <a:pPr eaLnBrk="1" hangingPunct="1"/>
            <a:r>
              <a:rPr lang="en-US" altLang="en-US"/>
              <a:t>Encourage questions and solve problems</a:t>
            </a:r>
          </a:p>
        </p:txBody>
      </p:sp>
      <p:pic>
        <p:nvPicPr>
          <p:cNvPr id="55300" name="Picture 2" descr="Text&#10;&#10;Description automatically generated">
            <a:extLst>
              <a:ext uri="{FF2B5EF4-FFF2-40B4-BE49-F238E27FC236}">
                <a16:creationId xmlns:a16="http://schemas.microsoft.com/office/drawing/2014/main" id="{7DA557C9-BDF1-B3C6-C979-7EB6B8F0A3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30650"/>
            <a:ext cx="2582863"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9BE7FF8-414A-C79E-4921-2107B4FCC0F4}"/>
              </a:ext>
            </a:extLst>
          </p:cNvPr>
          <p:cNvSpPr>
            <a:spLocks noGrp="1" noChangeArrowheads="1"/>
          </p:cNvSpPr>
          <p:nvPr>
            <p:ph type="ctrTitle"/>
          </p:nvPr>
        </p:nvSpPr>
        <p:spPr>
          <a:xfrm>
            <a:off x="-28575" y="1143000"/>
            <a:ext cx="9144000" cy="990600"/>
          </a:xfrm>
        </p:spPr>
        <p:txBody>
          <a:bodyPr rtlCol="0">
            <a:normAutofit fontScale="90000"/>
          </a:bodyPr>
          <a:lstStyle/>
          <a:p>
            <a:pPr algn="ctr" eaLnBrk="1" fontAlgn="auto" hangingPunct="1">
              <a:spcAft>
                <a:spcPts val="0"/>
              </a:spcAft>
              <a:defRPr/>
            </a:pPr>
            <a:r>
              <a:rPr lang="en-US" altLang="en-US" dirty="0">
                <a:solidFill>
                  <a:schemeClr val="tx1"/>
                </a:solidFill>
              </a:rPr>
              <a:t>Hearing Conservation</a:t>
            </a:r>
            <a:br>
              <a:rPr lang="en-US" altLang="en-US" dirty="0">
                <a:solidFill>
                  <a:schemeClr val="tx1">
                    <a:lumMod val="85000"/>
                    <a:lumOff val="15000"/>
                  </a:schemeClr>
                </a:solidFill>
              </a:rPr>
            </a:br>
            <a:endParaRPr lang="en-US" altLang="en-US" dirty="0">
              <a:solidFill>
                <a:schemeClr val="tx1">
                  <a:lumMod val="85000"/>
                  <a:lumOff val="15000"/>
                </a:schemeClr>
              </a:solidFill>
            </a:endParaRPr>
          </a:p>
        </p:txBody>
      </p:sp>
      <p:pic>
        <p:nvPicPr>
          <p:cNvPr id="20483" name="Picture 8" descr="Text&#10;&#10;Description automatically generated">
            <a:extLst>
              <a:ext uri="{FF2B5EF4-FFF2-40B4-BE49-F238E27FC236}">
                <a16:creationId xmlns:a16="http://schemas.microsoft.com/office/drawing/2014/main" id="{FEA91F72-7BE5-2D09-B563-31D741262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629" y="1417932"/>
            <a:ext cx="2778177" cy="201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Logo&#10;&#10;Description automatically generated with low confidence">
            <a:extLst>
              <a:ext uri="{FF2B5EF4-FFF2-40B4-BE49-F238E27FC236}">
                <a16:creationId xmlns:a16="http://schemas.microsoft.com/office/drawing/2014/main" id="{27EB11F1-4EBA-B1DE-48DB-2DFCF54E8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2876551"/>
            <a:ext cx="2944514" cy="211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A yellow sign with black text&#10;&#10;Description automatically generated with medium confidence">
            <a:extLst>
              <a:ext uri="{FF2B5EF4-FFF2-40B4-BE49-F238E27FC236}">
                <a16:creationId xmlns:a16="http://schemas.microsoft.com/office/drawing/2014/main" id="{7F34A8FF-2F56-AA97-C0E3-345CEA467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95" y="4088674"/>
            <a:ext cx="2903292" cy="208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EC29CE1-0957-7418-F684-3FDF0B2E5618}"/>
              </a:ext>
            </a:extLst>
          </p:cNvPr>
          <p:cNvSpPr>
            <a:spLocks noGrp="1" noChangeArrowheads="1"/>
          </p:cNvSpPr>
          <p:nvPr>
            <p:ph type="title"/>
          </p:nvPr>
        </p:nvSpPr>
        <p:spPr>
          <a:xfrm>
            <a:off x="1447800" y="646113"/>
            <a:ext cx="6589713" cy="669925"/>
          </a:xfrm>
        </p:spPr>
        <p:txBody>
          <a:bodyPr>
            <a:normAutofit fontScale="90000"/>
          </a:bodyPr>
          <a:lstStyle/>
          <a:p>
            <a:pPr algn="ctr" eaLnBrk="1" hangingPunct="1"/>
            <a:r>
              <a:rPr lang="en-US" altLang="en-US" dirty="0"/>
              <a:t>Training</a:t>
            </a:r>
          </a:p>
        </p:txBody>
      </p:sp>
      <p:sp>
        <p:nvSpPr>
          <p:cNvPr id="57347" name="Rectangle 3">
            <a:extLst>
              <a:ext uri="{FF2B5EF4-FFF2-40B4-BE49-F238E27FC236}">
                <a16:creationId xmlns:a16="http://schemas.microsoft.com/office/drawing/2014/main" id="{B88CA815-339E-D2AC-6B73-BB9A39A4FCCD}"/>
              </a:ext>
            </a:extLst>
          </p:cNvPr>
          <p:cNvSpPr>
            <a:spLocks noGrp="1" noChangeArrowheads="1"/>
          </p:cNvSpPr>
          <p:nvPr>
            <p:ph idx="1"/>
          </p:nvPr>
        </p:nvSpPr>
        <p:spPr>
          <a:xfrm>
            <a:off x="352425" y="1467394"/>
            <a:ext cx="7467600" cy="4114800"/>
          </a:xfrm>
        </p:spPr>
        <p:txBody>
          <a:bodyPr/>
          <a:lstStyle/>
          <a:p>
            <a:pPr eaLnBrk="1" hangingPunct="1"/>
            <a:r>
              <a:rPr lang="en-US" altLang="en-US" dirty="0"/>
              <a:t>Required annually</a:t>
            </a:r>
          </a:p>
          <a:p>
            <a:pPr eaLnBrk="1" hangingPunct="1"/>
            <a:r>
              <a:rPr lang="en-US" altLang="en-US" dirty="0"/>
              <a:t>Topics must include:</a:t>
            </a:r>
          </a:p>
          <a:p>
            <a:pPr lvl="1" eaLnBrk="1" hangingPunct="1"/>
            <a:r>
              <a:rPr lang="en-US" altLang="en-US" dirty="0"/>
              <a:t>How noise </a:t>
            </a:r>
            <a:br>
              <a:rPr lang="en-US" altLang="en-US" dirty="0"/>
            </a:br>
            <a:r>
              <a:rPr lang="en-US" altLang="en-US" dirty="0"/>
              <a:t>impacts hearing</a:t>
            </a:r>
          </a:p>
          <a:p>
            <a:pPr lvl="1" eaLnBrk="1" hangingPunct="1"/>
            <a:r>
              <a:rPr lang="en-US" altLang="en-US" dirty="0"/>
              <a:t>Hearing protection </a:t>
            </a:r>
            <a:br>
              <a:rPr lang="en-US" altLang="en-US" dirty="0"/>
            </a:br>
            <a:r>
              <a:rPr lang="en-US" altLang="en-US" dirty="0"/>
              <a:t>devices</a:t>
            </a:r>
          </a:p>
          <a:p>
            <a:pPr lvl="1" eaLnBrk="1" hangingPunct="1"/>
            <a:r>
              <a:rPr lang="en-US" altLang="en-US" dirty="0"/>
              <a:t>Hearing tests</a:t>
            </a:r>
          </a:p>
        </p:txBody>
      </p:sp>
      <p:pic>
        <p:nvPicPr>
          <p:cNvPr id="57348" name="Picture 5">
            <a:extLst>
              <a:ext uri="{FF2B5EF4-FFF2-40B4-BE49-F238E27FC236}">
                <a16:creationId xmlns:a16="http://schemas.microsoft.com/office/drawing/2014/main" id="{35DCA96B-88F3-84F2-AB2C-F567897D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94881"/>
            <a:ext cx="4067175" cy="38957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8121041-4E1F-2BCB-C6AC-2AB89E849003}"/>
              </a:ext>
            </a:extLst>
          </p:cNvPr>
          <p:cNvSpPr>
            <a:spLocks noGrp="1" noChangeArrowheads="1"/>
          </p:cNvSpPr>
          <p:nvPr>
            <p:ph type="title"/>
          </p:nvPr>
        </p:nvSpPr>
        <p:spPr>
          <a:xfrm>
            <a:off x="1371600" y="650875"/>
            <a:ext cx="6589713" cy="671513"/>
          </a:xfrm>
        </p:spPr>
        <p:txBody>
          <a:bodyPr>
            <a:normAutofit fontScale="90000"/>
          </a:bodyPr>
          <a:lstStyle/>
          <a:p>
            <a:pPr algn="ctr" eaLnBrk="1" hangingPunct="1"/>
            <a:r>
              <a:rPr lang="en-US" altLang="en-US"/>
              <a:t>Recordkeeping</a:t>
            </a:r>
          </a:p>
        </p:txBody>
      </p:sp>
      <p:sp>
        <p:nvSpPr>
          <p:cNvPr id="59395" name="Rectangle 3">
            <a:extLst>
              <a:ext uri="{FF2B5EF4-FFF2-40B4-BE49-F238E27FC236}">
                <a16:creationId xmlns:a16="http://schemas.microsoft.com/office/drawing/2014/main" id="{F7874451-954A-D44C-0D91-2C9C35319CA9}"/>
              </a:ext>
            </a:extLst>
          </p:cNvPr>
          <p:cNvSpPr>
            <a:spLocks noGrp="1" noChangeArrowheads="1"/>
          </p:cNvSpPr>
          <p:nvPr>
            <p:ph idx="1"/>
          </p:nvPr>
        </p:nvSpPr>
        <p:spPr>
          <a:xfrm>
            <a:off x="1447800" y="1752600"/>
            <a:ext cx="6591300" cy="3778250"/>
          </a:xfrm>
        </p:spPr>
        <p:txBody>
          <a:bodyPr>
            <a:normAutofit lnSpcReduction="10000"/>
          </a:bodyPr>
          <a:lstStyle/>
          <a:p>
            <a:pPr eaLnBrk="1" hangingPunct="1"/>
            <a:r>
              <a:rPr lang="en-US" altLang="en-US"/>
              <a:t>Noise monitoring results</a:t>
            </a:r>
          </a:p>
          <a:p>
            <a:pPr eaLnBrk="1" hangingPunct="1"/>
            <a:r>
              <a:rPr lang="en-US" altLang="en-US"/>
              <a:t>Hearing test results – OMD Safety or HR office will provide a file for audiograms separate from other medical or personnel files. </a:t>
            </a:r>
            <a:r>
              <a:rPr lang="en-US" altLang="en-US" b="1">
                <a:solidFill>
                  <a:srgbClr val="FF0000"/>
                </a:solidFill>
              </a:rPr>
              <a:t>These files will be kept confidential.</a:t>
            </a:r>
          </a:p>
          <a:p>
            <a:pPr eaLnBrk="1" hangingPunct="1"/>
            <a:r>
              <a:rPr lang="en-US" altLang="en-US"/>
              <a:t>Job assignments and noise exposure history</a:t>
            </a:r>
          </a:p>
          <a:p>
            <a:pPr eaLnBrk="1" hangingPunct="1"/>
            <a:r>
              <a:rPr lang="en-US" altLang="en-US"/>
              <a:t>Hearing protection devices used</a:t>
            </a:r>
          </a:p>
          <a:p>
            <a:pPr eaLnBrk="1" hangingPunct="1"/>
            <a:r>
              <a:rPr lang="en-US" altLang="en-US"/>
              <a:t>Records accessible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6CAF2D1-4C83-901A-AEF5-A3F4C32B15EB}"/>
              </a:ext>
            </a:extLst>
          </p:cNvPr>
          <p:cNvSpPr>
            <a:spLocks noGrp="1" noChangeArrowheads="1"/>
          </p:cNvSpPr>
          <p:nvPr>
            <p:ph type="title"/>
          </p:nvPr>
        </p:nvSpPr>
        <p:spPr>
          <a:xfrm>
            <a:off x="1182687" y="0"/>
            <a:ext cx="6589713" cy="1281113"/>
          </a:xfrm>
        </p:spPr>
        <p:txBody>
          <a:bodyPr/>
          <a:lstStyle/>
          <a:p>
            <a:pPr algn="ctr" eaLnBrk="1" hangingPunct="1"/>
            <a:r>
              <a:rPr lang="en-US" altLang="en-US" dirty="0"/>
              <a:t>Recordkeeping</a:t>
            </a:r>
          </a:p>
        </p:txBody>
      </p:sp>
      <p:pic>
        <p:nvPicPr>
          <p:cNvPr id="61443" name="Picture 2" descr="Diagram&#10;&#10;Description automatically generated with medium confidence">
            <a:extLst>
              <a:ext uri="{FF2B5EF4-FFF2-40B4-BE49-F238E27FC236}">
                <a16:creationId xmlns:a16="http://schemas.microsoft.com/office/drawing/2014/main" id="{88B0934B-EE69-FBCF-E8A6-4B71EE376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268" y="1143000"/>
            <a:ext cx="5715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BE6EE14-2A67-2632-D146-EF938E3E9CBE}"/>
              </a:ext>
            </a:extLst>
          </p:cNvPr>
          <p:cNvSpPr>
            <a:spLocks noGrp="1" noChangeArrowheads="1"/>
          </p:cNvSpPr>
          <p:nvPr>
            <p:ph type="title"/>
          </p:nvPr>
        </p:nvSpPr>
        <p:spPr>
          <a:xfrm>
            <a:off x="1371600" y="611188"/>
            <a:ext cx="6589713" cy="669925"/>
          </a:xfrm>
        </p:spPr>
        <p:txBody>
          <a:bodyPr>
            <a:normAutofit fontScale="90000"/>
          </a:bodyPr>
          <a:lstStyle/>
          <a:p>
            <a:pPr algn="ctr" eaLnBrk="1" hangingPunct="1"/>
            <a:r>
              <a:rPr lang="en-US" altLang="en-US" dirty="0"/>
              <a:t>Employee Responsibility</a:t>
            </a:r>
          </a:p>
        </p:txBody>
      </p:sp>
      <p:sp>
        <p:nvSpPr>
          <p:cNvPr id="63491" name="Rectangle 3">
            <a:extLst>
              <a:ext uri="{FF2B5EF4-FFF2-40B4-BE49-F238E27FC236}">
                <a16:creationId xmlns:a16="http://schemas.microsoft.com/office/drawing/2014/main" id="{09DB6830-BD40-E193-52C0-451345E4F5D2}"/>
              </a:ext>
            </a:extLst>
          </p:cNvPr>
          <p:cNvSpPr>
            <a:spLocks noGrp="1" noChangeArrowheads="1"/>
          </p:cNvSpPr>
          <p:nvPr>
            <p:ph idx="1"/>
          </p:nvPr>
        </p:nvSpPr>
        <p:spPr>
          <a:xfrm>
            <a:off x="1187133" y="2002971"/>
            <a:ext cx="7238410" cy="4110446"/>
          </a:xfrm>
        </p:spPr>
        <p:txBody>
          <a:bodyPr>
            <a:normAutofit/>
          </a:bodyPr>
          <a:lstStyle/>
          <a:p>
            <a:pPr eaLnBrk="1" hangingPunct="1"/>
            <a:r>
              <a:rPr lang="en-US" altLang="en-US" sz="3200" dirty="0">
                <a:solidFill>
                  <a:schemeClr val="tx1"/>
                </a:solidFill>
              </a:rPr>
              <a:t>Understand the need for Hearing </a:t>
            </a:r>
            <a:br>
              <a:rPr lang="en-US" altLang="en-US" sz="3200" dirty="0">
                <a:solidFill>
                  <a:schemeClr val="tx1"/>
                </a:solidFill>
              </a:rPr>
            </a:br>
            <a:r>
              <a:rPr lang="en-US" altLang="en-US" sz="3200" dirty="0">
                <a:solidFill>
                  <a:schemeClr val="tx1"/>
                </a:solidFill>
              </a:rPr>
              <a:t>Protection Devices (HPDs)</a:t>
            </a:r>
          </a:p>
          <a:p>
            <a:pPr eaLnBrk="1" hangingPunct="1"/>
            <a:r>
              <a:rPr lang="en-US" altLang="en-US" sz="3200" dirty="0">
                <a:solidFill>
                  <a:schemeClr val="tx1"/>
                </a:solidFill>
              </a:rPr>
              <a:t>Wear HPDs and seek replacements</a:t>
            </a:r>
          </a:p>
          <a:p>
            <a:pPr eaLnBrk="1" hangingPunct="1"/>
            <a:r>
              <a:rPr lang="en-US" altLang="en-US" sz="3200" dirty="0">
                <a:solidFill>
                  <a:schemeClr val="tx1"/>
                </a:solidFill>
              </a:rPr>
              <a:t>Encourage co-workers to wear HPDs</a:t>
            </a:r>
          </a:p>
          <a:p>
            <a:pPr eaLnBrk="1" hangingPunct="1"/>
            <a:r>
              <a:rPr lang="en-US" altLang="en-US" sz="3200" dirty="0">
                <a:solidFill>
                  <a:schemeClr val="tx1"/>
                </a:solidFill>
              </a:rPr>
              <a:t>Communicate problems to supervisors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E3F3A5F-DF25-AAE8-75BF-EE3E6A5A35AC}"/>
              </a:ext>
            </a:extLst>
          </p:cNvPr>
          <p:cNvSpPr>
            <a:spLocks noGrp="1" noChangeArrowheads="1"/>
          </p:cNvSpPr>
          <p:nvPr>
            <p:ph type="title"/>
          </p:nvPr>
        </p:nvSpPr>
        <p:spPr>
          <a:xfrm>
            <a:off x="1449388" y="611188"/>
            <a:ext cx="6589712" cy="822325"/>
          </a:xfrm>
        </p:spPr>
        <p:txBody>
          <a:bodyPr/>
          <a:lstStyle/>
          <a:p>
            <a:pPr algn="ctr" eaLnBrk="1" hangingPunct="1"/>
            <a:r>
              <a:rPr lang="en-US" altLang="en-US" dirty="0"/>
              <a:t>Summary</a:t>
            </a:r>
          </a:p>
        </p:txBody>
      </p:sp>
      <p:sp>
        <p:nvSpPr>
          <p:cNvPr id="65539" name="Rectangle 3">
            <a:extLst>
              <a:ext uri="{FF2B5EF4-FFF2-40B4-BE49-F238E27FC236}">
                <a16:creationId xmlns:a16="http://schemas.microsoft.com/office/drawing/2014/main" id="{F5541144-BA7F-DC3E-0326-FFEE3C12AB1E}"/>
              </a:ext>
            </a:extLst>
          </p:cNvPr>
          <p:cNvSpPr>
            <a:spLocks noGrp="1" noChangeArrowheads="1"/>
          </p:cNvSpPr>
          <p:nvPr>
            <p:ph idx="1"/>
          </p:nvPr>
        </p:nvSpPr>
        <p:spPr>
          <a:xfrm>
            <a:off x="1447800" y="2057400"/>
            <a:ext cx="6591300" cy="3778250"/>
          </a:xfrm>
        </p:spPr>
        <p:txBody>
          <a:bodyPr/>
          <a:lstStyle/>
          <a:p>
            <a:pPr eaLnBrk="1" hangingPunct="1"/>
            <a:r>
              <a:rPr lang="en-US" altLang="en-US"/>
              <a:t>Constant exposure to noise over 85 decibels </a:t>
            </a:r>
            <a:br>
              <a:rPr lang="en-US" altLang="en-US"/>
            </a:br>
            <a:r>
              <a:rPr lang="en-US" altLang="en-US"/>
              <a:t>can cause hearing damage.</a:t>
            </a:r>
          </a:p>
          <a:p>
            <a:pPr eaLnBrk="1" hangingPunct="1"/>
            <a:r>
              <a:rPr lang="en-US" altLang="en-US"/>
              <a:t>Hearing loss cannot be cured or repaired</a:t>
            </a:r>
          </a:p>
          <a:p>
            <a:pPr eaLnBrk="1" hangingPunct="1"/>
            <a:r>
              <a:rPr lang="en-US" altLang="en-US"/>
              <a:t>Hearing tests are conducted annually</a:t>
            </a:r>
          </a:p>
          <a:p>
            <a:pPr eaLnBrk="1" hangingPunct="1"/>
            <a:r>
              <a:rPr lang="en-US" altLang="en-US"/>
              <a:t>Hearing protection devices include ear plugs, </a:t>
            </a:r>
            <a:br>
              <a:rPr lang="en-US" altLang="en-US"/>
            </a:br>
            <a:r>
              <a:rPr lang="en-US" altLang="en-US"/>
              <a:t>earmuffs, and canal caps</a:t>
            </a:r>
          </a:p>
          <a:p>
            <a:pPr eaLnBrk="1" hangingPunct="1"/>
            <a:endParaRPr lang="en-US" alt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125DB3C-1C46-659E-DCE0-137FBF06D26A}"/>
              </a:ext>
            </a:extLst>
          </p:cNvPr>
          <p:cNvSpPr>
            <a:spLocks noGrp="1" noChangeArrowheads="1"/>
          </p:cNvSpPr>
          <p:nvPr>
            <p:ph type="title"/>
          </p:nvPr>
        </p:nvSpPr>
        <p:spPr>
          <a:xfrm>
            <a:off x="1524000" y="609600"/>
            <a:ext cx="6589713" cy="671513"/>
          </a:xfrm>
        </p:spPr>
        <p:txBody>
          <a:bodyPr>
            <a:normAutofit fontScale="90000"/>
          </a:bodyPr>
          <a:lstStyle/>
          <a:p>
            <a:pPr algn="ctr" eaLnBrk="1" hangingPunct="1"/>
            <a:r>
              <a:rPr lang="en-US" altLang="en-US" dirty="0"/>
              <a:t>Knowledge Check</a:t>
            </a:r>
          </a:p>
        </p:txBody>
      </p:sp>
      <p:sp>
        <p:nvSpPr>
          <p:cNvPr id="5123" name="Rectangle 3">
            <a:extLst>
              <a:ext uri="{FF2B5EF4-FFF2-40B4-BE49-F238E27FC236}">
                <a16:creationId xmlns:a16="http://schemas.microsoft.com/office/drawing/2014/main" id="{AC8810FD-34F9-905A-0933-F1558704DD75}"/>
              </a:ext>
            </a:extLst>
          </p:cNvPr>
          <p:cNvSpPr>
            <a:spLocks noGrp="1" noChangeArrowheads="1"/>
          </p:cNvSpPr>
          <p:nvPr>
            <p:ph idx="1"/>
          </p:nvPr>
        </p:nvSpPr>
        <p:spPr>
          <a:xfrm>
            <a:off x="228600" y="2133600"/>
            <a:ext cx="8915400" cy="4572000"/>
          </a:xfrm>
        </p:spPr>
        <p:txBody>
          <a:bodyPr rtlCol="0">
            <a:normAutofit/>
          </a:bodyPr>
          <a:lstStyle/>
          <a:p>
            <a:pPr marL="514350" indent="-514350" eaLnBrk="1" fontAlgn="auto" hangingPunct="1">
              <a:spcAft>
                <a:spcPts val="0"/>
              </a:spcAft>
              <a:buFont typeface="+mj-lt"/>
              <a:buAutoNum type="arabicPeriod"/>
              <a:tabLst>
                <a:tab pos="8410575" algn="r"/>
              </a:tabLst>
              <a:defRPr/>
            </a:pPr>
            <a:r>
              <a:rPr lang="en-US" altLang="en-US" sz="2400" dirty="0">
                <a:solidFill>
                  <a:schemeClr val="tx1"/>
                </a:solidFill>
              </a:rPr>
              <a:t>Employee participation in the Hearing Conservation Program is required when exposed to an 8-hour TWA noise level of _______ decibels.</a:t>
            </a:r>
          </a:p>
          <a:p>
            <a:pPr marL="514350" indent="-514350" eaLnBrk="1" fontAlgn="auto" hangingPunct="1">
              <a:spcAft>
                <a:spcPts val="0"/>
              </a:spcAft>
              <a:buFont typeface="+mj-lt"/>
              <a:buAutoNum type="arabicPeriod"/>
              <a:tabLst>
                <a:tab pos="8410575" algn="r"/>
              </a:tabLst>
              <a:defRPr/>
            </a:pPr>
            <a:r>
              <a:rPr lang="en-US" altLang="en-US" sz="2400" dirty="0">
                <a:solidFill>
                  <a:schemeClr val="tx1"/>
                </a:solidFill>
              </a:rPr>
              <a:t>True or False. Hearing damage can easily be repaired </a:t>
            </a:r>
            <a:br>
              <a:rPr lang="en-US" altLang="en-US" sz="2400" dirty="0">
                <a:solidFill>
                  <a:schemeClr val="tx1"/>
                </a:solidFill>
              </a:rPr>
            </a:br>
            <a:r>
              <a:rPr lang="en-US" altLang="en-US" sz="2400" dirty="0">
                <a:solidFill>
                  <a:schemeClr val="tx1"/>
                </a:solidFill>
              </a:rPr>
              <a:t>with surgery. </a:t>
            </a:r>
          </a:p>
          <a:p>
            <a:pPr marL="514350" indent="-514350" eaLnBrk="1" fontAlgn="auto" hangingPunct="1">
              <a:spcAft>
                <a:spcPts val="0"/>
              </a:spcAft>
              <a:buFont typeface="+mj-lt"/>
              <a:buAutoNum type="arabicPeriod"/>
              <a:tabLst>
                <a:tab pos="8410575" algn="r"/>
              </a:tabLst>
              <a:defRPr/>
            </a:pPr>
            <a:endParaRPr lang="en-US" altLang="en-US" sz="2400" dirty="0">
              <a:solidFill>
                <a:schemeClr val="tx1"/>
              </a:solidFill>
            </a:endParaRPr>
          </a:p>
          <a:p>
            <a:pPr marL="514350" indent="-514350" eaLnBrk="1" fontAlgn="auto" hangingPunct="1">
              <a:spcAft>
                <a:spcPts val="0"/>
              </a:spcAft>
              <a:buFont typeface="+mj-lt"/>
              <a:buAutoNum type="arabicPeriod"/>
              <a:tabLst>
                <a:tab pos="8410575" algn="r"/>
              </a:tabLst>
              <a:defRPr/>
            </a:pPr>
            <a:endParaRPr lang="en-US" altLang="en-US" sz="2400" dirty="0">
              <a:solidFill>
                <a:schemeClr val="tx1"/>
              </a:solidFill>
            </a:endParaRPr>
          </a:p>
          <a:p>
            <a:pPr marL="0" indent="0" eaLnBrk="1" fontAlgn="auto" hangingPunct="1">
              <a:spcAft>
                <a:spcPts val="0"/>
              </a:spcAft>
              <a:buFont typeface="Wingdings 3" charset="2"/>
              <a:buNone/>
              <a:tabLst>
                <a:tab pos="8410575" algn="r"/>
              </a:tabLst>
              <a:defRPr/>
            </a:pPr>
            <a:r>
              <a:rPr lang="en-US" altLang="en-US" sz="2800" dirty="0">
                <a:solidFill>
                  <a:schemeClr val="tx1">
                    <a:lumMod val="75000"/>
                    <a:lumOff val="25000"/>
                  </a:schemeClr>
                </a:solidFill>
              </a:rPr>
              <a:t>	</a:t>
            </a:r>
          </a:p>
        </p:txBody>
      </p:sp>
      <p:sp>
        <p:nvSpPr>
          <p:cNvPr id="2" name="TextBox 1">
            <a:extLst>
              <a:ext uri="{FF2B5EF4-FFF2-40B4-BE49-F238E27FC236}">
                <a16:creationId xmlns:a16="http://schemas.microsoft.com/office/drawing/2014/main" id="{EB7E3762-759E-5788-0092-823F3A6D5DAF}"/>
              </a:ext>
            </a:extLst>
          </p:cNvPr>
          <p:cNvSpPr txBox="1">
            <a:spLocks noChangeArrowheads="1"/>
          </p:cNvSpPr>
          <p:nvPr/>
        </p:nvSpPr>
        <p:spPr bwMode="auto">
          <a:xfrm>
            <a:off x="3124200" y="28765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000">
                <a:solidFill>
                  <a:srgbClr val="FF0000"/>
                </a:solidFill>
              </a:rPr>
              <a:t>85</a:t>
            </a:r>
          </a:p>
        </p:txBody>
      </p:sp>
      <p:sp>
        <p:nvSpPr>
          <p:cNvPr id="3" name="TextBox 2">
            <a:extLst>
              <a:ext uri="{FF2B5EF4-FFF2-40B4-BE49-F238E27FC236}">
                <a16:creationId xmlns:a16="http://schemas.microsoft.com/office/drawing/2014/main" id="{376110CB-F812-226E-232E-2CDFE64C400E}"/>
              </a:ext>
            </a:extLst>
          </p:cNvPr>
          <p:cNvSpPr txBox="1">
            <a:spLocks noChangeArrowheads="1"/>
          </p:cNvSpPr>
          <p:nvPr/>
        </p:nvSpPr>
        <p:spPr bwMode="auto">
          <a:xfrm>
            <a:off x="1739900" y="4419600"/>
            <a:ext cx="6477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000">
                <a:solidFill>
                  <a:srgbClr val="FF0000"/>
                </a:solidFill>
              </a:rPr>
              <a:t>False. Hearing damage cannot be repaired </a:t>
            </a:r>
            <a:br>
              <a:rPr lang="en-US" altLang="en-US" sz="2000">
                <a:solidFill>
                  <a:srgbClr val="FF0000"/>
                </a:solidFill>
              </a:rPr>
            </a:br>
            <a:r>
              <a:rPr lang="en-US" altLang="en-US" sz="2000">
                <a:solidFill>
                  <a:srgbClr val="FF0000"/>
                </a:solidFill>
              </a:rPr>
              <a:t>or replaced. Hearing can only be aided once </a:t>
            </a:r>
            <a:br>
              <a:rPr lang="en-US" altLang="en-US" sz="2000">
                <a:solidFill>
                  <a:srgbClr val="FF0000"/>
                </a:solidFill>
              </a:rPr>
            </a:br>
            <a:r>
              <a:rPr lang="en-US" altLang="en-US" sz="2000">
                <a:solidFill>
                  <a:srgbClr val="FF0000"/>
                </a:solidFill>
              </a:rPr>
              <a:t>it is damaged.</a:t>
            </a:r>
          </a:p>
          <a:p>
            <a:pPr eaLnBrk="1" hangingPunct="1">
              <a:spcBef>
                <a:spcPct val="0"/>
              </a:spcBef>
              <a:buClrTx/>
              <a:buFontTx/>
              <a:buNone/>
            </a:pPr>
            <a:endParaRPr lang="en-US" altLang="en-US" sz="220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928BC01-2B94-63E2-3303-7A84AB30B39E}"/>
              </a:ext>
            </a:extLst>
          </p:cNvPr>
          <p:cNvSpPr>
            <a:spLocks noGrp="1" noChangeArrowheads="1"/>
          </p:cNvSpPr>
          <p:nvPr>
            <p:ph type="title"/>
          </p:nvPr>
        </p:nvSpPr>
        <p:spPr>
          <a:xfrm>
            <a:off x="1371600" y="682625"/>
            <a:ext cx="6589713" cy="1281113"/>
          </a:xfrm>
        </p:spPr>
        <p:txBody>
          <a:bodyPr/>
          <a:lstStyle/>
          <a:p>
            <a:pPr eaLnBrk="1" hangingPunct="1"/>
            <a:r>
              <a:rPr lang="en-US" altLang="en-US"/>
              <a:t>Knowledge Check</a:t>
            </a:r>
          </a:p>
        </p:txBody>
      </p:sp>
      <p:sp>
        <p:nvSpPr>
          <p:cNvPr id="5123" name="Rectangle 3">
            <a:extLst>
              <a:ext uri="{FF2B5EF4-FFF2-40B4-BE49-F238E27FC236}">
                <a16:creationId xmlns:a16="http://schemas.microsoft.com/office/drawing/2014/main" id="{C0ABAE02-C2A1-9BCB-9F11-0BB1C1C30CD7}"/>
              </a:ext>
            </a:extLst>
          </p:cNvPr>
          <p:cNvSpPr>
            <a:spLocks noGrp="1" noChangeArrowheads="1"/>
          </p:cNvSpPr>
          <p:nvPr>
            <p:ph idx="1"/>
          </p:nvPr>
        </p:nvSpPr>
        <p:spPr>
          <a:xfrm>
            <a:off x="458788" y="1089025"/>
            <a:ext cx="8610600" cy="4572000"/>
          </a:xfrm>
        </p:spPr>
        <p:txBody>
          <a:bodyPr rtlCol="0">
            <a:normAutofit/>
          </a:bodyPr>
          <a:lstStyle/>
          <a:p>
            <a:pPr marL="514350" indent="-514350" algn="ctr" eaLnBrk="1" fontAlgn="auto" hangingPunct="1">
              <a:spcAft>
                <a:spcPts val="0"/>
              </a:spcAft>
              <a:buFont typeface="+mj-lt"/>
              <a:buAutoNum type="arabicPeriod"/>
              <a:tabLst>
                <a:tab pos="8410575" algn="r"/>
              </a:tabLst>
              <a:defRPr/>
            </a:pPr>
            <a:endParaRPr lang="en-US" altLang="en-US" sz="2400" dirty="0">
              <a:solidFill>
                <a:schemeClr val="tx1"/>
              </a:solidFill>
            </a:endParaRPr>
          </a:p>
          <a:p>
            <a:pPr marL="514350" indent="-514350" eaLnBrk="1" fontAlgn="auto" hangingPunct="1">
              <a:spcAft>
                <a:spcPts val="0"/>
              </a:spcAft>
              <a:buFont typeface="+mj-lt"/>
              <a:buAutoNum type="arabicPeriod"/>
              <a:tabLst>
                <a:tab pos="8410575" algn="r"/>
              </a:tabLst>
              <a:defRPr/>
            </a:pPr>
            <a:endParaRPr lang="en-US" altLang="en-US" sz="2400" dirty="0">
              <a:solidFill>
                <a:schemeClr val="tx1"/>
              </a:solidFill>
            </a:endParaRPr>
          </a:p>
          <a:p>
            <a:pPr marL="0" indent="0" eaLnBrk="1" fontAlgn="auto" hangingPunct="1">
              <a:spcAft>
                <a:spcPts val="0"/>
              </a:spcAft>
              <a:buFont typeface="Wingdings 3" charset="2"/>
              <a:buNone/>
              <a:tabLst>
                <a:tab pos="8410575" algn="r"/>
              </a:tabLst>
              <a:defRPr/>
            </a:pPr>
            <a:r>
              <a:rPr lang="en-US" altLang="en-US" sz="2400" dirty="0">
                <a:solidFill>
                  <a:schemeClr val="tx1"/>
                </a:solidFill>
              </a:rPr>
              <a:t>3. Describe a sign of hearing loss:___________________.</a:t>
            </a:r>
          </a:p>
          <a:p>
            <a:pPr marL="0" indent="0" eaLnBrk="1" fontAlgn="auto" hangingPunct="1">
              <a:spcAft>
                <a:spcPts val="0"/>
              </a:spcAft>
              <a:buFont typeface="Wingdings 3" charset="2"/>
              <a:buNone/>
              <a:tabLst>
                <a:tab pos="8410575" algn="r"/>
              </a:tabLst>
              <a:defRPr/>
            </a:pPr>
            <a:endParaRPr lang="en-US" altLang="en-US" sz="2400" dirty="0">
              <a:solidFill>
                <a:schemeClr val="tx1"/>
              </a:solidFill>
            </a:endParaRPr>
          </a:p>
          <a:p>
            <a:pPr marL="0" indent="0" eaLnBrk="1" fontAlgn="auto" hangingPunct="1">
              <a:spcAft>
                <a:spcPts val="0"/>
              </a:spcAft>
              <a:buFont typeface="Wingdings 3" charset="2"/>
              <a:buNone/>
              <a:tabLst>
                <a:tab pos="8410575" algn="r"/>
              </a:tabLst>
              <a:defRPr/>
            </a:pPr>
            <a:r>
              <a:rPr lang="en-US" altLang="en-US" sz="2400" dirty="0">
                <a:solidFill>
                  <a:schemeClr val="tx1"/>
                </a:solidFill>
              </a:rPr>
              <a:t>4. Name two off-work activities that may expose you to high-noise levels: ______________, _______________.</a:t>
            </a:r>
          </a:p>
          <a:p>
            <a:pPr marL="0" indent="0" eaLnBrk="1" fontAlgn="auto" hangingPunct="1">
              <a:spcAft>
                <a:spcPts val="0"/>
              </a:spcAft>
              <a:buFont typeface="Wingdings 3" charset="2"/>
              <a:buNone/>
              <a:tabLst>
                <a:tab pos="8410575" algn="r"/>
              </a:tabLst>
              <a:defRPr/>
            </a:pPr>
            <a:r>
              <a:rPr lang="en-US" altLang="en-US" sz="2800" dirty="0">
                <a:solidFill>
                  <a:schemeClr val="tx1">
                    <a:lumMod val="75000"/>
                    <a:lumOff val="25000"/>
                  </a:schemeClr>
                </a:solidFill>
              </a:rPr>
              <a:t>	</a:t>
            </a:r>
          </a:p>
        </p:txBody>
      </p:sp>
      <p:sp>
        <p:nvSpPr>
          <p:cNvPr id="4" name="TextBox 3">
            <a:extLst>
              <a:ext uri="{FF2B5EF4-FFF2-40B4-BE49-F238E27FC236}">
                <a16:creationId xmlns:a16="http://schemas.microsoft.com/office/drawing/2014/main" id="{C068CED3-FC3D-A404-BCA9-BB45641B326B}"/>
              </a:ext>
            </a:extLst>
          </p:cNvPr>
          <p:cNvSpPr txBox="1">
            <a:spLocks noChangeArrowheads="1"/>
          </p:cNvSpPr>
          <p:nvPr/>
        </p:nvSpPr>
        <p:spPr bwMode="auto">
          <a:xfrm>
            <a:off x="1752600" y="2495550"/>
            <a:ext cx="563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Difficulty hearing people; noise or ringing; </a:t>
            </a:r>
            <a:br>
              <a:rPr lang="en-US" altLang="en-US">
                <a:solidFill>
                  <a:srgbClr val="FF0000"/>
                </a:solidFill>
              </a:rPr>
            </a:br>
            <a:r>
              <a:rPr lang="en-US" altLang="en-US">
                <a:solidFill>
                  <a:srgbClr val="FF0000"/>
                </a:solidFill>
              </a:rPr>
              <a:t>TV or radio is too loud for others.</a:t>
            </a:r>
          </a:p>
        </p:txBody>
      </p:sp>
      <p:sp>
        <p:nvSpPr>
          <p:cNvPr id="6" name="TextBox 5">
            <a:extLst>
              <a:ext uri="{FF2B5EF4-FFF2-40B4-BE49-F238E27FC236}">
                <a16:creationId xmlns:a16="http://schemas.microsoft.com/office/drawing/2014/main" id="{46081EAF-4823-80D4-9573-54892052AE9E}"/>
              </a:ext>
            </a:extLst>
          </p:cNvPr>
          <p:cNvSpPr txBox="1">
            <a:spLocks noChangeArrowheads="1"/>
          </p:cNvSpPr>
          <p:nvPr/>
        </p:nvSpPr>
        <p:spPr bwMode="auto">
          <a:xfrm>
            <a:off x="1752600" y="4095750"/>
            <a:ext cx="544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Mowing the lawn, using a table saw, riding </a:t>
            </a:r>
            <a:br>
              <a:rPr lang="en-US" altLang="en-US">
                <a:solidFill>
                  <a:srgbClr val="FF0000"/>
                </a:solidFill>
              </a:rPr>
            </a:br>
            <a:r>
              <a:rPr lang="en-US" altLang="en-US">
                <a:solidFill>
                  <a:srgbClr val="FF0000"/>
                </a:solidFill>
              </a:rPr>
              <a:t>a motorcycle, attending a sporting event.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CEDF20A-AE15-64C0-F3A7-6AC328A3AC5F}"/>
              </a:ext>
            </a:extLst>
          </p:cNvPr>
          <p:cNvSpPr>
            <a:spLocks noGrp="1" noChangeArrowheads="1"/>
          </p:cNvSpPr>
          <p:nvPr>
            <p:ph type="title"/>
          </p:nvPr>
        </p:nvSpPr>
        <p:spPr>
          <a:xfrm>
            <a:off x="1371600" y="661988"/>
            <a:ext cx="6589713" cy="711200"/>
          </a:xfrm>
        </p:spPr>
        <p:txBody>
          <a:bodyPr/>
          <a:lstStyle/>
          <a:p>
            <a:pPr algn="ctr" eaLnBrk="1" hangingPunct="1"/>
            <a:r>
              <a:rPr lang="en-US" altLang="en-US" dirty="0"/>
              <a:t>Knowledge Check</a:t>
            </a:r>
          </a:p>
        </p:txBody>
      </p:sp>
      <p:sp>
        <p:nvSpPr>
          <p:cNvPr id="71683" name="Rectangle 3">
            <a:extLst>
              <a:ext uri="{FF2B5EF4-FFF2-40B4-BE49-F238E27FC236}">
                <a16:creationId xmlns:a16="http://schemas.microsoft.com/office/drawing/2014/main" id="{778D6DC5-0451-70BF-B1F6-0AF38624C625}"/>
              </a:ext>
            </a:extLst>
          </p:cNvPr>
          <p:cNvSpPr>
            <a:spLocks noGrp="1" noChangeArrowheads="1"/>
          </p:cNvSpPr>
          <p:nvPr>
            <p:ph idx="1"/>
          </p:nvPr>
        </p:nvSpPr>
        <p:spPr>
          <a:xfrm>
            <a:off x="685800" y="2133600"/>
            <a:ext cx="8458200" cy="4572000"/>
          </a:xfrm>
        </p:spPr>
        <p:txBody>
          <a:bodyPr/>
          <a:lstStyle/>
          <a:p>
            <a:pPr marL="0" indent="0" eaLnBrk="1" hangingPunct="1">
              <a:buFont typeface="Wingdings 3" panose="05040102010807070707" pitchFamily="18" charset="2"/>
              <a:buNone/>
              <a:tabLst>
                <a:tab pos="8410575" algn="r"/>
              </a:tabLst>
            </a:pPr>
            <a:r>
              <a:rPr lang="en-US" altLang="en-US" sz="2400">
                <a:solidFill>
                  <a:schemeClr val="tx1"/>
                </a:solidFill>
              </a:rPr>
              <a:t>5. True or False. Your company keeps records of noise </a:t>
            </a:r>
            <a:br>
              <a:rPr lang="en-US" altLang="en-US" sz="2400">
                <a:solidFill>
                  <a:schemeClr val="tx1"/>
                </a:solidFill>
              </a:rPr>
            </a:br>
            <a:r>
              <a:rPr lang="en-US" altLang="en-US" sz="2400">
                <a:solidFill>
                  <a:schemeClr val="tx1"/>
                </a:solidFill>
              </a:rPr>
              <a:t>monitoring and hearing tests.</a:t>
            </a:r>
          </a:p>
          <a:p>
            <a:pPr marL="0" indent="0" eaLnBrk="1" hangingPunct="1">
              <a:buFont typeface="Wingdings 3" panose="05040102010807070707" pitchFamily="18" charset="2"/>
              <a:buNone/>
              <a:tabLst>
                <a:tab pos="8410575" algn="r"/>
              </a:tabLst>
            </a:pPr>
            <a:endParaRPr lang="en-US" altLang="en-US" sz="2400">
              <a:solidFill>
                <a:schemeClr val="tx1"/>
              </a:solidFill>
            </a:endParaRPr>
          </a:p>
          <a:p>
            <a:pPr marL="0" indent="0" eaLnBrk="1" hangingPunct="1">
              <a:buFont typeface="Wingdings 3" panose="05040102010807070707" pitchFamily="18" charset="2"/>
              <a:buNone/>
              <a:tabLst>
                <a:tab pos="8410575" algn="r"/>
              </a:tabLst>
            </a:pPr>
            <a:endParaRPr lang="en-US" altLang="en-US" sz="2400">
              <a:solidFill>
                <a:schemeClr val="tx1"/>
              </a:solidFill>
            </a:endParaRPr>
          </a:p>
          <a:p>
            <a:pPr marL="0" indent="0" eaLnBrk="1" hangingPunct="1">
              <a:buFont typeface="Wingdings 3" panose="05040102010807070707" pitchFamily="18" charset="2"/>
              <a:buNone/>
              <a:tabLst>
                <a:tab pos="8410575" algn="r"/>
              </a:tabLst>
            </a:pPr>
            <a:r>
              <a:rPr lang="en-US" altLang="en-US" sz="2400">
                <a:solidFill>
                  <a:schemeClr val="tx1"/>
                </a:solidFill>
              </a:rPr>
              <a:t>6. True or False. A noise dosimeter is used to test an </a:t>
            </a:r>
            <a:br>
              <a:rPr lang="en-US" altLang="en-US" sz="2400">
                <a:solidFill>
                  <a:schemeClr val="tx1"/>
                </a:solidFill>
              </a:rPr>
            </a:br>
            <a:r>
              <a:rPr lang="en-US" altLang="en-US" sz="2400">
                <a:solidFill>
                  <a:schemeClr val="tx1"/>
                </a:solidFill>
              </a:rPr>
              <a:t>employee’s hearing capability.	</a:t>
            </a:r>
          </a:p>
          <a:p>
            <a:pPr marL="0" indent="0" eaLnBrk="1" hangingPunct="1">
              <a:buFont typeface="Wingdings 3" panose="05040102010807070707" pitchFamily="18" charset="2"/>
              <a:buNone/>
              <a:tabLst>
                <a:tab pos="8410575" algn="r"/>
              </a:tabLst>
            </a:pPr>
            <a:r>
              <a:rPr lang="en-US" altLang="en-US" sz="2800"/>
              <a:t>	</a:t>
            </a:r>
          </a:p>
        </p:txBody>
      </p:sp>
      <p:sp>
        <p:nvSpPr>
          <p:cNvPr id="6" name="TextBox 5">
            <a:extLst>
              <a:ext uri="{FF2B5EF4-FFF2-40B4-BE49-F238E27FC236}">
                <a16:creationId xmlns:a16="http://schemas.microsoft.com/office/drawing/2014/main" id="{743EA3AB-18D3-49C8-B74A-88180A010ED6}"/>
              </a:ext>
            </a:extLst>
          </p:cNvPr>
          <p:cNvSpPr txBox="1">
            <a:spLocks noChangeArrowheads="1"/>
          </p:cNvSpPr>
          <p:nvPr/>
        </p:nvSpPr>
        <p:spPr bwMode="auto">
          <a:xfrm>
            <a:off x="1941513" y="2971800"/>
            <a:ext cx="571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True. These records are available for employee</a:t>
            </a:r>
            <a:br>
              <a:rPr lang="en-US" altLang="en-US">
                <a:solidFill>
                  <a:srgbClr val="FF0000"/>
                </a:solidFill>
              </a:rPr>
            </a:br>
            <a:r>
              <a:rPr lang="en-US" altLang="en-US">
                <a:solidFill>
                  <a:srgbClr val="FF0000"/>
                </a:solidFill>
              </a:rPr>
              <a:t> review upon request.</a:t>
            </a:r>
          </a:p>
        </p:txBody>
      </p:sp>
      <p:sp>
        <p:nvSpPr>
          <p:cNvPr id="8" name="TextBox 7">
            <a:extLst>
              <a:ext uri="{FF2B5EF4-FFF2-40B4-BE49-F238E27FC236}">
                <a16:creationId xmlns:a16="http://schemas.microsoft.com/office/drawing/2014/main" id="{D7755AEE-C266-AAAA-3619-12C52C023EB4}"/>
              </a:ext>
            </a:extLst>
          </p:cNvPr>
          <p:cNvSpPr txBox="1">
            <a:spLocks noChangeArrowheads="1"/>
          </p:cNvSpPr>
          <p:nvPr/>
        </p:nvSpPr>
        <p:spPr bwMode="auto">
          <a:xfrm>
            <a:off x="1920875" y="4838700"/>
            <a:ext cx="553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False. Noise dosimeters are worn by employees </a:t>
            </a:r>
            <a:br>
              <a:rPr lang="en-US" altLang="en-US">
                <a:solidFill>
                  <a:srgbClr val="FF0000"/>
                </a:solidFill>
              </a:rPr>
            </a:br>
            <a:r>
              <a:rPr lang="en-US" altLang="en-US">
                <a:solidFill>
                  <a:srgbClr val="FF0000"/>
                </a:solidFill>
              </a:rPr>
              <a:t>to determine their level of noise exposure.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B199622-DD29-5AE7-EDC6-A53E9B5F96E3}"/>
              </a:ext>
            </a:extLst>
          </p:cNvPr>
          <p:cNvSpPr>
            <a:spLocks noGrp="1" noChangeArrowheads="1"/>
          </p:cNvSpPr>
          <p:nvPr>
            <p:ph type="title"/>
          </p:nvPr>
        </p:nvSpPr>
        <p:spPr>
          <a:xfrm>
            <a:off x="1371600" y="623888"/>
            <a:ext cx="6589713" cy="631825"/>
          </a:xfrm>
        </p:spPr>
        <p:txBody>
          <a:bodyPr>
            <a:normAutofit fontScale="90000"/>
          </a:bodyPr>
          <a:lstStyle/>
          <a:p>
            <a:pPr algn="ctr" eaLnBrk="1" hangingPunct="1"/>
            <a:r>
              <a:rPr lang="en-US" altLang="en-US" dirty="0"/>
              <a:t>Knowledge Check</a:t>
            </a:r>
          </a:p>
        </p:txBody>
      </p:sp>
      <p:sp>
        <p:nvSpPr>
          <p:cNvPr id="73731" name="TextBox 7">
            <a:extLst>
              <a:ext uri="{FF2B5EF4-FFF2-40B4-BE49-F238E27FC236}">
                <a16:creationId xmlns:a16="http://schemas.microsoft.com/office/drawing/2014/main" id="{A40A0DEF-B0B3-116B-7914-685F355C2E79}"/>
              </a:ext>
            </a:extLst>
          </p:cNvPr>
          <p:cNvSpPr txBox="1">
            <a:spLocks noChangeArrowheads="1"/>
          </p:cNvSpPr>
          <p:nvPr/>
        </p:nvSpPr>
        <p:spPr bwMode="auto">
          <a:xfrm>
            <a:off x="762000" y="2281238"/>
            <a:ext cx="7620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chemeClr val="tx1"/>
                </a:solidFill>
              </a:rPr>
              <a:t>7. Describe one of the ways noise impacts the workplace:</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 ____________________________________________.</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8. Name two kinds of hearing protection devices:</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 ________________________________________.</a:t>
            </a:r>
          </a:p>
        </p:txBody>
      </p:sp>
      <p:sp>
        <p:nvSpPr>
          <p:cNvPr id="10" name="TextBox 9">
            <a:extLst>
              <a:ext uri="{FF2B5EF4-FFF2-40B4-BE49-F238E27FC236}">
                <a16:creationId xmlns:a16="http://schemas.microsoft.com/office/drawing/2014/main" id="{068F6369-C46E-E13D-E127-BC00E38C3AD4}"/>
              </a:ext>
            </a:extLst>
          </p:cNvPr>
          <p:cNvSpPr txBox="1">
            <a:spLocks noChangeArrowheads="1"/>
          </p:cNvSpPr>
          <p:nvPr/>
        </p:nvSpPr>
        <p:spPr bwMode="auto">
          <a:xfrm>
            <a:off x="990600" y="27432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Disrupts communication, causes employee </a:t>
            </a:r>
            <a:br>
              <a:rPr lang="en-US" altLang="en-US">
                <a:solidFill>
                  <a:srgbClr val="FF0000"/>
                </a:solidFill>
              </a:rPr>
            </a:br>
            <a:r>
              <a:rPr lang="en-US" altLang="en-US">
                <a:solidFill>
                  <a:srgbClr val="FF0000"/>
                </a:solidFill>
              </a:rPr>
              <a:t>fatigue, distracts or irritates, reduces morale</a:t>
            </a:r>
          </a:p>
        </p:txBody>
      </p:sp>
      <p:sp>
        <p:nvSpPr>
          <p:cNvPr id="12" name="TextBox 11">
            <a:extLst>
              <a:ext uri="{FF2B5EF4-FFF2-40B4-BE49-F238E27FC236}">
                <a16:creationId xmlns:a16="http://schemas.microsoft.com/office/drawing/2014/main" id="{C67B88E2-1DDB-B76D-1A12-1038CA85BD2A}"/>
              </a:ext>
            </a:extLst>
          </p:cNvPr>
          <p:cNvSpPr txBox="1">
            <a:spLocks noChangeArrowheads="1"/>
          </p:cNvSpPr>
          <p:nvPr/>
        </p:nvSpPr>
        <p:spPr bwMode="auto">
          <a:xfrm>
            <a:off x="990600" y="48768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Ear plugs, earmuffs, canal caps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outVertical)">
                                      <p:cBhvr>
                                        <p:cTn id="7" dur="75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anim calcmode="lin" valueType="num">
                                      <p:cBhvr>
                                        <p:cTn id="13" dur="2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BA985D9-5E96-A900-77A5-91A56E06AD8E}"/>
              </a:ext>
            </a:extLst>
          </p:cNvPr>
          <p:cNvSpPr>
            <a:spLocks noGrp="1" noChangeArrowheads="1"/>
          </p:cNvSpPr>
          <p:nvPr>
            <p:ph type="title"/>
          </p:nvPr>
        </p:nvSpPr>
        <p:spPr>
          <a:xfrm>
            <a:off x="1447800" y="658813"/>
            <a:ext cx="6589713" cy="669925"/>
          </a:xfrm>
        </p:spPr>
        <p:txBody>
          <a:bodyPr>
            <a:normAutofit fontScale="90000"/>
          </a:bodyPr>
          <a:lstStyle/>
          <a:p>
            <a:pPr algn="ctr" eaLnBrk="1" hangingPunct="1"/>
            <a:r>
              <a:rPr lang="en-US" altLang="en-US" dirty="0"/>
              <a:t>Knowledge Check</a:t>
            </a:r>
          </a:p>
        </p:txBody>
      </p:sp>
      <p:sp>
        <p:nvSpPr>
          <p:cNvPr id="75779" name="TextBox 7">
            <a:extLst>
              <a:ext uri="{FF2B5EF4-FFF2-40B4-BE49-F238E27FC236}">
                <a16:creationId xmlns:a16="http://schemas.microsoft.com/office/drawing/2014/main" id="{8C14FE44-20D4-AF60-B22C-B7EC77F2EC99}"/>
              </a:ext>
            </a:extLst>
          </p:cNvPr>
          <p:cNvSpPr txBox="1">
            <a:spLocks noChangeArrowheads="1"/>
          </p:cNvSpPr>
          <p:nvPr/>
        </p:nvSpPr>
        <p:spPr bwMode="auto">
          <a:xfrm>
            <a:off x="685800" y="1957388"/>
            <a:ext cx="78295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sz="2000">
                <a:solidFill>
                  <a:schemeClr val="tx1"/>
                </a:solidFill>
              </a:rPr>
              <a:t>9. In order to look for hearing loss, how often are hearing tests conducted?  __________________________________</a:t>
            </a:r>
          </a:p>
          <a:p>
            <a:pPr eaLnBrk="1" hangingPunct="1">
              <a:spcBef>
                <a:spcPct val="0"/>
              </a:spcBef>
              <a:buClrTx/>
              <a:buFontTx/>
              <a:buNone/>
            </a:pPr>
            <a:endParaRPr lang="en-US" altLang="en-US" sz="2000">
              <a:solidFill>
                <a:schemeClr val="tx1"/>
              </a:solidFill>
            </a:endParaRPr>
          </a:p>
          <a:p>
            <a:pPr eaLnBrk="1" hangingPunct="1">
              <a:spcBef>
                <a:spcPct val="0"/>
              </a:spcBef>
              <a:buClrTx/>
              <a:buFontTx/>
              <a:buNone/>
            </a:pPr>
            <a:endParaRPr lang="en-US" altLang="en-US" sz="2000">
              <a:solidFill>
                <a:schemeClr val="tx1"/>
              </a:solidFill>
            </a:endParaRPr>
          </a:p>
          <a:p>
            <a:pPr eaLnBrk="1" hangingPunct="1">
              <a:spcBef>
                <a:spcPct val="0"/>
              </a:spcBef>
              <a:buClrTx/>
              <a:buFontTx/>
              <a:buNone/>
            </a:pPr>
            <a:endParaRPr lang="en-US" altLang="en-US" sz="2000">
              <a:solidFill>
                <a:schemeClr val="tx1"/>
              </a:solidFill>
            </a:endParaRPr>
          </a:p>
          <a:p>
            <a:pPr eaLnBrk="1" hangingPunct="1">
              <a:spcBef>
                <a:spcPct val="0"/>
              </a:spcBef>
              <a:buClrTx/>
              <a:buFontTx/>
              <a:buNone/>
            </a:pPr>
            <a:endParaRPr lang="en-US" altLang="en-US" sz="2000">
              <a:solidFill>
                <a:schemeClr val="tx1"/>
              </a:solidFill>
            </a:endParaRPr>
          </a:p>
          <a:p>
            <a:pPr eaLnBrk="1" hangingPunct="1">
              <a:spcBef>
                <a:spcPct val="0"/>
              </a:spcBef>
              <a:buClrTx/>
              <a:buFontTx/>
              <a:buNone/>
            </a:pPr>
            <a:r>
              <a:rPr lang="en-US" altLang="en-US" sz="2000">
                <a:solidFill>
                  <a:schemeClr val="tx1"/>
                </a:solidFill>
              </a:rPr>
              <a:t>10. Name one of the ways management attempts to control employee noise exposure:__________________________________.</a:t>
            </a:r>
          </a:p>
        </p:txBody>
      </p:sp>
      <p:sp>
        <p:nvSpPr>
          <p:cNvPr id="10" name="TextBox 9">
            <a:extLst>
              <a:ext uri="{FF2B5EF4-FFF2-40B4-BE49-F238E27FC236}">
                <a16:creationId xmlns:a16="http://schemas.microsoft.com/office/drawing/2014/main" id="{65DFB7AF-442A-1154-5D0C-50A72DC51025}"/>
              </a:ext>
            </a:extLst>
          </p:cNvPr>
          <p:cNvSpPr txBox="1">
            <a:spLocks noChangeArrowheads="1"/>
          </p:cNvSpPr>
          <p:nvPr/>
        </p:nvSpPr>
        <p:spPr bwMode="auto">
          <a:xfrm>
            <a:off x="2438400" y="22860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Hearing tests are conducted annually.</a:t>
            </a:r>
          </a:p>
        </p:txBody>
      </p:sp>
      <p:sp>
        <p:nvSpPr>
          <p:cNvPr id="12" name="TextBox 11">
            <a:extLst>
              <a:ext uri="{FF2B5EF4-FFF2-40B4-BE49-F238E27FC236}">
                <a16:creationId xmlns:a16="http://schemas.microsoft.com/office/drawing/2014/main" id="{FA48EA1C-F619-2C1E-51DD-3002A7F5AD88}"/>
              </a:ext>
            </a:extLst>
          </p:cNvPr>
          <p:cNvSpPr txBox="1">
            <a:spLocks noChangeArrowheads="1"/>
          </p:cNvSpPr>
          <p:nvPr/>
        </p:nvSpPr>
        <p:spPr bwMode="auto">
          <a:xfrm>
            <a:off x="4038600" y="41290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en-US">
                <a:solidFill>
                  <a:srgbClr val="FF0000"/>
                </a:solidFill>
              </a:rPr>
              <a:t>Engineering or administrative controls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FEFF9C-CD33-9FC6-3F1D-96460D89CDCD}"/>
              </a:ext>
            </a:extLst>
          </p:cNvPr>
          <p:cNvSpPr>
            <a:spLocks noGrp="1" noChangeArrowheads="1"/>
          </p:cNvSpPr>
          <p:nvPr>
            <p:ph type="ctrTitle"/>
          </p:nvPr>
        </p:nvSpPr>
        <p:spPr>
          <a:xfrm>
            <a:off x="990600" y="304800"/>
            <a:ext cx="7772400" cy="1271588"/>
          </a:xfrm>
        </p:spPr>
        <p:txBody>
          <a:bodyPr/>
          <a:lstStyle/>
          <a:p>
            <a:pPr eaLnBrk="1" hangingPunct="1"/>
            <a:r>
              <a:rPr lang="en-US" altLang="en-US">
                <a:solidFill>
                  <a:schemeClr val="tx1"/>
                </a:solidFill>
              </a:rPr>
              <a:t>Hearing Conservation</a:t>
            </a:r>
          </a:p>
        </p:txBody>
      </p:sp>
      <p:sp>
        <p:nvSpPr>
          <p:cNvPr id="2" name="TextBox 1">
            <a:extLst>
              <a:ext uri="{FF2B5EF4-FFF2-40B4-BE49-F238E27FC236}">
                <a16:creationId xmlns:a16="http://schemas.microsoft.com/office/drawing/2014/main" id="{A3EEA2CB-DABF-02C9-C5A4-AE7E3C7EF37E}"/>
              </a:ext>
            </a:extLst>
          </p:cNvPr>
          <p:cNvSpPr txBox="1"/>
          <p:nvPr/>
        </p:nvSpPr>
        <p:spPr>
          <a:xfrm>
            <a:off x="757238" y="1576388"/>
            <a:ext cx="8239125" cy="3600986"/>
          </a:xfrm>
          <a:prstGeom prst="rect">
            <a:avLst/>
          </a:prstGeom>
          <a:noFill/>
        </p:spPr>
        <p:txBody>
          <a:bodyPr>
            <a:spAutoFit/>
          </a:bodyPr>
          <a:lstStyle/>
          <a:p>
            <a:pPr algn="ctr" eaLnBrk="1" fontAlgn="auto" hangingPunct="1">
              <a:spcBef>
                <a:spcPts val="0"/>
              </a:spcBef>
              <a:spcAft>
                <a:spcPts val="0"/>
              </a:spcAft>
              <a:defRPr/>
            </a:pPr>
            <a:r>
              <a:rPr lang="en-US" sz="3400" b="1" dirty="0">
                <a:latin typeface="+mj-lt"/>
              </a:rPr>
              <a:t>References</a:t>
            </a:r>
          </a:p>
          <a:p>
            <a:pPr algn="ctr" eaLnBrk="1" fontAlgn="auto" hangingPunct="1">
              <a:spcBef>
                <a:spcPts val="0"/>
              </a:spcBef>
              <a:spcAft>
                <a:spcPts val="0"/>
              </a:spcAft>
              <a:defRPr/>
            </a:pPr>
            <a:endParaRPr lang="en-US" sz="3200" b="1" dirty="0">
              <a:latin typeface="+mj-lt"/>
            </a:endParaRPr>
          </a:p>
          <a:p>
            <a:pPr marL="457200" indent="-457200" eaLnBrk="1" fontAlgn="auto" hangingPunct="1">
              <a:spcBef>
                <a:spcPts val="0"/>
              </a:spcBef>
              <a:spcAft>
                <a:spcPts val="0"/>
              </a:spcAft>
              <a:buFont typeface="Arial" panose="020B0604020202020204" pitchFamily="34" charset="0"/>
              <a:buChar char="•"/>
              <a:defRPr/>
            </a:pPr>
            <a:r>
              <a:rPr lang="en-US" sz="3200" b="1" dirty="0">
                <a:latin typeface="+mj-lt"/>
              </a:rPr>
              <a:t>OSHA 29 CFR 1910.95</a:t>
            </a:r>
          </a:p>
          <a:p>
            <a:pPr marL="457200" indent="-457200" eaLnBrk="1" fontAlgn="auto" hangingPunct="1">
              <a:spcBef>
                <a:spcPts val="0"/>
              </a:spcBef>
              <a:spcAft>
                <a:spcPts val="0"/>
              </a:spcAft>
              <a:buFont typeface="Arial" panose="020B0604020202020204" pitchFamily="34" charset="0"/>
              <a:buChar char="•"/>
              <a:defRPr/>
            </a:pPr>
            <a:r>
              <a:rPr lang="en-US" sz="3200" b="1" dirty="0">
                <a:latin typeface="+mj-lt"/>
              </a:rPr>
              <a:t>ORARNG Regulation 385-10</a:t>
            </a:r>
          </a:p>
          <a:p>
            <a:pPr marL="457200" indent="-457200" eaLnBrk="1" fontAlgn="auto" hangingPunct="1">
              <a:spcBef>
                <a:spcPts val="0"/>
              </a:spcBef>
              <a:spcAft>
                <a:spcPts val="0"/>
              </a:spcAft>
              <a:buFont typeface="Arial" panose="020B0604020202020204" pitchFamily="34" charset="0"/>
              <a:buChar char="•"/>
              <a:defRPr/>
            </a:pPr>
            <a:r>
              <a:rPr lang="en-US" sz="3200" b="1" dirty="0">
                <a:latin typeface="+mj-lt"/>
              </a:rPr>
              <a:t>AGP 99.200.01 PPE Policy</a:t>
            </a:r>
          </a:p>
          <a:p>
            <a:pPr marL="457200" indent="-457200" eaLnBrk="1" fontAlgn="auto" hangingPunct="1">
              <a:spcBef>
                <a:spcPts val="0"/>
              </a:spcBef>
              <a:spcAft>
                <a:spcPts val="0"/>
              </a:spcAft>
              <a:buFont typeface="Arial" panose="020B0604020202020204" pitchFamily="34" charset="0"/>
              <a:buChar char="•"/>
              <a:defRPr/>
            </a:pPr>
            <a:r>
              <a:rPr lang="en-US" sz="3200" b="1" dirty="0">
                <a:latin typeface="+mj-lt"/>
              </a:rPr>
              <a:t>AGP 99.200.07 Hearing Conservation Policy</a:t>
            </a:r>
          </a:p>
          <a:p>
            <a:pPr eaLnBrk="1" fontAlgn="auto" hangingPunct="1">
              <a:spcBef>
                <a:spcPts val="0"/>
              </a:spcBef>
              <a:spcAft>
                <a:spcPts val="0"/>
              </a:spcAft>
              <a:defRPr/>
            </a:pPr>
            <a:endParaRPr lang="en-US" sz="3400" b="1" dirty="0">
              <a:solidFill>
                <a:schemeClr val="bg2"/>
              </a:solidFill>
              <a:latin typeface="+mj-lt"/>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6F72C77-E8D7-459B-1761-DB8EB3D8F4C0}"/>
              </a:ext>
            </a:extLst>
          </p:cNvPr>
          <p:cNvSpPr>
            <a:spLocks noGrp="1" noChangeArrowheads="1"/>
          </p:cNvSpPr>
          <p:nvPr>
            <p:ph type="title"/>
          </p:nvPr>
        </p:nvSpPr>
        <p:spPr>
          <a:xfrm>
            <a:off x="1447800" y="609600"/>
            <a:ext cx="6589713" cy="595313"/>
          </a:xfrm>
        </p:spPr>
        <p:txBody>
          <a:bodyPr>
            <a:normAutofit fontScale="90000"/>
          </a:bodyPr>
          <a:lstStyle/>
          <a:p>
            <a:pPr algn="ctr" eaLnBrk="1" hangingPunct="1"/>
            <a:r>
              <a:rPr lang="en-US" altLang="en-US"/>
              <a:t>Questions???</a:t>
            </a:r>
          </a:p>
        </p:txBody>
      </p:sp>
      <p:pic>
        <p:nvPicPr>
          <p:cNvPr id="77827" name="Content Placeholder 6" descr="Questions with solid fill">
            <a:extLst>
              <a:ext uri="{FF2B5EF4-FFF2-40B4-BE49-F238E27FC236}">
                <a16:creationId xmlns:a16="http://schemas.microsoft.com/office/drawing/2014/main" id="{9EB78C3F-BA01-95FB-38C3-939D5E1049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0968" y="2560320"/>
            <a:ext cx="3783376" cy="3413760"/>
          </a:xfr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C4E5BFF-1CC2-95DA-9405-CA5A7FE1A865}"/>
              </a:ext>
            </a:extLst>
          </p:cNvPr>
          <p:cNvSpPr>
            <a:spLocks noGrp="1" noChangeArrowheads="1"/>
          </p:cNvSpPr>
          <p:nvPr>
            <p:ph type="ctrTitle"/>
          </p:nvPr>
        </p:nvSpPr>
        <p:spPr>
          <a:xfrm>
            <a:off x="990600" y="304800"/>
            <a:ext cx="7772400" cy="1271588"/>
          </a:xfrm>
        </p:spPr>
        <p:txBody>
          <a:bodyPr/>
          <a:lstStyle/>
          <a:p>
            <a:pPr eaLnBrk="1" hangingPunct="1"/>
            <a:r>
              <a:rPr lang="en-US" altLang="en-US" dirty="0">
                <a:solidFill>
                  <a:schemeClr val="tx1"/>
                </a:solidFill>
              </a:rPr>
              <a:t>Hearing Conservation</a:t>
            </a:r>
          </a:p>
        </p:txBody>
      </p:sp>
      <p:sp>
        <p:nvSpPr>
          <p:cNvPr id="2" name="TextBox 1">
            <a:extLst>
              <a:ext uri="{FF2B5EF4-FFF2-40B4-BE49-F238E27FC236}">
                <a16:creationId xmlns:a16="http://schemas.microsoft.com/office/drawing/2014/main" id="{EC73A37A-D5F5-E224-29CE-F64033BC2E63}"/>
              </a:ext>
            </a:extLst>
          </p:cNvPr>
          <p:cNvSpPr txBox="1"/>
          <p:nvPr/>
        </p:nvSpPr>
        <p:spPr>
          <a:xfrm>
            <a:off x="757238" y="1576388"/>
            <a:ext cx="8239125" cy="4678204"/>
          </a:xfrm>
          <a:prstGeom prst="rect">
            <a:avLst/>
          </a:prstGeom>
          <a:noFill/>
        </p:spPr>
        <p:txBody>
          <a:bodyPr>
            <a:spAutoFit/>
          </a:bodyPr>
          <a:lstStyle/>
          <a:p>
            <a:pPr algn="ctr" eaLnBrk="1" fontAlgn="auto" hangingPunct="1">
              <a:spcBef>
                <a:spcPts val="0"/>
              </a:spcBef>
              <a:spcAft>
                <a:spcPts val="0"/>
              </a:spcAft>
              <a:defRPr/>
            </a:pPr>
            <a:r>
              <a:rPr lang="en-US" sz="3400" b="1" dirty="0">
                <a:latin typeface="+mj-lt"/>
              </a:rPr>
              <a:t>Lesson Objectives</a:t>
            </a:r>
          </a:p>
          <a:p>
            <a:pPr algn="ctr" eaLnBrk="1" fontAlgn="auto" hangingPunct="1">
              <a:spcBef>
                <a:spcPts val="0"/>
              </a:spcBef>
              <a:spcAft>
                <a:spcPts val="0"/>
              </a:spcAft>
              <a:defRPr/>
            </a:pPr>
            <a:endParaRPr lang="en-US" sz="3400" b="1" dirty="0">
              <a:latin typeface="+mj-lt"/>
            </a:endParaRP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Identify References and Policies</a:t>
            </a: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Define Hearing Loss</a:t>
            </a: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Identify signs of Hearing Loss</a:t>
            </a: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Identify Controls </a:t>
            </a: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Identify various Hearing Protection Devices</a:t>
            </a: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Understanding of the Hearing Conservation Program </a:t>
            </a:r>
          </a:p>
          <a:p>
            <a:pPr marL="457200" indent="-457200" eaLnBrk="1" fontAlgn="auto" hangingPunct="1">
              <a:spcBef>
                <a:spcPts val="0"/>
              </a:spcBef>
              <a:spcAft>
                <a:spcPts val="0"/>
              </a:spcAft>
              <a:buFont typeface="Arial" panose="020B0604020202020204" pitchFamily="34" charset="0"/>
              <a:buChar char="•"/>
              <a:defRPr/>
            </a:pPr>
            <a:r>
              <a:rPr lang="en-US" sz="2800" b="1" dirty="0">
                <a:latin typeface="+mj-lt"/>
              </a:rPr>
              <a:t>Complete Assessment</a:t>
            </a:r>
          </a:p>
          <a:p>
            <a:pPr eaLnBrk="1" fontAlgn="auto" hangingPunct="1">
              <a:spcBef>
                <a:spcPts val="0"/>
              </a:spcBef>
              <a:spcAft>
                <a:spcPts val="0"/>
              </a:spcAft>
              <a:defRPr/>
            </a:pPr>
            <a:endParaRPr lang="en-US" sz="3400" b="1" dirty="0">
              <a:solidFill>
                <a:schemeClr val="bg2"/>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2E1821-CDDF-D015-1A5D-2A7F1051C53A}"/>
              </a:ext>
            </a:extLst>
          </p:cNvPr>
          <p:cNvSpPr>
            <a:spLocks noGrp="1" noChangeArrowheads="1"/>
          </p:cNvSpPr>
          <p:nvPr>
            <p:ph type="title"/>
          </p:nvPr>
        </p:nvSpPr>
        <p:spPr>
          <a:xfrm>
            <a:off x="1277938" y="623888"/>
            <a:ext cx="6588125" cy="1281112"/>
          </a:xfrm>
        </p:spPr>
        <p:txBody>
          <a:bodyPr/>
          <a:lstStyle/>
          <a:p>
            <a:pPr algn="ctr" eaLnBrk="1" hangingPunct="1"/>
            <a:r>
              <a:rPr lang="en-US" altLang="en-US" dirty="0"/>
              <a:t>Hearing Loss</a:t>
            </a:r>
          </a:p>
        </p:txBody>
      </p:sp>
      <p:sp>
        <p:nvSpPr>
          <p:cNvPr id="26627" name="Rectangle 3">
            <a:extLst>
              <a:ext uri="{FF2B5EF4-FFF2-40B4-BE49-F238E27FC236}">
                <a16:creationId xmlns:a16="http://schemas.microsoft.com/office/drawing/2014/main" id="{361D94E1-1EA6-CE0C-1AA6-BADE1CB7F62E}"/>
              </a:ext>
            </a:extLst>
          </p:cNvPr>
          <p:cNvSpPr>
            <a:spLocks noGrp="1" noChangeArrowheads="1"/>
          </p:cNvSpPr>
          <p:nvPr>
            <p:ph idx="1"/>
          </p:nvPr>
        </p:nvSpPr>
        <p:spPr>
          <a:xfrm>
            <a:off x="304800" y="1652452"/>
            <a:ext cx="8686800" cy="4114800"/>
          </a:xfrm>
        </p:spPr>
        <p:txBody>
          <a:bodyPr/>
          <a:lstStyle/>
          <a:p>
            <a:pPr eaLnBrk="1" hangingPunct="1"/>
            <a:r>
              <a:rPr lang="en-US" altLang="en-US" dirty="0"/>
              <a:t>Can you imagine </a:t>
            </a:r>
            <a:br>
              <a:rPr lang="en-US" altLang="en-US" dirty="0"/>
            </a:br>
            <a:r>
              <a:rPr lang="en-US" altLang="en-US" dirty="0"/>
              <a:t>not being able to:</a:t>
            </a:r>
          </a:p>
          <a:p>
            <a:pPr lvl="1" eaLnBrk="1" hangingPunct="1"/>
            <a:r>
              <a:rPr lang="en-US" altLang="en-US" dirty="0"/>
              <a:t>Hear music?</a:t>
            </a:r>
          </a:p>
          <a:p>
            <a:pPr lvl="1" eaLnBrk="1" hangingPunct="1"/>
            <a:r>
              <a:rPr lang="en-US" altLang="en-US" dirty="0"/>
              <a:t>Listen to the sounds of nature?</a:t>
            </a:r>
          </a:p>
          <a:p>
            <a:pPr lvl="1" eaLnBrk="1" hangingPunct="1"/>
            <a:r>
              <a:rPr lang="en-US" altLang="en-US" dirty="0"/>
              <a:t>Socialize with your family?</a:t>
            </a:r>
          </a:p>
          <a:p>
            <a:pPr eaLnBrk="1" hangingPunct="1"/>
            <a:r>
              <a:rPr lang="en-US" altLang="en-US" dirty="0"/>
              <a:t>Can you imagine being </a:t>
            </a:r>
            <a:br>
              <a:rPr lang="en-US" altLang="en-US" dirty="0"/>
            </a:br>
            <a:r>
              <a:rPr lang="en-US" altLang="en-US" dirty="0"/>
              <a:t>afflicted with uncomfortable </a:t>
            </a:r>
            <a:br>
              <a:rPr lang="en-US" altLang="en-US" dirty="0"/>
            </a:br>
            <a:r>
              <a:rPr lang="en-US" altLang="en-US" dirty="0"/>
              <a:t>ringing or abnormal sounds </a:t>
            </a:r>
            <a:br>
              <a:rPr lang="en-US" altLang="en-US" dirty="0"/>
            </a:br>
            <a:r>
              <a:rPr lang="en-US" altLang="en-US" dirty="0"/>
              <a:t>that interfere with sleep?</a:t>
            </a:r>
          </a:p>
        </p:txBody>
      </p:sp>
      <p:pic>
        <p:nvPicPr>
          <p:cNvPr id="26628" name="Picture 5">
            <a:extLst>
              <a:ext uri="{FF2B5EF4-FFF2-40B4-BE49-F238E27FC236}">
                <a16:creationId xmlns:a16="http://schemas.microsoft.com/office/drawing/2014/main" id="{097DBCFA-F41A-0B11-3D84-33A49FA23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056" y="1652452"/>
            <a:ext cx="2925808" cy="446164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30E43C6-E4AE-296D-4AEE-D77F856B01B6}"/>
              </a:ext>
            </a:extLst>
          </p:cNvPr>
          <p:cNvSpPr>
            <a:spLocks noGrp="1" noChangeArrowheads="1"/>
          </p:cNvSpPr>
          <p:nvPr>
            <p:ph type="title"/>
          </p:nvPr>
        </p:nvSpPr>
        <p:spPr>
          <a:xfrm>
            <a:off x="1447800" y="585788"/>
            <a:ext cx="6589713" cy="746125"/>
          </a:xfrm>
        </p:spPr>
        <p:txBody>
          <a:bodyPr/>
          <a:lstStyle/>
          <a:p>
            <a:pPr algn="ctr" eaLnBrk="1" hangingPunct="1"/>
            <a:r>
              <a:rPr lang="en-US" altLang="en-US" dirty="0"/>
              <a:t>How We Hear Sounds</a:t>
            </a:r>
          </a:p>
        </p:txBody>
      </p:sp>
      <p:sp>
        <p:nvSpPr>
          <p:cNvPr id="28675" name="Rectangle 3">
            <a:extLst>
              <a:ext uri="{FF2B5EF4-FFF2-40B4-BE49-F238E27FC236}">
                <a16:creationId xmlns:a16="http://schemas.microsoft.com/office/drawing/2014/main" id="{A6950D4D-6B32-EAF0-061E-5817206F90C6}"/>
              </a:ext>
            </a:extLst>
          </p:cNvPr>
          <p:cNvSpPr>
            <a:spLocks noGrp="1" noChangeArrowheads="1"/>
          </p:cNvSpPr>
          <p:nvPr>
            <p:ph idx="1"/>
          </p:nvPr>
        </p:nvSpPr>
        <p:spPr>
          <a:xfrm>
            <a:off x="1447800" y="1676400"/>
            <a:ext cx="6591300" cy="3778250"/>
          </a:xfrm>
        </p:spPr>
        <p:txBody>
          <a:bodyPr>
            <a:normAutofit fontScale="92500" lnSpcReduction="10000"/>
          </a:bodyPr>
          <a:lstStyle/>
          <a:p>
            <a:pPr eaLnBrk="1" hangingPunct="1">
              <a:lnSpc>
                <a:spcPct val="90000"/>
              </a:lnSpc>
            </a:pPr>
            <a:r>
              <a:rPr lang="en-US" altLang="en-US"/>
              <a:t>Sound waves enter </a:t>
            </a:r>
            <a:br>
              <a:rPr lang="en-US" altLang="en-US"/>
            </a:br>
            <a:r>
              <a:rPr lang="en-US" altLang="en-US"/>
              <a:t>the ear canal</a:t>
            </a:r>
          </a:p>
          <a:p>
            <a:pPr eaLnBrk="1" hangingPunct="1">
              <a:lnSpc>
                <a:spcPct val="90000"/>
              </a:lnSpc>
            </a:pPr>
            <a:r>
              <a:rPr lang="en-US" altLang="en-US"/>
              <a:t>Eardrum vibrations </a:t>
            </a:r>
            <a:br>
              <a:rPr lang="en-US" altLang="en-US"/>
            </a:br>
            <a:r>
              <a:rPr lang="en-US" altLang="en-US"/>
              <a:t>pass along tiny bones</a:t>
            </a:r>
          </a:p>
          <a:p>
            <a:pPr eaLnBrk="1" hangingPunct="1">
              <a:lnSpc>
                <a:spcPct val="90000"/>
              </a:lnSpc>
            </a:pPr>
            <a:r>
              <a:rPr lang="en-US" altLang="en-US"/>
              <a:t>Tiny hairlike cells </a:t>
            </a:r>
            <a:br>
              <a:rPr lang="en-US" altLang="en-US"/>
            </a:br>
            <a:r>
              <a:rPr lang="en-US" altLang="en-US"/>
              <a:t>flow back and forth</a:t>
            </a:r>
          </a:p>
          <a:p>
            <a:pPr eaLnBrk="1" hangingPunct="1">
              <a:lnSpc>
                <a:spcPct val="90000"/>
              </a:lnSpc>
            </a:pPr>
            <a:r>
              <a:rPr lang="en-US" altLang="en-US"/>
              <a:t>The auditory nerve </a:t>
            </a:r>
            <a:br>
              <a:rPr lang="en-US" altLang="en-US"/>
            </a:br>
            <a:r>
              <a:rPr lang="en-US" altLang="en-US"/>
              <a:t>sends signals that are </a:t>
            </a:r>
            <a:br>
              <a:rPr lang="en-US" altLang="en-US"/>
            </a:br>
            <a:r>
              <a:rPr lang="en-US" altLang="en-US"/>
              <a:t>registered as sound </a:t>
            </a:r>
            <a:br>
              <a:rPr lang="en-US" altLang="en-US"/>
            </a:br>
            <a:r>
              <a:rPr lang="en-US" altLang="en-US"/>
              <a:t>to the brain</a:t>
            </a:r>
          </a:p>
        </p:txBody>
      </p:sp>
      <p:pic>
        <p:nvPicPr>
          <p:cNvPr id="28676" name="Picture 5">
            <a:extLst>
              <a:ext uri="{FF2B5EF4-FFF2-40B4-BE49-F238E27FC236}">
                <a16:creationId xmlns:a16="http://schemas.microsoft.com/office/drawing/2014/main" id="{21AD8D3F-ECAC-FB32-A72C-5743C52F5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2989217" cy="45251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a:extLst>
              <a:ext uri="{FF2B5EF4-FFF2-40B4-BE49-F238E27FC236}">
                <a16:creationId xmlns:a16="http://schemas.microsoft.com/office/drawing/2014/main" id="{F7F88B4C-3925-A31F-5DA6-5EF57C05D3B7}"/>
              </a:ext>
            </a:extLst>
          </p:cNvPr>
          <p:cNvSpPr>
            <a:spLocks noGrp="1" noChangeArrowheads="1"/>
          </p:cNvSpPr>
          <p:nvPr>
            <p:ph type="title"/>
          </p:nvPr>
        </p:nvSpPr>
        <p:spPr>
          <a:xfrm>
            <a:off x="1371600" y="609600"/>
            <a:ext cx="6589713" cy="1281113"/>
          </a:xfrm>
        </p:spPr>
        <p:txBody>
          <a:bodyPr/>
          <a:lstStyle/>
          <a:p>
            <a:pPr eaLnBrk="1" hangingPunct="1"/>
            <a:r>
              <a:rPr lang="en-US" altLang="en-US"/>
              <a:t>How Hearing Is Damaged</a:t>
            </a:r>
          </a:p>
        </p:txBody>
      </p:sp>
      <p:sp>
        <p:nvSpPr>
          <p:cNvPr id="30723" name="Rectangle 1027">
            <a:extLst>
              <a:ext uri="{FF2B5EF4-FFF2-40B4-BE49-F238E27FC236}">
                <a16:creationId xmlns:a16="http://schemas.microsoft.com/office/drawing/2014/main" id="{AF188988-34B6-0CF0-201B-6187D5F1F735}"/>
              </a:ext>
            </a:extLst>
          </p:cNvPr>
          <p:cNvSpPr>
            <a:spLocks noGrp="1" noChangeArrowheads="1"/>
          </p:cNvSpPr>
          <p:nvPr>
            <p:ph idx="1"/>
          </p:nvPr>
        </p:nvSpPr>
        <p:spPr>
          <a:xfrm>
            <a:off x="1371600" y="2238103"/>
            <a:ext cx="6591300" cy="3778250"/>
          </a:xfrm>
        </p:spPr>
        <p:txBody>
          <a:bodyPr/>
          <a:lstStyle/>
          <a:p>
            <a:pPr eaLnBrk="1" hangingPunct="1"/>
            <a:r>
              <a:rPr lang="en-US" altLang="en-US" dirty="0"/>
              <a:t>Hearing ability consists of delicate parts</a:t>
            </a:r>
          </a:p>
          <a:p>
            <a:pPr eaLnBrk="1" hangingPunct="1"/>
            <a:r>
              <a:rPr lang="en-US" altLang="en-US" dirty="0"/>
              <a:t>Hairlike cells are flattened</a:t>
            </a:r>
          </a:p>
          <a:p>
            <a:pPr eaLnBrk="1" hangingPunct="1"/>
            <a:r>
              <a:rPr lang="en-US" altLang="en-US" dirty="0"/>
              <a:t>You do not get used to noise; you gradually </a:t>
            </a:r>
            <a:br>
              <a:rPr lang="en-US" altLang="en-US" dirty="0"/>
            </a:br>
            <a:r>
              <a:rPr lang="en-US" altLang="en-US" dirty="0"/>
              <a:t>lose your hearing</a:t>
            </a:r>
          </a:p>
          <a:p>
            <a:pPr eaLnBrk="1" hangingPunct="1"/>
            <a:r>
              <a:rPr lang="en-US" altLang="en-US" dirty="0"/>
              <a:t>Once hearing is damaged, it cannot be repaired or replaced</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554826A9-FE54-0052-709F-3C47CF455A30}"/>
              </a:ext>
            </a:extLst>
          </p:cNvPr>
          <p:cNvSpPr>
            <a:spLocks noGrp="1" noChangeArrowheads="1"/>
          </p:cNvSpPr>
          <p:nvPr>
            <p:ph type="title"/>
          </p:nvPr>
        </p:nvSpPr>
        <p:spPr>
          <a:xfrm>
            <a:off x="1447800" y="609600"/>
            <a:ext cx="6589713" cy="1281113"/>
          </a:xfrm>
        </p:spPr>
        <p:txBody>
          <a:bodyPr/>
          <a:lstStyle/>
          <a:p>
            <a:pPr algn="ctr" eaLnBrk="1" hangingPunct="1"/>
            <a:r>
              <a:rPr lang="en-US" altLang="en-US" dirty="0"/>
              <a:t>Signs of Hearing Loss</a:t>
            </a:r>
          </a:p>
        </p:txBody>
      </p:sp>
      <p:sp>
        <p:nvSpPr>
          <p:cNvPr id="32771" name="Rectangle 1027">
            <a:extLst>
              <a:ext uri="{FF2B5EF4-FFF2-40B4-BE49-F238E27FC236}">
                <a16:creationId xmlns:a16="http://schemas.microsoft.com/office/drawing/2014/main" id="{A5C31168-D204-B7AC-B0D9-42E788C2F252}"/>
              </a:ext>
            </a:extLst>
          </p:cNvPr>
          <p:cNvSpPr>
            <a:spLocks noGrp="1" noChangeArrowheads="1"/>
          </p:cNvSpPr>
          <p:nvPr>
            <p:ph idx="1"/>
          </p:nvPr>
        </p:nvSpPr>
        <p:spPr>
          <a:xfrm>
            <a:off x="1466850" y="1595438"/>
            <a:ext cx="6591300" cy="3778250"/>
          </a:xfrm>
        </p:spPr>
        <p:txBody>
          <a:bodyPr>
            <a:normAutofit lnSpcReduction="10000"/>
          </a:bodyPr>
          <a:lstStyle/>
          <a:p>
            <a:pPr eaLnBrk="1" hangingPunct="1"/>
            <a:r>
              <a:rPr lang="en-US" altLang="en-US"/>
              <a:t>Difficulty hearing </a:t>
            </a:r>
            <a:br>
              <a:rPr lang="en-US" altLang="en-US"/>
            </a:br>
            <a:r>
              <a:rPr lang="en-US" altLang="en-US"/>
              <a:t>people speak</a:t>
            </a:r>
          </a:p>
          <a:p>
            <a:pPr eaLnBrk="1" hangingPunct="1"/>
            <a:r>
              <a:rPr lang="en-US" altLang="en-US"/>
              <a:t>Inability to hear </a:t>
            </a:r>
            <a:br>
              <a:rPr lang="en-US" altLang="en-US"/>
            </a:br>
            <a:r>
              <a:rPr lang="en-US" altLang="en-US"/>
              <a:t>certain high-pitched </a:t>
            </a:r>
            <a:br>
              <a:rPr lang="en-US" altLang="en-US"/>
            </a:br>
            <a:r>
              <a:rPr lang="en-US" altLang="en-US"/>
              <a:t>or soft sounds</a:t>
            </a:r>
          </a:p>
          <a:p>
            <a:pPr eaLnBrk="1" hangingPunct="1"/>
            <a:r>
              <a:rPr lang="en-US" altLang="en-US"/>
              <a:t>Noise or ringing in ears</a:t>
            </a:r>
          </a:p>
          <a:p>
            <a:pPr eaLnBrk="1" hangingPunct="1"/>
            <a:r>
              <a:rPr lang="en-US" altLang="en-US"/>
              <a:t>Getting complaints that the </a:t>
            </a:r>
            <a:br>
              <a:rPr lang="en-US" altLang="en-US"/>
            </a:br>
            <a:r>
              <a:rPr lang="en-US" altLang="en-US"/>
              <a:t>radio or TV volume </a:t>
            </a:r>
            <a:br>
              <a:rPr lang="en-US" altLang="en-US"/>
            </a:br>
            <a:r>
              <a:rPr lang="en-US" altLang="en-US"/>
              <a:t>is too high</a:t>
            </a:r>
          </a:p>
          <a:p>
            <a:pPr eaLnBrk="1" hangingPunct="1"/>
            <a:endParaRPr lang="en-US" altLang="en-US"/>
          </a:p>
        </p:txBody>
      </p:sp>
      <p:pic>
        <p:nvPicPr>
          <p:cNvPr id="32772" name="Picture 1030">
            <a:extLst>
              <a:ext uri="{FF2B5EF4-FFF2-40B4-BE49-F238E27FC236}">
                <a16:creationId xmlns:a16="http://schemas.microsoft.com/office/drawing/2014/main" id="{AFD9533D-9680-2A5B-FDDF-19C75AB61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1600200"/>
            <a:ext cx="3170237" cy="480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BA35F92-D051-FD5F-84DD-6B4A6ADBA639}"/>
              </a:ext>
            </a:extLst>
          </p:cNvPr>
          <p:cNvSpPr>
            <a:spLocks noGrp="1" noChangeArrowheads="1"/>
          </p:cNvSpPr>
          <p:nvPr>
            <p:ph type="title"/>
          </p:nvPr>
        </p:nvSpPr>
        <p:spPr>
          <a:xfrm>
            <a:off x="1506538" y="584200"/>
            <a:ext cx="6588125" cy="823913"/>
          </a:xfrm>
        </p:spPr>
        <p:txBody>
          <a:bodyPr/>
          <a:lstStyle/>
          <a:p>
            <a:pPr algn="ctr" eaLnBrk="1" hangingPunct="1"/>
            <a:r>
              <a:rPr lang="en-US" altLang="en-US" dirty="0"/>
              <a:t>Types of Noise</a:t>
            </a:r>
          </a:p>
        </p:txBody>
      </p:sp>
      <p:sp>
        <p:nvSpPr>
          <p:cNvPr id="34819" name="Rectangle 3">
            <a:extLst>
              <a:ext uri="{FF2B5EF4-FFF2-40B4-BE49-F238E27FC236}">
                <a16:creationId xmlns:a16="http://schemas.microsoft.com/office/drawing/2014/main" id="{55B650A8-F8D5-658E-0523-274C4D570788}"/>
              </a:ext>
            </a:extLst>
          </p:cNvPr>
          <p:cNvSpPr>
            <a:spLocks noGrp="1" noChangeArrowheads="1"/>
          </p:cNvSpPr>
          <p:nvPr>
            <p:ph idx="1"/>
          </p:nvPr>
        </p:nvSpPr>
        <p:spPr>
          <a:xfrm>
            <a:off x="1219200" y="1408113"/>
            <a:ext cx="8686800" cy="4114800"/>
          </a:xfrm>
        </p:spPr>
        <p:txBody>
          <a:bodyPr>
            <a:normAutofit lnSpcReduction="10000"/>
          </a:bodyPr>
          <a:lstStyle/>
          <a:p>
            <a:pPr eaLnBrk="1" hangingPunct="1">
              <a:lnSpc>
                <a:spcPct val="90000"/>
              </a:lnSpc>
              <a:tabLst>
                <a:tab pos="3879850" algn="l"/>
              </a:tabLst>
            </a:pPr>
            <a:r>
              <a:rPr lang="en-US" altLang="en-US"/>
              <a:t>Pitch or frequency</a:t>
            </a:r>
          </a:p>
          <a:p>
            <a:pPr eaLnBrk="1" hangingPunct="1">
              <a:lnSpc>
                <a:spcPct val="90000"/>
              </a:lnSpc>
              <a:tabLst>
                <a:tab pos="3879850" algn="l"/>
              </a:tabLst>
            </a:pPr>
            <a:r>
              <a:rPr lang="en-US" altLang="en-US"/>
              <a:t>Loudness</a:t>
            </a:r>
          </a:p>
          <a:p>
            <a:pPr lvl="1" eaLnBrk="1" hangingPunct="1">
              <a:lnSpc>
                <a:spcPct val="90000"/>
              </a:lnSpc>
              <a:tabLst>
                <a:tab pos="3879850" algn="l"/>
              </a:tabLst>
            </a:pPr>
            <a:r>
              <a:rPr lang="en-US" altLang="en-US"/>
              <a:t>Whisper	  10 decibels</a:t>
            </a:r>
          </a:p>
          <a:p>
            <a:pPr lvl="1" eaLnBrk="1" hangingPunct="1">
              <a:lnSpc>
                <a:spcPct val="90000"/>
              </a:lnSpc>
              <a:tabLst>
                <a:tab pos="3879850" algn="l"/>
              </a:tabLst>
            </a:pPr>
            <a:r>
              <a:rPr lang="en-US" altLang="en-US"/>
              <a:t>Street sounds	  70 decibels</a:t>
            </a:r>
          </a:p>
          <a:p>
            <a:pPr lvl="1" eaLnBrk="1" hangingPunct="1">
              <a:lnSpc>
                <a:spcPct val="90000"/>
              </a:lnSpc>
              <a:tabLst>
                <a:tab pos="3879850" algn="l"/>
              </a:tabLst>
            </a:pPr>
            <a:r>
              <a:rPr lang="en-US" altLang="en-US"/>
              <a:t>Sander	  85 decibels</a:t>
            </a:r>
          </a:p>
          <a:p>
            <a:pPr lvl="1" eaLnBrk="1" hangingPunct="1">
              <a:lnSpc>
                <a:spcPct val="90000"/>
              </a:lnSpc>
              <a:tabLst>
                <a:tab pos="3879850" algn="l"/>
              </a:tabLst>
            </a:pPr>
            <a:r>
              <a:rPr lang="en-US" altLang="en-US"/>
              <a:t>Sporting event	100 decibels</a:t>
            </a:r>
          </a:p>
          <a:p>
            <a:pPr lvl="1" eaLnBrk="1" hangingPunct="1">
              <a:lnSpc>
                <a:spcPct val="90000"/>
              </a:lnSpc>
              <a:tabLst>
                <a:tab pos="3879850" algn="l"/>
              </a:tabLst>
            </a:pPr>
            <a:r>
              <a:rPr lang="en-US" altLang="en-US"/>
              <a:t>Mowing the lawn	101 decibels</a:t>
            </a:r>
          </a:p>
          <a:p>
            <a:pPr lvl="1" eaLnBrk="1" hangingPunct="1">
              <a:lnSpc>
                <a:spcPct val="90000"/>
              </a:lnSpc>
              <a:tabLst>
                <a:tab pos="3879850" algn="l"/>
              </a:tabLst>
            </a:pPr>
            <a:r>
              <a:rPr lang="en-US" altLang="en-US"/>
              <a:t>Motorcycle riding	112 decibels</a:t>
            </a:r>
          </a:p>
          <a:p>
            <a:pPr lvl="1" eaLnBrk="1" hangingPunct="1">
              <a:lnSpc>
                <a:spcPct val="90000"/>
              </a:lnSpc>
              <a:tabLst>
                <a:tab pos="3879850" algn="l"/>
              </a:tabLst>
            </a:pPr>
            <a:r>
              <a:rPr lang="en-US" altLang="en-US"/>
              <a:t>Concerts	125 decibels</a:t>
            </a:r>
          </a:p>
          <a:p>
            <a:pPr lvl="1" eaLnBrk="1" hangingPunct="1">
              <a:lnSpc>
                <a:spcPct val="90000"/>
              </a:lnSpc>
              <a:tabLst>
                <a:tab pos="3879850" algn="l"/>
              </a:tabLst>
            </a:pPr>
            <a:r>
              <a:rPr lang="en-US" altLang="en-US"/>
              <a:t>Shooting range	130 decibels</a:t>
            </a:r>
          </a:p>
        </p:txBody>
      </p:sp>
      <p:sp>
        <p:nvSpPr>
          <p:cNvPr id="2" name="Arrow: Bent-Up 1">
            <a:extLst>
              <a:ext uri="{FF2B5EF4-FFF2-40B4-BE49-F238E27FC236}">
                <a16:creationId xmlns:a16="http://schemas.microsoft.com/office/drawing/2014/main" id="{070A3E4B-622B-FD17-5D4D-E04BB8B7D505}"/>
              </a:ext>
            </a:extLst>
          </p:cNvPr>
          <p:cNvSpPr/>
          <p:nvPr/>
        </p:nvSpPr>
        <p:spPr>
          <a:xfrm rot="16200000" flipH="1">
            <a:off x="6554788" y="2603500"/>
            <a:ext cx="622300" cy="76200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1" name="TextBox 2">
            <a:extLst>
              <a:ext uri="{FF2B5EF4-FFF2-40B4-BE49-F238E27FC236}">
                <a16:creationId xmlns:a16="http://schemas.microsoft.com/office/drawing/2014/main" id="{78EED47E-3367-2099-A935-4B0748376CD1}"/>
              </a:ext>
            </a:extLst>
          </p:cNvPr>
          <p:cNvSpPr txBox="1">
            <a:spLocks noChangeArrowheads="1"/>
          </p:cNvSpPr>
          <p:nvPr/>
        </p:nvSpPr>
        <p:spPr bwMode="auto">
          <a:xfrm>
            <a:off x="6486525" y="995363"/>
            <a:ext cx="2514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rPr>
              <a:t>If Noise levels exceeds 90 dBA, OSHA requires Engineer and Admin controls</a:t>
            </a: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8B2D3C-5205-47F4-A8E2-E50D82FEA5D4}"/>
</file>

<file path=customXml/itemProps2.xml><?xml version="1.0" encoding="utf-8"?>
<ds:datastoreItem xmlns:ds="http://schemas.openxmlformats.org/officeDocument/2006/customXml" ds:itemID="{00ED81DF-AD95-4B9A-846E-33DF78C92C17}">
  <ds:schemaRefs>
    <ds:schemaRef ds:uri="http://schemas.microsoft.com/sharepoint/v3/contenttype/forms"/>
  </ds:schemaRefs>
</ds:datastoreItem>
</file>

<file path=customXml/itemProps3.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1680</TotalTime>
  <Words>5164</Words>
  <Application>Microsoft Office PowerPoint</Application>
  <PresentationFormat>On-screen Show (4:3)</PresentationFormat>
  <Paragraphs>465</Paragraphs>
  <Slides>30</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Aptos</vt:lpstr>
      <vt:lpstr>Arial</vt:lpstr>
      <vt:lpstr>Calibri</vt:lpstr>
      <vt:lpstr>Calibri Light</vt:lpstr>
      <vt:lpstr>DejaVu Sans</vt:lpstr>
      <vt:lpstr>Symbol</vt:lpstr>
      <vt:lpstr>Times New Roman</vt:lpstr>
      <vt:lpstr>Wingdings 3</vt:lpstr>
      <vt:lpstr>Office Theme</vt:lpstr>
      <vt:lpstr>OMD Safety Policy Training</vt:lpstr>
      <vt:lpstr>Hearing Conservation </vt:lpstr>
      <vt:lpstr>Hearing Conservation</vt:lpstr>
      <vt:lpstr>Hearing Conservation</vt:lpstr>
      <vt:lpstr>Hearing Loss</vt:lpstr>
      <vt:lpstr>How We Hear Sounds</vt:lpstr>
      <vt:lpstr>How Hearing Is Damaged</vt:lpstr>
      <vt:lpstr>Signs of Hearing Loss</vt:lpstr>
      <vt:lpstr>Types of Noise</vt:lpstr>
      <vt:lpstr>Does Noise  Impact the Workplace?</vt:lpstr>
      <vt:lpstr>Noise Monitoring</vt:lpstr>
      <vt:lpstr>Affected Employees</vt:lpstr>
      <vt:lpstr>Hearing Tests</vt:lpstr>
      <vt:lpstr>Standard Threshold Shift</vt:lpstr>
      <vt:lpstr>Noise Reduction Efforts</vt:lpstr>
      <vt:lpstr>Hearing Protection  Devices (HPDs)</vt:lpstr>
      <vt:lpstr>HPD Noise Reduction</vt:lpstr>
      <vt:lpstr>Hearing Protection Use</vt:lpstr>
      <vt:lpstr>Management Responsibility</vt:lpstr>
      <vt:lpstr>Training</vt:lpstr>
      <vt:lpstr>Recordkeeping</vt:lpstr>
      <vt:lpstr>Recordkeeping</vt:lpstr>
      <vt:lpstr>Employee Responsibility</vt:lpstr>
      <vt:lpstr>Summary</vt:lpstr>
      <vt:lpstr>Knowledge Check</vt:lpstr>
      <vt:lpstr>Knowledge Check</vt:lpstr>
      <vt:lpstr>Knowledge Check</vt:lpstr>
      <vt:lpstr>Knowledge Check</vt:lpstr>
      <vt:lpstr>Knowledge Check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CASTEEL Amanda E * OMD</cp:lastModifiedBy>
  <cp:revision>11</cp:revision>
  <dcterms:created xsi:type="dcterms:W3CDTF">2024-02-01T19:20:03Z</dcterms:created>
  <dcterms:modified xsi:type="dcterms:W3CDTF">2025-09-22T16:51:55Z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