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sldIdLst>
    <p:sldId id="257" r:id="rId5"/>
    <p:sldId id="273" r:id="rId6"/>
    <p:sldId id="274" r:id="rId7"/>
    <p:sldId id="258" r:id="rId8"/>
    <p:sldId id="259" r:id="rId9"/>
    <p:sldId id="260" r:id="rId10"/>
    <p:sldId id="275" r:id="rId11"/>
    <p:sldId id="261" r:id="rId12"/>
    <p:sldId id="262" r:id="rId13"/>
    <p:sldId id="263" r:id="rId14"/>
    <p:sldId id="264" r:id="rId15"/>
    <p:sldId id="265" r:id="rId16"/>
    <p:sldId id="281" r:id="rId17"/>
    <p:sldId id="282" r:id="rId18"/>
    <p:sldId id="283" r:id="rId19"/>
    <p:sldId id="284" r:id="rId20"/>
    <p:sldId id="285" r:id="rId21"/>
    <p:sldId id="286" r:id="rId22"/>
    <p:sldId id="287" r:id="rId23"/>
    <p:sldId id="266" r:id="rId24"/>
    <p:sldId id="267" r:id="rId25"/>
    <p:sldId id="268" r:id="rId26"/>
    <p:sldId id="269" r:id="rId27"/>
    <p:sldId id="270" r:id="rId28"/>
    <p:sldId id="288" r:id="rId29"/>
    <p:sldId id="271" r:id="rId30"/>
    <p:sldId id="277" r:id="rId31"/>
    <p:sldId id="278" r:id="rId32"/>
    <p:sldId id="279" r:id="rId33"/>
    <p:sldId id="280" r:id="rId34"/>
    <p:sldId id="301" r:id="rId35"/>
    <p:sldId id="276" r:id="rId36"/>
    <p:sldId id="272"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30DC1-5BA2-4E88-88A2-AD0E487EB43A}" v="345" dt="2025-09-25T22:46:34.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4" autoAdjust="0"/>
  </p:normalViewPr>
  <p:slideViewPr>
    <p:cSldViewPr snapToGrid="0">
      <p:cViewPr varScale="1">
        <p:scale>
          <a:sx n="54" d="100"/>
          <a:sy n="54" d="100"/>
        </p:scale>
        <p:origin x="22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r>
              <a:rPr lang="en-US" altLang="en-US" sz="1200" dirty="0">
                <a:solidFill>
                  <a:schemeClr val="tx1"/>
                </a:solidFill>
                <a:latin typeface="Times New Roman" panose="02020603050405020304" pitchFamily="18" charset="0"/>
              </a:rPr>
              <a:t>Every year fires occur, which could have</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been prevented had employees used appropriate</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fire prevention measures.</a:t>
            </a:r>
          </a:p>
          <a:p>
            <a:pPr eaLnBrk="1" hangingPunct="1">
              <a:spcBef>
                <a:spcPct val="0"/>
              </a:spcBef>
              <a:buClrTx/>
              <a:buSzTx/>
              <a:buFontTx/>
              <a:buNone/>
            </a:pP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OMD requires the use of the Hot Work Permit</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system as a primary means of preventing fires due to non-routine open flame and high temperature processes.</a:t>
            </a:r>
          </a:p>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3</a:t>
            </a:fld>
            <a:endParaRPr lang="en-US"/>
          </a:p>
        </p:txBody>
      </p:sp>
    </p:spTree>
    <p:extLst>
      <p:ext uri="{BB962C8B-B14F-4D97-AF65-F5344CB8AC3E}">
        <p14:creationId xmlns:p14="http://schemas.microsoft.com/office/powerpoint/2010/main" val="411974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187112C-57F1-9412-C7FD-B3E8AB4E3FA1}"/>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7457230-E69B-D07F-B918-3144BCC2D9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Potentially Explosive Atmospheres</a:t>
            </a:r>
            <a:r>
              <a:rPr lang="en-US" altLang="en-US"/>
              <a:t>: </a:t>
            </a:r>
          </a:p>
          <a:p>
            <a:r>
              <a:rPr lang="en-US" altLang="en-US"/>
              <a:t> </a:t>
            </a:r>
          </a:p>
          <a:p>
            <a:r>
              <a:rPr lang="en-US" altLang="en-US"/>
              <a:t>If there is a potential for mixtures of flammable gases, vapors, liquids or dust in the air, </a:t>
            </a:r>
            <a:r>
              <a:rPr lang="en-US" altLang="en-US" b="1"/>
              <a:t>no hot work will be conducted</a:t>
            </a:r>
            <a:r>
              <a:rPr lang="en-US" altLang="en-US"/>
              <a:t> until after the supervisor has completed a review and air monitoring has confirmed that there is no danger of an explosion. </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C78C2CF-03D6-8AD8-3F95-449E05D80066}"/>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5511A7A-2BA4-C0C9-B242-4DA3147709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Containers</a:t>
            </a:r>
            <a:r>
              <a:rPr lang="en-US" altLang="en-US"/>
              <a:t>: </a:t>
            </a:r>
          </a:p>
          <a:p>
            <a:r>
              <a:rPr lang="en-US" altLang="en-US"/>
              <a:t> </a:t>
            </a:r>
          </a:p>
          <a:p>
            <a:r>
              <a:rPr lang="en-US" altLang="en-US"/>
              <a:t>No hot work will be performed on used drums, barrels, tanks or other containers until they have been thoroughly cleaned. A supervisor must determine that no flammable materials and no substance such as greases, tars, acids, or other material are present which might produce flammable or toxic vapors if exposed to heat.</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D04854C-AE27-EF32-D4A9-BA5864FD7B9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2D24A89A-5E29-E045-5988-1F5841336F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Protection of Personnel</a:t>
            </a:r>
            <a:r>
              <a:rPr lang="en-US" altLang="en-US"/>
              <a:t>: </a:t>
            </a:r>
          </a:p>
          <a:p>
            <a:r>
              <a:rPr lang="en-US" altLang="en-US"/>
              <a:t> </a:t>
            </a:r>
          </a:p>
          <a:p>
            <a:r>
              <a:rPr lang="en-US" altLang="en-US"/>
              <a:t>All personnel conducting hot work or assisting with hot work on elevated platforms, scaffolds, or runways will be protected from falling. The fall protection system will consist of either full railings or a fall arrest system with a full body harness, lanyard, and approved connection point. Hot work personnel will position all cables, hoses, and other equipment out of passageways and emergency egress paths whenever possible.</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BE51A9C-D52E-FA09-4C7A-AF9A04A94A9B}"/>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55B2A366-B517-A0CF-CF88-2E2FCCFBF8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PPE</a:t>
            </a:r>
            <a:r>
              <a:rPr lang="en-US" altLang="en-US"/>
              <a:t>: </a:t>
            </a:r>
          </a:p>
          <a:p>
            <a:r>
              <a:rPr lang="en-US" altLang="en-US"/>
              <a:t> </a:t>
            </a:r>
          </a:p>
          <a:p>
            <a:r>
              <a:rPr lang="en-US" altLang="en-US"/>
              <a:t>All personnel conducting hot work or assisting with hot work must wear the appropriate personal protective equipment. The appropriate protection is determined by the Personal Protective Equipment Program survey and outlined in the PPE Program document. Do not begin any hot work operations without obtaining and wearing the required protection.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E732C3C-1695-7756-336C-A834E6B53E29}"/>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F1C78315-F286-5AC4-57A7-0E847DC256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Anything that can burn must be removed from the immediate work area.</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279BF1C-EE1A-F84A-4CEA-C9732C540B1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2CF5B61A-23AD-280A-5115-FBAB4DC424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Should other precautions fail, trained personnel will be needed with fire fighting equipment to extinguish any fires which start.  Personnel and equipment must be readily available before the permit is issued.</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2A71E33-1291-87BA-F87B-BA04CD5A8EC5}"/>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D7CC0660-AA01-0746-6054-EC38F711BA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Fire Watch Personnel </a:t>
            </a:r>
            <a:r>
              <a:rPr lang="en-US" altLang="en-US" u="sng"/>
              <a:t>may not do</a:t>
            </a:r>
            <a:r>
              <a:rPr lang="en-US" altLang="en-US"/>
              <a:t> other jobs which detract from their primary responsibility.</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Fire Watch Personnel must be trained to use fire extinguishment media provided.</a:t>
            </a:r>
          </a:p>
          <a:p>
            <a:pPr eaLnBrk="1" hangingPunct="1">
              <a:spcBef>
                <a:spcPct val="0"/>
              </a:spcBef>
            </a:pPr>
            <a:endParaRPr lang="en-US" altLang="en-US"/>
          </a:p>
          <a:p>
            <a:pPr eaLnBrk="1" hangingPunct="1">
              <a:spcBef>
                <a:spcPct val="0"/>
              </a:spcBef>
            </a:pPr>
            <a:r>
              <a:rPr lang="en-US" altLang="en-US"/>
              <a:t>Fire Watch Personnel must be aware of how to report emergencies, and in emergency evacuation procedures.</a:t>
            </a:r>
          </a:p>
          <a:p>
            <a:pPr eaLnBrk="1" hangingPunct="1">
              <a:spcBef>
                <a:spcPct val="0"/>
              </a:spcBef>
            </a:pPr>
            <a:endParaRPr lang="en-US" altLang="en-US"/>
          </a:p>
          <a:p>
            <a:pPr eaLnBrk="1" hangingPunct="1">
              <a:spcBef>
                <a:spcPct val="0"/>
              </a:spcBef>
            </a:pPr>
            <a:r>
              <a:rPr lang="en-US" altLang="en-US"/>
              <a:t>Fire Watch Personnel must be identified and their qualifications verified, </a:t>
            </a:r>
            <a:r>
              <a:rPr lang="en-US" altLang="en-US" u="sng"/>
              <a:t>before permits are issued</a:t>
            </a:r>
            <a:r>
              <a:rPr lang="en-US" altLang="en-US"/>
              <a:t>.</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7D9F097-5905-4C09-A278-E27CE8A9FD53}"/>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84FAE7F-9551-B0D9-6E11-200DEFFBCD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Before beginning any hot work, ask yourself if the work can be</a:t>
            </a:r>
          </a:p>
          <a:p>
            <a:pPr eaLnBrk="1" hangingPunct="1">
              <a:spcBef>
                <a:spcPct val="0"/>
              </a:spcBef>
            </a:pPr>
            <a:r>
              <a:rPr lang="en-US" altLang="en-US"/>
              <a:t>done a safer way.  Hot work is very hazardous and should be</a:t>
            </a:r>
          </a:p>
          <a:p>
            <a:pPr eaLnBrk="1" hangingPunct="1">
              <a:spcBef>
                <a:spcPct val="0"/>
              </a:spcBef>
            </a:pPr>
            <a:r>
              <a:rPr lang="en-US" altLang="en-US"/>
              <a:t>avoided if not absolutely necessary. </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C98EB60-218F-982A-963B-571B7F7198C7}"/>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971BCA60-A0F3-84BE-7559-27EAFBAA71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Before any employee designated as hot work permit approvers, authorized personnel or supervisors are allowed to perform any hot work operations, they must receive training. Periodic retraining will occur if an employee has a lack of knowledge, uses equipment improperly or if work tasks change. At a minimum, the training will include the following subjects: </a:t>
            </a:r>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CE394D1-543A-77C9-A8C7-88914ABC3C89}"/>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794F40C1-16A0-794F-C627-8209096FD7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Develop safe usage protocols for all heat, flame and spark producing equipment.</a:t>
            </a:r>
          </a:p>
          <a:p>
            <a:r>
              <a:rPr lang="en-US" altLang="en-US"/>
              <a:t>Provide appropriate training to all employees that perform or authorize hot work activities.</a:t>
            </a:r>
          </a:p>
          <a:p>
            <a:r>
              <a:rPr lang="en-US" altLang="en-US"/>
              <a:t>Establish designated hot work areas.</a:t>
            </a:r>
          </a:p>
          <a:p>
            <a:r>
              <a:rPr lang="en-US" altLang="en-US"/>
              <a:t>Establish procedures and a permit system for performing hot work in non-designated areas.</a:t>
            </a:r>
          </a:p>
          <a:p>
            <a:r>
              <a:rPr lang="en-US" altLang="en-US"/>
              <a:t>Designate individuals who can approve hot work activities and issue permits in non-designated areas.</a:t>
            </a:r>
          </a:p>
          <a:p>
            <a:r>
              <a:rPr lang="en-US" altLang="en-US"/>
              <a:t>Identify the proper personal protective equipment (PPE) needed during the hot work procedures.</a:t>
            </a:r>
          </a:p>
          <a:p>
            <a:r>
              <a:rPr lang="en-US" altLang="en-US"/>
              <a:t>Complete air monitoring in the event a potentially explosive atmosphere is identified. </a:t>
            </a:r>
          </a:p>
          <a:p>
            <a:r>
              <a:rPr lang="en-US" altLang="en-US"/>
              <a:t>Provide outside contractors working the OMD property with training and information on OMD hot work process and procedures. </a:t>
            </a:r>
          </a:p>
          <a:p>
            <a:r>
              <a:rPr lang="en-US" altLang="en-US"/>
              <a:t>Retain records of training and all hot work permits. </a:t>
            </a:r>
          </a:p>
          <a:p>
            <a:r>
              <a:rPr lang="en-US" altLang="en-US"/>
              <a:t>Review the program at least annually and when changes are needed or new equipment is added.</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7AF3208-6483-EBE5-0A3C-9F2626DF66CD}"/>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21695010-F249-C850-D06C-E395B93DA1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u="sng"/>
              <a:t>Goals and Objectives:</a:t>
            </a:r>
            <a:endParaRPr lang="en-US" altLang="en-US"/>
          </a:p>
          <a:p>
            <a:pPr eaLnBrk="1" hangingPunct="1">
              <a:spcBef>
                <a:spcPct val="0"/>
              </a:spcBef>
            </a:pPr>
            <a:endParaRPr lang="en-US" altLang="en-US"/>
          </a:p>
          <a:p>
            <a:pPr eaLnBrk="1" hangingPunct="1">
              <a:spcBef>
                <a:spcPct val="0"/>
              </a:spcBef>
            </a:pPr>
            <a:r>
              <a:rPr lang="en-US" altLang="en-US"/>
              <a:t>At the end of this session, you will:</a:t>
            </a:r>
          </a:p>
          <a:p>
            <a:pPr eaLnBrk="1" hangingPunct="1">
              <a:spcBef>
                <a:spcPct val="0"/>
              </a:spcBef>
            </a:pPr>
            <a:endParaRPr lang="en-US" altLang="en-US"/>
          </a:p>
          <a:p>
            <a:pPr eaLnBrk="1" hangingPunct="1">
              <a:spcBef>
                <a:spcPct val="0"/>
              </a:spcBef>
            </a:pPr>
            <a:r>
              <a:rPr lang="en-US" altLang="en-US"/>
              <a:t>-	Recognize work that requires the use of Hot Work Permits.</a:t>
            </a:r>
          </a:p>
          <a:p>
            <a:pPr eaLnBrk="1" hangingPunct="1">
              <a:spcBef>
                <a:spcPct val="0"/>
              </a:spcBef>
            </a:pPr>
            <a:r>
              <a:rPr lang="en-US" altLang="en-US"/>
              <a:t>-	Be familiar with the Hot Work Permit System.</a:t>
            </a:r>
          </a:p>
          <a:p>
            <a:pPr eaLnBrk="1" hangingPunct="1">
              <a:spcBef>
                <a:spcPct val="0"/>
              </a:spcBef>
            </a:pPr>
            <a:r>
              <a:rPr lang="en-US" altLang="en-US"/>
              <a:t>-	Pass a quiz with a score of 100%.</a:t>
            </a:r>
          </a:p>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9A41105-CA00-D979-DD71-B1E40502B15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AC77783-4E04-792D-6893-BDA6BB61A586}"/>
              </a:ext>
            </a:extLst>
          </p:cNvPr>
          <p:cNvSpPr>
            <a:spLocks noGrp="1"/>
          </p:cNvSpPr>
          <p:nvPr>
            <p:ph type="body" idx="1"/>
          </p:nvPr>
        </p:nvSpPr>
        <p:spPr/>
        <p:txBody>
          <a:bodyPr/>
          <a:lstStyle/>
          <a:p>
            <a:pPr marL="285750" indent="-285750" eaLnBrk="1" fontAlgn="auto" hangingPunct="1">
              <a:spcBef>
                <a:spcPts val="0"/>
              </a:spcBef>
              <a:spcAft>
                <a:spcPts val="0"/>
              </a:spcAft>
              <a:buFont typeface="Arial" panose="020B0604020202020204" pitchFamily="34" charset="0"/>
              <a:buChar char="•"/>
              <a:defRPr/>
            </a:pPr>
            <a:r>
              <a:rPr lang="en-US" dirty="0"/>
              <a:t>Ensure that only qualified and trained employees perform hot work activities.</a:t>
            </a:r>
          </a:p>
          <a:p>
            <a:pPr marL="285750" indent="-285750" eaLnBrk="1" fontAlgn="auto" hangingPunct="1">
              <a:spcBef>
                <a:spcPts val="0"/>
              </a:spcBef>
              <a:spcAft>
                <a:spcPts val="0"/>
              </a:spcAft>
              <a:buFont typeface="Arial" panose="020B0604020202020204" pitchFamily="34" charset="0"/>
              <a:buChar char="•"/>
              <a:defRPr/>
            </a:pPr>
            <a:r>
              <a:rPr lang="en-US" dirty="0"/>
              <a:t>Ensure that employees who are found to have insufficient skills or understanding of hot work procedures receive retraining before conducting any further hot work assignments.</a:t>
            </a:r>
          </a:p>
          <a:p>
            <a:pPr marL="285750" indent="-285750" eaLnBrk="1" fontAlgn="auto" hangingPunct="1">
              <a:spcBef>
                <a:spcPts val="0"/>
              </a:spcBef>
              <a:spcAft>
                <a:spcPts val="0"/>
              </a:spcAft>
              <a:buFont typeface="Arial" panose="020B0604020202020204" pitchFamily="34" charset="0"/>
              <a:buChar char="•"/>
              <a:defRPr/>
            </a:pPr>
            <a:r>
              <a:rPr lang="en-US" dirty="0"/>
              <a:t>Ensure that employees comply with all procedures and policies.</a:t>
            </a:r>
          </a:p>
          <a:p>
            <a:pPr marL="285750" indent="-285750" eaLnBrk="1" fontAlgn="auto" hangingPunct="1">
              <a:spcBef>
                <a:spcPts val="0"/>
              </a:spcBef>
              <a:spcAft>
                <a:spcPts val="0"/>
              </a:spcAft>
              <a:buFont typeface="Arial" panose="020B0604020202020204" pitchFamily="34" charset="0"/>
              <a:buChar char="•"/>
              <a:defRPr/>
            </a:pPr>
            <a:r>
              <a:rPr lang="en-US" dirty="0"/>
              <a:t>Ensure that all hot work activities are approved prior to being performed in designated or non-designated areas.</a:t>
            </a:r>
          </a:p>
          <a:p>
            <a:pPr marL="285750" indent="-285750" eaLnBrk="1" fontAlgn="auto" hangingPunct="1">
              <a:spcBef>
                <a:spcPts val="0"/>
              </a:spcBef>
              <a:spcAft>
                <a:spcPts val="0"/>
              </a:spcAft>
              <a:buFont typeface="Arial" panose="020B0604020202020204" pitchFamily="34" charset="0"/>
              <a:buChar char="•"/>
              <a:defRPr/>
            </a:pPr>
            <a:r>
              <a:rPr lang="en-US" dirty="0"/>
              <a:t>Identify dangerous situations, not suitable for hot work.</a:t>
            </a:r>
          </a:p>
          <a:p>
            <a:pPr marL="285750" indent="-285750" eaLnBrk="1" fontAlgn="auto" hangingPunct="1">
              <a:spcBef>
                <a:spcPts val="0"/>
              </a:spcBef>
              <a:spcAft>
                <a:spcPts val="0"/>
              </a:spcAft>
              <a:buFont typeface="Arial" panose="020B0604020202020204" pitchFamily="34" charset="0"/>
              <a:buChar char="•"/>
              <a:defRPr/>
            </a:pPr>
            <a:r>
              <a:rPr lang="en-US" dirty="0"/>
              <a:t>Designate a fire watch employee for all hot work performed in a non-designated area during and for no less than 30 minutes after work is completed.</a:t>
            </a:r>
          </a:p>
          <a:p>
            <a:pPr marL="285750" indent="-285750" eaLnBrk="1" fontAlgn="auto" hangingPunct="1">
              <a:spcBef>
                <a:spcPts val="0"/>
              </a:spcBef>
              <a:spcAft>
                <a:spcPts val="0"/>
              </a:spcAft>
              <a:buFont typeface="Arial" panose="020B0604020202020204" pitchFamily="34" charset="0"/>
              <a:buChar char="•"/>
              <a:defRPr/>
            </a:pPr>
            <a:r>
              <a:rPr lang="en-US" dirty="0"/>
              <a:t>Conduct final inspections after a fire watch period has concluded.</a:t>
            </a:r>
          </a:p>
          <a:p>
            <a:pPr>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0B1B9E3-23A4-FC2A-D200-B0AF26F8271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DC080B8-F2C6-C64B-BA78-177E85D9CB5F}"/>
              </a:ext>
            </a:extLst>
          </p:cNvPr>
          <p:cNvSpPr>
            <a:spLocks noGrp="1"/>
          </p:cNvSpPr>
          <p:nvPr>
            <p:ph type="body" idx="1"/>
          </p:nvPr>
        </p:nvSpPr>
        <p:spPr/>
        <p:txBody>
          <a:bodyPr/>
          <a:lstStyle/>
          <a:p>
            <a:pPr marL="285750" indent="-285750" eaLnBrk="1" fontAlgn="auto" hangingPunct="1">
              <a:spcBef>
                <a:spcPts val="0"/>
              </a:spcBef>
              <a:spcAft>
                <a:spcPts val="0"/>
              </a:spcAft>
              <a:buFont typeface="Arial" panose="020B0604020202020204" pitchFamily="34" charset="0"/>
              <a:buChar char="•"/>
              <a:defRPr/>
            </a:pPr>
            <a:r>
              <a:rPr lang="en-US" dirty="0"/>
              <a:t>Ensure all combustibles are removed from the hot work area or if they cannot be removed, ensure that guards are in place to confine the heat, sparks and slag.</a:t>
            </a:r>
          </a:p>
          <a:p>
            <a:pPr marL="285750" indent="-285750" eaLnBrk="1" fontAlgn="auto" hangingPunct="1">
              <a:spcBef>
                <a:spcPts val="0"/>
              </a:spcBef>
              <a:spcAft>
                <a:spcPts val="0"/>
              </a:spcAft>
              <a:buFont typeface="Arial" panose="020B0604020202020204" pitchFamily="34" charset="0"/>
              <a:buChar char="•"/>
              <a:defRPr/>
            </a:pPr>
            <a:r>
              <a:rPr lang="en-US" dirty="0"/>
              <a:t>Inspect hot work areas and review planned safety precautions before hot work begins.</a:t>
            </a:r>
          </a:p>
          <a:p>
            <a:pPr marL="285750" indent="-285750" eaLnBrk="1" fontAlgn="auto" hangingPunct="1">
              <a:spcBef>
                <a:spcPts val="0"/>
              </a:spcBef>
              <a:spcAft>
                <a:spcPts val="0"/>
              </a:spcAft>
              <a:buFont typeface="Arial" panose="020B0604020202020204" pitchFamily="34" charset="0"/>
              <a:buChar char="•"/>
              <a:defRPr/>
            </a:pPr>
            <a:r>
              <a:rPr lang="en-US" dirty="0"/>
              <a:t>Post hot work permits.</a:t>
            </a:r>
          </a:p>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57205E6-FB72-4611-2BC4-075681BA9C1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E1309CA-C22A-1716-7A48-191817D1CD9E}"/>
              </a:ext>
            </a:extLst>
          </p:cNvPr>
          <p:cNvSpPr>
            <a:spLocks noGrp="1"/>
          </p:cNvSpPr>
          <p:nvPr>
            <p:ph type="body" idx="1"/>
          </p:nvPr>
        </p:nvSpPr>
        <p:spPr/>
        <p:txBody>
          <a:bodyPr/>
          <a:lstStyle/>
          <a:p>
            <a:pPr eaLnBrk="1" fontAlgn="auto" hangingPunct="1">
              <a:spcBef>
                <a:spcPts val="0"/>
              </a:spcBef>
              <a:spcAft>
                <a:spcPts val="0"/>
              </a:spcAft>
              <a:defRPr/>
            </a:pPr>
            <a:r>
              <a:rPr lang="en-US" b="1" u="sng" dirty="0"/>
              <a:t>Authorized Personnel:</a:t>
            </a:r>
            <a:r>
              <a:rPr lang="en-US" dirty="0"/>
              <a:t> </a:t>
            </a:r>
          </a:p>
          <a:p>
            <a:pPr eaLnBrk="1" fontAlgn="auto" hangingPunct="1">
              <a:spcBef>
                <a:spcPts val="0"/>
              </a:spcBef>
              <a:spcAft>
                <a:spcPts val="0"/>
              </a:spcAft>
              <a:defRPr/>
            </a:pPr>
            <a:r>
              <a:rPr lang="en-US" dirty="0"/>
              <a:t>Authorized personnel include employees or contractors who are trained to perform hot work activities such as: soldering, welding, pipe-cutting, heat-treating, grinding, thawing pipes, hot riveting, torch-applied roofing, or any other application involving heat, sparks, or flames. Duties of “Authorized” personnel include:</a:t>
            </a:r>
          </a:p>
          <a:p>
            <a:pPr marL="285750" indent="-285750" eaLnBrk="1" fontAlgn="auto" hangingPunct="1">
              <a:spcBef>
                <a:spcPts val="0"/>
              </a:spcBef>
              <a:spcAft>
                <a:spcPts val="0"/>
              </a:spcAft>
              <a:buFont typeface="Arial" panose="020B0604020202020204" pitchFamily="34" charset="0"/>
              <a:buChar char="•"/>
              <a:defRPr/>
            </a:pPr>
            <a:r>
              <a:rPr lang="en-US" dirty="0"/>
              <a:t>Complete all hot work training.</a:t>
            </a:r>
          </a:p>
          <a:p>
            <a:pPr marL="285750" indent="-285750" eaLnBrk="1" fontAlgn="auto" hangingPunct="1">
              <a:spcBef>
                <a:spcPts val="0"/>
              </a:spcBef>
              <a:spcAft>
                <a:spcPts val="0"/>
              </a:spcAft>
              <a:buFont typeface="Arial" panose="020B0604020202020204" pitchFamily="34" charset="0"/>
              <a:buChar char="•"/>
              <a:defRPr/>
            </a:pPr>
            <a:r>
              <a:rPr lang="en-US" dirty="0"/>
              <a:t>Seek approval and/or permit to perform hot work prior to beginning operations.</a:t>
            </a:r>
          </a:p>
          <a:p>
            <a:pPr marL="285750" indent="-285750" eaLnBrk="1" fontAlgn="auto" hangingPunct="1">
              <a:spcBef>
                <a:spcPts val="0"/>
              </a:spcBef>
              <a:spcAft>
                <a:spcPts val="0"/>
              </a:spcAft>
              <a:buFont typeface="Arial" panose="020B0604020202020204" pitchFamily="34" charset="0"/>
              <a:buChar char="•"/>
              <a:defRPr/>
            </a:pPr>
            <a:r>
              <a:rPr lang="en-US" dirty="0"/>
              <a:t>Perform hot work activities and procedures IAW the AGP 99.200.14 policy.</a:t>
            </a:r>
          </a:p>
          <a:p>
            <a:pPr marL="285750" indent="-285750" eaLnBrk="1" fontAlgn="auto" hangingPunct="1">
              <a:spcBef>
                <a:spcPts val="0"/>
              </a:spcBef>
              <a:spcAft>
                <a:spcPts val="0"/>
              </a:spcAft>
              <a:buFont typeface="Arial" panose="020B0604020202020204" pitchFamily="34" charset="0"/>
              <a:buChar char="•"/>
              <a:defRPr/>
            </a:pPr>
            <a:r>
              <a:rPr lang="en-US" dirty="0"/>
              <a:t>Inspecting designated hot work areas for combustible and other hazards prior to beginning hot work. </a:t>
            </a:r>
          </a:p>
          <a:p>
            <a:pPr marL="285750" indent="-285750" eaLnBrk="1" fontAlgn="auto" hangingPunct="1">
              <a:spcBef>
                <a:spcPts val="0"/>
              </a:spcBef>
              <a:spcAft>
                <a:spcPts val="0"/>
              </a:spcAft>
              <a:buFont typeface="Arial" panose="020B0604020202020204" pitchFamily="34" charset="0"/>
              <a:buChar char="•"/>
              <a:defRPr/>
            </a:pPr>
            <a:r>
              <a:rPr lang="en-US" dirty="0"/>
              <a:t>Inspecting hot work equipment to ensure it is in safe operating condition before beginning work.</a:t>
            </a:r>
          </a:p>
          <a:p>
            <a:pPr marL="285750" indent="-285750" eaLnBrk="1" fontAlgn="auto" hangingPunct="1">
              <a:spcBef>
                <a:spcPts val="0"/>
              </a:spcBef>
              <a:spcAft>
                <a:spcPts val="0"/>
              </a:spcAft>
              <a:buFont typeface="Arial" panose="020B0604020202020204" pitchFamily="34" charset="0"/>
              <a:buChar char="•"/>
              <a:defRPr/>
            </a:pPr>
            <a:r>
              <a:rPr lang="en-US" dirty="0"/>
              <a:t>Retain control of equipment while hot work is in progress.</a:t>
            </a:r>
          </a:p>
          <a:p>
            <a:pP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E8F3A4D-F020-1A6D-267A-D0B0B58065B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2C0167E-2F2A-8695-7774-67538E8FB9C2}"/>
              </a:ext>
            </a:extLst>
          </p:cNvPr>
          <p:cNvSpPr>
            <a:spLocks noGrp="1"/>
          </p:cNvSpPr>
          <p:nvPr>
            <p:ph type="body" idx="1"/>
          </p:nvPr>
        </p:nvSpPr>
        <p:spPr/>
        <p:txBody>
          <a:bodyPr/>
          <a:lstStyle/>
          <a:p>
            <a:pPr eaLnBrk="1" fontAlgn="auto" hangingPunct="1">
              <a:spcBef>
                <a:spcPts val="0"/>
              </a:spcBef>
              <a:spcAft>
                <a:spcPts val="0"/>
              </a:spcAft>
              <a:defRPr/>
            </a:pPr>
            <a:r>
              <a:rPr lang="en-US" b="1" u="sng" dirty="0"/>
              <a:t>Fire Watch Personnel:</a:t>
            </a:r>
            <a:r>
              <a:rPr lang="en-US" dirty="0"/>
              <a:t> </a:t>
            </a:r>
          </a:p>
          <a:p>
            <a:pPr eaLnBrk="1" fontAlgn="auto" hangingPunct="1">
              <a:spcBef>
                <a:spcPts val="0"/>
              </a:spcBef>
              <a:spcAft>
                <a:spcPts val="0"/>
              </a:spcAft>
              <a:defRPr/>
            </a:pPr>
            <a:r>
              <a:rPr lang="en-US" dirty="0"/>
              <a:t>A fire watch is designated employee who monitors the hot work area for fires while work is being performed and for 30 minutes after its completion. Duties of “Fire Watch” personnel include:</a:t>
            </a:r>
          </a:p>
          <a:p>
            <a:pPr marL="285750" indent="-285750" eaLnBrk="1" fontAlgn="auto" hangingPunct="1">
              <a:spcBef>
                <a:spcPts val="0"/>
              </a:spcBef>
              <a:spcAft>
                <a:spcPts val="0"/>
              </a:spcAft>
              <a:buFont typeface="Arial" panose="020B0604020202020204" pitchFamily="34" charset="0"/>
              <a:buChar char="•"/>
              <a:defRPr/>
            </a:pPr>
            <a:r>
              <a:rPr lang="en-US" dirty="0"/>
              <a:t>Maintain continuous watch over hot work activity during and after (30 minutes).</a:t>
            </a:r>
          </a:p>
          <a:p>
            <a:pPr marL="285750" indent="-285750" eaLnBrk="1" fontAlgn="auto" hangingPunct="1">
              <a:spcBef>
                <a:spcPts val="0"/>
              </a:spcBef>
              <a:spcAft>
                <a:spcPts val="0"/>
              </a:spcAft>
              <a:buFont typeface="Arial" panose="020B0604020202020204" pitchFamily="34" charset="0"/>
              <a:buChar char="•"/>
              <a:defRPr/>
            </a:pPr>
            <a:r>
              <a:rPr lang="en-US" dirty="0"/>
              <a:t>Monitor adjacent areas for fires.</a:t>
            </a:r>
          </a:p>
          <a:p>
            <a:pPr marL="285750" indent="-285750" eaLnBrk="1" fontAlgn="auto" hangingPunct="1">
              <a:spcBef>
                <a:spcPts val="0"/>
              </a:spcBef>
              <a:spcAft>
                <a:spcPts val="0"/>
              </a:spcAft>
              <a:buFont typeface="Arial" panose="020B0604020202020204" pitchFamily="34" charset="0"/>
              <a:buChar char="•"/>
              <a:defRPr/>
            </a:pPr>
            <a:r>
              <a:rPr lang="en-US" dirty="0"/>
              <a:t>Extinguish small, controllable fires with extinguishing equipment.</a:t>
            </a:r>
          </a:p>
          <a:p>
            <a:pPr marL="285750" indent="-285750" eaLnBrk="1" fontAlgn="auto" hangingPunct="1">
              <a:spcBef>
                <a:spcPts val="0"/>
              </a:spcBef>
              <a:spcAft>
                <a:spcPts val="0"/>
              </a:spcAft>
              <a:buFont typeface="Arial" panose="020B0604020202020204" pitchFamily="34" charset="0"/>
              <a:buChar char="•"/>
              <a:defRPr/>
            </a:pPr>
            <a:r>
              <a:rPr lang="en-US" dirty="0"/>
              <a:t>Activate fire alarm if an uncontrollable fire occurs.</a:t>
            </a:r>
          </a:p>
          <a:p>
            <a:pPr marL="285750" indent="-285750" eaLnBrk="1" fontAlgn="auto" hangingPunct="1">
              <a:spcBef>
                <a:spcPts val="0"/>
              </a:spcBef>
              <a:spcAft>
                <a:spcPts val="0"/>
              </a:spcAft>
              <a:buFont typeface="Arial" panose="020B0604020202020204" pitchFamily="34" charset="0"/>
              <a:buChar char="•"/>
              <a:defRPr/>
            </a:pPr>
            <a:r>
              <a:rPr lang="en-US" dirty="0"/>
              <a:t>Sign the hot work permit 30 minutes after the work is complete and re-posting signed permit in hot work area.</a:t>
            </a:r>
          </a:p>
          <a:p>
            <a:pPr marL="285750" indent="-285750" eaLnBrk="1" fontAlgn="auto" hangingPunct="1">
              <a:spcBef>
                <a:spcPts val="0"/>
              </a:spcBef>
              <a:spcAft>
                <a:spcPts val="0"/>
              </a:spcAft>
              <a:buFont typeface="Arial" panose="020B0604020202020204" pitchFamily="34" charset="0"/>
              <a:buChar char="•"/>
              <a:defRPr/>
            </a:pPr>
            <a:r>
              <a:rPr lang="en-US" dirty="0"/>
              <a:t>After the hot work and 30 minute monitoring period is complete, periodically return to the area to check for fires for three hours.</a:t>
            </a:r>
          </a:p>
          <a:p>
            <a:pPr marL="285750" indent="-285750" eaLnBrk="1" fontAlgn="auto" hangingPunct="1">
              <a:spcBef>
                <a:spcPts val="0"/>
              </a:spcBef>
              <a:spcAft>
                <a:spcPts val="0"/>
              </a:spcAft>
              <a:buFont typeface="Arial" panose="020B0604020202020204" pitchFamily="34" charset="0"/>
              <a:buChar char="•"/>
              <a:defRPr/>
            </a:pPr>
            <a:r>
              <a:rPr lang="en-US" dirty="0"/>
              <a:t>Ensure that the supervisor has conducted a final inspection after the fire watch period has concluded and signs off on the permit.</a:t>
            </a:r>
          </a:p>
          <a:p>
            <a:pPr marL="285750" indent="-285750" eaLnBrk="1" fontAlgn="auto" hangingPunct="1">
              <a:spcBef>
                <a:spcPts val="0"/>
              </a:spcBef>
              <a:spcAft>
                <a:spcPts val="0"/>
              </a:spcAft>
              <a:buFont typeface="Arial" panose="020B0604020202020204" pitchFamily="34" charset="0"/>
              <a:buChar char="•"/>
              <a:defRPr/>
            </a:pPr>
            <a:r>
              <a:rPr lang="en-US" dirty="0"/>
              <a:t>If fire watch personnel must leave before the period is over, the supervisor must assign another trained employee for the remaining time. </a:t>
            </a:r>
          </a:p>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7D47C32-1C4D-2EBF-6300-2B3D87A2C5D5}"/>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2E8E72F2-B1EF-60D3-006F-AE56A26FD4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Hot work permits will be void and all hot work must not begin or must be immediately stopped if any of the following occur:</a:t>
            </a:r>
            <a:br>
              <a:rPr lang="en-US" altLang="en-US"/>
            </a:br>
            <a:endParaRPr lang="en-US" altLang="en-US"/>
          </a:p>
          <a:p>
            <a:r>
              <a:rPr lang="en-US" altLang="en-US"/>
              <a:t>Fire alarm sounds.</a:t>
            </a:r>
          </a:p>
          <a:p>
            <a:r>
              <a:rPr lang="en-US" altLang="en-US"/>
              <a:t>Work has not begun within 60 minutes of approved time.</a:t>
            </a:r>
          </a:p>
          <a:p>
            <a:r>
              <a:rPr lang="en-US" altLang="en-US"/>
              <a:t>Work has been suspended for more than 60 minutes.</a:t>
            </a:r>
          </a:p>
          <a:p>
            <a:r>
              <a:rPr lang="en-US" altLang="en-US"/>
              <a:t>A work shift ends or there is a change in authorized or approval personnel.</a:t>
            </a:r>
          </a:p>
          <a:p>
            <a:r>
              <a:rPr lang="en-US" altLang="en-US"/>
              <a:t>At any time the authorized employee, supervisor or hot work approver detects a danger or uncontrolled hazard.</a:t>
            </a:r>
            <a:br>
              <a:rPr lang="en-US" altLang="en-US"/>
            </a:br>
            <a:endParaRPr lang="en-US" altLang="en-US"/>
          </a:p>
          <a:p>
            <a:r>
              <a:rPr lang="en-US" altLang="en-US"/>
              <a:t>Whenever a hot work permit is voided, a new permit must be issued to begin or continue hot work operations.</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145EC7F-AA0D-5CB6-8BE1-089469BD7AE6}"/>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BA56BA70-CDB2-DB0D-2955-2600A2054B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FF0000"/>
                </a:solidFill>
              </a:rPr>
              <a:t>OMD requires the use of the Hot Work Permit system as a primary means of preventing fires due to non-routine open flame and high temperature processes.</a:t>
            </a:r>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AFAF2B5-C112-90E6-19DC-640EF9F0A1E0}"/>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F0C50074-7BA8-1CBA-30E8-0095B331ED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Any work that involves burning, welding, cutting, brazing, soldering, grinding, using fire or spark producing tools, or other work that produces a source of ignition. </a:t>
            </a:r>
          </a:p>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64895C0F-BF7E-EC98-1F17-B2883C4766E4}"/>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B9F66992-3B12-B256-876C-4B5464F598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Area 1: Bldg. 5033 NW corner of bldg.</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A046206-5CB1-CD6E-F74B-5139A4594A5A}"/>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C85FBF02-C0CC-0999-8A10-D5A951B7BB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Wildland fire, Management and the team helping during the Hot Work operation. </a:t>
            </a:r>
          </a:p>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7D2BFB9-95C4-67DD-7ACE-FB3E06A21DEE}"/>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5C81F947-3C0F-8A30-7F61-C0FFCC7B1E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The Authorized person or Supervisor. </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DB19819-57BB-EC52-8657-63C9A98D4CB5}"/>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71BC7062-8AA1-6E90-BFA1-3BFBE07641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hot work with the potential for wildland fire, refer to the Open Burn Plan for your location. </a:t>
            </a:r>
          </a:p>
          <a:p>
            <a:endParaRPr lang="en-US" altLang="en-US"/>
          </a:p>
          <a:p>
            <a:r>
              <a:rPr lang="en-US" altLang="en-US"/>
              <a:t>If applicable, building fire system should be operational at the hot work location.</a:t>
            </a:r>
          </a:p>
          <a:p>
            <a:endParaRPr lang="en-US" altLang="en-US"/>
          </a:p>
          <a:p>
            <a:r>
              <a:rPr lang="en-US" altLang="en-US"/>
              <a:t>All combustible materials within 35 feet of the hot work area shall be moved to a safe distance.</a:t>
            </a:r>
          </a:p>
          <a:p>
            <a:endParaRPr lang="en-US" altLang="en-US"/>
          </a:p>
          <a:p>
            <a:r>
              <a:rPr lang="en-US" altLang="en-US"/>
              <a:t>If combustible materials cannot be moved, they must be protected by the fire-retardant covers or shielded with fire retardant metal guards.</a:t>
            </a:r>
          </a:p>
          <a:p>
            <a:endParaRPr lang="en-US" altLang="en-US"/>
          </a:p>
          <a:p>
            <a:r>
              <a:rPr lang="en-US" altLang="en-US"/>
              <a:t>Appropriate personal protective equipment (PPE), based upon a hazard assessment, is provided to employees performing hot work. </a:t>
            </a:r>
          </a:p>
          <a:p>
            <a:endParaRPr lang="en-US" altLang="en-US"/>
          </a:p>
          <a:p>
            <a:r>
              <a:rPr lang="en-US" altLang="en-US"/>
              <a:t>A fire watch is initiated during all hot work and for 30min after it has been stopped. </a:t>
            </a:r>
          </a:p>
          <a:p>
            <a:endParaRPr lang="en-US" altLang="en-US"/>
          </a:p>
          <a:p>
            <a:r>
              <a:rPr lang="en-US" altLang="en-US"/>
              <a:t>The hot work permit must be issued, and the area inspected, before work begins.</a:t>
            </a: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241A784-E655-1FF9-7C29-CA3A5EA55DF3}"/>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13E69A64-076F-9FF3-3F83-5B194CF235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No, They must be for a specific job and work shift but not to exceed a 24 hours time period. </a:t>
            </a:r>
          </a:p>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DD8490B-5550-8910-A9DC-1C9D846ED283}"/>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B8050593-9DEB-AA2B-CB9A-9031A7DE85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Fire watch will be provided during and for at least 30 minutes after work, and during any coffee or lunch breaks.</a:t>
            </a:r>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0606323-2CAC-5841-508B-06F86C6C73F9}"/>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FA6DB3FB-0831-23FB-CAA8-589BAC159E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FF0000"/>
                </a:solidFill>
              </a:rPr>
              <a:t>No, Fire Watch Personnel </a:t>
            </a:r>
            <a:r>
              <a:rPr lang="en-US" altLang="en-US" b="1" u="sng">
                <a:solidFill>
                  <a:srgbClr val="FF0000"/>
                </a:solidFill>
              </a:rPr>
              <a:t>may not do</a:t>
            </a:r>
            <a:r>
              <a:rPr lang="en-US" altLang="en-US" b="1">
                <a:solidFill>
                  <a:srgbClr val="FF0000"/>
                </a:solidFill>
              </a:rPr>
              <a:t> </a:t>
            </a:r>
            <a:r>
              <a:rPr lang="en-US" altLang="en-US">
                <a:solidFill>
                  <a:srgbClr val="FF0000"/>
                </a:solidFill>
              </a:rPr>
              <a:t>other jobs which</a:t>
            </a:r>
          </a:p>
          <a:p>
            <a:pPr eaLnBrk="1" hangingPunct="1"/>
            <a:r>
              <a:rPr lang="en-US" altLang="en-US">
                <a:solidFill>
                  <a:srgbClr val="FF0000"/>
                </a:solidFill>
              </a:rPr>
              <a:t>detract from their primary responsibility.</a:t>
            </a:r>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720E73B-1D8A-D1A0-55CE-6A5741B8BA2F}"/>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9E037C62-B3A7-983B-B5A3-11D8CFECAA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FF0000"/>
                </a:solidFill>
              </a:rPr>
              <a:t>Duties of “Authorized” personnel include:</a:t>
            </a:r>
          </a:p>
          <a:p>
            <a:pPr eaLnBrk="1" hangingPunct="1"/>
            <a:r>
              <a:rPr lang="en-US" altLang="en-US">
                <a:solidFill>
                  <a:srgbClr val="FF0000"/>
                </a:solidFill>
              </a:rPr>
              <a:t>-Complete all hot work training.</a:t>
            </a:r>
          </a:p>
          <a:p>
            <a:pPr eaLnBrk="1" hangingPunct="1"/>
            <a:r>
              <a:rPr lang="en-US" altLang="en-US">
                <a:solidFill>
                  <a:srgbClr val="FF0000"/>
                </a:solidFill>
              </a:rPr>
              <a:t>-Seek approval and/or permit to perform hot work prior to beginning operations.</a:t>
            </a:r>
          </a:p>
          <a:p>
            <a:pPr eaLnBrk="1" hangingPunct="1"/>
            <a:r>
              <a:rPr lang="en-US" altLang="en-US">
                <a:solidFill>
                  <a:srgbClr val="FF0000"/>
                </a:solidFill>
              </a:rPr>
              <a:t>-Perform hot work activities and procedures IAW the AGP 99.200.14 policy.</a:t>
            </a:r>
          </a:p>
          <a:p>
            <a:pPr eaLnBrk="1" hangingPunct="1"/>
            <a:r>
              <a:rPr lang="en-US" altLang="en-US">
                <a:solidFill>
                  <a:srgbClr val="FF0000"/>
                </a:solidFill>
              </a:rPr>
              <a:t>-Inspecting designated hot work areas for combustible and other hazards prior to beginning hot work. </a:t>
            </a:r>
          </a:p>
          <a:p>
            <a:pPr eaLnBrk="1" hangingPunct="1"/>
            <a:r>
              <a:rPr lang="en-US" altLang="en-US">
                <a:solidFill>
                  <a:srgbClr val="FF0000"/>
                </a:solidFill>
              </a:rPr>
              <a:t>-Inspecting hot work equipment to ensure it is in safe operating condition before beginning work.</a:t>
            </a:r>
          </a:p>
          <a:p>
            <a:pPr eaLnBrk="1" hangingPunct="1"/>
            <a:r>
              <a:rPr lang="en-US" altLang="en-US">
                <a:solidFill>
                  <a:srgbClr val="FF0000"/>
                </a:solidFill>
              </a:rPr>
              <a:t>-Retain control of equipment while hot work is in progress.-</a:t>
            </a:r>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92C1557-50C8-065A-2E8C-795DA0C2EB87}"/>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8CE5E451-B0AB-CD8E-885F-1FA8AB746D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rPr>
              <a:t>Yes. </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7358BB5-8BFF-66FD-AD98-DAC986AF05F7}"/>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E6AE096E-F535-FA9A-D08E-957AB79DE2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order to ensure adequate controls and safety precautions are being used in non-designated hot work areas, a hot work permit system will be used. </a:t>
            </a:r>
          </a:p>
          <a:p>
            <a:r>
              <a:rPr lang="en-US" altLang="en-US"/>
              <a:t> </a:t>
            </a:r>
          </a:p>
          <a:p>
            <a:r>
              <a:rPr lang="en-US" altLang="en-US" u="sng"/>
              <a:t>Procedures:</a:t>
            </a:r>
            <a:br>
              <a:rPr lang="en-US" altLang="en-US" u="sng"/>
            </a:br>
            <a:endParaRPr lang="en-US" altLang="en-US"/>
          </a:p>
          <a:p>
            <a:r>
              <a:rPr lang="en-US" altLang="en-US"/>
              <a:t>Authorized person or supervisor will complete and submit hot work permit request (Attachment 1) for approval. </a:t>
            </a:r>
          </a:p>
          <a:p>
            <a:r>
              <a:rPr lang="en-US" altLang="en-US"/>
              <a:t>Hot work approver will review planned safety precautions and inspect the hot work site using the hot work permit checklist (Attachment 2).</a:t>
            </a:r>
          </a:p>
          <a:p>
            <a:r>
              <a:rPr lang="en-US" altLang="en-US"/>
              <a:t>Employees in the immediate area will be informed that hot work is going to be conducted and to avoid the area.</a:t>
            </a:r>
          </a:p>
          <a:p>
            <a:r>
              <a:rPr lang="en-US" altLang="en-US"/>
              <a:t>Hot work approver will communicate any additional special precautions that need to be taken prior to beginning operations.</a:t>
            </a:r>
          </a:p>
          <a:p>
            <a:endParaRPr lang="en-US" altLang="en-US"/>
          </a:p>
          <a:p>
            <a:r>
              <a:rPr lang="en-US" altLang="en-US"/>
              <a:t>If all necessary precautions have been taken and work can proceed, the hot work approver will complete the hot work permit (Attachment 3) and post the warning sign in a highly visible area (Attachment 4).</a:t>
            </a:r>
          </a:p>
          <a:p>
            <a:r>
              <a:rPr lang="en-US" altLang="en-US"/>
              <a:t>Copies of all hot work permit information will be sent to the manager.</a:t>
            </a:r>
          </a:p>
          <a:p>
            <a:r>
              <a:rPr lang="en-US" altLang="en-US"/>
              <a:t>Upon completion of the hot work operations and the 30 minute fire watch, the hot work issuer will inspect the completed job and ensure the area is clear and ready to return to normal operations.</a:t>
            </a:r>
          </a:p>
          <a:p>
            <a:r>
              <a:rPr lang="en-US" altLang="en-US"/>
              <a:t>Hot work approver will inform the employees in the immediate area that work is completed and to return to normal operations.</a:t>
            </a:r>
          </a:p>
          <a:p>
            <a:endParaRPr lang="en-US" altLang="en-US"/>
          </a:p>
          <a:p>
            <a:endParaRPr lang="en-US" altLang="en-US"/>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E0CC945-F1B2-61A4-A296-E36589E6510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F35AB89F-A387-DBAA-2028-C9AB631637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Permits are issued for the</a:t>
            </a:r>
          </a:p>
          <a:p>
            <a:pPr eaLnBrk="1" hangingPunct="1">
              <a:spcBef>
                <a:spcPct val="0"/>
              </a:spcBef>
            </a:pPr>
            <a:r>
              <a:rPr lang="en-US" altLang="en-US"/>
              <a:t>specific job being done, and</a:t>
            </a:r>
          </a:p>
          <a:p>
            <a:pPr eaLnBrk="1" hangingPunct="1">
              <a:spcBef>
                <a:spcPct val="0"/>
              </a:spcBef>
            </a:pPr>
            <a:r>
              <a:rPr lang="en-US" altLang="en-US"/>
              <a:t>for a specific time period.  The</a:t>
            </a:r>
          </a:p>
          <a:p>
            <a:pPr eaLnBrk="1" hangingPunct="1">
              <a:spcBef>
                <a:spcPct val="0"/>
              </a:spcBef>
            </a:pPr>
            <a:r>
              <a:rPr lang="en-US" altLang="en-US"/>
              <a:t>time period is usually for the</a:t>
            </a:r>
          </a:p>
          <a:p>
            <a:pPr eaLnBrk="1" hangingPunct="1">
              <a:spcBef>
                <a:spcPct val="0"/>
              </a:spcBef>
            </a:pPr>
            <a:r>
              <a:rPr lang="en-US" altLang="en-US"/>
              <a:t>working shift, but may never</a:t>
            </a:r>
          </a:p>
          <a:p>
            <a:pPr eaLnBrk="1" hangingPunct="1">
              <a:spcBef>
                <a:spcPct val="0"/>
              </a:spcBef>
            </a:pPr>
            <a:r>
              <a:rPr lang="en-US" altLang="en-US"/>
              <a:t>exceed twenty-four hours.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07069C0-BF54-3AFD-AB89-079AC50529B5}"/>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485CE3E0-AEC7-18FE-DD72-A1F7946231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400"/>
              <a:t>The Fire Marshal, Safety Engineer, or Maintenance Manager has the responsibility to verify that all necessary precautions have been taken at the worksite.</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C437C8A-4056-A602-0D27-6283608F5507}"/>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32994A6B-08BA-08DF-E84B-9E2D12E33E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Where any of the following conditions exist, additional precautions shall also be taken above the basic precautions. The protection measures will be determined by the hot work permit issuer prior to beginning work.</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7544621-BF89-D40D-EFB0-8D33D37EDD7F}"/>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345FE952-3AA3-2AF1-74E5-A50F360353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Floor Openings/Coverings</a:t>
            </a:r>
            <a:r>
              <a:rPr lang="en-US" altLang="en-US"/>
              <a:t>: </a:t>
            </a:r>
          </a:p>
          <a:p>
            <a:r>
              <a:rPr lang="en-US" altLang="en-US"/>
              <a:t> </a:t>
            </a:r>
          </a:p>
          <a:p>
            <a:r>
              <a:rPr lang="en-US" altLang="en-US"/>
              <a:t>The floors shall be protected from exposure to flames, sparks, slag or other hot materials whenever there are combustible floors or materials on the floor, floor openings or cracks in the floors. Protections may include:</a:t>
            </a:r>
            <a:br>
              <a:rPr lang="en-US" altLang="en-US"/>
            </a:br>
            <a:endParaRPr lang="en-US" altLang="en-US"/>
          </a:p>
          <a:p>
            <a:r>
              <a:rPr lang="en-US" altLang="en-US"/>
              <a:t>Fire-resistant shields or material.</a:t>
            </a:r>
          </a:p>
          <a:p>
            <a:r>
              <a:rPr lang="en-US" altLang="en-US"/>
              <a:t>Wetting down floors.</a:t>
            </a:r>
          </a:p>
          <a:p>
            <a:r>
              <a:rPr lang="en-US" altLang="en-US"/>
              <a:t>Covering floors with damp sand.</a:t>
            </a:r>
          </a:p>
          <a:p>
            <a:r>
              <a:rPr lang="en-US" altLang="en-US"/>
              <a:t>Sweeping combustibles from floor.</a:t>
            </a:r>
          </a:p>
          <a:p>
            <a:r>
              <a:rPr lang="en-US" altLang="en-US"/>
              <a:t>Additional protections deemed necessary by the hot work permit issuer.</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DE5B9B4-778E-0598-7548-D7A9080040A4}"/>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26E9FC1C-3A54-2146-7581-AA4DC29D08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Wall Openings</a:t>
            </a:r>
            <a:r>
              <a:rPr lang="en-US" altLang="en-US"/>
              <a:t>: </a:t>
            </a:r>
          </a:p>
          <a:p>
            <a:r>
              <a:rPr lang="en-US" altLang="en-US"/>
              <a:t> </a:t>
            </a:r>
          </a:p>
          <a:p>
            <a:r>
              <a:rPr lang="en-US" altLang="en-US"/>
              <a:t>The walls shall be protected from exposure to flames, sparks, slag, or other hot materials whenever there are combustible walls, wall openings, pipe penetrations or ducts. Protections may include:</a:t>
            </a:r>
            <a:br>
              <a:rPr lang="en-US" altLang="en-US"/>
            </a:br>
            <a:endParaRPr lang="en-US" altLang="en-US"/>
          </a:p>
          <a:p>
            <a:r>
              <a:rPr lang="en-US" altLang="en-US"/>
              <a:t>Fire-resistant shields or materials.</a:t>
            </a:r>
          </a:p>
          <a:p>
            <a:r>
              <a:rPr lang="en-US" altLang="en-US"/>
              <a:t>Shutting dampers.</a:t>
            </a:r>
          </a:p>
          <a:p>
            <a:r>
              <a:rPr lang="en-US" altLang="en-US"/>
              <a:t>Separate fire watch on the other side of the walls.</a:t>
            </a:r>
          </a:p>
          <a:p>
            <a:r>
              <a:rPr lang="en-US" altLang="en-US"/>
              <a:t>Additional protections deemed necessary by the hot work permit issuer.</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4"/>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9zLTLBrfFZ4?feature=oembed"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fMo4fnHsJ8g&amp;t=10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youtube.com/watch?v=tWOeKccnQSc&amp;t=52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Policy Training</a:t>
            </a:r>
          </a:p>
        </p:txBody>
      </p:sp>
      <p:sp>
        <p:nvSpPr>
          <p:cNvPr id="3" name="Subtitle 2"/>
          <p:cNvSpPr>
            <a:spLocks noGrp="1"/>
          </p:cNvSpPr>
          <p:nvPr>
            <p:ph type="subTitle" idx="1"/>
          </p:nvPr>
        </p:nvSpPr>
        <p:spPr>
          <a:xfrm>
            <a:off x="881550" y="3402968"/>
            <a:ext cx="7380900" cy="1487941"/>
          </a:xfrm>
        </p:spPr>
        <p:txBody>
          <a:bodyPr>
            <a:normAutofit/>
          </a:bodyPr>
          <a:lstStyle/>
          <a:p>
            <a:pPr algn="ctr">
              <a:lnSpc>
                <a:spcPct val="100000"/>
              </a:lnSpc>
            </a:pPr>
            <a:r>
              <a:rPr lang="en-US" altLang="en-US" sz="7800" b="1" dirty="0">
                <a:cs typeface="DejaVu Sans" charset="0"/>
              </a:rPr>
              <a:t>HOT WORK</a:t>
            </a: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B933E4DE-FD55-DE82-E3E6-ACDB5290A37B}"/>
              </a:ext>
            </a:extLst>
          </p:cNvPr>
          <p:cNvSpPr>
            <a:spLocks noChangeArrowheads="1"/>
          </p:cNvSpPr>
          <p:nvPr/>
        </p:nvSpPr>
        <p:spPr bwMode="auto">
          <a:xfrm>
            <a:off x="1757363" y="61914"/>
            <a:ext cx="5135562" cy="6151562"/>
          </a:xfrm>
          <a:prstGeom prst="rect">
            <a:avLst/>
          </a:prstGeom>
          <a:solidFill>
            <a:srgbClr val="FC7D05"/>
          </a:solidFill>
          <a:ln>
            <a:noFill/>
          </a:ln>
          <a:effectLst>
            <a:outerShdw dist="107763" dir="2700000" algn="ctr" rotWithShape="0">
              <a:srgbClr val="F6BF69"/>
            </a:outerShdw>
          </a:effectLst>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800" dirty="0">
                <a:solidFill>
                  <a:schemeClr val="tx1"/>
                </a:solidFill>
                <a:latin typeface="Times New Roman" panose="02020603050405020304" pitchFamily="18" charset="0"/>
              </a:rPr>
              <a:t>Necessary Precautions</a:t>
            </a:r>
          </a:p>
          <a:p>
            <a:pPr eaLnBrk="1" hangingPunct="1">
              <a:spcBef>
                <a:spcPct val="0"/>
              </a:spcBef>
              <a:buClrTx/>
              <a:buSzTx/>
              <a:buFontTx/>
              <a:buNone/>
            </a:pP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O    Sprinklers are in service.</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Cutting and welding equipment in good repair.</a:t>
            </a:r>
          </a:p>
          <a:p>
            <a:pPr eaLnBrk="1" hangingPunct="1">
              <a:spcBef>
                <a:spcPct val="0"/>
              </a:spcBef>
              <a:buClrTx/>
              <a:buSzTx/>
              <a:buFontTx/>
              <a:buNone/>
            </a:pP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     </a:t>
            </a:r>
            <a:r>
              <a:rPr lang="en-US" altLang="en-US" sz="1200" b="1" dirty="0">
                <a:solidFill>
                  <a:schemeClr val="tx1"/>
                </a:solidFill>
                <a:latin typeface="Times New Roman" panose="02020603050405020304" pitchFamily="18" charset="0"/>
              </a:rPr>
              <a:t>Precautions within 35 ft. (10 m.) of work.</a:t>
            </a: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O    Floors swept clean of combustibles.</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Combustible floors wet down, covered with damp sand or</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fire-resistive sheets.</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Flammable liquids removed; other combustibles, if not</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removed protected with fire-resistive tarpaulins or metal shields.  </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Explosive atmosphere in area eliminated.</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All wall and floor openings covered.</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Fire-resistive tarpaulins suspended beneath work.</a:t>
            </a:r>
          </a:p>
          <a:p>
            <a:pPr eaLnBrk="1" hangingPunct="1">
              <a:spcBef>
                <a:spcPct val="0"/>
              </a:spcBef>
              <a:buClrTx/>
              <a:buSzTx/>
              <a:buFontTx/>
              <a:buNone/>
            </a:pP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     </a:t>
            </a:r>
            <a:r>
              <a:rPr lang="en-US" altLang="en-US" sz="1200" b="1" dirty="0">
                <a:solidFill>
                  <a:schemeClr val="tx1"/>
                </a:solidFill>
                <a:latin typeface="Times New Roman" panose="02020603050405020304" pitchFamily="18" charset="0"/>
              </a:rPr>
              <a:t>Work on Walls or Ceilings</a:t>
            </a: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O    Construction is noncombustible and without combustible </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covering or isolation.</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Combustibles moved away from other side of wall.</a:t>
            </a:r>
          </a:p>
          <a:p>
            <a:pPr eaLnBrk="1" hangingPunct="1">
              <a:spcBef>
                <a:spcPct val="0"/>
              </a:spcBef>
              <a:buClrTx/>
              <a:buSzTx/>
              <a:buFontTx/>
              <a:buNone/>
            </a:pP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      </a:t>
            </a:r>
            <a:r>
              <a:rPr lang="en-US" altLang="en-US" sz="1200" b="1" dirty="0">
                <a:solidFill>
                  <a:schemeClr val="tx1"/>
                </a:solidFill>
                <a:latin typeface="Times New Roman" panose="02020603050405020304" pitchFamily="18" charset="0"/>
              </a:rPr>
              <a:t>Work on Enclosed Equipment</a:t>
            </a: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O    Enclosed  equipment cleaned of all combustibles.</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Containers purged of flammable liquids.</a:t>
            </a:r>
          </a:p>
          <a:p>
            <a:pPr eaLnBrk="1" hangingPunct="1">
              <a:spcBef>
                <a:spcPct val="0"/>
              </a:spcBef>
              <a:buClrTx/>
              <a:buSzTx/>
              <a:buFontTx/>
              <a:buNone/>
            </a:pP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      </a:t>
            </a:r>
            <a:r>
              <a:rPr lang="en-US" altLang="en-US" sz="1200" b="1" dirty="0">
                <a:solidFill>
                  <a:schemeClr val="tx1"/>
                </a:solidFill>
                <a:latin typeface="Times New Roman" panose="02020603050405020304" pitchFamily="18" charset="0"/>
              </a:rPr>
              <a:t>Fire Watch</a:t>
            </a: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O    Fire watch will be provided during and for at least 30 minutes</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after work, and during any coffee or lunch breaks.</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Fire watch is supplied with suitable extinguishers, or charged</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small hose.</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Fire watch is trained in use of this equipment and in </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sounding alarm.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A53A78E-C6E3-B2AA-F5CE-3F95297A11C1}"/>
              </a:ext>
            </a:extLst>
          </p:cNvPr>
          <p:cNvSpPr>
            <a:spLocks noChangeArrowheads="1"/>
          </p:cNvSpPr>
          <p:nvPr/>
        </p:nvSpPr>
        <p:spPr bwMode="auto">
          <a:xfrm>
            <a:off x="823913" y="1738313"/>
            <a:ext cx="3733800" cy="1793875"/>
          </a:xfrm>
          <a:prstGeom prst="rect">
            <a:avLst/>
          </a:prstGeom>
          <a:solidFill>
            <a:srgbClr val="FC7D05"/>
          </a:solidFill>
          <a:ln>
            <a:noFill/>
          </a:ln>
          <a:effectLst>
            <a:outerShdw dist="107763" dir="2700000" algn="ctr" rotWithShape="0">
              <a:srgbClr val="F6BF69"/>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a:solidFill>
                  <a:schemeClr val="tx1"/>
                </a:solidFill>
                <a:latin typeface="Times New Roman" panose="02020603050405020304" pitchFamily="18" charset="0"/>
              </a:rPr>
              <a:t>Necessary Precautions</a:t>
            </a:r>
            <a:endParaRPr lang="en-US" altLang="en-US" sz="2400">
              <a:solidFill>
                <a:schemeClr val="tx1"/>
              </a:solidFill>
              <a:latin typeface="Times New Roman" panose="02020603050405020304" pitchFamily="18" charset="0"/>
            </a:endParaRPr>
          </a:p>
          <a:p>
            <a:pPr eaLnBrk="1" hangingPunct="1">
              <a:spcBef>
                <a:spcPct val="0"/>
              </a:spcBef>
              <a:buClrTx/>
              <a:buSzTx/>
              <a:buFontTx/>
              <a:buNone/>
            </a:pPr>
            <a:endParaRPr lang="en-US" altLang="en-US" sz="2400">
              <a:solidFill>
                <a:schemeClr val="tx1"/>
              </a:solidFill>
              <a:latin typeface="Times New Roman" panose="02020603050405020304" pitchFamily="18" charset="0"/>
            </a:endParaRPr>
          </a:p>
          <a:p>
            <a:pPr eaLnBrk="1" hangingPunct="1">
              <a:spcBef>
                <a:spcPct val="0"/>
              </a:spcBef>
              <a:buClrTx/>
              <a:buSzTx/>
              <a:buFontTx/>
              <a:buNone/>
            </a:pPr>
            <a:r>
              <a:rPr lang="en-US" altLang="en-US" sz="2400">
                <a:solidFill>
                  <a:schemeClr val="tx1"/>
                </a:solidFill>
                <a:latin typeface="Times New Roman" panose="02020603050405020304" pitchFamily="18" charset="0"/>
              </a:rPr>
              <a:t>O    Sprinklers are in service.</a:t>
            </a:r>
          </a:p>
          <a:p>
            <a:pPr eaLnBrk="1" hangingPunct="1">
              <a:spcBef>
                <a:spcPct val="0"/>
              </a:spcBef>
              <a:buClrTx/>
              <a:buSzTx/>
              <a:buFontTx/>
              <a:buNone/>
            </a:pPr>
            <a:endParaRPr lang="en-US" altLang="en-US" sz="2400">
              <a:solidFill>
                <a:schemeClr val="tx1"/>
              </a:solidFill>
              <a:latin typeface="Times New Roman" panose="02020603050405020304" pitchFamily="18" charset="0"/>
            </a:endParaRPr>
          </a:p>
          <a:p>
            <a:pPr eaLnBrk="1" hangingPunct="1">
              <a:spcBef>
                <a:spcPct val="0"/>
              </a:spcBef>
              <a:buClrTx/>
              <a:buSzTx/>
              <a:buFontTx/>
              <a:buNone/>
            </a:pPr>
            <a:endParaRPr lang="en-US" altLang="en-US" sz="800">
              <a:solidFill>
                <a:schemeClr val="tx1"/>
              </a:solidFill>
              <a:latin typeface="Times New Roman" panose="02020603050405020304" pitchFamily="18" charset="0"/>
            </a:endParaRPr>
          </a:p>
          <a:p>
            <a:pPr eaLnBrk="1" latinLnBrk="1" hangingPunct="1">
              <a:spcBef>
                <a:spcPct val="0"/>
              </a:spcBef>
              <a:buClrTx/>
              <a:buSzTx/>
              <a:buFontTx/>
              <a:buNone/>
            </a:pPr>
            <a:endParaRPr lang="en-US" altLang="en-US" sz="800">
              <a:solidFill>
                <a:schemeClr val="tx1"/>
              </a:solidFill>
              <a:latin typeface="Times New Roman" panose="02020603050405020304" pitchFamily="18" charset="0"/>
            </a:endParaRPr>
          </a:p>
        </p:txBody>
      </p:sp>
      <p:sp>
        <p:nvSpPr>
          <p:cNvPr id="21507" name="Rectangle 4">
            <a:extLst>
              <a:ext uri="{FF2B5EF4-FFF2-40B4-BE49-F238E27FC236}">
                <a16:creationId xmlns:a16="http://schemas.microsoft.com/office/drawing/2014/main" id="{D0B2821B-CB80-A7A0-DD11-39265DB64738}"/>
              </a:ext>
            </a:extLst>
          </p:cNvPr>
          <p:cNvSpPr>
            <a:spLocks noChangeArrowheads="1"/>
          </p:cNvSpPr>
          <p:nvPr/>
        </p:nvSpPr>
        <p:spPr bwMode="auto">
          <a:xfrm>
            <a:off x="981869" y="4054475"/>
            <a:ext cx="7180262"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dirty="0">
                <a:solidFill>
                  <a:schemeClr val="tx1"/>
                </a:solidFill>
                <a:latin typeface="Times New Roman" panose="02020603050405020304" pitchFamily="18" charset="0"/>
              </a:rPr>
              <a:t>Welding and other hot work have been found to be high</a:t>
            </a:r>
          </a:p>
          <a:p>
            <a:pPr eaLnBrk="1" hangingPunct="1">
              <a:spcBef>
                <a:spcPct val="0"/>
              </a:spcBef>
              <a:buClrTx/>
              <a:buSzTx/>
              <a:buFontTx/>
              <a:buNone/>
            </a:pPr>
            <a:r>
              <a:rPr lang="en-US" altLang="en-US" sz="2400" dirty="0">
                <a:solidFill>
                  <a:schemeClr val="tx1"/>
                </a:solidFill>
                <a:latin typeface="Times New Roman" panose="02020603050405020304" pitchFamily="18" charset="0"/>
              </a:rPr>
              <a:t>ranking causes of industrial fires. Sprinkler systems must</a:t>
            </a:r>
          </a:p>
          <a:p>
            <a:pPr eaLnBrk="1" hangingPunct="1">
              <a:spcBef>
                <a:spcPct val="0"/>
              </a:spcBef>
              <a:buClrTx/>
              <a:buSzTx/>
              <a:buFontTx/>
              <a:buNone/>
            </a:pPr>
            <a:r>
              <a:rPr lang="en-US" altLang="en-US" sz="2400" dirty="0">
                <a:solidFill>
                  <a:schemeClr val="tx1"/>
                </a:solidFill>
                <a:latin typeface="Times New Roman" panose="02020603050405020304" pitchFamily="18" charset="0"/>
              </a:rPr>
              <a:t>remain in service in the hot work area, </a:t>
            </a:r>
            <a:r>
              <a:rPr lang="en-US" altLang="en-US" sz="2400" u="sng" dirty="0">
                <a:solidFill>
                  <a:schemeClr val="tx1"/>
                </a:solidFill>
                <a:latin typeface="Times New Roman" panose="02020603050405020304" pitchFamily="18" charset="0"/>
              </a:rPr>
              <a:t>unless specifically</a:t>
            </a:r>
          </a:p>
          <a:p>
            <a:pPr eaLnBrk="1" hangingPunct="1">
              <a:spcBef>
                <a:spcPct val="0"/>
              </a:spcBef>
              <a:buClrTx/>
              <a:buSzTx/>
              <a:buFontTx/>
              <a:buNone/>
            </a:pPr>
            <a:r>
              <a:rPr lang="en-US" altLang="en-US" sz="2400" u="sng" dirty="0">
                <a:solidFill>
                  <a:schemeClr val="tx1"/>
                </a:solidFill>
                <a:latin typeface="Times New Roman" panose="02020603050405020304" pitchFamily="18" charset="0"/>
              </a:rPr>
              <a:t>approved by the Fire Marshal, Safety Engineer,</a:t>
            </a:r>
          </a:p>
          <a:p>
            <a:pPr eaLnBrk="1" hangingPunct="1">
              <a:spcBef>
                <a:spcPct val="0"/>
              </a:spcBef>
              <a:buClrTx/>
              <a:buSzTx/>
              <a:buFontTx/>
              <a:buNone/>
            </a:pPr>
            <a:r>
              <a:rPr lang="en-US" altLang="en-US" sz="2400" u="sng" dirty="0">
                <a:solidFill>
                  <a:schemeClr val="tx1"/>
                </a:solidFill>
                <a:latin typeface="Times New Roman" panose="02020603050405020304" pitchFamily="18" charset="0"/>
              </a:rPr>
              <a:t>or Maintenance Manager.</a:t>
            </a:r>
          </a:p>
        </p:txBody>
      </p:sp>
      <p:graphicFrame>
        <p:nvGraphicFramePr>
          <p:cNvPr id="21508" name="Object 5">
            <a:hlinkClick r:id="" action="ppaction://ole?verb=0"/>
            <a:extLst>
              <a:ext uri="{FF2B5EF4-FFF2-40B4-BE49-F238E27FC236}">
                <a16:creationId xmlns:a16="http://schemas.microsoft.com/office/drawing/2014/main" id="{5412607D-457C-8826-FC27-2F1F1FAAF629}"/>
              </a:ext>
            </a:extLst>
          </p:cNvPr>
          <p:cNvGraphicFramePr>
            <a:graphicFrameLocks/>
          </p:cNvGraphicFramePr>
          <p:nvPr/>
        </p:nvGraphicFramePr>
        <p:xfrm>
          <a:off x="4962525" y="1587500"/>
          <a:ext cx="1731963" cy="1841500"/>
        </p:xfrm>
        <a:graphic>
          <a:graphicData uri="http://schemas.openxmlformats.org/presentationml/2006/ole">
            <mc:AlternateContent xmlns:mc="http://schemas.openxmlformats.org/markup-compatibility/2006">
              <mc:Choice xmlns:v="urn:schemas-microsoft-com:vml" Requires="v">
                <p:oleObj name="Clip" r:id="rId2" imgW="2247900" imgH="3306763" progId="MS_ClipArt_Gallery.2">
                  <p:embed/>
                </p:oleObj>
              </mc:Choice>
              <mc:Fallback>
                <p:oleObj name="Clip" r:id="rId2" imgW="2247900" imgH="3306763" progId="MS_ClipArt_Gallery.2">
                  <p:embed/>
                  <p:pic>
                    <p:nvPicPr>
                      <p:cNvPr id="21508" name="Object 5">
                        <a:hlinkClick r:id="" action="ppaction://ole?verb=0"/>
                        <a:extLst>
                          <a:ext uri="{FF2B5EF4-FFF2-40B4-BE49-F238E27FC236}">
                            <a16:creationId xmlns:a16="http://schemas.microsoft.com/office/drawing/2014/main" id="{5412607D-457C-8826-FC27-2F1F1FAAF62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1587500"/>
                        <a:ext cx="173196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00FFCBAD-9BFE-3ED8-13E8-E862BE0980A8}"/>
              </a:ext>
            </a:extLst>
          </p:cNvPr>
          <p:cNvSpPr/>
          <p:nvPr/>
        </p:nvSpPr>
        <p:spPr>
          <a:xfrm>
            <a:off x="2087562" y="98426"/>
            <a:ext cx="5749925" cy="1014412"/>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430ACE14-9637-7ADD-6587-0C45911E6A89}"/>
              </a:ext>
            </a:extLst>
          </p:cNvPr>
          <p:cNvSpPr>
            <a:spLocks noChangeArrowheads="1"/>
          </p:cNvSpPr>
          <p:nvPr/>
        </p:nvSpPr>
        <p:spPr bwMode="auto">
          <a:xfrm>
            <a:off x="666750" y="2532063"/>
            <a:ext cx="5018088" cy="1793875"/>
          </a:xfrm>
          <a:prstGeom prst="rect">
            <a:avLst/>
          </a:prstGeom>
          <a:solidFill>
            <a:srgbClr val="FC7D05"/>
          </a:solidFill>
          <a:ln>
            <a:noFill/>
          </a:ln>
          <a:effectLst>
            <a:outerShdw dist="107763" dir="2700000" algn="ctr" rotWithShape="0">
              <a:srgbClr val="F6BF69"/>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a:solidFill>
                  <a:schemeClr val="tx1"/>
                </a:solidFill>
                <a:latin typeface="Times New Roman" panose="02020603050405020304" pitchFamily="18" charset="0"/>
              </a:rPr>
              <a:t>Necessary Precautions</a:t>
            </a:r>
            <a:endParaRPr lang="en-US" altLang="en-US" sz="2400">
              <a:solidFill>
                <a:schemeClr val="tx1"/>
              </a:solidFill>
              <a:latin typeface="Times New Roman" panose="02020603050405020304" pitchFamily="18" charset="0"/>
            </a:endParaRPr>
          </a:p>
          <a:p>
            <a:pPr eaLnBrk="1" hangingPunct="1">
              <a:spcBef>
                <a:spcPct val="0"/>
              </a:spcBef>
              <a:buClrTx/>
              <a:buSzTx/>
              <a:buFontTx/>
              <a:buNone/>
            </a:pPr>
            <a:endParaRPr lang="en-US" altLang="en-US" sz="2400">
              <a:solidFill>
                <a:schemeClr val="tx1"/>
              </a:solidFill>
              <a:latin typeface="Times New Roman" panose="02020603050405020304" pitchFamily="18" charset="0"/>
            </a:endParaRPr>
          </a:p>
          <a:p>
            <a:pPr eaLnBrk="1" hangingPunct="1">
              <a:spcBef>
                <a:spcPct val="0"/>
              </a:spcBef>
              <a:buClrTx/>
              <a:buSzTx/>
              <a:buFontTx/>
              <a:buNone/>
            </a:pPr>
            <a:r>
              <a:rPr lang="en-US" altLang="en-US" sz="2400">
                <a:solidFill>
                  <a:schemeClr val="tx1"/>
                </a:solidFill>
                <a:latin typeface="Times New Roman" panose="02020603050405020304" pitchFamily="18" charset="0"/>
              </a:rPr>
              <a:t>O    	Cutting and welding equipment </a:t>
            </a:r>
          </a:p>
          <a:p>
            <a:pPr eaLnBrk="1" hangingPunct="1">
              <a:spcBef>
                <a:spcPct val="0"/>
              </a:spcBef>
              <a:buClrTx/>
              <a:buSzTx/>
              <a:buFontTx/>
              <a:buNone/>
            </a:pPr>
            <a:r>
              <a:rPr lang="en-US" altLang="en-US" sz="2400">
                <a:solidFill>
                  <a:schemeClr val="tx1"/>
                </a:solidFill>
                <a:latin typeface="Times New Roman" panose="02020603050405020304" pitchFamily="18" charset="0"/>
              </a:rPr>
              <a:t>	in good repair.</a:t>
            </a:r>
            <a:endParaRPr lang="en-US" altLang="en-US">
              <a:solidFill>
                <a:schemeClr val="tx1"/>
              </a:solidFill>
              <a:latin typeface="Times New Roman" panose="02020603050405020304" pitchFamily="18" charset="0"/>
            </a:endParaRPr>
          </a:p>
          <a:p>
            <a:pPr eaLnBrk="1" hangingPunct="1">
              <a:spcBef>
                <a:spcPct val="0"/>
              </a:spcBef>
              <a:buClrTx/>
              <a:buSzTx/>
              <a:buFontTx/>
              <a:buNone/>
            </a:pPr>
            <a:endParaRPr lang="en-US" altLang="en-US" sz="800">
              <a:solidFill>
                <a:schemeClr val="tx1"/>
              </a:solidFill>
              <a:latin typeface="Times New Roman" panose="02020603050405020304" pitchFamily="18" charset="0"/>
            </a:endParaRPr>
          </a:p>
          <a:p>
            <a:pPr eaLnBrk="1" latinLnBrk="1" hangingPunct="1">
              <a:spcBef>
                <a:spcPct val="0"/>
              </a:spcBef>
              <a:buClrTx/>
              <a:buSzTx/>
              <a:buFontTx/>
              <a:buNone/>
            </a:pPr>
            <a:endParaRPr lang="en-US" altLang="en-US" sz="800">
              <a:solidFill>
                <a:schemeClr val="tx1"/>
              </a:solidFill>
              <a:latin typeface="Times New Roman" panose="02020603050405020304" pitchFamily="18" charset="0"/>
            </a:endParaRPr>
          </a:p>
        </p:txBody>
      </p:sp>
      <p:sp>
        <p:nvSpPr>
          <p:cNvPr id="22531" name="Rectangle 4">
            <a:extLst>
              <a:ext uri="{FF2B5EF4-FFF2-40B4-BE49-F238E27FC236}">
                <a16:creationId xmlns:a16="http://schemas.microsoft.com/office/drawing/2014/main" id="{F37C9721-C534-D9D3-049F-52563C9BA183}"/>
              </a:ext>
            </a:extLst>
          </p:cNvPr>
          <p:cNvSpPr>
            <a:spLocks noChangeArrowheads="1"/>
          </p:cNvSpPr>
          <p:nvPr/>
        </p:nvSpPr>
        <p:spPr bwMode="auto">
          <a:xfrm>
            <a:off x="666750" y="5029200"/>
            <a:ext cx="781050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latin typeface="Times New Roman" panose="02020603050405020304" pitchFamily="18" charset="0"/>
              </a:rPr>
              <a:t>Gas hoses, backflow preventers, fire resistive tarpaulins,</a:t>
            </a:r>
          </a:p>
          <a:p>
            <a:pPr eaLnBrk="1" hangingPunct="1">
              <a:spcBef>
                <a:spcPct val="0"/>
              </a:spcBef>
              <a:buClrTx/>
              <a:buSzTx/>
              <a:buFontTx/>
              <a:buNone/>
            </a:pPr>
            <a:r>
              <a:rPr lang="en-US" altLang="en-US" sz="2400">
                <a:solidFill>
                  <a:schemeClr val="tx1"/>
                </a:solidFill>
                <a:latin typeface="Times New Roman" panose="02020603050405020304" pitchFamily="18" charset="0"/>
              </a:rPr>
              <a:t>curtains and other cutting and welding equipment must be in</a:t>
            </a:r>
          </a:p>
          <a:p>
            <a:pPr eaLnBrk="1" hangingPunct="1">
              <a:spcBef>
                <a:spcPct val="0"/>
              </a:spcBef>
              <a:buClrTx/>
              <a:buSzTx/>
              <a:buFontTx/>
              <a:buNone/>
            </a:pPr>
            <a:r>
              <a:rPr lang="en-US" altLang="en-US" sz="2400">
                <a:solidFill>
                  <a:schemeClr val="tx1"/>
                </a:solidFill>
                <a:latin typeface="Times New Roman" panose="02020603050405020304" pitchFamily="18" charset="0"/>
              </a:rPr>
              <a:t>good repair before the permit is issued.</a:t>
            </a:r>
          </a:p>
        </p:txBody>
      </p:sp>
      <p:graphicFrame>
        <p:nvGraphicFramePr>
          <p:cNvPr id="22532" name="Object 5">
            <a:hlinkClick r:id="" action="ppaction://ole?verb=0"/>
            <a:extLst>
              <a:ext uri="{FF2B5EF4-FFF2-40B4-BE49-F238E27FC236}">
                <a16:creationId xmlns:a16="http://schemas.microsoft.com/office/drawing/2014/main" id="{E0CF72D9-7244-10F9-4E87-1B6BEE063C01}"/>
              </a:ext>
            </a:extLst>
          </p:cNvPr>
          <p:cNvGraphicFramePr>
            <a:graphicFrameLocks/>
          </p:cNvGraphicFramePr>
          <p:nvPr/>
        </p:nvGraphicFramePr>
        <p:xfrm>
          <a:off x="6019800" y="2379663"/>
          <a:ext cx="1427163" cy="2098675"/>
        </p:xfrm>
        <a:graphic>
          <a:graphicData uri="http://schemas.openxmlformats.org/presentationml/2006/ole">
            <mc:AlternateContent xmlns:mc="http://schemas.openxmlformats.org/markup-compatibility/2006">
              <mc:Choice xmlns:v="urn:schemas-microsoft-com:vml" Requires="v">
                <p:oleObj name="Clip" r:id="rId2" imgW="2247900" imgH="3306763" progId="MS_ClipArt_Gallery.2">
                  <p:embed/>
                </p:oleObj>
              </mc:Choice>
              <mc:Fallback>
                <p:oleObj name="Clip" r:id="rId2" imgW="2247900" imgH="3306763" progId="MS_ClipArt_Gallery.2">
                  <p:embed/>
                  <p:pic>
                    <p:nvPicPr>
                      <p:cNvPr id="22532" name="Object 5">
                        <a:hlinkClick r:id="" action="ppaction://ole?verb=0"/>
                        <a:extLst>
                          <a:ext uri="{FF2B5EF4-FFF2-40B4-BE49-F238E27FC236}">
                            <a16:creationId xmlns:a16="http://schemas.microsoft.com/office/drawing/2014/main" id="{E0CF72D9-7244-10F9-4E87-1B6BEE063C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79663"/>
                        <a:ext cx="1427163"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45893A5F-792C-A902-4873-6FAFC4347CB7}"/>
              </a:ext>
            </a:extLst>
          </p:cNvPr>
          <p:cNvSpPr/>
          <p:nvPr/>
        </p:nvSpPr>
        <p:spPr>
          <a:xfrm>
            <a:off x="2024063" y="136525"/>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C77897BE-AE16-7196-82B5-92B96BBF565E}"/>
              </a:ext>
            </a:extLst>
          </p:cNvPr>
          <p:cNvSpPr>
            <a:spLocks noChangeArrowheads="1"/>
          </p:cNvSpPr>
          <p:nvPr/>
        </p:nvSpPr>
        <p:spPr bwMode="auto">
          <a:xfrm>
            <a:off x="381000" y="1905000"/>
            <a:ext cx="6629400" cy="3783013"/>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p>
            <a:pPr eaLnBrk="1" fontAlgn="auto" hangingPunct="1">
              <a:spcBef>
                <a:spcPts val="0"/>
              </a:spcBef>
              <a:spcAft>
                <a:spcPts val="0"/>
              </a:spcAft>
              <a:defRPr/>
            </a:pPr>
            <a:r>
              <a:rPr lang="en-US" altLang="en-US" sz="2800" b="1" dirty="0">
                <a:latin typeface="+mn-lt"/>
              </a:rPr>
              <a:t>Special Precautions</a:t>
            </a:r>
            <a:endParaRPr lang="en-US" altLang="en-US" sz="2800" dirty="0">
              <a:latin typeface="+mn-lt"/>
            </a:endParaRPr>
          </a:p>
          <a:p>
            <a:pPr eaLnBrk="1" fontAlgn="auto" hangingPunct="1">
              <a:spcBef>
                <a:spcPts val="0"/>
              </a:spcBef>
              <a:spcAft>
                <a:spcPts val="0"/>
              </a:spcAft>
              <a:defRPr/>
            </a:pPr>
            <a:endParaRPr lang="en-US" altLang="en-US" sz="28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Floor Openings/Coverings.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Wall Openings.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Potentially Explosive Atmospheres.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Containers.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Protection of Personnel.</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PPE   </a:t>
            </a:r>
            <a:r>
              <a:rPr lang="en-US" altLang="en-US" dirty="0">
                <a:latin typeface="+mn-lt"/>
              </a:rPr>
              <a:t>	</a:t>
            </a:r>
          </a:p>
          <a:p>
            <a:pPr eaLnBrk="1" fontAlgn="auto" hangingPunct="1">
              <a:spcBef>
                <a:spcPts val="0"/>
              </a:spcBef>
              <a:spcAft>
                <a:spcPts val="0"/>
              </a:spcAft>
              <a:defRPr/>
            </a:pPr>
            <a:endParaRPr lang="en-US" altLang="en-US" sz="800" dirty="0">
              <a:latin typeface="+mn-lt"/>
            </a:endParaRPr>
          </a:p>
          <a:p>
            <a:pPr eaLnBrk="1" fontAlgn="auto" latinLnBrk="1" hangingPunct="1">
              <a:spcBef>
                <a:spcPts val="0"/>
              </a:spcBef>
              <a:spcAft>
                <a:spcPts val="0"/>
              </a:spcAft>
              <a:defRPr/>
            </a:pPr>
            <a:endParaRPr lang="en-US" altLang="en-US" sz="800" dirty="0">
              <a:latin typeface="+mn-lt"/>
            </a:endParaRPr>
          </a:p>
        </p:txBody>
      </p:sp>
      <p:sp>
        <p:nvSpPr>
          <p:cNvPr id="4" name="Rectangle 3">
            <a:extLst>
              <a:ext uri="{FF2B5EF4-FFF2-40B4-BE49-F238E27FC236}">
                <a16:creationId xmlns:a16="http://schemas.microsoft.com/office/drawing/2014/main" id="{AF5DF17B-BCA2-37F7-9519-80C414B491C6}"/>
              </a:ext>
            </a:extLst>
          </p:cNvPr>
          <p:cNvSpPr/>
          <p:nvPr/>
        </p:nvSpPr>
        <p:spPr>
          <a:xfrm>
            <a:off x="1971675" y="153987"/>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4244C74E-6F5A-44EE-89A4-8C41B5C11FA6}"/>
              </a:ext>
            </a:extLst>
          </p:cNvPr>
          <p:cNvSpPr>
            <a:spLocks noChangeArrowheads="1"/>
          </p:cNvSpPr>
          <p:nvPr/>
        </p:nvSpPr>
        <p:spPr bwMode="auto">
          <a:xfrm>
            <a:off x="1447800" y="1871663"/>
            <a:ext cx="6248400" cy="3783087"/>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p>
            <a:pPr eaLnBrk="1" fontAlgn="auto" hangingPunct="1">
              <a:spcBef>
                <a:spcPts val="0"/>
              </a:spcBef>
              <a:spcAft>
                <a:spcPts val="0"/>
              </a:spcAft>
              <a:defRPr/>
            </a:pPr>
            <a:r>
              <a:rPr lang="en-US" altLang="en-US" sz="2800" b="1" dirty="0">
                <a:latin typeface="+mn-lt"/>
              </a:rPr>
              <a:t>Special Precautions</a:t>
            </a:r>
            <a:endParaRPr lang="en-US" altLang="en-US" sz="2800" dirty="0">
              <a:latin typeface="+mn-lt"/>
            </a:endParaRPr>
          </a:p>
          <a:p>
            <a:pPr eaLnBrk="1" fontAlgn="auto" hangingPunct="1">
              <a:spcBef>
                <a:spcPts val="0"/>
              </a:spcBef>
              <a:spcAft>
                <a:spcPts val="0"/>
              </a:spcAft>
              <a:defRPr/>
            </a:pPr>
            <a:endParaRPr lang="en-US" altLang="en-US" sz="28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800" dirty="0">
                <a:highlight>
                  <a:srgbClr val="00FF00"/>
                </a:highlight>
                <a:latin typeface="+mn-lt"/>
              </a:rPr>
              <a:t>Floor Openings/Coverings.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Wall Openings.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Potentially Explosive Atmospheres.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Containers.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Protection of Personnel.</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PPE   </a:t>
            </a:r>
            <a:r>
              <a:rPr lang="en-US" altLang="en-US" dirty="0">
                <a:latin typeface="+mn-lt"/>
              </a:rPr>
              <a:t>	</a:t>
            </a:r>
          </a:p>
          <a:p>
            <a:pPr eaLnBrk="1" fontAlgn="auto" hangingPunct="1">
              <a:spcBef>
                <a:spcPts val="0"/>
              </a:spcBef>
              <a:spcAft>
                <a:spcPts val="0"/>
              </a:spcAft>
              <a:defRPr/>
            </a:pPr>
            <a:endParaRPr lang="en-US" altLang="en-US" sz="800" dirty="0">
              <a:latin typeface="+mn-lt"/>
            </a:endParaRPr>
          </a:p>
          <a:p>
            <a:pPr eaLnBrk="1" fontAlgn="auto" latinLnBrk="1" hangingPunct="1">
              <a:spcBef>
                <a:spcPts val="0"/>
              </a:spcBef>
              <a:spcAft>
                <a:spcPts val="0"/>
              </a:spcAft>
              <a:defRPr/>
            </a:pPr>
            <a:endParaRPr lang="en-US" altLang="en-US" sz="800" dirty="0">
              <a:latin typeface="+mn-lt"/>
            </a:endParaRPr>
          </a:p>
        </p:txBody>
      </p:sp>
      <p:sp>
        <p:nvSpPr>
          <p:cNvPr id="5" name="Rectangle 4">
            <a:extLst>
              <a:ext uri="{FF2B5EF4-FFF2-40B4-BE49-F238E27FC236}">
                <a16:creationId xmlns:a16="http://schemas.microsoft.com/office/drawing/2014/main" id="{26AE651C-8BDB-7F51-16E0-2C04CC8A7FA7}"/>
              </a:ext>
            </a:extLst>
          </p:cNvPr>
          <p:cNvSpPr/>
          <p:nvPr/>
        </p:nvSpPr>
        <p:spPr>
          <a:xfrm>
            <a:off x="1900238" y="230112"/>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38E2F6FD-B7C9-E8BD-59D1-9DEACA81BCF3}"/>
              </a:ext>
            </a:extLst>
          </p:cNvPr>
          <p:cNvSpPr>
            <a:spLocks noChangeArrowheads="1"/>
          </p:cNvSpPr>
          <p:nvPr/>
        </p:nvSpPr>
        <p:spPr bwMode="auto">
          <a:xfrm>
            <a:off x="1487487" y="1809750"/>
            <a:ext cx="6248400" cy="3783087"/>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p>
            <a:pPr eaLnBrk="1" fontAlgn="auto" hangingPunct="1">
              <a:spcBef>
                <a:spcPts val="0"/>
              </a:spcBef>
              <a:spcAft>
                <a:spcPts val="0"/>
              </a:spcAft>
              <a:defRPr/>
            </a:pPr>
            <a:r>
              <a:rPr lang="en-US" altLang="en-US" sz="2800" b="1" dirty="0">
                <a:latin typeface="+mn-lt"/>
              </a:rPr>
              <a:t>Special Precautions</a:t>
            </a:r>
            <a:endParaRPr lang="en-US" altLang="en-US" sz="2800" dirty="0">
              <a:latin typeface="+mn-lt"/>
            </a:endParaRPr>
          </a:p>
          <a:p>
            <a:pPr eaLnBrk="1" fontAlgn="auto" hangingPunct="1">
              <a:spcBef>
                <a:spcPts val="0"/>
              </a:spcBef>
              <a:spcAft>
                <a:spcPts val="0"/>
              </a:spcAft>
              <a:defRPr/>
            </a:pPr>
            <a:endParaRPr lang="en-US" altLang="en-US" sz="28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Floor Openings/Coverings.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highlight>
                  <a:srgbClr val="00FF00"/>
                </a:highlight>
                <a:latin typeface="+mn-lt"/>
              </a:rPr>
              <a:t>Wall Openings.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Potentially Explosive Atmospheres.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Containers.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Protection of Personnel.</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PPE   	</a:t>
            </a:r>
          </a:p>
          <a:p>
            <a:pPr eaLnBrk="1" fontAlgn="auto" hangingPunct="1">
              <a:spcBef>
                <a:spcPts val="0"/>
              </a:spcBef>
              <a:spcAft>
                <a:spcPts val="0"/>
              </a:spcAft>
              <a:defRPr/>
            </a:pPr>
            <a:endParaRPr lang="en-US" altLang="en-US" sz="800" dirty="0">
              <a:latin typeface="+mn-lt"/>
            </a:endParaRPr>
          </a:p>
          <a:p>
            <a:pPr eaLnBrk="1" fontAlgn="auto" latinLnBrk="1" hangingPunct="1">
              <a:spcBef>
                <a:spcPts val="0"/>
              </a:spcBef>
              <a:spcAft>
                <a:spcPts val="0"/>
              </a:spcAft>
              <a:defRPr/>
            </a:pPr>
            <a:endParaRPr lang="en-US" altLang="en-US" sz="800" dirty="0">
              <a:latin typeface="+mn-lt"/>
            </a:endParaRPr>
          </a:p>
        </p:txBody>
      </p:sp>
      <p:sp>
        <p:nvSpPr>
          <p:cNvPr id="8" name="Rectangle 7">
            <a:extLst>
              <a:ext uri="{FF2B5EF4-FFF2-40B4-BE49-F238E27FC236}">
                <a16:creationId xmlns:a16="http://schemas.microsoft.com/office/drawing/2014/main" id="{CDCB536B-993B-3DD4-4FB0-D8B3F4C87D35}"/>
              </a:ext>
            </a:extLst>
          </p:cNvPr>
          <p:cNvSpPr/>
          <p:nvPr/>
        </p:nvSpPr>
        <p:spPr>
          <a:xfrm>
            <a:off x="1985962" y="176212"/>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DA123151-4AB7-63DB-04EE-A4DFA71C5AA3}"/>
              </a:ext>
            </a:extLst>
          </p:cNvPr>
          <p:cNvSpPr>
            <a:spLocks noChangeArrowheads="1"/>
          </p:cNvSpPr>
          <p:nvPr/>
        </p:nvSpPr>
        <p:spPr bwMode="auto">
          <a:xfrm>
            <a:off x="1371601" y="1960562"/>
            <a:ext cx="6400799" cy="3783087"/>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p>
            <a:pPr eaLnBrk="1" fontAlgn="auto" hangingPunct="1">
              <a:spcBef>
                <a:spcPts val="0"/>
              </a:spcBef>
              <a:spcAft>
                <a:spcPts val="0"/>
              </a:spcAft>
              <a:defRPr/>
            </a:pPr>
            <a:r>
              <a:rPr lang="en-US" altLang="en-US" sz="2800" b="1" dirty="0">
                <a:latin typeface="+mn-lt"/>
              </a:rPr>
              <a:t>Special Precautions</a:t>
            </a:r>
            <a:endParaRPr lang="en-US" altLang="en-US" sz="2800" dirty="0">
              <a:latin typeface="+mn-lt"/>
            </a:endParaRPr>
          </a:p>
          <a:p>
            <a:pPr eaLnBrk="1" fontAlgn="auto" hangingPunct="1">
              <a:spcBef>
                <a:spcPts val="0"/>
              </a:spcBef>
              <a:spcAft>
                <a:spcPts val="0"/>
              </a:spcAft>
              <a:defRPr/>
            </a:pPr>
            <a:endParaRPr lang="en-US" altLang="en-US" sz="28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Floor Openings/Coverings.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Wall Openings.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highlight>
                  <a:srgbClr val="00FF00"/>
                </a:highlight>
                <a:latin typeface="+mn-lt"/>
              </a:rPr>
              <a:t>Potentially Explosive Atmospheres.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Containers.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Protection of Personnel.</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PPE   	</a:t>
            </a:r>
          </a:p>
          <a:p>
            <a:pPr eaLnBrk="1" fontAlgn="auto" hangingPunct="1">
              <a:spcBef>
                <a:spcPts val="0"/>
              </a:spcBef>
              <a:spcAft>
                <a:spcPts val="0"/>
              </a:spcAft>
              <a:defRPr/>
            </a:pPr>
            <a:endParaRPr lang="en-US" altLang="en-US" sz="800" dirty="0">
              <a:latin typeface="+mn-lt"/>
            </a:endParaRPr>
          </a:p>
          <a:p>
            <a:pPr eaLnBrk="1" fontAlgn="auto" latinLnBrk="1" hangingPunct="1">
              <a:spcBef>
                <a:spcPts val="0"/>
              </a:spcBef>
              <a:spcAft>
                <a:spcPts val="0"/>
              </a:spcAft>
              <a:defRPr/>
            </a:pPr>
            <a:endParaRPr lang="en-US" altLang="en-US" sz="800" dirty="0">
              <a:latin typeface="+mn-lt"/>
            </a:endParaRPr>
          </a:p>
        </p:txBody>
      </p:sp>
      <p:sp>
        <p:nvSpPr>
          <p:cNvPr id="7" name="TextBox 6">
            <a:extLst>
              <a:ext uri="{FF2B5EF4-FFF2-40B4-BE49-F238E27FC236}">
                <a16:creationId xmlns:a16="http://schemas.microsoft.com/office/drawing/2014/main" id="{4BD35E41-9F1E-9FFD-FA7B-7E30EA6DCC16}"/>
              </a:ext>
            </a:extLst>
          </p:cNvPr>
          <p:cNvSpPr txBox="1"/>
          <p:nvPr/>
        </p:nvSpPr>
        <p:spPr>
          <a:xfrm>
            <a:off x="1371600" y="306313"/>
            <a:ext cx="6400800" cy="1016000"/>
          </a:xfrm>
          <a:prstGeom prst="rect">
            <a:avLst/>
          </a:prstGeom>
          <a:noFill/>
        </p:spPr>
        <p:txBody>
          <a:bodyPr>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7BEAC3DF-2C75-68EA-A626-D62C24883719}"/>
              </a:ext>
            </a:extLst>
          </p:cNvPr>
          <p:cNvSpPr>
            <a:spLocks noChangeArrowheads="1"/>
          </p:cNvSpPr>
          <p:nvPr/>
        </p:nvSpPr>
        <p:spPr bwMode="auto">
          <a:xfrm>
            <a:off x="1519238" y="1887538"/>
            <a:ext cx="6400800" cy="3783087"/>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p>
            <a:pPr eaLnBrk="1" fontAlgn="auto" hangingPunct="1">
              <a:spcBef>
                <a:spcPts val="0"/>
              </a:spcBef>
              <a:spcAft>
                <a:spcPts val="0"/>
              </a:spcAft>
              <a:defRPr/>
            </a:pPr>
            <a:r>
              <a:rPr lang="en-US" altLang="en-US" sz="2800" b="1" dirty="0">
                <a:latin typeface="+mn-lt"/>
              </a:rPr>
              <a:t>Special Precautions</a:t>
            </a:r>
            <a:endParaRPr lang="en-US" altLang="en-US" sz="2800" dirty="0">
              <a:latin typeface="+mn-lt"/>
            </a:endParaRPr>
          </a:p>
          <a:p>
            <a:pPr eaLnBrk="1" fontAlgn="auto" hangingPunct="1">
              <a:spcBef>
                <a:spcPts val="0"/>
              </a:spcBef>
              <a:spcAft>
                <a:spcPts val="0"/>
              </a:spcAft>
              <a:defRPr/>
            </a:pPr>
            <a:endParaRPr lang="en-US" altLang="en-US" sz="28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Floor Openings/Coverings.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Wall Openings.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Potentially Explosive Atmospheres.</a:t>
            </a:r>
          </a:p>
          <a:p>
            <a:pPr marL="342900" indent="-342900" eaLnBrk="1" fontAlgn="auto" hangingPunct="1">
              <a:spcBef>
                <a:spcPts val="0"/>
              </a:spcBef>
              <a:spcAft>
                <a:spcPts val="0"/>
              </a:spcAft>
              <a:buFont typeface="Arial" panose="020B0604020202020204" pitchFamily="34" charset="0"/>
              <a:buChar char="•"/>
              <a:defRPr/>
            </a:pPr>
            <a:r>
              <a:rPr lang="en-US" altLang="en-US" sz="2800" dirty="0">
                <a:highlight>
                  <a:srgbClr val="00FF00"/>
                </a:highlight>
                <a:latin typeface="+mn-lt"/>
              </a:rPr>
              <a:t>Containers.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Protection of Personnel.</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PPE   </a:t>
            </a:r>
            <a:r>
              <a:rPr lang="en-US" altLang="en-US" dirty="0">
                <a:latin typeface="+mn-lt"/>
              </a:rPr>
              <a:t>	</a:t>
            </a:r>
          </a:p>
          <a:p>
            <a:pPr eaLnBrk="1" fontAlgn="auto" hangingPunct="1">
              <a:spcBef>
                <a:spcPts val="0"/>
              </a:spcBef>
              <a:spcAft>
                <a:spcPts val="0"/>
              </a:spcAft>
              <a:defRPr/>
            </a:pPr>
            <a:endParaRPr lang="en-US" altLang="en-US" sz="800" dirty="0">
              <a:latin typeface="+mn-lt"/>
            </a:endParaRPr>
          </a:p>
          <a:p>
            <a:pPr eaLnBrk="1" fontAlgn="auto" latinLnBrk="1" hangingPunct="1">
              <a:spcBef>
                <a:spcPts val="0"/>
              </a:spcBef>
              <a:spcAft>
                <a:spcPts val="0"/>
              </a:spcAft>
              <a:defRPr/>
            </a:pPr>
            <a:endParaRPr lang="en-US" altLang="en-US" sz="800" dirty="0">
              <a:latin typeface="+mn-lt"/>
            </a:endParaRPr>
          </a:p>
        </p:txBody>
      </p:sp>
      <p:sp>
        <p:nvSpPr>
          <p:cNvPr id="7" name="TextBox 6">
            <a:extLst>
              <a:ext uri="{FF2B5EF4-FFF2-40B4-BE49-F238E27FC236}">
                <a16:creationId xmlns:a16="http://schemas.microsoft.com/office/drawing/2014/main" id="{B800991F-93CD-E579-0462-A7EE6CCD2143}"/>
              </a:ext>
            </a:extLst>
          </p:cNvPr>
          <p:cNvSpPr txBox="1"/>
          <p:nvPr/>
        </p:nvSpPr>
        <p:spPr>
          <a:xfrm>
            <a:off x="1519238" y="214313"/>
            <a:ext cx="6400800" cy="1016000"/>
          </a:xfrm>
          <a:prstGeom prst="rect">
            <a:avLst/>
          </a:prstGeom>
          <a:noFill/>
        </p:spPr>
        <p:txBody>
          <a:bodyPr>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B0C47E20-731A-B90B-B0A5-56E42D2B7DF7}"/>
              </a:ext>
            </a:extLst>
          </p:cNvPr>
          <p:cNvSpPr>
            <a:spLocks noChangeArrowheads="1"/>
          </p:cNvSpPr>
          <p:nvPr/>
        </p:nvSpPr>
        <p:spPr bwMode="auto">
          <a:xfrm>
            <a:off x="1380796" y="1795462"/>
            <a:ext cx="6382407" cy="3783087"/>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p>
            <a:pPr eaLnBrk="1" fontAlgn="auto" hangingPunct="1">
              <a:spcBef>
                <a:spcPts val="0"/>
              </a:spcBef>
              <a:spcAft>
                <a:spcPts val="0"/>
              </a:spcAft>
              <a:defRPr/>
            </a:pPr>
            <a:r>
              <a:rPr lang="en-US" altLang="en-US" sz="2800" b="1" dirty="0">
                <a:latin typeface="+mn-lt"/>
              </a:rPr>
              <a:t>Special Precautions</a:t>
            </a:r>
            <a:endParaRPr lang="en-US" altLang="en-US" sz="2800" dirty="0">
              <a:latin typeface="+mn-lt"/>
            </a:endParaRPr>
          </a:p>
          <a:p>
            <a:pPr eaLnBrk="1" fontAlgn="auto" hangingPunct="1">
              <a:spcBef>
                <a:spcPts val="0"/>
              </a:spcBef>
              <a:spcAft>
                <a:spcPts val="0"/>
              </a:spcAft>
              <a:defRPr/>
            </a:pPr>
            <a:endParaRPr lang="en-US" altLang="en-US" sz="28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Floor Openings/Coverings.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Wall Openings.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Potentially Explosive Atmospheres.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Containers.</a:t>
            </a:r>
          </a:p>
          <a:p>
            <a:pPr marL="342900" indent="-342900" eaLnBrk="1" fontAlgn="auto" hangingPunct="1">
              <a:spcBef>
                <a:spcPts val="0"/>
              </a:spcBef>
              <a:spcAft>
                <a:spcPts val="0"/>
              </a:spcAft>
              <a:buFont typeface="Arial" panose="020B0604020202020204" pitchFamily="34" charset="0"/>
              <a:buChar char="•"/>
              <a:defRPr/>
            </a:pPr>
            <a:r>
              <a:rPr lang="en-US" altLang="en-US" sz="2800" dirty="0">
                <a:highlight>
                  <a:srgbClr val="00FF00"/>
                </a:highlight>
                <a:latin typeface="+mn-lt"/>
              </a:rPr>
              <a:t>Protection of Personnel.</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PPE   </a:t>
            </a:r>
            <a:r>
              <a:rPr lang="en-US" altLang="en-US" dirty="0">
                <a:latin typeface="+mn-lt"/>
              </a:rPr>
              <a:t>	</a:t>
            </a:r>
          </a:p>
          <a:p>
            <a:pPr eaLnBrk="1" fontAlgn="auto" hangingPunct="1">
              <a:spcBef>
                <a:spcPts val="0"/>
              </a:spcBef>
              <a:spcAft>
                <a:spcPts val="0"/>
              </a:spcAft>
              <a:defRPr/>
            </a:pPr>
            <a:endParaRPr lang="en-US" altLang="en-US" sz="800" dirty="0">
              <a:latin typeface="+mn-lt"/>
            </a:endParaRPr>
          </a:p>
          <a:p>
            <a:pPr eaLnBrk="1" fontAlgn="auto" latinLnBrk="1" hangingPunct="1">
              <a:spcBef>
                <a:spcPts val="0"/>
              </a:spcBef>
              <a:spcAft>
                <a:spcPts val="0"/>
              </a:spcAft>
              <a:defRPr/>
            </a:pPr>
            <a:endParaRPr lang="en-US" altLang="en-US" sz="800" dirty="0">
              <a:latin typeface="+mn-lt"/>
            </a:endParaRPr>
          </a:p>
        </p:txBody>
      </p:sp>
      <p:sp>
        <p:nvSpPr>
          <p:cNvPr id="8" name="TextBox 7">
            <a:extLst>
              <a:ext uri="{FF2B5EF4-FFF2-40B4-BE49-F238E27FC236}">
                <a16:creationId xmlns:a16="http://schemas.microsoft.com/office/drawing/2014/main" id="{144D06FC-BF88-EE08-1BBF-C999B981515F}"/>
              </a:ext>
            </a:extLst>
          </p:cNvPr>
          <p:cNvSpPr txBox="1"/>
          <p:nvPr/>
        </p:nvSpPr>
        <p:spPr>
          <a:xfrm>
            <a:off x="1890712" y="207963"/>
            <a:ext cx="6324600" cy="1016000"/>
          </a:xfrm>
          <a:prstGeom prst="rect">
            <a:avLst/>
          </a:prstGeom>
          <a:noFill/>
        </p:spPr>
        <p:txBody>
          <a:bodyPr>
            <a:spAutoFit/>
          </a:bodyPr>
          <a:lstStyle/>
          <a:p>
            <a:pP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CDC9678-9C4F-E578-F42C-25F6F0D045E7}"/>
              </a:ext>
            </a:extLst>
          </p:cNvPr>
          <p:cNvSpPr>
            <a:spLocks noChangeArrowheads="1"/>
          </p:cNvSpPr>
          <p:nvPr/>
        </p:nvSpPr>
        <p:spPr bwMode="auto">
          <a:xfrm>
            <a:off x="1393824" y="1828801"/>
            <a:ext cx="6356350" cy="3783087"/>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p>
            <a:pPr eaLnBrk="1" fontAlgn="auto" hangingPunct="1">
              <a:spcBef>
                <a:spcPts val="0"/>
              </a:spcBef>
              <a:spcAft>
                <a:spcPts val="0"/>
              </a:spcAft>
              <a:defRPr/>
            </a:pPr>
            <a:r>
              <a:rPr lang="en-US" altLang="en-US" sz="2800" b="1" dirty="0">
                <a:latin typeface="+mn-lt"/>
              </a:rPr>
              <a:t>Special Precautions</a:t>
            </a:r>
            <a:endParaRPr lang="en-US" altLang="en-US" sz="2800" dirty="0">
              <a:latin typeface="+mn-lt"/>
            </a:endParaRPr>
          </a:p>
          <a:p>
            <a:pPr eaLnBrk="1" fontAlgn="auto" hangingPunct="1">
              <a:spcBef>
                <a:spcPts val="0"/>
              </a:spcBef>
              <a:spcAft>
                <a:spcPts val="0"/>
              </a:spcAft>
              <a:defRPr/>
            </a:pPr>
            <a:endParaRPr lang="en-US" altLang="en-US" sz="28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Floor Openings/Coverings.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Wall Openings.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Potentially Explosive Atmospheres.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Containers.</a:t>
            </a:r>
          </a:p>
          <a:p>
            <a:pPr marL="342900" indent="-342900" eaLnBrk="1" fontAlgn="auto" hangingPunct="1">
              <a:spcBef>
                <a:spcPts val="0"/>
              </a:spcBef>
              <a:spcAft>
                <a:spcPts val="0"/>
              </a:spcAft>
              <a:buFont typeface="Arial" panose="020B0604020202020204" pitchFamily="34" charset="0"/>
              <a:buChar char="•"/>
              <a:defRPr/>
            </a:pPr>
            <a:r>
              <a:rPr lang="en-US" altLang="en-US" sz="2800" dirty="0">
                <a:latin typeface="+mn-lt"/>
              </a:rPr>
              <a:t>Protection of Personnel.</a:t>
            </a:r>
          </a:p>
          <a:p>
            <a:pPr marL="342900" indent="-342900" eaLnBrk="1" fontAlgn="auto" hangingPunct="1">
              <a:spcBef>
                <a:spcPts val="0"/>
              </a:spcBef>
              <a:spcAft>
                <a:spcPts val="0"/>
              </a:spcAft>
              <a:buFont typeface="Arial" panose="020B0604020202020204" pitchFamily="34" charset="0"/>
              <a:buChar char="•"/>
              <a:defRPr/>
            </a:pPr>
            <a:r>
              <a:rPr lang="en-US" altLang="en-US" sz="2800" dirty="0">
                <a:highlight>
                  <a:srgbClr val="00FF00"/>
                </a:highlight>
                <a:latin typeface="+mn-lt"/>
              </a:rPr>
              <a:t>PPE</a:t>
            </a:r>
            <a:r>
              <a:rPr lang="en-US" altLang="en-US" sz="2800" dirty="0">
                <a:latin typeface="+mn-lt"/>
              </a:rPr>
              <a:t>   </a:t>
            </a:r>
            <a:r>
              <a:rPr lang="en-US" altLang="en-US" dirty="0">
                <a:latin typeface="+mn-lt"/>
              </a:rPr>
              <a:t>	</a:t>
            </a:r>
          </a:p>
          <a:p>
            <a:pPr eaLnBrk="1" fontAlgn="auto" hangingPunct="1">
              <a:spcBef>
                <a:spcPts val="0"/>
              </a:spcBef>
              <a:spcAft>
                <a:spcPts val="0"/>
              </a:spcAft>
              <a:defRPr/>
            </a:pPr>
            <a:endParaRPr lang="en-US" altLang="en-US" sz="800" dirty="0">
              <a:latin typeface="+mn-lt"/>
            </a:endParaRPr>
          </a:p>
          <a:p>
            <a:pPr eaLnBrk="1" fontAlgn="auto" latinLnBrk="1" hangingPunct="1">
              <a:spcBef>
                <a:spcPts val="0"/>
              </a:spcBef>
              <a:spcAft>
                <a:spcPts val="0"/>
              </a:spcAft>
              <a:defRPr/>
            </a:pPr>
            <a:endParaRPr lang="en-US" altLang="en-US" sz="800" dirty="0">
              <a:latin typeface="+mn-lt"/>
            </a:endParaRPr>
          </a:p>
        </p:txBody>
      </p:sp>
      <p:sp>
        <p:nvSpPr>
          <p:cNvPr id="7" name="TextBox 6">
            <a:extLst>
              <a:ext uri="{FF2B5EF4-FFF2-40B4-BE49-F238E27FC236}">
                <a16:creationId xmlns:a16="http://schemas.microsoft.com/office/drawing/2014/main" id="{DFA135A9-3847-4E22-BDB3-0A295382829D}"/>
              </a:ext>
            </a:extLst>
          </p:cNvPr>
          <p:cNvSpPr txBox="1"/>
          <p:nvPr/>
        </p:nvSpPr>
        <p:spPr>
          <a:xfrm>
            <a:off x="1325562" y="230112"/>
            <a:ext cx="6492875" cy="1016000"/>
          </a:xfrm>
          <a:prstGeom prst="rect">
            <a:avLst/>
          </a:prstGeom>
          <a:noFill/>
        </p:spPr>
        <p:txBody>
          <a:bodyPr>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1B9B67A-259A-C87D-DCA8-ED4698203C8C}"/>
              </a:ext>
            </a:extLst>
          </p:cNvPr>
          <p:cNvSpPr>
            <a:spLocks noChangeArrowheads="1"/>
          </p:cNvSpPr>
          <p:nvPr/>
        </p:nvSpPr>
        <p:spPr bwMode="auto">
          <a:xfrm>
            <a:off x="2498725" y="3870325"/>
            <a:ext cx="428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4" name="Rectangle 3">
            <a:extLst>
              <a:ext uri="{FF2B5EF4-FFF2-40B4-BE49-F238E27FC236}">
                <a16:creationId xmlns:a16="http://schemas.microsoft.com/office/drawing/2014/main" id="{734950A3-6981-4561-CB89-1F4488818A41}"/>
              </a:ext>
            </a:extLst>
          </p:cNvPr>
          <p:cNvSpPr/>
          <p:nvPr/>
        </p:nvSpPr>
        <p:spPr>
          <a:xfrm>
            <a:off x="457200" y="1792288"/>
            <a:ext cx="7315200" cy="3846512"/>
          </a:xfrm>
          <a:prstGeom prst="rect">
            <a:avLst/>
          </a:prstGeom>
          <a:noFill/>
        </p:spPr>
        <p:txBody>
          <a:bodyPr>
            <a:spAutoFit/>
          </a:bodyPr>
          <a:lstStyle/>
          <a:p>
            <a:pPr marL="685800" indent="-685800" eaLnBrk="1" fontAlgn="auto" hangingPunct="1">
              <a:spcBef>
                <a:spcPts val="0"/>
              </a:spcBef>
              <a:spcAft>
                <a:spcPts val="0"/>
              </a:spcAft>
              <a:buFont typeface="Wingdings" panose="05000000000000000000" pitchFamily="2" charset="2"/>
              <a:buChar char="Ø"/>
              <a:defRPr/>
            </a:pPr>
            <a:r>
              <a:rPr lang="en-US" altLang="en-US" sz="5400" dirty="0">
                <a:ln w="0"/>
                <a:effectLst>
                  <a:outerShdw blurRad="38100" dist="19050" dir="2700000" algn="tl" rotWithShape="0">
                    <a:schemeClr val="dk1">
                      <a:alpha val="40000"/>
                    </a:schemeClr>
                  </a:outerShdw>
                </a:effectLst>
                <a:latin typeface="Times New Roman (Headings)"/>
              </a:rPr>
              <a:t>AGP 99.200.14</a:t>
            </a:r>
          </a:p>
          <a:p>
            <a:pPr marL="685800" indent="-685800" eaLnBrk="1" fontAlgn="auto" hangingPunct="1">
              <a:spcBef>
                <a:spcPts val="0"/>
              </a:spcBef>
              <a:spcAft>
                <a:spcPts val="0"/>
              </a:spcAft>
              <a:buFont typeface="Wingdings" panose="05000000000000000000" pitchFamily="2" charset="2"/>
              <a:buChar char="Ø"/>
              <a:defRPr/>
            </a:pPr>
            <a:r>
              <a:rPr lang="en-US" altLang="en-US" sz="5400" dirty="0">
                <a:ln w="0"/>
                <a:effectLst>
                  <a:outerShdw blurRad="38100" dist="19050" dir="2700000" algn="tl" rotWithShape="0">
                    <a:schemeClr val="dk1">
                      <a:alpha val="40000"/>
                    </a:schemeClr>
                  </a:outerShdw>
                </a:effectLst>
                <a:latin typeface="Times New Roman (Headings)"/>
              </a:rPr>
              <a:t>29 CFR 1910.252</a:t>
            </a:r>
          </a:p>
          <a:p>
            <a:pPr marL="685800" indent="-685800" eaLnBrk="1" fontAlgn="auto" hangingPunct="1">
              <a:spcBef>
                <a:spcPts val="0"/>
              </a:spcBef>
              <a:spcAft>
                <a:spcPts val="0"/>
              </a:spcAft>
              <a:buFont typeface="Wingdings" panose="05000000000000000000" pitchFamily="2" charset="2"/>
              <a:buChar char="Ø"/>
              <a:defRPr/>
            </a:pPr>
            <a:r>
              <a:rPr lang="en-US" altLang="en-US" sz="5400" dirty="0">
                <a:ln w="0"/>
                <a:effectLst>
                  <a:outerShdw blurRad="38100" dist="19050" dir="2700000" algn="tl" rotWithShape="0">
                    <a:schemeClr val="dk1">
                      <a:alpha val="40000"/>
                    </a:schemeClr>
                  </a:outerShdw>
                </a:effectLst>
                <a:latin typeface="Times New Roman (Headings)"/>
              </a:rPr>
              <a:t>OAR 437-004-2310</a:t>
            </a:r>
          </a:p>
          <a:p>
            <a:pPr eaLnBrk="1" fontAlgn="auto" hangingPunct="1">
              <a:spcBef>
                <a:spcPts val="0"/>
              </a:spcBef>
              <a:spcAft>
                <a:spcPts val="0"/>
              </a:spcAft>
              <a:defRPr/>
            </a:pPr>
            <a:endParaRPr lang="en-US" sz="5400" dirty="0">
              <a:ln w="0"/>
              <a:effectLst>
                <a:outerShdw blurRad="38100" dist="19050" dir="2700000" algn="tl" rotWithShape="0">
                  <a:schemeClr val="dk1">
                    <a:alpha val="40000"/>
                  </a:schemeClr>
                </a:outerShdw>
              </a:effectLst>
              <a:latin typeface="Times New Roman (Headings)"/>
            </a:endParaRPr>
          </a:p>
          <a:p>
            <a:pPr eaLnBrk="1" fontAlgn="auto" hangingPunct="1">
              <a:spcBef>
                <a:spcPts val="0"/>
              </a:spcBef>
              <a:spcAft>
                <a:spcPts val="0"/>
              </a:spcAft>
              <a:defRPr/>
            </a:pPr>
            <a:r>
              <a:rPr lang="en-US" sz="2800" dirty="0">
                <a:ln w="0"/>
                <a:effectLst>
                  <a:outerShdw blurRad="38100" dist="19050" dir="2700000" algn="tl" rotWithShape="0">
                    <a:schemeClr val="dk1">
                      <a:alpha val="40000"/>
                    </a:schemeClr>
                  </a:outerShdw>
                </a:effectLst>
                <a:latin typeface="+mn-lt"/>
              </a:rPr>
              <a:t>Safety Committee Chairperson: &lt;&lt;insert&gt;&gt;</a:t>
            </a:r>
          </a:p>
        </p:txBody>
      </p:sp>
      <p:sp>
        <p:nvSpPr>
          <p:cNvPr id="7172" name="Title 4">
            <a:extLst>
              <a:ext uri="{FF2B5EF4-FFF2-40B4-BE49-F238E27FC236}">
                <a16:creationId xmlns:a16="http://schemas.microsoft.com/office/drawing/2014/main" id="{DCF342DA-D618-742A-AB4D-697BB998AA14}"/>
              </a:ext>
            </a:extLst>
          </p:cNvPr>
          <p:cNvSpPr>
            <a:spLocks noGrp="1" noChangeArrowheads="1"/>
          </p:cNvSpPr>
          <p:nvPr>
            <p:ph type="title"/>
          </p:nvPr>
        </p:nvSpPr>
        <p:spPr>
          <a:xfrm>
            <a:off x="447675" y="450850"/>
            <a:ext cx="7772400" cy="1143000"/>
          </a:xfrm>
        </p:spPr>
        <p:txBody>
          <a:bodyPr/>
          <a:lstStyle/>
          <a:p>
            <a:pPr algn="ctr" eaLnBrk="1" hangingPunct="1"/>
            <a:r>
              <a:rPr lang="en-US" altLang="en-US" sz="6000" dirty="0"/>
              <a:t>REFERENCE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descr="A screenshot of a computer&#10;&#10;AI-generated content may be incorrect.">
            <a:extLst>
              <a:ext uri="{FF2B5EF4-FFF2-40B4-BE49-F238E27FC236}">
                <a16:creationId xmlns:a16="http://schemas.microsoft.com/office/drawing/2014/main" id="{06564ACD-0802-C6DB-AEB9-8B9B0B3FE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685" y="0"/>
            <a:ext cx="607544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B88B547C-4EF7-C8C0-9B00-CA42C460C725}"/>
              </a:ext>
            </a:extLst>
          </p:cNvPr>
          <p:cNvSpPr>
            <a:spLocks noChangeArrowheads="1"/>
          </p:cNvSpPr>
          <p:nvPr/>
        </p:nvSpPr>
        <p:spPr bwMode="auto">
          <a:xfrm>
            <a:off x="2438400" y="4105275"/>
            <a:ext cx="3790950" cy="2152650"/>
          </a:xfrm>
          <a:prstGeom prst="rect">
            <a:avLst/>
          </a:prstGeom>
          <a:solidFill>
            <a:srgbClr val="FC7D05"/>
          </a:solidFill>
          <a:ln>
            <a:noFill/>
          </a:ln>
          <a:effectLst>
            <a:outerShdw dist="107763" dir="2700000" algn="ctr" rotWithShape="0">
              <a:srgbClr val="F6BF69"/>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000" dirty="0">
                <a:solidFill>
                  <a:schemeClr val="tx1"/>
                </a:solidFill>
                <a:latin typeface="Times New Roman" panose="02020603050405020304" pitchFamily="18" charset="0"/>
              </a:rPr>
              <a:t>Necessary Precautions</a:t>
            </a:r>
          </a:p>
          <a:p>
            <a:pPr eaLnBrk="1" hangingPunct="1">
              <a:spcBef>
                <a:spcPct val="0"/>
              </a:spcBef>
              <a:buClrTx/>
              <a:buSzTx/>
              <a:buFontTx/>
              <a:buNone/>
            </a:pPr>
            <a:endParaRPr lang="en-US" altLang="en-US" sz="1000" dirty="0">
              <a:solidFill>
                <a:schemeClr val="tx1"/>
              </a:solidFill>
              <a:latin typeface="Times New Roman" panose="02020603050405020304" pitchFamily="18" charset="0"/>
            </a:endParaRPr>
          </a:p>
          <a:p>
            <a:pPr eaLnBrk="1" hangingPunct="1">
              <a:spcBef>
                <a:spcPct val="0"/>
              </a:spcBef>
              <a:buClrTx/>
              <a:buSzTx/>
              <a:buFontTx/>
              <a:buNone/>
            </a:pPr>
            <a:endParaRPr lang="en-US" altLang="en-US" sz="800" dirty="0">
              <a:solidFill>
                <a:schemeClr val="tx1"/>
              </a:solidFill>
              <a:latin typeface="Times New Roman" panose="02020603050405020304" pitchFamily="18" charset="0"/>
            </a:endParaRPr>
          </a:p>
          <a:p>
            <a:pPr eaLnBrk="1" hangingPunct="1">
              <a:spcBef>
                <a:spcPct val="0"/>
              </a:spcBef>
              <a:buClrTx/>
              <a:buSzTx/>
              <a:buFontTx/>
              <a:buNone/>
            </a:pPr>
            <a:r>
              <a:rPr lang="en-US" altLang="en-US" sz="800" dirty="0">
                <a:solidFill>
                  <a:schemeClr val="tx1"/>
                </a:solidFill>
                <a:latin typeface="Times New Roman" panose="02020603050405020304" pitchFamily="18" charset="0"/>
              </a:rPr>
              <a:t>      </a:t>
            </a:r>
            <a:r>
              <a:rPr lang="en-US" altLang="en-US" sz="1200" b="1" dirty="0">
                <a:solidFill>
                  <a:schemeClr val="tx1"/>
                </a:solidFill>
                <a:latin typeface="Times New Roman" panose="02020603050405020304" pitchFamily="18" charset="0"/>
              </a:rPr>
              <a:t>Fire Watch</a:t>
            </a:r>
            <a:endParaRPr lang="en-US" altLang="en-US" sz="1200" dirty="0">
              <a:solidFill>
                <a:schemeClr val="tx1"/>
              </a:solidFill>
              <a:latin typeface="Times New Roman" panose="02020603050405020304" pitchFamily="18" charset="0"/>
            </a:endParaRPr>
          </a:p>
          <a:p>
            <a:pPr eaLnBrk="1" hangingPunct="1">
              <a:spcBef>
                <a:spcPct val="0"/>
              </a:spcBef>
              <a:buClrTx/>
              <a:buSzTx/>
              <a:buFontTx/>
              <a:buNone/>
            </a:pPr>
            <a:r>
              <a:rPr lang="en-US" altLang="en-US" sz="1200" dirty="0">
                <a:solidFill>
                  <a:schemeClr val="tx1"/>
                </a:solidFill>
                <a:latin typeface="Times New Roman" panose="02020603050405020304" pitchFamily="18" charset="0"/>
              </a:rPr>
              <a:t>O    Fire watch will be provided during and for at least 30 minutes after work, and during any coffee or lunch breaks.</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Fire watch is supplied with suitable extinguishers, or charged</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small hose.</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O  Fire watch is trained in use of this equipment and in </a:t>
            </a:r>
          </a:p>
          <a:p>
            <a:pPr eaLnBrk="1" hangingPunct="1">
              <a:spcBef>
                <a:spcPct val="0"/>
              </a:spcBef>
              <a:buClrTx/>
              <a:buSzTx/>
              <a:buFontTx/>
              <a:buNone/>
            </a:pPr>
            <a:r>
              <a:rPr lang="en-US" altLang="en-US" sz="1200" dirty="0">
                <a:solidFill>
                  <a:schemeClr val="tx1"/>
                </a:solidFill>
                <a:latin typeface="Times New Roman" panose="02020603050405020304" pitchFamily="18" charset="0"/>
              </a:rPr>
              <a:t>     sounding alarm.</a:t>
            </a:r>
          </a:p>
        </p:txBody>
      </p:sp>
      <p:pic>
        <p:nvPicPr>
          <p:cNvPr id="39939" name="Picture 3">
            <a:extLst>
              <a:ext uri="{FF2B5EF4-FFF2-40B4-BE49-F238E27FC236}">
                <a16:creationId xmlns:a16="http://schemas.microsoft.com/office/drawing/2014/main" id="{C94D17D8-8BC0-3F41-D600-876FD642A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63" y="-165893"/>
            <a:ext cx="64992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nline Media 1" title="Hot Work Safety - Firewatch Training (2011 version) - see description for latest version">
            <a:hlinkClick r:id="" action="ppaction://media"/>
            <a:extLst>
              <a:ext uri="{FF2B5EF4-FFF2-40B4-BE49-F238E27FC236}">
                <a16:creationId xmlns:a16="http://schemas.microsoft.com/office/drawing/2014/main" id="{B779D4FB-CD11-238B-BB51-20899ECE0386}"/>
              </a:ext>
            </a:extLst>
          </p:cNvPr>
          <p:cNvPicPr>
            <a:picLocks noRot="1" noChangeAspect="1"/>
          </p:cNvPicPr>
          <p:nvPr>
            <a:videoFile r:link="rId1"/>
          </p:nvPr>
        </p:nvPicPr>
        <p:blipFill>
          <a:blip r:embed="rId5"/>
          <a:stretch>
            <a:fillRect/>
          </a:stretch>
        </p:blipFill>
        <p:spPr>
          <a:xfrm>
            <a:off x="1894681" y="1008062"/>
            <a:ext cx="5081588" cy="28713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7962D6D6-1055-198C-4C3F-AD77D5E85C2A}"/>
              </a:ext>
            </a:extLst>
          </p:cNvPr>
          <p:cNvSpPr>
            <a:spLocks noChangeArrowheads="1"/>
          </p:cNvSpPr>
          <p:nvPr/>
        </p:nvSpPr>
        <p:spPr bwMode="auto">
          <a:xfrm>
            <a:off x="1323180" y="1691481"/>
            <a:ext cx="6497638" cy="3475038"/>
          </a:xfrm>
          <a:prstGeom prst="rect">
            <a:avLst/>
          </a:prstGeom>
          <a:solidFill>
            <a:srgbClr val="FC7D05"/>
          </a:solidFill>
          <a:ln>
            <a:noFill/>
          </a:ln>
          <a:effectLst>
            <a:outerShdw dist="107763" dir="2700000" algn="ctr" rotWithShape="0">
              <a:srgbClr val="F6BF69"/>
            </a:outerShdw>
          </a:effec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en-US" altLang="en-US" sz="2000" b="1" dirty="0">
                <a:solidFill>
                  <a:schemeClr val="tx1"/>
                </a:solidFill>
                <a:latin typeface="Times New Roman" panose="02020603050405020304" pitchFamily="18" charset="0"/>
              </a:rPr>
              <a:t>Necessary Precautions</a:t>
            </a:r>
          </a:p>
          <a:p>
            <a:pPr algn="ctr" eaLnBrk="1" hangingPunct="1">
              <a:spcBef>
                <a:spcPct val="0"/>
              </a:spcBef>
              <a:buClrTx/>
              <a:buSzTx/>
              <a:buFontTx/>
              <a:buNone/>
              <a:defRPr/>
            </a:pPr>
            <a:r>
              <a:rPr lang="en-US" altLang="en-US" sz="2000" b="1" dirty="0">
                <a:solidFill>
                  <a:schemeClr val="tx1"/>
                </a:solidFill>
                <a:latin typeface="Times New Roman" panose="02020603050405020304" pitchFamily="18" charset="0"/>
              </a:rPr>
              <a:t>FIRE WATCH</a:t>
            </a:r>
            <a:endParaRPr lang="en-US" altLang="en-US" sz="2000" dirty="0">
              <a:solidFill>
                <a:schemeClr val="tx1"/>
              </a:solidFill>
              <a:latin typeface="Times New Roman" panose="02020603050405020304" pitchFamily="18" charset="0"/>
            </a:endParaRPr>
          </a:p>
          <a:p>
            <a:pPr eaLnBrk="1" hangingPunct="1">
              <a:spcBef>
                <a:spcPct val="0"/>
              </a:spcBef>
              <a:buClrTx/>
              <a:buSzTx/>
              <a:buFontTx/>
              <a:buNone/>
              <a:defRPr/>
            </a:pPr>
            <a:endParaRPr lang="en-US" altLang="en-US" sz="2000" dirty="0">
              <a:solidFill>
                <a:schemeClr val="tx1"/>
              </a:solidFill>
              <a:latin typeface="Times New Roman" panose="02020603050405020304" pitchFamily="18" charset="0"/>
            </a:endParaRPr>
          </a:p>
          <a:p>
            <a:pPr marL="342900" indent="-342900" eaLnBrk="1" hangingPunct="1">
              <a:spcBef>
                <a:spcPct val="0"/>
              </a:spcBef>
              <a:buClrTx/>
              <a:buSzTx/>
              <a:defRPr/>
            </a:pPr>
            <a:r>
              <a:rPr lang="en-US" altLang="en-US" sz="2000" dirty="0">
                <a:solidFill>
                  <a:schemeClr val="tx1"/>
                </a:solidFill>
                <a:latin typeface="Times New Roman" panose="02020603050405020304" pitchFamily="18" charset="0"/>
              </a:rPr>
              <a:t>Fire watch will be provided during and for at least 30 minutes after work, and during any coffee or lunch breaks.</a:t>
            </a:r>
          </a:p>
          <a:p>
            <a:pPr eaLnBrk="1" hangingPunct="1">
              <a:spcBef>
                <a:spcPct val="0"/>
              </a:spcBef>
              <a:buClrTx/>
              <a:buSzTx/>
              <a:buFont typeface="Wingdings 3" panose="05040102010807070707" pitchFamily="18" charset="2"/>
              <a:buNone/>
              <a:defRPr/>
            </a:pPr>
            <a:endParaRPr lang="en-US" altLang="en-US" sz="2000" dirty="0">
              <a:solidFill>
                <a:schemeClr val="tx1"/>
              </a:solidFill>
              <a:latin typeface="Times New Roman" panose="02020603050405020304" pitchFamily="18" charset="0"/>
            </a:endParaRPr>
          </a:p>
          <a:p>
            <a:pPr marL="342900" indent="-342900" eaLnBrk="1" hangingPunct="1">
              <a:spcBef>
                <a:spcPct val="0"/>
              </a:spcBef>
              <a:buClrTx/>
              <a:buSzTx/>
              <a:defRPr/>
            </a:pPr>
            <a:r>
              <a:rPr lang="en-US" altLang="en-US" sz="2000" dirty="0">
                <a:solidFill>
                  <a:schemeClr val="tx1"/>
                </a:solidFill>
                <a:latin typeface="Times New Roman" panose="02020603050405020304" pitchFamily="18" charset="0"/>
              </a:rPr>
              <a:t>Fire watch is supplied with suitable extinguishers, or charged small hose.</a:t>
            </a:r>
          </a:p>
          <a:p>
            <a:pPr eaLnBrk="1" hangingPunct="1">
              <a:spcBef>
                <a:spcPct val="0"/>
              </a:spcBef>
              <a:buClrTx/>
              <a:buSzTx/>
              <a:buFont typeface="Wingdings 3" panose="05040102010807070707" pitchFamily="18" charset="2"/>
              <a:buNone/>
              <a:defRPr/>
            </a:pPr>
            <a:endParaRPr lang="en-US" altLang="en-US" sz="2000" dirty="0">
              <a:solidFill>
                <a:schemeClr val="tx1"/>
              </a:solidFill>
              <a:latin typeface="Times New Roman" panose="02020603050405020304" pitchFamily="18" charset="0"/>
            </a:endParaRPr>
          </a:p>
          <a:p>
            <a:pPr marL="342900" indent="-342900" eaLnBrk="1" hangingPunct="1">
              <a:spcBef>
                <a:spcPct val="0"/>
              </a:spcBef>
              <a:buClrTx/>
              <a:buSzTx/>
              <a:defRPr/>
            </a:pPr>
            <a:r>
              <a:rPr lang="en-US" altLang="en-US" sz="2000" dirty="0">
                <a:solidFill>
                  <a:schemeClr val="tx1"/>
                </a:solidFill>
                <a:latin typeface="Times New Roman" panose="02020603050405020304" pitchFamily="18" charset="0"/>
              </a:rPr>
              <a:t>Fire watch is trained in use of this equipment and in </a:t>
            </a:r>
          </a:p>
          <a:p>
            <a:pPr eaLnBrk="1" hangingPunct="1">
              <a:spcBef>
                <a:spcPct val="0"/>
              </a:spcBef>
              <a:buClrTx/>
              <a:buSzTx/>
              <a:buFontTx/>
              <a:buNone/>
              <a:defRPr/>
            </a:pPr>
            <a:r>
              <a:rPr lang="en-US" altLang="en-US" sz="2000" dirty="0">
                <a:solidFill>
                  <a:schemeClr val="tx1"/>
                </a:solidFill>
                <a:latin typeface="Times New Roman" panose="02020603050405020304" pitchFamily="18" charset="0"/>
              </a:rPr>
              <a:t>     sounding alarm.</a:t>
            </a:r>
          </a:p>
        </p:txBody>
      </p:sp>
      <p:sp>
        <p:nvSpPr>
          <p:cNvPr id="41987" name="Rectangle 4">
            <a:extLst>
              <a:ext uri="{FF2B5EF4-FFF2-40B4-BE49-F238E27FC236}">
                <a16:creationId xmlns:a16="http://schemas.microsoft.com/office/drawing/2014/main" id="{91E27BB8-DA99-BB45-9CB9-5049A1373F9C}"/>
              </a:ext>
            </a:extLst>
          </p:cNvPr>
          <p:cNvSpPr>
            <a:spLocks noChangeArrowheads="1"/>
          </p:cNvSpPr>
          <p:nvPr/>
        </p:nvSpPr>
        <p:spPr bwMode="auto">
          <a:xfrm>
            <a:off x="839788" y="4497388"/>
            <a:ext cx="749458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latin typeface="Times New Roman" panose="02020603050405020304" pitchFamily="18" charset="0"/>
              </a:rPr>
              <a:t>	</a:t>
            </a:r>
          </a:p>
        </p:txBody>
      </p:sp>
      <p:pic>
        <p:nvPicPr>
          <p:cNvPr id="41988" name="Picture 4">
            <a:extLst>
              <a:ext uri="{FF2B5EF4-FFF2-40B4-BE49-F238E27FC236}">
                <a16:creationId xmlns:a16="http://schemas.microsoft.com/office/drawing/2014/main" id="{B0FA9C80-17AF-6F15-6B71-133A1159B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181" y="0"/>
            <a:ext cx="649763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13039345-F878-3557-3F5B-3A72FA5729E1}"/>
              </a:ext>
            </a:extLst>
          </p:cNvPr>
          <p:cNvSpPr>
            <a:spLocks noChangeArrowheads="1"/>
          </p:cNvSpPr>
          <p:nvPr/>
        </p:nvSpPr>
        <p:spPr bwMode="auto">
          <a:xfrm>
            <a:off x="3751263" y="2471738"/>
            <a:ext cx="4311650" cy="1936750"/>
          </a:xfrm>
          <a:prstGeom prst="rect">
            <a:avLst/>
          </a:prstGeom>
          <a:solidFill>
            <a:srgbClr val="FC7D05"/>
          </a:solidFill>
          <a:ln>
            <a:noFill/>
          </a:ln>
          <a:effectLst>
            <a:outerShdw dist="107763" dir="2700000" algn="ctr" rotWithShape="0">
              <a:srgbClr val="F6BF69"/>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a:solidFill>
                  <a:schemeClr val="tx1"/>
                </a:solidFill>
                <a:latin typeface="Times New Roman" panose="02020603050405020304" pitchFamily="18" charset="0"/>
              </a:rPr>
              <a:t>Necessary Precautions</a:t>
            </a:r>
            <a:endParaRPr lang="en-US" altLang="en-US" sz="2400">
              <a:solidFill>
                <a:schemeClr val="tx1"/>
              </a:solidFill>
              <a:latin typeface="Times New Roman" panose="02020603050405020304" pitchFamily="18" charset="0"/>
            </a:endParaRPr>
          </a:p>
          <a:p>
            <a:pPr eaLnBrk="1" hangingPunct="1">
              <a:spcBef>
                <a:spcPct val="0"/>
              </a:spcBef>
              <a:buClrTx/>
              <a:buSzTx/>
              <a:buFontTx/>
              <a:buNone/>
            </a:pPr>
            <a:endParaRPr lang="en-US" altLang="en-US" sz="2400">
              <a:solidFill>
                <a:schemeClr val="tx1"/>
              </a:solidFill>
              <a:latin typeface="Times New Roman" panose="02020603050405020304" pitchFamily="18" charset="0"/>
            </a:endParaRPr>
          </a:p>
          <a:p>
            <a:pPr eaLnBrk="1" hangingPunct="1">
              <a:spcBef>
                <a:spcPct val="0"/>
              </a:spcBef>
              <a:buClrTx/>
              <a:buSzTx/>
              <a:buFontTx/>
              <a:buNone/>
            </a:pPr>
            <a:r>
              <a:rPr lang="en-US" altLang="en-US" sz="2400">
                <a:solidFill>
                  <a:schemeClr val="tx1"/>
                </a:solidFill>
                <a:latin typeface="Times New Roman" panose="02020603050405020304" pitchFamily="18" charset="0"/>
              </a:rPr>
              <a:t>CAN THE JOB BE AVOIDED?  </a:t>
            </a:r>
          </a:p>
          <a:p>
            <a:pPr eaLnBrk="1" hangingPunct="1">
              <a:spcBef>
                <a:spcPct val="0"/>
              </a:spcBef>
              <a:buClrTx/>
              <a:buSzTx/>
              <a:buFontTx/>
              <a:buNone/>
            </a:pPr>
            <a:endParaRPr lang="en-US" altLang="en-US" sz="2400">
              <a:solidFill>
                <a:schemeClr val="tx1"/>
              </a:solidFill>
              <a:latin typeface="Times New Roman" panose="02020603050405020304" pitchFamily="18" charset="0"/>
            </a:endParaRPr>
          </a:p>
          <a:p>
            <a:pPr eaLnBrk="1" hangingPunct="1">
              <a:spcBef>
                <a:spcPct val="0"/>
              </a:spcBef>
              <a:buClrTx/>
              <a:buSzTx/>
              <a:buFontTx/>
              <a:buNone/>
            </a:pPr>
            <a:r>
              <a:rPr lang="en-US" altLang="en-US" sz="2400">
                <a:solidFill>
                  <a:schemeClr val="tx1"/>
                </a:solidFill>
                <a:latin typeface="Times New Roman" panose="02020603050405020304" pitchFamily="18" charset="0"/>
              </a:rPr>
              <a:t>IS THERE A SAFER WAY?</a:t>
            </a:r>
          </a:p>
        </p:txBody>
      </p:sp>
      <p:graphicFrame>
        <p:nvGraphicFramePr>
          <p:cNvPr id="44035" name="Object 5">
            <a:hlinkClick r:id="" action="ppaction://ole?verb=0"/>
            <a:extLst>
              <a:ext uri="{FF2B5EF4-FFF2-40B4-BE49-F238E27FC236}">
                <a16:creationId xmlns:a16="http://schemas.microsoft.com/office/drawing/2014/main" id="{66002BD7-F4D3-E7E9-DE35-3A49884D2BB7}"/>
              </a:ext>
            </a:extLst>
          </p:cNvPr>
          <p:cNvGraphicFramePr>
            <a:graphicFrameLocks/>
          </p:cNvGraphicFramePr>
          <p:nvPr/>
        </p:nvGraphicFramePr>
        <p:xfrm>
          <a:off x="698500" y="2636838"/>
          <a:ext cx="3505200" cy="2841625"/>
        </p:xfrm>
        <a:graphic>
          <a:graphicData uri="http://schemas.openxmlformats.org/presentationml/2006/ole">
            <mc:AlternateContent xmlns:mc="http://schemas.openxmlformats.org/markup-compatibility/2006">
              <mc:Choice xmlns:v="urn:schemas-microsoft-com:vml" Requires="v">
                <p:oleObj name="Clip" r:id="rId3" imgW="4406900" imgH="3867150" progId="MS_ClipArt_Gallery.2">
                  <p:embed/>
                </p:oleObj>
              </mc:Choice>
              <mc:Fallback>
                <p:oleObj name="Clip" r:id="rId3" imgW="4406900" imgH="3867150" progId="MS_ClipArt_Gallery.2">
                  <p:embed/>
                  <p:pic>
                    <p:nvPicPr>
                      <p:cNvPr id="44035" name="Object 5">
                        <a:hlinkClick r:id="" action="ppaction://ole?verb=0"/>
                        <a:extLst>
                          <a:ext uri="{FF2B5EF4-FFF2-40B4-BE49-F238E27FC236}">
                            <a16:creationId xmlns:a16="http://schemas.microsoft.com/office/drawing/2014/main" id="{66002BD7-F4D3-E7E9-DE35-3A49884D2BB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636838"/>
                        <a:ext cx="3505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4036" name="Picture 4">
            <a:extLst>
              <a:ext uri="{FF2B5EF4-FFF2-40B4-BE49-F238E27FC236}">
                <a16:creationId xmlns:a16="http://schemas.microsoft.com/office/drawing/2014/main" id="{EA5D390D-134C-D0E4-BDA0-945E89E21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0"/>
            <a:ext cx="64992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AD8044F-62A3-9A2D-1720-16D5F037B473}"/>
              </a:ext>
            </a:extLst>
          </p:cNvPr>
          <p:cNvSpPr>
            <a:spLocks noGrp="1" noChangeArrowheads="1"/>
          </p:cNvSpPr>
          <p:nvPr>
            <p:ph type="title"/>
          </p:nvPr>
        </p:nvSpPr>
        <p:spPr>
          <a:xfrm>
            <a:off x="1522413" y="0"/>
            <a:ext cx="6348413" cy="1320800"/>
          </a:xfrm>
          <a:effectLst>
            <a:outerShdw dist="107763" dir="2700000" algn="ctr" rotWithShape="0">
              <a:srgbClr val="EAEC5E"/>
            </a:outerShdw>
          </a:effectLst>
        </p:spPr>
        <p:txBody>
          <a:bodyPr/>
          <a:lstStyle/>
          <a:p>
            <a:pPr eaLnBrk="1" hangingPunct="1"/>
            <a:r>
              <a:rPr lang="en-US" altLang="en-US" sz="6000" dirty="0">
                <a:solidFill>
                  <a:srgbClr val="BC3700"/>
                </a:solidFill>
              </a:rPr>
              <a:t>Hot Work Warning</a:t>
            </a:r>
          </a:p>
        </p:txBody>
      </p:sp>
      <p:pic>
        <p:nvPicPr>
          <p:cNvPr id="46083" name="Picture 2" descr="Text, letter&#10;&#10;Description automatically generated">
            <a:extLst>
              <a:ext uri="{FF2B5EF4-FFF2-40B4-BE49-F238E27FC236}">
                <a16:creationId xmlns:a16="http://schemas.microsoft.com/office/drawing/2014/main" id="{86BB5AFC-CDC7-C66C-2987-59E00C018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549" y="1090614"/>
            <a:ext cx="4412140" cy="51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0C3A0A-CF79-7E3C-B70E-4182B24A12D0}"/>
              </a:ext>
            </a:extLst>
          </p:cNvPr>
          <p:cNvSpPr>
            <a:spLocks noGrp="1" noChangeArrowheads="1"/>
          </p:cNvSpPr>
          <p:nvPr>
            <p:ph type="title"/>
          </p:nvPr>
        </p:nvSpPr>
        <p:spPr>
          <a:xfrm>
            <a:off x="407987" y="347663"/>
            <a:ext cx="7521575" cy="1320800"/>
          </a:xfrm>
          <a:effectLst>
            <a:outerShdw dist="107763" dir="2700000" algn="ctr" rotWithShape="0">
              <a:srgbClr val="EAEC5E"/>
            </a:outerShdw>
          </a:effectLst>
        </p:spPr>
        <p:txBody>
          <a:bodyPr rtlCol="0">
            <a:normAutofit fontScale="90000"/>
          </a:bodyPr>
          <a:lstStyle/>
          <a:p>
            <a:pPr algn="ctr" eaLnBrk="1" fontAlgn="auto" hangingPunct="1">
              <a:spcAft>
                <a:spcPts val="0"/>
              </a:spcAft>
              <a:defRPr/>
            </a:pPr>
            <a:r>
              <a:rPr lang="en-US" altLang="en-US" sz="4800" dirty="0">
                <a:solidFill>
                  <a:srgbClr val="BC3700"/>
                </a:solidFill>
              </a:rPr>
              <a:t>Hot Work </a:t>
            </a:r>
            <a:br>
              <a:rPr lang="en-US" altLang="en-US" sz="4800" dirty="0">
                <a:solidFill>
                  <a:srgbClr val="BC3700"/>
                </a:solidFill>
              </a:rPr>
            </a:br>
            <a:r>
              <a:rPr lang="en-US" altLang="en-US" sz="4800" dirty="0">
                <a:solidFill>
                  <a:srgbClr val="BC3700"/>
                </a:solidFill>
              </a:rPr>
              <a:t>Employee Training </a:t>
            </a:r>
          </a:p>
        </p:txBody>
      </p:sp>
      <p:sp>
        <p:nvSpPr>
          <p:cNvPr id="47107" name="TextBox 1">
            <a:extLst>
              <a:ext uri="{FF2B5EF4-FFF2-40B4-BE49-F238E27FC236}">
                <a16:creationId xmlns:a16="http://schemas.microsoft.com/office/drawing/2014/main" id="{3E43FF0D-43A1-7293-261C-E7D6CF7DC2FF}"/>
              </a:ext>
            </a:extLst>
          </p:cNvPr>
          <p:cNvSpPr txBox="1">
            <a:spLocks noChangeArrowheads="1"/>
          </p:cNvSpPr>
          <p:nvPr/>
        </p:nvSpPr>
        <p:spPr bwMode="auto">
          <a:xfrm>
            <a:off x="103188" y="1331913"/>
            <a:ext cx="42037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200150" indent="-28575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1600" dirty="0">
              <a:solidFill>
                <a:schemeClr val="tx1"/>
              </a:solidFill>
              <a:latin typeface="Times New Roman" panose="02020603050405020304" pitchFamily="18" charset="0"/>
            </a:endParaRP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Fire Prevention and protection</a:t>
            </a:r>
          </a:p>
          <a:p>
            <a:pPr lvl="2" eaLnBrk="1" hangingPunct="1">
              <a:spcBef>
                <a:spcPct val="0"/>
              </a:spcBef>
              <a:buClrTx/>
              <a:buSzTx/>
              <a:buFontTx/>
              <a:buChar char="•"/>
            </a:pPr>
            <a:r>
              <a:rPr lang="en-US" altLang="en-US" sz="1800" dirty="0">
                <a:solidFill>
                  <a:schemeClr val="tx1"/>
                </a:solidFill>
                <a:latin typeface="Times New Roman" panose="02020603050405020304" pitchFamily="18" charset="0"/>
              </a:rPr>
              <a:t>Basic precautions</a:t>
            </a:r>
          </a:p>
          <a:p>
            <a:pPr lvl="2" eaLnBrk="1" hangingPunct="1">
              <a:spcBef>
                <a:spcPct val="0"/>
              </a:spcBef>
              <a:buClrTx/>
              <a:buSzTx/>
              <a:buFontTx/>
              <a:buChar char="•"/>
            </a:pPr>
            <a:r>
              <a:rPr lang="en-US" altLang="en-US" sz="1800" dirty="0">
                <a:solidFill>
                  <a:schemeClr val="tx1"/>
                </a:solidFill>
                <a:latin typeface="Times New Roman" panose="02020603050405020304" pitchFamily="18" charset="0"/>
              </a:rPr>
              <a:t>Special precautions</a:t>
            </a: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Employee classifications and responsibilities:</a:t>
            </a:r>
          </a:p>
          <a:p>
            <a:pPr lvl="2" eaLnBrk="1" hangingPunct="1">
              <a:spcBef>
                <a:spcPct val="0"/>
              </a:spcBef>
              <a:buClrTx/>
              <a:buSzTx/>
              <a:buFontTx/>
              <a:buChar char="•"/>
            </a:pPr>
            <a:r>
              <a:rPr lang="en-US" altLang="en-US" sz="1800" dirty="0">
                <a:solidFill>
                  <a:schemeClr val="tx1"/>
                </a:solidFill>
                <a:latin typeface="Times New Roman" panose="02020603050405020304" pitchFamily="18" charset="0"/>
              </a:rPr>
              <a:t>Hot work approver</a:t>
            </a:r>
          </a:p>
          <a:p>
            <a:pPr lvl="2" eaLnBrk="1" hangingPunct="1">
              <a:spcBef>
                <a:spcPct val="0"/>
              </a:spcBef>
              <a:buClrTx/>
              <a:buSzTx/>
              <a:buFontTx/>
              <a:buChar char="•"/>
            </a:pPr>
            <a:r>
              <a:rPr lang="en-US" altLang="en-US" sz="1800" dirty="0">
                <a:solidFill>
                  <a:schemeClr val="tx1"/>
                </a:solidFill>
                <a:latin typeface="Times New Roman" panose="02020603050405020304" pitchFamily="18" charset="0"/>
              </a:rPr>
              <a:t>Authorized personnel</a:t>
            </a:r>
          </a:p>
          <a:p>
            <a:pPr lvl="2" eaLnBrk="1" hangingPunct="1">
              <a:spcBef>
                <a:spcPct val="0"/>
              </a:spcBef>
              <a:buClrTx/>
              <a:buSzTx/>
              <a:buFontTx/>
              <a:buChar char="•"/>
            </a:pPr>
            <a:r>
              <a:rPr lang="en-US" altLang="en-US" sz="1800" dirty="0">
                <a:solidFill>
                  <a:schemeClr val="tx1"/>
                </a:solidFill>
                <a:latin typeface="Times New Roman" panose="02020603050405020304" pitchFamily="18" charset="0"/>
              </a:rPr>
              <a:t>Supervisors</a:t>
            </a:r>
          </a:p>
          <a:p>
            <a:pPr lvl="2" eaLnBrk="1" hangingPunct="1">
              <a:spcBef>
                <a:spcPct val="0"/>
              </a:spcBef>
              <a:buClrTx/>
              <a:buSzTx/>
              <a:buFontTx/>
              <a:buChar char="•"/>
            </a:pPr>
            <a:r>
              <a:rPr lang="en-US" altLang="en-US" sz="1800" dirty="0">
                <a:solidFill>
                  <a:schemeClr val="tx1"/>
                </a:solidFill>
                <a:latin typeface="Times New Roman" panose="02020603050405020304" pitchFamily="18" charset="0"/>
              </a:rPr>
              <a:t>Fire watch personnel</a:t>
            </a: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Designated hot work areas</a:t>
            </a: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Non-designated hot work areas procedures</a:t>
            </a: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Protection of personnel</a:t>
            </a: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Hot work permit system</a:t>
            </a: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Handling and storage of hot work materials</a:t>
            </a:r>
          </a:p>
          <a:p>
            <a:pPr lvl="1" eaLnBrk="1" hangingPunct="1">
              <a:spcBef>
                <a:spcPct val="0"/>
              </a:spcBef>
              <a:buClrTx/>
              <a:buSzTx/>
              <a:buFont typeface="Wingdings" panose="05000000000000000000" pitchFamily="2" charset="2"/>
              <a:buChar char="ü"/>
            </a:pPr>
            <a:r>
              <a:rPr lang="en-US" altLang="en-US" sz="1800" dirty="0">
                <a:solidFill>
                  <a:schemeClr val="tx1"/>
                </a:solidFill>
                <a:latin typeface="Times New Roman" panose="02020603050405020304" pitchFamily="18" charset="0"/>
              </a:rPr>
              <a:t>PPE selection and use	</a:t>
            </a:r>
          </a:p>
        </p:txBody>
      </p:sp>
      <p:pic>
        <p:nvPicPr>
          <p:cNvPr id="47108" name="Picture 3" descr="Text&#10;&#10;Description automatically generated">
            <a:extLst>
              <a:ext uri="{FF2B5EF4-FFF2-40B4-BE49-F238E27FC236}">
                <a16:creationId xmlns:a16="http://schemas.microsoft.com/office/drawing/2014/main" id="{1E19947C-95ED-686F-B54B-1EEFC871F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5038"/>
            <a:ext cx="420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1F32A92-AAF8-0D78-8360-0E1775EC78AB}"/>
              </a:ext>
            </a:extLst>
          </p:cNvPr>
          <p:cNvSpPr>
            <a:spLocks noGrp="1" noChangeArrowheads="1"/>
          </p:cNvSpPr>
          <p:nvPr>
            <p:ph type="title"/>
          </p:nvPr>
        </p:nvSpPr>
        <p:spPr>
          <a:xfrm>
            <a:off x="1484312" y="190500"/>
            <a:ext cx="6175375" cy="1143000"/>
          </a:xfrm>
          <a:effectLst>
            <a:outerShdw dist="107763" dir="2700000" algn="ctr" rotWithShape="0">
              <a:srgbClr val="EAEC5E"/>
            </a:outerShdw>
          </a:effectLst>
        </p:spPr>
        <p:txBody>
          <a:bodyPr/>
          <a:lstStyle/>
          <a:p>
            <a:pPr eaLnBrk="1" hangingPunct="1"/>
            <a:r>
              <a:rPr lang="en-US" altLang="en-US">
                <a:solidFill>
                  <a:srgbClr val="BC3700"/>
                </a:solidFill>
              </a:rPr>
              <a:t>Hot Work Responsibilities</a:t>
            </a:r>
          </a:p>
        </p:txBody>
      </p:sp>
      <p:sp>
        <p:nvSpPr>
          <p:cNvPr id="50179" name="Rectangle 3">
            <a:extLst>
              <a:ext uri="{FF2B5EF4-FFF2-40B4-BE49-F238E27FC236}">
                <a16:creationId xmlns:a16="http://schemas.microsoft.com/office/drawing/2014/main" id="{A966BA94-5F7D-0E4F-41C0-72BC3E828204}"/>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C5C345DD-455F-67EF-C131-B20723C5E4DA}"/>
              </a:ext>
            </a:extLst>
          </p:cNvPr>
          <p:cNvSpPr txBox="1"/>
          <p:nvPr/>
        </p:nvSpPr>
        <p:spPr>
          <a:xfrm>
            <a:off x="533400" y="1530351"/>
            <a:ext cx="7940675" cy="4094162"/>
          </a:xfrm>
          <a:prstGeom prst="rect">
            <a:avLst/>
          </a:prstGeom>
          <a:noFill/>
        </p:spPr>
        <p:txBody>
          <a:bodyPr>
            <a:spAutoFit/>
          </a:bodyPr>
          <a:lstStyle/>
          <a:p>
            <a:pPr eaLnBrk="1" fontAlgn="auto" hangingPunct="1">
              <a:spcBef>
                <a:spcPts val="0"/>
              </a:spcBef>
              <a:spcAft>
                <a:spcPts val="0"/>
              </a:spcAft>
              <a:defRPr/>
            </a:pPr>
            <a:r>
              <a:rPr lang="en-US" sz="2000" dirty="0">
                <a:latin typeface="+mn-lt"/>
              </a:rPr>
              <a:t>All employees are required to follow these processes</a:t>
            </a:r>
          </a:p>
          <a:p>
            <a:pPr eaLnBrk="1" fontAlgn="auto" hangingPunct="1">
              <a:spcBef>
                <a:spcPts val="0"/>
              </a:spcBef>
              <a:spcAft>
                <a:spcPts val="0"/>
              </a:spcAft>
              <a:defRPr/>
            </a:pPr>
            <a:endParaRPr lang="en-US" sz="2000" dirty="0">
              <a:latin typeface="+mn-lt"/>
            </a:endParaRPr>
          </a:p>
          <a:p>
            <a:pPr eaLnBrk="1" fontAlgn="auto" hangingPunct="1">
              <a:spcBef>
                <a:spcPts val="0"/>
              </a:spcBef>
              <a:spcAft>
                <a:spcPts val="0"/>
              </a:spcAft>
              <a:defRPr/>
            </a:pPr>
            <a:r>
              <a:rPr lang="en-US" sz="2000" b="1" u="sng" dirty="0">
                <a:latin typeface="+mn-lt"/>
              </a:rPr>
              <a:t>Management:</a:t>
            </a:r>
            <a:r>
              <a:rPr lang="en-US" sz="2000" dirty="0">
                <a:latin typeface="+mn-lt"/>
              </a:rPr>
              <a:t> </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Develop protocols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Provide training.</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Designate areas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Establish permit system.</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Designate individuals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Identify the proper PPE</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Air monitoring</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Educate contractors on protocols.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Retain records.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Review annually.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648A8C6-85C1-A974-1059-6E59357DFDE4}"/>
              </a:ext>
            </a:extLst>
          </p:cNvPr>
          <p:cNvSpPr>
            <a:spLocks noGrp="1" noChangeArrowheads="1"/>
          </p:cNvSpPr>
          <p:nvPr>
            <p:ph type="title"/>
          </p:nvPr>
        </p:nvSpPr>
        <p:spPr>
          <a:xfrm>
            <a:off x="506413" y="825500"/>
            <a:ext cx="7772400" cy="1143000"/>
          </a:xfrm>
          <a:effectLst>
            <a:outerShdw dist="107763" dir="2700000" algn="ctr" rotWithShape="0">
              <a:srgbClr val="EAEC5E"/>
            </a:outerShdw>
          </a:effectLst>
        </p:spPr>
        <p:txBody>
          <a:bodyPr/>
          <a:lstStyle/>
          <a:p>
            <a:pPr eaLnBrk="1" hangingPunct="1"/>
            <a:r>
              <a:rPr lang="en-US" altLang="en-US">
                <a:solidFill>
                  <a:srgbClr val="BC3700"/>
                </a:solidFill>
              </a:rPr>
              <a:t>Hot Work Responsibilities</a:t>
            </a:r>
          </a:p>
        </p:txBody>
      </p:sp>
      <p:sp>
        <p:nvSpPr>
          <p:cNvPr id="52227" name="Rectangle 3">
            <a:extLst>
              <a:ext uri="{FF2B5EF4-FFF2-40B4-BE49-F238E27FC236}">
                <a16:creationId xmlns:a16="http://schemas.microsoft.com/office/drawing/2014/main" id="{18C113C4-8007-0178-824B-2B7D99C01831}"/>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C071F396-4338-BABC-CE76-0000284CA0B6}"/>
              </a:ext>
            </a:extLst>
          </p:cNvPr>
          <p:cNvSpPr txBox="1"/>
          <p:nvPr/>
        </p:nvSpPr>
        <p:spPr>
          <a:xfrm>
            <a:off x="509588" y="2174875"/>
            <a:ext cx="7940675" cy="3170238"/>
          </a:xfrm>
          <a:prstGeom prst="rect">
            <a:avLst/>
          </a:prstGeom>
          <a:noFill/>
        </p:spPr>
        <p:txBody>
          <a:bodyPr>
            <a:spAutoFit/>
          </a:bodyPr>
          <a:lstStyle/>
          <a:p>
            <a:pPr eaLnBrk="1" fontAlgn="auto" hangingPunct="1">
              <a:spcBef>
                <a:spcPts val="0"/>
              </a:spcBef>
              <a:spcAft>
                <a:spcPts val="0"/>
              </a:spcAft>
              <a:defRPr/>
            </a:pPr>
            <a:r>
              <a:rPr lang="en-US" sz="2000" dirty="0"/>
              <a:t>All employees are required to follow these processes</a:t>
            </a:r>
          </a:p>
          <a:p>
            <a:pPr eaLnBrk="1" fontAlgn="auto" hangingPunct="1">
              <a:spcBef>
                <a:spcPts val="0"/>
              </a:spcBef>
              <a:spcAft>
                <a:spcPts val="0"/>
              </a:spcAft>
              <a:defRPr/>
            </a:pPr>
            <a:endParaRPr lang="en-US" sz="2000" dirty="0">
              <a:latin typeface="+mn-lt"/>
            </a:endParaRPr>
          </a:p>
          <a:p>
            <a:pPr eaLnBrk="1" fontAlgn="auto" hangingPunct="1">
              <a:spcBef>
                <a:spcPts val="0"/>
              </a:spcBef>
              <a:spcAft>
                <a:spcPts val="0"/>
              </a:spcAft>
              <a:defRPr/>
            </a:pPr>
            <a:r>
              <a:rPr lang="en-US" sz="2000" b="1" u="sng" dirty="0">
                <a:latin typeface="+mn-lt"/>
              </a:rPr>
              <a:t>Supervisors:</a:t>
            </a:r>
            <a:endParaRPr lang="en-US" sz="20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Trainings and Qualifications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Employees with insufficient skills.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Ensure others comply.</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Ensure work is in proper areas.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Identify dangerous situations.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Designate a fire watch.</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Final inspections.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F8A6A37-EE0A-6344-DC75-C5841DCE036B}"/>
              </a:ext>
            </a:extLst>
          </p:cNvPr>
          <p:cNvSpPr>
            <a:spLocks noGrp="1" noChangeArrowheads="1"/>
          </p:cNvSpPr>
          <p:nvPr>
            <p:ph type="title"/>
          </p:nvPr>
        </p:nvSpPr>
        <p:spPr>
          <a:xfrm>
            <a:off x="1638300" y="344488"/>
            <a:ext cx="7772400" cy="1143000"/>
          </a:xfrm>
          <a:effectLst>
            <a:outerShdw dist="107763" dir="2700000" algn="ctr" rotWithShape="0">
              <a:srgbClr val="EAEC5E"/>
            </a:outerShdw>
          </a:effectLst>
        </p:spPr>
        <p:txBody>
          <a:bodyPr/>
          <a:lstStyle/>
          <a:p>
            <a:pPr eaLnBrk="1" hangingPunct="1"/>
            <a:r>
              <a:rPr lang="en-US" altLang="en-US" dirty="0">
                <a:solidFill>
                  <a:srgbClr val="BC3700"/>
                </a:solidFill>
              </a:rPr>
              <a:t>Hot Work Responsibilities</a:t>
            </a:r>
          </a:p>
        </p:txBody>
      </p:sp>
      <p:sp>
        <p:nvSpPr>
          <p:cNvPr id="54275" name="Rectangle 3">
            <a:extLst>
              <a:ext uri="{FF2B5EF4-FFF2-40B4-BE49-F238E27FC236}">
                <a16:creationId xmlns:a16="http://schemas.microsoft.com/office/drawing/2014/main" id="{23F85251-955E-B240-AB21-10AEF7A8F3C4}"/>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22F758CE-2771-561F-CBD7-B2F992BE27DA}"/>
              </a:ext>
            </a:extLst>
          </p:cNvPr>
          <p:cNvSpPr txBox="1"/>
          <p:nvPr/>
        </p:nvSpPr>
        <p:spPr>
          <a:xfrm>
            <a:off x="268288" y="2190750"/>
            <a:ext cx="7331075" cy="3108325"/>
          </a:xfrm>
          <a:prstGeom prst="rect">
            <a:avLst/>
          </a:prstGeom>
          <a:noFill/>
        </p:spPr>
        <p:txBody>
          <a:bodyPr>
            <a:spAutoFit/>
          </a:bodyPr>
          <a:lstStyle/>
          <a:p>
            <a:pPr eaLnBrk="1" fontAlgn="auto" hangingPunct="1">
              <a:spcBef>
                <a:spcPts val="0"/>
              </a:spcBef>
              <a:spcAft>
                <a:spcPts val="0"/>
              </a:spcAft>
              <a:defRPr/>
            </a:pPr>
            <a:r>
              <a:rPr lang="en-US" sz="2800" dirty="0">
                <a:latin typeface="+mn-lt"/>
              </a:rPr>
              <a:t>***All employees are required to follow the processes outlined in this policy***</a:t>
            </a: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r>
              <a:rPr lang="en-US" sz="2800" b="1" u="sng" dirty="0">
                <a:latin typeface="+mn-lt"/>
              </a:rPr>
              <a:t>Supervisor or Approved Designee:</a:t>
            </a:r>
            <a:r>
              <a:rPr lang="en-US" sz="2800" dirty="0">
                <a:latin typeface="+mn-lt"/>
              </a:rPr>
              <a:t> </a:t>
            </a:r>
          </a:p>
          <a:p>
            <a:pPr marL="285750" indent="-285750" eaLnBrk="1" fontAlgn="auto" hangingPunct="1">
              <a:spcBef>
                <a:spcPts val="0"/>
              </a:spcBef>
              <a:spcAft>
                <a:spcPts val="0"/>
              </a:spcAft>
              <a:buFont typeface="Arial" panose="020B0604020202020204" pitchFamily="34" charset="0"/>
              <a:buChar char="•"/>
              <a:defRPr/>
            </a:pPr>
            <a:r>
              <a:rPr lang="en-US" sz="2800" dirty="0">
                <a:latin typeface="+mn-lt"/>
              </a:rPr>
              <a:t>Combustibles removed and guards in place</a:t>
            </a:r>
          </a:p>
          <a:p>
            <a:pPr marL="285750" indent="-285750" eaLnBrk="1" fontAlgn="auto" hangingPunct="1">
              <a:spcBef>
                <a:spcPts val="0"/>
              </a:spcBef>
              <a:spcAft>
                <a:spcPts val="0"/>
              </a:spcAft>
              <a:buFont typeface="Arial" panose="020B0604020202020204" pitchFamily="34" charset="0"/>
              <a:buChar char="•"/>
              <a:defRPr/>
            </a:pPr>
            <a:r>
              <a:rPr lang="en-US" sz="2800" dirty="0">
                <a:latin typeface="+mn-lt"/>
              </a:rPr>
              <a:t>Review precautions.</a:t>
            </a:r>
          </a:p>
          <a:p>
            <a:pPr marL="285750" indent="-285750" eaLnBrk="1" fontAlgn="auto" hangingPunct="1">
              <a:spcBef>
                <a:spcPts val="0"/>
              </a:spcBef>
              <a:spcAft>
                <a:spcPts val="0"/>
              </a:spcAft>
              <a:buFont typeface="Arial" panose="020B0604020202020204" pitchFamily="34" charset="0"/>
              <a:buChar char="•"/>
              <a:defRPr/>
            </a:pPr>
            <a:r>
              <a:rPr lang="en-US" sz="2800" dirty="0">
                <a:latin typeface="+mn-lt"/>
              </a:rPr>
              <a:t>Post permits.</a:t>
            </a:r>
          </a:p>
        </p:txBody>
      </p:sp>
      <p:sp>
        <p:nvSpPr>
          <p:cNvPr id="54277" name="TextBox 3">
            <a:extLst>
              <a:ext uri="{FF2B5EF4-FFF2-40B4-BE49-F238E27FC236}">
                <a16:creationId xmlns:a16="http://schemas.microsoft.com/office/drawing/2014/main" id="{C8C129CC-3B62-2211-2F8D-BE4172086B0E}"/>
              </a:ext>
            </a:extLst>
          </p:cNvPr>
          <p:cNvSpPr txBox="1">
            <a:spLocks noChangeArrowheads="1"/>
          </p:cNvSpPr>
          <p:nvPr/>
        </p:nvSpPr>
        <p:spPr bwMode="auto">
          <a:xfrm>
            <a:off x="4114800" y="29733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54278" name="TextBox 4">
            <a:extLst>
              <a:ext uri="{FF2B5EF4-FFF2-40B4-BE49-F238E27FC236}">
                <a16:creationId xmlns:a16="http://schemas.microsoft.com/office/drawing/2014/main" id="{E97E28FE-2D5D-7C65-5644-23B304DDACB2}"/>
              </a:ext>
            </a:extLst>
          </p:cNvPr>
          <p:cNvSpPr txBox="1">
            <a:spLocks noChangeArrowheads="1"/>
          </p:cNvSpPr>
          <p:nvPr/>
        </p:nvSpPr>
        <p:spPr bwMode="auto">
          <a:xfrm>
            <a:off x="1981200" y="5562600"/>
            <a:ext cx="556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latin typeface="Times New Roman" panose="02020603050405020304" pitchFamily="18" charset="0"/>
                <a:hlinkClick r:id="rId3"/>
              </a:rPr>
              <a:t>Fire Accident due to Hot Work - YouTube</a:t>
            </a:r>
            <a:endParaRPr lang="en-US" altLang="en-US" sz="2400">
              <a:solidFill>
                <a:schemeClr val="tx1"/>
              </a:solidFill>
              <a:latin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84E67D0-72BF-1A85-10EC-C9C3D6BD6872}"/>
              </a:ext>
            </a:extLst>
          </p:cNvPr>
          <p:cNvSpPr>
            <a:spLocks noGrp="1" noChangeArrowheads="1"/>
          </p:cNvSpPr>
          <p:nvPr>
            <p:ph type="title"/>
          </p:nvPr>
        </p:nvSpPr>
        <p:spPr>
          <a:xfrm>
            <a:off x="1524000" y="93662"/>
            <a:ext cx="7772400" cy="1143000"/>
          </a:xfrm>
          <a:effectLst>
            <a:outerShdw dist="107763" dir="2700000" algn="ctr" rotWithShape="0">
              <a:srgbClr val="EAEC5E"/>
            </a:outerShdw>
          </a:effectLst>
        </p:spPr>
        <p:txBody>
          <a:bodyPr/>
          <a:lstStyle/>
          <a:p>
            <a:pPr eaLnBrk="1" hangingPunct="1"/>
            <a:r>
              <a:rPr lang="en-US" altLang="en-US">
                <a:solidFill>
                  <a:srgbClr val="BC3700"/>
                </a:solidFill>
              </a:rPr>
              <a:t>Hot Work Responsibilities</a:t>
            </a:r>
          </a:p>
        </p:txBody>
      </p:sp>
      <p:sp>
        <p:nvSpPr>
          <p:cNvPr id="56323" name="Rectangle 3">
            <a:extLst>
              <a:ext uri="{FF2B5EF4-FFF2-40B4-BE49-F238E27FC236}">
                <a16:creationId xmlns:a16="http://schemas.microsoft.com/office/drawing/2014/main" id="{A4686277-345E-96A9-F08B-DC600A99CA3F}"/>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0019C87A-3FA5-4083-F1CD-807F2A11B02E}"/>
              </a:ext>
            </a:extLst>
          </p:cNvPr>
          <p:cNvSpPr txBox="1"/>
          <p:nvPr/>
        </p:nvSpPr>
        <p:spPr>
          <a:xfrm>
            <a:off x="533400" y="1881188"/>
            <a:ext cx="7010400" cy="4154487"/>
          </a:xfrm>
          <a:prstGeom prst="rect">
            <a:avLst/>
          </a:prstGeom>
          <a:noFill/>
        </p:spPr>
        <p:txBody>
          <a:bodyPr>
            <a:spAutoFit/>
          </a:bodyPr>
          <a:lstStyle/>
          <a:p>
            <a:pPr eaLnBrk="1" fontAlgn="auto" hangingPunct="1">
              <a:spcBef>
                <a:spcPts val="0"/>
              </a:spcBef>
              <a:spcAft>
                <a:spcPts val="0"/>
              </a:spcAft>
              <a:defRPr/>
            </a:pPr>
            <a:r>
              <a:rPr lang="en-US" sz="2400" dirty="0">
                <a:latin typeface="+mn-lt"/>
              </a:rPr>
              <a:t>***All employees are required to follow the processes outlined in this policy***</a:t>
            </a:r>
          </a:p>
          <a:p>
            <a:pPr eaLnBrk="1" fontAlgn="auto" hangingPunct="1">
              <a:spcBef>
                <a:spcPts val="0"/>
              </a:spcBef>
              <a:spcAft>
                <a:spcPts val="0"/>
              </a:spcAft>
              <a:defRPr/>
            </a:pPr>
            <a:endParaRPr lang="en-US" sz="2400" dirty="0">
              <a:latin typeface="+mn-lt"/>
            </a:endParaRPr>
          </a:p>
          <a:p>
            <a:pPr eaLnBrk="1" fontAlgn="auto" hangingPunct="1">
              <a:spcBef>
                <a:spcPts val="0"/>
              </a:spcBef>
              <a:spcAft>
                <a:spcPts val="0"/>
              </a:spcAft>
              <a:defRPr/>
            </a:pPr>
            <a:r>
              <a:rPr lang="en-US" sz="2400" b="1" u="sng" dirty="0">
                <a:latin typeface="+mn-lt"/>
              </a:rPr>
              <a:t>Authorized Personnel:</a:t>
            </a:r>
            <a:r>
              <a:rPr lang="en-US" sz="2400" dirty="0">
                <a:latin typeface="+mn-lt"/>
              </a:rPr>
              <a:t> </a:t>
            </a:r>
          </a:p>
          <a:p>
            <a:pPr eaLnBrk="1" fontAlgn="auto" hangingPunct="1">
              <a:spcBef>
                <a:spcPts val="0"/>
              </a:spcBef>
              <a:spcAft>
                <a:spcPts val="0"/>
              </a:spcAft>
              <a:defRPr/>
            </a:pPr>
            <a:r>
              <a:rPr lang="en-US" sz="2400" dirty="0">
                <a:latin typeface="+mn-lt"/>
              </a:rPr>
              <a:t>Duties of “Authorized” personnel include:</a:t>
            </a:r>
          </a:p>
          <a:p>
            <a:pPr marL="285750" indent="-285750" eaLnBrk="1" fontAlgn="auto" hangingPunct="1">
              <a:spcBef>
                <a:spcPts val="0"/>
              </a:spcBef>
              <a:spcAft>
                <a:spcPts val="0"/>
              </a:spcAft>
              <a:buFont typeface="Arial" panose="020B0604020202020204" pitchFamily="34" charset="0"/>
              <a:buChar char="•"/>
              <a:defRPr/>
            </a:pPr>
            <a:r>
              <a:rPr lang="en-US" sz="2400" dirty="0">
                <a:latin typeface="+mn-lt"/>
              </a:rPr>
              <a:t>Complete all hot work training.</a:t>
            </a:r>
          </a:p>
          <a:p>
            <a:pPr marL="285750" indent="-285750" eaLnBrk="1" fontAlgn="auto" hangingPunct="1">
              <a:spcBef>
                <a:spcPts val="0"/>
              </a:spcBef>
              <a:spcAft>
                <a:spcPts val="0"/>
              </a:spcAft>
              <a:buFont typeface="Arial" panose="020B0604020202020204" pitchFamily="34" charset="0"/>
              <a:buChar char="•"/>
              <a:defRPr/>
            </a:pPr>
            <a:r>
              <a:rPr lang="en-US" sz="2400" dirty="0">
                <a:latin typeface="+mn-lt"/>
              </a:rPr>
              <a:t>Approval</a:t>
            </a:r>
          </a:p>
          <a:p>
            <a:pPr marL="285750" indent="-285750" eaLnBrk="1" fontAlgn="auto" hangingPunct="1">
              <a:spcBef>
                <a:spcPts val="0"/>
              </a:spcBef>
              <a:spcAft>
                <a:spcPts val="0"/>
              </a:spcAft>
              <a:buFont typeface="Arial" panose="020B0604020202020204" pitchFamily="34" charset="0"/>
              <a:buChar char="•"/>
              <a:defRPr/>
            </a:pPr>
            <a:r>
              <a:rPr lang="en-US" sz="2400" dirty="0">
                <a:latin typeface="+mn-lt"/>
              </a:rPr>
              <a:t>Follow designated procedure.</a:t>
            </a:r>
          </a:p>
          <a:p>
            <a:pPr marL="285750" indent="-285750" eaLnBrk="1" fontAlgn="auto" hangingPunct="1">
              <a:spcBef>
                <a:spcPts val="0"/>
              </a:spcBef>
              <a:spcAft>
                <a:spcPts val="0"/>
              </a:spcAft>
              <a:buFont typeface="Arial" panose="020B0604020202020204" pitchFamily="34" charset="0"/>
              <a:buChar char="•"/>
              <a:defRPr/>
            </a:pPr>
            <a:r>
              <a:rPr lang="en-US" sz="2400" dirty="0">
                <a:latin typeface="+mn-lt"/>
              </a:rPr>
              <a:t>Inspect for combustibles and other dangers.</a:t>
            </a:r>
          </a:p>
          <a:p>
            <a:pPr marL="285750" indent="-285750" eaLnBrk="1" fontAlgn="auto" hangingPunct="1">
              <a:spcBef>
                <a:spcPts val="0"/>
              </a:spcBef>
              <a:spcAft>
                <a:spcPts val="0"/>
              </a:spcAft>
              <a:buFont typeface="Arial" panose="020B0604020202020204" pitchFamily="34" charset="0"/>
              <a:buChar char="•"/>
              <a:defRPr/>
            </a:pPr>
            <a:r>
              <a:rPr lang="en-US" sz="2400" dirty="0">
                <a:latin typeface="+mn-lt"/>
              </a:rPr>
              <a:t>Inspect equipment.</a:t>
            </a:r>
          </a:p>
          <a:p>
            <a:pPr marL="285750" indent="-285750" eaLnBrk="1" fontAlgn="auto" hangingPunct="1">
              <a:spcBef>
                <a:spcPts val="0"/>
              </a:spcBef>
              <a:spcAft>
                <a:spcPts val="0"/>
              </a:spcAft>
              <a:buFont typeface="Arial" panose="020B0604020202020204" pitchFamily="34" charset="0"/>
              <a:buChar char="•"/>
              <a:defRPr/>
            </a:pPr>
            <a:r>
              <a:rPr lang="en-US" sz="2400" dirty="0">
                <a:latin typeface="+mn-lt"/>
              </a:rPr>
              <a:t>Control equipment.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53DE670-37A6-9974-18BF-5C2FDCC459C5}"/>
              </a:ext>
            </a:extLst>
          </p:cNvPr>
          <p:cNvSpPr>
            <a:spLocks noChangeArrowheads="1"/>
          </p:cNvSpPr>
          <p:nvPr/>
        </p:nvSpPr>
        <p:spPr bwMode="auto">
          <a:xfrm>
            <a:off x="3257550" y="3257550"/>
            <a:ext cx="62484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u="sng" dirty="0">
                <a:solidFill>
                  <a:schemeClr val="tx1"/>
                </a:solidFill>
                <a:latin typeface="Times New Roman" panose="02020603050405020304" pitchFamily="18" charset="0"/>
              </a:rPr>
              <a:t>Why are we here?</a:t>
            </a:r>
          </a:p>
          <a:p>
            <a:pPr eaLnBrk="1" hangingPunct="1">
              <a:spcBef>
                <a:spcPct val="0"/>
              </a:spcBef>
              <a:buClrTx/>
              <a:buSzTx/>
              <a:buFontTx/>
              <a:buNone/>
            </a:pPr>
            <a:endParaRPr lang="en-US" altLang="en-US" sz="2400" u="sng" dirty="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D5B3CF65-FBED-71E7-4842-B118EDEECEA1}"/>
              </a:ext>
            </a:extLst>
          </p:cNvPr>
          <p:cNvSpPr/>
          <p:nvPr/>
        </p:nvSpPr>
        <p:spPr>
          <a:xfrm>
            <a:off x="1809750" y="509587"/>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E285513-EFA6-B3D0-D3D2-D80F3D731432}"/>
              </a:ext>
            </a:extLst>
          </p:cNvPr>
          <p:cNvSpPr>
            <a:spLocks noGrp="1" noChangeArrowheads="1"/>
          </p:cNvSpPr>
          <p:nvPr>
            <p:ph type="title"/>
          </p:nvPr>
        </p:nvSpPr>
        <p:spPr>
          <a:xfrm>
            <a:off x="1538288" y="58737"/>
            <a:ext cx="7772400" cy="1143000"/>
          </a:xfrm>
          <a:effectLst>
            <a:outerShdw dist="107763" dir="2700000" algn="ctr" rotWithShape="0">
              <a:srgbClr val="EAEC5E"/>
            </a:outerShdw>
          </a:effectLst>
        </p:spPr>
        <p:txBody>
          <a:bodyPr/>
          <a:lstStyle/>
          <a:p>
            <a:pPr eaLnBrk="1" hangingPunct="1"/>
            <a:r>
              <a:rPr lang="en-US" altLang="en-US" dirty="0">
                <a:solidFill>
                  <a:srgbClr val="BC3700"/>
                </a:solidFill>
              </a:rPr>
              <a:t>Hot Work Responsibilities</a:t>
            </a:r>
          </a:p>
        </p:txBody>
      </p:sp>
      <p:sp>
        <p:nvSpPr>
          <p:cNvPr id="58371" name="Rectangle 3">
            <a:extLst>
              <a:ext uri="{FF2B5EF4-FFF2-40B4-BE49-F238E27FC236}">
                <a16:creationId xmlns:a16="http://schemas.microsoft.com/office/drawing/2014/main" id="{793F8F9E-5ECA-C61D-B6A9-BD3D68DF2CE5}"/>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2" name="TextBox 1">
            <a:extLst>
              <a:ext uri="{FF2B5EF4-FFF2-40B4-BE49-F238E27FC236}">
                <a16:creationId xmlns:a16="http://schemas.microsoft.com/office/drawing/2014/main" id="{07C8F657-D163-08BD-83C5-7BD1F2CF52E3}"/>
              </a:ext>
            </a:extLst>
          </p:cNvPr>
          <p:cNvSpPr txBox="1"/>
          <p:nvPr/>
        </p:nvSpPr>
        <p:spPr>
          <a:xfrm>
            <a:off x="404813" y="1739900"/>
            <a:ext cx="6605587" cy="4402138"/>
          </a:xfrm>
          <a:prstGeom prst="rect">
            <a:avLst/>
          </a:prstGeom>
          <a:noFill/>
        </p:spPr>
        <p:txBody>
          <a:bodyPr>
            <a:spAutoFit/>
          </a:bodyPr>
          <a:lstStyle/>
          <a:p>
            <a:pPr eaLnBrk="1" fontAlgn="auto" hangingPunct="1">
              <a:spcBef>
                <a:spcPts val="0"/>
              </a:spcBef>
              <a:spcAft>
                <a:spcPts val="0"/>
              </a:spcAft>
              <a:defRPr/>
            </a:pPr>
            <a:r>
              <a:rPr lang="en-US" sz="2000" dirty="0">
                <a:latin typeface="+mn-lt"/>
              </a:rPr>
              <a:t>***All employees are required to follow the processes outlined in this policy***</a:t>
            </a:r>
          </a:p>
          <a:p>
            <a:pPr eaLnBrk="1" fontAlgn="auto" hangingPunct="1">
              <a:spcBef>
                <a:spcPts val="0"/>
              </a:spcBef>
              <a:spcAft>
                <a:spcPts val="0"/>
              </a:spcAft>
              <a:defRPr/>
            </a:pPr>
            <a:endParaRPr lang="en-US" sz="2000" dirty="0">
              <a:latin typeface="+mn-lt"/>
            </a:endParaRPr>
          </a:p>
          <a:p>
            <a:pPr eaLnBrk="1" fontAlgn="auto" hangingPunct="1">
              <a:spcBef>
                <a:spcPts val="0"/>
              </a:spcBef>
              <a:spcAft>
                <a:spcPts val="0"/>
              </a:spcAft>
              <a:defRPr/>
            </a:pPr>
            <a:r>
              <a:rPr lang="en-US" sz="2000" b="1" u="sng" dirty="0">
                <a:latin typeface="+mn-lt"/>
              </a:rPr>
              <a:t>Fire Watch Personnel:</a:t>
            </a:r>
            <a:r>
              <a:rPr lang="en-US" sz="2000" dirty="0">
                <a:latin typeface="+mn-lt"/>
              </a:rPr>
              <a:t> </a:t>
            </a:r>
          </a:p>
          <a:p>
            <a:pPr eaLnBrk="1" fontAlgn="auto" hangingPunct="1">
              <a:spcBef>
                <a:spcPts val="0"/>
              </a:spcBef>
              <a:spcAft>
                <a:spcPts val="0"/>
              </a:spcAft>
              <a:defRPr/>
            </a:pPr>
            <a:r>
              <a:rPr lang="en-US" sz="2000" dirty="0">
                <a:latin typeface="+mn-lt"/>
              </a:rPr>
              <a:t>Duties of “Fire Watch” personnel include:</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30 min watch.</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Adjacent areas.</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Use of extinguisher.</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Alarm activation.</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Permit signature after completion.</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3 hour check</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Final inspection and supervisor sign off.</a:t>
            </a:r>
          </a:p>
          <a:p>
            <a:pPr marL="285750" indent="-285750" eaLnBrk="1" fontAlgn="auto" hangingPunct="1">
              <a:spcBef>
                <a:spcPts val="0"/>
              </a:spcBef>
              <a:spcAft>
                <a:spcPts val="0"/>
              </a:spcAft>
              <a:buFont typeface="Arial" panose="020B0604020202020204" pitchFamily="34" charset="0"/>
              <a:buChar char="•"/>
              <a:defRPr/>
            </a:pPr>
            <a:r>
              <a:rPr lang="en-US" sz="2000" dirty="0">
                <a:latin typeface="+mn-lt"/>
              </a:rPr>
              <a:t>Supervisor must assign another fire watch if designee leaves prior to this timeline</a:t>
            </a:r>
            <a:r>
              <a:rPr lang="en-US" sz="1500" dirty="0">
                <a:latin typeface="+mn-lt"/>
              </a:rPr>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9B7DF17-9FF4-1ED9-E057-969BDCB92433}"/>
              </a:ext>
            </a:extLst>
          </p:cNvPr>
          <p:cNvSpPr>
            <a:spLocks noGrp="1" noChangeArrowheads="1"/>
          </p:cNvSpPr>
          <p:nvPr>
            <p:ph type="title"/>
          </p:nvPr>
        </p:nvSpPr>
        <p:spPr>
          <a:xfrm>
            <a:off x="1257300" y="188913"/>
            <a:ext cx="6629400" cy="1143000"/>
          </a:xfrm>
          <a:effectLst>
            <a:outerShdw dist="107763" dir="2700000" algn="ctr" rotWithShape="0">
              <a:srgbClr val="EAEC5E"/>
            </a:outerShdw>
          </a:effectLst>
        </p:spPr>
        <p:txBody>
          <a:bodyPr/>
          <a:lstStyle/>
          <a:p>
            <a:pPr eaLnBrk="1" hangingPunct="1"/>
            <a:r>
              <a:rPr lang="en-US" altLang="en-US" dirty="0">
                <a:solidFill>
                  <a:srgbClr val="BC3700"/>
                </a:solidFill>
              </a:rPr>
              <a:t>Hot Work – Voiding Permits</a:t>
            </a:r>
          </a:p>
        </p:txBody>
      </p:sp>
      <p:sp>
        <p:nvSpPr>
          <p:cNvPr id="37891" name="Rectangle 3">
            <a:extLst>
              <a:ext uri="{FF2B5EF4-FFF2-40B4-BE49-F238E27FC236}">
                <a16:creationId xmlns:a16="http://schemas.microsoft.com/office/drawing/2014/main" id="{48BF8F94-8884-2550-6E7B-D7BC7D03FF31}"/>
              </a:ext>
            </a:extLst>
          </p:cNvPr>
          <p:cNvSpPr>
            <a:spLocks noChangeArrowheads="1"/>
          </p:cNvSpPr>
          <p:nvPr/>
        </p:nvSpPr>
        <p:spPr bwMode="auto">
          <a:xfrm>
            <a:off x="669925" y="1965325"/>
            <a:ext cx="5883275" cy="3146425"/>
          </a:xfrm>
          <a:prstGeom prst="rect">
            <a:avLst/>
          </a:prstGeom>
          <a:noFill/>
          <a:ln>
            <a:noFill/>
          </a:ln>
          <a:effec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ts val="0"/>
              </a:spcBef>
              <a:defRPr/>
            </a:pPr>
            <a:r>
              <a:rPr lang="en-US" sz="2400" dirty="0">
                <a:latin typeface="+mj-lt"/>
              </a:rPr>
              <a:t>Fire alarm sounds.</a:t>
            </a:r>
          </a:p>
          <a:p>
            <a:pPr>
              <a:spcBef>
                <a:spcPts val="0"/>
              </a:spcBef>
              <a:defRPr/>
            </a:pPr>
            <a:r>
              <a:rPr lang="en-US" sz="2400" dirty="0">
                <a:latin typeface="+mj-lt"/>
              </a:rPr>
              <a:t>60minutes.</a:t>
            </a:r>
          </a:p>
          <a:p>
            <a:pPr>
              <a:spcBef>
                <a:spcPts val="0"/>
              </a:spcBef>
              <a:defRPr/>
            </a:pPr>
            <a:r>
              <a:rPr lang="en-US" sz="2400" dirty="0">
                <a:latin typeface="+mj-lt"/>
              </a:rPr>
              <a:t>Shift ends or change in authorize personnel.</a:t>
            </a:r>
          </a:p>
          <a:p>
            <a:pPr>
              <a:spcBef>
                <a:spcPts val="0"/>
              </a:spcBef>
              <a:defRPr/>
            </a:pPr>
            <a:r>
              <a:rPr lang="en-US" sz="2400" dirty="0">
                <a:latin typeface="+mj-lt"/>
              </a:rPr>
              <a:t>Danger or uncontrolled hazard</a:t>
            </a:r>
          </a:p>
          <a:p>
            <a:pPr>
              <a:spcBef>
                <a:spcPts val="0"/>
              </a:spcBef>
              <a:defRPr/>
            </a:pPr>
            <a:r>
              <a:rPr lang="en-US" sz="2400" dirty="0">
                <a:latin typeface="+mj-lt"/>
              </a:rPr>
              <a:t>New permit required</a:t>
            </a:r>
            <a:endParaRPr lang="en-US" altLang="en-US" sz="2400" dirty="0">
              <a:solidFill>
                <a:schemeClr val="tx1"/>
              </a:solidFill>
              <a:latin typeface="+mj-lt"/>
            </a:endParaRPr>
          </a:p>
          <a:p>
            <a:pPr eaLnBrk="1" hangingPunct="1">
              <a:spcBef>
                <a:spcPct val="0"/>
              </a:spcBef>
              <a:buClrTx/>
              <a:buSzTx/>
              <a:buFontTx/>
              <a:buNone/>
              <a:defRPr/>
            </a:pPr>
            <a:endParaRPr lang="en-US" altLang="en-US" dirty="0">
              <a:solidFill>
                <a:schemeClr val="tx1"/>
              </a:solidFill>
              <a:latin typeface="Abadi" panose="020F050202020403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5B96172-A038-DDB5-B7EA-E50743939D59}"/>
              </a:ext>
            </a:extLst>
          </p:cNvPr>
          <p:cNvSpPr>
            <a:spLocks noGrp="1" noChangeArrowheads="1"/>
          </p:cNvSpPr>
          <p:nvPr>
            <p:ph type="title"/>
          </p:nvPr>
        </p:nvSpPr>
        <p:spPr>
          <a:xfrm>
            <a:off x="1143000" y="120650"/>
            <a:ext cx="7010400" cy="1143000"/>
          </a:xfrm>
          <a:effectLst>
            <a:outerShdw dist="107763" dir="2700000" algn="ctr" rotWithShape="0">
              <a:srgbClr val="EAEC5E"/>
            </a:outerShdw>
          </a:effectLst>
        </p:spPr>
        <p:txBody>
          <a:bodyPr/>
          <a:lstStyle/>
          <a:p>
            <a:pPr eaLnBrk="1" hangingPunct="1"/>
            <a:r>
              <a:rPr lang="en-US" altLang="en-US" dirty="0">
                <a:solidFill>
                  <a:srgbClr val="BC3700"/>
                </a:solidFill>
              </a:rPr>
              <a:t>Hot Work Permits - Summary</a:t>
            </a:r>
          </a:p>
        </p:txBody>
      </p:sp>
      <p:sp>
        <p:nvSpPr>
          <p:cNvPr id="62467" name="Rectangle 3">
            <a:extLst>
              <a:ext uri="{FF2B5EF4-FFF2-40B4-BE49-F238E27FC236}">
                <a16:creationId xmlns:a16="http://schemas.microsoft.com/office/drawing/2014/main" id="{677D11B4-3E07-D641-6DDF-3BDE2D47C100}"/>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62468" name="Rectangle 4">
            <a:extLst>
              <a:ext uri="{FF2B5EF4-FFF2-40B4-BE49-F238E27FC236}">
                <a16:creationId xmlns:a16="http://schemas.microsoft.com/office/drawing/2014/main" id="{24C3B8C8-2EC1-442B-8BC7-D4C6BCDDCA2A}"/>
              </a:ext>
            </a:extLst>
          </p:cNvPr>
          <p:cNvSpPr>
            <a:spLocks noChangeArrowheads="1"/>
          </p:cNvSpPr>
          <p:nvPr/>
        </p:nvSpPr>
        <p:spPr bwMode="auto">
          <a:xfrm>
            <a:off x="1143000" y="1676400"/>
            <a:ext cx="68992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ts val="1000"/>
              </a:spcBef>
              <a:buClr>
                <a:schemeClr val="accent1"/>
              </a:buClr>
              <a:buSzPct val="80000"/>
              <a:buFont typeface="Wingdings 3" panose="05040102010807070707" pitchFamily="18" charset="2"/>
              <a:buChar char=""/>
              <a:tabLst>
                <a:tab pos="4572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4572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4572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1600">
                <a:solidFill>
                  <a:schemeClr val="tx1"/>
                </a:solidFill>
                <a:latin typeface="Times New Roman" panose="02020603050405020304" pitchFamily="18" charset="0"/>
              </a:rPr>
              <a:t>o	Jobs like  electric arc welding, brazing, gas soldering, and</a:t>
            </a:r>
          </a:p>
          <a:p>
            <a:pPr eaLnBrk="1" hangingPunct="1">
              <a:spcBef>
                <a:spcPct val="0"/>
              </a:spcBef>
              <a:buClrTx/>
              <a:buSzTx/>
              <a:buFontTx/>
              <a:buNone/>
            </a:pPr>
            <a:r>
              <a:rPr lang="en-US" altLang="en-US" sz="1600">
                <a:solidFill>
                  <a:schemeClr val="tx1"/>
                </a:solidFill>
                <a:latin typeface="Times New Roman" panose="02020603050405020304" pitchFamily="18" charset="0"/>
              </a:rPr>
              <a:t>	oxygen-acetylene cutting and welding require hot </a:t>
            </a:r>
          </a:p>
          <a:p>
            <a:pPr eaLnBrk="1" hangingPunct="1">
              <a:spcBef>
                <a:spcPct val="0"/>
              </a:spcBef>
              <a:buClrTx/>
              <a:buSzTx/>
              <a:buFontTx/>
              <a:buNone/>
            </a:pPr>
            <a:r>
              <a:rPr lang="en-US" altLang="en-US" sz="1600">
                <a:solidFill>
                  <a:schemeClr val="tx1"/>
                </a:solidFill>
                <a:latin typeface="Times New Roman" panose="02020603050405020304" pitchFamily="18" charset="0"/>
              </a:rPr>
              <a:t>	work permits be issued by the Fire Marshal, Safety Engineer, </a:t>
            </a:r>
          </a:p>
          <a:p>
            <a:pPr eaLnBrk="1" hangingPunct="1">
              <a:spcBef>
                <a:spcPct val="0"/>
              </a:spcBef>
              <a:buClrTx/>
              <a:buSzTx/>
              <a:buFontTx/>
              <a:buNone/>
            </a:pPr>
            <a:r>
              <a:rPr lang="en-US" altLang="en-US" sz="1600">
                <a:solidFill>
                  <a:schemeClr val="tx1"/>
                </a:solidFill>
                <a:latin typeface="Times New Roman" panose="02020603050405020304" pitchFamily="18" charset="0"/>
              </a:rPr>
              <a:t>	or Maintenance Manager before work begins.</a:t>
            </a:r>
          </a:p>
          <a:p>
            <a:pPr eaLnBrk="1" hangingPunct="1">
              <a:spcBef>
                <a:spcPct val="0"/>
              </a:spcBef>
              <a:buClrTx/>
              <a:buSzTx/>
              <a:buFontTx/>
              <a:buNone/>
            </a:pPr>
            <a:endParaRPr lang="en-US" altLang="en-US" sz="1600">
              <a:solidFill>
                <a:schemeClr val="tx1"/>
              </a:solidFill>
              <a:latin typeface="Times New Roman" panose="02020603050405020304" pitchFamily="18" charset="0"/>
            </a:endParaRPr>
          </a:p>
          <a:p>
            <a:pPr eaLnBrk="1" hangingPunct="1">
              <a:spcBef>
                <a:spcPct val="0"/>
              </a:spcBef>
              <a:buClrTx/>
              <a:buSzTx/>
              <a:buFontTx/>
              <a:buNone/>
            </a:pPr>
            <a:r>
              <a:rPr lang="en-US" altLang="en-US" sz="1600">
                <a:solidFill>
                  <a:schemeClr val="tx1"/>
                </a:solidFill>
                <a:latin typeface="Times New Roman" panose="02020603050405020304" pitchFamily="18" charset="0"/>
              </a:rPr>
              <a:t>o	Permits are issued for a specific job,  for a</a:t>
            </a:r>
          </a:p>
          <a:p>
            <a:pPr eaLnBrk="1" hangingPunct="1">
              <a:spcBef>
                <a:spcPct val="0"/>
              </a:spcBef>
              <a:buClrTx/>
              <a:buSzTx/>
              <a:buFontTx/>
              <a:buNone/>
            </a:pPr>
            <a:r>
              <a:rPr lang="en-US" altLang="en-US" sz="1600">
                <a:solidFill>
                  <a:schemeClr val="tx1"/>
                </a:solidFill>
                <a:latin typeface="Times New Roman" panose="02020603050405020304" pitchFamily="18" charset="0"/>
              </a:rPr>
              <a:t>	specific time frame, to a specific person.</a:t>
            </a:r>
          </a:p>
          <a:p>
            <a:pPr eaLnBrk="1" hangingPunct="1">
              <a:spcBef>
                <a:spcPct val="0"/>
              </a:spcBef>
              <a:buClrTx/>
              <a:buSzTx/>
              <a:buFontTx/>
              <a:buNone/>
            </a:pPr>
            <a:endParaRPr lang="en-US" altLang="en-US" sz="1600">
              <a:solidFill>
                <a:schemeClr val="tx1"/>
              </a:solidFill>
              <a:latin typeface="Times New Roman" panose="02020603050405020304" pitchFamily="18" charset="0"/>
            </a:endParaRPr>
          </a:p>
          <a:p>
            <a:pPr eaLnBrk="1" hangingPunct="1">
              <a:spcBef>
                <a:spcPct val="0"/>
              </a:spcBef>
              <a:buClrTx/>
              <a:buSzTx/>
              <a:buFontTx/>
              <a:buNone/>
            </a:pPr>
            <a:r>
              <a:rPr lang="en-US" altLang="en-US" sz="1600">
                <a:solidFill>
                  <a:schemeClr val="tx1"/>
                </a:solidFill>
                <a:latin typeface="Times New Roman" panose="02020603050405020304" pitchFamily="18" charset="0"/>
              </a:rPr>
              <a:t>o	All necessary equipment must be on site and in</a:t>
            </a:r>
          </a:p>
          <a:p>
            <a:pPr eaLnBrk="1" hangingPunct="1">
              <a:spcBef>
                <a:spcPct val="0"/>
              </a:spcBef>
              <a:buClrTx/>
              <a:buSzTx/>
              <a:buFontTx/>
              <a:buNone/>
            </a:pPr>
            <a:r>
              <a:rPr lang="en-US" altLang="en-US" sz="1600">
                <a:solidFill>
                  <a:schemeClr val="tx1"/>
                </a:solidFill>
                <a:latin typeface="Times New Roman" panose="02020603050405020304" pitchFamily="18" charset="0"/>
              </a:rPr>
              <a:t>	good working order before work begins.</a:t>
            </a:r>
          </a:p>
          <a:p>
            <a:pPr eaLnBrk="1" hangingPunct="1">
              <a:spcBef>
                <a:spcPct val="0"/>
              </a:spcBef>
              <a:buClrTx/>
              <a:buSzTx/>
              <a:buFontTx/>
              <a:buNone/>
            </a:pPr>
            <a:endParaRPr lang="en-US" altLang="en-US" sz="1600">
              <a:solidFill>
                <a:schemeClr val="tx1"/>
              </a:solidFill>
              <a:latin typeface="Times New Roman" panose="02020603050405020304" pitchFamily="18" charset="0"/>
            </a:endParaRPr>
          </a:p>
          <a:p>
            <a:pPr eaLnBrk="1" hangingPunct="1">
              <a:spcBef>
                <a:spcPct val="0"/>
              </a:spcBef>
              <a:buClrTx/>
              <a:buSzTx/>
              <a:buFontTx/>
              <a:buNone/>
            </a:pPr>
            <a:r>
              <a:rPr lang="en-US" altLang="en-US" sz="1600">
                <a:solidFill>
                  <a:schemeClr val="tx1"/>
                </a:solidFill>
                <a:latin typeface="Times New Roman" panose="02020603050405020304" pitchFamily="18" charset="0"/>
              </a:rPr>
              <a:t>o	A fire watch must be present for the duration of hot work </a:t>
            </a:r>
          </a:p>
          <a:p>
            <a:pPr eaLnBrk="1" hangingPunct="1">
              <a:spcBef>
                <a:spcPct val="0"/>
              </a:spcBef>
              <a:buClrTx/>
              <a:buSzTx/>
              <a:buFontTx/>
              <a:buNone/>
            </a:pPr>
            <a:r>
              <a:rPr lang="en-US" altLang="en-US" sz="1600">
                <a:solidFill>
                  <a:schemeClr val="tx1"/>
                </a:solidFill>
                <a:latin typeface="Times New Roman" panose="02020603050405020304" pitchFamily="18" charset="0"/>
              </a:rPr>
              <a:t>	and for at least 30 minutes after work is done.</a:t>
            </a:r>
          </a:p>
          <a:p>
            <a:pPr eaLnBrk="1" hangingPunct="1">
              <a:spcBef>
                <a:spcPct val="0"/>
              </a:spcBef>
              <a:buClrTx/>
              <a:buSzTx/>
              <a:buFontTx/>
              <a:buNone/>
            </a:pPr>
            <a:endParaRPr lang="en-US" altLang="en-US" sz="1600">
              <a:solidFill>
                <a:schemeClr val="tx1"/>
              </a:solidFill>
              <a:latin typeface="Times New Roman" panose="02020603050405020304" pitchFamily="18" charset="0"/>
            </a:endParaRPr>
          </a:p>
          <a:p>
            <a:pPr eaLnBrk="1" hangingPunct="1">
              <a:spcBef>
                <a:spcPct val="0"/>
              </a:spcBef>
              <a:buClrTx/>
              <a:buSzTx/>
              <a:buFontTx/>
              <a:buNone/>
            </a:pPr>
            <a:r>
              <a:rPr lang="en-US" altLang="en-US" sz="1600">
                <a:solidFill>
                  <a:schemeClr val="tx1"/>
                </a:solidFill>
                <a:latin typeface="Times New Roman" panose="02020603050405020304" pitchFamily="18" charset="0"/>
              </a:rPr>
              <a:t>o	A fire inspection must be conducted by the person doing the hot work before</a:t>
            </a:r>
          </a:p>
          <a:p>
            <a:pPr eaLnBrk="1" hangingPunct="1">
              <a:spcBef>
                <a:spcPct val="0"/>
              </a:spcBef>
              <a:buClrTx/>
              <a:buSzTx/>
              <a:buFontTx/>
              <a:buNone/>
            </a:pPr>
            <a:r>
              <a:rPr lang="en-US" altLang="en-US" sz="1600">
                <a:solidFill>
                  <a:schemeClr val="tx1"/>
                </a:solidFill>
                <a:latin typeface="Times New Roman" panose="02020603050405020304" pitchFamily="18" charset="0"/>
              </a:rPr>
              <a:t>	leaving the job site.</a:t>
            </a:r>
          </a:p>
          <a:p>
            <a:pPr eaLnBrk="1" hangingPunct="1">
              <a:spcBef>
                <a:spcPct val="0"/>
              </a:spcBef>
              <a:buClrTx/>
              <a:buSzTx/>
              <a:buFontTx/>
              <a:buNone/>
            </a:pPr>
            <a:endParaRPr lang="en-US" altLang="en-US" sz="1600">
              <a:solidFill>
                <a:schemeClr val="tx1"/>
              </a:solidFill>
              <a:latin typeface="Times New Roman" panose="02020603050405020304" pitchFamily="18" charset="0"/>
            </a:endParaRPr>
          </a:p>
          <a:p>
            <a:pPr eaLnBrk="1" hangingPunct="1">
              <a:spcBef>
                <a:spcPct val="0"/>
              </a:spcBef>
              <a:buClrTx/>
              <a:buSzTx/>
              <a:buFontTx/>
              <a:buNone/>
            </a:pPr>
            <a:r>
              <a:rPr lang="en-US" altLang="en-US" sz="1600">
                <a:solidFill>
                  <a:schemeClr val="tx1"/>
                </a:solidFill>
                <a:latin typeface="Times New Roman" panose="02020603050405020304" pitchFamily="18" charset="0"/>
              </a:rPr>
              <a:t>o	Permits are to be returned to the person who issued them.</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17234A4-246F-94AE-B314-C3182C229544}"/>
              </a:ext>
            </a:extLst>
          </p:cNvPr>
          <p:cNvSpPr>
            <a:spLocks noGrp="1" noChangeArrowheads="1"/>
          </p:cNvSpPr>
          <p:nvPr>
            <p:ph type="title"/>
          </p:nvPr>
        </p:nvSpPr>
        <p:spPr>
          <a:xfrm>
            <a:off x="990600" y="7112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63491" name="Rectangle 3">
            <a:extLst>
              <a:ext uri="{FF2B5EF4-FFF2-40B4-BE49-F238E27FC236}">
                <a16:creationId xmlns:a16="http://schemas.microsoft.com/office/drawing/2014/main" id="{F4E2BA2D-BF62-A7D1-DFD2-50D7C69C600D}"/>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pic>
        <p:nvPicPr>
          <p:cNvPr id="63492" name="Picture 2" descr="Hand holding a pen shading number on a sheet">
            <a:extLst>
              <a:ext uri="{FF2B5EF4-FFF2-40B4-BE49-F238E27FC236}">
                <a16:creationId xmlns:a16="http://schemas.microsoft.com/office/drawing/2014/main" id="{F0E0D36B-5241-E8A6-D897-1081742BD0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938" y="2286000"/>
            <a:ext cx="58261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8047C81-83F6-14AE-59A8-927C3990F3CA}"/>
              </a:ext>
            </a:extLst>
          </p:cNvPr>
          <p:cNvSpPr txBox="1">
            <a:spLocks noChangeArrowheads="1"/>
          </p:cNvSpPr>
          <p:nvPr/>
        </p:nvSpPr>
        <p:spPr bwMode="auto">
          <a:xfrm>
            <a:off x="2628900" y="405765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7200" b="1">
                <a:solidFill>
                  <a:srgbClr val="FF0000"/>
                </a:solidFill>
                <a:latin typeface="Times New Roman" panose="02020603050405020304" pitchFamily="18" charset="0"/>
              </a:rPr>
              <a:t>READY?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F18C165-6123-B400-A097-840193A178FD}"/>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64515" name="Rectangle 3">
            <a:extLst>
              <a:ext uri="{FF2B5EF4-FFF2-40B4-BE49-F238E27FC236}">
                <a16:creationId xmlns:a16="http://schemas.microsoft.com/office/drawing/2014/main" id="{481C9CE1-E7C4-95E0-5330-6C8BD0E9BBAC}"/>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64517" name="TextBox 2">
            <a:extLst>
              <a:ext uri="{FF2B5EF4-FFF2-40B4-BE49-F238E27FC236}">
                <a16:creationId xmlns:a16="http://schemas.microsoft.com/office/drawing/2014/main" id="{5F13AE31-B811-5807-9DCA-A38AB6A45A86}"/>
              </a:ext>
            </a:extLst>
          </p:cNvPr>
          <p:cNvSpPr txBox="1">
            <a:spLocks noChangeArrowheads="1"/>
          </p:cNvSpPr>
          <p:nvPr/>
        </p:nvSpPr>
        <p:spPr bwMode="auto">
          <a:xfrm>
            <a:off x="381000" y="3200400"/>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3200">
                <a:solidFill>
                  <a:schemeClr val="tx1"/>
                </a:solidFill>
              </a:rPr>
              <a:t>Why is the Hot Work Permit important?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B4BF0B0-9260-3CEE-98B9-149557A8A5FA}"/>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66563" name="Rectangle 3">
            <a:extLst>
              <a:ext uri="{FF2B5EF4-FFF2-40B4-BE49-F238E27FC236}">
                <a16:creationId xmlns:a16="http://schemas.microsoft.com/office/drawing/2014/main" id="{D84A9889-208F-2B1B-F559-BA16DF5D9394}"/>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66565" name="TextBox 2">
            <a:extLst>
              <a:ext uri="{FF2B5EF4-FFF2-40B4-BE49-F238E27FC236}">
                <a16:creationId xmlns:a16="http://schemas.microsoft.com/office/drawing/2014/main" id="{436F39B6-CD5D-A9DF-D83C-B5D72E66BED6}"/>
              </a:ext>
            </a:extLst>
          </p:cNvPr>
          <p:cNvSpPr txBox="1">
            <a:spLocks noChangeArrowheads="1"/>
          </p:cNvSpPr>
          <p:nvPr/>
        </p:nvSpPr>
        <p:spPr bwMode="auto">
          <a:xfrm>
            <a:off x="2266950" y="272097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4000" dirty="0">
                <a:solidFill>
                  <a:schemeClr val="tx1"/>
                </a:solidFill>
              </a:rPr>
              <a:t>What is Hot Work?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576E18E-0C92-5360-8D1E-5D07F92150A3}"/>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68611" name="Rectangle 3">
            <a:extLst>
              <a:ext uri="{FF2B5EF4-FFF2-40B4-BE49-F238E27FC236}">
                <a16:creationId xmlns:a16="http://schemas.microsoft.com/office/drawing/2014/main" id="{72570F7B-D9D1-6067-EE77-88E71E15463B}"/>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68613" name="TextBox 2">
            <a:extLst>
              <a:ext uri="{FF2B5EF4-FFF2-40B4-BE49-F238E27FC236}">
                <a16:creationId xmlns:a16="http://schemas.microsoft.com/office/drawing/2014/main" id="{191A1A04-FA5A-A5FA-4673-76A4C00257DE}"/>
              </a:ext>
            </a:extLst>
          </p:cNvPr>
          <p:cNvSpPr txBox="1">
            <a:spLocks noChangeArrowheads="1"/>
          </p:cNvSpPr>
          <p:nvPr/>
        </p:nvSpPr>
        <p:spPr bwMode="auto">
          <a:xfrm>
            <a:off x="1600200" y="2921000"/>
            <a:ext cx="487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rPr>
              <a:t>Where is our Rees Training Center Designated Hot Works Area?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660C0C-DFBD-A345-51EE-7D6EF83655B1}"/>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70659" name="Rectangle 3">
            <a:extLst>
              <a:ext uri="{FF2B5EF4-FFF2-40B4-BE49-F238E27FC236}">
                <a16:creationId xmlns:a16="http://schemas.microsoft.com/office/drawing/2014/main" id="{E0CD88C8-1EBE-CC2B-E948-6B3FC6D6AC29}"/>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70661" name="TextBox 2">
            <a:extLst>
              <a:ext uri="{FF2B5EF4-FFF2-40B4-BE49-F238E27FC236}">
                <a16:creationId xmlns:a16="http://schemas.microsoft.com/office/drawing/2014/main" id="{AC5800DA-643F-479D-618E-196203862BE6}"/>
              </a:ext>
            </a:extLst>
          </p:cNvPr>
          <p:cNvSpPr txBox="1">
            <a:spLocks noChangeArrowheads="1"/>
          </p:cNvSpPr>
          <p:nvPr/>
        </p:nvSpPr>
        <p:spPr bwMode="auto">
          <a:xfrm>
            <a:off x="909638" y="3124200"/>
            <a:ext cx="6802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rPr>
              <a:t>Who must be consulted when conducting Hot Work in a Non-Designated Area?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58AB43B-7A21-FBC2-C48A-C6418B6EB8A2}"/>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72707" name="Rectangle 3">
            <a:extLst>
              <a:ext uri="{FF2B5EF4-FFF2-40B4-BE49-F238E27FC236}">
                <a16:creationId xmlns:a16="http://schemas.microsoft.com/office/drawing/2014/main" id="{F5E90FA2-E294-E830-11FC-E82F689D81A1}"/>
              </a:ext>
            </a:extLst>
          </p:cNvPr>
          <p:cNvSpPr>
            <a:spLocks noChangeArrowheads="1"/>
          </p:cNvSpPr>
          <p:nvPr/>
        </p:nvSpPr>
        <p:spPr bwMode="auto">
          <a:xfrm>
            <a:off x="669925" y="1965325"/>
            <a:ext cx="672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72709" name="TextBox 2">
            <a:extLst>
              <a:ext uri="{FF2B5EF4-FFF2-40B4-BE49-F238E27FC236}">
                <a16:creationId xmlns:a16="http://schemas.microsoft.com/office/drawing/2014/main" id="{F2C9B144-6B08-C5BF-6D10-2A999C10D670}"/>
              </a:ext>
            </a:extLst>
          </p:cNvPr>
          <p:cNvSpPr txBox="1">
            <a:spLocks noChangeArrowheads="1"/>
          </p:cNvSpPr>
          <p:nvPr/>
        </p:nvSpPr>
        <p:spPr bwMode="auto">
          <a:xfrm>
            <a:off x="381000" y="3352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rPr>
              <a:t>Who will submit the Hot Work Permit for Approval?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60E4F19-3164-A0EA-EB81-C8E1ED67BD1D}"/>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74755" name="Rectangle 3">
            <a:extLst>
              <a:ext uri="{FF2B5EF4-FFF2-40B4-BE49-F238E27FC236}">
                <a16:creationId xmlns:a16="http://schemas.microsoft.com/office/drawing/2014/main" id="{4AFF4CC0-F401-5BCC-B39E-1D0BC72F5A76}"/>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74757" name="TextBox 2">
            <a:extLst>
              <a:ext uri="{FF2B5EF4-FFF2-40B4-BE49-F238E27FC236}">
                <a16:creationId xmlns:a16="http://schemas.microsoft.com/office/drawing/2014/main" id="{D6675D72-7339-4AA6-4033-248BE4AA73CE}"/>
              </a:ext>
            </a:extLst>
          </p:cNvPr>
          <p:cNvSpPr txBox="1">
            <a:spLocks noChangeArrowheads="1"/>
          </p:cNvSpPr>
          <p:nvPr/>
        </p:nvSpPr>
        <p:spPr bwMode="auto">
          <a:xfrm>
            <a:off x="1484313" y="3189288"/>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rPr>
              <a:t>Can Hot Work Permits be issued as a blanket to cover multiple jobs and or extended time period?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83C1D52D-E541-9107-E6EB-486BFA453634}"/>
              </a:ext>
            </a:extLst>
          </p:cNvPr>
          <p:cNvSpPr>
            <a:spLocks noChangeArrowheads="1"/>
          </p:cNvSpPr>
          <p:nvPr/>
        </p:nvSpPr>
        <p:spPr bwMode="auto">
          <a:xfrm>
            <a:off x="1523999" y="1838325"/>
            <a:ext cx="6096000"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tabLst>
                <a:tab pos="4572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4572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4572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tabLst>
                <a:tab pos="457200" algn="l"/>
              </a:tabLst>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u="sng" dirty="0">
                <a:solidFill>
                  <a:schemeClr val="tx1"/>
                </a:solidFill>
                <a:latin typeface="Times New Roman" panose="02020603050405020304" pitchFamily="18" charset="0"/>
              </a:rPr>
              <a:t>Goals and Objectives of this training:</a:t>
            </a: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algn="ctr" eaLnBrk="1" hangingPunct="1">
              <a:spcBef>
                <a:spcPct val="0"/>
              </a:spcBef>
              <a:buClrTx/>
              <a:buSzTx/>
              <a:buFontTx/>
              <a:buNone/>
            </a:pPr>
            <a:r>
              <a:rPr lang="en-US" altLang="en-US" sz="4800" dirty="0">
                <a:solidFill>
                  <a:schemeClr val="tx1"/>
                </a:solidFill>
                <a:latin typeface="Times New Roman" panose="02020603050405020304" pitchFamily="18" charset="0"/>
              </a:rPr>
              <a:t>Recognize</a:t>
            </a:r>
          </a:p>
          <a:p>
            <a:pPr algn="ctr" eaLnBrk="1" hangingPunct="1">
              <a:spcBef>
                <a:spcPct val="0"/>
              </a:spcBef>
              <a:buClrTx/>
              <a:buSzTx/>
              <a:buFontTx/>
              <a:buNone/>
            </a:pPr>
            <a:r>
              <a:rPr lang="en-US" altLang="en-US" sz="4800" dirty="0">
                <a:solidFill>
                  <a:schemeClr val="tx1"/>
                </a:solidFill>
                <a:latin typeface="Times New Roman" panose="02020603050405020304" pitchFamily="18" charset="0"/>
              </a:rPr>
              <a:t>Familiarize</a:t>
            </a:r>
          </a:p>
          <a:p>
            <a:pPr algn="ctr" eaLnBrk="1" hangingPunct="1">
              <a:spcBef>
                <a:spcPct val="0"/>
              </a:spcBef>
              <a:buClrTx/>
              <a:buSzTx/>
              <a:buFontTx/>
              <a:buNone/>
            </a:pPr>
            <a:r>
              <a:rPr lang="en-US" altLang="en-US" sz="4800" dirty="0">
                <a:solidFill>
                  <a:schemeClr val="tx1"/>
                </a:solidFill>
                <a:latin typeface="Times New Roman" panose="02020603050405020304" pitchFamily="18" charset="0"/>
              </a:rPr>
              <a:t>Realize</a:t>
            </a:r>
          </a:p>
        </p:txBody>
      </p:sp>
      <p:sp>
        <p:nvSpPr>
          <p:cNvPr id="3" name="Rectangle 2">
            <a:extLst>
              <a:ext uri="{FF2B5EF4-FFF2-40B4-BE49-F238E27FC236}">
                <a16:creationId xmlns:a16="http://schemas.microsoft.com/office/drawing/2014/main" id="{386A63E6-1164-F00D-4B4F-9CD4B92C2742}"/>
              </a:ext>
            </a:extLst>
          </p:cNvPr>
          <p:cNvSpPr/>
          <p:nvPr/>
        </p:nvSpPr>
        <p:spPr>
          <a:xfrm>
            <a:off x="1697037" y="323850"/>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7005EB1-CD8C-A166-119D-1827919A8152}"/>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76803" name="Rectangle 3">
            <a:extLst>
              <a:ext uri="{FF2B5EF4-FFF2-40B4-BE49-F238E27FC236}">
                <a16:creationId xmlns:a16="http://schemas.microsoft.com/office/drawing/2014/main" id="{06DF5CF3-8EC7-4008-DF04-6D497069B558}"/>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76805" name="TextBox 2">
            <a:extLst>
              <a:ext uri="{FF2B5EF4-FFF2-40B4-BE49-F238E27FC236}">
                <a16:creationId xmlns:a16="http://schemas.microsoft.com/office/drawing/2014/main" id="{0483B458-E7D8-D08B-17DF-4157085EEC04}"/>
              </a:ext>
            </a:extLst>
          </p:cNvPr>
          <p:cNvSpPr txBox="1">
            <a:spLocks noChangeArrowheads="1"/>
          </p:cNvSpPr>
          <p:nvPr/>
        </p:nvSpPr>
        <p:spPr bwMode="auto">
          <a:xfrm>
            <a:off x="1957388" y="2676525"/>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rPr>
              <a:t>How long will the Fire watch be provided at the Hot Work area?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0308156-57D3-27F1-CED0-D251B3510C58}"/>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78851" name="Rectangle 3">
            <a:extLst>
              <a:ext uri="{FF2B5EF4-FFF2-40B4-BE49-F238E27FC236}">
                <a16:creationId xmlns:a16="http://schemas.microsoft.com/office/drawing/2014/main" id="{20CE4A25-7FC6-6BCA-AF93-DA8CD443A1EB}"/>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78853" name="TextBox 2">
            <a:extLst>
              <a:ext uri="{FF2B5EF4-FFF2-40B4-BE49-F238E27FC236}">
                <a16:creationId xmlns:a16="http://schemas.microsoft.com/office/drawing/2014/main" id="{21AC7AE5-C289-84B3-A156-9A040600CC2D}"/>
              </a:ext>
            </a:extLst>
          </p:cNvPr>
          <p:cNvSpPr txBox="1">
            <a:spLocks noChangeArrowheads="1"/>
          </p:cNvSpPr>
          <p:nvPr/>
        </p:nvSpPr>
        <p:spPr bwMode="auto">
          <a:xfrm>
            <a:off x="1233488" y="3073400"/>
            <a:ext cx="571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rPr>
              <a:t>Can the Fire Watch multitask while assigned as the Fire Watch?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4EE68BA-6413-19E5-2D77-05DB894DE279}"/>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80899" name="Rectangle 3">
            <a:extLst>
              <a:ext uri="{FF2B5EF4-FFF2-40B4-BE49-F238E27FC236}">
                <a16:creationId xmlns:a16="http://schemas.microsoft.com/office/drawing/2014/main" id="{3DABB47F-A4A5-BCA8-D6F7-284EC72F2C13}"/>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80901" name="TextBox 2">
            <a:extLst>
              <a:ext uri="{FF2B5EF4-FFF2-40B4-BE49-F238E27FC236}">
                <a16:creationId xmlns:a16="http://schemas.microsoft.com/office/drawing/2014/main" id="{B40D943F-1B7D-3256-ADC9-858D18FA503C}"/>
              </a:ext>
            </a:extLst>
          </p:cNvPr>
          <p:cNvSpPr txBox="1">
            <a:spLocks noChangeArrowheads="1"/>
          </p:cNvSpPr>
          <p:nvPr/>
        </p:nvSpPr>
        <p:spPr bwMode="auto">
          <a:xfrm>
            <a:off x="1047750" y="3168650"/>
            <a:ext cx="5676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rPr>
              <a:t>Please list some of the Duties of “Authorized” personnel.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C0E8C05-7E44-3BDB-5365-ED0E0FABC7C2}"/>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Knowledge Test</a:t>
            </a:r>
          </a:p>
        </p:txBody>
      </p:sp>
      <p:sp>
        <p:nvSpPr>
          <p:cNvPr id="82947" name="Rectangle 3">
            <a:extLst>
              <a:ext uri="{FF2B5EF4-FFF2-40B4-BE49-F238E27FC236}">
                <a16:creationId xmlns:a16="http://schemas.microsoft.com/office/drawing/2014/main" id="{5B2B8B94-AC4B-A38A-0CBB-414DE123795E}"/>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sp>
        <p:nvSpPr>
          <p:cNvPr id="82949" name="TextBox 2">
            <a:extLst>
              <a:ext uri="{FF2B5EF4-FFF2-40B4-BE49-F238E27FC236}">
                <a16:creationId xmlns:a16="http://schemas.microsoft.com/office/drawing/2014/main" id="{9A1C736A-D09E-48B9-AD4D-F1F700767287}"/>
              </a:ext>
            </a:extLst>
          </p:cNvPr>
          <p:cNvSpPr txBox="1">
            <a:spLocks noChangeArrowheads="1"/>
          </p:cNvSpPr>
          <p:nvPr/>
        </p:nvSpPr>
        <p:spPr bwMode="auto">
          <a:xfrm>
            <a:off x="990600" y="2743200"/>
            <a:ext cx="5410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rPr>
              <a:t>If a Fire Alarm is sounded, does that situation void the Hot Work Permit?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420196A-DEBF-1CE2-2CFB-EAEFA7E10AC8}"/>
              </a:ext>
            </a:extLst>
          </p:cNvPr>
          <p:cNvSpPr>
            <a:spLocks noGrp="1" noChangeArrowheads="1"/>
          </p:cNvSpPr>
          <p:nvPr>
            <p:ph type="title"/>
          </p:nvPr>
        </p:nvSpPr>
        <p:spPr>
          <a:xfrm>
            <a:off x="2628900" y="304800"/>
            <a:ext cx="4038600" cy="1143000"/>
          </a:xfrm>
          <a:effectLst>
            <a:outerShdw dist="107763" dir="2700000" algn="ctr" rotWithShape="0">
              <a:srgbClr val="EAEC5E"/>
            </a:outerShdw>
          </a:effectLst>
        </p:spPr>
        <p:txBody>
          <a:bodyPr/>
          <a:lstStyle/>
          <a:p>
            <a:pPr eaLnBrk="1" hangingPunct="1"/>
            <a:r>
              <a:rPr lang="en-US" altLang="en-US">
                <a:solidFill>
                  <a:srgbClr val="BC3700"/>
                </a:solidFill>
              </a:rPr>
              <a:t>THANK YOU!!!</a:t>
            </a:r>
          </a:p>
        </p:txBody>
      </p:sp>
      <p:sp>
        <p:nvSpPr>
          <p:cNvPr id="84995" name="Rectangle 3">
            <a:extLst>
              <a:ext uri="{FF2B5EF4-FFF2-40B4-BE49-F238E27FC236}">
                <a16:creationId xmlns:a16="http://schemas.microsoft.com/office/drawing/2014/main" id="{FBEBE075-DCC8-205D-311B-3FD4FF35FEB9}"/>
              </a:ext>
            </a:extLst>
          </p:cNvPr>
          <p:cNvSpPr>
            <a:spLocks noChangeArrowheads="1"/>
          </p:cNvSpPr>
          <p:nvPr/>
        </p:nvSpPr>
        <p:spPr bwMode="auto">
          <a:xfrm>
            <a:off x="669925" y="196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pic>
        <p:nvPicPr>
          <p:cNvPr id="84996" name="Picture 4" descr="Text&#10;&#10;Description automatically generated with medium confidence">
            <a:extLst>
              <a:ext uri="{FF2B5EF4-FFF2-40B4-BE49-F238E27FC236}">
                <a16:creationId xmlns:a16="http://schemas.microsoft.com/office/drawing/2014/main" id="{EDD8F65D-3640-1640-3F72-259B2F697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0386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51984C76-2741-E108-9596-52F00359643C}"/>
              </a:ext>
            </a:extLst>
          </p:cNvPr>
          <p:cNvSpPr>
            <a:spLocks noChangeArrowheads="1"/>
          </p:cNvSpPr>
          <p:nvPr/>
        </p:nvSpPr>
        <p:spPr bwMode="auto">
          <a:xfrm>
            <a:off x="823913" y="2119313"/>
            <a:ext cx="7100887" cy="37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latin typeface="Times New Roman" panose="02020603050405020304" pitchFamily="18" charset="0"/>
              </a:rPr>
              <a:t>Definitions:</a:t>
            </a:r>
          </a:p>
          <a:p>
            <a:pPr eaLnBrk="1" hangingPunct="1">
              <a:spcBef>
                <a:spcPct val="0"/>
              </a:spcBef>
              <a:buClrTx/>
              <a:buSzTx/>
              <a:buFontTx/>
              <a:buNone/>
            </a:pPr>
            <a:endParaRPr lang="en-US" altLang="en-US" sz="2400">
              <a:solidFill>
                <a:schemeClr val="tx1"/>
              </a:solidFill>
              <a:latin typeface="Times New Roman" panose="02020603050405020304" pitchFamily="18" charset="0"/>
            </a:endParaRPr>
          </a:p>
          <a:p>
            <a:pPr eaLnBrk="1" hangingPunct="1">
              <a:spcBef>
                <a:spcPct val="0"/>
              </a:spcBef>
              <a:buClrTx/>
              <a:buSzTx/>
              <a:buFontTx/>
              <a:buNone/>
            </a:pPr>
            <a:r>
              <a:rPr lang="en-US" altLang="en-US" sz="2400" b="1" u="sng">
                <a:solidFill>
                  <a:schemeClr val="tx1"/>
                </a:solidFill>
                <a:latin typeface="Times New Roman" panose="02020603050405020304" pitchFamily="18" charset="0"/>
              </a:rPr>
              <a:t>Hot Work</a:t>
            </a:r>
            <a:r>
              <a:rPr lang="en-US" altLang="en-US" sz="2400" b="1">
                <a:solidFill>
                  <a:schemeClr val="tx1"/>
                </a:solidFill>
                <a:latin typeface="Times New Roman" panose="02020603050405020304" pitchFamily="18" charset="0"/>
              </a:rPr>
              <a:t> </a:t>
            </a:r>
            <a:r>
              <a:rPr lang="en-US" altLang="en-US" sz="2400">
                <a:solidFill>
                  <a:schemeClr val="tx1"/>
                </a:solidFill>
                <a:latin typeface="Times New Roman" panose="02020603050405020304" pitchFamily="18" charset="0"/>
              </a:rPr>
              <a:t>Any work that involves burning, welding, cutting, brazing, soldering, grinding, using fire or spark producing tools, or other work that produces a source of ignition. </a:t>
            </a:r>
          </a:p>
          <a:p>
            <a:pPr eaLnBrk="1" hangingPunct="1">
              <a:spcBef>
                <a:spcPct val="0"/>
              </a:spcBef>
              <a:buClrTx/>
              <a:buSzTx/>
              <a:buFontTx/>
              <a:buNone/>
            </a:pPr>
            <a:endParaRPr lang="en-US" altLang="en-US" sz="2400">
              <a:solidFill>
                <a:schemeClr val="tx1"/>
              </a:solidFill>
              <a:latin typeface="Times New Roman" panose="02020603050405020304" pitchFamily="18" charset="0"/>
            </a:endParaRPr>
          </a:p>
          <a:p>
            <a:pPr eaLnBrk="1" hangingPunct="1">
              <a:spcBef>
                <a:spcPct val="0"/>
              </a:spcBef>
              <a:buClrTx/>
              <a:buSzTx/>
              <a:buFontTx/>
              <a:buNone/>
            </a:pPr>
            <a:r>
              <a:rPr lang="en-US" altLang="en-US" sz="2400" b="1" u="sng">
                <a:solidFill>
                  <a:schemeClr val="tx1"/>
                </a:solidFill>
                <a:latin typeface="Times New Roman" panose="02020603050405020304" pitchFamily="18" charset="0"/>
              </a:rPr>
              <a:t>Hot Work Permit </a:t>
            </a:r>
            <a:r>
              <a:rPr lang="en-US" altLang="en-US" sz="2400">
                <a:solidFill>
                  <a:schemeClr val="tx1"/>
                </a:solidFill>
                <a:latin typeface="Times New Roman" panose="02020603050405020304" pitchFamily="18" charset="0"/>
              </a:rPr>
              <a:t>Process for safely conducting hot work operations in areas where flammable atmospheres could exist. </a:t>
            </a:r>
            <a:endParaRPr lang="en-US" altLang="en-US" sz="2400" b="1" u="sng">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4529EBE8-2A4D-9674-39F6-5EA962941DEC}"/>
              </a:ext>
            </a:extLst>
          </p:cNvPr>
          <p:cNvSpPr/>
          <p:nvPr/>
        </p:nvSpPr>
        <p:spPr>
          <a:xfrm>
            <a:off x="1885950" y="320675"/>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E40BC96-34C3-3033-F8A1-FF50550F6F4C}"/>
              </a:ext>
            </a:extLst>
          </p:cNvPr>
          <p:cNvSpPr>
            <a:spLocks noChangeArrowheads="1"/>
          </p:cNvSpPr>
          <p:nvPr/>
        </p:nvSpPr>
        <p:spPr bwMode="auto">
          <a:xfrm>
            <a:off x="823913" y="2119313"/>
            <a:ext cx="8034337" cy="37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dirty="0">
                <a:solidFill>
                  <a:schemeClr val="tx1"/>
                </a:solidFill>
                <a:latin typeface="Times New Roman" panose="02020603050405020304" pitchFamily="18" charset="0"/>
              </a:rPr>
              <a:t>The following areas been designated as approved hot work areas. Hot work may be performed in these areas without the issuance of a hot work permit. Even though a permit is not required in these areas, authorized personnel must inspect this area for combustible and other hazards before beginning hot work operations. A functional extinguisher appropriate for the type of potential fire must be present at all times work is being performed. </a:t>
            </a:r>
          </a:p>
          <a:p>
            <a:pPr eaLnBrk="1" hangingPunct="1">
              <a:spcBef>
                <a:spcPct val="0"/>
              </a:spcBef>
              <a:buClrTx/>
              <a:buSzTx/>
              <a:buFontTx/>
              <a:buNone/>
            </a:pPr>
            <a:endParaRPr lang="en-US" altLang="en-US" sz="2400" dirty="0">
              <a:solidFill>
                <a:schemeClr val="tx1"/>
              </a:solidFill>
              <a:latin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rPr>
              <a:t>Area 1: Bldg. 5033 NW corner of bldg.</a:t>
            </a:r>
          </a:p>
        </p:txBody>
      </p:sp>
      <p:sp>
        <p:nvSpPr>
          <p:cNvPr id="3" name="Rectangle 2">
            <a:extLst>
              <a:ext uri="{FF2B5EF4-FFF2-40B4-BE49-F238E27FC236}">
                <a16:creationId xmlns:a16="http://schemas.microsoft.com/office/drawing/2014/main" id="{88457ED7-FF5F-97C0-C1DB-72EFC1DC2694}"/>
              </a:ext>
            </a:extLst>
          </p:cNvPr>
          <p:cNvSpPr/>
          <p:nvPr/>
        </p:nvSpPr>
        <p:spPr>
          <a:xfrm>
            <a:off x="609600" y="220663"/>
            <a:ext cx="7061200" cy="1754187"/>
          </a:xfrm>
          <a:prstGeom prst="rect">
            <a:avLst/>
          </a:prstGeom>
          <a:noFill/>
        </p:spPr>
        <p:txBody>
          <a:bodyPr wrap="none">
            <a:spAutoFit/>
          </a:bodyPr>
          <a:lstStyle/>
          <a:p>
            <a:pPr algn="ctr" eaLnBrk="1" fontAlgn="auto" hangingPunct="1">
              <a:spcBef>
                <a:spcPts val="0"/>
              </a:spcBef>
              <a:spcAft>
                <a:spcPts val="0"/>
              </a:spcAft>
              <a:defRPr/>
            </a:pPr>
            <a:r>
              <a:rPr lang="en-US" altLang="en-US" sz="5400" dirty="0">
                <a:ln w="0"/>
                <a:effectLst>
                  <a:outerShdw blurRad="38100" dist="19050" dir="2700000" algn="tl" rotWithShape="0">
                    <a:schemeClr val="dk1">
                      <a:alpha val="40000"/>
                    </a:schemeClr>
                  </a:outerShdw>
                </a:effectLst>
                <a:latin typeface="+mn-lt"/>
              </a:rPr>
              <a:t>            Hot Work            </a:t>
            </a:r>
          </a:p>
          <a:p>
            <a:pPr algn="ctr" eaLnBrk="1" fontAlgn="auto" hangingPunct="1">
              <a:spcBef>
                <a:spcPts val="0"/>
              </a:spcBef>
              <a:spcAft>
                <a:spcPts val="0"/>
              </a:spcAft>
              <a:defRPr/>
            </a:pPr>
            <a:r>
              <a:rPr lang="en-US" altLang="en-US" sz="5400" dirty="0">
                <a:ln w="0"/>
                <a:effectLst>
                  <a:outerShdw blurRad="38100" dist="19050" dir="2700000" algn="tl" rotWithShape="0">
                    <a:schemeClr val="dk1">
                      <a:alpha val="40000"/>
                    </a:schemeClr>
                  </a:outerShdw>
                </a:effectLst>
                <a:latin typeface="+mn-lt"/>
              </a:rPr>
              <a:t>Designated Areas</a:t>
            </a:r>
            <a:endParaRPr lang="en-US" sz="54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2F32B8A9-5CAE-F070-5ACD-9483EEFCF0CC}"/>
              </a:ext>
            </a:extLst>
          </p:cNvPr>
          <p:cNvSpPr>
            <a:spLocks noChangeArrowheads="1"/>
          </p:cNvSpPr>
          <p:nvPr/>
        </p:nvSpPr>
        <p:spPr bwMode="auto">
          <a:xfrm>
            <a:off x="1020763" y="2584450"/>
            <a:ext cx="6646862" cy="3413125"/>
          </a:xfrm>
          <a:prstGeom prst="rect">
            <a:avLst/>
          </a:prstGeom>
          <a:noFill/>
          <a:ln>
            <a:noFill/>
          </a:ln>
          <a:effectLst/>
        </p:spPr>
        <p:txBody>
          <a:bodyPr lIns="90488" tIns="44450" rIns="90488" bIns="4445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sz="2400" dirty="0">
                <a:solidFill>
                  <a:schemeClr val="tx1"/>
                </a:solidFill>
                <a:latin typeface="Times New Roman" panose="02020603050405020304" pitchFamily="18" charset="0"/>
              </a:rPr>
              <a:t>At a minimum, all the following precautions must be met before hot work in a non-designated area: </a:t>
            </a:r>
          </a:p>
          <a:p>
            <a:pPr eaLnBrk="1" hangingPunct="1">
              <a:spcBef>
                <a:spcPct val="0"/>
              </a:spcBef>
              <a:buClrTx/>
              <a:buSzTx/>
              <a:buFontTx/>
              <a:buNone/>
              <a:defRPr/>
            </a:pPr>
            <a:endParaRPr lang="en-US" altLang="en-US" sz="2400" dirty="0">
              <a:solidFill>
                <a:schemeClr val="tx1"/>
              </a:solidFill>
              <a:latin typeface="Times New Roman" panose="02020603050405020304" pitchFamily="18" charset="0"/>
            </a:endParaRPr>
          </a:p>
          <a:p>
            <a:pPr marL="342900" indent="-342900" eaLnBrk="1" hangingPunct="1">
              <a:spcBef>
                <a:spcPct val="0"/>
              </a:spcBef>
              <a:buClrTx/>
              <a:buSzTx/>
              <a:defRPr/>
            </a:pPr>
            <a:r>
              <a:rPr lang="en-US" altLang="en-US" sz="2400" dirty="0">
                <a:solidFill>
                  <a:schemeClr val="tx1"/>
                </a:solidFill>
                <a:latin typeface="Times New Roman" panose="02020603050405020304" pitchFamily="18" charset="0"/>
              </a:rPr>
              <a:t>Wildland fire hazard</a:t>
            </a:r>
          </a:p>
          <a:p>
            <a:pPr marL="342900" indent="-342900" eaLnBrk="1" hangingPunct="1">
              <a:spcBef>
                <a:spcPct val="0"/>
              </a:spcBef>
              <a:buClrTx/>
              <a:buSzTx/>
              <a:defRPr/>
            </a:pPr>
            <a:r>
              <a:rPr lang="en-US" altLang="en-US" sz="2400" dirty="0">
                <a:solidFill>
                  <a:schemeClr val="tx1"/>
                </a:solidFill>
                <a:latin typeface="Times New Roman" panose="02020603050405020304" pitchFamily="18" charset="0"/>
              </a:rPr>
              <a:t>Building fire system</a:t>
            </a:r>
          </a:p>
          <a:p>
            <a:pPr marL="342900" indent="-342900" eaLnBrk="1" hangingPunct="1">
              <a:spcBef>
                <a:spcPct val="0"/>
              </a:spcBef>
              <a:buClrTx/>
              <a:buSzTx/>
              <a:defRPr/>
            </a:pPr>
            <a:r>
              <a:rPr lang="en-US" altLang="en-US" sz="2400" dirty="0">
                <a:solidFill>
                  <a:schemeClr val="tx1"/>
                </a:solidFill>
                <a:latin typeface="Times New Roman" panose="02020603050405020304" pitchFamily="18" charset="0"/>
              </a:rPr>
              <a:t>Combustible Materials moved</a:t>
            </a:r>
          </a:p>
          <a:p>
            <a:pPr marL="342900" indent="-342900" eaLnBrk="1" hangingPunct="1">
              <a:spcBef>
                <a:spcPct val="0"/>
              </a:spcBef>
              <a:buClrTx/>
              <a:buSzTx/>
              <a:defRPr/>
            </a:pPr>
            <a:r>
              <a:rPr lang="en-US" altLang="en-US" sz="2400" dirty="0">
                <a:solidFill>
                  <a:schemeClr val="tx1"/>
                </a:solidFill>
                <a:latin typeface="Times New Roman" panose="02020603050405020304" pitchFamily="18" charset="0"/>
              </a:rPr>
              <a:t>PPE</a:t>
            </a:r>
          </a:p>
          <a:p>
            <a:pPr marL="342900" indent="-342900" eaLnBrk="1" hangingPunct="1">
              <a:spcBef>
                <a:spcPct val="0"/>
              </a:spcBef>
              <a:buClrTx/>
              <a:buSzTx/>
              <a:defRPr/>
            </a:pPr>
            <a:r>
              <a:rPr lang="en-US" altLang="en-US" sz="2400" dirty="0">
                <a:solidFill>
                  <a:schemeClr val="tx1"/>
                </a:solidFill>
                <a:latin typeface="Times New Roman" panose="02020603050405020304" pitchFamily="18" charset="0"/>
              </a:rPr>
              <a:t>Fire watch</a:t>
            </a:r>
          </a:p>
          <a:p>
            <a:pPr marL="342900" indent="-342900" eaLnBrk="1" hangingPunct="1">
              <a:spcBef>
                <a:spcPct val="0"/>
              </a:spcBef>
              <a:buClrTx/>
              <a:buSzTx/>
              <a:defRPr/>
            </a:pPr>
            <a:r>
              <a:rPr lang="en-US" altLang="en-US" sz="2400" dirty="0">
                <a:solidFill>
                  <a:schemeClr val="tx1"/>
                </a:solidFill>
                <a:latin typeface="Times New Roman" panose="02020603050405020304" pitchFamily="18" charset="0"/>
              </a:rPr>
              <a:t>Permit</a:t>
            </a:r>
          </a:p>
        </p:txBody>
      </p:sp>
      <p:sp>
        <p:nvSpPr>
          <p:cNvPr id="6" name="Rectangle 5">
            <a:extLst>
              <a:ext uri="{FF2B5EF4-FFF2-40B4-BE49-F238E27FC236}">
                <a16:creationId xmlns:a16="http://schemas.microsoft.com/office/drawing/2014/main" id="{7EC66F82-A72A-2872-7F3B-6FDADEBCCED9}"/>
              </a:ext>
            </a:extLst>
          </p:cNvPr>
          <p:cNvSpPr/>
          <p:nvPr/>
        </p:nvSpPr>
        <p:spPr>
          <a:xfrm>
            <a:off x="0" y="0"/>
            <a:ext cx="9144000" cy="2584450"/>
          </a:xfrm>
          <a:prstGeom prst="rect">
            <a:avLst/>
          </a:prstGeom>
          <a:noFill/>
        </p:spPr>
        <p:txBody>
          <a:bodyPr wrap="square">
            <a:spAutoFit/>
          </a:bodyPr>
          <a:lstStyle/>
          <a:p>
            <a:pPr algn="ctr" eaLnBrk="1" fontAlgn="auto" hangingPunct="1">
              <a:spcBef>
                <a:spcPts val="0"/>
              </a:spcBef>
              <a:spcAft>
                <a:spcPts val="0"/>
              </a:spcAft>
              <a:defRPr/>
            </a:pPr>
            <a:r>
              <a:rPr lang="en-US" altLang="en-US" sz="5400" dirty="0">
                <a:ln w="0"/>
                <a:effectLst>
                  <a:outerShdw blurRad="38100" dist="19050" dir="2700000" algn="tl" rotWithShape="0">
                    <a:schemeClr val="dk1">
                      <a:alpha val="40000"/>
                    </a:schemeClr>
                  </a:outerShdw>
                </a:effectLst>
                <a:latin typeface="+mn-lt"/>
              </a:rPr>
              <a:t>Hot Work </a:t>
            </a:r>
          </a:p>
          <a:p>
            <a:pPr algn="ctr" eaLnBrk="1" fontAlgn="auto" hangingPunct="1">
              <a:spcBef>
                <a:spcPts val="0"/>
              </a:spcBef>
              <a:spcAft>
                <a:spcPts val="0"/>
              </a:spcAft>
              <a:defRPr/>
            </a:pPr>
            <a:r>
              <a:rPr lang="en-US" altLang="en-US" sz="5400" dirty="0">
                <a:ln w="0"/>
                <a:effectLst>
                  <a:outerShdw blurRad="38100" dist="19050" dir="2700000" algn="tl" rotWithShape="0">
                    <a:schemeClr val="dk1">
                      <a:alpha val="40000"/>
                    </a:schemeClr>
                  </a:outerShdw>
                </a:effectLst>
                <a:latin typeface="+mn-lt"/>
              </a:rPr>
              <a:t>Non-Designated </a:t>
            </a:r>
          </a:p>
          <a:p>
            <a:pPr algn="ctr" eaLnBrk="1" fontAlgn="auto" hangingPunct="1">
              <a:spcBef>
                <a:spcPts val="0"/>
              </a:spcBef>
              <a:spcAft>
                <a:spcPts val="0"/>
              </a:spcAft>
              <a:defRPr/>
            </a:pPr>
            <a:r>
              <a:rPr lang="en-US" altLang="en-US" sz="5400" dirty="0">
                <a:ln w="0"/>
                <a:effectLst>
                  <a:outerShdw blurRad="38100" dist="19050" dir="2700000" algn="tl" rotWithShape="0">
                    <a:schemeClr val="dk1">
                      <a:alpha val="40000"/>
                    </a:schemeClr>
                  </a:outerShdw>
                </a:effectLst>
                <a:latin typeface="+mn-lt"/>
              </a:rPr>
              <a:t>Areas</a:t>
            </a:r>
            <a:endParaRPr lang="en-US" sz="5400" dirty="0">
              <a:ln w="0"/>
              <a:effectLst>
                <a:outerShdw blurRad="38100" dist="19050" dir="2700000" algn="tl" rotWithShape="0">
                  <a:schemeClr val="dk1">
                    <a:alpha val="40000"/>
                  </a:schemeClr>
                </a:outerShdw>
              </a:effectLst>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Graphical user interface, application&#10;&#10;Description automatically generated">
            <a:extLst>
              <a:ext uri="{FF2B5EF4-FFF2-40B4-BE49-F238E27FC236}">
                <a16:creationId xmlns:a16="http://schemas.microsoft.com/office/drawing/2014/main" id="{EDEEB4E4-D86F-9BE1-9341-94E48B3517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2514600"/>
            <a:ext cx="309721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8">
            <a:extLst>
              <a:ext uri="{FF2B5EF4-FFF2-40B4-BE49-F238E27FC236}">
                <a16:creationId xmlns:a16="http://schemas.microsoft.com/office/drawing/2014/main" id="{CD7054F4-C6E3-E040-6ECE-D1EBF9013ECD}"/>
              </a:ext>
            </a:extLst>
          </p:cNvPr>
          <p:cNvSpPr txBox="1">
            <a:spLocks noChangeArrowheads="1"/>
          </p:cNvSpPr>
          <p:nvPr/>
        </p:nvSpPr>
        <p:spPr bwMode="auto">
          <a:xfrm>
            <a:off x="523875" y="5619749"/>
            <a:ext cx="5567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1400" dirty="0">
                <a:solidFill>
                  <a:schemeClr val="tx1"/>
                </a:solidFill>
                <a:latin typeface="Times New Roman" panose="02020603050405020304" pitchFamily="18" charset="0"/>
                <a:hlinkClick r:id="rId4"/>
              </a:rPr>
              <a:t>fire due to hot work (Hot work Safety ) - YouTube</a:t>
            </a:r>
            <a:endParaRPr lang="en-US" altLang="en-US" dirty="0">
              <a:solidFill>
                <a:schemeClr val="tx1"/>
              </a:solidFill>
              <a:latin typeface="Times New Roman" panose="02020603050405020304" pitchFamily="18" charset="0"/>
            </a:endParaRPr>
          </a:p>
        </p:txBody>
      </p:sp>
      <p:sp>
        <p:nvSpPr>
          <p:cNvPr id="10" name="Rectangle 9">
            <a:extLst>
              <a:ext uri="{FF2B5EF4-FFF2-40B4-BE49-F238E27FC236}">
                <a16:creationId xmlns:a16="http://schemas.microsoft.com/office/drawing/2014/main" id="{3DD34A56-6250-90A7-43B0-65DEC8D5091B}"/>
              </a:ext>
            </a:extLst>
          </p:cNvPr>
          <p:cNvSpPr/>
          <p:nvPr/>
        </p:nvSpPr>
        <p:spPr>
          <a:xfrm>
            <a:off x="1933575" y="190501"/>
            <a:ext cx="5749925" cy="1016000"/>
          </a:xfrm>
          <a:prstGeom prst="rect">
            <a:avLst/>
          </a:prstGeom>
          <a:noFill/>
        </p:spPr>
        <p:txBody>
          <a:bodyPr wrap="none">
            <a:spAutoFit/>
          </a:bodyPr>
          <a:lstStyle/>
          <a:p>
            <a:pPr algn="ctr" eaLnBrk="1" fontAlgn="auto" hangingPunct="1">
              <a:spcBef>
                <a:spcPts val="0"/>
              </a:spcBef>
              <a:spcAft>
                <a:spcPts val="0"/>
              </a:spcAft>
              <a:defRPr/>
            </a:pPr>
            <a:r>
              <a:rPr lang="en-US" altLang="en-US" sz="6000" dirty="0">
                <a:ln w="0"/>
                <a:effectLst>
                  <a:outerShdw blurRad="38100" dist="19050" dir="2700000" algn="tl" rotWithShape="0">
                    <a:schemeClr val="dk1">
                      <a:alpha val="40000"/>
                    </a:schemeClr>
                  </a:outerShdw>
                </a:effectLst>
                <a:latin typeface="+mn-lt"/>
              </a:rPr>
              <a:t>Hot Work Permits</a:t>
            </a:r>
            <a:endParaRPr lang="en-US" sz="6000" dirty="0">
              <a:ln w="0"/>
              <a:effectLst>
                <a:outerShdw blurRad="38100" dist="19050" dir="2700000" algn="tl" rotWithShape="0">
                  <a:schemeClr val="dk1">
                    <a:alpha val="40000"/>
                  </a:schemeClr>
                </a:outerShdw>
              </a:effectLst>
              <a:latin typeface="+mn-lt"/>
            </a:endParaRPr>
          </a:p>
        </p:txBody>
      </p:sp>
      <p:sp>
        <p:nvSpPr>
          <p:cNvPr id="3" name="TextBox 2">
            <a:extLst>
              <a:ext uri="{FF2B5EF4-FFF2-40B4-BE49-F238E27FC236}">
                <a16:creationId xmlns:a16="http://schemas.microsoft.com/office/drawing/2014/main" id="{213941B3-81DA-FCED-085C-080ED56B3437}"/>
              </a:ext>
            </a:extLst>
          </p:cNvPr>
          <p:cNvSpPr txBox="1"/>
          <p:nvPr/>
        </p:nvSpPr>
        <p:spPr>
          <a:xfrm>
            <a:off x="250825" y="2052638"/>
            <a:ext cx="5567363" cy="3694112"/>
          </a:xfrm>
          <a:prstGeom prst="rect">
            <a:avLst/>
          </a:prstGeom>
          <a:noFill/>
        </p:spPr>
        <p:txBody>
          <a:bodyPr>
            <a:spAutoFit/>
          </a:bodyPr>
          <a:lstStyle/>
          <a:p>
            <a:pPr>
              <a:defRPr/>
            </a:pPr>
            <a:r>
              <a:rPr lang="en-US" dirty="0"/>
              <a:t>Procedures include:</a:t>
            </a:r>
          </a:p>
          <a:p>
            <a:pPr marL="742950" lvl="1" indent="-285750">
              <a:buFont typeface="Arial" panose="020B0604020202020204" pitchFamily="34" charset="0"/>
              <a:buChar char="•"/>
              <a:defRPr/>
            </a:pPr>
            <a:r>
              <a:rPr lang="en-US" dirty="0"/>
              <a:t>Hot permit request for approval</a:t>
            </a:r>
          </a:p>
          <a:p>
            <a:pPr marL="742950" lvl="1" indent="-285750">
              <a:buFont typeface="Arial" panose="020B0604020202020204" pitchFamily="34" charset="0"/>
              <a:buChar char="•"/>
              <a:defRPr/>
            </a:pPr>
            <a:r>
              <a:rPr lang="en-US" dirty="0"/>
              <a:t>Approver inspection using permit checklist</a:t>
            </a:r>
          </a:p>
          <a:p>
            <a:pPr marL="742950" lvl="1" indent="-285750">
              <a:buFont typeface="Arial" panose="020B0604020202020204" pitchFamily="34" charset="0"/>
              <a:buChar char="•"/>
              <a:defRPr/>
            </a:pPr>
            <a:r>
              <a:rPr lang="en-US" dirty="0"/>
              <a:t>Employees are informed</a:t>
            </a:r>
          </a:p>
          <a:p>
            <a:pPr marL="742950" lvl="1" indent="-285750">
              <a:buFont typeface="Arial" panose="020B0604020202020204" pitchFamily="34" charset="0"/>
              <a:buChar char="•"/>
              <a:defRPr/>
            </a:pPr>
            <a:r>
              <a:rPr lang="en-US" dirty="0"/>
              <a:t>Communicating precautions</a:t>
            </a:r>
          </a:p>
          <a:p>
            <a:pPr lvl="1">
              <a:defRPr/>
            </a:pPr>
            <a:endParaRPr lang="en-US" dirty="0"/>
          </a:p>
          <a:p>
            <a:pPr>
              <a:defRPr/>
            </a:pPr>
            <a:r>
              <a:rPr lang="en-US" dirty="0"/>
              <a:t>Once these necessary precautions taken:</a:t>
            </a:r>
          </a:p>
          <a:p>
            <a:pPr marL="742950" lvl="1" indent="-285750">
              <a:buFont typeface="Arial" panose="020B0604020202020204" pitchFamily="34" charset="0"/>
              <a:buChar char="•"/>
              <a:defRPr/>
            </a:pPr>
            <a:r>
              <a:rPr lang="en-US" dirty="0"/>
              <a:t>Posting warning sign</a:t>
            </a:r>
          </a:p>
          <a:p>
            <a:pPr marL="742950" lvl="1" indent="-285750">
              <a:buFont typeface="Arial" panose="020B0604020202020204" pitchFamily="34" charset="0"/>
              <a:buChar char="•"/>
              <a:defRPr/>
            </a:pPr>
            <a:r>
              <a:rPr lang="en-US" dirty="0"/>
              <a:t>Copies sent to manager</a:t>
            </a:r>
          </a:p>
          <a:p>
            <a:pPr marL="742950" lvl="1" indent="-285750">
              <a:buFont typeface="Arial" panose="020B0604020202020204" pitchFamily="34" charset="0"/>
              <a:buChar char="•"/>
              <a:defRPr/>
            </a:pPr>
            <a:r>
              <a:rPr lang="en-US" dirty="0"/>
              <a:t>Firewatch for 30min</a:t>
            </a:r>
          </a:p>
          <a:p>
            <a:pPr marL="742950" lvl="1" indent="-285750">
              <a:buFont typeface="Arial" panose="020B0604020202020204" pitchFamily="34" charset="0"/>
              <a:buChar char="•"/>
              <a:defRPr/>
            </a:pPr>
            <a:r>
              <a:rPr lang="en-US" dirty="0"/>
              <a:t>Approver informs workers of completed work</a:t>
            </a:r>
          </a:p>
          <a:p>
            <a:pPr marL="742950" lvl="1"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able&#10;&#10;Description automatically generated">
            <a:extLst>
              <a:ext uri="{FF2B5EF4-FFF2-40B4-BE49-F238E27FC236}">
                <a16:creationId xmlns:a16="http://schemas.microsoft.com/office/drawing/2014/main" id="{9FBF089D-DE18-AA67-C84D-1C4E6CFC2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7" y="0"/>
            <a:ext cx="5091113" cy="626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customXml/itemProps2.xml><?xml version="1.0" encoding="utf-8"?>
<ds:datastoreItem xmlns:ds="http://schemas.openxmlformats.org/officeDocument/2006/customXml" ds:itemID="{190C168C-CC42-4653-B242-8E87EBC64B7B}"/>
</file>

<file path=customXml/itemProps3.xml><?xml version="1.0" encoding="utf-8"?>
<ds:datastoreItem xmlns:ds="http://schemas.openxmlformats.org/officeDocument/2006/customXml" ds:itemID="{00ED81DF-AD95-4B9A-846E-33DF78C92C17}">
  <ds:schemaRefs>
    <ds:schemaRef ds:uri="http://schemas.microsoft.com/sharepoint/v3/contenttype/forms"/>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1889</TotalTime>
  <Words>3641</Words>
  <Application>Microsoft Office PowerPoint</Application>
  <PresentationFormat>On-screen Show (4:3)</PresentationFormat>
  <Paragraphs>461</Paragraphs>
  <Slides>44</Slides>
  <Notes>34</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6" baseType="lpstr">
      <vt:lpstr>Abadi</vt:lpstr>
      <vt:lpstr>Aptos</vt:lpstr>
      <vt:lpstr>Arial</vt:lpstr>
      <vt:lpstr>Calibri</vt:lpstr>
      <vt:lpstr>Calibri Light</vt:lpstr>
      <vt:lpstr>DejaVu Sans</vt:lpstr>
      <vt:lpstr>Times New Roman</vt:lpstr>
      <vt:lpstr>Times New Roman (Headings)</vt:lpstr>
      <vt:lpstr>Wingdings</vt:lpstr>
      <vt:lpstr>Wingdings 3</vt:lpstr>
      <vt:lpstr>Office Theme</vt:lpstr>
      <vt:lpstr>Clip</vt:lpstr>
      <vt:lpstr>OMD Safety Policy Training</vt:lpstr>
      <vt:lpstr>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 Work Warning</vt:lpstr>
      <vt:lpstr>Hot Work  Employee Training </vt:lpstr>
      <vt:lpstr>Hot Work Responsibilities</vt:lpstr>
      <vt:lpstr>Hot Work Responsibilities</vt:lpstr>
      <vt:lpstr>Hot Work Responsibilities</vt:lpstr>
      <vt:lpstr>Hot Work Responsibilities</vt:lpstr>
      <vt:lpstr>Hot Work Responsibilities</vt:lpstr>
      <vt:lpstr>Hot Work – Voiding Permits</vt:lpstr>
      <vt:lpstr>Hot Work Permits - Summary</vt:lpstr>
      <vt:lpstr>Knowledge Test</vt:lpstr>
      <vt:lpstr>Knowledge Test</vt:lpstr>
      <vt:lpstr>Knowledge Test</vt:lpstr>
      <vt:lpstr>Knowledge Test</vt:lpstr>
      <vt:lpstr>Knowledge Test</vt:lpstr>
      <vt:lpstr>Knowledge Test</vt:lpstr>
      <vt:lpstr>Knowledge Test</vt:lpstr>
      <vt:lpstr>Knowledge Test</vt:lpstr>
      <vt:lpstr>Knowledge Test</vt:lpstr>
      <vt:lpstr>Knowledge Test</vt:lpstr>
      <vt:lpstr>Knowledge Test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CASTEEL Amanda E * OMD</cp:lastModifiedBy>
  <cp:revision>11</cp:revision>
  <dcterms:created xsi:type="dcterms:W3CDTF">2024-02-01T19:20:03Z</dcterms:created>
  <dcterms:modified xsi:type="dcterms:W3CDTF">2025-09-25T22:47:23Z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