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8"/>
  </p:notesMasterIdLst>
  <p:sldIdLst>
    <p:sldId id="257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0F"/>
    <a:srgbClr val="002A86"/>
    <a:srgbClr val="0B1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04" autoAdjust="0"/>
  </p:normalViewPr>
  <p:slideViewPr>
    <p:cSldViewPr snapToGrid="0">
      <p:cViewPr varScale="1">
        <p:scale>
          <a:sx n="54" d="100"/>
          <a:sy n="54" d="100"/>
        </p:scale>
        <p:origin x="22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TEEL Amanda E * OMD" userId="846190c5-81e6-4eb2-af2c-60b5cb36602a" providerId="ADAL" clId="{B70E22A8-70CE-4401-82BD-949A78501BFC}"/>
    <pc:docChg chg="custSel modSld">
      <pc:chgData name="CASTEEL Amanda E * OMD" userId="846190c5-81e6-4eb2-af2c-60b5cb36602a" providerId="ADAL" clId="{B70E22A8-70CE-4401-82BD-949A78501BFC}" dt="2025-09-25T16:40:22.211" v="25" actId="27636"/>
      <pc:docMkLst>
        <pc:docMk/>
      </pc:docMkLst>
      <pc:sldChg chg="modSp mod">
        <pc:chgData name="CASTEEL Amanda E * OMD" userId="846190c5-81e6-4eb2-af2c-60b5cb36602a" providerId="ADAL" clId="{B70E22A8-70CE-4401-82BD-949A78501BFC}" dt="2025-09-25T16:40:22.211" v="25" actId="27636"/>
        <pc:sldMkLst>
          <pc:docMk/>
          <pc:sldMk cId="2141115367" sldId="257"/>
        </pc:sldMkLst>
        <pc:spChg chg="mod">
          <ac:chgData name="CASTEEL Amanda E * OMD" userId="846190c5-81e6-4eb2-af2c-60b5cb36602a" providerId="ADAL" clId="{B70E22A8-70CE-4401-82BD-949A78501BFC}" dt="2025-09-25T16:40:22.211" v="25" actId="27636"/>
          <ac:spMkLst>
            <pc:docMk/>
            <pc:sldMk cId="2141115367" sldId="257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51303-4E7D-44CB-9EDD-09F40FE395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A8F1EA-EB32-45B8-99F3-B30281754043}">
      <dgm:prSet/>
      <dgm:spPr/>
      <dgm:t>
        <a:bodyPr/>
        <a:lstStyle/>
        <a:p>
          <a:r>
            <a:rPr lang="en-US" b="1"/>
            <a:t>Subpart L - 1926.451(g)</a:t>
          </a:r>
          <a:endParaRPr lang="en-US"/>
        </a:p>
      </dgm:t>
    </dgm:pt>
    <dgm:pt modelId="{458FEC1C-1BE9-42D7-888D-7AD62639EBBF}" type="parTrans" cxnId="{A5445963-0720-4B05-A28C-8F9EE11A5EDC}">
      <dgm:prSet/>
      <dgm:spPr/>
      <dgm:t>
        <a:bodyPr/>
        <a:lstStyle/>
        <a:p>
          <a:endParaRPr lang="en-US"/>
        </a:p>
      </dgm:t>
    </dgm:pt>
    <dgm:pt modelId="{B8A228B3-6FC7-4256-8D47-82F54184F40F}" type="sibTrans" cxnId="{A5445963-0720-4B05-A28C-8F9EE11A5EDC}">
      <dgm:prSet/>
      <dgm:spPr/>
      <dgm:t>
        <a:bodyPr/>
        <a:lstStyle/>
        <a:p>
          <a:endParaRPr lang="en-US"/>
        </a:p>
      </dgm:t>
    </dgm:pt>
    <dgm:pt modelId="{CBC9F216-2FE2-4BEB-A5E9-CB082724FE08}">
      <dgm:prSet/>
      <dgm:spPr/>
      <dgm:t>
        <a:bodyPr/>
        <a:lstStyle/>
        <a:p>
          <a:r>
            <a:rPr lang="en-US"/>
            <a:t>Each employee on a scaffold more than </a:t>
          </a:r>
          <a:r>
            <a:rPr lang="en-US" b="1"/>
            <a:t>10’ 	</a:t>
          </a:r>
          <a:r>
            <a:rPr lang="en-US"/>
            <a:t>(3.1M) above a lower level shall be protected 	from falling to a lower level. </a:t>
          </a:r>
        </a:p>
      </dgm:t>
    </dgm:pt>
    <dgm:pt modelId="{C76B9D99-A512-40EA-A3CE-211D3AAC6AC7}" type="parTrans" cxnId="{59DEA124-0401-4829-97CE-BE8E9488EE63}">
      <dgm:prSet/>
      <dgm:spPr/>
      <dgm:t>
        <a:bodyPr/>
        <a:lstStyle/>
        <a:p>
          <a:endParaRPr lang="en-US"/>
        </a:p>
      </dgm:t>
    </dgm:pt>
    <dgm:pt modelId="{513E5A60-90DF-4B51-A602-E127D03E1352}" type="sibTrans" cxnId="{59DEA124-0401-4829-97CE-BE8E9488EE63}">
      <dgm:prSet/>
      <dgm:spPr/>
      <dgm:t>
        <a:bodyPr/>
        <a:lstStyle/>
        <a:p>
          <a:endParaRPr lang="en-US"/>
        </a:p>
      </dgm:t>
    </dgm:pt>
    <dgm:pt modelId="{60BA4DF9-48CD-4C48-9B36-3F960956F37D}">
      <dgm:prSet/>
      <dgm:spPr/>
      <dgm:t>
        <a:bodyPr/>
        <a:lstStyle/>
        <a:p>
          <a:r>
            <a:rPr lang="en-US" b="1"/>
            <a:t>Subpart X – Ladders</a:t>
          </a:r>
          <a:endParaRPr lang="en-US"/>
        </a:p>
      </dgm:t>
    </dgm:pt>
    <dgm:pt modelId="{4C675954-11DE-4EBB-8D61-14C27F94EEB1}" type="parTrans" cxnId="{7EF2CEBF-9EC1-4721-AFEF-1962D661D6B2}">
      <dgm:prSet/>
      <dgm:spPr/>
      <dgm:t>
        <a:bodyPr/>
        <a:lstStyle/>
        <a:p>
          <a:endParaRPr lang="en-US"/>
        </a:p>
      </dgm:t>
    </dgm:pt>
    <dgm:pt modelId="{4E7E5220-1397-471D-B084-86B8EE513A4B}" type="sibTrans" cxnId="{7EF2CEBF-9EC1-4721-AFEF-1962D661D6B2}">
      <dgm:prSet/>
      <dgm:spPr/>
      <dgm:t>
        <a:bodyPr/>
        <a:lstStyle/>
        <a:p>
          <a:endParaRPr lang="en-US"/>
        </a:p>
      </dgm:t>
    </dgm:pt>
    <dgm:pt modelId="{F3B4E539-1258-42EA-85DD-95E29EC7E189}">
      <dgm:prSet/>
      <dgm:spPr/>
      <dgm:t>
        <a:bodyPr/>
        <a:lstStyle/>
        <a:p>
          <a:r>
            <a:rPr lang="en-US"/>
            <a:t>Fall protection is </a:t>
          </a:r>
          <a:r>
            <a:rPr lang="en-US" b="1"/>
            <a:t>not </a:t>
          </a:r>
          <a:r>
            <a:rPr lang="en-US"/>
            <a:t>required for workers 	climbing or working on portable ladders.</a:t>
          </a:r>
        </a:p>
      </dgm:t>
    </dgm:pt>
    <dgm:pt modelId="{E98D4443-AD79-4EA6-8400-7FDC76A22B17}" type="parTrans" cxnId="{9420ACE3-3DB9-436F-8381-3894322E0F29}">
      <dgm:prSet/>
      <dgm:spPr/>
      <dgm:t>
        <a:bodyPr/>
        <a:lstStyle/>
        <a:p>
          <a:endParaRPr lang="en-US"/>
        </a:p>
      </dgm:t>
    </dgm:pt>
    <dgm:pt modelId="{2D78B05F-EDAC-4EC6-B70B-EDF53AFCEA01}" type="sibTrans" cxnId="{9420ACE3-3DB9-436F-8381-3894322E0F29}">
      <dgm:prSet/>
      <dgm:spPr/>
      <dgm:t>
        <a:bodyPr/>
        <a:lstStyle/>
        <a:p>
          <a:endParaRPr lang="en-US"/>
        </a:p>
      </dgm:t>
    </dgm:pt>
    <dgm:pt modelId="{F7D93451-38EC-42ED-B425-25B1766F66FE}">
      <dgm:prSet/>
      <dgm:spPr/>
      <dgm:t>
        <a:bodyPr/>
        <a:lstStyle/>
        <a:p>
          <a:r>
            <a:rPr lang="en-US" b="1"/>
            <a:t>Subpart X – Stairways </a:t>
          </a:r>
          <a:endParaRPr lang="en-US"/>
        </a:p>
      </dgm:t>
    </dgm:pt>
    <dgm:pt modelId="{6D89EF99-C868-49AE-B3B7-C42D75D917AA}" type="parTrans" cxnId="{EC90720E-EAE5-4F44-9BC3-76B0BC1CB70B}">
      <dgm:prSet/>
      <dgm:spPr/>
      <dgm:t>
        <a:bodyPr/>
        <a:lstStyle/>
        <a:p>
          <a:endParaRPr lang="en-US"/>
        </a:p>
      </dgm:t>
    </dgm:pt>
    <dgm:pt modelId="{7460FF11-F945-472D-9FFD-35B1251642B9}" type="sibTrans" cxnId="{EC90720E-EAE5-4F44-9BC3-76B0BC1CB70B}">
      <dgm:prSet/>
      <dgm:spPr/>
      <dgm:t>
        <a:bodyPr/>
        <a:lstStyle/>
        <a:p>
          <a:endParaRPr lang="en-US"/>
        </a:p>
      </dgm:t>
    </dgm:pt>
    <dgm:pt modelId="{1559FCCF-4398-4B77-BF6E-4A6C245FA201}">
      <dgm:prSet/>
      <dgm:spPr/>
      <dgm:t>
        <a:bodyPr/>
        <a:lstStyle/>
        <a:p>
          <a:r>
            <a:rPr lang="en-US"/>
            <a:t>Stairways having four (4) or more risers or rising 	more than 30 inches must be equipped with at 	least one handrail; and one stair rail system 	along each unprotected side or edge. </a:t>
          </a:r>
        </a:p>
      </dgm:t>
    </dgm:pt>
    <dgm:pt modelId="{CF3C0E8F-2803-4E3F-9303-34DE30634B9A}" type="parTrans" cxnId="{EFC48598-F0D1-4FB0-AFF2-FF564644EA76}">
      <dgm:prSet/>
      <dgm:spPr/>
      <dgm:t>
        <a:bodyPr/>
        <a:lstStyle/>
        <a:p>
          <a:endParaRPr lang="en-US"/>
        </a:p>
      </dgm:t>
    </dgm:pt>
    <dgm:pt modelId="{BDD9344A-7AE3-4F74-80F8-9CA4697FC9AF}" type="sibTrans" cxnId="{EFC48598-F0D1-4FB0-AFF2-FF564644EA76}">
      <dgm:prSet/>
      <dgm:spPr/>
      <dgm:t>
        <a:bodyPr/>
        <a:lstStyle/>
        <a:p>
          <a:endParaRPr lang="en-US"/>
        </a:p>
      </dgm:t>
    </dgm:pt>
    <dgm:pt modelId="{7B091465-3BF9-490C-8507-41BEECA6BCF8}" type="pres">
      <dgm:prSet presAssocID="{DF551303-4E7D-44CB-9EDD-09F40FE39574}" presName="root" presStyleCnt="0">
        <dgm:presLayoutVars>
          <dgm:dir/>
          <dgm:resizeHandles val="exact"/>
        </dgm:presLayoutVars>
      </dgm:prSet>
      <dgm:spPr/>
    </dgm:pt>
    <dgm:pt modelId="{F96DCE78-E06A-4460-B2B5-3F69FD87C6AB}" type="pres">
      <dgm:prSet presAssocID="{8EA8F1EA-EB32-45B8-99F3-B30281754043}" presName="compNode" presStyleCnt="0"/>
      <dgm:spPr/>
    </dgm:pt>
    <dgm:pt modelId="{46CDA213-4A6A-498B-A904-7CDA7934D04E}" type="pres">
      <dgm:prSet presAssocID="{8EA8F1EA-EB32-45B8-99F3-B30281754043}" presName="bgRect" presStyleLbl="bgShp" presStyleIdx="0" presStyleCnt="3"/>
      <dgm:spPr/>
    </dgm:pt>
    <dgm:pt modelId="{49DFE3D6-42D2-4246-98C8-07DDEAAA4FEC}" type="pres">
      <dgm:prSet presAssocID="{8EA8F1EA-EB32-45B8-99F3-B3028175404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47C784E-49C5-4061-A45A-2BC803B14188}" type="pres">
      <dgm:prSet presAssocID="{8EA8F1EA-EB32-45B8-99F3-B30281754043}" presName="spaceRect" presStyleCnt="0"/>
      <dgm:spPr/>
    </dgm:pt>
    <dgm:pt modelId="{9FDBAE99-338B-449F-B104-118BC6473CD7}" type="pres">
      <dgm:prSet presAssocID="{8EA8F1EA-EB32-45B8-99F3-B30281754043}" presName="parTx" presStyleLbl="revTx" presStyleIdx="0" presStyleCnt="6">
        <dgm:presLayoutVars>
          <dgm:chMax val="0"/>
          <dgm:chPref val="0"/>
        </dgm:presLayoutVars>
      </dgm:prSet>
      <dgm:spPr/>
    </dgm:pt>
    <dgm:pt modelId="{AD3CF055-FF41-4927-ADF7-7C5BEACECBF6}" type="pres">
      <dgm:prSet presAssocID="{8EA8F1EA-EB32-45B8-99F3-B30281754043}" presName="desTx" presStyleLbl="revTx" presStyleIdx="1" presStyleCnt="6">
        <dgm:presLayoutVars/>
      </dgm:prSet>
      <dgm:spPr/>
    </dgm:pt>
    <dgm:pt modelId="{513795EF-CE0C-43A9-91AA-BFB507656440}" type="pres">
      <dgm:prSet presAssocID="{B8A228B3-6FC7-4256-8D47-82F54184F40F}" presName="sibTrans" presStyleCnt="0"/>
      <dgm:spPr/>
    </dgm:pt>
    <dgm:pt modelId="{BC25D3C4-8BE6-40B4-9ED0-4C7C65F06F8F}" type="pres">
      <dgm:prSet presAssocID="{60BA4DF9-48CD-4C48-9B36-3F960956F37D}" presName="compNode" presStyleCnt="0"/>
      <dgm:spPr/>
    </dgm:pt>
    <dgm:pt modelId="{5C134246-8412-4CF6-94FE-1A93DCA0E278}" type="pres">
      <dgm:prSet presAssocID="{60BA4DF9-48CD-4C48-9B36-3F960956F37D}" presName="bgRect" presStyleLbl="bgShp" presStyleIdx="1" presStyleCnt="3"/>
      <dgm:spPr/>
    </dgm:pt>
    <dgm:pt modelId="{6942E778-AE31-435A-958E-E423DB4F5357}" type="pres">
      <dgm:prSet presAssocID="{60BA4DF9-48CD-4C48-9B36-3F960956F37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D112768B-9A84-4469-BC22-7649DF5C6D4E}" type="pres">
      <dgm:prSet presAssocID="{60BA4DF9-48CD-4C48-9B36-3F960956F37D}" presName="spaceRect" presStyleCnt="0"/>
      <dgm:spPr/>
    </dgm:pt>
    <dgm:pt modelId="{77F028A9-7EBA-48EB-8B2E-EFF4D305078A}" type="pres">
      <dgm:prSet presAssocID="{60BA4DF9-48CD-4C48-9B36-3F960956F37D}" presName="parTx" presStyleLbl="revTx" presStyleIdx="2" presStyleCnt="6">
        <dgm:presLayoutVars>
          <dgm:chMax val="0"/>
          <dgm:chPref val="0"/>
        </dgm:presLayoutVars>
      </dgm:prSet>
      <dgm:spPr/>
    </dgm:pt>
    <dgm:pt modelId="{9746B15B-2AEC-48CC-B0D5-79B461323EBA}" type="pres">
      <dgm:prSet presAssocID="{60BA4DF9-48CD-4C48-9B36-3F960956F37D}" presName="desTx" presStyleLbl="revTx" presStyleIdx="3" presStyleCnt="6">
        <dgm:presLayoutVars/>
      </dgm:prSet>
      <dgm:spPr/>
    </dgm:pt>
    <dgm:pt modelId="{AB4CD71B-6C15-4DEA-968A-E8E4ED61697E}" type="pres">
      <dgm:prSet presAssocID="{4E7E5220-1397-471D-B084-86B8EE513A4B}" presName="sibTrans" presStyleCnt="0"/>
      <dgm:spPr/>
    </dgm:pt>
    <dgm:pt modelId="{1E742B3C-BB0B-4065-A489-67AA47EC1C88}" type="pres">
      <dgm:prSet presAssocID="{F7D93451-38EC-42ED-B425-25B1766F66FE}" presName="compNode" presStyleCnt="0"/>
      <dgm:spPr/>
    </dgm:pt>
    <dgm:pt modelId="{7BF5FA34-3AAB-4EBA-BEA7-4D2D71A38ACE}" type="pres">
      <dgm:prSet presAssocID="{F7D93451-38EC-42ED-B425-25B1766F66FE}" presName="bgRect" presStyleLbl="bgShp" presStyleIdx="2" presStyleCnt="3"/>
      <dgm:spPr/>
    </dgm:pt>
    <dgm:pt modelId="{6A477AF1-3F99-49FB-A02B-256E454A94D0}" type="pres">
      <dgm:prSet presAssocID="{F7D93451-38EC-42ED-B425-25B1766F66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mbing"/>
        </a:ext>
      </dgm:extLst>
    </dgm:pt>
    <dgm:pt modelId="{EE3CA0EB-41FB-44AE-8AED-2F23C88F67FD}" type="pres">
      <dgm:prSet presAssocID="{F7D93451-38EC-42ED-B425-25B1766F66FE}" presName="spaceRect" presStyleCnt="0"/>
      <dgm:spPr/>
    </dgm:pt>
    <dgm:pt modelId="{7AC3C2BA-D85F-442E-A6F1-B7176CE69BB6}" type="pres">
      <dgm:prSet presAssocID="{F7D93451-38EC-42ED-B425-25B1766F66FE}" presName="parTx" presStyleLbl="revTx" presStyleIdx="4" presStyleCnt="6">
        <dgm:presLayoutVars>
          <dgm:chMax val="0"/>
          <dgm:chPref val="0"/>
        </dgm:presLayoutVars>
      </dgm:prSet>
      <dgm:spPr/>
    </dgm:pt>
    <dgm:pt modelId="{E6B43FEC-FC47-45A0-903C-8EA01A7FC4E2}" type="pres">
      <dgm:prSet presAssocID="{F7D93451-38EC-42ED-B425-25B1766F66FE}" presName="desTx" presStyleLbl="revTx" presStyleIdx="5" presStyleCnt="6">
        <dgm:presLayoutVars/>
      </dgm:prSet>
      <dgm:spPr/>
    </dgm:pt>
  </dgm:ptLst>
  <dgm:cxnLst>
    <dgm:cxn modelId="{EC90720E-EAE5-4F44-9BC3-76B0BC1CB70B}" srcId="{DF551303-4E7D-44CB-9EDD-09F40FE39574}" destId="{F7D93451-38EC-42ED-B425-25B1766F66FE}" srcOrd="2" destOrd="0" parTransId="{6D89EF99-C868-49AE-B3B7-C42D75D917AA}" sibTransId="{7460FF11-F945-472D-9FFD-35B1251642B9}"/>
    <dgm:cxn modelId="{AFE7E30F-205B-4EF2-B31B-C597BA3DE699}" type="presOf" srcId="{60BA4DF9-48CD-4C48-9B36-3F960956F37D}" destId="{77F028A9-7EBA-48EB-8B2E-EFF4D305078A}" srcOrd="0" destOrd="0" presId="urn:microsoft.com/office/officeart/2018/2/layout/IconVerticalSolidList"/>
    <dgm:cxn modelId="{CA344921-F1D1-4106-B55E-535BAFD371BD}" type="presOf" srcId="{DF551303-4E7D-44CB-9EDD-09F40FE39574}" destId="{7B091465-3BF9-490C-8507-41BEECA6BCF8}" srcOrd="0" destOrd="0" presId="urn:microsoft.com/office/officeart/2018/2/layout/IconVerticalSolidList"/>
    <dgm:cxn modelId="{D06DCE21-1645-4A46-8D63-F24748E7C27C}" type="presOf" srcId="{F7D93451-38EC-42ED-B425-25B1766F66FE}" destId="{7AC3C2BA-D85F-442E-A6F1-B7176CE69BB6}" srcOrd="0" destOrd="0" presId="urn:microsoft.com/office/officeart/2018/2/layout/IconVerticalSolidList"/>
    <dgm:cxn modelId="{59DEA124-0401-4829-97CE-BE8E9488EE63}" srcId="{8EA8F1EA-EB32-45B8-99F3-B30281754043}" destId="{CBC9F216-2FE2-4BEB-A5E9-CB082724FE08}" srcOrd="0" destOrd="0" parTransId="{C76B9D99-A512-40EA-A3CE-211D3AAC6AC7}" sibTransId="{513E5A60-90DF-4B51-A602-E127D03E1352}"/>
    <dgm:cxn modelId="{7CA0D92E-16AB-4DA1-A00E-11B087D38BBB}" type="presOf" srcId="{CBC9F216-2FE2-4BEB-A5E9-CB082724FE08}" destId="{AD3CF055-FF41-4927-ADF7-7C5BEACECBF6}" srcOrd="0" destOrd="0" presId="urn:microsoft.com/office/officeart/2018/2/layout/IconVerticalSolidList"/>
    <dgm:cxn modelId="{08D71A3F-48C4-4B72-AD18-470DC54B6353}" type="presOf" srcId="{1559FCCF-4398-4B77-BF6E-4A6C245FA201}" destId="{E6B43FEC-FC47-45A0-903C-8EA01A7FC4E2}" srcOrd="0" destOrd="0" presId="urn:microsoft.com/office/officeart/2018/2/layout/IconVerticalSolidList"/>
    <dgm:cxn modelId="{71572E5B-2A10-45C3-8516-67274DD6020F}" type="presOf" srcId="{F3B4E539-1258-42EA-85DD-95E29EC7E189}" destId="{9746B15B-2AEC-48CC-B0D5-79B461323EBA}" srcOrd="0" destOrd="0" presId="urn:microsoft.com/office/officeart/2018/2/layout/IconVerticalSolidList"/>
    <dgm:cxn modelId="{A5445963-0720-4B05-A28C-8F9EE11A5EDC}" srcId="{DF551303-4E7D-44CB-9EDD-09F40FE39574}" destId="{8EA8F1EA-EB32-45B8-99F3-B30281754043}" srcOrd="0" destOrd="0" parTransId="{458FEC1C-1BE9-42D7-888D-7AD62639EBBF}" sibTransId="{B8A228B3-6FC7-4256-8D47-82F54184F40F}"/>
    <dgm:cxn modelId="{EFC48598-F0D1-4FB0-AFF2-FF564644EA76}" srcId="{F7D93451-38EC-42ED-B425-25B1766F66FE}" destId="{1559FCCF-4398-4B77-BF6E-4A6C245FA201}" srcOrd="0" destOrd="0" parTransId="{CF3C0E8F-2803-4E3F-9303-34DE30634B9A}" sibTransId="{BDD9344A-7AE3-4F74-80F8-9CA4697FC9AF}"/>
    <dgm:cxn modelId="{4213B6BF-9200-44A6-96E9-B97C85643EF1}" type="presOf" srcId="{8EA8F1EA-EB32-45B8-99F3-B30281754043}" destId="{9FDBAE99-338B-449F-B104-118BC6473CD7}" srcOrd="0" destOrd="0" presId="urn:microsoft.com/office/officeart/2018/2/layout/IconVerticalSolidList"/>
    <dgm:cxn modelId="{7EF2CEBF-9EC1-4721-AFEF-1962D661D6B2}" srcId="{DF551303-4E7D-44CB-9EDD-09F40FE39574}" destId="{60BA4DF9-48CD-4C48-9B36-3F960956F37D}" srcOrd="1" destOrd="0" parTransId="{4C675954-11DE-4EBB-8D61-14C27F94EEB1}" sibTransId="{4E7E5220-1397-471D-B084-86B8EE513A4B}"/>
    <dgm:cxn modelId="{9420ACE3-3DB9-436F-8381-3894322E0F29}" srcId="{60BA4DF9-48CD-4C48-9B36-3F960956F37D}" destId="{F3B4E539-1258-42EA-85DD-95E29EC7E189}" srcOrd="0" destOrd="0" parTransId="{E98D4443-AD79-4EA6-8400-7FDC76A22B17}" sibTransId="{2D78B05F-EDAC-4EC6-B70B-EDF53AFCEA01}"/>
    <dgm:cxn modelId="{7FEAC19B-19EA-4F06-84D2-817E777B5175}" type="presParOf" srcId="{7B091465-3BF9-490C-8507-41BEECA6BCF8}" destId="{F96DCE78-E06A-4460-B2B5-3F69FD87C6AB}" srcOrd="0" destOrd="0" presId="urn:microsoft.com/office/officeart/2018/2/layout/IconVerticalSolidList"/>
    <dgm:cxn modelId="{0C2E32CE-C5E0-4FB7-8B6D-98E88C5D8D48}" type="presParOf" srcId="{F96DCE78-E06A-4460-B2B5-3F69FD87C6AB}" destId="{46CDA213-4A6A-498B-A904-7CDA7934D04E}" srcOrd="0" destOrd="0" presId="urn:microsoft.com/office/officeart/2018/2/layout/IconVerticalSolidList"/>
    <dgm:cxn modelId="{C9A27A7B-4B41-489E-B796-2331DCAF1FF1}" type="presParOf" srcId="{F96DCE78-E06A-4460-B2B5-3F69FD87C6AB}" destId="{49DFE3D6-42D2-4246-98C8-07DDEAAA4FEC}" srcOrd="1" destOrd="0" presId="urn:microsoft.com/office/officeart/2018/2/layout/IconVerticalSolidList"/>
    <dgm:cxn modelId="{B5E55B0C-5303-4ED6-B4CA-233EE51FD971}" type="presParOf" srcId="{F96DCE78-E06A-4460-B2B5-3F69FD87C6AB}" destId="{A47C784E-49C5-4061-A45A-2BC803B14188}" srcOrd="2" destOrd="0" presId="urn:microsoft.com/office/officeart/2018/2/layout/IconVerticalSolidList"/>
    <dgm:cxn modelId="{C57F2A46-19F8-452F-9E39-0D95E0F8FB75}" type="presParOf" srcId="{F96DCE78-E06A-4460-B2B5-3F69FD87C6AB}" destId="{9FDBAE99-338B-449F-B104-118BC6473CD7}" srcOrd="3" destOrd="0" presId="urn:microsoft.com/office/officeart/2018/2/layout/IconVerticalSolidList"/>
    <dgm:cxn modelId="{73BFAD89-4489-4762-8E69-696874B33E7A}" type="presParOf" srcId="{F96DCE78-E06A-4460-B2B5-3F69FD87C6AB}" destId="{AD3CF055-FF41-4927-ADF7-7C5BEACECBF6}" srcOrd="4" destOrd="0" presId="urn:microsoft.com/office/officeart/2018/2/layout/IconVerticalSolidList"/>
    <dgm:cxn modelId="{0D83BCB2-D8AF-4DB1-8A28-934F7D367608}" type="presParOf" srcId="{7B091465-3BF9-490C-8507-41BEECA6BCF8}" destId="{513795EF-CE0C-43A9-91AA-BFB507656440}" srcOrd="1" destOrd="0" presId="urn:microsoft.com/office/officeart/2018/2/layout/IconVerticalSolidList"/>
    <dgm:cxn modelId="{BA4E75D7-1CFE-4EA9-B6B3-CA8371BD88F4}" type="presParOf" srcId="{7B091465-3BF9-490C-8507-41BEECA6BCF8}" destId="{BC25D3C4-8BE6-40B4-9ED0-4C7C65F06F8F}" srcOrd="2" destOrd="0" presId="urn:microsoft.com/office/officeart/2018/2/layout/IconVerticalSolidList"/>
    <dgm:cxn modelId="{5B38167B-F247-40F7-8504-F03240E94E35}" type="presParOf" srcId="{BC25D3C4-8BE6-40B4-9ED0-4C7C65F06F8F}" destId="{5C134246-8412-4CF6-94FE-1A93DCA0E278}" srcOrd="0" destOrd="0" presId="urn:microsoft.com/office/officeart/2018/2/layout/IconVerticalSolidList"/>
    <dgm:cxn modelId="{3C10B308-3802-4DC6-B649-58E81FE05183}" type="presParOf" srcId="{BC25D3C4-8BE6-40B4-9ED0-4C7C65F06F8F}" destId="{6942E778-AE31-435A-958E-E423DB4F5357}" srcOrd="1" destOrd="0" presId="urn:microsoft.com/office/officeart/2018/2/layout/IconVerticalSolidList"/>
    <dgm:cxn modelId="{E76E9475-0AD9-4E83-8B49-A06DD3EFCFFD}" type="presParOf" srcId="{BC25D3C4-8BE6-40B4-9ED0-4C7C65F06F8F}" destId="{D112768B-9A84-4469-BC22-7649DF5C6D4E}" srcOrd="2" destOrd="0" presId="urn:microsoft.com/office/officeart/2018/2/layout/IconVerticalSolidList"/>
    <dgm:cxn modelId="{926FCCFF-A889-4A87-9082-4D8CBB4B08A1}" type="presParOf" srcId="{BC25D3C4-8BE6-40B4-9ED0-4C7C65F06F8F}" destId="{77F028A9-7EBA-48EB-8B2E-EFF4D305078A}" srcOrd="3" destOrd="0" presId="urn:microsoft.com/office/officeart/2018/2/layout/IconVerticalSolidList"/>
    <dgm:cxn modelId="{D1238626-DD38-415A-B5C8-85D9AF979D0C}" type="presParOf" srcId="{BC25D3C4-8BE6-40B4-9ED0-4C7C65F06F8F}" destId="{9746B15B-2AEC-48CC-B0D5-79B461323EBA}" srcOrd="4" destOrd="0" presId="urn:microsoft.com/office/officeart/2018/2/layout/IconVerticalSolidList"/>
    <dgm:cxn modelId="{6A16FB46-13A6-4589-8889-AA6F3DC59CF6}" type="presParOf" srcId="{7B091465-3BF9-490C-8507-41BEECA6BCF8}" destId="{AB4CD71B-6C15-4DEA-968A-E8E4ED61697E}" srcOrd="3" destOrd="0" presId="urn:microsoft.com/office/officeart/2018/2/layout/IconVerticalSolidList"/>
    <dgm:cxn modelId="{4D56C753-DC26-46A8-9F04-6A041B6AF2A9}" type="presParOf" srcId="{7B091465-3BF9-490C-8507-41BEECA6BCF8}" destId="{1E742B3C-BB0B-4065-A489-67AA47EC1C88}" srcOrd="4" destOrd="0" presId="urn:microsoft.com/office/officeart/2018/2/layout/IconVerticalSolidList"/>
    <dgm:cxn modelId="{83C051E2-AED6-4494-9E7D-0CC4A471CC0F}" type="presParOf" srcId="{1E742B3C-BB0B-4065-A489-67AA47EC1C88}" destId="{7BF5FA34-3AAB-4EBA-BEA7-4D2D71A38ACE}" srcOrd="0" destOrd="0" presId="urn:microsoft.com/office/officeart/2018/2/layout/IconVerticalSolidList"/>
    <dgm:cxn modelId="{E33C9A06-6FA6-4F6D-B674-92E196CED55C}" type="presParOf" srcId="{1E742B3C-BB0B-4065-A489-67AA47EC1C88}" destId="{6A477AF1-3F99-49FB-A02B-256E454A94D0}" srcOrd="1" destOrd="0" presId="urn:microsoft.com/office/officeart/2018/2/layout/IconVerticalSolidList"/>
    <dgm:cxn modelId="{AFA79E1F-2709-4710-872E-F19DCF6C0192}" type="presParOf" srcId="{1E742B3C-BB0B-4065-A489-67AA47EC1C88}" destId="{EE3CA0EB-41FB-44AE-8AED-2F23C88F67FD}" srcOrd="2" destOrd="0" presId="urn:microsoft.com/office/officeart/2018/2/layout/IconVerticalSolidList"/>
    <dgm:cxn modelId="{AFA3CE98-3747-44E2-97F7-A0A1A54C36FA}" type="presParOf" srcId="{1E742B3C-BB0B-4065-A489-67AA47EC1C88}" destId="{7AC3C2BA-D85F-442E-A6F1-B7176CE69BB6}" srcOrd="3" destOrd="0" presId="urn:microsoft.com/office/officeart/2018/2/layout/IconVerticalSolidList"/>
    <dgm:cxn modelId="{072FC97E-72A4-47C5-A087-8BC7156C278E}" type="presParOf" srcId="{1E742B3C-BB0B-4065-A489-67AA47EC1C88}" destId="{E6B43FEC-FC47-45A0-903C-8EA01A7FC4E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52E49-322C-4A19-BA09-36B57AEB9A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78456E-2A2C-4DEE-AE4D-4702AB7FA9AE}">
      <dgm:prSet/>
      <dgm:spPr/>
      <dgm:t>
        <a:bodyPr/>
        <a:lstStyle/>
        <a:p>
          <a:r>
            <a:rPr lang="en-US"/>
            <a:t>Only use in the fully open position on firm level ground.</a:t>
          </a:r>
        </a:p>
      </dgm:t>
    </dgm:pt>
    <dgm:pt modelId="{CF368FB0-F803-4E29-A373-0D3298FC0B8F}" type="parTrans" cxnId="{5A7D4DC0-6FDA-404F-BDC2-BA4A8563822B}">
      <dgm:prSet/>
      <dgm:spPr/>
      <dgm:t>
        <a:bodyPr/>
        <a:lstStyle/>
        <a:p>
          <a:endParaRPr lang="en-US"/>
        </a:p>
      </dgm:t>
    </dgm:pt>
    <dgm:pt modelId="{34E2CE25-1A7D-464B-BA62-D2A9C232682B}" type="sibTrans" cxnId="{5A7D4DC0-6FDA-404F-BDC2-BA4A8563822B}">
      <dgm:prSet/>
      <dgm:spPr/>
      <dgm:t>
        <a:bodyPr/>
        <a:lstStyle/>
        <a:p>
          <a:endParaRPr lang="en-US"/>
        </a:p>
      </dgm:t>
    </dgm:pt>
    <dgm:pt modelId="{D1B1A5C9-F5BB-48CE-AA61-50E3E681DF4E}">
      <dgm:prSet/>
      <dgm:spPr/>
      <dgm:t>
        <a:bodyPr/>
        <a:lstStyle/>
        <a:p>
          <a:r>
            <a:rPr lang="en-US"/>
            <a:t>Do not use a step ladder that is folded or in a leaning position.</a:t>
          </a:r>
        </a:p>
      </dgm:t>
    </dgm:pt>
    <dgm:pt modelId="{13580C64-B4BE-4F3C-BF25-DCB7F4E3AE1E}" type="parTrans" cxnId="{6F26623F-1DEF-4D45-B2D1-A1B7A1A2E80A}">
      <dgm:prSet/>
      <dgm:spPr/>
      <dgm:t>
        <a:bodyPr/>
        <a:lstStyle/>
        <a:p>
          <a:endParaRPr lang="en-US"/>
        </a:p>
      </dgm:t>
    </dgm:pt>
    <dgm:pt modelId="{16D466EF-FFD7-4DCC-BC83-93036246CFA7}" type="sibTrans" cxnId="{6F26623F-1DEF-4D45-B2D1-A1B7A1A2E80A}">
      <dgm:prSet/>
      <dgm:spPr/>
      <dgm:t>
        <a:bodyPr/>
        <a:lstStyle/>
        <a:p>
          <a:endParaRPr lang="en-US"/>
        </a:p>
      </dgm:t>
    </dgm:pt>
    <dgm:pt modelId="{FCB82E75-451D-4BD7-9D59-72A663185A90}">
      <dgm:prSet/>
      <dgm:spPr/>
      <dgm:t>
        <a:bodyPr/>
        <a:lstStyle/>
        <a:p>
          <a:r>
            <a:rPr lang="en-US"/>
            <a:t>Never sit/stand on the top two rungs.</a:t>
          </a:r>
        </a:p>
      </dgm:t>
    </dgm:pt>
    <dgm:pt modelId="{69E39CE3-2A45-4A96-A9D1-1B23648616BF}" type="parTrans" cxnId="{2165C914-02AA-4EC9-94B0-562CB695E3B7}">
      <dgm:prSet/>
      <dgm:spPr/>
      <dgm:t>
        <a:bodyPr/>
        <a:lstStyle/>
        <a:p>
          <a:endParaRPr lang="en-US"/>
        </a:p>
      </dgm:t>
    </dgm:pt>
    <dgm:pt modelId="{B15ACA0F-4098-49C1-A184-5CE8C3B3516A}" type="sibTrans" cxnId="{2165C914-02AA-4EC9-94B0-562CB695E3B7}">
      <dgm:prSet/>
      <dgm:spPr/>
      <dgm:t>
        <a:bodyPr/>
        <a:lstStyle/>
        <a:p>
          <a:endParaRPr lang="en-US"/>
        </a:p>
      </dgm:t>
    </dgm:pt>
    <dgm:pt modelId="{5BCA10C0-79D5-4EE0-BEAA-E189694A02EA}">
      <dgm:prSet/>
      <dgm:spPr/>
      <dgm:t>
        <a:bodyPr/>
        <a:lstStyle/>
        <a:p>
          <a:r>
            <a:rPr lang="en-US"/>
            <a:t>Consider work height when selecting a step ladder.</a:t>
          </a:r>
        </a:p>
      </dgm:t>
    </dgm:pt>
    <dgm:pt modelId="{0154DFF1-8012-4E82-B915-622E95AF8233}" type="parTrans" cxnId="{EFA0DC46-713C-4C23-B7C3-A5FB926CB5CD}">
      <dgm:prSet/>
      <dgm:spPr/>
      <dgm:t>
        <a:bodyPr/>
        <a:lstStyle/>
        <a:p>
          <a:endParaRPr lang="en-US"/>
        </a:p>
      </dgm:t>
    </dgm:pt>
    <dgm:pt modelId="{F0A6B2ED-5EEB-4A0A-8160-DFD913F35C67}" type="sibTrans" cxnId="{EFA0DC46-713C-4C23-B7C3-A5FB926CB5CD}">
      <dgm:prSet/>
      <dgm:spPr/>
      <dgm:t>
        <a:bodyPr/>
        <a:lstStyle/>
        <a:p>
          <a:endParaRPr lang="en-US"/>
        </a:p>
      </dgm:t>
    </dgm:pt>
    <dgm:pt modelId="{A42AA972-76CE-464A-9653-532497B675B2}" type="pres">
      <dgm:prSet presAssocID="{39052E49-322C-4A19-BA09-36B57AEB9AB5}" presName="Name0" presStyleCnt="0">
        <dgm:presLayoutVars>
          <dgm:dir/>
          <dgm:resizeHandles val="exact"/>
        </dgm:presLayoutVars>
      </dgm:prSet>
      <dgm:spPr/>
    </dgm:pt>
    <dgm:pt modelId="{A09CCC61-D391-4930-8E25-CC3C6FB8A1A3}" type="pres">
      <dgm:prSet presAssocID="{3178456E-2A2C-4DEE-AE4D-4702AB7FA9AE}" presName="node" presStyleLbl="node1" presStyleIdx="0" presStyleCnt="4">
        <dgm:presLayoutVars>
          <dgm:bulletEnabled val="1"/>
        </dgm:presLayoutVars>
      </dgm:prSet>
      <dgm:spPr/>
    </dgm:pt>
    <dgm:pt modelId="{A5C3D4DB-ECC5-4A19-B68C-F5F893E83C44}" type="pres">
      <dgm:prSet presAssocID="{34E2CE25-1A7D-464B-BA62-D2A9C232682B}" presName="sibTrans" presStyleLbl="sibTrans1D1" presStyleIdx="0" presStyleCnt="3"/>
      <dgm:spPr/>
    </dgm:pt>
    <dgm:pt modelId="{72EB3519-60E3-43B7-A2ED-4DB1F3F55EBC}" type="pres">
      <dgm:prSet presAssocID="{34E2CE25-1A7D-464B-BA62-D2A9C232682B}" presName="connectorText" presStyleLbl="sibTrans1D1" presStyleIdx="0" presStyleCnt="3"/>
      <dgm:spPr/>
    </dgm:pt>
    <dgm:pt modelId="{38A9E409-EE6A-464E-8468-7736A332B550}" type="pres">
      <dgm:prSet presAssocID="{D1B1A5C9-F5BB-48CE-AA61-50E3E681DF4E}" presName="node" presStyleLbl="node1" presStyleIdx="1" presStyleCnt="4">
        <dgm:presLayoutVars>
          <dgm:bulletEnabled val="1"/>
        </dgm:presLayoutVars>
      </dgm:prSet>
      <dgm:spPr/>
    </dgm:pt>
    <dgm:pt modelId="{6187A554-6CFA-45CE-B081-DDB4B3193C78}" type="pres">
      <dgm:prSet presAssocID="{16D466EF-FFD7-4DCC-BC83-93036246CFA7}" presName="sibTrans" presStyleLbl="sibTrans1D1" presStyleIdx="1" presStyleCnt="3"/>
      <dgm:spPr/>
    </dgm:pt>
    <dgm:pt modelId="{798629B5-AD3C-43B2-A075-8CA08D02C5C4}" type="pres">
      <dgm:prSet presAssocID="{16D466EF-FFD7-4DCC-BC83-93036246CFA7}" presName="connectorText" presStyleLbl="sibTrans1D1" presStyleIdx="1" presStyleCnt="3"/>
      <dgm:spPr/>
    </dgm:pt>
    <dgm:pt modelId="{453DE01E-0764-4159-9E37-E0E577134240}" type="pres">
      <dgm:prSet presAssocID="{FCB82E75-451D-4BD7-9D59-72A663185A90}" presName="node" presStyleLbl="node1" presStyleIdx="2" presStyleCnt="4">
        <dgm:presLayoutVars>
          <dgm:bulletEnabled val="1"/>
        </dgm:presLayoutVars>
      </dgm:prSet>
      <dgm:spPr/>
    </dgm:pt>
    <dgm:pt modelId="{88C3AA95-6ED3-4F52-BA17-2078BA68D28A}" type="pres">
      <dgm:prSet presAssocID="{B15ACA0F-4098-49C1-A184-5CE8C3B3516A}" presName="sibTrans" presStyleLbl="sibTrans1D1" presStyleIdx="2" presStyleCnt="3"/>
      <dgm:spPr/>
    </dgm:pt>
    <dgm:pt modelId="{F47CC8B9-D303-43AB-804D-E2BA4D8C29C5}" type="pres">
      <dgm:prSet presAssocID="{B15ACA0F-4098-49C1-A184-5CE8C3B3516A}" presName="connectorText" presStyleLbl="sibTrans1D1" presStyleIdx="2" presStyleCnt="3"/>
      <dgm:spPr/>
    </dgm:pt>
    <dgm:pt modelId="{2397E47A-D2DF-410D-A661-F15E54619F91}" type="pres">
      <dgm:prSet presAssocID="{5BCA10C0-79D5-4EE0-BEAA-E189694A02EA}" presName="node" presStyleLbl="node1" presStyleIdx="3" presStyleCnt="4">
        <dgm:presLayoutVars>
          <dgm:bulletEnabled val="1"/>
        </dgm:presLayoutVars>
      </dgm:prSet>
      <dgm:spPr/>
    </dgm:pt>
  </dgm:ptLst>
  <dgm:cxnLst>
    <dgm:cxn modelId="{B6E9CA00-5C37-49A2-8F06-9D4C23242562}" type="presOf" srcId="{16D466EF-FFD7-4DCC-BC83-93036246CFA7}" destId="{6187A554-6CFA-45CE-B081-DDB4B3193C78}" srcOrd="0" destOrd="0" presId="urn:microsoft.com/office/officeart/2016/7/layout/RepeatingBendingProcessNew"/>
    <dgm:cxn modelId="{57C5670F-3B1F-4131-A795-D0CCFD57B010}" type="presOf" srcId="{B15ACA0F-4098-49C1-A184-5CE8C3B3516A}" destId="{F47CC8B9-D303-43AB-804D-E2BA4D8C29C5}" srcOrd="1" destOrd="0" presId="urn:microsoft.com/office/officeart/2016/7/layout/RepeatingBendingProcessNew"/>
    <dgm:cxn modelId="{2165C914-02AA-4EC9-94B0-562CB695E3B7}" srcId="{39052E49-322C-4A19-BA09-36B57AEB9AB5}" destId="{FCB82E75-451D-4BD7-9D59-72A663185A90}" srcOrd="2" destOrd="0" parTransId="{69E39CE3-2A45-4A96-A9D1-1B23648616BF}" sibTransId="{B15ACA0F-4098-49C1-A184-5CE8C3B3516A}"/>
    <dgm:cxn modelId="{7A06692E-3F40-4F90-A042-836B5E356F2C}" type="presOf" srcId="{34E2CE25-1A7D-464B-BA62-D2A9C232682B}" destId="{A5C3D4DB-ECC5-4A19-B68C-F5F893E83C44}" srcOrd="0" destOrd="0" presId="urn:microsoft.com/office/officeart/2016/7/layout/RepeatingBendingProcessNew"/>
    <dgm:cxn modelId="{6F26623F-1DEF-4D45-B2D1-A1B7A1A2E80A}" srcId="{39052E49-322C-4A19-BA09-36B57AEB9AB5}" destId="{D1B1A5C9-F5BB-48CE-AA61-50E3E681DF4E}" srcOrd="1" destOrd="0" parTransId="{13580C64-B4BE-4F3C-BF25-DCB7F4E3AE1E}" sibTransId="{16D466EF-FFD7-4DCC-BC83-93036246CFA7}"/>
    <dgm:cxn modelId="{EFA0DC46-713C-4C23-B7C3-A5FB926CB5CD}" srcId="{39052E49-322C-4A19-BA09-36B57AEB9AB5}" destId="{5BCA10C0-79D5-4EE0-BEAA-E189694A02EA}" srcOrd="3" destOrd="0" parTransId="{0154DFF1-8012-4E82-B915-622E95AF8233}" sibTransId="{F0A6B2ED-5EEB-4A0A-8160-DFD913F35C67}"/>
    <dgm:cxn modelId="{68AEA14E-C385-445E-B9DE-8386A9A2990B}" type="presOf" srcId="{39052E49-322C-4A19-BA09-36B57AEB9AB5}" destId="{A42AA972-76CE-464A-9653-532497B675B2}" srcOrd="0" destOrd="0" presId="urn:microsoft.com/office/officeart/2016/7/layout/RepeatingBendingProcessNew"/>
    <dgm:cxn modelId="{83476F7F-25B8-4883-B49A-10FA1CFB93B8}" type="presOf" srcId="{34E2CE25-1A7D-464B-BA62-D2A9C232682B}" destId="{72EB3519-60E3-43B7-A2ED-4DB1F3F55EBC}" srcOrd="1" destOrd="0" presId="urn:microsoft.com/office/officeart/2016/7/layout/RepeatingBendingProcessNew"/>
    <dgm:cxn modelId="{8A77758C-DE18-47BF-86E1-F52F365BB8B4}" type="presOf" srcId="{5BCA10C0-79D5-4EE0-BEAA-E189694A02EA}" destId="{2397E47A-D2DF-410D-A661-F15E54619F91}" srcOrd="0" destOrd="0" presId="urn:microsoft.com/office/officeart/2016/7/layout/RepeatingBendingProcessNew"/>
    <dgm:cxn modelId="{DCA50DAB-E01F-4172-80F1-DFC40DF9FA10}" type="presOf" srcId="{16D466EF-FFD7-4DCC-BC83-93036246CFA7}" destId="{798629B5-AD3C-43B2-A075-8CA08D02C5C4}" srcOrd="1" destOrd="0" presId="urn:microsoft.com/office/officeart/2016/7/layout/RepeatingBendingProcessNew"/>
    <dgm:cxn modelId="{5A7D4DC0-6FDA-404F-BDC2-BA4A8563822B}" srcId="{39052E49-322C-4A19-BA09-36B57AEB9AB5}" destId="{3178456E-2A2C-4DEE-AE4D-4702AB7FA9AE}" srcOrd="0" destOrd="0" parTransId="{CF368FB0-F803-4E29-A373-0D3298FC0B8F}" sibTransId="{34E2CE25-1A7D-464B-BA62-D2A9C232682B}"/>
    <dgm:cxn modelId="{B4A7C3DF-6737-4A99-AFE2-764D3233BE26}" type="presOf" srcId="{D1B1A5C9-F5BB-48CE-AA61-50E3E681DF4E}" destId="{38A9E409-EE6A-464E-8468-7736A332B550}" srcOrd="0" destOrd="0" presId="urn:microsoft.com/office/officeart/2016/7/layout/RepeatingBendingProcessNew"/>
    <dgm:cxn modelId="{C74171E4-46E2-4FDB-A997-3FE55BE49098}" type="presOf" srcId="{3178456E-2A2C-4DEE-AE4D-4702AB7FA9AE}" destId="{A09CCC61-D391-4930-8E25-CC3C6FB8A1A3}" srcOrd="0" destOrd="0" presId="urn:microsoft.com/office/officeart/2016/7/layout/RepeatingBendingProcessNew"/>
    <dgm:cxn modelId="{0517A9E7-9723-473B-A4D4-317DE99D86F5}" type="presOf" srcId="{B15ACA0F-4098-49C1-A184-5CE8C3B3516A}" destId="{88C3AA95-6ED3-4F52-BA17-2078BA68D28A}" srcOrd="0" destOrd="0" presId="urn:microsoft.com/office/officeart/2016/7/layout/RepeatingBendingProcessNew"/>
    <dgm:cxn modelId="{46F04FFB-F584-4607-BC72-A340701039FA}" type="presOf" srcId="{FCB82E75-451D-4BD7-9D59-72A663185A90}" destId="{453DE01E-0764-4159-9E37-E0E577134240}" srcOrd="0" destOrd="0" presId="urn:microsoft.com/office/officeart/2016/7/layout/RepeatingBendingProcessNew"/>
    <dgm:cxn modelId="{E00FB7D9-245D-42E9-ABA4-EC378CB45061}" type="presParOf" srcId="{A42AA972-76CE-464A-9653-532497B675B2}" destId="{A09CCC61-D391-4930-8E25-CC3C6FB8A1A3}" srcOrd="0" destOrd="0" presId="urn:microsoft.com/office/officeart/2016/7/layout/RepeatingBendingProcessNew"/>
    <dgm:cxn modelId="{176983A6-CC04-41FE-97D0-A888B646755B}" type="presParOf" srcId="{A42AA972-76CE-464A-9653-532497B675B2}" destId="{A5C3D4DB-ECC5-4A19-B68C-F5F893E83C44}" srcOrd="1" destOrd="0" presId="urn:microsoft.com/office/officeart/2016/7/layout/RepeatingBendingProcessNew"/>
    <dgm:cxn modelId="{90EB7F9C-AB23-43DB-A6A8-290F07DBA485}" type="presParOf" srcId="{A5C3D4DB-ECC5-4A19-B68C-F5F893E83C44}" destId="{72EB3519-60E3-43B7-A2ED-4DB1F3F55EBC}" srcOrd="0" destOrd="0" presId="urn:microsoft.com/office/officeart/2016/7/layout/RepeatingBendingProcessNew"/>
    <dgm:cxn modelId="{DE15960A-5C72-489E-9E71-DF0F323AB237}" type="presParOf" srcId="{A42AA972-76CE-464A-9653-532497B675B2}" destId="{38A9E409-EE6A-464E-8468-7736A332B550}" srcOrd="2" destOrd="0" presId="urn:microsoft.com/office/officeart/2016/7/layout/RepeatingBendingProcessNew"/>
    <dgm:cxn modelId="{BB35349D-B038-4430-8BE1-E4755D19C2D5}" type="presParOf" srcId="{A42AA972-76CE-464A-9653-532497B675B2}" destId="{6187A554-6CFA-45CE-B081-DDB4B3193C78}" srcOrd="3" destOrd="0" presId="urn:microsoft.com/office/officeart/2016/7/layout/RepeatingBendingProcessNew"/>
    <dgm:cxn modelId="{0FFB1CC8-8CBB-4E76-9E5B-F88D0C6C4407}" type="presParOf" srcId="{6187A554-6CFA-45CE-B081-DDB4B3193C78}" destId="{798629B5-AD3C-43B2-A075-8CA08D02C5C4}" srcOrd="0" destOrd="0" presId="urn:microsoft.com/office/officeart/2016/7/layout/RepeatingBendingProcessNew"/>
    <dgm:cxn modelId="{0D1E6BC2-9555-4C9F-B2AE-53C912C8A0E6}" type="presParOf" srcId="{A42AA972-76CE-464A-9653-532497B675B2}" destId="{453DE01E-0764-4159-9E37-E0E577134240}" srcOrd="4" destOrd="0" presId="urn:microsoft.com/office/officeart/2016/7/layout/RepeatingBendingProcessNew"/>
    <dgm:cxn modelId="{72DC1ED4-0F55-4DC5-9D54-A5E2BDF3C6BA}" type="presParOf" srcId="{A42AA972-76CE-464A-9653-532497B675B2}" destId="{88C3AA95-6ED3-4F52-BA17-2078BA68D28A}" srcOrd="5" destOrd="0" presId="urn:microsoft.com/office/officeart/2016/7/layout/RepeatingBendingProcessNew"/>
    <dgm:cxn modelId="{7BE0AC56-1B73-4DD4-9141-4F637BCD2ED1}" type="presParOf" srcId="{88C3AA95-6ED3-4F52-BA17-2078BA68D28A}" destId="{F47CC8B9-D303-43AB-804D-E2BA4D8C29C5}" srcOrd="0" destOrd="0" presId="urn:microsoft.com/office/officeart/2016/7/layout/RepeatingBendingProcessNew"/>
    <dgm:cxn modelId="{10A2CDA7-E847-4B1E-9EF6-CC92EF1909F5}" type="presParOf" srcId="{A42AA972-76CE-464A-9653-532497B675B2}" destId="{2397E47A-D2DF-410D-A661-F15E54619F91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DA213-4A6A-498B-A904-7CDA7934D04E}">
      <dsp:nvSpPr>
        <dsp:cNvPr id="0" name=""/>
        <dsp:cNvSpPr/>
      </dsp:nvSpPr>
      <dsp:spPr>
        <a:xfrm>
          <a:off x="0" y="441"/>
          <a:ext cx="7543800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FE3D6-42D2-4246-98C8-07DDEAAA4FEC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BAE99-338B-449F-B104-118BC6473CD7}">
      <dsp:nvSpPr>
        <dsp:cNvPr id="0" name=""/>
        <dsp:cNvSpPr/>
      </dsp:nvSpPr>
      <dsp:spPr>
        <a:xfrm>
          <a:off x="1193597" y="441"/>
          <a:ext cx="3394710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Subpart L - 1926.451(g)</a:t>
          </a:r>
          <a:endParaRPr lang="en-US" sz="2500" kern="1200"/>
        </a:p>
      </dsp:txBody>
      <dsp:txXfrm>
        <a:off x="1193597" y="441"/>
        <a:ext cx="3394710" cy="1033417"/>
      </dsp:txXfrm>
    </dsp:sp>
    <dsp:sp modelId="{AD3CF055-FF41-4927-ADF7-7C5BEACECBF6}">
      <dsp:nvSpPr>
        <dsp:cNvPr id="0" name=""/>
        <dsp:cNvSpPr/>
      </dsp:nvSpPr>
      <dsp:spPr>
        <a:xfrm>
          <a:off x="4588307" y="441"/>
          <a:ext cx="295549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Each employee on a scaffold more than </a:t>
          </a:r>
          <a:r>
            <a:rPr lang="en-US" sz="1100" b="1" kern="1200"/>
            <a:t>10’ 	</a:t>
          </a:r>
          <a:r>
            <a:rPr lang="en-US" sz="1100" kern="1200"/>
            <a:t>(3.1M) above a lower level shall be protected 	from falling to a lower level. </a:t>
          </a:r>
        </a:p>
      </dsp:txBody>
      <dsp:txXfrm>
        <a:off x="4588307" y="441"/>
        <a:ext cx="2955492" cy="1033417"/>
      </dsp:txXfrm>
    </dsp:sp>
    <dsp:sp modelId="{5C134246-8412-4CF6-94FE-1A93DCA0E278}">
      <dsp:nvSpPr>
        <dsp:cNvPr id="0" name=""/>
        <dsp:cNvSpPr/>
      </dsp:nvSpPr>
      <dsp:spPr>
        <a:xfrm>
          <a:off x="0" y="1292213"/>
          <a:ext cx="7543800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2E778-AE31-435A-958E-E423DB4F5357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028A9-7EBA-48EB-8B2E-EFF4D305078A}">
      <dsp:nvSpPr>
        <dsp:cNvPr id="0" name=""/>
        <dsp:cNvSpPr/>
      </dsp:nvSpPr>
      <dsp:spPr>
        <a:xfrm>
          <a:off x="1193597" y="1292213"/>
          <a:ext cx="3394710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Subpart X – Ladders</a:t>
          </a:r>
          <a:endParaRPr lang="en-US" sz="2500" kern="1200"/>
        </a:p>
      </dsp:txBody>
      <dsp:txXfrm>
        <a:off x="1193597" y="1292213"/>
        <a:ext cx="3394710" cy="1033417"/>
      </dsp:txXfrm>
    </dsp:sp>
    <dsp:sp modelId="{9746B15B-2AEC-48CC-B0D5-79B461323EBA}">
      <dsp:nvSpPr>
        <dsp:cNvPr id="0" name=""/>
        <dsp:cNvSpPr/>
      </dsp:nvSpPr>
      <dsp:spPr>
        <a:xfrm>
          <a:off x="4588307" y="1292213"/>
          <a:ext cx="295549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Fall protection is </a:t>
          </a:r>
          <a:r>
            <a:rPr lang="en-US" sz="1100" b="1" kern="1200"/>
            <a:t>not </a:t>
          </a:r>
          <a:r>
            <a:rPr lang="en-US" sz="1100" kern="1200"/>
            <a:t>required for workers 	climbing or working on portable ladders.</a:t>
          </a:r>
        </a:p>
      </dsp:txBody>
      <dsp:txXfrm>
        <a:off x="4588307" y="1292213"/>
        <a:ext cx="2955492" cy="1033417"/>
      </dsp:txXfrm>
    </dsp:sp>
    <dsp:sp modelId="{7BF5FA34-3AAB-4EBA-BEA7-4D2D71A38ACE}">
      <dsp:nvSpPr>
        <dsp:cNvPr id="0" name=""/>
        <dsp:cNvSpPr/>
      </dsp:nvSpPr>
      <dsp:spPr>
        <a:xfrm>
          <a:off x="0" y="2583985"/>
          <a:ext cx="7543800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77AF1-3F99-49FB-A02B-256E454A94D0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3C2BA-D85F-442E-A6F1-B7176CE69BB6}">
      <dsp:nvSpPr>
        <dsp:cNvPr id="0" name=""/>
        <dsp:cNvSpPr/>
      </dsp:nvSpPr>
      <dsp:spPr>
        <a:xfrm>
          <a:off x="1193597" y="2583985"/>
          <a:ext cx="3394710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Subpart X – Stairways </a:t>
          </a:r>
          <a:endParaRPr lang="en-US" sz="2500" kern="1200"/>
        </a:p>
      </dsp:txBody>
      <dsp:txXfrm>
        <a:off x="1193597" y="2583985"/>
        <a:ext cx="3394710" cy="1033417"/>
      </dsp:txXfrm>
    </dsp:sp>
    <dsp:sp modelId="{E6B43FEC-FC47-45A0-903C-8EA01A7FC4E2}">
      <dsp:nvSpPr>
        <dsp:cNvPr id="0" name=""/>
        <dsp:cNvSpPr/>
      </dsp:nvSpPr>
      <dsp:spPr>
        <a:xfrm>
          <a:off x="4588307" y="2583985"/>
          <a:ext cx="295549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Stairways having four (4) or more risers or rising 	more than 30 inches must be equipped with at 	least one handrail; and one stair rail system 	along each unprotected side or edge. </a:t>
          </a:r>
        </a:p>
      </dsp:txBody>
      <dsp:txXfrm>
        <a:off x="4588307" y="2583985"/>
        <a:ext cx="2955492" cy="1033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3D4DB-ECC5-4A19-B68C-F5F893E83C44}">
      <dsp:nvSpPr>
        <dsp:cNvPr id="0" name=""/>
        <dsp:cNvSpPr/>
      </dsp:nvSpPr>
      <dsp:spPr>
        <a:xfrm>
          <a:off x="3479508" y="714547"/>
          <a:ext cx="5505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58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0270" y="757362"/>
        <a:ext cx="29059" cy="5811"/>
      </dsp:txXfrm>
    </dsp:sp>
    <dsp:sp modelId="{A09CCC61-D391-4930-8E25-CC3C6FB8A1A3}">
      <dsp:nvSpPr>
        <dsp:cNvPr id="0" name=""/>
        <dsp:cNvSpPr/>
      </dsp:nvSpPr>
      <dsp:spPr>
        <a:xfrm>
          <a:off x="954430" y="2204"/>
          <a:ext cx="2526878" cy="15161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19" tIns="129970" rIns="123819" bIns="129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Only use in the fully open position on firm level ground.</a:t>
          </a:r>
        </a:p>
      </dsp:txBody>
      <dsp:txXfrm>
        <a:off x="954430" y="2204"/>
        <a:ext cx="2526878" cy="1516126"/>
      </dsp:txXfrm>
    </dsp:sp>
    <dsp:sp modelId="{6187A554-6CFA-45CE-B081-DDB4B3193C78}">
      <dsp:nvSpPr>
        <dsp:cNvPr id="0" name=""/>
        <dsp:cNvSpPr/>
      </dsp:nvSpPr>
      <dsp:spPr>
        <a:xfrm>
          <a:off x="2217869" y="1516531"/>
          <a:ext cx="3108060" cy="550582"/>
        </a:xfrm>
        <a:custGeom>
          <a:avLst/>
          <a:gdLst/>
          <a:ahLst/>
          <a:cxnLst/>
          <a:rect l="0" t="0" r="0" b="0"/>
          <a:pathLst>
            <a:path>
              <a:moveTo>
                <a:pt x="3108060" y="0"/>
              </a:moveTo>
              <a:lnTo>
                <a:pt x="3108060" y="292391"/>
              </a:lnTo>
              <a:lnTo>
                <a:pt x="0" y="292391"/>
              </a:lnTo>
              <a:lnTo>
                <a:pt x="0" y="550582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2851" y="1788916"/>
        <a:ext cx="158096" cy="5811"/>
      </dsp:txXfrm>
    </dsp:sp>
    <dsp:sp modelId="{38A9E409-EE6A-464E-8468-7736A332B550}">
      <dsp:nvSpPr>
        <dsp:cNvPr id="0" name=""/>
        <dsp:cNvSpPr/>
      </dsp:nvSpPr>
      <dsp:spPr>
        <a:xfrm>
          <a:off x="4062491" y="2204"/>
          <a:ext cx="2526878" cy="151612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19" tIns="129970" rIns="123819" bIns="129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Do not use a step ladder that is folded or in a leaning position.</a:t>
          </a:r>
        </a:p>
      </dsp:txBody>
      <dsp:txXfrm>
        <a:off x="4062491" y="2204"/>
        <a:ext cx="2526878" cy="1516126"/>
      </dsp:txXfrm>
    </dsp:sp>
    <dsp:sp modelId="{88C3AA95-6ED3-4F52-BA17-2078BA68D28A}">
      <dsp:nvSpPr>
        <dsp:cNvPr id="0" name=""/>
        <dsp:cNvSpPr/>
      </dsp:nvSpPr>
      <dsp:spPr>
        <a:xfrm>
          <a:off x="3479508" y="2811857"/>
          <a:ext cx="55058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0582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40270" y="2854671"/>
        <a:ext cx="29059" cy="5811"/>
      </dsp:txXfrm>
    </dsp:sp>
    <dsp:sp modelId="{453DE01E-0764-4159-9E37-E0E577134240}">
      <dsp:nvSpPr>
        <dsp:cNvPr id="0" name=""/>
        <dsp:cNvSpPr/>
      </dsp:nvSpPr>
      <dsp:spPr>
        <a:xfrm>
          <a:off x="954430" y="2099513"/>
          <a:ext cx="2526878" cy="151612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19" tIns="129970" rIns="123819" bIns="129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Never sit/stand on the top two rungs.</a:t>
          </a:r>
        </a:p>
      </dsp:txBody>
      <dsp:txXfrm>
        <a:off x="954430" y="2099513"/>
        <a:ext cx="2526878" cy="1516126"/>
      </dsp:txXfrm>
    </dsp:sp>
    <dsp:sp modelId="{2397E47A-D2DF-410D-A661-F15E54619F91}">
      <dsp:nvSpPr>
        <dsp:cNvPr id="0" name=""/>
        <dsp:cNvSpPr/>
      </dsp:nvSpPr>
      <dsp:spPr>
        <a:xfrm>
          <a:off x="4062491" y="2099513"/>
          <a:ext cx="2526878" cy="15161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19" tIns="129970" rIns="123819" bIns="129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Consider work height when selecting a step ladder.</a:t>
          </a:r>
        </a:p>
      </dsp:txBody>
      <dsp:txXfrm>
        <a:off x="4062491" y="2099513"/>
        <a:ext cx="2526878" cy="1516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1088F-0B15-4C8F-B02A-FAB845C63B6A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8F0F9-EB59-40A4-A2A9-83530C48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0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yourself and welcome everyone to Oregon Military Department’s Ladder Safety Training.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9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worker is using a stepladder in the folded, leaning position.  This represents improper</a:t>
            </a:r>
            <a:r>
              <a:rPr lang="en-US" baseline="0" dirty="0"/>
              <a:t> use of a stepladder and could possibly lead to injuries from the ladder failing.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44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Face the ladder when ascending or descending.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/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Maintain three points of contact at all times.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/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Keep your body centered on the ladder.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/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Never let your belt buckle pass either side rail.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F0F9-EB59-40A4-A2A9-83530C48AC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26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600" dirty="0"/>
              <a:t>Ladders must be inspected before each use.</a:t>
            </a:r>
          </a:p>
          <a:p>
            <a:pPr marL="714375" lvl="1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600" dirty="0"/>
              <a:t>Use the OMD Ladder Inspection Form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600" dirty="0"/>
              <a:t>Broken or weak ladders or ladders that are not stable must be marked or tagged as defective and taken out of service.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600" dirty="0"/>
              <a:t>Look for cracks and weak points.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600" dirty="0"/>
              <a:t>Competent person must periodically inspect ladders.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F0F9-EB59-40A4-A2A9-83530C48AC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7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</a:pPr>
            <a:r>
              <a:rPr lang="en-US" altLang="en-US" sz="1200" dirty="0"/>
              <a:t>Section 4:</a:t>
            </a:r>
          </a:p>
          <a:p>
            <a:pPr marL="0" lvl="0" indent="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</a:pPr>
            <a:r>
              <a:rPr lang="en-US" altLang="en-US" sz="1200" dirty="0"/>
              <a:t>Group Workshop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3DE6F5-DAAA-45EC-A1DC-1FDCA304BB0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worker is positioned on the stepladder</a:t>
            </a:r>
            <a:r>
              <a:rPr lang="en-US" baseline="0" dirty="0"/>
              <a:t> properly.  His body is centered on the ladder while performing truss installation and he is below the top two rungs.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7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worker should use a taller stepladder to reach his task.  He is not using the top two steps/rungs,</a:t>
            </a:r>
            <a:r>
              <a:rPr lang="en-US" baseline="0" dirty="0"/>
              <a:t> but he is using the backside of the ladder to increase his reach.  The back side of a stepladder is not permitted for use unless designed for such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no one is using the ladder, the metal spreader is not in the fully opened position.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8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extension ladder is properly secured at the top to prevent displacement.  This is one of many ways to secure extension ladders.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3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ladder is not positioned properly. When extension ladders are being used to access another level, they must extend at least 3</a:t>
            </a:r>
            <a:r>
              <a:rPr lang="en-US" baseline="0" dirty="0"/>
              <a:t> feet beyond the landing surface to provide a handhold for getting on and off the ladder.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7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ladder is set up at an incorrect angle to provide access to the scaffold.  The scaffolding is also set up incorrectly.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Falls from ladders are among the leading causes of fatalities and are a significant portion</a:t>
            </a:r>
            <a:r>
              <a:rPr lang="en-US" baseline="0" dirty="0"/>
              <a:t> of serious injuries.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8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F0F9-EB59-40A4-A2A9-83530C48AC6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2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completing this course you will be able to: (here read each objective as it appears.)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4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consists of four instructional sections.  (Read each section as it appears on slide.)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 we will review:</a:t>
            </a:r>
          </a:p>
          <a:p>
            <a:r>
              <a:rPr lang="en-US" baseline="0" dirty="0"/>
              <a:t>    1. The importance of ladder safety</a:t>
            </a:r>
          </a:p>
          <a:p>
            <a:r>
              <a:rPr lang="en-US" baseline="0" dirty="0"/>
              <a:t>    2. Fatality statistics from the National association of Home Builders Fatality Study 2003 – 2006</a:t>
            </a:r>
          </a:p>
          <a:p>
            <a:r>
              <a:rPr lang="en-US" baseline="0" dirty="0"/>
              <a:t>    3. Inspection and citation data from OSHA</a:t>
            </a:r>
          </a:p>
          <a:p>
            <a:r>
              <a:rPr lang="en-US" baseline="0" dirty="0"/>
              <a:t>    4. Actual incidents involving ladders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60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Inform participants that OSHA has various requirements that address providing fall protection for</a:t>
            </a:r>
            <a:r>
              <a:rPr lang="en-US" baseline="0" dirty="0"/>
              <a:t> workers.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Setting up extension ladders properly can reduce slip and overload hazards.  A quick and easy way to determine is and extension ladder is properly set up is:</a:t>
            </a:r>
          </a:p>
          <a:p>
            <a:r>
              <a:rPr lang="en-US" dirty="0"/>
              <a:t>    1.  Place toes against ladder side rails</a:t>
            </a:r>
          </a:p>
          <a:p>
            <a:r>
              <a:rPr lang="en-US" dirty="0"/>
              <a:t>    2.  stand erect</a:t>
            </a:r>
          </a:p>
          <a:p>
            <a:r>
              <a:rPr lang="en-US" dirty="0"/>
              <a:t>    3. Extend arms straight out</a:t>
            </a:r>
          </a:p>
          <a:p>
            <a:r>
              <a:rPr lang="en-US" dirty="0"/>
              <a:t>    4. Palms of hands should touch top of rung at shoulder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9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spikes, or spurs, on the ladder safety feet allow for the ladder to be set up safely on loose soil to prevent slipping.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97D08-B1B3-4484-8A41-B2491FEF65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Step ladders are designed for use in an opened-and-locked position.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F0F9-EB59-40A4-A2A9-83530C48AC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5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6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8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6600"/>
            <a:ext cx="7772400" cy="533399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7D21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1000" y="63246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E94348-21A6-41D3-A129-60A65FFBB42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0F635-6B78-1EA8-A012-F8D58DF58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371600" y="228600"/>
            <a:ext cx="640079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5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8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62694-E100-1D74-5E72-4CD1AAF930BB}"/>
              </a:ext>
            </a:extLst>
          </p:cNvPr>
          <p:cNvSpPr/>
          <p:nvPr userDrawn="1"/>
        </p:nvSpPr>
        <p:spPr>
          <a:xfrm>
            <a:off x="-8682" y="6363181"/>
            <a:ext cx="9144000" cy="515073"/>
          </a:xfrm>
          <a:prstGeom prst="rect">
            <a:avLst/>
          </a:prstGeom>
          <a:solidFill>
            <a:srgbClr val="002A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>
                <a:solidFill>
                  <a:srgbClr val="FFEA0F"/>
                </a:solidFill>
                <a:cs typeface="Calibri"/>
              </a:rPr>
              <a:t>BE CONNECTED     BE COMPETENT     BE COMMITTED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F9CD7-5B1E-97C8-8543-F91018593A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125" y="29625"/>
            <a:ext cx="1047750" cy="104775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D9C238B-B2CC-7065-ADEE-4F07538AC65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42400" y="27900"/>
            <a:ext cx="1046700" cy="104670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081DDF7B-DBF0-3123-BCA1-A4BFB52A89F2}"/>
              </a:ext>
            </a:extLst>
          </p:cNvPr>
          <p:cNvSpPr/>
          <p:nvPr userDrawn="1"/>
        </p:nvSpPr>
        <p:spPr>
          <a:xfrm>
            <a:off x="3587442" y="6523273"/>
            <a:ext cx="180000" cy="180000"/>
          </a:xfrm>
          <a:prstGeom prst="star5">
            <a:avLst/>
          </a:prstGeom>
          <a:solidFill>
            <a:srgbClr val="FFEA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2A4ADBA-48BC-F041-992D-09D41F3A197E}"/>
              </a:ext>
            </a:extLst>
          </p:cNvPr>
          <p:cNvSpPr/>
          <p:nvPr userDrawn="1"/>
        </p:nvSpPr>
        <p:spPr>
          <a:xfrm>
            <a:off x="5327832" y="6523272"/>
            <a:ext cx="180000" cy="180000"/>
          </a:xfrm>
          <a:prstGeom prst="star5">
            <a:avLst/>
          </a:prstGeom>
          <a:solidFill>
            <a:srgbClr val="FFEA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8mtVt_VA8&amp;t=70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beNRdp0vE&amp;t=1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osha.gov/doc/jobsite/fig4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Vqd6mz2kDg&amp;t=37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1651928"/>
            <a:ext cx="8890000" cy="1059134"/>
          </a:xfrm>
        </p:spPr>
        <p:txBody>
          <a:bodyPr/>
          <a:lstStyle/>
          <a:p>
            <a:r>
              <a:rPr lang="en-US" dirty="0"/>
              <a:t>OMD Safety Policy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550" y="3402968"/>
            <a:ext cx="7380900" cy="1487941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altLang="en-US" sz="12800" b="1" dirty="0">
                <a:cs typeface="DejaVu Sans" charset="0"/>
              </a:rPr>
              <a:t>LADDER TRAINING</a:t>
            </a:r>
          </a:p>
          <a:p>
            <a:pPr algn="ctr">
              <a:lnSpc>
                <a:spcPct val="100000"/>
              </a:lnSpc>
            </a:pPr>
            <a:endParaRPr lang="en-US" altLang="en-US" sz="12800" b="1" dirty="0">
              <a:cs typeface="DejaVu Sans" charset="0"/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1D7DCAD-E659-20DC-6FAB-279F8875CC67}"/>
              </a:ext>
            </a:extLst>
          </p:cNvPr>
          <p:cNvSpPr/>
          <p:nvPr/>
        </p:nvSpPr>
        <p:spPr>
          <a:xfrm>
            <a:off x="3587442" y="6523273"/>
            <a:ext cx="180000" cy="180000"/>
          </a:xfrm>
          <a:prstGeom prst="star5">
            <a:avLst/>
          </a:prstGeom>
          <a:solidFill>
            <a:srgbClr val="FFEA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921CC25-1BFE-12BF-0562-21A5B0F69D4D}"/>
              </a:ext>
            </a:extLst>
          </p:cNvPr>
          <p:cNvSpPr/>
          <p:nvPr/>
        </p:nvSpPr>
        <p:spPr>
          <a:xfrm>
            <a:off x="5327832" y="6523272"/>
            <a:ext cx="180000" cy="180000"/>
          </a:xfrm>
          <a:prstGeom prst="star5">
            <a:avLst/>
          </a:prstGeom>
          <a:solidFill>
            <a:srgbClr val="FFEA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algn="ctr"/>
            <a:r>
              <a:rPr lang="en-US" sz="36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OSHA Fall Protection Requirements </a:t>
            </a:r>
            <a:br>
              <a:rPr lang="en-US" sz="3600" kern="0" dirty="0"/>
            </a:br>
            <a:endParaRPr lang="en-US" sz="3600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304AFF2-A7ED-81D8-2E88-26273C361B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2386" y="484632"/>
            <a:ext cx="7543800" cy="9522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defRPr/>
            </a:pPr>
            <a:r>
              <a:rPr lang="en-US" sz="3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OSHA Fall Protection Requirements cont. </a:t>
            </a:r>
            <a:br>
              <a:rPr lang="en-US" sz="3400" b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40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11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386" y="1867989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b="1" dirty="0"/>
              <a:t>Subpart M - 1926.501(b)(13)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dirty="0"/>
              <a:t>    Residential construction. Each employee engaged in residential construction activities </a:t>
            </a:r>
            <a:r>
              <a:rPr lang="en-US" altLang="en-US" sz="2800" b="1" dirty="0"/>
              <a:t>6’</a:t>
            </a:r>
            <a:r>
              <a:rPr lang="en-US" altLang="en-US" sz="2800" dirty="0"/>
              <a:t> or more above lower levels must be protected by conventional or alternative fall protection: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i="1" dirty="0"/>
              <a:t>   </a:t>
            </a:r>
            <a:r>
              <a:rPr lang="en-US" altLang="en-US" sz="2800" b="1" i="1" dirty="0"/>
              <a:t>Exemption</a:t>
            </a:r>
            <a:r>
              <a:rPr lang="en-US" altLang="en-US" sz="2800" i="1" dirty="0"/>
              <a:t>: When the employer can demonstrate the protection is infeasible or creates a greater hazard the employer must develop an alternative fall protection plan.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113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right ladder against dull ladders">
            <a:extLst>
              <a:ext uri="{FF2B5EF4-FFF2-40B4-BE49-F238E27FC236}">
                <a16:creationId xmlns:a16="http://schemas.microsoft.com/office/drawing/2014/main" id="{1CBE5ACC-B19D-C2A4-2D72-5B9C930DFF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63643" y="797499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4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How do you prevent falls from ladders?</a:t>
            </a:r>
            <a:br>
              <a:rPr lang="en-US" sz="34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40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12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386" y="2314418"/>
            <a:ext cx="834159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Implement a comprehensive safety program.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Understand OSHA ladder regulations.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Train workers to identify hazards associated with ladder use.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Use safe work practices.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5D595A-A96C-7223-51BF-A6D9093E5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6" y="42247"/>
            <a:ext cx="1217024" cy="12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ight ladder against dull ladders">
            <a:extLst>
              <a:ext uri="{FF2B5EF4-FFF2-40B4-BE49-F238E27FC236}">
                <a16:creationId xmlns:a16="http://schemas.microsoft.com/office/drawing/2014/main" id="{91B352BF-7128-4956-83AF-EE2CFF2E6F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6C8E8A9-A948-4930-AE42-6F08FA60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596" y="413148"/>
            <a:ext cx="7543800" cy="160934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Ladder Safety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7DFAAE-17EF-4A5C-A7CD-B61FEF319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121408"/>
            <a:ext cx="7543800" cy="4050792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None/>
            </a:pPr>
            <a:endParaRPr lang="en-US" altLang="en-US" kern="0" dirty="0">
              <a:latin typeface="Arial"/>
              <a:cs typeface="+mn-cs"/>
            </a:endParaRPr>
          </a:p>
          <a:p>
            <a:pPr marL="0" lvl="0" indent="0" algn="ctr" eaLnBrk="0" fontAlgn="base" hangingPunct="0">
              <a:spcAft>
                <a:spcPct val="0"/>
              </a:spcAft>
              <a:buNone/>
            </a:pPr>
            <a:r>
              <a:rPr lang="en-US" altLang="en-US" kern="0" dirty="0">
                <a:latin typeface="Arial"/>
                <a:cs typeface="+mn-cs"/>
              </a:rPr>
              <a:t>Section 2:  </a:t>
            </a:r>
            <a:br>
              <a:rPr lang="en-US" altLang="en-US" kern="0" dirty="0">
                <a:latin typeface="Arial"/>
                <a:cs typeface="+mn-cs"/>
              </a:rPr>
            </a:br>
            <a:r>
              <a:rPr lang="en-US" altLang="en-US" kern="0" dirty="0">
                <a:latin typeface="Arial"/>
                <a:cs typeface="+mn-cs"/>
              </a:rPr>
              <a:t>Ladder Safety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78C072-AD72-D8FD-7191-5E5B727F3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0" y="151535"/>
            <a:ext cx="1014333" cy="10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ng ladder glowing among shorter dull ladders">
            <a:extLst>
              <a:ext uri="{FF2B5EF4-FFF2-40B4-BE49-F238E27FC236}">
                <a16:creationId xmlns:a16="http://schemas.microsoft.com/office/drawing/2014/main" id="{BDF37282-24FF-9CCD-E9F0-13AB95E3D1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5284" r="31491"/>
          <a:stretch/>
        </p:blipFill>
        <p:spPr>
          <a:xfrm>
            <a:off x="1" y="2"/>
            <a:ext cx="3038092" cy="685799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>
                <a:solidFill>
                  <a:schemeClr val="tx1"/>
                </a:solidFill>
              </a:rPr>
              <a:t>Learning Objectives: Section 2</a:t>
            </a:r>
            <a:br>
              <a:rPr lang="en-US" sz="5000">
                <a:solidFill>
                  <a:schemeClr val="tx1"/>
                </a:solidFill>
              </a:rPr>
            </a:br>
            <a:endParaRPr lang="en-US" sz="50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3E94348-21A6-41D3-A129-60A65FFBB42D}" type="slidenum">
              <a:rPr lang="en-US" sz="1400" smtClean="0">
                <a:latin typeface="+mj-lt"/>
              </a:rPr>
              <a:pPr defTabSz="914400">
                <a:spcAft>
                  <a:spcPts val="600"/>
                </a:spcAft>
              </a:pPr>
              <a:t>14</a:t>
            </a:fld>
            <a:endParaRPr lang="en-US" sz="140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dirty="0"/>
              <a:t>Determine the proper ladder to use based on weight capacity and height.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dirty="0"/>
              <a:t>Calculate the proper pitch of extension ladders for proper set-up, and identify how to secure and stabilize ladders. 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dirty="0"/>
              <a:t>Identify how to maintain a safe position when using a ladder.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5FCE2-918C-5DC8-59BC-2E25293C1F53}"/>
              </a:ext>
            </a:extLst>
          </p:cNvPr>
          <p:cNvSpPr txBox="1"/>
          <p:nvPr/>
        </p:nvSpPr>
        <p:spPr>
          <a:xfrm>
            <a:off x="3156857" y="529477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3"/>
              </a:rPr>
              <a:t>Ladders &amp; Falls - Safety Training Video - Prevent Fatal Accidents on Ladders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08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25336" y="1407447"/>
            <a:ext cx="3690014" cy="202155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600" dirty="0">
                <a:solidFill>
                  <a:schemeClr val="tx1"/>
                </a:solidFill>
              </a:rPr>
              <a:t>Common Ladder Hazards</a:t>
            </a:r>
            <a:br>
              <a:rPr lang="en-US" sz="4600" dirty="0">
                <a:solidFill>
                  <a:schemeClr val="tx1"/>
                </a:solidFill>
              </a:rPr>
            </a:br>
            <a:endParaRPr lang="en-US" sz="4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z="1400">
                <a:solidFill>
                  <a:schemeClr val="tx1"/>
                </a:solidFill>
                <a:latin typeface="+mj-lt"/>
              </a:rPr>
              <a:pPr>
                <a:spcAft>
                  <a:spcPts val="600"/>
                </a:spcAft>
              </a:pPr>
              <a:t>15</a:t>
            </a:fld>
            <a:endParaRPr lang="en-US" sz="1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DD0C1F-7206-CC64-9C59-319A842B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07" r="15629" b="-1"/>
          <a:stretch/>
        </p:blipFill>
        <p:spPr>
          <a:xfrm>
            <a:off x="1136697" y="852384"/>
            <a:ext cx="3435303" cy="5153232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913193" y="2927444"/>
            <a:ext cx="3690014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Improper set-up.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Portable ladders not 3 feet above landing surface.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Not securing ladder correctly.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Standing on the top two steps of a stepladder.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Overreaching when working from a ladder.</a:t>
            </a:r>
          </a:p>
        </p:txBody>
      </p:sp>
    </p:spTree>
    <p:extLst>
      <p:ext uri="{BB962C8B-B14F-4D97-AF65-F5344CB8AC3E}">
        <p14:creationId xmlns:p14="http://schemas.microsoft.com/office/powerpoint/2010/main" val="3993264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right ladder against dull ladders">
            <a:extLst>
              <a:ext uri="{FF2B5EF4-FFF2-40B4-BE49-F238E27FC236}">
                <a16:creationId xmlns:a16="http://schemas.microsoft.com/office/drawing/2014/main" id="{15DDA4D9-0983-7F0B-BB26-F46730047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500"/>
          <a:stretch/>
        </p:blipFill>
        <p:spPr>
          <a:xfrm>
            <a:off x="5646418" y="10"/>
            <a:ext cx="3497582" cy="342899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0100" y="1132585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Choosing the Right Ladder</a:t>
            </a:r>
            <a:br>
              <a:rPr lang="en-US" sz="5400" dirty="0">
                <a:solidFill>
                  <a:schemeClr val="tx1"/>
                </a:solidFill>
              </a:rPr>
            </a:b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3E94348-21A6-41D3-A129-60A65FFBB42D}" type="slidenum">
              <a:rPr lang="en-US" sz="1400" smtClean="0">
                <a:latin typeface="+mj-lt"/>
              </a:rPr>
              <a:pPr defTabSz="914400">
                <a:spcAft>
                  <a:spcPts val="600"/>
                </a:spcAft>
              </a:pPr>
              <a:t>16</a:t>
            </a:fld>
            <a:endParaRPr lang="en-US" sz="140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100" y="3448643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Before stepping onto a ladder, think about these things: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Duty rating of the ladder—what capacity can it hold?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Height of the ladder—too short or too tall?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dirty="0"/>
              <a:t>Condition of the ladder and instructions unique to the ladder selected.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5333F-E5FC-7143-52C3-37DCE33EC6EB}"/>
              </a:ext>
            </a:extLst>
          </p:cNvPr>
          <p:cNvSpPr txBox="1"/>
          <p:nvPr/>
        </p:nvSpPr>
        <p:spPr>
          <a:xfrm>
            <a:off x="1225228" y="5474039"/>
            <a:ext cx="729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hlinkClick r:id="rId3"/>
              </a:rPr>
              <a:t>50 of the Most Extreme Ladder Safety Fails - Volume 1 - YouTube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hite cut out stars in blue background">
            <a:extLst>
              <a:ext uri="{FF2B5EF4-FFF2-40B4-BE49-F238E27FC236}">
                <a16:creationId xmlns:a16="http://schemas.microsoft.com/office/drawing/2014/main" id="{0F9E25A6-6F04-791C-B23E-E102995EDC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91" r="12776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dirty="0">
                <a:solidFill>
                  <a:schemeClr val="tx1"/>
                </a:solidFill>
              </a:rPr>
              <a:t>Proper Duty Rating/Capacity</a:t>
            </a:r>
            <a:br>
              <a:rPr lang="en-US" sz="5000" dirty="0">
                <a:solidFill>
                  <a:schemeClr val="tx1"/>
                </a:solidFill>
              </a:rPr>
            </a:b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10" name="Content Placeholder 9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z="1400" smtClean="0">
                <a:latin typeface="+mj-lt"/>
              </a:rPr>
              <a:pPr>
                <a:spcAft>
                  <a:spcPts val="600"/>
                </a:spcAft>
              </a:pPr>
              <a:t>17</a:t>
            </a:fld>
            <a:endParaRPr lang="en-US" sz="140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 b="1" dirty="0"/>
              <a:t>OSHA</a:t>
            </a:r>
            <a:r>
              <a:rPr lang="en-US" altLang="en-US" sz="3200" dirty="0"/>
              <a:t> </a:t>
            </a:r>
            <a:r>
              <a:rPr lang="en-US" altLang="en-US" sz="3200" b="1" dirty="0"/>
              <a:t>Requirement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b="1" dirty="0"/>
          </a:p>
          <a:p>
            <a:pPr marL="7429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/>
          </a:p>
          <a:p>
            <a:pPr marL="7429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/>
          </a:p>
          <a:p>
            <a:pPr marL="7429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altLang="en-US" sz="2400" dirty="0"/>
          </a:p>
          <a:p>
            <a:pPr marL="74295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3200" dirty="0"/>
              <a:t>Ladders shall not be loaded beyond the maximum intended load for which they were built nor beyond their manufacturer's rated capacity.</a:t>
            </a:r>
          </a:p>
        </p:txBody>
      </p:sp>
    </p:spTree>
    <p:extLst>
      <p:ext uri="{BB962C8B-B14F-4D97-AF65-F5344CB8AC3E}">
        <p14:creationId xmlns:p14="http://schemas.microsoft.com/office/powerpoint/2010/main" val="1704238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67939" y="3829489"/>
            <a:ext cx="6814455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36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Proper Duty Rating/Capacity, cont. </a:t>
            </a:r>
            <a:br>
              <a:rPr lang="en-US" sz="3600" b="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60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43919" y="5331907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Content Placeholder 4" descr="Select a ladder with the proper duty rating for your weight and the materials you are handling. &#10;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" r="6" b="-2"/>
          <a:stretch/>
        </p:blipFill>
        <p:spPr>
          <a:xfrm>
            <a:off x="477837" y="483009"/>
            <a:ext cx="8188325" cy="3316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2199" y="5301713"/>
            <a:ext cx="6789420" cy="4448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sz="2800" dirty="0"/>
              <a:t>Select a ladder with the proper duty rating for your weight and the materials you are handling. </a:t>
            </a:r>
          </a:p>
        </p:txBody>
      </p:sp>
    </p:spTree>
    <p:extLst>
      <p:ext uri="{BB962C8B-B14F-4D97-AF65-F5344CB8AC3E}">
        <p14:creationId xmlns:p14="http://schemas.microsoft.com/office/powerpoint/2010/main" val="161603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17075" y="1360493"/>
            <a:ext cx="3729383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58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Extension Ladders</a:t>
            </a:r>
            <a:br>
              <a:rPr lang="en-US" sz="5800" b="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580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51058" y="500322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" name="Picture 3" descr="extension ladder leaning on new construction wal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30" r="6060" b="-2"/>
          <a:stretch/>
        </p:blipFill>
        <p:spPr bwMode="auto"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dder in the desert">
            <a:extLst>
              <a:ext uri="{FF2B5EF4-FFF2-40B4-BE49-F238E27FC236}">
                <a16:creationId xmlns:a16="http://schemas.microsoft.com/office/drawing/2014/main" id="{D2A797F6-B882-80A0-E9FF-6FEF5ED6A4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0" r="-1" b="-1"/>
          <a:stretch/>
        </p:blipFill>
        <p:spPr>
          <a:xfrm>
            <a:off x="0" y="-4"/>
            <a:ext cx="9143999" cy="6858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0400" y="2363543"/>
            <a:ext cx="5670672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4600" dirty="0">
                <a:solidFill>
                  <a:srgbClr val="FFFFFF"/>
                </a:solidFill>
                <a:latin typeface="+mj-lt"/>
                <a:cs typeface="+mj-cs"/>
              </a:rPr>
              <a:t>Oregon Military Department</a:t>
            </a:r>
            <a:br>
              <a:rPr lang="en-US" altLang="en-US" sz="46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altLang="en-US" sz="4600" dirty="0">
                <a:solidFill>
                  <a:srgbClr val="FFFFFF"/>
                </a:solidFill>
                <a:latin typeface="+mj-lt"/>
                <a:cs typeface="+mj-cs"/>
              </a:rPr>
              <a:t>Ladder </a:t>
            </a:r>
            <a:br>
              <a:rPr lang="en-US" altLang="en-US" sz="46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altLang="en-US" sz="4600" dirty="0">
                <a:solidFill>
                  <a:srgbClr val="FFFFFF"/>
                </a:solidFill>
                <a:latin typeface="+mj-lt"/>
                <a:cs typeface="+mj-cs"/>
              </a:rPr>
              <a:t>Safety Training</a:t>
            </a:r>
            <a:br>
              <a:rPr lang="en-US" altLang="en-US" sz="460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46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842372" y="6121179"/>
            <a:ext cx="725556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3E94348-21A6-41D3-A129-60A65FFBB42D}" type="slidenum">
              <a:rPr lang="en-US" sz="2800" smtClean="0">
                <a:solidFill>
                  <a:srgbClr val="FFFFFF"/>
                </a:solidFill>
                <a:latin typeface="+mj-lt"/>
              </a:rPr>
              <a:pPr algn="r">
                <a:spcAft>
                  <a:spcPts val="600"/>
                </a:spcAft>
              </a:pPr>
              <a:t>2</a:t>
            </a:fld>
            <a:endParaRPr lang="en-US" sz="28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50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60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Proper Ladder Set-up</a:t>
            </a:r>
            <a:br>
              <a:rPr lang="en-US" sz="3600" b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60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20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7" name="Picture 26" descr="Bright ladder against dull ladders">
            <a:extLst>
              <a:ext uri="{FF2B5EF4-FFF2-40B4-BE49-F238E27FC236}">
                <a16:creationId xmlns:a16="http://schemas.microsoft.com/office/drawing/2014/main" id="{5C4A6EE4-FCAB-5CE0-4EEE-BF32030369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816" r="1207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7581" y="2121408"/>
            <a:ext cx="504770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Consider placement and pitch of the ladder.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Secure and stabilize the ladder.</a:t>
            </a:r>
          </a:p>
        </p:txBody>
      </p:sp>
    </p:spTree>
    <p:extLst>
      <p:ext uri="{BB962C8B-B14F-4D97-AF65-F5344CB8AC3E}">
        <p14:creationId xmlns:p14="http://schemas.microsoft.com/office/powerpoint/2010/main" val="304040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685800">
              <a:spcBef>
                <a:spcPts val="0"/>
              </a:spcBef>
              <a:defRPr/>
            </a:pPr>
            <a:r>
              <a:rPr lang="en-US" sz="30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Pitch Extension Ladders</a:t>
            </a:r>
            <a:br>
              <a:rPr lang="en-US" sz="135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Content Placeholder 3" descr="extension ladder 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63" y="1690688"/>
            <a:ext cx="3209108" cy="361621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4348-21A6-41D3-A129-60A65FFBB42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6427" y="1614607"/>
            <a:ext cx="48741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ladders should be used at a 4 to 1 pitch (1.2 to .3 m). </a:t>
            </a:r>
          </a:p>
          <a:p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4 ft. (1.2 m) in height, the bottom of the ladder should be 1 ft. (.3 m) away from the structure.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6427" y="4572000"/>
            <a:ext cx="4418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Example: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66"/>
                </a:solidFill>
                <a:latin typeface="Arial" panose="020B0604020202020204" pitchFamily="34" charset="0"/>
              </a:rPr>
              <a:t>20 ft. (height) </a:t>
            </a:r>
            <a:r>
              <a:rPr lang="en-US" altLang="en-US" sz="2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4 ft. = 5 ft. pitch</a:t>
            </a:r>
          </a:p>
        </p:txBody>
      </p:sp>
    </p:spTree>
    <p:extLst>
      <p:ext uri="{BB962C8B-B14F-4D97-AF65-F5344CB8AC3E}">
        <p14:creationId xmlns:p14="http://schemas.microsoft.com/office/powerpoint/2010/main" val="199175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 ladder pitch " title="Extension lad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2" r="7720" b="-1"/>
          <a:stretch/>
        </p:blipFill>
        <p:spPr bwMode="auto">
          <a:xfrm>
            <a:off x="20" y="4"/>
            <a:ext cx="45674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worker positioning lad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293" b="2"/>
          <a:stretch/>
        </p:blipFill>
        <p:spPr bwMode="auto">
          <a:xfrm>
            <a:off x="4567428" y="-5"/>
            <a:ext cx="4575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6419" y="3428995"/>
            <a:ext cx="747522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Pitch Extension Ladders, continued</a:t>
            </a:r>
            <a:br>
              <a:rPr lang="en-US" sz="6000" b="0" dirty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6000" dirty="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255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6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Proper Height Extension Ladders</a:t>
            </a:r>
            <a:br>
              <a:rPr lang="en-US" sz="3600" b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60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pic>
        <p:nvPicPr>
          <p:cNvPr id="10" name="Picture 3" descr="hight of extension lad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15" r="29197"/>
          <a:stretch/>
        </p:blipFill>
        <p:spPr bwMode="auto">
          <a:xfrm>
            <a:off x="2508" y="10"/>
            <a:ext cx="348504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27581" y="2121408"/>
            <a:ext cx="504770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3200" dirty="0"/>
              <a:t>   When accessing another level, the ladder must extend at least 3ft. (0.9m) above the landing to provide a hand hold for getting on and off the ladder.</a:t>
            </a:r>
          </a:p>
        </p:txBody>
      </p:sp>
    </p:spTree>
    <p:extLst>
      <p:ext uri="{BB962C8B-B14F-4D97-AF65-F5344CB8AC3E}">
        <p14:creationId xmlns:p14="http://schemas.microsoft.com/office/powerpoint/2010/main" val="32622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E07B53-65E2-4DA9-8A14-CCAFD7D6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386" y="4846002"/>
            <a:ext cx="3769614" cy="15229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17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Proper Height for Extension Ladders, continued</a:t>
            </a:r>
            <a:br>
              <a:rPr lang="en-US" sz="17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br>
              <a:rPr lang="en-US" sz="17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br>
              <a:rPr lang="en-US" sz="17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r>
              <a:rPr lang="en-US" sz="17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  <a:t>Choose the right ladder for the height you need to reach.</a:t>
            </a:r>
            <a:br>
              <a:rPr lang="en-US" sz="17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1700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 defTabSz="914400">
                <a:spcAft>
                  <a:spcPts val="600"/>
                </a:spcAft>
              </a:pPr>
              <a:t>24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386" y="965199"/>
            <a:ext cx="3528314" cy="348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*Assume a 5 ft.-6 in. person with a vertical reach of 12 in.</a:t>
            </a:r>
          </a:p>
          <a:p>
            <a:pPr lvl="0" indent="-18288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+Support points for extension ladders reflect section overlap, ladder angle, or 3-ft. extension above roof line</a:t>
            </a:r>
          </a:p>
        </p:txBody>
      </p:sp>
      <p:graphicFrame>
        <p:nvGraphicFramePr>
          <p:cNvPr id="3" name="Table 2" descr="Choose the right ladder for the height you need to reach.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3997"/>
              </p:ext>
            </p:extLst>
          </p:nvPr>
        </p:nvGraphicFramePr>
        <p:xfrm>
          <a:off x="4333240" y="489004"/>
          <a:ext cx="4630166" cy="5180277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470126">
                  <a:extLst>
                    <a:ext uri="{9D8B030D-6E8A-4147-A177-3AD203B41FA5}">
                      <a16:colId xmlns:a16="http://schemas.microsoft.com/office/drawing/2014/main" val="57722771"/>
                    </a:ext>
                  </a:extLst>
                </a:gridCol>
                <a:gridCol w="1531178">
                  <a:extLst>
                    <a:ext uri="{9D8B030D-6E8A-4147-A177-3AD203B41FA5}">
                      <a16:colId xmlns:a16="http://schemas.microsoft.com/office/drawing/2014/main" val="817351970"/>
                    </a:ext>
                  </a:extLst>
                </a:gridCol>
                <a:gridCol w="1628862">
                  <a:extLst>
                    <a:ext uri="{9D8B030D-6E8A-4147-A177-3AD203B41FA5}">
                      <a16:colId xmlns:a16="http://schemas.microsoft.com/office/drawing/2014/main" val="3663853360"/>
                    </a:ext>
                  </a:extLst>
                </a:gridCol>
              </a:tblGrid>
              <a:tr h="15643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spc="6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Ladder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spc="60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Height (ft.)</a:t>
                      </a:r>
                      <a:endParaRPr kumimoji="0" lang="en-US" sz="1400" b="0" i="0" u="none" strike="noStrike" cap="none" spc="60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spc="6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spc="6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Reach (ft.)*</a:t>
                      </a:r>
                      <a:endParaRPr kumimoji="0" lang="en-US" sz="1400" b="0" i="0" u="none" strike="noStrike" cap="none" spc="6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spc="6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Height to Gutter or Top Support Point+</a:t>
                      </a:r>
                      <a:endParaRPr kumimoji="0" lang="en-US" sz="1400" b="0" i="0" u="none" strike="noStrike" cap="none" spc="6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307542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ft. max.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9304562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9-13 ft.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28847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13-17 ft.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566000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17-21 ft.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53603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21-25 ft.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345453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25-28 ft.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467305"/>
                  </a:ext>
                </a:extLst>
              </a:tr>
              <a:tr h="5165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en-US" sz="1200" b="0" i="0" u="none" strike="noStrike" cap="none" spc="0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28-31 ft.</a:t>
                      </a:r>
                      <a:endParaRPr kumimoji="0" 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58117" marR="58117" marT="77490" marB="2905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599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276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60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Secure and Stabilize Ladders</a:t>
            </a:r>
            <a:br>
              <a:rPr lang="en-US" sz="3600" b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60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25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9" name="Picture 8" descr="Long ladder glowing among shorter dull ladders">
            <a:extLst>
              <a:ext uri="{FF2B5EF4-FFF2-40B4-BE49-F238E27FC236}">
                <a16:creationId xmlns:a16="http://schemas.microsoft.com/office/drawing/2014/main" id="{6B12030C-045F-6E09-10B2-C791D4A1CE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40" r="29047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7581" y="2121408"/>
            <a:ext cx="5047707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dirty="0"/>
              <a:t>Extension ladders should be secured at the top or bottom to prevent movement. 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2800" dirty="0"/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2800" dirty="0"/>
              <a:t>The base of an extension ladder must be secured in place by using the safety feet on the ladder or other effective means. </a:t>
            </a:r>
          </a:p>
        </p:txBody>
      </p:sp>
    </p:spTree>
    <p:extLst>
      <p:ext uri="{BB962C8B-B14F-4D97-AF65-F5344CB8AC3E}">
        <p14:creationId xmlns:p14="http://schemas.microsoft.com/office/powerpoint/2010/main" val="171104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worker on ladder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89" r="1" b="1"/>
          <a:stretch/>
        </p:blipFill>
        <p:spPr bwMode="auto">
          <a:xfrm>
            <a:off x="2508" y="3509433"/>
            <a:ext cx="3356362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05958" y="2966575"/>
            <a:ext cx="5047708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defRPr/>
            </a:pPr>
            <a:r>
              <a:rPr lang="en-US" sz="36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Secure and Stabilize Ladders</a:t>
            </a:r>
            <a:r>
              <a:rPr lang="en-US" sz="36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,</a:t>
            </a:r>
            <a:r>
              <a:rPr lang="en-US" sz="36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 continued</a:t>
            </a:r>
            <a:br>
              <a:rPr lang="en-US" sz="36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60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 defTabSz="914400">
                <a:spcAft>
                  <a:spcPts val="600"/>
                </a:spcAft>
              </a:pPr>
              <a:t>26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6" name="Content Placeholder 5" descr="Tie-off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9605"/>
          <a:stretch/>
        </p:blipFill>
        <p:spPr>
          <a:xfrm>
            <a:off x="0" y="0"/>
            <a:ext cx="3355975" cy="33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07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Two ways to secure the base of a ladder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34" r="11566"/>
          <a:stretch>
            <a:fillRect/>
          </a:stretch>
        </p:blipFill>
        <p:spPr bwMode="auto">
          <a:xfrm>
            <a:off x="20" y="1"/>
            <a:ext cx="4511655" cy="42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670" y="4355692"/>
            <a:ext cx="6814455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35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Secure and Stabilize Ladders - continued</a:t>
            </a:r>
            <a:br>
              <a:rPr lang="en-US" sz="3500" b="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3500" kern="1200" cap="all" baseline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 descr="Two ways to secure the base of a ladd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" b="2490"/>
          <a:stretch/>
        </p:blipFill>
        <p:spPr bwMode="auto">
          <a:xfrm>
            <a:off x="4632324" y="-2"/>
            <a:ext cx="4511676" cy="42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82097" y="103133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Secure</a:t>
            </a:r>
            <a:r>
              <a:rPr lang="en-US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and Stabilize Ladders</a:t>
            </a:r>
            <a:r>
              <a:rPr lang="en-US" sz="2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,</a:t>
            </a:r>
            <a:r>
              <a:rPr lang="en-US" sz="28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continued</a:t>
            </a:r>
            <a:br>
              <a:rPr lang="en-US" sz="1200" kern="0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pic>
        <p:nvPicPr>
          <p:cNvPr id="9" name="Content Placeholder 8" descr="stabiliz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258814"/>
            <a:ext cx="3075709" cy="2743200"/>
          </a:xfrm>
          <a:prstGeom prst="rect">
            <a:avLst/>
          </a:prstGeom>
        </p:spPr>
      </p:pic>
      <p:pic>
        <p:nvPicPr>
          <p:cNvPr id="7" name="Picture 6" descr="ladder fe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223605"/>
            <a:ext cx="2980303" cy="28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09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 descr="Fall Protection Handbook; Video Shoot (Phoenix) 1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332" b="-2"/>
          <a:stretch/>
        </p:blipFill>
        <p:spPr bwMode="auto">
          <a:xfrm>
            <a:off x="20" y="10"/>
            <a:ext cx="9143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9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Loose Soil</a:t>
            </a:r>
            <a:br>
              <a:rPr lang="en-US" sz="9600" b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9600">
              <a:solidFill>
                <a:srgbClr val="FFFFFF"/>
              </a:solidFill>
              <a:latin typeface="+mj-lt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42372" y="6121179"/>
            <a:ext cx="725556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3E94348-21A6-41D3-A129-60A65FFBB42D}" type="slidenum">
              <a:rPr lang="en-US" sz="2800" smtClean="0">
                <a:solidFill>
                  <a:srgbClr val="FFFFFF"/>
                </a:solidFill>
                <a:latin typeface="+mj-lt"/>
              </a:rPr>
              <a:pPr algn="r">
                <a:spcAft>
                  <a:spcPts val="600"/>
                </a:spcAft>
              </a:pPr>
              <a:t>29</a:t>
            </a:fld>
            <a:endParaRPr lang="en-US" sz="28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423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right ladder against dull ladders">
            <a:extLst>
              <a:ext uri="{FF2B5EF4-FFF2-40B4-BE49-F238E27FC236}">
                <a16:creationId xmlns:a16="http://schemas.microsoft.com/office/drawing/2014/main" id="{52CE229A-AC13-0C87-3EAA-36F17762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anchor="ctr">
            <a:normAutofit/>
          </a:bodyPr>
          <a:lstStyle/>
          <a:p>
            <a:pPr algn="ctr"/>
            <a:r>
              <a:rPr lang="en-US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Introduction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289304"/>
            <a:ext cx="5643154" cy="330882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Falls from ladders are a leading cause of serious and fatal injuries in residential construction.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goals of this course are to help you: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understand how to correct or eliminate fall hazards on your job sites related to ladder use.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u</a:t>
            </a:r>
            <a:r>
              <a:rPr lang="en-US" sz="2400" dirty="0">
                <a:solidFill>
                  <a:schemeClr val="bg1"/>
                </a:solidFill>
              </a:rPr>
              <a:t>nderstand the OSHA ladder safety requirements.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3FF698-2B5C-075A-C29C-55F17C9CA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4" y="208328"/>
            <a:ext cx="928142" cy="9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055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60458" y="2624328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pPr lvl="0" defTabSz="685800">
              <a:spcBef>
                <a:spcPts val="0"/>
              </a:spcBef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Step Ladders</a:t>
            </a:r>
            <a:br>
              <a:rPr lang="en-US" sz="2800" kern="0" dirty="0">
                <a:latin typeface="Calibri"/>
                <a:ea typeface="+mn-ea"/>
                <a:cs typeface="+mn-cs"/>
              </a:rPr>
            </a:br>
            <a:endParaRPr lang="en-US" sz="2800" dirty="0"/>
          </a:p>
        </p:txBody>
      </p:sp>
      <p:pic>
        <p:nvPicPr>
          <p:cNvPr id="10" name="Picture 2" descr="step ladd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57" r="2821" b="-1"/>
          <a:stretch/>
        </p:blipFill>
        <p:spPr bwMode="auto">
          <a:xfrm>
            <a:off x="2507" y="10"/>
            <a:ext cx="5248762" cy="63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4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776046"/>
            <a:ext cx="7543800" cy="1609344"/>
          </a:xfrm>
        </p:spPr>
        <p:txBody>
          <a:bodyPr>
            <a:normAutofit/>
          </a:bodyPr>
          <a:lstStyle/>
          <a:p>
            <a:pPr lvl="0" defTabSz="685800">
              <a:spcBef>
                <a:spcPts val="0"/>
              </a:spcBef>
              <a:defRPr/>
            </a:pPr>
            <a:r>
              <a:rPr lang="en-US" sz="39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Step Ladders, continued</a:t>
            </a:r>
            <a:br>
              <a:rPr lang="en-US" sz="3900" kern="0" dirty="0">
                <a:latin typeface="Calibri"/>
                <a:ea typeface="+mn-ea"/>
                <a:cs typeface="+mn-cs"/>
              </a:rPr>
            </a:br>
            <a:endParaRPr lang="en-US" sz="3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8C3E8DAA-07F1-E0C8-5662-F281D1A702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7238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650990" y="702365"/>
            <a:ext cx="2922198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4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Step Ladders, continued </a:t>
            </a:r>
            <a:br>
              <a:rPr lang="en-US" sz="4400" b="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4400" dirty="0">
              <a:blipFill dpi="0" rotWithShape="1">
                <a:blip r:embed="rId3"/>
                <a:srcRect/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pic>
        <p:nvPicPr>
          <p:cNvPr id="10" name="Picture 6" descr="worker on A frame lad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7" r="22085"/>
          <a:stretch/>
        </p:blipFill>
        <p:spPr bwMode="auto">
          <a:xfrm>
            <a:off x="20" y="10"/>
            <a:ext cx="51758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2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>
            <a:normAutofit/>
          </a:bodyPr>
          <a:lstStyle/>
          <a:p>
            <a:pPr lvl="0" defTabSz="685800">
              <a:spcBef>
                <a:spcPts val="0"/>
              </a:spcBef>
              <a:defRPr/>
            </a:pPr>
            <a:r>
              <a:rPr lang="en-US" sz="35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Step Ladders Hazard</a:t>
            </a:r>
            <a:br>
              <a:rPr lang="en-US" sz="3500" kern="0">
                <a:latin typeface="Calibri"/>
                <a:ea typeface="+mn-ea"/>
                <a:cs typeface="+mn-cs"/>
              </a:rPr>
            </a:br>
            <a:endParaRPr lang="en-US" sz="3500"/>
          </a:p>
        </p:txBody>
      </p:sp>
      <p:pic>
        <p:nvPicPr>
          <p:cNvPr id="11" name="Picture 5" descr="imprpoer ladder us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6" r="29690" b="-1"/>
          <a:stretch/>
        </p:blipFill>
        <p:spPr bwMode="auto">
          <a:xfrm>
            <a:off x="20" y="10"/>
            <a:ext cx="454985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599" y="2121408"/>
            <a:ext cx="3974689" cy="4050792"/>
          </a:xfrm>
        </p:spPr>
        <p:txBody>
          <a:bodyPr>
            <a:normAutofit/>
          </a:bodyPr>
          <a:lstStyle/>
          <a:p>
            <a:r>
              <a:rPr lang="en-US" altLang="en-US" kern="0" dirty="0">
                <a:latin typeface="Arial"/>
              </a:rPr>
              <a:t>Do </a:t>
            </a:r>
            <a:r>
              <a:rPr lang="en-US" altLang="en-US" b="1" u="sng" kern="0" dirty="0">
                <a:latin typeface="Arial"/>
              </a:rPr>
              <a:t>NOT</a:t>
            </a:r>
            <a:r>
              <a:rPr lang="en-US" altLang="en-US" kern="0" dirty="0">
                <a:latin typeface="Arial"/>
              </a:rPr>
              <a:t> use a step ladder that is folded or in a leaning position.</a:t>
            </a:r>
          </a:p>
          <a:p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2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355159" y="383947"/>
            <a:ext cx="4790223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defRPr/>
            </a:pPr>
            <a:r>
              <a:rPr lang="en-US" sz="36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Proper Height of Stepladders</a:t>
            </a:r>
            <a:br>
              <a:rPr lang="en-US" sz="2600" b="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2600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pic>
        <p:nvPicPr>
          <p:cNvPr id="10" name="Picture 7" descr="Proper Height of Stepladders&#10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83"/>
          <a:stretch>
            <a:fillRect/>
          </a:stretch>
        </p:blipFill>
        <p:spPr bwMode="auto">
          <a:xfrm>
            <a:off x="475499" y="1993291"/>
            <a:ext cx="5625148" cy="31404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2"/>
          <p:cNvSpPr/>
          <p:nvPr/>
        </p:nvSpPr>
        <p:spPr>
          <a:xfrm>
            <a:off x="6247891" y="1993291"/>
            <a:ext cx="265802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400" dirty="0"/>
              <a:t>Choose a step ladder that is no more than 4ft. Shorter than the</a:t>
            </a:r>
          </a:p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en-US" sz="2400" dirty="0"/>
              <a:t>height you want to reach.</a:t>
            </a:r>
          </a:p>
        </p:txBody>
      </p:sp>
    </p:spTree>
    <p:extLst>
      <p:ext uri="{BB962C8B-B14F-4D97-AF65-F5344CB8AC3E}">
        <p14:creationId xmlns:p14="http://schemas.microsoft.com/office/powerpoint/2010/main" val="622607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87707" y="1128955"/>
            <a:ext cx="8295639" cy="55287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r">
              <a:defRPr/>
            </a:pP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Maintain a Safe Position on Ladders</a:t>
            </a:r>
            <a:br>
              <a:rPr lang="en-US" sz="4200" b="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4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0335" y="599768"/>
            <a:ext cx="4555850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 algn="ctr">
                <a:spcAft>
                  <a:spcPts val="600"/>
                </a:spcAft>
              </a:pPr>
              <a:t>35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60C03E-C1F9-7D51-5559-96B2B09A4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7" y="167654"/>
            <a:ext cx="961301" cy="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21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650990" y="702365"/>
            <a:ext cx="3493010" cy="2726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49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Maintain a Safe Position on a Ladder</a:t>
            </a:r>
            <a:endParaRPr lang="en-US" sz="4900" b="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pic>
        <p:nvPicPr>
          <p:cNvPr id="10" name="Picture 4" descr="Fall Protection Handbook; Video Shoot (Phoenix) 1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8" r="30813" b="1"/>
          <a:stretch/>
        </p:blipFill>
        <p:spPr bwMode="auto">
          <a:xfrm>
            <a:off x="20" y="10"/>
            <a:ext cx="51758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24850" y="6135306"/>
            <a:ext cx="395785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36</a:t>
            </a:fld>
            <a:endParaRPr lang="en-US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01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931229" y="3084141"/>
            <a:ext cx="3974689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5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Ladder Inspections</a:t>
            </a:r>
            <a:br>
              <a:rPr lang="en-US" sz="3500" b="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500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pic>
        <p:nvPicPr>
          <p:cNvPr id="10" name="Picture 13" descr="Fall Protection Handbook; Video Shoot (Winchester Homes) 05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28" r="12383" b="2"/>
          <a:stretch/>
        </p:blipFill>
        <p:spPr bwMode="auto">
          <a:xfrm>
            <a:off x="20" y="10"/>
            <a:ext cx="454985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599" y="2121408"/>
            <a:ext cx="3974689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48526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878977" y="2862072"/>
            <a:ext cx="3974689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 sz="32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Ladder Inspection, continued</a:t>
            </a:r>
            <a:br>
              <a:rPr lang="en-US" sz="3200" b="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200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pic>
        <p:nvPicPr>
          <p:cNvPr id="6" name="Content Placeholder 5" descr="inspection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49" r="32427"/>
          <a:stretch/>
        </p:blipFill>
        <p:spPr>
          <a:xfrm>
            <a:off x="20" y="10"/>
            <a:ext cx="4549857" cy="68579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38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9646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Review the Safety Labels on the Ladder&#10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65" r="18192"/>
          <a:stretch/>
        </p:blipFill>
        <p:spPr bwMode="auto">
          <a:xfrm>
            <a:off x="20" y="4"/>
            <a:ext cx="456740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view the Safety Labels on the Ladder&#10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46" r="20288" b="-1"/>
          <a:stretch/>
        </p:blipFill>
        <p:spPr bwMode="auto">
          <a:xfrm>
            <a:off x="4567428" y="-5"/>
            <a:ext cx="4575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6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Review the Safety Labels on the Ladder</a:t>
            </a:r>
            <a:br>
              <a:rPr lang="en-US" sz="6000" b="0">
                <a:solidFill>
                  <a:srgbClr val="FFFFFF"/>
                </a:solidFill>
                <a:latin typeface="+mj-lt"/>
                <a:cs typeface="+mj-cs"/>
              </a:rPr>
            </a:br>
            <a:endParaRPr lang="en-US" sz="6000">
              <a:solidFill>
                <a:srgbClr val="FFFFFF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35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Course Objectives</a:t>
            </a:r>
            <a:br>
              <a:rPr lang="en-US" sz="3500">
                <a:latin typeface="Calibri"/>
                <a:ea typeface="+mn-ea"/>
                <a:cs typeface="+mn-cs"/>
              </a:rPr>
            </a:br>
            <a:endParaRPr lang="en-US" sz="350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800599" y="2121408"/>
            <a:ext cx="3974689" cy="4050792"/>
          </a:xfrm>
        </p:spPr>
        <p:txBody>
          <a:bodyPr>
            <a:normAutofit/>
          </a:bodyPr>
          <a:lstStyle/>
          <a:p>
            <a:pPr marL="457200" indent="-457200" fontAlgn="base">
              <a:buFontTx/>
              <a:buAutoNum type="arabicPeriod"/>
            </a:pPr>
            <a:r>
              <a:rPr lang="en-US" altLang="en-US" sz="1600" kern="0">
                <a:latin typeface="Arial"/>
              </a:rPr>
              <a:t>Identify the importance of preventing falls from ladders.</a:t>
            </a:r>
          </a:p>
          <a:p>
            <a:pPr marL="457200" indent="-457200" fontAlgn="base">
              <a:spcAft>
                <a:spcPct val="0"/>
              </a:spcAft>
              <a:buFontTx/>
              <a:buAutoNum type="arabicPeriod"/>
            </a:pPr>
            <a:r>
              <a:rPr lang="en-US" altLang="en-US" sz="1600" kern="0">
                <a:latin typeface="Arial"/>
              </a:rPr>
              <a:t>Recognize fall hazards associated with ladder use.</a:t>
            </a:r>
          </a:p>
          <a:p>
            <a:pPr marL="457200" indent="-457200" fontAlgn="base">
              <a:spcAft>
                <a:spcPct val="0"/>
              </a:spcAft>
              <a:buFontTx/>
              <a:buAutoNum type="arabicPeriod"/>
            </a:pPr>
            <a:r>
              <a:rPr lang="en-US" altLang="en-US" sz="1600" kern="0">
                <a:latin typeface="Arial"/>
              </a:rPr>
              <a:t>Identify OSHA requirements for ladders.  </a:t>
            </a:r>
          </a:p>
          <a:p>
            <a:pPr marL="457200" indent="-457200" fontAlgn="base">
              <a:spcAft>
                <a:spcPct val="0"/>
              </a:spcAft>
              <a:buFontTx/>
              <a:buAutoNum type="arabicPeriod"/>
            </a:pPr>
            <a:r>
              <a:rPr lang="en-US" altLang="en-US" sz="1600" kern="0">
                <a:latin typeface="Arial"/>
              </a:rPr>
              <a:t>Identify work practices for using ladders safely.</a:t>
            </a:r>
          </a:p>
          <a:p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0" name="Picture 9" descr="Bright ladder against dull ladders">
            <a:extLst>
              <a:ext uri="{FF2B5EF4-FFF2-40B4-BE49-F238E27FC236}">
                <a16:creationId xmlns:a16="http://schemas.microsoft.com/office/drawing/2014/main" id="{6FEAEE66-61FC-4BC5-4DE5-AF3BCF3E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94" r="6248"/>
          <a:stretch/>
        </p:blipFill>
        <p:spPr>
          <a:xfrm>
            <a:off x="21" y="11"/>
            <a:ext cx="4206220" cy="63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68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ight ladder against dull ladders">
            <a:extLst>
              <a:ext uri="{FF2B5EF4-FFF2-40B4-BE49-F238E27FC236}">
                <a16:creationId xmlns:a16="http://schemas.microsoft.com/office/drawing/2014/main" id="{93870F51-C4E0-AE07-61CF-F2E2E027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1"/>
            <a:ext cx="9143980" cy="685798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DEF737-D182-4648-A899-EDF7C73B0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7415" y="292564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400" dirty="0">
                <a:solidFill>
                  <a:schemeClr val="tx1"/>
                </a:solidFill>
                <a:latin typeface="+mj-lt"/>
                <a:cs typeface="+mj-cs"/>
              </a:rPr>
              <a:t>Additional Safe Work Practices: Ladders</a:t>
            </a:r>
            <a:br>
              <a:rPr lang="en-US" sz="340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34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Extension ladders should not be separated to create two ladders.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Keep the areas around the tops and bottoms of all ladders clear to prevent trip-and-fall hazards.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/>
              <a:t>Avoid setting ladders up in high traffic areas or barricade the area around ladder.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40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CB674-A7E4-C5C0-A036-CCAF3D2AE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925"/>
            <a:ext cx="998229" cy="9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32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ight ladder against dull ladders">
            <a:extLst>
              <a:ext uri="{FF2B5EF4-FFF2-40B4-BE49-F238E27FC236}">
                <a16:creationId xmlns:a16="http://schemas.microsoft.com/office/drawing/2014/main" id="{702AC90D-47B5-4235-20D4-E589855A7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3BCEBEF-357D-4DB7-9518-66259CD90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092" y="4162031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0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  <a:t>Additional Work Practices: Ladder Safety</a:t>
            </a:r>
            <a:br>
              <a:rPr lang="en-US" sz="300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300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3440" y="4170410"/>
            <a:ext cx="3524415" cy="176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400"/>
              <a:t>Ladders must be kept free of oil, grease, and other slipping hazards.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400"/>
              <a:t>Consider using a rope to raise/lower materials instead of carrying items while climbing a ladder.</a:t>
            </a:r>
          </a:p>
          <a:p>
            <a:pPr marL="257175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400"/>
              <a:t>Do </a:t>
            </a:r>
            <a:r>
              <a:rPr lang="en-US" altLang="en-US" sz="1400" b="1" u="sng"/>
              <a:t>NOT</a:t>
            </a:r>
            <a:r>
              <a:rPr lang="en-US" altLang="en-US" sz="1400"/>
              <a:t> use metal or aluminum ladders near exposed energized electrical equipment.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41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BF9D0-C5F9-F8A3-B364-D84328950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1" y="124087"/>
            <a:ext cx="911804" cy="9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5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Work tools on a bench">
            <a:extLst>
              <a:ext uri="{FF2B5EF4-FFF2-40B4-BE49-F238E27FC236}">
                <a16:creationId xmlns:a16="http://schemas.microsoft.com/office/drawing/2014/main" id="{A6BB29EF-9FB5-49CD-2500-D07BB58FB1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00" r="-1" b="-1"/>
          <a:stretch/>
        </p:blipFill>
        <p:spPr>
          <a:xfrm>
            <a:off x="22" y="0"/>
            <a:ext cx="9143978" cy="685799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8D1750A-0C95-457C-9223-D9F15551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3075" y="0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Workshop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5198961" y="4688205"/>
            <a:ext cx="3524415" cy="176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18288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alt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42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E7193-2E43-D83C-D860-A7FA8E89F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0" y="124086"/>
            <a:ext cx="1025445" cy="102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62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son pressing button">
            <a:extLst>
              <a:ext uri="{FF2B5EF4-FFF2-40B4-BE49-F238E27FC236}">
                <a16:creationId xmlns:a16="http://schemas.microsoft.com/office/drawing/2014/main" id="{EF53A332-80A7-1227-907A-72922766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40" r="6958" b="-1"/>
          <a:stretch/>
        </p:blipFill>
        <p:spPr>
          <a:xfrm>
            <a:off x="5146766" y="3860072"/>
            <a:ext cx="3997234" cy="299792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defRPr/>
            </a:pPr>
            <a:r>
              <a:rPr lang="en-US" sz="4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j-cs"/>
              </a:rPr>
              <a:t>Hazard Violation Workshop</a:t>
            </a:r>
            <a:br>
              <a:rPr lang="en-US" sz="4200" b="0" dirty="0">
                <a:solidFill>
                  <a:schemeClr val="tx1"/>
                </a:solidFill>
                <a:latin typeface="+mj-lt"/>
                <a:cs typeface="+mj-cs"/>
              </a:rPr>
            </a:br>
            <a:endParaRPr lang="en-US" sz="4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7883" y="1520516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defRPr/>
            </a:pPr>
            <a:r>
              <a:rPr lang="en-US" altLang="en-US" sz="2400" dirty="0"/>
              <a:t>Students will review a series of photographs of ladders and scaffolds in use on a jobsite. The assignment is to identify the hazards in each photo and discuss the corrective action required to correct the hazard.  (Note: Some of the photos are of correct safe work practices.)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endParaRPr lang="en-US" altLang="en-US" sz="24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altLang="en-US" sz="2400" b="1" dirty="0"/>
              <a:t>You Play OSHA!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1400" smtClean="0">
                <a:solidFill>
                  <a:srgbClr val="FFFFFF"/>
                </a:solidFill>
                <a:latin typeface="+mj-lt"/>
              </a:rPr>
              <a:pPr algn="ctr">
                <a:spcAft>
                  <a:spcPts val="600"/>
                </a:spcAft>
              </a:pPr>
              <a:t>43</a:t>
            </a:fld>
            <a:endParaRPr lang="en-US" sz="14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144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photo of house with ladder on the roof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68" r="1801" b="2"/>
          <a:stretch/>
        </p:blipFill>
        <p:spPr bwMode="auto">
          <a:xfrm>
            <a:off x="1425527" y="1216119"/>
            <a:ext cx="6691165" cy="50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865" y="369316"/>
            <a:ext cx="6474279" cy="640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/>
              <a:t>Picture #1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2372" y="6121179"/>
            <a:ext cx="725556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3E94348-21A6-41D3-A129-60A65FFBB42D}" type="slidenum">
              <a:rPr lang="en-US" sz="2800" smtClean="0">
                <a:latin typeface="+mj-lt"/>
              </a:rPr>
              <a:pPr algn="r">
                <a:spcAft>
                  <a:spcPts val="600"/>
                </a:spcAft>
              </a:pPr>
              <a:t>44</a:t>
            </a:fld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6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d bent steel drum as scafolding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"/>
          <a:stretch/>
        </p:blipFill>
        <p:spPr>
          <a:xfrm>
            <a:off x="1151227" y="830734"/>
            <a:ext cx="7053923" cy="52904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2832" y="0"/>
            <a:ext cx="6278336" cy="9321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/>
              <a:t>Picture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2372" y="6121179"/>
            <a:ext cx="725556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3E94348-21A6-41D3-A129-60A65FFBB42D}" type="slidenum">
              <a:rPr lang="en-US" sz="2800" smtClean="0">
                <a:latin typeface="+mj-lt"/>
              </a:rPr>
              <a:pPr algn="r">
                <a:spcAft>
                  <a:spcPts val="600"/>
                </a:spcAft>
              </a:pPr>
              <a:t>45</a:t>
            </a:fld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35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roper ladder u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668" b="2"/>
          <a:stretch/>
        </p:blipFill>
        <p:spPr bwMode="auto">
          <a:xfrm>
            <a:off x="1513332" y="1236724"/>
            <a:ext cx="6633972" cy="497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2708" y="214306"/>
            <a:ext cx="7475220" cy="11134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/>
              <a:t>Picture #3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42372" y="6121179"/>
            <a:ext cx="725556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83E94348-21A6-41D3-A129-60A65FFBB42D}" type="slidenum">
              <a:rPr lang="en-US" sz="2800" smtClean="0">
                <a:latin typeface="+mj-lt"/>
              </a:rPr>
              <a:pPr algn="r">
                <a:spcAft>
                  <a:spcPts val="600"/>
                </a:spcAft>
              </a:pPr>
              <a:t>46</a:t>
            </a:fld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073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nproper ladder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5" b="-2"/>
          <a:stretch/>
        </p:blipFill>
        <p:spPr bwMode="auto">
          <a:xfrm>
            <a:off x="1272545" y="969265"/>
            <a:ext cx="7071355" cy="530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0" y="105809"/>
            <a:ext cx="7543800" cy="83471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Picture #4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76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azar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67" b="4916"/>
          <a:stretch/>
        </p:blipFill>
        <p:spPr bwMode="auto">
          <a:xfrm>
            <a:off x="1593673" y="1374214"/>
            <a:ext cx="6531423" cy="489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Picture #5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48</a:t>
            </a:fld>
            <a:endParaRPr lang="en-US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36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roper ladder secruit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55" b="5564"/>
          <a:stretch/>
        </p:blipFill>
        <p:spPr bwMode="auto">
          <a:xfrm>
            <a:off x="1362889" y="1289304"/>
            <a:ext cx="6670747" cy="500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Picture #6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49</a:t>
            </a:fld>
            <a:endParaRPr lang="en-US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right ladder against dull ladders">
            <a:extLst>
              <a:ext uri="{FF2B5EF4-FFF2-40B4-BE49-F238E27FC236}">
                <a16:creationId xmlns:a16="http://schemas.microsoft.com/office/drawing/2014/main" id="{69ECDF1D-77C9-C765-B5F3-44AA72FA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anchor="ctr"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en-US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Course Agenda</a:t>
            </a:r>
            <a:br>
              <a:rPr lang="en-US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02386" y="2121408"/>
            <a:ext cx="7543800" cy="4050792"/>
          </a:xfrm>
        </p:spPr>
        <p:txBody>
          <a:bodyPr>
            <a:normAutofit/>
          </a:bodyPr>
          <a:lstStyle/>
          <a:p>
            <a:pPr marL="257175" indent="-257175" fontAlgn="base">
              <a:spcAft>
                <a:spcPct val="0"/>
              </a:spcAft>
              <a:buFontTx/>
              <a:buChar char="•"/>
            </a:pPr>
            <a:r>
              <a:rPr lang="en-US" altLang="en-US" b="1" kern="0">
                <a:latin typeface="Arial"/>
              </a:rPr>
              <a:t>Section 1:</a:t>
            </a:r>
            <a:r>
              <a:rPr lang="en-US" altLang="en-US" kern="0">
                <a:latin typeface="Arial"/>
              </a:rPr>
              <a:t> Overview</a:t>
            </a:r>
          </a:p>
          <a:p>
            <a:pPr marL="257175" indent="-257175" fontAlgn="base">
              <a:spcAft>
                <a:spcPct val="0"/>
              </a:spcAft>
              <a:buFontTx/>
              <a:buChar char="•"/>
            </a:pPr>
            <a:r>
              <a:rPr lang="en-US" altLang="en-US" b="1" kern="0">
                <a:latin typeface="Arial"/>
              </a:rPr>
              <a:t>Section 2:</a:t>
            </a:r>
            <a:r>
              <a:rPr lang="en-US" altLang="en-US" kern="0">
                <a:latin typeface="Arial"/>
              </a:rPr>
              <a:t> Ladder Safety</a:t>
            </a:r>
          </a:p>
          <a:p>
            <a:pPr marL="257175" indent="-257175" fontAlgn="base">
              <a:spcAft>
                <a:spcPct val="0"/>
              </a:spcAft>
              <a:buFontTx/>
              <a:buChar char="•"/>
            </a:pPr>
            <a:r>
              <a:rPr lang="en-US" altLang="en-US" b="1" kern="0">
                <a:latin typeface="Arial"/>
              </a:rPr>
              <a:t>Section 3:</a:t>
            </a:r>
            <a:r>
              <a:rPr lang="en-US" altLang="en-US" kern="0">
                <a:latin typeface="Arial"/>
              </a:rPr>
              <a:t> Group Workshop</a:t>
            </a:r>
          </a:p>
          <a:p>
            <a:pPr marL="257175" indent="-257175" fontAlgn="base">
              <a:spcAft>
                <a:spcPct val="0"/>
              </a:spcAft>
              <a:buFontTx/>
              <a:buChar char="•"/>
            </a:pPr>
            <a:r>
              <a:rPr lang="en-US" altLang="en-US" b="1" kern="0">
                <a:latin typeface="Arial"/>
              </a:rPr>
              <a:t>Section 4:</a:t>
            </a:r>
            <a:r>
              <a:rPr lang="en-US" altLang="en-US" kern="0">
                <a:latin typeface="Arial"/>
              </a:rPr>
              <a:t> Post Test and Review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B6675-EEB3-EF94-9F29-392DD3F73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52" y="197245"/>
            <a:ext cx="890452" cy="89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15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mproper positio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97"/>
          <a:stretch/>
        </p:blipFill>
        <p:spPr bwMode="auto">
          <a:xfrm>
            <a:off x="1162594" y="1158673"/>
            <a:ext cx="6818811" cy="511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67404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Picture #7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14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2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Picture #8</a:t>
            </a:r>
            <a:br>
              <a:rPr lang="en-US" sz="2800"/>
            </a:br>
            <a:endParaRPr lang="en-US" sz="2800"/>
          </a:p>
        </p:txBody>
      </p:sp>
      <p:pic>
        <p:nvPicPr>
          <p:cNvPr id="10" name="Picture 5" descr="incorrect ang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54"/>
          <a:stretch/>
        </p:blipFill>
        <p:spPr bwMode="auto">
          <a:xfrm>
            <a:off x="1068896" y="405488"/>
            <a:ext cx="4843813" cy="586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17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2709" y="484632"/>
            <a:ext cx="2862580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/>
              <a:t>Picture #9</a:t>
            </a:r>
            <a:br>
              <a:rPr lang="en-US" sz="2800"/>
            </a:br>
            <a:endParaRPr lang="en-US" sz="2800"/>
          </a:p>
        </p:txBody>
      </p:sp>
      <p:pic>
        <p:nvPicPr>
          <p:cNvPr id="10" name="Picture 4" descr="hazar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8" r="28731" b="-2"/>
          <a:stretch/>
        </p:blipFill>
        <p:spPr bwMode="auto">
          <a:xfrm>
            <a:off x="1156881" y="484632"/>
            <a:ext cx="4755828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3E94348-21A6-41D3-A129-60A65FFBB42D}" type="slidenum">
              <a:rPr lang="en-US" smtClean="0"/>
              <a:pPr>
                <a:spcAft>
                  <a:spcPts val="600"/>
                </a:spcAft>
              </a:pPr>
              <a:t>52</a:t>
            </a:fld>
            <a:endParaRPr lang="en-US"/>
          </a:p>
        </p:txBody>
      </p:sp>
      <p:sp>
        <p:nvSpPr>
          <p:cNvPr id="4" name="Content Placeholder 3" hidden="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5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5898" y="3145899"/>
            <a:ext cx="3729384" cy="151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4000" dirty="0"/>
              <a:t>Questions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EBAB0-594B-C4C3-DD49-99B4091A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73" r="16063" b="-2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751058" y="500322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486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670" y="2886890"/>
            <a:ext cx="7475220" cy="134900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8900" b="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cs typeface="+mj-cs"/>
              </a:rPr>
              <a:t>Section 1: Overview</a:t>
            </a:r>
            <a:br>
              <a:rPr lang="en-US" altLang="en-US" sz="8900" b="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cs typeface="+mj-cs"/>
              </a:rPr>
            </a:br>
            <a:endParaRPr lang="en-US" sz="8900" dirty="0">
              <a:blipFill dpi="0" rotWithShape="1">
                <a:blip r:embed="rId3"/>
                <a:srcRect/>
                <a:tile tx="6350" ty="-127000" sx="65000" sy="64000" flip="none" algn="tl"/>
              </a:blipFill>
              <a:latin typeface="+mj-lt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641831" y="5342324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3E94348-21A6-41D3-A129-60A65FFBB42D}" type="slidenum">
              <a:rPr lang="en-US" sz="28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 algn="ctr">
                <a:spcAft>
                  <a:spcPts val="600"/>
                </a:spcAft>
              </a:pPr>
              <a:t>6</a:t>
            </a:fld>
            <a:endParaRPr lang="en-US" sz="28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866736-4DC4-098F-495C-43DABB99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59" y="170982"/>
            <a:ext cx="1004675" cy="10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916421"/>
            <a:ext cx="7886700" cy="1325563"/>
          </a:xfrm>
        </p:spPr>
        <p:txBody>
          <a:bodyPr>
            <a:normAutofit fontScale="90000"/>
          </a:bodyPr>
          <a:lstStyle/>
          <a:p>
            <a:pPr lvl="0" algn="ctr" defTabSz="685800">
              <a:spcBef>
                <a:spcPts val="0"/>
              </a:spcBef>
              <a:defRPr/>
            </a:pPr>
            <a:r>
              <a:rPr lang="en-US" sz="27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Why is Preventing Falls from Ladders Important?</a:t>
            </a:r>
            <a:br>
              <a:rPr lang="en-US" sz="135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21526" y="1757191"/>
            <a:ext cx="6096000" cy="3343618"/>
          </a:xfrm>
        </p:spPr>
        <p:txBody>
          <a:bodyPr>
            <a:normAutofit fontScale="92500" lnSpcReduction="10000"/>
          </a:bodyPr>
          <a:lstStyle/>
          <a:p>
            <a:pPr marL="257175" lvl="0" indent="-257175" fontAlgn="base">
              <a:spcAft>
                <a:spcPct val="0"/>
              </a:spcAft>
              <a:buFontTx/>
              <a:buChar char="•"/>
            </a:pPr>
            <a:r>
              <a:rPr lang="en-US" altLang="en-US" kern="0" dirty="0">
                <a:solidFill>
                  <a:srgbClr val="000066"/>
                </a:solidFill>
                <a:latin typeface="Arial"/>
                <a:cs typeface="+mn-cs"/>
              </a:rPr>
              <a:t>Falls continue to be the leading cause of fatalities in residential construction. </a:t>
            </a:r>
          </a:p>
          <a:p>
            <a:pPr marL="257175" lvl="0" indent="-257175" fontAlgn="base">
              <a:spcAft>
                <a:spcPct val="0"/>
              </a:spcAft>
              <a:buFontTx/>
              <a:buChar char="•"/>
            </a:pPr>
            <a:endParaRPr lang="en-US" altLang="en-US" kern="0" dirty="0">
              <a:solidFill>
                <a:srgbClr val="000066"/>
              </a:solidFill>
              <a:latin typeface="Arial"/>
              <a:cs typeface="+mn-cs"/>
            </a:endParaRPr>
          </a:p>
          <a:p>
            <a:pPr marL="257175" lvl="0" indent="-257175" fontAlgn="base">
              <a:spcAft>
                <a:spcPct val="0"/>
              </a:spcAft>
              <a:buFontTx/>
              <a:buChar char="•"/>
            </a:pPr>
            <a:r>
              <a:rPr lang="en-US" altLang="en-US" kern="0" dirty="0">
                <a:solidFill>
                  <a:srgbClr val="000066"/>
                </a:solidFill>
                <a:latin typeface="Arial"/>
                <a:cs typeface="+mn-cs"/>
              </a:rPr>
              <a:t>Falls (602) were responsible for 45% of residential construction fatalities from 2003 to 2006.</a:t>
            </a:r>
          </a:p>
          <a:p>
            <a:pPr marL="257175" lvl="0" indent="-257175" fontAlgn="base">
              <a:spcAft>
                <a:spcPct val="0"/>
              </a:spcAft>
              <a:buFontTx/>
              <a:buChar char="•"/>
            </a:pPr>
            <a:endParaRPr lang="en-US" altLang="en-US" kern="0" dirty="0">
              <a:solidFill>
                <a:srgbClr val="000066"/>
              </a:solidFill>
              <a:latin typeface="Arial"/>
              <a:cs typeface="+mn-cs"/>
            </a:endParaRPr>
          </a:p>
          <a:p>
            <a:pPr marL="257175" lvl="0" indent="-257175" fontAlgn="base">
              <a:spcAft>
                <a:spcPct val="0"/>
              </a:spcAft>
              <a:buFontTx/>
              <a:buChar char="•"/>
            </a:pPr>
            <a:r>
              <a:rPr lang="en-US" altLang="en-US" kern="0" dirty="0">
                <a:solidFill>
                  <a:srgbClr val="000066"/>
                </a:solidFill>
                <a:latin typeface="Arial"/>
                <a:cs typeface="+mn-cs"/>
              </a:rPr>
              <a:t>135 (22%) were falls from ladders.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8F06E-5A62-761F-6C10-164E80B237DC}"/>
              </a:ext>
            </a:extLst>
          </p:cNvPr>
          <p:cNvSpPr txBox="1"/>
          <p:nvPr/>
        </p:nvSpPr>
        <p:spPr>
          <a:xfrm>
            <a:off x="2488474" y="5456787"/>
            <a:ext cx="51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Ladder Fails 2019 - YouTube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22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1530" y="934211"/>
            <a:ext cx="7886700" cy="1325563"/>
          </a:xfrm>
        </p:spPr>
        <p:txBody>
          <a:bodyPr/>
          <a:lstStyle/>
          <a:p>
            <a:pPr lvl="0" defTabSz="685800">
              <a:spcBef>
                <a:spcPts val="0"/>
              </a:spcBef>
              <a:defRPr/>
            </a:pPr>
            <a:r>
              <a:rPr lang="en-US" sz="21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Fatalities by Event or Exposure: Residential Construction</a:t>
            </a:r>
            <a:br>
              <a:rPr lang="en-US" sz="21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6" name="Content Placeholder 5" descr="statistics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142" y="1701494"/>
            <a:ext cx="5889716" cy="43753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94348-21A6-41D3-A129-60A65FFBB4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6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685800">
              <a:spcBef>
                <a:spcPts val="0"/>
              </a:spcBef>
              <a:defRPr/>
            </a:pPr>
            <a:r>
              <a:rPr lang="en-US" sz="2400" b="1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Fall Fatalities:  Residential Construction</a:t>
            </a:r>
            <a:br>
              <a:rPr lang="en-US" sz="240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" name="Picture 5" descr="www.nahb.org/fatalitystudy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03" b="8940"/>
          <a:stretch>
            <a:fillRect/>
          </a:stretch>
        </p:blipFill>
        <p:spPr bwMode="auto">
          <a:xfrm>
            <a:off x="868689" y="1606544"/>
            <a:ext cx="7646661" cy="405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5000" sy="1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Rectangle 3" descr="NAHB Residential Construction Industry Fatalities 2003-2006 "/>
          <p:cNvSpPr/>
          <p:nvPr/>
        </p:nvSpPr>
        <p:spPr>
          <a:xfrm>
            <a:off x="2299063" y="5910794"/>
            <a:ext cx="5257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66"/>
                </a:solidFill>
                <a:latin typeface="Arial" panose="020B0604020202020204" pitchFamily="34" charset="0"/>
              </a:rPr>
              <a:t>Source: NAHB Residential Construction Industry Fatalities 2003-2006 (www.nahb.org/fatalitystudy ) </a:t>
            </a:r>
          </a:p>
        </p:txBody>
      </p:sp>
    </p:spTree>
    <p:extLst>
      <p:ext uri="{BB962C8B-B14F-4D97-AF65-F5344CB8AC3E}">
        <p14:creationId xmlns:p14="http://schemas.microsoft.com/office/powerpoint/2010/main" val="272191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89B8E3F6E5D4E9B17D02912E46D08" ma:contentTypeVersion="6" ma:contentTypeDescription="Create a new document." ma:contentTypeScope="" ma:versionID="c1c27561137f73383ee6f380d60b828c">
  <xsd:schema xmlns:xsd="http://www.w3.org/2001/XMLSchema" xmlns:xs="http://www.w3.org/2001/XMLSchema" xmlns:p="http://schemas.microsoft.com/office/2006/metadata/properties" xmlns:ns2="33131be1-7636-4fde-9b4e-c35c6eedaee5" targetNamespace="http://schemas.microsoft.com/office/2006/metadata/properties" ma:root="true" ma:fieldsID="c5227413cfe86073f3b912a179faeb9c" ns2:_="">
    <xsd:import namespace="33131be1-7636-4fde-9b4e-c35c6eedaee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31be1-7636-4fde-9b4e-c35c6eedae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C9300-25EC-4C8E-8786-617264694C0B}"/>
</file>

<file path=customXml/itemProps2.xml><?xml version="1.0" encoding="utf-8"?>
<ds:datastoreItem xmlns:ds="http://schemas.openxmlformats.org/officeDocument/2006/customXml" ds:itemID="{1EA68093-FD95-4D1F-82E4-3276A9EF6D48}">
  <ds:schemaRefs>
    <ds:schemaRef ds:uri="http://schemas.microsoft.com/office/2006/metadata/properties"/>
    <ds:schemaRef ds:uri="http://schemas.microsoft.com/office/infopath/2007/PartnerControls"/>
    <ds:schemaRef ds:uri="14860eb3-030b-44af-a190-f4887f83de25"/>
    <ds:schemaRef ds:uri="02298570-5252-44d2-979b-285068989119"/>
    <ds:schemaRef ds:uri="2905f4ce-92cd-4299-888e-6d1f66e5c792"/>
    <ds:schemaRef ds:uri="b008de92-d7a9-404c-9536-8d2e7f578c44"/>
  </ds:schemaRefs>
</ds:datastoreItem>
</file>

<file path=customXml/itemProps3.xml><?xml version="1.0" encoding="utf-8"?>
<ds:datastoreItem xmlns:ds="http://schemas.openxmlformats.org/officeDocument/2006/customXml" ds:itemID="{00ED81DF-AD95-4B9A-846E-33DF78C92C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79d039-fcd0-4045-9c78-4cfb2eba090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1913</Words>
  <Application>Microsoft Office PowerPoint</Application>
  <PresentationFormat>On-screen Show (4:3)</PresentationFormat>
  <Paragraphs>261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Aptos</vt:lpstr>
      <vt:lpstr>Arial</vt:lpstr>
      <vt:lpstr>Calibri</vt:lpstr>
      <vt:lpstr>Calibri Light</vt:lpstr>
      <vt:lpstr>DejaVu Sans</vt:lpstr>
      <vt:lpstr>Times New Roman</vt:lpstr>
      <vt:lpstr>Wingdings</vt:lpstr>
      <vt:lpstr>Office Theme</vt:lpstr>
      <vt:lpstr>OMD Safety Policy Training</vt:lpstr>
      <vt:lpstr>Oregon Military Department Ladder  Safety Training </vt:lpstr>
      <vt:lpstr>Introduction </vt:lpstr>
      <vt:lpstr>Course Objectives </vt:lpstr>
      <vt:lpstr>Course Agenda </vt:lpstr>
      <vt:lpstr>Section 1: Overview </vt:lpstr>
      <vt:lpstr>Why is Preventing Falls from Ladders Important? </vt:lpstr>
      <vt:lpstr>Fatalities by Event or Exposure: Residential Construction </vt:lpstr>
      <vt:lpstr>Fall Fatalities:  Residential Construction </vt:lpstr>
      <vt:lpstr>OSHA Fall Protection Requirements  </vt:lpstr>
      <vt:lpstr>OSHA Fall Protection Requirements cont.  </vt:lpstr>
      <vt:lpstr>How do you prevent falls from ladders? </vt:lpstr>
      <vt:lpstr>Ladder Safety</vt:lpstr>
      <vt:lpstr>Learning Objectives: Section 2 </vt:lpstr>
      <vt:lpstr>Common Ladder Hazards </vt:lpstr>
      <vt:lpstr>Choosing the Right Ladder </vt:lpstr>
      <vt:lpstr>Proper Duty Rating/Capacity </vt:lpstr>
      <vt:lpstr>Proper Duty Rating/Capacity, cont.  </vt:lpstr>
      <vt:lpstr>Extension Ladders </vt:lpstr>
      <vt:lpstr>Proper Ladder Set-up </vt:lpstr>
      <vt:lpstr>Pitch Extension Ladders </vt:lpstr>
      <vt:lpstr>Pitch Extension Ladders, continued </vt:lpstr>
      <vt:lpstr>Proper Height Extension Ladders </vt:lpstr>
      <vt:lpstr>Proper Height for Extension Ladders, continued   Choose the right ladder for the height you need to reach. </vt:lpstr>
      <vt:lpstr>Secure and Stabilize Ladders </vt:lpstr>
      <vt:lpstr>Secure and Stabilize Ladders, continued </vt:lpstr>
      <vt:lpstr>Secure and Stabilize Ladders - continued </vt:lpstr>
      <vt:lpstr>Secure and Stabilize Ladders, continued </vt:lpstr>
      <vt:lpstr>Loose Soil </vt:lpstr>
      <vt:lpstr>Step Ladders </vt:lpstr>
      <vt:lpstr>Step Ladders, continued </vt:lpstr>
      <vt:lpstr>Step Ladders, continued  </vt:lpstr>
      <vt:lpstr>Step Ladders Hazard </vt:lpstr>
      <vt:lpstr>Proper Height of Stepladders </vt:lpstr>
      <vt:lpstr>Maintain a Safe Position on Ladders </vt:lpstr>
      <vt:lpstr>Maintain a Safe Position on a Ladder</vt:lpstr>
      <vt:lpstr>Ladder Inspections </vt:lpstr>
      <vt:lpstr>Ladder Inspection, continued </vt:lpstr>
      <vt:lpstr>Review the Safety Labels on the Ladder </vt:lpstr>
      <vt:lpstr>Additional Safe Work Practices: Ladders </vt:lpstr>
      <vt:lpstr>Additional Work Practices: Ladder Safety </vt:lpstr>
      <vt:lpstr>Workshop</vt:lpstr>
      <vt:lpstr>Hazard Violation Workshop </vt:lpstr>
      <vt:lpstr>Picture #1</vt:lpstr>
      <vt:lpstr>Picture #2</vt:lpstr>
      <vt:lpstr>Picture #3</vt:lpstr>
      <vt:lpstr>Picture #4</vt:lpstr>
      <vt:lpstr>Picture #5 </vt:lpstr>
      <vt:lpstr>Picture #6 </vt:lpstr>
      <vt:lpstr>Picture #7</vt:lpstr>
      <vt:lpstr>Picture #8 </vt:lpstr>
      <vt:lpstr>Picture #9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CASTEEL Amanda E.</dc:creator>
  <cp:lastModifiedBy>CASTEEL Amanda E * OMD</cp:lastModifiedBy>
  <cp:revision>11</cp:revision>
  <dcterms:created xsi:type="dcterms:W3CDTF">2024-02-01T19:20:03Z</dcterms:created>
  <dcterms:modified xsi:type="dcterms:W3CDTF">2025-09-25T16:40:26Z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0x010100E6A89B8E3F6E5D4E9B17D02912E46D08</vt:lpwstr>
  </property>
  <property fmtid="{D5CDD505-2E9C-101B-9397-08002B2CF9AE}" pid="3" name="MSIP_Label_db79d039-fcd0-4045-9c78-4cfb2eba0904_Enabled">
    <vt:lpwstr>true</vt:lpwstr>
  </property>
  <property fmtid="{D5CDD505-2E9C-101B-9397-08002B2CF9AE}" pid="4" name="MSIP_Label_db79d039-fcd0-4045-9c78-4cfb2eba0904_SetDate">
    <vt:lpwstr>2024-03-25T21:15:31Z</vt:lpwstr>
  </property>
  <property fmtid="{D5CDD505-2E9C-101B-9397-08002B2CF9AE}" pid="5" name="MSIP_Label_db79d039-fcd0-4045-9c78-4cfb2eba0904_Method">
    <vt:lpwstr>Privileged</vt:lpwstr>
  </property>
  <property fmtid="{D5CDD505-2E9C-101B-9397-08002B2CF9AE}" pid="6" name="MSIP_Label_db79d039-fcd0-4045-9c78-4cfb2eba0904_Name">
    <vt:lpwstr>Level 2 - Limited (Items)</vt:lpwstr>
  </property>
  <property fmtid="{D5CDD505-2E9C-101B-9397-08002B2CF9AE}" pid="7" name="MSIP_Label_db79d039-fcd0-4045-9c78-4cfb2eba0904_SiteId">
    <vt:lpwstr>aa3f6932-fa7c-47b4-a0ce-a598cad161cf</vt:lpwstr>
  </property>
  <property fmtid="{D5CDD505-2E9C-101B-9397-08002B2CF9AE}" pid="8" name="MSIP_Label_db79d039-fcd0-4045-9c78-4cfb2eba0904_ActionId">
    <vt:lpwstr>70792d64-a06b-4cb3-9889-42c81437c55c</vt:lpwstr>
  </property>
  <property fmtid="{D5CDD505-2E9C-101B-9397-08002B2CF9AE}" pid="9" name="MSIP_Label_db79d039-fcd0-4045-9c78-4cfb2eba0904_ContentBits">
    <vt:lpwstr>0</vt:lpwstr>
  </property>
  <property fmtid="{D5CDD505-2E9C-101B-9397-08002B2CF9AE}" pid="10" name="MediaServiceImageTags">
    <vt:lpwstr/>
  </property>
</Properties>
</file>