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2"/>
  </p:notesMasterIdLst>
  <p:sldIdLst>
    <p:sldId id="257" r:id="rId5"/>
    <p:sldId id="348" r:id="rId6"/>
    <p:sldId id="327" r:id="rId7"/>
    <p:sldId id="308" r:id="rId8"/>
    <p:sldId id="328" r:id="rId9"/>
    <p:sldId id="345" r:id="rId10"/>
    <p:sldId id="349" r:id="rId11"/>
    <p:sldId id="347" r:id="rId12"/>
    <p:sldId id="350" r:id="rId13"/>
    <p:sldId id="346" r:id="rId14"/>
    <p:sldId id="325" r:id="rId15"/>
    <p:sldId id="324" r:id="rId16"/>
    <p:sldId id="326" r:id="rId17"/>
    <p:sldId id="329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258" r:id="rId28"/>
    <p:sldId id="322" r:id="rId29"/>
    <p:sldId id="342" r:id="rId30"/>
    <p:sldId id="34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A0F"/>
    <a:srgbClr val="002A86"/>
    <a:srgbClr val="0B1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030DC1-5BA2-4E88-88A2-AD0E487EB43A}" v="135" dt="2025-09-17T16:08:19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804" autoAdjust="0"/>
  </p:normalViewPr>
  <p:slideViewPr>
    <p:cSldViewPr snapToGrid="0">
      <p:cViewPr varScale="1">
        <p:scale>
          <a:sx n="54" d="100"/>
          <a:sy n="54" d="100"/>
        </p:scale>
        <p:origin x="22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1088F-0B15-4C8F-B02A-FAB845C63B6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8F0F9-EB59-40A4-A2A9-83530C48A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0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2A50B8FD-8007-0B94-966A-0B871A068E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AD59FFA-32DC-CE44-856B-DA0D585A6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Footer Placeholder 3">
            <a:extLst>
              <a:ext uri="{FF2B5EF4-FFF2-40B4-BE49-F238E27FC236}">
                <a16:creationId xmlns:a16="http://schemas.microsoft.com/office/drawing/2014/main" id="{91295B2C-E22B-5590-C51A-FAFD42ED4A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18437" name="Slide Number Placeholder 4">
            <a:extLst>
              <a:ext uri="{FF2B5EF4-FFF2-40B4-BE49-F238E27FC236}">
                <a16:creationId xmlns:a16="http://schemas.microsoft.com/office/drawing/2014/main" id="{075B4A69-2292-A5E6-EB77-907B314DFC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968EA452-E3B3-4E02-9108-0E6A5BB6D52B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F938634B-0B78-EC8E-B06E-823FABD81F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0FE142B0-9EEF-0760-B3B6-9CC6158B0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Respiratory hazards at the workplace should be evaluated by your supervisor or a person designated by the employer at the following times</a:t>
            </a:r>
          </a:p>
          <a:p>
            <a:pPr lvl="1"/>
            <a:r>
              <a:rPr lang="en-US" altLang="en-US" b="1"/>
              <a:t>New hire. </a:t>
            </a:r>
            <a:r>
              <a:rPr lang="en-US" altLang="en-US"/>
              <a:t>This is when you’re provided with your respirator.  Employer conducts a fit test, positive and negative test and a medical evaluation is conducted.</a:t>
            </a:r>
          </a:p>
          <a:p>
            <a:pPr lvl="1"/>
            <a:r>
              <a:rPr lang="en-US" altLang="en-US" b="1"/>
              <a:t>A new user </a:t>
            </a:r>
            <a:r>
              <a:rPr lang="en-US" altLang="en-US"/>
              <a:t>will be provided with a respirator and same as the new hire fit test and medical evaluation will be conducted</a:t>
            </a:r>
          </a:p>
          <a:p>
            <a:r>
              <a:rPr lang="en-US" altLang="en-US" b="1"/>
              <a:t>When working with new chemicals</a:t>
            </a:r>
            <a:r>
              <a:rPr lang="en-US" altLang="en-US"/>
              <a:t>, the supervisor should consult MSDS provided with the chemical and ensure appropriate protection is supplied to employees. </a:t>
            </a:r>
          </a:p>
          <a:p>
            <a:r>
              <a:rPr lang="en-US" altLang="en-US" b="1"/>
              <a:t>Failure to comply with established guidelines could result in death.</a:t>
            </a:r>
          </a:p>
        </p:txBody>
      </p:sp>
      <p:sp>
        <p:nvSpPr>
          <p:cNvPr id="36868" name="Footer Placeholder 3">
            <a:extLst>
              <a:ext uri="{FF2B5EF4-FFF2-40B4-BE49-F238E27FC236}">
                <a16:creationId xmlns:a16="http://schemas.microsoft.com/office/drawing/2014/main" id="{CF73F210-AC1F-0249-D02E-3502ACC6244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6869" name="Slide Number Placeholder 4">
            <a:extLst>
              <a:ext uri="{FF2B5EF4-FFF2-40B4-BE49-F238E27FC236}">
                <a16:creationId xmlns:a16="http://schemas.microsoft.com/office/drawing/2014/main" id="{9D01BCA7-C7AE-40C3-73BD-DDF09EDCF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F9A80FA6-043D-4DC4-8E32-278F6786D754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0828BBF8-F0C0-364D-DFCC-EB3E69DE5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6192AAEF-A400-542D-10A8-30EFEF4CA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NIOSH : National institute of Occupational Safety and Health must approved all respirators.</a:t>
            </a:r>
          </a:p>
          <a:p>
            <a:r>
              <a:rPr lang="en-US" altLang="en-US"/>
              <a:t>Atmosphere supplying: Air supply is received from compressed air, oxygen tank or compressor driven air not from the atmosphere.</a:t>
            </a:r>
          </a:p>
        </p:txBody>
      </p:sp>
      <p:sp>
        <p:nvSpPr>
          <p:cNvPr id="38916" name="Footer Placeholder 3">
            <a:extLst>
              <a:ext uri="{FF2B5EF4-FFF2-40B4-BE49-F238E27FC236}">
                <a16:creationId xmlns:a16="http://schemas.microsoft.com/office/drawing/2014/main" id="{F05C2883-0C6D-C4BE-59B9-CACEC95E8A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8917" name="Slide Number Placeholder 4">
            <a:extLst>
              <a:ext uri="{FF2B5EF4-FFF2-40B4-BE49-F238E27FC236}">
                <a16:creationId xmlns:a16="http://schemas.microsoft.com/office/drawing/2014/main" id="{92253F66-000B-EF04-505B-383B51145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8EBFACDB-069B-4E22-BA3E-170C9981E647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FB8DA77C-ECDE-D6F0-CCF6-F89667D96C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18F83A26-A29B-B3F1-51E8-E2B5CEE3A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Air purifying respirators filters atmospheric air: Single Strap dust mask can be used to provide comfort during pollen season. Not intended for Lead</a:t>
            </a:r>
          </a:p>
          <a:p>
            <a:r>
              <a:rPr lang="en-US" altLang="en-US"/>
              <a:t>Dust mask must be NIOSH approved. Single strap mask are not NIOSH approved. </a:t>
            </a:r>
          </a:p>
          <a:p>
            <a:endParaRPr lang="en-US" altLang="en-US"/>
          </a:p>
        </p:txBody>
      </p:sp>
      <p:sp>
        <p:nvSpPr>
          <p:cNvPr id="40964" name="Footer Placeholder 3">
            <a:extLst>
              <a:ext uri="{FF2B5EF4-FFF2-40B4-BE49-F238E27FC236}">
                <a16:creationId xmlns:a16="http://schemas.microsoft.com/office/drawing/2014/main" id="{90BF1056-EE9A-B29F-F257-B5319805A6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0965" name="Slide Number Placeholder 4">
            <a:extLst>
              <a:ext uri="{FF2B5EF4-FFF2-40B4-BE49-F238E27FC236}">
                <a16:creationId xmlns:a16="http://schemas.microsoft.com/office/drawing/2014/main" id="{D0A1862B-A69C-2ECB-CDF9-B7CABD7A7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B5516189-3D7E-42CE-9CDD-FE91A9781EBE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234614D5-C333-DAF6-B77F-F8DB226B3C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3E31E2D3-C630-6B73-2D5D-A314B867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Dust mask, Half Mask and Full Face respirators need to be test fitted to the user</a:t>
            </a:r>
          </a:p>
        </p:txBody>
      </p:sp>
      <p:sp>
        <p:nvSpPr>
          <p:cNvPr id="43012" name="Footer Placeholder 3">
            <a:extLst>
              <a:ext uri="{FF2B5EF4-FFF2-40B4-BE49-F238E27FC236}">
                <a16:creationId xmlns:a16="http://schemas.microsoft.com/office/drawing/2014/main" id="{C1E9B877-E064-DA07-3154-2A56E4B2FC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3013" name="Slide Number Placeholder 4">
            <a:extLst>
              <a:ext uri="{FF2B5EF4-FFF2-40B4-BE49-F238E27FC236}">
                <a16:creationId xmlns:a16="http://schemas.microsoft.com/office/drawing/2014/main" id="{B30BD485-14CF-29E0-FAD4-366BB61689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BDCA3075-1701-4557-B4B0-6EED1D75D503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7DA569D6-C2F7-54CE-84CB-30C2CF9271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BCCDBB2A-0665-A358-6CF4-37FD102FE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Must be test fitted</a:t>
            </a:r>
          </a:p>
          <a:p>
            <a:r>
              <a:rPr lang="en-US" altLang="en-US"/>
              <a:t>Includes SCBA (Self Contained Breathing Apparatus)</a:t>
            </a:r>
          </a:p>
          <a:p>
            <a:r>
              <a:rPr lang="en-US" altLang="en-US"/>
              <a:t>IDLH – Immediate Danger to Life and Health</a:t>
            </a:r>
          </a:p>
          <a:p>
            <a:pPr lvl="1"/>
            <a:r>
              <a:rPr lang="en-US" altLang="en-US" b="1"/>
              <a:t>Poses immediate threat to life</a:t>
            </a:r>
          </a:p>
          <a:p>
            <a:pPr lvl="1"/>
            <a:r>
              <a:rPr lang="en-US" altLang="en-US" b="1"/>
              <a:t>Would cause irreversible adverse health effects</a:t>
            </a:r>
          </a:p>
          <a:p>
            <a:pPr lvl="1"/>
            <a:r>
              <a:rPr lang="en-US" altLang="en-US" b="1"/>
              <a:t>Would impair ability to escape from dangerous situation</a:t>
            </a:r>
          </a:p>
        </p:txBody>
      </p:sp>
      <p:sp>
        <p:nvSpPr>
          <p:cNvPr id="45060" name="Footer Placeholder 3">
            <a:extLst>
              <a:ext uri="{FF2B5EF4-FFF2-40B4-BE49-F238E27FC236}">
                <a16:creationId xmlns:a16="http://schemas.microsoft.com/office/drawing/2014/main" id="{98C223AC-DADA-0E3E-D117-CFB2E1890F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5061" name="Slide Number Placeholder 4">
            <a:extLst>
              <a:ext uri="{FF2B5EF4-FFF2-40B4-BE49-F238E27FC236}">
                <a16:creationId xmlns:a16="http://schemas.microsoft.com/office/drawing/2014/main" id="{7E97840F-3C8E-63DE-2602-53FF6CDE4D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20ED09DE-D413-4DA4-AF3F-6498AE1BD221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F8B7CE8D-2E1C-6F78-F7F9-3EC4CAEEE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AADC26F1-D884-9699-C04F-FBBA570A3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SCBA minimum service life 30 minutes</a:t>
            </a:r>
          </a:p>
        </p:txBody>
      </p:sp>
      <p:sp>
        <p:nvSpPr>
          <p:cNvPr id="47108" name="Footer Placeholder 3">
            <a:extLst>
              <a:ext uri="{FF2B5EF4-FFF2-40B4-BE49-F238E27FC236}">
                <a16:creationId xmlns:a16="http://schemas.microsoft.com/office/drawing/2014/main" id="{DAB50241-0214-5629-A15A-635F446913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7109" name="Slide Number Placeholder 4">
            <a:extLst>
              <a:ext uri="{FF2B5EF4-FFF2-40B4-BE49-F238E27FC236}">
                <a16:creationId xmlns:a16="http://schemas.microsoft.com/office/drawing/2014/main" id="{02EE83FB-C5C8-62E2-2DCE-E4201880A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266CDB9A-B410-472B-ABE0-AE15508E7DC1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1A09FBC4-D5AF-2BF3-1FF3-533C58CBD0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902A3B1B-F36A-4B7F-EAD0-67BFEDE5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NIOSH – National Institute of safety and health</a:t>
            </a:r>
          </a:p>
          <a:p>
            <a:r>
              <a:rPr lang="en-US" altLang="en-US"/>
              <a:t>An oxygen deficient atmosphere should be considered IDLH</a:t>
            </a:r>
          </a:p>
        </p:txBody>
      </p:sp>
      <p:sp>
        <p:nvSpPr>
          <p:cNvPr id="49156" name="Footer Placeholder 3">
            <a:extLst>
              <a:ext uri="{FF2B5EF4-FFF2-40B4-BE49-F238E27FC236}">
                <a16:creationId xmlns:a16="http://schemas.microsoft.com/office/drawing/2014/main" id="{B9B02C68-AE25-8F57-4A25-B01434661ED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9157" name="Slide Number Placeholder 4">
            <a:extLst>
              <a:ext uri="{FF2B5EF4-FFF2-40B4-BE49-F238E27FC236}">
                <a16:creationId xmlns:a16="http://schemas.microsoft.com/office/drawing/2014/main" id="{DE54AC45-2E8D-F2DB-D74B-097F0A6B2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5ECBAC54-3585-4389-9E62-95A47DFF4CFF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BC4F613F-9CB4-A158-AFE7-D396229052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3D5ACABA-FFE8-A2F3-E875-AAE2F8DED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An oxygen deficient atmosphere should be considered IDLH</a:t>
            </a:r>
          </a:p>
          <a:p>
            <a:r>
              <a:rPr lang="en-US" altLang="en-US"/>
              <a:t>SAR – Atmosphere supplying respirator where source of breathing is not carried by the user…</a:t>
            </a:r>
          </a:p>
        </p:txBody>
      </p:sp>
      <p:sp>
        <p:nvSpPr>
          <p:cNvPr id="51204" name="Footer Placeholder 3">
            <a:extLst>
              <a:ext uri="{FF2B5EF4-FFF2-40B4-BE49-F238E27FC236}">
                <a16:creationId xmlns:a16="http://schemas.microsoft.com/office/drawing/2014/main" id="{532C6044-036F-4086-CAA0-7991B82FB5B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1205" name="Slide Number Placeholder 4">
            <a:extLst>
              <a:ext uri="{FF2B5EF4-FFF2-40B4-BE49-F238E27FC236}">
                <a16:creationId xmlns:a16="http://schemas.microsoft.com/office/drawing/2014/main" id="{8A4090A8-360D-0D15-929A-AB4D9929F5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8489C3C3-10A7-4882-9895-D8BA676322ED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1C719F11-E095-77F5-8863-94BD018EB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6F3CC460-7B75-4931-0885-759560569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In other words use a respirator that meet or exceeds required level of protection</a:t>
            </a:r>
          </a:p>
        </p:txBody>
      </p:sp>
      <p:sp>
        <p:nvSpPr>
          <p:cNvPr id="53252" name="Footer Placeholder 3">
            <a:extLst>
              <a:ext uri="{FF2B5EF4-FFF2-40B4-BE49-F238E27FC236}">
                <a16:creationId xmlns:a16="http://schemas.microsoft.com/office/drawing/2014/main" id="{84C2019A-04C9-677B-F310-CED97D4ED6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3253" name="Slide Number Placeholder 4">
            <a:extLst>
              <a:ext uri="{FF2B5EF4-FFF2-40B4-BE49-F238E27FC236}">
                <a16:creationId xmlns:a16="http://schemas.microsoft.com/office/drawing/2014/main" id="{5205704E-2111-D601-3E6A-13B2CD55A4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F2450828-D1B1-4A17-8D70-A5BB31F7E95F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35C6C3EB-F8D6-1F57-AE6C-BAE19032CE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4C4C0B-5311-14A6-1292-28F850063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Employee need to be working in an environment that requires the use of a </a:t>
            </a:r>
            <a:r>
              <a:rPr lang="en-US" dirty="0" err="1"/>
              <a:t>rerspirator</a:t>
            </a:r>
            <a:endParaRPr lang="en-US" dirty="0"/>
          </a:p>
          <a:p>
            <a:pPr>
              <a:defRPr/>
            </a:pPr>
            <a:r>
              <a:rPr lang="en-US" dirty="0"/>
              <a:t>Using a respirator may place physiological stress on the employee and varies with type of respirator, workplace conditions and medical status of the employee. </a:t>
            </a:r>
          </a:p>
          <a:p>
            <a:pPr>
              <a:defRPr/>
            </a:pPr>
            <a:r>
              <a:rPr lang="en-US" dirty="0"/>
              <a:t>Evaluations is conducted before any fit test takes place by a physician designated by the employer.</a:t>
            </a:r>
          </a:p>
          <a:p>
            <a:pPr>
              <a:defRPr/>
            </a:pPr>
            <a:r>
              <a:rPr lang="en-US" dirty="0"/>
              <a:t>Students refer to the provided attachment ( OSHA respirator questionnaire) </a:t>
            </a:r>
            <a:endParaRPr lang="en-US" sz="1050" dirty="0"/>
          </a:p>
          <a:p>
            <a:pPr>
              <a:defRPr/>
            </a:pPr>
            <a:endParaRPr lang="en-US" dirty="0"/>
          </a:p>
        </p:txBody>
      </p:sp>
      <p:sp>
        <p:nvSpPr>
          <p:cNvPr id="55300" name="Footer Placeholder 3">
            <a:extLst>
              <a:ext uri="{FF2B5EF4-FFF2-40B4-BE49-F238E27FC236}">
                <a16:creationId xmlns:a16="http://schemas.microsoft.com/office/drawing/2014/main" id="{459671C0-B5A7-36FA-4119-9E41AE2C2B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5301" name="Slide Number Placeholder 4">
            <a:extLst>
              <a:ext uri="{FF2B5EF4-FFF2-40B4-BE49-F238E27FC236}">
                <a16:creationId xmlns:a16="http://schemas.microsoft.com/office/drawing/2014/main" id="{DA50B179-29E9-58AE-515B-44E196808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90B4A9FC-732D-4202-9881-84B8EFAB9212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E3D55CB4-1391-7476-7579-97581B5C6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4167A39-91EC-9DA0-9234-38531F0EB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This standard applies to General Industry, (part 1910), Shipyards (part 1915), Marine Terminals (part 1917), Longshoring (part 1918), and Construction (part 1926).</a:t>
            </a:r>
          </a:p>
          <a:p>
            <a:pPr marL="0" indent="0">
              <a:buFontTx/>
              <a:buNone/>
            </a:pPr>
            <a:r>
              <a:rPr lang="en-US" altLang="en-US"/>
              <a:t>29 CFR provides guidelines and procedures for the use of respirators, also provides instructions on how to create an effective program at the work place.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20484" name="Footer Placeholder 3">
            <a:extLst>
              <a:ext uri="{FF2B5EF4-FFF2-40B4-BE49-F238E27FC236}">
                <a16:creationId xmlns:a16="http://schemas.microsoft.com/office/drawing/2014/main" id="{9E52F990-1D8C-F623-3D8F-4BAA6FB6730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20485" name="Slide Number Placeholder 4">
            <a:extLst>
              <a:ext uri="{FF2B5EF4-FFF2-40B4-BE49-F238E27FC236}">
                <a16:creationId xmlns:a16="http://schemas.microsoft.com/office/drawing/2014/main" id="{98F9A44B-0F69-E50E-12DC-31DDF4B859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C9C9E4EC-1E5E-4CCF-9F8F-BE59FBA6A50B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1F771D6E-3A62-3C97-E06F-2D28930727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C1F26AF8-16FA-B82C-660A-EAF23C580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Must also pass a qualitative fit test</a:t>
            </a:r>
          </a:p>
          <a:p>
            <a:r>
              <a:rPr lang="en-US" altLang="en-US"/>
              <a:t>Additional test should be conducted if any changes are noted, employee reports changes, or if a supervisor visually notes changes in employee condition or behavior</a:t>
            </a:r>
          </a:p>
          <a:p>
            <a:r>
              <a:rPr lang="en-US" altLang="en-US"/>
              <a:t>Not only facial hair but also any other conditions like corrective glasses, dentures, or any condition that interfere with with a tight seal of the respirator.</a:t>
            </a:r>
          </a:p>
        </p:txBody>
      </p:sp>
      <p:sp>
        <p:nvSpPr>
          <p:cNvPr id="57348" name="Footer Placeholder 3">
            <a:extLst>
              <a:ext uri="{FF2B5EF4-FFF2-40B4-BE49-F238E27FC236}">
                <a16:creationId xmlns:a16="http://schemas.microsoft.com/office/drawing/2014/main" id="{5FA131D5-10B7-92EA-FDC8-CC14C1AB680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7349" name="Slide Number Placeholder 4">
            <a:extLst>
              <a:ext uri="{FF2B5EF4-FFF2-40B4-BE49-F238E27FC236}">
                <a16:creationId xmlns:a16="http://schemas.microsoft.com/office/drawing/2014/main" id="{9CA5BD50-6B95-E2E5-BC9B-7A22FA7728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12B071D2-2AFA-4E94-ACBA-2F8747E3CF9B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6E4D7DB9-1D64-B92C-F1AA-C6E72053A9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E22925F1-E65E-6308-292E-AAC0A194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Employer provide cleaning and disinfecting material for respirators</a:t>
            </a:r>
          </a:p>
          <a:p>
            <a:r>
              <a:rPr lang="en-US" altLang="en-US"/>
              <a:t>Example of used by multiple employee will be training and fit testing</a:t>
            </a:r>
          </a:p>
          <a:p>
            <a:r>
              <a:rPr lang="en-US" altLang="en-US"/>
              <a:t>Inspected before use include:</a:t>
            </a:r>
          </a:p>
          <a:p>
            <a:pPr lvl="1"/>
            <a:r>
              <a:rPr lang="en-US" altLang="en-US"/>
              <a:t>Check for proper function</a:t>
            </a:r>
          </a:p>
          <a:p>
            <a:pPr lvl="1"/>
            <a:r>
              <a:rPr lang="en-US" altLang="en-US"/>
              <a:t>Check all rubber parts for deterioration</a:t>
            </a:r>
          </a:p>
          <a:p>
            <a:pPr lvl="1"/>
            <a:r>
              <a:rPr lang="en-US" altLang="en-US"/>
              <a:t>SCBA should be inspected montly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  <p:sp>
        <p:nvSpPr>
          <p:cNvPr id="59396" name="Footer Placeholder 3">
            <a:extLst>
              <a:ext uri="{FF2B5EF4-FFF2-40B4-BE49-F238E27FC236}">
                <a16:creationId xmlns:a16="http://schemas.microsoft.com/office/drawing/2014/main" id="{C251A18A-08B9-866B-4CDD-6BC9A5F4C94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59397" name="Slide Number Placeholder 4">
            <a:extLst>
              <a:ext uri="{FF2B5EF4-FFF2-40B4-BE49-F238E27FC236}">
                <a16:creationId xmlns:a16="http://schemas.microsoft.com/office/drawing/2014/main" id="{9088A5EB-04B1-5ED1-B8CC-9C045DB47E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A635BC8B-A71D-4929-96BC-74BD53003A3F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>
            <a:extLst>
              <a:ext uri="{FF2B5EF4-FFF2-40B4-BE49-F238E27FC236}">
                <a16:creationId xmlns:a16="http://schemas.microsoft.com/office/drawing/2014/main" id="{38405581-C034-68A4-C94E-7D662D1AF1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61443" name="Rectangle 7">
            <a:extLst>
              <a:ext uri="{FF2B5EF4-FFF2-40B4-BE49-F238E27FC236}">
                <a16:creationId xmlns:a16="http://schemas.microsoft.com/office/drawing/2014/main" id="{FF9CB201-118E-4919-C6F5-54ECA2EBE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AB670D57-137C-49A2-87DD-2A478F8CA5E1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24</a:t>
            </a:fld>
            <a:endParaRPr lang="en-US" altLang="en-US" sz="1200"/>
          </a:p>
        </p:txBody>
      </p:sp>
      <p:sp>
        <p:nvSpPr>
          <p:cNvPr id="61444" name="Rectangle 2">
            <a:extLst>
              <a:ext uri="{FF2B5EF4-FFF2-40B4-BE49-F238E27FC236}">
                <a16:creationId xmlns:a16="http://schemas.microsoft.com/office/drawing/2014/main" id="{4BAC137E-47ED-1343-0D8C-E91A824603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>
            <a:extLst>
              <a:ext uri="{FF2B5EF4-FFF2-40B4-BE49-F238E27FC236}">
                <a16:creationId xmlns:a16="http://schemas.microsoft.com/office/drawing/2014/main" id="{8626E3C9-3863-9663-5859-ABD5AD7BD7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This slide lists the main points to remember when working with electricity.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>
            <a:extLst>
              <a:ext uri="{FF2B5EF4-FFF2-40B4-BE49-F238E27FC236}">
                <a16:creationId xmlns:a16="http://schemas.microsoft.com/office/drawing/2014/main" id="{27BC6E57-0AC4-65B9-FD82-4FDA72CE2E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64515" name="Rectangle 7">
            <a:extLst>
              <a:ext uri="{FF2B5EF4-FFF2-40B4-BE49-F238E27FC236}">
                <a16:creationId xmlns:a16="http://schemas.microsoft.com/office/drawing/2014/main" id="{012BB67A-0B09-172F-E171-9CE5AE7D20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24D5495A-0508-4F69-8619-2E7FBB8290E9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26</a:t>
            </a:fld>
            <a:endParaRPr lang="en-US" altLang="en-US" sz="1200"/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4D5BCE5C-D46E-9E62-3DCA-FA67457793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>
            <a:extLst>
              <a:ext uri="{FF2B5EF4-FFF2-40B4-BE49-F238E27FC236}">
                <a16:creationId xmlns:a16="http://schemas.microsoft.com/office/drawing/2014/main" id="{0CE5E52A-D637-88CC-5C87-03430C0CC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OSHA is here to assist you in preventing injuries by providing training and assistance to ALL individuals. For more in formation please contact OSHA.</a:t>
            </a:r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>
            <a:extLst>
              <a:ext uri="{FF2B5EF4-FFF2-40B4-BE49-F238E27FC236}">
                <a16:creationId xmlns:a16="http://schemas.microsoft.com/office/drawing/2014/main" id="{18FDA05A-92E2-A93E-2B6A-8AAF4BC322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66563" name="Rectangle 7">
            <a:extLst>
              <a:ext uri="{FF2B5EF4-FFF2-40B4-BE49-F238E27FC236}">
                <a16:creationId xmlns:a16="http://schemas.microsoft.com/office/drawing/2014/main" id="{61A8E2FB-F376-89A9-5659-C488B84067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B76F9CCC-ABC8-4864-B610-1402C00BDDE7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27</a:t>
            </a:fld>
            <a:endParaRPr lang="en-US" altLang="en-US" sz="1200"/>
          </a:p>
        </p:txBody>
      </p:sp>
      <p:sp>
        <p:nvSpPr>
          <p:cNvPr id="66564" name="Rectangle 2">
            <a:extLst>
              <a:ext uri="{FF2B5EF4-FFF2-40B4-BE49-F238E27FC236}">
                <a16:creationId xmlns:a16="http://schemas.microsoft.com/office/drawing/2014/main" id="{B8B79C35-C486-DB92-AC63-A9EF4DB80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5" name="Rectangle 3">
            <a:extLst>
              <a:ext uri="{FF2B5EF4-FFF2-40B4-BE49-F238E27FC236}">
                <a16:creationId xmlns:a16="http://schemas.microsoft.com/office/drawing/2014/main" id="{D3D1B15B-D6A0-79C0-1C72-E8894C63E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This slide lists the main points to remember when working with electricity.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76584AD-B826-5344-AFDD-3FF1DF14B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3C791AE0-2897-E854-C24E-62D3B8964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22532" name="Footer Placeholder 3">
            <a:extLst>
              <a:ext uri="{FF2B5EF4-FFF2-40B4-BE49-F238E27FC236}">
                <a16:creationId xmlns:a16="http://schemas.microsoft.com/office/drawing/2014/main" id="{9A52C8DB-E7B2-51E8-9690-BC0C044C15C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22533" name="Slide Number Placeholder 4">
            <a:extLst>
              <a:ext uri="{FF2B5EF4-FFF2-40B4-BE49-F238E27FC236}">
                <a16:creationId xmlns:a16="http://schemas.microsoft.com/office/drawing/2014/main" id="{A61B6C5B-CD82-1F08-C156-98C80EBBF1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95B7A53F-027B-40A5-986C-407F52AAA8DE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40BED352-9320-AB2F-D6DA-47ACF13924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92FA21B-5B74-4F44-CFCB-A0695DD49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24580" name="Footer Placeholder 3">
            <a:extLst>
              <a:ext uri="{FF2B5EF4-FFF2-40B4-BE49-F238E27FC236}">
                <a16:creationId xmlns:a16="http://schemas.microsoft.com/office/drawing/2014/main" id="{716C1A9B-C86A-3175-7579-47D5D12845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24581" name="Slide Number Placeholder 4">
            <a:extLst>
              <a:ext uri="{FF2B5EF4-FFF2-40B4-BE49-F238E27FC236}">
                <a16:creationId xmlns:a16="http://schemas.microsoft.com/office/drawing/2014/main" id="{5B9B9A83-FBD4-884E-8A6E-9537F8458E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7D97728D-493D-4B90-8113-ED606A1340C6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9058D74F-6AB8-11FC-733F-B6B762FCEF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AFA87011-E762-38D1-6CB9-AF76AE18B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26628" name="Footer Placeholder 3">
            <a:extLst>
              <a:ext uri="{FF2B5EF4-FFF2-40B4-BE49-F238E27FC236}">
                <a16:creationId xmlns:a16="http://schemas.microsoft.com/office/drawing/2014/main" id="{64112306-90EF-BAFA-9752-C0757C6096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26629" name="Slide Number Placeholder 4">
            <a:extLst>
              <a:ext uri="{FF2B5EF4-FFF2-40B4-BE49-F238E27FC236}">
                <a16:creationId xmlns:a16="http://schemas.microsoft.com/office/drawing/2014/main" id="{D179CFE0-FE9C-C9E6-09C9-E30722CC8D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1ACFB8A0-9B02-48F0-B142-4EA8B3F2D40D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D35A7811-3478-EEDA-B57A-3A6DF27D9E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2C4C25CB-F8CA-F31E-5165-38F3095F4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28676" name="Footer Placeholder 3">
            <a:extLst>
              <a:ext uri="{FF2B5EF4-FFF2-40B4-BE49-F238E27FC236}">
                <a16:creationId xmlns:a16="http://schemas.microsoft.com/office/drawing/2014/main" id="{2AC59EEA-E7B8-9404-6FC8-8F467354053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28677" name="Slide Number Placeholder 4">
            <a:extLst>
              <a:ext uri="{FF2B5EF4-FFF2-40B4-BE49-F238E27FC236}">
                <a16:creationId xmlns:a16="http://schemas.microsoft.com/office/drawing/2014/main" id="{4DB95690-C071-1B72-33EE-48DEA1576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E1F2EA41-D9C1-4AAE-8A4B-7E335D8C20F1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66274D6-6834-F086-37F3-6AEEFA3C35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D2B090DA-0633-5065-E892-832258DD1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30724" name="Footer Placeholder 3">
            <a:extLst>
              <a:ext uri="{FF2B5EF4-FFF2-40B4-BE49-F238E27FC236}">
                <a16:creationId xmlns:a16="http://schemas.microsoft.com/office/drawing/2014/main" id="{EB89C3BD-8BF6-1DE4-BA23-538C070A29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30725" name="Slide Number Placeholder 4">
            <a:extLst>
              <a:ext uri="{FF2B5EF4-FFF2-40B4-BE49-F238E27FC236}">
                <a16:creationId xmlns:a16="http://schemas.microsoft.com/office/drawing/2014/main" id="{16BB3E4F-51DD-F4EA-753E-3F70C9D1E5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1A77E604-70D9-4673-80EF-2975544C6CB2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2B9586F7-0B09-938C-C7E3-F6F626396C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3774845F-CAEA-4120-BCB2-DF0899312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/>
            <a:r>
              <a:rPr lang="en-US" altLang="en-US" b="1"/>
              <a:t>Engineering controls:</a:t>
            </a:r>
          </a:p>
          <a:p>
            <a:pPr marL="393700" lvl="1" indent="0"/>
            <a:r>
              <a:rPr lang="en-US" altLang="en-US"/>
              <a:t>Mechanical ventilation (fans, exhaust systems, etc)</a:t>
            </a:r>
          </a:p>
          <a:p>
            <a:pPr marL="393700" lvl="1" indent="0"/>
            <a:r>
              <a:rPr lang="en-US" altLang="en-US"/>
              <a:t>Isolate hazard in specific building </a:t>
            </a:r>
          </a:p>
          <a:p>
            <a:pPr marL="393700" lvl="1" indent="0"/>
            <a:r>
              <a:rPr lang="en-US" altLang="en-US"/>
              <a:t>Use of less toxic chemicals</a:t>
            </a:r>
          </a:p>
          <a:p>
            <a:pPr marL="393700" lvl="1" indent="0"/>
            <a:endParaRPr lang="en-US" altLang="en-US"/>
          </a:p>
          <a:p>
            <a:pPr marL="0" indent="0"/>
            <a:r>
              <a:rPr lang="en-US" altLang="en-US" b="1"/>
              <a:t>Administrative controls</a:t>
            </a:r>
          </a:p>
          <a:p>
            <a:pPr marL="393700" lvl="1" indent="0"/>
            <a:r>
              <a:rPr lang="en-US" altLang="en-US"/>
              <a:t>Provide respirators to employees</a:t>
            </a:r>
          </a:p>
          <a:p>
            <a:pPr marL="393700" lvl="1" indent="0"/>
            <a:r>
              <a:rPr lang="en-US" altLang="en-US"/>
              <a:t>Training</a:t>
            </a:r>
          </a:p>
          <a:p>
            <a:pPr marL="393700" lvl="1" indent="0"/>
            <a:r>
              <a:rPr lang="en-US" altLang="en-US"/>
              <a:t>Evaluations</a:t>
            </a:r>
          </a:p>
          <a:p>
            <a:pPr marL="0" indent="0">
              <a:buFontTx/>
              <a:buNone/>
            </a:pPr>
            <a:endParaRPr lang="en-US" altLang="en-US"/>
          </a:p>
        </p:txBody>
      </p:sp>
      <p:sp>
        <p:nvSpPr>
          <p:cNvPr id="32772" name="Footer Placeholder 3">
            <a:extLst>
              <a:ext uri="{FF2B5EF4-FFF2-40B4-BE49-F238E27FC236}">
                <a16:creationId xmlns:a16="http://schemas.microsoft.com/office/drawing/2014/main" id="{A3273CD3-2A16-8B0F-6FB9-3AC2489606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/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200"/>
          </a:p>
        </p:txBody>
      </p:sp>
      <p:sp>
        <p:nvSpPr>
          <p:cNvPr id="32773" name="Slide Number Placeholder 4">
            <a:extLst>
              <a:ext uri="{FF2B5EF4-FFF2-40B4-BE49-F238E27FC236}">
                <a16:creationId xmlns:a16="http://schemas.microsoft.com/office/drawing/2014/main" id="{6425D94B-F23B-15FB-F6D1-F764FD631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225D9EAE-E146-4720-B0CA-7EE891A9D14A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008FE87-B30D-D93E-E9CB-F8E4B1BB74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0D8B17B-446E-BF61-FEED-94B12F5B9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A respirator is a device to protect the wearer from the inhalation of harmful atmospheres.</a:t>
            </a:r>
          </a:p>
          <a:p>
            <a:br>
              <a:rPr lang="en-US" altLang="en-US"/>
            </a:br>
            <a:r>
              <a:rPr lang="en-US" altLang="en-US"/>
              <a:t>Before implementing a respiratory program, all efforts should first be made to engineer out the hazards either by providing ventilation or isolating source.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Respirators must be approved for the type and severity of conditions in which they are to be used</a:t>
            </a:r>
          </a:p>
          <a:p>
            <a:endParaRPr lang="en-US" altLang="en-US"/>
          </a:p>
        </p:txBody>
      </p:sp>
      <p:sp>
        <p:nvSpPr>
          <p:cNvPr id="34820" name="Footer Placeholder 3">
            <a:extLst>
              <a:ext uri="{FF2B5EF4-FFF2-40B4-BE49-F238E27FC236}">
                <a16:creationId xmlns:a16="http://schemas.microsoft.com/office/drawing/2014/main" id="{DB1C7244-CB46-67D5-9C70-1902C19A48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11006115 Copyright </a:t>
            </a:r>
            <a:r>
              <a:rPr lang="en-US" altLang="en-US" sz="900">
                <a:latin typeface="Symbol" panose="05050102010706020507" pitchFamily="18" charset="2"/>
              </a:rPr>
              <a:t>ã1999 </a:t>
            </a:r>
            <a:r>
              <a:rPr lang="en-US" altLang="en-US" sz="900">
                <a:latin typeface="Arial" panose="020B0604020202020204" pitchFamily="34" charset="0"/>
              </a:rPr>
              <a:t>Business &amp; Legal Reports, Inc.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4821" name="Slide Number Placeholder 4">
            <a:extLst>
              <a:ext uri="{FF2B5EF4-FFF2-40B4-BE49-F238E27FC236}">
                <a16:creationId xmlns:a16="http://schemas.microsoft.com/office/drawing/2014/main" id="{D50D8469-C505-9B94-6C98-9B1B0A141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SzPct val="135000"/>
              <a:buChar char="•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har char="–"/>
              <a:defRPr sz="1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FontTx/>
              <a:buNone/>
            </a:pPr>
            <a:fld id="{70432A7F-F26B-4824-A1D2-9006B7C2C0E2}" type="slidenum">
              <a:rPr lang="en-US" alt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8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6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0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5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4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1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662694-E100-1D74-5E72-4CD1AAF930BB}"/>
              </a:ext>
            </a:extLst>
          </p:cNvPr>
          <p:cNvSpPr/>
          <p:nvPr userDrawn="1"/>
        </p:nvSpPr>
        <p:spPr>
          <a:xfrm>
            <a:off x="-8682" y="6363181"/>
            <a:ext cx="9144000" cy="515073"/>
          </a:xfrm>
          <a:prstGeom prst="rect">
            <a:avLst/>
          </a:prstGeom>
          <a:solidFill>
            <a:srgbClr val="002A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rgbClr val="FFEA0F"/>
                </a:solidFill>
                <a:cs typeface="Calibri"/>
              </a:rPr>
              <a:t>BE CONNECTED     BE COMPETENT     BE COMMITTED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AF9CD7-5B1E-97C8-8543-F91018593A5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1125" y="29625"/>
            <a:ext cx="1047750" cy="1047750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3D9C238B-B2CC-7065-ADEE-4F07538AC65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042400" y="27900"/>
            <a:ext cx="1046700" cy="1046700"/>
          </a:xfrm>
          <a:prstGeom prst="rect">
            <a:avLst/>
          </a:prstGeom>
        </p:spPr>
      </p:pic>
      <p:sp>
        <p:nvSpPr>
          <p:cNvPr id="8" name="Star: 5 Points 7">
            <a:extLst>
              <a:ext uri="{FF2B5EF4-FFF2-40B4-BE49-F238E27FC236}">
                <a16:creationId xmlns:a16="http://schemas.microsoft.com/office/drawing/2014/main" id="{081DDF7B-DBF0-3123-BCA1-A4BFB52A89F2}"/>
              </a:ext>
            </a:extLst>
          </p:cNvPr>
          <p:cNvSpPr/>
          <p:nvPr userDrawn="1"/>
        </p:nvSpPr>
        <p:spPr>
          <a:xfrm>
            <a:off x="3587442" y="6523273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A2A4ADBA-48BC-F041-992D-09D41F3A197E}"/>
              </a:ext>
            </a:extLst>
          </p:cNvPr>
          <p:cNvSpPr/>
          <p:nvPr userDrawn="1"/>
        </p:nvSpPr>
        <p:spPr>
          <a:xfrm>
            <a:off x="5327832" y="6523272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8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" y="1651928"/>
            <a:ext cx="8890000" cy="1059134"/>
          </a:xfrm>
        </p:spPr>
        <p:txBody>
          <a:bodyPr/>
          <a:lstStyle/>
          <a:p>
            <a:r>
              <a:rPr lang="en-US" dirty="0"/>
              <a:t>OMD Safety Policy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67743"/>
            <a:ext cx="6858000" cy="52251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altLang="en-US" sz="12800" b="1" dirty="0">
                <a:cs typeface="DejaVu Sans" charset="0"/>
              </a:rPr>
              <a:t>Respiratory Protection Awareness</a:t>
            </a:r>
          </a:p>
          <a:p>
            <a:pPr algn="ctr">
              <a:lnSpc>
                <a:spcPct val="100000"/>
              </a:lnSpc>
            </a:pPr>
            <a:endParaRPr lang="en-US" altLang="en-US" sz="12800" b="1" dirty="0">
              <a:cs typeface="DejaVu Sans" charset="0"/>
            </a:endParaRP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1D7DCAD-E659-20DC-6FAB-279F8875CC67}"/>
              </a:ext>
            </a:extLst>
          </p:cNvPr>
          <p:cNvSpPr/>
          <p:nvPr/>
        </p:nvSpPr>
        <p:spPr>
          <a:xfrm>
            <a:off x="3587442" y="6523273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7921CC25-1BFE-12BF-0562-21A5B0F69D4D}"/>
              </a:ext>
            </a:extLst>
          </p:cNvPr>
          <p:cNvSpPr/>
          <p:nvPr/>
        </p:nvSpPr>
        <p:spPr>
          <a:xfrm>
            <a:off x="5327832" y="6523272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15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F34BA5A-DFC2-614A-F93D-242B5964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685800"/>
            <a:ext cx="8153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F5ACDA9-7D89-15C5-3391-40D80698E0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0386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dirty="0"/>
              <a:t>Employee’s responsibilities: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Care for and maintain their respirators and store them in a clean and sanitary location.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Inform their supervisor if the respirator no longer fits and request a new one that fits properly.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Inform their supervisor or the Site manager about respirator hazards or other concerns that they have.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88B3FE7-D3DA-B42C-0921-3196FBF44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250826"/>
            <a:ext cx="7886700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Respirator Purpose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A6090F33-DC99-A7CC-B487-E10ADF3965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respirator protects the user from harmful inhalation of toxic atmosphere hazards such as: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/>
              <a:t>	Dusts, fogs, fumes, mists, gases, smokes, sprays, fibers or vapors</a:t>
            </a:r>
          </a:p>
          <a:p>
            <a:pPr eaLnBrk="1" hangingPunct="1"/>
            <a:r>
              <a:rPr lang="en-US" altLang="en-US"/>
              <a:t>The primary objective shall be to prevent contamination from toxic vapors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FFB9688-4B6F-13E0-D6CC-B4AE253B2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0275" y="350837"/>
            <a:ext cx="7886700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Respiratory Hazards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C170B735-2C6B-0AD0-8ACA-F5AAD2F28F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696200" cy="4038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/>
              <a:t>Must be evaluated by supervisor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/>
              <a:t>When First Hired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/>
              <a:t>If you are a New user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Working with new chemicals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i="1">
                <a:solidFill>
                  <a:srgbClr val="FF0000"/>
                </a:solidFill>
              </a:rPr>
              <a:t>If any conditions changed, stop and contact supervisor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35844" name="Picture 4" descr="C:\Users\pam\AppData\Local\Microsoft\Windows\Temporary Internet Files\Content.IE5\WSS608AB\MC900097827[1].wmf">
            <a:extLst>
              <a:ext uri="{FF2B5EF4-FFF2-40B4-BE49-F238E27FC236}">
                <a16:creationId xmlns:a16="http://schemas.microsoft.com/office/drawing/2014/main" id="{D58F2CA7-4977-43A8-88CB-70ED7159B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438400"/>
            <a:ext cx="17526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22AF370-6EC5-5868-96BF-2A2F95C11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307976"/>
            <a:ext cx="7886700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Major types of respirators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629A04D4-AE68-EF82-10AC-DAB136A51A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Two Types: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Air Purifying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Atmosphere supplying respirators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Must be approved by NIOSH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Medical evaluation required</a:t>
            </a:r>
          </a:p>
          <a:p>
            <a:pPr lvl="1"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302E4E2-2772-0697-3761-C50965D22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4638" y="500062"/>
            <a:ext cx="3214687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Air Purifying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D6A2EAEE-AAC6-4FF3-2758-538C8300A1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dirty="0"/>
              <a:t>Air Purifying respirators: removes contaminants by passing ambient air through the air purifying filter, cartridge or canister.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Includes dust mask</a:t>
            </a:r>
          </a:p>
          <a:p>
            <a:pPr lvl="1" eaLnBrk="1" hangingPunct="1"/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8B24D96-CBF1-B953-B510-07B9DEE49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315913"/>
            <a:ext cx="3438525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Air Purifying </a:t>
            </a:r>
          </a:p>
        </p:txBody>
      </p:sp>
      <p:pic>
        <p:nvPicPr>
          <p:cNvPr id="31746" name="Picture 2">
            <a:extLst>
              <a:ext uri="{FF2B5EF4-FFF2-40B4-BE49-F238E27FC236}">
                <a16:creationId xmlns:a16="http://schemas.microsoft.com/office/drawing/2014/main" id="{D24AE2FB-B917-22B3-7BD3-D440534BAA5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1400" y="1990725"/>
            <a:ext cx="1419225" cy="1866900"/>
          </a:xfrm>
        </p:spPr>
      </p:pic>
      <p:pic>
        <p:nvPicPr>
          <p:cNvPr id="31747" name="Picture 3">
            <a:extLst>
              <a:ext uri="{FF2B5EF4-FFF2-40B4-BE49-F238E27FC236}">
                <a16:creationId xmlns:a16="http://schemas.microsoft.com/office/drawing/2014/main" id="{FFB78A92-0447-11D5-4517-FEFD7DB54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675" y="1998663"/>
            <a:ext cx="1500188" cy="188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31748" name="Picture 4">
            <a:extLst>
              <a:ext uri="{FF2B5EF4-FFF2-40B4-BE49-F238E27FC236}">
                <a16:creationId xmlns:a16="http://schemas.microsoft.com/office/drawing/2014/main" id="{F0B16C63-5C0B-CAA4-2926-777627F94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2057400"/>
            <a:ext cx="141922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32770" name="Picture 2">
            <a:extLst>
              <a:ext uri="{FF2B5EF4-FFF2-40B4-BE49-F238E27FC236}">
                <a16:creationId xmlns:a16="http://schemas.microsoft.com/office/drawing/2014/main" id="{DC146B5F-A97B-7D90-4B76-641EFF6C1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962400"/>
            <a:ext cx="1676400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32771" name="Picture 3">
            <a:extLst>
              <a:ext uri="{FF2B5EF4-FFF2-40B4-BE49-F238E27FC236}">
                <a16:creationId xmlns:a16="http://schemas.microsoft.com/office/drawing/2014/main" id="{44A78657-49BF-4FB0-4469-C03F7FF50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16319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19F0786-14BF-384D-E5DE-7010A49DF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8" y="2057400"/>
            <a:ext cx="12747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Dust Mask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4A8E57-0E7F-4296-A35F-E9D705409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1981200"/>
            <a:ext cx="1211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Half Mask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8F8273-7CF8-D8CA-AE02-35D92B459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325" y="1981200"/>
            <a:ext cx="113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Full Face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9D4716-CEB0-DA84-D985-9B27B40C7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475" y="4419600"/>
            <a:ext cx="171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Hood Powered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C679B2-3C2A-5AED-EC31-4B7464BA8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459288"/>
            <a:ext cx="15700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Loose Fitting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Powered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6DF6761-161F-F542-BAF1-32B907A68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238" y="342899"/>
            <a:ext cx="5529262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Atmosphere Supplying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44D01095-5C38-EE5B-272B-FC258B4D67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/>
              <a:t>Supplies the user with breathing air from other sources (compressors, compressed air) not ambient air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/>
              <a:t>For IDLH environments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44036" name="Picture 2">
            <a:extLst>
              <a:ext uri="{FF2B5EF4-FFF2-40B4-BE49-F238E27FC236}">
                <a16:creationId xmlns:a16="http://schemas.microsoft.com/office/drawing/2014/main" id="{558679FB-4099-5F86-4D43-D99E0238B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86200"/>
            <a:ext cx="2833688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E0D68E9-C137-9B22-2BBC-14CEECC04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0" y="285749"/>
            <a:ext cx="5595938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Atmosphere Supplying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A5B7849-5EE9-A70F-3C64-72A180FD07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563" y="1981200"/>
            <a:ext cx="2673350" cy="3352800"/>
          </a:xfrm>
        </p:spPr>
      </p:pic>
      <p:pic>
        <p:nvPicPr>
          <p:cNvPr id="34819" name="Picture 3">
            <a:extLst>
              <a:ext uri="{FF2B5EF4-FFF2-40B4-BE49-F238E27FC236}">
                <a16:creationId xmlns:a16="http://schemas.microsoft.com/office/drawing/2014/main" id="{E48FC635-2F7B-97DA-A87B-791D77875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946275"/>
            <a:ext cx="2733675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34820" name="Picture 4">
            <a:extLst>
              <a:ext uri="{FF2B5EF4-FFF2-40B4-BE49-F238E27FC236}">
                <a16:creationId xmlns:a16="http://schemas.microsoft.com/office/drawing/2014/main" id="{5A620610-F66D-7D4B-004E-C5FAD7859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05000"/>
            <a:ext cx="275272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35AAB-3F06-EE1F-A71A-E4BD4DC74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34000"/>
            <a:ext cx="2544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Supplied Air Respirator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A9C1A7-6209-D73F-46F0-4239180F4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038" y="5334000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Abrasive Blasting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Continuous flow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5F823F-ECE6-DB65-C9EE-E15C657C1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13" y="5334000"/>
            <a:ext cx="29860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Self Contained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Breathing Apparatu (SCBA)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E79EACCC-64BC-6A1A-2D8E-F1D88349B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76962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/>
              <a:t>Selection of respirators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CF2631EC-21FC-CC40-6B1E-34695357C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76400"/>
            <a:ext cx="8991600" cy="4038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Selected based on respiratory hazards workers is exposed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Only NIOSH certified respirators should be used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Selected from different models and sizes so it properly fits employee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If exposure cannot be identified, the atmosphere should be considered IDLH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sz="2800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387A0DB-E6A4-CF81-D8EC-FF2AD165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76962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/>
              <a:t>Selection of respirators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C9E03FA-2B9E-DCFC-9FD5-CED180A36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038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For Immediate Danger of Life or Health, (IDLH) atmospheres: 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Full face pressure demand SCBA with minimum service life of 30 minutes.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Supply on demand (SAR) with self contained air supply.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300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sz="280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F5DB9-5651-4422-CFF7-D62080E69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004888"/>
            <a:ext cx="8153400" cy="10493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en-US" dirty="0"/>
              <a:t>Respiratory Protection REFERENCES </a:t>
            </a:r>
            <a:br>
              <a:rPr lang="en-US" altLang="en-US" dirty="0"/>
            </a:br>
            <a:endParaRPr lang="en-US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18714A9-ED0E-E5B3-2A56-82FA56EB8E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Clr>
                <a:srgbClr val="B71E42"/>
              </a:buClr>
            </a:pPr>
            <a:r>
              <a:rPr lang="en-US" altLang="en-US" dirty="0">
                <a:solidFill>
                  <a:srgbClr val="000000"/>
                </a:solidFill>
              </a:rPr>
              <a:t>ORARNG REGULATION 385-10</a:t>
            </a:r>
          </a:p>
          <a:p>
            <a:pPr eaLnBrk="1" hangingPunct="1">
              <a:lnSpc>
                <a:spcPct val="150000"/>
              </a:lnSpc>
              <a:buClr>
                <a:srgbClr val="B71E42"/>
              </a:buClr>
            </a:pPr>
            <a:r>
              <a:rPr lang="en-US" altLang="en-US" dirty="0">
                <a:solidFill>
                  <a:srgbClr val="000000"/>
                </a:solidFill>
              </a:rPr>
              <a:t>OSHA 29 CFR 1910.134</a:t>
            </a:r>
          </a:p>
          <a:p>
            <a:pPr eaLnBrk="1" hangingPunct="1">
              <a:lnSpc>
                <a:spcPct val="150000"/>
              </a:lnSpc>
              <a:buClr>
                <a:srgbClr val="B71E42"/>
              </a:buClr>
            </a:pPr>
            <a:r>
              <a:rPr lang="en-US" altLang="en-US" dirty="0">
                <a:solidFill>
                  <a:srgbClr val="000000"/>
                </a:solidFill>
              </a:rPr>
              <a:t>AGP Safety Policy Respiratory Protection 99.200.15</a:t>
            </a:r>
          </a:p>
          <a:p>
            <a:pPr eaLnBrk="1" hangingPunct="1">
              <a:lnSpc>
                <a:spcPct val="150000"/>
              </a:lnSpc>
              <a:buClr>
                <a:srgbClr val="B71E42"/>
              </a:buClr>
            </a:pPr>
            <a:r>
              <a:rPr lang="en-US" altLang="en-US" dirty="0">
                <a:solidFill>
                  <a:srgbClr val="000000"/>
                </a:solidFill>
              </a:rPr>
              <a:t>OAR 437-002-0120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46F66CFF-E80F-896B-724F-DE702ACE3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2" y="457200"/>
            <a:ext cx="76962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Selection of respirators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1F3A15B4-F053-DB7B-56EB-2D9F85C1C9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10600" cy="4038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For Non-IDLH atmospheres: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800"/>
              <a:t>Employer provides a respirator that is adequate for the protection of employee health.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sz="2800"/>
              <a:t>Dust Mask, Full Face piece</a:t>
            </a:r>
          </a:p>
          <a:p>
            <a:pPr lvl="1" eaLnBrk="1" hangingPunct="1">
              <a:lnSpc>
                <a:spcPct val="150000"/>
              </a:lnSpc>
            </a:pPr>
            <a:endParaRPr lang="en-US" altLang="en-US" sz="2300"/>
          </a:p>
          <a:p>
            <a:pPr eaLnBrk="1" hangingPunct="1"/>
            <a:endParaRPr lang="en-US" altLang="en-US" sz="2800"/>
          </a:p>
        </p:txBody>
      </p:sp>
      <p:pic>
        <p:nvPicPr>
          <p:cNvPr id="52228" name="Picture 4" descr="C:\Users\pam\AppData\Local\Microsoft\Windows\Temporary Internet Files\Content.IE5\WSS608AB\MC900018431[1].wmf">
            <a:extLst>
              <a:ext uri="{FF2B5EF4-FFF2-40B4-BE49-F238E27FC236}">
                <a16:creationId xmlns:a16="http://schemas.microsoft.com/office/drawing/2014/main" id="{DB237DDD-314F-9EE4-5CF6-B9220DF3D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29100"/>
            <a:ext cx="279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DEA5C88-9156-4318-00F7-678248746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12" y="457200"/>
            <a:ext cx="76962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Requirements: Evaluation 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D2FB3AF2-3253-CAD4-044F-EA61822966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610600" cy="4038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Must be or will work in an environment that requires a respirator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Medical Evaluation is provided by the employer to determine the employee ability to use a respirator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A medical evaluation questionnaire is mandatory</a:t>
            </a:r>
          </a:p>
          <a:p>
            <a:pPr eaLnBrk="1" hangingPunct="1">
              <a:lnSpc>
                <a:spcPct val="150000"/>
              </a:lnSpc>
            </a:pPr>
            <a:endParaRPr lang="en-US" altLang="en-US" sz="2800"/>
          </a:p>
          <a:p>
            <a:pPr lvl="1" eaLnBrk="1" hangingPunct="1">
              <a:lnSpc>
                <a:spcPct val="150000"/>
              </a:lnSpc>
            </a:pPr>
            <a:endParaRPr lang="en-US" altLang="en-US" sz="23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29986312-32CD-2366-AA7D-195375A6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4050" y="533400"/>
            <a:ext cx="76962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Requirements: Fit Tested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92508961-E470-24A1-52BB-838E4F19B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905000"/>
            <a:ext cx="8610600" cy="4038600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/>
              <a:t>Must be Fit Tested with same brand, model and size that will be used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dirty="0"/>
              <a:t>All employees using a negative or positive pressure tight-fitting facepiece respirator must pass an appropriate </a:t>
            </a:r>
            <a:r>
              <a:rPr lang="en-US" altLang="en-US" sz="2400" b="1" dirty="0"/>
              <a:t>qualitative fit test </a:t>
            </a:r>
            <a:r>
              <a:rPr lang="en-US" altLang="en-US" sz="2400" dirty="0"/>
              <a:t>(QLFT) or </a:t>
            </a:r>
            <a:r>
              <a:rPr lang="en-US" altLang="en-US" sz="2400" b="1" dirty="0"/>
              <a:t>quantitative fit test </a:t>
            </a:r>
            <a:r>
              <a:rPr lang="en-US" altLang="en-US" sz="2400" dirty="0"/>
              <a:t>(QNFT).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/>
              <a:t>Tested before first use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/>
              <a:t>Note: Facial hair may not be permitted if employee will use a respirator that requires tight seal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dirty="0"/>
              <a:t>Reference:  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dirty="0"/>
              <a:t>OSHA 29 CFR 1910.34 Respiratory protection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400" dirty="0"/>
              <a:t>AGP-99.200.15 Respiration Protection Policy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 dirty="0"/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3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sz="2800" dirty="0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4C7F7C24-2054-E6B1-F294-A3ACB84A9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33400"/>
            <a:ext cx="7696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Requirements: Maintenance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639F4DF9-8771-B858-8435-8CD99F88F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038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Respirators should be clean and disinfected as often as necessary if used by one employee.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After each use if used by more than one employee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/>
              <a:t>Stored and protected from damage, dust, sunlight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en-US" sz="2800" i="1">
                <a:solidFill>
                  <a:srgbClr val="FF0000"/>
                </a:solidFill>
              </a:rPr>
              <a:t>Inspected before use and if found defective do not use and notify supervisor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800"/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en-US" altLang="en-US" sz="2300"/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sz="280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E75BD44-BFC6-A5EE-71A2-E05DF623D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1587" y="409574"/>
            <a:ext cx="2589213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Summary</a:t>
            </a:r>
          </a:p>
        </p:txBody>
      </p:sp>
      <p:sp>
        <p:nvSpPr>
          <p:cNvPr id="60419" name="Rectangle 4">
            <a:extLst>
              <a:ext uri="{FF2B5EF4-FFF2-40B4-BE49-F238E27FC236}">
                <a16:creationId xmlns:a16="http://schemas.microsoft.com/office/drawing/2014/main" id="{40741D33-7F1A-E1AF-D64F-16116F6A45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153400" cy="4038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Re-cap current OSHA standards for respiratory protection, state the purpose and use of respirators, different types of respirators and discuss key requirements for the use of  respiratory protection</a:t>
            </a:r>
          </a:p>
          <a:p>
            <a:pPr eaLnBrk="1" hangingPunct="1"/>
            <a:endParaRPr lang="en-US" altLang="en-US" sz="2800"/>
          </a:p>
        </p:txBody>
      </p:sp>
      <p:pic>
        <p:nvPicPr>
          <p:cNvPr id="60420" name="Picture 5" descr="C:\Users\pam\AppData\Local\Microsoft\Windows\Temporary Internet Files\Content.IE5\O4ITYDCX\MC900097841[1].wmf">
            <a:extLst>
              <a:ext uri="{FF2B5EF4-FFF2-40B4-BE49-F238E27FC236}">
                <a16:creationId xmlns:a16="http://schemas.microsoft.com/office/drawing/2014/main" id="{8282DD14-FCB7-E8F7-C860-35879C862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19600"/>
            <a:ext cx="1793875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D66D379-647D-863A-DD5B-AF50DFAF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642938"/>
            <a:ext cx="76962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Helpful OSHA Resources</a:t>
            </a:r>
          </a:p>
        </p:txBody>
      </p:sp>
      <p:sp>
        <p:nvSpPr>
          <p:cNvPr id="62467" name="Content Placeholder 2">
            <a:extLst>
              <a:ext uri="{FF2B5EF4-FFF2-40B4-BE49-F238E27FC236}">
                <a16:creationId xmlns:a16="http://schemas.microsoft.com/office/drawing/2014/main" id="{D151EBF8-F492-9172-8182-EE9B11FBF8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610600" cy="403860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2800" dirty="0"/>
          </a:p>
          <a:p>
            <a:pPr marL="0" indent="0" eaLnBrk="1" hangingPunct="1">
              <a:buNone/>
            </a:pPr>
            <a:r>
              <a:rPr lang="en-US" altLang="en-US" sz="3600" dirty="0"/>
              <a:t>OSHA has many helpful programs, including assistance about safety and health programs, state plans, workplace consultations, voluntary protection programs, strategic partnerships, training and education, and more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B7D745E-18A3-A0B4-1BA4-F3C897F030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7388" y="427037"/>
            <a:ext cx="7886700" cy="1325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Contact Numbers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EB6B2870-5045-F337-E8B8-DCE1F8515B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696200" cy="40386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/>
              <a:t>To report Unsafe Working Conditions, Safety and Health Violations Contact OSHA @: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/>
              <a:t>1-800-321-OSHA (6742) / TTY1-877-889-5627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/>
              <a:t>To File a Complaint Form: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/>
              <a:t>To file an OSHA-7 report online, see how to file a complaint with OSHA (www.osha.gov)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en-US" sz="2800"/>
              <a:t>For more information regarding your rights, see Worker Rights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6E9CEE4-0BAC-D442-89F1-8357D3407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762000"/>
            <a:ext cx="2671763" cy="1049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QUESTIONS</a:t>
            </a:r>
          </a:p>
        </p:txBody>
      </p:sp>
      <p:sp>
        <p:nvSpPr>
          <p:cNvPr id="65539" name="Content Placeholder 3">
            <a:extLst>
              <a:ext uri="{FF2B5EF4-FFF2-40B4-BE49-F238E27FC236}">
                <a16:creationId xmlns:a16="http://schemas.microsoft.com/office/drawing/2014/main" id="{015C6757-8DE5-5890-01F9-4BCC818752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08413" y="2608263"/>
            <a:ext cx="1527175" cy="1641475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8000"/>
              <a:t>???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9197E7B-5F52-7BC2-4BC1-F6265DC6C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28637"/>
            <a:ext cx="7886700" cy="1325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Objectives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F27F9D5-B16D-3BFB-705C-8A688A8577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854200"/>
            <a:ext cx="8915400" cy="40386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sz="4000" dirty="0"/>
              <a:t>Participants will:</a:t>
            </a:r>
            <a:endParaRPr lang="en-US" altLang="en-US" sz="2700" dirty="0"/>
          </a:p>
          <a:p>
            <a:pPr eaLnBrk="1" hangingPunct="1">
              <a:lnSpc>
                <a:spcPct val="150000"/>
              </a:lnSpc>
            </a:pPr>
            <a:r>
              <a:rPr lang="en-US" altLang="en-US" sz="2700" dirty="0"/>
              <a:t>Analyze current OSHA standards for respiratory protection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700" dirty="0"/>
              <a:t>State the purpose and use of respirators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700" dirty="0"/>
              <a:t>Identify and select different types of respirators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700" dirty="0"/>
              <a:t>Identify requirements for the use of  respiratory protection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6A16146-6552-4C0E-4374-9CFDBAA2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63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3A412194-6C33-27A3-5F7A-C61E231F77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038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Standard for respiratory protection at the workplace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Employer provides respirators to employees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The employer shall be responsible for the establishment and maintenance of a respiratory protection program.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Site manager is responsible for administering the respiratory protection program.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7FDA443-9207-8434-E6B9-60ED48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9906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164160D2-6E7A-316C-5798-4C256163B3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038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800"/>
              <a:t>Primary employer safety goal is engineering and administrative controls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Annual fit test and whenever conditions change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/>
              <a:t>Must be worn whenever you are working in a hazardous atmosphere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E4BAA62-190B-FF79-7DFE-6EAD93E71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685800"/>
            <a:ext cx="8153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15C3BC24-028D-0CA8-362E-B7032FB8B1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0386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dirty="0"/>
              <a:t>Site manager’s responsibilities: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Identify the work areas, processes, or tasks that require employees to wear respirator and evaluate hazards.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Select appropriate respirators for employees.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Ensure that employees use respirators IAW National Institute Occupational Safety and Health (NIOSH) certifications.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Ensure that employees receive respiratory training.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8B443F6-6F8D-D694-2B92-751E242E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13" y="685800"/>
            <a:ext cx="8672512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6AED5B7D-0E6C-1151-66D5-C8B4C4C5A3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3434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dirty="0"/>
              <a:t>Site manager’s responsibilities CONTINUED: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Ensure that employees store and maintain respirators properly.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Manage respirator fit testing.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Manage medical surveillance of employees.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Inform contractors of OMD’s respirator protection requirements.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Evaluate the respiratory protection program.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dirty="0"/>
              <a:t>Update the respiratory protection program when necessary.</a:t>
            </a:r>
          </a:p>
          <a:p>
            <a:pPr eaLnBrk="1" hangingPunct="1">
              <a:lnSpc>
                <a:spcPct val="150000"/>
              </a:lnSpc>
            </a:pPr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25CD632-3F2F-820F-74F3-5C323F06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685800"/>
            <a:ext cx="8153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EB7DC6AA-2594-8247-55C4-F545F4A107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686800" cy="4038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sz="4000" dirty="0"/>
              <a:t>Supervisor’s responsibilities:</a:t>
            </a:r>
            <a:endParaRPr lang="en-US" altLang="en-US" sz="2400" dirty="0"/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Ensure that employees under their supervision have received appropriate training, fit testing and medical evaluations.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Ensure that appropriate respirators and accessories are available.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Know the tasks that require respiratory protection.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1F65CFB-0D81-2E72-75F1-FCF7AB9B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257300"/>
            <a:ext cx="8153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/>
              <a:t>OSHA Standards: 29 CFR 1910.134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B90C3D6-4D9D-53DC-8C35-9F58AEB2D6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799"/>
            <a:ext cx="8686800" cy="43862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sz="4000" dirty="0"/>
              <a:t>Supervisor’s responsibilities CONTINUED:</a:t>
            </a:r>
            <a:endParaRPr lang="en-US" altLang="en-US" sz="2400" dirty="0"/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Enforce the proper use of respirators.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Monitor work areas to identify respiratory hazards.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Work with the Site manager to address respiratory hazards and other program concerns.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A89B8E3F6E5D4E9B17D02912E46D08" ma:contentTypeVersion="6" ma:contentTypeDescription="Create a new document." ma:contentTypeScope="" ma:versionID="c1c27561137f73383ee6f380d60b828c">
  <xsd:schema xmlns:xsd="http://www.w3.org/2001/XMLSchema" xmlns:xs="http://www.w3.org/2001/XMLSchema" xmlns:p="http://schemas.microsoft.com/office/2006/metadata/properties" xmlns:ns2="33131be1-7636-4fde-9b4e-c35c6eedaee5" targetNamespace="http://schemas.microsoft.com/office/2006/metadata/properties" ma:root="true" ma:fieldsID="c5227413cfe86073f3b912a179faeb9c" ns2:_="">
    <xsd:import namespace="33131be1-7636-4fde-9b4e-c35c6eedaee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131be1-7636-4fde-9b4e-c35c6eedae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D8B9FA-CF90-4FE3-8E17-62808EE1E765}"/>
</file>

<file path=customXml/itemProps2.xml><?xml version="1.0" encoding="utf-8"?>
<ds:datastoreItem xmlns:ds="http://schemas.openxmlformats.org/officeDocument/2006/customXml" ds:itemID="{00ED81DF-AD95-4B9A-846E-33DF78C92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A68093-FD95-4D1F-82E4-3276A9EF6D48}">
  <ds:schemaRefs>
    <ds:schemaRef ds:uri="http://schemas.microsoft.com/office/2006/metadata/properties"/>
    <ds:schemaRef ds:uri="http://schemas.microsoft.com/office/infopath/2007/PartnerControls"/>
    <ds:schemaRef ds:uri="14860eb3-030b-44af-a190-f4887f83de25"/>
    <ds:schemaRef ds:uri="02298570-5252-44d2-979b-285068989119"/>
    <ds:schemaRef ds:uri="2905f4ce-92cd-4299-888e-6d1f66e5c792"/>
    <ds:schemaRef ds:uri="b008de92-d7a9-404c-9536-8d2e7f578c44"/>
  </ds:schemaRefs>
</ds:datastoreItem>
</file>

<file path=docMetadata/LabelInfo.xml><?xml version="1.0" encoding="utf-8"?>
<clbl:labelList xmlns:clbl="http://schemas.microsoft.com/office/2020/mipLabelMetadata">
  <clbl:label id="{db79d039-fcd0-4045-9c78-4cfb2eba090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2071</Words>
  <Application>Microsoft Office PowerPoint</Application>
  <PresentationFormat>On-screen Show (4:3)</PresentationFormat>
  <Paragraphs>290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Aptos</vt:lpstr>
      <vt:lpstr>Arial</vt:lpstr>
      <vt:lpstr>Calibri</vt:lpstr>
      <vt:lpstr>Calibri Light</vt:lpstr>
      <vt:lpstr>DejaVu Sans</vt:lpstr>
      <vt:lpstr>Symbol</vt:lpstr>
      <vt:lpstr>Wingdings</vt:lpstr>
      <vt:lpstr>Office Theme</vt:lpstr>
      <vt:lpstr>OMD Safety Policy Training</vt:lpstr>
      <vt:lpstr>Respiratory Protection REFERENCES  </vt:lpstr>
      <vt:lpstr>Objectives</vt:lpstr>
      <vt:lpstr>OSHA Standards: 29 CFR 1910.134</vt:lpstr>
      <vt:lpstr>OSHA Standards: 29 CFR 1910.134</vt:lpstr>
      <vt:lpstr>OSHA Standards: 29 CFR 1910.134</vt:lpstr>
      <vt:lpstr>OSHA Standards: 29 CFR 1910.134</vt:lpstr>
      <vt:lpstr>OSHA Standards: 29 CFR 1910.134</vt:lpstr>
      <vt:lpstr>OSHA Standards: 29 CFR 1910.134  </vt:lpstr>
      <vt:lpstr>OSHA Standards: 29 CFR 1910.134</vt:lpstr>
      <vt:lpstr>Respirator Purpose</vt:lpstr>
      <vt:lpstr>Respiratory Hazards</vt:lpstr>
      <vt:lpstr>Major types of respirators</vt:lpstr>
      <vt:lpstr>Air Purifying</vt:lpstr>
      <vt:lpstr>Air Purifying </vt:lpstr>
      <vt:lpstr>Atmosphere Supplying</vt:lpstr>
      <vt:lpstr>Atmosphere Supplying</vt:lpstr>
      <vt:lpstr>Selection of respirators</vt:lpstr>
      <vt:lpstr>Selection of respirators</vt:lpstr>
      <vt:lpstr>Selection of respirators</vt:lpstr>
      <vt:lpstr>Requirements: Evaluation </vt:lpstr>
      <vt:lpstr>Requirements: Fit Tested</vt:lpstr>
      <vt:lpstr>Requirements: Maintenance</vt:lpstr>
      <vt:lpstr>Summary</vt:lpstr>
      <vt:lpstr>Helpful OSHA Resources</vt:lpstr>
      <vt:lpstr>OSHA Contact Numbers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CASTEEL Amanda E.</dc:creator>
  <cp:lastModifiedBy>CASTEEL Amanda E * OMD</cp:lastModifiedBy>
  <cp:revision>11</cp:revision>
  <dcterms:created xsi:type="dcterms:W3CDTF">2024-02-01T19:20:03Z</dcterms:created>
  <dcterms:modified xsi:type="dcterms:W3CDTF">2025-09-17T16:14:39Z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0x010100E6A89B8E3F6E5D4E9B17D02912E46D08</vt:lpwstr>
  </property>
  <property fmtid="{D5CDD505-2E9C-101B-9397-08002B2CF9AE}" pid="3" name="MSIP_Label_db79d039-fcd0-4045-9c78-4cfb2eba0904_Enabled">
    <vt:lpwstr>true</vt:lpwstr>
  </property>
  <property fmtid="{D5CDD505-2E9C-101B-9397-08002B2CF9AE}" pid="4" name="MSIP_Label_db79d039-fcd0-4045-9c78-4cfb2eba0904_SetDate">
    <vt:lpwstr>2024-03-25T21:15:31Z</vt:lpwstr>
  </property>
  <property fmtid="{D5CDD505-2E9C-101B-9397-08002B2CF9AE}" pid="5" name="MSIP_Label_db79d039-fcd0-4045-9c78-4cfb2eba0904_Method">
    <vt:lpwstr>Privileged</vt:lpwstr>
  </property>
  <property fmtid="{D5CDD505-2E9C-101B-9397-08002B2CF9AE}" pid="6" name="MSIP_Label_db79d039-fcd0-4045-9c78-4cfb2eba0904_Name">
    <vt:lpwstr>Level 2 - Limited (Items)</vt:lpwstr>
  </property>
  <property fmtid="{D5CDD505-2E9C-101B-9397-08002B2CF9AE}" pid="7" name="MSIP_Label_db79d039-fcd0-4045-9c78-4cfb2eba0904_SiteId">
    <vt:lpwstr>aa3f6932-fa7c-47b4-a0ce-a598cad161cf</vt:lpwstr>
  </property>
  <property fmtid="{D5CDD505-2E9C-101B-9397-08002B2CF9AE}" pid="8" name="MSIP_Label_db79d039-fcd0-4045-9c78-4cfb2eba0904_ActionId">
    <vt:lpwstr>70792d64-a06b-4cb3-9889-42c81437c55c</vt:lpwstr>
  </property>
  <property fmtid="{D5CDD505-2E9C-101B-9397-08002B2CF9AE}" pid="9" name="MSIP_Label_db79d039-fcd0-4045-9c78-4cfb2eba0904_ContentBits">
    <vt:lpwstr>0</vt:lpwstr>
  </property>
  <property fmtid="{D5CDD505-2E9C-101B-9397-08002B2CF9AE}" pid="10" name="MediaServiceImageTags">
    <vt:lpwstr/>
  </property>
</Properties>
</file>