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7" r:id="rId5"/>
    <p:sldId id="262" r:id="rId6"/>
    <p:sldId id="266" r:id="rId7"/>
    <p:sldId id="265" r:id="rId8"/>
    <p:sldId id="264" r:id="rId9"/>
    <p:sldId id="261" r:id="rId10"/>
    <p:sldId id="258" r:id="rId11"/>
    <p:sldId id="260" r:id="rId12"/>
    <p:sldId id="259"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5DB"/>
    <a:srgbClr val="FFEA0F"/>
    <a:srgbClr val="002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66" d="100"/>
          <a:sy n="66" d="100"/>
        </p:scale>
        <p:origin x="18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C7D35CEA-1C53-46F6-9CCF-E684DCA6F6EE}"/>
    <pc:docChg chg="modSld">
      <pc:chgData name="CASTEEL Amanda E * OMD" userId="846190c5-81e6-4eb2-af2c-60b5cb36602a" providerId="ADAL" clId="{C7D35CEA-1C53-46F6-9CCF-E684DCA6F6EE}" dt="2025-09-10T20:31:40.209" v="1" actId="20577"/>
      <pc:docMkLst>
        <pc:docMk/>
      </pc:docMkLst>
      <pc:sldChg chg="modNotesTx">
        <pc:chgData name="CASTEEL Amanda E * OMD" userId="846190c5-81e6-4eb2-af2c-60b5cb36602a" providerId="ADAL" clId="{C7D35CEA-1C53-46F6-9CCF-E684DCA6F6EE}" dt="2025-09-10T20:31:40.209" v="1" actId="20577"/>
        <pc:sldMkLst>
          <pc:docMk/>
          <pc:sldMk cId="1523099751" sldId="258"/>
        </pc:sldMkLst>
      </pc:sldChg>
    </pc:docChg>
  </pc:docChgLst>
  <pc:docChgLst>
    <pc:chgData name="WASSAM Sara * OMD" userId="7c5b78ad-3991-479d-8fe9-8e8f8e5572da" providerId="ADAL" clId="{F85DDD46-A62F-425B-8C87-BD005AB164EC}"/>
    <pc:docChg chg="custSel modSld">
      <pc:chgData name="WASSAM Sara * OMD" userId="7c5b78ad-3991-479d-8fe9-8e8f8e5572da" providerId="ADAL" clId="{F85DDD46-A62F-425B-8C87-BD005AB164EC}" dt="2024-07-31T16:44:56.058" v="1599" actId="20577"/>
      <pc:docMkLst>
        <pc:docMk/>
      </pc:docMkLst>
      <pc:sldChg chg="modNotesTx">
        <pc:chgData name="WASSAM Sara * OMD" userId="7c5b78ad-3991-479d-8fe9-8e8f8e5572da" providerId="ADAL" clId="{F85DDD46-A62F-425B-8C87-BD005AB164EC}" dt="2024-07-31T16:27:00.967" v="1301" actId="313"/>
        <pc:sldMkLst>
          <pc:docMk/>
          <pc:sldMk cId="1523099751" sldId="258"/>
        </pc:sldMkLst>
      </pc:sldChg>
      <pc:sldChg chg="modSp mod">
        <pc:chgData name="WASSAM Sara * OMD" userId="7c5b78ad-3991-479d-8fe9-8e8f8e5572da" providerId="ADAL" clId="{F85DDD46-A62F-425B-8C87-BD005AB164EC}" dt="2024-07-23T15:30:07.652" v="63" actId="20577"/>
        <pc:sldMkLst>
          <pc:docMk/>
          <pc:sldMk cId="1247575529" sldId="259"/>
        </pc:sldMkLst>
      </pc:sldChg>
      <pc:sldChg chg="modNotesTx">
        <pc:chgData name="WASSAM Sara * OMD" userId="7c5b78ad-3991-479d-8fe9-8e8f8e5572da" providerId="ADAL" clId="{F85DDD46-A62F-425B-8C87-BD005AB164EC}" dt="2024-07-31T14:47:47.119" v="613" actId="20577"/>
        <pc:sldMkLst>
          <pc:docMk/>
          <pc:sldMk cId="185929398" sldId="260"/>
        </pc:sldMkLst>
      </pc:sldChg>
      <pc:sldChg chg="modNotesTx">
        <pc:chgData name="WASSAM Sara * OMD" userId="7c5b78ad-3991-479d-8fe9-8e8f8e5572da" providerId="ADAL" clId="{F85DDD46-A62F-425B-8C87-BD005AB164EC}" dt="2024-07-31T16:30:30.737" v="1459" actId="20577"/>
        <pc:sldMkLst>
          <pc:docMk/>
          <pc:sldMk cId="1910978814" sldId="261"/>
        </pc:sldMkLst>
      </pc:sldChg>
      <pc:sldChg chg="modNotesTx">
        <pc:chgData name="WASSAM Sara * OMD" userId="7c5b78ad-3991-479d-8fe9-8e8f8e5572da" providerId="ADAL" clId="{F85DDD46-A62F-425B-8C87-BD005AB164EC}" dt="2024-07-23T15:34:58.052" v="370" actId="20577"/>
        <pc:sldMkLst>
          <pc:docMk/>
          <pc:sldMk cId="16547763" sldId="264"/>
        </pc:sldMkLst>
      </pc:sldChg>
      <pc:sldChg chg="modNotesTx">
        <pc:chgData name="WASSAM Sara * OMD" userId="7c5b78ad-3991-479d-8fe9-8e8f8e5572da" providerId="ADAL" clId="{F85DDD46-A62F-425B-8C87-BD005AB164EC}" dt="2024-07-23T15:33:57.686" v="198" actId="20577"/>
        <pc:sldMkLst>
          <pc:docMk/>
          <pc:sldMk cId="1416243412" sldId="265"/>
        </pc:sldMkLst>
      </pc:sldChg>
      <pc:sldChg chg="modNotesTx">
        <pc:chgData name="WASSAM Sara * OMD" userId="7c5b78ad-3991-479d-8fe9-8e8f8e5572da" providerId="ADAL" clId="{F85DDD46-A62F-425B-8C87-BD005AB164EC}" dt="2024-07-31T16:44:56.058" v="1599" actId="20577"/>
        <pc:sldMkLst>
          <pc:docMk/>
          <pc:sldMk cId="3779552634" sldId="266"/>
        </pc:sldMkLst>
      </pc:sldChg>
    </pc:docChg>
  </pc:docChgLst>
  <pc:docChgLst>
    <pc:chgData name="JAEGER Luke * OMD" userId="829e2fe4-be75-4ef1-8b56-3e18f8aa53e9" providerId="ADAL" clId="{56809D16-F5C7-46E9-9E9C-751F36138C31}"/>
    <pc:docChg chg="modSld">
      <pc:chgData name="JAEGER Luke * OMD" userId="829e2fe4-be75-4ef1-8b56-3e18f8aa53e9" providerId="ADAL" clId="{56809D16-F5C7-46E9-9E9C-751F36138C31}" dt="2024-07-11T18:05:02.384" v="8"/>
      <pc:docMkLst>
        <pc:docMk/>
      </pc:docMkLst>
      <pc:sldChg chg="addSp modSp">
        <pc:chgData name="JAEGER Luke * OMD" userId="829e2fe4-be75-4ef1-8b56-3e18f8aa53e9" providerId="ADAL" clId="{56809D16-F5C7-46E9-9E9C-751F36138C31}" dt="2024-07-11T18:04:49.091" v="5"/>
        <pc:sldMkLst>
          <pc:docMk/>
          <pc:sldMk cId="1523099751" sldId="258"/>
        </pc:sldMkLst>
      </pc:sldChg>
      <pc:sldChg chg="addSp modSp">
        <pc:chgData name="JAEGER Luke * OMD" userId="829e2fe4-be75-4ef1-8b56-3e18f8aa53e9" providerId="ADAL" clId="{56809D16-F5C7-46E9-9E9C-751F36138C31}" dt="2024-07-11T18:05:02.384" v="8"/>
        <pc:sldMkLst>
          <pc:docMk/>
          <pc:sldMk cId="1247575529" sldId="259"/>
        </pc:sldMkLst>
      </pc:sldChg>
      <pc:sldChg chg="addSp modSp">
        <pc:chgData name="JAEGER Luke * OMD" userId="829e2fe4-be75-4ef1-8b56-3e18f8aa53e9" providerId="ADAL" clId="{56809D16-F5C7-46E9-9E9C-751F36138C31}" dt="2024-07-11T18:04:58.508" v="7"/>
        <pc:sldMkLst>
          <pc:docMk/>
          <pc:sldMk cId="185929398" sldId="260"/>
        </pc:sldMkLst>
      </pc:sldChg>
      <pc:sldChg chg="addSp modSp">
        <pc:chgData name="JAEGER Luke * OMD" userId="829e2fe4-be75-4ef1-8b56-3e18f8aa53e9" providerId="ADAL" clId="{56809D16-F5C7-46E9-9E9C-751F36138C31}" dt="2024-07-11T18:04:45.206" v="4"/>
        <pc:sldMkLst>
          <pc:docMk/>
          <pc:sldMk cId="1910978814" sldId="261"/>
        </pc:sldMkLst>
      </pc:sldChg>
      <pc:sldChg chg="addSp modSp">
        <pc:chgData name="JAEGER Luke * OMD" userId="829e2fe4-be75-4ef1-8b56-3e18f8aa53e9" providerId="ADAL" clId="{56809D16-F5C7-46E9-9E9C-751F36138C31}" dt="2024-07-11T18:04:21.806" v="0"/>
        <pc:sldMkLst>
          <pc:docMk/>
          <pc:sldMk cId="3513742866" sldId="262"/>
        </pc:sldMkLst>
      </pc:sldChg>
      <pc:sldChg chg="addSp modSp">
        <pc:chgData name="JAEGER Luke * OMD" userId="829e2fe4-be75-4ef1-8b56-3e18f8aa53e9" providerId="ADAL" clId="{56809D16-F5C7-46E9-9E9C-751F36138C31}" dt="2024-07-11T18:04:39.654" v="3"/>
        <pc:sldMkLst>
          <pc:docMk/>
          <pc:sldMk cId="16547763" sldId="264"/>
        </pc:sldMkLst>
      </pc:sldChg>
      <pc:sldChg chg="addSp modSp">
        <pc:chgData name="JAEGER Luke * OMD" userId="829e2fe4-be75-4ef1-8b56-3e18f8aa53e9" providerId="ADAL" clId="{56809D16-F5C7-46E9-9E9C-751F36138C31}" dt="2024-07-11T18:04:34.150" v="2"/>
        <pc:sldMkLst>
          <pc:docMk/>
          <pc:sldMk cId="1416243412" sldId="265"/>
        </pc:sldMkLst>
      </pc:sldChg>
      <pc:sldChg chg="addSp modSp">
        <pc:chgData name="JAEGER Luke * OMD" userId="829e2fe4-be75-4ef1-8b56-3e18f8aa53e9" providerId="ADAL" clId="{56809D16-F5C7-46E9-9E9C-751F36138C31}" dt="2024-07-11T18:04:25.713" v="1"/>
        <pc:sldMkLst>
          <pc:docMk/>
          <pc:sldMk cId="3779552634" sldId="266"/>
        </pc:sldMkLst>
      </pc:sldChg>
      <pc:sldChg chg="addSp modSp">
        <pc:chgData name="JAEGER Luke * OMD" userId="829e2fe4-be75-4ef1-8b56-3e18f8aa53e9" providerId="ADAL" clId="{56809D16-F5C7-46E9-9E9C-751F36138C31}" dt="2024-07-11T18:04:53.287" v="6"/>
        <pc:sldMkLst>
          <pc:docMk/>
          <pc:sldMk cId="1315002973"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85F0E-5B2B-48D7-9B3B-5FB2155F586F}" type="datetimeFigureOut">
              <a:rPr lang="en-US" smtClean="0"/>
              <a:t>9/10/2025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D54A7-1196-4718-9FF2-08D4405EAFE9}" type="slidenum">
              <a:rPr lang="en-US" smtClean="0"/>
              <a:t>‹#›</a:t>
            </a:fld>
            <a:endParaRPr lang="en-US"/>
          </a:p>
        </p:txBody>
      </p:sp>
    </p:spTree>
    <p:extLst>
      <p:ext uri="{BB962C8B-B14F-4D97-AF65-F5344CB8AC3E}">
        <p14:creationId xmlns:p14="http://schemas.microsoft.com/office/powerpoint/2010/main" val="324668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wanted to take a few minutes and introduce myself… give you a little insight into my background because I feel it’s important for you to know who I am and what I bring to </a:t>
            </a:r>
            <a:r>
              <a:rPr lang="en-US" sz="1200" kern="100">
                <a:effectLst/>
                <a:latin typeface="Calibri" panose="020F0502020204030204" pitchFamily="34" charset="0"/>
                <a:ea typeface="Calibri" panose="020F0502020204030204" pitchFamily="34" charset="0"/>
                <a:cs typeface="Times New Roman" panose="02020603050405020304" pitchFamily="18" charset="0"/>
              </a:rPr>
              <a:t>the agency.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have been serving in the Air Force and Air National Guard for nearly 21 years. I enlisted as a Security Forces troop and 15 years into that line of work I decided to cross train and finish out my service in Religious Affairs. I am currently the Superintendent of Religious Affairs at PANG and recently deployed in 2023 so I was away from OMD for some time. Throughout my Military service Safety has played a critical role in my positions and deployments around the continental united states and overseas.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 a civilian I started my career with the Federal Government as a Corrections Officer for the Bureau of Prisons. Learned a lot but quickly realized I did not want to be a CO for too long so I left and became a Federal Law Enforcement Officer for the US Forest Service. My main patrol area was the Oregon Dunes. You can see in the pictures I did a lot of patrol on an ATV and a Side x Side. Safety was paramount in my position and I did a lot of safety education with employees and the public. The number one type of incidents I dealt with were accidents. Some fatalities and many serious injury accidents.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decided to leave Federal Law Enforcement but I still wanted to be a responder of sorts. I began working at Intel and moved into the Life Safety Systems Technician position. Essentially the Life Safety team responds to any emergency on campus to include medical events and we manage the safety systems. I was at the large campus in Hillsboro called Ronler Acres, a 500 acre property. I worked with Fire Systems, Hazardous Process Material systems, Gas systems, and responded to hazmat events, spills, anything related to safety I responded to. The work environment required me to use fall protection, ladders, man-lifts, elevated platforms, supplied air or air purifying respirators.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say all of this so that you know I can relate to the employees in the field that have similar work environments and know the importance of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ppe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training, and incorporating safety to our daily duties. Safety initiatives and programs have been critical in my work over the years and I am looking forward to bringing my experience to the Safety Specialist position and the Oregon Military Department. The members of this board have done an incredible job with the program and I’m thrilled to now be a part of it. </a:t>
            </a:r>
          </a:p>
          <a:p>
            <a:endParaRPr lang="en-US" dirty="0"/>
          </a:p>
        </p:txBody>
      </p:sp>
      <p:sp>
        <p:nvSpPr>
          <p:cNvPr id="4" name="Slide Number Placeholder 3"/>
          <p:cNvSpPr>
            <a:spLocks noGrp="1"/>
          </p:cNvSpPr>
          <p:nvPr>
            <p:ph type="sldNum" sz="quarter" idx="5"/>
          </p:nvPr>
        </p:nvSpPr>
        <p:spPr/>
        <p:txBody>
          <a:bodyPr/>
          <a:lstStyle/>
          <a:p>
            <a:fld id="{75ED54A7-1196-4718-9FF2-08D4405EAFE9}" type="slidenum">
              <a:rPr lang="en-US" smtClean="0"/>
              <a:t>3</a:t>
            </a:fld>
            <a:endParaRPr lang="en-US"/>
          </a:p>
        </p:txBody>
      </p:sp>
    </p:spTree>
    <p:extLst>
      <p:ext uri="{BB962C8B-B14F-4D97-AF65-F5344CB8AC3E}">
        <p14:creationId xmlns:p14="http://schemas.microsoft.com/office/powerpoint/2010/main" val="139800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rule to the attendees. Oregon OSHA requires our agency to have Safety Committees and we need to follow the rule. </a:t>
            </a:r>
          </a:p>
        </p:txBody>
      </p:sp>
      <p:sp>
        <p:nvSpPr>
          <p:cNvPr id="4" name="Slide Number Placeholder 3"/>
          <p:cNvSpPr>
            <a:spLocks noGrp="1"/>
          </p:cNvSpPr>
          <p:nvPr>
            <p:ph type="sldNum" sz="quarter" idx="5"/>
          </p:nvPr>
        </p:nvSpPr>
        <p:spPr/>
        <p:txBody>
          <a:bodyPr/>
          <a:lstStyle/>
          <a:p>
            <a:fld id="{75ED54A7-1196-4718-9FF2-08D4405EAFE9}" type="slidenum">
              <a:rPr lang="en-US" smtClean="0"/>
              <a:t>4</a:t>
            </a:fld>
            <a:endParaRPr lang="en-US"/>
          </a:p>
        </p:txBody>
      </p:sp>
    </p:spTree>
    <p:extLst>
      <p:ext uri="{BB962C8B-B14F-4D97-AF65-F5344CB8AC3E}">
        <p14:creationId xmlns:p14="http://schemas.microsoft.com/office/powerpoint/2010/main" val="110340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OMD purpose. Andy Rohner, Senior SAIF Consultant and Julie Paris worked diligently in developing our OMD Safety Committee Policy which meets the Oregon OSHA rule. </a:t>
            </a:r>
          </a:p>
        </p:txBody>
      </p:sp>
      <p:sp>
        <p:nvSpPr>
          <p:cNvPr id="4" name="Slide Number Placeholder 3"/>
          <p:cNvSpPr>
            <a:spLocks noGrp="1"/>
          </p:cNvSpPr>
          <p:nvPr>
            <p:ph type="sldNum" sz="quarter" idx="5"/>
          </p:nvPr>
        </p:nvSpPr>
        <p:spPr/>
        <p:txBody>
          <a:bodyPr/>
          <a:lstStyle/>
          <a:p>
            <a:fld id="{75ED54A7-1196-4718-9FF2-08D4405EAFE9}" type="slidenum">
              <a:rPr lang="en-US" smtClean="0"/>
              <a:t>5</a:t>
            </a:fld>
            <a:endParaRPr lang="en-US"/>
          </a:p>
        </p:txBody>
      </p:sp>
    </p:spTree>
    <p:extLst>
      <p:ext uri="{BB962C8B-B14F-4D97-AF65-F5344CB8AC3E}">
        <p14:creationId xmlns:p14="http://schemas.microsoft.com/office/powerpoint/2010/main" val="327924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AGP policy. Encourage your staff to participate and provide support. </a:t>
            </a:r>
          </a:p>
          <a:p>
            <a:r>
              <a:rPr lang="en-US" dirty="0"/>
              <a:t>We have Seven Committees. OYCP, Rees, Camp Rilea, PANG, Kingsley Field, Armories, Owen Summers.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meetings must be held on company time and employees paid their regular rate of pay. </a:t>
            </a:r>
          </a:p>
          <a:p>
            <a:endParaRPr lang="en-US" dirty="0"/>
          </a:p>
        </p:txBody>
      </p:sp>
      <p:sp>
        <p:nvSpPr>
          <p:cNvPr id="4" name="Slide Number Placeholder 3"/>
          <p:cNvSpPr>
            <a:spLocks noGrp="1"/>
          </p:cNvSpPr>
          <p:nvPr>
            <p:ph type="sldNum" sz="quarter" idx="5"/>
          </p:nvPr>
        </p:nvSpPr>
        <p:spPr/>
        <p:txBody>
          <a:bodyPr/>
          <a:lstStyle/>
          <a:p>
            <a:fld id="{75ED54A7-1196-4718-9FF2-08D4405EAFE9}" type="slidenum">
              <a:rPr lang="en-US" smtClean="0"/>
              <a:t>6</a:t>
            </a:fld>
            <a:endParaRPr lang="en-US"/>
          </a:p>
        </p:txBody>
      </p:sp>
    </p:spTree>
    <p:extLst>
      <p:ext uri="{BB962C8B-B14F-4D97-AF65-F5344CB8AC3E}">
        <p14:creationId xmlns:p14="http://schemas.microsoft.com/office/powerpoint/2010/main" val="221451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Committee shall be composed of an equal number of management and non-management representatives when able. Employee representatives should be volunteers or elected by their peers. When agreed upon by non-management and management, the number of employees on the committee may be greater than the number of management representatives. </a:t>
            </a:r>
          </a:p>
          <a:p>
            <a:r>
              <a:rPr lang="en-US" dirty="0"/>
              <a:t>No fewer than 4 members.</a:t>
            </a:r>
          </a:p>
          <a:p>
            <a:r>
              <a:rPr lang="en-US" dirty="0"/>
              <a:t>Have a chairperson elected by the committee members.</a:t>
            </a:r>
          </a:p>
          <a:p>
            <a:r>
              <a:rPr lang="en-US" dirty="0"/>
              <a:t>Serve a continuous term of at least 1-2 years. Length of membership shall be alternated or staggered so that experienced members are always serving on the committee. </a:t>
            </a:r>
          </a:p>
          <a:p>
            <a:r>
              <a:rPr lang="en-US" dirty="0"/>
              <a:t>Ensure representation from all Job classifications. </a:t>
            </a:r>
          </a:p>
        </p:txBody>
      </p:sp>
      <p:sp>
        <p:nvSpPr>
          <p:cNvPr id="4" name="Slide Number Placeholder 3"/>
          <p:cNvSpPr>
            <a:spLocks noGrp="1"/>
          </p:cNvSpPr>
          <p:nvPr>
            <p:ph type="sldNum" sz="quarter" idx="5"/>
          </p:nvPr>
        </p:nvSpPr>
        <p:spPr/>
        <p:txBody>
          <a:bodyPr/>
          <a:lstStyle/>
          <a:p>
            <a:fld id="{75ED54A7-1196-4718-9FF2-08D4405EAFE9}" type="slidenum">
              <a:rPr lang="en-US" smtClean="0"/>
              <a:t>7</a:t>
            </a:fld>
            <a:endParaRPr lang="en-US"/>
          </a:p>
        </p:txBody>
      </p:sp>
    </p:spTree>
    <p:extLst>
      <p:ext uri="{BB962C8B-B14F-4D97-AF65-F5344CB8AC3E}">
        <p14:creationId xmlns:p14="http://schemas.microsoft.com/office/powerpoint/2010/main" val="164902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Cherie Cline takes our minutes. </a:t>
            </a:r>
          </a:p>
        </p:txBody>
      </p:sp>
      <p:sp>
        <p:nvSpPr>
          <p:cNvPr id="4" name="Slide Number Placeholder 3"/>
          <p:cNvSpPr>
            <a:spLocks noGrp="1"/>
          </p:cNvSpPr>
          <p:nvPr>
            <p:ph type="sldNum" sz="quarter" idx="5"/>
          </p:nvPr>
        </p:nvSpPr>
        <p:spPr/>
        <p:txBody>
          <a:bodyPr/>
          <a:lstStyle/>
          <a:p>
            <a:fld id="{75ED54A7-1196-4718-9FF2-08D4405EAFE9}" type="slidenum">
              <a:rPr lang="en-US" smtClean="0"/>
              <a:t>8</a:t>
            </a:fld>
            <a:endParaRPr lang="en-US"/>
          </a:p>
        </p:txBody>
      </p:sp>
    </p:spTree>
    <p:extLst>
      <p:ext uri="{BB962C8B-B14F-4D97-AF65-F5344CB8AC3E}">
        <p14:creationId xmlns:p14="http://schemas.microsoft.com/office/powerpoint/2010/main" val="305962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each resource provides. </a:t>
            </a:r>
          </a:p>
        </p:txBody>
      </p:sp>
      <p:sp>
        <p:nvSpPr>
          <p:cNvPr id="4" name="Slide Number Placeholder 3"/>
          <p:cNvSpPr>
            <a:spLocks noGrp="1"/>
          </p:cNvSpPr>
          <p:nvPr>
            <p:ph type="sldNum" sz="quarter" idx="5"/>
          </p:nvPr>
        </p:nvSpPr>
        <p:spPr/>
        <p:txBody>
          <a:bodyPr/>
          <a:lstStyle/>
          <a:p>
            <a:fld id="{75ED54A7-1196-4718-9FF2-08D4405EAFE9}" type="slidenum">
              <a:rPr lang="en-US" smtClean="0"/>
              <a:t>9</a:t>
            </a:fld>
            <a:endParaRPr lang="en-US"/>
          </a:p>
        </p:txBody>
      </p:sp>
    </p:spTree>
    <p:extLst>
      <p:ext uri="{BB962C8B-B14F-4D97-AF65-F5344CB8AC3E}">
        <p14:creationId xmlns:p14="http://schemas.microsoft.com/office/powerpoint/2010/main" val="122084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sara.wassam@omd.Oregon.gov" TargetMode="External"/><Relationship Id="rId3" Type="http://schemas.openxmlformats.org/officeDocument/2006/relationships/hyperlink" Target="https://osha.oregon.gov/OSHAPubs/factsheets/fs31.pdf" TargetMode="External"/><Relationship Id="rId7" Type="http://schemas.openxmlformats.org/officeDocument/2006/relationships/hyperlink" Target="https://www.oregon.gov/omd/employeeresources/SiteAssets/Pages/Policies/99.200.02%20Safety%20Committee%20Policy_01.31.202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oregon.gov/omd/employeeresources/Pages/Safety.aspx" TargetMode="External"/><Relationship Id="rId5" Type="http://schemas.openxmlformats.org/officeDocument/2006/relationships/hyperlink" Target="https://www.saif.com/safety-and-health/topics/be-a-leader/safety-committees-and-meetings.html" TargetMode="External"/><Relationship Id="rId4" Type="http://schemas.openxmlformats.org/officeDocument/2006/relationships/hyperlink" Target="https://osha.oregon.gov/OSHAPubs/098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SAFETY COMMITTEES</a:t>
            </a:r>
          </a:p>
        </p:txBody>
      </p:sp>
      <p:sp>
        <p:nvSpPr>
          <p:cNvPr id="3" name="Subtitle 2"/>
          <p:cNvSpPr>
            <a:spLocks noGrp="1"/>
          </p:cNvSpPr>
          <p:nvPr>
            <p:ph type="subTitle" idx="1"/>
          </p:nvPr>
        </p:nvSpPr>
        <p:spPr/>
        <p:txBody>
          <a:bodyPr/>
          <a:lstStyle/>
          <a:p>
            <a:r>
              <a:rPr lang="en-US" dirty="0"/>
              <a:t>Sara Wassam</a:t>
            </a:r>
          </a:p>
          <a:p>
            <a:r>
              <a:rPr lang="en-US" dirty="0"/>
              <a:t>Safety Specialist / SAD Program Manager</a:t>
            </a:r>
          </a:p>
          <a:p>
            <a:r>
              <a:rPr lang="en-US" dirty="0"/>
              <a:t>OMD - AGP</a:t>
            </a: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3435-DE7B-0CFE-91AC-259ECC357292}"/>
              </a:ext>
            </a:extLst>
          </p:cNvPr>
          <p:cNvSpPr>
            <a:spLocks noGrp="1"/>
          </p:cNvSpPr>
          <p:nvPr>
            <p:ph type="title"/>
          </p:nvPr>
        </p:nvSpPr>
        <p:spPr/>
        <p:txBody>
          <a:bodyPr/>
          <a:lstStyle/>
          <a:p>
            <a:pPr algn="ctr"/>
            <a:r>
              <a:rPr lang="en-US" b="1" dirty="0"/>
              <a:t>FINAL THOUGHTS</a:t>
            </a:r>
          </a:p>
        </p:txBody>
      </p:sp>
      <p:sp>
        <p:nvSpPr>
          <p:cNvPr id="3" name="Content Placeholder 2">
            <a:extLst>
              <a:ext uri="{FF2B5EF4-FFF2-40B4-BE49-F238E27FC236}">
                <a16:creationId xmlns:a16="http://schemas.microsoft.com/office/drawing/2014/main" id="{051A7973-E05A-6AFC-4F58-62A956D25F3A}"/>
              </a:ext>
            </a:extLst>
          </p:cNvPr>
          <p:cNvSpPr>
            <a:spLocks noGrp="1"/>
          </p:cNvSpPr>
          <p:nvPr>
            <p:ph idx="1"/>
          </p:nvPr>
        </p:nvSpPr>
        <p:spPr/>
        <p:txBody>
          <a:bodyPr>
            <a:normAutofit lnSpcReduction="10000"/>
          </a:bodyPr>
          <a:lstStyle/>
          <a:p>
            <a:r>
              <a:rPr lang="en-US" dirty="0"/>
              <a:t>BOTTOM LINE</a:t>
            </a:r>
          </a:p>
          <a:p>
            <a:r>
              <a:rPr lang="en-US" dirty="0"/>
              <a:t>SUPPORT</a:t>
            </a:r>
          </a:p>
          <a:p>
            <a:r>
              <a:rPr lang="en-US" dirty="0"/>
              <a:t>SHOW APPRECIATION</a:t>
            </a:r>
          </a:p>
          <a:p>
            <a:r>
              <a:rPr lang="en-US" dirty="0"/>
              <a:t>THANK YOU SUPERVISORS/MANAGERS!!</a:t>
            </a:r>
          </a:p>
          <a:p>
            <a:endParaRPr lang="en-US" dirty="0"/>
          </a:p>
          <a:p>
            <a:endParaRPr lang="en-US" dirty="0"/>
          </a:p>
          <a:p>
            <a:endParaRPr lang="en-US" dirty="0"/>
          </a:p>
          <a:p>
            <a:pPr marL="0" indent="0" algn="ctr">
              <a:buNone/>
            </a:pPr>
            <a:r>
              <a:rPr lang="en-US" sz="5400" b="1" dirty="0">
                <a:effectLst>
                  <a:outerShdw blurRad="38100" dist="38100" dir="2700000" algn="tl">
                    <a:srgbClr val="000000">
                      <a:alpha val="43137"/>
                    </a:srgbClr>
                  </a:outerShdw>
                </a:effectLst>
              </a:rPr>
              <a:t>QUESTIONS?</a:t>
            </a:r>
          </a:p>
          <a:p>
            <a:pPr marL="0" indent="0">
              <a:buNone/>
            </a:pPr>
            <a:endParaRPr lang="en-US" dirty="0"/>
          </a:p>
        </p:txBody>
      </p:sp>
      <p:sp>
        <p:nvSpPr>
          <p:cNvPr id="4" name="Star: 5 Points 3">
            <a:extLst>
              <a:ext uri="{FF2B5EF4-FFF2-40B4-BE49-F238E27FC236}">
                <a16:creationId xmlns:a16="http://schemas.microsoft.com/office/drawing/2014/main" id="{0A0081D6-BAF8-B16D-382D-E5BB64A57C85}"/>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A36C9A7A-57F5-D688-0C41-34A983029FA0}"/>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00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8CCA-0840-A065-2721-251FDBBE1C35}"/>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B666D932-6475-FE79-3CD7-DBB2AFCFA0A8}"/>
              </a:ext>
            </a:extLst>
          </p:cNvPr>
          <p:cNvSpPr>
            <a:spLocks noGrp="1"/>
          </p:cNvSpPr>
          <p:nvPr>
            <p:ph idx="1"/>
          </p:nvPr>
        </p:nvSpPr>
        <p:spPr/>
        <p:txBody>
          <a:bodyPr/>
          <a:lstStyle/>
          <a:p>
            <a:r>
              <a:rPr lang="en-US" dirty="0"/>
              <a:t>Introduction</a:t>
            </a:r>
          </a:p>
          <a:p>
            <a:r>
              <a:rPr lang="en-US" dirty="0"/>
              <a:t>Oregon OSHA</a:t>
            </a:r>
          </a:p>
          <a:p>
            <a:r>
              <a:rPr lang="en-US" dirty="0"/>
              <a:t>Responsibilities</a:t>
            </a:r>
          </a:p>
          <a:p>
            <a:r>
              <a:rPr lang="en-US" dirty="0"/>
              <a:t>Functions and Duties</a:t>
            </a:r>
          </a:p>
          <a:p>
            <a:r>
              <a:rPr lang="en-US" dirty="0"/>
              <a:t>Safety Review Board</a:t>
            </a:r>
          </a:p>
          <a:p>
            <a:r>
              <a:rPr lang="en-US" dirty="0"/>
              <a:t>Resources</a:t>
            </a:r>
          </a:p>
          <a:p>
            <a:r>
              <a:rPr lang="en-US" dirty="0"/>
              <a:t>Final Thoughts</a:t>
            </a:r>
          </a:p>
          <a:p>
            <a:endParaRPr lang="en-US" dirty="0"/>
          </a:p>
        </p:txBody>
      </p:sp>
      <p:sp>
        <p:nvSpPr>
          <p:cNvPr id="4" name="Star: 5 Points 3">
            <a:extLst>
              <a:ext uri="{FF2B5EF4-FFF2-40B4-BE49-F238E27FC236}">
                <a16:creationId xmlns:a16="http://schemas.microsoft.com/office/drawing/2014/main" id="{E5B43D9E-88F3-6350-8BC9-3B1F5B821D48}"/>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7AEC658D-432D-23F7-FA09-99862841DFE3}"/>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7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D6DF-8D72-70A7-E1E8-D6C5C333B953}"/>
              </a:ext>
            </a:extLst>
          </p:cNvPr>
          <p:cNvSpPr>
            <a:spLocks noGrp="1"/>
          </p:cNvSpPr>
          <p:nvPr>
            <p:ph type="title"/>
          </p:nvPr>
        </p:nvSpPr>
        <p:spPr/>
        <p:txBody>
          <a:bodyPr/>
          <a:lstStyle/>
          <a:p>
            <a:pPr algn="ctr"/>
            <a:r>
              <a:rPr lang="en-US" b="1" dirty="0"/>
              <a:t>INTRODUCTION</a:t>
            </a:r>
          </a:p>
        </p:txBody>
      </p:sp>
      <p:sp>
        <p:nvSpPr>
          <p:cNvPr id="4" name="Content Placeholder 3">
            <a:extLst>
              <a:ext uri="{FF2B5EF4-FFF2-40B4-BE49-F238E27FC236}">
                <a16:creationId xmlns:a16="http://schemas.microsoft.com/office/drawing/2014/main" id="{B39A4770-7191-802B-124D-BAD7DAB8EF2B}"/>
              </a:ext>
            </a:extLst>
          </p:cNvPr>
          <p:cNvSpPr>
            <a:spLocks noGrp="1"/>
          </p:cNvSpPr>
          <p:nvPr>
            <p:ph sz="half" idx="1"/>
          </p:nvPr>
        </p:nvSpPr>
        <p:spPr/>
        <p:txBody>
          <a:bodyPr>
            <a:normAutofit fontScale="92500" lnSpcReduction="20000"/>
          </a:bodyPr>
          <a:lstStyle/>
          <a:p>
            <a:r>
              <a:rPr lang="en-US" dirty="0"/>
              <a:t>Air Force/Air National Guard</a:t>
            </a:r>
          </a:p>
          <a:p>
            <a:pPr lvl="1"/>
            <a:r>
              <a:rPr lang="en-US" dirty="0"/>
              <a:t>Currently Superintendent, Religious Affairs</a:t>
            </a:r>
          </a:p>
          <a:p>
            <a:pPr lvl="1"/>
            <a:r>
              <a:rPr lang="en-US" dirty="0"/>
              <a:t>15 years Security Forces/LE</a:t>
            </a:r>
          </a:p>
          <a:p>
            <a:pPr lvl="1"/>
            <a:r>
              <a:rPr lang="en-US" dirty="0"/>
              <a:t>21 years of service</a:t>
            </a:r>
          </a:p>
          <a:p>
            <a:r>
              <a:rPr lang="en-US" dirty="0"/>
              <a:t>Intel Corporation</a:t>
            </a:r>
          </a:p>
          <a:p>
            <a:pPr lvl="1"/>
            <a:r>
              <a:rPr lang="en-US" dirty="0"/>
              <a:t>Life Safety Specialist</a:t>
            </a:r>
          </a:p>
          <a:p>
            <a:pPr lvl="1"/>
            <a:r>
              <a:rPr lang="en-US" dirty="0"/>
              <a:t>Emergency Medical Responder</a:t>
            </a:r>
          </a:p>
          <a:p>
            <a:r>
              <a:rPr lang="en-US" dirty="0"/>
              <a:t>Federal Law Enforcement</a:t>
            </a:r>
          </a:p>
          <a:p>
            <a:pPr lvl="1"/>
            <a:r>
              <a:rPr lang="en-US" dirty="0"/>
              <a:t>US Forest Service</a:t>
            </a:r>
          </a:p>
          <a:p>
            <a:pPr lvl="1"/>
            <a:r>
              <a:rPr lang="en-US" dirty="0"/>
              <a:t>US Bureau of Prisons</a:t>
            </a:r>
          </a:p>
        </p:txBody>
      </p:sp>
      <p:pic>
        <p:nvPicPr>
          <p:cNvPr id="6" name="Content Placeholder 5">
            <a:extLst>
              <a:ext uri="{FF2B5EF4-FFF2-40B4-BE49-F238E27FC236}">
                <a16:creationId xmlns:a16="http://schemas.microsoft.com/office/drawing/2014/main" id="{0995FA2A-DBB0-D0C2-28FF-512AD399C1BE}"/>
              </a:ext>
            </a:extLst>
          </p:cNvPr>
          <p:cNvPicPr>
            <a:picLocks noGrp="1" noChangeAspect="1"/>
          </p:cNvPicPr>
          <p:nvPr>
            <p:ph sz="half" idx="2"/>
          </p:nvPr>
        </p:nvPicPr>
        <p:blipFill>
          <a:blip r:embed="rId3"/>
          <a:stretch>
            <a:fillRect/>
          </a:stretch>
        </p:blipFill>
        <p:spPr>
          <a:xfrm>
            <a:off x="4354227" y="1337427"/>
            <a:ext cx="2646418" cy="3481975"/>
          </a:xfrm>
          <a:prstGeom prst="rect">
            <a:avLst/>
          </a:prstGeom>
        </p:spPr>
      </p:pic>
      <p:pic>
        <p:nvPicPr>
          <p:cNvPr id="7" name="Picture 6">
            <a:extLst>
              <a:ext uri="{FF2B5EF4-FFF2-40B4-BE49-F238E27FC236}">
                <a16:creationId xmlns:a16="http://schemas.microsoft.com/office/drawing/2014/main" id="{FE5E9298-F4D5-7F95-5D8B-B73AAC106E6C}"/>
              </a:ext>
            </a:extLst>
          </p:cNvPr>
          <p:cNvPicPr>
            <a:picLocks noChangeAspect="1"/>
          </p:cNvPicPr>
          <p:nvPr/>
        </p:nvPicPr>
        <p:blipFill>
          <a:blip r:embed="rId4"/>
          <a:stretch>
            <a:fillRect/>
          </a:stretch>
        </p:blipFill>
        <p:spPr>
          <a:xfrm>
            <a:off x="6652996" y="1497020"/>
            <a:ext cx="2798307" cy="2920237"/>
          </a:xfrm>
          <a:prstGeom prst="rect">
            <a:avLst/>
          </a:prstGeom>
        </p:spPr>
      </p:pic>
      <p:pic>
        <p:nvPicPr>
          <p:cNvPr id="8" name="Picture 7">
            <a:extLst>
              <a:ext uri="{FF2B5EF4-FFF2-40B4-BE49-F238E27FC236}">
                <a16:creationId xmlns:a16="http://schemas.microsoft.com/office/drawing/2014/main" id="{D49D4110-DB8A-457B-B947-A7D1B9A1FD9C}"/>
              </a:ext>
            </a:extLst>
          </p:cNvPr>
          <p:cNvPicPr>
            <a:picLocks noChangeAspect="1"/>
          </p:cNvPicPr>
          <p:nvPr/>
        </p:nvPicPr>
        <p:blipFill>
          <a:blip r:embed="rId5"/>
          <a:stretch>
            <a:fillRect/>
          </a:stretch>
        </p:blipFill>
        <p:spPr>
          <a:xfrm>
            <a:off x="4221015" y="4439928"/>
            <a:ext cx="2912843" cy="2225233"/>
          </a:xfrm>
          <a:prstGeom prst="rect">
            <a:avLst/>
          </a:prstGeom>
        </p:spPr>
      </p:pic>
      <p:pic>
        <p:nvPicPr>
          <p:cNvPr id="9" name="Picture 8">
            <a:extLst>
              <a:ext uri="{FF2B5EF4-FFF2-40B4-BE49-F238E27FC236}">
                <a16:creationId xmlns:a16="http://schemas.microsoft.com/office/drawing/2014/main" id="{3105BE9B-F0FC-8449-7F81-C971E90683DD}"/>
              </a:ext>
            </a:extLst>
          </p:cNvPr>
          <p:cNvPicPr>
            <a:picLocks noChangeAspect="1"/>
          </p:cNvPicPr>
          <p:nvPr/>
        </p:nvPicPr>
        <p:blipFill>
          <a:blip r:embed="rId6"/>
          <a:stretch>
            <a:fillRect/>
          </a:stretch>
        </p:blipFill>
        <p:spPr>
          <a:xfrm>
            <a:off x="6661335" y="4105446"/>
            <a:ext cx="2798308" cy="2395936"/>
          </a:xfrm>
          <a:prstGeom prst="rect">
            <a:avLst/>
          </a:prstGeom>
        </p:spPr>
      </p:pic>
      <p:sp>
        <p:nvSpPr>
          <p:cNvPr id="3" name="Star: 5 Points 2">
            <a:extLst>
              <a:ext uri="{FF2B5EF4-FFF2-40B4-BE49-F238E27FC236}">
                <a16:creationId xmlns:a16="http://schemas.microsoft.com/office/drawing/2014/main" id="{50421F5A-69C3-AD29-871B-6530C27F6EF6}"/>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469FBA7F-4B13-850D-7194-0B6FA60AD666}"/>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55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1FC9-CABB-4F10-B926-3BCBB54CADCF}"/>
              </a:ext>
            </a:extLst>
          </p:cNvPr>
          <p:cNvSpPr>
            <a:spLocks noGrp="1"/>
          </p:cNvSpPr>
          <p:nvPr>
            <p:ph type="title"/>
          </p:nvPr>
        </p:nvSpPr>
        <p:spPr/>
        <p:txBody>
          <a:bodyPr/>
          <a:lstStyle/>
          <a:p>
            <a:pPr algn="ctr"/>
            <a:r>
              <a:rPr lang="en-US" b="1" dirty="0"/>
              <a:t>OREGON OSHA</a:t>
            </a:r>
          </a:p>
        </p:txBody>
      </p:sp>
      <p:sp>
        <p:nvSpPr>
          <p:cNvPr id="3" name="Content Placeholder 2">
            <a:extLst>
              <a:ext uri="{FF2B5EF4-FFF2-40B4-BE49-F238E27FC236}">
                <a16:creationId xmlns:a16="http://schemas.microsoft.com/office/drawing/2014/main" id="{7283C424-1101-10D2-3F46-0B289F01094B}"/>
              </a:ext>
            </a:extLst>
          </p:cNvPr>
          <p:cNvSpPr>
            <a:spLocks noGrp="1"/>
          </p:cNvSpPr>
          <p:nvPr>
            <p:ph idx="1"/>
          </p:nvPr>
        </p:nvSpPr>
        <p:spPr/>
        <p:txBody>
          <a:bodyPr/>
          <a:lstStyle/>
          <a:p>
            <a:r>
              <a:rPr lang="en-US" dirty="0"/>
              <a:t>The Rule </a:t>
            </a:r>
            <a:r>
              <a:rPr lang="en-US" b="1" dirty="0">
                <a:solidFill>
                  <a:srgbClr val="0B15DB"/>
                </a:solidFill>
              </a:rPr>
              <a:t>OAR 437-001-0765</a:t>
            </a:r>
          </a:p>
          <a:p>
            <a:pPr lvl="1"/>
            <a:r>
              <a:rPr lang="en-US" dirty="0"/>
              <a:t>Requires employers to establish and administer a Safety Committee, or hold Safety Meetings, to communicate and evaluate safety and health issues. The purpose is to get workers and management working together to prevent workplace injuries and accidents, ultimately producing a safer and healthier workplace.</a:t>
            </a:r>
          </a:p>
        </p:txBody>
      </p:sp>
      <p:pic>
        <p:nvPicPr>
          <p:cNvPr id="19" name="Picture 18" descr="Different colored ropes">
            <a:extLst>
              <a:ext uri="{FF2B5EF4-FFF2-40B4-BE49-F238E27FC236}">
                <a16:creationId xmlns:a16="http://schemas.microsoft.com/office/drawing/2014/main" id="{19990968-7D2F-392B-76FF-BFCB901B4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940" y="4383674"/>
            <a:ext cx="2792027" cy="1793289"/>
          </a:xfrm>
          <a:prstGeom prst="rect">
            <a:avLst/>
          </a:prstGeom>
        </p:spPr>
      </p:pic>
      <p:pic>
        <p:nvPicPr>
          <p:cNvPr id="21" name="Picture 20" descr="Hard hats and safety vests on wall">
            <a:extLst>
              <a:ext uri="{FF2B5EF4-FFF2-40B4-BE49-F238E27FC236}">
                <a16:creationId xmlns:a16="http://schemas.microsoft.com/office/drawing/2014/main" id="{255B32CB-E44C-B98B-DE01-FD624A647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43" y="4383674"/>
            <a:ext cx="2689933" cy="1793289"/>
          </a:xfrm>
          <a:prstGeom prst="rect">
            <a:avLst/>
          </a:prstGeom>
        </p:spPr>
      </p:pic>
      <p:pic>
        <p:nvPicPr>
          <p:cNvPr id="23" name="Picture 22" descr="Assorted work tools">
            <a:extLst>
              <a:ext uri="{FF2B5EF4-FFF2-40B4-BE49-F238E27FC236}">
                <a16:creationId xmlns:a16="http://schemas.microsoft.com/office/drawing/2014/main" id="{53409CD9-9CF7-ED59-F1BD-5C7B825B0B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1930" y="4383674"/>
            <a:ext cx="2792027" cy="1793289"/>
          </a:xfrm>
          <a:prstGeom prst="rect">
            <a:avLst/>
          </a:prstGeom>
        </p:spPr>
      </p:pic>
      <p:sp>
        <p:nvSpPr>
          <p:cNvPr id="4" name="Star: 5 Points 3">
            <a:extLst>
              <a:ext uri="{FF2B5EF4-FFF2-40B4-BE49-F238E27FC236}">
                <a16:creationId xmlns:a16="http://schemas.microsoft.com/office/drawing/2014/main" id="{5C4949F0-6CB4-B3E1-529E-F7DB1F4A78E5}"/>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0FCEA5F-D2A8-2C0F-D7C9-B381B9DC3BC6}"/>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2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4A17-939D-6EE6-5A54-57D84C311FE6}"/>
              </a:ext>
            </a:extLst>
          </p:cNvPr>
          <p:cNvSpPr>
            <a:spLocks noGrp="1"/>
          </p:cNvSpPr>
          <p:nvPr>
            <p:ph type="title"/>
          </p:nvPr>
        </p:nvSpPr>
        <p:spPr/>
        <p:txBody>
          <a:bodyPr/>
          <a:lstStyle/>
          <a:p>
            <a:pPr algn="ctr"/>
            <a:r>
              <a:rPr lang="en-US" b="1" dirty="0"/>
              <a:t>SAFETY COMMITTEE PURPOSE</a:t>
            </a:r>
          </a:p>
        </p:txBody>
      </p:sp>
      <p:sp>
        <p:nvSpPr>
          <p:cNvPr id="3" name="Content Placeholder 2">
            <a:extLst>
              <a:ext uri="{FF2B5EF4-FFF2-40B4-BE49-F238E27FC236}">
                <a16:creationId xmlns:a16="http://schemas.microsoft.com/office/drawing/2014/main" id="{DF526E8D-81E8-C7C4-EE76-6517CD2D420F}"/>
              </a:ext>
            </a:extLst>
          </p:cNvPr>
          <p:cNvSpPr>
            <a:spLocks noGrp="1"/>
          </p:cNvSpPr>
          <p:nvPr>
            <p:ph idx="1"/>
          </p:nvPr>
        </p:nvSpPr>
        <p:spPr/>
        <p:txBody>
          <a:bodyPr/>
          <a:lstStyle/>
          <a:p>
            <a:r>
              <a:rPr lang="en-US" dirty="0"/>
              <a:t>The OMD Safety Committee Policy </a:t>
            </a:r>
            <a:r>
              <a:rPr lang="en-US" b="1" dirty="0">
                <a:solidFill>
                  <a:srgbClr val="0B15DB"/>
                </a:solidFill>
              </a:rPr>
              <a:t>99.200.02</a:t>
            </a:r>
          </a:p>
          <a:p>
            <a:pPr lvl="1"/>
            <a:r>
              <a:rPr lang="en-US" dirty="0"/>
              <a:t>Bring employees and management together in a non-adversarial, cooperative effort to promote Safety and Health in the workplace. Assist the agency and make recommendations for change. </a:t>
            </a:r>
          </a:p>
        </p:txBody>
      </p:sp>
      <p:pic>
        <p:nvPicPr>
          <p:cNvPr id="5" name="Picture 4" descr="Firemen in a huddle">
            <a:extLst>
              <a:ext uri="{FF2B5EF4-FFF2-40B4-BE49-F238E27FC236}">
                <a16:creationId xmlns:a16="http://schemas.microsoft.com/office/drawing/2014/main" id="{8E10FFAE-C870-B2F2-DDC0-2F18914CE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318" y="4070231"/>
            <a:ext cx="2769832" cy="2108015"/>
          </a:xfrm>
          <a:prstGeom prst="rect">
            <a:avLst/>
          </a:prstGeom>
        </p:spPr>
      </p:pic>
      <p:pic>
        <p:nvPicPr>
          <p:cNvPr id="7" name="Picture 6" descr="Male engineer with flashlight inspecting steel cylinder">
            <a:extLst>
              <a:ext uri="{FF2B5EF4-FFF2-40B4-BE49-F238E27FC236}">
                <a16:creationId xmlns:a16="http://schemas.microsoft.com/office/drawing/2014/main" id="{94015D69-6503-C12D-1EE4-F52F95C33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289" y="4070231"/>
            <a:ext cx="2636669" cy="2109299"/>
          </a:xfrm>
          <a:prstGeom prst="rect">
            <a:avLst/>
          </a:prstGeom>
        </p:spPr>
      </p:pic>
      <p:pic>
        <p:nvPicPr>
          <p:cNvPr id="9" name="Picture 8" descr="Close-up of using a drill with protective gloves">
            <a:extLst>
              <a:ext uri="{FF2B5EF4-FFF2-40B4-BE49-F238E27FC236}">
                <a16:creationId xmlns:a16="http://schemas.microsoft.com/office/drawing/2014/main" id="{6FA87933-7F9E-767D-4F7D-4F981176AA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042" y="4070232"/>
            <a:ext cx="2769833" cy="2106732"/>
          </a:xfrm>
          <a:prstGeom prst="rect">
            <a:avLst/>
          </a:prstGeom>
        </p:spPr>
      </p:pic>
      <p:sp>
        <p:nvSpPr>
          <p:cNvPr id="4" name="Star: 5 Points 3">
            <a:extLst>
              <a:ext uri="{FF2B5EF4-FFF2-40B4-BE49-F238E27FC236}">
                <a16:creationId xmlns:a16="http://schemas.microsoft.com/office/drawing/2014/main" id="{21910D22-00C7-2A38-5526-4BD9C782982E}"/>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844C1375-2296-15F4-2555-0D02BECD3E03}"/>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EE29-1841-D927-368E-24A31AD30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A77F1-2AA7-B24B-066A-FD6281664B65}"/>
              </a:ext>
            </a:extLst>
          </p:cNvPr>
          <p:cNvSpPr>
            <a:spLocks noGrp="1"/>
          </p:cNvSpPr>
          <p:nvPr>
            <p:ph type="title"/>
          </p:nvPr>
        </p:nvSpPr>
        <p:spPr/>
        <p:txBody>
          <a:bodyPr/>
          <a:lstStyle/>
          <a:p>
            <a:pPr algn="ctr"/>
            <a:r>
              <a:rPr lang="en-US" b="1" dirty="0"/>
              <a:t>RESPONSIBILITIES</a:t>
            </a:r>
          </a:p>
        </p:txBody>
      </p:sp>
      <p:sp>
        <p:nvSpPr>
          <p:cNvPr id="3" name="Content Placeholder 2">
            <a:extLst>
              <a:ext uri="{FF2B5EF4-FFF2-40B4-BE49-F238E27FC236}">
                <a16:creationId xmlns:a16="http://schemas.microsoft.com/office/drawing/2014/main" id="{315FA51F-ABF6-6F4E-2026-0FE9BD3192CF}"/>
              </a:ext>
            </a:extLst>
          </p:cNvPr>
          <p:cNvSpPr>
            <a:spLocks noGrp="1"/>
          </p:cNvSpPr>
          <p:nvPr>
            <p:ph idx="1"/>
          </p:nvPr>
        </p:nvSpPr>
        <p:spPr/>
        <p:txBody>
          <a:bodyPr>
            <a:normAutofit fontScale="77500" lnSpcReduction="20000"/>
          </a:bodyPr>
          <a:lstStyle/>
          <a:p>
            <a:r>
              <a:rPr lang="en-US" dirty="0"/>
              <a:t>HR Director</a:t>
            </a:r>
          </a:p>
          <a:p>
            <a:pPr lvl="1"/>
            <a:r>
              <a:rPr lang="en-US" dirty="0"/>
              <a:t>Ensure OMD is compliant w/policy</a:t>
            </a:r>
          </a:p>
          <a:p>
            <a:r>
              <a:rPr lang="en-US" dirty="0"/>
              <a:t>Safety Review Board </a:t>
            </a:r>
          </a:p>
          <a:p>
            <a:pPr lvl="1"/>
            <a:r>
              <a:rPr lang="en-US" dirty="0"/>
              <a:t>Monitors activities to ensure safety committees operate within OR-OSHA Health &amp; Safety rules and regulations</a:t>
            </a:r>
          </a:p>
          <a:p>
            <a:pPr lvl="1"/>
            <a:r>
              <a:rPr lang="en-US" dirty="0"/>
              <a:t>Provides policies, procedures, and resources</a:t>
            </a:r>
          </a:p>
          <a:p>
            <a:pPr lvl="1"/>
            <a:r>
              <a:rPr lang="en-US" dirty="0"/>
              <a:t>Monitor and reduce costs associated w/work related injuries</a:t>
            </a:r>
          </a:p>
          <a:p>
            <a:r>
              <a:rPr lang="en-US" dirty="0"/>
              <a:t>Managers/Supervisors</a:t>
            </a:r>
          </a:p>
          <a:p>
            <a:pPr lvl="1"/>
            <a:r>
              <a:rPr lang="en-US" dirty="0"/>
              <a:t>Responds in writing, within 15 calendar days, to all safety committee recommendations</a:t>
            </a:r>
          </a:p>
          <a:p>
            <a:r>
              <a:rPr lang="en-US" dirty="0"/>
              <a:t>Safety Committees</a:t>
            </a:r>
          </a:p>
          <a:p>
            <a:pPr lvl="1"/>
            <a:r>
              <a:rPr lang="en-US" dirty="0"/>
              <a:t>Follows OR-OSHA Safety Committee Rules &amp; Regulations</a:t>
            </a:r>
          </a:p>
          <a:p>
            <a:pPr lvl="1"/>
            <a:r>
              <a:rPr lang="en-US" dirty="0"/>
              <a:t>Elect Chairperson/Secretary – Retains minutes for three years</a:t>
            </a:r>
          </a:p>
          <a:p>
            <a:pPr lvl="1"/>
            <a:r>
              <a:rPr lang="en-US" dirty="0"/>
              <a:t>Integration of state safety committees w/Title 32 safety committee meetings are encouraged when management agrees</a:t>
            </a:r>
          </a:p>
          <a:p>
            <a:endParaRPr lang="en-US" dirty="0"/>
          </a:p>
        </p:txBody>
      </p:sp>
      <p:sp>
        <p:nvSpPr>
          <p:cNvPr id="4" name="Star: 5 Points 3">
            <a:extLst>
              <a:ext uri="{FF2B5EF4-FFF2-40B4-BE49-F238E27FC236}">
                <a16:creationId xmlns:a16="http://schemas.microsoft.com/office/drawing/2014/main" id="{0581796B-2656-1A41-02FF-FB2E2D09502F}"/>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2FFC8D0-E5D9-89E3-B3DA-0F01EEF846F3}"/>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97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646C-7286-014C-9E59-5146299B228B}"/>
              </a:ext>
            </a:extLst>
          </p:cNvPr>
          <p:cNvSpPr>
            <a:spLocks noGrp="1"/>
          </p:cNvSpPr>
          <p:nvPr>
            <p:ph type="title"/>
          </p:nvPr>
        </p:nvSpPr>
        <p:spPr/>
        <p:txBody>
          <a:bodyPr/>
          <a:lstStyle/>
          <a:p>
            <a:pPr algn="ctr"/>
            <a:r>
              <a:rPr lang="en-US" b="1" dirty="0"/>
              <a:t>FUNCTIONS AND DUTIES</a:t>
            </a:r>
          </a:p>
        </p:txBody>
      </p:sp>
      <p:sp>
        <p:nvSpPr>
          <p:cNvPr id="3" name="Content Placeholder 2">
            <a:extLst>
              <a:ext uri="{FF2B5EF4-FFF2-40B4-BE49-F238E27FC236}">
                <a16:creationId xmlns:a16="http://schemas.microsoft.com/office/drawing/2014/main" id="{5C917835-5640-D0AF-5519-53DB15C50966}"/>
              </a:ext>
            </a:extLst>
          </p:cNvPr>
          <p:cNvSpPr>
            <a:spLocks noGrp="1"/>
          </p:cNvSpPr>
          <p:nvPr>
            <p:ph idx="1"/>
          </p:nvPr>
        </p:nvSpPr>
        <p:spPr/>
        <p:txBody>
          <a:bodyPr/>
          <a:lstStyle/>
          <a:p>
            <a:r>
              <a:rPr lang="en-US" dirty="0"/>
              <a:t>Develop a written agenda for conducting safety committee meetings</a:t>
            </a:r>
          </a:p>
          <a:p>
            <a:r>
              <a:rPr lang="en-US" dirty="0"/>
              <a:t>Hold quarterly meetings</a:t>
            </a:r>
          </a:p>
          <a:p>
            <a:r>
              <a:rPr lang="en-US" dirty="0"/>
              <a:t>Review annually and update safety programs</a:t>
            </a:r>
          </a:p>
          <a:p>
            <a:r>
              <a:rPr lang="en-US" dirty="0"/>
              <a:t>Identify and analyze safety trends within agency</a:t>
            </a:r>
          </a:p>
          <a:p>
            <a:r>
              <a:rPr lang="en-US" dirty="0"/>
              <a:t>Address escalated concerns that cannot be remedied in the traditional management structure</a:t>
            </a:r>
          </a:p>
        </p:txBody>
      </p:sp>
      <p:sp>
        <p:nvSpPr>
          <p:cNvPr id="4" name="Star: 5 Points 3">
            <a:extLst>
              <a:ext uri="{FF2B5EF4-FFF2-40B4-BE49-F238E27FC236}">
                <a16:creationId xmlns:a16="http://schemas.microsoft.com/office/drawing/2014/main" id="{11DCF0CD-3C51-7E2C-70FD-E98C2F47669A}"/>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FA459571-25D1-A9DB-95F9-C1A140A33933}"/>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09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182D-B47F-D9B4-DE05-ABF96A61E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50D07-824B-5093-039E-384CB0559DDD}"/>
              </a:ext>
            </a:extLst>
          </p:cNvPr>
          <p:cNvSpPr>
            <a:spLocks noGrp="1"/>
          </p:cNvSpPr>
          <p:nvPr>
            <p:ph type="title"/>
          </p:nvPr>
        </p:nvSpPr>
        <p:spPr/>
        <p:txBody>
          <a:bodyPr/>
          <a:lstStyle/>
          <a:p>
            <a:pPr algn="ctr"/>
            <a:r>
              <a:rPr lang="en-US" b="1" dirty="0"/>
              <a:t>SAFETY REVIEW BOARD</a:t>
            </a:r>
          </a:p>
        </p:txBody>
      </p:sp>
      <p:sp>
        <p:nvSpPr>
          <p:cNvPr id="3" name="Content Placeholder 2">
            <a:extLst>
              <a:ext uri="{FF2B5EF4-FFF2-40B4-BE49-F238E27FC236}">
                <a16:creationId xmlns:a16="http://schemas.microsoft.com/office/drawing/2014/main" id="{3B8B96DA-A13A-1744-5189-AE4CD34387CF}"/>
              </a:ext>
            </a:extLst>
          </p:cNvPr>
          <p:cNvSpPr>
            <a:spLocks noGrp="1"/>
          </p:cNvSpPr>
          <p:nvPr>
            <p:ph idx="1"/>
          </p:nvPr>
        </p:nvSpPr>
        <p:spPr>
          <a:xfrm>
            <a:off x="301841" y="1825625"/>
            <a:ext cx="8540317" cy="4351338"/>
          </a:xfrm>
        </p:spPr>
        <p:txBody>
          <a:bodyPr>
            <a:normAutofit/>
          </a:bodyPr>
          <a:lstStyle/>
          <a:p>
            <a:r>
              <a:rPr lang="en-US" dirty="0"/>
              <a:t>SRB shall consist of:</a:t>
            </a:r>
          </a:p>
          <a:p>
            <a:pPr lvl="1"/>
            <a:r>
              <a:rPr lang="en-US" dirty="0"/>
              <a:t>Each Committee Chair, Deputy Director, Safety Representatives assigned by AGP HR Director, AGI Director, AGC Director, YCP Director, SAIF Representative, Chief Auditor, Federal Title 32 Safety Program Managers, PANG Site Manager, Kingsley Site Manager</a:t>
            </a:r>
          </a:p>
          <a:p>
            <a:r>
              <a:rPr lang="en-US" dirty="0"/>
              <a:t>Members serve a continuous term of at least one year</a:t>
            </a:r>
          </a:p>
          <a:p>
            <a:r>
              <a:rPr lang="en-US" dirty="0"/>
              <a:t>Have a chairperson elected by the committee members</a:t>
            </a:r>
          </a:p>
          <a:p>
            <a:r>
              <a:rPr lang="en-US" dirty="0"/>
              <a:t>Elect a secretary to take minutes</a:t>
            </a:r>
          </a:p>
          <a:p>
            <a:r>
              <a:rPr lang="en-US" dirty="0"/>
              <a:t>Meets Quarterly</a:t>
            </a:r>
          </a:p>
        </p:txBody>
      </p:sp>
      <p:sp>
        <p:nvSpPr>
          <p:cNvPr id="4" name="Star: 5 Points 3">
            <a:extLst>
              <a:ext uri="{FF2B5EF4-FFF2-40B4-BE49-F238E27FC236}">
                <a16:creationId xmlns:a16="http://schemas.microsoft.com/office/drawing/2014/main" id="{7E7B72D3-3ABB-9204-04FD-E648D5D8191B}"/>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06491DD8-D86F-1712-1A49-DE837834E1C2}"/>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2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02508-6E2E-FD26-9C28-CD8F9E7B9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AD23E-9389-E3D1-0956-709DF1F31A2C}"/>
              </a:ext>
            </a:extLst>
          </p:cNvPr>
          <p:cNvSpPr>
            <a:spLocks noGrp="1"/>
          </p:cNvSpPr>
          <p:nvPr>
            <p:ph type="title"/>
          </p:nvPr>
        </p:nvSpPr>
        <p:spPr/>
        <p:txBody>
          <a:bodyPr/>
          <a:lstStyle/>
          <a:p>
            <a:pPr algn="ctr"/>
            <a:r>
              <a:rPr lang="en-US" b="1" dirty="0"/>
              <a:t>RESOURCES</a:t>
            </a:r>
          </a:p>
        </p:txBody>
      </p:sp>
      <p:sp>
        <p:nvSpPr>
          <p:cNvPr id="3" name="Content Placeholder 2">
            <a:extLst>
              <a:ext uri="{FF2B5EF4-FFF2-40B4-BE49-F238E27FC236}">
                <a16:creationId xmlns:a16="http://schemas.microsoft.com/office/drawing/2014/main" id="{D34D2C16-B1D9-43F2-4E1D-3A8E1E36ED7C}"/>
              </a:ext>
            </a:extLst>
          </p:cNvPr>
          <p:cNvSpPr>
            <a:spLocks noGrp="1"/>
          </p:cNvSpPr>
          <p:nvPr>
            <p:ph idx="1"/>
          </p:nvPr>
        </p:nvSpPr>
        <p:spPr/>
        <p:txBody>
          <a:bodyPr>
            <a:normAutofit fontScale="77500" lnSpcReduction="20000"/>
          </a:bodyPr>
          <a:lstStyle/>
          <a:p>
            <a:r>
              <a:rPr lang="en-US" dirty="0"/>
              <a:t>Oregon OSHA Safety Committee Fact Sheet</a:t>
            </a:r>
          </a:p>
          <a:p>
            <a:pPr lvl="1"/>
            <a:r>
              <a:rPr lang="en-US" dirty="0">
                <a:hlinkClick r:id="rId3"/>
              </a:rPr>
              <a:t>https://osha.oregon.gov/OSHAPubs/factsheets/fs31.pdf</a:t>
            </a:r>
            <a:endParaRPr lang="en-US" dirty="0"/>
          </a:p>
          <a:p>
            <a:r>
              <a:rPr lang="en-US" dirty="0"/>
              <a:t>OSHA Safety Committees and Safety Meetings</a:t>
            </a:r>
          </a:p>
          <a:p>
            <a:pPr lvl="1"/>
            <a:r>
              <a:rPr lang="en-US" dirty="0">
                <a:hlinkClick r:id="rId4"/>
              </a:rPr>
              <a:t>https://osha.oregon.gov/OSHAPubs/0989.pdf</a:t>
            </a:r>
            <a:endParaRPr lang="en-US" dirty="0"/>
          </a:p>
          <a:p>
            <a:r>
              <a:rPr lang="en-US" dirty="0"/>
              <a:t>SAIF Safety Committees and Meetings</a:t>
            </a:r>
          </a:p>
          <a:p>
            <a:pPr lvl="1"/>
            <a:r>
              <a:rPr lang="en-US" dirty="0">
                <a:hlinkClick r:id="rId5"/>
              </a:rPr>
              <a:t>https://www.saif.com/safety-and-health/topics/be-a-leader/safety-committees-and-meetings.html</a:t>
            </a:r>
            <a:endParaRPr lang="en-US" dirty="0"/>
          </a:p>
          <a:p>
            <a:r>
              <a:rPr lang="en-US" dirty="0"/>
              <a:t>OMD AGP Safety Website</a:t>
            </a:r>
          </a:p>
          <a:p>
            <a:pPr lvl="1"/>
            <a:r>
              <a:rPr lang="en-US" dirty="0">
                <a:hlinkClick r:id="rId6"/>
              </a:rPr>
              <a:t>https://www.oregon.gov/omd/employeeresources/Pages/Safety.aspx</a:t>
            </a:r>
            <a:endParaRPr lang="en-US" dirty="0"/>
          </a:p>
          <a:p>
            <a:r>
              <a:rPr lang="en-US" dirty="0"/>
              <a:t>OMD Safety Committee Policy 99.200.02</a:t>
            </a:r>
          </a:p>
          <a:p>
            <a:pPr lvl="1"/>
            <a:r>
              <a:rPr lang="en-US" dirty="0">
                <a:hlinkClick r:id="rId7"/>
              </a:rPr>
              <a:t>https://www.oregon.gov/omd/employeeresources/SiteAssets/Pages/Policies/99.200.02%20Safety%20Committee%20Policy_01.31.2023.pdf</a:t>
            </a:r>
            <a:endParaRPr lang="en-US" dirty="0"/>
          </a:p>
          <a:p>
            <a:r>
              <a:rPr lang="en-US" dirty="0"/>
              <a:t>OMD Safety Specialist</a:t>
            </a:r>
          </a:p>
          <a:p>
            <a:pPr lvl="1"/>
            <a:r>
              <a:rPr lang="en-US" dirty="0"/>
              <a:t>Sara Wassam, </a:t>
            </a:r>
            <a:r>
              <a:rPr lang="en-US" dirty="0">
                <a:hlinkClick r:id="rId8"/>
              </a:rPr>
              <a:t>sara.wassam@omd.oregon.gov</a:t>
            </a:r>
            <a:r>
              <a:rPr lang="en-US" dirty="0"/>
              <a:t>, 971-355-3986 </a:t>
            </a:r>
          </a:p>
          <a:p>
            <a:endParaRPr lang="en-US" dirty="0"/>
          </a:p>
        </p:txBody>
      </p:sp>
      <p:sp>
        <p:nvSpPr>
          <p:cNvPr id="4" name="Star: 5 Points 3">
            <a:extLst>
              <a:ext uri="{FF2B5EF4-FFF2-40B4-BE49-F238E27FC236}">
                <a16:creationId xmlns:a16="http://schemas.microsoft.com/office/drawing/2014/main" id="{B34C9DBA-F0FE-DB5B-BEC3-9432B614DEF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2BBB017F-E6D7-82BD-E11C-15817C8B7EA5}"/>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575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2.xml><?xml version="1.0" encoding="utf-8"?>
<ds:datastoreItem xmlns:ds="http://schemas.openxmlformats.org/officeDocument/2006/customXml" ds:itemID="{8EC532E1-4D95-40D0-93DB-6948F8229223}"/>
</file>

<file path=customXml/itemProps3.xml><?xml version="1.0" encoding="utf-8"?>
<ds:datastoreItem xmlns:ds="http://schemas.openxmlformats.org/officeDocument/2006/customXml" ds:itemID="{00ED81DF-AD95-4B9A-846E-33DF78C92C17}">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294</TotalTime>
  <Words>1233</Words>
  <Application>Microsoft Office PowerPoint</Application>
  <PresentationFormat>On-screen Show (4:3)</PresentationFormat>
  <Paragraphs>103</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SAFETY COMMITTEES</vt:lpstr>
      <vt:lpstr>AGENDA</vt:lpstr>
      <vt:lpstr>INTRODUCTION</vt:lpstr>
      <vt:lpstr>OREGON OSHA</vt:lpstr>
      <vt:lpstr>SAFETY COMMITTEE PURPOSE</vt:lpstr>
      <vt:lpstr>RESPONSIBILITIES</vt:lpstr>
      <vt:lpstr>FUNCTIONS AND DUTIES</vt:lpstr>
      <vt:lpstr>SAFETY REVIEW BOARD</vt:lpstr>
      <vt:lpstr>RESOURCES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CASTEEL Amanda E * OMD</cp:lastModifiedBy>
  <cp:revision>17</cp:revision>
  <dcterms:created xsi:type="dcterms:W3CDTF">2024-02-01T19:20:03Z</dcterms:created>
  <dcterms:modified xsi:type="dcterms:W3CDTF">2025-09-10T20:31:50Z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09b73270-2993-4076-be47-9c78f42a1e84_Enabled">
    <vt:lpwstr>true</vt:lpwstr>
  </property>
  <property fmtid="{D5CDD505-2E9C-101B-9397-08002B2CF9AE}" pid="4" name="MSIP_Label_09b73270-2993-4076-be47-9c78f42a1e84_SetDate">
    <vt:lpwstr>2024-03-25T18:57:24Z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42edddbd-ab03-459e-98ea-12776cef4317</vt:lpwstr>
  </property>
  <property fmtid="{D5CDD505-2E9C-101B-9397-08002B2CF9AE}" pid="9" name="MSIP_Label_09b73270-2993-4076-be47-9c78f42a1e84_ContentBits">
    <vt:lpwstr>0</vt:lpwstr>
  </property>
  <property fmtid="{D5CDD505-2E9C-101B-9397-08002B2CF9AE}" pid="10" name="MediaServiceImageTags">
    <vt:lpwstr/>
  </property>
</Properties>
</file>