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257" r:id="rId5"/>
    <p:sldId id="340" r:id="rId6"/>
    <p:sldId id="354" r:id="rId7"/>
    <p:sldId id="342" r:id="rId8"/>
    <p:sldId id="370" r:id="rId9"/>
    <p:sldId id="344" r:id="rId10"/>
    <p:sldId id="348" r:id="rId11"/>
    <p:sldId id="368" r:id="rId12"/>
    <p:sldId id="369" r:id="rId13"/>
    <p:sldId id="349" r:id="rId14"/>
    <p:sldId id="350" r:id="rId15"/>
    <p:sldId id="352" r:id="rId16"/>
    <p:sldId id="367" r:id="rId17"/>
    <p:sldId id="347" r:id="rId18"/>
    <p:sldId id="353" r:id="rId19"/>
    <p:sldId id="356" r:id="rId20"/>
    <p:sldId id="355" r:id="rId21"/>
    <p:sldId id="357" r:id="rId22"/>
    <p:sldId id="358" r:id="rId23"/>
    <p:sldId id="360" r:id="rId24"/>
    <p:sldId id="361" r:id="rId25"/>
    <p:sldId id="362" r:id="rId26"/>
    <p:sldId id="363" r:id="rId27"/>
    <p:sldId id="364" r:id="rId28"/>
    <p:sldId id="359" r:id="rId29"/>
    <p:sldId id="365" r:id="rId30"/>
    <p:sldId id="372" r:id="rId31"/>
    <p:sldId id="37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0F"/>
    <a:srgbClr val="002A86"/>
    <a:srgbClr val="0B1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30DC1-5BA2-4E88-88A2-AD0E487EB43A}" v="272" dt="2025-09-25T16:54:28.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04" autoAdjust="0"/>
  </p:normalViewPr>
  <p:slideViewPr>
    <p:cSldViewPr snapToGrid="0">
      <p:cViewPr varScale="1">
        <p:scale>
          <a:sx n="54" d="100"/>
          <a:sy n="54" d="100"/>
        </p:scale>
        <p:origin x="221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1088F-0B15-4C8F-B02A-FAB845C63B6A}" type="datetimeFigureOut">
              <a:rPr lang="en-US" smtClean="0"/>
              <a:t>9/25/2025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8F0F9-EB59-40A4-A2A9-83530C48AC62}" type="slidenum">
              <a:rPr lang="en-US" smtClean="0"/>
              <a:t>‹#›</a:t>
            </a:fld>
            <a:endParaRPr lang="en-US"/>
          </a:p>
        </p:txBody>
      </p:sp>
    </p:spTree>
    <p:extLst>
      <p:ext uri="{BB962C8B-B14F-4D97-AF65-F5344CB8AC3E}">
        <p14:creationId xmlns:p14="http://schemas.microsoft.com/office/powerpoint/2010/main" val="333910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Verify that OMD employees have these exposures or use TYPES of saws that create dust</a:t>
            </a:r>
          </a:p>
          <a:p>
            <a:endParaRPr lang="en-US" dirty="0"/>
          </a:p>
          <a:p>
            <a:pPr marL="0" indent="0">
              <a:lnSpc>
                <a:spcPct val="100000"/>
              </a:lnSpc>
              <a:spcBef>
                <a:spcPts val="0"/>
              </a:spcBef>
              <a:buNone/>
            </a:pPr>
            <a:endParaRPr lang="en-US" sz="1200" dirty="0">
              <a:latin typeface="Calibri"/>
              <a:cs typeface="Calibri"/>
            </a:endParaRPr>
          </a:p>
          <a:p>
            <a:pPr marL="0" indent="0">
              <a:lnSpc>
                <a:spcPct val="100000"/>
              </a:lnSpc>
              <a:spcBef>
                <a:spcPts val="0"/>
              </a:spcBef>
              <a:buNone/>
            </a:pPr>
            <a:r>
              <a:rPr lang="en-US" sz="1200" dirty="0">
                <a:latin typeface="Calibri"/>
                <a:cs typeface="Calibri"/>
              </a:rPr>
              <a:t>Common crystalline silica exposures occur from:</a:t>
            </a:r>
          </a:p>
          <a:p>
            <a:pPr marL="0" indent="0">
              <a:lnSpc>
                <a:spcPct val="100000"/>
              </a:lnSpc>
              <a:spcBef>
                <a:spcPts val="0"/>
              </a:spcBef>
              <a:buNone/>
            </a:pPr>
            <a:endParaRPr lang="en-US" sz="1200" dirty="0">
              <a:latin typeface="Calibri"/>
              <a:cs typeface="Calibri"/>
            </a:endParaRPr>
          </a:p>
          <a:p>
            <a:pPr marL="0" indent="0">
              <a:lnSpc>
                <a:spcPct val="100000"/>
              </a:lnSpc>
              <a:spcBef>
                <a:spcPts val="0"/>
              </a:spcBef>
              <a:buFont typeface="Arial"/>
              <a:buChar char="•"/>
              <a:tabLst>
                <a:tab pos="224790" algn="l"/>
              </a:tabLst>
            </a:pPr>
            <a:r>
              <a:rPr lang="en-US" sz="1200" dirty="0">
                <a:latin typeface="Calibri"/>
                <a:cs typeface="Calibri"/>
              </a:rPr>
              <a:t>Abrasive Blasting</a:t>
            </a:r>
          </a:p>
          <a:p>
            <a:pPr marL="0" indent="0">
              <a:lnSpc>
                <a:spcPct val="100000"/>
              </a:lnSpc>
              <a:spcBef>
                <a:spcPts val="0"/>
              </a:spcBef>
              <a:buFont typeface="Arial"/>
              <a:buChar char="•"/>
              <a:tabLst>
                <a:tab pos="224790" algn="l"/>
              </a:tabLst>
            </a:pPr>
            <a:r>
              <a:rPr lang="en-US" sz="1200" dirty="0">
                <a:latin typeface="Calibri"/>
                <a:cs typeface="Calibri"/>
              </a:rPr>
              <a:t>Construction (sawing, drilling, and crushing of concrete, brick, rock and stone)</a:t>
            </a:r>
          </a:p>
          <a:p>
            <a:pPr marL="0" indent="0">
              <a:lnSpc>
                <a:spcPct val="100000"/>
              </a:lnSpc>
              <a:spcBef>
                <a:spcPts val="0"/>
              </a:spcBef>
              <a:buFont typeface="Arial"/>
              <a:buChar char="•"/>
              <a:tabLst>
                <a:tab pos="224790" algn="l"/>
              </a:tabLst>
            </a:pPr>
            <a:r>
              <a:rPr lang="en-US" sz="1200" dirty="0">
                <a:latin typeface="Calibri"/>
                <a:cs typeface="Calibri"/>
              </a:rPr>
              <a:t>Glass Manufacturing</a:t>
            </a:r>
          </a:p>
          <a:p>
            <a:pPr marL="0" indent="0">
              <a:lnSpc>
                <a:spcPct val="100000"/>
              </a:lnSpc>
              <a:spcBef>
                <a:spcPts val="0"/>
              </a:spcBef>
              <a:buFont typeface="Arial"/>
              <a:buChar char="•"/>
              <a:tabLst>
                <a:tab pos="224790" algn="l"/>
              </a:tabLst>
            </a:pPr>
            <a:r>
              <a:rPr lang="en-US" sz="1200" dirty="0">
                <a:latin typeface="Calibri"/>
                <a:cs typeface="Calibri"/>
              </a:rPr>
              <a:t>Foundries</a:t>
            </a:r>
          </a:p>
          <a:p>
            <a:pPr marL="0" indent="0">
              <a:lnSpc>
                <a:spcPct val="100000"/>
              </a:lnSpc>
              <a:spcBef>
                <a:spcPts val="0"/>
              </a:spcBef>
              <a:buFont typeface="Arial"/>
              <a:buChar char="•"/>
              <a:tabLst>
                <a:tab pos="224790" algn="l"/>
              </a:tabLst>
            </a:pPr>
            <a:r>
              <a:rPr lang="en-US" sz="1200" dirty="0">
                <a:latin typeface="Calibri"/>
                <a:cs typeface="Calibri"/>
              </a:rPr>
              <a:t>Dental Equipment and Supplies</a:t>
            </a:r>
          </a:p>
          <a:p>
            <a:pPr marL="0" indent="0">
              <a:lnSpc>
                <a:spcPct val="100000"/>
              </a:lnSpc>
              <a:spcBef>
                <a:spcPts val="0"/>
              </a:spcBef>
              <a:buFont typeface="Arial"/>
              <a:buChar char="•"/>
              <a:tabLst>
                <a:tab pos="224790" algn="l"/>
              </a:tabLst>
            </a:pPr>
            <a:r>
              <a:rPr lang="en-US" sz="1200" dirty="0">
                <a:latin typeface="Calibri"/>
                <a:cs typeface="Calibri"/>
              </a:rPr>
              <a:t>Dental Laboratories</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4</a:t>
            </a:fld>
            <a:endParaRPr lang="en-US"/>
          </a:p>
        </p:txBody>
      </p:sp>
    </p:spTree>
    <p:extLst>
      <p:ext uri="{BB962C8B-B14F-4D97-AF65-F5344CB8AC3E}">
        <p14:creationId xmlns:p14="http://schemas.microsoft.com/office/powerpoint/2010/main" val="359142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38100">
              <a:buNone/>
            </a:pPr>
            <a:r>
              <a:rPr lang="en-US" b="1" dirty="0"/>
              <a:t>Control Methods for tasks performed outdoors only:</a:t>
            </a:r>
          </a:p>
          <a:p>
            <a:endParaRPr lang="en-US" dirty="0"/>
          </a:p>
          <a:p>
            <a:r>
              <a:rPr lang="en-US" dirty="0"/>
              <a:t>Operate and maintain the saw in accordance with manufacturer’s instructions to minimize dust emissions.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 saw equipped with commercially available dust collection system.</a:t>
            </a:r>
            <a:r>
              <a:rPr lang="en-US" baseline="0" dirty="0"/>
              <a:t>  </a:t>
            </a:r>
            <a:r>
              <a:rPr lang="en-US" dirty="0"/>
              <a:t>The dust collector must provide the air flow recommended by the tool manufacturer, or greater, and have a filter with 99 percent or greater efficiency.</a:t>
            </a:r>
          </a:p>
          <a:p>
            <a:pPr marL="0" indent="0">
              <a:buNone/>
            </a:pPr>
            <a:endParaRPr lang="en-US" dirty="0"/>
          </a:p>
          <a:p>
            <a:pPr marL="0" indent="0">
              <a:buNone/>
            </a:pPr>
            <a:r>
              <a:rPr lang="en-US" b="1" dirty="0"/>
              <a:t>Respiratory Protection with control methods implemented:</a:t>
            </a:r>
          </a:p>
          <a:p>
            <a:r>
              <a:rPr lang="en-US" dirty="0"/>
              <a:t>Respiratory protection is not required outdoors while cutting fiber-cement board with a specialty handheld power saw.</a:t>
            </a:r>
          </a:p>
          <a:p>
            <a:endParaRPr lang="en-US" dirty="0"/>
          </a:p>
          <a:p>
            <a:r>
              <a:rPr lang="en-US" dirty="0"/>
              <a:t>If control methods cannot be implemented, must do air monitoring.</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17</a:t>
            </a:fld>
            <a:endParaRPr lang="en-US"/>
          </a:p>
        </p:txBody>
      </p:sp>
    </p:spTree>
    <p:extLst>
      <p:ext uri="{BB962C8B-B14F-4D97-AF65-F5344CB8AC3E}">
        <p14:creationId xmlns:p14="http://schemas.microsoft.com/office/powerpoint/2010/main" val="1516219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Verify OMD employee use / exposure to these tools ???</a:t>
            </a:r>
          </a:p>
          <a:p>
            <a:pPr marL="0" indent="0">
              <a:buNone/>
            </a:pPr>
            <a:r>
              <a:rPr lang="en-US" b="1" dirty="0"/>
              <a:t>“Although these are not used by OMD employees… “</a:t>
            </a:r>
          </a:p>
          <a:p>
            <a:pPr marL="0" indent="0">
              <a:buNone/>
            </a:pPr>
            <a:endParaRPr lang="en-US" b="1" dirty="0"/>
          </a:p>
          <a:p>
            <a:pPr marL="0" indent="0">
              <a:buNone/>
            </a:pPr>
            <a:r>
              <a:rPr lang="en-US" b="1" dirty="0"/>
              <a:t>Control Methods: </a:t>
            </a:r>
          </a:p>
          <a:p>
            <a:r>
              <a:rPr lang="en-US" dirty="0"/>
              <a:t>Use a saw equipped with integrated water delivery system that continuously feeds water to the blade.</a:t>
            </a:r>
          </a:p>
          <a:p>
            <a:r>
              <a:rPr lang="en-US" dirty="0"/>
              <a:t>Operate and maintain the saw in accordance with manufacturer’s instructions to minimize dust.</a:t>
            </a:r>
          </a:p>
          <a:p>
            <a:pPr marL="0" indent="0">
              <a:buNone/>
            </a:pPr>
            <a:r>
              <a:rPr lang="en-US" b="1" dirty="0"/>
              <a:t>Respiratory Protection with control methods implemented:</a:t>
            </a:r>
          </a:p>
          <a:p>
            <a:r>
              <a:rPr lang="en-US" dirty="0"/>
              <a:t>When employees are working outdoors, respiratory protection is not required for work with walk-behind saws. When employees are working indoors, or in an enclosed location, respiratory protection with a minimum APF of 10 is required.</a:t>
            </a:r>
          </a:p>
          <a:p>
            <a:endParaRPr lang="en-US" dirty="0"/>
          </a:p>
          <a:p>
            <a:r>
              <a:rPr lang="en-US" dirty="0"/>
              <a:t>If control methods cannot be implemented, must do air monitoring.</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18</a:t>
            </a:fld>
            <a:endParaRPr lang="en-US"/>
          </a:p>
        </p:txBody>
      </p:sp>
    </p:spTree>
    <p:extLst>
      <p:ext uri="{BB962C8B-B14F-4D97-AF65-F5344CB8AC3E}">
        <p14:creationId xmlns:p14="http://schemas.microsoft.com/office/powerpoint/2010/main" val="119753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Handheld and stand-mounted drills (</a:t>
            </a:r>
            <a:r>
              <a:rPr lang="en-US" b="1" u="sng" dirty="0"/>
              <a:t>including impact and rotary hammer drills)</a:t>
            </a:r>
          </a:p>
          <a:p>
            <a:pPr marL="0" indent="0">
              <a:buNone/>
            </a:pPr>
            <a:endParaRPr lang="en-US" b="1" dirty="0"/>
          </a:p>
          <a:p>
            <a:pPr marL="0" indent="0">
              <a:buNone/>
            </a:pPr>
            <a:r>
              <a:rPr lang="en-US" b="1" dirty="0"/>
              <a:t>Control Methods:</a:t>
            </a:r>
          </a:p>
          <a:p>
            <a:pPr marL="171450" indent="-171450">
              <a:buFont typeface="Arial" panose="020B0604020202020204" pitchFamily="34" charset="0"/>
              <a:buChar char="•"/>
            </a:pPr>
            <a:r>
              <a:rPr lang="en-US" dirty="0"/>
              <a:t>Operate and maintain the drill in accordance with manufacturer’s instructions to minimize dust emissions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Use a drill equipped with a commercially available shroud or cowling with dust collection system.</a:t>
            </a:r>
            <a:r>
              <a:rPr lang="en-US" baseline="0" dirty="0"/>
              <a:t>  </a:t>
            </a:r>
            <a:r>
              <a:rPr lang="en-US" dirty="0"/>
              <a:t>The dust collector must provide the air flow recommended by the tool manufacturer, or greater, and have a filter with 99 percent or greater efficiency and a filter-cleaning mechanism</a:t>
            </a:r>
          </a:p>
          <a:p>
            <a:pPr marL="171450" indent="-171450">
              <a:buFont typeface="Arial" panose="020B0604020202020204" pitchFamily="34" charset="0"/>
              <a:buChar char="•"/>
            </a:pPr>
            <a:r>
              <a:rPr lang="en-US" dirty="0"/>
              <a:t>Use a HEPA-filtered vacuum when cleaning holes</a:t>
            </a:r>
          </a:p>
          <a:p>
            <a:pPr marL="0" indent="0">
              <a:buNone/>
            </a:pPr>
            <a:r>
              <a:rPr lang="en-US" b="1" dirty="0"/>
              <a:t>Respiratory Protection with control methods implemented:</a:t>
            </a:r>
          </a:p>
          <a:p>
            <a:pPr marL="171450" indent="-171450">
              <a:buFont typeface="Arial" panose="020B0604020202020204" pitchFamily="34" charset="0"/>
              <a:buChar char="•"/>
            </a:pPr>
            <a:r>
              <a:rPr lang="en-US" dirty="0"/>
              <a:t>Respiratory protection is not required when employees use handheld or stand-mounted drills equipped with a dust collection system, including overhead drilling.</a:t>
            </a:r>
          </a:p>
          <a:p>
            <a:pPr marL="171450" indent="-171450">
              <a:buFont typeface="Arial" panose="020B0604020202020204" pitchFamily="34" charset="0"/>
              <a:buChar char="•"/>
            </a:pPr>
            <a:r>
              <a:rPr lang="en-US" dirty="0"/>
              <a:t>When your employees use handheld and stand-mounted drills indoors or in enclosed areas, you must provide additional exhaust to minimize the accumulation of visible airborne dust. </a:t>
            </a:r>
          </a:p>
          <a:p>
            <a:r>
              <a:rPr lang="en-US" dirty="0"/>
              <a:t>If control methods cannot be implemented, must do air monitoring.</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19</a:t>
            </a:fld>
            <a:endParaRPr lang="en-US"/>
          </a:p>
        </p:txBody>
      </p:sp>
    </p:spTree>
    <p:extLst>
      <p:ext uri="{BB962C8B-B14F-4D97-AF65-F5344CB8AC3E}">
        <p14:creationId xmlns:p14="http://schemas.microsoft.com/office/powerpoint/2010/main" val="3247477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Control Method Option 1:</a:t>
            </a:r>
          </a:p>
          <a:p>
            <a:r>
              <a:rPr lang="en-US" dirty="0"/>
              <a:t>Use a tool with water delivery system that supplies a continuous stream or spray of water at the point of impact.</a:t>
            </a:r>
          </a:p>
          <a:p>
            <a:pPr marL="0" indent="0">
              <a:buNone/>
            </a:pPr>
            <a:r>
              <a:rPr lang="en-US" b="1" dirty="0"/>
              <a:t>Control Method Option 2:</a:t>
            </a:r>
          </a:p>
          <a:p>
            <a:r>
              <a:rPr lang="en-US" dirty="0"/>
              <a:t>Use a tool equipped with commercially available shroud and dust collection system</a:t>
            </a:r>
          </a:p>
          <a:p>
            <a:r>
              <a:rPr lang="en-US" dirty="0"/>
              <a:t>Operate and maintain tool in accordance with manufacturer’s instructions to minimize dust </a:t>
            </a:r>
          </a:p>
          <a:p>
            <a:r>
              <a:rPr lang="en-US" dirty="0"/>
              <a:t>The dust collector must provide the air flow recommended by the tool manufacturer, or greater, and have a filter with 99 percent or greater efficiency and a filter-cleaning mechanism</a:t>
            </a:r>
          </a:p>
          <a:p>
            <a:pPr marL="0" indent="0">
              <a:buNone/>
            </a:pPr>
            <a:r>
              <a:rPr lang="en-US" b="1" dirty="0"/>
              <a:t>Respiratory Protection:</a:t>
            </a:r>
          </a:p>
          <a:p>
            <a:r>
              <a:rPr lang="en-US" dirty="0"/>
              <a:t>Respiratory protection with an APF of 10 is required when the task is done outdoors for more than four hours per shift, or when the task is done indoors or in an enclosed location regardless of task duration.</a:t>
            </a:r>
          </a:p>
          <a:p>
            <a:r>
              <a:rPr lang="en-US" dirty="0"/>
              <a:t>When your employees are working indoors or in an enclosed space, you must provide additional exhaust to minimize the accumulation of visible airborne dust. </a:t>
            </a:r>
          </a:p>
          <a:p>
            <a:endParaRPr lang="en-US" dirty="0"/>
          </a:p>
          <a:p>
            <a:r>
              <a:rPr lang="en-US" dirty="0"/>
              <a:t>If control methods cannot be implemented, must do air monitoring and wear PPE.</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20</a:t>
            </a:fld>
            <a:endParaRPr lang="en-US"/>
          </a:p>
        </p:txBody>
      </p:sp>
    </p:spTree>
    <p:extLst>
      <p:ext uri="{BB962C8B-B14F-4D97-AF65-F5344CB8AC3E}">
        <p14:creationId xmlns:p14="http://schemas.microsoft.com/office/powerpoint/2010/main" val="3606714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Control Methods:</a:t>
            </a:r>
          </a:p>
          <a:p>
            <a:r>
              <a:rPr lang="en-US" dirty="0"/>
              <a:t>Use a grinder equipped with a commercially available shroud and dust collection system.</a:t>
            </a:r>
          </a:p>
          <a:p>
            <a:r>
              <a:rPr lang="en-US" dirty="0"/>
              <a:t>Operate and maintain the grinder in accordance with the manufacturer’s instructions to minimize dust.</a:t>
            </a:r>
          </a:p>
          <a:p>
            <a:r>
              <a:rPr lang="en-US" dirty="0"/>
              <a:t>The dust collector must provide 25 cubic feet per minute or greater of airflow per inch of wheel diameter and have a filter with 99 percent or greater efficiency and a cyclonic pre-separator or filter-cleaning mechanism.</a:t>
            </a:r>
          </a:p>
          <a:p>
            <a:pPr marL="0" indent="0">
              <a:buNone/>
            </a:pPr>
            <a:r>
              <a:rPr lang="en-US" b="1" dirty="0"/>
              <a:t>Respiratory Protection:</a:t>
            </a:r>
          </a:p>
          <a:p>
            <a:r>
              <a:rPr lang="en-US" dirty="0"/>
              <a:t>Respiratory protection with a minimum APF of 10 is required for work with handheld grinders for mortar removal lasting four hours or less in a shift. Respiratory protection with a minimum APF of 25 is required for work lasting more than four hours per shift.</a:t>
            </a:r>
          </a:p>
          <a:p>
            <a:r>
              <a:rPr lang="en-US" dirty="0"/>
              <a:t>When employees use handheld grinders for mortar removal indoors or in enclosed areas, you must provide additional exhaust if needed to minimize the accumulation of visible airborne dust. </a:t>
            </a:r>
          </a:p>
          <a:p>
            <a:r>
              <a:rPr lang="en-US" dirty="0"/>
              <a:t>If control methods cannot be implemented, must do air monitoring.</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21</a:t>
            </a:fld>
            <a:endParaRPr lang="en-US"/>
          </a:p>
        </p:txBody>
      </p:sp>
    </p:spTree>
    <p:extLst>
      <p:ext uri="{BB962C8B-B14F-4D97-AF65-F5344CB8AC3E}">
        <p14:creationId xmlns:p14="http://schemas.microsoft.com/office/powerpoint/2010/main" val="414426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Control Methods:</a:t>
            </a:r>
          </a:p>
          <a:p>
            <a:pPr marL="0" indent="0">
              <a:buNone/>
            </a:pPr>
            <a:r>
              <a:rPr lang="en-US" b="1" dirty="0"/>
              <a:t>Option 1: </a:t>
            </a:r>
          </a:p>
          <a:p>
            <a:r>
              <a:rPr lang="en-US" dirty="0"/>
              <a:t>Use a grinder equipped with integrated water delivery system that continuously feeds water to the grinding surface</a:t>
            </a:r>
          </a:p>
          <a:p>
            <a:r>
              <a:rPr lang="en-US" dirty="0"/>
              <a:t>Operate and maintain the grinder in accordance with manufacturer’s instructions to minimize dust</a:t>
            </a:r>
          </a:p>
          <a:p>
            <a:pPr marL="0" indent="0">
              <a:buNone/>
            </a:pPr>
            <a:r>
              <a:rPr lang="en-US" b="1" dirty="0"/>
              <a:t>Option 2: </a:t>
            </a:r>
          </a:p>
          <a:p>
            <a:r>
              <a:rPr lang="en-US" dirty="0"/>
              <a:t>Use a grinder equipped with commercially available shroud and dust collection system</a:t>
            </a:r>
          </a:p>
          <a:p>
            <a:r>
              <a:rPr lang="en-US" dirty="0"/>
              <a:t>Operate and maintain the grinder in accordance with manufacturer’s instructions to minimize dust emissions</a:t>
            </a:r>
          </a:p>
          <a:p>
            <a:r>
              <a:rPr lang="en-US" dirty="0"/>
              <a:t>The dust collector must provide 25 cubic feet per minute or greater of airflow per inch of wheel diameter and have a filter with 99 percent or greater efficiency and a cyclonic pre-separator or filter-cleaning mechanism.</a:t>
            </a:r>
          </a:p>
          <a:p>
            <a:pPr marL="0" indent="0">
              <a:buNone/>
            </a:pPr>
            <a:endParaRPr lang="en-US" b="1" dirty="0"/>
          </a:p>
          <a:p>
            <a:pPr marL="0" indent="0">
              <a:buNone/>
            </a:pPr>
            <a:r>
              <a:rPr lang="en-US" b="1" dirty="0"/>
              <a:t>Respiratory Protection:</a:t>
            </a:r>
          </a:p>
          <a:p>
            <a:r>
              <a:rPr lang="en-US" dirty="0"/>
              <a:t>Respiratory protection is not required when water-based dust suppression systems are used regardless of task duration. When dust collection systems are used, respiratory protection with a minimum APF of 10 is required only when engaged in a task indoors or in an enclosed location for more than four hours per shift.</a:t>
            </a:r>
          </a:p>
          <a:p>
            <a:r>
              <a:rPr lang="en-US" dirty="0"/>
              <a:t>When your employees use handheld grinders indoors or in enclosed areas, you must provide additional exhaust as needed to minimize the accumulation of visible airborne dust. </a:t>
            </a:r>
          </a:p>
          <a:p>
            <a:r>
              <a:rPr lang="en-US" dirty="0"/>
              <a:t>If control methods cannot be implemented, must do air monitoring.</a:t>
            </a:r>
            <a:endParaRPr lang="en-US" b="1" dirty="0"/>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22</a:t>
            </a:fld>
            <a:endParaRPr lang="en-US"/>
          </a:p>
        </p:txBody>
      </p:sp>
    </p:spTree>
    <p:extLst>
      <p:ext uri="{BB962C8B-B14F-4D97-AF65-F5344CB8AC3E}">
        <p14:creationId xmlns:p14="http://schemas.microsoft.com/office/powerpoint/2010/main" val="200561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b="1" dirty="0"/>
          </a:p>
          <a:p>
            <a:pPr marL="457200" lvl="1" indent="0">
              <a:buNone/>
            </a:pPr>
            <a:r>
              <a:rPr lang="en-US" b="1" dirty="0"/>
              <a:t>Heavy equipment and utility vehicles used to abrade or fracture silica containing materials or used during demolition activities involving silica containing materials</a:t>
            </a:r>
          </a:p>
          <a:p>
            <a:pPr marL="457200" lvl="1" indent="0">
              <a:buNone/>
            </a:pPr>
            <a:endParaRPr lang="en-US" b="1" dirty="0"/>
          </a:p>
          <a:p>
            <a:pPr marL="457200" lvl="1" indent="0">
              <a:buNone/>
            </a:pPr>
            <a:endParaRPr lang="en-US" b="1" dirty="0"/>
          </a:p>
          <a:p>
            <a:pPr marL="457200" lvl="1" indent="0">
              <a:buNone/>
            </a:pPr>
            <a:r>
              <a:rPr lang="en-US" b="1" dirty="0"/>
              <a:t>Control Methods:</a:t>
            </a:r>
          </a:p>
          <a:p>
            <a:pPr lvl="1"/>
            <a:r>
              <a:rPr lang="en-US" dirty="0"/>
              <a:t>Operate the equipment from within an enclosed cab.</a:t>
            </a:r>
          </a:p>
          <a:p>
            <a:pPr lvl="1"/>
            <a:r>
              <a:rPr lang="en-US" dirty="0"/>
              <a:t>When employees outside of the cab are engaged in the task, apply water and dust suppressants, or both, as necessary to minimize dust emissions.</a:t>
            </a:r>
          </a:p>
          <a:p>
            <a:pPr lvl="1"/>
            <a:r>
              <a:rPr lang="en-US" b="1" dirty="0"/>
              <a:t>Respiratory Protection with control methods implemented:</a:t>
            </a:r>
          </a:p>
          <a:p>
            <a:pPr lvl="1"/>
            <a:r>
              <a:rPr lang="en-US" dirty="0"/>
              <a:t>Respiratory protection is not required for heavy equipment operators and laborers who help heavy equipment operators during this task.</a:t>
            </a:r>
          </a:p>
          <a:p>
            <a:pPr lvl="1"/>
            <a:r>
              <a:rPr lang="en-US" dirty="0"/>
              <a:t>If control methods cannot be implemented, must do air monitoring.</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23</a:t>
            </a:fld>
            <a:endParaRPr lang="en-US"/>
          </a:p>
        </p:txBody>
      </p:sp>
    </p:spTree>
    <p:extLst>
      <p:ext uri="{BB962C8B-B14F-4D97-AF65-F5344CB8AC3E}">
        <p14:creationId xmlns:p14="http://schemas.microsoft.com/office/powerpoint/2010/main" val="4220364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Heavy equipment and utility vehicles used for tasks such as grading and excavating but not including demolishing, abrading, or fracturing silica containing materials</a:t>
            </a:r>
          </a:p>
          <a:p>
            <a:endParaRPr lang="en-US" b="1" dirty="0"/>
          </a:p>
          <a:p>
            <a:pPr marL="0" indent="0">
              <a:buNone/>
            </a:pPr>
            <a:r>
              <a:rPr lang="en-US" sz="1200" b="1" dirty="0"/>
              <a:t>Control Methods:</a:t>
            </a:r>
          </a:p>
          <a:p>
            <a:r>
              <a:rPr lang="en-US" sz="1200" dirty="0"/>
              <a:t>Apply water, dust suppressants, or both, as necessary to minimize dust emissions.</a:t>
            </a:r>
          </a:p>
          <a:p>
            <a:pPr marL="0" indent="0">
              <a:buNone/>
            </a:pPr>
            <a:r>
              <a:rPr lang="en-US" sz="1200" dirty="0"/>
              <a:t>Or</a:t>
            </a:r>
          </a:p>
          <a:p>
            <a:r>
              <a:rPr lang="en-US" sz="1200" dirty="0"/>
              <a:t>When the equipment operator is the only employee engaged in the task, operate equipment from within an enclosed cab.</a:t>
            </a:r>
          </a:p>
          <a:p>
            <a:pPr marL="0" indent="0">
              <a:buNone/>
            </a:pPr>
            <a:r>
              <a:rPr lang="en-US" sz="1200" b="1" dirty="0"/>
              <a:t>Respiratory Protection:</a:t>
            </a:r>
          </a:p>
          <a:p>
            <a:r>
              <a:rPr lang="en-US" sz="1200" dirty="0"/>
              <a:t>Respiratory protection is not required for work with heavy equipment when it is operated from within an enclosed cab, or when water or other dust suppressants are used.</a:t>
            </a:r>
          </a:p>
          <a:p>
            <a:r>
              <a:rPr lang="en-US" sz="1200" dirty="0"/>
              <a:t>If control methods cannot be implemented, must do air monitoring.</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24</a:t>
            </a:fld>
            <a:endParaRPr lang="en-US"/>
          </a:p>
        </p:txBody>
      </p:sp>
    </p:spTree>
    <p:extLst>
      <p:ext uri="{BB962C8B-B14F-4D97-AF65-F5344CB8AC3E}">
        <p14:creationId xmlns:p14="http://schemas.microsoft.com/office/powerpoint/2010/main" val="13244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Handheld Power Saw: </a:t>
            </a:r>
            <a:r>
              <a:rPr lang="en-US" sz="1200" dirty="0"/>
              <a:t>APF of 10 is required for outdoor work more than four hours per shift and for work done indoors or in an enclosed location</a:t>
            </a:r>
          </a:p>
          <a:p>
            <a:pPr marL="0" indent="0">
              <a:buNone/>
            </a:pPr>
            <a:endParaRPr lang="en-US" sz="1200" b="1" dirty="0"/>
          </a:p>
          <a:p>
            <a:pPr marL="0" indent="0">
              <a:buNone/>
            </a:pPr>
            <a:r>
              <a:rPr lang="en-US" sz="1200" b="1" dirty="0"/>
              <a:t>Walk behind Saw: </a:t>
            </a:r>
            <a:r>
              <a:rPr lang="en-US" sz="1200" dirty="0"/>
              <a:t>When employees are working indoors, or in an enclosed location, respiratory protection with a minimum APF of 10 is required.</a:t>
            </a:r>
          </a:p>
          <a:p>
            <a:pPr marL="0" indent="0">
              <a:buNone/>
            </a:pPr>
            <a:endParaRPr lang="en-US" sz="1200" b="1" dirty="0"/>
          </a:p>
          <a:p>
            <a:pPr marL="0" indent="0">
              <a:buNone/>
            </a:pPr>
            <a:r>
              <a:rPr lang="en-US" sz="1200" b="1" dirty="0"/>
              <a:t>Jackhammers and handheld powered chipping tools: </a:t>
            </a:r>
            <a:r>
              <a:rPr lang="en-US" sz="1200" dirty="0"/>
              <a:t>Respiratory protection with an APF of 10 is required when the task is done outdoors for more than four hours per shift, or when the task is done indoors or in an enclosed location regardless of task duration.</a:t>
            </a:r>
          </a:p>
          <a:p>
            <a:pPr marL="0" indent="0">
              <a:buNone/>
            </a:pPr>
            <a:endParaRPr lang="en-US" sz="1200" b="1" dirty="0"/>
          </a:p>
          <a:p>
            <a:pPr marL="0" indent="0">
              <a:buNone/>
            </a:pPr>
            <a:r>
              <a:rPr lang="en-US" sz="1200" b="1" dirty="0"/>
              <a:t>Handheld grinders for mortar removal (tuckpointing): </a:t>
            </a:r>
            <a:r>
              <a:rPr lang="en-US" sz="1200" dirty="0"/>
              <a:t>Respiratory protection with a minimum APF of 10 is required for work with handheld grinders for mortar removal lasting four hours or less in a shift. Respiratory protection with a minimum APF of 25 is required for work lasting more than four hours per shift.</a:t>
            </a:r>
          </a:p>
          <a:p>
            <a:pPr marL="0" indent="0">
              <a:buNone/>
            </a:pPr>
            <a:endParaRPr lang="en-US" sz="1200" b="1" dirty="0"/>
          </a:p>
          <a:p>
            <a:pPr marL="0" indent="0">
              <a:buNone/>
            </a:pPr>
            <a:r>
              <a:rPr lang="en-US" sz="1200" b="1" dirty="0"/>
              <a:t>Handheld grinders for uses other than mortar removal: </a:t>
            </a:r>
            <a:r>
              <a:rPr lang="en-US" sz="1200" dirty="0"/>
              <a:t>Respiratory protection with a minimum APF of 10 is required only when engaged in a task indoors or in an enclosed location for more than four hours per shift.</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25</a:t>
            </a:fld>
            <a:endParaRPr lang="en-US"/>
          </a:p>
        </p:txBody>
      </p:sp>
    </p:spTree>
    <p:extLst>
      <p:ext uri="{BB962C8B-B14F-4D97-AF65-F5344CB8AC3E}">
        <p14:creationId xmlns:p14="http://schemas.microsoft.com/office/powerpoint/2010/main" val="2111548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allow dry sweeping or dry brushing where such activity could contribute to employee exposure to respirable crystalline silica unless wet sweeping, HEPA-filtered vacuuming or other methods that minimize the likelihood of exposure are not feasible.</a:t>
            </a:r>
          </a:p>
          <a:p>
            <a:endParaRPr lang="en-US" b="1" dirty="0">
              <a:effectLst/>
            </a:endParaRPr>
          </a:p>
          <a:p>
            <a:r>
              <a:rPr lang="en-US" b="1" dirty="0">
                <a:solidFill>
                  <a:srgbClr val="FF0000"/>
                </a:solidFill>
              </a:rPr>
              <a:t>Do not allow compressed air to be used to clean clothing or surfaces where such activity could contribute to employee exposure to respirable crystalline silica unless:</a:t>
            </a:r>
            <a:endParaRPr lang="en-US" b="1" dirty="0">
              <a:solidFill>
                <a:srgbClr val="FF0000"/>
              </a:solidFill>
              <a:effectLst/>
            </a:endParaRPr>
          </a:p>
          <a:p>
            <a:pPr lvl="1"/>
            <a:r>
              <a:rPr lang="en-US" dirty="0"/>
              <a:t>The compressed air is used in conjunction with a ventilation system that effectively captures the dust cloud created by the compressed air; </a:t>
            </a:r>
            <a:r>
              <a:rPr lang="en-US" b="1" dirty="0">
                <a:solidFill>
                  <a:srgbClr val="1A1A1A"/>
                </a:solidFill>
                <a:effectLst/>
              </a:rPr>
              <a:t>or</a:t>
            </a:r>
            <a:endParaRPr lang="en-US" b="1" dirty="0">
              <a:effectLst/>
            </a:endParaRPr>
          </a:p>
          <a:p>
            <a:pPr lvl="1"/>
            <a:r>
              <a:rPr lang="en-US" dirty="0"/>
              <a:t>No alternative method is feasible.</a:t>
            </a:r>
            <a:endParaRPr lang="en-US" b="0" i="0" dirty="0">
              <a:solidFill>
                <a:srgbClr val="212529"/>
              </a:solidFill>
              <a:effectLst/>
              <a:latin typeface="system-ui"/>
            </a:endParaRP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26</a:t>
            </a:fld>
            <a:endParaRPr lang="en-US"/>
          </a:p>
        </p:txBody>
      </p:sp>
    </p:spTree>
    <p:extLst>
      <p:ext uri="{BB962C8B-B14F-4D97-AF65-F5344CB8AC3E}">
        <p14:creationId xmlns:p14="http://schemas.microsoft.com/office/powerpoint/2010/main" val="3404548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1200" dirty="0">
                <a:latin typeface="Calibri"/>
                <a:cs typeface="Calibri"/>
              </a:rPr>
              <a:t>Primarily an </a:t>
            </a:r>
            <a:r>
              <a:rPr lang="en-US" sz="1200" b="1" dirty="0">
                <a:latin typeface="Calibri"/>
                <a:cs typeface="Calibri"/>
              </a:rPr>
              <a:t>inhalation hazard </a:t>
            </a:r>
            <a:r>
              <a:rPr lang="en-US" sz="1200" dirty="0">
                <a:latin typeface="Calibri"/>
                <a:cs typeface="Calibri"/>
              </a:rPr>
              <a:t>(breathing</a:t>
            </a:r>
            <a:r>
              <a:rPr lang="en-US" sz="1200" baseline="0" dirty="0">
                <a:latin typeface="Calibri"/>
                <a:cs typeface="Calibri"/>
              </a:rPr>
              <a:t> the particles in)</a:t>
            </a:r>
            <a:endParaRPr lang="en-US" sz="1200" dirty="0">
              <a:latin typeface="Calibri"/>
              <a:cs typeface="Calibri"/>
            </a:endParaRPr>
          </a:p>
          <a:p>
            <a:pPr marL="12700">
              <a:lnSpc>
                <a:spcPct val="100000"/>
              </a:lnSpc>
            </a:pPr>
            <a:endParaRPr lang="en-US" sz="1200" dirty="0"/>
          </a:p>
          <a:p>
            <a:pPr marL="12700">
              <a:lnSpc>
                <a:spcPct val="100000"/>
              </a:lnSpc>
            </a:pPr>
            <a:endParaRPr lang="en-US" sz="1200" dirty="0"/>
          </a:p>
          <a:p>
            <a:pPr marL="12700">
              <a:lnSpc>
                <a:spcPct val="100000"/>
              </a:lnSpc>
            </a:pPr>
            <a:r>
              <a:rPr lang="en-US" sz="1200" dirty="0"/>
              <a:t>Larger particles get trapped in nose, throat, larynx, trachea, and bronchi. These particles can be coughed up or swallowed into digestive tract.</a:t>
            </a:r>
          </a:p>
          <a:p>
            <a:pPr marL="12700">
              <a:lnSpc>
                <a:spcPct val="100000"/>
              </a:lnSpc>
            </a:pPr>
            <a:r>
              <a:rPr lang="en-US" sz="1200" dirty="0"/>
              <a:t>Smaller particles (respirable-sized particles) penetrate deeper into the lungs. Smaller sized particles are created typically when workers grind, cut, drill, mixing or handling raw materials, or crush materials.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latin typeface="Calibri"/>
                <a:cs typeface="Calibri"/>
              </a:rPr>
              <a:t>I</a:t>
            </a:r>
            <a:r>
              <a:rPr lang="en-US" sz="1200" dirty="0">
                <a:latin typeface="Calibri"/>
                <a:cs typeface="Calibri"/>
              </a:rPr>
              <a:t>t</a:t>
            </a:r>
            <a:r>
              <a:rPr lang="en-US" sz="1200" spc="-10" dirty="0">
                <a:latin typeface="Calibri"/>
                <a:cs typeface="Calibri"/>
              </a:rPr>
              <a:t> </a:t>
            </a:r>
            <a:r>
              <a:rPr lang="en-US" sz="1200" spc="-5" dirty="0">
                <a:latin typeface="Calibri"/>
                <a:cs typeface="Calibri"/>
              </a:rPr>
              <a:t>i</a:t>
            </a:r>
            <a:r>
              <a:rPr lang="en-US" sz="1200" dirty="0">
                <a:latin typeface="Calibri"/>
                <a:cs typeface="Calibri"/>
              </a:rPr>
              <a:t>s</a:t>
            </a:r>
            <a:r>
              <a:rPr lang="en-US" sz="1200" spc="10" dirty="0">
                <a:latin typeface="Calibri"/>
                <a:cs typeface="Calibri"/>
              </a:rPr>
              <a:t> </a:t>
            </a:r>
            <a:r>
              <a:rPr lang="en-US" sz="1200" dirty="0">
                <a:latin typeface="Calibri"/>
                <a:cs typeface="Calibri"/>
              </a:rPr>
              <a:t>c</a:t>
            </a:r>
            <a:r>
              <a:rPr lang="en-US" sz="1200" spc="-5" dirty="0">
                <a:latin typeface="Calibri"/>
                <a:cs typeface="Calibri"/>
              </a:rPr>
              <a:t>ri</a:t>
            </a:r>
            <a:r>
              <a:rPr lang="en-US" sz="1200" dirty="0">
                <a:latin typeface="Calibri"/>
                <a:cs typeface="Calibri"/>
              </a:rPr>
              <a:t>t</a:t>
            </a:r>
            <a:r>
              <a:rPr lang="en-US" sz="1200" spc="-5" dirty="0">
                <a:latin typeface="Calibri"/>
                <a:cs typeface="Calibri"/>
              </a:rPr>
              <a:t>i</a:t>
            </a:r>
            <a:r>
              <a:rPr lang="en-US" sz="1200" dirty="0">
                <a:latin typeface="Calibri"/>
                <a:cs typeface="Calibri"/>
              </a:rPr>
              <a:t>ca</a:t>
            </a:r>
            <a:r>
              <a:rPr lang="en-US" sz="1200" spc="-5" dirty="0">
                <a:latin typeface="Calibri"/>
                <a:cs typeface="Calibri"/>
              </a:rPr>
              <a:t>ll</a:t>
            </a:r>
            <a:r>
              <a:rPr lang="en-US" sz="1200" dirty="0">
                <a:latin typeface="Calibri"/>
                <a:cs typeface="Calibri"/>
              </a:rPr>
              <a:t>y</a:t>
            </a:r>
            <a:r>
              <a:rPr lang="en-US" sz="1200" spc="20" dirty="0">
                <a:latin typeface="Calibri"/>
                <a:cs typeface="Calibri"/>
              </a:rPr>
              <a:t> </a:t>
            </a:r>
            <a:r>
              <a:rPr lang="en-US" sz="1200" spc="-5" dirty="0">
                <a:latin typeface="Calibri"/>
                <a:cs typeface="Calibri"/>
              </a:rPr>
              <a:t>im</a:t>
            </a:r>
            <a:r>
              <a:rPr lang="en-US" sz="1200" dirty="0">
                <a:latin typeface="Calibri"/>
                <a:cs typeface="Calibri"/>
              </a:rPr>
              <a:t>p</a:t>
            </a:r>
            <a:r>
              <a:rPr lang="en-US" sz="1200" spc="-5" dirty="0">
                <a:latin typeface="Calibri"/>
                <a:cs typeface="Calibri"/>
              </a:rPr>
              <a:t>or</a:t>
            </a:r>
            <a:r>
              <a:rPr lang="en-US" sz="1200" dirty="0">
                <a:latin typeface="Calibri"/>
                <a:cs typeface="Calibri"/>
              </a:rPr>
              <a:t>tant that</a:t>
            </a:r>
            <a:r>
              <a:rPr lang="en-US" sz="1200" spc="5" dirty="0">
                <a:latin typeface="Calibri"/>
                <a:cs typeface="Calibri"/>
              </a:rPr>
              <a:t> y</a:t>
            </a:r>
            <a:r>
              <a:rPr lang="en-US" sz="1200" spc="-5" dirty="0">
                <a:latin typeface="Calibri"/>
                <a:cs typeface="Calibri"/>
              </a:rPr>
              <a:t>o</a:t>
            </a:r>
            <a:r>
              <a:rPr lang="en-US" sz="1200" dirty="0">
                <a:latin typeface="Calibri"/>
                <a:cs typeface="Calibri"/>
              </a:rPr>
              <a:t>u</a:t>
            </a:r>
            <a:r>
              <a:rPr lang="en-US" sz="1200" spc="-30" dirty="0">
                <a:latin typeface="Calibri"/>
                <a:cs typeface="Calibri"/>
              </a:rPr>
              <a:t> </a:t>
            </a:r>
            <a:r>
              <a:rPr lang="en-US" sz="1200" spc="-5" dirty="0">
                <a:latin typeface="Calibri"/>
                <a:cs typeface="Calibri"/>
              </a:rPr>
              <a:t>re</a:t>
            </a:r>
            <a:r>
              <a:rPr lang="en-US" sz="1200" dirty="0">
                <a:latin typeface="Calibri"/>
                <a:cs typeface="Calibri"/>
              </a:rPr>
              <a:t>c</a:t>
            </a:r>
            <a:r>
              <a:rPr lang="en-US" sz="1200" spc="-5" dirty="0">
                <a:latin typeface="Calibri"/>
                <a:cs typeface="Calibri"/>
              </a:rPr>
              <a:t>o</a:t>
            </a:r>
            <a:r>
              <a:rPr lang="en-US" sz="1200" dirty="0">
                <a:latin typeface="Calibri"/>
                <a:cs typeface="Calibri"/>
              </a:rPr>
              <a:t>gn</a:t>
            </a:r>
            <a:r>
              <a:rPr lang="en-US" sz="1200" spc="-5" dirty="0">
                <a:latin typeface="Calibri"/>
                <a:cs typeface="Calibri"/>
              </a:rPr>
              <a:t>i</a:t>
            </a:r>
            <a:r>
              <a:rPr lang="en-US" sz="1200" dirty="0">
                <a:latin typeface="Calibri"/>
                <a:cs typeface="Calibri"/>
              </a:rPr>
              <a:t>ze p</a:t>
            </a:r>
            <a:r>
              <a:rPr lang="en-US" sz="1200" spc="-5" dirty="0">
                <a:latin typeface="Calibri"/>
                <a:cs typeface="Calibri"/>
              </a:rPr>
              <a:t>o</a:t>
            </a:r>
            <a:r>
              <a:rPr lang="en-US" sz="1200" dirty="0">
                <a:latin typeface="Calibri"/>
                <a:cs typeface="Calibri"/>
              </a:rPr>
              <a:t>t</a:t>
            </a:r>
            <a:r>
              <a:rPr lang="en-US" sz="1200" spc="-5" dirty="0">
                <a:latin typeface="Calibri"/>
                <a:cs typeface="Calibri"/>
              </a:rPr>
              <a:t>e</a:t>
            </a:r>
            <a:r>
              <a:rPr lang="en-US" sz="1200" dirty="0">
                <a:latin typeface="Calibri"/>
                <a:cs typeface="Calibri"/>
              </a:rPr>
              <a:t>nt</a:t>
            </a:r>
            <a:r>
              <a:rPr lang="en-US" sz="1200" spc="-5" dirty="0">
                <a:latin typeface="Calibri"/>
                <a:cs typeface="Calibri"/>
              </a:rPr>
              <a:t>i</a:t>
            </a:r>
            <a:r>
              <a:rPr lang="en-US" sz="1200" dirty="0">
                <a:latin typeface="Calibri"/>
                <a:cs typeface="Calibri"/>
              </a:rPr>
              <a:t>al path</a:t>
            </a:r>
            <a:r>
              <a:rPr lang="en-US" sz="1200" spc="-5" dirty="0">
                <a:latin typeface="Calibri"/>
                <a:cs typeface="Calibri"/>
              </a:rPr>
              <a:t>w</a:t>
            </a:r>
            <a:r>
              <a:rPr lang="en-US" sz="1200" dirty="0">
                <a:latin typeface="Calibri"/>
                <a:cs typeface="Calibri"/>
              </a:rPr>
              <a:t>ays</a:t>
            </a:r>
            <a:r>
              <a:rPr lang="en-US" sz="1200" spc="-15" dirty="0">
                <a:latin typeface="Calibri"/>
                <a:cs typeface="Calibri"/>
              </a:rPr>
              <a:t> </a:t>
            </a:r>
            <a:r>
              <a:rPr lang="en-US" sz="1200" dirty="0">
                <a:latin typeface="Calibri"/>
                <a:cs typeface="Calibri"/>
              </a:rPr>
              <a:t>and</a:t>
            </a:r>
            <a:r>
              <a:rPr lang="en-US" sz="1200" spc="-20" dirty="0">
                <a:latin typeface="Calibri"/>
                <a:cs typeface="Calibri"/>
              </a:rPr>
              <a:t> </a:t>
            </a:r>
            <a:r>
              <a:rPr lang="en-US" sz="1200" dirty="0">
                <a:latin typeface="Calibri"/>
                <a:cs typeface="Calibri"/>
              </a:rPr>
              <a:t>und</a:t>
            </a:r>
            <a:r>
              <a:rPr lang="en-US" sz="1200" spc="-5" dirty="0">
                <a:latin typeface="Calibri"/>
                <a:cs typeface="Calibri"/>
              </a:rPr>
              <a:t>ers</a:t>
            </a:r>
            <a:r>
              <a:rPr lang="en-US" sz="1200" dirty="0">
                <a:latin typeface="Calibri"/>
                <a:cs typeface="Calibri"/>
              </a:rPr>
              <a:t>tand</a:t>
            </a:r>
            <a:r>
              <a:rPr lang="en-US" sz="1200" spc="-5" dirty="0">
                <a:latin typeface="Calibri"/>
                <a:cs typeface="Calibri"/>
              </a:rPr>
              <a:t> </a:t>
            </a:r>
            <a:r>
              <a:rPr lang="en-US" sz="1200" dirty="0">
                <a:latin typeface="Calibri"/>
                <a:cs typeface="Calibri"/>
              </a:rPr>
              <a:t>the </a:t>
            </a:r>
            <a:r>
              <a:rPr lang="en-US" sz="1200" spc="-5" dirty="0">
                <a:latin typeface="Calibri"/>
                <a:cs typeface="Calibri"/>
              </a:rPr>
              <a:t>me</a:t>
            </a:r>
            <a:r>
              <a:rPr lang="en-US" sz="1200" dirty="0">
                <a:latin typeface="Calibri"/>
                <a:cs typeface="Calibri"/>
              </a:rPr>
              <a:t>a</a:t>
            </a:r>
            <a:r>
              <a:rPr lang="en-US" sz="1200" spc="-5" dirty="0">
                <a:latin typeface="Calibri"/>
                <a:cs typeface="Calibri"/>
              </a:rPr>
              <a:t>s</a:t>
            </a:r>
            <a:r>
              <a:rPr lang="en-US" sz="1200" dirty="0">
                <a:latin typeface="Calibri"/>
                <a:cs typeface="Calibri"/>
              </a:rPr>
              <a:t>u</a:t>
            </a:r>
            <a:r>
              <a:rPr lang="en-US" sz="1200" spc="-5" dirty="0">
                <a:latin typeface="Calibri"/>
                <a:cs typeface="Calibri"/>
              </a:rPr>
              <a:t>re</a:t>
            </a:r>
            <a:r>
              <a:rPr lang="en-US" sz="1200" dirty="0">
                <a:latin typeface="Calibri"/>
                <a:cs typeface="Calibri"/>
              </a:rPr>
              <a:t>s</a:t>
            </a:r>
            <a:r>
              <a:rPr lang="en-US" sz="1200" spc="20" dirty="0">
                <a:latin typeface="Calibri"/>
                <a:cs typeface="Calibri"/>
              </a:rPr>
              <a:t> </a:t>
            </a:r>
            <a:r>
              <a:rPr lang="en-US" sz="1200" spc="5" dirty="0">
                <a:latin typeface="Calibri"/>
                <a:cs typeface="Calibri"/>
              </a:rPr>
              <a:t>y</a:t>
            </a:r>
            <a:r>
              <a:rPr lang="en-US" sz="1200" spc="-5" dirty="0">
                <a:latin typeface="Calibri"/>
                <a:cs typeface="Calibri"/>
              </a:rPr>
              <a:t>o</a:t>
            </a:r>
            <a:r>
              <a:rPr lang="en-US" sz="1200" dirty="0">
                <a:latin typeface="Calibri"/>
                <a:cs typeface="Calibri"/>
              </a:rPr>
              <a:t>u</a:t>
            </a:r>
            <a:r>
              <a:rPr lang="en-US" sz="1200" spc="-30" dirty="0">
                <a:latin typeface="Calibri"/>
                <a:cs typeface="Calibri"/>
              </a:rPr>
              <a:t> </a:t>
            </a:r>
            <a:r>
              <a:rPr lang="en-US" sz="1200" dirty="0">
                <a:latin typeface="Calibri"/>
                <a:cs typeface="Calibri"/>
              </a:rPr>
              <a:t>can</a:t>
            </a:r>
            <a:r>
              <a:rPr lang="en-US" sz="1200" spc="-5" dirty="0">
                <a:latin typeface="Calibri"/>
                <a:cs typeface="Calibri"/>
              </a:rPr>
              <a:t> </a:t>
            </a:r>
            <a:r>
              <a:rPr lang="en-US" sz="1200" dirty="0">
                <a:latin typeface="Calibri"/>
                <a:cs typeface="Calibri"/>
              </a:rPr>
              <a:t>take</a:t>
            </a:r>
            <a:r>
              <a:rPr lang="en-US" sz="1200" spc="15" dirty="0">
                <a:latin typeface="Calibri"/>
                <a:cs typeface="Calibri"/>
              </a:rPr>
              <a:t> </a:t>
            </a:r>
            <a:r>
              <a:rPr lang="en-US" sz="1200" dirty="0">
                <a:latin typeface="Calibri"/>
                <a:cs typeface="Calibri"/>
              </a:rPr>
              <a:t>to</a:t>
            </a:r>
            <a:r>
              <a:rPr lang="en-US" sz="1200" spc="-10" dirty="0">
                <a:latin typeface="Calibri"/>
                <a:cs typeface="Calibri"/>
              </a:rPr>
              <a:t> </a:t>
            </a:r>
            <a:r>
              <a:rPr lang="en-US" sz="1200" dirty="0">
                <a:latin typeface="Calibri"/>
                <a:cs typeface="Calibri"/>
              </a:rPr>
              <a:t>p</a:t>
            </a:r>
            <a:r>
              <a:rPr lang="en-US" sz="1200" spc="-5" dirty="0">
                <a:latin typeface="Calibri"/>
                <a:cs typeface="Calibri"/>
              </a:rPr>
              <a:t>rote</a:t>
            </a:r>
            <a:r>
              <a:rPr lang="en-US" sz="1200" dirty="0">
                <a:latin typeface="Calibri"/>
                <a:cs typeface="Calibri"/>
              </a:rPr>
              <a:t>ct</a:t>
            </a:r>
            <a:r>
              <a:rPr lang="en-US" sz="1200" spc="-10" dirty="0">
                <a:latin typeface="Calibri"/>
                <a:cs typeface="Calibri"/>
              </a:rPr>
              <a:t> </a:t>
            </a:r>
            <a:r>
              <a:rPr lang="en-US" sz="1200" spc="5" dirty="0">
                <a:latin typeface="Calibri"/>
                <a:cs typeface="Calibri"/>
              </a:rPr>
              <a:t>y</a:t>
            </a:r>
            <a:r>
              <a:rPr lang="en-US" sz="1200" spc="-5" dirty="0">
                <a:latin typeface="Calibri"/>
                <a:cs typeface="Calibri"/>
              </a:rPr>
              <a:t>o</a:t>
            </a:r>
            <a:r>
              <a:rPr lang="en-US" sz="1200" dirty="0">
                <a:latin typeface="Calibri"/>
                <a:cs typeface="Calibri"/>
              </a:rPr>
              <a:t>u</a:t>
            </a:r>
            <a:r>
              <a:rPr lang="en-US" sz="1200" spc="-5" dirty="0">
                <a:latin typeface="Calibri"/>
                <a:cs typeface="Calibri"/>
              </a:rPr>
              <a:t>rsel</a:t>
            </a:r>
            <a:r>
              <a:rPr lang="en-US" sz="1200" dirty="0">
                <a:latin typeface="Calibri"/>
                <a:cs typeface="Calibri"/>
              </a:rPr>
              <a:t>f.</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6</a:t>
            </a:fld>
            <a:endParaRPr lang="en-US"/>
          </a:p>
        </p:txBody>
      </p:sp>
    </p:spTree>
    <p:extLst>
      <p:ext uri="{BB962C8B-B14F-4D97-AF65-F5344CB8AC3E}">
        <p14:creationId xmlns:p14="http://schemas.microsoft.com/office/powerpoint/2010/main" val="399189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cs typeface="Calibri"/>
              </a:rPr>
              <a:t>Crystalline silica has sharp edges that can damage living tissue. When silica is inhaled, it c</a:t>
            </a:r>
            <a:r>
              <a:rPr lang="en-US" dirty="0"/>
              <a:t>auses lung tissue to react and form fibrotic nodules and scarring around trapped particles. </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7</a:t>
            </a:fld>
            <a:endParaRPr lang="en-US"/>
          </a:p>
        </p:txBody>
      </p:sp>
    </p:spTree>
    <p:extLst>
      <p:ext uri="{BB962C8B-B14F-4D97-AF65-F5344CB8AC3E}">
        <p14:creationId xmlns:p14="http://schemas.microsoft.com/office/powerpoint/2010/main" val="2087183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8</a:t>
            </a:fld>
            <a:endParaRPr lang="en-US"/>
          </a:p>
        </p:txBody>
      </p:sp>
    </p:spTree>
    <p:extLst>
      <p:ext uri="{BB962C8B-B14F-4D97-AF65-F5344CB8AC3E}">
        <p14:creationId xmlns:p14="http://schemas.microsoft.com/office/powerpoint/2010/main" val="260730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stages: You may have no symptoms. Most workers who get silicosis don’t show any symptoms for 10 years or more. </a:t>
            </a:r>
          </a:p>
          <a:p>
            <a:endParaRPr lang="en-US" dirty="0"/>
          </a:p>
          <a:p>
            <a:r>
              <a:rPr lang="en-US" dirty="0"/>
              <a:t>Disease progression: Difficulty breathing, coughing, weight loss, weakness, fever, and night sweats.</a:t>
            </a:r>
          </a:p>
          <a:p>
            <a:endParaRPr lang="en-US" dirty="0"/>
          </a:p>
          <a:p>
            <a:r>
              <a:rPr lang="en-US" dirty="0"/>
              <a:t>Later stages: Significant loss of lung capacity and gas exchange function, airflow obstruction.</a:t>
            </a:r>
          </a:p>
          <a:p>
            <a:pPr marL="0" indent="0">
              <a:buNone/>
            </a:pPr>
            <a:endParaRPr lang="en-US" dirty="0"/>
          </a:p>
          <a:p>
            <a:r>
              <a:rPr lang="en-US" dirty="0"/>
              <a:t>Advanced or severe cases: respiratory failure,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Lifespan of person with silicosis: average, approx. 11 years shorter than those without.</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10</a:t>
            </a:fld>
            <a:endParaRPr lang="en-US"/>
          </a:p>
        </p:txBody>
      </p:sp>
    </p:spTree>
    <p:extLst>
      <p:ext uri="{BB962C8B-B14F-4D97-AF65-F5344CB8AC3E}">
        <p14:creationId xmlns:p14="http://schemas.microsoft.com/office/powerpoint/2010/main" val="220819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air quality monitors</a:t>
            </a:r>
          </a:p>
        </p:txBody>
      </p:sp>
      <p:sp>
        <p:nvSpPr>
          <p:cNvPr id="4" name="Slide Number Placeholder 3"/>
          <p:cNvSpPr>
            <a:spLocks noGrp="1"/>
          </p:cNvSpPr>
          <p:nvPr>
            <p:ph type="sldNum" sz="quarter" idx="5"/>
          </p:nvPr>
        </p:nvSpPr>
        <p:spPr/>
        <p:txBody>
          <a:bodyPr/>
          <a:lstStyle/>
          <a:p>
            <a:fld id="{A2B32AF2-E9F4-47A7-A051-FB4E7E3666E8}" type="slidenum">
              <a:rPr lang="en-US" smtClean="0"/>
              <a:t>12</a:t>
            </a:fld>
            <a:endParaRPr lang="en-US"/>
          </a:p>
        </p:txBody>
      </p:sp>
    </p:spTree>
    <p:extLst>
      <p:ext uri="{BB962C8B-B14F-4D97-AF65-F5344CB8AC3E}">
        <p14:creationId xmlns:p14="http://schemas.microsoft.com/office/powerpoint/2010/main" val="499223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APF- Assigned Protection Factor. The workplace level of respiratory protection that a respirator is expected to provide.</a:t>
            </a:r>
          </a:p>
          <a:p>
            <a:pPr marL="0" indent="0">
              <a:buNone/>
            </a:pPr>
            <a:endParaRPr lang="en-US" dirty="0"/>
          </a:p>
          <a:p>
            <a:pPr marL="0" indent="0">
              <a:buNone/>
            </a:pPr>
            <a:r>
              <a:rPr lang="en-US" dirty="0"/>
              <a:t>APF 10 includes filtering facepiece respirators like N95 masks.</a:t>
            </a:r>
          </a:p>
          <a:p>
            <a:pPr marL="0" indent="0">
              <a:buNone/>
            </a:pPr>
            <a:endParaRPr lang="en-US" dirty="0"/>
          </a:p>
          <a:p>
            <a:pPr marL="0" indent="0">
              <a:buNone/>
            </a:pPr>
            <a:r>
              <a:rPr lang="en-US" dirty="0"/>
              <a:t>An N95 mask will filter 95 percent of .3+ micron particles. You can only use this type of mask in an environment where non-oil-based contaminants are present.</a:t>
            </a:r>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13</a:t>
            </a:fld>
            <a:endParaRPr lang="en-US"/>
          </a:p>
        </p:txBody>
      </p:sp>
    </p:spTree>
    <p:extLst>
      <p:ext uri="{BB962C8B-B14F-4D97-AF65-F5344CB8AC3E}">
        <p14:creationId xmlns:p14="http://schemas.microsoft.com/office/powerpoint/2010/main" val="302068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Verify OMD employee use / exposure to these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a saw equipped with an integrated water delivery system that continuously feeds water to the blade.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Operate and maintain IAW manufacturer 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used indoors or enclosed space, you must have additional exhaust to minimize accumulation of visible airborne dust. This can be a fan or other means to increase air movement and disperse dust.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457200" lvl="1" indent="0">
              <a:buNone/>
            </a:pPr>
            <a:r>
              <a:rPr lang="en-US" b="1" dirty="0"/>
              <a:t>Respiratory Protection with control methods implemented:</a:t>
            </a:r>
          </a:p>
          <a:p>
            <a:pPr lvl="1"/>
            <a:r>
              <a:rPr lang="en-US" dirty="0"/>
              <a:t>Respiratory Protection is not required if using control methods.</a:t>
            </a:r>
          </a:p>
          <a:p>
            <a:pPr lvl="1"/>
            <a:r>
              <a:rPr lang="en-US" dirty="0"/>
              <a:t>If control methods cannot be implemented, must do air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15</a:t>
            </a:fld>
            <a:endParaRPr lang="en-US"/>
          </a:p>
        </p:txBody>
      </p:sp>
    </p:spTree>
    <p:extLst>
      <p:ext uri="{BB962C8B-B14F-4D97-AF65-F5344CB8AC3E}">
        <p14:creationId xmlns:p14="http://schemas.microsoft.com/office/powerpoint/2010/main" val="3575307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saw equipped with integrated water delivery system that continuously </a:t>
            </a:r>
          </a:p>
          <a:p>
            <a:pPr marL="0" indent="0">
              <a:buNone/>
            </a:pPr>
            <a:r>
              <a:rPr lang="en-US" dirty="0"/>
              <a:t>feeds water to the blade.</a:t>
            </a:r>
          </a:p>
          <a:p>
            <a:endParaRPr lang="en-US" dirty="0"/>
          </a:p>
          <a:p>
            <a:r>
              <a:rPr lang="en-US" dirty="0"/>
              <a:t>Operate and maintain tool in accordance with manufacturer’s instructions to minimize dust emissions.</a:t>
            </a:r>
          </a:p>
          <a:p>
            <a:pPr marL="0" indent="0">
              <a:buNone/>
            </a:pPr>
            <a:endParaRPr lang="en-US" dirty="0"/>
          </a:p>
          <a:p>
            <a:r>
              <a:rPr lang="en-US" dirty="0"/>
              <a:t>Respiratory protection with a minimum assigned protection factor (APF) of 10 is required for outdoor work more than four hours per shift and for work done indoors or in an enclosed location.</a:t>
            </a:r>
          </a:p>
          <a:p>
            <a:endParaRPr lang="en-US" dirty="0"/>
          </a:p>
          <a:p>
            <a:r>
              <a:rPr lang="en-US" dirty="0"/>
              <a:t>When your employees use a handheld saw indoors or in an enclosed space, you must provide additional exhaust to minimize the accumulation of visible airborne dust.</a:t>
            </a:r>
          </a:p>
          <a:p>
            <a:endParaRPr lang="en-US" dirty="0"/>
          </a:p>
          <a:p>
            <a:r>
              <a:rPr lang="en-US" dirty="0"/>
              <a:t>If control methods cannot be implemented, must do air monitoring</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A2B32AF2-E9F4-47A7-A051-FB4E7E3666E8}" type="slidenum">
              <a:rPr lang="en-US" smtClean="0"/>
              <a:t>16</a:t>
            </a:fld>
            <a:endParaRPr lang="en-US"/>
          </a:p>
        </p:txBody>
      </p:sp>
    </p:spTree>
    <p:extLst>
      <p:ext uri="{BB962C8B-B14F-4D97-AF65-F5344CB8AC3E}">
        <p14:creationId xmlns:p14="http://schemas.microsoft.com/office/powerpoint/2010/main" val="88821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09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4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2986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67" name="Title Text"/>
          <p:cNvSpPr txBox="1">
            <a:spLocks noGrp="1"/>
          </p:cNvSpPr>
          <p:nvPr>
            <p:ph type="title"/>
          </p:nvPr>
        </p:nvSpPr>
        <p:spPr>
          <a:xfrm>
            <a:off x="629840" y="457200"/>
            <a:ext cx="2949180" cy="1600200"/>
          </a:xfrm>
          <a:prstGeom prst="rect">
            <a:avLst/>
          </a:prstGeom>
        </p:spPr>
        <p:txBody>
          <a:bodyPr anchor="b"/>
          <a:lstStyle>
            <a:lvl1pPr>
              <a:defRPr sz="2400"/>
            </a:lvl1pPr>
          </a:lstStyle>
          <a:p>
            <a:r>
              <a:t>Title Text</a:t>
            </a:r>
          </a:p>
        </p:txBody>
      </p:sp>
      <p:sp>
        <p:nvSpPr>
          <p:cNvPr id="68" name="Picture Placeholder 2"/>
          <p:cNvSpPr>
            <a:spLocks noGrp="1"/>
          </p:cNvSpPr>
          <p:nvPr>
            <p:ph type="pic" sz="half" idx="21"/>
          </p:nvPr>
        </p:nvSpPr>
        <p:spPr>
          <a:xfrm>
            <a:off x="3887390" y="987426"/>
            <a:ext cx="4629152" cy="4873625"/>
          </a:xfrm>
          <a:prstGeom prst="rect">
            <a:avLst/>
          </a:prstGeom>
        </p:spPr>
        <p:txBody>
          <a:bodyPr lIns="91439" tIns="45719" rIns="91439" bIns="45719">
            <a:noAutofit/>
          </a:bodyPr>
          <a:lstStyle/>
          <a:p>
            <a:endParaRPr/>
          </a:p>
        </p:txBody>
      </p:sp>
      <p:sp>
        <p:nvSpPr>
          <p:cNvPr id="69" name="Body Level One…"/>
          <p:cNvSpPr txBox="1">
            <a:spLocks noGrp="1"/>
          </p:cNvSpPr>
          <p:nvPr>
            <p:ph type="body" sz="quarter" idx="1"/>
          </p:nvPr>
        </p:nvSpPr>
        <p:spPr>
          <a:xfrm>
            <a:off x="629840" y="2057400"/>
            <a:ext cx="2949180" cy="3811588"/>
          </a:xfrm>
          <a:prstGeom prst="rect">
            <a:avLst/>
          </a:prstGeom>
        </p:spPr>
        <p:txBody>
          <a:bodyPr/>
          <a:lstStyle>
            <a:lvl1pPr marL="0" indent="0">
              <a:buSzTx/>
              <a:buFontTx/>
              <a:buNone/>
              <a:defRPr sz="1200"/>
            </a:lvl1pPr>
            <a:lvl2pPr marL="0" indent="0">
              <a:buSzTx/>
              <a:buFontTx/>
              <a:buNone/>
              <a:defRPr sz="1200"/>
            </a:lvl2pPr>
            <a:lvl3pPr marL="0" indent="0">
              <a:buSzTx/>
              <a:buFontTx/>
              <a:buNone/>
              <a:defRPr sz="1200"/>
            </a:lvl3pPr>
            <a:lvl4pPr marL="0" indent="0">
              <a:buSzTx/>
              <a:buFontTx/>
              <a:buNone/>
              <a:defRPr sz="1200"/>
            </a:lvl4pPr>
            <a:lvl5pPr marL="0" indent="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328756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100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30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42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546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84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78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5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9/25/2025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8662694-E100-1D74-5E72-4CD1AAF930BB}"/>
              </a:ext>
            </a:extLst>
          </p:cNvPr>
          <p:cNvSpPr/>
          <p:nvPr userDrawn="1"/>
        </p:nvSpPr>
        <p:spPr>
          <a:xfrm>
            <a:off x="-8682" y="6363181"/>
            <a:ext cx="9144000" cy="515073"/>
          </a:xfrm>
          <a:prstGeom prst="rect">
            <a:avLst/>
          </a:prstGeom>
          <a:solidFill>
            <a:srgbClr val="002A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a:solidFill>
                  <a:srgbClr val="FFEA0F"/>
                </a:solidFill>
                <a:cs typeface="Calibri"/>
              </a:rPr>
              <a:t>BE CONNECTED     BE COMPETENT     BE COMMITTED</a:t>
            </a:r>
          </a:p>
        </p:txBody>
      </p:sp>
      <p:pic>
        <p:nvPicPr>
          <p:cNvPr id="9" name="Picture 8">
            <a:extLst>
              <a:ext uri="{FF2B5EF4-FFF2-40B4-BE49-F238E27FC236}">
                <a16:creationId xmlns:a16="http://schemas.microsoft.com/office/drawing/2014/main" id="{A4AF9CD7-5B1E-97C8-8543-F91018593A5E}"/>
              </a:ext>
            </a:extLst>
          </p:cNvPr>
          <p:cNvPicPr>
            <a:picLocks noChangeAspect="1"/>
          </p:cNvPicPr>
          <p:nvPr userDrawn="1"/>
        </p:nvPicPr>
        <p:blipFill>
          <a:blip r:embed="rId14"/>
          <a:stretch>
            <a:fillRect/>
          </a:stretch>
        </p:blipFill>
        <p:spPr>
          <a:xfrm>
            <a:off x="61125" y="29625"/>
            <a:ext cx="1047750" cy="1047750"/>
          </a:xfrm>
          <a:prstGeom prst="rect">
            <a:avLst/>
          </a:prstGeom>
        </p:spPr>
      </p:pic>
      <p:pic>
        <p:nvPicPr>
          <p:cNvPr id="10" name="Picture 9" descr="Logo&#10;&#10;Description automatically generated">
            <a:extLst>
              <a:ext uri="{FF2B5EF4-FFF2-40B4-BE49-F238E27FC236}">
                <a16:creationId xmlns:a16="http://schemas.microsoft.com/office/drawing/2014/main" id="{3D9C238B-B2CC-7065-ADEE-4F07538AC653}"/>
              </a:ext>
            </a:extLst>
          </p:cNvPr>
          <p:cNvPicPr>
            <a:picLocks noChangeAspect="1"/>
          </p:cNvPicPr>
          <p:nvPr userDrawn="1"/>
        </p:nvPicPr>
        <p:blipFill>
          <a:blip r:embed="rId15"/>
          <a:stretch>
            <a:fillRect/>
          </a:stretch>
        </p:blipFill>
        <p:spPr>
          <a:xfrm>
            <a:off x="8042400" y="27900"/>
            <a:ext cx="1046700" cy="1046700"/>
          </a:xfrm>
          <a:prstGeom prst="rect">
            <a:avLst/>
          </a:prstGeom>
        </p:spPr>
      </p:pic>
      <p:sp>
        <p:nvSpPr>
          <p:cNvPr id="8" name="Star: 5 Points 7">
            <a:extLst>
              <a:ext uri="{FF2B5EF4-FFF2-40B4-BE49-F238E27FC236}">
                <a16:creationId xmlns:a16="http://schemas.microsoft.com/office/drawing/2014/main" id="{081DDF7B-DBF0-3123-BCA1-A4BFB52A89F2}"/>
              </a:ext>
            </a:extLst>
          </p:cNvPr>
          <p:cNvSpPr/>
          <p:nvPr userDrawn="1"/>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2A4ADBA-48BC-F041-992D-09D41F3A197E}"/>
              </a:ext>
            </a:extLst>
          </p:cNvPr>
          <p:cNvSpPr/>
          <p:nvPr userDrawn="1"/>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8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niosh/topics/publicppe/us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aif.com/" TargetMode="External"/><Relationship Id="rId2" Type="http://schemas.openxmlformats.org/officeDocument/2006/relationships/hyperlink" Target="https://osha.oregon.gov/pages/topics/silica.aspx" TargetMode="External"/><Relationship Id="rId1" Type="http://schemas.openxmlformats.org/officeDocument/2006/relationships/slideLayout" Target="../slideLayouts/slideLayout2.xml"/><Relationship Id="rId5" Type="http://schemas.openxmlformats.org/officeDocument/2006/relationships/hyperlink" Target="http://www.silica-safe.org/" TargetMode="External"/><Relationship Id="rId4" Type="http://schemas.openxmlformats.org/officeDocument/2006/relationships/hyperlink" Target="https://www.cdc.gov/niosh/silica/about/?CDC_AAref_Val=https://www.cdc.gov/niosh/topics/silic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1651928"/>
            <a:ext cx="8890000" cy="1059134"/>
          </a:xfrm>
        </p:spPr>
        <p:txBody>
          <a:bodyPr/>
          <a:lstStyle/>
          <a:p>
            <a:r>
              <a:rPr lang="en-US" dirty="0"/>
              <a:t>OMD Safety Policy Training</a:t>
            </a:r>
          </a:p>
        </p:txBody>
      </p:sp>
      <p:sp>
        <p:nvSpPr>
          <p:cNvPr id="3" name="Subtitle 2"/>
          <p:cNvSpPr>
            <a:spLocks noGrp="1"/>
          </p:cNvSpPr>
          <p:nvPr>
            <p:ph type="subTitle" idx="1"/>
          </p:nvPr>
        </p:nvSpPr>
        <p:spPr>
          <a:xfrm>
            <a:off x="881550" y="3402968"/>
            <a:ext cx="7380900" cy="1487941"/>
          </a:xfrm>
        </p:spPr>
        <p:txBody>
          <a:bodyPr>
            <a:normAutofit fontScale="32500" lnSpcReduction="20000"/>
          </a:bodyPr>
          <a:lstStyle/>
          <a:p>
            <a:pPr algn="ctr">
              <a:lnSpc>
                <a:spcPct val="100000"/>
              </a:lnSpc>
            </a:pPr>
            <a:endParaRPr lang="en-US" altLang="en-US" sz="12800" b="1" dirty="0">
              <a:cs typeface="DejaVu Sans" charset="0"/>
            </a:endParaRPr>
          </a:p>
          <a:p>
            <a:pPr algn="ctr">
              <a:lnSpc>
                <a:spcPct val="100000"/>
              </a:lnSpc>
            </a:pPr>
            <a:r>
              <a:rPr lang="en-US" altLang="en-US" sz="12800" b="1" dirty="0">
                <a:cs typeface="DejaVu Sans" charset="0"/>
              </a:rPr>
              <a:t>REDUCING SILICA EXPOSURE</a:t>
            </a:r>
          </a:p>
        </p:txBody>
      </p:sp>
      <p:sp>
        <p:nvSpPr>
          <p:cNvPr id="7" name="Star: 5 Points 6">
            <a:extLst>
              <a:ext uri="{FF2B5EF4-FFF2-40B4-BE49-F238E27FC236}">
                <a16:creationId xmlns:a16="http://schemas.microsoft.com/office/drawing/2014/main" id="{41D7DCAD-E659-20DC-6FAB-279F8875CC67}"/>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921CC25-1BFE-12BF-0562-21A5B0F69D4D}"/>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11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1C58-147B-9098-370B-E19CD8ABFF0E}"/>
              </a:ext>
            </a:extLst>
          </p:cNvPr>
          <p:cNvSpPr>
            <a:spLocks noGrp="1"/>
          </p:cNvSpPr>
          <p:nvPr>
            <p:ph type="title"/>
          </p:nvPr>
        </p:nvSpPr>
        <p:spPr/>
        <p:txBody>
          <a:bodyPr/>
          <a:lstStyle/>
          <a:p>
            <a:pPr algn="ctr"/>
            <a:r>
              <a:rPr lang="en-US" b="1" dirty="0"/>
              <a:t>Stages of Silicosis</a:t>
            </a:r>
          </a:p>
        </p:txBody>
      </p:sp>
      <p:sp>
        <p:nvSpPr>
          <p:cNvPr id="3" name="Text Placeholder 2">
            <a:extLst>
              <a:ext uri="{FF2B5EF4-FFF2-40B4-BE49-F238E27FC236}">
                <a16:creationId xmlns:a16="http://schemas.microsoft.com/office/drawing/2014/main" id="{202F7B0C-9A1B-337B-5B4A-15BB3A0E88D9}"/>
              </a:ext>
            </a:extLst>
          </p:cNvPr>
          <p:cNvSpPr>
            <a:spLocks noGrp="1"/>
          </p:cNvSpPr>
          <p:nvPr>
            <p:ph type="body" idx="1"/>
          </p:nvPr>
        </p:nvSpPr>
        <p:spPr/>
        <p:txBody>
          <a:bodyPr>
            <a:normAutofit/>
          </a:bodyPr>
          <a:lstStyle/>
          <a:p>
            <a:r>
              <a:rPr lang="en-US" sz="2700" dirty="0"/>
              <a:t>Early stages: No symptoms</a:t>
            </a:r>
          </a:p>
          <a:p>
            <a:endParaRPr lang="en-US" sz="2700" dirty="0"/>
          </a:p>
          <a:p>
            <a:r>
              <a:rPr lang="en-US" sz="2700" dirty="0"/>
              <a:t>Disease progression: Symptoms appear.</a:t>
            </a:r>
          </a:p>
          <a:p>
            <a:endParaRPr lang="en-US" sz="2700" dirty="0"/>
          </a:p>
          <a:p>
            <a:r>
              <a:rPr lang="en-US" sz="2700" dirty="0"/>
              <a:t>Later stages: Symptoms worsen.</a:t>
            </a:r>
          </a:p>
          <a:p>
            <a:pPr marL="0" indent="0">
              <a:buNone/>
            </a:pPr>
            <a:endParaRPr lang="en-US" sz="2700" dirty="0"/>
          </a:p>
          <a:p>
            <a:r>
              <a:rPr lang="en-US" sz="2700" dirty="0"/>
              <a:t>Advanced or severe cases: Terminal.</a:t>
            </a:r>
          </a:p>
        </p:txBody>
      </p:sp>
    </p:spTree>
    <p:extLst>
      <p:ext uri="{BB962C8B-B14F-4D97-AF65-F5344CB8AC3E}">
        <p14:creationId xmlns:p14="http://schemas.microsoft.com/office/powerpoint/2010/main" val="156705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5721-CC41-02A9-E2BE-5B2A0E163A40}"/>
              </a:ext>
            </a:extLst>
          </p:cNvPr>
          <p:cNvSpPr>
            <a:spLocks noGrp="1"/>
          </p:cNvSpPr>
          <p:nvPr>
            <p:ph type="title"/>
          </p:nvPr>
        </p:nvSpPr>
        <p:spPr/>
        <p:txBody>
          <a:bodyPr/>
          <a:lstStyle/>
          <a:p>
            <a:pPr algn="ctr"/>
            <a:r>
              <a:rPr lang="en-US" b="1" dirty="0"/>
              <a:t>Other Increased Health Affects with Silicosis</a:t>
            </a:r>
          </a:p>
        </p:txBody>
      </p:sp>
      <p:sp>
        <p:nvSpPr>
          <p:cNvPr id="3" name="Text Placeholder 2">
            <a:extLst>
              <a:ext uri="{FF2B5EF4-FFF2-40B4-BE49-F238E27FC236}">
                <a16:creationId xmlns:a16="http://schemas.microsoft.com/office/drawing/2014/main" id="{0A8613D4-193F-272F-3EF3-E4F5097BFCD6}"/>
              </a:ext>
            </a:extLst>
          </p:cNvPr>
          <p:cNvSpPr>
            <a:spLocks noGrp="1"/>
          </p:cNvSpPr>
          <p:nvPr>
            <p:ph type="body" idx="1"/>
          </p:nvPr>
        </p:nvSpPr>
        <p:spPr/>
        <p:txBody>
          <a:bodyPr>
            <a:normAutofit lnSpcReduction="10000"/>
          </a:bodyPr>
          <a:lstStyle/>
          <a:p>
            <a:r>
              <a:rPr lang="en-US" dirty="0"/>
              <a:t>Increased risk for lung infections, including tuberculosis</a:t>
            </a:r>
          </a:p>
          <a:p>
            <a:endParaRPr lang="en-US" dirty="0"/>
          </a:p>
          <a:p>
            <a:r>
              <a:rPr lang="en-US" dirty="0"/>
              <a:t>Chronic obstructive pulmonary disease (COPD), emphysema, chronic bronchitis</a:t>
            </a:r>
          </a:p>
          <a:p>
            <a:endParaRPr lang="en-US" dirty="0"/>
          </a:p>
          <a:p>
            <a:r>
              <a:rPr lang="en-US" dirty="0"/>
              <a:t>Cancer</a:t>
            </a:r>
          </a:p>
          <a:p>
            <a:endParaRPr lang="en-US" dirty="0"/>
          </a:p>
          <a:p>
            <a:r>
              <a:rPr lang="en-US" dirty="0"/>
              <a:t>Kidney and immune system diseases (autoimmune diseases i.e. rheumatoid arthritis, lupus)</a:t>
            </a:r>
          </a:p>
        </p:txBody>
      </p:sp>
    </p:spTree>
    <p:extLst>
      <p:ext uri="{BB962C8B-B14F-4D97-AF65-F5344CB8AC3E}">
        <p14:creationId xmlns:p14="http://schemas.microsoft.com/office/powerpoint/2010/main" val="206652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08EB-ACAB-ADAE-5D1E-8CECD26AAF49}"/>
              </a:ext>
            </a:extLst>
          </p:cNvPr>
          <p:cNvSpPr>
            <a:spLocks noGrp="1"/>
          </p:cNvSpPr>
          <p:nvPr>
            <p:ph type="title"/>
          </p:nvPr>
        </p:nvSpPr>
        <p:spPr/>
        <p:txBody>
          <a:bodyPr/>
          <a:lstStyle/>
          <a:p>
            <a:pPr algn="ctr"/>
            <a:r>
              <a:rPr lang="en-US" b="1" dirty="0"/>
              <a:t>Respirable Crystalline </a:t>
            </a:r>
            <a:br>
              <a:rPr lang="en-US" b="1" dirty="0"/>
            </a:br>
            <a:r>
              <a:rPr lang="en-US" b="1" dirty="0"/>
              <a:t>Silica Action Level</a:t>
            </a:r>
          </a:p>
        </p:txBody>
      </p:sp>
      <p:sp>
        <p:nvSpPr>
          <p:cNvPr id="3" name="Text Placeholder 2">
            <a:extLst>
              <a:ext uri="{FF2B5EF4-FFF2-40B4-BE49-F238E27FC236}">
                <a16:creationId xmlns:a16="http://schemas.microsoft.com/office/drawing/2014/main" id="{F59A7DCD-D03F-52CF-694F-554BA59FE499}"/>
              </a:ext>
            </a:extLst>
          </p:cNvPr>
          <p:cNvSpPr>
            <a:spLocks noGrp="1"/>
          </p:cNvSpPr>
          <p:nvPr>
            <p:ph type="body" idx="1"/>
          </p:nvPr>
        </p:nvSpPr>
        <p:spPr/>
        <p:txBody>
          <a:bodyPr>
            <a:normAutofit lnSpcReduction="10000"/>
          </a:bodyPr>
          <a:lstStyle/>
          <a:p>
            <a:pPr marL="0" indent="0">
              <a:buNone/>
            </a:pPr>
            <a:r>
              <a:rPr lang="en-US" b="0" i="0" dirty="0">
                <a:solidFill>
                  <a:srgbClr val="1A1A1A"/>
                </a:solidFill>
                <a:effectLst/>
                <a:latin typeface="system-ui"/>
              </a:rPr>
              <a:t>Permissible Exposure Limit (PEL) </a:t>
            </a:r>
            <a:endParaRPr lang="en-US" b="1" i="0" dirty="0">
              <a:solidFill>
                <a:srgbClr val="1A1A1A"/>
              </a:solidFill>
              <a:effectLst/>
              <a:latin typeface="system-ui"/>
            </a:endParaRPr>
          </a:p>
          <a:p>
            <a:endParaRPr lang="en-US" b="0" i="0" dirty="0">
              <a:solidFill>
                <a:srgbClr val="212529"/>
              </a:solidFill>
              <a:effectLst/>
              <a:latin typeface="system-ui"/>
            </a:endParaRPr>
          </a:p>
          <a:p>
            <a:pPr marL="0" indent="0">
              <a:buNone/>
            </a:pPr>
            <a:r>
              <a:rPr lang="en-US" b="0" i="0" dirty="0">
                <a:solidFill>
                  <a:srgbClr val="212529"/>
                </a:solidFill>
                <a:effectLst/>
                <a:latin typeface="system-ui"/>
              </a:rPr>
              <a:t>Ensure that no employee is exposed to an </a:t>
            </a:r>
          </a:p>
          <a:p>
            <a:pPr marL="0" indent="0">
              <a:buNone/>
            </a:pPr>
            <a:r>
              <a:rPr lang="en-US" b="0" i="0" dirty="0">
                <a:solidFill>
                  <a:srgbClr val="212529"/>
                </a:solidFill>
                <a:effectLst/>
                <a:latin typeface="system-ui"/>
              </a:rPr>
              <a:t>airborne concentration of respirable crystalline </a:t>
            </a:r>
          </a:p>
          <a:p>
            <a:pPr marL="0" indent="0">
              <a:buNone/>
            </a:pPr>
            <a:r>
              <a:rPr lang="en-US" b="0" i="0" dirty="0">
                <a:solidFill>
                  <a:srgbClr val="212529"/>
                </a:solidFill>
                <a:effectLst/>
                <a:latin typeface="system-ui"/>
              </a:rPr>
              <a:t>silica in excess of 50 </a:t>
            </a:r>
            <a:r>
              <a:rPr lang="en-US" b="0" i="0" dirty="0" err="1">
                <a:solidFill>
                  <a:srgbClr val="212529"/>
                </a:solidFill>
                <a:effectLst/>
                <a:latin typeface="system-ui"/>
              </a:rPr>
              <a:t>μg</a:t>
            </a:r>
            <a:r>
              <a:rPr lang="en-US" b="0" i="0" dirty="0">
                <a:solidFill>
                  <a:srgbClr val="212529"/>
                </a:solidFill>
                <a:effectLst/>
                <a:latin typeface="system-ui"/>
              </a:rPr>
              <a:t>/m3, calculated as an </a:t>
            </a:r>
          </a:p>
          <a:p>
            <a:pPr marL="0" indent="0">
              <a:buNone/>
            </a:pPr>
            <a:r>
              <a:rPr lang="en-US" b="0" i="0" dirty="0">
                <a:solidFill>
                  <a:srgbClr val="212529"/>
                </a:solidFill>
                <a:effectLst/>
                <a:latin typeface="system-ui"/>
              </a:rPr>
              <a:t>8-hour time-weighted average (TWA)</a:t>
            </a:r>
          </a:p>
          <a:p>
            <a:pPr marL="0" indent="0">
              <a:buNone/>
            </a:pPr>
            <a:r>
              <a:rPr lang="en-US" dirty="0">
                <a:solidFill>
                  <a:srgbClr val="212529"/>
                </a:solidFill>
                <a:latin typeface="system-ui"/>
              </a:rPr>
              <a:t> </a:t>
            </a:r>
          </a:p>
          <a:p>
            <a:pPr marL="0" indent="0">
              <a:buNone/>
            </a:pPr>
            <a:r>
              <a:rPr lang="en-US" dirty="0">
                <a:solidFill>
                  <a:srgbClr val="212529"/>
                </a:solidFill>
                <a:latin typeface="system-ui"/>
              </a:rPr>
              <a:t>In order to meet this requirement, control </a:t>
            </a:r>
          </a:p>
          <a:p>
            <a:pPr marL="0" indent="0">
              <a:buNone/>
            </a:pPr>
            <a:r>
              <a:rPr lang="en-US" dirty="0">
                <a:solidFill>
                  <a:srgbClr val="212529"/>
                </a:solidFill>
                <a:latin typeface="system-ui"/>
              </a:rPr>
              <a:t>methods and PPE are used.</a:t>
            </a:r>
          </a:p>
        </p:txBody>
      </p:sp>
      <p:pic>
        <p:nvPicPr>
          <p:cNvPr id="4" name="Picture 3">
            <a:extLst>
              <a:ext uri="{FF2B5EF4-FFF2-40B4-BE49-F238E27FC236}">
                <a16:creationId xmlns:a16="http://schemas.microsoft.com/office/drawing/2014/main" id="{B5BB4C7F-D4F5-D32A-FA23-9701DC45274E}"/>
              </a:ext>
            </a:extLst>
          </p:cNvPr>
          <p:cNvPicPr>
            <a:picLocks noChangeAspect="1"/>
          </p:cNvPicPr>
          <p:nvPr/>
        </p:nvPicPr>
        <p:blipFill>
          <a:blip r:embed="rId3"/>
          <a:srcRect t="812" r="1" b="9925"/>
          <a:stretch/>
        </p:blipFill>
        <p:spPr>
          <a:xfrm>
            <a:off x="7286625" y="3565398"/>
            <a:ext cx="1857375" cy="2772025"/>
          </a:xfrm>
          <a:prstGeom prst="rect">
            <a:avLst/>
          </a:prstGeom>
        </p:spPr>
      </p:pic>
    </p:spTree>
    <p:extLst>
      <p:ext uri="{BB962C8B-B14F-4D97-AF65-F5344CB8AC3E}">
        <p14:creationId xmlns:p14="http://schemas.microsoft.com/office/powerpoint/2010/main" val="4122928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EE8B-61BB-3E57-76B9-DFF4CB3F9D05}"/>
              </a:ext>
            </a:extLst>
          </p:cNvPr>
          <p:cNvSpPr>
            <a:spLocks noGrp="1"/>
          </p:cNvSpPr>
          <p:nvPr>
            <p:ph type="title"/>
          </p:nvPr>
        </p:nvSpPr>
        <p:spPr/>
        <p:txBody>
          <a:bodyPr/>
          <a:lstStyle/>
          <a:p>
            <a:pPr algn="ctr"/>
            <a:r>
              <a:rPr lang="en-US" b="1" dirty="0"/>
              <a:t>N95</a:t>
            </a:r>
            <a:r>
              <a:rPr lang="en-US" dirty="0"/>
              <a:t> </a:t>
            </a:r>
            <a:r>
              <a:rPr lang="en-US" b="1" dirty="0"/>
              <a:t>Mask</a:t>
            </a:r>
          </a:p>
        </p:txBody>
      </p:sp>
      <p:sp>
        <p:nvSpPr>
          <p:cNvPr id="3" name="Text Placeholder 2">
            <a:extLst>
              <a:ext uri="{FF2B5EF4-FFF2-40B4-BE49-F238E27FC236}">
                <a16:creationId xmlns:a16="http://schemas.microsoft.com/office/drawing/2014/main" id="{4E8D1D30-0580-2FD6-DC36-A53A378846E0}"/>
              </a:ext>
            </a:extLst>
          </p:cNvPr>
          <p:cNvSpPr>
            <a:spLocks noGrp="1"/>
          </p:cNvSpPr>
          <p:nvPr>
            <p:ph type="body" idx="1"/>
          </p:nvPr>
        </p:nvSpPr>
        <p:spPr>
          <a:xfrm>
            <a:off x="356918" y="2013291"/>
            <a:ext cx="7660891" cy="3364369"/>
          </a:xfrm>
        </p:spPr>
        <p:txBody>
          <a:bodyPr>
            <a:normAutofit/>
          </a:bodyPr>
          <a:lstStyle/>
          <a:p>
            <a:pPr marL="0" indent="0">
              <a:buNone/>
            </a:pPr>
            <a:r>
              <a:rPr lang="en-US" dirty="0"/>
              <a:t>APF- Assigned Protection Factor</a:t>
            </a:r>
          </a:p>
          <a:p>
            <a:pPr marL="0" indent="0">
              <a:buNone/>
            </a:pPr>
            <a:r>
              <a:rPr lang="en-US" dirty="0"/>
              <a:t>APF 10 includes filtering facepiece like N95 masks.</a:t>
            </a:r>
          </a:p>
          <a:p>
            <a:pPr marL="0" indent="0">
              <a:buNone/>
            </a:pPr>
            <a:r>
              <a:rPr lang="en-US" dirty="0"/>
              <a:t>An N95 mask will filter 95 percent of .3+ micron particles. </a:t>
            </a:r>
          </a:p>
          <a:p>
            <a:pPr marL="0" indent="0">
              <a:buNone/>
            </a:pPr>
            <a:r>
              <a:rPr lang="en-US" b="1" i="0" dirty="0">
                <a:solidFill>
                  <a:srgbClr val="FF00FF"/>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https://www.cdc.gov/niosh/topics/publicppe/use.html</a:t>
            </a:r>
            <a:endParaRPr lang="en-US" b="1" i="0" dirty="0">
              <a:solidFill>
                <a:srgbClr val="222222"/>
              </a:solidFill>
              <a:effectLst/>
              <a:latin typeface="Open Sans" panose="020B0606030504020204" pitchFamily="34" charset="0"/>
            </a:endParaRPr>
          </a:p>
        </p:txBody>
      </p:sp>
      <p:pic>
        <p:nvPicPr>
          <p:cNvPr id="1026" name="Picture 2" descr="N95 Respirators, Surgical Masks, Face Masks, and Barrier Face Coverings |  FDA">
            <a:extLst>
              <a:ext uri="{FF2B5EF4-FFF2-40B4-BE49-F238E27FC236}">
                <a16:creationId xmlns:a16="http://schemas.microsoft.com/office/drawing/2014/main" id="{62B46DAB-D313-445B-35E0-AD161B939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7363" y="4397045"/>
            <a:ext cx="3481472" cy="1961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2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F753-FE0B-906A-5DFC-20459C7BC0D6}"/>
              </a:ext>
            </a:extLst>
          </p:cNvPr>
          <p:cNvSpPr>
            <a:spLocks noGrp="1"/>
          </p:cNvSpPr>
          <p:nvPr>
            <p:ph type="title"/>
          </p:nvPr>
        </p:nvSpPr>
        <p:spPr>
          <a:xfrm>
            <a:off x="1502614" y="2931914"/>
            <a:ext cx="6319927" cy="994172"/>
          </a:xfrm>
        </p:spPr>
        <p:txBody>
          <a:bodyPr>
            <a:normAutofit fontScale="90000"/>
          </a:bodyPr>
          <a:lstStyle/>
          <a:p>
            <a:pPr algn="ctr"/>
            <a:r>
              <a:rPr lang="en-US" b="1" dirty="0"/>
              <a:t>Silica Exposure</a:t>
            </a:r>
            <a:br>
              <a:rPr lang="en-US" b="1" dirty="0"/>
            </a:br>
            <a:r>
              <a:rPr lang="en-US" b="1" dirty="0"/>
              <a:t>Site Specific Processes and Equipment</a:t>
            </a:r>
            <a:endParaRPr lang="en-US" dirty="0"/>
          </a:p>
        </p:txBody>
      </p:sp>
    </p:spTree>
    <p:extLst>
      <p:ext uri="{BB962C8B-B14F-4D97-AF65-F5344CB8AC3E}">
        <p14:creationId xmlns:p14="http://schemas.microsoft.com/office/powerpoint/2010/main" val="102420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2027-63B0-827C-987A-158B95D972FA}"/>
              </a:ext>
            </a:extLst>
          </p:cNvPr>
          <p:cNvSpPr>
            <a:spLocks noGrp="1"/>
          </p:cNvSpPr>
          <p:nvPr>
            <p:ph type="title"/>
          </p:nvPr>
        </p:nvSpPr>
        <p:spPr>
          <a:xfrm>
            <a:off x="573433" y="1446899"/>
            <a:ext cx="3534728" cy="994172"/>
          </a:xfrm>
        </p:spPr>
        <p:txBody>
          <a:bodyPr>
            <a:normAutofit fontScale="90000"/>
          </a:bodyPr>
          <a:lstStyle/>
          <a:p>
            <a:pPr algn="ctr"/>
            <a:r>
              <a:rPr lang="en-US" sz="3675" b="1" dirty="0"/>
              <a:t>Stationary Masonry Saws </a:t>
            </a:r>
            <a:br>
              <a:rPr lang="en-US" b="1" dirty="0"/>
            </a:br>
            <a:endParaRPr lang="en-US" b="1" dirty="0"/>
          </a:p>
        </p:txBody>
      </p:sp>
      <p:sp>
        <p:nvSpPr>
          <p:cNvPr id="3" name="Text Placeholder 2">
            <a:extLst>
              <a:ext uri="{FF2B5EF4-FFF2-40B4-BE49-F238E27FC236}">
                <a16:creationId xmlns:a16="http://schemas.microsoft.com/office/drawing/2014/main" id="{9D59C04F-F20C-73D3-F1DC-8C56CC7CAE72}"/>
              </a:ext>
            </a:extLst>
          </p:cNvPr>
          <p:cNvSpPr>
            <a:spLocks noGrp="1"/>
          </p:cNvSpPr>
          <p:nvPr>
            <p:ph type="body" idx="1"/>
          </p:nvPr>
        </p:nvSpPr>
        <p:spPr>
          <a:xfrm>
            <a:off x="397085" y="2582308"/>
            <a:ext cx="7886700" cy="3263504"/>
          </a:xfrm>
        </p:spPr>
        <p:txBody>
          <a:bodyPr>
            <a:normAutofit fontScale="92500"/>
          </a:bodyPr>
          <a:lstStyle/>
          <a:p>
            <a:pPr marL="342900" lvl="1" indent="0">
              <a:buNone/>
            </a:pPr>
            <a:r>
              <a:rPr lang="en-US" b="1" dirty="0"/>
              <a:t>Control Methods:</a:t>
            </a:r>
          </a:p>
          <a:p>
            <a:pPr lvl="1"/>
            <a:r>
              <a:rPr lang="en-US" dirty="0"/>
              <a:t>Water</a:t>
            </a:r>
          </a:p>
          <a:p>
            <a:pPr lvl="1"/>
            <a:r>
              <a:rPr lang="en-US" dirty="0"/>
              <a:t>Follow Instructions</a:t>
            </a:r>
          </a:p>
          <a:p>
            <a:pPr lvl="1"/>
            <a:r>
              <a:rPr lang="en-US" dirty="0"/>
              <a:t>Increased exhaust control</a:t>
            </a:r>
          </a:p>
          <a:p>
            <a:pPr marL="342900" lvl="1" indent="0">
              <a:buNone/>
            </a:pPr>
            <a:r>
              <a:rPr lang="en-US" b="1" dirty="0"/>
              <a:t>Respiratory Protection with control methods implemented:</a:t>
            </a:r>
          </a:p>
          <a:p>
            <a:pPr lvl="1"/>
            <a:r>
              <a:rPr lang="en-US" dirty="0"/>
              <a:t>Respiratory Protection is not required if using control methods.</a:t>
            </a:r>
          </a:p>
          <a:p>
            <a:pPr lvl="1"/>
            <a:r>
              <a:rPr lang="en-US" dirty="0"/>
              <a:t>If control methods cannot be implemented, must do air monitoring.</a:t>
            </a:r>
          </a:p>
        </p:txBody>
      </p:sp>
      <p:pic>
        <p:nvPicPr>
          <p:cNvPr id="5" name="Picture 4">
            <a:extLst>
              <a:ext uri="{FF2B5EF4-FFF2-40B4-BE49-F238E27FC236}">
                <a16:creationId xmlns:a16="http://schemas.microsoft.com/office/drawing/2014/main" id="{A491BDCF-93CD-CA14-70C8-73F068F41109}"/>
              </a:ext>
            </a:extLst>
          </p:cNvPr>
          <p:cNvPicPr>
            <a:picLocks noChangeAspect="1"/>
          </p:cNvPicPr>
          <p:nvPr/>
        </p:nvPicPr>
        <p:blipFill>
          <a:blip r:embed="rId3"/>
          <a:stretch>
            <a:fillRect/>
          </a:stretch>
        </p:blipFill>
        <p:spPr>
          <a:xfrm>
            <a:off x="4284508" y="1125005"/>
            <a:ext cx="4302280" cy="1637960"/>
          </a:xfrm>
          <a:prstGeom prst="rect">
            <a:avLst/>
          </a:prstGeom>
        </p:spPr>
      </p:pic>
    </p:spTree>
    <p:extLst>
      <p:ext uri="{BB962C8B-B14F-4D97-AF65-F5344CB8AC3E}">
        <p14:creationId xmlns:p14="http://schemas.microsoft.com/office/powerpoint/2010/main" val="183154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E05D-115A-B56D-00F4-9F6173CD4C00}"/>
              </a:ext>
            </a:extLst>
          </p:cNvPr>
          <p:cNvSpPr>
            <a:spLocks noGrp="1"/>
          </p:cNvSpPr>
          <p:nvPr>
            <p:ph type="title"/>
          </p:nvPr>
        </p:nvSpPr>
        <p:spPr>
          <a:xfrm>
            <a:off x="0" y="1134667"/>
            <a:ext cx="6979444" cy="751284"/>
          </a:xfrm>
        </p:spPr>
        <p:txBody>
          <a:bodyPr>
            <a:normAutofit fontScale="90000"/>
          </a:bodyPr>
          <a:lstStyle/>
          <a:p>
            <a:pPr algn="ctr"/>
            <a:r>
              <a:rPr lang="en-US" sz="3300" b="1" dirty="0">
                <a:solidFill>
                  <a:srgbClr val="000000"/>
                </a:solidFill>
                <a:latin typeface="Calibri Light"/>
                <a:ea typeface="Calibri Light"/>
                <a:cs typeface="Calibri Light"/>
                <a:sym typeface="Calibri Light"/>
              </a:rPr>
              <a:t>Handheld Power Saw (any blade diameter)</a:t>
            </a:r>
            <a:endParaRPr lang="en-US" dirty="0"/>
          </a:p>
        </p:txBody>
      </p:sp>
      <p:sp>
        <p:nvSpPr>
          <p:cNvPr id="3" name="Text Placeholder 2">
            <a:extLst>
              <a:ext uri="{FF2B5EF4-FFF2-40B4-BE49-F238E27FC236}">
                <a16:creationId xmlns:a16="http://schemas.microsoft.com/office/drawing/2014/main" id="{25890D34-7077-42CA-810B-5D7ED4D9F6AD}"/>
              </a:ext>
            </a:extLst>
          </p:cNvPr>
          <p:cNvSpPr>
            <a:spLocks noGrp="1"/>
          </p:cNvSpPr>
          <p:nvPr>
            <p:ph type="body" idx="1"/>
          </p:nvPr>
        </p:nvSpPr>
        <p:spPr>
          <a:xfrm>
            <a:off x="314325" y="2128838"/>
            <a:ext cx="7886700" cy="3263504"/>
          </a:xfrm>
        </p:spPr>
        <p:txBody>
          <a:bodyPr>
            <a:normAutofit fontScale="85000" lnSpcReduction="20000"/>
          </a:bodyPr>
          <a:lstStyle/>
          <a:p>
            <a:pPr marL="0" indent="0">
              <a:buNone/>
            </a:pPr>
            <a:r>
              <a:rPr lang="en-US" b="1" dirty="0"/>
              <a:t>Control Methods:</a:t>
            </a:r>
          </a:p>
          <a:p>
            <a:r>
              <a:rPr lang="en-US" dirty="0"/>
              <a:t>Water</a:t>
            </a:r>
          </a:p>
          <a:p>
            <a:r>
              <a:rPr lang="en-US" dirty="0"/>
              <a:t>Follow Instructions</a:t>
            </a:r>
          </a:p>
          <a:p>
            <a:pPr marL="0" indent="0">
              <a:buNone/>
            </a:pPr>
            <a:endParaRPr lang="en-US" dirty="0"/>
          </a:p>
          <a:p>
            <a:pPr marL="0" indent="0">
              <a:buNone/>
            </a:pPr>
            <a:r>
              <a:rPr lang="en-US" b="1" dirty="0"/>
              <a:t>Respiratory Protection with control methods implemented:</a:t>
            </a:r>
          </a:p>
          <a:p>
            <a:r>
              <a:rPr lang="en-US" dirty="0"/>
              <a:t>Respiratory protection requirements</a:t>
            </a:r>
          </a:p>
          <a:p>
            <a:r>
              <a:rPr lang="en-US" dirty="0"/>
              <a:t>Additional exhaust required</a:t>
            </a:r>
          </a:p>
          <a:p>
            <a:r>
              <a:rPr lang="en-US" dirty="0"/>
              <a:t>Air monitoring</a:t>
            </a:r>
          </a:p>
        </p:txBody>
      </p:sp>
      <p:pic>
        <p:nvPicPr>
          <p:cNvPr id="5" name="Picture 4">
            <a:extLst>
              <a:ext uri="{FF2B5EF4-FFF2-40B4-BE49-F238E27FC236}">
                <a16:creationId xmlns:a16="http://schemas.microsoft.com/office/drawing/2014/main" id="{E076EDA3-56C7-EF22-18C9-CBE7D23395B5}"/>
              </a:ext>
            </a:extLst>
          </p:cNvPr>
          <p:cNvPicPr>
            <a:picLocks noChangeAspect="1"/>
          </p:cNvPicPr>
          <p:nvPr/>
        </p:nvPicPr>
        <p:blipFill>
          <a:blip r:embed="rId3"/>
          <a:stretch>
            <a:fillRect/>
          </a:stretch>
        </p:blipFill>
        <p:spPr>
          <a:xfrm>
            <a:off x="6999583" y="1134667"/>
            <a:ext cx="1830092" cy="2301479"/>
          </a:xfrm>
          <a:prstGeom prst="rect">
            <a:avLst/>
          </a:prstGeom>
        </p:spPr>
      </p:pic>
    </p:spTree>
    <p:extLst>
      <p:ext uri="{BB962C8B-B14F-4D97-AF65-F5344CB8AC3E}">
        <p14:creationId xmlns:p14="http://schemas.microsoft.com/office/powerpoint/2010/main" val="836493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5E5E-B96B-DD6C-F0C2-598FDD47F74E}"/>
              </a:ext>
            </a:extLst>
          </p:cNvPr>
          <p:cNvSpPr>
            <a:spLocks noGrp="1"/>
          </p:cNvSpPr>
          <p:nvPr>
            <p:ph type="title"/>
          </p:nvPr>
        </p:nvSpPr>
        <p:spPr>
          <a:xfrm>
            <a:off x="1300162" y="549970"/>
            <a:ext cx="6743701" cy="1325563"/>
          </a:xfrm>
        </p:spPr>
        <p:txBody>
          <a:bodyPr>
            <a:normAutofit fontScale="90000"/>
          </a:bodyPr>
          <a:lstStyle/>
          <a:p>
            <a:pPr algn="ctr"/>
            <a:r>
              <a:rPr lang="en-US" b="1" dirty="0"/>
              <a:t>Handheld power saws for cutting fiber-cement board </a:t>
            </a:r>
            <a:br>
              <a:rPr lang="en-US" b="1" dirty="0"/>
            </a:br>
            <a:r>
              <a:rPr lang="en-US" b="1" dirty="0"/>
              <a:t>(with blade diameter of 8 inches or less)</a:t>
            </a:r>
          </a:p>
        </p:txBody>
      </p:sp>
      <p:sp>
        <p:nvSpPr>
          <p:cNvPr id="3" name="Text Placeholder 2">
            <a:extLst>
              <a:ext uri="{FF2B5EF4-FFF2-40B4-BE49-F238E27FC236}">
                <a16:creationId xmlns:a16="http://schemas.microsoft.com/office/drawing/2014/main" id="{24C28FEB-900F-CBC5-157B-8069BF403E64}"/>
              </a:ext>
            </a:extLst>
          </p:cNvPr>
          <p:cNvSpPr>
            <a:spLocks noGrp="1"/>
          </p:cNvSpPr>
          <p:nvPr>
            <p:ph type="body" idx="1"/>
          </p:nvPr>
        </p:nvSpPr>
        <p:spPr>
          <a:xfrm>
            <a:off x="628650" y="2381744"/>
            <a:ext cx="7886700" cy="3263504"/>
          </a:xfrm>
        </p:spPr>
        <p:txBody>
          <a:bodyPr>
            <a:normAutofit fontScale="77500" lnSpcReduction="20000"/>
          </a:bodyPr>
          <a:lstStyle/>
          <a:p>
            <a:pPr marL="0" indent="-28575">
              <a:buNone/>
            </a:pPr>
            <a:r>
              <a:rPr lang="en-US" b="1" dirty="0"/>
              <a:t>Control Methods for tasks performed outdoors only:</a:t>
            </a:r>
          </a:p>
          <a:p>
            <a:r>
              <a:rPr lang="en-US" dirty="0"/>
              <a:t>Follow instructions</a:t>
            </a:r>
          </a:p>
          <a:p>
            <a:r>
              <a:rPr lang="en-US" dirty="0"/>
              <a:t>Dust collection including proper air flow</a:t>
            </a:r>
          </a:p>
          <a:p>
            <a:pPr marL="0" indent="0">
              <a:buNone/>
            </a:pPr>
            <a:endParaRPr lang="en-US" b="1" dirty="0"/>
          </a:p>
          <a:p>
            <a:pPr marL="0" indent="0">
              <a:buNone/>
            </a:pPr>
            <a:r>
              <a:rPr lang="en-US" b="1" dirty="0"/>
              <a:t>Respiratory Protection (with control methods):</a:t>
            </a:r>
          </a:p>
          <a:p>
            <a:r>
              <a:rPr lang="en-US" dirty="0"/>
              <a:t>Not required</a:t>
            </a:r>
          </a:p>
          <a:p>
            <a:pPr marL="0" indent="0">
              <a:buNone/>
            </a:pPr>
            <a:endParaRPr lang="en-US" dirty="0"/>
          </a:p>
          <a:p>
            <a:pPr marL="0" indent="0">
              <a:buNone/>
            </a:pPr>
            <a:r>
              <a:rPr lang="en-US" b="1" dirty="0"/>
              <a:t>No Control Methods?</a:t>
            </a:r>
          </a:p>
          <a:p>
            <a:pPr marL="0" indent="0">
              <a:buNone/>
            </a:pPr>
            <a:r>
              <a:rPr lang="en-US" dirty="0"/>
              <a:t>PPE and Air Monitoring</a:t>
            </a:r>
          </a:p>
        </p:txBody>
      </p:sp>
      <p:pic>
        <p:nvPicPr>
          <p:cNvPr id="5" name="Picture 4">
            <a:extLst>
              <a:ext uri="{FF2B5EF4-FFF2-40B4-BE49-F238E27FC236}">
                <a16:creationId xmlns:a16="http://schemas.microsoft.com/office/drawing/2014/main" id="{71436131-1A0A-7EF5-2AF2-6ED02CFDB524}"/>
              </a:ext>
            </a:extLst>
          </p:cNvPr>
          <p:cNvPicPr>
            <a:picLocks noChangeAspect="1"/>
          </p:cNvPicPr>
          <p:nvPr/>
        </p:nvPicPr>
        <p:blipFill>
          <a:blip r:embed="rId3"/>
          <a:stretch>
            <a:fillRect/>
          </a:stretch>
        </p:blipFill>
        <p:spPr>
          <a:xfrm>
            <a:off x="6789957" y="2765823"/>
            <a:ext cx="2074176" cy="3112293"/>
          </a:xfrm>
          <a:prstGeom prst="rect">
            <a:avLst/>
          </a:prstGeom>
        </p:spPr>
      </p:pic>
    </p:spTree>
    <p:extLst>
      <p:ext uri="{BB962C8B-B14F-4D97-AF65-F5344CB8AC3E}">
        <p14:creationId xmlns:p14="http://schemas.microsoft.com/office/powerpoint/2010/main" val="3722797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F672-4627-7F5A-CC0A-355A5586E3D8}"/>
              </a:ext>
            </a:extLst>
          </p:cNvPr>
          <p:cNvSpPr>
            <a:spLocks noGrp="1"/>
          </p:cNvSpPr>
          <p:nvPr>
            <p:ph type="title"/>
          </p:nvPr>
        </p:nvSpPr>
        <p:spPr>
          <a:xfrm>
            <a:off x="457200" y="928687"/>
            <a:ext cx="7886700" cy="994172"/>
          </a:xfrm>
        </p:spPr>
        <p:txBody>
          <a:bodyPr/>
          <a:lstStyle/>
          <a:p>
            <a:pPr algn="ctr"/>
            <a:r>
              <a:rPr lang="en-US" b="1" dirty="0"/>
              <a:t>Walk-behind Saws</a:t>
            </a:r>
          </a:p>
        </p:txBody>
      </p:sp>
      <p:sp>
        <p:nvSpPr>
          <p:cNvPr id="3" name="Text Placeholder 2">
            <a:extLst>
              <a:ext uri="{FF2B5EF4-FFF2-40B4-BE49-F238E27FC236}">
                <a16:creationId xmlns:a16="http://schemas.microsoft.com/office/drawing/2014/main" id="{31474CA1-3002-5702-8CC4-5DCA01C4FEA2}"/>
              </a:ext>
            </a:extLst>
          </p:cNvPr>
          <p:cNvSpPr>
            <a:spLocks noGrp="1"/>
          </p:cNvSpPr>
          <p:nvPr>
            <p:ph type="body" idx="1"/>
          </p:nvPr>
        </p:nvSpPr>
        <p:spPr>
          <a:xfrm>
            <a:off x="3771900" y="1985963"/>
            <a:ext cx="4986338" cy="3743325"/>
          </a:xfrm>
        </p:spPr>
        <p:txBody>
          <a:bodyPr>
            <a:normAutofit fontScale="92500" lnSpcReduction="20000"/>
          </a:bodyPr>
          <a:lstStyle/>
          <a:p>
            <a:pPr marL="0" indent="0">
              <a:buNone/>
            </a:pPr>
            <a:r>
              <a:rPr lang="en-US" b="1" dirty="0"/>
              <a:t>Control Methods: </a:t>
            </a:r>
          </a:p>
          <a:p>
            <a:r>
              <a:rPr lang="en-US" dirty="0"/>
              <a:t>Water</a:t>
            </a:r>
          </a:p>
          <a:p>
            <a:r>
              <a:rPr lang="en-US" dirty="0"/>
              <a:t>Follow Instructions</a:t>
            </a:r>
          </a:p>
          <a:p>
            <a:pPr marL="0" indent="0">
              <a:buNone/>
            </a:pPr>
            <a:endParaRPr lang="en-US" b="1" dirty="0"/>
          </a:p>
          <a:p>
            <a:pPr marL="0" indent="0">
              <a:buNone/>
            </a:pPr>
            <a:r>
              <a:rPr lang="en-US" b="1" dirty="0"/>
              <a:t>Respiratory Protection with control methods implemented:</a:t>
            </a:r>
          </a:p>
          <a:p>
            <a:r>
              <a:rPr lang="en-US" dirty="0"/>
              <a:t>Indoors vs. Outdoors</a:t>
            </a:r>
          </a:p>
          <a:p>
            <a:pPr marL="0" indent="0">
              <a:buNone/>
            </a:pPr>
            <a:endParaRPr lang="en-US" dirty="0"/>
          </a:p>
          <a:p>
            <a:pPr marL="0" indent="0">
              <a:buNone/>
            </a:pPr>
            <a:r>
              <a:rPr lang="en-US" b="1" dirty="0"/>
              <a:t>No control methods?</a:t>
            </a:r>
          </a:p>
          <a:p>
            <a:endParaRPr lang="en-US" dirty="0"/>
          </a:p>
        </p:txBody>
      </p:sp>
      <p:pic>
        <p:nvPicPr>
          <p:cNvPr id="7" name="Picture 6">
            <a:extLst>
              <a:ext uri="{FF2B5EF4-FFF2-40B4-BE49-F238E27FC236}">
                <a16:creationId xmlns:a16="http://schemas.microsoft.com/office/drawing/2014/main" id="{9DC284C6-5184-E3F2-D9F6-DD76B9E272A5}"/>
              </a:ext>
            </a:extLst>
          </p:cNvPr>
          <p:cNvPicPr>
            <a:picLocks noChangeAspect="1"/>
          </p:cNvPicPr>
          <p:nvPr/>
        </p:nvPicPr>
        <p:blipFill>
          <a:blip r:embed="rId3"/>
          <a:stretch>
            <a:fillRect/>
          </a:stretch>
        </p:blipFill>
        <p:spPr>
          <a:xfrm>
            <a:off x="750094" y="2309717"/>
            <a:ext cx="2816206" cy="2764437"/>
          </a:xfrm>
          <a:prstGeom prst="rect">
            <a:avLst/>
          </a:prstGeom>
        </p:spPr>
      </p:pic>
    </p:spTree>
    <p:extLst>
      <p:ext uri="{BB962C8B-B14F-4D97-AF65-F5344CB8AC3E}">
        <p14:creationId xmlns:p14="http://schemas.microsoft.com/office/powerpoint/2010/main" val="2985559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F89E-20DB-6678-5E19-9B693EF0039E}"/>
              </a:ext>
            </a:extLst>
          </p:cNvPr>
          <p:cNvSpPr>
            <a:spLocks noGrp="1"/>
          </p:cNvSpPr>
          <p:nvPr>
            <p:ph type="title"/>
          </p:nvPr>
        </p:nvSpPr>
        <p:spPr/>
        <p:txBody>
          <a:bodyPr/>
          <a:lstStyle/>
          <a:p>
            <a:pPr algn="ctr"/>
            <a:r>
              <a:rPr lang="en-US" b="1" dirty="0"/>
              <a:t>Handheld and stand-mounted drills</a:t>
            </a:r>
          </a:p>
        </p:txBody>
      </p:sp>
      <p:sp>
        <p:nvSpPr>
          <p:cNvPr id="3" name="Text Placeholder 2">
            <a:extLst>
              <a:ext uri="{FF2B5EF4-FFF2-40B4-BE49-F238E27FC236}">
                <a16:creationId xmlns:a16="http://schemas.microsoft.com/office/drawing/2014/main" id="{C102FB94-3610-B154-46B8-EC49AE26DF0B}"/>
              </a:ext>
            </a:extLst>
          </p:cNvPr>
          <p:cNvSpPr>
            <a:spLocks noGrp="1"/>
          </p:cNvSpPr>
          <p:nvPr>
            <p:ph type="body" idx="1"/>
          </p:nvPr>
        </p:nvSpPr>
        <p:spPr>
          <a:xfrm>
            <a:off x="300038" y="2226469"/>
            <a:ext cx="5886450" cy="3479180"/>
          </a:xfrm>
        </p:spPr>
        <p:txBody>
          <a:bodyPr>
            <a:normAutofit fontScale="85000" lnSpcReduction="10000"/>
          </a:bodyPr>
          <a:lstStyle/>
          <a:p>
            <a:pPr marL="0" indent="0">
              <a:buNone/>
            </a:pPr>
            <a:r>
              <a:rPr lang="en-US" b="1" dirty="0"/>
              <a:t>Control Methods:</a:t>
            </a:r>
          </a:p>
          <a:p>
            <a:r>
              <a:rPr lang="en-US" dirty="0"/>
              <a:t>Follow Instructions</a:t>
            </a:r>
          </a:p>
          <a:p>
            <a:r>
              <a:rPr lang="en-US" dirty="0"/>
              <a:t>Dust collection</a:t>
            </a:r>
          </a:p>
          <a:p>
            <a:r>
              <a:rPr lang="en-US" dirty="0"/>
              <a:t>HEPA Filter</a:t>
            </a:r>
          </a:p>
          <a:p>
            <a:pPr marL="0" indent="0">
              <a:buNone/>
            </a:pPr>
            <a:r>
              <a:rPr lang="en-US" b="1" dirty="0"/>
              <a:t>Respiratory Protection (w/ control methods) </a:t>
            </a:r>
          </a:p>
          <a:p>
            <a:r>
              <a:rPr lang="en-US" dirty="0"/>
              <a:t>Not required with control methods in place</a:t>
            </a:r>
          </a:p>
          <a:p>
            <a:r>
              <a:rPr lang="en-US" dirty="0"/>
              <a:t>Additional exhaust</a:t>
            </a:r>
          </a:p>
          <a:p>
            <a:pPr marL="0" indent="0">
              <a:buNone/>
            </a:pPr>
            <a:r>
              <a:rPr lang="en-US" b="1" dirty="0"/>
              <a:t>No Control Methods?</a:t>
            </a:r>
          </a:p>
        </p:txBody>
      </p:sp>
      <p:pic>
        <p:nvPicPr>
          <p:cNvPr id="5" name="Picture 4">
            <a:extLst>
              <a:ext uri="{FF2B5EF4-FFF2-40B4-BE49-F238E27FC236}">
                <a16:creationId xmlns:a16="http://schemas.microsoft.com/office/drawing/2014/main" id="{E0B6852A-D865-2551-FB22-B1CA71133D63}"/>
              </a:ext>
            </a:extLst>
          </p:cNvPr>
          <p:cNvPicPr>
            <a:picLocks noChangeAspect="1"/>
          </p:cNvPicPr>
          <p:nvPr/>
        </p:nvPicPr>
        <p:blipFill>
          <a:blip r:embed="rId3"/>
          <a:stretch>
            <a:fillRect/>
          </a:stretch>
        </p:blipFill>
        <p:spPr>
          <a:xfrm>
            <a:off x="6454588" y="2125267"/>
            <a:ext cx="1951084" cy="3479180"/>
          </a:xfrm>
          <a:prstGeom prst="rect">
            <a:avLst/>
          </a:prstGeom>
        </p:spPr>
      </p:pic>
    </p:spTree>
    <p:extLst>
      <p:ext uri="{BB962C8B-B14F-4D97-AF65-F5344CB8AC3E}">
        <p14:creationId xmlns:p14="http://schemas.microsoft.com/office/powerpoint/2010/main" val="201275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1"/>
          <p:cNvSpPr txBox="1">
            <a:spLocks noGrp="1"/>
          </p:cNvSpPr>
          <p:nvPr>
            <p:ph type="ctrTitle"/>
          </p:nvPr>
        </p:nvSpPr>
        <p:spPr>
          <a:xfrm>
            <a:off x="1017710" y="2048516"/>
            <a:ext cx="6858000" cy="1790701"/>
          </a:xfrm>
          <a:prstGeom prst="rect">
            <a:avLst/>
          </a:prstGeom>
        </p:spPr>
        <p:txBody>
          <a:bodyPr>
            <a:normAutofit/>
          </a:bodyPr>
          <a:lstStyle/>
          <a:p>
            <a:pPr>
              <a:defRPr>
                <a:solidFill>
                  <a:srgbClr val="0070C0"/>
                </a:solidFill>
              </a:defRPr>
            </a:pPr>
            <a:r>
              <a:rPr lang="en-US" b="1" dirty="0"/>
              <a:t>Crystalline Silica</a:t>
            </a:r>
            <a:br>
              <a:rPr lang="en-US" b="1" dirty="0"/>
            </a:br>
            <a:endParaRPr b="1" dirty="0"/>
          </a:p>
        </p:txBody>
      </p:sp>
      <p:sp>
        <p:nvSpPr>
          <p:cNvPr id="5" name="TextBox 4">
            <a:extLst>
              <a:ext uri="{FF2B5EF4-FFF2-40B4-BE49-F238E27FC236}">
                <a16:creationId xmlns:a16="http://schemas.microsoft.com/office/drawing/2014/main" id="{CA4BD955-BEAE-362E-C762-AB1703EBAC20}"/>
              </a:ext>
            </a:extLst>
          </p:cNvPr>
          <p:cNvSpPr txBox="1"/>
          <p:nvPr/>
        </p:nvSpPr>
        <p:spPr>
          <a:xfrm>
            <a:off x="2209067" y="3429001"/>
            <a:ext cx="4725866" cy="6232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685800" hangingPunct="0"/>
            <a:r>
              <a:rPr lang="en-US" sz="3600" b="1" dirty="0">
                <a:latin typeface="Calibri Light"/>
                <a:ea typeface="Calibri Light"/>
                <a:cs typeface="Calibri Light"/>
                <a:sym typeface="Calibri Light"/>
              </a:rPr>
              <a:t>Employee Safety Training</a:t>
            </a:r>
            <a:endParaRPr lang="en-US" sz="3600" b="1" dirty="0">
              <a:latin typeface="Calibri Light"/>
              <a:ea typeface="Calibri Light"/>
              <a:cs typeface="Calibri Light"/>
              <a:sym typeface="Helvetica"/>
            </a:endParaRPr>
          </a:p>
        </p:txBody>
      </p:sp>
      <p:pic>
        <p:nvPicPr>
          <p:cNvPr id="6" name="Picture 5" descr="Concrete block">
            <a:extLst>
              <a:ext uri="{FF2B5EF4-FFF2-40B4-BE49-F238E27FC236}">
                <a16:creationId xmlns:a16="http://schemas.microsoft.com/office/drawing/2014/main" id="{3B18EC2C-5E7C-14BA-00A4-ED796BE811BB}"/>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945254" y="4257029"/>
            <a:ext cx="1773188" cy="1175701"/>
          </a:xfrm>
          <a:prstGeom prst="rect">
            <a:avLst/>
          </a:prstGeom>
          <a:ln>
            <a:noFill/>
          </a:ln>
          <a:effectLst>
            <a:outerShdw blurRad="292100" dist="139700" dir="2700000" algn="tl" rotWithShape="0">
              <a:srgbClr val="333333">
                <a:alpha val="65000"/>
              </a:srgbClr>
            </a:outerShdw>
          </a:effectLst>
        </p:spPr>
      </p:pic>
      <p:pic>
        <p:nvPicPr>
          <p:cNvPr id="7" name="Picture 6" descr="Rock">
            <a:extLst>
              <a:ext uri="{FF2B5EF4-FFF2-40B4-BE49-F238E27FC236}">
                <a16:creationId xmlns:a16="http://schemas.microsoft.com/office/drawing/2014/main" id="{0CC21A13-F87F-EAFA-04EB-74FAAD41103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446710" y="4182733"/>
            <a:ext cx="1398143" cy="139814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E9F27-BCC5-5538-7B2F-D7B1EFF4BD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93C19-82C4-837C-7B3F-10F07B9EC50F}"/>
              </a:ext>
            </a:extLst>
          </p:cNvPr>
          <p:cNvSpPr>
            <a:spLocks noGrp="1"/>
          </p:cNvSpPr>
          <p:nvPr>
            <p:ph type="title"/>
          </p:nvPr>
        </p:nvSpPr>
        <p:spPr>
          <a:xfrm>
            <a:off x="226174" y="1002417"/>
            <a:ext cx="8691653" cy="994172"/>
          </a:xfrm>
        </p:spPr>
        <p:txBody>
          <a:bodyPr>
            <a:normAutofit fontScale="90000"/>
          </a:bodyPr>
          <a:lstStyle/>
          <a:p>
            <a:pPr algn="ctr"/>
            <a:r>
              <a:rPr lang="en-US" b="1" dirty="0"/>
              <a:t>Jackhammers and handheld powered chipping tools </a:t>
            </a:r>
          </a:p>
        </p:txBody>
      </p:sp>
      <p:sp>
        <p:nvSpPr>
          <p:cNvPr id="3" name="Text Placeholder 2">
            <a:extLst>
              <a:ext uri="{FF2B5EF4-FFF2-40B4-BE49-F238E27FC236}">
                <a16:creationId xmlns:a16="http://schemas.microsoft.com/office/drawing/2014/main" id="{BB4AB67B-4B8D-8644-A845-1CDB4AE1C30D}"/>
              </a:ext>
            </a:extLst>
          </p:cNvPr>
          <p:cNvSpPr>
            <a:spLocks noGrp="1"/>
          </p:cNvSpPr>
          <p:nvPr>
            <p:ph type="body" idx="1"/>
          </p:nvPr>
        </p:nvSpPr>
        <p:spPr>
          <a:xfrm>
            <a:off x="226174" y="2032309"/>
            <a:ext cx="6403226" cy="3761273"/>
          </a:xfrm>
        </p:spPr>
        <p:txBody>
          <a:bodyPr>
            <a:normAutofit fontScale="77500" lnSpcReduction="20000"/>
          </a:bodyPr>
          <a:lstStyle/>
          <a:p>
            <a:pPr marL="0" indent="0">
              <a:buNone/>
            </a:pPr>
            <a:r>
              <a:rPr lang="en-US" b="1" dirty="0"/>
              <a:t>Control Method Option 1:</a:t>
            </a:r>
          </a:p>
          <a:p>
            <a:r>
              <a:rPr lang="en-US" dirty="0"/>
              <a:t>Water</a:t>
            </a:r>
          </a:p>
          <a:p>
            <a:pPr marL="0" indent="0">
              <a:buNone/>
            </a:pPr>
            <a:r>
              <a:rPr lang="en-US" b="1" dirty="0"/>
              <a:t>Control Method Option 2:</a:t>
            </a:r>
          </a:p>
          <a:p>
            <a:r>
              <a:rPr lang="en-US" dirty="0"/>
              <a:t>Follow Instructions</a:t>
            </a:r>
          </a:p>
          <a:p>
            <a:r>
              <a:rPr lang="en-US" dirty="0"/>
              <a:t>Dust Collection</a:t>
            </a:r>
          </a:p>
          <a:p>
            <a:pPr marL="0" indent="0">
              <a:buNone/>
            </a:pPr>
            <a:r>
              <a:rPr lang="en-US" b="1" dirty="0"/>
              <a:t>Respiratory Protection:</a:t>
            </a:r>
          </a:p>
          <a:p>
            <a:r>
              <a:rPr lang="en-US" dirty="0"/>
              <a:t>Outdoors</a:t>
            </a:r>
          </a:p>
          <a:p>
            <a:r>
              <a:rPr lang="en-US" dirty="0"/>
              <a:t>Indoors</a:t>
            </a:r>
          </a:p>
          <a:p>
            <a:pPr marL="0" indent="0">
              <a:buNone/>
            </a:pPr>
            <a:endParaRPr lang="en-US" dirty="0"/>
          </a:p>
          <a:p>
            <a:pPr marL="0" indent="0">
              <a:buNone/>
            </a:pPr>
            <a:r>
              <a:rPr lang="en-US" b="1" dirty="0"/>
              <a:t>No Control Methods?</a:t>
            </a:r>
          </a:p>
        </p:txBody>
      </p:sp>
      <p:pic>
        <p:nvPicPr>
          <p:cNvPr id="5" name="Picture 4">
            <a:extLst>
              <a:ext uri="{FF2B5EF4-FFF2-40B4-BE49-F238E27FC236}">
                <a16:creationId xmlns:a16="http://schemas.microsoft.com/office/drawing/2014/main" id="{7F49C6F2-B6CF-E69D-F7A3-5395D84F8CA0}"/>
              </a:ext>
            </a:extLst>
          </p:cNvPr>
          <p:cNvPicPr>
            <a:picLocks noChangeAspect="1"/>
          </p:cNvPicPr>
          <p:nvPr/>
        </p:nvPicPr>
        <p:blipFill>
          <a:blip r:embed="rId3"/>
          <a:stretch>
            <a:fillRect/>
          </a:stretch>
        </p:blipFill>
        <p:spPr>
          <a:xfrm>
            <a:off x="6639371" y="2203759"/>
            <a:ext cx="2278455" cy="3111191"/>
          </a:xfrm>
          <a:prstGeom prst="rect">
            <a:avLst/>
          </a:prstGeom>
        </p:spPr>
      </p:pic>
    </p:spTree>
    <p:extLst>
      <p:ext uri="{BB962C8B-B14F-4D97-AF65-F5344CB8AC3E}">
        <p14:creationId xmlns:p14="http://schemas.microsoft.com/office/powerpoint/2010/main" val="3320293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C4F28-276E-C1DA-821B-23C21C4C58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737298-C897-76D1-79D4-8A8C004CC1E7}"/>
              </a:ext>
            </a:extLst>
          </p:cNvPr>
          <p:cNvSpPr>
            <a:spLocks noGrp="1"/>
          </p:cNvSpPr>
          <p:nvPr>
            <p:ph type="title"/>
          </p:nvPr>
        </p:nvSpPr>
        <p:spPr/>
        <p:txBody>
          <a:bodyPr/>
          <a:lstStyle/>
          <a:p>
            <a:pPr algn="ctr"/>
            <a:r>
              <a:rPr lang="en-US" b="1" dirty="0"/>
              <a:t>Handheld grinders for mortar removal (tuckpointing)</a:t>
            </a:r>
          </a:p>
        </p:txBody>
      </p:sp>
      <p:sp>
        <p:nvSpPr>
          <p:cNvPr id="3" name="Text Placeholder 2">
            <a:extLst>
              <a:ext uri="{FF2B5EF4-FFF2-40B4-BE49-F238E27FC236}">
                <a16:creationId xmlns:a16="http://schemas.microsoft.com/office/drawing/2014/main" id="{18AD3DBC-5229-8A3D-9ED2-A0115B321B40}"/>
              </a:ext>
            </a:extLst>
          </p:cNvPr>
          <p:cNvSpPr>
            <a:spLocks noGrp="1"/>
          </p:cNvSpPr>
          <p:nvPr>
            <p:ph type="body" idx="1"/>
          </p:nvPr>
        </p:nvSpPr>
        <p:spPr>
          <a:xfrm>
            <a:off x="213504" y="2226469"/>
            <a:ext cx="3507971" cy="3263504"/>
          </a:xfrm>
        </p:spPr>
        <p:txBody>
          <a:bodyPr>
            <a:normAutofit fontScale="77500" lnSpcReduction="20000"/>
          </a:bodyPr>
          <a:lstStyle/>
          <a:p>
            <a:pPr marL="0" indent="0">
              <a:buNone/>
            </a:pPr>
            <a:r>
              <a:rPr lang="en-US" b="1" dirty="0"/>
              <a:t>Control Methods:</a:t>
            </a:r>
          </a:p>
          <a:p>
            <a:r>
              <a:rPr lang="en-US" dirty="0"/>
              <a:t>Follow Instructions</a:t>
            </a:r>
          </a:p>
          <a:p>
            <a:r>
              <a:rPr lang="en-US" dirty="0"/>
              <a:t>Dust Collection</a:t>
            </a:r>
          </a:p>
          <a:p>
            <a:pPr marL="0" indent="0">
              <a:buNone/>
            </a:pPr>
            <a:r>
              <a:rPr lang="en-US" b="1" dirty="0"/>
              <a:t>Respiratory Protection:</a:t>
            </a:r>
          </a:p>
          <a:p>
            <a:r>
              <a:rPr lang="en-US" dirty="0"/>
              <a:t>4 hours or less</a:t>
            </a:r>
          </a:p>
          <a:p>
            <a:r>
              <a:rPr lang="en-US" dirty="0"/>
              <a:t>4 hours or more</a:t>
            </a:r>
          </a:p>
          <a:p>
            <a:r>
              <a:rPr lang="en-US" dirty="0"/>
              <a:t>Additional exhaust</a:t>
            </a:r>
          </a:p>
          <a:p>
            <a:pPr marL="0" indent="0">
              <a:buNone/>
            </a:pPr>
            <a:endParaRPr lang="en-US" dirty="0"/>
          </a:p>
          <a:p>
            <a:pPr marL="0" indent="0">
              <a:buNone/>
            </a:pPr>
            <a:r>
              <a:rPr lang="en-US" dirty="0"/>
              <a:t>No Control Methods?</a:t>
            </a:r>
          </a:p>
        </p:txBody>
      </p:sp>
      <p:pic>
        <p:nvPicPr>
          <p:cNvPr id="5" name="Picture 4" descr="A pile of bricks&#10;&#10;AI-generated content may be incorrect.">
            <a:extLst>
              <a:ext uri="{FF2B5EF4-FFF2-40B4-BE49-F238E27FC236}">
                <a16:creationId xmlns:a16="http://schemas.microsoft.com/office/drawing/2014/main" id="{64F741AC-08B1-8347-28BF-01F0A9B88F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462" y="2421730"/>
            <a:ext cx="5685585" cy="2842793"/>
          </a:xfrm>
          <a:prstGeom prst="rect">
            <a:avLst/>
          </a:prstGeom>
        </p:spPr>
      </p:pic>
    </p:spTree>
    <p:extLst>
      <p:ext uri="{BB962C8B-B14F-4D97-AF65-F5344CB8AC3E}">
        <p14:creationId xmlns:p14="http://schemas.microsoft.com/office/powerpoint/2010/main" val="4127884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40829-6CAD-9A25-BF90-56E569574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C765B0-9685-9168-306B-DDC3BEDB6ECD}"/>
              </a:ext>
            </a:extLst>
          </p:cNvPr>
          <p:cNvSpPr>
            <a:spLocks noGrp="1"/>
          </p:cNvSpPr>
          <p:nvPr>
            <p:ph type="title"/>
          </p:nvPr>
        </p:nvSpPr>
        <p:spPr>
          <a:xfrm>
            <a:off x="628650" y="900905"/>
            <a:ext cx="7886700" cy="1325563"/>
          </a:xfrm>
        </p:spPr>
        <p:txBody>
          <a:bodyPr/>
          <a:lstStyle/>
          <a:p>
            <a:pPr algn="ctr"/>
            <a:r>
              <a:rPr lang="en-US" b="1" dirty="0"/>
              <a:t>Handheld grinders for uses other than mortar removal</a:t>
            </a:r>
          </a:p>
        </p:txBody>
      </p:sp>
      <p:sp>
        <p:nvSpPr>
          <p:cNvPr id="3" name="Text Placeholder 2">
            <a:extLst>
              <a:ext uri="{FF2B5EF4-FFF2-40B4-BE49-F238E27FC236}">
                <a16:creationId xmlns:a16="http://schemas.microsoft.com/office/drawing/2014/main" id="{EA85BD67-D122-FD39-66C2-AF0D2A038974}"/>
              </a:ext>
            </a:extLst>
          </p:cNvPr>
          <p:cNvSpPr>
            <a:spLocks noGrp="1"/>
          </p:cNvSpPr>
          <p:nvPr>
            <p:ph type="body" idx="1"/>
          </p:nvPr>
        </p:nvSpPr>
        <p:spPr>
          <a:xfrm>
            <a:off x="628650" y="2226469"/>
            <a:ext cx="3943350" cy="3263504"/>
          </a:xfrm>
        </p:spPr>
        <p:txBody>
          <a:bodyPr>
            <a:normAutofit fontScale="47500" lnSpcReduction="20000"/>
          </a:bodyPr>
          <a:lstStyle/>
          <a:p>
            <a:pPr marL="0" indent="0">
              <a:buNone/>
            </a:pPr>
            <a:r>
              <a:rPr lang="en-US" b="1" dirty="0"/>
              <a:t>Control Methods:</a:t>
            </a:r>
          </a:p>
          <a:p>
            <a:pPr marL="0" indent="0">
              <a:buNone/>
            </a:pPr>
            <a:r>
              <a:rPr lang="en-US" b="1" dirty="0"/>
              <a:t>Option 1: </a:t>
            </a:r>
          </a:p>
          <a:p>
            <a:r>
              <a:rPr lang="en-US" dirty="0"/>
              <a:t>Water</a:t>
            </a:r>
          </a:p>
          <a:p>
            <a:r>
              <a:rPr lang="en-US" dirty="0"/>
              <a:t>Follow Instructions</a:t>
            </a:r>
          </a:p>
          <a:p>
            <a:pPr marL="0" indent="0">
              <a:buNone/>
            </a:pPr>
            <a:r>
              <a:rPr lang="en-US" b="1" dirty="0"/>
              <a:t>Option 2: </a:t>
            </a:r>
          </a:p>
          <a:p>
            <a:r>
              <a:rPr lang="en-US" dirty="0"/>
              <a:t>Dust Collection</a:t>
            </a:r>
          </a:p>
          <a:p>
            <a:pPr marL="0" indent="0">
              <a:buNone/>
            </a:pPr>
            <a:endParaRPr lang="en-US" b="1" dirty="0"/>
          </a:p>
          <a:p>
            <a:pPr marL="0" indent="0">
              <a:buNone/>
            </a:pPr>
            <a:r>
              <a:rPr lang="en-US" b="1" dirty="0"/>
              <a:t>Respiratory Protection:</a:t>
            </a:r>
          </a:p>
          <a:p>
            <a:r>
              <a:rPr lang="en-US" dirty="0"/>
              <a:t>Indoors/enclosed &gt; 4 hours</a:t>
            </a:r>
          </a:p>
          <a:p>
            <a:r>
              <a:rPr lang="en-US" dirty="0"/>
              <a:t>Additional exhaust</a:t>
            </a:r>
          </a:p>
          <a:p>
            <a:pPr marL="0" indent="0">
              <a:buNone/>
            </a:pPr>
            <a:endParaRPr lang="en-US" b="1" dirty="0"/>
          </a:p>
          <a:p>
            <a:pPr marL="0" indent="0">
              <a:buNone/>
            </a:pPr>
            <a:r>
              <a:rPr lang="en-US" b="1" dirty="0"/>
              <a:t>No Control Methods?</a:t>
            </a:r>
          </a:p>
        </p:txBody>
      </p:sp>
      <p:pic>
        <p:nvPicPr>
          <p:cNvPr id="5" name="Picture 4" descr="A picture containing tool&#10;&#10;AI-generated content may be incorrect.">
            <a:extLst>
              <a:ext uri="{FF2B5EF4-FFF2-40B4-BE49-F238E27FC236}">
                <a16:creationId xmlns:a16="http://schemas.microsoft.com/office/drawing/2014/main" id="{C0558FA3-AABF-F5C4-4647-C4CA51E11A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983" y="2596368"/>
            <a:ext cx="5047410" cy="2523705"/>
          </a:xfrm>
          <a:prstGeom prst="rect">
            <a:avLst/>
          </a:prstGeom>
        </p:spPr>
      </p:pic>
    </p:spTree>
    <p:extLst>
      <p:ext uri="{BB962C8B-B14F-4D97-AF65-F5344CB8AC3E}">
        <p14:creationId xmlns:p14="http://schemas.microsoft.com/office/powerpoint/2010/main" val="232069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F18E8-9C9A-9137-D9AD-9250193A2E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FB134-59CC-3875-FE92-74C0493F4BD9}"/>
              </a:ext>
            </a:extLst>
          </p:cNvPr>
          <p:cNvSpPr>
            <a:spLocks noGrp="1"/>
          </p:cNvSpPr>
          <p:nvPr>
            <p:ph type="title"/>
          </p:nvPr>
        </p:nvSpPr>
        <p:spPr>
          <a:xfrm>
            <a:off x="680408" y="1368028"/>
            <a:ext cx="7886700" cy="994172"/>
          </a:xfrm>
        </p:spPr>
        <p:txBody>
          <a:bodyPr>
            <a:normAutofit fontScale="90000"/>
          </a:bodyPr>
          <a:lstStyle/>
          <a:p>
            <a:pPr algn="ctr"/>
            <a:r>
              <a:rPr lang="en-US" b="1" dirty="0"/>
              <a:t>Heavy Equipment &amp; Utility Vehicle Operators</a:t>
            </a:r>
            <a:br>
              <a:rPr lang="en-US" b="1" dirty="0"/>
            </a:br>
            <a:r>
              <a:rPr lang="en-US" b="1" dirty="0"/>
              <a:t>(used to abrade or fracture)</a:t>
            </a:r>
          </a:p>
        </p:txBody>
      </p:sp>
      <p:sp>
        <p:nvSpPr>
          <p:cNvPr id="3" name="Text Placeholder 2">
            <a:extLst>
              <a:ext uri="{FF2B5EF4-FFF2-40B4-BE49-F238E27FC236}">
                <a16:creationId xmlns:a16="http://schemas.microsoft.com/office/drawing/2014/main" id="{6F4DA38B-3AC7-9F8A-B435-D3A5C6967E8A}"/>
              </a:ext>
            </a:extLst>
          </p:cNvPr>
          <p:cNvSpPr>
            <a:spLocks noGrp="1"/>
          </p:cNvSpPr>
          <p:nvPr>
            <p:ph type="body" idx="1"/>
          </p:nvPr>
        </p:nvSpPr>
        <p:spPr>
          <a:xfrm>
            <a:off x="188703" y="2737246"/>
            <a:ext cx="4571556" cy="3263504"/>
          </a:xfrm>
        </p:spPr>
        <p:txBody>
          <a:bodyPr>
            <a:normAutofit/>
          </a:bodyPr>
          <a:lstStyle/>
          <a:p>
            <a:pPr marL="342900" lvl="1" indent="0">
              <a:buNone/>
            </a:pPr>
            <a:r>
              <a:rPr lang="en-US" b="1" dirty="0"/>
              <a:t>Control Methods:</a:t>
            </a:r>
          </a:p>
          <a:p>
            <a:pPr lvl="1"/>
            <a:r>
              <a:rPr lang="en-US" dirty="0"/>
              <a:t>Stay inside the cab</a:t>
            </a:r>
          </a:p>
          <a:p>
            <a:pPr marL="342900" lvl="1" indent="0">
              <a:buNone/>
            </a:pPr>
            <a:endParaRPr lang="en-US" dirty="0"/>
          </a:p>
          <a:p>
            <a:pPr marL="342900" lvl="1" indent="0">
              <a:buNone/>
            </a:pPr>
            <a:r>
              <a:rPr lang="en-US" b="1" dirty="0"/>
              <a:t>Respiratory Protection (w/ control methods)</a:t>
            </a:r>
          </a:p>
          <a:p>
            <a:pPr lvl="1"/>
            <a:r>
              <a:rPr lang="en-US" dirty="0"/>
              <a:t>Not required</a:t>
            </a:r>
          </a:p>
          <a:p>
            <a:pPr lvl="1"/>
            <a:endParaRPr lang="en-US" dirty="0"/>
          </a:p>
          <a:p>
            <a:pPr marL="342900" lvl="1" indent="0">
              <a:buNone/>
            </a:pPr>
            <a:r>
              <a:rPr lang="en-US" b="1" dirty="0"/>
              <a:t>No Control Methods?</a:t>
            </a:r>
          </a:p>
        </p:txBody>
      </p:sp>
      <p:pic>
        <p:nvPicPr>
          <p:cNvPr id="9" name="Picture 8" descr="Diagram&#10;&#10;AI-generated content may be incorrect.">
            <a:extLst>
              <a:ext uri="{FF2B5EF4-FFF2-40B4-BE49-F238E27FC236}">
                <a16:creationId xmlns:a16="http://schemas.microsoft.com/office/drawing/2014/main" id="{D82AE5A8-83D8-20DF-1791-F20EFFD39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403" y="2737247"/>
            <a:ext cx="4296938" cy="2752726"/>
          </a:xfrm>
          <a:prstGeom prst="rect">
            <a:avLst/>
          </a:prstGeom>
        </p:spPr>
      </p:pic>
    </p:spTree>
    <p:extLst>
      <p:ext uri="{BB962C8B-B14F-4D97-AF65-F5344CB8AC3E}">
        <p14:creationId xmlns:p14="http://schemas.microsoft.com/office/powerpoint/2010/main" val="2502117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1A7EE-EDDB-BA95-B876-C3F175160F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16DB0-86DE-98FD-3CCA-34E9EA8DB7A4}"/>
              </a:ext>
            </a:extLst>
          </p:cNvPr>
          <p:cNvSpPr>
            <a:spLocks noGrp="1"/>
          </p:cNvSpPr>
          <p:nvPr>
            <p:ph type="title"/>
          </p:nvPr>
        </p:nvSpPr>
        <p:spPr>
          <a:xfrm>
            <a:off x="628650" y="928417"/>
            <a:ext cx="7886700" cy="994172"/>
          </a:xfrm>
        </p:spPr>
        <p:txBody>
          <a:bodyPr>
            <a:normAutofit fontScale="90000"/>
          </a:bodyPr>
          <a:lstStyle/>
          <a:p>
            <a:pPr algn="ctr"/>
            <a:r>
              <a:rPr lang="en-US" b="1" dirty="0"/>
              <a:t>Heavy Equipment &amp; Utility Vehicle Operators</a:t>
            </a:r>
            <a:br>
              <a:rPr lang="en-US" b="1" dirty="0"/>
            </a:br>
            <a:r>
              <a:rPr lang="en-US" b="1" dirty="0"/>
              <a:t>(used for grading and excavating)</a:t>
            </a:r>
          </a:p>
        </p:txBody>
      </p:sp>
      <p:sp>
        <p:nvSpPr>
          <p:cNvPr id="3" name="Text Placeholder 2">
            <a:extLst>
              <a:ext uri="{FF2B5EF4-FFF2-40B4-BE49-F238E27FC236}">
                <a16:creationId xmlns:a16="http://schemas.microsoft.com/office/drawing/2014/main" id="{1E022932-0C1D-89C9-5C2E-8CE1D98795ED}"/>
              </a:ext>
            </a:extLst>
          </p:cNvPr>
          <p:cNvSpPr>
            <a:spLocks noGrp="1"/>
          </p:cNvSpPr>
          <p:nvPr>
            <p:ph type="body" idx="1"/>
          </p:nvPr>
        </p:nvSpPr>
        <p:spPr>
          <a:xfrm>
            <a:off x="311630" y="2666079"/>
            <a:ext cx="4095644" cy="3263504"/>
          </a:xfrm>
        </p:spPr>
        <p:txBody>
          <a:bodyPr>
            <a:normAutofit/>
          </a:bodyPr>
          <a:lstStyle/>
          <a:p>
            <a:pPr marL="0" indent="0">
              <a:buNone/>
            </a:pPr>
            <a:r>
              <a:rPr lang="en-US" sz="1800" b="1" dirty="0"/>
              <a:t>Control Methods:</a:t>
            </a:r>
          </a:p>
          <a:p>
            <a:r>
              <a:rPr lang="en-US" sz="1800" dirty="0"/>
              <a:t>Both water and dust suppression</a:t>
            </a:r>
          </a:p>
          <a:p>
            <a:pPr marL="0" indent="0">
              <a:buNone/>
            </a:pPr>
            <a:r>
              <a:rPr lang="en-US" sz="1800" dirty="0"/>
              <a:t>               Or</a:t>
            </a:r>
          </a:p>
          <a:p>
            <a:r>
              <a:rPr lang="en-US" sz="1800" dirty="0"/>
              <a:t>Stay in the cab</a:t>
            </a:r>
          </a:p>
          <a:p>
            <a:pPr marL="0" indent="0">
              <a:buNone/>
            </a:pPr>
            <a:r>
              <a:rPr lang="en-US" sz="1800" b="1" dirty="0"/>
              <a:t>Respiratory Protection:</a:t>
            </a:r>
          </a:p>
          <a:p>
            <a:r>
              <a:rPr lang="en-US" sz="1800" dirty="0"/>
              <a:t>Not required</a:t>
            </a:r>
          </a:p>
          <a:p>
            <a:pPr marL="0" indent="0">
              <a:buNone/>
            </a:pPr>
            <a:endParaRPr lang="en-US" sz="1800" dirty="0"/>
          </a:p>
          <a:p>
            <a:pPr marL="0" indent="0">
              <a:buNone/>
            </a:pPr>
            <a:r>
              <a:rPr lang="en-US" sz="1800" b="1" dirty="0"/>
              <a:t>No Control Methods?</a:t>
            </a:r>
          </a:p>
          <a:p>
            <a:pPr marL="0" indent="0">
              <a:buNone/>
            </a:pPr>
            <a:endParaRPr lang="en-US" b="1" dirty="0"/>
          </a:p>
        </p:txBody>
      </p:sp>
      <p:pic>
        <p:nvPicPr>
          <p:cNvPr id="5" name="Picture 4" descr="A picture containing car, yellow, toy, lawn mower&#10;&#10;AI-generated content may be incorrect.">
            <a:extLst>
              <a:ext uri="{FF2B5EF4-FFF2-40B4-BE49-F238E27FC236}">
                <a16:creationId xmlns:a16="http://schemas.microsoft.com/office/drawing/2014/main" id="{9FDA65CD-569D-AC5E-5DE5-3DF83A0BFA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2891996"/>
            <a:ext cx="4688996" cy="2726564"/>
          </a:xfrm>
          <a:prstGeom prst="rect">
            <a:avLst/>
          </a:prstGeom>
        </p:spPr>
      </p:pic>
    </p:spTree>
    <p:extLst>
      <p:ext uri="{BB962C8B-B14F-4D97-AF65-F5344CB8AC3E}">
        <p14:creationId xmlns:p14="http://schemas.microsoft.com/office/powerpoint/2010/main" val="1971608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A421C-D711-9F2D-B980-DA5638DE08BD}"/>
              </a:ext>
            </a:extLst>
          </p:cNvPr>
          <p:cNvSpPr>
            <a:spLocks noGrp="1"/>
          </p:cNvSpPr>
          <p:nvPr>
            <p:ph type="title"/>
          </p:nvPr>
        </p:nvSpPr>
        <p:spPr>
          <a:xfrm>
            <a:off x="828675" y="357592"/>
            <a:ext cx="7329488" cy="994172"/>
          </a:xfrm>
        </p:spPr>
        <p:txBody>
          <a:bodyPr>
            <a:normAutofit/>
          </a:bodyPr>
          <a:lstStyle/>
          <a:p>
            <a:pPr algn="ctr"/>
            <a:r>
              <a:rPr lang="en-US" sz="4000" b="1" dirty="0"/>
              <a:t>Respiratory Protection Summary</a:t>
            </a:r>
          </a:p>
        </p:txBody>
      </p:sp>
      <p:sp>
        <p:nvSpPr>
          <p:cNvPr id="3" name="Text Placeholder 2">
            <a:extLst>
              <a:ext uri="{FF2B5EF4-FFF2-40B4-BE49-F238E27FC236}">
                <a16:creationId xmlns:a16="http://schemas.microsoft.com/office/drawing/2014/main" id="{41F0D6AD-2EB4-778E-9E99-3770213142E4}"/>
              </a:ext>
            </a:extLst>
          </p:cNvPr>
          <p:cNvSpPr>
            <a:spLocks noGrp="1"/>
          </p:cNvSpPr>
          <p:nvPr>
            <p:ph type="body" idx="1"/>
          </p:nvPr>
        </p:nvSpPr>
        <p:spPr>
          <a:xfrm>
            <a:off x="190134" y="1558345"/>
            <a:ext cx="7968029" cy="3741310"/>
          </a:xfrm>
        </p:spPr>
        <p:txBody>
          <a:bodyPr>
            <a:noAutofit/>
          </a:bodyPr>
          <a:lstStyle/>
          <a:p>
            <a:pPr marL="0" indent="0">
              <a:buNone/>
            </a:pPr>
            <a:r>
              <a:rPr lang="en-US" sz="1400" b="1" dirty="0"/>
              <a:t>Handheld Power Saw: </a:t>
            </a:r>
          </a:p>
          <a:p>
            <a:pPr marL="0" indent="0">
              <a:buNone/>
            </a:pPr>
            <a:r>
              <a:rPr lang="en-US" sz="1400" dirty="0"/>
              <a:t>APF 10 outdoor &gt;4hrs (MORE THAN) or indoors/enclosed location</a:t>
            </a:r>
          </a:p>
          <a:p>
            <a:pPr marL="0" indent="0">
              <a:buNone/>
            </a:pPr>
            <a:endParaRPr lang="en-US" sz="1400" b="1" dirty="0"/>
          </a:p>
          <a:p>
            <a:pPr marL="0" indent="0">
              <a:buNone/>
            </a:pPr>
            <a:r>
              <a:rPr lang="en-US" sz="1400" b="1" dirty="0"/>
              <a:t>Walk behind Saw: </a:t>
            </a:r>
            <a:r>
              <a:rPr lang="en-US" sz="1400" dirty="0"/>
              <a:t>APF 10 indoors/enclosed location</a:t>
            </a:r>
          </a:p>
          <a:p>
            <a:pPr marL="0" indent="0">
              <a:buNone/>
            </a:pPr>
            <a:endParaRPr lang="en-US" sz="1400" b="1" dirty="0"/>
          </a:p>
          <a:p>
            <a:pPr marL="0" indent="0">
              <a:buNone/>
            </a:pPr>
            <a:r>
              <a:rPr lang="en-US" sz="1400" b="1" dirty="0"/>
              <a:t>Jackhammers and handheld powered chipping tools: </a:t>
            </a:r>
          </a:p>
          <a:p>
            <a:pPr marL="0" indent="0">
              <a:buNone/>
            </a:pPr>
            <a:r>
              <a:rPr lang="en-US" sz="1400" dirty="0"/>
              <a:t>APF 10 outdoor &gt;4hrs or indoors/enclosed location</a:t>
            </a:r>
          </a:p>
          <a:p>
            <a:pPr marL="0" indent="0">
              <a:buNone/>
            </a:pPr>
            <a:endParaRPr lang="en-US" sz="1400" b="1" dirty="0"/>
          </a:p>
          <a:p>
            <a:pPr marL="0" indent="0">
              <a:buNone/>
            </a:pPr>
            <a:r>
              <a:rPr lang="en-US" sz="1400" b="1" dirty="0"/>
              <a:t>Handheld grinders for mortar removal (tuckpointing): </a:t>
            </a:r>
          </a:p>
          <a:p>
            <a:pPr marL="0" indent="0">
              <a:buNone/>
            </a:pPr>
            <a:r>
              <a:rPr lang="en-US" sz="1400" dirty="0"/>
              <a:t>APF 10 &lt;4hrs (LESS THAN) of work. </a:t>
            </a:r>
          </a:p>
          <a:p>
            <a:pPr marL="0" indent="0">
              <a:buNone/>
            </a:pPr>
            <a:r>
              <a:rPr lang="en-US" sz="1400" dirty="0"/>
              <a:t>APF 25 outdoor &gt;4hrs</a:t>
            </a:r>
          </a:p>
          <a:p>
            <a:pPr marL="0" indent="0">
              <a:buNone/>
            </a:pPr>
            <a:endParaRPr lang="en-US" sz="1400" b="1" dirty="0"/>
          </a:p>
          <a:p>
            <a:pPr marL="0" indent="0">
              <a:buNone/>
            </a:pPr>
            <a:r>
              <a:rPr lang="en-US" sz="1400" b="1" dirty="0"/>
              <a:t>Handheld grinders for uses other than mortar removal: </a:t>
            </a:r>
          </a:p>
          <a:p>
            <a:pPr marL="0" indent="0">
              <a:buNone/>
            </a:pPr>
            <a:r>
              <a:rPr lang="en-US" sz="1400" dirty="0"/>
              <a:t>APF 10 outdoor &gt;4hrs (MORE THAN) or indoors/enclosed location</a:t>
            </a:r>
          </a:p>
        </p:txBody>
      </p:sp>
      <p:pic>
        <p:nvPicPr>
          <p:cNvPr id="5" name="Picture 4" descr="A picture containing person, person, clothing, hat&#10;&#10;AI-generated content may be incorrect.">
            <a:extLst>
              <a:ext uri="{FF2B5EF4-FFF2-40B4-BE49-F238E27FC236}">
                <a16:creationId xmlns:a16="http://schemas.microsoft.com/office/drawing/2014/main" id="{82F8A723-BC55-6E70-4804-8B59D62F6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706" y="2295144"/>
            <a:ext cx="2820494" cy="2797930"/>
          </a:xfrm>
          <a:prstGeom prst="rect">
            <a:avLst/>
          </a:prstGeom>
        </p:spPr>
      </p:pic>
    </p:spTree>
    <p:extLst>
      <p:ext uri="{BB962C8B-B14F-4D97-AF65-F5344CB8AC3E}">
        <p14:creationId xmlns:p14="http://schemas.microsoft.com/office/powerpoint/2010/main" val="3057775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B261-67EC-BB8C-C024-5A083E10EFFD}"/>
              </a:ext>
            </a:extLst>
          </p:cNvPr>
          <p:cNvSpPr>
            <a:spLocks noGrp="1"/>
          </p:cNvSpPr>
          <p:nvPr>
            <p:ph type="title"/>
          </p:nvPr>
        </p:nvSpPr>
        <p:spPr>
          <a:xfrm>
            <a:off x="2463531" y="183951"/>
            <a:ext cx="4506762" cy="994172"/>
          </a:xfrm>
        </p:spPr>
        <p:txBody>
          <a:bodyPr>
            <a:normAutofit/>
          </a:bodyPr>
          <a:lstStyle/>
          <a:p>
            <a:r>
              <a:rPr lang="en-US" b="1" dirty="0"/>
              <a:t>Housekeeping</a:t>
            </a:r>
          </a:p>
        </p:txBody>
      </p:sp>
      <p:sp>
        <p:nvSpPr>
          <p:cNvPr id="3" name="Text Placeholder 2">
            <a:extLst>
              <a:ext uri="{FF2B5EF4-FFF2-40B4-BE49-F238E27FC236}">
                <a16:creationId xmlns:a16="http://schemas.microsoft.com/office/drawing/2014/main" id="{507659E1-2982-5F05-DD2C-C3A8EEF29A23}"/>
              </a:ext>
            </a:extLst>
          </p:cNvPr>
          <p:cNvSpPr>
            <a:spLocks noGrp="1"/>
          </p:cNvSpPr>
          <p:nvPr>
            <p:ph type="body" idx="1"/>
          </p:nvPr>
        </p:nvSpPr>
        <p:spPr/>
        <p:txBody>
          <a:bodyPr>
            <a:normAutofit/>
          </a:bodyPr>
          <a:lstStyle/>
          <a:p>
            <a:pPr marL="0" indent="0" algn="r">
              <a:buNone/>
            </a:pPr>
            <a:r>
              <a:rPr lang="en-US" dirty="0"/>
              <a:t>Sweeping</a:t>
            </a:r>
          </a:p>
          <a:p>
            <a:pPr marL="0" indent="0" algn="r">
              <a:buNone/>
            </a:pPr>
            <a:endParaRPr lang="en-US" b="1" dirty="0">
              <a:effectLst/>
            </a:endParaRPr>
          </a:p>
          <a:p>
            <a:pPr marL="0" indent="0" algn="r">
              <a:buNone/>
            </a:pPr>
            <a:r>
              <a:rPr lang="en-US" b="1" dirty="0">
                <a:solidFill>
                  <a:srgbClr val="FF0000"/>
                </a:solidFill>
              </a:rPr>
              <a:t>No compressed air unless:</a:t>
            </a:r>
            <a:endParaRPr lang="en-US" b="1" dirty="0">
              <a:solidFill>
                <a:srgbClr val="FF0000"/>
              </a:solidFill>
              <a:effectLst/>
            </a:endParaRPr>
          </a:p>
          <a:p>
            <a:pPr marL="457200" lvl="1" indent="0" algn="r">
              <a:buNone/>
            </a:pPr>
            <a:endParaRPr lang="en-US" dirty="0"/>
          </a:p>
          <a:p>
            <a:pPr marL="457200" lvl="1" indent="0" algn="r">
              <a:buNone/>
            </a:pPr>
            <a:r>
              <a:rPr lang="en-US" dirty="0"/>
              <a:t>You have a ventilation system</a:t>
            </a:r>
          </a:p>
          <a:p>
            <a:pPr marL="342900" lvl="1" indent="0" algn="r">
              <a:buNone/>
            </a:pPr>
            <a:r>
              <a:rPr lang="en-US" b="1" dirty="0"/>
              <a:t>                            </a:t>
            </a:r>
            <a:r>
              <a:rPr lang="en-US" b="1" dirty="0">
                <a:effectLst/>
              </a:rPr>
              <a:t>OR</a:t>
            </a:r>
          </a:p>
          <a:p>
            <a:pPr marL="457200" lvl="1" indent="0" algn="r">
              <a:buNone/>
            </a:pPr>
            <a:r>
              <a:rPr lang="en-US" dirty="0"/>
              <a:t>No alternative method is feasible.</a:t>
            </a:r>
            <a:endParaRPr lang="en-US" b="0" i="0" dirty="0">
              <a:solidFill>
                <a:srgbClr val="212529"/>
              </a:solidFill>
              <a:effectLst/>
              <a:latin typeface="system-ui"/>
            </a:endParaRPr>
          </a:p>
        </p:txBody>
      </p:sp>
      <p:pic>
        <p:nvPicPr>
          <p:cNvPr id="5" name="Picture 4" descr="A picture containing outdoor&#10;&#10;AI-generated content may be incorrect.">
            <a:extLst>
              <a:ext uri="{FF2B5EF4-FFF2-40B4-BE49-F238E27FC236}">
                <a16:creationId xmlns:a16="http://schemas.microsoft.com/office/drawing/2014/main" id="{520D7DB1-228A-0F04-9D14-BF8B788D6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09" y="2203875"/>
            <a:ext cx="3682069" cy="2450249"/>
          </a:xfrm>
          <a:prstGeom prst="rect">
            <a:avLst/>
          </a:prstGeom>
        </p:spPr>
      </p:pic>
    </p:spTree>
    <p:extLst>
      <p:ext uri="{BB962C8B-B14F-4D97-AF65-F5344CB8AC3E}">
        <p14:creationId xmlns:p14="http://schemas.microsoft.com/office/powerpoint/2010/main" val="3347093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4395-F18F-01B4-4F18-37C39BFDABB4}"/>
              </a:ext>
            </a:extLst>
          </p:cNvPr>
          <p:cNvSpPr>
            <a:spLocks noGrp="1"/>
          </p:cNvSpPr>
          <p:nvPr>
            <p:ph type="title"/>
          </p:nvPr>
        </p:nvSpPr>
        <p:spPr/>
        <p:txBody>
          <a:bodyPr>
            <a:normAutofit/>
          </a:bodyPr>
          <a:lstStyle/>
          <a:p>
            <a:pPr algn="ctr"/>
            <a:r>
              <a:rPr lang="en-US" sz="4500" b="1" dirty="0">
                <a:solidFill>
                  <a:srgbClr val="0070C0"/>
                </a:solidFill>
              </a:rPr>
              <a:t>References and Resources</a:t>
            </a:r>
            <a:br>
              <a:rPr lang="en-US" b="1" dirty="0">
                <a:solidFill>
                  <a:srgbClr val="0070C0"/>
                </a:solidFill>
              </a:rPr>
            </a:br>
            <a:endParaRPr lang="en-US" dirty="0"/>
          </a:p>
        </p:txBody>
      </p:sp>
      <p:sp>
        <p:nvSpPr>
          <p:cNvPr id="3" name="Text Placeholder 2">
            <a:extLst>
              <a:ext uri="{FF2B5EF4-FFF2-40B4-BE49-F238E27FC236}">
                <a16:creationId xmlns:a16="http://schemas.microsoft.com/office/drawing/2014/main" id="{D62C982A-19DF-6118-93C1-6A3138E6A293}"/>
              </a:ext>
            </a:extLst>
          </p:cNvPr>
          <p:cNvSpPr>
            <a:spLocks noGrp="1"/>
          </p:cNvSpPr>
          <p:nvPr>
            <p:ph type="body" idx="1"/>
          </p:nvPr>
        </p:nvSpPr>
        <p:spPr>
          <a:xfrm>
            <a:off x="0" y="1825625"/>
            <a:ext cx="9144000" cy="4351338"/>
          </a:xfrm>
        </p:spPr>
        <p:txBody>
          <a:bodyPr>
            <a:normAutofit lnSpcReduction="10000"/>
          </a:bodyPr>
          <a:lstStyle/>
          <a:p>
            <a:pPr marL="0" indent="0" algn="ctr">
              <a:buNone/>
            </a:pPr>
            <a:r>
              <a:rPr lang="en-US" sz="2700" dirty="0">
                <a:hlinkClick r:id="rId2"/>
              </a:rPr>
              <a:t>OR-OSHA Oregon Occupational Safety and Health : Silica </a:t>
            </a:r>
            <a:endParaRPr lang="en-US" sz="2700" dirty="0"/>
          </a:p>
          <a:p>
            <a:pPr marL="0" indent="0" algn="ctr">
              <a:buNone/>
            </a:pPr>
            <a:endParaRPr lang="en-US" sz="2700" dirty="0"/>
          </a:p>
          <a:p>
            <a:pPr marL="0" indent="0" algn="ctr">
              <a:buNone/>
            </a:pPr>
            <a:r>
              <a:rPr lang="en-US" sz="2700" dirty="0">
                <a:hlinkClick r:id="rId3"/>
              </a:rPr>
              <a:t>SAIF.com</a:t>
            </a:r>
            <a:endParaRPr lang="en-US" sz="2700" dirty="0"/>
          </a:p>
          <a:p>
            <a:pPr marL="0" indent="0" algn="ctr">
              <a:buNone/>
            </a:pPr>
            <a:endParaRPr lang="en-US" sz="2700" dirty="0"/>
          </a:p>
          <a:p>
            <a:pPr marL="0" indent="0" algn="ctr">
              <a:buNone/>
            </a:pPr>
            <a:r>
              <a:rPr lang="en-US" sz="2700" dirty="0"/>
              <a:t>NIOSH and CDC.com - </a:t>
            </a:r>
            <a:r>
              <a:rPr lang="en-US" sz="2700" dirty="0">
                <a:hlinkClick r:id="rId4"/>
              </a:rPr>
              <a:t>Silica and Worker Health | Silica | CDC</a:t>
            </a:r>
            <a:endParaRPr lang="en-US" sz="2700" dirty="0"/>
          </a:p>
          <a:p>
            <a:pPr marL="0" indent="0" algn="ctr">
              <a:buNone/>
            </a:pPr>
            <a:endParaRPr lang="en-US" sz="2700" dirty="0"/>
          </a:p>
          <a:p>
            <a:pPr marL="0" indent="0" algn="ctr">
              <a:buNone/>
            </a:pPr>
            <a:r>
              <a:rPr lang="en-US" sz="2700" dirty="0"/>
              <a:t>Work Safely with Silica </a:t>
            </a:r>
            <a:r>
              <a:rPr lang="en-US" sz="2700" dirty="0">
                <a:hlinkClick r:id="rId5"/>
              </a:rPr>
              <a:t>www.silica-safe.org</a:t>
            </a:r>
            <a:r>
              <a:rPr lang="en-US" sz="2700" dirty="0"/>
              <a:t> </a:t>
            </a:r>
          </a:p>
          <a:p>
            <a:pPr marL="0" indent="0" algn="ctr">
              <a:buNone/>
            </a:pPr>
            <a:endParaRPr lang="en-US" sz="2700" dirty="0"/>
          </a:p>
          <a:p>
            <a:pPr marL="0" indent="0" algn="ctr">
              <a:buNone/>
            </a:pPr>
            <a:r>
              <a:rPr lang="en-US" sz="2700" dirty="0"/>
              <a:t>Your local safety committee</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270487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CC05B5-E9E7-A46A-B125-C8C03D309CEE}"/>
              </a:ext>
            </a:extLst>
          </p:cNvPr>
          <p:cNvSpPr>
            <a:spLocks noGrp="1"/>
          </p:cNvSpPr>
          <p:nvPr>
            <p:ph type="body" idx="1"/>
          </p:nvPr>
        </p:nvSpPr>
        <p:spPr/>
        <p:txBody>
          <a:bodyPr/>
          <a:lstStyle/>
          <a:p>
            <a:pPr marL="0" indent="0">
              <a:buNone/>
            </a:pPr>
            <a:endParaRPr lang="en-US" b="1" dirty="0">
              <a:solidFill>
                <a:schemeClr val="tx1"/>
              </a:solidFill>
            </a:endParaRPr>
          </a:p>
          <a:p>
            <a:pPr marL="0" indent="0" algn="ctr">
              <a:buNone/>
            </a:pPr>
            <a:r>
              <a:rPr lang="en-US" sz="4050" b="1" dirty="0">
                <a:solidFill>
                  <a:srgbClr val="0070C0"/>
                </a:solidFill>
              </a:rPr>
              <a:t>Thank you!</a:t>
            </a:r>
          </a:p>
          <a:p>
            <a:pPr marL="0" indent="0" algn="ctr">
              <a:buNone/>
            </a:pPr>
            <a:endParaRPr lang="en-US" sz="4050" b="1" dirty="0">
              <a:solidFill>
                <a:srgbClr val="0070C0"/>
              </a:solidFill>
            </a:endParaRPr>
          </a:p>
          <a:p>
            <a:pPr marL="0" indent="0" algn="ctr">
              <a:buNone/>
            </a:pPr>
            <a:r>
              <a:rPr lang="en-US" sz="4050" b="1" dirty="0">
                <a:solidFill>
                  <a:srgbClr val="0070C0"/>
                </a:solidFill>
              </a:rPr>
              <a:t>Questions?</a:t>
            </a:r>
          </a:p>
        </p:txBody>
      </p:sp>
    </p:spTree>
    <p:extLst>
      <p:ext uri="{BB962C8B-B14F-4D97-AF65-F5344CB8AC3E}">
        <p14:creationId xmlns:p14="http://schemas.microsoft.com/office/powerpoint/2010/main" val="16996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27970-B45C-431A-E161-BCF7A61A1B7F}"/>
              </a:ext>
            </a:extLst>
          </p:cNvPr>
          <p:cNvSpPr>
            <a:spLocks noGrp="1"/>
          </p:cNvSpPr>
          <p:nvPr>
            <p:ph type="title"/>
          </p:nvPr>
        </p:nvSpPr>
        <p:spPr/>
        <p:txBody>
          <a:bodyPr/>
          <a:lstStyle/>
          <a:p>
            <a:pPr algn="ctr"/>
            <a:r>
              <a:rPr lang="en-US" b="1" dirty="0"/>
              <a:t>Training Requirements</a:t>
            </a:r>
          </a:p>
        </p:txBody>
      </p:sp>
      <p:sp>
        <p:nvSpPr>
          <p:cNvPr id="3" name="Text Placeholder 2">
            <a:extLst>
              <a:ext uri="{FF2B5EF4-FFF2-40B4-BE49-F238E27FC236}">
                <a16:creationId xmlns:a16="http://schemas.microsoft.com/office/drawing/2014/main" id="{134C4FD1-B0E4-C4AC-A2C9-A75D09155110}"/>
              </a:ext>
            </a:extLst>
          </p:cNvPr>
          <p:cNvSpPr>
            <a:spLocks noGrp="1"/>
          </p:cNvSpPr>
          <p:nvPr>
            <p:ph type="body" idx="1"/>
          </p:nvPr>
        </p:nvSpPr>
        <p:spPr/>
        <p:txBody>
          <a:bodyPr/>
          <a:lstStyle/>
          <a:p>
            <a:pPr marL="0" indent="0">
              <a:buNone/>
            </a:pPr>
            <a:r>
              <a:rPr lang="en-US" dirty="0"/>
              <a:t>Annual training</a:t>
            </a:r>
          </a:p>
          <a:p>
            <a:pPr marL="0" indent="0">
              <a:buNone/>
            </a:pPr>
            <a:r>
              <a:rPr lang="en-US" dirty="0"/>
              <a:t>Materials will cover:</a:t>
            </a:r>
          </a:p>
          <a:p>
            <a:r>
              <a:rPr lang="en-US" dirty="0"/>
              <a:t>Hazards of silica exposure</a:t>
            </a:r>
          </a:p>
          <a:p>
            <a:r>
              <a:rPr lang="en-US" dirty="0"/>
              <a:t>Safe work practices</a:t>
            </a:r>
          </a:p>
          <a:p>
            <a:r>
              <a:rPr lang="en-US" dirty="0"/>
              <a:t>How to minimize or eliminate silica exposure</a:t>
            </a:r>
          </a:p>
          <a:p>
            <a:r>
              <a:rPr lang="en-US" dirty="0"/>
              <a:t>Proper use of N95 masks</a:t>
            </a:r>
          </a:p>
          <a:p>
            <a:r>
              <a:rPr lang="en-US" dirty="0"/>
              <a:t>Silica safety procedures</a:t>
            </a:r>
          </a:p>
        </p:txBody>
      </p:sp>
      <p:pic>
        <p:nvPicPr>
          <p:cNvPr id="2050" name="Picture 2" descr="Silica Dust in the Home - Respirable Crystalline Silica Dust">
            <a:extLst>
              <a:ext uri="{FF2B5EF4-FFF2-40B4-BE49-F238E27FC236}">
                <a16:creationId xmlns:a16="http://schemas.microsoft.com/office/drawing/2014/main" id="{264A1867-69E3-E376-559B-D435CB3A0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922" y="4449927"/>
            <a:ext cx="2154974" cy="17270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ystalline Silica: The Science | Safe ...">
            <a:extLst>
              <a:ext uri="{FF2B5EF4-FFF2-40B4-BE49-F238E27FC236}">
                <a16:creationId xmlns:a16="http://schemas.microsoft.com/office/drawing/2014/main" id="{6C18DE20-5CFE-9CCD-DEAF-888B37D26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315" y="1628179"/>
            <a:ext cx="2404188" cy="1800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2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ortar">
            <a:extLst>
              <a:ext uri="{FF2B5EF4-FFF2-40B4-BE49-F238E27FC236}">
                <a16:creationId xmlns:a16="http://schemas.microsoft.com/office/drawing/2014/main" id="{711D01BB-5DB5-4605-42C6-4D50A088C6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99711" y="5108264"/>
            <a:ext cx="1773189" cy="12294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83A90D6-7615-3F84-55D9-9FA378AD1D7D}"/>
              </a:ext>
            </a:extLst>
          </p:cNvPr>
          <p:cNvSpPr>
            <a:spLocks noGrp="1"/>
          </p:cNvSpPr>
          <p:nvPr>
            <p:ph type="title"/>
          </p:nvPr>
        </p:nvSpPr>
        <p:spPr>
          <a:xfrm>
            <a:off x="1521400" y="415512"/>
            <a:ext cx="6150769" cy="994172"/>
          </a:xfrm>
        </p:spPr>
        <p:txBody>
          <a:bodyPr/>
          <a:lstStyle/>
          <a:p>
            <a:pPr algn="ctr"/>
            <a:r>
              <a:rPr lang="en-US" b="1" dirty="0"/>
              <a:t>What is Crystalline Silica?</a:t>
            </a:r>
          </a:p>
        </p:txBody>
      </p:sp>
      <p:sp>
        <p:nvSpPr>
          <p:cNvPr id="3" name="Text Placeholder 2">
            <a:extLst>
              <a:ext uri="{FF2B5EF4-FFF2-40B4-BE49-F238E27FC236}">
                <a16:creationId xmlns:a16="http://schemas.microsoft.com/office/drawing/2014/main" id="{7ADFA199-3177-77C5-C0C8-9F947DD4A136}"/>
              </a:ext>
            </a:extLst>
          </p:cNvPr>
          <p:cNvSpPr>
            <a:spLocks noGrp="1"/>
          </p:cNvSpPr>
          <p:nvPr>
            <p:ph type="body" idx="1"/>
          </p:nvPr>
        </p:nvSpPr>
        <p:spPr>
          <a:xfrm>
            <a:off x="542375" y="1794985"/>
            <a:ext cx="7886700" cy="3263504"/>
          </a:xfrm>
        </p:spPr>
        <p:txBody>
          <a:bodyPr>
            <a:noAutofit/>
          </a:bodyPr>
          <a:lstStyle/>
          <a:p>
            <a:pPr marL="0" indent="0">
              <a:lnSpc>
                <a:spcPct val="100000"/>
              </a:lnSpc>
              <a:spcBef>
                <a:spcPts val="0"/>
              </a:spcBef>
              <a:buNone/>
            </a:pPr>
            <a:r>
              <a:rPr lang="en-US" sz="2400" dirty="0">
                <a:latin typeface="Calibri"/>
                <a:cs typeface="Calibri"/>
              </a:rPr>
              <a:t>Crystalline silica is a material commonly found in industrial and construction processes. </a:t>
            </a:r>
          </a:p>
          <a:p>
            <a:pPr marL="0" indent="0">
              <a:lnSpc>
                <a:spcPct val="100000"/>
              </a:lnSpc>
              <a:spcBef>
                <a:spcPts val="0"/>
              </a:spcBef>
              <a:buNone/>
            </a:pPr>
            <a:endParaRPr lang="en-US" sz="2400" dirty="0">
              <a:latin typeface="Calibri"/>
              <a:cs typeface="Calibri"/>
            </a:endParaRPr>
          </a:p>
          <a:p>
            <a:pPr marL="0" indent="0">
              <a:lnSpc>
                <a:spcPct val="100000"/>
              </a:lnSpc>
              <a:spcBef>
                <a:spcPts val="0"/>
              </a:spcBef>
              <a:buNone/>
            </a:pPr>
            <a:r>
              <a:rPr lang="en-US" sz="2400" dirty="0">
                <a:latin typeface="Calibri"/>
                <a:cs typeface="Calibri"/>
              </a:rPr>
              <a:t>There a 3 forms of crystalline silica: quartz, tridymite, and cristobalite.</a:t>
            </a:r>
          </a:p>
          <a:p>
            <a:pPr marL="0" indent="0">
              <a:lnSpc>
                <a:spcPct val="100000"/>
              </a:lnSpc>
              <a:spcBef>
                <a:spcPts val="0"/>
              </a:spcBef>
              <a:buNone/>
            </a:pPr>
            <a:endParaRPr lang="en-US" sz="2400" dirty="0">
              <a:latin typeface="Calibri"/>
              <a:cs typeface="Calibri"/>
            </a:endParaRPr>
          </a:p>
          <a:p>
            <a:pPr marL="0" indent="0">
              <a:lnSpc>
                <a:spcPct val="100000"/>
              </a:lnSpc>
              <a:spcBef>
                <a:spcPts val="0"/>
              </a:spcBef>
              <a:buNone/>
            </a:pPr>
            <a:r>
              <a:rPr lang="en-US" sz="2400" dirty="0">
                <a:latin typeface="Calibri"/>
                <a:cs typeface="Calibri"/>
              </a:rPr>
              <a:t>Quartz is the most common form of crystalline silica. It is a component of sand, rock, brick, concrete, and many other common industrial materials.</a:t>
            </a:r>
          </a:p>
        </p:txBody>
      </p:sp>
      <p:pic>
        <p:nvPicPr>
          <p:cNvPr id="5" name="Picture 4" descr="Concrete block">
            <a:extLst>
              <a:ext uri="{FF2B5EF4-FFF2-40B4-BE49-F238E27FC236}">
                <a16:creationId xmlns:a16="http://schemas.microsoft.com/office/drawing/2014/main" id="{4D381763-D954-42DB-8BD6-4C860875C46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6785575" y="5118769"/>
            <a:ext cx="1773188" cy="1175701"/>
          </a:xfrm>
          <a:prstGeom prst="rect">
            <a:avLst/>
          </a:prstGeom>
          <a:ln>
            <a:noFill/>
          </a:ln>
          <a:effectLst>
            <a:outerShdw blurRad="292100" dist="139700" dir="2700000" algn="tl" rotWithShape="0">
              <a:srgbClr val="333333">
                <a:alpha val="65000"/>
              </a:srgbClr>
            </a:outerShdw>
          </a:effectLst>
        </p:spPr>
      </p:pic>
      <p:pic>
        <p:nvPicPr>
          <p:cNvPr id="4" name="Picture 3" descr="Rock">
            <a:extLst>
              <a:ext uri="{FF2B5EF4-FFF2-40B4-BE49-F238E27FC236}">
                <a16:creationId xmlns:a16="http://schemas.microsoft.com/office/drawing/2014/main" id="{23E08D54-E280-DA8E-2820-557FCC296CA3}"/>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2656787" y="5151470"/>
            <a:ext cx="1143000" cy="1143000"/>
          </a:xfrm>
          <a:prstGeom prst="rect">
            <a:avLst/>
          </a:prstGeom>
          <a:ln>
            <a:noFill/>
          </a:ln>
          <a:effectLst>
            <a:outerShdw blurRad="292100" dist="139700" dir="2700000" algn="tl" rotWithShape="0">
              <a:srgbClr val="333333">
                <a:alpha val="65000"/>
              </a:srgbClr>
            </a:outerShdw>
          </a:effectLst>
        </p:spPr>
      </p:pic>
      <p:pic>
        <p:nvPicPr>
          <p:cNvPr id="1026" name="Picture 2" descr="Crystalline Silica: The Science | Safe Silica">
            <a:extLst>
              <a:ext uri="{FF2B5EF4-FFF2-40B4-BE49-F238E27FC236}">
                <a16:creationId xmlns:a16="http://schemas.microsoft.com/office/drawing/2014/main" id="{61DBCDB6-206A-3EF4-432D-8544C06778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293" y="5151470"/>
            <a:ext cx="170021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08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C4090-CDE9-43B4-F214-7B8109AC32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D6CBB-7951-82B2-0F2F-9D38625CAD8B}"/>
              </a:ext>
            </a:extLst>
          </p:cNvPr>
          <p:cNvSpPr>
            <a:spLocks noGrp="1"/>
          </p:cNvSpPr>
          <p:nvPr>
            <p:ph type="title"/>
          </p:nvPr>
        </p:nvSpPr>
        <p:spPr>
          <a:xfrm>
            <a:off x="628650" y="850901"/>
            <a:ext cx="7886700" cy="1325563"/>
          </a:xfrm>
        </p:spPr>
        <p:txBody>
          <a:bodyPr>
            <a:normAutofit/>
          </a:bodyPr>
          <a:lstStyle/>
          <a:p>
            <a:pPr algn="ctr"/>
            <a:r>
              <a:rPr lang="en-US" sz="3200" b="1" dirty="0"/>
              <a:t>Site Specific Processes and Equipment that may expose workers to Crystalline Silica</a:t>
            </a:r>
            <a:endParaRPr lang="en-US" sz="3200" dirty="0"/>
          </a:p>
        </p:txBody>
      </p:sp>
      <p:sp>
        <p:nvSpPr>
          <p:cNvPr id="5" name="Text Placeholder 4">
            <a:extLst>
              <a:ext uri="{FF2B5EF4-FFF2-40B4-BE49-F238E27FC236}">
                <a16:creationId xmlns:a16="http://schemas.microsoft.com/office/drawing/2014/main" id="{E6F64CF9-76C6-3CFA-9115-CB24BBDDB62E}"/>
              </a:ext>
            </a:extLst>
          </p:cNvPr>
          <p:cNvSpPr>
            <a:spLocks noGrp="1"/>
          </p:cNvSpPr>
          <p:nvPr>
            <p:ph type="body" idx="1"/>
          </p:nvPr>
        </p:nvSpPr>
        <p:spPr/>
        <p:txBody>
          <a:bodyPr>
            <a:normAutofit fontScale="47500" lnSpcReduction="20000"/>
          </a:bodyPr>
          <a:lstStyle/>
          <a:p>
            <a:endParaRPr lang="en-US" dirty="0"/>
          </a:p>
          <a:p>
            <a:r>
              <a:rPr lang="en-US" sz="3300" dirty="0"/>
              <a:t>Stationary masonry saws</a:t>
            </a:r>
          </a:p>
          <a:p>
            <a:r>
              <a:rPr lang="en-US" sz="3300" dirty="0"/>
              <a:t>Handheld power saws (any blade diameter)</a:t>
            </a:r>
          </a:p>
          <a:p>
            <a:r>
              <a:rPr lang="en-US" sz="3300" dirty="0"/>
              <a:t>Handheld power saws for cutting fiber-cement board (with blade diameter of 8 inches or less)</a:t>
            </a:r>
          </a:p>
          <a:p>
            <a:r>
              <a:rPr lang="en-US" sz="3300" dirty="0"/>
              <a:t>Walk-behind saws</a:t>
            </a:r>
          </a:p>
          <a:p>
            <a:r>
              <a:rPr lang="en-US" sz="3300" dirty="0"/>
              <a:t>Handheld and stand-mounted drills (including impact and rotary hammer drills)</a:t>
            </a:r>
          </a:p>
          <a:p>
            <a:r>
              <a:rPr lang="en-US" sz="3300" dirty="0"/>
              <a:t>Jackhammers and handheld powered chipping tools</a:t>
            </a:r>
          </a:p>
          <a:p>
            <a:r>
              <a:rPr lang="en-US" sz="3300" dirty="0"/>
              <a:t>Handheld grinders for mortar removal (tuckpointing)</a:t>
            </a:r>
          </a:p>
          <a:p>
            <a:r>
              <a:rPr lang="en-US" sz="3300" dirty="0"/>
              <a:t>Handheld grinders for uses other than mortar removal</a:t>
            </a:r>
          </a:p>
          <a:p>
            <a:r>
              <a:rPr lang="en-US" sz="3300" dirty="0"/>
              <a:t>Heavy equipment and utility vehicles used to abrade or fracture silica containing materials or used during demolition activities involving silica-containing materials</a:t>
            </a:r>
          </a:p>
          <a:p>
            <a:r>
              <a:rPr lang="en-US" sz="3300" dirty="0"/>
              <a:t>Heavy equipment and utility vehicles used for tasks such as grading and excavating but not including demolishing, abrading, or fracturing silica-containing material</a:t>
            </a:r>
          </a:p>
          <a:p>
            <a:r>
              <a:rPr lang="en-US" sz="3300" dirty="0"/>
              <a:t>Hazmat with silica</a:t>
            </a:r>
          </a:p>
        </p:txBody>
      </p:sp>
    </p:spTree>
    <p:extLst>
      <p:ext uri="{BB962C8B-B14F-4D97-AF65-F5344CB8AC3E}">
        <p14:creationId xmlns:p14="http://schemas.microsoft.com/office/powerpoint/2010/main" val="76049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7669-BC15-9D24-8D33-673817A6221C}"/>
              </a:ext>
            </a:extLst>
          </p:cNvPr>
          <p:cNvSpPr>
            <a:spLocks noGrp="1"/>
          </p:cNvSpPr>
          <p:nvPr>
            <p:ph type="title"/>
          </p:nvPr>
        </p:nvSpPr>
        <p:spPr>
          <a:xfrm>
            <a:off x="2506980" y="1347248"/>
            <a:ext cx="4457700" cy="585788"/>
          </a:xfrm>
        </p:spPr>
        <p:txBody>
          <a:bodyPr>
            <a:noAutofit/>
          </a:bodyPr>
          <a:lstStyle/>
          <a:p>
            <a:pPr algn="ctr"/>
            <a:r>
              <a:rPr lang="en-US" sz="3300" b="1" dirty="0"/>
              <a:t>Routes of Entry</a:t>
            </a:r>
          </a:p>
        </p:txBody>
      </p:sp>
      <p:sp>
        <p:nvSpPr>
          <p:cNvPr id="6" name="Picture Placeholder 5">
            <a:extLst>
              <a:ext uri="{FF2B5EF4-FFF2-40B4-BE49-F238E27FC236}">
                <a16:creationId xmlns:a16="http://schemas.microsoft.com/office/drawing/2014/main" id="{C5F87E62-526A-6875-B9CA-FBF6345A99B5}"/>
              </a:ext>
            </a:extLst>
          </p:cNvPr>
          <p:cNvSpPr>
            <a:spLocks noGrp="1"/>
          </p:cNvSpPr>
          <p:nvPr>
            <p:ph type="pic" sz="half" idx="21"/>
          </p:nvPr>
        </p:nvSpPr>
        <p:spPr>
          <a:xfrm>
            <a:off x="3709898" y="1347249"/>
            <a:ext cx="5114925" cy="4310602"/>
          </a:xfrm>
        </p:spPr>
        <p:txBody>
          <a:bodyPr/>
          <a:lstStyle/>
          <a:p>
            <a:pPr marL="0" indent="0">
              <a:lnSpc>
                <a:spcPct val="100000"/>
              </a:lnSpc>
              <a:buNone/>
            </a:pPr>
            <a:endParaRPr lang="en-US" sz="2400" dirty="0">
              <a:latin typeface="Calibri"/>
              <a:cs typeface="Calibri"/>
            </a:endParaRPr>
          </a:p>
          <a:p>
            <a:pPr marL="0" indent="0">
              <a:lnSpc>
                <a:spcPct val="100000"/>
              </a:lnSpc>
              <a:buNone/>
            </a:pPr>
            <a:endParaRPr lang="en-US" sz="2400" dirty="0">
              <a:latin typeface="Calibri"/>
              <a:cs typeface="Calibri"/>
            </a:endParaRPr>
          </a:p>
          <a:p>
            <a:pPr marL="0" indent="0">
              <a:lnSpc>
                <a:spcPct val="100000"/>
              </a:lnSpc>
              <a:buNone/>
            </a:pPr>
            <a:r>
              <a:rPr lang="en-US" sz="2400" dirty="0">
                <a:latin typeface="Calibri"/>
                <a:cs typeface="Calibri"/>
              </a:rPr>
              <a:t>Primarily an </a:t>
            </a:r>
            <a:r>
              <a:rPr lang="en-US" sz="2400" b="1" dirty="0">
                <a:latin typeface="Calibri"/>
                <a:cs typeface="Calibri"/>
              </a:rPr>
              <a:t>inhalation hazard</a:t>
            </a:r>
          </a:p>
          <a:p>
            <a:pPr marL="0" indent="0">
              <a:lnSpc>
                <a:spcPct val="100000"/>
              </a:lnSpc>
              <a:buNone/>
            </a:pPr>
            <a:endParaRPr lang="en-US" sz="2400" dirty="0">
              <a:latin typeface="Calibri"/>
              <a:cs typeface="Calibri"/>
            </a:endParaRPr>
          </a:p>
          <a:p>
            <a:pPr marL="0" indent="0">
              <a:lnSpc>
                <a:spcPct val="100000"/>
              </a:lnSpc>
              <a:buNone/>
            </a:pPr>
            <a:endParaRPr lang="en-US" sz="2400" dirty="0">
              <a:latin typeface="Calibri"/>
              <a:cs typeface="Calibri"/>
            </a:endParaRPr>
          </a:p>
          <a:p>
            <a:pPr marL="0" indent="0">
              <a:lnSpc>
                <a:spcPct val="100000"/>
              </a:lnSpc>
              <a:buNone/>
            </a:pPr>
            <a:r>
              <a:rPr lang="en-US" sz="2400" dirty="0">
                <a:latin typeface="Calibri"/>
                <a:cs typeface="Calibri"/>
              </a:rPr>
              <a:t>Crystalline silica also has a </a:t>
            </a:r>
            <a:r>
              <a:rPr lang="en-US" sz="2400" b="1" dirty="0">
                <a:latin typeface="Calibri"/>
                <a:cs typeface="Calibri"/>
              </a:rPr>
              <a:t>contact eye and skin hazard</a:t>
            </a:r>
            <a:r>
              <a:rPr lang="en-US" sz="2400" dirty="0">
                <a:latin typeface="Calibri"/>
                <a:cs typeface="Calibri"/>
              </a:rPr>
              <a:t>, which may result in minor irritation.</a:t>
            </a:r>
          </a:p>
          <a:p>
            <a:pPr marL="9525">
              <a:lnSpc>
                <a:spcPct val="100000"/>
              </a:lnSpc>
            </a:pPr>
            <a:endParaRPr lang="en-US" sz="1200" dirty="0">
              <a:latin typeface="Calibri"/>
              <a:cs typeface="Calibri"/>
            </a:endParaRPr>
          </a:p>
          <a:p>
            <a:endParaRPr lang="en-US" dirty="0"/>
          </a:p>
          <a:p>
            <a:pPr marL="0" indent="0">
              <a:buNone/>
            </a:pPr>
            <a:endParaRPr lang="en-US" b="1" dirty="0"/>
          </a:p>
          <a:p>
            <a:pPr marL="0" indent="0">
              <a:buNone/>
            </a:pPr>
            <a:endParaRPr lang="en-US" b="1" i="1" dirty="0"/>
          </a:p>
          <a:p>
            <a:pPr marL="0" indent="0">
              <a:buNone/>
            </a:pPr>
            <a:endParaRPr lang="en-US" dirty="0"/>
          </a:p>
          <a:p>
            <a:endParaRPr lang="en-US" dirty="0"/>
          </a:p>
        </p:txBody>
      </p:sp>
      <p:pic>
        <p:nvPicPr>
          <p:cNvPr id="4" name="Picture 3" descr="Drawing of a person wearing a hard hart, with small particles entering through their nose and mouth, making the way to the person's lungs.">
            <a:extLst>
              <a:ext uri="{FF2B5EF4-FFF2-40B4-BE49-F238E27FC236}">
                <a16:creationId xmlns:a16="http://schemas.microsoft.com/office/drawing/2014/main" id="{9A2AA6F8-AE47-7F65-5A5D-330356A4EDA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40202" y="2235466"/>
            <a:ext cx="2437667" cy="29487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331174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3EC40-BB36-D908-A1CA-67B994CA8850}"/>
              </a:ext>
            </a:extLst>
          </p:cNvPr>
          <p:cNvSpPr>
            <a:spLocks noGrp="1"/>
          </p:cNvSpPr>
          <p:nvPr>
            <p:ph type="title"/>
          </p:nvPr>
        </p:nvSpPr>
        <p:spPr>
          <a:xfrm>
            <a:off x="1958527" y="575073"/>
            <a:ext cx="6415087" cy="994172"/>
          </a:xfrm>
        </p:spPr>
        <p:txBody>
          <a:bodyPr>
            <a:normAutofit/>
          </a:bodyPr>
          <a:lstStyle/>
          <a:p>
            <a:r>
              <a:rPr lang="en-US" b="1" dirty="0"/>
              <a:t>Health Hazards of Silica</a:t>
            </a:r>
          </a:p>
        </p:txBody>
      </p:sp>
      <p:pic>
        <p:nvPicPr>
          <p:cNvPr id="5" name="Picture 4" descr="A picture containing invertebrate, ctenophore&#10;&#10;AI-generated content may be incorrect.">
            <a:extLst>
              <a:ext uri="{FF2B5EF4-FFF2-40B4-BE49-F238E27FC236}">
                <a16:creationId xmlns:a16="http://schemas.microsoft.com/office/drawing/2014/main" id="{D119B0F6-4FD8-2716-B51B-5E77366EC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474" y="2853649"/>
            <a:ext cx="4018286" cy="2009143"/>
          </a:xfrm>
          <a:prstGeom prst="rect">
            <a:avLst/>
          </a:prstGeom>
        </p:spPr>
      </p:pic>
      <p:pic>
        <p:nvPicPr>
          <p:cNvPr id="7" name="Picture 6" descr="A picture containing black, echinoderm&#10;&#10;AI-generated content may be incorrect.">
            <a:extLst>
              <a:ext uri="{FF2B5EF4-FFF2-40B4-BE49-F238E27FC236}">
                <a16:creationId xmlns:a16="http://schemas.microsoft.com/office/drawing/2014/main" id="{52C0B4F3-994D-8E67-B07B-72E60046B9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7476" y="2239566"/>
            <a:ext cx="3386138" cy="3386138"/>
          </a:xfrm>
          <a:prstGeom prst="rect">
            <a:avLst/>
          </a:prstGeom>
        </p:spPr>
      </p:pic>
    </p:spTree>
    <p:extLst>
      <p:ext uri="{BB962C8B-B14F-4D97-AF65-F5344CB8AC3E}">
        <p14:creationId xmlns:p14="http://schemas.microsoft.com/office/powerpoint/2010/main" val="161686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2EA92-0E95-6D1D-A086-ACAD4E1D01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83D22-8288-FDB9-FAEF-82A322CDCC4E}"/>
              </a:ext>
            </a:extLst>
          </p:cNvPr>
          <p:cNvSpPr>
            <a:spLocks noGrp="1"/>
          </p:cNvSpPr>
          <p:nvPr>
            <p:ph type="title"/>
          </p:nvPr>
        </p:nvSpPr>
        <p:spPr>
          <a:xfrm>
            <a:off x="738637" y="1232297"/>
            <a:ext cx="7478023" cy="994172"/>
          </a:xfrm>
        </p:spPr>
        <p:txBody>
          <a:bodyPr>
            <a:noAutofit/>
          </a:bodyPr>
          <a:lstStyle/>
          <a:p>
            <a:pPr algn="ctr"/>
            <a:r>
              <a:rPr lang="en-US" sz="4050" b="1" dirty="0"/>
              <a:t>Health Hazards of Silica</a:t>
            </a:r>
          </a:p>
        </p:txBody>
      </p:sp>
      <p:sp>
        <p:nvSpPr>
          <p:cNvPr id="3" name="Text Placeholder 2">
            <a:extLst>
              <a:ext uri="{FF2B5EF4-FFF2-40B4-BE49-F238E27FC236}">
                <a16:creationId xmlns:a16="http://schemas.microsoft.com/office/drawing/2014/main" id="{34FA9D05-C9CE-780D-E18D-6A0B98DE4C92}"/>
              </a:ext>
            </a:extLst>
          </p:cNvPr>
          <p:cNvSpPr>
            <a:spLocks noGrp="1"/>
          </p:cNvSpPr>
          <p:nvPr>
            <p:ph type="body" idx="1"/>
          </p:nvPr>
        </p:nvSpPr>
        <p:spPr/>
        <p:txBody>
          <a:bodyPr>
            <a:normAutofit/>
          </a:bodyPr>
          <a:lstStyle/>
          <a:p>
            <a:pPr marL="0" indent="0">
              <a:buNone/>
            </a:pPr>
            <a:endParaRPr lang="en-US" dirty="0"/>
          </a:p>
          <a:p>
            <a:pPr marL="0" indent="0">
              <a:buNone/>
            </a:pPr>
            <a:r>
              <a:rPr lang="en-US" sz="2700" dirty="0"/>
              <a:t>Formation of nodules can develop into a disease called </a:t>
            </a:r>
            <a:r>
              <a:rPr lang="en-US" sz="2700" b="1" dirty="0"/>
              <a:t>silicosis.</a:t>
            </a:r>
          </a:p>
          <a:p>
            <a:pPr lvl="1"/>
            <a:r>
              <a:rPr lang="en-US" sz="2700" dirty="0"/>
              <a:t>Slowly progressive, irreversible, and potentially fatal.</a:t>
            </a:r>
          </a:p>
          <a:p>
            <a:pPr lvl="1"/>
            <a:r>
              <a:rPr lang="en-US" sz="2700" dirty="0"/>
              <a:t>Once established, it can continue to progress even if you’re no longer exposed.</a:t>
            </a:r>
          </a:p>
          <a:p>
            <a:pPr marL="342900" lvl="1" indent="0">
              <a:buNone/>
            </a:pPr>
            <a:endParaRPr lang="en-US" dirty="0"/>
          </a:p>
        </p:txBody>
      </p:sp>
    </p:spTree>
    <p:extLst>
      <p:ext uri="{BB962C8B-B14F-4D97-AF65-F5344CB8AC3E}">
        <p14:creationId xmlns:p14="http://schemas.microsoft.com/office/powerpoint/2010/main" val="172154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ABD58-01CE-A635-C405-9EC8021C1A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77134B-7512-2F01-BBCE-58FF40CE8CF4}"/>
              </a:ext>
            </a:extLst>
          </p:cNvPr>
          <p:cNvSpPr>
            <a:spLocks noGrp="1"/>
          </p:cNvSpPr>
          <p:nvPr>
            <p:ph type="title"/>
          </p:nvPr>
        </p:nvSpPr>
        <p:spPr>
          <a:xfrm>
            <a:off x="1857375" y="831453"/>
            <a:ext cx="6057900" cy="994172"/>
          </a:xfrm>
        </p:spPr>
        <p:txBody>
          <a:bodyPr>
            <a:normAutofit/>
          </a:bodyPr>
          <a:lstStyle/>
          <a:p>
            <a:r>
              <a:rPr lang="en-US" b="1" dirty="0"/>
              <a:t>Health Hazards of Silica</a:t>
            </a:r>
          </a:p>
        </p:txBody>
      </p:sp>
      <p:sp>
        <p:nvSpPr>
          <p:cNvPr id="3" name="Text Placeholder 2">
            <a:extLst>
              <a:ext uri="{FF2B5EF4-FFF2-40B4-BE49-F238E27FC236}">
                <a16:creationId xmlns:a16="http://schemas.microsoft.com/office/drawing/2014/main" id="{FBCF9B4C-7FC3-523C-A235-CD9D413D4633}"/>
              </a:ext>
            </a:extLst>
          </p:cNvPr>
          <p:cNvSpPr>
            <a:spLocks noGrp="1"/>
          </p:cNvSpPr>
          <p:nvPr>
            <p:ph type="body" idx="1"/>
          </p:nvPr>
        </p:nvSpPr>
        <p:spPr/>
        <p:txBody>
          <a:bodyPr>
            <a:normAutofit/>
          </a:bodyPr>
          <a:lstStyle/>
          <a:p>
            <a:pPr marL="342900" lvl="1" indent="0">
              <a:buNone/>
            </a:pPr>
            <a:endParaRPr lang="en-US" dirty="0"/>
          </a:p>
          <a:p>
            <a:r>
              <a:rPr lang="en-US" sz="2400" dirty="0"/>
              <a:t>Three types of </a:t>
            </a:r>
            <a:r>
              <a:rPr lang="en-US" sz="2400" b="1" dirty="0"/>
              <a:t>silicosis</a:t>
            </a:r>
            <a:r>
              <a:rPr lang="en-US" sz="2400" dirty="0"/>
              <a:t>: acute, chronic, and accelerated.</a:t>
            </a:r>
          </a:p>
          <a:p>
            <a:endParaRPr lang="en-US" sz="2400" dirty="0"/>
          </a:p>
          <a:p>
            <a:pPr lvl="1"/>
            <a:r>
              <a:rPr lang="en-US" dirty="0"/>
              <a:t>Acute: worker exposed to extremely high levels and may show symptoms only after a few weeks.</a:t>
            </a:r>
          </a:p>
          <a:p>
            <a:pPr lvl="1"/>
            <a:endParaRPr lang="en-US" dirty="0"/>
          </a:p>
          <a:p>
            <a:pPr lvl="1"/>
            <a:r>
              <a:rPr lang="en-US" dirty="0"/>
              <a:t>Chronic: Low but frequent exposure. </a:t>
            </a:r>
          </a:p>
          <a:p>
            <a:pPr lvl="1"/>
            <a:endParaRPr lang="en-US" dirty="0"/>
          </a:p>
          <a:p>
            <a:pPr lvl="1"/>
            <a:r>
              <a:rPr lang="en-US" dirty="0"/>
              <a:t>Accelerated: Develops after worker is exposed to high levels for a shorter period of time.</a:t>
            </a:r>
          </a:p>
        </p:txBody>
      </p:sp>
    </p:spTree>
    <p:extLst>
      <p:ext uri="{BB962C8B-B14F-4D97-AF65-F5344CB8AC3E}">
        <p14:creationId xmlns:p14="http://schemas.microsoft.com/office/powerpoint/2010/main" val="550173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A89B8E3F6E5D4E9B17D02912E46D08" ma:contentTypeVersion="6" ma:contentTypeDescription="Create a new document." ma:contentTypeScope="" ma:versionID="c1c27561137f73383ee6f380d60b828c">
  <xsd:schema xmlns:xsd="http://www.w3.org/2001/XMLSchema" xmlns:xs="http://www.w3.org/2001/XMLSchema" xmlns:p="http://schemas.microsoft.com/office/2006/metadata/properties" xmlns:ns2="33131be1-7636-4fde-9b4e-c35c6eedaee5" targetNamespace="http://schemas.microsoft.com/office/2006/metadata/properties" ma:root="true" ma:fieldsID="c5227413cfe86073f3b912a179faeb9c" ns2:_="">
    <xsd:import namespace="33131be1-7636-4fde-9b4e-c35c6eedaee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1be1-7636-4fde-9b4e-c35c6eeda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833884-8873-4F3F-9D0E-3207798CBD8D}"/>
</file>

<file path=customXml/itemProps2.xml><?xml version="1.0" encoding="utf-8"?>
<ds:datastoreItem xmlns:ds="http://schemas.openxmlformats.org/officeDocument/2006/customXml" ds:itemID="{1EA68093-FD95-4D1F-82E4-3276A9EF6D48}">
  <ds:schemaRefs>
    <ds:schemaRef ds:uri="http://schemas.microsoft.com/office/2006/metadata/properties"/>
    <ds:schemaRef ds:uri="http://schemas.microsoft.com/office/infopath/2007/PartnerControls"/>
    <ds:schemaRef ds:uri="14860eb3-030b-44af-a190-f4887f83de25"/>
    <ds:schemaRef ds:uri="02298570-5252-44d2-979b-285068989119"/>
    <ds:schemaRef ds:uri="2905f4ce-92cd-4299-888e-6d1f66e5c792"/>
    <ds:schemaRef ds:uri="b008de92-d7a9-404c-9536-8d2e7f578c44"/>
  </ds:schemaRefs>
</ds:datastoreItem>
</file>

<file path=customXml/itemProps3.xml><?xml version="1.0" encoding="utf-8"?>
<ds:datastoreItem xmlns:ds="http://schemas.openxmlformats.org/officeDocument/2006/customXml" ds:itemID="{00ED81DF-AD95-4B9A-846E-33DF78C92C17}">
  <ds:schemaRefs>
    <ds:schemaRef ds:uri="http://schemas.microsoft.com/sharepoint/v3/contenttype/forms"/>
  </ds:schemaRefs>
</ds:datastoreItem>
</file>

<file path=docMetadata/LabelInfo.xml><?xml version="1.0" encoding="utf-8"?>
<clbl:labelList xmlns:clbl="http://schemas.microsoft.com/office/2020/mipLabelMetadata">
  <clbl:label id="{db79d039-fcd0-4045-9c78-4cfb2eba090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office theme</Template>
  <TotalTime>1880</TotalTime>
  <Words>3001</Words>
  <Application>Microsoft Office PowerPoint</Application>
  <PresentationFormat>On-screen Show (4:3)</PresentationFormat>
  <Paragraphs>393</Paragraphs>
  <Slides>28</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Aptos</vt:lpstr>
      <vt:lpstr>Arial</vt:lpstr>
      <vt:lpstr>Calibri</vt:lpstr>
      <vt:lpstr>Calibri Light</vt:lpstr>
      <vt:lpstr>DejaVu Sans</vt:lpstr>
      <vt:lpstr>Open Sans</vt:lpstr>
      <vt:lpstr>system-ui</vt:lpstr>
      <vt:lpstr>Office Theme</vt:lpstr>
      <vt:lpstr>OMD Safety Policy Training</vt:lpstr>
      <vt:lpstr>Crystalline Silica </vt:lpstr>
      <vt:lpstr>Training Requirements</vt:lpstr>
      <vt:lpstr>What is Crystalline Silica?</vt:lpstr>
      <vt:lpstr>Site Specific Processes and Equipment that may expose workers to Crystalline Silica</vt:lpstr>
      <vt:lpstr>Routes of Entry</vt:lpstr>
      <vt:lpstr>Health Hazards of Silica</vt:lpstr>
      <vt:lpstr>Health Hazards of Silica</vt:lpstr>
      <vt:lpstr>Health Hazards of Silica</vt:lpstr>
      <vt:lpstr>Stages of Silicosis</vt:lpstr>
      <vt:lpstr>Other Increased Health Affects with Silicosis</vt:lpstr>
      <vt:lpstr>Respirable Crystalline  Silica Action Level</vt:lpstr>
      <vt:lpstr>N95 Mask</vt:lpstr>
      <vt:lpstr>Silica Exposure Site Specific Processes and Equipment</vt:lpstr>
      <vt:lpstr>Stationary Masonry Saws  </vt:lpstr>
      <vt:lpstr>Handheld Power Saw (any blade diameter)</vt:lpstr>
      <vt:lpstr>Handheld power saws for cutting fiber-cement board  (with blade diameter of 8 inches or less)</vt:lpstr>
      <vt:lpstr>Walk-behind Saws</vt:lpstr>
      <vt:lpstr>Handheld and stand-mounted drills</vt:lpstr>
      <vt:lpstr>Jackhammers and handheld powered chipping tools </vt:lpstr>
      <vt:lpstr>Handheld grinders for mortar removal (tuckpointing)</vt:lpstr>
      <vt:lpstr>Handheld grinders for uses other than mortar removal</vt:lpstr>
      <vt:lpstr>Heavy Equipment &amp; Utility Vehicle Operators (used to abrade or fracture)</vt:lpstr>
      <vt:lpstr>Heavy Equipment &amp; Utility Vehicle Operators (used for grading and excavating)</vt:lpstr>
      <vt:lpstr>Respiratory Protection Summary</vt:lpstr>
      <vt:lpstr>Housekeeping</vt:lpstr>
      <vt:lpstr>References and 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CASTEEL Amanda E * OMD</cp:lastModifiedBy>
  <cp:revision>11</cp:revision>
  <dcterms:created xsi:type="dcterms:W3CDTF">2024-02-01T19:20:03Z</dcterms:created>
  <dcterms:modified xsi:type="dcterms:W3CDTF">2025-09-25T16:58:52Z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0x010100E6A89B8E3F6E5D4E9B17D02912E46D08</vt:lpwstr>
  </property>
  <property fmtid="{D5CDD505-2E9C-101B-9397-08002B2CF9AE}" pid="3" name="MSIP_Label_db79d039-fcd0-4045-9c78-4cfb2eba0904_Enabled">
    <vt:lpwstr>true</vt:lpwstr>
  </property>
  <property fmtid="{D5CDD505-2E9C-101B-9397-08002B2CF9AE}" pid="4" name="MSIP_Label_db79d039-fcd0-4045-9c78-4cfb2eba0904_SetDate">
    <vt:lpwstr>2024-03-25T21:15:31Z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70792d64-a06b-4cb3-9889-42c81437c55c</vt:lpwstr>
  </property>
  <property fmtid="{D5CDD505-2E9C-101B-9397-08002B2CF9AE}" pid="9" name="MSIP_Label_db79d039-fcd0-4045-9c78-4cfb2eba0904_ContentBits">
    <vt:lpwstr>0</vt:lpwstr>
  </property>
  <property fmtid="{D5CDD505-2E9C-101B-9397-08002B2CF9AE}" pid="10" name="MediaServiceImageTags">
    <vt:lpwstr/>
  </property>
</Properties>
</file>