
<file path=[Content_Types].xml><?xml version="1.0" encoding="utf-8"?>
<Types xmlns="http://schemas.openxmlformats.org/package/2006/content-types">
  <Default Extension="png" ContentType="image/png"/>
  <Default Extension="mp3" ContentType="audio/unknown"/>
  <Default Extension="emf" ContentType="image/x-emf"/>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25"/>
  </p:notesMasterIdLst>
  <p:sldIdLst>
    <p:sldId id="256" r:id="rId2"/>
    <p:sldId id="257" r:id="rId3"/>
    <p:sldId id="268" r:id="rId4"/>
    <p:sldId id="260" r:id="rId5"/>
    <p:sldId id="262" r:id="rId6"/>
    <p:sldId id="263" r:id="rId7"/>
    <p:sldId id="275" r:id="rId8"/>
    <p:sldId id="258" r:id="rId9"/>
    <p:sldId id="261" r:id="rId10"/>
    <p:sldId id="270" r:id="rId11"/>
    <p:sldId id="276" r:id="rId12"/>
    <p:sldId id="272" r:id="rId13"/>
    <p:sldId id="279" r:id="rId14"/>
    <p:sldId id="281" r:id="rId15"/>
    <p:sldId id="280" r:id="rId16"/>
    <p:sldId id="283" r:id="rId17"/>
    <p:sldId id="292" r:id="rId18"/>
    <p:sldId id="287" r:id="rId19"/>
    <p:sldId id="294" r:id="rId20"/>
    <p:sldId id="290" r:id="rId21"/>
    <p:sldId id="271" r:id="rId22"/>
    <p:sldId id="286" r:id="rId23"/>
    <p:sldId id="293" r:id="rId24"/>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1651" autoAdjust="0"/>
    <p:restoredTop sz="85645" autoAdjust="0"/>
  </p:normalViewPr>
  <p:slideViewPr>
    <p:cSldViewPr snapToGrid="0" snapToObjects="1">
      <p:cViewPr>
        <p:scale>
          <a:sx n="80" d="100"/>
          <a:sy n="80" d="100"/>
        </p:scale>
        <p:origin x="-936" y="-312"/>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696E674-F3CC-4454-891C-A8642CC1987C}" type="datetimeFigureOut">
              <a:rPr lang="en-US" smtClean="0"/>
              <a:t>2/11/2014</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A741C55-DB20-4B78-87B5-E9D549C2E391}" type="slidenum">
              <a:rPr lang="en-US" smtClean="0"/>
              <a:t>‹#›</a:t>
            </a:fld>
            <a:endParaRPr lang="en-US"/>
          </a:p>
        </p:txBody>
      </p:sp>
    </p:spTree>
    <p:extLst>
      <p:ext uri="{BB962C8B-B14F-4D97-AF65-F5344CB8AC3E}">
        <p14:creationId xmlns:p14="http://schemas.microsoft.com/office/powerpoint/2010/main" val="177933399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Sound recordings are compelling cultural and historical documents with great potential for instruction and research, public programming, and personal enrichment.</a:t>
            </a:r>
          </a:p>
          <a:p>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Most</a:t>
            </a:r>
            <a:r>
              <a:rPr lang="en-US" sz="1200" kern="1200" baseline="0" dirty="0" smtClean="0">
                <a:solidFill>
                  <a:schemeClr val="tx1"/>
                </a:solidFill>
                <a:effectLst/>
                <a:latin typeface="+mn-lt"/>
                <a:ea typeface="+mn-ea"/>
                <a:cs typeface="+mn-cs"/>
              </a:rPr>
              <a:t> historical </a:t>
            </a:r>
            <a:r>
              <a:rPr lang="en-US" sz="1200" kern="1200" dirty="0" smtClean="0">
                <a:solidFill>
                  <a:schemeClr val="tx1"/>
                </a:solidFill>
                <a:effectLst/>
                <a:latin typeface="+mn-lt"/>
                <a:ea typeface="+mn-ea"/>
                <a:cs typeface="+mn-cs"/>
              </a:rPr>
              <a:t>sound recordings are at risk of loss due to the inherent instabilities of their materials, their sensitivity to mishandling and poor storage conditions, and the threat of technological obsolescence.</a:t>
            </a:r>
          </a:p>
          <a:p>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Preserving and providing</a:t>
            </a:r>
            <a:r>
              <a:rPr lang="en-US" sz="1200" kern="1200" baseline="0" dirty="0" smtClean="0">
                <a:solidFill>
                  <a:schemeClr val="tx1"/>
                </a:solidFill>
                <a:effectLst/>
                <a:latin typeface="+mn-lt"/>
                <a:ea typeface="+mn-ea"/>
                <a:cs typeface="+mn-cs"/>
              </a:rPr>
              <a:t> access to sound recordings</a:t>
            </a:r>
            <a:r>
              <a:rPr lang="en-US" sz="1200" kern="1200" dirty="0" smtClean="0">
                <a:solidFill>
                  <a:schemeClr val="tx1"/>
                </a:solidFill>
                <a:effectLst/>
                <a:latin typeface="+mn-lt"/>
                <a:ea typeface="+mn-ea"/>
                <a:cs typeface="+mn-cs"/>
              </a:rPr>
              <a:t> over time depends on an informed and active management practice,</a:t>
            </a:r>
            <a:r>
              <a:rPr lang="en-US" sz="1200" kern="1200" baseline="0" dirty="0" smtClean="0">
                <a:solidFill>
                  <a:schemeClr val="tx1"/>
                </a:solidFill>
                <a:effectLst/>
                <a:latin typeface="+mn-lt"/>
                <a:ea typeface="+mn-ea"/>
                <a:cs typeface="+mn-cs"/>
              </a:rPr>
              <a:t> one that is focused on the goal of digitizing sound recordings in order to provide access to their contents while conserving the originals.</a:t>
            </a:r>
          </a:p>
          <a:p>
            <a:endParaRPr lang="en-US" sz="1200" kern="1200" baseline="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In this presentation we</a:t>
            </a:r>
            <a:r>
              <a:rPr lang="en-US" sz="1200" kern="1200" baseline="0" dirty="0" smtClean="0">
                <a:solidFill>
                  <a:schemeClr val="tx1"/>
                </a:solidFill>
                <a:effectLst/>
                <a:latin typeface="+mn-lt"/>
                <a:ea typeface="+mn-ea"/>
                <a:cs typeface="+mn-cs"/>
              </a:rPr>
              <a:t> will review the </a:t>
            </a:r>
            <a:r>
              <a:rPr lang="en-US" sz="1200" kern="1200" dirty="0" smtClean="0">
                <a:solidFill>
                  <a:schemeClr val="tx1"/>
                </a:solidFill>
                <a:effectLst/>
                <a:latin typeface="+mn-lt"/>
                <a:ea typeface="+mn-ea"/>
                <a:cs typeface="+mn-cs"/>
              </a:rPr>
              <a:t>challenges of managing historical sound recordings and discuss three</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activities</a:t>
            </a:r>
            <a:r>
              <a:rPr lang="en-US" sz="1200" kern="1200" baseline="0" dirty="0" smtClean="0">
                <a:solidFill>
                  <a:schemeClr val="tx1"/>
                </a:solidFill>
                <a:effectLst/>
                <a:latin typeface="+mn-lt"/>
                <a:ea typeface="+mn-ea"/>
                <a:cs typeface="+mn-cs"/>
              </a:rPr>
              <a:t> that will improve your readiness to manage the historical sound recordings in your collections.</a:t>
            </a:r>
          </a:p>
          <a:p>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Along the way</a:t>
            </a:r>
            <a:r>
              <a:rPr lang="en-US" sz="1200" kern="1200" baseline="0" dirty="0" smtClean="0">
                <a:solidFill>
                  <a:schemeClr val="tx1"/>
                </a:solidFill>
                <a:effectLst/>
                <a:latin typeface="+mn-lt"/>
                <a:ea typeface="+mn-ea"/>
                <a:cs typeface="+mn-cs"/>
              </a:rPr>
              <a:t> we will take a closer look at t</a:t>
            </a:r>
            <a:r>
              <a:rPr lang="en-US" sz="1200" kern="1200" dirty="0" smtClean="0">
                <a:solidFill>
                  <a:schemeClr val="tx1"/>
                </a:solidFill>
                <a:effectLst/>
                <a:latin typeface="+mn-lt"/>
                <a:ea typeface="+mn-ea"/>
                <a:cs typeface="+mn-cs"/>
              </a:rPr>
              <a:t>he most prominent sound recording formats</a:t>
            </a:r>
            <a:r>
              <a:rPr lang="en-US" sz="1200" kern="1200" baseline="0" dirty="0" smtClean="0">
                <a:solidFill>
                  <a:schemeClr val="tx1"/>
                </a:solidFill>
                <a:effectLst/>
                <a:latin typeface="+mn-lt"/>
                <a:ea typeface="+mn-ea"/>
                <a:cs typeface="+mn-cs"/>
              </a:rPr>
              <a:t> in your repositories.</a:t>
            </a:r>
            <a:endParaRPr lang="en-US" sz="1200" kern="1200" dirty="0" smtClean="0">
              <a:solidFill>
                <a:schemeClr val="tx1"/>
              </a:solidFill>
              <a:effectLst/>
              <a:latin typeface="+mn-lt"/>
              <a:ea typeface="+mn-ea"/>
              <a:cs typeface="+mn-cs"/>
            </a:endParaRPr>
          </a:p>
          <a:p>
            <a:endParaRPr lang="en-US" sz="1200" kern="1200" dirty="0" smtClean="0">
              <a:solidFill>
                <a:schemeClr val="tx1"/>
              </a:solidFill>
              <a:effectLst/>
              <a:latin typeface="+mn-lt"/>
              <a:ea typeface="+mn-ea"/>
              <a:cs typeface="+mn-cs"/>
            </a:endParaRPr>
          </a:p>
          <a:p>
            <a:endParaRPr lang="en-US" sz="1200" kern="1200" dirty="0" smtClean="0">
              <a:solidFill>
                <a:schemeClr val="tx1"/>
              </a:solidFill>
              <a:effectLst/>
              <a:latin typeface="+mn-lt"/>
              <a:ea typeface="+mn-ea"/>
              <a:cs typeface="+mn-cs"/>
            </a:endParaRPr>
          </a:p>
          <a:p>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6A741C55-DB20-4B78-87B5-E9D549C2E391}" type="slidenum">
              <a:rPr lang="en-US" smtClean="0"/>
              <a:t>1</a:t>
            </a:fld>
            <a:endParaRPr lang="en-US"/>
          </a:p>
        </p:txBody>
      </p:sp>
    </p:spTree>
    <p:extLst>
      <p:ext uri="{BB962C8B-B14F-4D97-AF65-F5344CB8AC3E}">
        <p14:creationId xmlns:p14="http://schemas.microsoft.com/office/powerpoint/2010/main" val="381445308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Digitization for preservation and access results in the following set of digital audio files: </a:t>
            </a:r>
          </a:p>
          <a:p>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a</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preservation master file: </a:t>
            </a:r>
          </a:p>
          <a:p>
            <a:r>
              <a:rPr lang="en-US" sz="1200" kern="1200" dirty="0" smtClean="0">
                <a:solidFill>
                  <a:schemeClr val="tx1"/>
                </a:solidFill>
                <a:effectLst/>
                <a:latin typeface="+mn-lt"/>
                <a:ea typeface="+mn-ea"/>
                <a:cs typeface="+mn-cs"/>
              </a:rPr>
              <a:t>	a high quality copy for long term storage</a:t>
            </a:r>
          </a:p>
          <a:p>
            <a:r>
              <a:rPr lang="en-US" sz="1200" kern="1200" dirty="0" smtClean="0">
                <a:solidFill>
                  <a:schemeClr val="tx1"/>
                </a:solidFill>
                <a:effectLst/>
                <a:latin typeface="+mn-lt"/>
                <a:ea typeface="+mn-ea"/>
                <a:cs typeface="+mn-cs"/>
              </a:rPr>
              <a:t>	created</a:t>
            </a:r>
            <a:r>
              <a:rPr lang="en-US" sz="1200" kern="1200" baseline="0" dirty="0" smtClean="0">
                <a:solidFill>
                  <a:schemeClr val="tx1"/>
                </a:solidFill>
                <a:effectLst/>
                <a:latin typeface="+mn-lt"/>
                <a:ea typeface="+mn-ea"/>
                <a:cs typeface="+mn-cs"/>
              </a:rPr>
              <a:t> through optimized playback</a:t>
            </a:r>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	not edited or processed in any way.</a:t>
            </a:r>
          </a:p>
          <a:p>
            <a:r>
              <a:rPr lang="en-US" sz="1200" kern="1200" dirty="0" smtClean="0">
                <a:solidFill>
                  <a:schemeClr val="tx1"/>
                </a:solidFill>
                <a:effectLst/>
                <a:latin typeface="+mn-lt"/>
                <a:ea typeface="+mn-ea"/>
                <a:cs typeface="+mn-cs"/>
              </a:rPr>
              <a:t>	in short: </a:t>
            </a:r>
          </a:p>
          <a:p>
            <a:r>
              <a:rPr lang="en-US" sz="1200" kern="1200" dirty="0" smtClean="0">
                <a:solidFill>
                  <a:schemeClr val="tx1"/>
                </a:solidFill>
                <a:effectLst/>
                <a:latin typeface="+mn-lt"/>
                <a:ea typeface="+mn-ea"/>
                <a:cs typeface="+mn-cs"/>
              </a:rPr>
              <a:t>   		Waveform audio file (.wav)</a:t>
            </a:r>
          </a:p>
          <a:p>
            <a:r>
              <a:rPr lang="en-US" sz="1200" kern="1200" dirty="0" smtClean="0">
                <a:solidFill>
                  <a:schemeClr val="tx1"/>
                </a:solidFill>
                <a:effectLst/>
                <a:latin typeface="+mn-lt"/>
                <a:ea typeface="+mn-ea"/>
                <a:cs typeface="+mn-cs"/>
              </a:rPr>
              <a:t>   		24 bit/96 kHz resolution (optimal); 16 bit/44.1 kHz (minimal)</a:t>
            </a:r>
          </a:p>
          <a:p>
            <a:r>
              <a:rPr lang="en-US" sz="1200" kern="1200" dirty="0" smtClean="0">
                <a:solidFill>
                  <a:schemeClr val="tx1"/>
                </a:solidFill>
                <a:effectLst/>
                <a:latin typeface="+mn-lt"/>
                <a:ea typeface="+mn-ea"/>
                <a:cs typeface="+mn-cs"/>
              </a:rPr>
              <a:t>   		flat transfer; no editing; no processing</a:t>
            </a:r>
          </a:p>
          <a:p>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a duplication master</a:t>
            </a:r>
            <a:r>
              <a:rPr lang="en-US" sz="1200" kern="1200" baseline="0" dirty="0" smtClean="0">
                <a:solidFill>
                  <a:schemeClr val="tx1"/>
                </a:solidFill>
                <a:effectLst/>
                <a:latin typeface="+mn-lt"/>
                <a:ea typeface="+mn-ea"/>
                <a:cs typeface="+mn-cs"/>
              </a:rPr>
              <a:t> file (or production master file):</a:t>
            </a:r>
          </a:p>
          <a:p>
            <a:r>
              <a:rPr lang="en-US" sz="1200" kern="1200" baseline="0" dirty="0" smtClean="0">
                <a:solidFill>
                  <a:schemeClr val="tx1"/>
                </a:solidFill>
                <a:effectLst/>
                <a:latin typeface="+mn-lt"/>
                <a:ea typeface="+mn-ea"/>
                <a:cs typeface="+mn-cs"/>
              </a:rPr>
              <a:t>	an high quality copy that’s </a:t>
            </a:r>
            <a:r>
              <a:rPr lang="en-US" sz="1200" kern="1200" dirty="0" smtClean="0">
                <a:solidFill>
                  <a:schemeClr val="tx1"/>
                </a:solidFill>
                <a:effectLst/>
                <a:latin typeface="+mn-lt"/>
                <a:ea typeface="+mn-ea"/>
                <a:cs typeface="+mn-cs"/>
              </a:rPr>
              <a:t>edited for </a:t>
            </a:r>
            <a:r>
              <a:rPr lang="en-US" sz="1200" kern="1200" dirty="0" err="1" smtClean="0">
                <a:solidFill>
                  <a:schemeClr val="tx1"/>
                </a:solidFill>
                <a:effectLst/>
                <a:latin typeface="+mn-lt"/>
                <a:ea typeface="+mn-ea"/>
                <a:cs typeface="+mn-cs"/>
              </a:rPr>
              <a:t>listenability</a:t>
            </a:r>
            <a:r>
              <a:rPr lang="en-US" sz="1200" kern="1200" dirty="0" smtClean="0">
                <a:solidFill>
                  <a:schemeClr val="tx1"/>
                </a:solidFill>
                <a:effectLst/>
                <a:latin typeface="+mn-lt"/>
                <a:ea typeface="+mn-ea"/>
                <a:cs typeface="+mn-cs"/>
              </a:rPr>
              <a:t>.</a:t>
            </a:r>
          </a:p>
          <a:p>
            <a:r>
              <a:rPr lang="en-US" sz="1200" kern="1200" dirty="0" smtClean="0">
                <a:solidFill>
                  <a:schemeClr val="tx1"/>
                </a:solidFill>
                <a:effectLst/>
                <a:latin typeface="+mn-lt"/>
                <a:ea typeface="+mn-ea"/>
                <a:cs typeface="+mn-cs"/>
              </a:rPr>
              <a:t>  	in short: </a:t>
            </a:r>
          </a:p>
          <a:p>
            <a:r>
              <a:rPr lang="en-US" sz="1200" kern="1200" dirty="0" smtClean="0">
                <a:solidFill>
                  <a:schemeClr val="tx1"/>
                </a:solidFill>
                <a:effectLst/>
                <a:latin typeface="+mn-lt"/>
                <a:ea typeface="+mn-ea"/>
                <a:cs typeface="+mn-cs"/>
              </a:rPr>
              <a:t>   		a Waveform audio file (.wav)</a:t>
            </a:r>
          </a:p>
          <a:p>
            <a:r>
              <a:rPr lang="en-US" sz="1200" kern="1200" dirty="0" smtClean="0">
                <a:solidFill>
                  <a:schemeClr val="tx1"/>
                </a:solidFill>
                <a:effectLst/>
                <a:latin typeface="+mn-lt"/>
                <a:ea typeface="+mn-ea"/>
                <a:cs typeface="+mn-cs"/>
              </a:rPr>
              <a:t>   		24 bit/96 kHz resolution (optimal); 16 bit/44.1 kHz (minimal)</a:t>
            </a:r>
          </a:p>
          <a:p>
            <a:r>
              <a:rPr lang="en-US" sz="1200" kern="1200" dirty="0" smtClean="0">
                <a:solidFill>
                  <a:schemeClr val="tx1"/>
                </a:solidFill>
                <a:effectLst/>
                <a:latin typeface="+mn-lt"/>
                <a:ea typeface="+mn-ea"/>
                <a:cs typeface="+mn-cs"/>
              </a:rPr>
              <a:t>   		processed,</a:t>
            </a:r>
            <a:r>
              <a:rPr lang="en-US" sz="1200" kern="1200" baseline="0" dirty="0" smtClean="0">
                <a:solidFill>
                  <a:schemeClr val="tx1"/>
                </a:solidFill>
                <a:effectLst/>
                <a:latin typeface="+mn-lt"/>
                <a:ea typeface="+mn-ea"/>
                <a:cs typeface="+mn-cs"/>
              </a:rPr>
              <a:t> edited, normalized for loudness, noise reduction</a:t>
            </a:r>
            <a:endParaRPr lang="en-US" sz="1200" kern="1200" dirty="0" smtClean="0">
              <a:solidFill>
                <a:schemeClr val="tx1"/>
              </a:solidFill>
              <a:effectLst/>
              <a:latin typeface="+mn-lt"/>
              <a:ea typeface="+mn-ea"/>
              <a:cs typeface="+mn-cs"/>
            </a:endParaRPr>
          </a:p>
          <a:p>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And access files</a:t>
            </a:r>
          </a:p>
          <a:p>
            <a:r>
              <a:rPr lang="en-US" sz="1200" kern="1200" dirty="0" smtClean="0">
                <a:solidFill>
                  <a:schemeClr val="tx1"/>
                </a:solidFill>
                <a:effectLst/>
                <a:latin typeface="+mn-lt"/>
                <a:ea typeface="+mn-ea"/>
                <a:cs typeface="+mn-cs"/>
              </a:rPr>
              <a:t>	copies of the duplication master for different uses</a:t>
            </a:r>
          </a:p>
          <a:p>
            <a:r>
              <a:rPr lang="en-US" sz="1200" kern="1200" dirty="0" smtClean="0">
                <a:solidFill>
                  <a:schemeClr val="tx1"/>
                </a:solidFill>
                <a:effectLst/>
                <a:latin typeface="+mn-lt"/>
                <a:ea typeface="+mn-ea"/>
                <a:cs typeface="+mn-cs"/>
              </a:rPr>
              <a:t>		high quality copies for radio broadcast or audio</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production</a:t>
            </a:r>
          </a:p>
          <a:p>
            <a:r>
              <a:rPr lang="en-US" sz="1200" kern="1200" dirty="0" smtClean="0">
                <a:solidFill>
                  <a:schemeClr val="tx1"/>
                </a:solidFill>
                <a:effectLst/>
                <a:latin typeface="+mn-lt"/>
                <a:ea typeface="+mn-ea"/>
                <a:cs typeface="+mn-cs"/>
              </a:rPr>
              <a:t>		low quality copies for other presentation on the web</a:t>
            </a:r>
          </a:p>
          <a:p>
            <a:r>
              <a:rPr lang="en-US" sz="1200" kern="1200" dirty="0" smtClean="0">
                <a:solidFill>
                  <a:schemeClr val="tx1"/>
                </a:solidFill>
                <a:effectLst/>
                <a:latin typeface="+mn-lt"/>
                <a:ea typeface="+mn-ea"/>
                <a:cs typeface="+mn-cs"/>
              </a:rPr>
              <a:t> 	in short:</a:t>
            </a:r>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		a</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 Waveform audio file (.wav) : 16 bit/44.1 kHz (.wav) for research, broadcast, etc.</a:t>
            </a:r>
          </a:p>
          <a:p>
            <a:r>
              <a:rPr lang="en-US" sz="1200" kern="1200" dirty="0" smtClean="0">
                <a:solidFill>
                  <a:schemeClr val="tx1"/>
                </a:solidFill>
                <a:effectLst/>
                <a:latin typeface="+mn-lt"/>
                <a:ea typeface="+mn-ea"/>
                <a:cs typeface="+mn-cs"/>
              </a:rPr>
              <a:t>  		an MPEG Audio Layer 3 file (.mp3) for</a:t>
            </a:r>
            <a:r>
              <a:rPr lang="en-US" sz="1200" kern="1200" baseline="0" dirty="0" smtClean="0">
                <a:solidFill>
                  <a:schemeClr val="tx1"/>
                </a:solidFill>
                <a:effectLst/>
                <a:latin typeface="+mn-lt"/>
                <a:ea typeface="+mn-ea"/>
                <a:cs typeface="+mn-cs"/>
              </a:rPr>
              <a:t> online presentation, email delivery</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6A741C55-DB20-4B78-87B5-E9D549C2E391}" type="slidenum">
              <a:rPr lang="en-US" smtClean="0"/>
              <a:t>10</a:t>
            </a:fld>
            <a:endParaRPr lang="en-US"/>
          </a:p>
        </p:txBody>
      </p:sp>
    </p:spTree>
    <p:extLst>
      <p:ext uri="{BB962C8B-B14F-4D97-AF65-F5344CB8AC3E}">
        <p14:creationId xmlns:p14="http://schemas.microsoft.com/office/powerpoint/2010/main" val="324190142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File management is a</a:t>
            </a:r>
            <a:r>
              <a:rPr lang="en-US" sz="1200" kern="1200" baseline="0" dirty="0" smtClean="0">
                <a:solidFill>
                  <a:schemeClr val="tx1"/>
                </a:solidFill>
                <a:effectLst/>
                <a:latin typeface="+mn-lt"/>
                <a:ea typeface="+mn-ea"/>
                <a:cs typeface="+mn-cs"/>
              </a:rPr>
              <a:t> necessary corollary of digitization for preservation and access.</a:t>
            </a:r>
            <a:endParaRPr lang="en-US" sz="1200" kern="1200" dirty="0" smtClean="0">
              <a:solidFill>
                <a:schemeClr val="tx1"/>
              </a:solidFill>
              <a:effectLst/>
              <a:latin typeface="+mn-lt"/>
              <a:ea typeface="+mn-ea"/>
              <a:cs typeface="+mn-cs"/>
            </a:endParaRPr>
          </a:p>
          <a:p>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The management of digital audio files centers on two objectives:</a:t>
            </a:r>
          </a:p>
          <a:p>
            <a:r>
              <a:rPr lang="en-US" sz="1200" kern="1200" dirty="0" smtClean="0">
                <a:solidFill>
                  <a:schemeClr val="tx1"/>
                </a:solidFill>
                <a:effectLst/>
                <a:latin typeface="+mn-lt"/>
                <a:ea typeface="+mn-ea"/>
                <a:cs typeface="+mn-cs"/>
              </a:rPr>
              <a:t>	maintaining the integrity of digital files over time</a:t>
            </a:r>
          </a:p>
          <a:p>
            <a:r>
              <a:rPr lang="en-US" sz="1200" kern="1200" dirty="0" smtClean="0">
                <a:solidFill>
                  <a:schemeClr val="tx1"/>
                </a:solidFill>
                <a:effectLst/>
                <a:latin typeface="+mn-lt"/>
                <a:ea typeface="+mn-ea"/>
                <a:cs typeface="+mn-cs"/>
              </a:rPr>
              <a:t>	maintaining the viability of digital files over time</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As digital audio files are stored redundantly in:	</a:t>
            </a:r>
          </a:p>
          <a:p>
            <a:r>
              <a:rPr lang="en-US" sz="1200" kern="1200" dirty="0" smtClean="0">
                <a:solidFill>
                  <a:schemeClr val="tx1"/>
                </a:solidFill>
                <a:effectLst/>
                <a:latin typeface="+mn-lt"/>
                <a:ea typeface="+mn-ea"/>
                <a:cs typeface="+mn-cs"/>
              </a:rPr>
              <a:t>	off-line storage (CD/DVD, data tape, hard drives)</a:t>
            </a:r>
          </a:p>
          <a:p>
            <a:r>
              <a:rPr lang="en-US" sz="1200" kern="1200" dirty="0" smtClean="0">
                <a:solidFill>
                  <a:schemeClr val="tx1"/>
                </a:solidFill>
                <a:effectLst/>
                <a:latin typeface="+mn-lt"/>
                <a:ea typeface="+mn-ea"/>
                <a:cs typeface="+mn-cs"/>
              </a:rPr>
              <a:t>	on-line storage (networked computer storage, cloud storage) </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The strategies for managing files include: file checksums, redundant storage,</a:t>
            </a:r>
            <a:r>
              <a:rPr lang="en-US" sz="1200" kern="1200" baseline="0" dirty="0" smtClean="0">
                <a:solidFill>
                  <a:schemeClr val="tx1"/>
                </a:solidFill>
                <a:effectLst/>
                <a:latin typeface="+mn-lt"/>
                <a:ea typeface="+mn-ea"/>
                <a:cs typeface="+mn-cs"/>
              </a:rPr>
              <a:t> file </a:t>
            </a:r>
            <a:r>
              <a:rPr lang="en-US" sz="1200" kern="1200" dirty="0" smtClean="0">
                <a:solidFill>
                  <a:schemeClr val="tx1"/>
                </a:solidFill>
                <a:effectLst/>
                <a:latin typeface="+mn-lt"/>
                <a:ea typeface="+mn-ea"/>
                <a:cs typeface="+mn-cs"/>
              </a:rPr>
              <a:t>migration,</a:t>
            </a:r>
            <a:r>
              <a:rPr lang="en-US" sz="1200" kern="1200" baseline="0" dirty="0" smtClean="0">
                <a:solidFill>
                  <a:schemeClr val="tx1"/>
                </a:solidFill>
                <a:effectLst/>
                <a:latin typeface="+mn-lt"/>
                <a:ea typeface="+mn-ea"/>
                <a:cs typeface="+mn-cs"/>
              </a:rPr>
              <a:t> file format conversions.</a:t>
            </a:r>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			</a:t>
            </a:r>
          </a:p>
          <a:p>
            <a:r>
              <a:rPr lang="en-US" sz="1200" u="sng" kern="1200" dirty="0" smtClean="0">
                <a:solidFill>
                  <a:schemeClr val="tx1"/>
                </a:solidFill>
                <a:effectLst/>
                <a:latin typeface="+mn-lt"/>
                <a:ea typeface="+mn-ea"/>
                <a:cs typeface="+mn-cs"/>
              </a:rPr>
              <a:t>checksum</a:t>
            </a:r>
            <a:r>
              <a:rPr lang="en-US" sz="1200" kern="1200" dirty="0" smtClean="0">
                <a:solidFill>
                  <a:schemeClr val="tx1"/>
                </a:solidFill>
                <a:effectLst/>
                <a:latin typeface="+mn-lt"/>
                <a:ea typeface="+mn-ea"/>
                <a:cs typeface="+mn-cs"/>
              </a:rPr>
              <a:t> is a measure of the digital information in a file</a:t>
            </a:r>
            <a:r>
              <a:rPr lang="en-US" sz="1200" kern="1200" baseline="0" dirty="0" smtClean="0">
                <a:solidFill>
                  <a:schemeClr val="tx1"/>
                </a:solidFill>
                <a:effectLst/>
                <a:latin typeface="+mn-lt"/>
                <a:ea typeface="+mn-ea"/>
                <a:cs typeface="+mn-cs"/>
              </a:rPr>
              <a:t> that </a:t>
            </a:r>
            <a:r>
              <a:rPr lang="en-US" sz="1200" kern="1200" dirty="0" smtClean="0">
                <a:solidFill>
                  <a:schemeClr val="tx1"/>
                </a:solidFill>
                <a:effectLst/>
                <a:latin typeface="+mn-lt"/>
                <a:ea typeface="+mn-ea"/>
                <a:cs typeface="+mn-cs"/>
              </a:rPr>
              <a:t>allows a computer to recognize any changes to files</a:t>
            </a:r>
          </a:p>
          <a:p>
            <a:r>
              <a:rPr lang="en-US" sz="1200" u="sng" kern="1200" dirty="0" smtClean="0">
                <a:solidFill>
                  <a:schemeClr val="tx1"/>
                </a:solidFill>
                <a:effectLst/>
                <a:latin typeface="+mn-lt"/>
                <a:ea typeface="+mn-ea"/>
                <a:cs typeface="+mn-cs"/>
              </a:rPr>
              <a:t>redundant storage </a:t>
            </a:r>
            <a:r>
              <a:rPr lang="en-US" sz="1200" u="none" kern="1200" dirty="0" smtClean="0">
                <a:solidFill>
                  <a:schemeClr val="tx1"/>
                </a:solidFill>
                <a:effectLst/>
                <a:latin typeface="+mn-lt"/>
                <a:ea typeface="+mn-ea"/>
                <a:cs typeface="+mn-cs"/>
              </a:rPr>
              <a:t>is</a:t>
            </a:r>
            <a:r>
              <a:rPr lang="en-US" sz="1200" u="none" kern="1200" baseline="0" dirty="0" smtClean="0">
                <a:solidFill>
                  <a:schemeClr val="tx1"/>
                </a:solidFill>
                <a:effectLst/>
                <a:latin typeface="+mn-lt"/>
                <a:ea typeface="+mn-ea"/>
                <a:cs typeface="+mn-cs"/>
              </a:rPr>
              <a:t> storing copies of files in multiple locations</a:t>
            </a:r>
            <a:endParaRPr lang="en-US" sz="1200" u="sng" kern="1200" dirty="0" smtClean="0">
              <a:solidFill>
                <a:schemeClr val="tx1"/>
              </a:solidFill>
              <a:effectLst/>
              <a:latin typeface="+mn-lt"/>
              <a:ea typeface="+mn-ea"/>
              <a:cs typeface="+mn-cs"/>
            </a:endParaRPr>
          </a:p>
          <a:p>
            <a:r>
              <a:rPr lang="en-US" sz="1200" u="sng" kern="1200" dirty="0" smtClean="0">
                <a:solidFill>
                  <a:schemeClr val="tx1"/>
                </a:solidFill>
                <a:effectLst/>
                <a:latin typeface="+mn-lt"/>
                <a:ea typeface="+mn-ea"/>
                <a:cs typeface="+mn-cs"/>
              </a:rPr>
              <a:t>file migration</a:t>
            </a:r>
            <a:r>
              <a:rPr lang="en-US" sz="1200" kern="1200" dirty="0" smtClean="0">
                <a:solidFill>
                  <a:schemeClr val="tx1"/>
                </a:solidFill>
                <a:effectLst/>
                <a:latin typeface="+mn-lt"/>
                <a:ea typeface="+mn-ea"/>
                <a:cs typeface="+mn-cs"/>
              </a:rPr>
              <a:t> is the movement of a file from one carrier to another, or between data storage locations</a:t>
            </a:r>
          </a:p>
          <a:p>
            <a:r>
              <a:rPr lang="en-US" sz="1200" u="sng" kern="1200" dirty="0" smtClean="0">
                <a:solidFill>
                  <a:schemeClr val="tx1"/>
                </a:solidFill>
                <a:effectLst/>
                <a:latin typeface="+mn-lt"/>
                <a:ea typeface="+mn-ea"/>
                <a:cs typeface="+mn-cs"/>
              </a:rPr>
              <a:t>format conversion </a:t>
            </a:r>
            <a:r>
              <a:rPr lang="en-US" sz="1200" kern="1200" dirty="0" smtClean="0">
                <a:solidFill>
                  <a:schemeClr val="tx1"/>
                </a:solidFill>
                <a:effectLst/>
                <a:latin typeface="+mn-lt"/>
                <a:ea typeface="+mn-ea"/>
                <a:cs typeface="+mn-cs"/>
              </a:rPr>
              <a:t>is the rewriting of the digital contents in a file according to a different specification</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The digitization of sound recordings for preservation and access</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and the management of digital audio files</a:t>
            </a:r>
            <a:r>
              <a:rPr lang="en-US" sz="1200" kern="1200" baseline="0" dirty="0" smtClean="0">
                <a:solidFill>
                  <a:schemeClr val="tx1"/>
                </a:solidFill>
                <a:effectLst/>
                <a:latin typeface="+mn-lt"/>
                <a:ea typeface="+mn-ea"/>
                <a:cs typeface="+mn-cs"/>
              </a:rPr>
              <a:t> are </a:t>
            </a:r>
            <a:r>
              <a:rPr lang="en-US" sz="1200" kern="1200" dirty="0" smtClean="0">
                <a:solidFill>
                  <a:schemeClr val="tx1"/>
                </a:solidFill>
                <a:effectLst/>
                <a:latin typeface="+mn-lt"/>
                <a:ea typeface="+mn-ea"/>
                <a:cs typeface="+mn-cs"/>
              </a:rPr>
              <a:t>the final barriers to use for historical sound recordings. </a:t>
            </a:r>
          </a:p>
          <a:p>
            <a:endParaRPr lang="en-US" dirty="0"/>
          </a:p>
        </p:txBody>
      </p:sp>
      <p:sp>
        <p:nvSpPr>
          <p:cNvPr id="4" name="Slide Number Placeholder 3"/>
          <p:cNvSpPr>
            <a:spLocks noGrp="1"/>
          </p:cNvSpPr>
          <p:nvPr>
            <p:ph type="sldNum" sz="quarter" idx="10"/>
          </p:nvPr>
        </p:nvSpPr>
        <p:spPr/>
        <p:txBody>
          <a:bodyPr/>
          <a:lstStyle/>
          <a:p>
            <a:fld id="{6A741C55-DB20-4B78-87B5-E9D549C2E391}" type="slidenum">
              <a:rPr lang="en-US" smtClean="0"/>
              <a:t>11</a:t>
            </a:fld>
            <a:endParaRPr lang="en-US"/>
          </a:p>
        </p:txBody>
      </p:sp>
    </p:spTree>
    <p:extLst>
      <p:ext uri="{BB962C8B-B14F-4D97-AF65-F5344CB8AC3E}">
        <p14:creationId xmlns:p14="http://schemas.microsoft.com/office/powerpoint/2010/main" val="348745343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In order to preserve and provide access to historical sound recordings over time,</a:t>
            </a:r>
            <a:r>
              <a:rPr lang="en-US" sz="1200" kern="1200" baseline="0" dirty="0" smtClean="0">
                <a:solidFill>
                  <a:schemeClr val="tx1"/>
                </a:solidFill>
                <a:effectLst/>
                <a:latin typeface="+mn-lt"/>
                <a:ea typeface="+mn-ea"/>
                <a:cs typeface="+mn-cs"/>
              </a:rPr>
              <a:t> a repository </a:t>
            </a:r>
            <a:r>
              <a:rPr lang="en-US" sz="1200" kern="1200" dirty="0" smtClean="0">
                <a:solidFill>
                  <a:schemeClr val="tx1"/>
                </a:solidFill>
                <a:effectLst/>
                <a:latin typeface="+mn-lt"/>
                <a:ea typeface="+mn-ea"/>
                <a:cs typeface="+mn-cs"/>
              </a:rPr>
              <a:t>must develop and informed and active management practice, one that is focused on the goal of digitizing sound recordings for preservation and access.</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The first steps in manifesting</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such a practice are to:</a:t>
            </a:r>
          </a:p>
          <a:p>
            <a:r>
              <a:rPr lang="en-US" sz="1200" kern="1200" dirty="0" smtClean="0">
                <a:solidFill>
                  <a:schemeClr val="tx1"/>
                </a:solidFill>
                <a:effectLst/>
                <a:latin typeface="+mn-lt"/>
                <a:ea typeface="+mn-ea"/>
                <a:cs typeface="+mn-cs"/>
              </a:rPr>
              <a:t>  1) survey and inventory the sound recordings in collections</a:t>
            </a:r>
          </a:p>
          <a:p>
            <a:r>
              <a:rPr lang="en-US" sz="1200" kern="1200" dirty="0" smtClean="0">
                <a:solidFill>
                  <a:schemeClr val="tx1"/>
                </a:solidFill>
                <a:effectLst/>
                <a:latin typeface="+mn-lt"/>
                <a:ea typeface="+mn-ea"/>
                <a:cs typeface="+mn-cs"/>
              </a:rPr>
              <a:t>  2) assess their condition and preservation risk; and</a:t>
            </a:r>
          </a:p>
          <a:p>
            <a:r>
              <a:rPr lang="en-US" sz="1200" kern="1200" dirty="0" smtClean="0">
                <a:solidFill>
                  <a:schemeClr val="tx1"/>
                </a:solidFill>
                <a:effectLst/>
                <a:latin typeface="+mn-lt"/>
                <a:ea typeface="+mn-ea"/>
                <a:cs typeface="+mn-cs"/>
              </a:rPr>
              <a:t>  3) prioritize sound recordings for preservation</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These steps</a:t>
            </a:r>
            <a:r>
              <a:rPr lang="en-US" sz="1200" kern="1200" baseline="0" dirty="0" smtClean="0">
                <a:solidFill>
                  <a:schemeClr val="tx1"/>
                </a:solidFill>
                <a:effectLst/>
                <a:latin typeface="+mn-lt"/>
                <a:ea typeface="+mn-ea"/>
                <a:cs typeface="+mn-cs"/>
              </a:rPr>
              <a:t>—completed at the item level or by format or collection--will</a:t>
            </a:r>
            <a:r>
              <a:rPr lang="en-US" sz="1200" kern="1200" dirty="0" smtClean="0">
                <a:solidFill>
                  <a:schemeClr val="tx1"/>
                </a:solidFill>
                <a:effectLst/>
                <a:latin typeface="+mn-lt"/>
                <a:ea typeface="+mn-ea"/>
                <a:cs typeface="+mn-cs"/>
              </a:rPr>
              <a:t> improve</a:t>
            </a:r>
            <a:r>
              <a:rPr lang="en-US" sz="1200" kern="1200" baseline="0" dirty="0" smtClean="0">
                <a:solidFill>
                  <a:schemeClr val="tx1"/>
                </a:solidFill>
                <a:effectLst/>
                <a:latin typeface="+mn-lt"/>
                <a:ea typeface="+mn-ea"/>
                <a:cs typeface="+mn-cs"/>
              </a:rPr>
              <a:t> your readiness to manage your historical sound recordings. </a:t>
            </a:r>
          </a:p>
          <a:p>
            <a:r>
              <a:rPr lang="en-US" sz="1200" kern="1200" baseline="0" dirty="0" smtClean="0">
                <a:solidFill>
                  <a:schemeClr val="tx1"/>
                </a:solidFill>
                <a:effectLst/>
                <a:latin typeface="+mn-lt"/>
                <a:ea typeface="+mn-ea"/>
                <a:cs typeface="+mn-cs"/>
              </a:rPr>
              <a:t>They will </a:t>
            </a:r>
            <a:r>
              <a:rPr lang="en-US" sz="1200" kern="1200" dirty="0" smtClean="0">
                <a:solidFill>
                  <a:schemeClr val="tx1"/>
                </a:solidFill>
                <a:effectLst/>
                <a:latin typeface="+mn-lt"/>
                <a:ea typeface="+mn-ea"/>
                <a:cs typeface="+mn-cs"/>
              </a:rPr>
              <a:t>put you</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in the best position to plan preservation and access projects</a:t>
            </a:r>
            <a:r>
              <a:rPr lang="en-US" sz="1200" kern="1200" baseline="0" dirty="0" smtClean="0">
                <a:solidFill>
                  <a:schemeClr val="tx1"/>
                </a:solidFill>
                <a:effectLst/>
                <a:latin typeface="+mn-lt"/>
                <a:ea typeface="+mn-ea"/>
                <a:cs typeface="+mn-cs"/>
              </a:rPr>
              <a:t>,</a:t>
            </a:r>
            <a:r>
              <a:rPr lang="en-US" sz="1200" kern="1200" dirty="0" smtClean="0">
                <a:solidFill>
                  <a:schemeClr val="tx1"/>
                </a:solidFill>
                <a:effectLst/>
                <a:latin typeface="+mn-lt"/>
                <a:ea typeface="+mn-ea"/>
                <a:cs typeface="+mn-cs"/>
              </a:rPr>
              <a:t> discuss projects with collaborators and service providers, and apply for preservation funding.</a:t>
            </a:r>
          </a:p>
        </p:txBody>
      </p:sp>
      <p:sp>
        <p:nvSpPr>
          <p:cNvPr id="4" name="Slide Number Placeholder 3"/>
          <p:cNvSpPr>
            <a:spLocks noGrp="1"/>
          </p:cNvSpPr>
          <p:nvPr>
            <p:ph type="sldNum" sz="quarter" idx="10"/>
          </p:nvPr>
        </p:nvSpPr>
        <p:spPr/>
        <p:txBody>
          <a:bodyPr/>
          <a:lstStyle/>
          <a:p>
            <a:fld id="{6A741C55-DB20-4B78-87B5-E9D549C2E391}" type="slidenum">
              <a:rPr lang="en-US" smtClean="0"/>
              <a:t>12</a:t>
            </a:fld>
            <a:endParaRPr lang="en-US"/>
          </a:p>
        </p:txBody>
      </p:sp>
    </p:spTree>
    <p:extLst>
      <p:ext uri="{BB962C8B-B14F-4D97-AF65-F5344CB8AC3E}">
        <p14:creationId xmlns:p14="http://schemas.microsoft.com/office/powerpoint/2010/main" val="299804380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An inventory is a review of sound recordings to gather core data that identifies the recordings and describes their contents.</a:t>
            </a:r>
          </a:p>
          <a:p>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For sound recordings,</a:t>
            </a:r>
            <a:r>
              <a:rPr lang="en-US" sz="1200" kern="1200" baseline="0" dirty="0" smtClean="0">
                <a:solidFill>
                  <a:schemeClr val="tx1"/>
                </a:solidFill>
                <a:effectLst/>
                <a:latin typeface="+mn-lt"/>
                <a:ea typeface="+mn-ea"/>
                <a:cs typeface="+mn-cs"/>
              </a:rPr>
              <a:t> core data includes information about sound recording carriers, contents, and recording characteristics.</a:t>
            </a:r>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An inventory is generally performed at the item level, meaning core data is gathered about each item. </a:t>
            </a:r>
          </a:p>
          <a:p>
            <a:r>
              <a:rPr lang="en-US" sz="1200" kern="1200" dirty="0" smtClean="0">
                <a:solidFill>
                  <a:schemeClr val="tx1"/>
                </a:solidFill>
                <a:effectLst/>
                <a:latin typeface="+mn-lt"/>
                <a:ea typeface="+mn-ea"/>
                <a:cs typeface="+mn-cs"/>
              </a:rPr>
              <a:t>But an inventory also may be performed by</a:t>
            </a:r>
            <a:r>
              <a:rPr lang="en-US" sz="1200" kern="1200" baseline="0" dirty="0" smtClean="0">
                <a:solidFill>
                  <a:schemeClr val="tx1"/>
                </a:solidFill>
                <a:effectLst/>
                <a:latin typeface="+mn-lt"/>
                <a:ea typeface="+mn-ea"/>
                <a:cs typeface="+mn-cs"/>
              </a:rPr>
              <a:t> format or by collection</a:t>
            </a:r>
            <a:r>
              <a:rPr lang="en-US" sz="1200" kern="1200" dirty="0" smtClean="0">
                <a:solidFill>
                  <a:schemeClr val="tx1"/>
                </a:solidFill>
                <a:effectLst/>
                <a:latin typeface="+mn-lt"/>
                <a:ea typeface="+mn-ea"/>
                <a:cs typeface="+mn-cs"/>
              </a:rPr>
              <a:t>; meaning core data is collected about groups of sound recordings.</a:t>
            </a:r>
          </a:p>
          <a:p>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An inventory</a:t>
            </a:r>
            <a:r>
              <a:rPr lang="en-US" sz="1200" kern="1200" baseline="0" dirty="0" smtClean="0">
                <a:solidFill>
                  <a:schemeClr val="tx1"/>
                </a:solidFill>
                <a:effectLst/>
                <a:latin typeface="+mn-lt"/>
                <a:ea typeface="+mn-ea"/>
                <a:cs typeface="+mn-cs"/>
              </a:rPr>
              <a:t> of collections is an opportunity to review the state of sound recordings in your repository by taking note of:  storage arrangements, available playback equipment and supplies, and human resources.</a:t>
            </a:r>
            <a:endParaRPr lang="en-US" sz="1200" kern="1200" dirty="0" smtClean="0">
              <a:solidFill>
                <a:schemeClr val="tx1"/>
              </a:solidFill>
              <a:effectLst/>
              <a:latin typeface="+mn-lt"/>
              <a:ea typeface="+mn-ea"/>
              <a:cs typeface="+mn-cs"/>
            </a:endParaRPr>
          </a:p>
          <a:p>
            <a:r>
              <a:rPr lang="en-US" sz="1200" b="1" kern="1200" dirty="0" smtClean="0">
                <a:solidFill>
                  <a:schemeClr val="tx1"/>
                </a:solidFill>
                <a:effectLst/>
                <a:latin typeface="+mn-lt"/>
                <a:ea typeface="+mn-ea"/>
                <a:cs typeface="+mn-cs"/>
              </a:rPr>
              <a:t> </a:t>
            </a:r>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An inventory is the best way for a</a:t>
            </a:r>
            <a:r>
              <a:rPr lang="en-US" sz="1200" kern="1200" baseline="0" dirty="0" smtClean="0">
                <a:solidFill>
                  <a:schemeClr val="tx1"/>
                </a:solidFill>
                <a:effectLst/>
                <a:latin typeface="+mn-lt"/>
                <a:ea typeface="+mn-ea"/>
                <a:cs typeface="+mn-cs"/>
              </a:rPr>
              <a:t> repository </a:t>
            </a:r>
            <a:r>
              <a:rPr lang="en-US" sz="1200" kern="1200" dirty="0" smtClean="0">
                <a:solidFill>
                  <a:schemeClr val="tx1"/>
                </a:solidFill>
                <a:effectLst/>
                <a:latin typeface="+mn-lt"/>
                <a:ea typeface="+mn-ea"/>
                <a:cs typeface="+mn-cs"/>
              </a:rPr>
              <a:t>to improve</a:t>
            </a:r>
            <a:r>
              <a:rPr lang="en-US" sz="1200" kern="1200" baseline="0" dirty="0" smtClean="0">
                <a:solidFill>
                  <a:schemeClr val="tx1"/>
                </a:solidFill>
                <a:effectLst/>
                <a:latin typeface="+mn-lt"/>
                <a:ea typeface="+mn-ea"/>
                <a:cs typeface="+mn-cs"/>
              </a:rPr>
              <a:t> its </a:t>
            </a:r>
            <a:r>
              <a:rPr lang="en-US" sz="1200" kern="1200" dirty="0" smtClean="0">
                <a:solidFill>
                  <a:schemeClr val="tx1"/>
                </a:solidFill>
                <a:effectLst/>
                <a:latin typeface="+mn-lt"/>
                <a:ea typeface="+mn-ea"/>
                <a:cs typeface="+mn-cs"/>
              </a:rPr>
              <a:t>control of its sound recordings</a:t>
            </a:r>
            <a:r>
              <a:rPr lang="en-US" sz="1200" kern="1200" baseline="0" dirty="0" smtClean="0">
                <a:solidFill>
                  <a:schemeClr val="tx1"/>
                </a:solidFill>
                <a:effectLst/>
                <a:latin typeface="+mn-lt"/>
                <a:ea typeface="+mn-ea"/>
                <a:cs typeface="+mn-cs"/>
              </a:rPr>
              <a:t> and improve its readiness to manage sound recordings for preservation and access.</a:t>
            </a:r>
            <a:endParaRPr lang="en-US" sz="1200" kern="1200" dirty="0" smtClean="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baseline="0" dirty="0" smtClean="0">
                <a:solidFill>
                  <a:schemeClr val="tx1"/>
                </a:solidFill>
                <a:effectLst/>
                <a:latin typeface="+mn-lt"/>
                <a:ea typeface="+mn-ea"/>
                <a:cs typeface="+mn-cs"/>
              </a:rPr>
              <a:t>The information collected in an inventory puts you in a good position to plan preservation projects, participate in collaborations, and work with service providers.</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kern="1200" baseline="0" dirty="0" smtClean="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baseline="0" dirty="0" smtClean="0">
                <a:solidFill>
                  <a:schemeClr val="tx1"/>
                </a:solidFill>
                <a:effectLst/>
                <a:latin typeface="+mn-lt"/>
                <a:ea typeface="+mn-ea"/>
                <a:cs typeface="+mn-cs"/>
              </a:rPr>
              <a:t>An inventory may be accompanied by physical inspection and condition assessment.</a:t>
            </a:r>
          </a:p>
        </p:txBody>
      </p:sp>
      <p:sp>
        <p:nvSpPr>
          <p:cNvPr id="4" name="Slide Number Placeholder 3"/>
          <p:cNvSpPr>
            <a:spLocks noGrp="1"/>
          </p:cNvSpPr>
          <p:nvPr>
            <p:ph type="sldNum" sz="quarter" idx="10"/>
          </p:nvPr>
        </p:nvSpPr>
        <p:spPr/>
        <p:txBody>
          <a:bodyPr/>
          <a:lstStyle/>
          <a:p>
            <a:fld id="{6A741C55-DB20-4B78-87B5-E9D549C2E391}" type="slidenum">
              <a:rPr lang="en-US" smtClean="0"/>
              <a:t>13</a:t>
            </a:fld>
            <a:endParaRPr lang="en-US"/>
          </a:p>
        </p:txBody>
      </p:sp>
    </p:spTree>
    <p:extLst>
      <p:ext uri="{BB962C8B-B14F-4D97-AF65-F5344CB8AC3E}">
        <p14:creationId xmlns:p14="http://schemas.microsoft.com/office/powerpoint/2010/main" val="112275031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For sound recordings, this control begins with an understanding of: </a:t>
            </a:r>
          </a:p>
          <a:p>
            <a:r>
              <a:rPr lang="en-US" sz="1200" kern="1200" dirty="0" smtClean="0">
                <a:solidFill>
                  <a:schemeClr val="tx1"/>
                </a:solidFill>
                <a:effectLst/>
                <a:latin typeface="+mn-lt"/>
                <a:ea typeface="+mn-ea"/>
                <a:cs typeface="+mn-cs"/>
              </a:rPr>
              <a:t>   the carrier -- the media that carries the sound – wire, disc, tape</a:t>
            </a:r>
          </a:p>
          <a:p>
            <a:r>
              <a:rPr lang="en-US" sz="1200" kern="1200" dirty="0" smtClean="0">
                <a:solidFill>
                  <a:schemeClr val="tx1"/>
                </a:solidFill>
                <a:effectLst/>
                <a:latin typeface="+mn-lt"/>
                <a:ea typeface="+mn-ea"/>
                <a:cs typeface="+mn-cs"/>
              </a:rPr>
              <a:t>   the content -- the sound that is recorded on the format </a:t>
            </a:r>
          </a:p>
          <a:p>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the recording characteristics-- the way the sound is recorded to the format -</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track configuration, play speed, groove characteristics, noise reduction</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In an inventory, a</a:t>
            </a:r>
            <a:r>
              <a:rPr lang="en-US" sz="1200" kern="1200" baseline="0" dirty="0" smtClean="0">
                <a:solidFill>
                  <a:schemeClr val="tx1"/>
                </a:solidFill>
                <a:effectLst/>
                <a:latin typeface="+mn-lt"/>
                <a:ea typeface="+mn-ea"/>
                <a:cs typeface="+mn-cs"/>
              </a:rPr>
              <a:t> manager </a:t>
            </a:r>
            <a:r>
              <a:rPr lang="en-US" sz="1200" kern="1200" dirty="0" smtClean="0">
                <a:solidFill>
                  <a:schemeClr val="tx1"/>
                </a:solidFill>
                <a:effectLst/>
                <a:latin typeface="+mn-lt"/>
                <a:ea typeface="+mn-ea"/>
                <a:cs typeface="+mn-cs"/>
              </a:rPr>
              <a:t>collects this information from the sound recording carrier, its container, or any enclosures or other sources.</a:t>
            </a:r>
            <a:r>
              <a:rPr lang="en-US" sz="1200" kern="1200" baseline="0" dirty="0" smtClean="0">
                <a:solidFill>
                  <a:schemeClr val="tx1"/>
                </a:solidFill>
                <a:effectLst/>
                <a:latin typeface="+mn-lt"/>
                <a:ea typeface="+mn-ea"/>
                <a:cs typeface="+mn-cs"/>
              </a:rPr>
              <a:t> S</a:t>
            </a:r>
            <a:r>
              <a:rPr lang="en-US" sz="1200" kern="1200" dirty="0" smtClean="0">
                <a:solidFill>
                  <a:schemeClr val="tx1"/>
                </a:solidFill>
                <a:effectLst/>
                <a:latin typeface="+mn-lt"/>
                <a:ea typeface="+mn-ea"/>
                <a:cs typeface="+mn-cs"/>
              </a:rPr>
              <a:t>ound recordings generally are not played back during an inventory to collect info from recording contents.</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There are free</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tools available</a:t>
            </a:r>
            <a:r>
              <a:rPr lang="en-US" sz="1200" kern="1200" baseline="0" dirty="0" smtClean="0">
                <a:solidFill>
                  <a:schemeClr val="tx1"/>
                </a:solidFill>
                <a:effectLst/>
                <a:latin typeface="+mn-lt"/>
                <a:ea typeface="+mn-ea"/>
                <a:cs typeface="+mn-cs"/>
              </a:rPr>
              <a:t> to support inventory and assessment of </a:t>
            </a:r>
            <a:r>
              <a:rPr lang="en-US" sz="1200" kern="1200" dirty="0" smtClean="0">
                <a:solidFill>
                  <a:schemeClr val="tx1"/>
                </a:solidFill>
                <a:effectLst/>
                <a:latin typeface="+mn-lt"/>
                <a:ea typeface="+mn-ea"/>
                <a:cs typeface="+mn-cs"/>
              </a:rPr>
              <a:t>historical sound recordings,</a:t>
            </a:r>
            <a:r>
              <a:rPr lang="en-US" sz="1200" kern="1200" baseline="0" dirty="0" smtClean="0">
                <a:solidFill>
                  <a:schemeClr val="tx1"/>
                </a:solidFill>
                <a:effectLst/>
                <a:latin typeface="+mn-lt"/>
                <a:ea typeface="+mn-ea"/>
                <a:cs typeface="+mn-cs"/>
              </a:rPr>
              <a:t> including the Field Audio Collection Evaluation Tool created by Indiana University and T</a:t>
            </a:r>
            <a:r>
              <a:rPr lang="en-US" sz="1200" kern="1200" dirty="0" smtClean="0">
                <a:solidFill>
                  <a:schemeClr val="tx1"/>
                </a:solidFill>
                <a:effectLst/>
                <a:latin typeface="+mn-lt"/>
                <a:ea typeface="+mn-ea"/>
                <a:cs typeface="+mn-cs"/>
              </a:rPr>
              <a:t>he Survey Instrument for Audio and Moving Image Collections developed by Columbia University. To use these tools</a:t>
            </a:r>
            <a:r>
              <a:rPr lang="en-US" sz="1200" kern="1200" baseline="0" dirty="0" smtClean="0">
                <a:solidFill>
                  <a:schemeClr val="tx1"/>
                </a:solidFill>
                <a:effectLst/>
                <a:latin typeface="+mn-lt"/>
                <a:ea typeface="+mn-ea"/>
                <a:cs typeface="+mn-cs"/>
              </a:rPr>
              <a:t> y</a:t>
            </a:r>
            <a:r>
              <a:rPr lang="en-US" sz="1200" kern="1200" dirty="0" smtClean="0">
                <a:solidFill>
                  <a:schemeClr val="tx1"/>
                </a:solidFill>
                <a:effectLst/>
                <a:latin typeface="+mn-lt"/>
                <a:ea typeface="+mn-ea"/>
                <a:cs typeface="+mn-cs"/>
              </a:rPr>
              <a:t>ou download software</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and complete worksheets for sound recordings with the help of illustrated</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guides to formats and modes</a:t>
            </a:r>
            <a:r>
              <a:rPr lang="en-US" sz="1200" kern="1200" baseline="0" dirty="0" smtClean="0">
                <a:solidFill>
                  <a:schemeClr val="tx1"/>
                </a:solidFill>
                <a:effectLst/>
                <a:latin typeface="+mn-lt"/>
                <a:ea typeface="+mn-ea"/>
                <a:cs typeface="+mn-cs"/>
              </a:rPr>
              <a:t> of degradation. </a:t>
            </a:r>
            <a:endParaRPr lang="en-US" sz="1200" kern="1200" dirty="0" smtClean="0">
              <a:solidFill>
                <a:schemeClr val="tx1"/>
              </a:solidFill>
              <a:effectLst/>
              <a:latin typeface="+mn-lt"/>
              <a:ea typeface="+mn-ea"/>
              <a:cs typeface="+mn-cs"/>
            </a:endParaRPr>
          </a:p>
          <a:p>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A</a:t>
            </a:r>
            <a:r>
              <a:rPr lang="en-US" sz="1200" kern="1200" baseline="0" dirty="0" smtClean="0">
                <a:solidFill>
                  <a:schemeClr val="tx1"/>
                </a:solidFill>
                <a:effectLst/>
                <a:latin typeface="+mn-lt"/>
                <a:ea typeface="+mn-ea"/>
                <a:cs typeface="+mn-cs"/>
              </a:rPr>
              <a:t> simple Excel spreadsheet, covering the data noted in the slide, also will serve the purpose.</a:t>
            </a:r>
          </a:p>
          <a:p>
            <a:r>
              <a:rPr lang="en-US" sz="1200" kern="1200" baseline="0" dirty="0" smtClean="0">
                <a:solidFill>
                  <a:schemeClr val="tx1"/>
                </a:solidFill>
                <a:effectLst/>
                <a:latin typeface="+mn-lt"/>
                <a:ea typeface="+mn-ea"/>
                <a:cs typeface="+mn-cs"/>
              </a:rPr>
              <a:t>This spreadsheet can be expanded to include additional data gathered in preservation assessment of collections.</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6A741C55-DB20-4B78-87B5-E9D549C2E391}" type="slidenum">
              <a:rPr lang="en-US" smtClean="0"/>
              <a:t>14</a:t>
            </a:fld>
            <a:endParaRPr lang="en-US"/>
          </a:p>
        </p:txBody>
      </p:sp>
    </p:spTree>
    <p:extLst>
      <p:ext uri="{BB962C8B-B14F-4D97-AF65-F5344CB8AC3E}">
        <p14:creationId xmlns:p14="http://schemas.microsoft.com/office/powerpoint/2010/main" val="83220752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An important step in an inventory is the assignment of identifiers to sound recordings.</a:t>
            </a:r>
          </a:p>
          <a:p>
            <a:r>
              <a:rPr lang="en-US" sz="1200" kern="1200" dirty="0" smtClean="0">
                <a:solidFill>
                  <a:schemeClr val="tx1"/>
                </a:solidFill>
                <a:effectLst/>
                <a:latin typeface="+mn-lt"/>
                <a:ea typeface="+mn-ea"/>
                <a:cs typeface="+mn-cs"/>
              </a:rPr>
              <a:t>Identifiers are control numbers for sound recordings; and support a number of basic management activities, including securing and providing access to collections.</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In preservation and access projects, identifiers make it easier to ship and account for sound recordings when working with service providers. </a:t>
            </a:r>
          </a:p>
          <a:p>
            <a:r>
              <a:rPr lang="en-US" sz="1200" kern="1200" dirty="0" smtClean="0">
                <a:solidFill>
                  <a:schemeClr val="tx1"/>
                </a:solidFill>
                <a:effectLst/>
                <a:latin typeface="+mn-lt"/>
                <a:ea typeface="+mn-ea"/>
                <a:cs typeface="+mn-cs"/>
              </a:rPr>
              <a:t>Identifiers can be used as the basis of file names to relate digital copies with original sound recordings.</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Identifiers for sound recordings may take different forms depending on how an archives manages its collections; but identifiers generally include some or all of the following components:</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A </a:t>
            </a:r>
            <a:r>
              <a:rPr lang="en-US" sz="1200" kern="1200" dirty="0" err="1" smtClean="0">
                <a:solidFill>
                  <a:schemeClr val="tx1"/>
                </a:solidFill>
                <a:effectLst/>
                <a:latin typeface="+mn-lt"/>
                <a:ea typeface="+mn-ea"/>
                <a:cs typeface="+mn-cs"/>
              </a:rPr>
              <a:t>RepositoryCode</a:t>
            </a:r>
            <a:r>
              <a:rPr lang="en-US" sz="1200" kern="1200" dirty="0" smtClean="0">
                <a:solidFill>
                  <a:schemeClr val="tx1"/>
                </a:solidFill>
                <a:effectLst/>
                <a:latin typeface="+mn-lt"/>
                <a:ea typeface="+mn-ea"/>
                <a:cs typeface="+mn-cs"/>
              </a:rPr>
              <a:t> indicates the repository that is responsible for the materials. </a:t>
            </a:r>
          </a:p>
          <a:p>
            <a:r>
              <a:rPr lang="en-US" sz="1200" kern="1200" dirty="0" smtClean="0">
                <a:solidFill>
                  <a:schemeClr val="tx1"/>
                </a:solidFill>
                <a:effectLst/>
                <a:latin typeface="+mn-lt"/>
                <a:ea typeface="+mn-ea"/>
                <a:cs typeface="+mn-cs"/>
              </a:rPr>
              <a:t>In settings where sound recordings and metadata from different units are managed collectively, a repository code in an identifier can help indicate the location and ownership of sound recordings.</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A </a:t>
            </a:r>
            <a:r>
              <a:rPr lang="en-US" sz="1200" kern="1200" dirty="0" err="1" smtClean="0">
                <a:solidFill>
                  <a:schemeClr val="tx1"/>
                </a:solidFill>
                <a:effectLst/>
                <a:latin typeface="+mn-lt"/>
                <a:ea typeface="+mn-ea"/>
                <a:cs typeface="+mn-cs"/>
              </a:rPr>
              <a:t>FormatCode</a:t>
            </a:r>
            <a:r>
              <a:rPr lang="en-US" sz="1200" kern="1200" dirty="0" smtClean="0">
                <a:solidFill>
                  <a:schemeClr val="tx1"/>
                </a:solidFill>
                <a:effectLst/>
                <a:latin typeface="+mn-lt"/>
                <a:ea typeface="+mn-ea"/>
                <a:cs typeface="+mn-cs"/>
              </a:rPr>
              <a:t> indicates the group to which the sound recordings belong. </a:t>
            </a:r>
          </a:p>
          <a:p>
            <a:r>
              <a:rPr lang="en-US" sz="1200" kern="1200" dirty="0" smtClean="0">
                <a:solidFill>
                  <a:schemeClr val="tx1"/>
                </a:solidFill>
                <a:effectLst/>
                <a:latin typeface="+mn-lt"/>
                <a:ea typeface="+mn-ea"/>
                <a:cs typeface="+mn-cs"/>
              </a:rPr>
              <a:t>In settings where sound recordings are shelved by format, a format code in an identifier can help indicate nature and location of sound recordings.</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An </a:t>
            </a:r>
            <a:r>
              <a:rPr lang="en-US" sz="1200" kern="1200" dirty="0" err="1" smtClean="0">
                <a:solidFill>
                  <a:schemeClr val="tx1"/>
                </a:solidFill>
                <a:effectLst/>
                <a:latin typeface="+mn-lt"/>
                <a:ea typeface="+mn-ea"/>
                <a:cs typeface="+mn-cs"/>
              </a:rPr>
              <a:t>ItemNumber</a:t>
            </a:r>
            <a:r>
              <a:rPr lang="en-US" sz="1200" kern="1200" dirty="0" smtClean="0">
                <a:solidFill>
                  <a:schemeClr val="tx1"/>
                </a:solidFill>
                <a:effectLst/>
                <a:latin typeface="+mn-lt"/>
                <a:ea typeface="+mn-ea"/>
                <a:cs typeface="+mn-cs"/>
              </a:rPr>
              <a:t> indicates the number of the item within format group or collection.</a:t>
            </a:r>
          </a:p>
          <a:p>
            <a:endParaRPr lang="en-US" sz="1200" kern="1200" dirty="0" smtClean="0">
              <a:solidFill>
                <a:schemeClr val="tx1"/>
              </a:solidFill>
              <a:effectLst/>
              <a:latin typeface="+mn-lt"/>
              <a:ea typeface="+mn-ea"/>
              <a:cs typeface="+mn-cs"/>
            </a:endParaRPr>
          </a:p>
          <a:p>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6A741C55-DB20-4B78-87B5-E9D549C2E391}" type="slidenum">
              <a:rPr lang="en-US" smtClean="0"/>
              <a:t>15</a:t>
            </a:fld>
            <a:endParaRPr lang="en-US"/>
          </a:p>
        </p:txBody>
      </p:sp>
    </p:spTree>
    <p:extLst>
      <p:ext uri="{BB962C8B-B14F-4D97-AF65-F5344CB8AC3E}">
        <p14:creationId xmlns:p14="http://schemas.microsoft.com/office/powerpoint/2010/main" val="86594722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Preservation assessment is a review of the collections to determine the condition of sound recordings and assesses their </a:t>
            </a:r>
            <a:r>
              <a:rPr lang="en-US" sz="1200" b="1" kern="1200" dirty="0" smtClean="0">
                <a:solidFill>
                  <a:schemeClr val="tx1"/>
                </a:solidFill>
                <a:effectLst/>
                <a:latin typeface="+mn-lt"/>
                <a:ea typeface="+mn-ea"/>
                <a:cs typeface="+mn-cs"/>
              </a:rPr>
              <a:t>preservation risk–</a:t>
            </a:r>
            <a:r>
              <a:rPr lang="en-US" sz="1200" kern="1200" dirty="0" smtClean="0">
                <a:solidFill>
                  <a:schemeClr val="tx1"/>
                </a:solidFill>
                <a:effectLst/>
                <a:latin typeface="+mn-lt"/>
                <a:ea typeface="+mn-ea"/>
                <a:cs typeface="+mn-cs"/>
              </a:rPr>
              <a:t> that is,</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their risk</a:t>
            </a:r>
            <a:r>
              <a:rPr lang="en-US" sz="1200" kern="1200" baseline="0" dirty="0" smtClean="0">
                <a:solidFill>
                  <a:schemeClr val="tx1"/>
                </a:solidFill>
                <a:effectLst/>
                <a:latin typeface="+mn-lt"/>
                <a:ea typeface="+mn-ea"/>
                <a:cs typeface="+mn-cs"/>
              </a:rPr>
              <a:t> of loss due to degradation and obsolescence.</a:t>
            </a:r>
          </a:p>
          <a:p>
            <a:r>
              <a:rPr lang="en-US" sz="1200" kern="1200" dirty="0" smtClean="0">
                <a:solidFill>
                  <a:schemeClr val="tx1"/>
                </a:solidFill>
                <a:effectLst/>
                <a:latin typeface="+mn-lt"/>
                <a:ea typeface="+mn-ea"/>
                <a:cs typeface="+mn-cs"/>
              </a:rPr>
              <a:t>A preservation assessment, at some level, is a necessary in</a:t>
            </a:r>
            <a:r>
              <a:rPr lang="en-US" sz="1200" kern="1200" baseline="0" dirty="0" smtClean="0">
                <a:solidFill>
                  <a:schemeClr val="tx1"/>
                </a:solidFill>
                <a:effectLst/>
                <a:latin typeface="+mn-lt"/>
                <a:ea typeface="+mn-ea"/>
                <a:cs typeface="+mn-cs"/>
              </a:rPr>
              <a:t> preparing for </a:t>
            </a:r>
            <a:r>
              <a:rPr lang="en-US" sz="1200" kern="1200" dirty="0" smtClean="0">
                <a:solidFill>
                  <a:schemeClr val="tx1"/>
                </a:solidFill>
                <a:effectLst/>
                <a:latin typeface="+mn-lt"/>
                <a:ea typeface="+mn-ea"/>
                <a:cs typeface="+mn-cs"/>
              </a:rPr>
              <a:t>preservation and access</a:t>
            </a:r>
            <a:r>
              <a:rPr lang="en-US" sz="1200" kern="1200" baseline="0" dirty="0" smtClean="0">
                <a:solidFill>
                  <a:schemeClr val="tx1"/>
                </a:solidFill>
                <a:effectLst/>
                <a:latin typeface="+mn-lt"/>
                <a:ea typeface="+mn-ea"/>
                <a:cs typeface="+mn-cs"/>
              </a:rPr>
              <a:t> work.</a:t>
            </a:r>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In preservation assessment, a</a:t>
            </a:r>
            <a:r>
              <a:rPr lang="en-US" sz="1200" kern="1200" baseline="0" dirty="0" smtClean="0">
                <a:solidFill>
                  <a:schemeClr val="tx1"/>
                </a:solidFill>
                <a:effectLst/>
                <a:latin typeface="+mn-lt"/>
                <a:ea typeface="+mn-ea"/>
                <a:cs typeface="+mn-cs"/>
              </a:rPr>
              <a:t> manager </a:t>
            </a:r>
            <a:r>
              <a:rPr lang="en-US" sz="1200" kern="1200" dirty="0" smtClean="0">
                <a:solidFill>
                  <a:schemeClr val="tx1"/>
                </a:solidFill>
                <a:effectLst/>
                <a:latin typeface="+mn-lt"/>
                <a:ea typeface="+mn-ea"/>
                <a:cs typeface="+mn-cs"/>
              </a:rPr>
              <a:t>gathers information through the physical inspection of individual sound recordings;  or</a:t>
            </a:r>
            <a:r>
              <a:rPr lang="en-US" sz="1200" kern="1200" baseline="0" dirty="0" smtClean="0">
                <a:solidFill>
                  <a:schemeClr val="tx1"/>
                </a:solidFill>
                <a:effectLst/>
                <a:latin typeface="+mn-lt"/>
                <a:ea typeface="+mn-ea"/>
                <a:cs typeface="+mn-cs"/>
              </a:rPr>
              <a:t> through a</a:t>
            </a:r>
            <a:r>
              <a:rPr lang="en-US" sz="1200" kern="1200" dirty="0" smtClean="0">
                <a:solidFill>
                  <a:schemeClr val="tx1"/>
                </a:solidFill>
                <a:effectLst/>
                <a:latin typeface="+mn-lt"/>
                <a:ea typeface="+mn-ea"/>
                <a:cs typeface="+mn-cs"/>
              </a:rPr>
              <a:t> review of groups of sound recordings by format or collection.</a:t>
            </a:r>
          </a:p>
          <a:p>
            <a:r>
              <a:rPr lang="en-US" sz="1200" kern="1200" dirty="0" smtClean="0">
                <a:solidFill>
                  <a:schemeClr val="tx1"/>
                </a:solidFill>
                <a:effectLst/>
                <a:latin typeface="+mn-lt"/>
                <a:ea typeface="+mn-ea"/>
                <a:cs typeface="+mn-cs"/>
              </a:rPr>
              <a:t>Generally, sound recordings are not played back during preservation assessment.</a:t>
            </a:r>
          </a:p>
          <a:p>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The</a:t>
            </a:r>
            <a:r>
              <a:rPr lang="en-US" sz="1200" kern="1200" baseline="0" dirty="0" smtClean="0">
                <a:solidFill>
                  <a:schemeClr val="tx1"/>
                </a:solidFill>
                <a:effectLst/>
                <a:latin typeface="+mn-lt"/>
                <a:ea typeface="+mn-ea"/>
                <a:cs typeface="+mn-cs"/>
              </a:rPr>
              <a:t> inventory and assessment tools noted earlier, T</a:t>
            </a:r>
            <a:r>
              <a:rPr lang="en-US" sz="1200" kern="1200" dirty="0" smtClean="0">
                <a:solidFill>
                  <a:schemeClr val="tx1"/>
                </a:solidFill>
                <a:effectLst/>
                <a:latin typeface="+mn-lt"/>
                <a:ea typeface="+mn-ea"/>
                <a:cs typeface="+mn-cs"/>
              </a:rPr>
              <a:t>he </a:t>
            </a:r>
            <a:r>
              <a:rPr lang="en-US" sz="1200" kern="1200" baseline="0" dirty="0" smtClean="0">
                <a:solidFill>
                  <a:schemeClr val="tx1"/>
                </a:solidFill>
                <a:effectLst/>
                <a:latin typeface="+mn-lt"/>
                <a:ea typeface="+mn-ea"/>
                <a:cs typeface="+mn-cs"/>
              </a:rPr>
              <a:t>Field Audio Collection Evaluation Tool and T</a:t>
            </a:r>
            <a:r>
              <a:rPr lang="en-US" sz="1200" kern="1200" dirty="0" smtClean="0">
                <a:solidFill>
                  <a:schemeClr val="tx1"/>
                </a:solidFill>
                <a:effectLst/>
                <a:latin typeface="+mn-lt"/>
                <a:ea typeface="+mn-ea"/>
                <a:cs typeface="+mn-cs"/>
              </a:rPr>
              <a:t>he Survey Instrument for Audio and Moving Image Collections, aid in the process of identifying</a:t>
            </a:r>
            <a:r>
              <a:rPr lang="en-US" sz="1200" kern="1200" baseline="0" dirty="0" smtClean="0">
                <a:solidFill>
                  <a:schemeClr val="tx1"/>
                </a:solidFill>
                <a:effectLst/>
                <a:latin typeface="+mn-lt"/>
                <a:ea typeface="+mn-ea"/>
                <a:cs typeface="+mn-cs"/>
              </a:rPr>
              <a:t> formats, evaluating their condition, and </a:t>
            </a:r>
            <a:r>
              <a:rPr lang="en-US" sz="1200" kern="1200" dirty="0" smtClean="0">
                <a:solidFill>
                  <a:schemeClr val="tx1"/>
                </a:solidFill>
                <a:effectLst/>
                <a:latin typeface="+mn-lt"/>
                <a:ea typeface="+mn-ea"/>
                <a:cs typeface="+mn-cs"/>
              </a:rPr>
              <a:t>assessing risk.</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The FACET Format Characteristics and Preservation Problems</a:t>
            </a:r>
            <a:r>
              <a:rPr lang="en-US" sz="1200" kern="1200" baseline="0" dirty="0" smtClean="0">
                <a:solidFill>
                  <a:schemeClr val="tx1"/>
                </a:solidFill>
                <a:effectLst/>
                <a:latin typeface="+mn-lt"/>
                <a:ea typeface="+mn-ea"/>
                <a:cs typeface="+mn-cs"/>
              </a:rPr>
              <a:t> is an excellent guide to formats and modes of degradation that includes many photographs. </a:t>
            </a:r>
          </a:p>
          <a:p>
            <a:r>
              <a:rPr lang="en-US" sz="1200" kern="1200" dirty="0" smtClean="0">
                <a:solidFill>
                  <a:schemeClr val="tx1"/>
                </a:solidFill>
                <a:effectLst/>
                <a:latin typeface="+mn-lt"/>
                <a:ea typeface="+mn-ea"/>
                <a:cs typeface="+mn-cs"/>
              </a:rPr>
              <a:t>A</a:t>
            </a:r>
            <a:r>
              <a:rPr lang="en-US" sz="1200" kern="1200" baseline="0" dirty="0" smtClean="0">
                <a:solidFill>
                  <a:schemeClr val="tx1"/>
                </a:solidFill>
                <a:effectLst/>
                <a:latin typeface="+mn-lt"/>
                <a:ea typeface="+mn-ea"/>
                <a:cs typeface="+mn-cs"/>
              </a:rPr>
              <a:t> simple Excel spreadsheet, used with the FACET guide, also will serve the purpose.</a:t>
            </a:r>
          </a:p>
          <a:p>
            <a:endParaRPr lang="en-US" sz="1200" kern="1200" dirty="0" smtClean="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In preservation assessment,</a:t>
            </a:r>
            <a:r>
              <a:rPr lang="en-US" sz="1200" kern="1200" baseline="0" dirty="0" smtClean="0">
                <a:solidFill>
                  <a:schemeClr val="tx1"/>
                </a:solidFill>
                <a:effectLst/>
                <a:latin typeface="+mn-lt"/>
                <a:ea typeface="+mn-ea"/>
                <a:cs typeface="+mn-cs"/>
              </a:rPr>
              <a:t> managers collect data on the following aspects of sound recordings: </a:t>
            </a:r>
            <a:r>
              <a:rPr lang="en-US" sz="1200" kern="1200" dirty="0" smtClean="0">
                <a:solidFill>
                  <a:schemeClr val="tx1"/>
                </a:solidFill>
                <a:effectLst/>
                <a:latin typeface="+mn-lt"/>
                <a:ea typeface="+mn-ea"/>
                <a:cs typeface="+mn-cs"/>
              </a:rPr>
              <a:t>format of materials, brand and product,</a:t>
            </a:r>
            <a:r>
              <a:rPr lang="en-US" sz="1200" kern="1200" baseline="0" dirty="0" smtClean="0">
                <a:solidFill>
                  <a:schemeClr val="tx1"/>
                </a:solidFill>
                <a:effectLst/>
                <a:latin typeface="+mn-lt"/>
                <a:ea typeface="+mn-ea"/>
                <a:cs typeface="+mn-cs"/>
              </a:rPr>
              <a:t> dimensions, </a:t>
            </a:r>
            <a:r>
              <a:rPr lang="en-US" sz="1200" kern="1200" dirty="0" smtClean="0">
                <a:solidFill>
                  <a:schemeClr val="tx1"/>
                </a:solidFill>
                <a:effectLst/>
                <a:latin typeface="+mn-lt"/>
                <a:ea typeface="+mn-ea"/>
                <a:cs typeface="+mn-cs"/>
              </a:rPr>
              <a:t>condition of items, housing condition, storage history.</a:t>
            </a:r>
          </a:p>
          <a:p>
            <a:r>
              <a:rPr lang="en-US" sz="1200" kern="1200" dirty="0" smtClean="0">
                <a:solidFill>
                  <a:schemeClr val="tx1"/>
                </a:solidFill>
                <a:effectLst/>
                <a:latin typeface="+mn-lt"/>
                <a:ea typeface="+mn-ea"/>
                <a:cs typeface="+mn-cs"/>
              </a:rPr>
              <a:t>At minimum, a preservation assessment</a:t>
            </a:r>
            <a:r>
              <a:rPr lang="en-US" sz="1200" kern="1200" baseline="0" dirty="0" smtClean="0">
                <a:solidFill>
                  <a:schemeClr val="tx1"/>
                </a:solidFill>
                <a:effectLst/>
                <a:latin typeface="+mn-lt"/>
                <a:ea typeface="+mn-ea"/>
                <a:cs typeface="+mn-cs"/>
              </a:rPr>
              <a:t> leads to the identification of groups of materials at high risk and basic knowledge of their current condition and contents.</a:t>
            </a:r>
            <a:endParaRPr lang="en-US" sz="1200" kern="1200" dirty="0" smtClean="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6A741C55-DB20-4B78-87B5-E9D549C2E391}" type="slidenum">
              <a:rPr lang="en-US" smtClean="0"/>
              <a:t>16</a:t>
            </a:fld>
            <a:endParaRPr lang="en-US"/>
          </a:p>
        </p:txBody>
      </p:sp>
    </p:spTree>
    <p:extLst>
      <p:ext uri="{BB962C8B-B14F-4D97-AF65-F5344CB8AC3E}">
        <p14:creationId xmlns:p14="http://schemas.microsoft.com/office/powerpoint/2010/main" val="278770628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If you have many </a:t>
            </a:r>
            <a:r>
              <a:rPr lang="en-US" sz="1200" kern="1200" baseline="0" dirty="0" smtClean="0">
                <a:solidFill>
                  <a:schemeClr val="tx1"/>
                </a:solidFill>
                <a:effectLst/>
                <a:latin typeface="+mn-lt"/>
                <a:ea typeface="+mn-ea"/>
                <a:cs typeface="+mn-cs"/>
              </a:rPr>
              <a:t>groups of sound recordings in your repository you may want to prioritize collections for preservation and access.</a:t>
            </a:r>
          </a:p>
          <a:p>
            <a:r>
              <a:rPr lang="en-US" sz="1200" kern="1200" dirty="0" smtClean="0">
                <a:solidFill>
                  <a:schemeClr val="tx1"/>
                </a:solidFill>
                <a:effectLst/>
                <a:latin typeface="+mn-lt"/>
                <a:ea typeface="+mn-ea"/>
                <a:cs typeface="+mn-cs"/>
              </a:rPr>
              <a:t>Prioritization is a process by which a</a:t>
            </a:r>
            <a:r>
              <a:rPr lang="en-US" sz="1200" kern="1200" baseline="0" dirty="0" smtClean="0">
                <a:solidFill>
                  <a:schemeClr val="tx1"/>
                </a:solidFill>
                <a:effectLst/>
                <a:latin typeface="+mn-lt"/>
                <a:ea typeface="+mn-ea"/>
                <a:cs typeface="+mn-cs"/>
              </a:rPr>
              <a:t> repository </a:t>
            </a:r>
            <a:r>
              <a:rPr lang="en-US" sz="1200" kern="1200" dirty="0" smtClean="0">
                <a:solidFill>
                  <a:schemeClr val="tx1"/>
                </a:solidFill>
                <a:effectLst/>
                <a:latin typeface="+mn-lt"/>
                <a:ea typeface="+mn-ea"/>
                <a:cs typeface="+mn-cs"/>
              </a:rPr>
              <a:t>identifies groups of sound recordings for preservation based</a:t>
            </a:r>
            <a:r>
              <a:rPr lang="en-US" sz="1200" kern="1200" baseline="0" dirty="0" smtClean="0">
                <a:solidFill>
                  <a:schemeClr val="tx1"/>
                </a:solidFill>
                <a:effectLst/>
                <a:latin typeface="+mn-lt"/>
                <a:ea typeface="+mn-ea"/>
                <a:cs typeface="+mn-cs"/>
              </a:rPr>
              <a:t> on their r</a:t>
            </a:r>
            <a:r>
              <a:rPr lang="en-US" sz="1200" kern="1200" dirty="0" smtClean="0">
                <a:solidFill>
                  <a:schemeClr val="tx1"/>
                </a:solidFill>
                <a:effectLst/>
                <a:latin typeface="+mn-lt"/>
                <a:ea typeface="+mn-ea"/>
                <a:cs typeface="+mn-cs"/>
              </a:rPr>
              <a:t>esearch</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value</a:t>
            </a:r>
            <a:r>
              <a:rPr lang="en-US" sz="1200" kern="1200" baseline="0" dirty="0" smtClean="0">
                <a:solidFill>
                  <a:schemeClr val="tx1"/>
                </a:solidFill>
                <a:effectLst/>
                <a:latin typeface="+mn-lt"/>
                <a:ea typeface="+mn-ea"/>
                <a:cs typeface="+mn-cs"/>
              </a:rPr>
              <a:t> and their preservation risk</a:t>
            </a:r>
            <a:r>
              <a:rPr lang="en-US" sz="1200" kern="1200" dirty="0" smtClean="0">
                <a:solidFill>
                  <a:schemeClr val="tx1"/>
                </a:solidFill>
                <a:effectLst/>
                <a:latin typeface="+mn-lt"/>
                <a:ea typeface="+mn-ea"/>
                <a:cs typeface="+mn-cs"/>
              </a:rPr>
              <a:t>.</a:t>
            </a:r>
          </a:p>
          <a:p>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The data gathered through inventory</a:t>
            </a:r>
            <a:r>
              <a:rPr lang="en-US" sz="1200" kern="1200" baseline="0" dirty="0" smtClean="0">
                <a:solidFill>
                  <a:schemeClr val="tx1"/>
                </a:solidFill>
                <a:effectLst/>
                <a:latin typeface="+mn-lt"/>
                <a:ea typeface="+mn-ea"/>
                <a:cs typeface="+mn-cs"/>
              </a:rPr>
              <a:t> and physical inspection, </a:t>
            </a:r>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For sound recordings, the criteria for selection for preservation include:</a:t>
            </a:r>
          </a:p>
          <a:p>
            <a:r>
              <a:rPr lang="en-US" sz="1200" kern="1200" dirty="0" smtClean="0">
                <a:solidFill>
                  <a:schemeClr val="tx1"/>
                </a:solidFill>
                <a:effectLst/>
                <a:latin typeface="+mn-lt"/>
                <a:ea typeface="+mn-ea"/>
                <a:cs typeface="+mn-cs"/>
              </a:rPr>
              <a:t>     Value : its cultural and historical significance; its potential for use</a:t>
            </a:r>
          </a:p>
          <a:p>
            <a:r>
              <a:rPr lang="en-US" sz="1200" kern="1200" dirty="0" smtClean="0">
                <a:solidFill>
                  <a:schemeClr val="tx1"/>
                </a:solidFill>
                <a:effectLst/>
                <a:latin typeface="+mn-lt"/>
                <a:ea typeface="+mn-ea"/>
                <a:cs typeface="+mn-cs"/>
              </a:rPr>
              <a:t>     Risk : likelihood of loss of contents due to degradation or obsolescence</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Other factors may influence the decision, notably: preservation costs; access and use restrictions; and opportunity.</a:t>
            </a:r>
          </a:p>
          <a:p>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The prioritization of sound recordings for preservation– the</a:t>
            </a:r>
            <a:r>
              <a:rPr lang="en-US" sz="1200" kern="1200" baseline="0" dirty="0" smtClean="0">
                <a:solidFill>
                  <a:schemeClr val="tx1"/>
                </a:solidFill>
                <a:effectLst/>
                <a:latin typeface="+mn-lt"/>
                <a:ea typeface="+mn-ea"/>
                <a:cs typeface="+mn-cs"/>
              </a:rPr>
              <a:t> identification of most important and endangered sound recordings in your collections– can </a:t>
            </a:r>
            <a:r>
              <a:rPr lang="en-US" sz="1200" kern="1200" dirty="0" smtClean="0">
                <a:solidFill>
                  <a:schemeClr val="tx1"/>
                </a:solidFill>
                <a:effectLst/>
                <a:latin typeface="+mn-lt"/>
                <a:ea typeface="+mn-ea"/>
                <a:cs typeface="+mn-cs"/>
              </a:rPr>
              <a:t>help you raise and spend funds for preservation.</a:t>
            </a:r>
          </a:p>
        </p:txBody>
      </p:sp>
      <p:sp>
        <p:nvSpPr>
          <p:cNvPr id="4" name="Slide Number Placeholder 3"/>
          <p:cNvSpPr>
            <a:spLocks noGrp="1"/>
          </p:cNvSpPr>
          <p:nvPr>
            <p:ph type="sldNum" sz="quarter" idx="10"/>
          </p:nvPr>
        </p:nvSpPr>
        <p:spPr/>
        <p:txBody>
          <a:bodyPr/>
          <a:lstStyle/>
          <a:p>
            <a:fld id="{6A741C55-DB20-4B78-87B5-E9D549C2E391}" type="slidenum">
              <a:rPr lang="en-US" smtClean="0"/>
              <a:t>17</a:t>
            </a:fld>
            <a:endParaRPr lang="en-US"/>
          </a:p>
        </p:txBody>
      </p:sp>
    </p:spTree>
    <p:extLst>
      <p:ext uri="{BB962C8B-B14F-4D97-AF65-F5344CB8AC3E}">
        <p14:creationId xmlns:p14="http://schemas.microsoft.com/office/powerpoint/2010/main" val="289800452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Sound recordings on magnetic tape are a</a:t>
            </a:r>
            <a:r>
              <a:rPr lang="en-US" sz="1200" kern="1200" baseline="0" dirty="0" smtClean="0">
                <a:solidFill>
                  <a:schemeClr val="tx1"/>
                </a:solidFill>
                <a:effectLst/>
                <a:latin typeface="+mn-lt"/>
                <a:ea typeface="+mn-ea"/>
                <a:cs typeface="+mn-cs"/>
              </a:rPr>
              <a:t> common </a:t>
            </a:r>
            <a:r>
              <a:rPr lang="en-US" sz="1200" kern="1200" dirty="0" smtClean="0">
                <a:solidFill>
                  <a:schemeClr val="tx1"/>
                </a:solidFill>
                <a:effectLst/>
                <a:latin typeface="+mn-lt"/>
                <a:ea typeface="+mn-ea"/>
                <a:cs typeface="+mn-cs"/>
              </a:rPr>
              <a:t>format in local and regional repositories</a:t>
            </a:r>
            <a:r>
              <a:rPr lang="en-US" sz="1200" kern="1200" baseline="0" dirty="0" smtClean="0">
                <a:solidFill>
                  <a:schemeClr val="tx1"/>
                </a:solidFill>
                <a:effectLst/>
                <a:latin typeface="+mn-lt"/>
                <a:ea typeface="+mn-ea"/>
                <a:cs typeface="+mn-cs"/>
              </a:rPr>
              <a:t> and a significant portion of the “national legacy at risk.”</a:t>
            </a:r>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This family of formats, includes</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open reel tapes,</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analog cassettes, and microcassettes, was widely used</a:t>
            </a:r>
            <a:r>
              <a:rPr lang="en-US" sz="1200" kern="1200" baseline="0" dirty="0" smtClean="0">
                <a:solidFill>
                  <a:schemeClr val="tx1"/>
                </a:solidFill>
                <a:effectLst/>
                <a:latin typeface="+mn-lt"/>
                <a:ea typeface="+mn-ea"/>
                <a:cs typeface="+mn-cs"/>
              </a:rPr>
              <a:t> from the 1950s onward, to make instantaneous recordings..</a:t>
            </a:r>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baseline="0" dirty="0" smtClean="0">
                <a:solidFill>
                  <a:schemeClr val="tx1"/>
                </a:solidFill>
                <a:effectLst/>
                <a:latin typeface="+mn-lt"/>
                <a:ea typeface="+mn-ea"/>
                <a:cs typeface="+mn-cs"/>
              </a:rPr>
              <a:t>As managers of historical sound recordings, it is important for you to know about this format and its modes of degradation so that you can identify and address preservation concerns.</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kern="1200" baseline="0" dirty="0" smtClean="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Magnetic tape</a:t>
            </a:r>
            <a:r>
              <a:rPr lang="en-US" sz="1200" kern="1200" baseline="0" dirty="0" smtClean="0">
                <a:solidFill>
                  <a:schemeClr val="tx1"/>
                </a:solidFill>
                <a:effectLst/>
                <a:latin typeface="+mn-lt"/>
                <a:ea typeface="+mn-ea"/>
                <a:cs typeface="+mn-cs"/>
              </a:rPr>
              <a:t> comprises:</a:t>
            </a:r>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baseline="0" dirty="0" smtClean="0">
                <a:solidFill>
                  <a:schemeClr val="tx1"/>
                </a:solidFill>
                <a:effectLst/>
                <a:latin typeface="+mn-lt"/>
                <a:ea typeface="+mn-ea"/>
                <a:cs typeface="+mn-cs"/>
              </a:rPr>
              <a:t>a substrate later– the tape– made of paper</a:t>
            </a:r>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baseline="0" dirty="0" smtClean="0">
                <a:solidFill>
                  <a:schemeClr val="tx1"/>
                </a:solidFill>
                <a:effectLst/>
                <a:latin typeface="+mn-lt"/>
                <a:ea typeface="+mn-ea"/>
                <a:cs typeface="+mn-cs"/>
              </a:rPr>
              <a:t>a top coat containing adhesive, metal oxide, lubricants</a:t>
            </a:r>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baseline="0" dirty="0" smtClean="0">
                <a:solidFill>
                  <a:schemeClr val="tx1"/>
                </a:solidFill>
                <a:effectLst/>
                <a:latin typeface="+mn-lt"/>
                <a:ea typeface="+mn-ea"/>
                <a:cs typeface="+mn-cs"/>
              </a:rPr>
              <a:t>some tapes include a back coat– a layer</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kern="1200" baseline="0" dirty="0" smtClean="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baseline="0" dirty="0" smtClean="0">
                <a:solidFill>
                  <a:schemeClr val="tx1"/>
                </a:solidFill>
                <a:effectLst/>
                <a:latin typeface="+mn-lt"/>
                <a:ea typeface="+mn-ea"/>
                <a:cs typeface="+mn-cs"/>
              </a:rPr>
              <a:t>Some formulations are at high risk while others are more stable.</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kern="1200" baseline="0" dirty="0" smtClean="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baseline="0" dirty="0" smtClean="0">
                <a:solidFill>
                  <a:schemeClr val="tx1"/>
                </a:solidFill>
                <a:effectLst/>
                <a:latin typeface="+mn-lt"/>
                <a:ea typeface="+mn-ea"/>
                <a:cs typeface="+mn-cs"/>
              </a:rPr>
              <a:t>The formats most at risk are:</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kern="1200" baseline="0" dirty="0" smtClean="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baseline="0" dirty="0" smtClean="0">
                <a:solidFill>
                  <a:schemeClr val="tx1"/>
                </a:solidFill>
                <a:effectLst/>
                <a:latin typeface="+mn-lt"/>
                <a:ea typeface="+mn-ea"/>
                <a:cs typeface="+mn-cs"/>
              </a:rPr>
              <a:t>-- acetate base tapes (1950s-1960s):</a:t>
            </a:r>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baseline="0" dirty="0" smtClean="0">
                <a:solidFill>
                  <a:schemeClr val="tx1"/>
                </a:solidFill>
                <a:effectLst/>
                <a:latin typeface="+mn-lt"/>
                <a:ea typeface="+mn-ea"/>
                <a:cs typeface="+mn-cs"/>
              </a:rPr>
              <a:t>	acetate tape base absorbs water and produces acetic acid</a:t>
            </a:r>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baseline="0" dirty="0" smtClean="0">
                <a:solidFill>
                  <a:schemeClr val="tx1"/>
                </a:solidFill>
                <a:effectLst/>
                <a:latin typeface="+mn-lt"/>
                <a:ea typeface="+mn-ea"/>
                <a:cs typeface="+mn-cs"/>
              </a:rPr>
              <a:t>	acetic acid produces characteristic “vinegar” odor</a:t>
            </a:r>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baseline="0" dirty="0" smtClean="0">
                <a:solidFill>
                  <a:schemeClr val="tx1"/>
                </a:solidFill>
                <a:effectLst/>
                <a:latin typeface="+mn-lt"/>
                <a:ea typeface="+mn-ea"/>
                <a:cs typeface="+mn-cs"/>
              </a:rPr>
              <a:t>	leads to tape shrinkage and brittle tape</a:t>
            </a:r>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baseline="0" dirty="0" smtClean="0">
                <a:solidFill>
                  <a:schemeClr val="tx1"/>
                </a:solidFill>
                <a:effectLst/>
                <a:latin typeface="+mn-lt"/>
                <a:ea typeface="+mn-ea"/>
                <a:cs typeface="+mn-cs"/>
              </a:rPr>
              <a:t>	extreme cases are auto-catalytic– increasing concentrations of acetic acid accelerate breakdown</a:t>
            </a:r>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baseline="0" dirty="0" smtClean="0">
                <a:solidFill>
                  <a:schemeClr val="tx1"/>
                </a:solidFill>
                <a:effectLst/>
                <a:latin typeface="+mn-lt"/>
                <a:ea typeface="+mn-ea"/>
                <a:cs typeface="+mn-cs"/>
              </a:rPr>
              <a:t>	important to recognize this condition and intervene</a:t>
            </a:r>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baseline="0" dirty="0" smtClean="0">
                <a:solidFill>
                  <a:schemeClr val="tx1"/>
                </a:solidFill>
                <a:effectLst/>
                <a:latin typeface="+mn-lt"/>
                <a:ea typeface="+mn-ea"/>
                <a:cs typeface="+mn-cs"/>
              </a:rPr>
              <a:t>	</a:t>
            </a:r>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baseline="0" dirty="0" smtClean="0">
                <a:solidFill>
                  <a:schemeClr val="tx1"/>
                </a:solidFill>
                <a:effectLst/>
                <a:latin typeface="+mn-lt"/>
                <a:ea typeface="+mn-ea"/>
                <a:cs typeface="+mn-cs"/>
              </a:rPr>
              <a:t>-- polyester base tapes (1980s-1990s):</a:t>
            </a:r>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baseline="0" dirty="0" smtClean="0">
                <a:solidFill>
                  <a:schemeClr val="tx1"/>
                </a:solidFill>
                <a:effectLst/>
                <a:latin typeface="+mn-lt"/>
                <a:ea typeface="+mn-ea"/>
                <a:cs typeface="+mn-cs"/>
              </a:rPr>
              <a:t>	binder layer that is prone to absorb water and become soft and sticky</a:t>
            </a:r>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baseline="0" dirty="0" smtClean="0">
                <a:solidFill>
                  <a:schemeClr val="tx1"/>
                </a:solidFill>
                <a:effectLst/>
                <a:latin typeface="+mn-lt"/>
                <a:ea typeface="+mn-ea"/>
                <a:cs typeface="+mn-cs"/>
              </a:rPr>
              <a:t>	leading to exudation and playback problems</a:t>
            </a:r>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baseline="0" dirty="0" smtClean="0">
                <a:solidFill>
                  <a:schemeClr val="tx1"/>
                </a:solidFill>
                <a:effectLst/>
                <a:latin typeface="+mn-lt"/>
                <a:ea typeface="+mn-ea"/>
                <a:cs typeface="+mn-cs"/>
              </a:rPr>
              <a:t>	important to recognize this condition which requires handling</a:t>
            </a:r>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baseline="0" dirty="0" smtClean="0">
                <a:solidFill>
                  <a:schemeClr val="tx1"/>
                </a:solidFill>
                <a:effectLst/>
                <a:latin typeface="+mn-lt"/>
                <a:ea typeface="+mn-ea"/>
                <a:cs typeface="+mn-cs"/>
              </a:rPr>
              <a:t>	called soft binder syndrome or sticky shed syndrome</a:t>
            </a:r>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baseline="0" dirty="0" smtClean="0">
                <a:solidFill>
                  <a:schemeClr val="tx1"/>
                </a:solidFill>
                <a:effectLst/>
                <a:latin typeface="+mn-lt"/>
                <a:ea typeface="+mn-ea"/>
                <a:cs typeface="+mn-cs"/>
              </a:rPr>
              <a:t>	</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kern="1200" baseline="0" dirty="0" smtClean="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kern="1200" baseline="0" dirty="0" smtClean="0">
              <a:solidFill>
                <a:schemeClr val="tx1"/>
              </a:solidFill>
              <a:effectLst/>
              <a:latin typeface="+mn-lt"/>
              <a:ea typeface="+mn-ea"/>
              <a:cs typeface="+mn-cs"/>
            </a:endParaRPr>
          </a:p>
          <a:p>
            <a:endParaRPr lang="en-US" sz="1200" kern="1200" baseline="0" dirty="0" smtClean="0">
              <a:solidFill>
                <a:schemeClr val="tx1"/>
              </a:solidFill>
              <a:effectLst/>
              <a:latin typeface="+mn-lt"/>
              <a:ea typeface="+mn-ea"/>
              <a:cs typeface="+mn-cs"/>
            </a:endParaRPr>
          </a:p>
          <a:p>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6A741C55-DB20-4B78-87B5-E9D549C2E391}" type="slidenum">
              <a:rPr lang="en-US" smtClean="0"/>
              <a:t>18</a:t>
            </a:fld>
            <a:endParaRPr lang="en-US"/>
          </a:p>
        </p:txBody>
      </p:sp>
    </p:spTree>
    <p:extLst>
      <p:ext uri="{BB962C8B-B14F-4D97-AF65-F5344CB8AC3E}">
        <p14:creationId xmlns:p14="http://schemas.microsoft.com/office/powerpoint/2010/main" val="41524249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baseline="0" dirty="0" smtClean="0">
                <a:solidFill>
                  <a:schemeClr val="tx1"/>
                </a:solidFill>
                <a:effectLst/>
                <a:latin typeface="+mn-lt"/>
                <a:ea typeface="+mn-ea"/>
                <a:cs typeface="+mn-cs"/>
              </a:rPr>
              <a:t>Let’s take a closer look at this format by walking through the steps of a physical inspection.</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kern="1200" baseline="0" dirty="0" smtClean="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baseline="0" dirty="0" smtClean="0">
                <a:solidFill>
                  <a:schemeClr val="tx1"/>
                </a:solidFill>
                <a:effectLst/>
                <a:latin typeface="+mn-lt"/>
                <a:ea typeface="+mn-ea"/>
                <a:cs typeface="+mn-cs"/>
              </a:rPr>
              <a:t>The Specs Bros document “</a:t>
            </a:r>
            <a:r>
              <a:rPr lang="en-US" sz="1200" kern="1200" dirty="0" smtClean="0">
                <a:solidFill>
                  <a:schemeClr val="tx1"/>
                </a:solidFill>
                <a:effectLst/>
                <a:latin typeface="+mn-lt"/>
                <a:ea typeface="+mn-ea"/>
                <a:cs typeface="+mn-cs"/>
              </a:rPr>
              <a:t>Basic Inspection Techniques to Sample the Condition of Magnetic Tape,” noted</a:t>
            </a:r>
            <a:r>
              <a:rPr lang="en-US" sz="1200" kern="1200" baseline="0" dirty="0" smtClean="0">
                <a:solidFill>
                  <a:schemeClr val="tx1"/>
                </a:solidFill>
                <a:effectLst/>
                <a:latin typeface="+mn-lt"/>
                <a:ea typeface="+mn-ea"/>
                <a:cs typeface="+mn-cs"/>
              </a:rPr>
              <a:t> in the resources list and freely available online, provides step by step instructions in how to inspect tape recordings.</a:t>
            </a:r>
          </a:p>
          <a:p>
            <a:endParaRPr lang="en-US" sz="1200" kern="1200" baseline="0" dirty="0" smtClean="0">
              <a:solidFill>
                <a:schemeClr val="tx1"/>
              </a:solidFill>
              <a:effectLst/>
              <a:latin typeface="+mn-lt"/>
              <a:ea typeface="+mn-ea"/>
              <a:cs typeface="+mn-cs"/>
            </a:endParaRPr>
          </a:p>
          <a:p>
            <a:r>
              <a:rPr lang="en-US" sz="1200" kern="1200" baseline="0" dirty="0" smtClean="0">
                <a:solidFill>
                  <a:schemeClr val="tx1"/>
                </a:solidFill>
                <a:effectLst/>
                <a:latin typeface="+mn-lt"/>
                <a:ea typeface="+mn-ea"/>
                <a:cs typeface="+mn-cs"/>
              </a:rPr>
              <a:t>Inspection:</a:t>
            </a:r>
          </a:p>
          <a:p>
            <a:endParaRPr lang="en-US" sz="1200" kern="1200" baseline="0" dirty="0" smtClean="0">
              <a:solidFill>
                <a:schemeClr val="tx1"/>
              </a:solidFill>
              <a:effectLst/>
              <a:latin typeface="+mn-lt"/>
              <a:ea typeface="+mn-ea"/>
              <a:cs typeface="+mn-cs"/>
            </a:endParaRPr>
          </a:p>
          <a:p>
            <a:r>
              <a:rPr lang="en-US" sz="1200" kern="1200" baseline="0" dirty="0" smtClean="0">
                <a:solidFill>
                  <a:schemeClr val="tx1"/>
                </a:solidFill>
                <a:effectLst/>
                <a:latin typeface="+mn-lt"/>
                <a:ea typeface="+mn-ea"/>
                <a:cs typeface="+mn-cs"/>
              </a:rPr>
              <a:t>1. Review of the container and notes on container</a:t>
            </a:r>
          </a:p>
          <a:p>
            <a:r>
              <a:rPr lang="en-US" sz="1200" kern="1200" baseline="0" dirty="0" smtClean="0">
                <a:solidFill>
                  <a:schemeClr val="tx1"/>
                </a:solidFill>
                <a:effectLst/>
                <a:latin typeface="+mn-lt"/>
                <a:ea typeface="+mn-ea"/>
                <a:cs typeface="+mn-cs"/>
              </a:rPr>
              <a:t>-- off brand tapes– generally poorly manufactured, sometimes seconds of other producers– a preservation concern</a:t>
            </a:r>
          </a:p>
          <a:p>
            <a:r>
              <a:rPr lang="en-US" sz="1200" kern="1200" baseline="0" dirty="0" smtClean="0">
                <a:solidFill>
                  <a:schemeClr val="tx1"/>
                </a:solidFill>
                <a:effectLst/>
                <a:latin typeface="+mn-lt"/>
                <a:ea typeface="+mn-ea"/>
                <a:cs typeface="+mn-cs"/>
              </a:rPr>
              <a:t>-- long play or double play tapes-- thinner tape in order to fit more on a reel– preservation concern</a:t>
            </a:r>
          </a:p>
          <a:p>
            <a:r>
              <a:rPr lang="en-US" sz="1200" kern="1200" baseline="0" dirty="0" smtClean="0">
                <a:solidFill>
                  <a:schemeClr val="tx1"/>
                </a:solidFill>
                <a:effectLst/>
                <a:latin typeface="+mn-lt"/>
                <a:ea typeface="+mn-ea"/>
                <a:cs typeface="+mn-cs"/>
              </a:rPr>
              <a:t>-- base layer: paper, acetate, or polyester </a:t>
            </a:r>
          </a:p>
          <a:p>
            <a:endParaRPr lang="en-US" sz="1200" kern="1200" baseline="0" dirty="0" smtClean="0">
              <a:solidFill>
                <a:schemeClr val="tx1"/>
              </a:solidFill>
              <a:effectLst/>
              <a:latin typeface="+mn-lt"/>
              <a:ea typeface="+mn-ea"/>
              <a:cs typeface="+mn-cs"/>
            </a:endParaRPr>
          </a:p>
          <a:p>
            <a:r>
              <a:rPr lang="en-US" sz="1200" kern="1200" baseline="0" dirty="0" smtClean="0">
                <a:solidFill>
                  <a:schemeClr val="tx1"/>
                </a:solidFill>
                <a:effectLst/>
                <a:latin typeface="+mn-lt"/>
                <a:ea typeface="+mn-ea"/>
                <a:cs typeface="+mn-cs"/>
              </a:rPr>
              <a:t>2. Inspect the container and the tape for signs of physical damage or fungus.</a:t>
            </a:r>
          </a:p>
          <a:p>
            <a:r>
              <a:rPr lang="en-US" sz="1200" kern="1200" baseline="0" dirty="0" smtClean="0">
                <a:solidFill>
                  <a:schemeClr val="tx1"/>
                </a:solidFill>
                <a:effectLst/>
                <a:latin typeface="+mn-lt"/>
                <a:ea typeface="+mn-ea"/>
                <a:cs typeface="+mn-cs"/>
              </a:rPr>
              <a:t>-- storage in humid conditions can result in fungus</a:t>
            </a:r>
          </a:p>
          <a:p>
            <a:r>
              <a:rPr lang="en-US" sz="1200" kern="1200" baseline="0" dirty="0" smtClean="0">
                <a:solidFill>
                  <a:schemeClr val="tx1"/>
                </a:solidFill>
                <a:effectLst/>
                <a:latin typeface="+mn-lt"/>
                <a:ea typeface="+mn-ea"/>
                <a:cs typeface="+mn-cs"/>
              </a:rPr>
              <a:t>-- if you see mold or mildew stop and get help</a:t>
            </a:r>
          </a:p>
          <a:p>
            <a:r>
              <a:rPr lang="en-US" sz="1200" kern="1200" baseline="0" dirty="0" smtClean="0">
                <a:solidFill>
                  <a:schemeClr val="tx1"/>
                </a:solidFill>
                <a:effectLst/>
                <a:latin typeface="+mn-lt"/>
                <a:ea typeface="+mn-ea"/>
                <a:cs typeface="+mn-cs"/>
              </a:rPr>
              <a:t>-- the condition of the tape should be apparent</a:t>
            </a:r>
          </a:p>
          <a:p>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6A741C55-DB20-4B78-87B5-E9D549C2E391}" type="slidenum">
              <a:rPr lang="en-US" smtClean="0"/>
              <a:t>19</a:t>
            </a:fld>
            <a:endParaRPr lang="en-US"/>
          </a:p>
        </p:txBody>
      </p:sp>
    </p:spTree>
    <p:extLst>
      <p:ext uri="{BB962C8B-B14F-4D97-AF65-F5344CB8AC3E}">
        <p14:creationId xmlns:p14="http://schemas.microsoft.com/office/powerpoint/2010/main" val="93448402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As managers of sound recordings in local or regional</a:t>
            </a:r>
            <a:r>
              <a:rPr lang="en-US" sz="1200" kern="1200" baseline="0" dirty="0" smtClean="0">
                <a:solidFill>
                  <a:schemeClr val="tx1"/>
                </a:solidFill>
                <a:effectLst/>
                <a:latin typeface="+mn-lt"/>
                <a:ea typeface="+mn-ea"/>
                <a:cs typeface="+mn-cs"/>
              </a:rPr>
              <a:t> repositories i</a:t>
            </a:r>
            <a:r>
              <a:rPr lang="en-US" sz="1200" kern="1200" dirty="0" smtClean="0">
                <a:solidFill>
                  <a:schemeClr val="tx1"/>
                </a:solidFill>
                <a:effectLst/>
                <a:latin typeface="+mn-lt"/>
                <a:ea typeface="+mn-ea"/>
                <a:cs typeface="+mn-cs"/>
              </a:rPr>
              <a:t>t is important for us to have a general</a:t>
            </a:r>
            <a:r>
              <a:rPr lang="en-US" sz="1200" kern="1200" baseline="0" dirty="0" smtClean="0">
                <a:solidFill>
                  <a:schemeClr val="tx1"/>
                </a:solidFill>
                <a:effectLst/>
                <a:latin typeface="+mn-lt"/>
                <a:ea typeface="+mn-ea"/>
                <a:cs typeface="+mn-cs"/>
              </a:rPr>
              <a:t> understanding of the </a:t>
            </a:r>
            <a:r>
              <a:rPr lang="en-US" sz="1200" kern="1200" dirty="0" smtClean="0">
                <a:solidFill>
                  <a:schemeClr val="tx1"/>
                </a:solidFill>
                <a:effectLst/>
                <a:latin typeface="+mn-lt"/>
                <a:ea typeface="+mn-ea"/>
                <a:cs typeface="+mn-cs"/>
              </a:rPr>
              <a:t>state of sound recordings in the nation.</a:t>
            </a:r>
            <a:endParaRPr lang="en-US" sz="1200" kern="1200" baseline="0" dirty="0" smtClean="0">
              <a:solidFill>
                <a:schemeClr val="tx1"/>
              </a:solidFill>
              <a:effectLst/>
              <a:latin typeface="+mn-lt"/>
              <a:ea typeface="+mn-ea"/>
              <a:cs typeface="+mn-cs"/>
            </a:endParaRPr>
          </a:p>
          <a:p>
            <a:endParaRPr lang="en-US" sz="1200" kern="1200" baseline="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In 2004 the Council for Library and Information Resources conducted a survey of the state of historical sound recordings</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in academic libraries</a:t>
            </a:r>
          </a:p>
          <a:p>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The</a:t>
            </a:r>
            <a:r>
              <a:rPr lang="en-US" sz="1200" kern="1200" baseline="0" dirty="0" smtClean="0">
                <a:solidFill>
                  <a:schemeClr val="tx1"/>
                </a:solidFill>
                <a:effectLst/>
                <a:latin typeface="+mn-lt"/>
                <a:ea typeface="+mn-ea"/>
                <a:cs typeface="+mn-cs"/>
              </a:rPr>
              <a:t> survey </a:t>
            </a:r>
            <a:r>
              <a:rPr lang="en-US" sz="1200" kern="1200" dirty="0" smtClean="0">
                <a:solidFill>
                  <a:schemeClr val="tx1"/>
                </a:solidFill>
                <a:effectLst/>
                <a:latin typeface="+mn-lt"/>
                <a:ea typeface="+mn-ea"/>
                <a:cs typeface="+mn-cs"/>
              </a:rPr>
              <a:t>observed that:</a:t>
            </a:r>
          </a:p>
          <a:p>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	sound recordings in repositories are rich, but</a:t>
            </a:r>
          </a:p>
          <a:p>
            <a:r>
              <a:rPr lang="en-US" sz="1200" kern="1200" dirty="0" smtClean="0">
                <a:solidFill>
                  <a:schemeClr val="tx1"/>
                </a:solidFill>
                <a:effectLst/>
                <a:latin typeface="+mn-lt"/>
                <a:ea typeface="+mn-ea"/>
                <a:cs typeface="+mn-cs"/>
              </a:rPr>
              <a:t>	barriers to using them are high;</a:t>
            </a:r>
            <a:r>
              <a:rPr lang="en-US" sz="1200" kern="1200" baseline="0" dirty="0" smtClean="0">
                <a:solidFill>
                  <a:schemeClr val="tx1"/>
                </a:solidFill>
                <a:effectLst/>
                <a:latin typeface="+mn-lt"/>
                <a:ea typeface="+mn-ea"/>
                <a:cs typeface="+mn-cs"/>
              </a:rPr>
              <a:t> and</a:t>
            </a:r>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	readiness to manage them is low</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Ten years</a:t>
            </a:r>
            <a:r>
              <a:rPr lang="en-US" sz="1200" kern="1200" baseline="0" dirty="0" smtClean="0">
                <a:solidFill>
                  <a:schemeClr val="tx1"/>
                </a:solidFill>
                <a:effectLst/>
                <a:latin typeface="+mn-lt"/>
                <a:ea typeface="+mn-ea"/>
                <a:cs typeface="+mn-cs"/>
              </a:rPr>
              <a:t> later, t</a:t>
            </a:r>
            <a:r>
              <a:rPr lang="en-US" sz="1200" kern="1200" dirty="0" smtClean="0">
                <a:solidFill>
                  <a:schemeClr val="tx1"/>
                </a:solidFill>
                <a:effectLst/>
                <a:latin typeface="+mn-lt"/>
                <a:ea typeface="+mn-ea"/>
                <a:cs typeface="+mn-cs"/>
              </a:rPr>
              <a:t>he observations of that survey accurately describe the state of sound recordings in most repositories, from large repositories</a:t>
            </a:r>
            <a:r>
              <a:rPr lang="en-US" sz="1200" kern="1200" baseline="0" dirty="0" smtClean="0">
                <a:solidFill>
                  <a:schemeClr val="tx1"/>
                </a:solidFill>
                <a:effectLst/>
                <a:latin typeface="+mn-lt"/>
                <a:ea typeface="+mn-ea"/>
                <a:cs typeface="+mn-cs"/>
              </a:rPr>
              <a:t> like academic libraries and national records centers to small repositories like </a:t>
            </a:r>
            <a:r>
              <a:rPr lang="en-US" sz="1200" kern="1200" dirty="0" smtClean="0">
                <a:solidFill>
                  <a:schemeClr val="tx1"/>
                </a:solidFill>
                <a:effectLst/>
                <a:latin typeface="+mn-lt"/>
                <a:ea typeface="+mn-ea"/>
                <a:cs typeface="+mn-cs"/>
              </a:rPr>
              <a:t>historical</a:t>
            </a:r>
            <a:r>
              <a:rPr lang="en-US" sz="1200" kern="1200" baseline="0" dirty="0" smtClean="0">
                <a:solidFill>
                  <a:schemeClr val="tx1"/>
                </a:solidFill>
                <a:effectLst/>
                <a:latin typeface="+mn-lt"/>
                <a:ea typeface="+mn-ea"/>
                <a:cs typeface="+mn-cs"/>
              </a:rPr>
              <a:t> societies, museums, cultural organizations, </a:t>
            </a:r>
            <a:r>
              <a:rPr lang="en-US" sz="1200" kern="1200" dirty="0" smtClean="0">
                <a:solidFill>
                  <a:schemeClr val="tx1"/>
                </a:solidFill>
                <a:effectLst/>
                <a:latin typeface="+mn-lt"/>
                <a:ea typeface="+mn-ea"/>
                <a:cs typeface="+mn-cs"/>
              </a:rPr>
              <a:t>and tribal archives.</a:t>
            </a:r>
            <a:r>
              <a:rPr lang="en-US" sz="1200" kern="1200" baseline="0" dirty="0" smtClean="0">
                <a:solidFill>
                  <a:schemeClr val="tx1"/>
                </a:solidFill>
                <a:effectLst/>
                <a:latin typeface="+mn-lt"/>
                <a:ea typeface="+mn-ea"/>
                <a:cs typeface="+mn-cs"/>
              </a:rPr>
              <a:t> </a:t>
            </a:r>
          </a:p>
          <a:p>
            <a:endParaRPr lang="en-US" sz="1200" kern="1200" baseline="0" dirty="0" smtClean="0">
              <a:solidFill>
                <a:schemeClr val="tx1"/>
              </a:solidFill>
              <a:effectLst/>
              <a:latin typeface="+mn-lt"/>
              <a:ea typeface="+mn-ea"/>
              <a:cs typeface="+mn-cs"/>
            </a:endParaRPr>
          </a:p>
          <a:p>
            <a:r>
              <a:rPr lang="en-US" sz="1200" kern="1200" baseline="0" dirty="0" smtClean="0">
                <a:solidFill>
                  <a:schemeClr val="tx1"/>
                </a:solidFill>
                <a:effectLst/>
                <a:latin typeface="+mn-lt"/>
                <a:ea typeface="+mn-ea"/>
                <a:cs typeface="+mn-cs"/>
              </a:rPr>
              <a:t>In short, all repositories– local, regional, national– face significant challenges in managing their historical sound recordings.</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6A741C55-DB20-4B78-87B5-E9D549C2E391}" type="slidenum">
              <a:rPr lang="en-US" smtClean="0"/>
              <a:t>2</a:t>
            </a:fld>
            <a:endParaRPr lang="en-US"/>
          </a:p>
        </p:txBody>
      </p:sp>
    </p:spTree>
    <p:extLst>
      <p:ext uri="{BB962C8B-B14F-4D97-AF65-F5344CB8AC3E}">
        <p14:creationId xmlns:p14="http://schemas.microsoft.com/office/powerpoint/2010/main" val="72621659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228600">
              <a:buAutoNum type="arabicPeriod" startAt="3"/>
            </a:pPr>
            <a:r>
              <a:rPr lang="en-US" sz="1200" kern="1200" baseline="0" dirty="0" smtClean="0">
                <a:solidFill>
                  <a:schemeClr val="tx1"/>
                </a:solidFill>
                <a:effectLst/>
                <a:latin typeface="+mn-lt"/>
                <a:ea typeface="+mn-ea"/>
                <a:cs typeface="+mn-cs"/>
              </a:rPr>
              <a:t>Smell the tape </a:t>
            </a:r>
          </a:p>
          <a:p>
            <a:pPr marL="0" indent="0">
              <a:buNone/>
            </a:pPr>
            <a:r>
              <a:rPr lang="en-US" sz="1200" kern="1200" baseline="0" dirty="0" smtClean="0">
                <a:solidFill>
                  <a:schemeClr val="tx1"/>
                </a:solidFill>
                <a:effectLst/>
                <a:latin typeface="+mn-lt"/>
                <a:ea typeface="+mn-ea"/>
                <a:cs typeface="+mn-cs"/>
              </a:rPr>
              <a:t>Sniff the tape as it is removed from the container.</a:t>
            </a:r>
          </a:p>
          <a:p>
            <a:pPr marL="0" indent="0">
              <a:buNone/>
            </a:pPr>
            <a:r>
              <a:rPr lang="en-US" sz="1200" kern="1200" baseline="0" dirty="0" smtClean="0">
                <a:solidFill>
                  <a:schemeClr val="tx1"/>
                </a:solidFill>
                <a:effectLst/>
                <a:latin typeface="+mn-lt"/>
                <a:ea typeface="+mn-ea"/>
                <a:cs typeface="+mn-cs"/>
              </a:rPr>
              <a:t>Strong vinegar odor indicates active degradation. Intervene to address auto-catalytic reaction.</a:t>
            </a:r>
          </a:p>
          <a:p>
            <a:pPr marL="0" indent="0">
              <a:buNone/>
            </a:pPr>
            <a:r>
              <a:rPr lang="en-US" sz="1200" kern="1200" baseline="0" dirty="0" smtClean="0">
                <a:solidFill>
                  <a:schemeClr val="tx1"/>
                </a:solidFill>
                <a:effectLst/>
                <a:latin typeface="+mn-lt"/>
                <a:ea typeface="+mn-ea"/>
                <a:cs typeface="+mn-cs"/>
              </a:rPr>
              <a:t>Other pungent odors– waxy, dirty socks, etc.– also </a:t>
            </a:r>
            <a:r>
              <a:rPr lang="en-US" sz="1200" kern="1200" baseline="0" dirty="0" err="1" smtClean="0">
                <a:solidFill>
                  <a:schemeClr val="tx1"/>
                </a:solidFill>
                <a:effectLst/>
                <a:latin typeface="+mn-lt"/>
                <a:ea typeface="+mn-ea"/>
                <a:cs typeface="+mn-cs"/>
              </a:rPr>
              <a:t>indiate</a:t>
            </a:r>
            <a:r>
              <a:rPr lang="en-US" sz="1200" kern="1200" baseline="0" dirty="0" smtClean="0">
                <a:solidFill>
                  <a:schemeClr val="tx1"/>
                </a:solidFill>
                <a:effectLst/>
                <a:latin typeface="+mn-lt"/>
                <a:ea typeface="+mn-ea"/>
                <a:cs typeface="+mn-cs"/>
              </a:rPr>
              <a:t> degradation.</a:t>
            </a:r>
          </a:p>
          <a:p>
            <a:pPr marL="0" indent="0">
              <a:buNone/>
            </a:pPr>
            <a:endParaRPr lang="en-US" sz="1200" kern="1200" baseline="0" dirty="0" smtClean="0">
              <a:solidFill>
                <a:schemeClr val="tx1"/>
              </a:solidFill>
              <a:effectLst/>
              <a:latin typeface="+mn-lt"/>
              <a:ea typeface="+mn-ea"/>
              <a:cs typeface="+mn-cs"/>
            </a:endParaRPr>
          </a:p>
          <a:p>
            <a:pPr marL="0" indent="0">
              <a:buNone/>
            </a:pPr>
            <a:r>
              <a:rPr lang="en-US" sz="1200" kern="1200" baseline="0" dirty="0" smtClean="0">
                <a:solidFill>
                  <a:schemeClr val="tx1"/>
                </a:solidFill>
                <a:effectLst/>
                <a:latin typeface="+mn-lt"/>
                <a:ea typeface="+mn-ea"/>
                <a:cs typeface="+mn-cs"/>
              </a:rPr>
              <a:t>4.  Inspect the tape pack</a:t>
            </a:r>
          </a:p>
          <a:p>
            <a:pPr marL="0" indent="0">
              <a:buNone/>
            </a:pPr>
            <a:r>
              <a:rPr lang="en-US" sz="1200" kern="1200" baseline="0" dirty="0" smtClean="0">
                <a:solidFill>
                  <a:schemeClr val="tx1"/>
                </a:solidFill>
                <a:effectLst/>
                <a:latin typeface="+mn-lt"/>
                <a:ea typeface="+mn-ea"/>
                <a:cs typeface="+mn-cs"/>
              </a:rPr>
              <a:t>Note any irregularities in the tape pack– </a:t>
            </a:r>
            <a:r>
              <a:rPr lang="en-US" sz="1200" kern="1200" baseline="0" dirty="0" err="1" smtClean="0">
                <a:solidFill>
                  <a:schemeClr val="tx1"/>
                </a:solidFill>
                <a:effectLst/>
                <a:latin typeface="+mn-lt"/>
                <a:ea typeface="+mn-ea"/>
                <a:cs typeface="+mn-cs"/>
              </a:rPr>
              <a:t>spoking</a:t>
            </a:r>
            <a:r>
              <a:rPr lang="en-US" sz="1200" kern="1200" baseline="0" dirty="0" smtClean="0">
                <a:solidFill>
                  <a:schemeClr val="tx1"/>
                </a:solidFill>
                <a:effectLst/>
                <a:latin typeface="+mn-lt"/>
                <a:ea typeface="+mn-ea"/>
                <a:cs typeface="+mn-cs"/>
              </a:rPr>
              <a:t>, cinching, curling in the tape.</a:t>
            </a:r>
          </a:p>
          <a:p>
            <a:pPr marL="0" indent="0">
              <a:buNone/>
            </a:pPr>
            <a:r>
              <a:rPr lang="en-US" sz="1200" kern="1200" baseline="0" dirty="0" smtClean="0">
                <a:solidFill>
                  <a:schemeClr val="tx1"/>
                </a:solidFill>
                <a:effectLst/>
                <a:latin typeface="+mn-lt"/>
                <a:ea typeface="+mn-ea"/>
                <a:cs typeface="+mn-cs"/>
              </a:rPr>
              <a:t>Loose tape packs with windows.</a:t>
            </a:r>
          </a:p>
          <a:p>
            <a:pPr marL="0" indent="0">
              <a:buNone/>
            </a:pPr>
            <a:r>
              <a:rPr lang="en-US" sz="1200" kern="1200" baseline="0" dirty="0" smtClean="0">
                <a:solidFill>
                  <a:schemeClr val="tx1"/>
                </a:solidFill>
                <a:effectLst/>
                <a:latin typeface="+mn-lt"/>
                <a:ea typeface="+mn-ea"/>
                <a:cs typeface="+mn-cs"/>
              </a:rPr>
              <a:t>Lots of splices in the tape, or severely damaged tape edges.</a:t>
            </a:r>
          </a:p>
          <a:p>
            <a:pPr marL="0" indent="0">
              <a:buNone/>
            </a:pPr>
            <a:r>
              <a:rPr lang="en-US" sz="1200" kern="1200" baseline="0" dirty="0" smtClean="0">
                <a:solidFill>
                  <a:schemeClr val="tx1"/>
                </a:solidFill>
                <a:effectLst/>
                <a:latin typeface="+mn-lt"/>
                <a:ea typeface="+mn-ea"/>
                <a:cs typeface="+mn-cs"/>
              </a:rPr>
              <a:t>Severe tape pack problems are a preservation concern.</a:t>
            </a:r>
          </a:p>
          <a:p>
            <a:pPr marL="0" indent="0">
              <a:buNone/>
            </a:pPr>
            <a:endParaRPr lang="en-US" sz="1200" kern="1200" baseline="0" dirty="0" smtClean="0">
              <a:solidFill>
                <a:schemeClr val="tx1"/>
              </a:solidFill>
              <a:effectLst/>
              <a:latin typeface="+mn-lt"/>
              <a:ea typeface="+mn-ea"/>
              <a:cs typeface="+mn-cs"/>
            </a:endParaRPr>
          </a:p>
          <a:p>
            <a:pPr marL="0" indent="0">
              <a:buNone/>
            </a:pPr>
            <a:r>
              <a:rPr lang="en-US" sz="1200" kern="1200" baseline="0" dirty="0" smtClean="0">
                <a:solidFill>
                  <a:schemeClr val="tx1"/>
                </a:solidFill>
                <a:effectLst/>
                <a:latin typeface="+mn-lt"/>
                <a:ea typeface="+mn-ea"/>
                <a:cs typeface="+mn-cs"/>
              </a:rPr>
              <a:t>5.  Identify the tape base</a:t>
            </a:r>
          </a:p>
          <a:p>
            <a:pPr marL="0" indent="0">
              <a:buNone/>
            </a:pPr>
            <a:r>
              <a:rPr lang="en-US" sz="1200" kern="1200" baseline="0" dirty="0" smtClean="0">
                <a:solidFill>
                  <a:schemeClr val="tx1"/>
                </a:solidFill>
                <a:effectLst/>
                <a:latin typeface="+mn-lt"/>
                <a:ea typeface="+mn-ea"/>
                <a:cs typeface="+mn-cs"/>
              </a:rPr>
              <a:t>Raise the tape to the light to see if it is opaque or translucent.</a:t>
            </a:r>
          </a:p>
          <a:p>
            <a:pPr marL="0" indent="0">
              <a:buNone/>
            </a:pPr>
            <a:r>
              <a:rPr lang="en-US" sz="1200" kern="1200" baseline="0" dirty="0" smtClean="0">
                <a:solidFill>
                  <a:schemeClr val="tx1"/>
                </a:solidFill>
                <a:effectLst/>
                <a:latin typeface="+mn-lt"/>
                <a:ea typeface="+mn-ea"/>
                <a:cs typeface="+mn-cs"/>
              </a:rPr>
              <a:t>Acetate base tapes are translucent. Note </a:t>
            </a:r>
          </a:p>
          <a:p>
            <a:pPr marL="0" indent="0">
              <a:buNone/>
            </a:pPr>
            <a:r>
              <a:rPr lang="en-US" sz="1200" kern="1200" baseline="0" dirty="0" smtClean="0">
                <a:solidFill>
                  <a:schemeClr val="tx1"/>
                </a:solidFill>
                <a:effectLst/>
                <a:latin typeface="+mn-lt"/>
                <a:ea typeface="+mn-ea"/>
                <a:cs typeface="+mn-cs"/>
              </a:rPr>
              <a:t>Polyester or paper base tapes are opaque.</a:t>
            </a:r>
          </a:p>
          <a:p>
            <a:pPr marL="0" indent="0">
              <a:buNone/>
            </a:pPr>
            <a:endParaRPr lang="en-US" sz="1200" kern="1200" baseline="0" dirty="0" smtClean="0">
              <a:solidFill>
                <a:schemeClr val="tx1"/>
              </a:solidFill>
              <a:effectLst/>
              <a:latin typeface="+mn-lt"/>
              <a:ea typeface="+mn-ea"/>
              <a:cs typeface="+mn-cs"/>
            </a:endParaRPr>
          </a:p>
          <a:p>
            <a:pPr marL="0" indent="0">
              <a:buNone/>
            </a:pPr>
            <a:r>
              <a:rPr lang="en-US" sz="1200" kern="1200" baseline="0" dirty="0" smtClean="0">
                <a:solidFill>
                  <a:schemeClr val="tx1"/>
                </a:solidFill>
                <a:effectLst/>
                <a:latin typeface="+mn-lt"/>
                <a:ea typeface="+mn-ea"/>
                <a:cs typeface="+mn-cs"/>
              </a:rPr>
              <a:t>6. Inspect the tape</a:t>
            </a:r>
          </a:p>
          <a:p>
            <a:pPr marL="0" indent="0">
              <a:buNone/>
            </a:pPr>
            <a:r>
              <a:rPr lang="en-US" sz="1200" kern="1200" baseline="0" dirty="0" smtClean="0">
                <a:solidFill>
                  <a:schemeClr val="tx1"/>
                </a:solidFill>
                <a:effectLst/>
                <a:latin typeface="+mn-lt"/>
                <a:ea typeface="+mn-ea"/>
                <a:cs typeface="+mn-cs"/>
              </a:rPr>
              <a:t>In your hands, unwind the tape to inspect the outer layers of tape.</a:t>
            </a:r>
          </a:p>
          <a:p>
            <a:pPr marL="0" indent="0">
              <a:buNone/>
            </a:pPr>
            <a:r>
              <a:rPr lang="en-US" sz="1200" kern="1200" baseline="0" dirty="0" smtClean="0">
                <a:solidFill>
                  <a:schemeClr val="tx1"/>
                </a:solidFill>
                <a:effectLst/>
                <a:latin typeface="+mn-lt"/>
                <a:ea typeface="+mn-ea"/>
                <a:cs typeface="+mn-cs"/>
              </a:rPr>
              <a:t>Curling and cupping of the tape end indicates issues with physical condition.</a:t>
            </a:r>
          </a:p>
          <a:p>
            <a:pPr marL="0" indent="0">
              <a:buNone/>
            </a:pPr>
            <a:r>
              <a:rPr lang="en-US" sz="1200" kern="1200" baseline="0" dirty="0" smtClean="0">
                <a:solidFill>
                  <a:schemeClr val="tx1"/>
                </a:solidFill>
                <a:effectLst/>
                <a:latin typeface="+mn-lt"/>
                <a:ea typeface="+mn-ea"/>
                <a:cs typeface="+mn-cs"/>
              </a:rPr>
              <a:t>If the outer layers of tape adhere to each other– and do not unwind cleanly from the reel– indication of soft binder syndrome.</a:t>
            </a:r>
          </a:p>
          <a:p>
            <a:pPr marL="0" indent="0">
              <a:buNone/>
            </a:pPr>
            <a:endParaRPr lang="en-US" sz="1200" kern="1200" baseline="0" dirty="0" smtClean="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baseline="0" dirty="0" smtClean="0">
                <a:solidFill>
                  <a:schemeClr val="tx1"/>
                </a:solidFill>
                <a:effectLst/>
                <a:latin typeface="+mn-lt"/>
                <a:ea typeface="+mn-ea"/>
                <a:cs typeface="+mn-cs"/>
              </a:rPr>
              <a:t>As managers of historical sound recordings, your familiarity with this format and its modes of degradation will allow you identify and address preservation concerns.</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kern="1200" baseline="0" dirty="0" smtClean="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baseline="0" dirty="0" smtClean="0">
                <a:solidFill>
                  <a:schemeClr val="tx1"/>
                </a:solidFill>
                <a:effectLst/>
                <a:latin typeface="+mn-lt"/>
                <a:ea typeface="+mn-ea"/>
                <a:cs typeface="+mn-cs"/>
              </a:rPr>
              <a:t>The Specs Bros document “</a:t>
            </a:r>
            <a:r>
              <a:rPr lang="en-US" sz="1200" kern="1200" dirty="0" smtClean="0">
                <a:solidFill>
                  <a:schemeClr val="tx1"/>
                </a:solidFill>
                <a:effectLst/>
                <a:latin typeface="+mn-lt"/>
                <a:ea typeface="+mn-ea"/>
                <a:cs typeface="+mn-cs"/>
              </a:rPr>
              <a:t>Basic Inspection Techniques to Sample the Condition of Magnetic Tape” and the FACET</a:t>
            </a:r>
            <a:r>
              <a:rPr lang="en-US" sz="1200" kern="1200" baseline="0" dirty="0" smtClean="0">
                <a:solidFill>
                  <a:schemeClr val="tx1"/>
                </a:solidFill>
                <a:effectLst/>
                <a:latin typeface="+mn-lt"/>
                <a:ea typeface="+mn-ea"/>
                <a:cs typeface="+mn-cs"/>
              </a:rPr>
              <a:t> Guide </a:t>
            </a:r>
            <a:r>
              <a:rPr lang="en-US" sz="1200" kern="1200" dirty="0" smtClean="0">
                <a:solidFill>
                  <a:schemeClr val="tx1"/>
                </a:solidFill>
                <a:effectLst/>
                <a:latin typeface="+mn-lt"/>
                <a:ea typeface="+mn-ea"/>
                <a:cs typeface="+mn-cs"/>
              </a:rPr>
              <a:t>to Format Characteristics and Preservation Problems</a:t>
            </a:r>
            <a:r>
              <a:rPr lang="en-US" sz="1200" kern="1200" baseline="0" dirty="0" smtClean="0">
                <a:solidFill>
                  <a:schemeClr val="tx1"/>
                </a:solidFill>
                <a:effectLst/>
                <a:latin typeface="+mn-lt"/>
                <a:ea typeface="+mn-ea"/>
                <a:cs typeface="+mn-cs"/>
              </a:rPr>
              <a:t> provide additional guidance in the inspection of magnetic tapes.</a:t>
            </a:r>
          </a:p>
          <a:p>
            <a:pPr marL="0" indent="0">
              <a:buNone/>
            </a:pPr>
            <a:endParaRPr lang="en-US" sz="1200" i="1" kern="1200" baseline="0" dirty="0" smtClean="0">
              <a:solidFill>
                <a:schemeClr val="tx1"/>
              </a:solidFill>
              <a:effectLst/>
              <a:latin typeface="+mn-lt"/>
              <a:ea typeface="+mn-ea"/>
              <a:cs typeface="+mn-cs"/>
            </a:endParaRPr>
          </a:p>
          <a:p>
            <a:endParaRPr lang="en-US" sz="1200" kern="1200" baseline="0" dirty="0" smtClean="0">
              <a:solidFill>
                <a:schemeClr val="tx1"/>
              </a:solidFill>
              <a:effectLst/>
              <a:latin typeface="+mn-lt"/>
              <a:ea typeface="+mn-ea"/>
              <a:cs typeface="+mn-cs"/>
            </a:endParaRPr>
          </a:p>
          <a:p>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6A741C55-DB20-4B78-87B5-E9D549C2E391}" type="slidenum">
              <a:rPr lang="en-US" smtClean="0"/>
              <a:t>20</a:t>
            </a:fld>
            <a:endParaRPr lang="en-US"/>
          </a:p>
        </p:txBody>
      </p:sp>
    </p:spTree>
    <p:extLst>
      <p:ext uri="{BB962C8B-B14F-4D97-AF65-F5344CB8AC3E}">
        <p14:creationId xmlns:p14="http://schemas.microsoft.com/office/powerpoint/2010/main" val="273968346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Once</a:t>
            </a:r>
            <a:r>
              <a:rPr lang="en-US" sz="1200" kern="1200" baseline="0" dirty="0" smtClean="0">
                <a:solidFill>
                  <a:schemeClr val="tx1"/>
                </a:solidFill>
                <a:effectLst/>
                <a:latin typeface="+mn-lt"/>
                <a:ea typeface="+mn-ea"/>
                <a:cs typeface="+mn-cs"/>
              </a:rPr>
              <a:t> you </a:t>
            </a:r>
            <a:r>
              <a:rPr lang="en-US" sz="1200" kern="1200" dirty="0" smtClean="0">
                <a:solidFill>
                  <a:schemeClr val="tx1"/>
                </a:solidFill>
                <a:effectLst/>
                <a:latin typeface="+mn-lt"/>
                <a:ea typeface="+mn-ea"/>
                <a:cs typeface="+mn-cs"/>
              </a:rPr>
              <a:t>inventory, assess</a:t>
            </a:r>
            <a:r>
              <a:rPr lang="en-US" sz="1200" kern="1200" baseline="0" dirty="0" smtClean="0">
                <a:solidFill>
                  <a:schemeClr val="tx1"/>
                </a:solidFill>
                <a:effectLst/>
                <a:latin typeface="+mn-lt"/>
                <a:ea typeface="+mn-ea"/>
                <a:cs typeface="+mn-cs"/>
              </a:rPr>
              <a:t>, and prioritize your historical sound recordings you will be in a position to plan preservation projects and select preservation services.</a:t>
            </a:r>
          </a:p>
          <a:p>
            <a:endParaRPr lang="en-US" sz="1200" kern="1200" baseline="0" dirty="0" smtClean="0">
              <a:solidFill>
                <a:schemeClr val="tx1"/>
              </a:solidFill>
              <a:effectLst/>
              <a:latin typeface="+mn-lt"/>
              <a:ea typeface="+mn-ea"/>
              <a:cs typeface="+mn-cs"/>
            </a:endParaRPr>
          </a:p>
          <a:p>
            <a:r>
              <a:rPr lang="en-US" sz="1200" kern="1200" baseline="0" dirty="0" smtClean="0">
                <a:solidFill>
                  <a:schemeClr val="tx1"/>
                </a:solidFill>
                <a:effectLst/>
                <a:latin typeface="+mn-lt"/>
                <a:ea typeface="+mn-ea"/>
                <a:cs typeface="+mn-cs"/>
              </a:rPr>
              <a:t>It is possible for small repositories with interested staff to buy and install an audio preservation workstation and digitize sound recordings that are in </a:t>
            </a:r>
            <a:r>
              <a:rPr lang="en-US" sz="1200" i="1" kern="1200" baseline="0" dirty="0" smtClean="0">
                <a:solidFill>
                  <a:schemeClr val="tx1"/>
                </a:solidFill>
                <a:effectLst/>
                <a:latin typeface="+mn-lt"/>
                <a:ea typeface="+mn-ea"/>
                <a:cs typeface="+mn-cs"/>
              </a:rPr>
              <a:t>good condition</a:t>
            </a:r>
            <a:r>
              <a:rPr lang="en-US" sz="1200" kern="1200" baseline="0" dirty="0" smtClean="0">
                <a:solidFill>
                  <a:schemeClr val="tx1"/>
                </a:solidFill>
                <a:effectLst/>
                <a:latin typeface="+mn-lt"/>
                <a:ea typeface="+mn-ea"/>
                <a:cs typeface="+mn-cs"/>
              </a:rPr>
              <a:t> for preservation and access.</a:t>
            </a:r>
          </a:p>
          <a:p>
            <a:r>
              <a:rPr lang="en-US" sz="1200" kern="1200" baseline="0" dirty="0" smtClean="0">
                <a:solidFill>
                  <a:schemeClr val="tx1"/>
                </a:solidFill>
                <a:effectLst/>
                <a:latin typeface="+mn-lt"/>
                <a:ea typeface="+mn-ea"/>
                <a:cs typeface="+mn-cs"/>
              </a:rPr>
              <a:t>The Association for Recorded Sound Collections maintains a list of essential resources for audio preservation, provides education and training, and hosts an active discussion list.</a:t>
            </a:r>
          </a:p>
          <a:p>
            <a:endParaRPr lang="en-US" sz="1200" kern="1200" baseline="0" dirty="0" smtClean="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baseline="0" dirty="0" smtClean="0">
                <a:solidFill>
                  <a:schemeClr val="tx1"/>
                </a:solidFill>
                <a:effectLst/>
                <a:latin typeface="+mn-lt"/>
                <a:ea typeface="+mn-ea"/>
                <a:cs typeface="+mn-cs"/>
              </a:rPr>
              <a:t>The University of Oregon Libraries recently collaborated with Confederated Tribes of Warm Springs to install an audio preservation workstation at a cost of $5,000.</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kern="1200" baseline="0" dirty="0" smtClean="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baseline="0" dirty="0" smtClean="0">
                <a:solidFill>
                  <a:schemeClr val="tx1"/>
                </a:solidFill>
                <a:effectLst/>
                <a:latin typeface="+mn-lt"/>
                <a:ea typeface="+mn-ea"/>
                <a:cs typeface="+mn-cs"/>
              </a:rPr>
              <a:t>It’s important to note that preservation projects will benefit from public and private partnerships and access to communities of practice.</a:t>
            </a:r>
            <a:endParaRPr lang="en-US" dirty="0" smtClean="0"/>
          </a:p>
          <a:p>
            <a:endParaRPr lang="en-US" sz="1200" kern="1200" baseline="0" dirty="0" smtClean="0">
              <a:solidFill>
                <a:schemeClr val="tx1"/>
              </a:solidFill>
              <a:effectLst/>
              <a:latin typeface="+mn-lt"/>
              <a:ea typeface="+mn-ea"/>
              <a:cs typeface="+mn-cs"/>
            </a:endParaRPr>
          </a:p>
          <a:p>
            <a:endParaRPr lang="en-US" sz="1200" kern="1200" baseline="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6A741C55-DB20-4B78-87B5-E9D549C2E391}" type="slidenum">
              <a:rPr lang="en-US" smtClean="0"/>
              <a:t>21</a:t>
            </a:fld>
            <a:endParaRPr lang="en-US"/>
          </a:p>
        </p:txBody>
      </p:sp>
    </p:spTree>
    <p:extLst>
      <p:ext uri="{BB962C8B-B14F-4D97-AF65-F5344CB8AC3E}">
        <p14:creationId xmlns:p14="http://schemas.microsoft.com/office/powerpoint/2010/main" val="275975498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For most repositories,</a:t>
            </a:r>
            <a:r>
              <a:rPr lang="en-US" sz="1200" kern="1200" baseline="0" dirty="0" smtClean="0">
                <a:solidFill>
                  <a:schemeClr val="tx1"/>
                </a:solidFill>
                <a:effectLst/>
                <a:latin typeface="+mn-lt"/>
                <a:ea typeface="+mn-ea"/>
                <a:cs typeface="+mn-cs"/>
              </a:rPr>
              <a:t> preserving and providing a</a:t>
            </a:r>
            <a:r>
              <a:rPr lang="en-US" sz="1200" kern="1200" dirty="0" smtClean="0">
                <a:solidFill>
                  <a:schemeClr val="tx1"/>
                </a:solidFill>
                <a:effectLst/>
                <a:latin typeface="+mn-lt"/>
                <a:ea typeface="+mn-ea"/>
                <a:cs typeface="+mn-cs"/>
              </a:rPr>
              <a:t>ccess to historical</a:t>
            </a:r>
            <a:r>
              <a:rPr lang="en-US" sz="1200" kern="1200" baseline="0" dirty="0" smtClean="0">
                <a:solidFill>
                  <a:schemeClr val="tx1"/>
                </a:solidFill>
                <a:effectLst/>
                <a:latin typeface="+mn-lt"/>
                <a:ea typeface="+mn-ea"/>
                <a:cs typeface="+mn-cs"/>
              </a:rPr>
              <a:t> sound recordings will require managers to identify and select preservation services from service providers.</a:t>
            </a:r>
          </a:p>
          <a:p>
            <a:endParaRPr lang="en-US" sz="1200" kern="1200" baseline="0" dirty="0" smtClean="0">
              <a:solidFill>
                <a:schemeClr val="tx1"/>
              </a:solidFill>
              <a:effectLst/>
              <a:latin typeface="+mn-lt"/>
              <a:ea typeface="+mn-ea"/>
              <a:cs typeface="+mn-cs"/>
            </a:endParaRPr>
          </a:p>
          <a:p>
            <a:r>
              <a:rPr lang="en-US" sz="1200" kern="1200" baseline="0" dirty="0" smtClean="0">
                <a:solidFill>
                  <a:schemeClr val="tx1"/>
                </a:solidFill>
                <a:effectLst/>
                <a:latin typeface="+mn-lt"/>
                <a:ea typeface="+mn-ea"/>
                <a:cs typeface="+mn-cs"/>
              </a:rPr>
              <a:t>If you have completed an inventory and an assessment of your collections you will be in a good position to contact service providers.</a:t>
            </a:r>
          </a:p>
          <a:p>
            <a:r>
              <a:rPr lang="en-US" sz="1200" kern="1200" baseline="0" dirty="0" smtClean="0">
                <a:solidFill>
                  <a:schemeClr val="tx1"/>
                </a:solidFill>
                <a:effectLst/>
                <a:latin typeface="+mn-lt"/>
                <a:ea typeface="+mn-ea"/>
                <a:cs typeface="+mn-cs"/>
              </a:rPr>
              <a:t>You will be able to accurately describe the formats of sound recordings, their quantities, and their general condition.</a:t>
            </a:r>
          </a:p>
          <a:p>
            <a:endParaRPr lang="en-US" sz="1200" kern="1200" baseline="0" dirty="0" smtClean="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baseline="0" dirty="0" smtClean="0">
                <a:solidFill>
                  <a:schemeClr val="tx1"/>
                </a:solidFill>
                <a:effectLst/>
                <a:latin typeface="+mn-lt"/>
                <a:ea typeface="+mn-ea"/>
                <a:cs typeface="+mn-cs"/>
              </a:rPr>
              <a:t>The are a number of providers of audio preservation and restoration services around the country. They know and care about historical sound recordings and are willing to work with you.</a:t>
            </a:r>
          </a:p>
          <a:p>
            <a:r>
              <a:rPr lang="en-US" sz="1200" kern="1200" baseline="0" dirty="0" smtClean="0">
                <a:solidFill>
                  <a:schemeClr val="tx1"/>
                </a:solidFill>
                <a:effectLst/>
                <a:latin typeface="+mn-lt"/>
                <a:ea typeface="+mn-ea"/>
                <a:cs typeface="+mn-cs"/>
              </a:rPr>
              <a:t>The Association for Recorded Sound Collections maintains a list of service providers and so does the Northeast Document Conservation Center, both noted in the workshop resource list.</a:t>
            </a:r>
          </a:p>
          <a:p>
            <a:endParaRPr lang="en-US" sz="1200" kern="1200" baseline="0" dirty="0" smtClean="0">
              <a:solidFill>
                <a:schemeClr val="tx1"/>
              </a:solidFill>
              <a:effectLst/>
              <a:latin typeface="+mn-lt"/>
              <a:ea typeface="+mn-ea"/>
              <a:cs typeface="+mn-cs"/>
            </a:endParaRPr>
          </a:p>
          <a:p>
            <a:r>
              <a:rPr lang="en-US" sz="1200" kern="1200" baseline="0" dirty="0" smtClean="0">
                <a:solidFill>
                  <a:schemeClr val="tx1"/>
                </a:solidFill>
                <a:effectLst/>
                <a:latin typeface="+mn-lt"/>
                <a:ea typeface="+mn-ea"/>
                <a:cs typeface="+mn-cs"/>
              </a:rPr>
              <a:t>The conference presentation “</a:t>
            </a:r>
            <a:r>
              <a:rPr lang="en-US" sz="1200" kern="1200" dirty="0" smtClean="0">
                <a:solidFill>
                  <a:schemeClr val="tx1"/>
                </a:solidFill>
                <a:effectLst/>
                <a:latin typeface="+mn-lt"/>
                <a:ea typeface="+mn-ea"/>
                <a:cs typeface="+mn-cs"/>
              </a:rPr>
              <a:t>Outsourcing Audio Preservation Work,” noted in the workshop resource</a:t>
            </a:r>
            <a:r>
              <a:rPr lang="en-US" sz="1200" kern="1200" baseline="0" dirty="0" smtClean="0">
                <a:solidFill>
                  <a:schemeClr val="tx1"/>
                </a:solidFill>
                <a:effectLst/>
                <a:latin typeface="+mn-lt"/>
                <a:ea typeface="+mn-ea"/>
                <a:cs typeface="+mn-cs"/>
              </a:rPr>
              <a:t> list, </a:t>
            </a:r>
            <a:r>
              <a:rPr lang="en-US" sz="1200" kern="1200" dirty="0" smtClean="0">
                <a:solidFill>
                  <a:schemeClr val="tx1"/>
                </a:solidFill>
                <a:effectLst/>
                <a:latin typeface="+mn-lt"/>
                <a:ea typeface="+mn-ea"/>
                <a:cs typeface="+mn-cs"/>
              </a:rPr>
              <a:t>provides</a:t>
            </a:r>
            <a:r>
              <a:rPr lang="en-US" sz="1200" kern="1200" baseline="0" dirty="0" smtClean="0">
                <a:solidFill>
                  <a:schemeClr val="tx1"/>
                </a:solidFill>
                <a:effectLst/>
                <a:latin typeface="+mn-lt"/>
                <a:ea typeface="+mn-ea"/>
                <a:cs typeface="+mn-cs"/>
              </a:rPr>
              <a:t> a step by step introduction to</a:t>
            </a:r>
            <a:r>
              <a:rPr lang="en-US" sz="1200" kern="1200" dirty="0" smtClean="0">
                <a:solidFill>
                  <a:schemeClr val="tx1"/>
                </a:solidFill>
                <a:effectLst/>
                <a:latin typeface="+mn-lt"/>
                <a:ea typeface="+mn-ea"/>
                <a:cs typeface="+mn-cs"/>
              </a:rPr>
              <a:t> the process, with commentary from a</a:t>
            </a:r>
            <a:r>
              <a:rPr lang="en-US" sz="1200" kern="1200" baseline="0" dirty="0" smtClean="0">
                <a:solidFill>
                  <a:schemeClr val="tx1"/>
                </a:solidFill>
                <a:effectLst/>
                <a:latin typeface="+mn-lt"/>
                <a:ea typeface="+mn-ea"/>
                <a:cs typeface="+mn-cs"/>
              </a:rPr>
              <a:t> service provider and a collection manager. </a:t>
            </a:r>
          </a:p>
          <a:p>
            <a:endParaRPr lang="en-US" sz="1200" kern="1200" baseline="0" dirty="0" smtClean="0">
              <a:solidFill>
                <a:schemeClr val="tx1"/>
              </a:solidFill>
              <a:effectLst/>
              <a:latin typeface="+mn-lt"/>
              <a:ea typeface="+mn-ea"/>
              <a:cs typeface="+mn-cs"/>
            </a:endParaRPr>
          </a:p>
          <a:p>
            <a:r>
              <a:rPr lang="en-US" sz="1200" kern="1200" baseline="0" dirty="0" smtClean="0">
                <a:solidFill>
                  <a:schemeClr val="tx1"/>
                </a:solidFill>
                <a:effectLst/>
                <a:latin typeface="+mn-lt"/>
                <a:ea typeface="+mn-ea"/>
                <a:cs typeface="+mn-cs"/>
              </a:rPr>
              <a:t>I highly recommend this introduction to the steps of </a:t>
            </a:r>
            <a:r>
              <a:rPr lang="en-US" sz="1200" kern="1200" dirty="0" smtClean="0">
                <a:solidFill>
                  <a:schemeClr val="tx1"/>
                </a:solidFill>
                <a:effectLst/>
                <a:latin typeface="+mn-lt"/>
                <a:ea typeface="+mn-ea"/>
                <a:cs typeface="+mn-cs"/>
              </a:rPr>
              <a:t>preparing project</a:t>
            </a:r>
            <a:r>
              <a:rPr lang="en-US" sz="1200" kern="1200" baseline="0" dirty="0" smtClean="0">
                <a:solidFill>
                  <a:schemeClr val="tx1"/>
                </a:solidFill>
                <a:effectLst/>
                <a:latin typeface="+mn-lt"/>
                <a:ea typeface="+mn-ea"/>
                <a:cs typeface="+mn-cs"/>
              </a:rPr>
              <a:t> descriptions, selecting potential providers, agreeing to statements of work, purchasing and contracting, shipping and receiving, and quality assurance.</a:t>
            </a:r>
            <a:endParaRPr lang="en-US" sz="1200" kern="1200" dirty="0" smtClean="0">
              <a:solidFill>
                <a:schemeClr val="tx1"/>
              </a:solidFill>
              <a:effectLst/>
              <a:latin typeface="+mn-lt"/>
              <a:ea typeface="+mn-ea"/>
              <a:cs typeface="+mn-cs"/>
            </a:endParaRPr>
          </a:p>
          <a:p>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Here are some general recommendations.</a:t>
            </a:r>
          </a:p>
          <a:p>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Clip 1:</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Communication</a:t>
            </a:r>
            <a:r>
              <a:rPr lang="en-US" sz="1200" kern="1200" baseline="0" dirty="0" smtClean="0">
                <a:solidFill>
                  <a:schemeClr val="tx1"/>
                </a:solidFill>
                <a:effectLst/>
                <a:latin typeface="+mn-lt"/>
                <a:ea typeface="+mn-ea"/>
                <a:cs typeface="+mn-cs"/>
              </a:rPr>
              <a:t> in Person and in Writing</a:t>
            </a:r>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In your communication with service providers you</a:t>
            </a:r>
            <a:r>
              <a:rPr lang="en-US" sz="1200" kern="1200" baseline="0" dirty="0" smtClean="0">
                <a:solidFill>
                  <a:schemeClr val="tx1"/>
                </a:solidFill>
                <a:effectLst/>
                <a:latin typeface="+mn-lt"/>
                <a:ea typeface="+mn-ea"/>
                <a:cs typeface="+mn-cs"/>
              </a:rPr>
              <a:t> s</a:t>
            </a:r>
            <a:r>
              <a:rPr lang="en-US" sz="1200" kern="1200" dirty="0" smtClean="0">
                <a:solidFill>
                  <a:schemeClr val="tx1"/>
                </a:solidFill>
                <a:effectLst/>
                <a:latin typeface="+mn-lt"/>
                <a:ea typeface="+mn-ea"/>
                <a:cs typeface="+mn-cs"/>
              </a:rPr>
              <a:t>hould communicate openly about your intentions and your level of expertise.</a:t>
            </a:r>
          </a:p>
          <a:p>
            <a:r>
              <a:rPr lang="en-US" sz="1200" kern="1200" dirty="0" smtClean="0">
                <a:solidFill>
                  <a:schemeClr val="tx1"/>
                </a:solidFill>
                <a:effectLst/>
                <a:latin typeface="+mn-lt"/>
                <a:ea typeface="+mn-ea"/>
                <a:cs typeface="+mn-cs"/>
              </a:rPr>
              <a:t>In</a:t>
            </a:r>
            <a:r>
              <a:rPr lang="en-US" sz="1200" kern="1200" baseline="0" dirty="0" smtClean="0">
                <a:solidFill>
                  <a:schemeClr val="tx1"/>
                </a:solidFill>
                <a:effectLst/>
                <a:latin typeface="+mn-lt"/>
                <a:ea typeface="+mn-ea"/>
                <a:cs typeface="+mn-cs"/>
              </a:rPr>
              <a:t> their communication with you, service providers should communicate openly about their level of expertise, methods of handling problems, quality assurance, equipment maintenance, and collection security.</a:t>
            </a:r>
          </a:p>
          <a:p>
            <a:r>
              <a:rPr lang="en-US" sz="1200" kern="1200" baseline="0" dirty="0" smtClean="0">
                <a:solidFill>
                  <a:schemeClr val="tx1"/>
                </a:solidFill>
                <a:effectLst/>
                <a:latin typeface="+mn-lt"/>
                <a:ea typeface="+mn-ea"/>
                <a:cs typeface="+mn-cs"/>
              </a:rPr>
              <a:t>[Play Clip]</a:t>
            </a:r>
          </a:p>
          <a:p>
            <a:endParaRPr lang="en-US" sz="1200" kern="1200" baseline="0" dirty="0" smtClean="0">
              <a:solidFill>
                <a:schemeClr val="tx1"/>
              </a:solidFill>
              <a:effectLst/>
              <a:latin typeface="+mn-lt"/>
              <a:ea typeface="+mn-ea"/>
              <a:cs typeface="+mn-cs"/>
            </a:endParaRPr>
          </a:p>
          <a:p>
            <a:r>
              <a:rPr lang="en-US" sz="1200" kern="1200" baseline="0" dirty="0" smtClean="0">
                <a:solidFill>
                  <a:schemeClr val="tx1"/>
                </a:solidFill>
                <a:effectLst/>
                <a:latin typeface="+mn-lt"/>
                <a:ea typeface="+mn-ea"/>
                <a:cs typeface="+mn-cs"/>
              </a:rPr>
              <a:t>Clip 2: Comparing Costs and Services</a:t>
            </a:r>
          </a:p>
          <a:p>
            <a:r>
              <a:rPr lang="en-US" sz="1200" kern="1200" baseline="0" dirty="0" smtClean="0">
                <a:solidFill>
                  <a:schemeClr val="tx1"/>
                </a:solidFill>
                <a:effectLst/>
                <a:latin typeface="+mn-lt"/>
                <a:ea typeface="+mn-ea"/>
                <a:cs typeface="+mn-cs"/>
              </a:rPr>
              <a:t>There is a range of service providers and there are many differences in the services they provide– preservation transfer, audio restoration, conservation measures, cataloging.</a:t>
            </a:r>
          </a:p>
          <a:p>
            <a:r>
              <a:rPr lang="en-US" sz="1200" kern="1200" baseline="0" dirty="0" smtClean="0">
                <a:solidFill>
                  <a:schemeClr val="tx1"/>
                </a:solidFill>
                <a:effectLst/>
                <a:latin typeface="+mn-lt"/>
                <a:ea typeface="+mn-ea"/>
                <a:cs typeface="+mn-cs"/>
              </a:rPr>
              <a:t>Consequently, it can be difficult to compare costs for services.</a:t>
            </a:r>
          </a:p>
          <a:p>
            <a:r>
              <a:rPr lang="en-US" sz="1200" kern="1200" baseline="0" dirty="0" smtClean="0">
                <a:solidFill>
                  <a:schemeClr val="tx1"/>
                </a:solidFill>
                <a:effectLst/>
                <a:latin typeface="+mn-lt"/>
                <a:ea typeface="+mn-ea"/>
                <a:cs typeface="+mn-cs"/>
              </a:rPr>
              <a:t>[Play Clip]</a:t>
            </a:r>
          </a:p>
          <a:p>
            <a:endParaRPr lang="en-US" sz="1200" kern="1200" baseline="0" dirty="0" smtClean="0">
              <a:solidFill>
                <a:schemeClr val="tx1"/>
              </a:solidFill>
              <a:effectLst/>
              <a:latin typeface="+mn-lt"/>
              <a:ea typeface="+mn-ea"/>
              <a:cs typeface="+mn-cs"/>
            </a:endParaRPr>
          </a:p>
          <a:p>
            <a:endParaRPr lang="en-US" sz="1200" kern="1200" baseline="0" dirty="0" smtClean="0">
              <a:solidFill>
                <a:schemeClr val="tx1"/>
              </a:solidFill>
              <a:effectLst/>
              <a:latin typeface="+mn-lt"/>
              <a:ea typeface="+mn-ea"/>
              <a:cs typeface="+mn-cs"/>
            </a:endParaRPr>
          </a:p>
          <a:p>
            <a:endParaRPr lang="en-US" sz="1200" kern="1200" baseline="0" dirty="0" smtClean="0">
              <a:solidFill>
                <a:schemeClr val="tx1"/>
              </a:solidFill>
              <a:effectLst/>
              <a:latin typeface="+mn-lt"/>
              <a:ea typeface="+mn-ea"/>
              <a:cs typeface="+mn-cs"/>
            </a:endParaRPr>
          </a:p>
          <a:p>
            <a:endParaRPr lang="en-US" sz="1200" kern="1200" baseline="0" dirty="0" smtClean="0">
              <a:solidFill>
                <a:schemeClr val="tx1"/>
              </a:solidFill>
              <a:effectLst/>
              <a:latin typeface="+mn-lt"/>
              <a:ea typeface="+mn-ea"/>
              <a:cs typeface="+mn-cs"/>
            </a:endParaRPr>
          </a:p>
          <a:p>
            <a:endParaRPr lang="en-US" sz="1200" kern="1200" baseline="0" dirty="0" smtClean="0">
              <a:solidFill>
                <a:schemeClr val="tx1"/>
              </a:solidFill>
              <a:effectLst/>
              <a:latin typeface="+mn-lt"/>
              <a:ea typeface="+mn-ea"/>
              <a:cs typeface="+mn-cs"/>
            </a:endParaRPr>
          </a:p>
          <a:p>
            <a:endParaRPr lang="en-US" sz="1200" kern="1200" baseline="0" dirty="0" smtClean="0">
              <a:solidFill>
                <a:schemeClr val="tx1"/>
              </a:solidFill>
              <a:effectLst/>
              <a:latin typeface="+mn-lt"/>
              <a:ea typeface="+mn-ea"/>
              <a:cs typeface="+mn-cs"/>
            </a:endParaRPr>
          </a:p>
          <a:p>
            <a:endParaRPr lang="en-US" sz="1200" kern="1200" baseline="0" dirty="0" smtClean="0">
              <a:solidFill>
                <a:schemeClr val="tx1"/>
              </a:solidFill>
              <a:effectLst/>
              <a:latin typeface="+mn-lt"/>
              <a:ea typeface="+mn-ea"/>
              <a:cs typeface="+mn-cs"/>
            </a:endParaRPr>
          </a:p>
          <a:p>
            <a:endParaRPr lang="en-US" sz="1200" kern="1200" baseline="0" dirty="0" smtClean="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6A741C55-DB20-4B78-87B5-E9D549C2E391}" type="slidenum">
              <a:rPr lang="en-US" smtClean="0"/>
              <a:t>22</a:t>
            </a:fld>
            <a:endParaRPr lang="en-US"/>
          </a:p>
        </p:txBody>
      </p:sp>
    </p:spTree>
    <p:extLst>
      <p:ext uri="{BB962C8B-B14F-4D97-AF65-F5344CB8AC3E}">
        <p14:creationId xmlns:p14="http://schemas.microsoft.com/office/powerpoint/2010/main" val="224423429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baseline="0" dirty="0" smtClean="0">
                <a:solidFill>
                  <a:schemeClr val="tx1"/>
                </a:solidFill>
                <a:effectLst/>
                <a:latin typeface="+mn-lt"/>
                <a:ea typeface="+mn-ea"/>
                <a:cs typeface="+mn-cs"/>
              </a:rPr>
              <a:t>Summary:</a:t>
            </a:r>
          </a:p>
          <a:p>
            <a:endParaRPr lang="en-US" sz="1200" kern="1200" baseline="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Sound recordings are compelling cultural and historical documents with great potential for instruction and research, public programming, and personal enrichment.</a:t>
            </a:r>
          </a:p>
          <a:p>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Most</a:t>
            </a:r>
            <a:r>
              <a:rPr lang="en-US" sz="1200" kern="1200" baseline="0" dirty="0" smtClean="0">
                <a:solidFill>
                  <a:schemeClr val="tx1"/>
                </a:solidFill>
                <a:effectLst/>
                <a:latin typeface="+mn-lt"/>
                <a:ea typeface="+mn-ea"/>
                <a:cs typeface="+mn-cs"/>
              </a:rPr>
              <a:t> historical </a:t>
            </a:r>
            <a:r>
              <a:rPr lang="en-US" sz="1200" kern="1200" dirty="0" smtClean="0">
                <a:solidFill>
                  <a:schemeClr val="tx1"/>
                </a:solidFill>
                <a:effectLst/>
                <a:latin typeface="+mn-lt"/>
                <a:ea typeface="+mn-ea"/>
                <a:cs typeface="+mn-cs"/>
              </a:rPr>
              <a:t>sound recordings are at risk of loss due to the inherent instabilities of their materials, their sensitivity to mishandling and poor storage conditions, and the threat of technological obsolescence.</a:t>
            </a:r>
          </a:p>
          <a:p>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Preserving and providing</a:t>
            </a:r>
            <a:r>
              <a:rPr lang="en-US" sz="1200" kern="1200" baseline="0" dirty="0" smtClean="0">
                <a:solidFill>
                  <a:schemeClr val="tx1"/>
                </a:solidFill>
                <a:effectLst/>
                <a:latin typeface="+mn-lt"/>
                <a:ea typeface="+mn-ea"/>
                <a:cs typeface="+mn-cs"/>
              </a:rPr>
              <a:t> access to sound recordings</a:t>
            </a:r>
            <a:r>
              <a:rPr lang="en-US" sz="1200" kern="1200" dirty="0" smtClean="0">
                <a:solidFill>
                  <a:schemeClr val="tx1"/>
                </a:solidFill>
                <a:effectLst/>
                <a:latin typeface="+mn-lt"/>
                <a:ea typeface="+mn-ea"/>
                <a:cs typeface="+mn-cs"/>
              </a:rPr>
              <a:t> over time depends on an informed and active management practice,</a:t>
            </a:r>
            <a:r>
              <a:rPr lang="en-US" sz="1200" kern="1200" baseline="0" dirty="0" smtClean="0">
                <a:solidFill>
                  <a:schemeClr val="tx1"/>
                </a:solidFill>
                <a:effectLst/>
                <a:latin typeface="+mn-lt"/>
                <a:ea typeface="+mn-ea"/>
                <a:cs typeface="+mn-cs"/>
              </a:rPr>
              <a:t> one that focuses on the goal of digitizing sound recordings and managing digital audio files.</a:t>
            </a:r>
          </a:p>
          <a:p>
            <a:endParaRPr lang="en-US" sz="1200" kern="1200" baseline="0" dirty="0" smtClean="0">
              <a:solidFill>
                <a:schemeClr val="tx1"/>
              </a:solidFill>
              <a:effectLst/>
              <a:latin typeface="+mn-lt"/>
              <a:ea typeface="+mn-ea"/>
              <a:cs typeface="+mn-cs"/>
            </a:endParaRPr>
          </a:p>
          <a:p>
            <a:r>
              <a:rPr lang="en-US" sz="1200" kern="1200" baseline="0" dirty="0" smtClean="0">
                <a:solidFill>
                  <a:schemeClr val="tx1"/>
                </a:solidFill>
                <a:effectLst/>
                <a:latin typeface="+mn-lt"/>
                <a:ea typeface="+mn-ea"/>
                <a:cs typeface="+mn-cs"/>
              </a:rPr>
              <a:t>Managers of historical sound recordings should inventory, assess risk, and prioritize in order to plan preservation projects and select preservation services.</a:t>
            </a:r>
          </a:p>
          <a:p>
            <a:endParaRPr lang="en-US" sz="1200" kern="1200" baseline="0" dirty="0" smtClean="0">
              <a:solidFill>
                <a:schemeClr val="tx1"/>
              </a:solidFill>
              <a:effectLst/>
              <a:latin typeface="+mn-lt"/>
              <a:ea typeface="+mn-ea"/>
              <a:cs typeface="+mn-cs"/>
            </a:endParaRPr>
          </a:p>
          <a:p>
            <a:r>
              <a:rPr lang="en-US" sz="1200" kern="1200" baseline="0" dirty="0" smtClean="0">
                <a:solidFill>
                  <a:schemeClr val="tx1"/>
                </a:solidFill>
                <a:effectLst/>
                <a:latin typeface="+mn-lt"/>
                <a:ea typeface="+mn-ea"/>
                <a:cs typeface="+mn-cs"/>
              </a:rPr>
              <a:t>I hope this presentation has given you an introduction to the tools and practices for managing your historical </a:t>
            </a:r>
            <a:r>
              <a:rPr lang="en-US" sz="1200" kern="1200" baseline="0" smtClean="0">
                <a:solidFill>
                  <a:schemeClr val="tx1"/>
                </a:solidFill>
                <a:effectLst/>
                <a:latin typeface="+mn-lt"/>
                <a:ea typeface="+mn-ea"/>
                <a:cs typeface="+mn-cs"/>
              </a:rPr>
              <a:t>sound recordings.</a:t>
            </a:r>
            <a:endParaRPr lang="en-US" sz="1200" kern="1200" baseline="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6A741C55-DB20-4B78-87B5-E9D549C2E391}" type="slidenum">
              <a:rPr lang="en-US" smtClean="0"/>
              <a:t>23</a:t>
            </a:fld>
            <a:endParaRPr lang="en-US"/>
          </a:p>
        </p:txBody>
      </p:sp>
    </p:spTree>
    <p:extLst>
      <p:ext uri="{BB962C8B-B14F-4D97-AF65-F5344CB8AC3E}">
        <p14:creationId xmlns:p14="http://schemas.microsoft.com/office/powerpoint/2010/main" val="169789118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The past ten</a:t>
            </a:r>
            <a:r>
              <a:rPr lang="en-US" sz="1200" kern="1200" baseline="0" dirty="0" smtClean="0">
                <a:solidFill>
                  <a:schemeClr val="tx1"/>
                </a:solidFill>
                <a:effectLst/>
                <a:latin typeface="+mn-lt"/>
                <a:ea typeface="+mn-ea"/>
                <a:cs typeface="+mn-cs"/>
              </a:rPr>
              <a:t> years have brought significant improvements in the state of historical sound recordings-- including the development of knowledge and understanding, procedures and best practices, and software and hardware. </a:t>
            </a:r>
          </a:p>
          <a:p>
            <a:endParaRPr lang="en-US" sz="1200" kern="1200" baseline="0" dirty="0" smtClean="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In 2000 the</a:t>
            </a:r>
            <a:r>
              <a:rPr lang="en-US" sz="1200" kern="1200" baseline="0" dirty="0" smtClean="0">
                <a:solidFill>
                  <a:schemeClr val="tx1"/>
                </a:solidFill>
                <a:effectLst/>
                <a:latin typeface="+mn-lt"/>
                <a:ea typeface="+mn-ea"/>
                <a:cs typeface="+mn-cs"/>
              </a:rPr>
              <a:t> United States Congress described historical sound recordings as “a national legacy at risk” and passed the National Recording Preservation Act. </a:t>
            </a:r>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baseline="0" dirty="0" smtClean="0">
                <a:solidFill>
                  <a:schemeClr val="tx1"/>
                </a:solidFill>
                <a:effectLst/>
                <a:latin typeface="+mn-lt"/>
                <a:ea typeface="+mn-ea"/>
                <a:cs typeface="+mn-cs"/>
              </a:rPr>
              <a:t>The act called on the Library of Congress to “plan and coordinate a national effort to develop policies and programs to save our nation’s recorded sound history.”</a:t>
            </a:r>
          </a:p>
          <a:p>
            <a:endParaRPr lang="en-US" sz="1200" kern="1200" dirty="0" smtClean="0">
              <a:solidFill>
                <a:schemeClr val="tx1"/>
              </a:solidFill>
              <a:effectLst/>
              <a:latin typeface="+mn-lt"/>
              <a:ea typeface="+mn-ea"/>
              <a:cs typeface="+mn-cs"/>
            </a:endParaRPr>
          </a:p>
          <a:p>
            <a:r>
              <a:rPr lang="en-US" sz="1200" kern="1200" baseline="0" dirty="0" smtClean="0">
                <a:solidFill>
                  <a:schemeClr val="tx1"/>
                </a:solidFill>
                <a:effectLst/>
                <a:latin typeface="+mn-lt"/>
                <a:ea typeface="+mn-ea"/>
                <a:cs typeface="+mn-cs"/>
              </a:rPr>
              <a:t>The plan led to several accomplishments, including the Library of Congress National Recording Preservation Plan published in 2012.</a:t>
            </a:r>
          </a:p>
          <a:p>
            <a:endParaRPr lang="en-US" sz="1200" kern="1200" baseline="0" dirty="0" smtClean="0">
              <a:solidFill>
                <a:schemeClr val="tx1"/>
              </a:solidFill>
              <a:effectLst/>
              <a:latin typeface="+mn-lt"/>
              <a:ea typeface="+mn-ea"/>
              <a:cs typeface="+mn-cs"/>
            </a:endParaRPr>
          </a:p>
          <a:p>
            <a:r>
              <a:rPr lang="en-US" sz="1200" kern="1200" baseline="0" dirty="0" smtClean="0">
                <a:solidFill>
                  <a:schemeClr val="tx1"/>
                </a:solidFill>
                <a:effectLst/>
                <a:latin typeface="+mn-lt"/>
                <a:ea typeface="+mn-ea"/>
                <a:cs typeface="+mn-cs"/>
              </a:rPr>
              <a:t>The plan makes a number of specific recommendations in these four general areas:</a:t>
            </a:r>
          </a:p>
          <a:p>
            <a:endParaRPr lang="en-US" sz="1200" kern="1200" baseline="0" dirty="0" smtClean="0">
              <a:solidFill>
                <a:schemeClr val="tx1"/>
              </a:solidFill>
              <a:effectLst/>
              <a:latin typeface="+mn-lt"/>
              <a:ea typeface="+mn-ea"/>
              <a:cs typeface="+mn-cs"/>
            </a:endParaRPr>
          </a:p>
          <a:p>
            <a:pPr lvl="1"/>
            <a:r>
              <a:rPr lang="en-US" sz="1200" kern="1200" baseline="0" dirty="0" smtClean="0">
                <a:solidFill>
                  <a:schemeClr val="tx1"/>
                </a:solidFill>
                <a:effectLst/>
                <a:latin typeface="+mn-lt"/>
                <a:ea typeface="+mn-ea"/>
                <a:cs typeface="+mn-cs"/>
              </a:rPr>
              <a:t>building a national sound recording preservation infrastructure</a:t>
            </a:r>
          </a:p>
          <a:p>
            <a:pPr lvl="1"/>
            <a:r>
              <a:rPr lang="en-US" sz="1200" kern="1200" baseline="0" dirty="0" smtClean="0">
                <a:solidFill>
                  <a:schemeClr val="tx1"/>
                </a:solidFill>
                <a:effectLst/>
                <a:latin typeface="+mn-lt"/>
                <a:ea typeface="+mn-ea"/>
                <a:cs typeface="+mn-cs"/>
              </a:rPr>
              <a:t>implementing preservation strategies</a:t>
            </a:r>
          </a:p>
          <a:p>
            <a:pPr lvl="1"/>
            <a:r>
              <a:rPr lang="en-US" sz="1200" kern="1200" baseline="0" dirty="0" smtClean="0">
                <a:solidFill>
                  <a:schemeClr val="tx1"/>
                </a:solidFill>
                <a:effectLst/>
                <a:latin typeface="+mn-lt"/>
                <a:ea typeface="+mn-ea"/>
                <a:cs typeface="+mn-cs"/>
              </a:rPr>
              <a:t>promoting broad public access for educational purposes</a:t>
            </a:r>
          </a:p>
          <a:p>
            <a:pPr lvl="1"/>
            <a:r>
              <a:rPr lang="en-US" sz="1200" kern="1200" baseline="0" dirty="0" smtClean="0">
                <a:solidFill>
                  <a:schemeClr val="tx1"/>
                </a:solidFill>
                <a:effectLst/>
                <a:latin typeface="+mn-lt"/>
                <a:ea typeface="+mn-ea"/>
                <a:cs typeface="+mn-cs"/>
              </a:rPr>
              <a:t>pursuing long term national strategies</a:t>
            </a:r>
          </a:p>
          <a:p>
            <a:endParaRPr lang="en-US" sz="1200" kern="1200" baseline="0" dirty="0" smtClean="0">
              <a:solidFill>
                <a:schemeClr val="tx1"/>
              </a:solidFill>
              <a:effectLst/>
              <a:latin typeface="+mn-lt"/>
              <a:ea typeface="+mn-ea"/>
              <a:cs typeface="+mn-cs"/>
            </a:endParaRPr>
          </a:p>
          <a:p>
            <a:r>
              <a:rPr lang="en-US" sz="1200" kern="1200" baseline="0" dirty="0" smtClean="0">
                <a:solidFill>
                  <a:schemeClr val="tx1"/>
                </a:solidFill>
                <a:effectLst/>
                <a:latin typeface="+mn-lt"/>
                <a:ea typeface="+mn-ea"/>
                <a:cs typeface="+mn-cs"/>
              </a:rPr>
              <a:t>As managers of historical sound recordings, it’s important for you to know about the National Recording Preservation Plan for a couple of reasons in particular:</a:t>
            </a:r>
          </a:p>
          <a:p>
            <a:endParaRPr lang="en-US" sz="1200" kern="1200" baseline="0" dirty="0" smtClean="0">
              <a:solidFill>
                <a:schemeClr val="tx1"/>
              </a:solidFill>
              <a:effectLst/>
              <a:latin typeface="+mn-lt"/>
              <a:ea typeface="+mn-ea"/>
              <a:cs typeface="+mn-cs"/>
            </a:endParaRPr>
          </a:p>
          <a:p>
            <a:r>
              <a:rPr lang="en-US" sz="1200" kern="1200" baseline="0" dirty="0" smtClean="0">
                <a:solidFill>
                  <a:schemeClr val="tx1"/>
                </a:solidFill>
                <a:effectLst/>
                <a:latin typeface="+mn-lt"/>
                <a:ea typeface="+mn-ea"/>
                <a:cs typeface="+mn-cs"/>
              </a:rPr>
              <a:t>	it encourages funding for preservation and access to sound recordings</a:t>
            </a:r>
          </a:p>
          <a:p>
            <a:r>
              <a:rPr lang="en-US" sz="1200" kern="1200" baseline="0" dirty="0" smtClean="0">
                <a:solidFill>
                  <a:schemeClr val="tx1"/>
                </a:solidFill>
                <a:effectLst/>
                <a:latin typeface="+mn-lt"/>
                <a:ea typeface="+mn-ea"/>
                <a:cs typeface="+mn-cs"/>
              </a:rPr>
              <a:t>	and it encourages development of public and private partnerships</a:t>
            </a:r>
          </a:p>
          <a:p>
            <a:endParaRPr lang="en-US" sz="1200" kern="1200" baseline="0" dirty="0" smtClean="0">
              <a:solidFill>
                <a:schemeClr val="tx1"/>
              </a:solidFill>
              <a:effectLst/>
              <a:latin typeface="+mn-lt"/>
              <a:ea typeface="+mn-ea"/>
              <a:cs typeface="+mn-cs"/>
            </a:endParaRPr>
          </a:p>
          <a:p>
            <a:r>
              <a:rPr lang="en-US" sz="1200" kern="1200" baseline="0" dirty="0" smtClean="0">
                <a:solidFill>
                  <a:schemeClr val="tx1"/>
                </a:solidFill>
                <a:effectLst/>
                <a:latin typeface="+mn-lt"/>
                <a:ea typeface="+mn-ea"/>
                <a:cs typeface="+mn-cs"/>
              </a:rPr>
              <a:t>Both are critical to the preservation of historical sound recordings in local and regional repositories.</a:t>
            </a:r>
          </a:p>
          <a:p>
            <a:endParaRPr lang="en-US" sz="1200" kern="1200" baseline="0" dirty="0" smtClean="0">
              <a:solidFill>
                <a:schemeClr val="tx1"/>
              </a:solidFill>
              <a:effectLst/>
              <a:latin typeface="+mn-lt"/>
              <a:ea typeface="+mn-ea"/>
              <a:cs typeface="+mn-cs"/>
            </a:endParaRPr>
          </a:p>
          <a:p>
            <a:r>
              <a:rPr lang="en-US" sz="1200" kern="1200" baseline="0" dirty="0" smtClean="0">
                <a:solidFill>
                  <a:schemeClr val="tx1"/>
                </a:solidFill>
                <a:effectLst/>
                <a:latin typeface="+mn-lt"/>
                <a:ea typeface="+mn-ea"/>
                <a:cs typeface="+mn-cs"/>
              </a:rPr>
              <a:t>In more general terms, the plan is important because it describes a body of cultural heritage materials that includes the historical sound recordings in your collections..</a:t>
            </a:r>
          </a:p>
          <a:p>
            <a:r>
              <a:rPr lang="en-US" sz="1200" kern="1200" baseline="0" dirty="0" smtClean="0">
                <a:solidFill>
                  <a:schemeClr val="tx1"/>
                </a:solidFill>
                <a:effectLst/>
                <a:latin typeface="+mn-lt"/>
                <a:ea typeface="+mn-ea"/>
                <a:cs typeface="+mn-cs"/>
              </a:rPr>
              <a:t>It is important to remember that the “national legacy at risk” includes our local and regional collections. And as managers of those sound recordings, we have to be prepared to take advantage of any opportunities presented by the plan.</a:t>
            </a:r>
          </a:p>
          <a:p>
            <a:endParaRPr lang="en-US" sz="1200" kern="1200" baseline="0" dirty="0" smtClean="0">
              <a:solidFill>
                <a:schemeClr val="tx1"/>
              </a:solidFill>
              <a:effectLst/>
              <a:latin typeface="+mn-lt"/>
              <a:ea typeface="+mn-ea"/>
              <a:cs typeface="+mn-cs"/>
            </a:endParaRPr>
          </a:p>
          <a:p>
            <a:r>
              <a:rPr lang="en-US" sz="1200" kern="1200" baseline="0" dirty="0" smtClean="0">
                <a:solidFill>
                  <a:schemeClr val="tx1"/>
                </a:solidFill>
                <a:effectLst/>
                <a:latin typeface="+mn-lt"/>
                <a:ea typeface="+mn-ea"/>
                <a:cs typeface="+mn-cs"/>
              </a:rPr>
              <a:t>NOTES:</a:t>
            </a:r>
          </a:p>
          <a:p>
            <a:r>
              <a:rPr lang="en-US" sz="1200" kern="1200" baseline="0" dirty="0" smtClean="0">
                <a:solidFill>
                  <a:schemeClr val="tx1"/>
                </a:solidFill>
                <a:effectLst/>
                <a:latin typeface="+mn-lt"/>
                <a:ea typeface="+mn-ea"/>
                <a:cs typeface="+mn-cs"/>
              </a:rPr>
              <a:t>* Outcomes of National Recording Preservation Act include:</a:t>
            </a:r>
          </a:p>
          <a:p>
            <a:r>
              <a:rPr lang="en-US" sz="1200" kern="1200" baseline="0" dirty="0" smtClean="0">
                <a:solidFill>
                  <a:schemeClr val="tx1"/>
                </a:solidFill>
                <a:effectLst/>
                <a:latin typeface="+mn-lt"/>
                <a:ea typeface="+mn-ea"/>
                <a:cs typeface="+mn-cs"/>
              </a:rPr>
              <a:t>National Recording Preservation Board (2002)</a:t>
            </a:r>
          </a:p>
          <a:p>
            <a:r>
              <a:rPr lang="en-US" sz="1200" kern="1200" baseline="0" dirty="0" smtClean="0">
                <a:solidFill>
                  <a:schemeClr val="tx1"/>
                </a:solidFill>
                <a:effectLst/>
                <a:latin typeface="+mn-lt"/>
                <a:ea typeface="+mn-ea"/>
                <a:cs typeface="+mn-cs"/>
              </a:rPr>
              <a:t>National Recording Registry (2003)</a:t>
            </a:r>
          </a:p>
          <a:p>
            <a:r>
              <a:rPr lang="en-US" sz="1200" kern="1200" baseline="0" dirty="0" smtClean="0">
                <a:solidFill>
                  <a:schemeClr val="tx1"/>
                </a:solidFill>
                <a:effectLst/>
                <a:latin typeface="+mn-lt"/>
                <a:ea typeface="+mn-ea"/>
                <a:cs typeface="+mn-cs"/>
              </a:rPr>
              <a:t>Studies on issues affecting sound recording preservation (2003-present)</a:t>
            </a:r>
          </a:p>
          <a:p>
            <a:endParaRPr lang="en-US" sz="1200" kern="1200" baseline="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6A741C55-DB20-4B78-87B5-E9D549C2E391}" type="slidenum">
              <a:rPr lang="en-US" smtClean="0"/>
              <a:t>3</a:t>
            </a:fld>
            <a:endParaRPr lang="en-US"/>
          </a:p>
        </p:txBody>
      </p:sp>
    </p:spTree>
    <p:extLst>
      <p:ext uri="{BB962C8B-B14F-4D97-AF65-F5344CB8AC3E}">
        <p14:creationId xmlns:p14="http://schemas.microsoft.com/office/powerpoint/2010/main" val="165296944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baseline="0" dirty="0" smtClean="0">
                <a:solidFill>
                  <a:schemeClr val="tx1"/>
                </a:solidFill>
                <a:effectLst/>
                <a:latin typeface="+mn-lt"/>
                <a:ea typeface="+mn-ea"/>
                <a:cs typeface="+mn-cs"/>
              </a:rPr>
              <a:t>Your management of historical sound recordings will benefit from a basic understanding of the main challenges of providing access to these resources.</a:t>
            </a:r>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baseline="0" dirty="0" smtClean="0">
                <a:solidFill>
                  <a:schemeClr val="tx1"/>
                </a:solidFill>
                <a:effectLst/>
                <a:latin typeface="+mn-lt"/>
                <a:ea typeface="+mn-ea"/>
                <a:cs typeface="+mn-cs"/>
              </a:rPr>
              <a:t>There are four fundamental “barriers to use” for historical sound recordings. </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kern="1200" baseline="0" dirty="0" smtClean="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baseline="0" dirty="0" smtClean="0">
                <a:solidFill>
                  <a:schemeClr val="tx1"/>
                </a:solidFill>
                <a:effectLst/>
                <a:latin typeface="+mn-lt"/>
                <a:ea typeface="+mn-ea"/>
                <a:cs typeface="+mn-cs"/>
              </a:rPr>
              <a:t>First, all historical </a:t>
            </a:r>
            <a:r>
              <a:rPr lang="en-US" sz="1200" kern="1200" dirty="0" smtClean="0">
                <a:solidFill>
                  <a:schemeClr val="tx1"/>
                </a:solidFill>
                <a:effectLst/>
                <a:latin typeface="+mn-lt"/>
                <a:ea typeface="+mn-ea"/>
                <a:cs typeface="+mn-cs"/>
              </a:rPr>
              <a:t>sound recordings are at risk of loss due to the inherent instabilities of their materials and</a:t>
            </a:r>
            <a:r>
              <a:rPr lang="en-US" sz="1200" kern="1200" baseline="0" dirty="0" smtClean="0">
                <a:solidFill>
                  <a:schemeClr val="tx1"/>
                </a:solidFill>
                <a:effectLst/>
                <a:latin typeface="+mn-lt"/>
                <a:ea typeface="+mn-ea"/>
                <a:cs typeface="+mn-cs"/>
              </a:rPr>
              <a:t> composition</a:t>
            </a:r>
            <a:r>
              <a:rPr lang="en-US" sz="1200" kern="1200" dirty="0" smtClean="0">
                <a:solidFill>
                  <a:schemeClr val="tx1"/>
                </a:solidFill>
                <a:effectLst/>
                <a:latin typeface="+mn-lt"/>
                <a:ea typeface="+mn-ea"/>
                <a:cs typeface="+mn-cs"/>
              </a:rPr>
              <a:t>.</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Sound recordings comprise various materials-- paper,</a:t>
            </a:r>
            <a:r>
              <a:rPr lang="en-US" sz="1200" kern="1200" baseline="0" dirty="0" smtClean="0">
                <a:solidFill>
                  <a:schemeClr val="tx1"/>
                </a:solidFill>
                <a:effectLst/>
                <a:latin typeface="+mn-lt"/>
                <a:ea typeface="+mn-ea"/>
                <a:cs typeface="+mn-cs"/>
              </a:rPr>
              <a:t> glass, aluminum, cellulose acetate, polyester, and vinyl--</a:t>
            </a:r>
            <a:r>
              <a:rPr lang="en-US" sz="1200" kern="1200" dirty="0" smtClean="0">
                <a:solidFill>
                  <a:schemeClr val="tx1"/>
                </a:solidFill>
                <a:effectLst/>
                <a:latin typeface="+mn-lt"/>
                <a:ea typeface="+mn-ea"/>
                <a:cs typeface="+mn-cs"/>
              </a:rPr>
              <a:t> and they were produced by various processes-- </a:t>
            </a:r>
            <a:r>
              <a:rPr lang="en-US" sz="1200" kern="1200" baseline="0" dirty="0" smtClean="0">
                <a:solidFill>
                  <a:schemeClr val="tx1"/>
                </a:solidFill>
                <a:effectLst/>
                <a:latin typeface="+mn-lt"/>
                <a:ea typeface="+mn-ea"/>
                <a:cs typeface="+mn-cs"/>
              </a:rPr>
              <a:t>molding,</a:t>
            </a:r>
            <a:r>
              <a:rPr lang="en-US" sz="1200" kern="1200" dirty="0" smtClean="0">
                <a:solidFill>
                  <a:schemeClr val="tx1"/>
                </a:solidFill>
                <a:effectLst/>
                <a:latin typeface="+mn-lt"/>
                <a:ea typeface="+mn-ea"/>
                <a:cs typeface="+mn-cs"/>
              </a:rPr>
              <a:t> pressing,</a:t>
            </a:r>
            <a:r>
              <a:rPr lang="en-US" sz="1200" kern="1200" baseline="0" dirty="0" smtClean="0">
                <a:solidFill>
                  <a:schemeClr val="tx1"/>
                </a:solidFill>
                <a:effectLst/>
                <a:latin typeface="+mn-lt"/>
                <a:ea typeface="+mn-ea"/>
                <a:cs typeface="+mn-cs"/>
              </a:rPr>
              <a:t> adhesion, </a:t>
            </a:r>
            <a:r>
              <a:rPr lang="en-US" sz="1200" kern="1200" dirty="0" smtClean="0">
                <a:solidFill>
                  <a:schemeClr val="tx1"/>
                </a:solidFill>
                <a:effectLst/>
                <a:latin typeface="+mn-lt"/>
                <a:ea typeface="+mn-ea"/>
                <a:cs typeface="+mn-cs"/>
              </a:rPr>
              <a:t>lamination.</a:t>
            </a:r>
          </a:p>
          <a:p>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Consequently, historical</a:t>
            </a:r>
            <a:r>
              <a:rPr lang="en-US" sz="1200" kern="1200" baseline="0" dirty="0" smtClean="0">
                <a:solidFill>
                  <a:schemeClr val="tx1"/>
                </a:solidFill>
                <a:effectLst/>
                <a:latin typeface="+mn-lt"/>
                <a:ea typeface="+mn-ea"/>
                <a:cs typeface="+mn-cs"/>
              </a:rPr>
              <a:t> sound recordings </a:t>
            </a:r>
            <a:r>
              <a:rPr lang="en-US" sz="1200" kern="1200" dirty="0" smtClean="0">
                <a:solidFill>
                  <a:schemeClr val="tx1"/>
                </a:solidFill>
                <a:effectLst/>
                <a:latin typeface="+mn-lt"/>
                <a:ea typeface="+mn-ea"/>
                <a:cs typeface="+mn-cs"/>
              </a:rPr>
              <a:t>are prone to various modes of degradation-- chemical, physical, electromagnetic, and digital.</a:t>
            </a:r>
          </a:p>
          <a:p>
            <a:endParaRPr lang="en-US" sz="1200" kern="1200" dirty="0" smtClean="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The</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vocabulary that describes the maladies</a:t>
            </a:r>
            <a:r>
              <a:rPr lang="en-US" sz="1200" kern="1200" baseline="0" dirty="0" smtClean="0">
                <a:solidFill>
                  <a:schemeClr val="tx1"/>
                </a:solidFill>
                <a:effectLst/>
                <a:latin typeface="+mn-lt"/>
                <a:ea typeface="+mn-ea"/>
                <a:cs typeface="+mn-cs"/>
              </a:rPr>
              <a:t> that afflict historical </a:t>
            </a:r>
            <a:r>
              <a:rPr lang="en-US" sz="1200" kern="1200" dirty="0" smtClean="0">
                <a:solidFill>
                  <a:schemeClr val="tx1"/>
                </a:solidFill>
                <a:effectLst/>
                <a:latin typeface="+mn-lt"/>
                <a:ea typeface="+mn-ea"/>
                <a:cs typeface="+mn-cs"/>
              </a:rPr>
              <a:t>sound recordings</a:t>
            </a:r>
            <a:r>
              <a:rPr lang="en-US" sz="1200" kern="1200" baseline="0" dirty="0" smtClean="0">
                <a:solidFill>
                  <a:schemeClr val="tx1"/>
                </a:solidFill>
                <a:effectLst/>
                <a:latin typeface="+mn-lt"/>
                <a:ea typeface="+mn-ea"/>
                <a:cs typeface="+mn-cs"/>
              </a:rPr>
              <a:t> is as graphic as it is disconcerting: </a:t>
            </a:r>
            <a:r>
              <a:rPr lang="en-US" sz="1200" kern="1200" dirty="0" smtClean="0">
                <a:solidFill>
                  <a:schemeClr val="tx1"/>
                </a:solidFill>
                <a:effectLst/>
                <a:latin typeface="+mn-lt"/>
                <a:ea typeface="+mn-ea"/>
                <a:cs typeface="+mn-cs"/>
              </a:rPr>
              <a:t>“vinegar syndrome, sticky shed syndrome, soft binder syndrome, binder exudation, oxide flaking, dirty socks</a:t>
            </a:r>
            <a:r>
              <a:rPr lang="en-US" sz="1200" kern="1200" baseline="0" dirty="0" smtClean="0">
                <a:solidFill>
                  <a:schemeClr val="tx1"/>
                </a:solidFill>
                <a:effectLst/>
                <a:latin typeface="+mn-lt"/>
                <a:ea typeface="+mn-ea"/>
                <a:cs typeface="+mn-cs"/>
              </a:rPr>
              <a:t> smell</a:t>
            </a:r>
            <a:r>
              <a:rPr lang="en-US" sz="1200" kern="1200" dirty="0" smtClean="0">
                <a:solidFill>
                  <a:schemeClr val="tx1"/>
                </a:solidFill>
                <a:effectLst/>
                <a:latin typeface="+mn-lt"/>
                <a:ea typeface="+mn-ea"/>
                <a:cs typeface="+mn-cs"/>
              </a:rPr>
              <a:t>”</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kern="1200" dirty="0" smtClean="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These are some</a:t>
            </a:r>
            <a:r>
              <a:rPr lang="en-US" sz="1200" kern="1200" baseline="0" dirty="0" smtClean="0">
                <a:solidFill>
                  <a:schemeClr val="tx1"/>
                </a:solidFill>
                <a:effectLst/>
                <a:latin typeface="+mn-lt"/>
                <a:ea typeface="+mn-ea"/>
                <a:cs typeface="+mn-cs"/>
              </a:rPr>
              <a:t> of the terms used to describe the degradation of </a:t>
            </a:r>
            <a:r>
              <a:rPr lang="en-US" sz="1200" kern="1200" dirty="0" smtClean="0">
                <a:solidFill>
                  <a:schemeClr val="tx1"/>
                </a:solidFill>
                <a:effectLst/>
                <a:latin typeface="+mn-lt"/>
                <a:ea typeface="+mn-ea"/>
                <a:cs typeface="+mn-cs"/>
              </a:rPr>
              <a:t>the open reel tape, which may be a preponderant sound</a:t>
            </a:r>
            <a:r>
              <a:rPr lang="en-US" sz="1200" kern="1200" baseline="0" dirty="0" smtClean="0">
                <a:solidFill>
                  <a:schemeClr val="tx1"/>
                </a:solidFill>
                <a:effectLst/>
                <a:latin typeface="+mn-lt"/>
                <a:ea typeface="+mn-ea"/>
                <a:cs typeface="+mn-cs"/>
              </a:rPr>
              <a:t> recording format in your repositories.</a:t>
            </a:r>
            <a:endParaRPr lang="en-US" sz="1200" kern="1200" dirty="0" smtClean="0">
              <a:solidFill>
                <a:schemeClr val="tx1"/>
              </a:solidFill>
              <a:effectLst/>
              <a:latin typeface="+mn-lt"/>
              <a:ea typeface="+mn-ea"/>
              <a:cs typeface="+mn-cs"/>
            </a:endParaRPr>
          </a:p>
          <a:p>
            <a:endParaRPr lang="en-US" sz="1200" kern="1200" dirty="0" smtClean="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6A741C55-DB20-4B78-87B5-E9D549C2E391}" type="slidenum">
              <a:rPr lang="en-US" smtClean="0"/>
              <a:t>4</a:t>
            </a:fld>
            <a:endParaRPr lang="en-US"/>
          </a:p>
        </p:txBody>
      </p:sp>
    </p:spTree>
    <p:extLst>
      <p:ext uri="{BB962C8B-B14F-4D97-AF65-F5344CB8AC3E}">
        <p14:creationId xmlns:p14="http://schemas.microsoft.com/office/powerpoint/2010/main" val="72810128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Second, historical sound recordings</a:t>
            </a:r>
            <a:r>
              <a:rPr lang="en-US" sz="1200" kern="1200" baseline="0" dirty="0" smtClean="0">
                <a:solidFill>
                  <a:schemeClr val="tx1"/>
                </a:solidFill>
                <a:effectLst/>
                <a:latin typeface="+mn-lt"/>
                <a:ea typeface="+mn-ea"/>
                <a:cs typeface="+mn-cs"/>
              </a:rPr>
              <a:t> are at risk of loss to their sensitivity to mishandling and poor storage conditions.</a:t>
            </a:r>
            <a:endParaRPr lang="en-US" sz="1200" kern="1200" dirty="0" smtClean="0">
              <a:solidFill>
                <a:schemeClr val="tx1"/>
              </a:solidFill>
              <a:effectLst/>
              <a:latin typeface="+mn-lt"/>
              <a:ea typeface="+mn-ea"/>
              <a:cs typeface="+mn-cs"/>
            </a:endParaRPr>
          </a:p>
          <a:p>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Sound recordings require various machines for playback-- tape decks and play</a:t>
            </a:r>
            <a:r>
              <a:rPr lang="en-US" sz="1200" kern="1200" baseline="0" dirty="0" smtClean="0">
                <a:solidFill>
                  <a:schemeClr val="tx1"/>
                </a:solidFill>
                <a:effectLst/>
                <a:latin typeface="+mn-lt"/>
                <a:ea typeface="+mn-ea"/>
                <a:cs typeface="+mn-cs"/>
              </a:rPr>
              <a:t> heads</a:t>
            </a:r>
            <a:r>
              <a:rPr lang="en-US" sz="1200" kern="1200" dirty="0" smtClean="0">
                <a:solidFill>
                  <a:schemeClr val="tx1"/>
                </a:solidFill>
                <a:effectLst/>
                <a:latin typeface="+mn-lt"/>
                <a:ea typeface="+mn-ea"/>
                <a:cs typeface="+mn-cs"/>
              </a:rPr>
              <a:t>, turntables and </a:t>
            </a:r>
            <a:r>
              <a:rPr lang="en-US" sz="1200" kern="1200" dirty="0" err="1" smtClean="0">
                <a:solidFill>
                  <a:schemeClr val="tx1"/>
                </a:solidFill>
                <a:effectLst/>
                <a:latin typeface="+mn-lt"/>
                <a:ea typeface="+mn-ea"/>
                <a:cs typeface="+mn-cs"/>
              </a:rPr>
              <a:t>tonearms</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and they all have different handling</a:t>
            </a:r>
            <a:r>
              <a:rPr lang="en-US" sz="1200" kern="1200" baseline="0" dirty="0" smtClean="0">
                <a:solidFill>
                  <a:schemeClr val="tx1"/>
                </a:solidFill>
                <a:effectLst/>
                <a:latin typeface="+mn-lt"/>
                <a:ea typeface="+mn-ea"/>
                <a:cs typeface="+mn-cs"/>
              </a:rPr>
              <a:t> and</a:t>
            </a:r>
            <a:r>
              <a:rPr lang="en-US" sz="1200" kern="1200" dirty="0" smtClean="0">
                <a:solidFill>
                  <a:schemeClr val="tx1"/>
                </a:solidFill>
                <a:effectLst/>
                <a:latin typeface="+mn-lt"/>
                <a:ea typeface="+mn-ea"/>
                <a:cs typeface="+mn-cs"/>
              </a:rPr>
              <a:t> storage requirements-- play speeds,</a:t>
            </a:r>
            <a:r>
              <a:rPr lang="en-US" sz="1200" kern="1200" baseline="0" dirty="0" smtClean="0">
                <a:solidFill>
                  <a:schemeClr val="tx1"/>
                </a:solidFill>
                <a:effectLst/>
                <a:latin typeface="+mn-lt"/>
                <a:ea typeface="+mn-ea"/>
                <a:cs typeface="+mn-cs"/>
              </a:rPr>
              <a:t> stylus selection, and tracking weight.</a:t>
            </a:r>
            <a:endParaRPr lang="en-US" sz="1200" kern="1200" dirty="0" smtClean="0">
              <a:solidFill>
                <a:schemeClr val="tx1"/>
              </a:solidFill>
              <a:effectLst/>
              <a:latin typeface="+mn-lt"/>
              <a:ea typeface="+mn-ea"/>
              <a:cs typeface="+mn-cs"/>
            </a:endParaRPr>
          </a:p>
          <a:p>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And many historical sound recordings reside in repositories--</a:t>
            </a:r>
            <a:r>
              <a:rPr lang="en-US" sz="1200" kern="1200" baseline="0" dirty="0" smtClean="0">
                <a:solidFill>
                  <a:schemeClr val="tx1"/>
                </a:solidFill>
                <a:effectLst/>
                <a:latin typeface="+mn-lt"/>
                <a:ea typeface="+mn-ea"/>
                <a:cs typeface="+mn-cs"/>
              </a:rPr>
              <a:t> like </a:t>
            </a:r>
            <a:r>
              <a:rPr lang="en-US" sz="1200" kern="1200" dirty="0" smtClean="0">
                <a:solidFill>
                  <a:schemeClr val="tx1"/>
                </a:solidFill>
                <a:effectLst/>
                <a:latin typeface="+mn-lt"/>
                <a:ea typeface="+mn-ea"/>
                <a:cs typeface="+mn-cs"/>
              </a:rPr>
              <a:t>libraries, records centers, and museums– that are traditionally dedicated to other types of materials–-</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books, paper records,</a:t>
            </a:r>
            <a:r>
              <a:rPr lang="en-US" sz="1200" kern="1200" baseline="0" dirty="0" smtClean="0">
                <a:solidFill>
                  <a:schemeClr val="tx1"/>
                </a:solidFill>
                <a:effectLst/>
                <a:latin typeface="+mn-lt"/>
                <a:ea typeface="+mn-ea"/>
                <a:cs typeface="+mn-cs"/>
              </a:rPr>
              <a:t> and museum objects</a:t>
            </a:r>
            <a:r>
              <a:rPr lang="en-US" sz="1200" kern="1200" dirty="0" smtClean="0">
                <a:solidFill>
                  <a:schemeClr val="tx1"/>
                </a:solidFill>
                <a:effectLst/>
                <a:latin typeface="+mn-lt"/>
                <a:ea typeface="+mn-ea"/>
                <a:cs typeface="+mn-cs"/>
              </a:rPr>
              <a:t>.</a:t>
            </a:r>
          </a:p>
          <a:p>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In part as a result, historical sound recordings are perhaps more likely that any other type of material to be to misplaced or mishandled or poorly housed and stored.</a:t>
            </a:r>
            <a:endParaRPr lang="en-US" dirty="0" smtClean="0"/>
          </a:p>
          <a:p>
            <a:endParaRPr lang="en-US" dirty="0"/>
          </a:p>
        </p:txBody>
      </p:sp>
      <p:sp>
        <p:nvSpPr>
          <p:cNvPr id="4" name="Slide Number Placeholder 3"/>
          <p:cNvSpPr>
            <a:spLocks noGrp="1"/>
          </p:cNvSpPr>
          <p:nvPr>
            <p:ph type="sldNum" sz="quarter" idx="10"/>
          </p:nvPr>
        </p:nvSpPr>
        <p:spPr/>
        <p:txBody>
          <a:bodyPr/>
          <a:lstStyle/>
          <a:p>
            <a:fld id="{6A741C55-DB20-4B78-87B5-E9D549C2E391}" type="slidenum">
              <a:rPr lang="en-US" smtClean="0"/>
              <a:t>5</a:t>
            </a:fld>
            <a:endParaRPr lang="en-US"/>
          </a:p>
        </p:txBody>
      </p:sp>
    </p:spTree>
    <p:extLst>
      <p:ext uri="{BB962C8B-B14F-4D97-AF65-F5344CB8AC3E}">
        <p14:creationId xmlns:p14="http://schemas.microsoft.com/office/powerpoint/2010/main" val="11437094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baseline="0" dirty="0" smtClean="0">
                <a:solidFill>
                  <a:schemeClr val="tx1"/>
                </a:solidFill>
                <a:effectLst/>
                <a:latin typeface="+mn-lt"/>
                <a:ea typeface="+mn-ea"/>
                <a:cs typeface="+mn-cs"/>
              </a:rPr>
              <a:t>Finally, historical sound recordings also are at risk of loss due to “technological obsolescence.”</a:t>
            </a:r>
            <a:endParaRPr lang="en-US" sz="1200" kern="1200" dirty="0" smtClean="0">
              <a:solidFill>
                <a:schemeClr val="tx1"/>
              </a:solidFill>
              <a:effectLst/>
              <a:latin typeface="+mn-lt"/>
              <a:ea typeface="+mn-ea"/>
              <a:cs typeface="+mn-cs"/>
            </a:endParaRPr>
          </a:p>
          <a:p>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For sound recordings, technological obsolescence may be described as the inability to play sound recordings with available technology</a:t>
            </a:r>
            <a:r>
              <a:rPr lang="en-US" sz="1200" kern="1200" baseline="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But obsolescence of technology does not equate to the simple availability of playback equipment. </a:t>
            </a:r>
          </a:p>
          <a:p>
            <a:r>
              <a:rPr lang="en-US" sz="1200" u="none" kern="1200" dirty="0" smtClean="0">
                <a:solidFill>
                  <a:schemeClr val="tx1"/>
                </a:solidFill>
                <a:effectLst/>
                <a:latin typeface="+mn-lt"/>
                <a:ea typeface="+mn-ea"/>
                <a:cs typeface="+mn-cs"/>
              </a:rPr>
              <a:t>Many</a:t>
            </a:r>
            <a:r>
              <a:rPr lang="en-US" sz="1200" u="none" kern="1200" baseline="0" dirty="0" smtClean="0">
                <a:solidFill>
                  <a:schemeClr val="tx1"/>
                </a:solidFill>
                <a:effectLst/>
                <a:latin typeface="+mn-lt"/>
                <a:ea typeface="+mn-ea"/>
                <a:cs typeface="+mn-cs"/>
              </a:rPr>
              <a:t> factors are required to </a:t>
            </a:r>
            <a:r>
              <a:rPr lang="en-US" sz="1200" kern="1200" dirty="0" smtClean="0">
                <a:solidFill>
                  <a:schemeClr val="tx1"/>
                </a:solidFill>
                <a:effectLst/>
                <a:latin typeface="+mn-lt"/>
                <a:ea typeface="+mn-ea"/>
                <a:cs typeface="+mn-cs"/>
              </a:rPr>
              <a:t>sustain</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access to </a:t>
            </a:r>
            <a:r>
              <a:rPr lang="en-US" sz="1200" kern="1200" baseline="0" dirty="0" smtClean="0">
                <a:solidFill>
                  <a:schemeClr val="tx1"/>
                </a:solidFill>
                <a:effectLst/>
                <a:latin typeface="+mn-lt"/>
                <a:ea typeface="+mn-ea"/>
                <a:cs typeface="+mn-cs"/>
              </a:rPr>
              <a:t>historical </a:t>
            </a:r>
            <a:r>
              <a:rPr lang="en-US" sz="1200" kern="1200" dirty="0" smtClean="0">
                <a:solidFill>
                  <a:schemeClr val="tx1"/>
                </a:solidFill>
                <a:effectLst/>
                <a:latin typeface="+mn-lt"/>
                <a:ea typeface="+mn-ea"/>
                <a:cs typeface="+mn-cs"/>
              </a:rPr>
              <a:t>sound recordings</a:t>
            </a:r>
            <a:r>
              <a:rPr lang="en-US" sz="1200" kern="1200" baseline="0" dirty="0" smtClean="0">
                <a:solidFill>
                  <a:schemeClr val="tx1"/>
                </a:solidFill>
                <a:effectLst/>
                <a:latin typeface="+mn-lt"/>
                <a:ea typeface="+mn-ea"/>
                <a:cs typeface="+mn-cs"/>
              </a:rPr>
              <a:t> in libraries and archives-- used parts, bench skills, diagnostic tools.</a:t>
            </a:r>
          </a:p>
          <a:p>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In addition to new and used equipment and parts,</a:t>
            </a:r>
            <a:r>
              <a:rPr lang="en-US" sz="1200" kern="1200" baseline="0" dirty="0" smtClean="0">
                <a:solidFill>
                  <a:schemeClr val="tx1"/>
                </a:solidFill>
                <a:effectLst/>
                <a:latin typeface="+mn-lt"/>
                <a:ea typeface="+mn-ea"/>
                <a:cs typeface="+mn-cs"/>
              </a:rPr>
              <a:t> the factors required to </a:t>
            </a:r>
            <a:r>
              <a:rPr lang="en-US" sz="1200" u="none" kern="1200" baseline="0" dirty="0" smtClean="0">
                <a:solidFill>
                  <a:schemeClr val="tx1"/>
                </a:solidFill>
                <a:effectLst/>
                <a:latin typeface="+mn-lt"/>
                <a:ea typeface="+mn-ea"/>
                <a:cs typeface="+mn-cs"/>
              </a:rPr>
              <a:t>sustain</a:t>
            </a:r>
            <a:r>
              <a:rPr lang="en-US" sz="1200" kern="1200" baseline="0" dirty="0" smtClean="0">
                <a:solidFill>
                  <a:schemeClr val="tx1"/>
                </a:solidFill>
                <a:effectLst/>
                <a:latin typeface="+mn-lt"/>
                <a:ea typeface="+mn-ea"/>
                <a:cs typeface="+mn-cs"/>
              </a:rPr>
              <a:t> work with sound recordings include communities of practice. </a:t>
            </a:r>
          </a:p>
          <a:p>
            <a:endParaRPr lang="en-US" sz="1200" kern="1200" baseline="0" dirty="0" smtClean="0">
              <a:solidFill>
                <a:schemeClr val="tx1"/>
              </a:solidFill>
              <a:effectLst/>
              <a:latin typeface="+mn-lt"/>
              <a:ea typeface="+mn-ea"/>
              <a:cs typeface="+mn-cs"/>
            </a:endParaRPr>
          </a:p>
          <a:p>
            <a:r>
              <a:rPr lang="en-US" sz="1200" kern="1200" baseline="0" dirty="0" smtClean="0">
                <a:solidFill>
                  <a:schemeClr val="tx1"/>
                </a:solidFill>
                <a:effectLst/>
                <a:latin typeface="+mn-lt"/>
                <a:ea typeface="+mn-ea"/>
                <a:cs typeface="+mn-cs"/>
              </a:rPr>
              <a:t>As managers of historical sound recordings, we must remember the social aspects of this seemingly technological endeavor; and build communities of practice in our management of sound recordings.</a:t>
            </a:r>
          </a:p>
        </p:txBody>
      </p:sp>
      <p:sp>
        <p:nvSpPr>
          <p:cNvPr id="4" name="Slide Number Placeholder 3"/>
          <p:cNvSpPr>
            <a:spLocks noGrp="1"/>
          </p:cNvSpPr>
          <p:nvPr>
            <p:ph type="sldNum" sz="quarter" idx="10"/>
          </p:nvPr>
        </p:nvSpPr>
        <p:spPr/>
        <p:txBody>
          <a:bodyPr/>
          <a:lstStyle/>
          <a:p>
            <a:fld id="{6A741C55-DB20-4B78-87B5-E9D549C2E391}" type="slidenum">
              <a:rPr lang="en-US" smtClean="0"/>
              <a:t>6</a:t>
            </a:fld>
            <a:endParaRPr lang="en-US"/>
          </a:p>
        </p:txBody>
      </p:sp>
    </p:spTree>
    <p:extLst>
      <p:ext uri="{BB962C8B-B14F-4D97-AF65-F5344CB8AC3E}">
        <p14:creationId xmlns:p14="http://schemas.microsoft.com/office/powerpoint/2010/main" val="294450643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All sound recordings are at some degree of risk due to their inherent instabilities, their sensitivity to mishandling and poor storage conditions, and the threat of technological obsolescence.</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kern="1200" dirty="0" smtClean="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Which</a:t>
            </a:r>
            <a:r>
              <a:rPr lang="en-US" sz="1200" kern="1200" baseline="0" dirty="0" smtClean="0">
                <a:solidFill>
                  <a:schemeClr val="tx1"/>
                </a:solidFill>
                <a:effectLst/>
                <a:latin typeface="+mn-lt"/>
                <a:ea typeface="+mn-ea"/>
                <a:cs typeface="+mn-cs"/>
              </a:rPr>
              <a:t> formats then are generally considered to be most at risk? The answers may surprise you.</a:t>
            </a:r>
            <a:endParaRPr lang="en-US" sz="1200" kern="1200" dirty="0" smtClean="0">
              <a:solidFill>
                <a:schemeClr val="tx1"/>
              </a:solidFill>
              <a:effectLst/>
              <a:latin typeface="+mn-lt"/>
              <a:ea typeface="+mn-ea"/>
              <a:cs typeface="+mn-cs"/>
            </a:endParaRPr>
          </a:p>
          <a:p>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Early formats, including cylinders and discs, are at high risk; and later formats, including DAT, or digital audio tape, and CDR, or recordable compact discs, are also at considerable risk. </a:t>
            </a:r>
          </a:p>
          <a:p>
            <a:r>
              <a:rPr lang="en-US" sz="1200" kern="1200" dirty="0" smtClean="0">
                <a:solidFill>
                  <a:schemeClr val="tx1"/>
                </a:solidFill>
                <a:effectLst/>
                <a:latin typeface="+mn-lt"/>
                <a:ea typeface="+mn-ea"/>
                <a:cs typeface="+mn-cs"/>
              </a:rPr>
              <a:t>Of these formats, I suspect the most prominent at risk</a:t>
            </a:r>
            <a:r>
              <a:rPr lang="en-US" sz="1200" kern="1200" baseline="0" dirty="0" smtClean="0">
                <a:solidFill>
                  <a:schemeClr val="tx1"/>
                </a:solidFill>
                <a:effectLst/>
                <a:latin typeface="+mn-lt"/>
                <a:ea typeface="+mn-ea"/>
                <a:cs typeface="+mn-cs"/>
              </a:rPr>
              <a:t> formats in your </a:t>
            </a:r>
            <a:r>
              <a:rPr lang="en-US" sz="1200" kern="1200" dirty="0" smtClean="0">
                <a:solidFill>
                  <a:schemeClr val="tx1"/>
                </a:solidFill>
                <a:effectLst/>
                <a:latin typeface="+mn-lt"/>
                <a:ea typeface="+mn-ea"/>
                <a:cs typeface="+mn-cs"/>
              </a:rPr>
              <a:t>repositories are: open reel tape,</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audio cassette, and lacquer discs. </a:t>
            </a:r>
          </a:p>
          <a:p>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Think about these high risk formats in relation to the sound recordings in your collections. </a:t>
            </a:r>
          </a:p>
          <a:p>
            <a:endParaRPr lang="en-US" sz="1200" kern="1200" dirty="0" smtClean="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The preservation of sound recordings on high risk formats is a final “barrier to use” for historical sound recordings, and a significant technical challenge for collection managers and</a:t>
            </a:r>
            <a:r>
              <a:rPr lang="en-US" sz="1200" kern="1200" baseline="0" dirty="0" smtClean="0">
                <a:solidFill>
                  <a:schemeClr val="tx1"/>
                </a:solidFill>
                <a:effectLst/>
                <a:latin typeface="+mn-lt"/>
                <a:ea typeface="+mn-ea"/>
                <a:cs typeface="+mn-cs"/>
              </a:rPr>
              <a:t> repositories</a:t>
            </a:r>
            <a:r>
              <a:rPr lang="en-US" sz="1200" kern="1200" dirty="0" smtClean="0">
                <a:solidFill>
                  <a:schemeClr val="tx1"/>
                </a:solidFill>
                <a:effectLst/>
                <a:latin typeface="+mn-lt"/>
                <a:ea typeface="+mn-ea"/>
                <a:cs typeface="+mn-cs"/>
              </a:rPr>
              <a:t>.</a:t>
            </a:r>
          </a:p>
        </p:txBody>
      </p:sp>
      <p:sp>
        <p:nvSpPr>
          <p:cNvPr id="4" name="Slide Number Placeholder 3"/>
          <p:cNvSpPr>
            <a:spLocks noGrp="1"/>
          </p:cNvSpPr>
          <p:nvPr>
            <p:ph type="sldNum" sz="quarter" idx="10"/>
          </p:nvPr>
        </p:nvSpPr>
        <p:spPr/>
        <p:txBody>
          <a:bodyPr/>
          <a:lstStyle/>
          <a:p>
            <a:fld id="{6A741C55-DB20-4B78-87B5-E9D549C2E391}" type="slidenum">
              <a:rPr lang="en-US" smtClean="0"/>
              <a:t>7</a:t>
            </a:fld>
            <a:endParaRPr lang="en-US"/>
          </a:p>
        </p:txBody>
      </p:sp>
    </p:spTree>
    <p:extLst>
      <p:ext uri="{BB962C8B-B14F-4D97-AF65-F5344CB8AC3E}">
        <p14:creationId xmlns:p14="http://schemas.microsoft.com/office/powerpoint/2010/main" val="190622115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At times</a:t>
            </a:r>
            <a:r>
              <a:rPr lang="en-US" sz="1200" kern="1200" baseline="0" dirty="0" smtClean="0">
                <a:solidFill>
                  <a:schemeClr val="tx1"/>
                </a:solidFill>
                <a:effectLst/>
                <a:latin typeface="+mn-lt"/>
                <a:ea typeface="+mn-ea"/>
                <a:cs typeface="+mn-cs"/>
              </a:rPr>
              <a:t> t</a:t>
            </a:r>
            <a:r>
              <a:rPr lang="en-US" sz="1200" kern="1200" dirty="0" smtClean="0">
                <a:solidFill>
                  <a:schemeClr val="tx1"/>
                </a:solidFill>
                <a:effectLst/>
                <a:latin typeface="+mn-lt"/>
                <a:ea typeface="+mn-ea"/>
                <a:cs typeface="+mn-cs"/>
              </a:rPr>
              <a:t>he challenge</a:t>
            </a:r>
            <a:r>
              <a:rPr lang="en-US" sz="1200" kern="1200" baseline="0" dirty="0" smtClean="0">
                <a:solidFill>
                  <a:schemeClr val="tx1"/>
                </a:solidFill>
                <a:effectLst/>
                <a:latin typeface="+mn-lt"/>
                <a:ea typeface="+mn-ea"/>
                <a:cs typeface="+mn-cs"/>
              </a:rPr>
              <a:t> of preserving historical sound recordings seems as great as the challenge of inventing the sound recording itself.</a:t>
            </a:r>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But</a:t>
            </a:r>
            <a:r>
              <a:rPr lang="en-US" sz="1200" kern="1200" baseline="0" dirty="0" smtClean="0">
                <a:solidFill>
                  <a:schemeClr val="tx1"/>
                </a:solidFill>
                <a:effectLst/>
                <a:latin typeface="+mn-lt"/>
                <a:ea typeface="+mn-ea"/>
                <a:cs typeface="+mn-cs"/>
              </a:rPr>
              <a:t> we need to remember the rich legacy of cultural documentation in recorded sound that resides in our local repositories.</a:t>
            </a:r>
            <a:endParaRPr lang="en-US" sz="1200" kern="1200" dirty="0" smtClean="0">
              <a:solidFill>
                <a:schemeClr val="tx1"/>
              </a:solidFill>
              <a:effectLst/>
              <a:latin typeface="+mn-lt"/>
              <a:ea typeface="+mn-ea"/>
              <a:cs typeface="+mn-cs"/>
            </a:endParaRPr>
          </a:p>
          <a:p>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On July 18, 1877, Thomas Edison was at work in his laboratory in Menlo Park, New Jersey when he made the following entry in his notebook:</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“Just tried experiment with a diaphragm having an embossing point and held against paraffin paper moving rapidly. The speaking vibrations are indented nicely and there’s no doubt that I shall be able to store up and reproduce automatically at any future time the human voice perfectly.”</a:t>
            </a:r>
          </a:p>
          <a:p>
            <a:endParaRPr lang="en-US" sz="1200" kern="1200" baseline="0" dirty="0" smtClean="0">
              <a:solidFill>
                <a:schemeClr val="tx1"/>
              </a:solidFill>
              <a:effectLst/>
              <a:latin typeface="+mn-lt"/>
              <a:ea typeface="+mn-ea"/>
              <a:cs typeface="+mn-cs"/>
            </a:endParaRPr>
          </a:p>
          <a:p>
            <a:r>
              <a:rPr lang="en-US" sz="1200" kern="1200" baseline="0" dirty="0" smtClean="0">
                <a:solidFill>
                  <a:schemeClr val="tx1"/>
                </a:solidFill>
                <a:effectLst/>
                <a:latin typeface="+mn-lt"/>
                <a:ea typeface="+mn-ea"/>
                <a:cs typeface="+mn-cs"/>
              </a:rPr>
              <a:t>One hundred and thirty five years later, Edison’s promise serves as a reminder of our responsibility as archivists. (And it’s enough to make one slump!)</a:t>
            </a:r>
          </a:p>
          <a:p>
            <a:endParaRPr lang="en-US" sz="1200" kern="1200" baseline="0" dirty="0" smtClean="0">
              <a:solidFill>
                <a:schemeClr val="tx1"/>
              </a:solidFill>
              <a:effectLst/>
              <a:latin typeface="+mn-lt"/>
              <a:ea typeface="+mn-ea"/>
              <a:cs typeface="+mn-cs"/>
            </a:endParaRPr>
          </a:p>
          <a:p>
            <a:r>
              <a:rPr lang="en-US" sz="1200" kern="1200" baseline="0" dirty="0" smtClean="0">
                <a:solidFill>
                  <a:schemeClr val="tx1"/>
                </a:solidFill>
                <a:effectLst/>
                <a:latin typeface="+mn-lt"/>
                <a:ea typeface="+mn-ea"/>
                <a:cs typeface="+mn-cs"/>
              </a:rPr>
              <a:t>But Edison’s notebook entry also reminds us of the wonder of sound recordings and their astonishing capacity to record and communicate across time. </a:t>
            </a:r>
          </a:p>
          <a:p>
            <a:endParaRPr lang="en-US" sz="1200" kern="1200" baseline="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Today, the sound recording plays a role in nearly every arena of human endeavor and the significance of sound recordings is reflected in newspaper headlines, court cases, and political debate. </a:t>
            </a:r>
          </a:p>
          <a:p>
            <a:r>
              <a:rPr lang="en-US" sz="1200" kern="1200" dirty="0" smtClean="0">
                <a:solidFill>
                  <a:schemeClr val="tx1"/>
                </a:solidFill>
                <a:effectLst/>
                <a:latin typeface="+mn-lt"/>
                <a:ea typeface="+mn-ea"/>
                <a:cs typeface="+mn-cs"/>
              </a:rPr>
              <a:t>First and foremost however, the significance of sound recording is reflected in the rich and varied collections in our cultural heritage institutions. </a:t>
            </a:r>
          </a:p>
        </p:txBody>
      </p:sp>
      <p:sp>
        <p:nvSpPr>
          <p:cNvPr id="4" name="Slide Number Placeholder 3"/>
          <p:cNvSpPr>
            <a:spLocks noGrp="1"/>
          </p:cNvSpPr>
          <p:nvPr>
            <p:ph type="sldNum" sz="quarter" idx="10"/>
          </p:nvPr>
        </p:nvSpPr>
        <p:spPr/>
        <p:txBody>
          <a:bodyPr/>
          <a:lstStyle/>
          <a:p>
            <a:fld id="{6A741C55-DB20-4B78-87B5-E9D549C2E391}" type="slidenum">
              <a:rPr lang="en-US" smtClean="0"/>
              <a:t>8</a:t>
            </a:fld>
            <a:endParaRPr lang="en-US"/>
          </a:p>
        </p:txBody>
      </p:sp>
    </p:spTree>
    <p:extLst>
      <p:ext uri="{BB962C8B-B14F-4D97-AF65-F5344CB8AC3E}">
        <p14:creationId xmlns:p14="http://schemas.microsoft.com/office/powerpoint/2010/main" val="317486324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Fortunately, within the past ten to</a:t>
            </a:r>
            <a:r>
              <a:rPr lang="en-US" sz="1200" kern="1200" baseline="0" dirty="0" smtClean="0">
                <a:solidFill>
                  <a:schemeClr val="tx1"/>
                </a:solidFill>
                <a:effectLst/>
                <a:latin typeface="+mn-lt"/>
                <a:ea typeface="+mn-ea"/>
                <a:cs typeface="+mn-cs"/>
              </a:rPr>
              <a:t> fifteen </a:t>
            </a:r>
            <a:r>
              <a:rPr lang="en-US" sz="1200" kern="1200" dirty="0" smtClean="0">
                <a:solidFill>
                  <a:schemeClr val="tx1"/>
                </a:solidFill>
                <a:effectLst/>
                <a:latin typeface="+mn-lt"/>
                <a:ea typeface="+mn-ea"/>
                <a:cs typeface="+mn-cs"/>
              </a:rPr>
              <a:t>years, organizations and initiatives have defined an approach to the challenge of preserving and providing access to historical sound recordings; and regional and national grant programs have moved to support this approach in grants</a:t>
            </a:r>
            <a:r>
              <a:rPr lang="en-US" sz="1200" kern="1200" baseline="0" dirty="0" smtClean="0">
                <a:solidFill>
                  <a:schemeClr val="tx1"/>
                </a:solidFill>
                <a:effectLst/>
                <a:latin typeface="+mn-lt"/>
                <a:ea typeface="+mn-ea"/>
                <a:cs typeface="+mn-cs"/>
              </a:rPr>
              <a:t> programs</a:t>
            </a:r>
            <a:r>
              <a:rPr lang="en-US" sz="1200" kern="1200" dirty="0" smtClean="0">
                <a:solidFill>
                  <a:schemeClr val="tx1"/>
                </a:solidFill>
                <a:effectLst/>
                <a:latin typeface="+mn-lt"/>
                <a:ea typeface="+mn-ea"/>
                <a:cs typeface="+mn-cs"/>
              </a:rPr>
              <a:t>.</a:t>
            </a:r>
          </a:p>
          <a:p>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Digitization for</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preservation and access is the creation of copies of sound recordings– in the form of digital audio files– for the purposes of preserving and providing access to the contents of recordings–</a:t>
            </a:r>
            <a:r>
              <a:rPr lang="en-US" sz="1200" kern="1200" baseline="0" dirty="0" smtClean="0">
                <a:solidFill>
                  <a:schemeClr val="tx1"/>
                </a:solidFill>
                <a:effectLst/>
                <a:latin typeface="+mn-lt"/>
                <a:ea typeface="+mn-ea"/>
                <a:cs typeface="+mn-cs"/>
              </a:rPr>
              <a:t> and conserving the original recordings.</a:t>
            </a:r>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For sound recordings, the digital preservation process includes . . . </a:t>
            </a:r>
          </a:p>
          <a:p>
            <a:r>
              <a:rPr lang="en-US" sz="1200" kern="1200" baseline="0" dirty="0" smtClean="0">
                <a:solidFill>
                  <a:schemeClr val="tx1"/>
                </a:solidFill>
                <a:effectLst/>
                <a:latin typeface="+mn-lt"/>
                <a:ea typeface="+mn-ea"/>
                <a:cs typeface="+mn-cs"/>
              </a:rPr>
              <a:t>  o</a:t>
            </a:r>
            <a:r>
              <a:rPr lang="en-US" sz="1200" kern="1200" dirty="0" smtClean="0">
                <a:solidFill>
                  <a:schemeClr val="tx1"/>
                </a:solidFill>
                <a:effectLst/>
                <a:latin typeface="+mn-lt"/>
                <a:ea typeface="+mn-ea"/>
                <a:cs typeface="+mn-cs"/>
              </a:rPr>
              <a:t>ptimized playback of original sound recordings</a:t>
            </a:r>
            <a:r>
              <a:rPr lang="en-US" sz="1200" kern="1200" baseline="0" dirty="0" smtClean="0">
                <a:solidFill>
                  <a:schemeClr val="tx1"/>
                </a:solidFill>
                <a:effectLst/>
                <a:latin typeface="+mn-lt"/>
                <a:ea typeface="+mn-ea"/>
                <a:cs typeface="+mn-cs"/>
              </a:rPr>
              <a:t> . . . including </a:t>
            </a:r>
            <a:r>
              <a:rPr lang="en-US" sz="1200" kern="1200" dirty="0" smtClean="0">
                <a:solidFill>
                  <a:schemeClr val="tx1"/>
                </a:solidFill>
                <a:effectLst/>
                <a:latin typeface="+mn-lt"/>
                <a:ea typeface="+mn-ea"/>
                <a:cs typeface="+mn-cs"/>
              </a:rPr>
              <a:t>preparation of recordings</a:t>
            </a:r>
            <a:r>
              <a:rPr lang="en-US" sz="1200" kern="1200" baseline="0" dirty="0" smtClean="0">
                <a:solidFill>
                  <a:schemeClr val="tx1"/>
                </a:solidFill>
                <a:effectLst/>
                <a:latin typeface="+mn-lt"/>
                <a:ea typeface="+mn-ea"/>
                <a:cs typeface="+mn-cs"/>
              </a:rPr>
              <a:t> and </a:t>
            </a:r>
            <a:r>
              <a:rPr lang="en-US" sz="1200" kern="1200" dirty="0" smtClean="0">
                <a:solidFill>
                  <a:schemeClr val="tx1"/>
                </a:solidFill>
                <a:effectLst/>
                <a:latin typeface="+mn-lt"/>
                <a:ea typeface="+mn-ea"/>
                <a:cs typeface="+mn-cs"/>
              </a:rPr>
              <a:t>equipment</a:t>
            </a:r>
          </a:p>
          <a:p>
            <a:r>
              <a:rPr lang="en-US" sz="1200" kern="1200" dirty="0" smtClean="0">
                <a:solidFill>
                  <a:schemeClr val="tx1"/>
                </a:solidFill>
                <a:effectLst/>
                <a:latin typeface="+mn-lt"/>
                <a:ea typeface="+mn-ea"/>
                <a:cs typeface="+mn-cs"/>
              </a:rPr>
              <a:t>  high-quality conversion of the analog audio signal into digital form</a:t>
            </a:r>
            <a:r>
              <a:rPr lang="en-US" sz="1200" kern="1200" baseline="0" dirty="0" smtClean="0">
                <a:solidFill>
                  <a:schemeClr val="tx1"/>
                </a:solidFill>
                <a:effectLst/>
                <a:latin typeface="+mn-lt"/>
                <a:ea typeface="+mn-ea"/>
                <a:cs typeface="+mn-cs"/>
              </a:rPr>
              <a:t> . . . the hardware and software for digitization is important</a:t>
            </a:r>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  and the writing of digital audio files for different uses</a:t>
            </a:r>
            <a:r>
              <a:rPr lang="en-US" sz="1200" kern="1200" baseline="0" dirty="0" smtClean="0">
                <a:solidFill>
                  <a:schemeClr val="tx1"/>
                </a:solidFill>
                <a:effectLst/>
                <a:latin typeface="+mn-lt"/>
                <a:ea typeface="+mn-ea"/>
                <a:cs typeface="+mn-cs"/>
              </a:rPr>
              <a:t> . . . files for </a:t>
            </a:r>
            <a:r>
              <a:rPr lang="en-US" sz="1200" kern="1200" dirty="0" smtClean="0">
                <a:solidFill>
                  <a:schemeClr val="tx1"/>
                </a:solidFill>
                <a:effectLst/>
                <a:latin typeface="+mn-lt"/>
                <a:ea typeface="+mn-ea"/>
                <a:cs typeface="+mn-cs"/>
              </a:rPr>
              <a:t>preservation;</a:t>
            </a:r>
            <a:r>
              <a:rPr lang="en-US" sz="1200" kern="1200" baseline="0" dirty="0" smtClean="0">
                <a:solidFill>
                  <a:schemeClr val="tx1"/>
                </a:solidFill>
                <a:effectLst/>
                <a:latin typeface="+mn-lt"/>
                <a:ea typeface="+mn-ea"/>
                <a:cs typeface="+mn-cs"/>
              </a:rPr>
              <a:t> files used to produce copies</a:t>
            </a:r>
            <a:r>
              <a:rPr lang="en-US" sz="1200" kern="1200" dirty="0" smtClean="0">
                <a:solidFill>
                  <a:schemeClr val="tx1"/>
                </a:solidFill>
                <a:effectLst/>
                <a:latin typeface="+mn-lt"/>
                <a:ea typeface="+mn-ea"/>
                <a:cs typeface="+mn-cs"/>
              </a:rPr>
              <a:t>, and files to provide</a:t>
            </a:r>
            <a:r>
              <a:rPr lang="en-US" sz="1200" kern="1200" baseline="0" dirty="0" smtClean="0">
                <a:solidFill>
                  <a:schemeClr val="tx1"/>
                </a:solidFill>
                <a:effectLst/>
                <a:latin typeface="+mn-lt"/>
                <a:ea typeface="+mn-ea"/>
                <a:cs typeface="+mn-cs"/>
              </a:rPr>
              <a:t> to </a:t>
            </a:r>
            <a:r>
              <a:rPr lang="en-US" sz="1200" kern="1200" dirty="0" smtClean="0">
                <a:solidFill>
                  <a:schemeClr val="tx1"/>
                </a:solidFill>
                <a:effectLst/>
                <a:latin typeface="+mn-lt"/>
                <a:ea typeface="+mn-ea"/>
                <a:cs typeface="+mn-cs"/>
              </a:rPr>
              <a:t>users</a:t>
            </a:r>
          </a:p>
        </p:txBody>
      </p:sp>
      <p:sp>
        <p:nvSpPr>
          <p:cNvPr id="4" name="Slide Number Placeholder 3"/>
          <p:cNvSpPr>
            <a:spLocks noGrp="1"/>
          </p:cNvSpPr>
          <p:nvPr>
            <p:ph type="sldNum" sz="quarter" idx="10"/>
          </p:nvPr>
        </p:nvSpPr>
        <p:spPr/>
        <p:txBody>
          <a:bodyPr/>
          <a:lstStyle/>
          <a:p>
            <a:fld id="{6A741C55-DB20-4B78-87B5-E9D549C2E391}" type="slidenum">
              <a:rPr lang="en-US" smtClean="0"/>
              <a:t>9</a:t>
            </a:fld>
            <a:endParaRPr lang="en-US"/>
          </a:p>
        </p:txBody>
      </p:sp>
    </p:spTree>
    <p:extLst>
      <p:ext uri="{BB962C8B-B14F-4D97-AF65-F5344CB8AC3E}">
        <p14:creationId xmlns:p14="http://schemas.microsoft.com/office/powerpoint/2010/main" val="369273816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23765EC0-62B7-004A-BDBE-AD603F11409C}" type="datetimeFigureOut">
              <a:rPr lang="en-US" smtClean="0"/>
              <a:t>2/11/2014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BC42009-0D4B-BE42-8B01-51B89066FB15}" type="slidenum">
              <a:rPr lang="en-US" smtClean="0"/>
              <a:t>‹#›</a:t>
            </a:fld>
            <a:endParaRPr lang="en-US"/>
          </a:p>
        </p:txBody>
      </p:sp>
    </p:spTree>
    <p:extLst>
      <p:ext uri="{BB962C8B-B14F-4D97-AF65-F5344CB8AC3E}">
        <p14:creationId xmlns:p14="http://schemas.microsoft.com/office/powerpoint/2010/main" val="159295244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3765EC0-62B7-004A-BDBE-AD603F11409C}" type="datetimeFigureOut">
              <a:rPr lang="en-US" smtClean="0"/>
              <a:t>2/11/2014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BC42009-0D4B-BE42-8B01-51B89066FB15}" type="slidenum">
              <a:rPr lang="en-US" smtClean="0"/>
              <a:t>‹#›</a:t>
            </a:fld>
            <a:endParaRPr lang="en-US"/>
          </a:p>
        </p:txBody>
      </p:sp>
    </p:spTree>
    <p:extLst>
      <p:ext uri="{BB962C8B-B14F-4D97-AF65-F5344CB8AC3E}">
        <p14:creationId xmlns:p14="http://schemas.microsoft.com/office/powerpoint/2010/main" val="144660575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3765EC0-62B7-004A-BDBE-AD603F11409C}" type="datetimeFigureOut">
              <a:rPr lang="en-US" smtClean="0"/>
              <a:t>2/11/2014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BC42009-0D4B-BE42-8B01-51B89066FB15}" type="slidenum">
              <a:rPr lang="en-US" smtClean="0"/>
              <a:t>‹#›</a:t>
            </a:fld>
            <a:endParaRPr lang="en-US"/>
          </a:p>
        </p:txBody>
      </p:sp>
    </p:spTree>
    <p:extLst>
      <p:ext uri="{BB962C8B-B14F-4D97-AF65-F5344CB8AC3E}">
        <p14:creationId xmlns:p14="http://schemas.microsoft.com/office/powerpoint/2010/main" val="36853130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3765EC0-62B7-004A-BDBE-AD603F11409C}" type="datetimeFigureOut">
              <a:rPr lang="en-US" smtClean="0"/>
              <a:t>2/11/2014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BC42009-0D4B-BE42-8B01-51B89066FB15}" type="slidenum">
              <a:rPr lang="en-US" smtClean="0"/>
              <a:t>‹#›</a:t>
            </a:fld>
            <a:endParaRPr lang="en-US"/>
          </a:p>
        </p:txBody>
      </p:sp>
    </p:spTree>
    <p:extLst>
      <p:ext uri="{BB962C8B-B14F-4D97-AF65-F5344CB8AC3E}">
        <p14:creationId xmlns:p14="http://schemas.microsoft.com/office/powerpoint/2010/main" val="3231600191"/>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23765EC0-62B7-004A-BDBE-AD603F11409C}" type="datetimeFigureOut">
              <a:rPr lang="en-US" smtClean="0"/>
              <a:t>2/11/2014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BC42009-0D4B-BE42-8B01-51B89066FB15}" type="slidenum">
              <a:rPr lang="en-US" smtClean="0"/>
              <a:t>‹#›</a:t>
            </a:fld>
            <a:endParaRPr lang="en-US"/>
          </a:p>
        </p:txBody>
      </p:sp>
    </p:spTree>
    <p:extLst>
      <p:ext uri="{BB962C8B-B14F-4D97-AF65-F5344CB8AC3E}">
        <p14:creationId xmlns:p14="http://schemas.microsoft.com/office/powerpoint/2010/main" val="354034084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23765EC0-62B7-004A-BDBE-AD603F11409C}" type="datetimeFigureOut">
              <a:rPr lang="en-US" smtClean="0"/>
              <a:t>2/11/2014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BC42009-0D4B-BE42-8B01-51B89066FB15}" type="slidenum">
              <a:rPr lang="en-US" smtClean="0"/>
              <a:t>‹#›</a:t>
            </a:fld>
            <a:endParaRPr lang="en-US"/>
          </a:p>
        </p:txBody>
      </p:sp>
    </p:spTree>
    <p:extLst>
      <p:ext uri="{BB962C8B-B14F-4D97-AF65-F5344CB8AC3E}">
        <p14:creationId xmlns:p14="http://schemas.microsoft.com/office/powerpoint/2010/main" val="295314662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23765EC0-62B7-004A-BDBE-AD603F11409C}" type="datetimeFigureOut">
              <a:rPr lang="en-US" smtClean="0"/>
              <a:t>2/11/2014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BC42009-0D4B-BE42-8B01-51B89066FB15}" type="slidenum">
              <a:rPr lang="en-US" smtClean="0"/>
              <a:t>‹#›</a:t>
            </a:fld>
            <a:endParaRPr lang="en-US"/>
          </a:p>
        </p:txBody>
      </p:sp>
    </p:spTree>
    <p:extLst>
      <p:ext uri="{BB962C8B-B14F-4D97-AF65-F5344CB8AC3E}">
        <p14:creationId xmlns:p14="http://schemas.microsoft.com/office/powerpoint/2010/main" val="427194064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23765EC0-62B7-004A-BDBE-AD603F11409C}" type="datetimeFigureOut">
              <a:rPr lang="en-US" smtClean="0"/>
              <a:t>2/11/2014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BC42009-0D4B-BE42-8B01-51B89066FB15}" type="slidenum">
              <a:rPr lang="en-US" smtClean="0"/>
              <a:t>‹#›</a:t>
            </a:fld>
            <a:endParaRPr lang="en-US"/>
          </a:p>
        </p:txBody>
      </p:sp>
    </p:spTree>
    <p:extLst>
      <p:ext uri="{BB962C8B-B14F-4D97-AF65-F5344CB8AC3E}">
        <p14:creationId xmlns:p14="http://schemas.microsoft.com/office/powerpoint/2010/main" val="146673102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3765EC0-62B7-004A-BDBE-AD603F11409C}" type="datetimeFigureOut">
              <a:rPr lang="en-US" smtClean="0"/>
              <a:t>2/11/2014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BC42009-0D4B-BE42-8B01-51B89066FB15}" type="slidenum">
              <a:rPr lang="en-US" smtClean="0"/>
              <a:t>‹#›</a:t>
            </a:fld>
            <a:endParaRPr lang="en-US"/>
          </a:p>
        </p:txBody>
      </p:sp>
    </p:spTree>
    <p:extLst>
      <p:ext uri="{BB962C8B-B14F-4D97-AF65-F5344CB8AC3E}">
        <p14:creationId xmlns:p14="http://schemas.microsoft.com/office/powerpoint/2010/main" val="232624440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3765EC0-62B7-004A-BDBE-AD603F11409C}" type="datetimeFigureOut">
              <a:rPr lang="en-US" smtClean="0"/>
              <a:t>2/11/2014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BC42009-0D4B-BE42-8B01-51B89066FB15}" type="slidenum">
              <a:rPr lang="en-US" smtClean="0"/>
              <a:t>‹#›</a:t>
            </a:fld>
            <a:endParaRPr lang="en-US"/>
          </a:p>
        </p:txBody>
      </p:sp>
    </p:spTree>
    <p:extLst>
      <p:ext uri="{BB962C8B-B14F-4D97-AF65-F5344CB8AC3E}">
        <p14:creationId xmlns:p14="http://schemas.microsoft.com/office/powerpoint/2010/main" val="366728772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3765EC0-62B7-004A-BDBE-AD603F11409C}" type="datetimeFigureOut">
              <a:rPr lang="en-US" smtClean="0"/>
              <a:t>2/11/2014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BC42009-0D4B-BE42-8B01-51B89066FB15}" type="slidenum">
              <a:rPr lang="en-US" smtClean="0"/>
              <a:t>‹#›</a:t>
            </a:fld>
            <a:endParaRPr lang="en-US"/>
          </a:p>
        </p:txBody>
      </p:sp>
    </p:spTree>
    <p:extLst>
      <p:ext uri="{BB962C8B-B14F-4D97-AF65-F5344CB8AC3E}">
        <p14:creationId xmlns:p14="http://schemas.microsoft.com/office/powerpoint/2010/main" val="34516828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3765EC0-62B7-004A-BDBE-AD603F11409C}" type="datetimeFigureOut">
              <a:rPr lang="en-US" smtClean="0"/>
              <a:t>2/11/2014</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BC42009-0D4B-BE42-8B01-51B89066FB15}" type="slidenum">
              <a:rPr lang="en-US" smtClean="0"/>
              <a:t>‹#›</a:t>
            </a:fld>
            <a:endParaRPr lang="en-US"/>
          </a:p>
        </p:txBody>
      </p:sp>
    </p:spTree>
    <p:extLst>
      <p:ext uri="{BB962C8B-B14F-4D97-AF65-F5344CB8AC3E}">
        <p14:creationId xmlns:p14="http://schemas.microsoft.com/office/powerpoint/2010/main" val="273698803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0.xml"/><Relationship Id="rId1" Type="http://schemas.openxmlformats.org/officeDocument/2006/relationships/slideLayout" Target="../slideLayouts/slideLayout2.xml"/><Relationship Id="rId5" Type="http://schemas.openxmlformats.org/officeDocument/2006/relationships/image" Target="../media/image4.emf"/><Relationship Id="rId4" Type="http://schemas.openxmlformats.org/officeDocument/2006/relationships/image" Target="../media/image3.jpg"/></Relationships>
</file>

<file path=ppt/slides/_rels/slide11.xml.rels><?xml version="1.0" encoding="UTF-8" standalone="yes"?>
<Relationships xmlns="http://schemas.openxmlformats.org/package/2006/relationships"><Relationship Id="rId8" Type="http://schemas.openxmlformats.org/officeDocument/2006/relationships/image" Target="../media/image17.png"/><Relationship Id="rId3" Type="http://schemas.openxmlformats.org/officeDocument/2006/relationships/image" Target="../media/image2.jpg"/><Relationship Id="rId7" Type="http://schemas.openxmlformats.org/officeDocument/2006/relationships/image" Target="../media/image16.png"/><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image" Target="../media/image15.png"/><Relationship Id="rId5" Type="http://schemas.openxmlformats.org/officeDocument/2006/relationships/image" Target="../media/image4.emf"/><Relationship Id="rId10" Type="http://schemas.openxmlformats.org/officeDocument/2006/relationships/image" Target="../media/image19.png"/><Relationship Id="rId4" Type="http://schemas.openxmlformats.org/officeDocument/2006/relationships/image" Target="../media/image3.jpg"/><Relationship Id="rId9" Type="http://schemas.openxmlformats.org/officeDocument/2006/relationships/image" Target="../media/image18.png"/></Relationships>
</file>

<file path=ppt/slides/_rels/slide1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image" Target="../media/image20.jpg"/><Relationship Id="rId5" Type="http://schemas.openxmlformats.org/officeDocument/2006/relationships/image" Target="../media/image4.emf"/><Relationship Id="rId4" Type="http://schemas.openxmlformats.org/officeDocument/2006/relationships/image" Target="../media/image3.jpg"/></Relationships>
</file>

<file path=ppt/slides/_rels/slide13.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image" Target="../media/image21.JPG"/><Relationship Id="rId5" Type="http://schemas.openxmlformats.org/officeDocument/2006/relationships/image" Target="../media/image4.emf"/><Relationship Id="rId4" Type="http://schemas.openxmlformats.org/officeDocument/2006/relationships/image" Target="../media/image3.jpg"/></Relationships>
</file>

<file path=ppt/slides/_rels/slide14.xml.rels><?xml version="1.0" encoding="UTF-8" standalone="yes"?>
<Relationships xmlns="http://schemas.openxmlformats.org/package/2006/relationships"><Relationship Id="rId3" Type="http://schemas.openxmlformats.org/officeDocument/2006/relationships/image" Target="../media/image2.jpg"/><Relationship Id="rId7" Type="http://schemas.openxmlformats.org/officeDocument/2006/relationships/image" Target="../media/image23.jpg"/><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image" Target="../media/image22.jpg"/><Relationship Id="rId5" Type="http://schemas.openxmlformats.org/officeDocument/2006/relationships/image" Target="../media/image4.emf"/><Relationship Id="rId4" Type="http://schemas.openxmlformats.org/officeDocument/2006/relationships/image" Target="../media/image3.jpg"/></Relationships>
</file>

<file path=ppt/slides/_rels/slide15.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image" Target="../media/image24.JPG"/><Relationship Id="rId5" Type="http://schemas.openxmlformats.org/officeDocument/2006/relationships/image" Target="../media/image4.emf"/><Relationship Id="rId4" Type="http://schemas.openxmlformats.org/officeDocument/2006/relationships/image" Target="../media/image3.jpg"/></Relationships>
</file>

<file path=ppt/slides/_rels/slide16.xml.rels><?xml version="1.0" encoding="UTF-8" standalone="yes"?>
<Relationships xmlns="http://schemas.openxmlformats.org/package/2006/relationships"><Relationship Id="rId3" Type="http://schemas.openxmlformats.org/officeDocument/2006/relationships/image" Target="../media/image2.jpg"/><Relationship Id="rId7" Type="http://schemas.openxmlformats.org/officeDocument/2006/relationships/image" Target="../media/image23.jpg"/><Relationship Id="rId2" Type="http://schemas.openxmlformats.org/officeDocument/2006/relationships/notesSlide" Target="../notesSlides/notesSlide16.xml"/><Relationship Id="rId1" Type="http://schemas.openxmlformats.org/officeDocument/2006/relationships/slideLayout" Target="../slideLayouts/slideLayout2.xml"/><Relationship Id="rId6" Type="http://schemas.openxmlformats.org/officeDocument/2006/relationships/image" Target="../media/image25.jpg"/><Relationship Id="rId5" Type="http://schemas.openxmlformats.org/officeDocument/2006/relationships/image" Target="../media/image4.emf"/><Relationship Id="rId4" Type="http://schemas.openxmlformats.org/officeDocument/2006/relationships/image" Target="../media/image3.jpg"/></Relationships>
</file>

<file path=ppt/slides/_rels/slide17.xml.rels><?xml version="1.0" encoding="UTF-8" standalone="yes"?>
<Relationships xmlns="http://schemas.openxmlformats.org/package/2006/relationships"><Relationship Id="rId8" Type="http://schemas.openxmlformats.org/officeDocument/2006/relationships/image" Target="../media/image28.jpg"/><Relationship Id="rId3" Type="http://schemas.openxmlformats.org/officeDocument/2006/relationships/image" Target="../media/image2.jpg"/><Relationship Id="rId7" Type="http://schemas.openxmlformats.org/officeDocument/2006/relationships/image" Target="../media/image27.jpg"/><Relationship Id="rId2" Type="http://schemas.openxmlformats.org/officeDocument/2006/relationships/notesSlide" Target="../notesSlides/notesSlide17.xml"/><Relationship Id="rId1" Type="http://schemas.openxmlformats.org/officeDocument/2006/relationships/slideLayout" Target="../slideLayouts/slideLayout2.xml"/><Relationship Id="rId6" Type="http://schemas.openxmlformats.org/officeDocument/2006/relationships/image" Target="../media/image26.jpg"/><Relationship Id="rId5" Type="http://schemas.openxmlformats.org/officeDocument/2006/relationships/image" Target="../media/image4.emf"/><Relationship Id="rId4" Type="http://schemas.openxmlformats.org/officeDocument/2006/relationships/image" Target="../media/image3.jpg"/></Relationships>
</file>

<file path=ppt/slides/_rels/slide18.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8.xml"/><Relationship Id="rId1" Type="http://schemas.openxmlformats.org/officeDocument/2006/relationships/slideLayout" Target="../slideLayouts/slideLayout2.xml"/><Relationship Id="rId6" Type="http://schemas.openxmlformats.org/officeDocument/2006/relationships/image" Target="../media/image29.gif"/><Relationship Id="rId5" Type="http://schemas.openxmlformats.org/officeDocument/2006/relationships/image" Target="../media/image4.emf"/><Relationship Id="rId4" Type="http://schemas.openxmlformats.org/officeDocument/2006/relationships/image" Target="../media/image3.jpg"/></Relationships>
</file>

<file path=ppt/slides/_rels/slide19.xml.rels><?xml version="1.0" encoding="UTF-8" standalone="yes"?>
<Relationships xmlns="http://schemas.openxmlformats.org/package/2006/relationships"><Relationship Id="rId3" Type="http://schemas.openxmlformats.org/officeDocument/2006/relationships/image" Target="../media/image2.jpg"/><Relationship Id="rId7" Type="http://schemas.openxmlformats.org/officeDocument/2006/relationships/image" Target="../media/image31.jpg"/><Relationship Id="rId2" Type="http://schemas.openxmlformats.org/officeDocument/2006/relationships/notesSlide" Target="../notesSlides/notesSlide19.xml"/><Relationship Id="rId1" Type="http://schemas.openxmlformats.org/officeDocument/2006/relationships/slideLayout" Target="../slideLayouts/slideLayout2.xml"/><Relationship Id="rId6" Type="http://schemas.openxmlformats.org/officeDocument/2006/relationships/image" Target="../media/image30.jpg"/><Relationship Id="rId5" Type="http://schemas.openxmlformats.org/officeDocument/2006/relationships/image" Target="../media/image4.emf"/><Relationship Id="rId4" Type="http://schemas.openxmlformats.org/officeDocument/2006/relationships/image" Target="../media/image3.jpg"/></Relationships>
</file>

<file path=ppt/slides/_rels/slide2.xml.rels><?xml version="1.0" encoding="UTF-8" standalone="yes"?>
<Relationships xmlns="http://schemas.openxmlformats.org/package/2006/relationships"><Relationship Id="rId3" Type="http://schemas.openxmlformats.org/officeDocument/2006/relationships/image" Target="../media/image2.jpg"/><Relationship Id="rId7" Type="http://schemas.openxmlformats.org/officeDocument/2006/relationships/image" Target="../media/image6.jp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emf"/><Relationship Id="rId4" Type="http://schemas.openxmlformats.org/officeDocument/2006/relationships/image" Target="../media/image3.jpg"/></Relationships>
</file>

<file path=ppt/slides/_rels/slide20.xml.rels><?xml version="1.0" encoding="UTF-8" standalone="yes"?>
<Relationships xmlns="http://schemas.openxmlformats.org/package/2006/relationships"><Relationship Id="rId8" Type="http://schemas.openxmlformats.org/officeDocument/2006/relationships/image" Target="../media/image34.jpg"/><Relationship Id="rId3" Type="http://schemas.openxmlformats.org/officeDocument/2006/relationships/image" Target="../media/image2.jpg"/><Relationship Id="rId7" Type="http://schemas.openxmlformats.org/officeDocument/2006/relationships/image" Target="../media/image33.jpg"/><Relationship Id="rId2" Type="http://schemas.openxmlformats.org/officeDocument/2006/relationships/notesSlide" Target="../notesSlides/notesSlide20.xml"/><Relationship Id="rId1" Type="http://schemas.openxmlformats.org/officeDocument/2006/relationships/slideLayout" Target="../slideLayouts/slideLayout2.xml"/><Relationship Id="rId6" Type="http://schemas.openxmlformats.org/officeDocument/2006/relationships/image" Target="../media/image32.JPG"/><Relationship Id="rId5" Type="http://schemas.openxmlformats.org/officeDocument/2006/relationships/image" Target="../media/image4.emf"/><Relationship Id="rId4" Type="http://schemas.openxmlformats.org/officeDocument/2006/relationships/image" Target="../media/image3.jpg"/><Relationship Id="rId9" Type="http://schemas.openxmlformats.org/officeDocument/2006/relationships/image" Target="../media/image35.jpg"/></Relationships>
</file>

<file path=ppt/slides/_rels/slide21.xml.rels><?xml version="1.0" encoding="UTF-8" standalone="yes"?>
<Relationships xmlns="http://schemas.openxmlformats.org/package/2006/relationships"><Relationship Id="rId8" Type="http://schemas.openxmlformats.org/officeDocument/2006/relationships/image" Target="../media/image38.jpg"/><Relationship Id="rId3" Type="http://schemas.openxmlformats.org/officeDocument/2006/relationships/image" Target="../media/image2.jpg"/><Relationship Id="rId7" Type="http://schemas.openxmlformats.org/officeDocument/2006/relationships/image" Target="../media/image37.jpg"/><Relationship Id="rId2" Type="http://schemas.openxmlformats.org/officeDocument/2006/relationships/notesSlide" Target="../notesSlides/notesSlide21.xml"/><Relationship Id="rId1" Type="http://schemas.openxmlformats.org/officeDocument/2006/relationships/slideLayout" Target="../slideLayouts/slideLayout2.xml"/><Relationship Id="rId6" Type="http://schemas.openxmlformats.org/officeDocument/2006/relationships/image" Target="../media/image36.JPG"/><Relationship Id="rId5" Type="http://schemas.openxmlformats.org/officeDocument/2006/relationships/image" Target="../media/image4.emf"/><Relationship Id="rId4" Type="http://schemas.openxmlformats.org/officeDocument/2006/relationships/image" Target="../media/image3.jpg"/></Relationships>
</file>

<file path=ppt/slides/_rels/slide22.xml.rels><?xml version="1.0" encoding="UTF-8" standalone="yes"?>
<Relationships xmlns="http://schemas.openxmlformats.org/package/2006/relationships"><Relationship Id="rId8" Type="http://schemas.openxmlformats.org/officeDocument/2006/relationships/image" Target="../media/image39.jpg"/><Relationship Id="rId3" Type="http://schemas.openxmlformats.org/officeDocument/2006/relationships/slideLayout" Target="../slideLayouts/slideLayout2.xml"/><Relationship Id="rId7" Type="http://schemas.openxmlformats.org/officeDocument/2006/relationships/image" Target="../media/image4.emf"/><Relationship Id="rId2" Type="http://schemas.microsoft.com/office/2007/relationships/media" Target="../media/media1.mp3"/><Relationship Id="rId1" Type="http://schemas.openxmlformats.org/officeDocument/2006/relationships/audio" Target="NULL" TargetMode="External"/><Relationship Id="rId6" Type="http://schemas.openxmlformats.org/officeDocument/2006/relationships/image" Target="../media/image3.jpg"/><Relationship Id="rId5" Type="http://schemas.openxmlformats.org/officeDocument/2006/relationships/image" Target="../media/image2.jpg"/><Relationship Id="rId10" Type="http://schemas.openxmlformats.org/officeDocument/2006/relationships/image" Target="../media/image41.png"/><Relationship Id="rId4" Type="http://schemas.openxmlformats.org/officeDocument/2006/relationships/notesSlide" Target="../notesSlides/notesSlide22.xml"/><Relationship Id="rId9" Type="http://schemas.openxmlformats.org/officeDocument/2006/relationships/image" Target="../media/image40.png"/></Relationships>
</file>

<file path=ppt/slides/_rels/slide23.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2.jpg"/><Relationship Id="rId7" Type="http://schemas.openxmlformats.org/officeDocument/2006/relationships/image" Target="../media/image7.jp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emf"/><Relationship Id="rId4" Type="http://schemas.openxmlformats.org/officeDocument/2006/relationships/image" Target="../media/image3.jpg"/></Relationships>
</file>

<file path=ppt/slides/_rels/slide4.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8.jpg"/><Relationship Id="rId5" Type="http://schemas.openxmlformats.org/officeDocument/2006/relationships/image" Target="../media/image4.emf"/><Relationship Id="rId4" Type="http://schemas.openxmlformats.org/officeDocument/2006/relationships/image" Target="../media/image3.jpg"/></Relationships>
</file>

<file path=ppt/slides/_rels/slide5.xml.rels><?xml version="1.0" encoding="UTF-8" standalone="yes"?>
<Relationships xmlns="http://schemas.openxmlformats.org/package/2006/relationships"><Relationship Id="rId3" Type="http://schemas.openxmlformats.org/officeDocument/2006/relationships/image" Target="../media/image2.jpg"/><Relationship Id="rId7" Type="http://schemas.openxmlformats.org/officeDocument/2006/relationships/image" Target="../media/image10.jp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9.jpg"/><Relationship Id="rId5" Type="http://schemas.openxmlformats.org/officeDocument/2006/relationships/image" Target="../media/image4.emf"/><Relationship Id="rId4" Type="http://schemas.openxmlformats.org/officeDocument/2006/relationships/image" Target="../media/image3.jpg"/></Relationships>
</file>

<file path=ppt/slides/_rels/slide6.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11.jpg"/><Relationship Id="rId5" Type="http://schemas.openxmlformats.org/officeDocument/2006/relationships/image" Target="../media/image4.emf"/><Relationship Id="rId4" Type="http://schemas.openxmlformats.org/officeDocument/2006/relationships/image" Target="../media/image3.jpg"/></Relationships>
</file>

<file path=ppt/slides/_rels/slide7.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12.jpg"/><Relationship Id="rId5" Type="http://schemas.openxmlformats.org/officeDocument/2006/relationships/image" Target="../media/image4.emf"/><Relationship Id="rId4" Type="http://schemas.openxmlformats.org/officeDocument/2006/relationships/image" Target="../media/image3.jpg"/></Relationships>
</file>

<file path=ppt/slides/_rels/slide8.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13.jpg"/><Relationship Id="rId5" Type="http://schemas.openxmlformats.org/officeDocument/2006/relationships/image" Target="../media/image4.emf"/><Relationship Id="rId4" Type="http://schemas.openxmlformats.org/officeDocument/2006/relationships/image" Target="../media/image3.jpg"/></Relationships>
</file>

<file path=ppt/slides/_rels/slide9.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14.jpg"/><Relationship Id="rId5" Type="http://schemas.openxmlformats.org/officeDocument/2006/relationships/image" Target="../media/image4.emf"/><Relationship Id="rId4" Type="http://schemas.openxmlformats.org/officeDocument/2006/relationships/image" Target="../media/image3.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MentorCorps cover.eps"/>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 y="-228599"/>
            <a:ext cx="9155201" cy="7193372"/>
          </a:xfrm>
          <a:prstGeom prst="rect">
            <a:avLst/>
          </a:prstGeom>
        </p:spPr>
      </p:pic>
      <p:sp>
        <p:nvSpPr>
          <p:cNvPr id="5" name="TextBox 4"/>
          <p:cNvSpPr txBox="1"/>
          <p:nvPr/>
        </p:nvSpPr>
        <p:spPr>
          <a:xfrm>
            <a:off x="3028666" y="2240324"/>
            <a:ext cx="5947416" cy="1198277"/>
          </a:xfrm>
          <a:prstGeom prst="rect">
            <a:avLst/>
          </a:prstGeom>
          <a:noFill/>
        </p:spPr>
        <p:txBody>
          <a:bodyPr wrap="square" rtlCol="0">
            <a:spAutoFit/>
          </a:bodyPr>
          <a:lstStyle/>
          <a:p>
            <a:pPr algn="ctr">
              <a:lnSpc>
                <a:spcPct val="80000"/>
              </a:lnSpc>
            </a:pPr>
            <a:r>
              <a:rPr lang="en-US" sz="4400" dirty="0" smtClean="0">
                <a:solidFill>
                  <a:schemeClr val="bg1"/>
                </a:solidFill>
                <a:latin typeface="FuturTLig"/>
                <a:cs typeface="FuturTLig"/>
              </a:rPr>
              <a:t>CONNECTING TO</a:t>
            </a:r>
          </a:p>
          <a:p>
            <a:pPr algn="ctr">
              <a:lnSpc>
                <a:spcPct val="80000"/>
              </a:lnSpc>
            </a:pPr>
            <a:r>
              <a:rPr lang="en-US" sz="4400" dirty="0" smtClean="0">
                <a:solidFill>
                  <a:schemeClr val="bg1"/>
                </a:solidFill>
                <a:latin typeface="FuturTBol"/>
                <a:cs typeface="FuturTBol"/>
              </a:rPr>
              <a:t>COLLECTIONS</a:t>
            </a:r>
            <a:endParaRPr lang="en-US" sz="4400" dirty="0">
              <a:solidFill>
                <a:schemeClr val="bg1"/>
              </a:solidFill>
              <a:latin typeface="FuturTBol"/>
              <a:cs typeface="FuturTBol"/>
            </a:endParaRPr>
          </a:p>
        </p:txBody>
      </p:sp>
      <p:sp>
        <p:nvSpPr>
          <p:cNvPr id="6" name="TextBox 5"/>
          <p:cNvSpPr txBox="1"/>
          <p:nvPr/>
        </p:nvSpPr>
        <p:spPr>
          <a:xfrm>
            <a:off x="2992030" y="3708663"/>
            <a:ext cx="5947416" cy="1017010"/>
          </a:xfrm>
          <a:prstGeom prst="rect">
            <a:avLst/>
          </a:prstGeom>
          <a:noFill/>
        </p:spPr>
        <p:txBody>
          <a:bodyPr wrap="square" rtlCol="0">
            <a:spAutoFit/>
          </a:bodyPr>
          <a:lstStyle/>
          <a:p>
            <a:pPr algn="ctr">
              <a:lnSpc>
                <a:spcPct val="75000"/>
              </a:lnSpc>
            </a:pPr>
            <a:r>
              <a:rPr lang="en-US" sz="4000" dirty="0" smtClean="0">
                <a:latin typeface="FuturTLig"/>
                <a:cs typeface="FuturTLig"/>
              </a:rPr>
              <a:t>Historical Sound Recordings</a:t>
            </a:r>
          </a:p>
        </p:txBody>
      </p:sp>
    </p:spTree>
    <p:extLst>
      <p:ext uri="{BB962C8B-B14F-4D97-AF65-F5344CB8AC3E}">
        <p14:creationId xmlns:p14="http://schemas.microsoft.com/office/powerpoint/2010/main" val="2075802764"/>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descr="Background Light.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
            <a:ext cx="9144000" cy="7184571"/>
          </a:xfrm>
          <a:prstGeom prst="rect">
            <a:avLst/>
          </a:prstGeom>
        </p:spPr>
      </p:pic>
      <p:pic>
        <p:nvPicPr>
          <p:cNvPr id="14" name="Picture 13" descr="Background Dark.jpg"/>
          <p:cNvPicPr>
            <a:picLocks noChangeAspect="1"/>
          </p:cNvPicPr>
          <p:nvPr/>
        </p:nvPicPr>
        <p:blipFill rotWithShape="1">
          <a:blip r:embed="rId4">
            <a:extLst>
              <a:ext uri="{28A0092B-C50C-407E-A947-70E740481C1C}">
                <a14:useLocalDpi xmlns:a14="http://schemas.microsoft.com/office/drawing/2010/main" val="0"/>
              </a:ext>
            </a:extLst>
          </a:blip>
          <a:srcRect b="83764"/>
          <a:stretch/>
        </p:blipFill>
        <p:spPr>
          <a:xfrm>
            <a:off x="0" y="-2"/>
            <a:ext cx="9144000" cy="1166521"/>
          </a:xfrm>
          <a:prstGeom prst="rect">
            <a:avLst/>
          </a:prstGeom>
        </p:spPr>
      </p:pic>
      <p:pic>
        <p:nvPicPr>
          <p:cNvPr id="15" name="Picture 14" descr="mentorcorps words only.eps"/>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90595" y="809037"/>
            <a:ext cx="1282700" cy="241300"/>
          </a:xfrm>
          <a:prstGeom prst="rect">
            <a:avLst/>
          </a:prstGeom>
        </p:spPr>
      </p:pic>
      <p:sp>
        <p:nvSpPr>
          <p:cNvPr id="16" name="TextBox 15"/>
          <p:cNvSpPr txBox="1"/>
          <p:nvPr/>
        </p:nvSpPr>
        <p:spPr>
          <a:xfrm>
            <a:off x="490595" y="1341967"/>
            <a:ext cx="7705585" cy="634020"/>
          </a:xfrm>
          <a:prstGeom prst="rect">
            <a:avLst/>
          </a:prstGeom>
          <a:noFill/>
        </p:spPr>
        <p:txBody>
          <a:bodyPr wrap="square" rtlCol="0">
            <a:spAutoFit/>
          </a:bodyPr>
          <a:lstStyle/>
          <a:p>
            <a:pPr algn="ctr">
              <a:lnSpc>
                <a:spcPct val="80000"/>
              </a:lnSpc>
            </a:pPr>
            <a:r>
              <a:rPr lang="en-US" sz="4400" dirty="0" smtClean="0">
                <a:latin typeface="FuturTBol"/>
                <a:cs typeface="FuturTBol"/>
              </a:rPr>
              <a:t>Digital Audio Files</a:t>
            </a:r>
          </a:p>
        </p:txBody>
      </p:sp>
      <p:sp>
        <p:nvSpPr>
          <p:cNvPr id="17" name="TextBox 16"/>
          <p:cNvSpPr txBox="1"/>
          <p:nvPr/>
        </p:nvSpPr>
        <p:spPr>
          <a:xfrm>
            <a:off x="237649" y="1949319"/>
            <a:ext cx="8668701" cy="4893647"/>
          </a:xfrm>
          <a:prstGeom prst="rect">
            <a:avLst/>
          </a:prstGeom>
          <a:noFill/>
        </p:spPr>
        <p:txBody>
          <a:bodyPr wrap="square" rtlCol="0">
            <a:spAutoFit/>
          </a:bodyPr>
          <a:lstStyle/>
          <a:p>
            <a:r>
              <a:rPr lang="en-US" sz="2400" dirty="0"/>
              <a:t>preservation </a:t>
            </a:r>
            <a:r>
              <a:rPr lang="en-US" sz="2400" dirty="0" smtClean="0"/>
              <a:t>master</a:t>
            </a:r>
          </a:p>
          <a:p>
            <a:pPr marL="800100" lvl="1" indent="-342900">
              <a:buFont typeface="Arial" panose="020B0604020202020204" pitchFamily="34" charset="0"/>
              <a:buChar char="•"/>
            </a:pPr>
            <a:r>
              <a:rPr lang="en-US" sz="2400" dirty="0" smtClean="0"/>
              <a:t>Waveform </a:t>
            </a:r>
            <a:r>
              <a:rPr lang="en-US" sz="2400" dirty="0"/>
              <a:t>audio file (.wav)</a:t>
            </a:r>
          </a:p>
          <a:p>
            <a:pPr marL="800100" lvl="1" indent="-342900">
              <a:buFont typeface="Arial" panose="020B0604020202020204" pitchFamily="34" charset="0"/>
              <a:buChar char="•"/>
            </a:pPr>
            <a:r>
              <a:rPr lang="en-US" sz="2400" dirty="0" smtClean="0"/>
              <a:t>16 </a:t>
            </a:r>
            <a:r>
              <a:rPr lang="en-US" sz="2400" dirty="0"/>
              <a:t>bit/44.1 kHz (minimum); 24 bit/96 kHz </a:t>
            </a:r>
            <a:r>
              <a:rPr lang="en-US" sz="2400" dirty="0" smtClean="0"/>
              <a:t>(</a:t>
            </a:r>
            <a:r>
              <a:rPr lang="en-US" sz="2400" dirty="0"/>
              <a:t>optimal</a:t>
            </a:r>
            <a:r>
              <a:rPr lang="en-US" sz="2400" dirty="0" smtClean="0"/>
              <a:t>)</a:t>
            </a:r>
            <a:endParaRPr lang="en-US" sz="2400" dirty="0"/>
          </a:p>
          <a:p>
            <a:pPr marL="800100" lvl="1" indent="-342900">
              <a:buFont typeface="Arial" panose="020B0604020202020204" pitchFamily="34" charset="0"/>
              <a:buChar char="•"/>
            </a:pPr>
            <a:r>
              <a:rPr lang="en-US" sz="2400" dirty="0" smtClean="0"/>
              <a:t>flat </a:t>
            </a:r>
            <a:r>
              <a:rPr lang="en-US" sz="2400" dirty="0"/>
              <a:t>transfer; no editing; no </a:t>
            </a:r>
            <a:r>
              <a:rPr lang="en-US" sz="2400" dirty="0" smtClean="0"/>
              <a:t>processing; with checksum</a:t>
            </a:r>
            <a:endParaRPr lang="en-US" sz="2400" dirty="0"/>
          </a:p>
          <a:p>
            <a:pPr marL="293688" indent="-293688">
              <a:buFont typeface="Arial" panose="020B0604020202020204" pitchFamily="34" charset="0"/>
              <a:buChar char="•"/>
            </a:pPr>
            <a:endParaRPr lang="en-US" sz="700" dirty="0" smtClean="0"/>
          </a:p>
          <a:p>
            <a:r>
              <a:rPr lang="en-US" sz="2400" dirty="0"/>
              <a:t>duplication </a:t>
            </a:r>
            <a:r>
              <a:rPr lang="en-US" sz="2400" dirty="0" smtClean="0"/>
              <a:t>master</a:t>
            </a:r>
          </a:p>
          <a:p>
            <a:pPr marL="800100" lvl="1" indent="-342900">
              <a:buFont typeface="Arial" panose="020B0604020202020204" pitchFamily="34" charset="0"/>
              <a:buChar char="•"/>
            </a:pPr>
            <a:r>
              <a:rPr lang="en-US" sz="2400" dirty="0"/>
              <a:t>Waveform audio file (.wav)</a:t>
            </a:r>
          </a:p>
          <a:p>
            <a:pPr marL="800100" lvl="1" indent="-342900">
              <a:buFont typeface="Arial" panose="020B0604020202020204" pitchFamily="34" charset="0"/>
              <a:buChar char="•"/>
            </a:pPr>
            <a:r>
              <a:rPr lang="en-US" sz="2400" dirty="0"/>
              <a:t>16 bit/44.1 kHz </a:t>
            </a:r>
            <a:r>
              <a:rPr lang="en-US" sz="2400" dirty="0" smtClean="0"/>
              <a:t>(minimum); 24 </a:t>
            </a:r>
            <a:r>
              <a:rPr lang="en-US" sz="2400" dirty="0"/>
              <a:t>bit/96 kHz </a:t>
            </a:r>
            <a:r>
              <a:rPr lang="en-US" sz="2400" dirty="0" smtClean="0"/>
              <a:t>(</a:t>
            </a:r>
            <a:r>
              <a:rPr lang="en-US" sz="2400" dirty="0"/>
              <a:t>optimal</a:t>
            </a:r>
            <a:r>
              <a:rPr lang="en-US" sz="2400" dirty="0" smtClean="0"/>
              <a:t>)</a:t>
            </a:r>
          </a:p>
          <a:p>
            <a:pPr marL="800100" lvl="1" indent="-342900">
              <a:buFont typeface="Arial" panose="020B0604020202020204" pitchFamily="34" charset="0"/>
              <a:buChar char="•"/>
            </a:pPr>
            <a:r>
              <a:rPr lang="en-US" sz="2400" dirty="0" smtClean="0"/>
              <a:t>edited at head and tail, normalized for loudness</a:t>
            </a:r>
          </a:p>
          <a:p>
            <a:pPr marL="800100" lvl="1" indent="-342900">
              <a:buFont typeface="Arial" panose="020B0604020202020204" pitchFamily="34" charset="0"/>
              <a:buChar char="•"/>
            </a:pPr>
            <a:endParaRPr lang="en-US" sz="700" dirty="0"/>
          </a:p>
          <a:p>
            <a:r>
              <a:rPr lang="en-US" sz="2400" dirty="0" smtClean="0"/>
              <a:t>access copies</a:t>
            </a:r>
          </a:p>
          <a:p>
            <a:pPr marL="800100" lvl="1" indent="-342900">
              <a:buFont typeface="Arial" panose="020B0604020202020204" pitchFamily="34" charset="0"/>
              <a:buChar char="•"/>
            </a:pPr>
            <a:r>
              <a:rPr lang="en-US" sz="2400" dirty="0" smtClean="0"/>
              <a:t>High res:  Waveform </a:t>
            </a:r>
            <a:r>
              <a:rPr lang="en-US" sz="2400" dirty="0"/>
              <a:t>audio file (.</a:t>
            </a:r>
            <a:r>
              <a:rPr lang="en-US" sz="2400" dirty="0" smtClean="0"/>
              <a:t>wav) (16 </a:t>
            </a:r>
            <a:r>
              <a:rPr lang="en-US" sz="2400" dirty="0"/>
              <a:t>bit/44.1 </a:t>
            </a:r>
            <a:r>
              <a:rPr lang="en-US" sz="2400" dirty="0" smtClean="0"/>
              <a:t>kHz) for </a:t>
            </a:r>
            <a:r>
              <a:rPr lang="en-US" sz="2400" dirty="0"/>
              <a:t>research, broadcast, etc.</a:t>
            </a:r>
          </a:p>
          <a:p>
            <a:pPr marL="800100" lvl="1" indent="-342900">
              <a:buFont typeface="Arial" panose="020B0604020202020204" pitchFamily="34" charset="0"/>
              <a:buChar char="•"/>
            </a:pPr>
            <a:r>
              <a:rPr lang="en-US" sz="2400" dirty="0" smtClean="0"/>
              <a:t>Low res:  MPEG </a:t>
            </a:r>
            <a:r>
              <a:rPr lang="en-US" sz="2400" dirty="0"/>
              <a:t>Audio Layer 3 file (.mp3) </a:t>
            </a:r>
            <a:r>
              <a:rPr lang="en-US" sz="2400" dirty="0" smtClean="0"/>
              <a:t>for web, email</a:t>
            </a:r>
          </a:p>
        </p:txBody>
      </p:sp>
    </p:spTree>
    <p:extLst>
      <p:ext uri="{BB962C8B-B14F-4D97-AF65-F5344CB8AC3E}">
        <p14:creationId xmlns:p14="http://schemas.microsoft.com/office/powerpoint/2010/main" val="384569997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descr="Background Light.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
            <a:ext cx="9144000" cy="7184571"/>
          </a:xfrm>
          <a:prstGeom prst="rect">
            <a:avLst/>
          </a:prstGeom>
        </p:spPr>
      </p:pic>
      <p:pic>
        <p:nvPicPr>
          <p:cNvPr id="14" name="Picture 13" descr="Background Dark.jpg"/>
          <p:cNvPicPr>
            <a:picLocks noChangeAspect="1"/>
          </p:cNvPicPr>
          <p:nvPr/>
        </p:nvPicPr>
        <p:blipFill rotWithShape="1">
          <a:blip r:embed="rId4">
            <a:extLst>
              <a:ext uri="{28A0092B-C50C-407E-A947-70E740481C1C}">
                <a14:useLocalDpi xmlns:a14="http://schemas.microsoft.com/office/drawing/2010/main" val="0"/>
              </a:ext>
            </a:extLst>
          </a:blip>
          <a:srcRect b="83764"/>
          <a:stretch/>
        </p:blipFill>
        <p:spPr>
          <a:xfrm>
            <a:off x="0" y="-2"/>
            <a:ext cx="9144000" cy="1166521"/>
          </a:xfrm>
          <a:prstGeom prst="rect">
            <a:avLst/>
          </a:prstGeom>
        </p:spPr>
      </p:pic>
      <p:pic>
        <p:nvPicPr>
          <p:cNvPr id="15" name="Picture 14" descr="mentorcorps words only.eps"/>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90595" y="809037"/>
            <a:ext cx="1282700" cy="241300"/>
          </a:xfrm>
          <a:prstGeom prst="rect">
            <a:avLst/>
          </a:prstGeom>
        </p:spPr>
      </p:pic>
      <p:sp>
        <p:nvSpPr>
          <p:cNvPr id="16" name="TextBox 15"/>
          <p:cNvSpPr txBox="1"/>
          <p:nvPr/>
        </p:nvSpPr>
        <p:spPr>
          <a:xfrm>
            <a:off x="490595" y="1483100"/>
            <a:ext cx="7705585" cy="634020"/>
          </a:xfrm>
          <a:prstGeom prst="rect">
            <a:avLst/>
          </a:prstGeom>
          <a:noFill/>
        </p:spPr>
        <p:txBody>
          <a:bodyPr wrap="square" rtlCol="0">
            <a:spAutoFit/>
          </a:bodyPr>
          <a:lstStyle/>
          <a:p>
            <a:pPr algn="ctr">
              <a:lnSpc>
                <a:spcPct val="80000"/>
              </a:lnSpc>
            </a:pPr>
            <a:r>
              <a:rPr lang="en-US" sz="4400" dirty="0" smtClean="0">
                <a:latin typeface="FuturTBol"/>
                <a:cs typeface="FuturTBol"/>
              </a:rPr>
              <a:t>File Management</a:t>
            </a:r>
          </a:p>
        </p:txBody>
      </p:sp>
      <p:sp>
        <p:nvSpPr>
          <p:cNvPr id="2" name="Rectangle 1"/>
          <p:cNvSpPr/>
          <p:nvPr/>
        </p:nvSpPr>
        <p:spPr>
          <a:xfrm>
            <a:off x="1459647" y="4951624"/>
            <a:ext cx="6367405" cy="707886"/>
          </a:xfrm>
          <a:prstGeom prst="rect">
            <a:avLst/>
          </a:prstGeom>
        </p:spPr>
        <p:txBody>
          <a:bodyPr wrap="square">
            <a:spAutoFit/>
          </a:bodyPr>
          <a:lstStyle/>
          <a:p>
            <a:r>
              <a:rPr lang="en-US" sz="4000" dirty="0" smtClean="0"/>
              <a:t>file viability</a:t>
            </a:r>
            <a:endParaRPr lang="en-US" sz="4000" dirty="0"/>
          </a:p>
        </p:txBody>
      </p:sp>
      <p:sp>
        <p:nvSpPr>
          <p:cNvPr id="8" name="Rectangle 7"/>
          <p:cNvSpPr/>
          <p:nvPr/>
        </p:nvSpPr>
        <p:spPr>
          <a:xfrm>
            <a:off x="1322422" y="3422012"/>
            <a:ext cx="6367405" cy="707886"/>
          </a:xfrm>
          <a:prstGeom prst="rect">
            <a:avLst/>
          </a:prstGeom>
        </p:spPr>
        <p:txBody>
          <a:bodyPr wrap="square">
            <a:spAutoFit/>
          </a:bodyPr>
          <a:lstStyle/>
          <a:p>
            <a:r>
              <a:rPr lang="en-US" sz="4000" dirty="0" smtClean="0"/>
              <a:t>file integrity</a:t>
            </a:r>
            <a:endParaRPr lang="en-US" sz="4000" dirty="0"/>
          </a:p>
        </p:txBody>
      </p:sp>
      <p:sp>
        <p:nvSpPr>
          <p:cNvPr id="9" name="Rectangle 8"/>
          <p:cNvSpPr/>
          <p:nvPr/>
        </p:nvSpPr>
        <p:spPr>
          <a:xfrm>
            <a:off x="5439614" y="5412696"/>
            <a:ext cx="2662181" cy="1323439"/>
          </a:xfrm>
          <a:prstGeom prst="rect">
            <a:avLst/>
          </a:prstGeom>
        </p:spPr>
        <p:txBody>
          <a:bodyPr wrap="square">
            <a:spAutoFit/>
          </a:bodyPr>
          <a:lstStyle/>
          <a:p>
            <a:pPr algn="ctr"/>
            <a:r>
              <a:rPr lang="en-US" sz="4000" dirty="0" smtClean="0"/>
              <a:t>redundant storage</a:t>
            </a:r>
            <a:endParaRPr lang="en-US" sz="4000" dirty="0"/>
          </a:p>
        </p:txBody>
      </p:sp>
      <p:pic>
        <p:nvPicPr>
          <p:cNvPr id="3" name="Picture 2"/>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580948" y="3160600"/>
            <a:ext cx="1284779" cy="2065316"/>
          </a:xfrm>
          <a:prstGeom prst="rect">
            <a:avLst/>
          </a:prstGeom>
        </p:spPr>
      </p:pic>
      <p:pic>
        <p:nvPicPr>
          <p:cNvPr id="4" name="Picture 3"/>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171956" y="2546227"/>
            <a:ext cx="2011542" cy="1186810"/>
          </a:xfrm>
          <a:prstGeom prst="rect">
            <a:avLst/>
          </a:prstGeom>
        </p:spPr>
      </p:pic>
      <p:pic>
        <p:nvPicPr>
          <p:cNvPr id="6" name="Picture 5"/>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171956" y="3862633"/>
            <a:ext cx="1671172" cy="1621036"/>
          </a:xfrm>
          <a:prstGeom prst="rect">
            <a:avLst/>
          </a:prstGeom>
        </p:spPr>
      </p:pic>
      <p:pic>
        <p:nvPicPr>
          <p:cNvPr id="10" name="Picture 9"/>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608025" y="3160600"/>
            <a:ext cx="746274" cy="859083"/>
          </a:xfrm>
          <a:prstGeom prst="rect">
            <a:avLst/>
          </a:prstGeom>
        </p:spPr>
      </p:pic>
      <p:pic>
        <p:nvPicPr>
          <p:cNvPr id="11" name="Picture 10"/>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589443" y="5003206"/>
            <a:ext cx="732979" cy="732979"/>
          </a:xfrm>
          <a:prstGeom prst="rect">
            <a:avLst/>
          </a:prstGeom>
        </p:spPr>
      </p:pic>
    </p:spTree>
    <p:extLst>
      <p:ext uri="{BB962C8B-B14F-4D97-AF65-F5344CB8AC3E}">
        <p14:creationId xmlns:p14="http://schemas.microsoft.com/office/powerpoint/2010/main" val="1884370703"/>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descr="Background Light.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401" y="33139"/>
            <a:ext cx="9144000" cy="7184571"/>
          </a:xfrm>
          <a:prstGeom prst="rect">
            <a:avLst/>
          </a:prstGeom>
        </p:spPr>
      </p:pic>
      <p:pic>
        <p:nvPicPr>
          <p:cNvPr id="14" name="Picture 13" descr="Background Dark.jpg"/>
          <p:cNvPicPr>
            <a:picLocks noChangeAspect="1"/>
          </p:cNvPicPr>
          <p:nvPr/>
        </p:nvPicPr>
        <p:blipFill rotWithShape="1">
          <a:blip r:embed="rId4">
            <a:extLst>
              <a:ext uri="{28A0092B-C50C-407E-A947-70E740481C1C}">
                <a14:useLocalDpi xmlns:a14="http://schemas.microsoft.com/office/drawing/2010/main" val="0"/>
              </a:ext>
            </a:extLst>
          </a:blip>
          <a:srcRect b="83764"/>
          <a:stretch/>
        </p:blipFill>
        <p:spPr>
          <a:xfrm>
            <a:off x="0" y="-2"/>
            <a:ext cx="9144000" cy="1166521"/>
          </a:xfrm>
          <a:prstGeom prst="rect">
            <a:avLst/>
          </a:prstGeom>
        </p:spPr>
      </p:pic>
      <p:pic>
        <p:nvPicPr>
          <p:cNvPr id="15" name="Picture 14" descr="mentorcorps words only.eps"/>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90595" y="809037"/>
            <a:ext cx="1282700" cy="241300"/>
          </a:xfrm>
          <a:prstGeom prst="rect">
            <a:avLst/>
          </a:prstGeom>
        </p:spPr>
      </p:pic>
      <p:sp>
        <p:nvSpPr>
          <p:cNvPr id="16" name="TextBox 15"/>
          <p:cNvSpPr txBox="1"/>
          <p:nvPr/>
        </p:nvSpPr>
        <p:spPr>
          <a:xfrm>
            <a:off x="358896" y="1743086"/>
            <a:ext cx="6638251" cy="634020"/>
          </a:xfrm>
          <a:prstGeom prst="rect">
            <a:avLst/>
          </a:prstGeom>
          <a:noFill/>
        </p:spPr>
        <p:txBody>
          <a:bodyPr wrap="square" rtlCol="0">
            <a:spAutoFit/>
          </a:bodyPr>
          <a:lstStyle/>
          <a:p>
            <a:pPr>
              <a:lnSpc>
                <a:spcPct val="80000"/>
              </a:lnSpc>
            </a:pPr>
            <a:r>
              <a:rPr lang="en-US" sz="4400" dirty="0" smtClean="0">
                <a:latin typeface="FuturTBol"/>
                <a:cs typeface="FuturTBol"/>
              </a:rPr>
              <a:t>Management Activities</a:t>
            </a:r>
            <a:endParaRPr lang="en-US" sz="4400" dirty="0">
              <a:latin typeface="FuturTBol"/>
              <a:cs typeface="FuturTBol"/>
            </a:endParaRPr>
          </a:p>
        </p:txBody>
      </p:sp>
      <p:sp>
        <p:nvSpPr>
          <p:cNvPr id="17" name="TextBox 16"/>
          <p:cNvSpPr txBox="1"/>
          <p:nvPr/>
        </p:nvSpPr>
        <p:spPr>
          <a:xfrm>
            <a:off x="395687" y="2754429"/>
            <a:ext cx="5220037" cy="3539430"/>
          </a:xfrm>
          <a:prstGeom prst="rect">
            <a:avLst/>
          </a:prstGeom>
          <a:noFill/>
        </p:spPr>
        <p:txBody>
          <a:bodyPr wrap="square" rtlCol="0">
            <a:spAutoFit/>
          </a:bodyPr>
          <a:lstStyle/>
          <a:p>
            <a:r>
              <a:rPr lang="en-US" sz="2800" dirty="0" smtClean="0">
                <a:latin typeface="+mj-lt"/>
                <a:cs typeface="Adobe Garamond Pro"/>
              </a:rPr>
              <a:t>Inventory</a:t>
            </a:r>
          </a:p>
          <a:p>
            <a:endParaRPr lang="en-US" sz="2800" dirty="0" smtClean="0">
              <a:latin typeface="+mj-lt"/>
              <a:cs typeface="Adobe Garamond Pro"/>
            </a:endParaRPr>
          </a:p>
          <a:p>
            <a:r>
              <a:rPr lang="en-US" sz="2800" dirty="0" smtClean="0">
                <a:latin typeface="+mj-lt"/>
                <a:cs typeface="Adobe Garamond Pro"/>
              </a:rPr>
              <a:t>Risk Assessment</a:t>
            </a:r>
          </a:p>
          <a:p>
            <a:endParaRPr lang="en-US" sz="2800" dirty="0" smtClean="0">
              <a:latin typeface="+mj-lt"/>
              <a:cs typeface="Adobe Garamond Pro"/>
            </a:endParaRPr>
          </a:p>
          <a:p>
            <a:r>
              <a:rPr lang="en-US" sz="2800" dirty="0" smtClean="0">
                <a:latin typeface="+mj-lt"/>
                <a:cs typeface="Adobe Garamond Pro"/>
              </a:rPr>
              <a:t>Prioritization for Preservation</a:t>
            </a:r>
          </a:p>
          <a:p>
            <a:endParaRPr lang="en-US" sz="2800" dirty="0">
              <a:latin typeface="+mj-lt"/>
              <a:cs typeface="Adobe Garamond Pro"/>
            </a:endParaRPr>
          </a:p>
          <a:p>
            <a:r>
              <a:rPr lang="en-US" sz="2800" dirty="0" smtClean="0">
                <a:latin typeface="+mj-lt"/>
                <a:cs typeface="Adobe Garamond Pro"/>
              </a:rPr>
              <a:t>Working with Service Providers</a:t>
            </a:r>
          </a:p>
          <a:p>
            <a:endParaRPr lang="en-US" sz="2800" dirty="0">
              <a:latin typeface="Adobe Garamond Pro"/>
              <a:cs typeface="Adobe Garamond Pro"/>
            </a:endParaRPr>
          </a:p>
        </p:txBody>
      </p:sp>
      <p:pic>
        <p:nvPicPr>
          <p:cNvPr id="3" name="Picture 2"/>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631125" y="2836833"/>
            <a:ext cx="2002276" cy="3374622"/>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582772152"/>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descr="Background Light.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401" y="33139"/>
            <a:ext cx="9144000" cy="7184571"/>
          </a:xfrm>
          <a:prstGeom prst="rect">
            <a:avLst/>
          </a:prstGeom>
        </p:spPr>
      </p:pic>
      <p:pic>
        <p:nvPicPr>
          <p:cNvPr id="14" name="Picture 13" descr="Background Dark.jpg"/>
          <p:cNvPicPr>
            <a:picLocks noChangeAspect="1"/>
          </p:cNvPicPr>
          <p:nvPr/>
        </p:nvPicPr>
        <p:blipFill rotWithShape="1">
          <a:blip r:embed="rId4">
            <a:extLst>
              <a:ext uri="{28A0092B-C50C-407E-A947-70E740481C1C}">
                <a14:useLocalDpi xmlns:a14="http://schemas.microsoft.com/office/drawing/2010/main" val="0"/>
              </a:ext>
            </a:extLst>
          </a:blip>
          <a:srcRect b="83764"/>
          <a:stretch/>
        </p:blipFill>
        <p:spPr>
          <a:xfrm>
            <a:off x="0" y="-2"/>
            <a:ext cx="9144000" cy="1166521"/>
          </a:xfrm>
          <a:prstGeom prst="rect">
            <a:avLst/>
          </a:prstGeom>
        </p:spPr>
      </p:pic>
      <p:pic>
        <p:nvPicPr>
          <p:cNvPr id="15" name="Picture 14" descr="mentorcorps words only.eps"/>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90595" y="809037"/>
            <a:ext cx="1282700" cy="241300"/>
          </a:xfrm>
          <a:prstGeom prst="rect">
            <a:avLst/>
          </a:prstGeom>
        </p:spPr>
      </p:pic>
      <p:sp>
        <p:nvSpPr>
          <p:cNvPr id="16" name="TextBox 15"/>
          <p:cNvSpPr txBox="1"/>
          <p:nvPr/>
        </p:nvSpPr>
        <p:spPr>
          <a:xfrm>
            <a:off x="358897" y="1743086"/>
            <a:ext cx="3150064" cy="656590"/>
          </a:xfrm>
          <a:prstGeom prst="rect">
            <a:avLst/>
          </a:prstGeom>
          <a:noFill/>
        </p:spPr>
        <p:txBody>
          <a:bodyPr wrap="square" rtlCol="0">
            <a:spAutoFit/>
          </a:bodyPr>
          <a:lstStyle/>
          <a:p>
            <a:pPr>
              <a:lnSpc>
                <a:spcPct val="80000"/>
              </a:lnSpc>
            </a:pPr>
            <a:r>
              <a:rPr lang="en-US" sz="4400" dirty="0" smtClean="0">
                <a:latin typeface="FuturTBol"/>
                <a:cs typeface="FuturTBol"/>
              </a:rPr>
              <a:t>Inventory</a:t>
            </a:r>
            <a:endParaRPr lang="en-US" sz="4400" dirty="0">
              <a:latin typeface="FuturTBol"/>
              <a:cs typeface="FuturTBol"/>
            </a:endParaRPr>
          </a:p>
        </p:txBody>
      </p:sp>
      <p:sp>
        <p:nvSpPr>
          <p:cNvPr id="9" name="TextBox 8"/>
          <p:cNvSpPr txBox="1"/>
          <p:nvPr/>
        </p:nvSpPr>
        <p:spPr>
          <a:xfrm>
            <a:off x="232475" y="2439448"/>
            <a:ext cx="5190686" cy="4247317"/>
          </a:xfrm>
          <a:prstGeom prst="rect">
            <a:avLst/>
          </a:prstGeom>
          <a:noFill/>
        </p:spPr>
        <p:txBody>
          <a:bodyPr wrap="square" rtlCol="0">
            <a:spAutoFit/>
          </a:bodyPr>
          <a:lstStyle/>
          <a:p>
            <a:pPr marL="342900" indent="-342900">
              <a:buFont typeface="Arial" panose="020B0604020202020204" pitchFamily="34" charset="0"/>
              <a:buChar char="•"/>
            </a:pPr>
            <a:r>
              <a:rPr lang="en-US" sz="2400" dirty="0" smtClean="0"/>
              <a:t>gather core data describing:</a:t>
            </a:r>
            <a:br>
              <a:rPr lang="en-US" sz="2400" dirty="0" smtClean="0"/>
            </a:br>
            <a:r>
              <a:rPr lang="en-US" sz="2400" dirty="0" smtClean="0"/>
              <a:t>		carriers</a:t>
            </a:r>
          </a:p>
          <a:p>
            <a:r>
              <a:rPr lang="en-US" sz="2400" dirty="0"/>
              <a:t>	</a:t>
            </a:r>
            <a:r>
              <a:rPr lang="en-US" sz="2400" dirty="0" smtClean="0"/>
              <a:t>	contents</a:t>
            </a:r>
          </a:p>
          <a:p>
            <a:r>
              <a:rPr lang="en-US" sz="2400" dirty="0" smtClean="0"/>
              <a:t>		recording characteristics</a:t>
            </a:r>
          </a:p>
          <a:p>
            <a:pPr marL="342900" indent="-342900">
              <a:buFont typeface="Arial" panose="020B0604020202020204" pitchFamily="34" charset="0"/>
              <a:buChar char="•"/>
            </a:pPr>
            <a:endParaRPr lang="en-US" sz="2400" dirty="0" smtClean="0"/>
          </a:p>
          <a:p>
            <a:pPr marL="342900" indent="-342900">
              <a:buFont typeface="Arial" panose="020B0604020202020204" pitchFamily="34" charset="0"/>
              <a:buChar char="•"/>
            </a:pPr>
            <a:r>
              <a:rPr lang="en-US" sz="2400" dirty="0" smtClean="0"/>
              <a:t>establish physical, intellectual control</a:t>
            </a:r>
          </a:p>
          <a:p>
            <a:pPr marL="342900" indent="-342900">
              <a:buFont typeface="Arial" panose="020B0604020202020204" pitchFamily="34" charset="0"/>
              <a:buChar char="•"/>
            </a:pPr>
            <a:endParaRPr lang="en-US" sz="2400" dirty="0"/>
          </a:p>
          <a:p>
            <a:pPr marL="342900" indent="-342900">
              <a:buFont typeface="Arial" panose="020B0604020202020204" pitchFamily="34" charset="0"/>
              <a:buChar char="•"/>
            </a:pPr>
            <a:r>
              <a:rPr lang="en-US" sz="2400" dirty="0" smtClean="0"/>
              <a:t>note equipment, human resources</a:t>
            </a:r>
          </a:p>
          <a:p>
            <a:pPr marL="342900" indent="-342900">
              <a:buFont typeface="Arial" panose="020B0604020202020204" pitchFamily="34" charset="0"/>
              <a:buChar char="•"/>
            </a:pPr>
            <a:endParaRPr lang="en-US" sz="2400" dirty="0"/>
          </a:p>
          <a:p>
            <a:pPr marL="342900" indent="-342900">
              <a:buFont typeface="Arial" panose="020B0604020202020204" pitchFamily="34" charset="0"/>
              <a:buChar char="•"/>
            </a:pPr>
            <a:r>
              <a:rPr lang="en-US" sz="2400" dirty="0" smtClean="0"/>
              <a:t>prepare for preservation and access</a:t>
            </a:r>
          </a:p>
          <a:p>
            <a:endParaRPr lang="en-US" sz="3000" dirty="0" smtClean="0"/>
          </a:p>
        </p:txBody>
      </p:sp>
      <p:pic>
        <p:nvPicPr>
          <p:cNvPr id="4" name="Picture 3"/>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640235" y="1834521"/>
            <a:ext cx="2992357" cy="3989810"/>
          </a:xfrm>
          <a:prstGeom prst="rect">
            <a:avLst/>
          </a:prstGeom>
          <a:ln w="9525">
            <a:solidFill>
              <a:schemeClr val="tx1"/>
            </a:solidFill>
          </a:ln>
        </p:spPr>
      </p:pic>
      <p:sp>
        <p:nvSpPr>
          <p:cNvPr id="10" name="TextBox 9"/>
          <p:cNvSpPr txBox="1"/>
          <p:nvPr/>
        </p:nvSpPr>
        <p:spPr>
          <a:xfrm>
            <a:off x="5614265" y="5967022"/>
            <a:ext cx="3018327" cy="369332"/>
          </a:xfrm>
          <a:prstGeom prst="rect">
            <a:avLst/>
          </a:prstGeom>
          <a:noFill/>
        </p:spPr>
        <p:txBody>
          <a:bodyPr wrap="none" rtlCol="0">
            <a:spAutoFit/>
          </a:bodyPr>
          <a:lstStyle/>
          <a:p>
            <a:r>
              <a:rPr lang="en-US" i="1" dirty="0" smtClean="0">
                <a:latin typeface="Adobe Garamond Pro"/>
              </a:rPr>
              <a:t>Boxes of reels staged for inventory.</a:t>
            </a:r>
            <a:endParaRPr lang="en-US" i="1" dirty="0">
              <a:latin typeface="Adobe Garamond Pro"/>
            </a:endParaRPr>
          </a:p>
        </p:txBody>
      </p:sp>
    </p:spTree>
    <p:extLst>
      <p:ext uri="{BB962C8B-B14F-4D97-AF65-F5344CB8AC3E}">
        <p14:creationId xmlns:p14="http://schemas.microsoft.com/office/powerpoint/2010/main" val="945297369"/>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descr="Background Light.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401" y="33139"/>
            <a:ext cx="9144000" cy="7184571"/>
          </a:xfrm>
          <a:prstGeom prst="rect">
            <a:avLst/>
          </a:prstGeom>
        </p:spPr>
      </p:pic>
      <p:pic>
        <p:nvPicPr>
          <p:cNvPr id="14" name="Picture 13" descr="Background Dark.jpg"/>
          <p:cNvPicPr>
            <a:picLocks noChangeAspect="1"/>
          </p:cNvPicPr>
          <p:nvPr/>
        </p:nvPicPr>
        <p:blipFill rotWithShape="1">
          <a:blip r:embed="rId4">
            <a:extLst>
              <a:ext uri="{28A0092B-C50C-407E-A947-70E740481C1C}">
                <a14:useLocalDpi xmlns:a14="http://schemas.microsoft.com/office/drawing/2010/main" val="0"/>
              </a:ext>
            </a:extLst>
          </a:blip>
          <a:srcRect b="83764"/>
          <a:stretch/>
        </p:blipFill>
        <p:spPr>
          <a:xfrm>
            <a:off x="0" y="-2"/>
            <a:ext cx="9144000" cy="1166521"/>
          </a:xfrm>
          <a:prstGeom prst="rect">
            <a:avLst/>
          </a:prstGeom>
        </p:spPr>
      </p:pic>
      <p:pic>
        <p:nvPicPr>
          <p:cNvPr id="15" name="Picture 14" descr="mentorcorps words only.eps"/>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90595" y="809037"/>
            <a:ext cx="1282700" cy="241300"/>
          </a:xfrm>
          <a:prstGeom prst="rect">
            <a:avLst/>
          </a:prstGeom>
        </p:spPr>
      </p:pic>
      <p:sp>
        <p:nvSpPr>
          <p:cNvPr id="16" name="TextBox 15"/>
          <p:cNvSpPr txBox="1"/>
          <p:nvPr/>
        </p:nvSpPr>
        <p:spPr>
          <a:xfrm>
            <a:off x="358897" y="1236690"/>
            <a:ext cx="3150064" cy="656590"/>
          </a:xfrm>
          <a:prstGeom prst="rect">
            <a:avLst/>
          </a:prstGeom>
          <a:noFill/>
        </p:spPr>
        <p:txBody>
          <a:bodyPr wrap="square" rtlCol="0">
            <a:spAutoFit/>
          </a:bodyPr>
          <a:lstStyle/>
          <a:p>
            <a:pPr>
              <a:lnSpc>
                <a:spcPct val="80000"/>
              </a:lnSpc>
            </a:pPr>
            <a:r>
              <a:rPr lang="en-US" sz="4400" dirty="0" smtClean="0">
                <a:latin typeface="FuturTBol"/>
                <a:cs typeface="FuturTBol"/>
              </a:rPr>
              <a:t>Inventory</a:t>
            </a:r>
            <a:endParaRPr lang="en-US" sz="4400" dirty="0">
              <a:latin typeface="FuturTBol"/>
              <a:cs typeface="FuturTBol"/>
            </a:endParaRPr>
          </a:p>
        </p:txBody>
      </p:sp>
      <p:pic>
        <p:nvPicPr>
          <p:cNvPr id="2" name="Picture 1"/>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287478" y="1356529"/>
            <a:ext cx="4663651" cy="3497738"/>
          </a:xfrm>
          <a:prstGeom prst="rect">
            <a:avLst/>
          </a:prstGeom>
          <a:ln w="9525">
            <a:solidFill>
              <a:schemeClr val="tx1"/>
            </a:solidFill>
          </a:ln>
        </p:spPr>
      </p:pic>
      <p:pic>
        <p:nvPicPr>
          <p:cNvPr id="4" name="Picture 3"/>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rot="7446606">
            <a:off x="3315608" y="5036932"/>
            <a:ext cx="5121866" cy="3957805"/>
          </a:xfrm>
          <a:prstGeom prst="rect">
            <a:avLst/>
          </a:prstGeom>
        </p:spPr>
      </p:pic>
      <p:sp>
        <p:nvSpPr>
          <p:cNvPr id="5" name="TextBox 4"/>
          <p:cNvSpPr txBox="1"/>
          <p:nvPr/>
        </p:nvSpPr>
        <p:spPr>
          <a:xfrm>
            <a:off x="358897" y="1901102"/>
            <a:ext cx="3585084" cy="5047536"/>
          </a:xfrm>
          <a:prstGeom prst="rect">
            <a:avLst/>
          </a:prstGeom>
          <a:noFill/>
        </p:spPr>
        <p:txBody>
          <a:bodyPr wrap="none" rtlCol="0">
            <a:spAutoFit/>
          </a:bodyPr>
          <a:lstStyle/>
          <a:p>
            <a:r>
              <a:rPr lang="en-US" sz="2400" dirty="0"/>
              <a:t>content:</a:t>
            </a:r>
          </a:p>
          <a:p>
            <a:pPr indent="288925"/>
            <a:r>
              <a:rPr lang="en-US" sz="2400" dirty="0"/>
              <a:t>repository, identifier, </a:t>
            </a:r>
            <a:endParaRPr lang="en-US" sz="2400" dirty="0" smtClean="0"/>
          </a:p>
          <a:p>
            <a:pPr indent="288925"/>
            <a:r>
              <a:rPr lang="en-US" sz="2400" dirty="0" smtClean="0"/>
              <a:t>title</a:t>
            </a:r>
            <a:r>
              <a:rPr lang="en-US" sz="2400" dirty="0"/>
              <a:t>, </a:t>
            </a:r>
            <a:r>
              <a:rPr lang="en-US" sz="2400" dirty="0" smtClean="0"/>
              <a:t>creator, date</a:t>
            </a:r>
            <a:endParaRPr lang="en-US" sz="2400" dirty="0"/>
          </a:p>
          <a:p>
            <a:pPr indent="288925"/>
            <a:r>
              <a:rPr lang="en-US" sz="2400" dirty="0"/>
              <a:t>extent, summary, </a:t>
            </a:r>
            <a:endParaRPr lang="en-US" sz="2400" dirty="0" smtClean="0"/>
          </a:p>
          <a:p>
            <a:pPr indent="288925"/>
            <a:r>
              <a:rPr lang="en-US" sz="2400" dirty="0" smtClean="0"/>
              <a:t>access restrictions, </a:t>
            </a:r>
          </a:p>
          <a:p>
            <a:pPr indent="288925"/>
            <a:r>
              <a:rPr lang="en-US" sz="2400" dirty="0" smtClean="0"/>
              <a:t>language</a:t>
            </a:r>
          </a:p>
          <a:p>
            <a:pPr indent="288925"/>
            <a:endParaRPr lang="en-US" sz="500" dirty="0"/>
          </a:p>
          <a:p>
            <a:r>
              <a:rPr lang="en-US" sz="2400" dirty="0"/>
              <a:t>carrier:</a:t>
            </a:r>
          </a:p>
          <a:p>
            <a:pPr indent="350838"/>
            <a:r>
              <a:rPr lang="en-US" sz="2400" dirty="0" smtClean="0"/>
              <a:t>format, dimensions</a:t>
            </a:r>
            <a:endParaRPr lang="en-US" sz="2400" dirty="0"/>
          </a:p>
          <a:p>
            <a:pPr indent="350838"/>
            <a:r>
              <a:rPr lang="en-US" sz="2400" dirty="0"/>
              <a:t>brand and product </a:t>
            </a:r>
            <a:r>
              <a:rPr lang="en-US" sz="2400" dirty="0" smtClean="0"/>
              <a:t>note</a:t>
            </a:r>
          </a:p>
          <a:p>
            <a:pPr indent="350838"/>
            <a:r>
              <a:rPr lang="en-US" sz="2400" dirty="0" smtClean="0"/>
              <a:t>housing condition</a:t>
            </a:r>
            <a:endParaRPr lang="en-US" sz="2400" dirty="0"/>
          </a:p>
          <a:p>
            <a:endParaRPr lang="en-US" sz="500" dirty="0"/>
          </a:p>
          <a:p>
            <a:r>
              <a:rPr lang="en-US" sz="2400" dirty="0" smtClean="0"/>
              <a:t>recording:</a:t>
            </a:r>
            <a:endParaRPr lang="en-US" sz="2400" dirty="0"/>
          </a:p>
          <a:p>
            <a:pPr indent="350838"/>
            <a:r>
              <a:rPr lang="en-US" sz="2400" dirty="0"/>
              <a:t>recording </a:t>
            </a:r>
            <a:r>
              <a:rPr lang="en-US" sz="2400" dirty="0" smtClean="0"/>
              <a:t>characteristics</a:t>
            </a:r>
            <a:endParaRPr lang="en-US" sz="2400" dirty="0"/>
          </a:p>
          <a:p>
            <a:endParaRPr lang="en-US" sz="2400" dirty="0"/>
          </a:p>
        </p:txBody>
      </p:sp>
    </p:spTree>
    <p:extLst>
      <p:ext uri="{BB962C8B-B14F-4D97-AF65-F5344CB8AC3E}">
        <p14:creationId xmlns:p14="http://schemas.microsoft.com/office/powerpoint/2010/main" val="4066674811"/>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descr="Background Light.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401" y="33139"/>
            <a:ext cx="9144000" cy="7184571"/>
          </a:xfrm>
          <a:prstGeom prst="rect">
            <a:avLst/>
          </a:prstGeom>
        </p:spPr>
      </p:pic>
      <p:pic>
        <p:nvPicPr>
          <p:cNvPr id="14" name="Picture 13" descr="Background Dark.jpg"/>
          <p:cNvPicPr>
            <a:picLocks noChangeAspect="1"/>
          </p:cNvPicPr>
          <p:nvPr/>
        </p:nvPicPr>
        <p:blipFill rotWithShape="1">
          <a:blip r:embed="rId4">
            <a:extLst>
              <a:ext uri="{28A0092B-C50C-407E-A947-70E740481C1C}">
                <a14:useLocalDpi xmlns:a14="http://schemas.microsoft.com/office/drawing/2010/main" val="0"/>
              </a:ext>
            </a:extLst>
          </a:blip>
          <a:srcRect b="83764"/>
          <a:stretch/>
        </p:blipFill>
        <p:spPr>
          <a:xfrm>
            <a:off x="0" y="-2"/>
            <a:ext cx="9144000" cy="1166521"/>
          </a:xfrm>
          <a:prstGeom prst="rect">
            <a:avLst/>
          </a:prstGeom>
        </p:spPr>
      </p:pic>
      <p:pic>
        <p:nvPicPr>
          <p:cNvPr id="15" name="Picture 14" descr="mentorcorps words only.eps"/>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90595" y="809037"/>
            <a:ext cx="1282700" cy="241300"/>
          </a:xfrm>
          <a:prstGeom prst="rect">
            <a:avLst/>
          </a:prstGeom>
        </p:spPr>
      </p:pic>
      <p:sp>
        <p:nvSpPr>
          <p:cNvPr id="16" name="TextBox 15"/>
          <p:cNvSpPr txBox="1"/>
          <p:nvPr/>
        </p:nvSpPr>
        <p:spPr>
          <a:xfrm>
            <a:off x="358897" y="1743086"/>
            <a:ext cx="3150064" cy="656590"/>
          </a:xfrm>
          <a:prstGeom prst="rect">
            <a:avLst/>
          </a:prstGeom>
          <a:noFill/>
        </p:spPr>
        <p:txBody>
          <a:bodyPr wrap="square" rtlCol="0">
            <a:spAutoFit/>
          </a:bodyPr>
          <a:lstStyle/>
          <a:p>
            <a:pPr>
              <a:lnSpc>
                <a:spcPct val="80000"/>
              </a:lnSpc>
            </a:pPr>
            <a:r>
              <a:rPr lang="en-US" sz="4400" dirty="0" smtClean="0">
                <a:latin typeface="FuturTBol"/>
                <a:cs typeface="FuturTBol"/>
              </a:rPr>
              <a:t>Identifiers</a:t>
            </a:r>
            <a:endParaRPr lang="en-US" sz="4400" dirty="0">
              <a:latin typeface="FuturTBol"/>
              <a:cs typeface="FuturTBol"/>
            </a:endParaRPr>
          </a:p>
        </p:txBody>
      </p:sp>
      <p:sp>
        <p:nvSpPr>
          <p:cNvPr id="11" name="TextBox 10"/>
          <p:cNvSpPr txBox="1"/>
          <p:nvPr/>
        </p:nvSpPr>
        <p:spPr>
          <a:xfrm>
            <a:off x="320040" y="2478588"/>
            <a:ext cx="8629996" cy="3416320"/>
          </a:xfrm>
          <a:prstGeom prst="rect">
            <a:avLst/>
          </a:prstGeom>
          <a:noFill/>
        </p:spPr>
        <p:txBody>
          <a:bodyPr wrap="square" rtlCol="0">
            <a:spAutoFit/>
          </a:bodyPr>
          <a:lstStyle/>
          <a:p>
            <a:r>
              <a:rPr lang="en-US" sz="2400" b="1" dirty="0" smtClean="0">
                <a:latin typeface="+mj-lt"/>
              </a:rPr>
              <a:t>purpose</a:t>
            </a:r>
          </a:p>
          <a:p>
            <a:pPr indent="350838"/>
            <a:r>
              <a:rPr lang="en-US" sz="2400" dirty="0" smtClean="0">
                <a:latin typeface="+mj-lt"/>
              </a:rPr>
              <a:t>control numbers for sound recordings</a:t>
            </a:r>
          </a:p>
          <a:p>
            <a:pPr indent="350838"/>
            <a:r>
              <a:rPr lang="en-US" sz="2400" dirty="0" smtClean="0">
                <a:latin typeface="+mj-lt"/>
              </a:rPr>
              <a:t>support basic management activities</a:t>
            </a:r>
          </a:p>
          <a:p>
            <a:pPr indent="350838"/>
            <a:r>
              <a:rPr lang="en-US" sz="2400" dirty="0">
                <a:latin typeface="+mj-lt"/>
              </a:rPr>
              <a:t>	</a:t>
            </a:r>
            <a:r>
              <a:rPr lang="en-US" sz="2400" dirty="0" smtClean="0">
                <a:latin typeface="+mj-lt"/>
              </a:rPr>
              <a:t>including </a:t>
            </a:r>
            <a:r>
              <a:rPr lang="en-US" sz="2400" b="1" dirty="0" smtClean="0">
                <a:latin typeface="+mj-lt"/>
              </a:rPr>
              <a:t>security</a:t>
            </a:r>
            <a:r>
              <a:rPr lang="en-US" sz="2400" dirty="0" smtClean="0">
                <a:latin typeface="+mj-lt"/>
              </a:rPr>
              <a:t>, </a:t>
            </a:r>
            <a:r>
              <a:rPr lang="en-US" sz="2400" b="1" dirty="0" smtClean="0">
                <a:latin typeface="+mj-lt"/>
              </a:rPr>
              <a:t>access</a:t>
            </a:r>
          </a:p>
          <a:p>
            <a:endParaRPr lang="en-US" sz="2400" dirty="0" smtClean="0">
              <a:latin typeface="+mj-lt"/>
            </a:endParaRPr>
          </a:p>
          <a:p>
            <a:r>
              <a:rPr lang="en-US" sz="2400" dirty="0" smtClean="0">
                <a:latin typeface="+mj-lt"/>
              </a:rPr>
              <a:t>in preservation projects, </a:t>
            </a:r>
            <a:r>
              <a:rPr lang="en-US" sz="2400" b="1" dirty="0" smtClean="0">
                <a:latin typeface="+mj-lt"/>
              </a:rPr>
              <a:t>identifiers</a:t>
            </a:r>
            <a:r>
              <a:rPr lang="en-US" sz="2400" dirty="0" smtClean="0">
                <a:latin typeface="+mj-lt"/>
              </a:rPr>
              <a:t> help:</a:t>
            </a:r>
            <a:endParaRPr lang="en-US" sz="2400" b="1" dirty="0" smtClean="0">
              <a:latin typeface="+mj-lt"/>
            </a:endParaRPr>
          </a:p>
          <a:p>
            <a:pPr indent="350838"/>
            <a:r>
              <a:rPr lang="en-US" sz="2400" b="1" dirty="0" smtClean="0">
                <a:latin typeface="+mj-lt"/>
              </a:rPr>
              <a:t>shipping</a:t>
            </a:r>
            <a:r>
              <a:rPr lang="en-US" sz="2400" dirty="0" smtClean="0">
                <a:latin typeface="+mj-lt"/>
              </a:rPr>
              <a:t> and </a:t>
            </a:r>
            <a:r>
              <a:rPr lang="en-US" sz="2400" b="1" dirty="0" smtClean="0">
                <a:latin typeface="+mj-lt"/>
              </a:rPr>
              <a:t>accounting</a:t>
            </a:r>
            <a:r>
              <a:rPr lang="en-US" sz="2400" dirty="0" smtClean="0">
                <a:latin typeface="+mj-lt"/>
              </a:rPr>
              <a:t> with vendors</a:t>
            </a:r>
          </a:p>
          <a:p>
            <a:pPr indent="350838"/>
            <a:r>
              <a:rPr lang="en-US" sz="2400" b="1" dirty="0" smtClean="0">
                <a:latin typeface="+mj-lt"/>
              </a:rPr>
              <a:t>connect digital copies to originals</a:t>
            </a:r>
          </a:p>
          <a:p>
            <a:pPr indent="350838"/>
            <a:r>
              <a:rPr lang="en-US" sz="2400" dirty="0">
                <a:latin typeface="+mj-lt"/>
              </a:rPr>
              <a:t> </a:t>
            </a:r>
            <a:r>
              <a:rPr lang="en-US" sz="2400" dirty="0" smtClean="0">
                <a:latin typeface="+mj-lt"/>
              </a:rPr>
              <a:t>   when used in </a:t>
            </a:r>
            <a:r>
              <a:rPr lang="en-US" sz="2400" b="1" dirty="0" smtClean="0">
                <a:latin typeface="+mj-lt"/>
              </a:rPr>
              <a:t>file names</a:t>
            </a:r>
            <a:endParaRPr lang="en-US" sz="2400" dirty="0" smtClean="0">
              <a:latin typeface="+mj-lt"/>
            </a:endParaRPr>
          </a:p>
        </p:txBody>
      </p:sp>
      <p:pic>
        <p:nvPicPr>
          <p:cNvPr id="2" name="Picture 1"/>
          <p:cNvPicPr>
            <a:picLocks noChangeAspect="1"/>
          </p:cNvPicPr>
          <p:nvPr/>
        </p:nvPicPr>
        <p:blipFill rotWithShape="1">
          <a:blip r:embed="rId6">
            <a:extLst>
              <a:ext uri="{28A0092B-C50C-407E-A947-70E740481C1C}">
                <a14:useLocalDpi xmlns:a14="http://schemas.microsoft.com/office/drawing/2010/main" val="0"/>
              </a:ext>
            </a:extLst>
          </a:blip>
          <a:srcRect l="24763" r="42706"/>
          <a:stretch/>
        </p:blipFill>
        <p:spPr>
          <a:xfrm>
            <a:off x="6081135" y="1743085"/>
            <a:ext cx="2371526" cy="4092551"/>
          </a:xfrm>
          <a:prstGeom prst="rect">
            <a:avLst/>
          </a:prstGeom>
          <a:ln w="9525">
            <a:solidFill>
              <a:schemeClr val="tx1"/>
            </a:solidFill>
          </a:ln>
        </p:spPr>
      </p:pic>
      <p:sp>
        <p:nvSpPr>
          <p:cNvPr id="8" name="TextBox 7"/>
          <p:cNvSpPr txBox="1"/>
          <p:nvPr/>
        </p:nvSpPr>
        <p:spPr>
          <a:xfrm>
            <a:off x="5962405" y="5891654"/>
            <a:ext cx="3212397" cy="923330"/>
          </a:xfrm>
          <a:prstGeom prst="rect">
            <a:avLst/>
          </a:prstGeom>
          <a:noFill/>
        </p:spPr>
        <p:txBody>
          <a:bodyPr wrap="square" rtlCol="0">
            <a:spAutoFit/>
          </a:bodyPr>
          <a:lstStyle/>
          <a:p>
            <a:r>
              <a:rPr lang="en-US" i="1" dirty="0" smtClean="0">
                <a:latin typeface="Adobe Garamond Pro"/>
              </a:rPr>
              <a:t>Identifiers facilitate preservation and access work, shipping and accounting with vendors.</a:t>
            </a:r>
            <a:endParaRPr lang="en-US" i="1" dirty="0">
              <a:latin typeface="Adobe Garamond Pro"/>
            </a:endParaRPr>
          </a:p>
        </p:txBody>
      </p:sp>
    </p:spTree>
    <p:extLst>
      <p:ext uri="{BB962C8B-B14F-4D97-AF65-F5344CB8AC3E}">
        <p14:creationId xmlns:p14="http://schemas.microsoft.com/office/powerpoint/2010/main" val="1599299183"/>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descr="Background Light.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7184571"/>
          </a:xfrm>
          <a:prstGeom prst="rect">
            <a:avLst/>
          </a:prstGeom>
        </p:spPr>
      </p:pic>
      <p:pic>
        <p:nvPicPr>
          <p:cNvPr id="14" name="Picture 13" descr="Background Dark.jpg"/>
          <p:cNvPicPr>
            <a:picLocks noChangeAspect="1"/>
          </p:cNvPicPr>
          <p:nvPr/>
        </p:nvPicPr>
        <p:blipFill rotWithShape="1">
          <a:blip r:embed="rId4">
            <a:extLst>
              <a:ext uri="{28A0092B-C50C-407E-A947-70E740481C1C}">
                <a14:useLocalDpi xmlns:a14="http://schemas.microsoft.com/office/drawing/2010/main" val="0"/>
              </a:ext>
            </a:extLst>
          </a:blip>
          <a:srcRect b="83764"/>
          <a:stretch/>
        </p:blipFill>
        <p:spPr>
          <a:xfrm>
            <a:off x="0" y="-2"/>
            <a:ext cx="9144000" cy="1166521"/>
          </a:xfrm>
          <a:prstGeom prst="rect">
            <a:avLst/>
          </a:prstGeom>
        </p:spPr>
      </p:pic>
      <p:pic>
        <p:nvPicPr>
          <p:cNvPr id="15" name="Picture 14" descr="mentorcorps words only.eps"/>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90595" y="809037"/>
            <a:ext cx="1282700" cy="241300"/>
          </a:xfrm>
          <a:prstGeom prst="rect">
            <a:avLst/>
          </a:prstGeom>
        </p:spPr>
      </p:pic>
      <p:sp>
        <p:nvSpPr>
          <p:cNvPr id="16" name="TextBox 15"/>
          <p:cNvSpPr txBox="1"/>
          <p:nvPr/>
        </p:nvSpPr>
        <p:spPr>
          <a:xfrm>
            <a:off x="358897" y="1376940"/>
            <a:ext cx="4185394" cy="1175706"/>
          </a:xfrm>
          <a:prstGeom prst="rect">
            <a:avLst/>
          </a:prstGeom>
          <a:noFill/>
        </p:spPr>
        <p:txBody>
          <a:bodyPr wrap="square" rtlCol="0">
            <a:spAutoFit/>
          </a:bodyPr>
          <a:lstStyle/>
          <a:p>
            <a:pPr>
              <a:lnSpc>
                <a:spcPct val="80000"/>
              </a:lnSpc>
            </a:pPr>
            <a:r>
              <a:rPr lang="en-US" sz="4400" dirty="0" smtClean="0">
                <a:latin typeface="FuturTBol"/>
                <a:cs typeface="FuturTBol"/>
              </a:rPr>
              <a:t>Preservation Assessment</a:t>
            </a:r>
            <a:endParaRPr lang="en-US" sz="4400" dirty="0">
              <a:latin typeface="FuturTBol"/>
              <a:cs typeface="FuturTBol"/>
            </a:endParaRPr>
          </a:p>
        </p:txBody>
      </p:sp>
      <p:sp>
        <p:nvSpPr>
          <p:cNvPr id="7" name="TextBox 6"/>
          <p:cNvSpPr txBox="1"/>
          <p:nvPr/>
        </p:nvSpPr>
        <p:spPr>
          <a:xfrm>
            <a:off x="399011" y="2552646"/>
            <a:ext cx="4575556" cy="4031873"/>
          </a:xfrm>
          <a:prstGeom prst="rect">
            <a:avLst/>
          </a:prstGeom>
          <a:noFill/>
        </p:spPr>
        <p:txBody>
          <a:bodyPr wrap="square" rtlCol="0">
            <a:spAutoFit/>
          </a:bodyPr>
          <a:lstStyle/>
          <a:p>
            <a:pPr marL="350838" indent="-350838"/>
            <a:r>
              <a:rPr lang="en-US" sz="2400" dirty="0" smtClean="0">
                <a:latin typeface="+mj-lt"/>
              </a:rPr>
              <a:t>physical inspection </a:t>
            </a:r>
          </a:p>
          <a:p>
            <a:pPr marL="350838" indent="-350838"/>
            <a:r>
              <a:rPr lang="en-US" sz="2400" dirty="0">
                <a:latin typeface="+mj-lt"/>
              </a:rPr>
              <a:t> </a:t>
            </a:r>
            <a:r>
              <a:rPr lang="en-US" sz="2400" dirty="0" smtClean="0">
                <a:latin typeface="+mj-lt"/>
              </a:rPr>
              <a:t>    and condition assessment</a:t>
            </a:r>
            <a:endParaRPr lang="en-US" sz="2400" b="1" dirty="0" smtClean="0">
              <a:latin typeface="+mj-lt"/>
            </a:endParaRPr>
          </a:p>
          <a:p>
            <a:pPr marL="350838" indent="-350838"/>
            <a:r>
              <a:rPr lang="en-US" sz="2400" dirty="0" smtClean="0">
                <a:latin typeface="+mj-lt"/>
              </a:rPr>
              <a:t>estimation of risk </a:t>
            </a:r>
          </a:p>
          <a:p>
            <a:pPr marL="350838" indent="-350838"/>
            <a:r>
              <a:rPr lang="en-US" sz="2400" dirty="0">
                <a:latin typeface="+mj-lt"/>
              </a:rPr>
              <a:t>	</a:t>
            </a:r>
            <a:r>
              <a:rPr lang="en-US" sz="2400" dirty="0" smtClean="0">
                <a:latin typeface="+mj-lt"/>
              </a:rPr>
              <a:t>to </a:t>
            </a:r>
            <a:r>
              <a:rPr lang="en-US" sz="2400" b="1" dirty="0" smtClean="0">
                <a:latin typeface="+mj-lt"/>
              </a:rPr>
              <a:t>degradation, obsolescence</a:t>
            </a:r>
          </a:p>
          <a:p>
            <a:pPr marL="350838" indent="-350838"/>
            <a:endParaRPr lang="en-US" sz="800" b="1" dirty="0">
              <a:latin typeface="+mj-lt"/>
            </a:endParaRPr>
          </a:p>
          <a:p>
            <a:pPr marL="350838" indent="-350838"/>
            <a:r>
              <a:rPr lang="en-US" sz="2400" dirty="0" smtClean="0"/>
              <a:t>data:</a:t>
            </a:r>
          </a:p>
          <a:p>
            <a:pPr marL="350838" indent="-350838"/>
            <a:r>
              <a:rPr lang="en-US" sz="2400" dirty="0"/>
              <a:t> </a:t>
            </a:r>
            <a:r>
              <a:rPr lang="en-US" sz="2400" dirty="0" smtClean="0"/>
              <a:t>    format </a:t>
            </a:r>
            <a:r>
              <a:rPr lang="en-US" sz="2400" dirty="0"/>
              <a:t>of </a:t>
            </a:r>
            <a:r>
              <a:rPr lang="en-US" sz="2400" dirty="0" smtClean="0"/>
              <a:t>materials</a:t>
            </a:r>
          </a:p>
          <a:p>
            <a:pPr marL="350838" indent="-350838"/>
            <a:r>
              <a:rPr lang="en-US" sz="2400" dirty="0"/>
              <a:t>	</a:t>
            </a:r>
            <a:r>
              <a:rPr lang="en-US" sz="2400" dirty="0" smtClean="0"/>
              <a:t>brand </a:t>
            </a:r>
            <a:r>
              <a:rPr lang="en-US" sz="2400" dirty="0"/>
              <a:t>and </a:t>
            </a:r>
            <a:r>
              <a:rPr lang="en-US" sz="2400" dirty="0" smtClean="0"/>
              <a:t>product</a:t>
            </a:r>
          </a:p>
          <a:p>
            <a:pPr marL="350838" indent="-350838"/>
            <a:r>
              <a:rPr lang="en-US" sz="2400" dirty="0"/>
              <a:t>	</a:t>
            </a:r>
            <a:r>
              <a:rPr lang="en-US" sz="2400" dirty="0" smtClean="0"/>
              <a:t>condition</a:t>
            </a:r>
          </a:p>
          <a:p>
            <a:pPr marL="350838" indent="-350838"/>
            <a:r>
              <a:rPr lang="en-US" sz="2400" dirty="0"/>
              <a:t>	</a:t>
            </a:r>
            <a:r>
              <a:rPr lang="en-US" sz="2400" dirty="0" smtClean="0"/>
              <a:t>housing condition</a:t>
            </a:r>
          </a:p>
          <a:p>
            <a:pPr marL="350838" indent="-350838"/>
            <a:r>
              <a:rPr lang="en-US" sz="2400" dirty="0"/>
              <a:t>	</a:t>
            </a:r>
            <a:r>
              <a:rPr lang="en-US" sz="2400" dirty="0" smtClean="0"/>
              <a:t>storage </a:t>
            </a:r>
            <a:r>
              <a:rPr lang="en-US" sz="2400" dirty="0"/>
              <a:t>history</a:t>
            </a:r>
            <a:endParaRPr lang="en-US" sz="2400" b="1" dirty="0" smtClean="0">
              <a:latin typeface="+mj-lt"/>
            </a:endParaRPr>
          </a:p>
          <a:p>
            <a:endParaRPr lang="en-US" sz="800" dirty="0" smtClean="0">
              <a:latin typeface="+mj-lt"/>
            </a:endParaRPr>
          </a:p>
        </p:txBody>
      </p:sp>
      <p:sp>
        <p:nvSpPr>
          <p:cNvPr id="8" name="TextBox 7"/>
          <p:cNvSpPr txBox="1"/>
          <p:nvPr/>
        </p:nvSpPr>
        <p:spPr>
          <a:xfrm>
            <a:off x="4974567" y="1641628"/>
            <a:ext cx="2935419" cy="646331"/>
          </a:xfrm>
          <a:prstGeom prst="rect">
            <a:avLst/>
          </a:prstGeom>
          <a:noFill/>
        </p:spPr>
        <p:txBody>
          <a:bodyPr wrap="none" rtlCol="0">
            <a:spAutoFit/>
          </a:bodyPr>
          <a:lstStyle/>
          <a:p>
            <a:r>
              <a:rPr lang="en-US" i="1" dirty="0" smtClean="0">
                <a:latin typeface="Adobe Garamond Pro"/>
              </a:rPr>
              <a:t>Lacquer disc on aluminum base.</a:t>
            </a:r>
          </a:p>
          <a:p>
            <a:r>
              <a:rPr lang="en-US" i="1" dirty="0" smtClean="0">
                <a:latin typeface="Adobe Garamond Pro"/>
              </a:rPr>
              <a:t>Do not clean until transfer.</a:t>
            </a:r>
            <a:endParaRPr lang="en-US" i="1" dirty="0">
              <a:latin typeface="Adobe Garamond Pro"/>
            </a:endParaRPr>
          </a:p>
        </p:txBody>
      </p:sp>
      <p:pic>
        <p:nvPicPr>
          <p:cNvPr id="2" name="Picture 1"/>
          <p:cNvPicPr>
            <a:picLocks noChangeAspect="1"/>
          </p:cNvPicPr>
          <p:nvPr/>
        </p:nvPicPr>
        <p:blipFill rotWithShape="1">
          <a:blip r:embed="rId6">
            <a:extLst>
              <a:ext uri="{28A0092B-C50C-407E-A947-70E740481C1C}">
                <a14:useLocalDpi xmlns:a14="http://schemas.microsoft.com/office/drawing/2010/main" val="0"/>
              </a:ext>
            </a:extLst>
          </a:blip>
          <a:srcRect l="3224" t="21619" r="43078"/>
          <a:stretch/>
        </p:blipFill>
        <p:spPr>
          <a:xfrm>
            <a:off x="5083608" y="2316925"/>
            <a:ext cx="3734928" cy="3626109"/>
          </a:xfrm>
          <a:prstGeom prst="rect">
            <a:avLst/>
          </a:prstGeom>
          <a:ln w="9525">
            <a:solidFill>
              <a:schemeClr val="tx1"/>
            </a:solidFill>
          </a:ln>
        </p:spPr>
      </p:pic>
      <p:pic>
        <p:nvPicPr>
          <p:cNvPr id="11" name="Picture 10"/>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rot="7446606">
            <a:off x="2522675" y="5638281"/>
            <a:ext cx="5121866" cy="3957805"/>
          </a:xfrm>
          <a:prstGeom prst="rect">
            <a:avLst/>
          </a:prstGeom>
        </p:spPr>
      </p:pic>
    </p:spTree>
    <p:extLst>
      <p:ext uri="{BB962C8B-B14F-4D97-AF65-F5344CB8AC3E}">
        <p14:creationId xmlns:p14="http://schemas.microsoft.com/office/powerpoint/2010/main" val="2690815730"/>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descr="Background Light.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84069"/>
            <a:ext cx="9144000" cy="7184571"/>
          </a:xfrm>
          <a:prstGeom prst="rect">
            <a:avLst/>
          </a:prstGeom>
        </p:spPr>
      </p:pic>
      <p:pic>
        <p:nvPicPr>
          <p:cNvPr id="14" name="Picture 13" descr="Background Dark.jpg"/>
          <p:cNvPicPr>
            <a:picLocks noChangeAspect="1"/>
          </p:cNvPicPr>
          <p:nvPr/>
        </p:nvPicPr>
        <p:blipFill rotWithShape="1">
          <a:blip r:embed="rId4">
            <a:extLst>
              <a:ext uri="{28A0092B-C50C-407E-A947-70E740481C1C}">
                <a14:useLocalDpi xmlns:a14="http://schemas.microsoft.com/office/drawing/2010/main" val="0"/>
              </a:ext>
            </a:extLst>
          </a:blip>
          <a:srcRect b="83764"/>
          <a:stretch/>
        </p:blipFill>
        <p:spPr>
          <a:xfrm>
            <a:off x="0" y="-2"/>
            <a:ext cx="9144000" cy="1166521"/>
          </a:xfrm>
          <a:prstGeom prst="rect">
            <a:avLst/>
          </a:prstGeom>
        </p:spPr>
      </p:pic>
      <p:pic>
        <p:nvPicPr>
          <p:cNvPr id="15" name="Picture 14" descr="mentorcorps words only.eps"/>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90595" y="809037"/>
            <a:ext cx="1282700" cy="241300"/>
          </a:xfrm>
          <a:prstGeom prst="rect">
            <a:avLst/>
          </a:prstGeom>
        </p:spPr>
      </p:pic>
      <p:sp>
        <p:nvSpPr>
          <p:cNvPr id="16" name="TextBox 15"/>
          <p:cNvSpPr txBox="1"/>
          <p:nvPr/>
        </p:nvSpPr>
        <p:spPr>
          <a:xfrm>
            <a:off x="303806" y="1496747"/>
            <a:ext cx="4185394" cy="634020"/>
          </a:xfrm>
          <a:prstGeom prst="rect">
            <a:avLst/>
          </a:prstGeom>
          <a:noFill/>
        </p:spPr>
        <p:txBody>
          <a:bodyPr wrap="square" rtlCol="0">
            <a:spAutoFit/>
          </a:bodyPr>
          <a:lstStyle/>
          <a:p>
            <a:pPr>
              <a:lnSpc>
                <a:spcPct val="80000"/>
              </a:lnSpc>
            </a:pPr>
            <a:r>
              <a:rPr lang="en-US" sz="4400" dirty="0" smtClean="0">
                <a:latin typeface="FuturTBol"/>
                <a:cs typeface="FuturTBol"/>
              </a:rPr>
              <a:t>Prioritization</a:t>
            </a:r>
            <a:endParaRPr lang="en-US" sz="4400" dirty="0">
              <a:latin typeface="FuturTBol"/>
              <a:cs typeface="FuturTBol"/>
            </a:endParaRPr>
          </a:p>
        </p:txBody>
      </p:sp>
      <p:pic>
        <p:nvPicPr>
          <p:cNvPr id="7" name="Picture 6"/>
          <p:cNvPicPr>
            <a:picLocks noChangeAspect="1"/>
          </p:cNvPicPr>
          <p:nvPr/>
        </p:nvPicPr>
        <p:blipFill rotWithShape="1">
          <a:blip r:embed="rId6">
            <a:extLst>
              <a:ext uri="{28A0092B-C50C-407E-A947-70E740481C1C}">
                <a14:useLocalDpi xmlns:a14="http://schemas.microsoft.com/office/drawing/2010/main" val="0"/>
              </a:ext>
            </a:extLst>
          </a:blip>
          <a:srcRect l="23699" t="7776" r="10548" b="-732"/>
          <a:stretch/>
        </p:blipFill>
        <p:spPr>
          <a:xfrm>
            <a:off x="4695136" y="4986693"/>
            <a:ext cx="1491795" cy="1402688"/>
          </a:xfrm>
          <a:prstGeom prst="rect">
            <a:avLst/>
          </a:prstGeom>
          <a:ln w="9525">
            <a:solidFill>
              <a:schemeClr val="tx1"/>
            </a:solidFill>
          </a:ln>
        </p:spPr>
      </p:pic>
      <p:pic>
        <p:nvPicPr>
          <p:cNvPr id="10" name="Picture 9"/>
          <p:cNvPicPr>
            <a:picLocks noChangeAspect="1"/>
          </p:cNvPicPr>
          <p:nvPr/>
        </p:nvPicPr>
        <p:blipFill rotWithShape="1">
          <a:blip r:embed="rId7">
            <a:extLst>
              <a:ext uri="{28A0092B-C50C-407E-A947-70E740481C1C}">
                <a14:useLocalDpi xmlns:a14="http://schemas.microsoft.com/office/drawing/2010/main" val="0"/>
              </a:ext>
            </a:extLst>
          </a:blip>
          <a:srcRect l="13596" r="19058"/>
          <a:stretch/>
        </p:blipFill>
        <p:spPr>
          <a:xfrm>
            <a:off x="4695136" y="3362107"/>
            <a:ext cx="1491796" cy="1473322"/>
          </a:xfrm>
          <a:prstGeom prst="rect">
            <a:avLst/>
          </a:prstGeom>
          <a:ln w="9525">
            <a:solidFill>
              <a:schemeClr val="tx1"/>
            </a:solidFill>
          </a:ln>
        </p:spPr>
      </p:pic>
      <p:sp>
        <p:nvSpPr>
          <p:cNvPr id="2" name="TextBox 1"/>
          <p:cNvSpPr txBox="1"/>
          <p:nvPr/>
        </p:nvSpPr>
        <p:spPr>
          <a:xfrm>
            <a:off x="6384939" y="4966577"/>
            <a:ext cx="1865006" cy="1354217"/>
          </a:xfrm>
          <a:prstGeom prst="rect">
            <a:avLst/>
          </a:prstGeom>
          <a:noFill/>
        </p:spPr>
        <p:txBody>
          <a:bodyPr wrap="square" rtlCol="0">
            <a:spAutoFit/>
          </a:bodyPr>
          <a:lstStyle/>
          <a:p>
            <a:r>
              <a:rPr lang="en-US" b="1" dirty="0" smtClean="0"/>
              <a:t>Cassettes</a:t>
            </a:r>
          </a:p>
          <a:p>
            <a:endParaRPr lang="en-US" sz="1000" dirty="0" smtClean="0"/>
          </a:p>
          <a:p>
            <a:r>
              <a:rPr lang="en-US" dirty="0" smtClean="0"/>
              <a:t>Risk: 2.75</a:t>
            </a:r>
          </a:p>
          <a:p>
            <a:r>
              <a:rPr lang="en-US" dirty="0" smtClean="0"/>
              <a:t>Value: Low</a:t>
            </a:r>
          </a:p>
          <a:p>
            <a:r>
              <a:rPr lang="en-US" dirty="0" smtClean="0"/>
              <a:t>Priority: Low</a:t>
            </a:r>
            <a:endParaRPr lang="en-US" dirty="0"/>
          </a:p>
        </p:txBody>
      </p:sp>
      <p:sp>
        <p:nvSpPr>
          <p:cNvPr id="11" name="TextBox 10"/>
          <p:cNvSpPr txBox="1"/>
          <p:nvPr/>
        </p:nvSpPr>
        <p:spPr>
          <a:xfrm>
            <a:off x="6375928" y="1743086"/>
            <a:ext cx="1865006" cy="1354217"/>
          </a:xfrm>
          <a:prstGeom prst="rect">
            <a:avLst/>
          </a:prstGeom>
          <a:noFill/>
        </p:spPr>
        <p:txBody>
          <a:bodyPr wrap="square" rtlCol="0">
            <a:spAutoFit/>
          </a:bodyPr>
          <a:lstStyle/>
          <a:p>
            <a:r>
              <a:rPr lang="en-US" b="1" dirty="0" smtClean="0"/>
              <a:t>Lacquer discs</a:t>
            </a:r>
          </a:p>
          <a:p>
            <a:endParaRPr lang="en-US" sz="1000" dirty="0" smtClean="0"/>
          </a:p>
          <a:p>
            <a:r>
              <a:rPr lang="en-US" dirty="0" smtClean="0"/>
              <a:t>Risk: 4.25</a:t>
            </a:r>
          </a:p>
          <a:p>
            <a:r>
              <a:rPr lang="en-US" dirty="0" smtClean="0"/>
              <a:t>Value: High</a:t>
            </a:r>
          </a:p>
          <a:p>
            <a:r>
              <a:rPr lang="en-US" dirty="0" smtClean="0"/>
              <a:t>Priority: High</a:t>
            </a:r>
            <a:endParaRPr lang="en-US" dirty="0"/>
          </a:p>
        </p:txBody>
      </p:sp>
      <p:sp>
        <p:nvSpPr>
          <p:cNvPr id="13" name="TextBox 12"/>
          <p:cNvSpPr txBox="1"/>
          <p:nvPr/>
        </p:nvSpPr>
        <p:spPr>
          <a:xfrm>
            <a:off x="6375928" y="3314918"/>
            <a:ext cx="1865006" cy="1354217"/>
          </a:xfrm>
          <a:prstGeom prst="rect">
            <a:avLst/>
          </a:prstGeom>
          <a:noFill/>
        </p:spPr>
        <p:txBody>
          <a:bodyPr wrap="square" rtlCol="0">
            <a:spAutoFit/>
          </a:bodyPr>
          <a:lstStyle/>
          <a:p>
            <a:r>
              <a:rPr lang="en-US" b="1" dirty="0" smtClean="0"/>
              <a:t>Wire recordings</a:t>
            </a:r>
          </a:p>
          <a:p>
            <a:endParaRPr lang="en-US" sz="1000" dirty="0" smtClean="0"/>
          </a:p>
          <a:p>
            <a:r>
              <a:rPr lang="en-US" dirty="0" smtClean="0"/>
              <a:t>Risk: 2.75</a:t>
            </a:r>
          </a:p>
          <a:p>
            <a:r>
              <a:rPr lang="en-US" dirty="0" smtClean="0"/>
              <a:t>Value: High</a:t>
            </a:r>
          </a:p>
          <a:p>
            <a:r>
              <a:rPr lang="en-US" dirty="0" smtClean="0"/>
              <a:t>Priority: Medium</a:t>
            </a:r>
            <a:endParaRPr lang="en-US" dirty="0"/>
          </a:p>
        </p:txBody>
      </p:sp>
      <p:pic>
        <p:nvPicPr>
          <p:cNvPr id="6" name="Picture 5"/>
          <p:cNvPicPr>
            <a:picLocks noChangeAspect="1"/>
          </p:cNvPicPr>
          <p:nvPr/>
        </p:nvPicPr>
        <p:blipFill rotWithShape="1">
          <a:blip r:embed="rId8">
            <a:extLst>
              <a:ext uri="{28A0092B-C50C-407E-A947-70E740481C1C}">
                <a14:useLocalDpi xmlns:a14="http://schemas.microsoft.com/office/drawing/2010/main" val="0"/>
              </a:ext>
            </a:extLst>
          </a:blip>
          <a:srcRect l="9239" r="18087"/>
          <a:stretch/>
        </p:blipFill>
        <p:spPr>
          <a:xfrm>
            <a:off x="4706619" y="1768575"/>
            <a:ext cx="1524650" cy="1395360"/>
          </a:xfrm>
          <a:prstGeom prst="rect">
            <a:avLst/>
          </a:prstGeom>
          <a:ln w="9525">
            <a:solidFill>
              <a:schemeClr val="tx1"/>
            </a:solidFill>
          </a:ln>
        </p:spPr>
      </p:pic>
      <p:sp>
        <p:nvSpPr>
          <p:cNvPr id="17" name="TextBox 16"/>
          <p:cNvSpPr txBox="1"/>
          <p:nvPr/>
        </p:nvSpPr>
        <p:spPr>
          <a:xfrm>
            <a:off x="2027410" y="4727122"/>
            <a:ext cx="2152109" cy="707886"/>
          </a:xfrm>
          <a:prstGeom prst="rect">
            <a:avLst/>
          </a:prstGeom>
          <a:noFill/>
        </p:spPr>
        <p:txBody>
          <a:bodyPr wrap="square" rtlCol="0">
            <a:spAutoFit/>
          </a:bodyPr>
          <a:lstStyle/>
          <a:p>
            <a:r>
              <a:rPr lang="en-US" sz="4000" dirty="0" smtClean="0">
                <a:latin typeface="+mj-lt"/>
              </a:rPr>
              <a:t>Value</a:t>
            </a:r>
          </a:p>
        </p:txBody>
      </p:sp>
      <p:sp>
        <p:nvSpPr>
          <p:cNvPr id="18" name="TextBox 17"/>
          <p:cNvSpPr txBox="1"/>
          <p:nvPr/>
        </p:nvSpPr>
        <p:spPr>
          <a:xfrm>
            <a:off x="674663" y="4725154"/>
            <a:ext cx="1517062" cy="707886"/>
          </a:xfrm>
          <a:prstGeom prst="rect">
            <a:avLst/>
          </a:prstGeom>
          <a:noFill/>
        </p:spPr>
        <p:txBody>
          <a:bodyPr wrap="square" rtlCol="0">
            <a:spAutoFit/>
          </a:bodyPr>
          <a:lstStyle/>
          <a:p>
            <a:r>
              <a:rPr lang="en-US" sz="4000" dirty="0" smtClean="0">
                <a:latin typeface="+mj-lt"/>
              </a:rPr>
              <a:t>Risk</a:t>
            </a:r>
          </a:p>
        </p:txBody>
      </p:sp>
      <p:sp>
        <p:nvSpPr>
          <p:cNvPr id="19" name="TextBox 18"/>
          <p:cNvSpPr txBox="1"/>
          <p:nvPr/>
        </p:nvSpPr>
        <p:spPr>
          <a:xfrm>
            <a:off x="997535" y="5920931"/>
            <a:ext cx="1997330" cy="707886"/>
          </a:xfrm>
          <a:prstGeom prst="rect">
            <a:avLst/>
          </a:prstGeom>
          <a:noFill/>
        </p:spPr>
        <p:txBody>
          <a:bodyPr wrap="square" rtlCol="0">
            <a:spAutoFit/>
          </a:bodyPr>
          <a:lstStyle/>
          <a:p>
            <a:r>
              <a:rPr lang="en-US" sz="4000" dirty="0" smtClean="0">
                <a:latin typeface="+mj-lt"/>
              </a:rPr>
              <a:t>Priority</a:t>
            </a:r>
          </a:p>
        </p:txBody>
      </p:sp>
      <p:sp>
        <p:nvSpPr>
          <p:cNvPr id="21" name="TextBox 20"/>
          <p:cNvSpPr txBox="1"/>
          <p:nvPr/>
        </p:nvSpPr>
        <p:spPr>
          <a:xfrm>
            <a:off x="921424" y="2178116"/>
            <a:ext cx="2614935" cy="707886"/>
          </a:xfrm>
          <a:prstGeom prst="rect">
            <a:avLst/>
          </a:prstGeom>
          <a:noFill/>
        </p:spPr>
        <p:txBody>
          <a:bodyPr wrap="square" rtlCol="0">
            <a:spAutoFit/>
          </a:bodyPr>
          <a:lstStyle/>
          <a:p>
            <a:r>
              <a:rPr lang="en-US" sz="4000" dirty="0" smtClean="0">
                <a:latin typeface="+mj-lt"/>
              </a:rPr>
              <a:t>Inventory</a:t>
            </a:r>
          </a:p>
        </p:txBody>
      </p:sp>
      <p:sp>
        <p:nvSpPr>
          <p:cNvPr id="3" name="Down Arrow 2"/>
          <p:cNvSpPr/>
          <p:nvPr/>
        </p:nvSpPr>
        <p:spPr>
          <a:xfrm rot="2100000">
            <a:off x="1239046" y="4117604"/>
            <a:ext cx="388296" cy="556102"/>
          </a:xfrm>
          <a:prstGeom prst="down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2" name="Down Arrow 21"/>
          <p:cNvSpPr/>
          <p:nvPr/>
        </p:nvSpPr>
        <p:spPr>
          <a:xfrm rot="-2100000">
            <a:off x="2118495" y="4090978"/>
            <a:ext cx="348261" cy="580890"/>
          </a:xfrm>
          <a:prstGeom prst="down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3" name="Down Arrow 22"/>
          <p:cNvSpPr/>
          <p:nvPr/>
        </p:nvSpPr>
        <p:spPr>
          <a:xfrm>
            <a:off x="1691955" y="5310725"/>
            <a:ext cx="348261" cy="580890"/>
          </a:xfrm>
          <a:prstGeom prst="down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4" name="TextBox 23"/>
          <p:cNvSpPr txBox="1"/>
          <p:nvPr/>
        </p:nvSpPr>
        <p:spPr>
          <a:xfrm>
            <a:off x="719942" y="3301295"/>
            <a:ext cx="2614935" cy="707886"/>
          </a:xfrm>
          <a:prstGeom prst="rect">
            <a:avLst/>
          </a:prstGeom>
          <a:noFill/>
        </p:spPr>
        <p:txBody>
          <a:bodyPr wrap="square" rtlCol="0">
            <a:spAutoFit/>
          </a:bodyPr>
          <a:lstStyle/>
          <a:p>
            <a:r>
              <a:rPr lang="en-US" sz="4000" dirty="0" smtClean="0">
                <a:latin typeface="+mj-lt"/>
              </a:rPr>
              <a:t>Assessment</a:t>
            </a:r>
          </a:p>
        </p:txBody>
      </p:sp>
      <p:sp>
        <p:nvSpPr>
          <p:cNvPr id="25" name="Down Arrow 24"/>
          <p:cNvSpPr/>
          <p:nvPr/>
        </p:nvSpPr>
        <p:spPr>
          <a:xfrm>
            <a:off x="1691955" y="2832622"/>
            <a:ext cx="348261" cy="580890"/>
          </a:xfrm>
          <a:prstGeom prst="down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40746020"/>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descr="Background Light.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401" y="192165"/>
            <a:ext cx="9144000" cy="7184571"/>
          </a:xfrm>
          <a:prstGeom prst="rect">
            <a:avLst/>
          </a:prstGeom>
        </p:spPr>
      </p:pic>
      <p:pic>
        <p:nvPicPr>
          <p:cNvPr id="14" name="Picture 13" descr="Background Dark.jpg"/>
          <p:cNvPicPr>
            <a:picLocks noChangeAspect="1"/>
          </p:cNvPicPr>
          <p:nvPr/>
        </p:nvPicPr>
        <p:blipFill rotWithShape="1">
          <a:blip r:embed="rId4">
            <a:extLst>
              <a:ext uri="{28A0092B-C50C-407E-A947-70E740481C1C}">
                <a14:useLocalDpi xmlns:a14="http://schemas.microsoft.com/office/drawing/2010/main" val="0"/>
              </a:ext>
            </a:extLst>
          </a:blip>
          <a:srcRect b="83764"/>
          <a:stretch/>
        </p:blipFill>
        <p:spPr>
          <a:xfrm>
            <a:off x="0" y="-2"/>
            <a:ext cx="9144000" cy="1166521"/>
          </a:xfrm>
          <a:prstGeom prst="rect">
            <a:avLst/>
          </a:prstGeom>
        </p:spPr>
      </p:pic>
      <p:pic>
        <p:nvPicPr>
          <p:cNvPr id="15" name="Picture 14" descr="mentorcorps words only.eps"/>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90595" y="809037"/>
            <a:ext cx="1282700" cy="241300"/>
          </a:xfrm>
          <a:prstGeom prst="rect">
            <a:avLst/>
          </a:prstGeom>
        </p:spPr>
      </p:pic>
      <p:sp>
        <p:nvSpPr>
          <p:cNvPr id="16" name="TextBox 15"/>
          <p:cNvSpPr txBox="1"/>
          <p:nvPr/>
        </p:nvSpPr>
        <p:spPr>
          <a:xfrm>
            <a:off x="352952" y="1426076"/>
            <a:ext cx="7791190" cy="634020"/>
          </a:xfrm>
          <a:prstGeom prst="rect">
            <a:avLst/>
          </a:prstGeom>
          <a:noFill/>
        </p:spPr>
        <p:txBody>
          <a:bodyPr wrap="square" rtlCol="0">
            <a:spAutoFit/>
          </a:bodyPr>
          <a:lstStyle/>
          <a:p>
            <a:pPr>
              <a:lnSpc>
                <a:spcPct val="80000"/>
              </a:lnSpc>
            </a:pPr>
            <a:r>
              <a:rPr lang="en-US" sz="4400" dirty="0" smtClean="0">
                <a:latin typeface="FuturTBol"/>
                <a:cs typeface="FuturTBol"/>
              </a:rPr>
              <a:t>Magnetic Tape</a:t>
            </a:r>
            <a:endParaRPr lang="en-US" sz="4400" dirty="0">
              <a:latin typeface="FuturTBol"/>
              <a:cs typeface="FuturTBol"/>
            </a:endParaRPr>
          </a:p>
        </p:txBody>
      </p:sp>
      <p:pic>
        <p:nvPicPr>
          <p:cNvPr id="4" name="Picture 3"/>
          <p:cNvPicPr>
            <a:picLocks noChangeAspect="1"/>
          </p:cNvPicPr>
          <p:nvPr/>
        </p:nvPicPr>
        <p:blipFill rotWithShape="1">
          <a:blip r:embed="rId6">
            <a:extLst>
              <a:ext uri="{28A0092B-C50C-407E-A947-70E740481C1C}">
                <a14:useLocalDpi xmlns:a14="http://schemas.microsoft.com/office/drawing/2010/main" val="0"/>
              </a:ext>
            </a:extLst>
          </a:blip>
          <a:srcRect l="8306" r="6912"/>
          <a:stretch/>
        </p:blipFill>
        <p:spPr>
          <a:xfrm>
            <a:off x="4931892" y="2320711"/>
            <a:ext cx="3776185" cy="2391966"/>
          </a:xfrm>
          <a:prstGeom prst="rect">
            <a:avLst/>
          </a:prstGeom>
          <a:ln w="9525">
            <a:solidFill>
              <a:schemeClr val="tx1"/>
            </a:solidFill>
          </a:ln>
        </p:spPr>
      </p:pic>
      <p:sp>
        <p:nvSpPr>
          <p:cNvPr id="5" name="TextBox 4"/>
          <p:cNvSpPr txBox="1"/>
          <p:nvPr/>
        </p:nvSpPr>
        <p:spPr>
          <a:xfrm>
            <a:off x="246096" y="2253695"/>
            <a:ext cx="4792673" cy="4062651"/>
          </a:xfrm>
          <a:prstGeom prst="rect">
            <a:avLst/>
          </a:prstGeom>
          <a:noFill/>
        </p:spPr>
        <p:txBody>
          <a:bodyPr wrap="square" rtlCol="0">
            <a:spAutoFit/>
          </a:bodyPr>
          <a:lstStyle/>
          <a:p>
            <a:r>
              <a:rPr lang="en-US" sz="3600" dirty="0" smtClean="0"/>
              <a:t>Formats at Risk</a:t>
            </a:r>
          </a:p>
          <a:p>
            <a:endParaRPr lang="en-US" sz="1000" dirty="0" smtClean="0"/>
          </a:p>
          <a:p>
            <a:pPr marL="228600" indent="-228600">
              <a:buFont typeface="Arial" panose="020B0604020202020204" pitchFamily="34" charset="0"/>
              <a:buChar char="•"/>
            </a:pPr>
            <a:r>
              <a:rPr lang="en-US" sz="2400" dirty="0" smtClean="0"/>
              <a:t>acetate base tapes</a:t>
            </a:r>
          </a:p>
          <a:p>
            <a:pPr marL="685800" lvl="1" indent="-228600">
              <a:buFont typeface="Arial" panose="020B0604020202020204" pitchFamily="34" charset="0"/>
              <a:buChar char="•"/>
            </a:pPr>
            <a:r>
              <a:rPr lang="en-US" sz="2400" dirty="0" smtClean="0"/>
              <a:t>1950s-1960s</a:t>
            </a:r>
          </a:p>
          <a:p>
            <a:pPr marL="685800" lvl="1" indent="-228600">
              <a:buFont typeface="Arial" panose="020B0604020202020204" pitchFamily="34" charset="0"/>
              <a:buChar char="•"/>
            </a:pPr>
            <a:r>
              <a:rPr lang="en-US" sz="2400" dirty="0" smtClean="0"/>
              <a:t>vinegar syndrome</a:t>
            </a:r>
          </a:p>
          <a:p>
            <a:pPr marL="685800" lvl="1" indent="-228600">
              <a:buFont typeface="Arial" panose="020B0604020202020204" pitchFamily="34" charset="0"/>
              <a:buChar char="•"/>
            </a:pPr>
            <a:endParaRPr lang="en-US" sz="1000" dirty="0" smtClean="0"/>
          </a:p>
          <a:p>
            <a:pPr marL="228600" indent="-228600">
              <a:buFont typeface="Arial" panose="020B0604020202020204" pitchFamily="34" charset="0"/>
              <a:buChar char="•"/>
            </a:pPr>
            <a:r>
              <a:rPr lang="en-US" sz="2400" dirty="0" smtClean="0"/>
              <a:t>polyester base tapes</a:t>
            </a:r>
          </a:p>
          <a:p>
            <a:pPr marL="685800" lvl="1" indent="-228600">
              <a:buFont typeface="Arial" panose="020B0604020202020204" pitchFamily="34" charset="0"/>
              <a:buChar char="•"/>
            </a:pPr>
            <a:r>
              <a:rPr lang="en-US" sz="2400" dirty="0" smtClean="0"/>
              <a:t>1960s-1980s</a:t>
            </a:r>
          </a:p>
          <a:p>
            <a:pPr marL="685800" lvl="1" indent="-228600">
              <a:buFont typeface="Arial" panose="020B0604020202020204" pitchFamily="34" charset="0"/>
              <a:buChar char="•"/>
            </a:pPr>
            <a:r>
              <a:rPr lang="en-US" sz="2400" dirty="0" smtClean="0"/>
              <a:t>soft binder syndrome</a:t>
            </a:r>
          </a:p>
          <a:p>
            <a:endParaRPr lang="en-US" sz="1000" dirty="0" smtClean="0"/>
          </a:p>
          <a:p>
            <a:pPr marL="228600" indent="-228600">
              <a:buFont typeface="Arial" panose="020B0604020202020204" pitchFamily="34" charset="0"/>
              <a:buChar char="•"/>
            </a:pPr>
            <a:r>
              <a:rPr lang="en-US" sz="2400" dirty="0" smtClean="0"/>
              <a:t>digital audio tapes (DAT)</a:t>
            </a:r>
          </a:p>
          <a:p>
            <a:pPr marL="685800" lvl="1" indent="-228600">
              <a:buFont typeface="Arial" panose="020B0604020202020204" pitchFamily="34" charset="0"/>
              <a:buChar char="•"/>
            </a:pPr>
            <a:r>
              <a:rPr lang="en-US" sz="2400" dirty="0" smtClean="0"/>
              <a:t>mechanical alignment</a:t>
            </a:r>
            <a:endParaRPr lang="en-US" sz="2400" dirty="0"/>
          </a:p>
        </p:txBody>
      </p:sp>
      <p:sp>
        <p:nvSpPr>
          <p:cNvPr id="17" name="TextBox 16"/>
          <p:cNvSpPr txBox="1"/>
          <p:nvPr/>
        </p:nvSpPr>
        <p:spPr>
          <a:xfrm>
            <a:off x="4931892" y="4779693"/>
            <a:ext cx="2448747" cy="369332"/>
          </a:xfrm>
          <a:prstGeom prst="rect">
            <a:avLst/>
          </a:prstGeom>
          <a:noFill/>
        </p:spPr>
        <p:txBody>
          <a:bodyPr wrap="none" rtlCol="0">
            <a:spAutoFit/>
          </a:bodyPr>
          <a:lstStyle/>
          <a:p>
            <a:r>
              <a:rPr lang="en-US" i="1" dirty="0" smtClean="0">
                <a:latin typeface="Adobe Garamond Pro"/>
              </a:rPr>
              <a:t>Anatomy of magnetic tape.</a:t>
            </a:r>
            <a:endParaRPr lang="en-US" i="1" dirty="0">
              <a:latin typeface="Adobe Garamond Pro"/>
            </a:endParaRPr>
          </a:p>
        </p:txBody>
      </p:sp>
    </p:spTree>
    <p:extLst>
      <p:ext uri="{BB962C8B-B14F-4D97-AF65-F5344CB8AC3E}">
        <p14:creationId xmlns:p14="http://schemas.microsoft.com/office/powerpoint/2010/main" val="3196309602"/>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descr="Background Light.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401" y="192165"/>
            <a:ext cx="9144000" cy="7184571"/>
          </a:xfrm>
          <a:prstGeom prst="rect">
            <a:avLst/>
          </a:prstGeom>
        </p:spPr>
      </p:pic>
      <p:pic>
        <p:nvPicPr>
          <p:cNvPr id="14" name="Picture 13" descr="Background Dark.jpg"/>
          <p:cNvPicPr>
            <a:picLocks noChangeAspect="1"/>
          </p:cNvPicPr>
          <p:nvPr/>
        </p:nvPicPr>
        <p:blipFill rotWithShape="1">
          <a:blip r:embed="rId4">
            <a:extLst>
              <a:ext uri="{28A0092B-C50C-407E-A947-70E740481C1C}">
                <a14:useLocalDpi xmlns:a14="http://schemas.microsoft.com/office/drawing/2010/main" val="0"/>
              </a:ext>
            </a:extLst>
          </a:blip>
          <a:srcRect b="83764"/>
          <a:stretch/>
        </p:blipFill>
        <p:spPr>
          <a:xfrm>
            <a:off x="0" y="-2"/>
            <a:ext cx="9144000" cy="1166521"/>
          </a:xfrm>
          <a:prstGeom prst="rect">
            <a:avLst/>
          </a:prstGeom>
        </p:spPr>
      </p:pic>
      <p:pic>
        <p:nvPicPr>
          <p:cNvPr id="15" name="Picture 14" descr="mentorcorps words only.eps"/>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90595" y="809037"/>
            <a:ext cx="1282700" cy="241300"/>
          </a:xfrm>
          <a:prstGeom prst="rect">
            <a:avLst/>
          </a:prstGeom>
        </p:spPr>
      </p:pic>
      <p:sp>
        <p:nvSpPr>
          <p:cNvPr id="16" name="TextBox 15"/>
          <p:cNvSpPr txBox="1"/>
          <p:nvPr/>
        </p:nvSpPr>
        <p:spPr>
          <a:xfrm>
            <a:off x="352952" y="1426076"/>
            <a:ext cx="7791190" cy="634020"/>
          </a:xfrm>
          <a:prstGeom prst="rect">
            <a:avLst/>
          </a:prstGeom>
          <a:noFill/>
        </p:spPr>
        <p:txBody>
          <a:bodyPr wrap="square" rtlCol="0">
            <a:spAutoFit/>
          </a:bodyPr>
          <a:lstStyle/>
          <a:p>
            <a:pPr>
              <a:lnSpc>
                <a:spcPct val="80000"/>
              </a:lnSpc>
            </a:pPr>
            <a:r>
              <a:rPr lang="en-US" sz="4400" dirty="0" smtClean="0">
                <a:latin typeface="FuturTBol"/>
                <a:cs typeface="FuturTBol"/>
              </a:rPr>
              <a:t>Inspection of Magnetic Tape</a:t>
            </a:r>
            <a:endParaRPr lang="en-US" sz="4400" dirty="0">
              <a:latin typeface="FuturTBol"/>
              <a:cs typeface="FuturTBol"/>
            </a:endParaRPr>
          </a:p>
        </p:txBody>
      </p:sp>
      <p:sp>
        <p:nvSpPr>
          <p:cNvPr id="2" name="TextBox 1"/>
          <p:cNvSpPr txBox="1"/>
          <p:nvPr/>
        </p:nvSpPr>
        <p:spPr>
          <a:xfrm>
            <a:off x="4088486" y="4716580"/>
            <a:ext cx="4932421" cy="1754326"/>
          </a:xfrm>
          <a:prstGeom prst="rect">
            <a:avLst/>
          </a:prstGeom>
          <a:noFill/>
        </p:spPr>
        <p:txBody>
          <a:bodyPr wrap="square" rtlCol="0">
            <a:spAutoFit/>
          </a:bodyPr>
          <a:lstStyle/>
          <a:p>
            <a:r>
              <a:rPr lang="en-US" sz="2400" dirty="0" smtClean="0"/>
              <a:t>2. inspect box and item</a:t>
            </a:r>
          </a:p>
          <a:p>
            <a:pPr marL="465138" lvl="1" indent="-241300">
              <a:buFont typeface="Arial" panose="020B0604020202020204" pitchFamily="34" charset="0"/>
              <a:buChar char="•"/>
            </a:pPr>
            <a:r>
              <a:rPr lang="en-US" sz="2000" dirty="0" smtClean="0"/>
              <a:t>physical damage</a:t>
            </a:r>
          </a:p>
          <a:p>
            <a:pPr marL="465138" lvl="1" indent="-241300">
              <a:buFont typeface="Arial" panose="020B0604020202020204" pitchFamily="34" charset="0"/>
              <a:buChar char="•"/>
            </a:pPr>
            <a:r>
              <a:rPr lang="en-US" sz="2000" dirty="0" smtClean="0"/>
              <a:t>fungus</a:t>
            </a:r>
          </a:p>
          <a:p>
            <a:pPr marL="465138" lvl="1" indent="-241300">
              <a:buFont typeface="Arial" panose="020B0604020202020204" pitchFamily="34" charset="0"/>
              <a:buChar char="•"/>
            </a:pPr>
            <a:r>
              <a:rPr lang="en-US" sz="2000" dirty="0" smtClean="0"/>
              <a:t>clues of storage history</a:t>
            </a:r>
          </a:p>
          <a:p>
            <a:r>
              <a:rPr lang="en-US" sz="2400" dirty="0"/>
              <a:t>	</a:t>
            </a:r>
          </a:p>
        </p:txBody>
      </p:sp>
      <p:pic>
        <p:nvPicPr>
          <p:cNvPr id="6" name="Picture 5"/>
          <p:cNvPicPr>
            <a:picLocks noChangeAspect="1"/>
          </p:cNvPicPr>
          <p:nvPr/>
        </p:nvPicPr>
        <p:blipFill rotWithShape="1">
          <a:blip r:embed="rId6">
            <a:extLst>
              <a:ext uri="{28A0092B-C50C-407E-A947-70E740481C1C}">
                <a14:useLocalDpi xmlns:a14="http://schemas.microsoft.com/office/drawing/2010/main" val="0"/>
              </a:ext>
            </a:extLst>
          </a:blip>
          <a:srcRect l="15703" t="8827" r="17233" b="4528"/>
          <a:stretch/>
        </p:blipFill>
        <p:spPr>
          <a:xfrm>
            <a:off x="1446732" y="4495166"/>
            <a:ext cx="2251129" cy="1934430"/>
          </a:xfrm>
          <a:prstGeom prst="rect">
            <a:avLst/>
          </a:prstGeom>
          <a:ln w="9525">
            <a:solidFill>
              <a:schemeClr val="tx1"/>
            </a:solidFill>
          </a:ln>
        </p:spPr>
      </p:pic>
      <p:pic>
        <p:nvPicPr>
          <p:cNvPr id="10" name="Picture 9"/>
          <p:cNvPicPr>
            <a:picLocks noChangeAspect="1"/>
          </p:cNvPicPr>
          <p:nvPr/>
        </p:nvPicPr>
        <p:blipFill rotWithShape="1">
          <a:blip r:embed="rId7">
            <a:extLst>
              <a:ext uri="{28A0092B-C50C-407E-A947-70E740481C1C}">
                <a14:useLocalDpi xmlns:a14="http://schemas.microsoft.com/office/drawing/2010/main" val="0"/>
              </a:ext>
            </a:extLst>
          </a:blip>
          <a:srcRect l="9239" t="5319" r="6711" b="8309"/>
          <a:stretch/>
        </p:blipFill>
        <p:spPr>
          <a:xfrm>
            <a:off x="1380838" y="2258163"/>
            <a:ext cx="1788661" cy="1748315"/>
          </a:xfrm>
          <a:prstGeom prst="rect">
            <a:avLst/>
          </a:prstGeom>
          <a:ln w="9525">
            <a:solidFill>
              <a:schemeClr val="tx1"/>
            </a:solidFill>
          </a:ln>
        </p:spPr>
      </p:pic>
      <p:sp>
        <p:nvSpPr>
          <p:cNvPr id="21" name="TextBox 20"/>
          <p:cNvSpPr txBox="1"/>
          <p:nvPr/>
        </p:nvSpPr>
        <p:spPr>
          <a:xfrm>
            <a:off x="1298924" y="4049068"/>
            <a:ext cx="2385268" cy="369332"/>
          </a:xfrm>
          <a:prstGeom prst="rect">
            <a:avLst/>
          </a:prstGeom>
          <a:noFill/>
        </p:spPr>
        <p:txBody>
          <a:bodyPr wrap="none" rtlCol="0">
            <a:spAutoFit/>
          </a:bodyPr>
          <a:lstStyle/>
          <a:p>
            <a:r>
              <a:rPr lang="en-US" i="1" dirty="0" smtClean="0">
                <a:latin typeface="Adobe Garamond Pro"/>
              </a:rPr>
              <a:t>Off brand tape, thin tape.</a:t>
            </a:r>
            <a:endParaRPr lang="en-US" i="1" dirty="0">
              <a:latin typeface="Adobe Garamond Pro"/>
            </a:endParaRPr>
          </a:p>
        </p:txBody>
      </p:sp>
      <p:pic>
        <p:nvPicPr>
          <p:cNvPr id="20" name="Picture 19"/>
          <p:cNvPicPr>
            <a:picLocks noChangeAspect="1"/>
          </p:cNvPicPr>
          <p:nvPr/>
        </p:nvPicPr>
        <p:blipFill rotWithShape="1">
          <a:blip r:embed="rId7">
            <a:extLst>
              <a:ext uri="{28A0092B-C50C-407E-A947-70E740481C1C}">
                <a14:useLocalDpi xmlns:a14="http://schemas.microsoft.com/office/drawing/2010/main" val="0"/>
              </a:ext>
            </a:extLst>
          </a:blip>
          <a:srcRect l="72150" t="68087" r="9925" b="10025"/>
          <a:stretch/>
        </p:blipFill>
        <p:spPr>
          <a:xfrm>
            <a:off x="2076042" y="2337189"/>
            <a:ext cx="1701577" cy="1590261"/>
          </a:xfrm>
          <a:prstGeom prst="rect">
            <a:avLst/>
          </a:prstGeom>
          <a:ln w="9525">
            <a:solidFill>
              <a:schemeClr val="tx1"/>
            </a:solidFill>
          </a:ln>
        </p:spPr>
      </p:pic>
      <p:sp>
        <p:nvSpPr>
          <p:cNvPr id="22" name="TextBox 21"/>
          <p:cNvSpPr txBox="1"/>
          <p:nvPr/>
        </p:nvSpPr>
        <p:spPr>
          <a:xfrm>
            <a:off x="4088487" y="2536620"/>
            <a:ext cx="4563144" cy="1384995"/>
          </a:xfrm>
          <a:prstGeom prst="rect">
            <a:avLst/>
          </a:prstGeom>
          <a:noFill/>
        </p:spPr>
        <p:txBody>
          <a:bodyPr wrap="square" rtlCol="0">
            <a:spAutoFit/>
          </a:bodyPr>
          <a:lstStyle/>
          <a:p>
            <a:r>
              <a:rPr lang="en-US" sz="2400" dirty="0" smtClean="0"/>
              <a:t>1. note brand and product</a:t>
            </a:r>
          </a:p>
          <a:p>
            <a:pPr marL="465138" lvl="1" indent="-241300">
              <a:buFont typeface="Arial" panose="020B0604020202020204" pitchFamily="34" charset="0"/>
              <a:buChar char="•"/>
            </a:pPr>
            <a:r>
              <a:rPr lang="en-US" sz="2000" dirty="0" smtClean="0"/>
              <a:t>off brands</a:t>
            </a:r>
          </a:p>
          <a:p>
            <a:pPr marL="465138" lvl="1" indent="-241300">
              <a:buFont typeface="Arial" panose="020B0604020202020204" pitchFamily="34" charset="0"/>
              <a:buChar char="•"/>
            </a:pPr>
            <a:r>
              <a:rPr lang="en-US" sz="2000" dirty="0" smtClean="0"/>
              <a:t>thin tapes: “double play”</a:t>
            </a:r>
            <a:endParaRPr lang="en-US" sz="2400" dirty="0"/>
          </a:p>
          <a:p>
            <a:pPr marL="465138" lvl="1" indent="-241300">
              <a:buFont typeface="Arial" panose="020B0604020202020204" pitchFamily="34" charset="0"/>
              <a:buChar char="•"/>
            </a:pPr>
            <a:r>
              <a:rPr lang="en-US" sz="2000" dirty="0" smtClean="0"/>
              <a:t>tape base</a:t>
            </a:r>
          </a:p>
        </p:txBody>
      </p:sp>
      <p:sp>
        <p:nvSpPr>
          <p:cNvPr id="23" name="TextBox 22"/>
          <p:cNvSpPr txBox="1"/>
          <p:nvPr/>
        </p:nvSpPr>
        <p:spPr>
          <a:xfrm>
            <a:off x="1281916" y="6489952"/>
            <a:ext cx="2957541" cy="369332"/>
          </a:xfrm>
          <a:prstGeom prst="rect">
            <a:avLst/>
          </a:prstGeom>
          <a:noFill/>
        </p:spPr>
        <p:txBody>
          <a:bodyPr wrap="none" rtlCol="0">
            <a:spAutoFit/>
          </a:bodyPr>
          <a:lstStyle/>
          <a:p>
            <a:r>
              <a:rPr lang="en-US" i="1" dirty="0" smtClean="0">
                <a:latin typeface="Adobe Garamond Pro"/>
              </a:rPr>
              <a:t>No sign of mold or oxide flaking.</a:t>
            </a:r>
            <a:endParaRPr lang="en-US" i="1" dirty="0">
              <a:latin typeface="Adobe Garamond Pro"/>
            </a:endParaRPr>
          </a:p>
        </p:txBody>
      </p:sp>
    </p:spTree>
    <p:extLst>
      <p:ext uri="{BB962C8B-B14F-4D97-AF65-F5344CB8AC3E}">
        <p14:creationId xmlns:p14="http://schemas.microsoft.com/office/powerpoint/2010/main" val="145301563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descr="Background Light.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
            <a:ext cx="9144000" cy="7184571"/>
          </a:xfrm>
          <a:prstGeom prst="rect">
            <a:avLst/>
          </a:prstGeom>
        </p:spPr>
      </p:pic>
      <p:pic>
        <p:nvPicPr>
          <p:cNvPr id="14" name="Picture 13" descr="Background Dark.jpg"/>
          <p:cNvPicPr>
            <a:picLocks noChangeAspect="1"/>
          </p:cNvPicPr>
          <p:nvPr/>
        </p:nvPicPr>
        <p:blipFill rotWithShape="1">
          <a:blip r:embed="rId4">
            <a:extLst>
              <a:ext uri="{28A0092B-C50C-407E-A947-70E740481C1C}">
                <a14:useLocalDpi xmlns:a14="http://schemas.microsoft.com/office/drawing/2010/main" val="0"/>
              </a:ext>
            </a:extLst>
          </a:blip>
          <a:srcRect b="83764"/>
          <a:stretch/>
        </p:blipFill>
        <p:spPr>
          <a:xfrm>
            <a:off x="0" y="-2"/>
            <a:ext cx="9144000" cy="1166521"/>
          </a:xfrm>
          <a:prstGeom prst="rect">
            <a:avLst/>
          </a:prstGeom>
        </p:spPr>
      </p:pic>
      <p:pic>
        <p:nvPicPr>
          <p:cNvPr id="15" name="Picture 14" descr="mentorcorps words only.eps"/>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90595" y="809037"/>
            <a:ext cx="1282700" cy="241300"/>
          </a:xfrm>
          <a:prstGeom prst="rect">
            <a:avLst/>
          </a:prstGeom>
        </p:spPr>
      </p:pic>
      <p:sp>
        <p:nvSpPr>
          <p:cNvPr id="16" name="TextBox 15"/>
          <p:cNvSpPr txBox="1"/>
          <p:nvPr/>
        </p:nvSpPr>
        <p:spPr>
          <a:xfrm>
            <a:off x="358896" y="1743086"/>
            <a:ext cx="8292122" cy="634020"/>
          </a:xfrm>
          <a:prstGeom prst="rect">
            <a:avLst/>
          </a:prstGeom>
          <a:noFill/>
        </p:spPr>
        <p:txBody>
          <a:bodyPr wrap="square" rtlCol="0">
            <a:spAutoFit/>
          </a:bodyPr>
          <a:lstStyle/>
          <a:p>
            <a:pPr>
              <a:lnSpc>
                <a:spcPct val="80000"/>
              </a:lnSpc>
            </a:pPr>
            <a:r>
              <a:rPr lang="en-US" sz="4400" dirty="0" smtClean="0">
                <a:latin typeface="FuturTBol"/>
                <a:cs typeface="FuturTBol"/>
              </a:rPr>
              <a:t>The State of Sound Recordings</a:t>
            </a:r>
            <a:endParaRPr lang="en-US" sz="4400" dirty="0">
              <a:latin typeface="FuturTBol"/>
              <a:cs typeface="FuturTBol"/>
            </a:endParaRPr>
          </a:p>
        </p:txBody>
      </p:sp>
      <p:sp>
        <p:nvSpPr>
          <p:cNvPr id="17" name="TextBox 16"/>
          <p:cNvSpPr txBox="1"/>
          <p:nvPr/>
        </p:nvSpPr>
        <p:spPr>
          <a:xfrm>
            <a:off x="358896" y="2528939"/>
            <a:ext cx="5826750" cy="1646605"/>
          </a:xfrm>
          <a:prstGeom prst="rect">
            <a:avLst/>
          </a:prstGeom>
          <a:noFill/>
        </p:spPr>
        <p:txBody>
          <a:bodyPr wrap="square" rtlCol="0">
            <a:spAutoFit/>
          </a:bodyPr>
          <a:lstStyle/>
          <a:p>
            <a:r>
              <a:rPr lang="en-US" sz="2400" dirty="0" smtClean="0"/>
              <a:t>Survey of Academic Libraries (2004)</a:t>
            </a:r>
          </a:p>
          <a:p>
            <a:endParaRPr lang="en-US" sz="500" dirty="0" smtClean="0"/>
          </a:p>
          <a:p>
            <a:pPr marL="342900" indent="-342900">
              <a:buFont typeface="Arial" panose="020B0604020202020204" pitchFamily="34" charset="0"/>
              <a:buChar char="•"/>
            </a:pPr>
            <a:r>
              <a:rPr lang="en-US" sz="2400" dirty="0" smtClean="0"/>
              <a:t>collections are rich</a:t>
            </a:r>
          </a:p>
          <a:p>
            <a:pPr marL="342900" indent="-342900">
              <a:buFont typeface="Arial" panose="020B0604020202020204" pitchFamily="34" charset="0"/>
              <a:buChar char="•"/>
            </a:pPr>
            <a:r>
              <a:rPr lang="en-US" sz="2400" dirty="0"/>
              <a:t>barriers </a:t>
            </a:r>
            <a:r>
              <a:rPr lang="en-US" sz="2400" dirty="0" smtClean="0"/>
              <a:t>to using them are high</a:t>
            </a:r>
          </a:p>
          <a:p>
            <a:pPr marL="342900" indent="-342900">
              <a:buFont typeface="Arial" panose="020B0604020202020204" pitchFamily="34" charset="0"/>
              <a:buChar char="•"/>
            </a:pPr>
            <a:r>
              <a:rPr lang="en-US" sz="2400" dirty="0"/>
              <a:t>readiness to manage </a:t>
            </a:r>
            <a:r>
              <a:rPr lang="en-US" sz="2400" dirty="0" smtClean="0"/>
              <a:t>is </a:t>
            </a:r>
            <a:r>
              <a:rPr lang="en-US" sz="2400" dirty="0"/>
              <a:t>low</a:t>
            </a:r>
            <a:endParaRPr lang="en-US" sz="2400" dirty="0">
              <a:latin typeface="Adobe Garamond Pro"/>
              <a:cs typeface="Adobe Garamond Pro"/>
            </a:endParaRPr>
          </a:p>
        </p:txBody>
      </p:sp>
      <p:pic>
        <p:nvPicPr>
          <p:cNvPr id="5" name="Picture 4"/>
          <p:cNvPicPr>
            <a:picLocks noChangeAspect="1"/>
          </p:cNvPicPr>
          <p:nvPr/>
        </p:nvPicPr>
        <p:blipFill>
          <a:blip r:embed="rId6"/>
          <a:stretch>
            <a:fillRect/>
          </a:stretch>
        </p:blipFill>
        <p:spPr>
          <a:xfrm>
            <a:off x="5232592" y="2643660"/>
            <a:ext cx="3565292" cy="3355569"/>
          </a:xfrm>
          <a:prstGeom prst="rect">
            <a:avLst/>
          </a:prstGeom>
        </p:spPr>
      </p:pic>
      <p:pic>
        <p:nvPicPr>
          <p:cNvPr id="2" name="Picture 1"/>
          <p:cNvPicPr>
            <a:picLocks noChangeAspect="1"/>
          </p:cNvPicPr>
          <p:nvPr/>
        </p:nvPicPr>
        <p:blipFill rotWithShape="1">
          <a:blip r:embed="rId7">
            <a:extLst>
              <a:ext uri="{28A0092B-C50C-407E-A947-70E740481C1C}">
                <a14:useLocalDpi xmlns:a14="http://schemas.microsoft.com/office/drawing/2010/main" val="0"/>
              </a:ext>
            </a:extLst>
          </a:blip>
          <a:srcRect l="4042" t="5882" r="42749" b="19263"/>
          <a:stretch/>
        </p:blipFill>
        <p:spPr>
          <a:xfrm rot="4528408">
            <a:off x="1201176" y="4457644"/>
            <a:ext cx="3189137" cy="3466852"/>
          </a:xfrm>
          <a:prstGeom prst="rect">
            <a:avLst/>
          </a:prstGeom>
        </p:spPr>
      </p:pic>
      <p:sp>
        <p:nvSpPr>
          <p:cNvPr id="3" name="TextBox 2"/>
          <p:cNvSpPr txBox="1"/>
          <p:nvPr/>
        </p:nvSpPr>
        <p:spPr>
          <a:xfrm>
            <a:off x="5232593" y="6081117"/>
            <a:ext cx="3565292" cy="646331"/>
          </a:xfrm>
          <a:prstGeom prst="rect">
            <a:avLst/>
          </a:prstGeom>
          <a:noFill/>
        </p:spPr>
        <p:txBody>
          <a:bodyPr wrap="square" rtlCol="0">
            <a:spAutoFit/>
          </a:bodyPr>
          <a:lstStyle/>
          <a:p>
            <a:r>
              <a:rPr lang="en-US" dirty="0" smtClean="0"/>
              <a:t>Selected sound recording formats, 1878-2014.</a:t>
            </a:r>
            <a:endParaRPr lang="en-US" dirty="0"/>
          </a:p>
        </p:txBody>
      </p:sp>
    </p:spTree>
    <p:extLst>
      <p:ext uri="{BB962C8B-B14F-4D97-AF65-F5344CB8AC3E}">
        <p14:creationId xmlns:p14="http://schemas.microsoft.com/office/powerpoint/2010/main" val="3271088396"/>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descr="Background Light.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3139"/>
            <a:ext cx="9144000" cy="7184571"/>
          </a:xfrm>
          <a:prstGeom prst="rect">
            <a:avLst/>
          </a:prstGeom>
        </p:spPr>
      </p:pic>
      <p:pic>
        <p:nvPicPr>
          <p:cNvPr id="14" name="Picture 13" descr="Background Dark.jpg"/>
          <p:cNvPicPr>
            <a:picLocks noChangeAspect="1"/>
          </p:cNvPicPr>
          <p:nvPr/>
        </p:nvPicPr>
        <p:blipFill rotWithShape="1">
          <a:blip r:embed="rId4">
            <a:extLst>
              <a:ext uri="{28A0092B-C50C-407E-A947-70E740481C1C}">
                <a14:useLocalDpi xmlns:a14="http://schemas.microsoft.com/office/drawing/2010/main" val="0"/>
              </a:ext>
            </a:extLst>
          </a:blip>
          <a:srcRect b="83764"/>
          <a:stretch/>
        </p:blipFill>
        <p:spPr>
          <a:xfrm>
            <a:off x="0" y="-2"/>
            <a:ext cx="9144000" cy="1166521"/>
          </a:xfrm>
          <a:prstGeom prst="rect">
            <a:avLst/>
          </a:prstGeom>
        </p:spPr>
      </p:pic>
      <p:pic>
        <p:nvPicPr>
          <p:cNvPr id="15" name="Picture 14" descr="mentorcorps words only.eps"/>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90595" y="809037"/>
            <a:ext cx="1282700" cy="241300"/>
          </a:xfrm>
          <a:prstGeom prst="rect">
            <a:avLst/>
          </a:prstGeom>
        </p:spPr>
      </p:pic>
      <p:sp>
        <p:nvSpPr>
          <p:cNvPr id="16" name="TextBox 15"/>
          <p:cNvSpPr txBox="1"/>
          <p:nvPr/>
        </p:nvSpPr>
        <p:spPr>
          <a:xfrm>
            <a:off x="310371" y="1407769"/>
            <a:ext cx="7791190" cy="634020"/>
          </a:xfrm>
          <a:prstGeom prst="rect">
            <a:avLst/>
          </a:prstGeom>
          <a:noFill/>
        </p:spPr>
        <p:txBody>
          <a:bodyPr wrap="square" rtlCol="0">
            <a:spAutoFit/>
          </a:bodyPr>
          <a:lstStyle/>
          <a:p>
            <a:pPr>
              <a:lnSpc>
                <a:spcPct val="80000"/>
              </a:lnSpc>
            </a:pPr>
            <a:r>
              <a:rPr lang="en-US" sz="4400" dirty="0" smtClean="0">
                <a:latin typeface="FuturTBol"/>
                <a:cs typeface="FuturTBol"/>
              </a:rPr>
              <a:t>Inspection of Magnetic Tape</a:t>
            </a:r>
            <a:endParaRPr lang="en-US" sz="4400" dirty="0">
              <a:latin typeface="FuturTBol"/>
              <a:cs typeface="FuturTBol"/>
            </a:endParaRPr>
          </a:p>
        </p:txBody>
      </p:sp>
      <p:sp>
        <p:nvSpPr>
          <p:cNvPr id="3" name="TextBox 2"/>
          <p:cNvSpPr txBox="1"/>
          <p:nvPr/>
        </p:nvSpPr>
        <p:spPr>
          <a:xfrm>
            <a:off x="3098076" y="3330753"/>
            <a:ext cx="3756733" cy="1384995"/>
          </a:xfrm>
          <a:prstGeom prst="rect">
            <a:avLst/>
          </a:prstGeom>
          <a:noFill/>
        </p:spPr>
        <p:txBody>
          <a:bodyPr wrap="square" rtlCol="0">
            <a:spAutoFit/>
          </a:bodyPr>
          <a:lstStyle/>
          <a:p>
            <a:r>
              <a:rPr lang="en-US" sz="2400" dirty="0" smtClean="0"/>
              <a:t>4. note tape pack problems</a:t>
            </a:r>
          </a:p>
          <a:p>
            <a:pPr marL="465138" indent="-241300">
              <a:buFont typeface="Arial" panose="020B0604020202020204" pitchFamily="34" charset="0"/>
              <a:buChar char="•"/>
            </a:pPr>
            <a:r>
              <a:rPr lang="en-US" sz="2000" dirty="0" err="1" smtClean="0"/>
              <a:t>spoking</a:t>
            </a:r>
            <a:r>
              <a:rPr lang="en-US" sz="2000" dirty="0" smtClean="0"/>
              <a:t>, stepped pack</a:t>
            </a:r>
          </a:p>
          <a:p>
            <a:pPr marL="465138" indent="-241300">
              <a:buFont typeface="Arial" panose="020B0604020202020204" pitchFamily="34" charset="0"/>
              <a:buChar char="•"/>
            </a:pPr>
            <a:r>
              <a:rPr lang="en-US" sz="2000" dirty="0" smtClean="0"/>
              <a:t>powder or crystal</a:t>
            </a:r>
          </a:p>
          <a:p>
            <a:pPr marL="223838"/>
            <a:r>
              <a:rPr lang="en-US" sz="2000" dirty="0"/>
              <a:t>	</a:t>
            </a:r>
            <a:r>
              <a:rPr lang="en-US" sz="2000" dirty="0" smtClean="0"/>
              <a:t> on hubs and tape edges</a:t>
            </a:r>
            <a:endParaRPr lang="en-US" sz="2000" dirty="0"/>
          </a:p>
        </p:txBody>
      </p:sp>
      <p:pic>
        <p:nvPicPr>
          <p:cNvPr id="18" name="Picture 17"/>
          <p:cNvPicPr>
            <a:picLocks noChangeAspect="1"/>
          </p:cNvPicPr>
          <p:nvPr/>
        </p:nvPicPr>
        <p:blipFill rotWithShape="1">
          <a:blip r:embed="rId6">
            <a:extLst>
              <a:ext uri="{28A0092B-C50C-407E-A947-70E740481C1C}">
                <a14:useLocalDpi xmlns:a14="http://schemas.microsoft.com/office/drawing/2010/main" val="0"/>
              </a:ext>
            </a:extLst>
          </a:blip>
          <a:srcRect l="550" t="31582" r="780" b="5292"/>
          <a:stretch/>
        </p:blipFill>
        <p:spPr>
          <a:xfrm>
            <a:off x="6729777" y="2300452"/>
            <a:ext cx="2003556" cy="1649005"/>
          </a:xfrm>
          <a:prstGeom prst="rect">
            <a:avLst/>
          </a:prstGeom>
          <a:ln w="9525">
            <a:solidFill>
              <a:schemeClr val="tx1"/>
            </a:solidFill>
          </a:ln>
        </p:spPr>
      </p:pic>
      <p:pic>
        <p:nvPicPr>
          <p:cNvPr id="4" name="Picture 3"/>
          <p:cNvPicPr>
            <a:picLocks noChangeAspect="1"/>
          </p:cNvPicPr>
          <p:nvPr/>
        </p:nvPicPr>
        <p:blipFill rotWithShape="1">
          <a:blip r:embed="rId7">
            <a:extLst>
              <a:ext uri="{28A0092B-C50C-407E-A947-70E740481C1C}">
                <a14:useLocalDpi xmlns:a14="http://schemas.microsoft.com/office/drawing/2010/main" val="0"/>
              </a:ext>
            </a:extLst>
          </a:blip>
          <a:srcRect l="18352" t="19100" r="19783" b="21475"/>
          <a:stretch/>
        </p:blipFill>
        <p:spPr>
          <a:xfrm>
            <a:off x="481430" y="4649783"/>
            <a:ext cx="2084661" cy="1331844"/>
          </a:xfrm>
          <a:prstGeom prst="rect">
            <a:avLst/>
          </a:prstGeom>
          <a:ln w="9525">
            <a:solidFill>
              <a:schemeClr val="tx1"/>
            </a:solidFill>
          </a:ln>
        </p:spPr>
      </p:pic>
      <p:sp>
        <p:nvSpPr>
          <p:cNvPr id="8" name="TextBox 7"/>
          <p:cNvSpPr txBox="1"/>
          <p:nvPr/>
        </p:nvSpPr>
        <p:spPr>
          <a:xfrm>
            <a:off x="3077248" y="2250919"/>
            <a:ext cx="3166616" cy="1077218"/>
          </a:xfrm>
          <a:prstGeom prst="rect">
            <a:avLst/>
          </a:prstGeom>
          <a:noFill/>
        </p:spPr>
        <p:txBody>
          <a:bodyPr wrap="square" rtlCol="0">
            <a:spAutoFit/>
          </a:bodyPr>
          <a:lstStyle/>
          <a:p>
            <a:r>
              <a:rPr lang="en-US" sz="2400" dirty="0" smtClean="0"/>
              <a:t>3. smell the tape</a:t>
            </a:r>
          </a:p>
          <a:p>
            <a:pPr marL="465138" lvl="1" indent="-241300">
              <a:buFont typeface="Arial" panose="020B0604020202020204" pitchFamily="34" charset="0"/>
              <a:buChar char="•"/>
            </a:pPr>
            <a:r>
              <a:rPr lang="en-US" sz="2000" dirty="0" smtClean="0"/>
              <a:t>vinegar odor</a:t>
            </a:r>
          </a:p>
          <a:p>
            <a:pPr marL="465138" lvl="1" indent="-241300">
              <a:buFont typeface="Arial" panose="020B0604020202020204" pitchFamily="34" charset="0"/>
              <a:buChar char="•"/>
            </a:pPr>
            <a:r>
              <a:rPr lang="en-US" sz="2000" dirty="0" smtClean="0"/>
              <a:t>pungent odor </a:t>
            </a:r>
            <a:endParaRPr lang="en-US" sz="2000" dirty="0"/>
          </a:p>
        </p:txBody>
      </p:sp>
      <p:sp>
        <p:nvSpPr>
          <p:cNvPr id="9" name="TextBox 8"/>
          <p:cNvSpPr txBox="1"/>
          <p:nvPr/>
        </p:nvSpPr>
        <p:spPr>
          <a:xfrm>
            <a:off x="3098076" y="4715748"/>
            <a:ext cx="2723438" cy="1077218"/>
          </a:xfrm>
          <a:prstGeom prst="rect">
            <a:avLst/>
          </a:prstGeom>
          <a:noFill/>
        </p:spPr>
        <p:txBody>
          <a:bodyPr wrap="none" rtlCol="0">
            <a:spAutoFit/>
          </a:bodyPr>
          <a:lstStyle/>
          <a:p>
            <a:r>
              <a:rPr lang="en-US" sz="2400" dirty="0" smtClean="0"/>
              <a:t>5. identify tape base</a:t>
            </a:r>
          </a:p>
          <a:p>
            <a:pPr marL="465138" lvl="1" indent="-176213">
              <a:buFont typeface="Arial" panose="020B0604020202020204" pitchFamily="34" charset="0"/>
              <a:buChar char="•"/>
              <a:tabLst>
                <a:tab pos="223838" algn="l"/>
              </a:tabLst>
            </a:pPr>
            <a:r>
              <a:rPr lang="en-US" sz="2000" dirty="0"/>
              <a:t> </a:t>
            </a:r>
            <a:r>
              <a:rPr lang="en-US" sz="2000" dirty="0" smtClean="0"/>
              <a:t>clear = acetate</a:t>
            </a:r>
          </a:p>
          <a:p>
            <a:pPr marL="465138" lvl="1" indent="-176213">
              <a:buFont typeface="Arial" panose="020B0604020202020204" pitchFamily="34" charset="0"/>
              <a:buChar char="•"/>
              <a:tabLst>
                <a:tab pos="223838" algn="l"/>
              </a:tabLst>
            </a:pPr>
            <a:r>
              <a:rPr lang="en-US" sz="2000" dirty="0" smtClean="0"/>
              <a:t> opaque = poly</a:t>
            </a:r>
            <a:endParaRPr lang="en-US" sz="2000" dirty="0"/>
          </a:p>
        </p:txBody>
      </p:sp>
      <p:pic>
        <p:nvPicPr>
          <p:cNvPr id="11" name="Picture 10"/>
          <p:cNvPicPr>
            <a:picLocks noChangeAspect="1"/>
          </p:cNvPicPr>
          <p:nvPr/>
        </p:nvPicPr>
        <p:blipFill rotWithShape="1">
          <a:blip r:embed="rId8">
            <a:extLst>
              <a:ext uri="{28A0092B-C50C-407E-A947-70E740481C1C}">
                <a14:useLocalDpi xmlns:a14="http://schemas.microsoft.com/office/drawing/2010/main" val="0"/>
              </a:ext>
            </a:extLst>
          </a:blip>
          <a:srcRect l="48152" t="13002" r="21379" b="50524"/>
          <a:stretch/>
        </p:blipFill>
        <p:spPr>
          <a:xfrm>
            <a:off x="6781360" y="4445397"/>
            <a:ext cx="1929503" cy="1536230"/>
          </a:xfrm>
          <a:prstGeom prst="rect">
            <a:avLst/>
          </a:prstGeom>
          <a:ln w="9525">
            <a:solidFill>
              <a:schemeClr val="tx1"/>
            </a:solidFill>
          </a:ln>
        </p:spPr>
      </p:pic>
      <p:sp>
        <p:nvSpPr>
          <p:cNvPr id="19" name="TextBox 18"/>
          <p:cNvSpPr txBox="1"/>
          <p:nvPr/>
        </p:nvSpPr>
        <p:spPr>
          <a:xfrm>
            <a:off x="386331" y="4190111"/>
            <a:ext cx="1666546" cy="369332"/>
          </a:xfrm>
          <a:prstGeom prst="rect">
            <a:avLst/>
          </a:prstGeom>
          <a:noFill/>
        </p:spPr>
        <p:txBody>
          <a:bodyPr wrap="none" rtlCol="0">
            <a:spAutoFit/>
          </a:bodyPr>
          <a:lstStyle/>
          <a:p>
            <a:r>
              <a:rPr lang="en-US" i="1" dirty="0" smtClean="0">
                <a:latin typeface="Adobe Garamond Pro"/>
              </a:rPr>
              <a:t>Tape is deformed.</a:t>
            </a:r>
            <a:endParaRPr lang="en-US" i="1" dirty="0">
              <a:latin typeface="Adobe Garamond Pro"/>
            </a:endParaRPr>
          </a:p>
        </p:txBody>
      </p:sp>
      <p:sp>
        <p:nvSpPr>
          <p:cNvPr id="20" name="TextBox 19"/>
          <p:cNvSpPr txBox="1"/>
          <p:nvPr/>
        </p:nvSpPr>
        <p:spPr>
          <a:xfrm>
            <a:off x="396463" y="6023591"/>
            <a:ext cx="2012539" cy="369332"/>
          </a:xfrm>
          <a:prstGeom prst="rect">
            <a:avLst/>
          </a:prstGeom>
          <a:noFill/>
        </p:spPr>
        <p:txBody>
          <a:bodyPr wrap="none" rtlCol="0">
            <a:spAutoFit/>
          </a:bodyPr>
          <a:lstStyle/>
          <a:p>
            <a:r>
              <a:rPr lang="en-US" i="1" dirty="0" err="1" smtClean="0">
                <a:latin typeface="Adobe Garamond Pro"/>
              </a:rPr>
              <a:t>Spoking</a:t>
            </a:r>
            <a:r>
              <a:rPr lang="en-US" i="1" dirty="0" smtClean="0">
                <a:latin typeface="Adobe Garamond Pro"/>
              </a:rPr>
              <a:t> in tape pack.</a:t>
            </a:r>
            <a:endParaRPr lang="en-US" i="1" dirty="0">
              <a:latin typeface="Adobe Garamond Pro"/>
            </a:endParaRPr>
          </a:p>
        </p:txBody>
      </p:sp>
      <p:sp>
        <p:nvSpPr>
          <p:cNvPr id="21" name="TextBox 20"/>
          <p:cNvSpPr txBox="1"/>
          <p:nvPr/>
        </p:nvSpPr>
        <p:spPr>
          <a:xfrm>
            <a:off x="6746513" y="6047860"/>
            <a:ext cx="2249676" cy="369332"/>
          </a:xfrm>
          <a:prstGeom prst="rect">
            <a:avLst/>
          </a:prstGeom>
          <a:noFill/>
        </p:spPr>
        <p:txBody>
          <a:bodyPr wrap="square" rtlCol="0">
            <a:spAutoFit/>
          </a:bodyPr>
          <a:lstStyle/>
          <a:p>
            <a:r>
              <a:rPr lang="en-US" i="1" dirty="0" smtClean="0">
                <a:latin typeface="Adobe Garamond Pro"/>
              </a:rPr>
              <a:t>Residue of degradation.</a:t>
            </a:r>
            <a:endParaRPr lang="en-US" i="1" dirty="0">
              <a:latin typeface="Adobe Garamond Pro"/>
            </a:endParaRPr>
          </a:p>
        </p:txBody>
      </p:sp>
      <p:sp>
        <p:nvSpPr>
          <p:cNvPr id="22" name="TextBox 21"/>
          <p:cNvSpPr txBox="1"/>
          <p:nvPr/>
        </p:nvSpPr>
        <p:spPr>
          <a:xfrm>
            <a:off x="6645062" y="3991809"/>
            <a:ext cx="2095445" cy="369332"/>
          </a:xfrm>
          <a:prstGeom prst="rect">
            <a:avLst/>
          </a:prstGeom>
          <a:noFill/>
        </p:spPr>
        <p:txBody>
          <a:bodyPr wrap="none" rtlCol="0">
            <a:spAutoFit/>
          </a:bodyPr>
          <a:lstStyle/>
          <a:p>
            <a:r>
              <a:rPr lang="en-US" i="1" dirty="0" smtClean="0">
                <a:latin typeface="Adobe Garamond Pro"/>
              </a:rPr>
              <a:t>Check for acetate base.</a:t>
            </a:r>
            <a:endParaRPr lang="en-US" i="1" dirty="0">
              <a:latin typeface="Adobe Garamond Pro"/>
            </a:endParaRPr>
          </a:p>
        </p:txBody>
      </p:sp>
      <p:pic>
        <p:nvPicPr>
          <p:cNvPr id="23" name="Picture 22"/>
          <p:cNvPicPr>
            <a:picLocks noChangeAspect="1"/>
          </p:cNvPicPr>
          <p:nvPr/>
        </p:nvPicPr>
        <p:blipFill rotWithShape="1">
          <a:blip r:embed="rId9">
            <a:extLst>
              <a:ext uri="{28A0092B-C50C-407E-A947-70E740481C1C}">
                <a14:useLocalDpi xmlns:a14="http://schemas.microsoft.com/office/drawing/2010/main" val="0"/>
              </a:ext>
            </a:extLst>
          </a:blip>
          <a:srcRect l="56120" t="5582" r="10554" b="49071"/>
          <a:stretch/>
        </p:blipFill>
        <p:spPr>
          <a:xfrm>
            <a:off x="490595" y="2283038"/>
            <a:ext cx="2076142" cy="1878951"/>
          </a:xfrm>
          <a:prstGeom prst="rect">
            <a:avLst/>
          </a:prstGeom>
          <a:ln w="9525">
            <a:solidFill>
              <a:schemeClr val="tx1"/>
            </a:solidFill>
          </a:ln>
        </p:spPr>
      </p:pic>
      <p:sp>
        <p:nvSpPr>
          <p:cNvPr id="24" name="TextBox 23"/>
          <p:cNvSpPr txBox="1"/>
          <p:nvPr/>
        </p:nvSpPr>
        <p:spPr>
          <a:xfrm>
            <a:off x="3098076" y="5792966"/>
            <a:ext cx="2511650" cy="461665"/>
          </a:xfrm>
          <a:prstGeom prst="rect">
            <a:avLst/>
          </a:prstGeom>
          <a:noFill/>
        </p:spPr>
        <p:txBody>
          <a:bodyPr wrap="none" rtlCol="0">
            <a:spAutoFit/>
          </a:bodyPr>
          <a:lstStyle/>
          <a:p>
            <a:r>
              <a:rPr lang="en-US" sz="2400" dirty="0" smtClean="0"/>
              <a:t>6. inspect the tape</a:t>
            </a:r>
          </a:p>
        </p:txBody>
      </p:sp>
    </p:spTree>
    <p:extLst>
      <p:ext uri="{BB962C8B-B14F-4D97-AF65-F5344CB8AC3E}">
        <p14:creationId xmlns:p14="http://schemas.microsoft.com/office/powerpoint/2010/main" val="1731192069"/>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descr="Background Light.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
            <a:ext cx="9144000" cy="7184571"/>
          </a:xfrm>
          <a:prstGeom prst="rect">
            <a:avLst/>
          </a:prstGeom>
        </p:spPr>
      </p:pic>
      <p:pic>
        <p:nvPicPr>
          <p:cNvPr id="14" name="Picture 13" descr="Background Dark.jpg"/>
          <p:cNvPicPr>
            <a:picLocks noChangeAspect="1"/>
          </p:cNvPicPr>
          <p:nvPr/>
        </p:nvPicPr>
        <p:blipFill rotWithShape="1">
          <a:blip r:embed="rId4">
            <a:extLst>
              <a:ext uri="{28A0092B-C50C-407E-A947-70E740481C1C}">
                <a14:useLocalDpi xmlns:a14="http://schemas.microsoft.com/office/drawing/2010/main" val="0"/>
              </a:ext>
            </a:extLst>
          </a:blip>
          <a:srcRect b="83764"/>
          <a:stretch/>
        </p:blipFill>
        <p:spPr>
          <a:xfrm>
            <a:off x="0" y="-2"/>
            <a:ext cx="9144000" cy="1166521"/>
          </a:xfrm>
          <a:prstGeom prst="rect">
            <a:avLst/>
          </a:prstGeom>
        </p:spPr>
      </p:pic>
      <p:pic>
        <p:nvPicPr>
          <p:cNvPr id="15" name="Picture 14" descr="mentorcorps words only.eps"/>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90595" y="809037"/>
            <a:ext cx="1282700" cy="241300"/>
          </a:xfrm>
          <a:prstGeom prst="rect">
            <a:avLst/>
          </a:prstGeom>
        </p:spPr>
      </p:pic>
      <p:sp>
        <p:nvSpPr>
          <p:cNvPr id="8" name="TextBox 7"/>
          <p:cNvSpPr txBox="1"/>
          <p:nvPr/>
        </p:nvSpPr>
        <p:spPr>
          <a:xfrm>
            <a:off x="358895" y="1783379"/>
            <a:ext cx="7572529" cy="634020"/>
          </a:xfrm>
          <a:prstGeom prst="rect">
            <a:avLst/>
          </a:prstGeom>
          <a:noFill/>
        </p:spPr>
        <p:txBody>
          <a:bodyPr wrap="square" rtlCol="0">
            <a:spAutoFit/>
          </a:bodyPr>
          <a:lstStyle/>
          <a:p>
            <a:pPr>
              <a:lnSpc>
                <a:spcPct val="80000"/>
              </a:lnSpc>
            </a:pPr>
            <a:r>
              <a:rPr lang="en-US" sz="4400" dirty="0" smtClean="0">
                <a:latin typeface="FuturTBol"/>
                <a:cs typeface="FuturTBol"/>
              </a:rPr>
              <a:t>Preservation Projects</a:t>
            </a:r>
            <a:endParaRPr lang="en-US" sz="4400" dirty="0">
              <a:latin typeface="FuturTBol"/>
              <a:cs typeface="FuturTBol"/>
            </a:endParaRPr>
          </a:p>
        </p:txBody>
      </p:sp>
      <p:pic>
        <p:nvPicPr>
          <p:cNvPr id="3" name="Picture 2"/>
          <p:cNvPicPr>
            <a:picLocks noChangeAspect="1"/>
          </p:cNvPicPr>
          <p:nvPr/>
        </p:nvPicPr>
        <p:blipFill rotWithShape="1">
          <a:blip r:embed="rId6">
            <a:extLst>
              <a:ext uri="{28A0092B-C50C-407E-A947-70E740481C1C}">
                <a14:useLocalDpi xmlns:a14="http://schemas.microsoft.com/office/drawing/2010/main" val="0"/>
              </a:ext>
            </a:extLst>
          </a:blip>
          <a:srcRect l="2778" t="13871" r="10530" b="-141"/>
          <a:stretch/>
        </p:blipFill>
        <p:spPr>
          <a:xfrm>
            <a:off x="4772878" y="2788102"/>
            <a:ext cx="4043576" cy="3017865"/>
          </a:xfrm>
          <a:prstGeom prst="rect">
            <a:avLst/>
          </a:prstGeom>
          <a:ln w="9525">
            <a:solidFill>
              <a:schemeClr val="tx1"/>
            </a:solidFill>
          </a:ln>
        </p:spPr>
      </p:pic>
      <p:sp>
        <p:nvSpPr>
          <p:cNvPr id="13" name="TextBox 12"/>
          <p:cNvSpPr txBox="1"/>
          <p:nvPr/>
        </p:nvSpPr>
        <p:spPr>
          <a:xfrm>
            <a:off x="4725111" y="5848937"/>
            <a:ext cx="4139110" cy="646331"/>
          </a:xfrm>
          <a:prstGeom prst="rect">
            <a:avLst/>
          </a:prstGeom>
          <a:noFill/>
        </p:spPr>
        <p:txBody>
          <a:bodyPr wrap="square" rtlCol="0">
            <a:spAutoFit/>
          </a:bodyPr>
          <a:lstStyle/>
          <a:p>
            <a:r>
              <a:rPr lang="en-US" i="1" dirty="0" smtClean="0">
                <a:latin typeface="Adobe Garamond Pro"/>
              </a:rPr>
              <a:t>Audio workstation in use in tribal archives.</a:t>
            </a:r>
          </a:p>
          <a:p>
            <a:r>
              <a:rPr lang="en-US" i="1" dirty="0" smtClean="0">
                <a:latin typeface="Adobe Garamond Pro"/>
              </a:rPr>
              <a:t>One year of planning and $5,000.</a:t>
            </a:r>
            <a:endParaRPr lang="en-US" i="1" dirty="0">
              <a:latin typeface="Adobe Garamond Pro"/>
            </a:endParaRPr>
          </a:p>
        </p:txBody>
      </p:sp>
      <p:pic>
        <p:nvPicPr>
          <p:cNvPr id="4" name="Picture 3"/>
          <p:cNvPicPr>
            <a:picLocks noChangeAspect="1"/>
          </p:cNvPicPr>
          <p:nvPr/>
        </p:nvPicPr>
        <p:blipFill rotWithShape="1">
          <a:blip r:embed="rId7">
            <a:extLst>
              <a:ext uri="{28A0092B-C50C-407E-A947-70E740481C1C}">
                <a14:useLocalDpi xmlns:a14="http://schemas.microsoft.com/office/drawing/2010/main" val="0"/>
              </a:ext>
            </a:extLst>
          </a:blip>
          <a:srcRect r="13401" b="20796"/>
          <a:stretch/>
        </p:blipFill>
        <p:spPr>
          <a:xfrm rot="5400000">
            <a:off x="-188308" y="3301937"/>
            <a:ext cx="4630081" cy="3272275"/>
          </a:xfrm>
          <a:prstGeom prst="rect">
            <a:avLst/>
          </a:prstGeom>
        </p:spPr>
      </p:pic>
      <p:pic>
        <p:nvPicPr>
          <p:cNvPr id="2" name="Picture 1"/>
          <p:cNvPicPr>
            <a:picLocks noChangeAspect="1"/>
          </p:cNvPicPr>
          <p:nvPr/>
        </p:nvPicPr>
        <p:blipFill rotWithShape="1">
          <a:blip r:embed="rId8">
            <a:extLst>
              <a:ext uri="{28A0092B-C50C-407E-A947-70E740481C1C}">
                <a14:useLocalDpi xmlns:a14="http://schemas.microsoft.com/office/drawing/2010/main" val="0"/>
              </a:ext>
            </a:extLst>
          </a:blip>
          <a:srcRect l="-345" t="266" r="345" b="42134"/>
          <a:stretch/>
        </p:blipFill>
        <p:spPr>
          <a:xfrm rot="20768855">
            <a:off x="636095" y="5164668"/>
            <a:ext cx="3711238" cy="2766400"/>
          </a:xfrm>
          <a:prstGeom prst="rect">
            <a:avLst/>
          </a:prstGeom>
          <a:ln w="9525">
            <a:solidFill>
              <a:schemeClr val="tx1"/>
            </a:solidFill>
          </a:ln>
        </p:spPr>
      </p:pic>
    </p:spTree>
    <p:extLst>
      <p:ext uri="{BB962C8B-B14F-4D97-AF65-F5344CB8AC3E}">
        <p14:creationId xmlns:p14="http://schemas.microsoft.com/office/powerpoint/2010/main" val="212700562"/>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descr="Background Light.jp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0" y="-1"/>
            <a:ext cx="9144000" cy="7184571"/>
          </a:xfrm>
          <a:prstGeom prst="rect">
            <a:avLst/>
          </a:prstGeom>
        </p:spPr>
      </p:pic>
      <p:pic>
        <p:nvPicPr>
          <p:cNvPr id="14" name="Picture 13" descr="Background Dark.jpg"/>
          <p:cNvPicPr>
            <a:picLocks noChangeAspect="1"/>
          </p:cNvPicPr>
          <p:nvPr/>
        </p:nvPicPr>
        <p:blipFill rotWithShape="1">
          <a:blip r:embed="rId6">
            <a:extLst>
              <a:ext uri="{28A0092B-C50C-407E-A947-70E740481C1C}">
                <a14:useLocalDpi xmlns:a14="http://schemas.microsoft.com/office/drawing/2010/main" val="0"/>
              </a:ext>
            </a:extLst>
          </a:blip>
          <a:srcRect b="83764"/>
          <a:stretch/>
        </p:blipFill>
        <p:spPr>
          <a:xfrm>
            <a:off x="0" y="-2"/>
            <a:ext cx="9144000" cy="1166521"/>
          </a:xfrm>
          <a:prstGeom prst="rect">
            <a:avLst/>
          </a:prstGeom>
        </p:spPr>
      </p:pic>
      <p:pic>
        <p:nvPicPr>
          <p:cNvPr id="15" name="Picture 14" descr="mentorcorps words only.eps"/>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90595" y="809037"/>
            <a:ext cx="1282700" cy="241300"/>
          </a:xfrm>
          <a:prstGeom prst="rect">
            <a:avLst/>
          </a:prstGeom>
        </p:spPr>
      </p:pic>
      <p:sp>
        <p:nvSpPr>
          <p:cNvPr id="11" name="TextBox 10"/>
          <p:cNvSpPr txBox="1"/>
          <p:nvPr/>
        </p:nvSpPr>
        <p:spPr>
          <a:xfrm>
            <a:off x="270394" y="1759847"/>
            <a:ext cx="8595310" cy="634020"/>
          </a:xfrm>
          <a:prstGeom prst="rect">
            <a:avLst/>
          </a:prstGeom>
          <a:noFill/>
        </p:spPr>
        <p:txBody>
          <a:bodyPr wrap="square" rtlCol="0">
            <a:spAutoFit/>
          </a:bodyPr>
          <a:lstStyle/>
          <a:p>
            <a:pPr>
              <a:lnSpc>
                <a:spcPct val="80000"/>
              </a:lnSpc>
            </a:pPr>
            <a:r>
              <a:rPr lang="en-US" sz="4400" dirty="0" smtClean="0">
                <a:latin typeface="FuturTBol"/>
                <a:cs typeface="FuturTBol"/>
              </a:rPr>
              <a:t>Working with Service Providers</a:t>
            </a:r>
            <a:endParaRPr lang="en-US" sz="4400" dirty="0">
              <a:latin typeface="FuturTBol"/>
              <a:cs typeface="FuturTBol"/>
            </a:endParaRPr>
          </a:p>
        </p:txBody>
      </p:sp>
      <p:pic>
        <p:nvPicPr>
          <p:cNvPr id="2" name="Picture 1"/>
          <p:cNvPicPr>
            <a:picLocks noChangeAspect="1"/>
          </p:cNvPicPr>
          <p:nvPr/>
        </p:nvPicPr>
        <p:blipFill rotWithShape="1">
          <a:blip r:embed="rId8">
            <a:extLst>
              <a:ext uri="{28A0092B-C50C-407E-A947-70E740481C1C}">
                <a14:useLocalDpi xmlns:a14="http://schemas.microsoft.com/office/drawing/2010/main" val="0"/>
              </a:ext>
            </a:extLst>
          </a:blip>
          <a:srcRect l="5811" t="1696" r="3456" b="-49"/>
          <a:stretch/>
        </p:blipFill>
        <p:spPr>
          <a:xfrm rot="845472">
            <a:off x="3851621" y="3975605"/>
            <a:ext cx="6241159" cy="8755120"/>
          </a:xfrm>
          <a:prstGeom prst="rect">
            <a:avLst/>
          </a:prstGeom>
          <a:ln w="9525">
            <a:solidFill>
              <a:schemeClr val="tx1"/>
            </a:solidFill>
          </a:ln>
        </p:spPr>
      </p:pic>
      <p:sp>
        <p:nvSpPr>
          <p:cNvPr id="4" name="TextBox 3"/>
          <p:cNvSpPr txBox="1"/>
          <p:nvPr/>
        </p:nvSpPr>
        <p:spPr>
          <a:xfrm>
            <a:off x="128018" y="4196008"/>
            <a:ext cx="4378237" cy="400110"/>
          </a:xfrm>
          <a:prstGeom prst="rect">
            <a:avLst/>
          </a:prstGeom>
          <a:noFill/>
        </p:spPr>
        <p:txBody>
          <a:bodyPr wrap="square" rtlCol="0">
            <a:spAutoFit/>
          </a:bodyPr>
          <a:lstStyle/>
          <a:p>
            <a:r>
              <a:rPr lang="en-US" sz="2000" dirty="0" smtClean="0"/>
              <a:t>“Outsourcing Audio Preservation Work”</a:t>
            </a:r>
          </a:p>
        </p:txBody>
      </p:sp>
      <p:sp>
        <p:nvSpPr>
          <p:cNvPr id="8" name="TextBox 7"/>
          <p:cNvSpPr txBox="1"/>
          <p:nvPr/>
        </p:nvSpPr>
        <p:spPr>
          <a:xfrm>
            <a:off x="5301687" y="2861997"/>
            <a:ext cx="4378237" cy="707886"/>
          </a:xfrm>
          <a:prstGeom prst="rect">
            <a:avLst/>
          </a:prstGeom>
          <a:noFill/>
        </p:spPr>
        <p:txBody>
          <a:bodyPr wrap="square" rtlCol="0">
            <a:spAutoFit/>
          </a:bodyPr>
          <a:lstStyle/>
          <a:p>
            <a:r>
              <a:rPr lang="en-US" sz="2000" dirty="0" smtClean="0"/>
              <a:t>ARSC Audio Preservation </a:t>
            </a:r>
          </a:p>
          <a:p>
            <a:r>
              <a:rPr lang="en-US" sz="2000" dirty="0"/>
              <a:t> </a:t>
            </a:r>
            <a:r>
              <a:rPr lang="en-US" sz="2000" dirty="0" smtClean="0"/>
              <a:t>               and Restoration Directory</a:t>
            </a:r>
            <a:endParaRPr lang="en-US" sz="2000" dirty="0"/>
          </a:p>
        </p:txBody>
      </p:sp>
      <p:pic>
        <p:nvPicPr>
          <p:cNvPr id="3" name="Picture 2"/>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1106160" y="2620576"/>
            <a:ext cx="2421954" cy="1190728"/>
          </a:xfrm>
          <a:prstGeom prst="rect">
            <a:avLst/>
          </a:prstGeom>
        </p:spPr>
      </p:pic>
      <p:pic>
        <p:nvPicPr>
          <p:cNvPr id="5" name="33">
            <a:hlinkClick r:id="" action="ppaction://media"/>
          </p:cNvPr>
          <p:cNvPicPr>
            <a:picLocks noChangeAspect="1"/>
          </p:cNvPicPr>
          <p:nvPr>
            <a:audioFile r:link="rId1"/>
            <p:extLst>
              <p:ext uri="{DAA4B4D4-6D71-4841-9C94-3DE7FCFB9230}">
                <p14:media xmlns:p14="http://schemas.microsoft.com/office/powerpoint/2010/main" r:embed="rId2">
                  <p14:trim st="577000" end="4.5523478125E6"/>
                </p14:media>
              </p:ext>
            </p:extLst>
          </p:nvPr>
        </p:nvPicPr>
        <p:blipFill>
          <a:blip r:embed="rId10"/>
          <a:stretch>
            <a:fillRect/>
          </a:stretch>
        </p:blipFill>
        <p:spPr>
          <a:xfrm>
            <a:off x="216366" y="4820742"/>
            <a:ext cx="473745" cy="473745"/>
          </a:xfrm>
          <a:prstGeom prst="rect">
            <a:avLst/>
          </a:prstGeom>
        </p:spPr>
      </p:pic>
      <p:pic>
        <p:nvPicPr>
          <p:cNvPr id="6" name="33">
            <a:hlinkClick r:id="" action="ppaction://media"/>
          </p:cNvPr>
          <p:cNvPicPr>
            <a:picLocks noChangeAspect="1"/>
          </p:cNvPicPr>
          <p:nvPr>
            <a:audioFile r:link="rId1"/>
            <p:extLst>
              <p:ext uri="{DAA4B4D4-6D71-4841-9C94-3DE7FCFB9230}">
                <p14:media xmlns:p14="http://schemas.microsoft.com/office/powerpoint/2010/main" r:embed="rId2">
                  <p14:trim st="730100" end="4.4168478125E6"/>
                </p14:media>
              </p:ext>
            </p:extLst>
          </p:nvPr>
        </p:nvPicPr>
        <p:blipFill>
          <a:blip r:embed="rId10"/>
          <a:stretch>
            <a:fillRect/>
          </a:stretch>
        </p:blipFill>
        <p:spPr>
          <a:xfrm>
            <a:off x="214936" y="5477988"/>
            <a:ext cx="476603" cy="476603"/>
          </a:xfrm>
          <a:prstGeom prst="rect">
            <a:avLst/>
          </a:prstGeom>
        </p:spPr>
      </p:pic>
      <p:sp>
        <p:nvSpPr>
          <p:cNvPr id="7" name="TextBox 6"/>
          <p:cNvSpPr txBox="1"/>
          <p:nvPr/>
        </p:nvSpPr>
        <p:spPr>
          <a:xfrm>
            <a:off x="759369" y="4879937"/>
            <a:ext cx="3615349" cy="369332"/>
          </a:xfrm>
          <a:prstGeom prst="rect">
            <a:avLst/>
          </a:prstGeom>
          <a:noFill/>
        </p:spPr>
        <p:txBody>
          <a:bodyPr wrap="none" rtlCol="0">
            <a:spAutoFit/>
          </a:bodyPr>
          <a:lstStyle/>
          <a:p>
            <a:r>
              <a:rPr lang="en-US" dirty="0" smtClean="0"/>
              <a:t>Clip: Preparing a Project Description </a:t>
            </a:r>
            <a:endParaRPr lang="en-US" dirty="0"/>
          </a:p>
        </p:txBody>
      </p:sp>
      <p:sp>
        <p:nvSpPr>
          <p:cNvPr id="16" name="TextBox 15"/>
          <p:cNvSpPr txBox="1"/>
          <p:nvPr/>
        </p:nvSpPr>
        <p:spPr>
          <a:xfrm>
            <a:off x="759369" y="5514777"/>
            <a:ext cx="3452740" cy="369332"/>
          </a:xfrm>
          <a:prstGeom prst="rect">
            <a:avLst/>
          </a:prstGeom>
          <a:noFill/>
        </p:spPr>
        <p:txBody>
          <a:bodyPr wrap="none" rtlCol="0">
            <a:spAutoFit/>
          </a:bodyPr>
          <a:lstStyle/>
          <a:p>
            <a:r>
              <a:rPr lang="en-US" dirty="0" smtClean="0"/>
              <a:t>Clip: Comparing Costs and Services</a:t>
            </a:r>
            <a:endParaRPr lang="en-US" dirty="0"/>
          </a:p>
        </p:txBody>
      </p:sp>
    </p:spTree>
    <p:extLst>
      <p:ext uri="{BB962C8B-B14F-4D97-AF65-F5344CB8AC3E}">
        <p14:creationId xmlns:p14="http://schemas.microsoft.com/office/powerpoint/2010/main" val="3519246563"/>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73900" fill="hold"/>
                                        <p:tgtEl>
                                          <p:spTgt spid="5"/>
                                        </p:tgtEl>
                                      </p:cBhvr>
                                    </p:cmd>
                                  </p:childTnLst>
                                </p:cTn>
                              </p:par>
                            </p:childTnLst>
                          </p:cTn>
                        </p:par>
                      </p:childTnLst>
                    </p:cTn>
                  </p:par>
                </p:childTnLst>
              </p:cTn>
              <p:nextCondLst>
                <p:cond evt="onClick" delay="0">
                  <p:tgtEl>
                    <p:spTgt spid="5"/>
                  </p:tgtEl>
                </p:cond>
              </p:nextCondLst>
            </p:seq>
            <p:audio>
              <p:cMediaNode vol="100000">
                <p:cTn id="7" fill="hold" display="0">
                  <p:stCondLst>
                    <p:cond delay="indefinite"/>
                  </p:stCondLst>
                  <p:endCondLst>
                    <p:cond evt="onStopAudio" delay="0">
                      <p:tgtEl>
                        <p:sldTgt/>
                      </p:tgtEl>
                    </p:cond>
                  </p:endCondLst>
                </p:cTn>
                <p:tgtEl>
                  <p:spTgt spid="5"/>
                </p:tgtEl>
              </p:cMediaNode>
            </p:audio>
            <p:seq concurrent="1" nextAc="seek">
              <p:cTn id="8" restart="whenNotActive" fill="hold" evtFilter="cancelBubble" nodeType="interactiveSeq">
                <p:stCondLst>
                  <p:cond evt="onClick" delay="0">
                    <p:tgtEl>
                      <p:spTgt spid="6"/>
                    </p:tgtEl>
                  </p:cond>
                </p:stCondLst>
                <p:endSync evt="end" delay="0">
                  <p:rtn val="all"/>
                </p:endSync>
                <p:childTnLst>
                  <p:par>
                    <p:cTn id="9" fill="hold">
                      <p:stCondLst>
                        <p:cond delay="0"/>
                      </p:stCondLst>
                      <p:childTnLst>
                        <p:par>
                          <p:cTn id="10" fill="hold">
                            <p:stCondLst>
                              <p:cond delay="0"/>
                            </p:stCondLst>
                            <p:childTnLst>
                              <p:par>
                                <p:cTn id="11" presetID="1" presetClass="mediacall" presetSubtype="0" fill="hold" nodeType="clickEffect">
                                  <p:stCondLst>
                                    <p:cond delay="0"/>
                                  </p:stCondLst>
                                  <p:childTnLst>
                                    <p:cmd type="call" cmd="playFrom(0.0)">
                                      <p:cBhvr>
                                        <p:cTn id="12" dur="56300" fill="hold"/>
                                        <p:tgtEl>
                                          <p:spTgt spid="6"/>
                                        </p:tgtEl>
                                      </p:cBhvr>
                                    </p:cmd>
                                  </p:childTnLst>
                                </p:cTn>
                              </p:par>
                            </p:childTnLst>
                          </p:cTn>
                        </p:par>
                      </p:childTnLst>
                    </p:cTn>
                  </p:par>
                </p:childTnLst>
              </p:cTn>
              <p:nextCondLst>
                <p:cond evt="onClick" delay="0">
                  <p:tgtEl>
                    <p:spTgt spid="6"/>
                  </p:tgtEl>
                </p:cond>
              </p:nextCondLst>
            </p:seq>
            <p:audio>
              <p:cMediaNode vol="80000">
                <p:cTn id="13" fill="hold" display="0">
                  <p:stCondLst>
                    <p:cond delay="indefinite"/>
                  </p:stCondLst>
                  <p:endCondLst>
                    <p:cond evt="onStopAudio" delay="0">
                      <p:tgtEl>
                        <p:sldTgt/>
                      </p:tgtEl>
                    </p:cond>
                  </p:endCondLst>
                </p:cTn>
                <p:tgtEl>
                  <p:spTgt spid="6"/>
                </p:tgtEl>
              </p:cMediaNode>
            </p:audio>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MentorCorps cover.eps"/>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 y="-228599"/>
            <a:ext cx="9155201" cy="7193372"/>
          </a:xfrm>
          <a:prstGeom prst="rect">
            <a:avLst/>
          </a:prstGeom>
        </p:spPr>
      </p:pic>
      <p:sp>
        <p:nvSpPr>
          <p:cNvPr id="5" name="TextBox 4"/>
          <p:cNvSpPr txBox="1"/>
          <p:nvPr/>
        </p:nvSpPr>
        <p:spPr>
          <a:xfrm>
            <a:off x="3028666" y="2240324"/>
            <a:ext cx="5947416" cy="1198277"/>
          </a:xfrm>
          <a:prstGeom prst="rect">
            <a:avLst/>
          </a:prstGeom>
          <a:noFill/>
        </p:spPr>
        <p:txBody>
          <a:bodyPr wrap="square" rtlCol="0">
            <a:spAutoFit/>
          </a:bodyPr>
          <a:lstStyle/>
          <a:p>
            <a:pPr algn="ctr">
              <a:lnSpc>
                <a:spcPct val="80000"/>
              </a:lnSpc>
            </a:pPr>
            <a:r>
              <a:rPr lang="en-US" sz="4400" dirty="0" smtClean="0">
                <a:solidFill>
                  <a:schemeClr val="bg1"/>
                </a:solidFill>
                <a:latin typeface="FuturTLig"/>
                <a:cs typeface="FuturTLig"/>
              </a:rPr>
              <a:t>CONNECTING TO</a:t>
            </a:r>
          </a:p>
          <a:p>
            <a:pPr algn="ctr">
              <a:lnSpc>
                <a:spcPct val="80000"/>
              </a:lnSpc>
            </a:pPr>
            <a:r>
              <a:rPr lang="en-US" sz="4400" dirty="0" smtClean="0">
                <a:solidFill>
                  <a:schemeClr val="bg1"/>
                </a:solidFill>
                <a:latin typeface="FuturTBol"/>
                <a:cs typeface="FuturTBol"/>
              </a:rPr>
              <a:t>COLLECTIONS</a:t>
            </a:r>
            <a:endParaRPr lang="en-US" sz="4400" dirty="0">
              <a:solidFill>
                <a:schemeClr val="bg1"/>
              </a:solidFill>
              <a:latin typeface="FuturTBol"/>
              <a:cs typeface="FuturTBol"/>
            </a:endParaRPr>
          </a:p>
        </p:txBody>
      </p:sp>
      <p:sp>
        <p:nvSpPr>
          <p:cNvPr id="6" name="TextBox 5"/>
          <p:cNvSpPr txBox="1"/>
          <p:nvPr/>
        </p:nvSpPr>
        <p:spPr>
          <a:xfrm>
            <a:off x="2992030" y="3708663"/>
            <a:ext cx="5947416" cy="1017010"/>
          </a:xfrm>
          <a:prstGeom prst="rect">
            <a:avLst/>
          </a:prstGeom>
          <a:noFill/>
        </p:spPr>
        <p:txBody>
          <a:bodyPr wrap="square" rtlCol="0">
            <a:spAutoFit/>
          </a:bodyPr>
          <a:lstStyle/>
          <a:p>
            <a:pPr algn="ctr">
              <a:lnSpc>
                <a:spcPct val="75000"/>
              </a:lnSpc>
            </a:pPr>
            <a:r>
              <a:rPr lang="en-US" sz="4000" dirty="0" smtClean="0">
                <a:latin typeface="FuturTLig"/>
                <a:cs typeface="FuturTLig"/>
              </a:rPr>
              <a:t>Historical Sound Recordings</a:t>
            </a:r>
          </a:p>
        </p:txBody>
      </p:sp>
      <p:sp>
        <p:nvSpPr>
          <p:cNvPr id="2" name="TextBox 1"/>
          <p:cNvSpPr txBox="1"/>
          <p:nvPr/>
        </p:nvSpPr>
        <p:spPr>
          <a:xfrm>
            <a:off x="1693885" y="6041036"/>
            <a:ext cx="5439374" cy="369332"/>
          </a:xfrm>
          <a:prstGeom prst="rect">
            <a:avLst/>
          </a:prstGeom>
          <a:noFill/>
        </p:spPr>
        <p:txBody>
          <a:bodyPr wrap="none" rtlCol="0">
            <a:spAutoFit/>
          </a:bodyPr>
          <a:lstStyle/>
          <a:p>
            <a:r>
              <a:rPr lang="en-US" dirty="0" smtClean="0"/>
              <a:t>The presentation Provide University of Oregon Libraries</a:t>
            </a:r>
            <a:endParaRPr lang="en-US" dirty="0"/>
          </a:p>
        </p:txBody>
      </p:sp>
    </p:spTree>
    <p:extLst>
      <p:ext uri="{BB962C8B-B14F-4D97-AF65-F5344CB8AC3E}">
        <p14:creationId xmlns:p14="http://schemas.microsoft.com/office/powerpoint/2010/main" val="225236580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descr="Background Light.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
            <a:ext cx="9144000" cy="7184571"/>
          </a:xfrm>
          <a:prstGeom prst="rect">
            <a:avLst/>
          </a:prstGeom>
        </p:spPr>
      </p:pic>
      <p:pic>
        <p:nvPicPr>
          <p:cNvPr id="14" name="Picture 13" descr="Background Dark.jpg"/>
          <p:cNvPicPr>
            <a:picLocks noChangeAspect="1"/>
          </p:cNvPicPr>
          <p:nvPr/>
        </p:nvPicPr>
        <p:blipFill rotWithShape="1">
          <a:blip r:embed="rId4">
            <a:extLst>
              <a:ext uri="{28A0092B-C50C-407E-A947-70E740481C1C}">
                <a14:useLocalDpi xmlns:a14="http://schemas.microsoft.com/office/drawing/2010/main" val="0"/>
              </a:ext>
            </a:extLst>
          </a:blip>
          <a:srcRect b="83764"/>
          <a:stretch/>
        </p:blipFill>
        <p:spPr>
          <a:xfrm>
            <a:off x="0" y="-2"/>
            <a:ext cx="9144000" cy="1166521"/>
          </a:xfrm>
          <a:prstGeom prst="rect">
            <a:avLst/>
          </a:prstGeom>
        </p:spPr>
      </p:pic>
      <p:pic>
        <p:nvPicPr>
          <p:cNvPr id="15" name="Picture 14" descr="mentorcorps words only.eps"/>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90595" y="809037"/>
            <a:ext cx="1282700" cy="241300"/>
          </a:xfrm>
          <a:prstGeom prst="rect">
            <a:avLst/>
          </a:prstGeom>
        </p:spPr>
      </p:pic>
      <p:sp>
        <p:nvSpPr>
          <p:cNvPr id="16" name="TextBox 15"/>
          <p:cNvSpPr txBox="1"/>
          <p:nvPr/>
        </p:nvSpPr>
        <p:spPr>
          <a:xfrm>
            <a:off x="358896" y="1743086"/>
            <a:ext cx="8292122" cy="634020"/>
          </a:xfrm>
          <a:prstGeom prst="rect">
            <a:avLst/>
          </a:prstGeom>
          <a:noFill/>
        </p:spPr>
        <p:txBody>
          <a:bodyPr wrap="square" rtlCol="0">
            <a:spAutoFit/>
          </a:bodyPr>
          <a:lstStyle/>
          <a:p>
            <a:pPr>
              <a:lnSpc>
                <a:spcPct val="80000"/>
              </a:lnSpc>
            </a:pPr>
            <a:r>
              <a:rPr lang="en-US" sz="4400" dirty="0" smtClean="0">
                <a:latin typeface="FuturTBol"/>
                <a:cs typeface="FuturTBol"/>
              </a:rPr>
              <a:t>The State of Sound Recordings</a:t>
            </a:r>
            <a:endParaRPr lang="en-US" sz="4400" dirty="0">
              <a:latin typeface="FuturTBol"/>
              <a:cs typeface="FuturTBol"/>
            </a:endParaRPr>
          </a:p>
        </p:txBody>
      </p:sp>
      <p:sp>
        <p:nvSpPr>
          <p:cNvPr id="17" name="TextBox 16"/>
          <p:cNvSpPr txBox="1"/>
          <p:nvPr/>
        </p:nvSpPr>
        <p:spPr>
          <a:xfrm>
            <a:off x="258466" y="3592284"/>
            <a:ext cx="5943552" cy="2677656"/>
          </a:xfrm>
          <a:prstGeom prst="rect">
            <a:avLst/>
          </a:prstGeom>
          <a:noFill/>
        </p:spPr>
        <p:txBody>
          <a:bodyPr wrap="square" rtlCol="0">
            <a:spAutoFit/>
          </a:bodyPr>
          <a:lstStyle/>
          <a:p>
            <a:r>
              <a:rPr lang="en-US" sz="2400" dirty="0" smtClean="0"/>
              <a:t>National Recording Preservation Plan</a:t>
            </a:r>
            <a:endParaRPr lang="en-US" sz="2400" dirty="0"/>
          </a:p>
          <a:p>
            <a:pPr marL="342900" indent="-342900">
              <a:buFont typeface="Arial" panose="020B0604020202020204" pitchFamily="34" charset="0"/>
              <a:buChar char="•"/>
            </a:pPr>
            <a:r>
              <a:rPr lang="en-US" sz="2400" dirty="0" smtClean="0"/>
              <a:t>building </a:t>
            </a:r>
            <a:r>
              <a:rPr lang="en-US" sz="2400" dirty="0"/>
              <a:t>a </a:t>
            </a:r>
            <a:r>
              <a:rPr lang="en-US" sz="2400" dirty="0" smtClean="0"/>
              <a:t>national preservation </a:t>
            </a:r>
            <a:r>
              <a:rPr lang="en-US" sz="2400" dirty="0"/>
              <a:t>infrastructure</a:t>
            </a:r>
          </a:p>
          <a:p>
            <a:pPr marL="342900" indent="-342900">
              <a:buFont typeface="Arial" panose="020B0604020202020204" pitchFamily="34" charset="0"/>
              <a:buChar char="•"/>
            </a:pPr>
            <a:r>
              <a:rPr lang="en-US" sz="2400" dirty="0" smtClean="0"/>
              <a:t>implementing </a:t>
            </a:r>
            <a:r>
              <a:rPr lang="en-US" sz="2400" dirty="0"/>
              <a:t>preservation strategies</a:t>
            </a:r>
          </a:p>
          <a:p>
            <a:pPr marL="342900" indent="-342900">
              <a:buFont typeface="Arial" panose="020B0604020202020204" pitchFamily="34" charset="0"/>
              <a:buChar char="•"/>
            </a:pPr>
            <a:r>
              <a:rPr lang="en-US" sz="2400" dirty="0" smtClean="0"/>
              <a:t>promoting </a:t>
            </a:r>
            <a:r>
              <a:rPr lang="en-US" sz="2400" dirty="0"/>
              <a:t>broad public access for </a:t>
            </a:r>
            <a:r>
              <a:rPr lang="en-US" sz="2400" dirty="0" smtClean="0"/>
              <a:t>education</a:t>
            </a:r>
            <a:endParaRPr lang="en-US" sz="2400" dirty="0"/>
          </a:p>
          <a:p>
            <a:pPr marL="342900" indent="-342900">
              <a:buFont typeface="Arial" panose="020B0604020202020204" pitchFamily="34" charset="0"/>
              <a:buChar char="•"/>
            </a:pPr>
            <a:r>
              <a:rPr lang="en-US" sz="2400" dirty="0" smtClean="0"/>
              <a:t>long </a:t>
            </a:r>
            <a:r>
              <a:rPr lang="en-US" sz="2400" dirty="0"/>
              <a:t>term national strategies</a:t>
            </a:r>
          </a:p>
        </p:txBody>
      </p:sp>
      <p:pic>
        <p:nvPicPr>
          <p:cNvPr id="5" name="Picture 4"/>
          <p:cNvPicPr>
            <a:picLocks noChangeAspect="1"/>
          </p:cNvPicPr>
          <p:nvPr/>
        </p:nvPicPr>
        <p:blipFill>
          <a:blip r:embed="rId6"/>
          <a:stretch>
            <a:fillRect/>
          </a:stretch>
        </p:blipFill>
        <p:spPr>
          <a:xfrm>
            <a:off x="6901732" y="2820569"/>
            <a:ext cx="1749286" cy="1646387"/>
          </a:xfrm>
          <a:prstGeom prst="rect">
            <a:avLst/>
          </a:prstGeom>
        </p:spPr>
      </p:pic>
      <p:sp>
        <p:nvSpPr>
          <p:cNvPr id="2" name="TextBox 1"/>
          <p:cNvSpPr txBox="1"/>
          <p:nvPr/>
        </p:nvSpPr>
        <p:spPr>
          <a:xfrm>
            <a:off x="205630" y="2622787"/>
            <a:ext cx="4928337" cy="646331"/>
          </a:xfrm>
          <a:prstGeom prst="rect">
            <a:avLst/>
          </a:prstGeom>
          <a:noFill/>
        </p:spPr>
        <p:txBody>
          <a:bodyPr wrap="none" rtlCol="0">
            <a:spAutoFit/>
          </a:bodyPr>
          <a:lstStyle/>
          <a:p>
            <a:r>
              <a:rPr lang="en-US" sz="3600" dirty="0" smtClean="0"/>
              <a:t>“a national legacy at risk”</a:t>
            </a:r>
            <a:endParaRPr lang="en-US" sz="3600" dirty="0"/>
          </a:p>
        </p:txBody>
      </p:sp>
      <p:pic>
        <p:nvPicPr>
          <p:cNvPr id="3" name="Picture 2"/>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rot="5400000">
            <a:off x="5044598" y="3041319"/>
            <a:ext cx="4285369" cy="3311421"/>
          </a:xfrm>
          <a:prstGeom prst="rect">
            <a:avLst/>
          </a:prstGeom>
        </p:spPr>
      </p:pic>
    </p:spTree>
    <p:extLst>
      <p:ext uri="{BB962C8B-B14F-4D97-AF65-F5344CB8AC3E}">
        <p14:creationId xmlns:p14="http://schemas.microsoft.com/office/powerpoint/2010/main" val="6232615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descr="Background Light.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
            <a:ext cx="9144000" cy="7184571"/>
          </a:xfrm>
          <a:prstGeom prst="rect">
            <a:avLst/>
          </a:prstGeom>
        </p:spPr>
      </p:pic>
      <p:pic>
        <p:nvPicPr>
          <p:cNvPr id="14" name="Picture 13" descr="Background Dark.jpg"/>
          <p:cNvPicPr>
            <a:picLocks noChangeAspect="1"/>
          </p:cNvPicPr>
          <p:nvPr/>
        </p:nvPicPr>
        <p:blipFill rotWithShape="1">
          <a:blip r:embed="rId4">
            <a:extLst>
              <a:ext uri="{28A0092B-C50C-407E-A947-70E740481C1C}">
                <a14:useLocalDpi xmlns:a14="http://schemas.microsoft.com/office/drawing/2010/main" val="0"/>
              </a:ext>
            </a:extLst>
          </a:blip>
          <a:srcRect b="83764"/>
          <a:stretch/>
        </p:blipFill>
        <p:spPr>
          <a:xfrm>
            <a:off x="0" y="-2"/>
            <a:ext cx="9144000" cy="1166521"/>
          </a:xfrm>
          <a:prstGeom prst="rect">
            <a:avLst/>
          </a:prstGeom>
        </p:spPr>
      </p:pic>
      <p:pic>
        <p:nvPicPr>
          <p:cNvPr id="15" name="Picture 14" descr="mentorcorps words only.eps"/>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90595" y="809037"/>
            <a:ext cx="1282700" cy="241300"/>
          </a:xfrm>
          <a:prstGeom prst="rect">
            <a:avLst/>
          </a:prstGeom>
        </p:spPr>
      </p:pic>
      <p:sp>
        <p:nvSpPr>
          <p:cNvPr id="16" name="TextBox 15"/>
          <p:cNvSpPr txBox="1"/>
          <p:nvPr/>
        </p:nvSpPr>
        <p:spPr>
          <a:xfrm>
            <a:off x="238599" y="1743086"/>
            <a:ext cx="3150064" cy="656590"/>
          </a:xfrm>
          <a:prstGeom prst="rect">
            <a:avLst/>
          </a:prstGeom>
          <a:noFill/>
        </p:spPr>
        <p:txBody>
          <a:bodyPr wrap="square" rtlCol="0">
            <a:spAutoFit/>
          </a:bodyPr>
          <a:lstStyle/>
          <a:p>
            <a:pPr>
              <a:lnSpc>
                <a:spcPct val="80000"/>
              </a:lnSpc>
            </a:pPr>
            <a:r>
              <a:rPr lang="en-US" sz="4400" dirty="0" smtClean="0">
                <a:latin typeface="FuturTBol"/>
                <a:cs typeface="FuturTBol"/>
              </a:rPr>
              <a:t>Challenges</a:t>
            </a:r>
            <a:endParaRPr lang="en-US" sz="4400" dirty="0">
              <a:latin typeface="FuturTBol"/>
              <a:cs typeface="FuturTBol"/>
            </a:endParaRPr>
          </a:p>
        </p:txBody>
      </p:sp>
      <p:sp>
        <p:nvSpPr>
          <p:cNvPr id="17" name="TextBox 16"/>
          <p:cNvSpPr txBox="1"/>
          <p:nvPr/>
        </p:nvSpPr>
        <p:spPr>
          <a:xfrm>
            <a:off x="229192" y="2765778"/>
            <a:ext cx="3539128" cy="830997"/>
          </a:xfrm>
          <a:prstGeom prst="rect">
            <a:avLst/>
          </a:prstGeom>
          <a:noFill/>
        </p:spPr>
        <p:txBody>
          <a:bodyPr wrap="square" rtlCol="0">
            <a:spAutoFit/>
          </a:bodyPr>
          <a:lstStyle/>
          <a:p>
            <a:r>
              <a:rPr lang="en-US" sz="2400" dirty="0" smtClean="0">
                <a:cs typeface="Adobe Garamond Pro"/>
              </a:rPr>
              <a:t>Sound recordings are at risk of loss due to . . . </a:t>
            </a:r>
            <a:endParaRPr lang="en-US" sz="2400" dirty="0">
              <a:cs typeface="Adobe Garamond Pro"/>
            </a:endParaRPr>
          </a:p>
        </p:txBody>
      </p:sp>
      <p:sp>
        <p:nvSpPr>
          <p:cNvPr id="2" name="TextBox 1"/>
          <p:cNvSpPr txBox="1"/>
          <p:nvPr/>
        </p:nvSpPr>
        <p:spPr>
          <a:xfrm>
            <a:off x="4517571" y="6023122"/>
            <a:ext cx="2646301" cy="605294"/>
          </a:xfrm>
          <a:prstGeom prst="rect">
            <a:avLst/>
          </a:prstGeom>
          <a:noFill/>
        </p:spPr>
        <p:txBody>
          <a:bodyPr wrap="square" rtlCol="0">
            <a:spAutoFit/>
          </a:bodyPr>
          <a:lstStyle/>
          <a:p>
            <a:r>
              <a:rPr lang="en-US" sz="2000" i="1" baseline="30000" dirty="0" smtClean="0">
                <a:latin typeface="Adobe Garamond Pro"/>
                <a:cs typeface="Adobe Garamond Pro"/>
              </a:rPr>
              <a:t>1st photo caption goes here</a:t>
            </a:r>
          </a:p>
          <a:p>
            <a:endParaRPr lang="en-US" sz="2000" i="1" dirty="0">
              <a:latin typeface="Adobe Garamond Pro"/>
              <a:cs typeface="Adobe Garamond Pro"/>
            </a:endParaRPr>
          </a:p>
        </p:txBody>
      </p:sp>
      <p:sp>
        <p:nvSpPr>
          <p:cNvPr id="11" name="TextBox 10"/>
          <p:cNvSpPr txBox="1"/>
          <p:nvPr/>
        </p:nvSpPr>
        <p:spPr>
          <a:xfrm>
            <a:off x="238599" y="3942157"/>
            <a:ext cx="3347626" cy="2308324"/>
          </a:xfrm>
          <a:prstGeom prst="rect">
            <a:avLst/>
          </a:prstGeom>
          <a:noFill/>
        </p:spPr>
        <p:txBody>
          <a:bodyPr wrap="square" rtlCol="0">
            <a:spAutoFit/>
          </a:bodyPr>
          <a:lstStyle/>
          <a:p>
            <a:r>
              <a:rPr lang="en-US" sz="3600" i="1" dirty="0" smtClean="0">
                <a:latin typeface="Adobe Garamond Pro"/>
                <a:cs typeface="Adobe Garamond Pro"/>
              </a:rPr>
              <a:t>. . . chemical and physical instability of materials and composition . . . </a:t>
            </a:r>
            <a:endParaRPr lang="en-US" sz="3600" i="1" dirty="0">
              <a:latin typeface="Adobe Garamond Pro"/>
              <a:cs typeface="Adobe Garamond Pro"/>
            </a:endParaRPr>
          </a:p>
        </p:txBody>
      </p:sp>
      <p:pic>
        <p:nvPicPr>
          <p:cNvPr id="13" name="Picture 12"/>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997511" y="1600586"/>
            <a:ext cx="4657938" cy="4751159"/>
          </a:xfrm>
          <a:prstGeom prst="rect">
            <a:avLst/>
          </a:prstGeom>
        </p:spPr>
      </p:pic>
      <p:sp>
        <p:nvSpPr>
          <p:cNvPr id="10" name="TextBox 9"/>
          <p:cNvSpPr txBox="1"/>
          <p:nvPr/>
        </p:nvSpPr>
        <p:spPr>
          <a:xfrm>
            <a:off x="3997511" y="6394661"/>
            <a:ext cx="4019049" cy="369332"/>
          </a:xfrm>
          <a:prstGeom prst="rect">
            <a:avLst/>
          </a:prstGeom>
          <a:noFill/>
        </p:spPr>
        <p:txBody>
          <a:bodyPr wrap="none" rtlCol="0">
            <a:spAutoFit/>
          </a:bodyPr>
          <a:lstStyle/>
          <a:p>
            <a:r>
              <a:rPr lang="en-US" i="1" dirty="0" smtClean="0">
                <a:latin typeface="Adobe Garamond Pro"/>
              </a:rPr>
              <a:t>Modes of degradation: open reel tape</a:t>
            </a:r>
            <a:endParaRPr lang="en-US" i="1" dirty="0">
              <a:latin typeface="Adobe Garamond Pro"/>
            </a:endParaRPr>
          </a:p>
        </p:txBody>
      </p:sp>
    </p:spTree>
    <p:extLst>
      <p:ext uri="{BB962C8B-B14F-4D97-AF65-F5344CB8AC3E}">
        <p14:creationId xmlns:p14="http://schemas.microsoft.com/office/powerpoint/2010/main" val="2607515214"/>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descr="Background Light.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
            <a:ext cx="9144000" cy="7184571"/>
          </a:xfrm>
          <a:prstGeom prst="rect">
            <a:avLst/>
          </a:prstGeom>
        </p:spPr>
      </p:pic>
      <p:pic>
        <p:nvPicPr>
          <p:cNvPr id="14" name="Picture 13" descr="Background Dark.jpg"/>
          <p:cNvPicPr>
            <a:picLocks noChangeAspect="1"/>
          </p:cNvPicPr>
          <p:nvPr/>
        </p:nvPicPr>
        <p:blipFill rotWithShape="1">
          <a:blip r:embed="rId4">
            <a:extLst>
              <a:ext uri="{28A0092B-C50C-407E-A947-70E740481C1C}">
                <a14:useLocalDpi xmlns:a14="http://schemas.microsoft.com/office/drawing/2010/main" val="0"/>
              </a:ext>
            </a:extLst>
          </a:blip>
          <a:srcRect b="83764"/>
          <a:stretch/>
        </p:blipFill>
        <p:spPr>
          <a:xfrm>
            <a:off x="0" y="-2"/>
            <a:ext cx="9144000" cy="1166521"/>
          </a:xfrm>
          <a:prstGeom prst="rect">
            <a:avLst/>
          </a:prstGeom>
        </p:spPr>
      </p:pic>
      <p:pic>
        <p:nvPicPr>
          <p:cNvPr id="15" name="Picture 14" descr="mentorcorps words only.eps"/>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90595" y="809037"/>
            <a:ext cx="1282700" cy="241300"/>
          </a:xfrm>
          <a:prstGeom prst="rect">
            <a:avLst/>
          </a:prstGeom>
        </p:spPr>
      </p:pic>
      <p:sp>
        <p:nvSpPr>
          <p:cNvPr id="16" name="TextBox 15"/>
          <p:cNvSpPr txBox="1"/>
          <p:nvPr/>
        </p:nvSpPr>
        <p:spPr>
          <a:xfrm>
            <a:off x="255961" y="1743086"/>
            <a:ext cx="3150064" cy="656590"/>
          </a:xfrm>
          <a:prstGeom prst="rect">
            <a:avLst/>
          </a:prstGeom>
          <a:noFill/>
        </p:spPr>
        <p:txBody>
          <a:bodyPr wrap="square" rtlCol="0">
            <a:spAutoFit/>
          </a:bodyPr>
          <a:lstStyle/>
          <a:p>
            <a:pPr>
              <a:lnSpc>
                <a:spcPct val="80000"/>
              </a:lnSpc>
            </a:pPr>
            <a:r>
              <a:rPr lang="en-US" sz="4400" dirty="0" smtClean="0">
                <a:latin typeface="FuturTBol"/>
                <a:cs typeface="FuturTBol"/>
              </a:rPr>
              <a:t>Challenges</a:t>
            </a:r>
            <a:endParaRPr lang="en-US" sz="4400" dirty="0">
              <a:latin typeface="FuturTBol"/>
              <a:cs typeface="FuturTBol"/>
            </a:endParaRPr>
          </a:p>
        </p:txBody>
      </p:sp>
      <p:sp>
        <p:nvSpPr>
          <p:cNvPr id="17" name="TextBox 16"/>
          <p:cNvSpPr txBox="1"/>
          <p:nvPr/>
        </p:nvSpPr>
        <p:spPr>
          <a:xfrm>
            <a:off x="246554" y="2765778"/>
            <a:ext cx="3593860" cy="830997"/>
          </a:xfrm>
          <a:prstGeom prst="rect">
            <a:avLst/>
          </a:prstGeom>
          <a:noFill/>
        </p:spPr>
        <p:txBody>
          <a:bodyPr wrap="square" rtlCol="0">
            <a:spAutoFit/>
          </a:bodyPr>
          <a:lstStyle/>
          <a:p>
            <a:r>
              <a:rPr lang="en-US" sz="2400" dirty="0" smtClean="0">
                <a:latin typeface="Adobe Garamond Pro"/>
                <a:cs typeface="Adobe Garamond Pro"/>
              </a:rPr>
              <a:t>Sound recordings are at risk of loss due to . . . </a:t>
            </a:r>
            <a:endParaRPr lang="en-US" sz="2400" dirty="0">
              <a:latin typeface="Adobe Garamond Pro"/>
              <a:cs typeface="Adobe Garamond Pro"/>
            </a:endParaRPr>
          </a:p>
        </p:txBody>
      </p:sp>
      <p:sp>
        <p:nvSpPr>
          <p:cNvPr id="11" name="TextBox 10"/>
          <p:cNvSpPr txBox="1"/>
          <p:nvPr/>
        </p:nvSpPr>
        <p:spPr>
          <a:xfrm>
            <a:off x="255960" y="3962877"/>
            <a:ext cx="4059365" cy="1754326"/>
          </a:xfrm>
          <a:prstGeom prst="rect">
            <a:avLst/>
          </a:prstGeom>
          <a:noFill/>
        </p:spPr>
        <p:txBody>
          <a:bodyPr wrap="square" rtlCol="0">
            <a:spAutoFit/>
          </a:bodyPr>
          <a:lstStyle/>
          <a:p>
            <a:r>
              <a:rPr lang="en-US" sz="3600" i="1" dirty="0" smtClean="0">
                <a:latin typeface="Adobe Garamond Pro"/>
                <a:cs typeface="Adobe Garamond Pro"/>
              </a:rPr>
              <a:t>. . . sensitivity to mishandling and poor storage conditions . . .</a:t>
            </a:r>
            <a:endParaRPr lang="en-US" sz="3600" i="1" dirty="0">
              <a:latin typeface="Adobe Garamond Pro"/>
              <a:cs typeface="Adobe Garamond Pro"/>
            </a:endParaRPr>
          </a:p>
        </p:txBody>
      </p:sp>
      <p:pic>
        <p:nvPicPr>
          <p:cNvPr id="4" name="Picture 3"/>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810539" y="1384829"/>
            <a:ext cx="3398066" cy="2260108"/>
          </a:xfrm>
          <a:prstGeom prst="rect">
            <a:avLst/>
          </a:prstGeom>
          <a:ln w="9525">
            <a:solidFill>
              <a:schemeClr val="tx1"/>
            </a:solidFill>
          </a:ln>
        </p:spPr>
      </p:pic>
      <p:pic>
        <p:nvPicPr>
          <p:cNvPr id="6" name="Picture 5"/>
          <p:cNvPicPr>
            <a:picLocks noChangeAspect="1"/>
          </p:cNvPicPr>
          <p:nvPr/>
        </p:nvPicPr>
        <p:blipFill rotWithShape="1">
          <a:blip r:embed="rId7">
            <a:extLst>
              <a:ext uri="{28A0092B-C50C-407E-A947-70E740481C1C}">
                <a14:useLocalDpi xmlns:a14="http://schemas.microsoft.com/office/drawing/2010/main" val="0"/>
              </a:ext>
            </a:extLst>
          </a:blip>
          <a:srcRect l="23081" t="32021" r="5445" b="4701"/>
          <a:stretch/>
        </p:blipFill>
        <p:spPr>
          <a:xfrm>
            <a:off x="4810539" y="4121055"/>
            <a:ext cx="3407473" cy="2266365"/>
          </a:xfrm>
          <a:prstGeom prst="rect">
            <a:avLst/>
          </a:prstGeom>
          <a:ln w="9525">
            <a:solidFill>
              <a:schemeClr val="tx1"/>
            </a:solidFill>
          </a:ln>
        </p:spPr>
      </p:pic>
      <p:sp>
        <p:nvSpPr>
          <p:cNvPr id="2" name="TextBox 1"/>
          <p:cNvSpPr txBox="1"/>
          <p:nvPr/>
        </p:nvSpPr>
        <p:spPr>
          <a:xfrm>
            <a:off x="4810539" y="3710826"/>
            <a:ext cx="3057247" cy="369332"/>
          </a:xfrm>
          <a:prstGeom prst="rect">
            <a:avLst/>
          </a:prstGeom>
          <a:noFill/>
        </p:spPr>
        <p:txBody>
          <a:bodyPr wrap="none" rtlCol="0">
            <a:spAutoFit/>
          </a:bodyPr>
          <a:lstStyle/>
          <a:p>
            <a:r>
              <a:rPr lang="en-US" i="1" dirty="0" smtClean="0">
                <a:latin typeface="Adobe Garamond Pro"/>
              </a:rPr>
              <a:t>Records stored like records.</a:t>
            </a:r>
            <a:endParaRPr lang="en-US" i="1" dirty="0">
              <a:latin typeface="Adobe Garamond Pro"/>
            </a:endParaRPr>
          </a:p>
        </p:txBody>
      </p:sp>
      <p:sp>
        <p:nvSpPr>
          <p:cNvPr id="13" name="TextBox 12"/>
          <p:cNvSpPr txBox="1"/>
          <p:nvPr/>
        </p:nvSpPr>
        <p:spPr>
          <a:xfrm>
            <a:off x="4810539" y="6428317"/>
            <a:ext cx="3303020" cy="369332"/>
          </a:xfrm>
          <a:prstGeom prst="rect">
            <a:avLst/>
          </a:prstGeom>
          <a:noFill/>
        </p:spPr>
        <p:txBody>
          <a:bodyPr wrap="none" rtlCol="0">
            <a:spAutoFit/>
          </a:bodyPr>
          <a:lstStyle/>
          <a:p>
            <a:r>
              <a:rPr lang="en-US" i="1" dirty="0" smtClean="0">
                <a:latin typeface="Adobe Garamond Pro"/>
              </a:rPr>
              <a:t>Open reel tape with mold or mildew.</a:t>
            </a:r>
            <a:endParaRPr lang="en-US" i="1" dirty="0">
              <a:latin typeface="Adobe Garamond Pro"/>
            </a:endParaRPr>
          </a:p>
        </p:txBody>
      </p:sp>
    </p:spTree>
    <p:extLst>
      <p:ext uri="{BB962C8B-B14F-4D97-AF65-F5344CB8AC3E}">
        <p14:creationId xmlns:p14="http://schemas.microsoft.com/office/powerpoint/2010/main" val="187494225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descr="Background Light.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
            <a:ext cx="9144000" cy="7184571"/>
          </a:xfrm>
          <a:prstGeom prst="rect">
            <a:avLst/>
          </a:prstGeom>
        </p:spPr>
      </p:pic>
      <p:pic>
        <p:nvPicPr>
          <p:cNvPr id="14" name="Picture 13" descr="Background Dark.jpg"/>
          <p:cNvPicPr>
            <a:picLocks noChangeAspect="1"/>
          </p:cNvPicPr>
          <p:nvPr/>
        </p:nvPicPr>
        <p:blipFill rotWithShape="1">
          <a:blip r:embed="rId4">
            <a:extLst>
              <a:ext uri="{28A0092B-C50C-407E-A947-70E740481C1C}">
                <a14:useLocalDpi xmlns:a14="http://schemas.microsoft.com/office/drawing/2010/main" val="0"/>
              </a:ext>
            </a:extLst>
          </a:blip>
          <a:srcRect b="83764"/>
          <a:stretch/>
        </p:blipFill>
        <p:spPr>
          <a:xfrm>
            <a:off x="0" y="-2"/>
            <a:ext cx="9144000" cy="1166521"/>
          </a:xfrm>
          <a:prstGeom prst="rect">
            <a:avLst/>
          </a:prstGeom>
        </p:spPr>
      </p:pic>
      <p:pic>
        <p:nvPicPr>
          <p:cNvPr id="15" name="Picture 14" descr="mentorcorps words only.eps"/>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90595" y="809037"/>
            <a:ext cx="1282700" cy="241300"/>
          </a:xfrm>
          <a:prstGeom prst="rect">
            <a:avLst/>
          </a:prstGeom>
        </p:spPr>
      </p:pic>
      <p:sp>
        <p:nvSpPr>
          <p:cNvPr id="16" name="TextBox 15"/>
          <p:cNvSpPr txBox="1"/>
          <p:nvPr/>
        </p:nvSpPr>
        <p:spPr>
          <a:xfrm>
            <a:off x="273526" y="1743086"/>
            <a:ext cx="3150064" cy="656590"/>
          </a:xfrm>
          <a:prstGeom prst="rect">
            <a:avLst/>
          </a:prstGeom>
          <a:noFill/>
        </p:spPr>
        <p:txBody>
          <a:bodyPr wrap="square" rtlCol="0">
            <a:spAutoFit/>
          </a:bodyPr>
          <a:lstStyle/>
          <a:p>
            <a:pPr>
              <a:lnSpc>
                <a:spcPct val="80000"/>
              </a:lnSpc>
            </a:pPr>
            <a:r>
              <a:rPr lang="en-US" sz="4400" dirty="0" smtClean="0">
                <a:latin typeface="FuturTBol"/>
                <a:cs typeface="FuturTBol"/>
              </a:rPr>
              <a:t>Challenges</a:t>
            </a:r>
            <a:endParaRPr lang="en-US" sz="4400" dirty="0">
              <a:latin typeface="FuturTBol"/>
              <a:cs typeface="FuturTBol"/>
            </a:endParaRPr>
          </a:p>
        </p:txBody>
      </p:sp>
      <p:sp>
        <p:nvSpPr>
          <p:cNvPr id="17" name="TextBox 16"/>
          <p:cNvSpPr txBox="1"/>
          <p:nvPr/>
        </p:nvSpPr>
        <p:spPr>
          <a:xfrm>
            <a:off x="170041" y="2765778"/>
            <a:ext cx="3439989" cy="830997"/>
          </a:xfrm>
          <a:prstGeom prst="rect">
            <a:avLst/>
          </a:prstGeom>
          <a:noFill/>
        </p:spPr>
        <p:txBody>
          <a:bodyPr wrap="square" rtlCol="0">
            <a:spAutoFit/>
          </a:bodyPr>
          <a:lstStyle/>
          <a:p>
            <a:r>
              <a:rPr lang="en-US" sz="2400" dirty="0" smtClean="0">
                <a:latin typeface="Adobe Garamond Pro"/>
                <a:cs typeface="Adobe Garamond Pro"/>
              </a:rPr>
              <a:t>Sound recordings are at risk of loss due to . . . </a:t>
            </a:r>
            <a:endParaRPr lang="en-US" sz="2400" dirty="0">
              <a:latin typeface="Adobe Garamond Pro"/>
              <a:cs typeface="Adobe Garamond Pro"/>
            </a:endParaRPr>
          </a:p>
        </p:txBody>
      </p:sp>
      <p:sp>
        <p:nvSpPr>
          <p:cNvPr id="11" name="TextBox 10"/>
          <p:cNvSpPr txBox="1"/>
          <p:nvPr/>
        </p:nvSpPr>
        <p:spPr>
          <a:xfrm>
            <a:off x="170041" y="3958199"/>
            <a:ext cx="3501794" cy="1754326"/>
          </a:xfrm>
          <a:prstGeom prst="rect">
            <a:avLst/>
          </a:prstGeom>
          <a:noFill/>
        </p:spPr>
        <p:txBody>
          <a:bodyPr wrap="square" rtlCol="0">
            <a:spAutoFit/>
          </a:bodyPr>
          <a:lstStyle/>
          <a:p>
            <a:r>
              <a:rPr lang="en-US" sz="3600" i="1" dirty="0" smtClean="0">
                <a:latin typeface="Adobe Garamond Pro"/>
                <a:cs typeface="Adobe Garamond Pro"/>
              </a:rPr>
              <a:t>. . . obsolescence of technology, tools, expertise . . .</a:t>
            </a:r>
            <a:endParaRPr lang="en-US" sz="3600" i="1" dirty="0">
              <a:latin typeface="Adobe Garamond Pro"/>
              <a:cs typeface="Adobe Garamond Pro"/>
            </a:endParaRPr>
          </a:p>
        </p:txBody>
      </p:sp>
      <p:pic>
        <p:nvPicPr>
          <p:cNvPr id="4" name="Picture 3"/>
          <p:cNvPicPr>
            <a:picLocks noChangeAspect="1"/>
          </p:cNvPicPr>
          <p:nvPr/>
        </p:nvPicPr>
        <p:blipFill rotWithShape="1">
          <a:blip r:embed="rId6">
            <a:extLst>
              <a:ext uri="{28A0092B-C50C-407E-A947-70E740481C1C}">
                <a14:useLocalDpi xmlns:a14="http://schemas.microsoft.com/office/drawing/2010/main" val="0"/>
              </a:ext>
            </a:extLst>
          </a:blip>
          <a:srcRect l="7698" t="96" r="7472" b="2641"/>
          <a:stretch/>
        </p:blipFill>
        <p:spPr>
          <a:xfrm>
            <a:off x="3671835" y="1501373"/>
            <a:ext cx="5354579" cy="4604523"/>
          </a:xfrm>
          <a:prstGeom prst="rect">
            <a:avLst/>
          </a:prstGeom>
        </p:spPr>
      </p:pic>
      <p:sp>
        <p:nvSpPr>
          <p:cNvPr id="13" name="TextBox 12"/>
          <p:cNvSpPr txBox="1"/>
          <p:nvPr/>
        </p:nvSpPr>
        <p:spPr>
          <a:xfrm>
            <a:off x="4473651" y="6073279"/>
            <a:ext cx="4552764" cy="296835"/>
          </a:xfrm>
          <a:prstGeom prst="rect">
            <a:avLst/>
          </a:prstGeom>
          <a:noFill/>
        </p:spPr>
        <p:txBody>
          <a:bodyPr wrap="square" rtlCol="0">
            <a:spAutoFit/>
          </a:bodyPr>
          <a:lstStyle/>
          <a:p>
            <a:pPr algn="r"/>
            <a:r>
              <a:rPr lang="en-US" sz="1300" dirty="0" smtClean="0"/>
              <a:t>Image courtesy of </a:t>
            </a:r>
            <a:r>
              <a:rPr lang="en-US" sz="1300" dirty="0" err="1" smtClean="0"/>
              <a:t>AudioVisual</a:t>
            </a:r>
            <a:r>
              <a:rPr lang="en-US" sz="1300" dirty="0" smtClean="0"/>
              <a:t> Preservation Solutions</a:t>
            </a:r>
            <a:endParaRPr lang="en-US" sz="1300" dirty="0"/>
          </a:p>
        </p:txBody>
      </p:sp>
    </p:spTree>
    <p:extLst>
      <p:ext uri="{BB962C8B-B14F-4D97-AF65-F5344CB8AC3E}">
        <p14:creationId xmlns:p14="http://schemas.microsoft.com/office/powerpoint/2010/main" val="212021003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descr="Background Light.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
            <a:ext cx="9144000" cy="7184571"/>
          </a:xfrm>
          <a:prstGeom prst="rect">
            <a:avLst/>
          </a:prstGeom>
        </p:spPr>
      </p:pic>
      <p:pic>
        <p:nvPicPr>
          <p:cNvPr id="14" name="Picture 13" descr="Background Dark.jpg"/>
          <p:cNvPicPr>
            <a:picLocks noChangeAspect="1"/>
          </p:cNvPicPr>
          <p:nvPr/>
        </p:nvPicPr>
        <p:blipFill rotWithShape="1">
          <a:blip r:embed="rId4">
            <a:extLst>
              <a:ext uri="{28A0092B-C50C-407E-A947-70E740481C1C}">
                <a14:useLocalDpi xmlns:a14="http://schemas.microsoft.com/office/drawing/2010/main" val="0"/>
              </a:ext>
            </a:extLst>
          </a:blip>
          <a:srcRect b="83764"/>
          <a:stretch/>
        </p:blipFill>
        <p:spPr>
          <a:xfrm>
            <a:off x="0" y="-2"/>
            <a:ext cx="9144000" cy="1166521"/>
          </a:xfrm>
          <a:prstGeom prst="rect">
            <a:avLst/>
          </a:prstGeom>
        </p:spPr>
      </p:pic>
      <p:pic>
        <p:nvPicPr>
          <p:cNvPr id="15" name="Picture 14" descr="mentorcorps words only.eps"/>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90595" y="809037"/>
            <a:ext cx="1282700" cy="241300"/>
          </a:xfrm>
          <a:prstGeom prst="rect">
            <a:avLst/>
          </a:prstGeom>
        </p:spPr>
      </p:pic>
      <p:sp>
        <p:nvSpPr>
          <p:cNvPr id="16" name="TextBox 15"/>
          <p:cNvSpPr txBox="1"/>
          <p:nvPr/>
        </p:nvSpPr>
        <p:spPr>
          <a:xfrm>
            <a:off x="-20833" y="2401906"/>
            <a:ext cx="2962152" cy="3013838"/>
          </a:xfrm>
          <a:prstGeom prst="rect">
            <a:avLst/>
          </a:prstGeom>
          <a:noFill/>
        </p:spPr>
        <p:txBody>
          <a:bodyPr wrap="square" rtlCol="0">
            <a:spAutoFit/>
          </a:bodyPr>
          <a:lstStyle/>
          <a:p>
            <a:pPr algn="ctr">
              <a:lnSpc>
                <a:spcPct val="150000"/>
              </a:lnSpc>
            </a:pPr>
            <a:r>
              <a:rPr lang="en-US" sz="4400" dirty="0" smtClean="0">
                <a:latin typeface="FuturTBol"/>
                <a:cs typeface="FuturTBol"/>
              </a:rPr>
              <a:t>Formats </a:t>
            </a:r>
          </a:p>
          <a:p>
            <a:pPr algn="ctr">
              <a:lnSpc>
                <a:spcPct val="150000"/>
              </a:lnSpc>
            </a:pPr>
            <a:r>
              <a:rPr lang="en-US" sz="4400" dirty="0" smtClean="0">
                <a:latin typeface="FuturTBol"/>
                <a:cs typeface="FuturTBol"/>
              </a:rPr>
              <a:t>at </a:t>
            </a:r>
          </a:p>
          <a:p>
            <a:pPr algn="ctr">
              <a:lnSpc>
                <a:spcPct val="150000"/>
              </a:lnSpc>
            </a:pPr>
            <a:r>
              <a:rPr lang="en-US" sz="4400" dirty="0" smtClean="0">
                <a:latin typeface="FuturTBol"/>
                <a:cs typeface="FuturTBol"/>
              </a:rPr>
              <a:t>Risk</a:t>
            </a:r>
            <a:endParaRPr lang="en-US" sz="4400" dirty="0">
              <a:latin typeface="FuturTBol"/>
              <a:cs typeface="FuturTBol"/>
            </a:endParaRPr>
          </a:p>
        </p:txBody>
      </p:sp>
      <p:sp>
        <p:nvSpPr>
          <p:cNvPr id="5" name="TextBox 4"/>
          <p:cNvSpPr txBox="1"/>
          <p:nvPr/>
        </p:nvSpPr>
        <p:spPr>
          <a:xfrm>
            <a:off x="4416895" y="6419418"/>
            <a:ext cx="4452785" cy="292388"/>
          </a:xfrm>
          <a:prstGeom prst="rect">
            <a:avLst/>
          </a:prstGeom>
          <a:noFill/>
        </p:spPr>
        <p:txBody>
          <a:bodyPr wrap="square" rtlCol="0">
            <a:spAutoFit/>
          </a:bodyPr>
          <a:lstStyle/>
          <a:p>
            <a:pPr algn="r"/>
            <a:r>
              <a:rPr lang="en-US" sz="1300" dirty="0" smtClean="0"/>
              <a:t>Image courtesy of </a:t>
            </a:r>
            <a:r>
              <a:rPr lang="en-US" sz="1300" dirty="0" err="1" smtClean="0"/>
              <a:t>AudioVisual</a:t>
            </a:r>
            <a:r>
              <a:rPr lang="en-US" sz="1300" dirty="0" smtClean="0"/>
              <a:t> Preservation Solutions</a:t>
            </a:r>
            <a:endParaRPr lang="en-US" sz="1300" dirty="0"/>
          </a:p>
        </p:txBody>
      </p:sp>
      <p:pic>
        <p:nvPicPr>
          <p:cNvPr id="9" name="Picture 8"/>
          <p:cNvPicPr/>
          <p:nvPr/>
        </p:nvPicPr>
        <p:blipFill rotWithShape="1">
          <a:blip r:embed="rId6">
            <a:extLst>
              <a:ext uri="{28A0092B-C50C-407E-A947-70E740481C1C}">
                <a14:useLocalDpi xmlns:a14="http://schemas.microsoft.com/office/drawing/2010/main" val="0"/>
              </a:ext>
            </a:extLst>
          </a:blip>
          <a:srcRect l="23913" t="8304" r="2174" b="7107"/>
          <a:stretch/>
        </p:blipFill>
        <p:spPr bwMode="auto">
          <a:xfrm>
            <a:off x="2743592" y="1432818"/>
            <a:ext cx="6126088" cy="4952013"/>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370775058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Background Light.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
            <a:ext cx="9144000" cy="7184571"/>
          </a:xfrm>
          <a:prstGeom prst="rect">
            <a:avLst/>
          </a:prstGeom>
        </p:spPr>
      </p:pic>
      <p:pic>
        <p:nvPicPr>
          <p:cNvPr id="5" name="Picture 4" descr="Background Dark.jpg"/>
          <p:cNvPicPr>
            <a:picLocks noChangeAspect="1"/>
          </p:cNvPicPr>
          <p:nvPr/>
        </p:nvPicPr>
        <p:blipFill rotWithShape="1">
          <a:blip r:embed="rId4">
            <a:extLst>
              <a:ext uri="{28A0092B-C50C-407E-A947-70E740481C1C}">
                <a14:useLocalDpi xmlns:a14="http://schemas.microsoft.com/office/drawing/2010/main" val="0"/>
              </a:ext>
            </a:extLst>
          </a:blip>
          <a:srcRect b="83764"/>
          <a:stretch/>
        </p:blipFill>
        <p:spPr>
          <a:xfrm>
            <a:off x="0" y="-2"/>
            <a:ext cx="9144000" cy="1166521"/>
          </a:xfrm>
          <a:prstGeom prst="rect">
            <a:avLst/>
          </a:prstGeom>
        </p:spPr>
      </p:pic>
      <p:pic>
        <p:nvPicPr>
          <p:cNvPr id="6" name="Picture 5" descr="mentorcorps words only.eps"/>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90595" y="809037"/>
            <a:ext cx="1282700" cy="241300"/>
          </a:xfrm>
          <a:prstGeom prst="rect">
            <a:avLst/>
          </a:prstGeom>
        </p:spPr>
      </p:pic>
      <p:sp>
        <p:nvSpPr>
          <p:cNvPr id="7" name="TextBox 6"/>
          <p:cNvSpPr txBox="1"/>
          <p:nvPr/>
        </p:nvSpPr>
        <p:spPr>
          <a:xfrm>
            <a:off x="350521" y="1509520"/>
            <a:ext cx="8665532" cy="1446550"/>
          </a:xfrm>
          <a:prstGeom prst="rect">
            <a:avLst/>
          </a:prstGeom>
          <a:noFill/>
        </p:spPr>
        <p:txBody>
          <a:bodyPr wrap="square" rtlCol="0">
            <a:spAutoFit/>
          </a:bodyPr>
          <a:lstStyle/>
          <a:p>
            <a:r>
              <a:rPr lang="en-US" sz="4400" dirty="0" smtClean="0">
                <a:latin typeface="FuturTBol"/>
                <a:cs typeface="FuturTBol"/>
              </a:rPr>
              <a:t>the inventor’s promise . . . </a:t>
            </a:r>
          </a:p>
          <a:p>
            <a:r>
              <a:rPr lang="en-US" sz="4400" dirty="0" smtClean="0">
                <a:latin typeface="FuturTBol"/>
                <a:cs typeface="FuturTBol"/>
              </a:rPr>
              <a:t>   and the archivist’s responsibility</a:t>
            </a:r>
            <a:endParaRPr lang="en-US" sz="4400" dirty="0">
              <a:latin typeface="FuturTBol"/>
              <a:cs typeface="FuturTBol"/>
            </a:endParaRPr>
          </a:p>
        </p:txBody>
      </p:sp>
      <p:sp>
        <p:nvSpPr>
          <p:cNvPr id="8" name="TextBox 7"/>
          <p:cNvSpPr txBox="1"/>
          <p:nvPr/>
        </p:nvSpPr>
        <p:spPr>
          <a:xfrm>
            <a:off x="4118619" y="3289977"/>
            <a:ext cx="5025381" cy="3200876"/>
          </a:xfrm>
          <a:prstGeom prst="rect">
            <a:avLst/>
          </a:prstGeom>
          <a:noFill/>
        </p:spPr>
        <p:txBody>
          <a:bodyPr wrap="square" rtlCol="0">
            <a:spAutoFit/>
          </a:bodyPr>
          <a:lstStyle/>
          <a:p>
            <a:r>
              <a:rPr lang="en-US" sz="3200" dirty="0" smtClean="0"/>
              <a:t>“. . . to </a:t>
            </a:r>
            <a:r>
              <a:rPr lang="en-US" sz="3200" dirty="0"/>
              <a:t>store up </a:t>
            </a:r>
          </a:p>
          <a:p>
            <a:r>
              <a:rPr lang="en-US" sz="3200" dirty="0" smtClean="0"/>
              <a:t>and reproduce automatically</a:t>
            </a:r>
          </a:p>
          <a:p>
            <a:r>
              <a:rPr lang="en-US" sz="3200" dirty="0" smtClean="0"/>
              <a:t>at </a:t>
            </a:r>
            <a:r>
              <a:rPr lang="en-US" sz="3200" dirty="0"/>
              <a:t>any future time </a:t>
            </a:r>
            <a:endParaRPr lang="en-US" sz="3200" dirty="0" smtClean="0"/>
          </a:p>
          <a:p>
            <a:r>
              <a:rPr lang="en-US" sz="3200" dirty="0" smtClean="0"/>
              <a:t>the human voice perfectly.”</a:t>
            </a:r>
            <a:br>
              <a:rPr lang="en-US" sz="3200" dirty="0" smtClean="0"/>
            </a:br>
            <a:r>
              <a:rPr lang="en-US" sz="3200" dirty="0" smtClean="0"/>
              <a:t>        </a:t>
            </a:r>
            <a:r>
              <a:rPr lang="en-US" sz="2800" dirty="0" smtClean="0"/>
              <a:t>- Thomas Edison, 1877</a:t>
            </a:r>
          </a:p>
          <a:p>
            <a:pPr>
              <a:lnSpc>
                <a:spcPct val="150000"/>
              </a:lnSpc>
            </a:pPr>
            <a:endParaRPr lang="en-US" sz="2800" dirty="0">
              <a:latin typeface="Adobe Garamond Pro"/>
              <a:cs typeface="Adobe Garamond Pro"/>
            </a:endParaRPr>
          </a:p>
        </p:txBody>
      </p:sp>
      <p:pic>
        <p:nvPicPr>
          <p:cNvPr id="3" name="Picture 2"/>
          <p:cNvPicPr>
            <a:picLocks noChangeAspect="1"/>
          </p:cNvPicPr>
          <p:nvPr/>
        </p:nvPicPr>
        <p:blipFill rotWithShape="1">
          <a:blip r:embed="rId6">
            <a:extLst>
              <a:ext uri="{28A0092B-C50C-407E-A947-70E740481C1C}">
                <a14:useLocalDpi xmlns:a14="http://schemas.microsoft.com/office/drawing/2010/main" val="0"/>
              </a:ext>
            </a:extLst>
          </a:blip>
          <a:srcRect l="24055"/>
          <a:stretch/>
        </p:blipFill>
        <p:spPr>
          <a:xfrm>
            <a:off x="232755" y="3299070"/>
            <a:ext cx="3653109" cy="2702719"/>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extLst>
      <p:ext uri="{BB962C8B-B14F-4D97-AF65-F5344CB8AC3E}">
        <p14:creationId xmlns:p14="http://schemas.microsoft.com/office/powerpoint/2010/main" val="130280403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descr="Background Light.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
            <a:ext cx="9144000" cy="7184571"/>
          </a:xfrm>
          <a:prstGeom prst="rect">
            <a:avLst/>
          </a:prstGeom>
        </p:spPr>
      </p:pic>
      <p:pic>
        <p:nvPicPr>
          <p:cNvPr id="14" name="Picture 13" descr="Background Dark.jpg"/>
          <p:cNvPicPr>
            <a:picLocks noChangeAspect="1"/>
          </p:cNvPicPr>
          <p:nvPr/>
        </p:nvPicPr>
        <p:blipFill rotWithShape="1">
          <a:blip r:embed="rId4">
            <a:extLst>
              <a:ext uri="{28A0092B-C50C-407E-A947-70E740481C1C}">
                <a14:useLocalDpi xmlns:a14="http://schemas.microsoft.com/office/drawing/2010/main" val="0"/>
              </a:ext>
            </a:extLst>
          </a:blip>
          <a:srcRect b="83764"/>
          <a:stretch/>
        </p:blipFill>
        <p:spPr>
          <a:xfrm>
            <a:off x="0" y="-2"/>
            <a:ext cx="9144000" cy="1166521"/>
          </a:xfrm>
          <a:prstGeom prst="rect">
            <a:avLst/>
          </a:prstGeom>
        </p:spPr>
      </p:pic>
      <p:pic>
        <p:nvPicPr>
          <p:cNvPr id="15" name="Picture 14" descr="mentorcorps words only.eps"/>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90595" y="809037"/>
            <a:ext cx="1282700" cy="241300"/>
          </a:xfrm>
          <a:prstGeom prst="rect">
            <a:avLst/>
          </a:prstGeom>
        </p:spPr>
      </p:pic>
      <p:sp>
        <p:nvSpPr>
          <p:cNvPr id="16" name="TextBox 15"/>
          <p:cNvSpPr txBox="1"/>
          <p:nvPr/>
        </p:nvSpPr>
        <p:spPr>
          <a:xfrm>
            <a:off x="0" y="1430461"/>
            <a:ext cx="9144000" cy="584775"/>
          </a:xfrm>
          <a:prstGeom prst="rect">
            <a:avLst/>
          </a:prstGeom>
          <a:noFill/>
        </p:spPr>
        <p:txBody>
          <a:bodyPr wrap="square" rtlCol="0">
            <a:spAutoFit/>
          </a:bodyPr>
          <a:lstStyle/>
          <a:p>
            <a:pPr>
              <a:lnSpc>
                <a:spcPct val="80000"/>
              </a:lnSpc>
            </a:pPr>
            <a:r>
              <a:rPr lang="en-US" sz="4000" dirty="0" smtClean="0">
                <a:latin typeface="FuturTBol"/>
                <a:cs typeface="FuturTBol"/>
              </a:rPr>
              <a:t>Digitization for Preservation and Access</a:t>
            </a:r>
          </a:p>
        </p:txBody>
      </p:sp>
      <p:sp>
        <p:nvSpPr>
          <p:cNvPr id="17" name="TextBox 16"/>
          <p:cNvSpPr txBox="1"/>
          <p:nvPr/>
        </p:nvSpPr>
        <p:spPr>
          <a:xfrm>
            <a:off x="224287" y="3621979"/>
            <a:ext cx="4896354" cy="2539157"/>
          </a:xfrm>
          <a:prstGeom prst="rect">
            <a:avLst/>
          </a:prstGeom>
          <a:noFill/>
        </p:spPr>
        <p:txBody>
          <a:bodyPr wrap="square" rtlCol="0">
            <a:spAutoFit/>
          </a:bodyPr>
          <a:lstStyle/>
          <a:p>
            <a:r>
              <a:rPr lang="en-US" sz="2400" i="1" dirty="0" smtClean="0"/>
              <a:t>Including . . . </a:t>
            </a:r>
          </a:p>
          <a:p>
            <a:endParaRPr lang="en-US" sz="1500" i="1" dirty="0" smtClean="0"/>
          </a:p>
          <a:p>
            <a:pPr marL="293688" indent="-293688">
              <a:buFont typeface="Arial" panose="020B0604020202020204" pitchFamily="34" charset="0"/>
              <a:buChar char="•"/>
            </a:pPr>
            <a:r>
              <a:rPr lang="en-US" sz="2400" dirty="0"/>
              <a:t>p</a:t>
            </a:r>
            <a:r>
              <a:rPr lang="en-US" sz="2400" dirty="0" smtClean="0"/>
              <a:t>rep of recordings and equipment</a:t>
            </a:r>
          </a:p>
          <a:p>
            <a:pPr marL="293688" indent="-293688">
              <a:buFont typeface="Arial" panose="020B0604020202020204" pitchFamily="34" charset="0"/>
              <a:buChar char="•"/>
            </a:pPr>
            <a:r>
              <a:rPr lang="en-US" sz="2400" dirty="0" smtClean="0"/>
              <a:t>optimized </a:t>
            </a:r>
            <a:r>
              <a:rPr lang="en-US" sz="2400" dirty="0"/>
              <a:t>playback of </a:t>
            </a:r>
            <a:r>
              <a:rPr lang="en-US" sz="2400" dirty="0" smtClean="0"/>
              <a:t>recordings</a:t>
            </a:r>
          </a:p>
          <a:p>
            <a:pPr marL="293688" indent="-293688">
              <a:buFont typeface="Arial" panose="020B0604020202020204" pitchFamily="34" charset="0"/>
              <a:buChar char="•"/>
            </a:pPr>
            <a:r>
              <a:rPr lang="en-US" sz="2400" dirty="0" smtClean="0"/>
              <a:t>quality analog to digital conversion</a:t>
            </a:r>
          </a:p>
          <a:p>
            <a:pPr marL="293688" indent="-293688">
              <a:buFont typeface="Arial" panose="020B0604020202020204" pitchFamily="34" charset="0"/>
              <a:buChar char="•"/>
            </a:pPr>
            <a:r>
              <a:rPr lang="en-US" sz="2400" dirty="0" smtClean="0"/>
              <a:t>creation of multiple files for preservation and access</a:t>
            </a:r>
            <a:endParaRPr lang="en-US" sz="2400" dirty="0"/>
          </a:p>
        </p:txBody>
      </p:sp>
      <p:pic>
        <p:nvPicPr>
          <p:cNvPr id="5" name="Picture 4"/>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344928" y="3633190"/>
            <a:ext cx="3510269" cy="2463347"/>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6" name="TextBox 5"/>
          <p:cNvSpPr txBox="1"/>
          <p:nvPr/>
        </p:nvSpPr>
        <p:spPr>
          <a:xfrm>
            <a:off x="490595" y="2141659"/>
            <a:ext cx="7360920" cy="1200329"/>
          </a:xfrm>
          <a:prstGeom prst="rect">
            <a:avLst/>
          </a:prstGeom>
          <a:noFill/>
        </p:spPr>
        <p:txBody>
          <a:bodyPr wrap="square" rtlCol="0">
            <a:spAutoFit/>
          </a:bodyPr>
          <a:lstStyle/>
          <a:p>
            <a:r>
              <a:rPr lang="en-US" sz="2400" dirty="0" smtClean="0"/>
              <a:t>. . . the creation </a:t>
            </a:r>
            <a:r>
              <a:rPr lang="en-US" sz="2400" dirty="0"/>
              <a:t>of copies in the form of digital audio files </a:t>
            </a:r>
          </a:p>
          <a:p>
            <a:r>
              <a:rPr lang="en-US" sz="2400" dirty="0" smtClean="0"/>
              <a:t>     in </a:t>
            </a:r>
            <a:r>
              <a:rPr lang="en-US" sz="2400" dirty="0"/>
              <a:t>order to conserve sound recording carriers </a:t>
            </a:r>
          </a:p>
          <a:p>
            <a:r>
              <a:rPr lang="en-US" sz="2400" dirty="0" smtClean="0"/>
              <a:t>           and preserve </a:t>
            </a:r>
            <a:r>
              <a:rPr lang="en-US" sz="2400" dirty="0"/>
              <a:t>and </a:t>
            </a:r>
            <a:r>
              <a:rPr lang="en-US" sz="2400" dirty="0" smtClean="0"/>
              <a:t>provide </a:t>
            </a:r>
            <a:r>
              <a:rPr lang="en-US" sz="2400" dirty="0"/>
              <a:t>access to </a:t>
            </a:r>
            <a:r>
              <a:rPr lang="en-US" sz="2400" dirty="0" smtClean="0"/>
              <a:t>contents</a:t>
            </a:r>
            <a:endParaRPr lang="en-US" sz="2400" dirty="0"/>
          </a:p>
        </p:txBody>
      </p:sp>
      <p:sp>
        <p:nvSpPr>
          <p:cNvPr id="13" name="TextBox 12"/>
          <p:cNvSpPr txBox="1"/>
          <p:nvPr/>
        </p:nvSpPr>
        <p:spPr>
          <a:xfrm>
            <a:off x="5231384" y="6203073"/>
            <a:ext cx="3365088" cy="369332"/>
          </a:xfrm>
          <a:prstGeom prst="rect">
            <a:avLst/>
          </a:prstGeom>
          <a:noFill/>
        </p:spPr>
        <p:txBody>
          <a:bodyPr wrap="none" rtlCol="0">
            <a:spAutoFit/>
          </a:bodyPr>
          <a:lstStyle/>
          <a:p>
            <a:r>
              <a:rPr lang="en-US" i="1" dirty="0" smtClean="0">
                <a:latin typeface="Adobe Garamond Pro"/>
              </a:rPr>
              <a:t>Hear today and here tomorrow.</a:t>
            </a:r>
            <a:endParaRPr lang="en-US" i="1" dirty="0">
              <a:latin typeface="Adobe Garamond Pro"/>
            </a:endParaRPr>
          </a:p>
        </p:txBody>
      </p:sp>
    </p:spTree>
    <p:extLst>
      <p:ext uri="{BB962C8B-B14F-4D97-AF65-F5344CB8AC3E}">
        <p14:creationId xmlns:p14="http://schemas.microsoft.com/office/powerpoint/2010/main" val="2605241365"/>
      </p:ext>
    </p:extLst>
  </p:cSld>
  <p:clrMapOvr>
    <a:masterClrMapping/>
  </p:clrMapOvr>
  <p:timing>
    <p:tnLst>
      <p:par>
        <p:cTn id="1" dur="indefinite" restart="never" nodeType="tmRoot"/>
      </p:par>
    </p:tnLst>
  </p:timing>
</p:sld>
</file>

<file path=ppt/theme/theme1.xml><?xml version="1.0" encoding="utf-8"?>
<a:theme xmlns:a="http://schemas.openxmlformats.org/drawingml/2006/main" name="MentorCorps Templat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MentorCorps_Template</Template>
  <TotalTime>6842</TotalTime>
  <Words>3317</Words>
  <Application>Microsoft Office PowerPoint</Application>
  <PresentationFormat>On-screen Show (4:3)</PresentationFormat>
  <Paragraphs>571</Paragraphs>
  <Slides>23</Slides>
  <Notes>23</Notes>
  <HiddenSlides>0</HiddenSlides>
  <MMClips>2</MMClips>
  <ScaleCrop>false</ScaleCrop>
  <HeadingPairs>
    <vt:vector size="4" baseType="variant">
      <vt:variant>
        <vt:lpstr>Theme</vt:lpstr>
      </vt:variant>
      <vt:variant>
        <vt:i4>1</vt:i4>
      </vt:variant>
      <vt:variant>
        <vt:lpstr>Slide Titles</vt:lpstr>
      </vt:variant>
      <vt:variant>
        <vt:i4>23</vt:i4>
      </vt:variant>
    </vt:vector>
  </HeadingPairs>
  <TitlesOfParts>
    <vt:vector size="24" baseType="lpstr">
      <vt:lpstr>MentorCorps Template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Library</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Nathan Georgitis</dc:creator>
  <cp:lastModifiedBy>Cara Kaser</cp:lastModifiedBy>
  <cp:revision>235</cp:revision>
  <cp:lastPrinted>2013-12-17T18:08:01Z</cp:lastPrinted>
  <dcterms:created xsi:type="dcterms:W3CDTF">2014-01-16T19:51:39Z</dcterms:created>
  <dcterms:modified xsi:type="dcterms:W3CDTF">2014-02-11T21:30:22Z</dcterms:modified>
</cp:coreProperties>
</file>