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0"/>
  </p:notesMasterIdLst>
  <p:handoutMasterIdLst>
    <p:handoutMasterId r:id="rId21"/>
  </p:handoutMasterIdLst>
  <p:sldIdLst>
    <p:sldId id="256" r:id="rId2"/>
    <p:sldId id="268" r:id="rId3"/>
    <p:sldId id="275" r:id="rId4"/>
    <p:sldId id="269" r:id="rId5"/>
    <p:sldId id="270" r:id="rId6"/>
    <p:sldId id="276" r:id="rId7"/>
    <p:sldId id="277" r:id="rId8"/>
    <p:sldId id="271" r:id="rId9"/>
    <p:sldId id="278" r:id="rId10"/>
    <p:sldId id="279" r:id="rId11"/>
    <p:sldId id="272" r:id="rId12"/>
    <p:sldId id="273" r:id="rId13"/>
    <p:sldId id="274" r:id="rId14"/>
    <p:sldId id="280" r:id="rId15"/>
    <p:sldId id="281" r:id="rId16"/>
    <p:sldId id="284" r:id="rId17"/>
    <p:sldId id="282" r:id="rId18"/>
    <p:sldId id="283" r:id="rId19"/>
  </p:sldIdLst>
  <p:sldSz cx="9144000" cy="6858000" type="screen4x3"/>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clrMru>
    <a:srgbClr val="009999"/>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4981" autoAdjust="0"/>
  </p:normalViewPr>
  <p:slideViewPr>
    <p:cSldViewPr snapToGrid="0" snapToObjects="1">
      <p:cViewPr varScale="1">
        <p:scale>
          <a:sx n="88" d="100"/>
          <a:sy n="88" d="100"/>
        </p:scale>
        <p:origin x="-474"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fld id="{6D6A23AA-FC76-4C56-8A42-3FEFF271526F}" type="datetimeFigureOut">
              <a:rPr lang="en-US" smtClean="0"/>
              <a:t>4/24/2017</a:t>
            </a:fld>
            <a:endParaRPr lang="en-US"/>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430B4864-C917-4F11-82B2-C6CDD980FC3E}" type="slidenum">
              <a:rPr lang="en-US" smtClean="0"/>
              <a:t>‹#›</a:t>
            </a:fld>
            <a:endParaRPr lang="en-US"/>
          </a:p>
        </p:txBody>
      </p:sp>
    </p:spTree>
    <p:extLst>
      <p:ext uri="{BB962C8B-B14F-4D97-AF65-F5344CB8AC3E}">
        <p14:creationId xmlns:p14="http://schemas.microsoft.com/office/powerpoint/2010/main" val="324080153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17E30045-212B-4BD3-A3B3-7D644F767BD5}" type="datetimeFigureOut">
              <a:rPr lang="en-US" smtClean="0"/>
              <a:t>4/24/2017</a:t>
            </a:fld>
            <a:endParaRPr lang="en-US" dirty="0"/>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dirty="0"/>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3A722740-BE82-41B8-A0A7-A9FAD85EFF27}" type="slidenum">
              <a:rPr lang="en-US" smtClean="0"/>
              <a:t>‹#›</a:t>
            </a:fld>
            <a:endParaRPr lang="en-US" dirty="0"/>
          </a:p>
        </p:txBody>
      </p:sp>
    </p:spTree>
    <p:extLst>
      <p:ext uri="{BB962C8B-B14F-4D97-AF65-F5344CB8AC3E}">
        <p14:creationId xmlns:p14="http://schemas.microsoft.com/office/powerpoint/2010/main" val="24420499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It’s a</a:t>
            </a:r>
            <a:r>
              <a:rPr lang="en-US" baseline="0" dirty="0" smtClean="0"/>
              <a:t> pleasure to be here today with all of you that do such great work in the community. Before we dive in I’d like to go around and have each of you introduce yourself and include why you joined the board of this organization. (if you have a flip chart or a whiteboard, write down the reasons they joined, otherwise, try and jot them down quickly so that you can report them back to the group afterwards as a reminder of why they joined). </a:t>
            </a:r>
            <a:endParaRPr lang="en-US" dirty="0"/>
          </a:p>
        </p:txBody>
      </p:sp>
      <p:sp>
        <p:nvSpPr>
          <p:cNvPr id="4" name="Slide Number Placeholder 3"/>
          <p:cNvSpPr>
            <a:spLocks noGrp="1"/>
          </p:cNvSpPr>
          <p:nvPr>
            <p:ph type="sldNum" sz="quarter" idx="10"/>
          </p:nvPr>
        </p:nvSpPr>
        <p:spPr/>
        <p:txBody>
          <a:bodyPr/>
          <a:lstStyle/>
          <a:p>
            <a:fld id="{3A722740-BE82-41B8-A0A7-A9FAD85EFF27}" type="slidenum">
              <a:rPr lang="en-US" smtClean="0"/>
              <a:t>1</a:t>
            </a:fld>
            <a:endParaRPr lang="en-US" dirty="0"/>
          </a:p>
        </p:txBody>
      </p:sp>
    </p:spTree>
    <p:extLst>
      <p:ext uri="{BB962C8B-B14F-4D97-AF65-F5344CB8AC3E}">
        <p14:creationId xmlns:p14="http://schemas.microsoft.com/office/powerpoint/2010/main" val="16375214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baseline="0" dirty="0" smtClean="0"/>
              <a:t>Ultimately the board is responsible for fundraising and ensuring that the organization has adequate funds to fulfill its mission, especially when you have paid staff. Having a fundraising plan in place can be critical to help approach what often can be a huge stress for the organization. </a:t>
            </a:r>
          </a:p>
          <a:p>
            <a:endParaRPr lang="en-US" dirty="0" smtClean="0"/>
          </a:p>
          <a:p>
            <a:r>
              <a:rPr lang="en-US" dirty="0" smtClean="0"/>
              <a:t>Having multiple</a:t>
            </a:r>
            <a:r>
              <a:rPr lang="en-US" baseline="0" dirty="0" smtClean="0"/>
              <a:t> revenue sources is a good idea, what are some revenue sources that your organization has? (list some out loud, if you have a white board or flip chart you can write them down).</a:t>
            </a:r>
          </a:p>
          <a:p>
            <a:endParaRPr lang="en-US" baseline="0" dirty="0" smtClean="0"/>
          </a:p>
          <a:p>
            <a:r>
              <a:rPr lang="en-US" baseline="0" dirty="0" smtClean="0"/>
              <a:t>Those are some good examples. Here is a brief list of some that I have seen organizations use and there are certainly a lot more creative ones out there. It’s good to keep your eyes out for what organization similar to yours are doing. For example, if you are a board member for a museum and you visit another museum’s exhibit, check out the credits for the exhibit and see if they received grants, donations, etc. and if they might be options for your organization. It might also be a good idea to have a discussion at a meeting about what each board member is comfortable doing to help with fundraising efforts. Everyone has their strengths and everyone has things that make them truly uncomfortable. Maybe someone is not good at point blank asking someone for money but they have no problem asking someone to become a member. </a:t>
            </a:r>
          </a:p>
          <a:p>
            <a:endParaRPr lang="en-US" baseline="0" dirty="0" smtClean="0"/>
          </a:p>
          <a:p>
            <a:r>
              <a:rPr lang="en-US" baseline="0" dirty="0" smtClean="0"/>
              <a:t>In the future we will have a module with fundraising information that can delve a little further in some of these revenue streams. I just wanted to make sure you had some of these in place and are thinking about a fundraising plan. </a:t>
            </a:r>
            <a:endParaRPr lang="en-US" dirty="0"/>
          </a:p>
        </p:txBody>
      </p:sp>
      <p:sp>
        <p:nvSpPr>
          <p:cNvPr id="4" name="Slide Number Placeholder 3"/>
          <p:cNvSpPr>
            <a:spLocks noGrp="1"/>
          </p:cNvSpPr>
          <p:nvPr>
            <p:ph type="sldNum" sz="quarter" idx="10"/>
          </p:nvPr>
        </p:nvSpPr>
        <p:spPr/>
        <p:txBody>
          <a:bodyPr/>
          <a:lstStyle/>
          <a:p>
            <a:fld id="{3A722740-BE82-41B8-A0A7-A9FAD85EFF27}" type="slidenum">
              <a:rPr lang="en-US" smtClean="0"/>
              <a:t>10</a:t>
            </a:fld>
            <a:endParaRPr lang="en-US" dirty="0"/>
          </a:p>
        </p:txBody>
      </p:sp>
    </p:spTree>
    <p:extLst>
      <p:ext uri="{BB962C8B-B14F-4D97-AF65-F5344CB8AC3E}">
        <p14:creationId xmlns:p14="http://schemas.microsoft.com/office/powerpoint/2010/main" val="41682817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 a board member, you should be able to clearly articulate to the public the organization’s mission, accomplishments, and goals and garner</a:t>
            </a:r>
            <a:r>
              <a:rPr lang="en-US" baseline="0" dirty="0" smtClean="0"/>
              <a:t> support from the community. It is important that all board members know what is going on with the </a:t>
            </a:r>
            <a:r>
              <a:rPr lang="en-US" baseline="0" dirty="0" smtClean="0"/>
              <a:t>organization </a:t>
            </a:r>
            <a:r>
              <a:rPr lang="en-US" baseline="0" dirty="0" smtClean="0"/>
              <a:t>and agree on decisions that are made so that they can be </a:t>
            </a:r>
            <a:r>
              <a:rPr lang="en-US" baseline="0" dirty="0" smtClean="0"/>
              <a:t>knowledgeable </a:t>
            </a:r>
            <a:r>
              <a:rPr lang="en-US" baseline="0" dirty="0" smtClean="0"/>
              <a:t>when asked my community members or stakeholder groups about it. </a:t>
            </a:r>
          </a:p>
          <a:p>
            <a:endParaRPr lang="en-US" baseline="0" dirty="0" smtClean="0"/>
          </a:p>
          <a:p>
            <a:r>
              <a:rPr lang="en-US" baseline="0" dirty="0" smtClean="0"/>
              <a:t>ACTION STEP: One thing that can be a challenge for board members of nonprofit organization is being able to convey the organization’s work in a short but compelling way. Developing an elevator speech and having it ready can be truly beneficial. You never know who you run into when you are at community events and who might engage with your organization based on a discussion with you, a </a:t>
            </a:r>
            <a:r>
              <a:rPr lang="en-US" baseline="0" dirty="0" smtClean="0"/>
              <a:t>board member. </a:t>
            </a:r>
            <a:r>
              <a:rPr lang="en-US" baseline="0" dirty="0" smtClean="0"/>
              <a:t>Do any of you already have an elevator speech that you like to share that might inspire others? You can always use part of a board meeting to develop this for all board members. </a:t>
            </a:r>
            <a:endParaRPr lang="en-US" baseline="0" dirty="0" smtClean="0"/>
          </a:p>
          <a:p>
            <a:r>
              <a:rPr lang="en-US" baseline="0" dirty="0" smtClean="0"/>
              <a:t>Getting a name badge made with the organization’s name and the board member’s name can also be effective. Board members can wear it to other meetings and this may engage community member’s in conversation about the organization.</a:t>
            </a:r>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3A722740-BE82-41B8-A0A7-A9FAD85EFF27}" type="slidenum">
              <a:rPr lang="en-US" smtClean="0"/>
              <a:t>11</a:t>
            </a:fld>
            <a:endParaRPr lang="en-US" dirty="0"/>
          </a:p>
        </p:txBody>
      </p:sp>
    </p:spTree>
    <p:extLst>
      <p:ext uri="{BB962C8B-B14F-4D97-AF65-F5344CB8AC3E}">
        <p14:creationId xmlns:p14="http://schemas.microsoft.com/office/powerpoint/2010/main" val="27314167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board should ensure that current and proposed programs and services are consistent with the organization’s mission and monitor their effectiveness. </a:t>
            </a:r>
          </a:p>
          <a:p>
            <a:r>
              <a:rPr lang="en-US" dirty="0" smtClean="0"/>
              <a:t>Suggested</a:t>
            </a:r>
            <a:r>
              <a:rPr lang="en-US" baseline="0" dirty="0" smtClean="0"/>
              <a:t> Action Steps </a:t>
            </a:r>
            <a:r>
              <a:rPr lang="en-US" dirty="0" smtClean="0"/>
              <a:t>Some ways to do this include:</a:t>
            </a:r>
          </a:p>
          <a:p>
            <a:r>
              <a:rPr lang="en-US" dirty="0" smtClean="0"/>
              <a:t>Developing</a:t>
            </a:r>
            <a:r>
              <a:rPr lang="en-US" baseline="0" dirty="0" smtClean="0"/>
              <a:t> a board calendar that includes the ED’s evaluation, a board self-assessment, and a review of mission, vision, and objectives.</a:t>
            </a:r>
          </a:p>
          <a:p>
            <a:r>
              <a:rPr lang="en-US" baseline="0" dirty="0" smtClean="0"/>
              <a:t>Scheduling a board retreat every year to reflect on the mission and board function</a:t>
            </a:r>
          </a:p>
          <a:p>
            <a:r>
              <a:rPr lang="en-US" baseline="0" dirty="0" smtClean="0"/>
              <a:t>Requiring that staff or committees in charge of programs and/or events have an evaluation mechanism in place and report those results to the board. The board can use those results to address if it achieves desired outcomes given the time, energy, and money expended. </a:t>
            </a:r>
          </a:p>
          <a:p>
            <a:endParaRPr lang="en-US" baseline="0" dirty="0" smtClean="0"/>
          </a:p>
          <a:p>
            <a:r>
              <a:rPr lang="en-US" baseline="0" dirty="0" smtClean="0"/>
              <a:t>(Hand out a self evaluation that the board can do at this time OR just give it to them as an example of self-evaluation to do at some point during the year, possibly at the annual retreat or during a board meeting, etc.) </a:t>
            </a:r>
            <a:endParaRPr lang="en-US" dirty="0"/>
          </a:p>
        </p:txBody>
      </p:sp>
      <p:sp>
        <p:nvSpPr>
          <p:cNvPr id="4" name="Slide Number Placeholder 3"/>
          <p:cNvSpPr>
            <a:spLocks noGrp="1"/>
          </p:cNvSpPr>
          <p:nvPr>
            <p:ph type="sldNum" sz="quarter" idx="10"/>
          </p:nvPr>
        </p:nvSpPr>
        <p:spPr/>
        <p:txBody>
          <a:bodyPr/>
          <a:lstStyle/>
          <a:p>
            <a:fld id="{3A722740-BE82-41B8-A0A7-A9FAD85EFF27}" type="slidenum">
              <a:rPr lang="en-US" smtClean="0"/>
              <a:t>12</a:t>
            </a:fld>
            <a:endParaRPr lang="en-US" dirty="0"/>
          </a:p>
        </p:txBody>
      </p:sp>
    </p:spTree>
    <p:extLst>
      <p:ext uri="{BB962C8B-B14F-4D97-AF65-F5344CB8AC3E}">
        <p14:creationId xmlns:p14="http://schemas.microsoft.com/office/powerpoint/2010/main" val="11426243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 left this section</a:t>
            </a:r>
            <a:r>
              <a:rPr lang="en-US" baseline="0" dirty="0" smtClean="0"/>
              <a:t> last because I think it is critical and it’s where a lot of problems can occur. First of all, included in this Personnel section is the responsibility for board members to recruit and select those to serve on the board and give them a thorough orientation on the organization and the duties of a board member. This is something board members should always be thinking about. I have seen boards that do this in a too little too late fashion and then are caught in a </a:t>
            </a:r>
            <a:r>
              <a:rPr lang="en-US" baseline="0" dirty="0" smtClean="0"/>
              <a:t>quandary </a:t>
            </a:r>
            <a:r>
              <a:rPr lang="en-US" baseline="0" dirty="0" smtClean="0"/>
              <a:t>where they are having to recruit new board members straight into officer positions, not an ideal onboarding situation. Cultivating board members through membership, volunteerism, or partnerships or projects is a good way to introduce them and slowly get them invested in the organization’s mission and goals. </a:t>
            </a:r>
          </a:p>
          <a:p>
            <a:endParaRPr lang="en-US" baseline="0" dirty="0" smtClean="0"/>
          </a:p>
          <a:p>
            <a:r>
              <a:rPr lang="en-US" baseline="0" dirty="0" smtClean="0"/>
              <a:t>The other half of this section focused on hired staff. Taking on an employee is a big and important responsibility of an organization. Making sure the board has consensus on the position </a:t>
            </a:r>
            <a:r>
              <a:rPr lang="en-US" baseline="0" dirty="0" smtClean="0"/>
              <a:t>responsibilities </a:t>
            </a:r>
            <a:r>
              <a:rPr lang="en-US" baseline="0" dirty="0" smtClean="0"/>
              <a:t>and taking the time to do a careful and </a:t>
            </a:r>
            <a:r>
              <a:rPr lang="en-US" baseline="0" dirty="0" smtClean="0"/>
              <a:t>directed </a:t>
            </a:r>
            <a:r>
              <a:rPr lang="en-US" baseline="0" dirty="0" smtClean="0"/>
              <a:t>search for the most qualified person is critical. The Board should also be sure that the ED has the moral and professional support he/she needs to further the goals of the organization. </a:t>
            </a:r>
          </a:p>
          <a:p>
            <a:endParaRPr lang="en-US" baseline="0" dirty="0" smtClean="0"/>
          </a:p>
          <a:p>
            <a:r>
              <a:rPr lang="en-US" baseline="0" dirty="0" smtClean="0"/>
              <a:t>Activity: Take a few minutes to fill out this sheet marking the appropriate column for whose responsibility it is to do each activity listed. This is designed to get you thinking about areas of confusion that exist with whose role it is to do what within the organization. These should be clearly defined in the Executive Directors position description to avoid potential issues. </a:t>
            </a:r>
            <a:endParaRPr lang="en-US" dirty="0"/>
          </a:p>
        </p:txBody>
      </p:sp>
      <p:sp>
        <p:nvSpPr>
          <p:cNvPr id="4" name="Slide Number Placeholder 3"/>
          <p:cNvSpPr>
            <a:spLocks noGrp="1"/>
          </p:cNvSpPr>
          <p:nvPr>
            <p:ph type="sldNum" sz="quarter" idx="10"/>
          </p:nvPr>
        </p:nvSpPr>
        <p:spPr/>
        <p:txBody>
          <a:bodyPr/>
          <a:lstStyle/>
          <a:p>
            <a:fld id="{3A722740-BE82-41B8-A0A7-A9FAD85EFF27}" type="slidenum">
              <a:rPr lang="en-US" smtClean="0"/>
              <a:t>13</a:t>
            </a:fld>
            <a:endParaRPr lang="en-US" dirty="0"/>
          </a:p>
        </p:txBody>
      </p:sp>
    </p:spTree>
    <p:extLst>
      <p:ext uri="{BB962C8B-B14F-4D97-AF65-F5344CB8AC3E}">
        <p14:creationId xmlns:p14="http://schemas.microsoft.com/office/powerpoint/2010/main" val="14089573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just</a:t>
            </a:r>
            <a:r>
              <a:rPr lang="en-US" baseline="0" dirty="0" smtClean="0"/>
              <a:t> an example of the role of staff in organizations such as yours. It’s important that the Executive Director and the Board work together to achieve the mission of the organization. Again, clearly defining those roles will be important for a successful relationship. </a:t>
            </a:r>
            <a:endParaRPr lang="en-US" dirty="0"/>
          </a:p>
        </p:txBody>
      </p:sp>
      <p:sp>
        <p:nvSpPr>
          <p:cNvPr id="4" name="Slide Number Placeholder 3"/>
          <p:cNvSpPr>
            <a:spLocks noGrp="1"/>
          </p:cNvSpPr>
          <p:nvPr>
            <p:ph type="sldNum" sz="quarter" idx="10"/>
          </p:nvPr>
        </p:nvSpPr>
        <p:spPr/>
        <p:txBody>
          <a:bodyPr/>
          <a:lstStyle/>
          <a:p>
            <a:fld id="{3A722740-BE82-41B8-A0A7-A9FAD85EFF27}" type="slidenum">
              <a:rPr lang="en-US" smtClean="0"/>
              <a:t>14</a:t>
            </a:fld>
            <a:endParaRPr lang="en-US" dirty="0"/>
          </a:p>
        </p:txBody>
      </p:sp>
    </p:spTree>
    <p:extLst>
      <p:ext uri="{BB962C8B-B14F-4D97-AF65-F5344CB8AC3E}">
        <p14:creationId xmlns:p14="http://schemas.microsoft.com/office/powerpoint/2010/main" val="14089573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Often times there is confusion about the role</a:t>
            </a:r>
            <a:r>
              <a:rPr lang="en-US" baseline="0" dirty="0" smtClean="0"/>
              <a:t> of the ED with committees and here is a suggested list of roles to outline some differences. </a:t>
            </a:r>
            <a:endParaRPr lang="en-US" dirty="0"/>
          </a:p>
        </p:txBody>
      </p:sp>
      <p:sp>
        <p:nvSpPr>
          <p:cNvPr id="4" name="Slide Number Placeholder 3"/>
          <p:cNvSpPr>
            <a:spLocks noGrp="1"/>
          </p:cNvSpPr>
          <p:nvPr>
            <p:ph type="sldNum" sz="quarter" idx="10"/>
          </p:nvPr>
        </p:nvSpPr>
        <p:spPr/>
        <p:txBody>
          <a:bodyPr/>
          <a:lstStyle/>
          <a:p>
            <a:fld id="{3A722740-BE82-41B8-A0A7-A9FAD85EFF27}" type="slidenum">
              <a:rPr lang="en-US" smtClean="0"/>
              <a:t>15</a:t>
            </a:fld>
            <a:endParaRPr lang="en-US" dirty="0"/>
          </a:p>
        </p:txBody>
      </p:sp>
    </p:spTree>
    <p:extLst>
      <p:ext uri="{BB962C8B-B14F-4D97-AF65-F5344CB8AC3E}">
        <p14:creationId xmlns:p14="http://schemas.microsoft.com/office/powerpoint/2010/main" val="14089573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Often times there is confusion about the role</a:t>
            </a:r>
            <a:r>
              <a:rPr lang="en-US" baseline="0" dirty="0" smtClean="0"/>
              <a:t> of the ED with committees and here is a suggested list of roles to outline some differences. </a:t>
            </a:r>
            <a:endParaRPr lang="en-US" dirty="0"/>
          </a:p>
        </p:txBody>
      </p:sp>
      <p:sp>
        <p:nvSpPr>
          <p:cNvPr id="4" name="Slide Number Placeholder 3"/>
          <p:cNvSpPr>
            <a:spLocks noGrp="1"/>
          </p:cNvSpPr>
          <p:nvPr>
            <p:ph type="sldNum" sz="quarter" idx="10"/>
          </p:nvPr>
        </p:nvSpPr>
        <p:spPr/>
        <p:txBody>
          <a:bodyPr/>
          <a:lstStyle/>
          <a:p>
            <a:fld id="{3A722740-BE82-41B8-A0A7-A9FAD85EFF27}" type="slidenum">
              <a:rPr lang="en-US" smtClean="0"/>
              <a:t>16</a:t>
            </a:fld>
            <a:endParaRPr lang="en-US" dirty="0"/>
          </a:p>
        </p:txBody>
      </p:sp>
    </p:spTree>
    <p:extLst>
      <p:ext uri="{BB962C8B-B14F-4D97-AF65-F5344CB8AC3E}">
        <p14:creationId xmlns:p14="http://schemas.microsoft.com/office/powerpoint/2010/main" val="14089573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A722740-BE82-41B8-A0A7-A9FAD85EFF27}" type="slidenum">
              <a:rPr lang="en-US" smtClean="0"/>
              <a:t>17</a:t>
            </a:fld>
            <a:endParaRPr lang="en-US" dirty="0"/>
          </a:p>
        </p:txBody>
      </p:sp>
    </p:spTree>
    <p:extLst>
      <p:ext uri="{BB962C8B-B14F-4D97-AF65-F5344CB8AC3E}">
        <p14:creationId xmlns:p14="http://schemas.microsoft.com/office/powerpoint/2010/main" val="14089573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A722740-BE82-41B8-A0A7-A9FAD85EFF27}" type="slidenum">
              <a:rPr lang="en-US" smtClean="0"/>
              <a:t>18</a:t>
            </a:fld>
            <a:endParaRPr lang="en-US" dirty="0"/>
          </a:p>
        </p:txBody>
      </p:sp>
    </p:spTree>
    <p:extLst>
      <p:ext uri="{BB962C8B-B14F-4D97-AF65-F5344CB8AC3E}">
        <p14:creationId xmlns:p14="http://schemas.microsoft.com/office/powerpoint/2010/main" val="14089573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involves establishing and/or continuing the legal existence of the program and ensuring that the organization</a:t>
            </a:r>
            <a:r>
              <a:rPr lang="en-US" baseline="0" dirty="0" smtClean="0"/>
              <a:t> fulfills legal requirements in the conduct of its business and affairs. Do you have bylaws? (wait for them to, hopefully, say yes) great! Have all of you read them and do all of you understand them? Adopting, following, updating, and </a:t>
            </a:r>
            <a:r>
              <a:rPr lang="en-US" baseline="0" dirty="0" smtClean="0"/>
              <a:t>administering </a:t>
            </a:r>
            <a:r>
              <a:rPr lang="en-US" baseline="0" dirty="0" smtClean="0"/>
              <a:t>bylaws is important and making sure you are following the bylaws, especially when it comes to things like notice of the annual meetings, membership voting percentages required for changing certain things in the bylaws, procedures, etc. Ultimately, the board is responsible and accountable for the organization and its actions. One thing I want to be sure to bring up in this section are the three duties of trust. NEXT SLIDE</a:t>
            </a:r>
            <a:endParaRPr lang="en-US" dirty="0"/>
          </a:p>
        </p:txBody>
      </p:sp>
      <p:sp>
        <p:nvSpPr>
          <p:cNvPr id="4" name="Slide Number Placeholder 3"/>
          <p:cNvSpPr>
            <a:spLocks noGrp="1"/>
          </p:cNvSpPr>
          <p:nvPr>
            <p:ph type="sldNum" sz="quarter" idx="10"/>
          </p:nvPr>
        </p:nvSpPr>
        <p:spPr/>
        <p:txBody>
          <a:bodyPr/>
          <a:lstStyle/>
          <a:p>
            <a:fld id="{3A722740-BE82-41B8-A0A7-A9FAD85EFF27}" type="slidenum">
              <a:rPr lang="en-US" smtClean="0"/>
              <a:t>2</a:t>
            </a:fld>
            <a:endParaRPr lang="en-US" dirty="0"/>
          </a:p>
        </p:txBody>
      </p:sp>
    </p:spTree>
    <p:extLst>
      <p:ext uri="{BB962C8B-B14F-4D97-AF65-F5344CB8AC3E}">
        <p14:creationId xmlns:p14="http://schemas.microsoft.com/office/powerpoint/2010/main" val="34710310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carrying out board responsibilities,</a:t>
            </a:r>
            <a:r>
              <a:rPr lang="en-US" baseline="0" dirty="0" smtClean="0"/>
              <a:t> the law generally imposes three duties of trust: The duty of due care, loyalty to the corporation and obedience to the law. A great resource that goes over these duties is “A Guide to Nonprofit Board Service in Oregon” from the Office of the Attorney General of the State or Oregon. I am handing out a copy for all of you. Let’s briefly go over the three duties:</a:t>
            </a:r>
          </a:p>
          <a:p>
            <a:endParaRPr lang="en-US" baseline="0" dirty="0" smtClean="0"/>
          </a:p>
          <a:p>
            <a:r>
              <a:rPr lang="en-US" baseline="0" dirty="0" smtClean="0"/>
              <a:t>Duty of care: board members’ responsibility to participate actively in making decisions on behalf to he organization and to exercise their best judgement while doing so. This involves attending meetings and requesting and receiving information to carry out your duties. </a:t>
            </a:r>
          </a:p>
          <a:p>
            <a:r>
              <a:rPr lang="en-US" baseline="0" dirty="0" smtClean="0"/>
              <a:t>Duty of loyalty: when acting on behalf of the organization in a decision-making capacity, board members must set aside their own personal and professional interests. The organization’s needs come first. Having a conflict-of-interest policy can help eliminate some of these issues as they arise. </a:t>
            </a:r>
          </a:p>
          <a:p>
            <a:r>
              <a:rPr lang="en-US" baseline="0" dirty="0" smtClean="0"/>
              <a:t>Duty of obedience: Board members bear the legal responsibility of ensuring that the organization remains true to its mission and purpose by its compliance with applicable federal and state laws. </a:t>
            </a:r>
          </a:p>
        </p:txBody>
      </p:sp>
      <p:sp>
        <p:nvSpPr>
          <p:cNvPr id="4" name="Slide Number Placeholder 3"/>
          <p:cNvSpPr>
            <a:spLocks noGrp="1"/>
          </p:cNvSpPr>
          <p:nvPr>
            <p:ph type="sldNum" sz="quarter" idx="10"/>
          </p:nvPr>
        </p:nvSpPr>
        <p:spPr/>
        <p:txBody>
          <a:bodyPr/>
          <a:lstStyle/>
          <a:p>
            <a:fld id="{3A722740-BE82-41B8-A0A7-A9FAD85EFF27}" type="slidenum">
              <a:rPr lang="en-US" smtClean="0"/>
              <a:t>3</a:t>
            </a:fld>
            <a:endParaRPr lang="en-US" dirty="0"/>
          </a:p>
        </p:txBody>
      </p:sp>
    </p:spTree>
    <p:extLst>
      <p:ext uri="{BB962C8B-B14F-4D97-AF65-F5344CB8AC3E}">
        <p14:creationId xmlns:p14="http://schemas.microsoft.com/office/powerpoint/2010/main" val="34710310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Planning.</a:t>
            </a:r>
            <a:r>
              <a:rPr lang="en-US" baseline="0" dirty="0" smtClean="0"/>
              <a:t> How many of you know the mission of your organization? Knowing your mission is critical (which also makes the case for make it short and sweet and easy to memorize). It can help you speak about the organization in public with community and it will be good to keep it in mind when making programmatic decisions (special events, programs, exhibits, education, etc.). Reviewing your mission periodically is also a good idea in order to make sure it is still relevant, useful, and valid. </a:t>
            </a:r>
            <a:r>
              <a:rPr lang="en-US" dirty="0"/>
              <a:t>Vision statements are different than mission statements. They tend to be idealistic, a longer narrative of what is possible if the organization is able to achieve it’s mission. It inspires and motivates and is more long term focused. Vision statements tend to be revised every 5 years or so as the world around them changes. </a:t>
            </a:r>
          </a:p>
          <a:p>
            <a:endParaRPr lang="en-US" dirty="0"/>
          </a:p>
          <a:p>
            <a:r>
              <a:rPr lang="en-US" dirty="0"/>
              <a:t>Boards should participate actively in an overall planning process and assist in implementing and monitoring the plan’s goals. Have you gone through a strategic planning process? The process and the outcome of the process can be very helpful for boards as they carry forward into the future. It assesses the boards strengths and weaknesses, looks at trends affecting the organization, sets priorities and helps monitor progress. </a:t>
            </a:r>
          </a:p>
          <a:p>
            <a:endParaRPr lang="en-US" dirty="0"/>
          </a:p>
          <a:p>
            <a:r>
              <a:rPr lang="en-US" b="1" dirty="0"/>
              <a:t>(Hit button for Suggested Action Steps Box) </a:t>
            </a:r>
            <a:r>
              <a:rPr lang="en-US" dirty="0"/>
              <a:t>You can find grants to pay for the process if your organization does not have one in place or sometimes a board member may know someone that will facilitate it probono. You can also spend some time at your annual meetings brainstorming about trends, opportunities and threats in the organization’s external environment. </a:t>
            </a:r>
          </a:p>
        </p:txBody>
      </p:sp>
      <p:sp>
        <p:nvSpPr>
          <p:cNvPr id="4" name="Slide Number Placeholder 3"/>
          <p:cNvSpPr>
            <a:spLocks noGrp="1"/>
          </p:cNvSpPr>
          <p:nvPr>
            <p:ph type="sldNum" sz="quarter" idx="10"/>
          </p:nvPr>
        </p:nvSpPr>
        <p:spPr/>
        <p:txBody>
          <a:bodyPr/>
          <a:lstStyle/>
          <a:p>
            <a:fld id="{3A722740-BE82-41B8-A0A7-A9FAD85EFF27}" type="slidenum">
              <a:rPr lang="en-US" smtClean="0"/>
              <a:t>4</a:t>
            </a:fld>
            <a:endParaRPr lang="en-US" dirty="0"/>
          </a:p>
        </p:txBody>
      </p:sp>
    </p:spTree>
    <p:extLst>
      <p:ext uri="{BB962C8B-B14F-4D97-AF65-F5344CB8AC3E}">
        <p14:creationId xmlns:p14="http://schemas.microsoft.com/office/powerpoint/2010/main" val="17964205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a:t>
            </a:r>
            <a:r>
              <a:rPr lang="en-US" baseline="0" dirty="0" smtClean="0"/>
              <a:t> lot of the work of the organization gets done via committees. Some common committees for heritage organizations are the Executive Committee, membership committee, education committee, collection committee, etc. A common misconception is that board members are the only ones that can be on the committees. Not true and in fact if that is the case with your organization, you should be worried about burnout. Recruiting volunteers to be on the committee is key and not only because it spreads the workload, but it also invests community members in the organization and cultivates future potential board members. You do not need to assemble a committee for everything. Instead, consider appointing a task force for a special project/assignment/issue and then dissolve it upon completion of that special project.</a:t>
            </a:r>
          </a:p>
          <a:p>
            <a:endParaRPr lang="en-US" baseline="0" dirty="0" smtClean="0"/>
          </a:p>
          <a:p>
            <a:r>
              <a:rPr lang="en-US" baseline="0" dirty="0" smtClean="0"/>
              <a:t>Boards should require that committees present their annual work plan and budget for approval and should monitor the committees activities. </a:t>
            </a:r>
            <a:endParaRPr lang="en-US" dirty="0"/>
          </a:p>
        </p:txBody>
      </p:sp>
      <p:sp>
        <p:nvSpPr>
          <p:cNvPr id="4" name="Slide Number Placeholder 3"/>
          <p:cNvSpPr>
            <a:spLocks noGrp="1"/>
          </p:cNvSpPr>
          <p:nvPr>
            <p:ph type="sldNum" sz="quarter" idx="10"/>
          </p:nvPr>
        </p:nvSpPr>
        <p:spPr/>
        <p:txBody>
          <a:bodyPr/>
          <a:lstStyle/>
          <a:p>
            <a:fld id="{3A722740-BE82-41B8-A0A7-A9FAD85EFF27}" type="slidenum">
              <a:rPr lang="en-US" smtClean="0"/>
              <a:t>5</a:t>
            </a:fld>
            <a:endParaRPr lang="en-US" dirty="0"/>
          </a:p>
        </p:txBody>
      </p:sp>
    </p:spTree>
    <p:extLst>
      <p:ext uri="{BB962C8B-B14F-4D97-AF65-F5344CB8AC3E}">
        <p14:creationId xmlns:p14="http://schemas.microsoft.com/office/powerpoint/2010/main" val="818440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a:t>Having committees complete a work plan is a good way to keep them on task, have a record of the activities and time spent on projects (including volunteer hours), and a good tool to evaluate the project after completion. A good work plan includes: Goals, objectives, projects, tasks, timetables, responsibility, budgets, and measures of success. They</a:t>
            </a:r>
            <a:r>
              <a:rPr lang="en-US" dirty="0" smtClean="0">
                <a:latin typeface="Calibri" charset="0"/>
              </a:rPr>
              <a:t> </a:t>
            </a:r>
            <a:r>
              <a:rPr lang="en-US" dirty="0" smtClean="0">
                <a:latin typeface="Calibri" charset="0"/>
              </a:rPr>
              <a:t>are all equally important and will be created by the committee as a whole. </a:t>
            </a:r>
          </a:p>
          <a:p>
            <a:endParaRPr lang="en-US" dirty="0"/>
          </a:p>
        </p:txBody>
      </p:sp>
      <p:sp>
        <p:nvSpPr>
          <p:cNvPr id="4" name="Slide Number Placeholder 3"/>
          <p:cNvSpPr>
            <a:spLocks noGrp="1"/>
          </p:cNvSpPr>
          <p:nvPr>
            <p:ph type="sldNum" sz="quarter" idx="10"/>
          </p:nvPr>
        </p:nvSpPr>
        <p:spPr/>
        <p:txBody>
          <a:bodyPr/>
          <a:lstStyle/>
          <a:p>
            <a:fld id="{3A722740-BE82-41B8-A0A7-A9FAD85EFF27}" type="slidenum">
              <a:rPr lang="en-US" smtClean="0"/>
              <a:t>6</a:t>
            </a:fld>
            <a:endParaRPr lang="en-US" dirty="0"/>
          </a:p>
        </p:txBody>
      </p:sp>
    </p:spTree>
    <p:extLst>
      <p:ext uri="{BB962C8B-B14F-4D97-AF65-F5344CB8AC3E}">
        <p14:creationId xmlns:p14="http://schemas.microsoft.com/office/powerpoint/2010/main" val="818440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ea typeface="ＭＳ Ｐゴシック" pitchFamily="34" charset="-128"/>
              </a:rPr>
              <a:t>Here is an example of a work plan. You’ll note that we break down each step and assign it to a specific person with a start and end date, how long it should take, as well as a budget. Once you finish the work plan, you’ll go back and enter in the actual cost. This will help with your planning in the next year. Your work plans will also help with volunteer time management and tracking volunteer hours for reporting. </a:t>
            </a:r>
            <a:endParaRPr lang="en-US" dirty="0"/>
          </a:p>
        </p:txBody>
      </p:sp>
      <p:sp>
        <p:nvSpPr>
          <p:cNvPr id="4" name="Slide Number Placeholder 3"/>
          <p:cNvSpPr>
            <a:spLocks noGrp="1"/>
          </p:cNvSpPr>
          <p:nvPr>
            <p:ph type="sldNum" sz="quarter" idx="10"/>
          </p:nvPr>
        </p:nvSpPr>
        <p:spPr/>
        <p:txBody>
          <a:bodyPr/>
          <a:lstStyle/>
          <a:p>
            <a:fld id="{3A722740-BE82-41B8-A0A7-A9FAD85EFF27}" type="slidenum">
              <a:rPr lang="en-US" smtClean="0"/>
              <a:t>7</a:t>
            </a:fld>
            <a:endParaRPr lang="en-US" dirty="0"/>
          </a:p>
        </p:txBody>
      </p:sp>
    </p:spTree>
    <p:extLst>
      <p:ext uri="{BB962C8B-B14F-4D97-AF65-F5344CB8AC3E}">
        <p14:creationId xmlns:p14="http://schemas.microsoft.com/office/powerpoint/2010/main" val="14819536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Funding</a:t>
            </a:r>
            <a:r>
              <a:rPr lang="en-US" baseline="0" dirty="0" smtClean="0"/>
              <a:t> and financial management includes approving the annual budget and ensuring that the proper financial controls are in place. The organization should also operate in a transparent manner so that donors, members, stakeholder groups understand how and why decisions were made. We will discuss this last one a little more in depth in a few minutes. </a:t>
            </a:r>
          </a:p>
          <a:p>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3A722740-BE82-41B8-A0A7-A9FAD85EFF27}" type="slidenum">
              <a:rPr lang="en-US" smtClean="0"/>
              <a:t>8</a:t>
            </a:fld>
            <a:endParaRPr lang="en-US" dirty="0"/>
          </a:p>
        </p:txBody>
      </p:sp>
    </p:spTree>
    <p:extLst>
      <p:ext uri="{BB962C8B-B14F-4D97-AF65-F5344CB8AC3E}">
        <p14:creationId xmlns:p14="http://schemas.microsoft.com/office/powerpoint/2010/main" val="41682817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(Read the question and have them take a minute to anonymously write the number on the card or post it note, collect that and roughly gauge the response and relay that to the group. Make sure the board president has the final results. Based on the response, you can recommend the next action step if necessary but if they all are at a 10, then you can just mention it for the future if they get new board members who are not </a:t>
            </a:r>
            <a:r>
              <a:rPr lang="en-US" baseline="0" dirty="0" smtClean="0"/>
              <a:t>savvy </a:t>
            </a:r>
            <a:r>
              <a:rPr lang="en-US" baseline="0" dirty="0" smtClean="0"/>
              <a:t>with financials).</a:t>
            </a:r>
          </a:p>
          <a:p>
            <a:endParaRPr lang="en-US" baseline="0" dirty="0" smtClean="0"/>
          </a:p>
          <a:p>
            <a:r>
              <a:rPr lang="en-US" baseline="0" dirty="0" smtClean="0"/>
              <a:t>The level of financial detail may be hard to understand for that do not deal with financials for a living. If you do not understand some of the columns, rows, figures, statistics, be sure to ask or have someone provide a brief training. This is part of making an informed decision as a board member. </a:t>
            </a:r>
            <a:endParaRPr lang="en-US" dirty="0"/>
          </a:p>
        </p:txBody>
      </p:sp>
      <p:sp>
        <p:nvSpPr>
          <p:cNvPr id="4" name="Slide Number Placeholder 3"/>
          <p:cNvSpPr>
            <a:spLocks noGrp="1"/>
          </p:cNvSpPr>
          <p:nvPr>
            <p:ph type="sldNum" sz="quarter" idx="10"/>
          </p:nvPr>
        </p:nvSpPr>
        <p:spPr/>
        <p:txBody>
          <a:bodyPr/>
          <a:lstStyle/>
          <a:p>
            <a:fld id="{3A722740-BE82-41B8-A0A7-A9FAD85EFF27}" type="slidenum">
              <a:rPr lang="en-US" smtClean="0"/>
              <a:t>9</a:t>
            </a:fld>
            <a:endParaRPr lang="en-US" dirty="0"/>
          </a:p>
        </p:txBody>
      </p:sp>
    </p:spTree>
    <p:extLst>
      <p:ext uri="{BB962C8B-B14F-4D97-AF65-F5344CB8AC3E}">
        <p14:creationId xmlns:p14="http://schemas.microsoft.com/office/powerpoint/2010/main" val="41682817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3765EC0-62B7-004A-BDBE-AD603F11409C}" type="datetimeFigureOut">
              <a:rPr lang="en-US" smtClean="0"/>
              <a:t>4/24/2017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BC42009-0D4B-BE42-8B01-51B89066FB15}" type="slidenum">
              <a:rPr lang="en-US" smtClean="0"/>
              <a:t>‹#›</a:t>
            </a:fld>
            <a:endParaRPr lang="en-US" dirty="0"/>
          </a:p>
        </p:txBody>
      </p:sp>
    </p:spTree>
    <p:extLst>
      <p:ext uri="{BB962C8B-B14F-4D97-AF65-F5344CB8AC3E}">
        <p14:creationId xmlns:p14="http://schemas.microsoft.com/office/powerpoint/2010/main" val="15929524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3765EC0-62B7-004A-BDBE-AD603F11409C}" type="datetimeFigureOut">
              <a:rPr lang="en-US" smtClean="0"/>
              <a:t>4/24/2017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BC42009-0D4B-BE42-8B01-51B89066FB15}" type="slidenum">
              <a:rPr lang="en-US" smtClean="0"/>
              <a:t>‹#›</a:t>
            </a:fld>
            <a:endParaRPr lang="en-US" dirty="0"/>
          </a:p>
        </p:txBody>
      </p:sp>
    </p:spTree>
    <p:extLst>
      <p:ext uri="{BB962C8B-B14F-4D97-AF65-F5344CB8AC3E}">
        <p14:creationId xmlns:p14="http://schemas.microsoft.com/office/powerpoint/2010/main" val="14466057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3765EC0-62B7-004A-BDBE-AD603F11409C}" type="datetimeFigureOut">
              <a:rPr lang="en-US" smtClean="0"/>
              <a:t>4/24/2017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BC42009-0D4B-BE42-8B01-51B89066FB15}" type="slidenum">
              <a:rPr lang="en-US" smtClean="0"/>
              <a:t>‹#›</a:t>
            </a:fld>
            <a:endParaRPr lang="en-US" dirty="0"/>
          </a:p>
        </p:txBody>
      </p:sp>
    </p:spTree>
    <p:extLst>
      <p:ext uri="{BB962C8B-B14F-4D97-AF65-F5344CB8AC3E}">
        <p14:creationId xmlns:p14="http://schemas.microsoft.com/office/powerpoint/2010/main" val="3685313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3765EC0-62B7-004A-BDBE-AD603F11409C}" type="datetimeFigureOut">
              <a:rPr lang="en-US" smtClean="0"/>
              <a:t>4/24/2017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BC42009-0D4B-BE42-8B01-51B89066FB15}" type="slidenum">
              <a:rPr lang="en-US" smtClean="0"/>
              <a:t>‹#›</a:t>
            </a:fld>
            <a:endParaRPr lang="en-US" dirty="0"/>
          </a:p>
        </p:txBody>
      </p:sp>
    </p:spTree>
    <p:extLst>
      <p:ext uri="{BB962C8B-B14F-4D97-AF65-F5344CB8AC3E}">
        <p14:creationId xmlns:p14="http://schemas.microsoft.com/office/powerpoint/2010/main" val="32316001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3765EC0-62B7-004A-BDBE-AD603F11409C}" type="datetimeFigureOut">
              <a:rPr lang="en-US" smtClean="0"/>
              <a:t>4/24/2017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BC42009-0D4B-BE42-8B01-51B89066FB15}" type="slidenum">
              <a:rPr lang="en-US" smtClean="0"/>
              <a:t>‹#›</a:t>
            </a:fld>
            <a:endParaRPr lang="en-US" dirty="0"/>
          </a:p>
        </p:txBody>
      </p:sp>
    </p:spTree>
    <p:extLst>
      <p:ext uri="{BB962C8B-B14F-4D97-AF65-F5344CB8AC3E}">
        <p14:creationId xmlns:p14="http://schemas.microsoft.com/office/powerpoint/2010/main" val="35403408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3765EC0-62B7-004A-BDBE-AD603F11409C}" type="datetimeFigureOut">
              <a:rPr lang="en-US" smtClean="0"/>
              <a:t>4/24/2017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BC42009-0D4B-BE42-8B01-51B89066FB15}" type="slidenum">
              <a:rPr lang="en-US" smtClean="0"/>
              <a:t>‹#›</a:t>
            </a:fld>
            <a:endParaRPr lang="en-US" dirty="0"/>
          </a:p>
        </p:txBody>
      </p:sp>
    </p:spTree>
    <p:extLst>
      <p:ext uri="{BB962C8B-B14F-4D97-AF65-F5344CB8AC3E}">
        <p14:creationId xmlns:p14="http://schemas.microsoft.com/office/powerpoint/2010/main" val="29531466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3765EC0-62B7-004A-BDBE-AD603F11409C}" type="datetimeFigureOut">
              <a:rPr lang="en-US" smtClean="0"/>
              <a:t>4/24/2017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9BC42009-0D4B-BE42-8B01-51B89066FB15}" type="slidenum">
              <a:rPr lang="en-US" smtClean="0"/>
              <a:t>‹#›</a:t>
            </a:fld>
            <a:endParaRPr lang="en-US" dirty="0"/>
          </a:p>
        </p:txBody>
      </p:sp>
    </p:spTree>
    <p:extLst>
      <p:ext uri="{BB962C8B-B14F-4D97-AF65-F5344CB8AC3E}">
        <p14:creationId xmlns:p14="http://schemas.microsoft.com/office/powerpoint/2010/main" val="42719406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3765EC0-62B7-004A-BDBE-AD603F11409C}" type="datetimeFigureOut">
              <a:rPr lang="en-US" smtClean="0"/>
              <a:t>4/24/2017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9BC42009-0D4B-BE42-8B01-51B89066FB15}" type="slidenum">
              <a:rPr lang="en-US" smtClean="0"/>
              <a:t>‹#›</a:t>
            </a:fld>
            <a:endParaRPr lang="en-US" dirty="0"/>
          </a:p>
        </p:txBody>
      </p:sp>
    </p:spTree>
    <p:extLst>
      <p:ext uri="{BB962C8B-B14F-4D97-AF65-F5344CB8AC3E}">
        <p14:creationId xmlns:p14="http://schemas.microsoft.com/office/powerpoint/2010/main" val="14667310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3765EC0-62B7-004A-BDBE-AD603F11409C}" type="datetimeFigureOut">
              <a:rPr lang="en-US" smtClean="0"/>
              <a:t>4/24/2017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9BC42009-0D4B-BE42-8B01-51B89066FB15}" type="slidenum">
              <a:rPr lang="en-US" smtClean="0"/>
              <a:t>‹#›</a:t>
            </a:fld>
            <a:endParaRPr lang="en-US" dirty="0"/>
          </a:p>
        </p:txBody>
      </p:sp>
    </p:spTree>
    <p:extLst>
      <p:ext uri="{BB962C8B-B14F-4D97-AF65-F5344CB8AC3E}">
        <p14:creationId xmlns:p14="http://schemas.microsoft.com/office/powerpoint/2010/main" val="23262444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3765EC0-62B7-004A-BDBE-AD603F11409C}" type="datetimeFigureOut">
              <a:rPr lang="en-US" smtClean="0"/>
              <a:t>4/24/2017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BC42009-0D4B-BE42-8B01-51B89066FB15}" type="slidenum">
              <a:rPr lang="en-US" smtClean="0"/>
              <a:t>‹#›</a:t>
            </a:fld>
            <a:endParaRPr lang="en-US" dirty="0"/>
          </a:p>
        </p:txBody>
      </p:sp>
    </p:spTree>
    <p:extLst>
      <p:ext uri="{BB962C8B-B14F-4D97-AF65-F5344CB8AC3E}">
        <p14:creationId xmlns:p14="http://schemas.microsoft.com/office/powerpoint/2010/main" val="36672877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3765EC0-62B7-004A-BDBE-AD603F11409C}" type="datetimeFigureOut">
              <a:rPr lang="en-US" smtClean="0"/>
              <a:t>4/24/2017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BC42009-0D4B-BE42-8B01-51B89066FB15}" type="slidenum">
              <a:rPr lang="en-US" smtClean="0"/>
              <a:t>‹#›</a:t>
            </a:fld>
            <a:endParaRPr lang="en-US" dirty="0"/>
          </a:p>
        </p:txBody>
      </p:sp>
    </p:spTree>
    <p:extLst>
      <p:ext uri="{BB962C8B-B14F-4D97-AF65-F5344CB8AC3E}">
        <p14:creationId xmlns:p14="http://schemas.microsoft.com/office/powerpoint/2010/main" val="34516828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3765EC0-62B7-004A-BDBE-AD603F11409C}" type="datetimeFigureOut">
              <a:rPr lang="en-US" smtClean="0"/>
              <a:t>4/24/2017</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BC42009-0D4B-BE42-8B01-51B89066FB15}" type="slidenum">
              <a:rPr lang="en-US" smtClean="0"/>
              <a:t>‹#›</a:t>
            </a:fld>
            <a:endParaRPr lang="en-US" dirty="0"/>
          </a:p>
        </p:txBody>
      </p:sp>
    </p:spTree>
    <p:extLst>
      <p:ext uri="{BB962C8B-B14F-4D97-AF65-F5344CB8AC3E}">
        <p14:creationId xmlns:p14="http://schemas.microsoft.com/office/powerpoint/2010/main" val="273698803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4.emf"/><Relationship Id="rId4" Type="http://schemas.openxmlformats.org/officeDocument/2006/relationships/image" Target="../media/image3.jpg"/></Relationships>
</file>

<file path=ppt/slides/_rels/slide1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4.emf"/><Relationship Id="rId4" Type="http://schemas.openxmlformats.org/officeDocument/2006/relationships/image" Target="../media/image3.jpg"/></Relationships>
</file>

<file path=ppt/slides/_rels/slide1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4.emf"/><Relationship Id="rId4" Type="http://schemas.openxmlformats.org/officeDocument/2006/relationships/image" Target="../media/image3.jpg"/></Relationships>
</file>

<file path=ppt/slides/_rels/slide1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4.emf"/><Relationship Id="rId4" Type="http://schemas.openxmlformats.org/officeDocument/2006/relationships/image" Target="../media/image3.jpg"/></Relationships>
</file>

<file path=ppt/slides/_rels/slide1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4.emf"/><Relationship Id="rId4" Type="http://schemas.openxmlformats.org/officeDocument/2006/relationships/image" Target="../media/image3.jpg"/></Relationships>
</file>

<file path=ppt/slides/_rels/slide1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4.emf"/><Relationship Id="rId4" Type="http://schemas.openxmlformats.org/officeDocument/2006/relationships/image" Target="../media/image3.jpg"/></Relationships>
</file>

<file path=ppt/slides/_rels/slide1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4.emf"/><Relationship Id="rId4" Type="http://schemas.openxmlformats.org/officeDocument/2006/relationships/image" Target="../media/image3.jpg"/></Relationships>
</file>

<file path=ppt/slides/_rels/slide17.xml.rels><?xml version="1.0" encoding="UTF-8" standalone="yes"?>
<Relationships xmlns="http://schemas.openxmlformats.org/package/2006/relationships"><Relationship Id="rId8" Type="http://schemas.openxmlformats.org/officeDocument/2006/relationships/hyperlink" Target="https://www.councilofnonprofits.org/" TargetMode="External"/><Relationship Id="rId3" Type="http://schemas.openxmlformats.org/officeDocument/2006/relationships/image" Target="../media/image2.jpg"/><Relationship Id="rId7" Type="http://schemas.openxmlformats.org/officeDocument/2006/relationships/hyperlink" Target="http://www.boardsource.org/"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hyperlink" Target="http://www.independentsector.org/" TargetMode="External"/><Relationship Id="rId5" Type="http://schemas.openxmlformats.org/officeDocument/2006/relationships/image" Target="../media/image4.emf"/><Relationship Id="rId4" Type="http://schemas.openxmlformats.org/officeDocument/2006/relationships/image" Target="../media/image3.jpg"/><Relationship Id="rId9" Type="http://schemas.openxmlformats.org/officeDocument/2006/relationships/hyperlink" Target="https://www.oregonlegislature.gov/bills_laws/ors/ors065.html" TargetMode="External"/></Relationships>
</file>

<file path=ppt/slides/_rels/slide18.xml.rels><?xml version="1.0" encoding="UTF-8" standalone="yes"?>
<Relationships xmlns="http://schemas.openxmlformats.org/package/2006/relationships"><Relationship Id="rId8" Type="http://schemas.openxmlformats.org/officeDocument/2006/relationships/hyperlink" Target="https://mmt.org/" TargetMode="External"/><Relationship Id="rId3" Type="http://schemas.openxmlformats.org/officeDocument/2006/relationships/image" Target="../media/image2.jpg"/><Relationship Id="rId7" Type="http://schemas.openxmlformats.org/officeDocument/2006/relationships/hyperlink" Target="http://www.oregoncf.org/"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hyperlink" Target="http://www.oregonculturaltrust.org/" TargetMode="External"/><Relationship Id="rId5" Type="http://schemas.openxmlformats.org/officeDocument/2006/relationships/image" Target="../media/image4.emf"/><Relationship Id="rId10" Type="http://schemas.openxmlformats.org/officeDocument/2006/relationships/hyperlink" Target="http://www.tfff.org/what-we-do/vital-rural-communities/ford-institute-community-building/technical-assistance-grants" TargetMode="External"/><Relationship Id="rId4" Type="http://schemas.openxmlformats.org/officeDocument/2006/relationships/image" Target="../media/image3.jpg"/><Relationship Id="rId9" Type="http://schemas.openxmlformats.org/officeDocument/2006/relationships/hyperlink" Target="http://www.collinsfoundation.org/welcome-collins-foundation"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4.emf"/><Relationship Id="rId4" Type="http://schemas.openxmlformats.org/officeDocument/2006/relationships/image" Target="../media/image3.jpg"/></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5.emf"/><Relationship Id="rId5" Type="http://schemas.openxmlformats.org/officeDocument/2006/relationships/image" Target="../media/image4.emf"/><Relationship Id="rId4" Type="http://schemas.openxmlformats.org/officeDocument/2006/relationships/image" Target="../media/image3.jpg"/></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4.emf"/><Relationship Id="rId4" Type="http://schemas.openxmlformats.org/officeDocument/2006/relationships/image" Target="../media/image3.jpg"/></Relationships>
</file>

<file path=ppt/slides/_rels/slide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4.emf"/><Relationship Id="rId4" Type="http://schemas.openxmlformats.org/officeDocument/2006/relationships/image" Target="../media/image3.jpg"/></Relationships>
</file>

<file path=ppt/slides/_rels/slide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4.emf"/><Relationship Id="rId4" Type="http://schemas.openxmlformats.org/officeDocument/2006/relationships/image" Target="../media/image3.jp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4.emf"/><Relationship Id="rId4" Type="http://schemas.openxmlformats.org/officeDocument/2006/relationships/image" Target="../media/image3.jpg"/></Relationships>
</file>

<file path=ppt/slides/_rels/slide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4.emf"/><Relationship Id="rId4" Type="http://schemas.openxmlformats.org/officeDocument/2006/relationships/image" Target="../media/image3.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MentorCorps cover.ep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228599"/>
            <a:ext cx="9155201" cy="7193372"/>
          </a:xfrm>
          <a:prstGeom prst="rect">
            <a:avLst/>
          </a:prstGeom>
        </p:spPr>
      </p:pic>
      <p:sp>
        <p:nvSpPr>
          <p:cNvPr id="5" name="TextBox 4"/>
          <p:cNvSpPr txBox="1"/>
          <p:nvPr/>
        </p:nvSpPr>
        <p:spPr>
          <a:xfrm>
            <a:off x="3028666" y="2240324"/>
            <a:ext cx="5947416" cy="1198277"/>
          </a:xfrm>
          <a:prstGeom prst="rect">
            <a:avLst/>
          </a:prstGeom>
          <a:noFill/>
        </p:spPr>
        <p:txBody>
          <a:bodyPr wrap="square" rtlCol="0">
            <a:spAutoFit/>
          </a:bodyPr>
          <a:lstStyle/>
          <a:p>
            <a:pPr algn="ctr">
              <a:lnSpc>
                <a:spcPct val="80000"/>
              </a:lnSpc>
            </a:pPr>
            <a:r>
              <a:rPr lang="en-US" sz="4400" dirty="0" smtClean="0">
                <a:solidFill>
                  <a:schemeClr val="bg1"/>
                </a:solidFill>
                <a:latin typeface="FuturTLig"/>
                <a:cs typeface="FuturTLig"/>
              </a:rPr>
              <a:t>CONNECTING TO</a:t>
            </a:r>
          </a:p>
          <a:p>
            <a:pPr algn="ctr">
              <a:lnSpc>
                <a:spcPct val="80000"/>
              </a:lnSpc>
            </a:pPr>
            <a:r>
              <a:rPr lang="en-US" sz="4400" dirty="0" smtClean="0">
                <a:solidFill>
                  <a:schemeClr val="bg1"/>
                </a:solidFill>
                <a:latin typeface="FuturTBol"/>
                <a:cs typeface="FuturTBol"/>
              </a:rPr>
              <a:t>COLLECTIONS</a:t>
            </a:r>
            <a:endParaRPr lang="en-US" sz="4400" dirty="0">
              <a:solidFill>
                <a:schemeClr val="bg1"/>
              </a:solidFill>
              <a:latin typeface="FuturTBol"/>
              <a:cs typeface="FuturTBol"/>
            </a:endParaRPr>
          </a:p>
        </p:txBody>
      </p:sp>
      <p:sp>
        <p:nvSpPr>
          <p:cNvPr id="6" name="TextBox 5"/>
          <p:cNvSpPr txBox="1"/>
          <p:nvPr/>
        </p:nvSpPr>
        <p:spPr>
          <a:xfrm>
            <a:off x="2992030" y="3708663"/>
            <a:ext cx="5947416" cy="1017010"/>
          </a:xfrm>
          <a:prstGeom prst="rect">
            <a:avLst/>
          </a:prstGeom>
          <a:noFill/>
        </p:spPr>
        <p:txBody>
          <a:bodyPr wrap="square" rtlCol="0">
            <a:spAutoFit/>
          </a:bodyPr>
          <a:lstStyle/>
          <a:p>
            <a:pPr algn="ctr">
              <a:lnSpc>
                <a:spcPct val="75000"/>
              </a:lnSpc>
            </a:pPr>
            <a:r>
              <a:rPr lang="en-US" sz="4000" dirty="0" smtClean="0">
                <a:latin typeface="FuturTLig"/>
                <a:cs typeface="FuturTLig"/>
              </a:rPr>
              <a:t>Board Roles &amp; Responsibilities</a:t>
            </a:r>
          </a:p>
        </p:txBody>
      </p:sp>
    </p:spTree>
    <p:extLst>
      <p:ext uri="{BB962C8B-B14F-4D97-AF65-F5344CB8AC3E}">
        <p14:creationId xmlns:p14="http://schemas.microsoft.com/office/powerpoint/2010/main" val="207580276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Ligh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5" name="Picture 4" descr="Background Dark.jpg"/>
          <p:cNvPicPr>
            <a:picLocks noChangeAspect="1"/>
          </p:cNvPicPr>
          <p:nvPr/>
        </p:nvPicPr>
        <p:blipFill rotWithShape="1">
          <a:blip r:embed="rId4">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6" name="Picture 5" descr="mentorcorps words only.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7" name="TextBox 6"/>
          <p:cNvSpPr txBox="1"/>
          <p:nvPr/>
        </p:nvSpPr>
        <p:spPr>
          <a:xfrm>
            <a:off x="358896" y="1743087"/>
            <a:ext cx="8220660" cy="1175706"/>
          </a:xfrm>
          <a:prstGeom prst="rect">
            <a:avLst/>
          </a:prstGeom>
          <a:noFill/>
        </p:spPr>
        <p:txBody>
          <a:bodyPr wrap="square" rtlCol="0">
            <a:spAutoFit/>
          </a:bodyPr>
          <a:lstStyle/>
          <a:p>
            <a:pPr>
              <a:lnSpc>
                <a:spcPct val="80000"/>
              </a:lnSpc>
            </a:pPr>
            <a:r>
              <a:rPr lang="en-US" sz="4400" dirty="0">
                <a:latin typeface="FuturTBol"/>
                <a:cs typeface="FuturTBol"/>
              </a:rPr>
              <a:t>Basic Board Responsibilities: </a:t>
            </a:r>
            <a:r>
              <a:rPr lang="en-US" sz="4400" b="1" dirty="0" smtClean="0">
                <a:solidFill>
                  <a:srgbClr val="009999"/>
                </a:solidFill>
                <a:latin typeface="Adobe Garamond Pro"/>
                <a:cs typeface="Adobe Garamond Pro"/>
              </a:rPr>
              <a:t>Funding &amp; Financial </a:t>
            </a:r>
            <a:r>
              <a:rPr lang="en-US" sz="4400" b="1" dirty="0" smtClean="0">
                <a:solidFill>
                  <a:srgbClr val="009999"/>
                </a:solidFill>
                <a:latin typeface="Adobe Garamond Pro"/>
                <a:cs typeface="Adobe Garamond Pro"/>
              </a:rPr>
              <a:t>Management</a:t>
            </a:r>
            <a:endParaRPr lang="en-US" sz="4400" b="1" dirty="0">
              <a:solidFill>
                <a:srgbClr val="009999"/>
              </a:solidFill>
              <a:latin typeface="Adobe Garamond Pro"/>
              <a:cs typeface="Adobe Garamond Pro"/>
            </a:endParaRPr>
          </a:p>
        </p:txBody>
      </p:sp>
      <p:sp>
        <p:nvSpPr>
          <p:cNvPr id="9" name="TextBox 8"/>
          <p:cNvSpPr txBox="1"/>
          <p:nvPr/>
        </p:nvSpPr>
        <p:spPr>
          <a:xfrm>
            <a:off x="299258" y="2918793"/>
            <a:ext cx="8339935" cy="4708981"/>
          </a:xfrm>
          <a:prstGeom prst="rect">
            <a:avLst/>
          </a:prstGeom>
          <a:noFill/>
        </p:spPr>
        <p:txBody>
          <a:bodyPr wrap="square" rtlCol="0">
            <a:spAutoFit/>
          </a:bodyPr>
          <a:lstStyle/>
          <a:p>
            <a:pPr lvl="1"/>
            <a:r>
              <a:rPr lang="en-US" sz="2800" dirty="0" smtClean="0">
                <a:latin typeface="Adobe Garamond Pro"/>
                <a:cs typeface="Adobe Garamond Pro"/>
              </a:rPr>
              <a:t>Funding Sources to consider:</a:t>
            </a:r>
          </a:p>
          <a:p>
            <a:pPr marL="1371600" lvl="2" indent="-457200">
              <a:buFont typeface="Arial" panose="020B0604020202020204" pitchFamily="34" charset="0"/>
              <a:buChar char="•"/>
            </a:pPr>
            <a:r>
              <a:rPr lang="en-US" sz="2400" dirty="0" smtClean="0">
                <a:latin typeface="Adobe Garamond Pro"/>
                <a:cs typeface="Adobe Garamond Pro"/>
              </a:rPr>
              <a:t>Membership (personal and business)</a:t>
            </a:r>
          </a:p>
          <a:p>
            <a:pPr marL="1371600" lvl="2" indent="-457200">
              <a:buFont typeface="Arial" panose="020B0604020202020204" pitchFamily="34" charset="0"/>
              <a:buChar char="•"/>
            </a:pPr>
            <a:r>
              <a:rPr lang="en-US" sz="2400" dirty="0" smtClean="0">
                <a:latin typeface="Adobe Garamond Pro"/>
                <a:cs typeface="Adobe Garamond Pro"/>
              </a:rPr>
              <a:t>Grants</a:t>
            </a:r>
          </a:p>
          <a:p>
            <a:pPr marL="1371600" lvl="2" indent="-457200">
              <a:buFont typeface="Arial" panose="020B0604020202020204" pitchFamily="34" charset="0"/>
              <a:buChar char="•"/>
            </a:pPr>
            <a:r>
              <a:rPr lang="en-US" sz="2400" dirty="0" smtClean="0">
                <a:latin typeface="Adobe Garamond Pro"/>
                <a:cs typeface="Adobe Garamond Pro"/>
              </a:rPr>
              <a:t>Special Events</a:t>
            </a:r>
          </a:p>
          <a:p>
            <a:pPr marL="1371600" lvl="2" indent="-457200">
              <a:buFont typeface="Arial" panose="020B0604020202020204" pitchFamily="34" charset="0"/>
              <a:buChar char="•"/>
            </a:pPr>
            <a:r>
              <a:rPr lang="en-US" sz="2400" dirty="0" smtClean="0">
                <a:latin typeface="Adobe Garamond Pro"/>
                <a:cs typeface="Adobe Garamond Pro"/>
              </a:rPr>
              <a:t>Workshop registration</a:t>
            </a:r>
          </a:p>
          <a:p>
            <a:pPr marL="1371600" lvl="2" indent="-457200">
              <a:buFont typeface="Arial" panose="020B0604020202020204" pitchFamily="34" charset="0"/>
              <a:buChar char="•"/>
            </a:pPr>
            <a:r>
              <a:rPr lang="en-US" sz="2400" dirty="0" smtClean="0">
                <a:latin typeface="Adobe Garamond Pro"/>
                <a:cs typeface="Adobe Garamond Pro"/>
              </a:rPr>
              <a:t>Sponsorship</a:t>
            </a:r>
          </a:p>
          <a:p>
            <a:pPr marL="1371600" lvl="2" indent="-457200">
              <a:buFont typeface="Arial" panose="020B0604020202020204" pitchFamily="34" charset="0"/>
              <a:buChar char="•"/>
            </a:pPr>
            <a:r>
              <a:rPr lang="en-US" sz="2400" dirty="0" smtClean="0">
                <a:latin typeface="Adobe Garamond Pro"/>
                <a:cs typeface="Adobe Garamond Pro"/>
              </a:rPr>
              <a:t>Annual giving</a:t>
            </a:r>
          </a:p>
          <a:p>
            <a:pPr marL="1371600" lvl="2" indent="-457200">
              <a:buFont typeface="Arial" panose="020B0604020202020204" pitchFamily="34" charset="0"/>
              <a:buChar char="•"/>
            </a:pPr>
            <a:r>
              <a:rPr lang="en-US" sz="2400" dirty="0" smtClean="0">
                <a:latin typeface="Adobe Garamond Pro"/>
                <a:cs typeface="Adobe Garamond Pro"/>
              </a:rPr>
              <a:t>Mass appeal</a:t>
            </a:r>
          </a:p>
          <a:p>
            <a:pPr marL="1371600" lvl="2" indent="-457200">
              <a:buFont typeface="Arial" panose="020B0604020202020204" pitchFamily="34" charset="0"/>
              <a:buChar char="•"/>
            </a:pPr>
            <a:r>
              <a:rPr lang="en-US" sz="2400" dirty="0" smtClean="0">
                <a:latin typeface="Adobe Garamond Pro"/>
                <a:cs typeface="Adobe Garamond Pro"/>
              </a:rPr>
              <a:t>Office rental</a:t>
            </a:r>
          </a:p>
          <a:p>
            <a:pPr marL="1371600" lvl="2" indent="-457200">
              <a:buFont typeface="Arial" panose="020B0604020202020204" pitchFamily="34" charset="0"/>
              <a:buChar char="•"/>
            </a:pPr>
            <a:r>
              <a:rPr lang="en-US" sz="2400" dirty="0" smtClean="0">
                <a:latin typeface="Adobe Garamond Pro"/>
                <a:cs typeface="Adobe Garamond Pro"/>
              </a:rPr>
              <a:t>Retail merchandise</a:t>
            </a:r>
          </a:p>
          <a:p>
            <a:pPr marL="914400" lvl="1" indent="-457200">
              <a:buFont typeface="Arial" panose="020B0604020202020204" pitchFamily="34" charset="0"/>
              <a:buChar char="•"/>
            </a:pPr>
            <a:endParaRPr lang="en-US" sz="2800" dirty="0" smtClean="0">
              <a:latin typeface="Adobe Garamond Pro"/>
              <a:cs typeface="Adobe Garamond Pro"/>
            </a:endParaRPr>
          </a:p>
          <a:p>
            <a:pPr lvl="1"/>
            <a:endParaRPr lang="en-US" sz="2800" dirty="0" smtClean="0">
              <a:latin typeface="Adobe Garamond Pro"/>
              <a:cs typeface="Adobe Garamond Pro"/>
            </a:endParaRPr>
          </a:p>
        </p:txBody>
      </p:sp>
    </p:spTree>
    <p:extLst>
      <p:ext uri="{BB962C8B-B14F-4D97-AF65-F5344CB8AC3E}">
        <p14:creationId xmlns:p14="http://schemas.microsoft.com/office/powerpoint/2010/main" val="32868969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Ligh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5" name="Picture 4" descr="Background Dark.jpg"/>
          <p:cNvPicPr>
            <a:picLocks noChangeAspect="1"/>
          </p:cNvPicPr>
          <p:nvPr/>
        </p:nvPicPr>
        <p:blipFill rotWithShape="1">
          <a:blip r:embed="rId4">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6" name="Picture 5" descr="mentorcorps words only.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7" name="TextBox 6"/>
          <p:cNvSpPr txBox="1"/>
          <p:nvPr/>
        </p:nvSpPr>
        <p:spPr>
          <a:xfrm>
            <a:off x="358896" y="1743087"/>
            <a:ext cx="8220660" cy="1209562"/>
          </a:xfrm>
          <a:prstGeom prst="rect">
            <a:avLst/>
          </a:prstGeom>
          <a:noFill/>
        </p:spPr>
        <p:txBody>
          <a:bodyPr wrap="square" rtlCol="0">
            <a:spAutoFit/>
          </a:bodyPr>
          <a:lstStyle/>
          <a:p>
            <a:pPr>
              <a:lnSpc>
                <a:spcPct val="80000"/>
              </a:lnSpc>
            </a:pPr>
            <a:r>
              <a:rPr lang="en-US" sz="4400" dirty="0">
                <a:latin typeface="FuturTBol"/>
                <a:cs typeface="FuturTBol"/>
              </a:rPr>
              <a:t>Basic Board Responsibilities: </a:t>
            </a:r>
            <a:r>
              <a:rPr lang="en-US" sz="4400" b="1" dirty="0" smtClean="0">
                <a:solidFill>
                  <a:srgbClr val="009999"/>
                </a:solidFill>
                <a:latin typeface="Adobe Garamond Pro"/>
                <a:cs typeface="Adobe Garamond Pro"/>
              </a:rPr>
              <a:t>Advocacy</a:t>
            </a:r>
            <a:endParaRPr lang="en-US" sz="4400" b="1" dirty="0">
              <a:solidFill>
                <a:srgbClr val="009999"/>
              </a:solidFill>
              <a:latin typeface="Adobe Garamond Pro"/>
              <a:cs typeface="Adobe Garamond Pro"/>
            </a:endParaRPr>
          </a:p>
        </p:txBody>
      </p:sp>
      <p:sp>
        <p:nvSpPr>
          <p:cNvPr id="9" name="TextBox 8"/>
          <p:cNvSpPr txBox="1"/>
          <p:nvPr/>
        </p:nvSpPr>
        <p:spPr>
          <a:xfrm>
            <a:off x="551748" y="2952649"/>
            <a:ext cx="7834955" cy="1938992"/>
          </a:xfrm>
          <a:prstGeom prst="rect">
            <a:avLst/>
          </a:prstGeom>
          <a:noFill/>
        </p:spPr>
        <p:txBody>
          <a:bodyPr wrap="square" rtlCol="0">
            <a:spAutoFit/>
          </a:bodyPr>
          <a:lstStyle/>
          <a:p>
            <a:pPr marL="914400" lvl="1" indent="-457200">
              <a:buFont typeface="Arial" panose="020B0604020202020204" pitchFamily="34" charset="0"/>
              <a:buChar char="•"/>
            </a:pPr>
            <a:r>
              <a:rPr lang="en-US" sz="2400" dirty="0" smtClean="0">
                <a:latin typeface="Adobe Garamond Pro"/>
                <a:cs typeface="Adobe Garamond Pro"/>
              </a:rPr>
              <a:t>Publicizing to community</a:t>
            </a:r>
          </a:p>
          <a:p>
            <a:pPr marL="914400" lvl="1" indent="-457200">
              <a:buFont typeface="Arial" panose="020B0604020202020204" pitchFamily="34" charset="0"/>
              <a:buChar char="•"/>
            </a:pPr>
            <a:r>
              <a:rPr lang="en-US" sz="2400" dirty="0" smtClean="0">
                <a:latin typeface="Adobe Garamond Pro"/>
                <a:cs typeface="Adobe Garamond Pro"/>
              </a:rPr>
              <a:t>Relating services to work of other organizations</a:t>
            </a:r>
          </a:p>
          <a:p>
            <a:pPr marL="914400" lvl="1" indent="-457200">
              <a:buFont typeface="Arial" panose="020B0604020202020204" pitchFamily="34" charset="0"/>
              <a:buChar char="•"/>
            </a:pPr>
            <a:r>
              <a:rPr lang="en-US" sz="2400" dirty="0" smtClean="0">
                <a:latin typeface="Adobe Garamond Pro"/>
                <a:cs typeface="Adobe Garamond Pro"/>
              </a:rPr>
              <a:t>Giving support and prestige to the program</a:t>
            </a:r>
          </a:p>
          <a:p>
            <a:pPr marL="914400" lvl="1" indent="-457200">
              <a:buFont typeface="Arial" panose="020B0604020202020204" pitchFamily="34" charset="0"/>
              <a:buChar char="•"/>
            </a:pPr>
            <a:r>
              <a:rPr lang="en-US" sz="2400" dirty="0" smtClean="0">
                <a:latin typeface="Adobe Garamond Pro"/>
                <a:cs typeface="Adobe Garamond Pro"/>
              </a:rPr>
              <a:t>Spokespersons for the </a:t>
            </a:r>
            <a:r>
              <a:rPr lang="en-US" sz="2400" dirty="0" smtClean="0">
                <a:latin typeface="Adobe Garamond Pro"/>
                <a:cs typeface="Adobe Garamond Pro"/>
              </a:rPr>
              <a:t>program</a:t>
            </a:r>
          </a:p>
          <a:p>
            <a:pPr marL="914400" lvl="1" indent="-457200">
              <a:buFont typeface="Arial" panose="020B0604020202020204" pitchFamily="34" charset="0"/>
              <a:buChar char="•"/>
            </a:pPr>
            <a:r>
              <a:rPr lang="en-US" sz="2400" dirty="0" smtClean="0">
                <a:latin typeface="Adobe Garamond Pro"/>
                <a:cs typeface="Adobe Garamond Pro"/>
              </a:rPr>
              <a:t>Lobbying</a:t>
            </a:r>
            <a:endParaRPr lang="en-US" sz="2400" dirty="0" smtClean="0">
              <a:latin typeface="Adobe Garamond Pro"/>
              <a:cs typeface="Adobe Garamond Pro"/>
            </a:endParaRPr>
          </a:p>
        </p:txBody>
      </p:sp>
      <p:sp>
        <p:nvSpPr>
          <p:cNvPr id="8" name="TextBox 7"/>
          <p:cNvSpPr txBox="1"/>
          <p:nvPr/>
        </p:nvSpPr>
        <p:spPr>
          <a:xfrm>
            <a:off x="551748" y="4876246"/>
            <a:ext cx="8027808" cy="2123658"/>
          </a:xfrm>
          <a:prstGeom prst="rect">
            <a:avLst/>
          </a:prstGeom>
          <a:solidFill>
            <a:schemeClr val="bg1">
              <a:lumMod val="75000"/>
            </a:schemeClr>
          </a:solidFill>
        </p:spPr>
        <p:txBody>
          <a:bodyPr wrap="square" rtlCol="0">
            <a:spAutoFit/>
          </a:bodyPr>
          <a:lstStyle/>
          <a:p>
            <a:r>
              <a:rPr lang="en-US" sz="2200" b="1" dirty="0" smtClean="0">
                <a:latin typeface="Adobe Garamond Pro" pitchFamily="18" charset="0"/>
              </a:rPr>
              <a:t>Suggested Action Step:</a:t>
            </a:r>
          </a:p>
          <a:p>
            <a:pPr marL="285750" indent="-285750">
              <a:buFontTx/>
              <a:buChar char="-"/>
            </a:pPr>
            <a:r>
              <a:rPr lang="en-US" sz="2200" dirty="0" smtClean="0">
                <a:latin typeface="Adobe Garamond Pro" pitchFamily="18" charset="0"/>
              </a:rPr>
              <a:t>Develop an elevator speech, a short statement that is one or two sentences long of what the organization does. Be prepare to deliver at any time. </a:t>
            </a:r>
            <a:endParaRPr lang="en-US" sz="2200" dirty="0" smtClean="0">
              <a:latin typeface="Adobe Garamond Pro" pitchFamily="18" charset="0"/>
            </a:endParaRPr>
          </a:p>
          <a:p>
            <a:pPr marL="285750" indent="-285750">
              <a:buFontTx/>
              <a:buChar char="-"/>
            </a:pPr>
            <a:r>
              <a:rPr lang="en-US" sz="2200" dirty="0" smtClean="0">
                <a:latin typeface="Adobe Garamond Pro" pitchFamily="18" charset="0"/>
              </a:rPr>
              <a:t>Make names badges for all board members so they can wear it to other community events.</a:t>
            </a:r>
            <a:endParaRPr lang="en-US" sz="2200" dirty="0" smtClean="0">
              <a:latin typeface="Adobe Garamond Pro" pitchFamily="18" charset="0"/>
            </a:endParaRPr>
          </a:p>
        </p:txBody>
      </p:sp>
    </p:spTree>
    <p:extLst>
      <p:ext uri="{BB962C8B-B14F-4D97-AF65-F5344CB8AC3E}">
        <p14:creationId xmlns:p14="http://schemas.microsoft.com/office/powerpoint/2010/main" val="5260472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Ligh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5" name="Picture 4" descr="Background Dark.jpg"/>
          <p:cNvPicPr>
            <a:picLocks noChangeAspect="1"/>
          </p:cNvPicPr>
          <p:nvPr/>
        </p:nvPicPr>
        <p:blipFill rotWithShape="1">
          <a:blip r:embed="rId4">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6" name="Picture 5" descr="mentorcorps words only.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7" name="TextBox 6"/>
          <p:cNvSpPr txBox="1"/>
          <p:nvPr/>
        </p:nvSpPr>
        <p:spPr>
          <a:xfrm>
            <a:off x="358896" y="1743087"/>
            <a:ext cx="8220660" cy="1175706"/>
          </a:xfrm>
          <a:prstGeom prst="rect">
            <a:avLst/>
          </a:prstGeom>
          <a:noFill/>
        </p:spPr>
        <p:txBody>
          <a:bodyPr wrap="square" rtlCol="0">
            <a:spAutoFit/>
          </a:bodyPr>
          <a:lstStyle/>
          <a:p>
            <a:pPr>
              <a:lnSpc>
                <a:spcPct val="80000"/>
              </a:lnSpc>
            </a:pPr>
            <a:r>
              <a:rPr lang="en-US" sz="4400" dirty="0" smtClean="0">
                <a:latin typeface="FuturTBol"/>
                <a:cs typeface="FuturTBol"/>
              </a:rPr>
              <a:t>Basic Board Responsibilities: </a:t>
            </a:r>
            <a:r>
              <a:rPr lang="en-US" sz="4400" b="1" dirty="0" smtClean="0">
                <a:solidFill>
                  <a:srgbClr val="009999"/>
                </a:solidFill>
                <a:latin typeface="Adobe Garamond Pro"/>
                <a:cs typeface="Adobe Garamond Pro"/>
              </a:rPr>
              <a:t>Evaluation</a:t>
            </a:r>
            <a:endParaRPr lang="en-US" sz="4400" b="1" dirty="0">
              <a:solidFill>
                <a:srgbClr val="009999"/>
              </a:solidFill>
              <a:latin typeface="Adobe Garamond Pro"/>
              <a:cs typeface="Adobe Garamond Pro"/>
            </a:endParaRPr>
          </a:p>
        </p:txBody>
      </p:sp>
      <p:sp>
        <p:nvSpPr>
          <p:cNvPr id="9" name="TextBox 8"/>
          <p:cNvSpPr txBox="1"/>
          <p:nvPr/>
        </p:nvSpPr>
        <p:spPr>
          <a:xfrm>
            <a:off x="551748" y="2918793"/>
            <a:ext cx="7834955" cy="1569660"/>
          </a:xfrm>
          <a:prstGeom prst="rect">
            <a:avLst/>
          </a:prstGeom>
          <a:noFill/>
        </p:spPr>
        <p:txBody>
          <a:bodyPr wrap="square" rtlCol="0">
            <a:spAutoFit/>
          </a:bodyPr>
          <a:lstStyle/>
          <a:p>
            <a:pPr marL="914400" lvl="1" indent="-457200">
              <a:buFont typeface="Arial" panose="020B0604020202020204" pitchFamily="34" charset="0"/>
              <a:buChar char="•"/>
            </a:pPr>
            <a:r>
              <a:rPr lang="en-US" sz="2400" dirty="0" smtClean="0">
                <a:latin typeface="Adobe Garamond Pro"/>
                <a:cs typeface="Adobe Garamond Pro"/>
              </a:rPr>
              <a:t>Regularly reviewing &amp; evaluating operations</a:t>
            </a:r>
          </a:p>
          <a:p>
            <a:pPr marL="914400" lvl="1" indent="-457200">
              <a:buFont typeface="Arial" panose="020B0604020202020204" pitchFamily="34" charset="0"/>
              <a:buChar char="•"/>
            </a:pPr>
            <a:r>
              <a:rPr lang="en-US" sz="2400" dirty="0" smtClean="0">
                <a:latin typeface="Adobe Garamond Pro"/>
                <a:cs typeface="Adobe Garamond Pro"/>
              </a:rPr>
              <a:t>Monitoring program’s activities</a:t>
            </a:r>
          </a:p>
          <a:p>
            <a:pPr marL="914400" lvl="1" indent="-457200">
              <a:buFont typeface="Arial" panose="020B0604020202020204" pitchFamily="34" charset="0"/>
              <a:buChar char="•"/>
            </a:pPr>
            <a:r>
              <a:rPr lang="en-US" sz="2400" dirty="0" smtClean="0">
                <a:latin typeface="Adobe Garamond Pro"/>
                <a:cs typeface="Adobe Garamond Pro"/>
              </a:rPr>
              <a:t>Counseling &amp; making decisions on plans adopted by committees</a:t>
            </a:r>
          </a:p>
        </p:txBody>
      </p:sp>
      <p:sp>
        <p:nvSpPr>
          <p:cNvPr id="10" name="TextBox 9"/>
          <p:cNvSpPr txBox="1"/>
          <p:nvPr/>
        </p:nvSpPr>
        <p:spPr>
          <a:xfrm>
            <a:off x="818147" y="4552838"/>
            <a:ext cx="7568556" cy="2308324"/>
          </a:xfrm>
          <a:prstGeom prst="rect">
            <a:avLst/>
          </a:prstGeom>
          <a:solidFill>
            <a:schemeClr val="bg1">
              <a:lumMod val="75000"/>
            </a:schemeClr>
          </a:solidFill>
        </p:spPr>
        <p:txBody>
          <a:bodyPr wrap="square" rtlCol="0">
            <a:spAutoFit/>
          </a:bodyPr>
          <a:lstStyle/>
          <a:p>
            <a:r>
              <a:rPr lang="en-US" sz="2400" b="1" dirty="0" smtClean="0">
                <a:latin typeface="Adobe Garamond Pro" pitchFamily="18" charset="0"/>
              </a:rPr>
              <a:t>Suggested Action Steps:</a:t>
            </a:r>
          </a:p>
          <a:p>
            <a:pPr marL="285750" indent="-285750">
              <a:buFontTx/>
              <a:buChar char="-"/>
            </a:pPr>
            <a:r>
              <a:rPr lang="en-US" sz="2000" dirty="0" smtClean="0">
                <a:latin typeface="Adobe Garamond Pro" pitchFamily="18" charset="0"/>
              </a:rPr>
              <a:t>Develop a board calendar that includes staff evaluations, a board self-assessment, and a review of mission, vision, and objectives</a:t>
            </a:r>
          </a:p>
          <a:p>
            <a:pPr marL="285750" indent="-285750">
              <a:buFontTx/>
              <a:buChar char="-"/>
            </a:pPr>
            <a:r>
              <a:rPr lang="en-US" sz="2000" dirty="0" smtClean="0">
                <a:latin typeface="Adobe Garamond Pro" pitchFamily="18" charset="0"/>
              </a:rPr>
              <a:t>Schedule a board retreat every year to reflect on the mission and board function</a:t>
            </a:r>
          </a:p>
          <a:p>
            <a:pPr marL="285750" indent="-285750">
              <a:buFontTx/>
              <a:buChar char="-"/>
            </a:pPr>
            <a:r>
              <a:rPr lang="en-US" sz="2000" dirty="0" smtClean="0">
                <a:latin typeface="Adobe Garamond Pro" pitchFamily="18" charset="0"/>
              </a:rPr>
              <a:t>Require report from staff or committees on evaluation results of programs and/or special events</a:t>
            </a:r>
          </a:p>
        </p:txBody>
      </p:sp>
    </p:spTree>
    <p:extLst>
      <p:ext uri="{BB962C8B-B14F-4D97-AF65-F5344CB8AC3E}">
        <p14:creationId xmlns:p14="http://schemas.microsoft.com/office/powerpoint/2010/main" val="4950506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Ligh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5" name="Picture 4" descr="Background Dark.jpg"/>
          <p:cNvPicPr>
            <a:picLocks noChangeAspect="1"/>
          </p:cNvPicPr>
          <p:nvPr/>
        </p:nvPicPr>
        <p:blipFill rotWithShape="1">
          <a:blip r:embed="rId4">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6" name="Picture 5" descr="mentorcorps words only.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7" name="TextBox 6"/>
          <p:cNvSpPr txBox="1"/>
          <p:nvPr/>
        </p:nvSpPr>
        <p:spPr>
          <a:xfrm>
            <a:off x="358896" y="1743087"/>
            <a:ext cx="8220660" cy="1209562"/>
          </a:xfrm>
          <a:prstGeom prst="rect">
            <a:avLst/>
          </a:prstGeom>
          <a:noFill/>
        </p:spPr>
        <p:txBody>
          <a:bodyPr wrap="square" rtlCol="0">
            <a:spAutoFit/>
          </a:bodyPr>
          <a:lstStyle/>
          <a:p>
            <a:pPr>
              <a:lnSpc>
                <a:spcPct val="80000"/>
              </a:lnSpc>
            </a:pPr>
            <a:r>
              <a:rPr lang="en-US" sz="4400" dirty="0">
                <a:latin typeface="FuturTBol"/>
                <a:cs typeface="FuturTBol"/>
              </a:rPr>
              <a:t>Basic Board Responsibilities: </a:t>
            </a:r>
            <a:r>
              <a:rPr lang="en-US" sz="4400" b="1" dirty="0" smtClean="0">
                <a:solidFill>
                  <a:srgbClr val="009999"/>
                </a:solidFill>
                <a:latin typeface="Adobe Garamond Pro"/>
                <a:cs typeface="Adobe Garamond Pro"/>
              </a:rPr>
              <a:t>Personnel</a:t>
            </a:r>
            <a:endParaRPr lang="en-US" sz="4400" b="1" dirty="0">
              <a:solidFill>
                <a:srgbClr val="009999"/>
              </a:solidFill>
              <a:latin typeface="Adobe Garamond Pro"/>
              <a:cs typeface="Adobe Garamond Pro"/>
            </a:endParaRPr>
          </a:p>
        </p:txBody>
      </p:sp>
      <p:sp>
        <p:nvSpPr>
          <p:cNvPr id="9" name="TextBox 8"/>
          <p:cNvSpPr txBox="1"/>
          <p:nvPr/>
        </p:nvSpPr>
        <p:spPr>
          <a:xfrm>
            <a:off x="551748" y="2970978"/>
            <a:ext cx="7834955" cy="1815882"/>
          </a:xfrm>
          <a:prstGeom prst="rect">
            <a:avLst/>
          </a:prstGeom>
          <a:noFill/>
        </p:spPr>
        <p:txBody>
          <a:bodyPr wrap="square" rtlCol="0">
            <a:spAutoFit/>
          </a:bodyPr>
          <a:lstStyle/>
          <a:p>
            <a:pPr marL="914400" lvl="1" indent="-457200">
              <a:buFont typeface="Arial" panose="020B0604020202020204" pitchFamily="34" charset="0"/>
              <a:buChar char="•"/>
            </a:pPr>
            <a:r>
              <a:rPr lang="en-US" sz="2800" dirty="0" smtClean="0">
                <a:latin typeface="Adobe Garamond Pro"/>
                <a:cs typeface="Adobe Garamond Pro"/>
              </a:rPr>
              <a:t>Recruitment</a:t>
            </a:r>
            <a:r>
              <a:rPr lang="en-US" sz="2800" dirty="0">
                <a:latin typeface="Adobe Garamond Pro"/>
                <a:cs typeface="Adobe Garamond Pro"/>
              </a:rPr>
              <a:t>, selection, and development of individuals to serve on the board of directors</a:t>
            </a:r>
          </a:p>
          <a:p>
            <a:pPr marL="914400" lvl="1" indent="-457200">
              <a:buFont typeface="Arial" panose="020B0604020202020204" pitchFamily="34" charset="0"/>
              <a:buChar char="•"/>
            </a:pPr>
            <a:r>
              <a:rPr lang="en-US" sz="2800" dirty="0" smtClean="0">
                <a:latin typeface="Adobe Garamond Pro"/>
                <a:cs typeface="Adobe Garamond Pro"/>
              </a:rPr>
              <a:t>Hiring and regularly evaluating the ED</a:t>
            </a:r>
          </a:p>
          <a:p>
            <a:pPr marL="914400" lvl="1" indent="-457200">
              <a:buFont typeface="Arial" panose="020B0604020202020204" pitchFamily="34" charset="0"/>
              <a:buChar char="•"/>
            </a:pPr>
            <a:r>
              <a:rPr lang="en-US" sz="2800" dirty="0" smtClean="0">
                <a:latin typeface="Adobe Garamond Pro"/>
                <a:cs typeface="Adobe Garamond Pro"/>
              </a:rPr>
              <a:t>Approving personnel policies</a:t>
            </a:r>
          </a:p>
        </p:txBody>
      </p:sp>
      <p:sp>
        <p:nvSpPr>
          <p:cNvPr id="2" name="TextBox 1"/>
          <p:cNvSpPr txBox="1"/>
          <p:nvPr/>
        </p:nvSpPr>
        <p:spPr>
          <a:xfrm>
            <a:off x="1359568" y="5173579"/>
            <a:ext cx="6725653" cy="1384995"/>
          </a:xfrm>
          <a:prstGeom prst="rect">
            <a:avLst/>
          </a:prstGeom>
          <a:noFill/>
        </p:spPr>
        <p:txBody>
          <a:bodyPr wrap="square" rtlCol="0">
            <a:spAutoFit/>
          </a:bodyPr>
          <a:lstStyle/>
          <a:p>
            <a:pPr algn="ctr"/>
            <a:r>
              <a:rPr lang="en-US" sz="2800" dirty="0" smtClean="0">
                <a:latin typeface="Adobe Garamond Pro" pitchFamily="18" charset="0"/>
              </a:rPr>
              <a:t>Fill out the worksheet according to whose responsibility you think it is for each activity and then we will briefly discuss.</a:t>
            </a:r>
            <a:endParaRPr lang="en-US" sz="2800" dirty="0">
              <a:latin typeface="Adobe Garamond Pro" pitchFamily="18" charset="0"/>
            </a:endParaRPr>
          </a:p>
        </p:txBody>
      </p:sp>
    </p:spTree>
    <p:extLst>
      <p:ext uri="{BB962C8B-B14F-4D97-AF65-F5344CB8AC3E}">
        <p14:creationId xmlns:p14="http://schemas.microsoft.com/office/powerpoint/2010/main" val="3893984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Ligh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5" name="Picture 4" descr="Background Dark.jpg"/>
          <p:cNvPicPr>
            <a:picLocks noChangeAspect="1"/>
          </p:cNvPicPr>
          <p:nvPr/>
        </p:nvPicPr>
        <p:blipFill rotWithShape="1">
          <a:blip r:embed="rId4">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6" name="Picture 5" descr="mentorcorps words only.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7" name="TextBox 6"/>
          <p:cNvSpPr txBox="1"/>
          <p:nvPr/>
        </p:nvSpPr>
        <p:spPr>
          <a:xfrm>
            <a:off x="358896" y="1743087"/>
            <a:ext cx="8220660" cy="1209562"/>
          </a:xfrm>
          <a:prstGeom prst="rect">
            <a:avLst/>
          </a:prstGeom>
          <a:noFill/>
        </p:spPr>
        <p:txBody>
          <a:bodyPr wrap="square" rtlCol="0">
            <a:spAutoFit/>
          </a:bodyPr>
          <a:lstStyle/>
          <a:p>
            <a:pPr>
              <a:lnSpc>
                <a:spcPct val="80000"/>
              </a:lnSpc>
            </a:pPr>
            <a:r>
              <a:rPr lang="en-US" sz="4400" dirty="0">
                <a:latin typeface="FuturTBol"/>
                <a:cs typeface="FuturTBol"/>
              </a:rPr>
              <a:t>Basic Board Responsibilities: </a:t>
            </a:r>
            <a:r>
              <a:rPr lang="en-US" sz="4400" b="1" dirty="0" smtClean="0">
                <a:solidFill>
                  <a:srgbClr val="009999"/>
                </a:solidFill>
                <a:latin typeface="Adobe Garamond Pro"/>
                <a:cs typeface="Adobe Garamond Pro"/>
              </a:rPr>
              <a:t>Personnel</a:t>
            </a:r>
            <a:endParaRPr lang="en-US" sz="4400" b="1" dirty="0">
              <a:solidFill>
                <a:srgbClr val="009999"/>
              </a:solidFill>
              <a:latin typeface="Adobe Garamond Pro"/>
              <a:cs typeface="Adobe Garamond Pro"/>
            </a:endParaRPr>
          </a:p>
        </p:txBody>
      </p:sp>
      <p:sp>
        <p:nvSpPr>
          <p:cNvPr id="9" name="TextBox 8"/>
          <p:cNvSpPr txBox="1"/>
          <p:nvPr/>
        </p:nvSpPr>
        <p:spPr>
          <a:xfrm>
            <a:off x="551748" y="2970978"/>
            <a:ext cx="7834955" cy="3539430"/>
          </a:xfrm>
          <a:prstGeom prst="rect">
            <a:avLst/>
          </a:prstGeom>
          <a:noFill/>
        </p:spPr>
        <p:txBody>
          <a:bodyPr wrap="square" rtlCol="0">
            <a:spAutoFit/>
          </a:bodyPr>
          <a:lstStyle/>
          <a:p>
            <a:pPr lvl="1"/>
            <a:r>
              <a:rPr lang="en-US" sz="2800" dirty="0" smtClean="0">
                <a:latin typeface="Adobe Garamond Pro"/>
                <a:cs typeface="Adobe Garamond Pro"/>
              </a:rPr>
              <a:t>Role of Staff</a:t>
            </a:r>
          </a:p>
          <a:p>
            <a:pPr marL="914400" lvl="1" indent="-457200">
              <a:buFont typeface="Arial" panose="020B0604020202020204" pitchFamily="34" charset="0"/>
              <a:buChar char="•"/>
            </a:pPr>
            <a:r>
              <a:rPr lang="en-US" sz="2800" dirty="0" smtClean="0">
                <a:latin typeface="Adobe Garamond Pro"/>
                <a:cs typeface="Adobe Garamond Pro"/>
              </a:rPr>
              <a:t>Administrator</a:t>
            </a:r>
            <a:endParaRPr lang="en-US" sz="2800" dirty="0" smtClean="0">
              <a:latin typeface="Adobe Garamond Pro"/>
              <a:cs typeface="Adobe Garamond Pro"/>
            </a:endParaRPr>
          </a:p>
          <a:p>
            <a:pPr marL="914400" lvl="1" indent="-457200">
              <a:buFont typeface="Arial" panose="020B0604020202020204" pitchFamily="34" charset="0"/>
              <a:buChar char="•"/>
            </a:pPr>
            <a:r>
              <a:rPr lang="en-US" sz="2800" dirty="0" smtClean="0">
                <a:latin typeface="Adobe Garamond Pro"/>
                <a:cs typeface="Adobe Garamond Pro"/>
              </a:rPr>
              <a:t>Volunteer manager</a:t>
            </a:r>
          </a:p>
          <a:p>
            <a:pPr marL="914400" lvl="1" indent="-457200">
              <a:buFont typeface="Arial" panose="020B0604020202020204" pitchFamily="34" charset="0"/>
              <a:buChar char="•"/>
            </a:pPr>
            <a:r>
              <a:rPr lang="en-US" sz="2800" dirty="0" smtClean="0">
                <a:latin typeface="Adobe Garamond Pro"/>
                <a:cs typeface="Adobe Garamond Pro"/>
              </a:rPr>
              <a:t>Work plan coordination</a:t>
            </a:r>
          </a:p>
          <a:p>
            <a:pPr marL="914400" lvl="1" indent="-457200">
              <a:buFont typeface="Arial" panose="020B0604020202020204" pitchFamily="34" charset="0"/>
              <a:buChar char="•"/>
            </a:pPr>
            <a:r>
              <a:rPr lang="en-US" sz="2800" dirty="0" smtClean="0">
                <a:latin typeface="Adobe Garamond Pro"/>
                <a:cs typeface="Adobe Garamond Pro"/>
              </a:rPr>
              <a:t>Communicator (with committees and community)</a:t>
            </a:r>
          </a:p>
          <a:p>
            <a:pPr marL="914400" lvl="1" indent="-457200">
              <a:buFont typeface="Arial" panose="020B0604020202020204" pitchFamily="34" charset="0"/>
              <a:buChar char="•"/>
            </a:pPr>
            <a:r>
              <a:rPr lang="en-US" sz="2800" dirty="0" smtClean="0">
                <a:latin typeface="Adobe Garamond Pro"/>
                <a:cs typeface="Adobe Garamond Pro"/>
              </a:rPr>
              <a:t>Monitoring and evaluation</a:t>
            </a:r>
          </a:p>
          <a:p>
            <a:pPr marL="914400" lvl="1" indent="-457200">
              <a:buFont typeface="Arial" panose="020B0604020202020204" pitchFamily="34" charset="0"/>
              <a:buChar char="•"/>
            </a:pPr>
            <a:r>
              <a:rPr lang="en-US" sz="2800" dirty="0" smtClean="0">
                <a:latin typeface="Adobe Garamond Pro"/>
                <a:cs typeface="Adobe Garamond Pro"/>
              </a:rPr>
              <a:t>Resource to board &amp; committees</a:t>
            </a:r>
          </a:p>
        </p:txBody>
      </p:sp>
    </p:spTree>
    <p:extLst>
      <p:ext uri="{BB962C8B-B14F-4D97-AF65-F5344CB8AC3E}">
        <p14:creationId xmlns:p14="http://schemas.microsoft.com/office/powerpoint/2010/main" val="48368227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Ligh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5" name="Picture 4" descr="Background Dark.jpg"/>
          <p:cNvPicPr>
            <a:picLocks noChangeAspect="1"/>
          </p:cNvPicPr>
          <p:nvPr/>
        </p:nvPicPr>
        <p:blipFill rotWithShape="1">
          <a:blip r:embed="rId4">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6" name="Picture 5" descr="mentorcorps words only.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7" name="TextBox 6"/>
          <p:cNvSpPr txBox="1"/>
          <p:nvPr/>
        </p:nvSpPr>
        <p:spPr>
          <a:xfrm>
            <a:off x="358896" y="1743087"/>
            <a:ext cx="8220660" cy="1175706"/>
          </a:xfrm>
          <a:prstGeom prst="rect">
            <a:avLst/>
          </a:prstGeom>
          <a:noFill/>
        </p:spPr>
        <p:txBody>
          <a:bodyPr wrap="square" rtlCol="0">
            <a:spAutoFit/>
          </a:bodyPr>
          <a:lstStyle/>
          <a:p>
            <a:pPr>
              <a:lnSpc>
                <a:spcPct val="80000"/>
              </a:lnSpc>
            </a:pPr>
            <a:r>
              <a:rPr lang="en-US" sz="4400" dirty="0">
                <a:latin typeface="FuturTBol"/>
                <a:cs typeface="FuturTBol"/>
              </a:rPr>
              <a:t>Basic Board Responsibilities: </a:t>
            </a:r>
            <a:r>
              <a:rPr lang="en-US" sz="4400" b="1" dirty="0" smtClean="0">
                <a:solidFill>
                  <a:srgbClr val="009999"/>
                </a:solidFill>
                <a:latin typeface="Adobe Garamond Pro"/>
                <a:cs typeface="Adobe Garamond Pro"/>
              </a:rPr>
              <a:t>Personnel</a:t>
            </a:r>
            <a:endParaRPr lang="en-US" sz="4400" b="1" dirty="0">
              <a:solidFill>
                <a:srgbClr val="009999"/>
              </a:solidFill>
              <a:latin typeface="Adobe Garamond Pro"/>
              <a:cs typeface="Adobe Garamond Pro"/>
            </a:endParaRPr>
          </a:p>
        </p:txBody>
      </p:sp>
      <p:sp>
        <p:nvSpPr>
          <p:cNvPr id="8" name="Rectangle 3"/>
          <p:cNvSpPr txBox="1">
            <a:spLocks noChangeArrowheads="1"/>
          </p:cNvSpPr>
          <p:nvPr/>
        </p:nvSpPr>
        <p:spPr>
          <a:xfrm>
            <a:off x="430626" y="2918793"/>
            <a:ext cx="4038600" cy="4525963"/>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buFont typeface="Arial" panose="020B0604020202020204" pitchFamily="34" charset="0"/>
              <a:buChar char="•"/>
            </a:pPr>
            <a:r>
              <a:rPr lang="en-US" altLang="en-US" sz="2400" dirty="0" smtClean="0">
                <a:latin typeface="Adobe Garamond Pro" pitchFamily="18" charset="0"/>
              </a:rPr>
              <a:t>Committee Role:</a:t>
            </a:r>
          </a:p>
          <a:p>
            <a:pPr lvl="1">
              <a:buFont typeface="Arial" panose="020B0604020202020204" pitchFamily="34" charset="0"/>
              <a:buChar char="•"/>
            </a:pPr>
            <a:r>
              <a:rPr lang="en-US" altLang="en-US" sz="2400" dirty="0" smtClean="0">
                <a:latin typeface="Adobe Garamond Pro" pitchFamily="18" charset="0"/>
              </a:rPr>
              <a:t>Write work plan</a:t>
            </a:r>
          </a:p>
          <a:p>
            <a:pPr lvl="1">
              <a:buFont typeface="Arial" panose="020B0604020202020204" pitchFamily="34" charset="0"/>
              <a:buChar char="•"/>
            </a:pPr>
            <a:r>
              <a:rPr lang="en-US" altLang="en-US" sz="2400" dirty="0" smtClean="0">
                <a:latin typeface="Adobe Garamond Pro" pitchFamily="18" charset="0"/>
              </a:rPr>
              <a:t>Establish budget</a:t>
            </a:r>
          </a:p>
          <a:p>
            <a:pPr lvl="1">
              <a:buFont typeface="Arial" panose="020B0604020202020204" pitchFamily="34" charset="0"/>
              <a:buChar char="•"/>
            </a:pPr>
            <a:r>
              <a:rPr lang="en-US" altLang="en-US" sz="2400" dirty="0" smtClean="0">
                <a:latin typeface="Adobe Garamond Pro" pitchFamily="18" charset="0"/>
              </a:rPr>
              <a:t>Organize tasks</a:t>
            </a:r>
          </a:p>
          <a:p>
            <a:pPr lvl="1">
              <a:buFont typeface="Arial" panose="020B0604020202020204" pitchFamily="34" charset="0"/>
              <a:buChar char="•"/>
            </a:pPr>
            <a:r>
              <a:rPr lang="en-US" altLang="en-US" sz="2400" dirty="0" smtClean="0">
                <a:latin typeface="Adobe Garamond Pro" pitchFamily="18" charset="0"/>
              </a:rPr>
              <a:t>Implement tasks</a:t>
            </a:r>
          </a:p>
          <a:p>
            <a:pPr lvl="1">
              <a:buFont typeface="Arial" panose="020B0604020202020204" pitchFamily="34" charset="0"/>
              <a:buChar char="•"/>
            </a:pPr>
            <a:r>
              <a:rPr lang="en-US" altLang="en-US" sz="2400" dirty="0" smtClean="0">
                <a:latin typeface="Adobe Garamond Pro" pitchFamily="18" charset="0"/>
              </a:rPr>
              <a:t>Write press releases</a:t>
            </a:r>
          </a:p>
          <a:p>
            <a:pPr lvl="1">
              <a:buFont typeface="Arial" panose="020B0604020202020204" pitchFamily="34" charset="0"/>
              <a:buChar char="•"/>
            </a:pPr>
            <a:r>
              <a:rPr lang="en-US" altLang="en-US" sz="2400" dirty="0" smtClean="0">
                <a:latin typeface="Adobe Garamond Pro" pitchFamily="18" charset="0"/>
              </a:rPr>
              <a:t>Run event or execute projects</a:t>
            </a:r>
          </a:p>
          <a:p>
            <a:pPr lvl="1">
              <a:buFont typeface="Arial" panose="020B0604020202020204" pitchFamily="34" charset="0"/>
              <a:buChar char="•"/>
            </a:pPr>
            <a:r>
              <a:rPr lang="en-US" altLang="en-US" sz="2400" dirty="0" smtClean="0">
                <a:latin typeface="Adobe Garamond Pro" pitchFamily="18" charset="0"/>
              </a:rPr>
              <a:t>Recruit volunteers</a:t>
            </a:r>
          </a:p>
          <a:p>
            <a:pPr lvl="1">
              <a:buFont typeface="Arial" panose="020B0604020202020204" pitchFamily="34" charset="0"/>
              <a:buChar char="•"/>
            </a:pPr>
            <a:endParaRPr lang="en-US" altLang="en-US" dirty="0" smtClean="0"/>
          </a:p>
          <a:p>
            <a:pPr>
              <a:buFont typeface="Arial" panose="020B0604020202020204" pitchFamily="34" charset="0"/>
              <a:buChar char="•"/>
            </a:pPr>
            <a:endParaRPr lang="en-US" altLang="en-US" sz="2400" dirty="0" smtClean="0">
              <a:latin typeface="Tahoma" pitchFamily="34" charset="0"/>
            </a:endParaRPr>
          </a:p>
          <a:p>
            <a:pPr>
              <a:buFont typeface="Arial" panose="020B0604020202020204" pitchFamily="34" charset="0"/>
              <a:buChar char="•"/>
            </a:pPr>
            <a:endParaRPr lang="en-US" altLang="en-US" sz="2400" dirty="0" smtClean="0">
              <a:latin typeface="Tahoma" pitchFamily="34" charset="0"/>
            </a:endParaRPr>
          </a:p>
        </p:txBody>
      </p:sp>
      <p:sp>
        <p:nvSpPr>
          <p:cNvPr id="10" name="Rectangle 4"/>
          <p:cNvSpPr txBox="1">
            <a:spLocks noChangeArrowheads="1"/>
          </p:cNvSpPr>
          <p:nvPr/>
        </p:nvSpPr>
        <p:spPr>
          <a:xfrm>
            <a:off x="4379496" y="2918793"/>
            <a:ext cx="4459704" cy="518160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90000"/>
              </a:lnSpc>
              <a:buFont typeface="Arial" panose="020B0604020202020204" pitchFamily="34" charset="0"/>
              <a:buChar char="•"/>
            </a:pPr>
            <a:r>
              <a:rPr lang="en-US" altLang="en-US" sz="2400" dirty="0" smtClean="0">
                <a:latin typeface="Adobe Garamond Pro" pitchFamily="18" charset="0"/>
              </a:rPr>
              <a:t>Staff Role:</a:t>
            </a:r>
          </a:p>
          <a:p>
            <a:pPr lvl="1">
              <a:lnSpc>
                <a:spcPct val="90000"/>
              </a:lnSpc>
              <a:buFont typeface="Arial" panose="020B0604020202020204" pitchFamily="34" charset="0"/>
              <a:buChar char="•"/>
            </a:pPr>
            <a:r>
              <a:rPr lang="en-US" altLang="en-US" sz="2400" dirty="0" smtClean="0">
                <a:latin typeface="Adobe Garamond Pro" pitchFamily="18" charset="0"/>
              </a:rPr>
              <a:t>Send press releases</a:t>
            </a:r>
          </a:p>
          <a:p>
            <a:pPr lvl="1">
              <a:lnSpc>
                <a:spcPct val="90000"/>
              </a:lnSpc>
              <a:buFont typeface="Arial" panose="020B0604020202020204" pitchFamily="34" charset="0"/>
              <a:buChar char="•"/>
            </a:pPr>
            <a:r>
              <a:rPr lang="en-US" altLang="en-US" sz="2400" dirty="0" smtClean="0">
                <a:latin typeface="Adobe Garamond Pro" pitchFamily="18" charset="0"/>
              </a:rPr>
              <a:t>Arrange contracts</a:t>
            </a:r>
          </a:p>
          <a:p>
            <a:pPr lvl="1">
              <a:lnSpc>
                <a:spcPct val="90000"/>
              </a:lnSpc>
              <a:buFont typeface="Arial" panose="020B0604020202020204" pitchFamily="34" charset="0"/>
              <a:buChar char="•"/>
            </a:pPr>
            <a:r>
              <a:rPr lang="en-US" altLang="en-US" sz="2400" dirty="0" smtClean="0">
                <a:latin typeface="Adobe Garamond Pro" pitchFamily="18" charset="0"/>
              </a:rPr>
              <a:t>Provide administrative and meeting support</a:t>
            </a:r>
          </a:p>
          <a:p>
            <a:pPr lvl="1">
              <a:lnSpc>
                <a:spcPct val="90000"/>
              </a:lnSpc>
              <a:buFont typeface="Arial" panose="020B0604020202020204" pitchFamily="34" charset="0"/>
              <a:buChar char="•"/>
            </a:pPr>
            <a:r>
              <a:rPr lang="en-US" altLang="en-US" sz="2400" dirty="0" smtClean="0">
                <a:latin typeface="Adobe Garamond Pro" pitchFamily="18" charset="0"/>
              </a:rPr>
              <a:t>Provide day-of-the-event support</a:t>
            </a:r>
          </a:p>
          <a:p>
            <a:pPr lvl="1">
              <a:lnSpc>
                <a:spcPct val="90000"/>
              </a:lnSpc>
              <a:buFont typeface="Arial" panose="020B0604020202020204" pitchFamily="34" charset="0"/>
              <a:buChar char="•"/>
            </a:pPr>
            <a:r>
              <a:rPr lang="en-US" altLang="en-US" sz="2400" dirty="0" smtClean="0">
                <a:latin typeface="Adobe Garamond Pro" pitchFamily="18" charset="0"/>
              </a:rPr>
              <a:t>Provide Director’s Report to the board</a:t>
            </a:r>
          </a:p>
          <a:p>
            <a:pPr lvl="1">
              <a:lnSpc>
                <a:spcPct val="90000"/>
              </a:lnSpc>
              <a:buFont typeface="Arial" panose="020B0604020202020204" pitchFamily="34" charset="0"/>
              <a:buChar char="•"/>
            </a:pPr>
            <a:r>
              <a:rPr lang="en-US" altLang="en-US" sz="2400" dirty="0" smtClean="0">
                <a:latin typeface="Adobe Garamond Pro" pitchFamily="18" charset="0"/>
              </a:rPr>
              <a:t>Facilitate cross-committee communications</a:t>
            </a:r>
          </a:p>
          <a:p>
            <a:pPr>
              <a:lnSpc>
                <a:spcPct val="90000"/>
              </a:lnSpc>
              <a:buFont typeface="Arial" panose="020B0604020202020204" pitchFamily="34" charset="0"/>
              <a:buChar char="•"/>
            </a:pPr>
            <a:endParaRPr lang="en-US" altLang="en-US" sz="2400" dirty="0" smtClean="0">
              <a:latin typeface="Adobe Garamond Pro" pitchFamily="18" charset="0"/>
            </a:endParaRPr>
          </a:p>
        </p:txBody>
      </p:sp>
    </p:spTree>
    <p:extLst>
      <p:ext uri="{BB962C8B-B14F-4D97-AF65-F5344CB8AC3E}">
        <p14:creationId xmlns:p14="http://schemas.microsoft.com/office/powerpoint/2010/main" val="38780538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Ligh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5" name="Picture 4" descr="Background Dark.jpg"/>
          <p:cNvPicPr>
            <a:picLocks noChangeAspect="1"/>
          </p:cNvPicPr>
          <p:nvPr/>
        </p:nvPicPr>
        <p:blipFill rotWithShape="1">
          <a:blip r:embed="rId4">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6" name="Picture 5" descr="mentorcorps words only.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7" name="TextBox 6"/>
          <p:cNvSpPr txBox="1"/>
          <p:nvPr/>
        </p:nvSpPr>
        <p:spPr>
          <a:xfrm>
            <a:off x="358896" y="1743087"/>
            <a:ext cx="8220660" cy="667875"/>
          </a:xfrm>
          <a:prstGeom prst="rect">
            <a:avLst/>
          </a:prstGeom>
          <a:noFill/>
        </p:spPr>
        <p:txBody>
          <a:bodyPr wrap="square" rtlCol="0">
            <a:spAutoFit/>
          </a:bodyPr>
          <a:lstStyle/>
          <a:p>
            <a:pPr>
              <a:lnSpc>
                <a:spcPct val="80000"/>
              </a:lnSpc>
            </a:pPr>
            <a:r>
              <a:rPr lang="en-US" sz="4400" dirty="0" smtClean="0">
                <a:latin typeface="FuturTBol"/>
                <a:cs typeface="FuturTBol"/>
              </a:rPr>
              <a:t>Summary</a:t>
            </a:r>
            <a:endParaRPr lang="en-US" sz="4400" b="1" dirty="0">
              <a:solidFill>
                <a:srgbClr val="009999"/>
              </a:solidFill>
              <a:latin typeface="Adobe Garamond Pro"/>
              <a:cs typeface="Adobe Garamond Pro"/>
            </a:endParaRPr>
          </a:p>
        </p:txBody>
      </p:sp>
      <p:sp>
        <p:nvSpPr>
          <p:cNvPr id="9" name="TextBox 8"/>
          <p:cNvSpPr txBox="1"/>
          <p:nvPr/>
        </p:nvSpPr>
        <p:spPr>
          <a:xfrm>
            <a:off x="551748" y="2970978"/>
            <a:ext cx="7834955" cy="3108543"/>
          </a:xfrm>
          <a:prstGeom prst="rect">
            <a:avLst/>
          </a:prstGeom>
          <a:noFill/>
        </p:spPr>
        <p:txBody>
          <a:bodyPr wrap="square" rtlCol="0">
            <a:spAutoFit/>
          </a:bodyPr>
          <a:lstStyle/>
          <a:p>
            <a:pPr marL="914400" lvl="1" indent="-457200">
              <a:buFont typeface="Arial" panose="020B0604020202020204" pitchFamily="34" charset="0"/>
              <a:buChar char="•"/>
            </a:pPr>
            <a:r>
              <a:rPr lang="en-US" sz="2800" dirty="0" smtClean="0">
                <a:latin typeface="Adobe Garamond Pro"/>
                <a:cs typeface="Adobe Garamond Pro"/>
              </a:rPr>
              <a:t>Policy &amp; Oversight</a:t>
            </a:r>
          </a:p>
          <a:p>
            <a:pPr marL="914400" lvl="1" indent="-457200">
              <a:buFont typeface="Arial" panose="020B0604020202020204" pitchFamily="34" charset="0"/>
              <a:buChar char="•"/>
            </a:pPr>
            <a:r>
              <a:rPr lang="en-US" sz="2800" dirty="0" smtClean="0">
                <a:latin typeface="Adobe Garamond Pro"/>
                <a:cs typeface="Adobe Garamond Pro"/>
              </a:rPr>
              <a:t>Planning</a:t>
            </a:r>
          </a:p>
          <a:p>
            <a:pPr marL="914400" lvl="1" indent="-457200">
              <a:buFont typeface="Arial" panose="020B0604020202020204" pitchFamily="34" charset="0"/>
              <a:buChar char="•"/>
            </a:pPr>
            <a:r>
              <a:rPr lang="en-US" sz="2800" dirty="0" smtClean="0">
                <a:latin typeface="Adobe Garamond Pro"/>
                <a:cs typeface="Adobe Garamond Pro"/>
              </a:rPr>
              <a:t>Committee Oversight</a:t>
            </a:r>
          </a:p>
          <a:p>
            <a:pPr marL="914400" lvl="1" indent="-457200">
              <a:buFont typeface="Arial" panose="020B0604020202020204" pitchFamily="34" charset="0"/>
              <a:buChar char="•"/>
            </a:pPr>
            <a:r>
              <a:rPr lang="en-US" sz="2800" dirty="0" smtClean="0">
                <a:latin typeface="Adobe Garamond Pro"/>
                <a:cs typeface="Adobe Garamond Pro"/>
              </a:rPr>
              <a:t>Funding &amp; Financial Management</a:t>
            </a:r>
          </a:p>
          <a:p>
            <a:pPr marL="914400" lvl="1" indent="-457200">
              <a:buFont typeface="Arial" panose="020B0604020202020204" pitchFamily="34" charset="0"/>
              <a:buChar char="•"/>
            </a:pPr>
            <a:r>
              <a:rPr lang="en-US" sz="2800" dirty="0" smtClean="0">
                <a:latin typeface="Adobe Garamond Pro"/>
                <a:cs typeface="Adobe Garamond Pro"/>
              </a:rPr>
              <a:t>Advocacy</a:t>
            </a:r>
          </a:p>
          <a:p>
            <a:pPr marL="914400" lvl="1" indent="-457200">
              <a:buFont typeface="Arial" panose="020B0604020202020204" pitchFamily="34" charset="0"/>
              <a:buChar char="•"/>
            </a:pPr>
            <a:r>
              <a:rPr lang="en-US" sz="2800" dirty="0" smtClean="0">
                <a:latin typeface="Adobe Garamond Pro"/>
                <a:cs typeface="Adobe Garamond Pro"/>
              </a:rPr>
              <a:t>Evaluation</a:t>
            </a:r>
          </a:p>
          <a:p>
            <a:pPr marL="914400" lvl="1" indent="-457200">
              <a:buFont typeface="Arial" panose="020B0604020202020204" pitchFamily="34" charset="0"/>
              <a:buChar char="•"/>
            </a:pPr>
            <a:r>
              <a:rPr lang="en-US" sz="2800" dirty="0" smtClean="0">
                <a:latin typeface="Adobe Garamond Pro"/>
                <a:cs typeface="Adobe Garamond Pro"/>
              </a:rPr>
              <a:t>Personnel</a:t>
            </a:r>
            <a:endParaRPr lang="en-US" sz="2800" dirty="0" smtClean="0">
              <a:latin typeface="Adobe Garamond Pro"/>
              <a:cs typeface="Adobe Garamond Pro"/>
            </a:endParaRPr>
          </a:p>
        </p:txBody>
      </p:sp>
    </p:spTree>
    <p:extLst>
      <p:ext uri="{BB962C8B-B14F-4D97-AF65-F5344CB8AC3E}">
        <p14:creationId xmlns:p14="http://schemas.microsoft.com/office/powerpoint/2010/main" val="46924760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Ligh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5" name="Picture 4" descr="Background Dark.jpg"/>
          <p:cNvPicPr>
            <a:picLocks noChangeAspect="1"/>
          </p:cNvPicPr>
          <p:nvPr/>
        </p:nvPicPr>
        <p:blipFill rotWithShape="1">
          <a:blip r:embed="rId4">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6" name="Picture 5" descr="mentorcorps words only.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7" name="TextBox 6"/>
          <p:cNvSpPr txBox="1"/>
          <p:nvPr/>
        </p:nvSpPr>
        <p:spPr>
          <a:xfrm>
            <a:off x="358896" y="1743087"/>
            <a:ext cx="8220660" cy="667875"/>
          </a:xfrm>
          <a:prstGeom prst="rect">
            <a:avLst/>
          </a:prstGeom>
          <a:noFill/>
        </p:spPr>
        <p:txBody>
          <a:bodyPr wrap="square" rtlCol="0">
            <a:spAutoFit/>
          </a:bodyPr>
          <a:lstStyle/>
          <a:p>
            <a:pPr>
              <a:lnSpc>
                <a:spcPct val="80000"/>
              </a:lnSpc>
            </a:pPr>
            <a:r>
              <a:rPr lang="en-US" sz="4400" dirty="0" smtClean="0">
                <a:latin typeface="FuturTBol"/>
                <a:cs typeface="FuturTBol"/>
              </a:rPr>
              <a:t>Resources</a:t>
            </a:r>
            <a:endParaRPr lang="en-US" sz="4400" b="1" dirty="0">
              <a:solidFill>
                <a:srgbClr val="009999"/>
              </a:solidFill>
              <a:latin typeface="Adobe Garamond Pro"/>
              <a:cs typeface="Adobe Garamond Pro"/>
            </a:endParaRPr>
          </a:p>
        </p:txBody>
      </p:sp>
      <p:sp>
        <p:nvSpPr>
          <p:cNvPr id="2" name="TextBox 1"/>
          <p:cNvSpPr txBox="1"/>
          <p:nvPr/>
        </p:nvSpPr>
        <p:spPr>
          <a:xfrm>
            <a:off x="751754" y="2443619"/>
            <a:ext cx="7434943" cy="6124754"/>
          </a:xfrm>
          <a:prstGeom prst="rect">
            <a:avLst/>
          </a:prstGeom>
          <a:noFill/>
        </p:spPr>
        <p:txBody>
          <a:bodyPr wrap="square" rtlCol="0">
            <a:spAutoFit/>
          </a:bodyPr>
          <a:lstStyle/>
          <a:p>
            <a:r>
              <a:rPr lang="en-US" sz="2000" b="1" dirty="0" smtClean="0">
                <a:latin typeface="Adobe Garamond Pro" pitchFamily="18" charset="0"/>
              </a:rPr>
              <a:t>Publications</a:t>
            </a:r>
          </a:p>
          <a:p>
            <a:pPr marL="285750" indent="-285750">
              <a:buFont typeface="Arial" panose="020B0604020202020204" pitchFamily="34" charset="0"/>
              <a:buChar char="•"/>
            </a:pPr>
            <a:r>
              <a:rPr lang="en-US" sz="2000" i="1" dirty="0" smtClean="0">
                <a:latin typeface="Adobe Garamond Pro" pitchFamily="18" charset="0"/>
              </a:rPr>
              <a:t>A Guide to Nonprofit Board Service in Oregon</a:t>
            </a:r>
            <a:r>
              <a:rPr lang="en-US" sz="2000" dirty="0" smtClean="0">
                <a:latin typeface="Adobe Garamond Pro" pitchFamily="18" charset="0"/>
              </a:rPr>
              <a:t>, Oregon Department of Justice, Office of the Attorney </a:t>
            </a:r>
            <a:r>
              <a:rPr lang="en-US" sz="2000" dirty="0">
                <a:latin typeface="Adobe Garamond Pro" pitchFamily="18" charset="0"/>
              </a:rPr>
              <a:t>General. http://www.doj.state.or.us/charigroup/pages/tipsbrd.aspx </a:t>
            </a:r>
          </a:p>
          <a:p>
            <a:pPr marL="285750" indent="-285750">
              <a:buFont typeface="Arial" panose="020B0604020202020204" pitchFamily="34" charset="0"/>
              <a:buChar char="•"/>
            </a:pPr>
            <a:r>
              <a:rPr lang="en-US" sz="2000" i="1" dirty="0" smtClean="0">
                <a:latin typeface="Adobe Garamond Pro" pitchFamily="18" charset="0"/>
              </a:rPr>
              <a:t>The Nonprofit Board Answer Book: A Practical Guide for Board Members and Chief Executives</a:t>
            </a:r>
            <a:r>
              <a:rPr lang="en-US" sz="2000" dirty="0" smtClean="0">
                <a:latin typeface="Adobe Garamond Pro" pitchFamily="18" charset="0"/>
              </a:rPr>
              <a:t>, Third Edition. </a:t>
            </a:r>
            <a:r>
              <a:rPr lang="en-US" sz="2000" dirty="0" smtClean="0">
                <a:latin typeface="Adobe Garamond Pro" pitchFamily="18" charset="0"/>
              </a:rPr>
              <a:t>BoardSource</a:t>
            </a:r>
            <a:r>
              <a:rPr lang="en-US" sz="2000" dirty="0" smtClean="0">
                <a:latin typeface="Adobe Garamond Pro" pitchFamily="18" charset="0"/>
              </a:rPr>
              <a:t>, 2012.</a:t>
            </a:r>
          </a:p>
          <a:p>
            <a:pPr marL="285750" indent="-285750">
              <a:buFont typeface="Arial" panose="020B0604020202020204" pitchFamily="34" charset="0"/>
              <a:buChar char="•"/>
            </a:pPr>
            <a:endParaRPr lang="en-US" sz="1400" dirty="0" smtClean="0">
              <a:latin typeface="Adobe Garamond Pro" pitchFamily="18" charset="0"/>
            </a:endParaRPr>
          </a:p>
          <a:p>
            <a:r>
              <a:rPr lang="en-US" sz="2000" b="1" dirty="0" smtClean="0">
                <a:latin typeface="Adobe Garamond Pro" pitchFamily="18" charset="0"/>
              </a:rPr>
              <a:t>Websites</a:t>
            </a:r>
            <a:endParaRPr lang="en-US" sz="2000" b="1" dirty="0">
              <a:latin typeface="Adobe Garamond Pro" pitchFamily="18" charset="0"/>
            </a:endParaRPr>
          </a:p>
          <a:p>
            <a:r>
              <a:rPr lang="en-US" sz="2000" dirty="0" smtClean="0">
                <a:latin typeface="Adobe Garamond Pro" pitchFamily="18" charset="0"/>
                <a:hlinkClick r:id="rId6"/>
              </a:rPr>
              <a:t>www.independentsector.org</a:t>
            </a:r>
            <a:endParaRPr lang="en-US" sz="2000" dirty="0" smtClean="0">
              <a:latin typeface="Adobe Garamond Pro" pitchFamily="18" charset="0"/>
            </a:endParaRPr>
          </a:p>
          <a:p>
            <a:r>
              <a:rPr lang="en-US" sz="2000" dirty="0" smtClean="0">
                <a:latin typeface="Adobe Garamond Pro" pitchFamily="18" charset="0"/>
                <a:hlinkClick r:id="rId7"/>
              </a:rPr>
              <a:t>www.boardsource.org</a:t>
            </a:r>
            <a:endParaRPr lang="en-US" sz="2000" dirty="0" smtClean="0">
              <a:latin typeface="Adobe Garamond Pro" pitchFamily="18" charset="0"/>
            </a:endParaRPr>
          </a:p>
          <a:p>
            <a:r>
              <a:rPr lang="en-US" sz="2000" dirty="0">
                <a:latin typeface="Adobe Garamond Pro" pitchFamily="18" charset="0"/>
                <a:hlinkClick r:id="rId8"/>
              </a:rPr>
              <a:t>https://www.councilofnonprofits.org</a:t>
            </a:r>
            <a:r>
              <a:rPr lang="en-US" sz="2000" dirty="0" smtClean="0">
                <a:latin typeface="Adobe Garamond Pro" pitchFamily="18" charset="0"/>
                <a:hlinkClick r:id="rId8"/>
              </a:rPr>
              <a:t>/</a:t>
            </a:r>
            <a:endParaRPr lang="en-US" sz="2000" dirty="0" smtClean="0">
              <a:latin typeface="Adobe Garamond Pro" pitchFamily="18" charset="0"/>
            </a:endParaRPr>
          </a:p>
          <a:p>
            <a:endParaRPr lang="en-US" sz="1400" dirty="0" smtClean="0">
              <a:latin typeface="Adobe Garamond Pro" pitchFamily="18" charset="0"/>
            </a:endParaRPr>
          </a:p>
          <a:p>
            <a:r>
              <a:rPr lang="en-US" sz="2000" b="1" dirty="0" smtClean="0">
                <a:latin typeface="Adobe Garamond Pro" pitchFamily="18" charset="0"/>
              </a:rPr>
              <a:t>Oregon Laws </a:t>
            </a:r>
          </a:p>
          <a:p>
            <a:pPr marL="285750" indent="-285750">
              <a:buFont typeface="Arial" panose="020B0604020202020204" pitchFamily="34" charset="0"/>
              <a:buChar char="•"/>
            </a:pPr>
            <a:r>
              <a:rPr lang="en-US" sz="2000" dirty="0" smtClean="0">
                <a:latin typeface="Adobe Garamond Pro" pitchFamily="18" charset="0"/>
              </a:rPr>
              <a:t>Oregon </a:t>
            </a:r>
            <a:r>
              <a:rPr lang="en-US" sz="2000" dirty="0">
                <a:latin typeface="Adobe Garamond Pro" pitchFamily="18" charset="0"/>
              </a:rPr>
              <a:t>Nonprofit Corporation Law: Oregon Revised Statutes Chapter 65, </a:t>
            </a:r>
            <a:r>
              <a:rPr lang="en-US" sz="2000" dirty="0">
                <a:latin typeface="Adobe Garamond Pro" pitchFamily="18" charset="0"/>
                <a:hlinkClick r:id="rId9"/>
              </a:rPr>
              <a:t>https://</a:t>
            </a:r>
            <a:r>
              <a:rPr lang="en-US" sz="2000" dirty="0" smtClean="0">
                <a:latin typeface="Adobe Garamond Pro" pitchFamily="18" charset="0"/>
                <a:hlinkClick r:id="rId9"/>
              </a:rPr>
              <a:t>www.oregonlegislature.gov/bills_laws/ors/ors065.html</a:t>
            </a:r>
            <a:endParaRPr lang="en-US" sz="2000" dirty="0" smtClean="0">
              <a:latin typeface="Adobe Garamond Pro" pitchFamily="18" charset="0"/>
            </a:endParaRPr>
          </a:p>
          <a:p>
            <a:endParaRPr lang="en-US" sz="2000" dirty="0">
              <a:latin typeface="Adobe Garamond Pro" pitchFamily="18" charset="0"/>
            </a:endParaRPr>
          </a:p>
          <a:p>
            <a:endParaRPr lang="en-US" dirty="0" smtClean="0"/>
          </a:p>
          <a:p>
            <a:endParaRPr lang="en-US" dirty="0" smtClean="0"/>
          </a:p>
          <a:p>
            <a:endParaRPr lang="en-US" dirty="0"/>
          </a:p>
          <a:p>
            <a:endParaRPr lang="en-US" dirty="0"/>
          </a:p>
        </p:txBody>
      </p:sp>
    </p:spTree>
    <p:extLst>
      <p:ext uri="{BB962C8B-B14F-4D97-AF65-F5344CB8AC3E}">
        <p14:creationId xmlns:p14="http://schemas.microsoft.com/office/powerpoint/2010/main" val="171633914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Ligh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5" name="Picture 4" descr="Background Dark.jpg"/>
          <p:cNvPicPr>
            <a:picLocks noChangeAspect="1"/>
          </p:cNvPicPr>
          <p:nvPr/>
        </p:nvPicPr>
        <p:blipFill rotWithShape="1">
          <a:blip r:embed="rId4">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6" name="Picture 5" descr="mentorcorps words only.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7" name="TextBox 6"/>
          <p:cNvSpPr txBox="1"/>
          <p:nvPr/>
        </p:nvSpPr>
        <p:spPr>
          <a:xfrm>
            <a:off x="358896" y="1743087"/>
            <a:ext cx="8220660" cy="667875"/>
          </a:xfrm>
          <a:prstGeom prst="rect">
            <a:avLst/>
          </a:prstGeom>
          <a:noFill/>
        </p:spPr>
        <p:txBody>
          <a:bodyPr wrap="square" rtlCol="0">
            <a:spAutoFit/>
          </a:bodyPr>
          <a:lstStyle/>
          <a:p>
            <a:pPr>
              <a:lnSpc>
                <a:spcPct val="80000"/>
              </a:lnSpc>
            </a:pPr>
            <a:r>
              <a:rPr lang="en-US" sz="4400" dirty="0" smtClean="0">
                <a:latin typeface="FuturTBol"/>
                <a:cs typeface="FuturTBol"/>
              </a:rPr>
              <a:t>Resources</a:t>
            </a:r>
            <a:endParaRPr lang="en-US" sz="4400" b="1" dirty="0">
              <a:solidFill>
                <a:srgbClr val="009999"/>
              </a:solidFill>
              <a:latin typeface="Adobe Garamond Pro"/>
              <a:cs typeface="Adobe Garamond Pro"/>
            </a:endParaRPr>
          </a:p>
        </p:txBody>
      </p:sp>
      <p:sp>
        <p:nvSpPr>
          <p:cNvPr id="2" name="TextBox 1"/>
          <p:cNvSpPr txBox="1"/>
          <p:nvPr/>
        </p:nvSpPr>
        <p:spPr>
          <a:xfrm>
            <a:off x="751754" y="2443619"/>
            <a:ext cx="8205433" cy="4431983"/>
          </a:xfrm>
          <a:prstGeom prst="rect">
            <a:avLst/>
          </a:prstGeom>
          <a:noFill/>
        </p:spPr>
        <p:txBody>
          <a:bodyPr wrap="square" rtlCol="0">
            <a:spAutoFit/>
          </a:bodyPr>
          <a:lstStyle/>
          <a:p>
            <a:r>
              <a:rPr lang="en-US" sz="2400" b="1" dirty="0" smtClean="0">
                <a:latin typeface="Adobe Garamond Pro" pitchFamily="18" charset="0"/>
              </a:rPr>
              <a:t>Grants for </a:t>
            </a:r>
            <a:r>
              <a:rPr lang="en-US" sz="2400" b="1" dirty="0" smtClean="0">
                <a:latin typeface="Adobe Garamond Pro" pitchFamily="18" charset="0"/>
              </a:rPr>
              <a:t>Board Development &amp; </a:t>
            </a:r>
            <a:r>
              <a:rPr lang="en-US" sz="2400" b="1" dirty="0" smtClean="0">
                <a:latin typeface="Adobe Garamond Pro" pitchFamily="18" charset="0"/>
              </a:rPr>
              <a:t>Strategic Planning</a:t>
            </a:r>
          </a:p>
          <a:p>
            <a:pPr marL="285750" indent="-285750">
              <a:buFont typeface="Arial" panose="020B0604020202020204" pitchFamily="34" charset="0"/>
              <a:buChar char="•"/>
            </a:pPr>
            <a:r>
              <a:rPr lang="en-US" sz="2400" dirty="0" smtClean="0">
                <a:latin typeface="Adobe Garamond Pro" pitchFamily="18" charset="0"/>
              </a:rPr>
              <a:t>Oregon Cultural Trust, Cultural Development Grants, </a:t>
            </a:r>
            <a:r>
              <a:rPr lang="en-US" sz="2400" dirty="0" smtClean="0">
                <a:latin typeface="Adobe Garamond Pro" pitchFamily="18" charset="0"/>
                <a:hlinkClick r:id="rId6"/>
              </a:rPr>
              <a:t>www. culturaltrust.org</a:t>
            </a:r>
            <a:endParaRPr lang="en-US" sz="2400" dirty="0" smtClean="0">
              <a:latin typeface="Adobe Garamond Pro" pitchFamily="18" charset="0"/>
            </a:endParaRPr>
          </a:p>
          <a:p>
            <a:pPr marL="285750" indent="-285750">
              <a:buFont typeface="Arial" panose="020B0604020202020204" pitchFamily="34" charset="0"/>
              <a:buChar char="•"/>
            </a:pPr>
            <a:r>
              <a:rPr lang="en-US" sz="2400" dirty="0" smtClean="0">
                <a:latin typeface="Adobe Garamond Pro" pitchFamily="18" charset="0"/>
              </a:rPr>
              <a:t>Oregon Community Foundation, </a:t>
            </a:r>
            <a:r>
              <a:rPr lang="en-US" sz="2400" dirty="0">
                <a:latin typeface="Adobe Garamond Pro" pitchFamily="18" charset="0"/>
              </a:rPr>
              <a:t>Community Grant, </a:t>
            </a:r>
            <a:r>
              <a:rPr lang="en-US" sz="2400" dirty="0">
                <a:latin typeface="Adobe Garamond Pro" pitchFamily="18" charset="0"/>
                <a:hlinkClick r:id="rId7"/>
              </a:rPr>
              <a:t>http://www.oregoncf.org</a:t>
            </a:r>
            <a:r>
              <a:rPr lang="en-US" sz="2400" dirty="0" smtClean="0">
                <a:latin typeface="Adobe Garamond Pro" pitchFamily="18" charset="0"/>
                <a:hlinkClick r:id="rId7"/>
              </a:rPr>
              <a:t>/</a:t>
            </a:r>
            <a:endParaRPr lang="en-US" sz="2400" dirty="0" smtClean="0">
              <a:latin typeface="Adobe Garamond Pro" pitchFamily="18" charset="0"/>
            </a:endParaRPr>
          </a:p>
          <a:p>
            <a:pPr marL="285750" indent="-285750">
              <a:buFont typeface="Arial" panose="020B0604020202020204" pitchFamily="34" charset="0"/>
              <a:buChar char="•"/>
            </a:pPr>
            <a:r>
              <a:rPr lang="en-US" sz="2400" dirty="0" smtClean="0">
                <a:latin typeface="Adobe Garamond Pro" pitchFamily="18" charset="0"/>
              </a:rPr>
              <a:t>Meyer </a:t>
            </a:r>
            <a:r>
              <a:rPr lang="en-US" sz="2400" dirty="0">
                <a:latin typeface="Adobe Garamond Pro" pitchFamily="18" charset="0"/>
              </a:rPr>
              <a:t>Memorial Trust, </a:t>
            </a:r>
            <a:r>
              <a:rPr lang="en-US" sz="2400" dirty="0">
                <a:latin typeface="Adobe Garamond Pro" pitchFamily="18" charset="0"/>
                <a:hlinkClick r:id="rId8"/>
              </a:rPr>
              <a:t>https://mmt.org</a:t>
            </a:r>
            <a:r>
              <a:rPr lang="en-US" sz="2400" dirty="0" smtClean="0">
                <a:latin typeface="Adobe Garamond Pro" pitchFamily="18" charset="0"/>
                <a:hlinkClick r:id="rId8"/>
              </a:rPr>
              <a:t>/</a:t>
            </a:r>
            <a:endParaRPr lang="en-US" sz="2400" dirty="0" smtClean="0">
              <a:latin typeface="Adobe Garamond Pro" pitchFamily="18" charset="0"/>
            </a:endParaRPr>
          </a:p>
          <a:p>
            <a:pPr marL="285750" indent="-285750">
              <a:buFont typeface="Arial" panose="020B0604020202020204" pitchFamily="34" charset="0"/>
              <a:buChar char="•"/>
            </a:pPr>
            <a:r>
              <a:rPr lang="en-US" sz="2400" dirty="0">
                <a:latin typeface="Adobe Garamond Pro" pitchFamily="18" charset="0"/>
              </a:rPr>
              <a:t>Collins Foundation, </a:t>
            </a:r>
            <a:r>
              <a:rPr lang="en-US" sz="2400" dirty="0">
                <a:latin typeface="Adobe Garamond Pro" pitchFamily="18" charset="0"/>
                <a:hlinkClick r:id="rId9"/>
              </a:rPr>
              <a:t>http://</a:t>
            </a:r>
            <a:r>
              <a:rPr lang="en-US" sz="2400" dirty="0" smtClean="0">
                <a:latin typeface="Adobe Garamond Pro" pitchFamily="18" charset="0"/>
                <a:hlinkClick r:id="rId9"/>
              </a:rPr>
              <a:t>www.collinsfoundation.org/welcome-collins-foundation</a:t>
            </a:r>
            <a:endParaRPr lang="en-US" sz="2400" dirty="0" smtClean="0">
              <a:latin typeface="Adobe Garamond Pro" pitchFamily="18" charset="0"/>
            </a:endParaRPr>
          </a:p>
          <a:p>
            <a:pPr marL="285750" indent="-285750">
              <a:buFont typeface="Arial" panose="020B0604020202020204" pitchFamily="34" charset="0"/>
              <a:buChar char="•"/>
            </a:pPr>
            <a:r>
              <a:rPr lang="en-US" sz="2400" dirty="0" smtClean="0">
                <a:latin typeface="Adobe Garamond Pro" pitchFamily="18" charset="0"/>
              </a:rPr>
              <a:t>Ford </a:t>
            </a:r>
            <a:r>
              <a:rPr lang="en-US" sz="2400" dirty="0">
                <a:latin typeface="Adobe Garamond Pro" pitchFamily="18" charset="0"/>
              </a:rPr>
              <a:t>Family Foundation, </a:t>
            </a:r>
            <a:r>
              <a:rPr lang="en-US" sz="2400" dirty="0">
                <a:latin typeface="Adobe Garamond Pro" pitchFamily="18" charset="0"/>
                <a:hlinkClick r:id="rId10"/>
              </a:rPr>
              <a:t>http://</a:t>
            </a:r>
            <a:r>
              <a:rPr lang="en-US" sz="2400" dirty="0" smtClean="0">
                <a:latin typeface="Adobe Garamond Pro" pitchFamily="18" charset="0"/>
                <a:hlinkClick r:id="rId10"/>
              </a:rPr>
              <a:t>www.tfff.org/what-we-do/vital-rural-communities/ford-institute-community-building/technical-assistance-grants</a:t>
            </a:r>
            <a:endParaRPr lang="en-US" sz="2400" dirty="0" smtClean="0">
              <a:latin typeface="Adobe Garamond Pro" pitchFamily="18" charset="0"/>
            </a:endParaRPr>
          </a:p>
          <a:p>
            <a:endParaRPr lang="en-US" dirty="0" smtClean="0"/>
          </a:p>
        </p:txBody>
      </p:sp>
    </p:spTree>
    <p:extLst>
      <p:ext uri="{BB962C8B-B14F-4D97-AF65-F5344CB8AC3E}">
        <p14:creationId xmlns:p14="http://schemas.microsoft.com/office/powerpoint/2010/main" val="70824742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Ligh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5" name="Picture 4" descr="Background Dark.jpg"/>
          <p:cNvPicPr>
            <a:picLocks noChangeAspect="1"/>
          </p:cNvPicPr>
          <p:nvPr/>
        </p:nvPicPr>
        <p:blipFill rotWithShape="1">
          <a:blip r:embed="rId4">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6" name="Picture 5" descr="mentorcorps words only.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7" name="TextBox 6"/>
          <p:cNvSpPr txBox="1"/>
          <p:nvPr/>
        </p:nvSpPr>
        <p:spPr>
          <a:xfrm>
            <a:off x="358896" y="1743087"/>
            <a:ext cx="8220660" cy="1717393"/>
          </a:xfrm>
          <a:prstGeom prst="rect">
            <a:avLst/>
          </a:prstGeom>
          <a:noFill/>
        </p:spPr>
        <p:txBody>
          <a:bodyPr wrap="square" rtlCol="0">
            <a:spAutoFit/>
          </a:bodyPr>
          <a:lstStyle/>
          <a:p>
            <a:pPr>
              <a:lnSpc>
                <a:spcPct val="80000"/>
              </a:lnSpc>
            </a:pPr>
            <a:r>
              <a:rPr lang="en-US" sz="4400" dirty="0" smtClean="0">
                <a:latin typeface="FuturTBol"/>
                <a:cs typeface="FuturTBol"/>
              </a:rPr>
              <a:t>Basic Board Responsibilities: </a:t>
            </a:r>
            <a:r>
              <a:rPr lang="en-US" sz="4400" b="1" dirty="0">
                <a:solidFill>
                  <a:srgbClr val="009999"/>
                </a:solidFill>
                <a:latin typeface="Adobe Garamond Pro"/>
                <a:cs typeface="Adobe Garamond Pro"/>
              </a:rPr>
              <a:t>Policy &amp; Oversight</a:t>
            </a:r>
          </a:p>
          <a:p>
            <a:pPr>
              <a:lnSpc>
                <a:spcPct val="80000"/>
              </a:lnSpc>
            </a:pPr>
            <a:r>
              <a:rPr lang="en-US" sz="4400" dirty="0" smtClean="0">
                <a:latin typeface="FuturTBol"/>
                <a:cs typeface="FuturTBol"/>
              </a:rPr>
              <a:t> </a:t>
            </a:r>
            <a:endParaRPr lang="en-US" sz="4400" dirty="0">
              <a:latin typeface="FuturTBol"/>
              <a:cs typeface="FuturTBol"/>
            </a:endParaRPr>
          </a:p>
        </p:txBody>
      </p:sp>
      <p:sp>
        <p:nvSpPr>
          <p:cNvPr id="9" name="TextBox 8"/>
          <p:cNvSpPr txBox="1"/>
          <p:nvPr/>
        </p:nvSpPr>
        <p:spPr>
          <a:xfrm>
            <a:off x="551748" y="2990129"/>
            <a:ext cx="7834955" cy="2246769"/>
          </a:xfrm>
          <a:prstGeom prst="rect">
            <a:avLst/>
          </a:prstGeom>
          <a:noFill/>
        </p:spPr>
        <p:txBody>
          <a:bodyPr wrap="square" rtlCol="0">
            <a:spAutoFit/>
          </a:bodyPr>
          <a:lstStyle/>
          <a:p>
            <a:pPr marL="914400" lvl="1" indent="-457200">
              <a:buFont typeface="Arial" panose="020B0604020202020204" pitchFamily="34" charset="0"/>
              <a:buChar char="•"/>
            </a:pPr>
            <a:r>
              <a:rPr lang="en-US" sz="2800" dirty="0" smtClean="0">
                <a:latin typeface="Adobe Garamond Pro"/>
                <a:cs typeface="Adobe Garamond Pro"/>
              </a:rPr>
              <a:t>Legal Existence</a:t>
            </a:r>
          </a:p>
          <a:p>
            <a:pPr marL="914400" lvl="1" indent="-457200">
              <a:buFont typeface="Arial" panose="020B0604020202020204" pitchFamily="34" charset="0"/>
              <a:buChar char="•"/>
            </a:pPr>
            <a:r>
              <a:rPr lang="en-US" sz="2800" dirty="0" smtClean="0">
                <a:latin typeface="Adobe Garamond Pro"/>
                <a:cs typeface="Adobe Garamond Pro"/>
              </a:rPr>
              <a:t>Legal Requirements </a:t>
            </a:r>
          </a:p>
          <a:p>
            <a:pPr marL="914400" lvl="1" indent="-457200">
              <a:buFont typeface="Arial" panose="020B0604020202020204" pitchFamily="34" charset="0"/>
              <a:buChar char="•"/>
            </a:pPr>
            <a:r>
              <a:rPr lang="en-US" sz="2800" dirty="0" smtClean="0">
                <a:latin typeface="Adobe Garamond Pro"/>
                <a:cs typeface="Adobe Garamond Pro"/>
              </a:rPr>
              <a:t>By-laws</a:t>
            </a:r>
          </a:p>
          <a:p>
            <a:pPr marL="914400" lvl="1" indent="-457200">
              <a:buFont typeface="Arial" panose="020B0604020202020204" pitchFamily="34" charset="0"/>
              <a:buChar char="•"/>
            </a:pPr>
            <a:r>
              <a:rPr lang="en-US" sz="2800" dirty="0" smtClean="0">
                <a:latin typeface="Adobe Garamond Pro"/>
                <a:cs typeface="Adobe Garamond Pro"/>
              </a:rPr>
              <a:t>Policies and procedures</a:t>
            </a:r>
          </a:p>
          <a:p>
            <a:pPr marL="914400" lvl="1" indent="-457200">
              <a:buFont typeface="Arial" panose="020B0604020202020204" pitchFamily="34" charset="0"/>
              <a:buChar char="•"/>
            </a:pPr>
            <a:r>
              <a:rPr lang="en-US" sz="2800" dirty="0" smtClean="0">
                <a:latin typeface="Adobe Garamond Pro"/>
                <a:cs typeface="Adobe Garamond Pro"/>
              </a:rPr>
              <a:t>Ultimately responsible</a:t>
            </a:r>
          </a:p>
        </p:txBody>
      </p:sp>
      <p:sp>
        <p:nvSpPr>
          <p:cNvPr id="2" name="TextBox 1"/>
          <p:cNvSpPr txBox="1"/>
          <p:nvPr/>
        </p:nvSpPr>
        <p:spPr>
          <a:xfrm>
            <a:off x="1131945" y="5657671"/>
            <a:ext cx="7447611" cy="1200329"/>
          </a:xfrm>
          <a:prstGeom prst="rect">
            <a:avLst/>
          </a:prstGeom>
          <a:noFill/>
        </p:spPr>
        <p:txBody>
          <a:bodyPr wrap="square" rtlCol="0">
            <a:spAutoFit/>
          </a:bodyPr>
          <a:lstStyle/>
          <a:p>
            <a:r>
              <a:rPr lang="en-US" sz="2400" dirty="0" smtClean="0">
                <a:latin typeface="Adobe Garamond Pro" pitchFamily="18" charset="0"/>
              </a:rPr>
              <a:t>Oregon Nonprofit Corporation Law: Oregon Revised Statutes Chapter 65, https</a:t>
            </a:r>
            <a:r>
              <a:rPr lang="en-US" sz="2400" dirty="0">
                <a:latin typeface="Adobe Garamond Pro" pitchFamily="18" charset="0"/>
              </a:rPr>
              <a:t>://www.oregonlegislature.gov/bills_laws/ors/ors065.html</a:t>
            </a:r>
          </a:p>
        </p:txBody>
      </p:sp>
    </p:spTree>
    <p:extLst>
      <p:ext uri="{BB962C8B-B14F-4D97-AF65-F5344CB8AC3E}">
        <p14:creationId xmlns:p14="http://schemas.microsoft.com/office/powerpoint/2010/main" val="262786980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Ligh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5" name="Picture 4" descr="Background Dark.jpg"/>
          <p:cNvPicPr>
            <a:picLocks noChangeAspect="1"/>
          </p:cNvPicPr>
          <p:nvPr/>
        </p:nvPicPr>
        <p:blipFill rotWithShape="1">
          <a:blip r:embed="rId4">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6" name="Picture 5" descr="mentorcorps words only.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7" name="TextBox 6"/>
          <p:cNvSpPr txBox="1"/>
          <p:nvPr/>
        </p:nvSpPr>
        <p:spPr>
          <a:xfrm>
            <a:off x="358896" y="1743087"/>
            <a:ext cx="8220660" cy="1209562"/>
          </a:xfrm>
          <a:prstGeom prst="rect">
            <a:avLst/>
          </a:prstGeom>
          <a:noFill/>
        </p:spPr>
        <p:txBody>
          <a:bodyPr wrap="square" rtlCol="0">
            <a:spAutoFit/>
          </a:bodyPr>
          <a:lstStyle/>
          <a:p>
            <a:pPr>
              <a:lnSpc>
                <a:spcPct val="80000"/>
              </a:lnSpc>
            </a:pPr>
            <a:r>
              <a:rPr lang="en-US" sz="4400" dirty="0">
                <a:latin typeface="FuturTBol"/>
                <a:cs typeface="FuturTBol"/>
              </a:rPr>
              <a:t>Basic Board Responsibilities: </a:t>
            </a:r>
            <a:r>
              <a:rPr lang="en-US" sz="4400" b="1" dirty="0">
                <a:solidFill>
                  <a:srgbClr val="009999"/>
                </a:solidFill>
                <a:latin typeface="Adobe Garamond Pro"/>
                <a:cs typeface="Adobe Garamond Pro"/>
              </a:rPr>
              <a:t>Policy &amp; Oversight</a:t>
            </a:r>
          </a:p>
        </p:txBody>
      </p:sp>
      <p:sp>
        <p:nvSpPr>
          <p:cNvPr id="9" name="TextBox 8"/>
          <p:cNvSpPr txBox="1"/>
          <p:nvPr/>
        </p:nvSpPr>
        <p:spPr>
          <a:xfrm>
            <a:off x="490595" y="3078119"/>
            <a:ext cx="4272916" cy="1384995"/>
          </a:xfrm>
          <a:prstGeom prst="rect">
            <a:avLst/>
          </a:prstGeom>
          <a:noFill/>
        </p:spPr>
        <p:txBody>
          <a:bodyPr wrap="square" rtlCol="0">
            <a:spAutoFit/>
          </a:bodyPr>
          <a:lstStyle/>
          <a:p>
            <a:r>
              <a:rPr lang="en-US" sz="2800" i="1" dirty="0" smtClean="0">
                <a:latin typeface="Adobe Garamond Pro"/>
                <a:cs typeface="Adobe Garamond Pro"/>
              </a:rPr>
              <a:t>A Guide to Nonprofit Board Service in Oregon</a:t>
            </a:r>
            <a:r>
              <a:rPr lang="en-US" sz="2800" dirty="0" smtClean="0">
                <a:latin typeface="Adobe Garamond Pro"/>
                <a:cs typeface="Adobe Garamond Pro"/>
              </a:rPr>
              <a:t>, Office of the Attorney General</a:t>
            </a:r>
          </a:p>
        </p:txBody>
      </p:sp>
      <p:sp>
        <p:nvSpPr>
          <p:cNvPr id="2" name="TextBox 1"/>
          <p:cNvSpPr txBox="1"/>
          <p:nvPr/>
        </p:nvSpPr>
        <p:spPr>
          <a:xfrm>
            <a:off x="551748" y="4559367"/>
            <a:ext cx="3745932" cy="1815882"/>
          </a:xfrm>
          <a:prstGeom prst="rect">
            <a:avLst/>
          </a:prstGeom>
          <a:noFill/>
        </p:spPr>
        <p:txBody>
          <a:bodyPr wrap="square" rtlCol="0">
            <a:spAutoFit/>
          </a:bodyPr>
          <a:lstStyle/>
          <a:p>
            <a:r>
              <a:rPr lang="en-US" sz="2800" dirty="0" smtClean="0">
                <a:latin typeface="Adobe Garamond Pro" pitchFamily="18" charset="0"/>
              </a:rPr>
              <a:t>Three Duties of Trust:</a:t>
            </a:r>
          </a:p>
          <a:p>
            <a:pPr marL="285750" indent="-285750">
              <a:buFont typeface="Arial" panose="020B0604020202020204" pitchFamily="34" charset="0"/>
              <a:buChar char="•"/>
            </a:pPr>
            <a:r>
              <a:rPr lang="en-US" sz="2800" dirty="0" smtClean="0">
                <a:latin typeface="Adobe Garamond Pro" pitchFamily="18" charset="0"/>
              </a:rPr>
              <a:t>Duty of Care</a:t>
            </a:r>
          </a:p>
          <a:p>
            <a:pPr marL="285750" indent="-285750">
              <a:buFont typeface="Arial" panose="020B0604020202020204" pitchFamily="34" charset="0"/>
              <a:buChar char="•"/>
            </a:pPr>
            <a:r>
              <a:rPr lang="en-US" sz="2800" dirty="0" smtClean="0">
                <a:latin typeface="Adobe Garamond Pro" pitchFamily="18" charset="0"/>
              </a:rPr>
              <a:t>Duty of Loyalty</a:t>
            </a:r>
          </a:p>
          <a:p>
            <a:pPr marL="285750" indent="-285750">
              <a:buFont typeface="Arial" panose="020B0604020202020204" pitchFamily="34" charset="0"/>
              <a:buChar char="•"/>
            </a:pPr>
            <a:r>
              <a:rPr lang="en-US" sz="2800" dirty="0" smtClean="0">
                <a:latin typeface="Adobe Garamond Pro" pitchFamily="18" charset="0"/>
              </a:rPr>
              <a:t>Duty of Obedience</a:t>
            </a:r>
            <a:endParaRPr lang="en-US" sz="2800" dirty="0">
              <a:latin typeface="Adobe Garamond Pro" pitchFamily="18" charset="0"/>
            </a:endParaRPr>
          </a:p>
        </p:txBody>
      </p:sp>
      <p:pic>
        <p:nvPicPr>
          <p:cNvPr id="1026"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68842" y="2889435"/>
            <a:ext cx="2571999" cy="40323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9028356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Ligh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5" name="Picture 4" descr="Background Dark.jpg"/>
          <p:cNvPicPr>
            <a:picLocks noChangeAspect="1"/>
          </p:cNvPicPr>
          <p:nvPr/>
        </p:nvPicPr>
        <p:blipFill rotWithShape="1">
          <a:blip r:embed="rId4">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6" name="Picture 5" descr="mentorcorps words only.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7" name="TextBox 6"/>
          <p:cNvSpPr txBox="1"/>
          <p:nvPr/>
        </p:nvSpPr>
        <p:spPr>
          <a:xfrm>
            <a:off x="358896" y="1743087"/>
            <a:ext cx="8220660" cy="1175706"/>
          </a:xfrm>
          <a:prstGeom prst="rect">
            <a:avLst/>
          </a:prstGeom>
          <a:noFill/>
        </p:spPr>
        <p:txBody>
          <a:bodyPr wrap="square" rtlCol="0">
            <a:spAutoFit/>
          </a:bodyPr>
          <a:lstStyle/>
          <a:p>
            <a:pPr>
              <a:lnSpc>
                <a:spcPct val="80000"/>
              </a:lnSpc>
            </a:pPr>
            <a:r>
              <a:rPr lang="en-US" sz="4400" dirty="0">
                <a:latin typeface="FuturTBol"/>
                <a:cs typeface="FuturTBol"/>
              </a:rPr>
              <a:t>Basic Board Responsibilities: </a:t>
            </a:r>
            <a:r>
              <a:rPr lang="en-US" sz="4400" b="1" dirty="0" smtClean="0">
                <a:solidFill>
                  <a:srgbClr val="009999"/>
                </a:solidFill>
                <a:latin typeface="Adobe Garamond Pro"/>
                <a:cs typeface="Adobe Garamond Pro"/>
              </a:rPr>
              <a:t>Planning</a:t>
            </a:r>
            <a:endParaRPr lang="en-US" sz="4400" b="1" dirty="0">
              <a:solidFill>
                <a:srgbClr val="009999"/>
              </a:solidFill>
              <a:latin typeface="Adobe Garamond Pro"/>
              <a:cs typeface="Adobe Garamond Pro"/>
            </a:endParaRPr>
          </a:p>
        </p:txBody>
      </p:sp>
      <p:sp>
        <p:nvSpPr>
          <p:cNvPr id="9" name="TextBox 8"/>
          <p:cNvSpPr txBox="1"/>
          <p:nvPr/>
        </p:nvSpPr>
        <p:spPr>
          <a:xfrm>
            <a:off x="490595" y="2797625"/>
            <a:ext cx="7834955" cy="1384995"/>
          </a:xfrm>
          <a:prstGeom prst="rect">
            <a:avLst/>
          </a:prstGeom>
          <a:noFill/>
        </p:spPr>
        <p:txBody>
          <a:bodyPr wrap="square" rtlCol="0">
            <a:spAutoFit/>
          </a:bodyPr>
          <a:lstStyle/>
          <a:p>
            <a:pPr marL="914400" lvl="1" indent="-457200">
              <a:buFont typeface="Arial" panose="020B0604020202020204" pitchFamily="34" charset="0"/>
              <a:buChar char="•"/>
            </a:pPr>
            <a:r>
              <a:rPr lang="en-US" sz="2800" dirty="0" smtClean="0">
                <a:latin typeface="Adobe Garamond Pro"/>
                <a:cs typeface="Adobe Garamond Pro"/>
              </a:rPr>
              <a:t>Mission &amp; Vision</a:t>
            </a:r>
          </a:p>
          <a:p>
            <a:pPr marL="914400" lvl="1" indent="-457200">
              <a:buFont typeface="Arial" panose="020B0604020202020204" pitchFamily="34" charset="0"/>
              <a:buChar char="•"/>
            </a:pPr>
            <a:r>
              <a:rPr lang="en-US" sz="2800" dirty="0" smtClean="0">
                <a:latin typeface="Adobe Garamond Pro"/>
                <a:cs typeface="Adobe Garamond Pro"/>
              </a:rPr>
              <a:t>Long- and short-term goals</a:t>
            </a:r>
          </a:p>
          <a:p>
            <a:pPr marL="914400" lvl="1" indent="-457200">
              <a:buFont typeface="Arial" panose="020B0604020202020204" pitchFamily="34" charset="0"/>
              <a:buChar char="•"/>
            </a:pPr>
            <a:r>
              <a:rPr lang="en-US" sz="2800" dirty="0" smtClean="0">
                <a:latin typeface="Adobe Garamond Pro"/>
                <a:cs typeface="Adobe Garamond Pro"/>
              </a:rPr>
              <a:t>Strategic plan development</a:t>
            </a:r>
          </a:p>
        </p:txBody>
      </p:sp>
      <p:sp>
        <p:nvSpPr>
          <p:cNvPr id="2" name="TextBox 1"/>
          <p:cNvSpPr txBox="1"/>
          <p:nvPr/>
        </p:nvSpPr>
        <p:spPr>
          <a:xfrm>
            <a:off x="1773295" y="4385553"/>
            <a:ext cx="5536231" cy="2308324"/>
          </a:xfrm>
          <a:prstGeom prst="rect">
            <a:avLst/>
          </a:prstGeom>
          <a:solidFill>
            <a:schemeClr val="bg1">
              <a:lumMod val="75000"/>
            </a:schemeClr>
          </a:solidFill>
        </p:spPr>
        <p:txBody>
          <a:bodyPr wrap="square" rtlCol="0">
            <a:spAutoFit/>
          </a:bodyPr>
          <a:lstStyle/>
          <a:p>
            <a:r>
              <a:rPr lang="en-US" sz="2400" b="1" dirty="0" smtClean="0">
                <a:latin typeface="Adobe Garamond Pro" pitchFamily="18" charset="0"/>
              </a:rPr>
              <a:t>Suggested Action Steps:</a:t>
            </a:r>
          </a:p>
          <a:p>
            <a:pPr marL="285750" indent="-285750">
              <a:buFontTx/>
              <a:buChar char="-"/>
            </a:pPr>
            <a:r>
              <a:rPr lang="en-US" sz="2400" dirty="0" smtClean="0">
                <a:latin typeface="Adobe Garamond Pro" pitchFamily="18" charset="0"/>
              </a:rPr>
              <a:t>Identify grants to help facilitate a strategic planning session</a:t>
            </a:r>
          </a:p>
          <a:p>
            <a:pPr marL="285750" indent="-285750">
              <a:buFontTx/>
              <a:buChar char="-"/>
            </a:pPr>
            <a:r>
              <a:rPr lang="en-US" sz="2400" dirty="0" smtClean="0">
                <a:latin typeface="Adobe Garamond Pro" pitchFamily="18" charset="0"/>
              </a:rPr>
              <a:t>Take an hour at your annual retreat to brainstorm on trends, opportunities, and threats</a:t>
            </a:r>
          </a:p>
        </p:txBody>
      </p:sp>
    </p:spTree>
    <p:extLst>
      <p:ext uri="{BB962C8B-B14F-4D97-AF65-F5344CB8AC3E}">
        <p14:creationId xmlns:p14="http://schemas.microsoft.com/office/powerpoint/2010/main" val="26951150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Ligh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5" name="Picture 4" descr="Background Dark.jpg"/>
          <p:cNvPicPr>
            <a:picLocks noChangeAspect="1"/>
          </p:cNvPicPr>
          <p:nvPr/>
        </p:nvPicPr>
        <p:blipFill rotWithShape="1">
          <a:blip r:embed="rId4">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6" name="Picture 5" descr="mentorcorps words only.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7" name="TextBox 6"/>
          <p:cNvSpPr txBox="1"/>
          <p:nvPr/>
        </p:nvSpPr>
        <p:spPr>
          <a:xfrm>
            <a:off x="358896" y="1743087"/>
            <a:ext cx="8220660" cy="1209562"/>
          </a:xfrm>
          <a:prstGeom prst="rect">
            <a:avLst/>
          </a:prstGeom>
          <a:noFill/>
        </p:spPr>
        <p:txBody>
          <a:bodyPr wrap="square" rtlCol="0">
            <a:spAutoFit/>
          </a:bodyPr>
          <a:lstStyle/>
          <a:p>
            <a:pPr>
              <a:lnSpc>
                <a:spcPct val="80000"/>
              </a:lnSpc>
            </a:pPr>
            <a:r>
              <a:rPr lang="en-US" sz="4400" dirty="0">
                <a:latin typeface="FuturTBol"/>
                <a:cs typeface="FuturTBol"/>
              </a:rPr>
              <a:t>Basic Board Responsibilities: </a:t>
            </a:r>
            <a:r>
              <a:rPr lang="en-US" sz="4400" b="1" dirty="0" smtClean="0">
                <a:solidFill>
                  <a:srgbClr val="009999"/>
                </a:solidFill>
                <a:latin typeface="Adobe Garamond Pro"/>
                <a:cs typeface="Adobe Garamond Pro"/>
              </a:rPr>
              <a:t>Committee Oversight</a:t>
            </a:r>
            <a:endParaRPr lang="en-US" sz="4400" b="1" dirty="0">
              <a:solidFill>
                <a:srgbClr val="009999"/>
              </a:solidFill>
              <a:latin typeface="Adobe Garamond Pro"/>
              <a:cs typeface="Adobe Garamond Pro"/>
            </a:endParaRPr>
          </a:p>
        </p:txBody>
      </p:sp>
      <p:sp>
        <p:nvSpPr>
          <p:cNvPr id="9" name="TextBox 8"/>
          <p:cNvSpPr txBox="1"/>
          <p:nvPr/>
        </p:nvSpPr>
        <p:spPr>
          <a:xfrm>
            <a:off x="551748" y="2970978"/>
            <a:ext cx="7834955" cy="1815882"/>
          </a:xfrm>
          <a:prstGeom prst="rect">
            <a:avLst/>
          </a:prstGeom>
          <a:noFill/>
        </p:spPr>
        <p:txBody>
          <a:bodyPr wrap="square" rtlCol="0">
            <a:spAutoFit/>
          </a:bodyPr>
          <a:lstStyle/>
          <a:p>
            <a:pPr marL="914400" lvl="1" indent="-457200">
              <a:buFont typeface="Arial" panose="020B0604020202020204" pitchFamily="34" charset="0"/>
              <a:buChar char="•"/>
            </a:pPr>
            <a:r>
              <a:rPr lang="en-US" sz="2800" dirty="0" smtClean="0">
                <a:latin typeface="Adobe Garamond Pro"/>
                <a:cs typeface="Adobe Garamond Pro"/>
              </a:rPr>
              <a:t>Recruiting effective chairs</a:t>
            </a:r>
          </a:p>
          <a:p>
            <a:pPr marL="914400" lvl="1" indent="-457200">
              <a:buFont typeface="Arial" panose="020B0604020202020204" pitchFamily="34" charset="0"/>
              <a:buChar char="•"/>
            </a:pPr>
            <a:r>
              <a:rPr lang="en-US" sz="2800" dirty="0" smtClean="0">
                <a:latin typeface="Adobe Garamond Pro"/>
                <a:cs typeface="Adobe Garamond Pro"/>
              </a:rPr>
              <a:t>Work plan approval</a:t>
            </a:r>
          </a:p>
          <a:p>
            <a:pPr marL="914400" lvl="1" indent="-457200">
              <a:buFont typeface="Arial" panose="020B0604020202020204" pitchFamily="34" charset="0"/>
              <a:buChar char="•"/>
            </a:pPr>
            <a:r>
              <a:rPr lang="en-US" sz="2800" dirty="0" smtClean="0">
                <a:latin typeface="Adobe Garamond Pro"/>
                <a:cs typeface="Adobe Garamond Pro"/>
              </a:rPr>
              <a:t>Monitoring activities via the work plan</a:t>
            </a:r>
          </a:p>
          <a:p>
            <a:pPr marL="914400" lvl="1" indent="-457200">
              <a:buFont typeface="Arial" panose="020B0604020202020204" pitchFamily="34" charset="0"/>
              <a:buChar char="•"/>
            </a:pPr>
            <a:r>
              <a:rPr lang="en-US" sz="2800" dirty="0" smtClean="0">
                <a:latin typeface="Adobe Garamond Pro"/>
                <a:cs typeface="Adobe Garamond Pro"/>
              </a:rPr>
              <a:t>Providing adequate resources</a:t>
            </a:r>
          </a:p>
        </p:txBody>
      </p:sp>
    </p:spTree>
    <p:extLst>
      <p:ext uri="{BB962C8B-B14F-4D97-AF65-F5344CB8AC3E}">
        <p14:creationId xmlns:p14="http://schemas.microsoft.com/office/powerpoint/2010/main" val="163525164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Ligh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5" name="Picture 4" descr="Background Dark.jpg"/>
          <p:cNvPicPr>
            <a:picLocks noChangeAspect="1"/>
          </p:cNvPicPr>
          <p:nvPr/>
        </p:nvPicPr>
        <p:blipFill rotWithShape="1">
          <a:blip r:embed="rId4">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6" name="Picture 5" descr="mentorcorps words only.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7" name="TextBox 6"/>
          <p:cNvSpPr txBox="1"/>
          <p:nvPr/>
        </p:nvSpPr>
        <p:spPr>
          <a:xfrm>
            <a:off x="358896" y="1743087"/>
            <a:ext cx="8220660" cy="1209562"/>
          </a:xfrm>
          <a:prstGeom prst="rect">
            <a:avLst/>
          </a:prstGeom>
          <a:noFill/>
        </p:spPr>
        <p:txBody>
          <a:bodyPr wrap="square" rtlCol="0">
            <a:spAutoFit/>
          </a:bodyPr>
          <a:lstStyle/>
          <a:p>
            <a:pPr>
              <a:lnSpc>
                <a:spcPct val="80000"/>
              </a:lnSpc>
            </a:pPr>
            <a:r>
              <a:rPr lang="en-US" sz="4400" dirty="0">
                <a:latin typeface="FuturTBol"/>
                <a:cs typeface="FuturTBol"/>
              </a:rPr>
              <a:t>Basic Board Responsibilities: </a:t>
            </a:r>
            <a:r>
              <a:rPr lang="en-US" sz="4400" b="1" dirty="0" smtClean="0">
                <a:solidFill>
                  <a:srgbClr val="009999"/>
                </a:solidFill>
                <a:latin typeface="Adobe Garamond Pro"/>
                <a:cs typeface="Adobe Garamond Pro"/>
              </a:rPr>
              <a:t>Committee Oversight</a:t>
            </a:r>
            <a:endParaRPr lang="en-US" sz="4400" b="1" dirty="0">
              <a:solidFill>
                <a:srgbClr val="009999"/>
              </a:solidFill>
              <a:latin typeface="Adobe Garamond Pro"/>
              <a:cs typeface="Adobe Garamond Pro"/>
            </a:endParaRPr>
          </a:p>
        </p:txBody>
      </p:sp>
      <p:sp>
        <p:nvSpPr>
          <p:cNvPr id="9" name="TextBox 8"/>
          <p:cNvSpPr txBox="1"/>
          <p:nvPr/>
        </p:nvSpPr>
        <p:spPr>
          <a:xfrm>
            <a:off x="551749" y="2970978"/>
            <a:ext cx="4645894" cy="4401205"/>
          </a:xfrm>
          <a:prstGeom prst="rect">
            <a:avLst/>
          </a:prstGeom>
          <a:noFill/>
        </p:spPr>
        <p:txBody>
          <a:bodyPr wrap="square" rtlCol="0">
            <a:spAutoFit/>
          </a:bodyPr>
          <a:lstStyle/>
          <a:p>
            <a:pPr lvl="1"/>
            <a:r>
              <a:rPr lang="en-US" sz="2800" dirty="0" smtClean="0">
                <a:latin typeface="Adobe Garamond Pro"/>
                <a:cs typeface="Adobe Garamond Pro"/>
              </a:rPr>
              <a:t>Parts of a work plan:</a:t>
            </a:r>
          </a:p>
          <a:p>
            <a:pPr marL="1371600" lvl="2" indent="-457200">
              <a:buFont typeface="Arial" panose="020B0604020202020204" pitchFamily="34" charset="0"/>
              <a:buChar char="•"/>
            </a:pPr>
            <a:r>
              <a:rPr lang="en-US" altLang="en-US" sz="2800" dirty="0" smtClean="0">
                <a:latin typeface="Adobe Garamond Pro" pitchFamily="18" charset="0"/>
                <a:ea typeface="ＭＳ Ｐゴシック" pitchFamily="34" charset="-128"/>
              </a:rPr>
              <a:t>Goals</a:t>
            </a:r>
          </a:p>
          <a:p>
            <a:pPr marL="1371600" lvl="2" indent="-457200">
              <a:buFont typeface="Arial" panose="020B0604020202020204" pitchFamily="34" charset="0"/>
              <a:buChar char="•"/>
            </a:pPr>
            <a:r>
              <a:rPr lang="en-US" altLang="en-US" sz="2800" dirty="0" smtClean="0">
                <a:latin typeface="Adobe Garamond Pro" pitchFamily="18" charset="0"/>
                <a:ea typeface="ＭＳ Ｐゴシック" pitchFamily="34" charset="-128"/>
              </a:rPr>
              <a:t>Objectives</a:t>
            </a:r>
          </a:p>
          <a:p>
            <a:pPr marL="1371600" lvl="2" indent="-457200">
              <a:buFont typeface="Arial" panose="020B0604020202020204" pitchFamily="34" charset="0"/>
              <a:buChar char="•"/>
            </a:pPr>
            <a:r>
              <a:rPr lang="en-US" altLang="en-US" sz="2800" dirty="0" smtClean="0">
                <a:latin typeface="Adobe Garamond Pro" pitchFamily="18" charset="0"/>
                <a:ea typeface="ＭＳ Ｐゴシック" pitchFamily="34" charset="-128"/>
              </a:rPr>
              <a:t>Projects</a:t>
            </a:r>
          </a:p>
          <a:p>
            <a:pPr marL="1371600" lvl="2" indent="-457200">
              <a:buFont typeface="Arial" panose="020B0604020202020204" pitchFamily="34" charset="0"/>
              <a:buChar char="•"/>
            </a:pPr>
            <a:r>
              <a:rPr lang="en-US" altLang="en-US" sz="2800" dirty="0" smtClean="0">
                <a:latin typeface="Adobe Garamond Pro" pitchFamily="18" charset="0"/>
                <a:ea typeface="ＭＳ Ｐゴシック" pitchFamily="34" charset="-128"/>
              </a:rPr>
              <a:t>Tasks</a:t>
            </a:r>
          </a:p>
          <a:p>
            <a:pPr marL="1371600" lvl="2" indent="-457200">
              <a:buFont typeface="Arial" panose="020B0604020202020204" pitchFamily="34" charset="0"/>
              <a:buChar char="•"/>
            </a:pPr>
            <a:r>
              <a:rPr lang="en-US" altLang="en-US" sz="2800" dirty="0" smtClean="0">
                <a:latin typeface="Adobe Garamond Pro" pitchFamily="18" charset="0"/>
                <a:ea typeface="ＭＳ Ｐゴシック" pitchFamily="34" charset="-128"/>
              </a:rPr>
              <a:t>Timetable</a:t>
            </a:r>
          </a:p>
          <a:p>
            <a:pPr marL="1371600" lvl="2" indent="-457200">
              <a:buFont typeface="Arial" panose="020B0604020202020204" pitchFamily="34" charset="0"/>
              <a:buChar char="•"/>
            </a:pPr>
            <a:r>
              <a:rPr lang="en-US" altLang="en-US" sz="2800" dirty="0" smtClean="0">
                <a:latin typeface="Adobe Garamond Pro" pitchFamily="18" charset="0"/>
                <a:ea typeface="ＭＳ Ｐゴシック" pitchFamily="34" charset="-128"/>
              </a:rPr>
              <a:t>Responsibility</a:t>
            </a:r>
          </a:p>
          <a:p>
            <a:pPr marL="1371600" lvl="2" indent="-457200">
              <a:buFont typeface="Arial" panose="020B0604020202020204" pitchFamily="34" charset="0"/>
              <a:buChar char="•"/>
            </a:pPr>
            <a:r>
              <a:rPr lang="en-US" altLang="en-US" sz="2800" dirty="0" smtClean="0">
                <a:latin typeface="Adobe Garamond Pro" pitchFamily="18" charset="0"/>
                <a:ea typeface="ＭＳ Ｐゴシック" pitchFamily="34" charset="-128"/>
              </a:rPr>
              <a:t>Budgets</a:t>
            </a:r>
          </a:p>
          <a:p>
            <a:pPr marL="1371600" lvl="2" indent="-457200">
              <a:buFont typeface="Arial" panose="020B0604020202020204" pitchFamily="34" charset="0"/>
              <a:buChar char="•"/>
            </a:pPr>
            <a:r>
              <a:rPr lang="en-US" altLang="en-US" sz="2800" dirty="0" smtClean="0">
                <a:latin typeface="Adobe Garamond Pro" pitchFamily="18" charset="0"/>
                <a:ea typeface="ＭＳ Ｐゴシック" pitchFamily="34" charset="-128"/>
              </a:rPr>
              <a:t>Measures </a:t>
            </a:r>
            <a:r>
              <a:rPr lang="en-US" altLang="en-US" sz="2800" dirty="0">
                <a:latin typeface="Adobe Garamond Pro" pitchFamily="18" charset="0"/>
                <a:ea typeface="ＭＳ Ｐゴシック" pitchFamily="34" charset="-128"/>
              </a:rPr>
              <a:t>of success</a:t>
            </a:r>
          </a:p>
          <a:p>
            <a:pPr marL="914400" lvl="1" indent="-457200">
              <a:buFont typeface="Arial" panose="020B0604020202020204" pitchFamily="34" charset="0"/>
              <a:buChar char="•"/>
            </a:pPr>
            <a:endParaRPr lang="en-US" sz="2800" dirty="0" smtClean="0">
              <a:latin typeface="Adobe Garamond Pro"/>
              <a:cs typeface="Adobe Garamond Pro"/>
            </a:endParaRPr>
          </a:p>
        </p:txBody>
      </p:sp>
      <p:pic>
        <p:nvPicPr>
          <p:cNvPr id="8" name="Picture 4" descr="100043823_a730ba854b"/>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97643" y="3092115"/>
            <a:ext cx="3612381" cy="3612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9579424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pic>
        <p:nvPicPr>
          <p:cNvPr id="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6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3641368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Ligh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5" name="Picture 4" descr="Background Dark.jpg"/>
          <p:cNvPicPr>
            <a:picLocks noChangeAspect="1"/>
          </p:cNvPicPr>
          <p:nvPr/>
        </p:nvPicPr>
        <p:blipFill rotWithShape="1">
          <a:blip r:embed="rId4">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6" name="Picture 5" descr="mentorcorps words only.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7" name="TextBox 6"/>
          <p:cNvSpPr txBox="1"/>
          <p:nvPr/>
        </p:nvSpPr>
        <p:spPr>
          <a:xfrm>
            <a:off x="358896" y="1743087"/>
            <a:ext cx="8220660" cy="1175706"/>
          </a:xfrm>
          <a:prstGeom prst="rect">
            <a:avLst/>
          </a:prstGeom>
          <a:noFill/>
        </p:spPr>
        <p:txBody>
          <a:bodyPr wrap="square" rtlCol="0">
            <a:spAutoFit/>
          </a:bodyPr>
          <a:lstStyle/>
          <a:p>
            <a:pPr>
              <a:lnSpc>
                <a:spcPct val="80000"/>
              </a:lnSpc>
            </a:pPr>
            <a:r>
              <a:rPr lang="en-US" sz="4400" dirty="0">
                <a:latin typeface="FuturTBol"/>
                <a:cs typeface="FuturTBol"/>
              </a:rPr>
              <a:t>Basic Board Responsibilities: </a:t>
            </a:r>
            <a:r>
              <a:rPr lang="en-US" sz="4400" b="1" dirty="0" smtClean="0">
                <a:solidFill>
                  <a:srgbClr val="009999"/>
                </a:solidFill>
                <a:latin typeface="Adobe Garamond Pro"/>
                <a:cs typeface="Adobe Garamond Pro"/>
              </a:rPr>
              <a:t>Funding &amp; Financial Management</a:t>
            </a:r>
            <a:endParaRPr lang="en-US" sz="4400" b="1" dirty="0">
              <a:solidFill>
                <a:srgbClr val="009999"/>
              </a:solidFill>
              <a:latin typeface="Adobe Garamond Pro"/>
              <a:cs typeface="Adobe Garamond Pro"/>
            </a:endParaRPr>
          </a:p>
        </p:txBody>
      </p:sp>
      <p:sp>
        <p:nvSpPr>
          <p:cNvPr id="9" name="TextBox 8"/>
          <p:cNvSpPr txBox="1"/>
          <p:nvPr/>
        </p:nvSpPr>
        <p:spPr>
          <a:xfrm>
            <a:off x="551747" y="3074351"/>
            <a:ext cx="7834955" cy="2677656"/>
          </a:xfrm>
          <a:prstGeom prst="rect">
            <a:avLst/>
          </a:prstGeom>
          <a:noFill/>
        </p:spPr>
        <p:txBody>
          <a:bodyPr wrap="square" rtlCol="0">
            <a:spAutoFit/>
          </a:bodyPr>
          <a:lstStyle/>
          <a:p>
            <a:pPr marL="914400" lvl="1" indent="-457200">
              <a:buFont typeface="Arial" panose="020B0604020202020204" pitchFamily="34" charset="0"/>
              <a:buChar char="•"/>
            </a:pPr>
            <a:r>
              <a:rPr lang="en-US" sz="2800" dirty="0" smtClean="0">
                <a:latin typeface="Adobe Garamond Pro"/>
                <a:cs typeface="Adobe Garamond Pro"/>
              </a:rPr>
              <a:t>Annual budget</a:t>
            </a:r>
          </a:p>
          <a:p>
            <a:pPr marL="914400" lvl="1" indent="-457200">
              <a:buFont typeface="Arial" panose="020B0604020202020204" pitchFamily="34" charset="0"/>
              <a:buChar char="•"/>
            </a:pPr>
            <a:r>
              <a:rPr lang="en-US" sz="2800" dirty="0" smtClean="0">
                <a:latin typeface="Adobe Garamond Pro"/>
                <a:cs typeface="Adobe Garamond Pro"/>
              </a:rPr>
              <a:t>Approving &amp; monitoring finances</a:t>
            </a:r>
          </a:p>
          <a:p>
            <a:pPr marL="914400" lvl="1" indent="-457200">
              <a:buFont typeface="Arial" panose="020B0604020202020204" pitchFamily="34" charset="0"/>
              <a:buChar char="•"/>
            </a:pPr>
            <a:r>
              <a:rPr lang="en-US" sz="2800" dirty="0" smtClean="0">
                <a:latin typeface="Adobe Garamond Pro"/>
                <a:cs typeface="Adobe Garamond Pro"/>
              </a:rPr>
              <a:t>Authorizing annual audit or review</a:t>
            </a:r>
          </a:p>
          <a:p>
            <a:pPr marL="914400" lvl="1" indent="-457200">
              <a:buFont typeface="Arial" panose="020B0604020202020204" pitchFamily="34" charset="0"/>
              <a:buChar char="•"/>
            </a:pPr>
            <a:r>
              <a:rPr lang="en-US" sz="2800" dirty="0" smtClean="0">
                <a:latin typeface="Adobe Garamond Pro"/>
                <a:cs typeface="Adobe Garamond Pro"/>
              </a:rPr>
              <a:t>Assuming responsibility of necessary expenditures</a:t>
            </a:r>
          </a:p>
          <a:p>
            <a:pPr marL="914400" lvl="1" indent="-457200">
              <a:buFont typeface="Arial" panose="020B0604020202020204" pitchFamily="34" charset="0"/>
              <a:buChar char="•"/>
            </a:pPr>
            <a:r>
              <a:rPr lang="en-US" sz="2800" dirty="0" smtClean="0">
                <a:latin typeface="Adobe Garamond Pro"/>
                <a:cs typeface="Adobe Garamond Pro"/>
              </a:rPr>
              <a:t>Ultimately responsible for fundraising</a:t>
            </a:r>
          </a:p>
        </p:txBody>
      </p:sp>
    </p:spTree>
    <p:extLst>
      <p:ext uri="{BB962C8B-B14F-4D97-AF65-F5344CB8AC3E}">
        <p14:creationId xmlns:p14="http://schemas.microsoft.com/office/powerpoint/2010/main" val="174183717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Ligh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5" name="Picture 4" descr="Background Dark.jpg"/>
          <p:cNvPicPr>
            <a:picLocks noChangeAspect="1"/>
          </p:cNvPicPr>
          <p:nvPr/>
        </p:nvPicPr>
        <p:blipFill rotWithShape="1">
          <a:blip r:embed="rId4">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6" name="Picture 5" descr="mentorcorps words only.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7" name="TextBox 6"/>
          <p:cNvSpPr txBox="1"/>
          <p:nvPr/>
        </p:nvSpPr>
        <p:spPr>
          <a:xfrm>
            <a:off x="358896" y="1743087"/>
            <a:ext cx="8220660" cy="1175706"/>
          </a:xfrm>
          <a:prstGeom prst="rect">
            <a:avLst/>
          </a:prstGeom>
          <a:noFill/>
        </p:spPr>
        <p:txBody>
          <a:bodyPr wrap="square" rtlCol="0">
            <a:spAutoFit/>
          </a:bodyPr>
          <a:lstStyle/>
          <a:p>
            <a:pPr>
              <a:lnSpc>
                <a:spcPct val="80000"/>
              </a:lnSpc>
            </a:pPr>
            <a:r>
              <a:rPr lang="en-US" sz="4400" dirty="0">
                <a:latin typeface="FuturTBol"/>
                <a:cs typeface="FuturTBol"/>
              </a:rPr>
              <a:t>Basic Board Responsibilities: </a:t>
            </a:r>
            <a:r>
              <a:rPr lang="en-US" sz="4400" b="1" dirty="0" smtClean="0">
                <a:solidFill>
                  <a:srgbClr val="009999"/>
                </a:solidFill>
                <a:latin typeface="Adobe Garamond Pro"/>
                <a:cs typeface="Adobe Garamond Pro"/>
              </a:rPr>
              <a:t>Funding &amp; Financial </a:t>
            </a:r>
            <a:r>
              <a:rPr lang="en-US" sz="4400" b="1" dirty="0" smtClean="0">
                <a:solidFill>
                  <a:srgbClr val="009999"/>
                </a:solidFill>
                <a:latin typeface="Adobe Garamond Pro"/>
                <a:cs typeface="Adobe Garamond Pro"/>
              </a:rPr>
              <a:t>Management</a:t>
            </a:r>
            <a:endParaRPr lang="en-US" sz="4400" b="1" dirty="0">
              <a:solidFill>
                <a:srgbClr val="009999"/>
              </a:solidFill>
              <a:latin typeface="Adobe Garamond Pro"/>
              <a:cs typeface="Adobe Garamond Pro"/>
            </a:endParaRPr>
          </a:p>
        </p:txBody>
      </p:sp>
      <p:sp>
        <p:nvSpPr>
          <p:cNvPr id="9" name="TextBox 8"/>
          <p:cNvSpPr txBox="1"/>
          <p:nvPr/>
        </p:nvSpPr>
        <p:spPr>
          <a:xfrm>
            <a:off x="358896" y="3074351"/>
            <a:ext cx="8339935" cy="1815882"/>
          </a:xfrm>
          <a:prstGeom prst="rect">
            <a:avLst/>
          </a:prstGeom>
          <a:noFill/>
        </p:spPr>
        <p:txBody>
          <a:bodyPr wrap="square" rtlCol="0">
            <a:spAutoFit/>
          </a:bodyPr>
          <a:lstStyle/>
          <a:p>
            <a:pPr lvl="1" algn="ctr"/>
            <a:r>
              <a:rPr lang="en-US" sz="2800" dirty="0" smtClean="0">
                <a:latin typeface="Adobe Garamond Pro"/>
                <a:cs typeface="Adobe Garamond Pro"/>
              </a:rPr>
              <a:t>Think back to the last set of financials you received for your organization. On a scale of 1-10, how confident are you that you understand the finances? Write that number on the note card provided.</a:t>
            </a:r>
          </a:p>
        </p:txBody>
      </p:sp>
      <p:sp>
        <p:nvSpPr>
          <p:cNvPr id="8" name="TextBox 7"/>
          <p:cNvSpPr txBox="1"/>
          <p:nvPr/>
        </p:nvSpPr>
        <p:spPr>
          <a:xfrm>
            <a:off x="1131945" y="5053963"/>
            <a:ext cx="7085624" cy="1938992"/>
          </a:xfrm>
          <a:prstGeom prst="rect">
            <a:avLst/>
          </a:prstGeom>
          <a:solidFill>
            <a:schemeClr val="bg1">
              <a:lumMod val="75000"/>
            </a:schemeClr>
          </a:solidFill>
        </p:spPr>
        <p:txBody>
          <a:bodyPr wrap="square" rtlCol="0">
            <a:spAutoFit/>
          </a:bodyPr>
          <a:lstStyle/>
          <a:p>
            <a:r>
              <a:rPr lang="en-US" sz="2400" b="1" dirty="0" smtClean="0">
                <a:latin typeface="Adobe Garamond Pro" pitchFamily="18" charset="0"/>
              </a:rPr>
              <a:t>Suggested Action Step:</a:t>
            </a:r>
          </a:p>
          <a:p>
            <a:pPr marL="285750" indent="-285750">
              <a:buFontTx/>
              <a:buChar char="-"/>
            </a:pPr>
            <a:r>
              <a:rPr lang="en-US" sz="2400" dirty="0" smtClean="0">
                <a:latin typeface="Adobe Garamond Pro" pitchFamily="18" charset="0"/>
              </a:rPr>
              <a:t>Either have the treasurer take part of a board meeting to train board members in reading financials OR invite a CPA or an auditor to make a presentation to the board on finances</a:t>
            </a:r>
          </a:p>
        </p:txBody>
      </p:sp>
    </p:spTree>
    <p:extLst>
      <p:ext uri="{BB962C8B-B14F-4D97-AF65-F5344CB8AC3E}">
        <p14:creationId xmlns:p14="http://schemas.microsoft.com/office/powerpoint/2010/main" val="374858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theme/theme1.xml><?xml version="1.0" encoding="utf-8"?>
<a:theme xmlns:a="http://schemas.openxmlformats.org/drawingml/2006/main" name="MentorCorps_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MentorCorps_Template</Template>
  <TotalTime>10207</TotalTime>
  <Words>3106</Words>
  <Application>Microsoft Office PowerPoint</Application>
  <PresentationFormat>On-screen Show (4:3)</PresentationFormat>
  <Paragraphs>202</Paragraphs>
  <Slides>18</Slides>
  <Notes>18</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MentorCorps_Template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NMOB</dc:creator>
  <cp:lastModifiedBy>NMOB</cp:lastModifiedBy>
  <cp:revision>50</cp:revision>
  <cp:lastPrinted>2017-04-25T23:35:05Z</cp:lastPrinted>
  <dcterms:created xsi:type="dcterms:W3CDTF">2017-04-11T15:42:05Z</dcterms:created>
  <dcterms:modified xsi:type="dcterms:W3CDTF">2017-04-26T01:45:50Z</dcterms:modified>
</cp:coreProperties>
</file>