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3" r:id="rId5"/>
    <p:sldId id="262" r:id="rId6"/>
    <p:sldId id="261" r:id="rId7"/>
    <p:sldId id="264" r:id="rId8"/>
    <p:sldId id="265" r:id="rId9"/>
    <p:sldId id="268" r:id="rId10"/>
    <p:sldId id="266" r:id="rId11"/>
    <p:sldId id="272" r:id="rId12"/>
    <p:sldId id="267" r:id="rId13"/>
    <p:sldId id="273" r:id="rId14"/>
    <p:sldId id="275" r:id="rId15"/>
    <p:sldId id="277" r:id="rId16"/>
    <p:sldId id="260" r:id="rId17"/>
    <p:sldId id="276" r:id="rId18"/>
    <p:sldId id="279" r:id="rId19"/>
    <p:sldId id="281" r:id="rId20"/>
    <p:sldId id="280" r:id="rId21"/>
    <p:sldId id="283" r:id="rId22"/>
    <p:sldId id="285" r:id="rId23"/>
    <p:sldId id="282" r:id="rId24"/>
    <p:sldId id="278" r:id="rId25"/>
    <p:sldId id="287" r:id="rId26"/>
    <p:sldId id="274" r:id="rId27"/>
    <p:sldId id="271" r:id="rId28"/>
    <p:sldId id="289" r:id="rId29"/>
    <p:sldId id="290" r:id="rId30"/>
    <p:sldId id="291" r:id="rId31"/>
    <p:sldId id="292" r:id="rId32"/>
    <p:sldId id="294" r:id="rId33"/>
    <p:sldId id="288" r:id="rId34"/>
    <p:sldId id="296" r:id="rId35"/>
    <p:sldId id="310" r:id="rId36"/>
    <p:sldId id="313" r:id="rId37"/>
    <p:sldId id="297" r:id="rId38"/>
    <p:sldId id="301" r:id="rId39"/>
    <p:sldId id="311" r:id="rId40"/>
    <p:sldId id="312" r:id="rId41"/>
    <p:sldId id="298" r:id="rId42"/>
    <p:sldId id="299" r:id="rId43"/>
    <p:sldId id="302" r:id="rId44"/>
    <p:sldId id="306" r:id="rId45"/>
    <p:sldId id="303" r:id="rId46"/>
    <p:sldId id="304" r:id="rId47"/>
    <p:sldId id="305" r:id="rId48"/>
    <p:sldId id="307" r:id="rId49"/>
    <p:sldId id="309" r:id="rId50"/>
    <p:sldId id="308" r:id="rId5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40" autoAdjust="0"/>
    <p:restoredTop sz="96486" autoAdjust="0"/>
  </p:normalViewPr>
  <p:slideViewPr>
    <p:cSldViewPr snapToGrid="0" snapToObjects="1">
      <p:cViewPr varScale="1">
        <p:scale>
          <a:sx n="101" d="100"/>
          <a:sy n="101" d="100"/>
        </p:scale>
        <p:origin x="-9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8082BF-73DA-46EC-ADE9-7CF053DDA5D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5DD2EDED-35DB-485A-A200-67D52D43231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Board of Directors</a:t>
          </a:r>
        </a:p>
      </dgm:t>
    </dgm:pt>
    <dgm:pt modelId="{7D2AED00-05D2-4BFC-859A-30F962F879E4}" type="parTrans" cxnId="{98123662-0A5A-4A82-8755-D696DD9CFCEF}">
      <dgm:prSet/>
      <dgm:spPr/>
      <dgm:t>
        <a:bodyPr/>
        <a:lstStyle/>
        <a:p>
          <a:endParaRPr lang="en-US"/>
        </a:p>
      </dgm:t>
    </dgm:pt>
    <dgm:pt modelId="{8993ABCF-8EE8-414E-9C4A-3D095F32D4AA}" type="sibTrans" cxnId="{98123662-0A5A-4A82-8755-D696DD9CFCEF}">
      <dgm:prSet/>
      <dgm:spPr/>
      <dgm:t>
        <a:bodyPr/>
        <a:lstStyle/>
        <a:p>
          <a:endParaRPr lang="en-US"/>
        </a:p>
      </dgm:t>
    </dgm:pt>
    <dgm:pt modelId="{3F0FE193-20D7-45F5-803C-B8AB503D0233}" type="asst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Museum Advisory Committee</a:t>
          </a:r>
        </a:p>
      </dgm:t>
    </dgm:pt>
    <dgm:pt modelId="{34823C77-2AAF-4A7E-9765-A259FBFDB5E7}" type="parTrans" cxnId="{C81F8E21-2E05-421A-9202-E7D69B407A3A}">
      <dgm:prSet/>
      <dgm:spPr/>
      <dgm:t>
        <a:bodyPr/>
        <a:lstStyle/>
        <a:p>
          <a:endParaRPr lang="en-US"/>
        </a:p>
      </dgm:t>
    </dgm:pt>
    <dgm:pt modelId="{89F53247-62FA-48CC-8BEA-75B0C8FDEF5D}" type="sibTrans" cxnId="{C81F8E21-2E05-421A-9202-E7D69B407A3A}">
      <dgm:prSet/>
      <dgm:spPr/>
      <dgm:t>
        <a:bodyPr/>
        <a:lstStyle/>
        <a:p>
          <a:endParaRPr lang="en-US"/>
        </a:p>
      </dgm:t>
    </dgm:pt>
    <dgm:pt modelId="{D815EC20-FF03-4139-AD16-8CC7D6C9834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Executive Director</a:t>
          </a:r>
        </a:p>
      </dgm:t>
    </dgm:pt>
    <dgm:pt modelId="{CF51A0AD-9A5D-49BE-88CB-87A6DE43ADBD}" type="parTrans" cxnId="{DCD556C9-BA37-4A7B-8E09-B88D5B29AB7D}">
      <dgm:prSet/>
      <dgm:spPr/>
      <dgm:t>
        <a:bodyPr/>
        <a:lstStyle/>
        <a:p>
          <a:endParaRPr lang="en-US"/>
        </a:p>
      </dgm:t>
    </dgm:pt>
    <dgm:pt modelId="{7A7C4847-E2E6-4B2C-A232-AB0C4B1485AC}" type="sibTrans" cxnId="{DCD556C9-BA37-4A7B-8E09-B88D5B29AB7D}">
      <dgm:prSet/>
      <dgm:spPr/>
      <dgm:t>
        <a:bodyPr/>
        <a:lstStyle/>
        <a:p>
          <a:endParaRPr lang="en-US"/>
        </a:p>
      </dgm:t>
    </dgm:pt>
    <dgm:pt modelId="{D41AF78D-341E-4620-A082-DBC0B98B615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Collections Manager</a:t>
          </a:r>
        </a:p>
      </dgm:t>
    </dgm:pt>
    <dgm:pt modelId="{B82EC549-ECEE-4220-8BBB-45FBFDD94159}" type="parTrans" cxnId="{AD15D4DF-0D68-41B3-8D12-1C76C16BC7A0}">
      <dgm:prSet/>
      <dgm:spPr/>
      <dgm:t>
        <a:bodyPr/>
        <a:lstStyle/>
        <a:p>
          <a:endParaRPr lang="en-US"/>
        </a:p>
      </dgm:t>
    </dgm:pt>
    <dgm:pt modelId="{55A8893F-91BC-4FEC-B8F0-3B3B4DDDB21B}" type="sibTrans" cxnId="{AD15D4DF-0D68-41B3-8D12-1C76C16BC7A0}">
      <dgm:prSet/>
      <dgm:spPr/>
      <dgm:t>
        <a:bodyPr/>
        <a:lstStyle/>
        <a:p>
          <a:endParaRPr lang="en-US"/>
        </a:p>
      </dgm:t>
    </dgm:pt>
    <dgm:pt modelId="{5ECE577B-8BB3-4D02-9D1D-4ED35E99AE5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Curator</a:t>
          </a:r>
        </a:p>
      </dgm:t>
    </dgm:pt>
    <dgm:pt modelId="{012E5A7A-751F-4D04-819D-CD1782311952}" type="parTrans" cxnId="{C41EEDB9-6234-4FE5-AF05-28F2B3D28051}">
      <dgm:prSet/>
      <dgm:spPr/>
      <dgm:t>
        <a:bodyPr/>
        <a:lstStyle/>
        <a:p>
          <a:endParaRPr lang="en-US"/>
        </a:p>
      </dgm:t>
    </dgm:pt>
    <dgm:pt modelId="{D90C62D9-FE48-491D-97D3-12837D7308D0}" type="sibTrans" cxnId="{C41EEDB9-6234-4FE5-AF05-28F2B3D28051}">
      <dgm:prSet/>
      <dgm:spPr/>
      <dgm:t>
        <a:bodyPr/>
        <a:lstStyle/>
        <a:p>
          <a:endParaRPr lang="en-US"/>
        </a:p>
      </dgm:t>
    </dgm:pt>
    <dgm:pt modelId="{F2090130-4214-472D-801A-8DD990A4017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Registrar</a:t>
          </a:r>
        </a:p>
      </dgm:t>
    </dgm:pt>
    <dgm:pt modelId="{C392D4E5-B739-496C-AF0C-33EF1BCBF37C}" type="parTrans" cxnId="{A3C7329F-DD26-4E0C-B8DE-9274DC20B62A}">
      <dgm:prSet/>
      <dgm:spPr/>
      <dgm:t>
        <a:bodyPr/>
        <a:lstStyle/>
        <a:p>
          <a:endParaRPr lang="en-US"/>
        </a:p>
      </dgm:t>
    </dgm:pt>
    <dgm:pt modelId="{68FF2D96-3B5E-4EAE-B7B1-D170C29F9599}" type="sibTrans" cxnId="{A3C7329F-DD26-4E0C-B8DE-9274DC20B62A}">
      <dgm:prSet/>
      <dgm:spPr/>
      <dgm:t>
        <a:bodyPr/>
        <a:lstStyle/>
        <a:p>
          <a:endParaRPr lang="en-US"/>
        </a:p>
      </dgm:t>
    </dgm:pt>
    <dgm:pt modelId="{866642C8-1D0B-4613-90DD-2309E6A1E8DB}" type="pres">
      <dgm:prSet presAssocID="{A98082BF-73DA-46EC-ADE9-7CF053DDA5D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949B3C5-63A1-4D2D-91BB-B09D067B1AF6}" type="pres">
      <dgm:prSet presAssocID="{5DD2EDED-35DB-485A-A200-67D52D43231F}" presName="hierRoot1" presStyleCnt="0">
        <dgm:presLayoutVars>
          <dgm:hierBranch/>
        </dgm:presLayoutVars>
      </dgm:prSet>
      <dgm:spPr/>
    </dgm:pt>
    <dgm:pt modelId="{868BC27A-F532-432E-AB0D-83B84FEA13D4}" type="pres">
      <dgm:prSet presAssocID="{5DD2EDED-35DB-485A-A200-67D52D43231F}" presName="rootComposite1" presStyleCnt="0"/>
      <dgm:spPr/>
    </dgm:pt>
    <dgm:pt modelId="{EDBDA5FF-4DA3-47DB-83F4-221CE1E35838}" type="pres">
      <dgm:prSet presAssocID="{5DD2EDED-35DB-485A-A200-67D52D43231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D3B43F-8B6F-491F-98D9-4ADB248D9091}" type="pres">
      <dgm:prSet presAssocID="{5DD2EDED-35DB-485A-A200-67D52D43231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202091DE-7C0C-4B16-8B8A-4AA62F275388}" type="pres">
      <dgm:prSet presAssocID="{5DD2EDED-35DB-485A-A200-67D52D43231F}" presName="hierChild2" presStyleCnt="0"/>
      <dgm:spPr/>
    </dgm:pt>
    <dgm:pt modelId="{359B33B6-E4C1-4E61-9243-652CCC6206DB}" type="pres">
      <dgm:prSet presAssocID="{CF51A0AD-9A5D-49BE-88CB-87A6DE43ADBD}" presName="Name35" presStyleLbl="parChTrans1D2" presStyleIdx="0" presStyleCnt="2"/>
      <dgm:spPr/>
      <dgm:t>
        <a:bodyPr/>
        <a:lstStyle/>
        <a:p>
          <a:endParaRPr lang="en-US"/>
        </a:p>
      </dgm:t>
    </dgm:pt>
    <dgm:pt modelId="{4A41D574-BA55-4B70-8BD6-014DA8A813CA}" type="pres">
      <dgm:prSet presAssocID="{D815EC20-FF03-4139-AD16-8CC7D6C9834C}" presName="hierRoot2" presStyleCnt="0">
        <dgm:presLayoutVars>
          <dgm:hierBranch/>
        </dgm:presLayoutVars>
      </dgm:prSet>
      <dgm:spPr/>
    </dgm:pt>
    <dgm:pt modelId="{6D427007-E223-4192-9584-B794FD503BB7}" type="pres">
      <dgm:prSet presAssocID="{D815EC20-FF03-4139-AD16-8CC7D6C9834C}" presName="rootComposite" presStyleCnt="0"/>
      <dgm:spPr/>
    </dgm:pt>
    <dgm:pt modelId="{BBA9D6ED-34A5-44E6-B60B-9BBFF3FA4B36}" type="pres">
      <dgm:prSet presAssocID="{D815EC20-FF03-4139-AD16-8CC7D6C9834C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B64773-DAFE-480E-B4BB-C3CAB9F560F1}" type="pres">
      <dgm:prSet presAssocID="{D815EC20-FF03-4139-AD16-8CC7D6C9834C}" presName="rootConnector" presStyleLbl="node2" presStyleIdx="0" presStyleCnt="1"/>
      <dgm:spPr/>
      <dgm:t>
        <a:bodyPr/>
        <a:lstStyle/>
        <a:p>
          <a:endParaRPr lang="en-US"/>
        </a:p>
      </dgm:t>
    </dgm:pt>
    <dgm:pt modelId="{D120136E-047F-450E-8E8C-5139150BDA97}" type="pres">
      <dgm:prSet presAssocID="{D815EC20-FF03-4139-AD16-8CC7D6C9834C}" presName="hierChild4" presStyleCnt="0"/>
      <dgm:spPr/>
    </dgm:pt>
    <dgm:pt modelId="{93ECF6BA-F18E-416C-ACBC-4A9B0108A0A0}" type="pres">
      <dgm:prSet presAssocID="{B82EC549-ECEE-4220-8BBB-45FBFDD94159}" presName="Name35" presStyleLbl="parChTrans1D3" presStyleIdx="0" presStyleCnt="3"/>
      <dgm:spPr/>
      <dgm:t>
        <a:bodyPr/>
        <a:lstStyle/>
        <a:p>
          <a:endParaRPr lang="en-US"/>
        </a:p>
      </dgm:t>
    </dgm:pt>
    <dgm:pt modelId="{39F2B8E1-08E3-4043-9F48-DF701A0E4537}" type="pres">
      <dgm:prSet presAssocID="{D41AF78D-341E-4620-A082-DBC0B98B6152}" presName="hierRoot2" presStyleCnt="0">
        <dgm:presLayoutVars>
          <dgm:hierBranch val="r"/>
        </dgm:presLayoutVars>
      </dgm:prSet>
      <dgm:spPr/>
    </dgm:pt>
    <dgm:pt modelId="{5FAFA03A-4564-497B-9C4B-F49C69D439CB}" type="pres">
      <dgm:prSet presAssocID="{D41AF78D-341E-4620-A082-DBC0B98B6152}" presName="rootComposite" presStyleCnt="0"/>
      <dgm:spPr/>
    </dgm:pt>
    <dgm:pt modelId="{8BB79B3A-9DDB-4602-B271-2268BF1CB46E}" type="pres">
      <dgm:prSet presAssocID="{D41AF78D-341E-4620-A082-DBC0B98B6152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F040D6-92B5-4058-B787-AB92F8DE1EEB}" type="pres">
      <dgm:prSet presAssocID="{D41AF78D-341E-4620-A082-DBC0B98B6152}" presName="rootConnector" presStyleLbl="node3" presStyleIdx="0" presStyleCnt="3"/>
      <dgm:spPr/>
      <dgm:t>
        <a:bodyPr/>
        <a:lstStyle/>
        <a:p>
          <a:endParaRPr lang="en-US"/>
        </a:p>
      </dgm:t>
    </dgm:pt>
    <dgm:pt modelId="{E2E4554E-8485-4EFB-A9ED-9AC3B352DCE2}" type="pres">
      <dgm:prSet presAssocID="{D41AF78D-341E-4620-A082-DBC0B98B6152}" presName="hierChild4" presStyleCnt="0"/>
      <dgm:spPr/>
    </dgm:pt>
    <dgm:pt modelId="{CD73DB12-41D0-4814-A131-4AAC81B49729}" type="pres">
      <dgm:prSet presAssocID="{D41AF78D-341E-4620-A082-DBC0B98B6152}" presName="hierChild5" presStyleCnt="0"/>
      <dgm:spPr/>
    </dgm:pt>
    <dgm:pt modelId="{A5778C22-E028-410B-BBA5-1B6AE6EACAC5}" type="pres">
      <dgm:prSet presAssocID="{012E5A7A-751F-4D04-819D-CD1782311952}" presName="Name35" presStyleLbl="parChTrans1D3" presStyleIdx="1" presStyleCnt="3"/>
      <dgm:spPr/>
      <dgm:t>
        <a:bodyPr/>
        <a:lstStyle/>
        <a:p>
          <a:endParaRPr lang="en-US"/>
        </a:p>
      </dgm:t>
    </dgm:pt>
    <dgm:pt modelId="{BBCB3EB4-746B-4DFE-B29F-FBAAA22BC374}" type="pres">
      <dgm:prSet presAssocID="{5ECE577B-8BB3-4D02-9D1D-4ED35E99AE58}" presName="hierRoot2" presStyleCnt="0">
        <dgm:presLayoutVars>
          <dgm:hierBranch val="r"/>
        </dgm:presLayoutVars>
      </dgm:prSet>
      <dgm:spPr/>
    </dgm:pt>
    <dgm:pt modelId="{7F0D2578-FB53-44D3-B508-84A1C8BB06FF}" type="pres">
      <dgm:prSet presAssocID="{5ECE577B-8BB3-4D02-9D1D-4ED35E99AE58}" presName="rootComposite" presStyleCnt="0"/>
      <dgm:spPr/>
    </dgm:pt>
    <dgm:pt modelId="{22B7A710-3F32-4414-A41A-238D2FCEEE37}" type="pres">
      <dgm:prSet presAssocID="{5ECE577B-8BB3-4D02-9D1D-4ED35E99AE58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A13CB25-4600-4A81-9944-0C4D7F8144B1}" type="pres">
      <dgm:prSet presAssocID="{5ECE577B-8BB3-4D02-9D1D-4ED35E99AE58}" presName="rootConnector" presStyleLbl="node3" presStyleIdx="1" presStyleCnt="3"/>
      <dgm:spPr/>
      <dgm:t>
        <a:bodyPr/>
        <a:lstStyle/>
        <a:p>
          <a:endParaRPr lang="en-US"/>
        </a:p>
      </dgm:t>
    </dgm:pt>
    <dgm:pt modelId="{633C6C8E-7782-4EF7-B52D-3AF93CD49AC0}" type="pres">
      <dgm:prSet presAssocID="{5ECE577B-8BB3-4D02-9D1D-4ED35E99AE58}" presName="hierChild4" presStyleCnt="0"/>
      <dgm:spPr/>
    </dgm:pt>
    <dgm:pt modelId="{242173E2-2EBD-45E5-B259-49B3EE96E605}" type="pres">
      <dgm:prSet presAssocID="{5ECE577B-8BB3-4D02-9D1D-4ED35E99AE58}" presName="hierChild5" presStyleCnt="0"/>
      <dgm:spPr/>
    </dgm:pt>
    <dgm:pt modelId="{DCB0DBF2-AEE1-4403-8A14-88B7DCE59149}" type="pres">
      <dgm:prSet presAssocID="{C392D4E5-B739-496C-AF0C-33EF1BCBF37C}" presName="Name35" presStyleLbl="parChTrans1D3" presStyleIdx="2" presStyleCnt="3"/>
      <dgm:spPr/>
      <dgm:t>
        <a:bodyPr/>
        <a:lstStyle/>
        <a:p>
          <a:endParaRPr lang="en-US"/>
        </a:p>
      </dgm:t>
    </dgm:pt>
    <dgm:pt modelId="{F45152F3-F910-441F-B122-6EB82EF54C1A}" type="pres">
      <dgm:prSet presAssocID="{F2090130-4214-472D-801A-8DD990A4017E}" presName="hierRoot2" presStyleCnt="0">
        <dgm:presLayoutVars>
          <dgm:hierBranch val="r"/>
        </dgm:presLayoutVars>
      </dgm:prSet>
      <dgm:spPr/>
    </dgm:pt>
    <dgm:pt modelId="{1A103F8D-7641-49B3-A93C-5DF32EAB1802}" type="pres">
      <dgm:prSet presAssocID="{F2090130-4214-472D-801A-8DD990A4017E}" presName="rootComposite" presStyleCnt="0"/>
      <dgm:spPr/>
    </dgm:pt>
    <dgm:pt modelId="{A15DB815-41A4-438A-8E7D-D80CA1E7D095}" type="pres">
      <dgm:prSet presAssocID="{F2090130-4214-472D-801A-8DD990A4017E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8B89759-59DA-47C7-A3AF-AEBDCC780712}" type="pres">
      <dgm:prSet presAssocID="{F2090130-4214-472D-801A-8DD990A4017E}" presName="rootConnector" presStyleLbl="node3" presStyleIdx="2" presStyleCnt="3"/>
      <dgm:spPr/>
      <dgm:t>
        <a:bodyPr/>
        <a:lstStyle/>
        <a:p>
          <a:endParaRPr lang="en-US"/>
        </a:p>
      </dgm:t>
    </dgm:pt>
    <dgm:pt modelId="{9587FBB6-51DF-4785-9F80-55724DAE7B96}" type="pres">
      <dgm:prSet presAssocID="{F2090130-4214-472D-801A-8DD990A4017E}" presName="hierChild4" presStyleCnt="0"/>
      <dgm:spPr/>
    </dgm:pt>
    <dgm:pt modelId="{5140A626-0CAB-4C77-AFDA-FA12B0D21696}" type="pres">
      <dgm:prSet presAssocID="{F2090130-4214-472D-801A-8DD990A4017E}" presName="hierChild5" presStyleCnt="0"/>
      <dgm:spPr/>
    </dgm:pt>
    <dgm:pt modelId="{594859B6-5162-4C44-9954-DFB8E57EF6EB}" type="pres">
      <dgm:prSet presAssocID="{D815EC20-FF03-4139-AD16-8CC7D6C9834C}" presName="hierChild5" presStyleCnt="0"/>
      <dgm:spPr/>
    </dgm:pt>
    <dgm:pt modelId="{6E0F0788-5585-4891-B197-5C129CC35468}" type="pres">
      <dgm:prSet presAssocID="{5DD2EDED-35DB-485A-A200-67D52D43231F}" presName="hierChild3" presStyleCnt="0"/>
      <dgm:spPr/>
    </dgm:pt>
    <dgm:pt modelId="{9D4C78C8-2CFF-4BC6-A27E-2289AA6595F6}" type="pres">
      <dgm:prSet presAssocID="{34823C77-2AAF-4A7E-9765-A259FBFDB5E7}" presName="Name111" presStyleLbl="parChTrans1D2" presStyleIdx="1" presStyleCnt="2"/>
      <dgm:spPr/>
      <dgm:t>
        <a:bodyPr/>
        <a:lstStyle/>
        <a:p>
          <a:endParaRPr lang="en-US"/>
        </a:p>
      </dgm:t>
    </dgm:pt>
    <dgm:pt modelId="{898B86B2-AD84-4772-AF93-388001B5767A}" type="pres">
      <dgm:prSet presAssocID="{3F0FE193-20D7-45F5-803C-B8AB503D0233}" presName="hierRoot3" presStyleCnt="0">
        <dgm:presLayoutVars>
          <dgm:hierBranch/>
        </dgm:presLayoutVars>
      </dgm:prSet>
      <dgm:spPr/>
    </dgm:pt>
    <dgm:pt modelId="{D5CEC7D1-929B-42CB-B15E-A91AA3517019}" type="pres">
      <dgm:prSet presAssocID="{3F0FE193-20D7-45F5-803C-B8AB503D0233}" presName="rootComposite3" presStyleCnt="0"/>
      <dgm:spPr/>
    </dgm:pt>
    <dgm:pt modelId="{6B17B686-1292-49D4-A491-36A0403433C2}" type="pres">
      <dgm:prSet presAssocID="{3F0FE193-20D7-45F5-803C-B8AB503D0233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12743C6-1E70-430F-9383-16AC6154C7C7}" type="pres">
      <dgm:prSet presAssocID="{3F0FE193-20D7-45F5-803C-B8AB503D0233}" presName="rootConnector3" presStyleLbl="asst1" presStyleIdx="0" presStyleCnt="1"/>
      <dgm:spPr/>
      <dgm:t>
        <a:bodyPr/>
        <a:lstStyle/>
        <a:p>
          <a:endParaRPr lang="en-US"/>
        </a:p>
      </dgm:t>
    </dgm:pt>
    <dgm:pt modelId="{0895AF18-8408-4544-B942-10B7C2A12F4E}" type="pres">
      <dgm:prSet presAssocID="{3F0FE193-20D7-45F5-803C-B8AB503D0233}" presName="hierChild6" presStyleCnt="0"/>
      <dgm:spPr/>
    </dgm:pt>
    <dgm:pt modelId="{F2B1AB7B-9C48-4617-BD81-E4B8D7E949A1}" type="pres">
      <dgm:prSet presAssocID="{3F0FE193-20D7-45F5-803C-B8AB503D0233}" presName="hierChild7" presStyleCnt="0"/>
      <dgm:spPr/>
    </dgm:pt>
  </dgm:ptLst>
  <dgm:cxnLst>
    <dgm:cxn modelId="{014573CE-A337-4F8D-913B-976DD8F1B187}" type="presOf" srcId="{3F0FE193-20D7-45F5-803C-B8AB503D0233}" destId="{F12743C6-1E70-430F-9383-16AC6154C7C7}" srcOrd="1" destOrd="0" presId="urn:microsoft.com/office/officeart/2005/8/layout/orgChart1"/>
    <dgm:cxn modelId="{AFCD3B89-C33C-465A-A048-45ACAF92C746}" type="presOf" srcId="{012E5A7A-751F-4D04-819D-CD1782311952}" destId="{A5778C22-E028-410B-BBA5-1B6AE6EACAC5}" srcOrd="0" destOrd="0" presId="urn:microsoft.com/office/officeart/2005/8/layout/orgChart1"/>
    <dgm:cxn modelId="{F5D2B941-B44D-4661-B3E8-B066A411618E}" type="presOf" srcId="{F2090130-4214-472D-801A-8DD990A4017E}" destId="{18B89759-59DA-47C7-A3AF-AEBDCC780712}" srcOrd="1" destOrd="0" presId="urn:microsoft.com/office/officeart/2005/8/layout/orgChart1"/>
    <dgm:cxn modelId="{1EA6F1A2-8F31-4BF5-BA1B-252B83441502}" type="presOf" srcId="{CF51A0AD-9A5D-49BE-88CB-87A6DE43ADBD}" destId="{359B33B6-E4C1-4E61-9243-652CCC6206DB}" srcOrd="0" destOrd="0" presId="urn:microsoft.com/office/officeart/2005/8/layout/orgChart1"/>
    <dgm:cxn modelId="{3F4AC993-392C-419C-A90D-CDAF8E0BC604}" type="presOf" srcId="{F2090130-4214-472D-801A-8DD990A4017E}" destId="{A15DB815-41A4-438A-8E7D-D80CA1E7D095}" srcOrd="0" destOrd="0" presId="urn:microsoft.com/office/officeart/2005/8/layout/orgChart1"/>
    <dgm:cxn modelId="{BA71798E-8847-4FAD-890C-8FE17D7E870D}" type="presOf" srcId="{5ECE577B-8BB3-4D02-9D1D-4ED35E99AE58}" destId="{6A13CB25-4600-4A81-9944-0C4D7F8144B1}" srcOrd="1" destOrd="0" presId="urn:microsoft.com/office/officeart/2005/8/layout/orgChart1"/>
    <dgm:cxn modelId="{02A8D4A9-40B3-4FE1-8099-D25C40CFB814}" type="presOf" srcId="{D815EC20-FF03-4139-AD16-8CC7D6C9834C}" destId="{BBA9D6ED-34A5-44E6-B60B-9BBFF3FA4B36}" srcOrd="0" destOrd="0" presId="urn:microsoft.com/office/officeart/2005/8/layout/orgChart1"/>
    <dgm:cxn modelId="{C81F8E21-2E05-421A-9202-E7D69B407A3A}" srcId="{5DD2EDED-35DB-485A-A200-67D52D43231F}" destId="{3F0FE193-20D7-45F5-803C-B8AB503D0233}" srcOrd="0" destOrd="0" parTransId="{34823C77-2AAF-4A7E-9765-A259FBFDB5E7}" sibTransId="{89F53247-62FA-48CC-8BEA-75B0C8FDEF5D}"/>
    <dgm:cxn modelId="{98123662-0A5A-4A82-8755-D696DD9CFCEF}" srcId="{A98082BF-73DA-46EC-ADE9-7CF053DDA5DD}" destId="{5DD2EDED-35DB-485A-A200-67D52D43231F}" srcOrd="0" destOrd="0" parTransId="{7D2AED00-05D2-4BFC-859A-30F962F879E4}" sibTransId="{8993ABCF-8EE8-414E-9C4A-3D095F32D4AA}"/>
    <dgm:cxn modelId="{C86C14CF-3708-4AD6-9FEA-1F642EE452F1}" type="presOf" srcId="{5DD2EDED-35DB-485A-A200-67D52D43231F}" destId="{EDBDA5FF-4DA3-47DB-83F4-221CE1E35838}" srcOrd="0" destOrd="0" presId="urn:microsoft.com/office/officeart/2005/8/layout/orgChart1"/>
    <dgm:cxn modelId="{DCD556C9-BA37-4A7B-8E09-B88D5B29AB7D}" srcId="{5DD2EDED-35DB-485A-A200-67D52D43231F}" destId="{D815EC20-FF03-4139-AD16-8CC7D6C9834C}" srcOrd="1" destOrd="0" parTransId="{CF51A0AD-9A5D-49BE-88CB-87A6DE43ADBD}" sibTransId="{7A7C4847-E2E6-4B2C-A232-AB0C4B1485AC}"/>
    <dgm:cxn modelId="{AD15D4DF-0D68-41B3-8D12-1C76C16BC7A0}" srcId="{D815EC20-FF03-4139-AD16-8CC7D6C9834C}" destId="{D41AF78D-341E-4620-A082-DBC0B98B6152}" srcOrd="0" destOrd="0" parTransId="{B82EC549-ECEE-4220-8BBB-45FBFDD94159}" sibTransId="{55A8893F-91BC-4FEC-B8F0-3B3B4DDDB21B}"/>
    <dgm:cxn modelId="{AE2CE12B-2629-4D71-9516-27997CB74BA8}" type="presOf" srcId="{C392D4E5-B739-496C-AF0C-33EF1BCBF37C}" destId="{DCB0DBF2-AEE1-4403-8A14-88B7DCE59149}" srcOrd="0" destOrd="0" presId="urn:microsoft.com/office/officeart/2005/8/layout/orgChart1"/>
    <dgm:cxn modelId="{098E80B6-0A9D-4F5B-A7A3-BA73D6B17E47}" type="presOf" srcId="{5ECE577B-8BB3-4D02-9D1D-4ED35E99AE58}" destId="{22B7A710-3F32-4414-A41A-238D2FCEEE37}" srcOrd="0" destOrd="0" presId="urn:microsoft.com/office/officeart/2005/8/layout/orgChart1"/>
    <dgm:cxn modelId="{B7226667-60CB-4C9E-AD16-F32580C56528}" type="presOf" srcId="{A98082BF-73DA-46EC-ADE9-7CF053DDA5DD}" destId="{866642C8-1D0B-4613-90DD-2309E6A1E8DB}" srcOrd="0" destOrd="0" presId="urn:microsoft.com/office/officeart/2005/8/layout/orgChart1"/>
    <dgm:cxn modelId="{436DE8F0-24AE-4386-B502-BD37F195A737}" type="presOf" srcId="{3F0FE193-20D7-45F5-803C-B8AB503D0233}" destId="{6B17B686-1292-49D4-A491-36A0403433C2}" srcOrd="0" destOrd="0" presId="urn:microsoft.com/office/officeart/2005/8/layout/orgChart1"/>
    <dgm:cxn modelId="{C0B6D2D6-578E-4620-A583-396826B8F21C}" type="presOf" srcId="{B82EC549-ECEE-4220-8BBB-45FBFDD94159}" destId="{93ECF6BA-F18E-416C-ACBC-4A9B0108A0A0}" srcOrd="0" destOrd="0" presId="urn:microsoft.com/office/officeart/2005/8/layout/orgChart1"/>
    <dgm:cxn modelId="{A3C7329F-DD26-4E0C-B8DE-9274DC20B62A}" srcId="{D815EC20-FF03-4139-AD16-8CC7D6C9834C}" destId="{F2090130-4214-472D-801A-8DD990A4017E}" srcOrd="2" destOrd="0" parTransId="{C392D4E5-B739-496C-AF0C-33EF1BCBF37C}" sibTransId="{68FF2D96-3B5E-4EAE-B7B1-D170C29F9599}"/>
    <dgm:cxn modelId="{AB10EB37-4901-4831-8738-0100C5E21D58}" type="presOf" srcId="{D41AF78D-341E-4620-A082-DBC0B98B6152}" destId="{8BB79B3A-9DDB-4602-B271-2268BF1CB46E}" srcOrd="0" destOrd="0" presId="urn:microsoft.com/office/officeart/2005/8/layout/orgChart1"/>
    <dgm:cxn modelId="{AD1A04A3-559F-44B4-A663-AD6667AC2A08}" type="presOf" srcId="{D815EC20-FF03-4139-AD16-8CC7D6C9834C}" destId="{D4B64773-DAFE-480E-B4BB-C3CAB9F560F1}" srcOrd="1" destOrd="0" presId="urn:microsoft.com/office/officeart/2005/8/layout/orgChart1"/>
    <dgm:cxn modelId="{4955D855-2F6A-4127-9EE2-E051394B9440}" type="presOf" srcId="{D41AF78D-341E-4620-A082-DBC0B98B6152}" destId="{F2F040D6-92B5-4058-B787-AB92F8DE1EEB}" srcOrd="1" destOrd="0" presId="urn:microsoft.com/office/officeart/2005/8/layout/orgChart1"/>
    <dgm:cxn modelId="{C41EEDB9-6234-4FE5-AF05-28F2B3D28051}" srcId="{D815EC20-FF03-4139-AD16-8CC7D6C9834C}" destId="{5ECE577B-8BB3-4D02-9D1D-4ED35E99AE58}" srcOrd="1" destOrd="0" parTransId="{012E5A7A-751F-4D04-819D-CD1782311952}" sibTransId="{D90C62D9-FE48-491D-97D3-12837D7308D0}"/>
    <dgm:cxn modelId="{B0ACBB40-ED9F-4880-AD01-8C9FE396B988}" type="presOf" srcId="{34823C77-2AAF-4A7E-9765-A259FBFDB5E7}" destId="{9D4C78C8-2CFF-4BC6-A27E-2289AA6595F6}" srcOrd="0" destOrd="0" presId="urn:microsoft.com/office/officeart/2005/8/layout/orgChart1"/>
    <dgm:cxn modelId="{D00B12DB-C6EF-4037-9413-0A1C8A8BC1C6}" type="presOf" srcId="{5DD2EDED-35DB-485A-A200-67D52D43231F}" destId="{3DD3B43F-8B6F-491F-98D9-4ADB248D9091}" srcOrd="1" destOrd="0" presId="urn:microsoft.com/office/officeart/2005/8/layout/orgChart1"/>
    <dgm:cxn modelId="{BB0BAF09-E7B2-4934-8AFF-AD2DF3BBC28E}" type="presParOf" srcId="{866642C8-1D0B-4613-90DD-2309E6A1E8DB}" destId="{3949B3C5-63A1-4D2D-91BB-B09D067B1AF6}" srcOrd="0" destOrd="0" presId="urn:microsoft.com/office/officeart/2005/8/layout/orgChart1"/>
    <dgm:cxn modelId="{4D92A4FB-FA00-4DB6-B641-E3418FE2A454}" type="presParOf" srcId="{3949B3C5-63A1-4D2D-91BB-B09D067B1AF6}" destId="{868BC27A-F532-432E-AB0D-83B84FEA13D4}" srcOrd="0" destOrd="0" presId="urn:microsoft.com/office/officeart/2005/8/layout/orgChart1"/>
    <dgm:cxn modelId="{E6D3E20B-3B9F-43D7-9563-F6A7BD2BC2D6}" type="presParOf" srcId="{868BC27A-F532-432E-AB0D-83B84FEA13D4}" destId="{EDBDA5FF-4DA3-47DB-83F4-221CE1E35838}" srcOrd="0" destOrd="0" presId="urn:microsoft.com/office/officeart/2005/8/layout/orgChart1"/>
    <dgm:cxn modelId="{95A0E857-AF6E-49A7-B882-814E15D6EC38}" type="presParOf" srcId="{868BC27A-F532-432E-AB0D-83B84FEA13D4}" destId="{3DD3B43F-8B6F-491F-98D9-4ADB248D9091}" srcOrd="1" destOrd="0" presId="urn:microsoft.com/office/officeart/2005/8/layout/orgChart1"/>
    <dgm:cxn modelId="{B50DCEC0-FDB7-45E0-AAC5-F3419E7029D0}" type="presParOf" srcId="{3949B3C5-63A1-4D2D-91BB-B09D067B1AF6}" destId="{202091DE-7C0C-4B16-8B8A-4AA62F275388}" srcOrd="1" destOrd="0" presId="urn:microsoft.com/office/officeart/2005/8/layout/orgChart1"/>
    <dgm:cxn modelId="{D28E9B79-2686-4014-9252-C131C2B0C82A}" type="presParOf" srcId="{202091DE-7C0C-4B16-8B8A-4AA62F275388}" destId="{359B33B6-E4C1-4E61-9243-652CCC6206DB}" srcOrd="0" destOrd="0" presId="urn:microsoft.com/office/officeart/2005/8/layout/orgChart1"/>
    <dgm:cxn modelId="{5086EF3E-1779-4AC6-8ADF-66E49B553659}" type="presParOf" srcId="{202091DE-7C0C-4B16-8B8A-4AA62F275388}" destId="{4A41D574-BA55-4B70-8BD6-014DA8A813CA}" srcOrd="1" destOrd="0" presId="urn:microsoft.com/office/officeart/2005/8/layout/orgChart1"/>
    <dgm:cxn modelId="{3BE1C181-9ECB-453D-97E4-671A89317A84}" type="presParOf" srcId="{4A41D574-BA55-4B70-8BD6-014DA8A813CA}" destId="{6D427007-E223-4192-9584-B794FD503BB7}" srcOrd="0" destOrd="0" presId="urn:microsoft.com/office/officeart/2005/8/layout/orgChart1"/>
    <dgm:cxn modelId="{D8CE7D0B-D6B8-49D5-86C4-8A22C363A459}" type="presParOf" srcId="{6D427007-E223-4192-9584-B794FD503BB7}" destId="{BBA9D6ED-34A5-44E6-B60B-9BBFF3FA4B36}" srcOrd="0" destOrd="0" presId="urn:microsoft.com/office/officeart/2005/8/layout/orgChart1"/>
    <dgm:cxn modelId="{AE3EF656-ACF1-4554-B187-188A543B665B}" type="presParOf" srcId="{6D427007-E223-4192-9584-B794FD503BB7}" destId="{D4B64773-DAFE-480E-B4BB-C3CAB9F560F1}" srcOrd="1" destOrd="0" presId="urn:microsoft.com/office/officeart/2005/8/layout/orgChart1"/>
    <dgm:cxn modelId="{6C6E24ED-07FD-415C-B6D7-8A8865150EE6}" type="presParOf" srcId="{4A41D574-BA55-4B70-8BD6-014DA8A813CA}" destId="{D120136E-047F-450E-8E8C-5139150BDA97}" srcOrd="1" destOrd="0" presId="urn:microsoft.com/office/officeart/2005/8/layout/orgChart1"/>
    <dgm:cxn modelId="{F4229533-B814-47D2-BBCC-CD167D95DD05}" type="presParOf" srcId="{D120136E-047F-450E-8E8C-5139150BDA97}" destId="{93ECF6BA-F18E-416C-ACBC-4A9B0108A0A0}" srcOrd="0" destOrd="0" presId="urn:microsoft.com/office/officeart/2005/8/layout/orgChart1"/>
    <dgm:cxn modelId="{E7D14D57-089B-47CD-82A5-089AB0E5E4F6}" type="presParOf" srcId="{D120136E-047F-450E-8E8C-5139150BDA97}" destId="{39F2B8E1-08E3-4043-9F48-DF701A0E4537}" srcOrd="1" destOrd="0" presId="urn:microsoft.com/office/officeart/2005/8/layout/orgChart1"/>
    <dgm:cxn modelId="{7C555E61-1A5B-4235-9A18-E6EF4059117A}" type="presParOf" srcId="{39F2B8E1-08E3-4043-9F48-DF701A0E4537}" destId="{5FAFA03A-4564-497B-9C4B-F49C69D439CB}" srcOrd="0" destOrd="0" presId="urn:microsoft.com/office/officeart/2005/8/layout/orgChart1"/>
    <dgm:cxn modelId="{C6EBF9B4-DCB5-4131-B4AE-0666C7790DE3}" type="presParOf" srcId="{5FAFA03A-4564-497B-9C4B-F49C69D439CB}" destId="{8BB79B3A-9DDB-4602-B271-2268BF1CB46E}" srcOrd="0" destOrd="0" presId="urn:microsoft.com/office/officeart/2005/8/layout/orgChart1"/>
    <dgm:cxn modelId="{6477E262-8883-4CC4-BCE6-921EE24AA65D}" type="presParOf" srcId="{5FAFA03A-4564-497B-9C4B-F49C69D439CB}" destId="{F2F040D6-92B5-4058-B787-AB92F8DE1EEB}" srcOrd="1" destOrd="0" presId="urn:microsoft.com/office/officeart/2005/8/layout/orgChart1"/>
    <dgm:cxn modelId="{435E5644-3C31-457B-A466-DD4279E87CD8}" type="presParOf" srcId="{39F2B8E1-08E3-4043-9F48-DF701A0E4537}" destId="{E2E4554E-8485-4EFB-A9ED-9AC3B352DCE2}" srcOrd="1" destOrd="0" presId="urn:microsoft.com/office/officeart/2005/8/layout/orgChart1"/>
    <dgm:cxn modelId="{C5425E78-22F5-4ED9-92D4-AAFC53D7CFD3}" type="presParOf" srcId="{39F2B8E1-08E3-4043-9F48-DF701A0E4537}" destId="{CD73DB12-41D0-4814-A131-4AAC81B49729}" srcOrd="2" destOrd="0" presId="urn:microsoft.com/office/officeart/2005/8/layout/orgChart1"/>
    <dgm:cxn modelId="{4AC168D4-2C51-45E8-9B23-D0FD0833737B}" type="presParOf" srcId="{D120136E-047F-450E-8E8C-5139150BDA97}" destId="{A5778C22-E028-410B-BBA5-1B6AE6EACAC5}" srcOrd="2" destOrd="0" presId="urn:microsoft.com/office/officeart/2005/8/layout/orgChart1"/>
    <dgm:cxn modelId="{D5A64236-0004-4117-B80B-6B1BC70A49A7}" type="presParOf" srcId="{D120136E-047F-450E-8E8C-5139150BDA97}" destId="{BBCB3EB4-746B-4DFE-B29F-FBAAA22BC374}" srcOrd="3" destOrd="0" presId="urn:microsoft.com/office/officeart/2005/8/layout/orgChart1"/>
    <dgm:cxn modelId="{2B4724D9-5C1C-4ACA-B7DB-8D1B636FE0B7}" type="presParOf" srcId="{BBCB3EB4-746B-4DFE-B29F-FBAAA22BC374}" destId="{7F0D2578-FB53-44D3-B508-84A1C8BB06FF}" srcOrd="0" destOrd="0" presId="urn:microsoft.com/office/officeart/2005/8/layout/orgChart1"/>
    <dgm:cxn modelId="{4E4CE09B-F4AB-4355-B157-5FD3123CEECB}" type="presParOf" srcId="{7F0D2578-FB53-44D3-B508-84A1C8BB06FF}" destId="{22B7A710-3F32-4414-A41A-238D2FCEEE37}" srcOrd="0" destOrd="0" presId="urn:microsoft.com/office/officeart/2005/8/layout/orgChart1"/>
    <dgm:cxn modelId="{22E1D9BB-5CA0-494C-B293-DC2443B17B57}" type="presParOf" srcId="{7F0D2578-FB53-44D3-B508-84A1C8BB06FF}" destId="{6A13CB25-4600-4A81-9944-0C4D7F8144B1}" srcOrd="1" destOrd="0" presId="urn:microsoft.com/office/officeart/2005/8/layout/orgChart1"/>
    <dgm:cxn modelId="{B5C68244-4B5D-4EE0-B0BB-56FD2718ABB4}" type="presParOf" srcId="{BBCB3EB4-746B-4DFE-B29F-FBAAA22BC374}" destId="{633C6C8E-7782-4EF7-B52D-3AF93CD49AC0}" srcOrd="1" destOrd="0" presId="urn:microsoft.com/office/officeart/2005/8/layout/orgChart1"/>
    <dgm:cxn modelId="{D7322D97-6183-4AA9-914E-FF91C9D517D2}" type="presParOf" srcId="{BBCB3EB4-746B-4DFE-B29F-FBAAA22BC374}" destId="{242173E2-2EBD-45E5-B259-49B3EE96E605}" srcOrd="2" destOrd="0" presId="urn:microsoft.com/office/officeart/2005/8/layout/orgChart1"/>
    <dgm:cxn modelId="{37D48A86-EF37-4A94-8034-78FD376C14DD}" type="presParOf" srcId="{D120136E-047F-450E-8E8C-5139150BDA97}" destId="{DCB0DBF2-AEE1-4403-8A14-88B7DCE59149}" srcOrd="4" destOrd="0" presId="urn:microsoft.com/office/officeart/2005/8/layout/orgChart1"/>
    <dgm:cxn modelId="{AB7DDD5C-ECDC-4832-9ED0-ECCAD8ED09FC}" type="presParOf" srcId="{D120136E-047F-450E-8E8C-5139150BDA97}" destId="{F45152F3-F910-441F-B122-6EB82EF54C1A}" srcOrd="5" destOrd="0" presId="urn:microsoft.com/office/officeart/2005/8/layout/orgChart1"/>
    <dgm:cxn modelId="{328DAE90-A098-4BEA-9F5C-789FE418D424}" type="presParOf" srcId="{F45152F3-F910-441F-B122-6EB82EF54C1A}" destId="{1A103F8D-7641-49B3-A93C-5DF32EAB1802}" srcOrd="0" destOrd="0" presId="urn:microsoft.com/office/officeart/2005/8/layout/orgChart1"/>
    <dgm:cxn modelId="{6E8F9CB7-4868-4CD6-A2CB-8B96A1E47941}" type="presParOf" srcId="{1A103F8D-7641-49B3-A93C-5DF32EAB1802}" destId="{A15DB815-41A4-438A-8E7D-D80CA1E7D095}" srcOrd="0" destOrd="0" presId="urn:microsoft.com/office/officeart/2005/8/layout/orgChart1"/>
    <dgm:cxn modelId="{89523E99-6E26-4529-9500-D0532C57F8CF}" type="presParOf" srcId="{1A103F8D-7641-49B3-A93C-5DF32EAB1802}" destId="{18B89759-59DA-47C7-A3AF-AEBDCC780712}" srcOrd="1" destOrd="0" presId="urn:microsoft.com/office/officeart/2005/8/layout/orgChart1"/>
    <dgm:cxn modelId="{1C517E10-4D03-4A79-9A77-E21162FFD2B5}" type="presParOf" srcId="{F45152F3-F910-441F-B122-6EB82EF54C1A}" destId="{9587FBB6-51DF-4785-9F80-55724DAE7B96}" srcOrd="1" destOrd="0" presId="urn:microsoft.com/office/officeart/2005/8/layout/orgChart1"/>
    <dgm:cxn modelId="{7386BA37-50F5-45E5-9525-D5340D84656F}" type="presParOf" srcId="{F45152F3-F910-441F-B122-6EB82EF54C1A}" destId="{5140A626-0CAB-4C77-AFDA-FA12B0D21696}" srcOrd="2" destOrd="0" presId="urn:microsoft.com/office/officeart/2005/8/layout/orgChart1"/>
    <dgm:cxn modelId="{4CA508AA-E070-4E54-8858-D0418DF71072}" type="presParOf" srcId="{4A41D574-BA55-4B70-8BD6-014DA8A813CA}" destId="{594859B6-5162-4C44-9954-DFB8E57EF6EB}" srcOrd="2" destOrd="0" presId="urn:microsoft.com/office/officeart/2005/8/layout/orgChart1"/>
    <dgm:cxn modelId="{735E21DF-6386-4150-8844-2AD7EDBB346C}" type="presParOf" srcId="{3949B3C5-63A1-4D2D-91BB-B09D067B1AF6}" destId="{6E0F0788-5585-4891-B197-5C129CC35468}" srcOrd="2" destOrd="0" presId="urn:microsoft.com/office/officeart/2005/8/layout/orgChart1"/>
    <dgm:cxn modelId="{F9633BD5-3A6F-4D67-937D-75061667ACAC}" type="presParOf" srcId="{6E0F0788-5585-4891-B197-5C129CC35468}" destId="{9D4C78C8-2CFF-4BC6-A27E-2289AA6595F6}" srcOrd="0" destOrd="0" presId="urn:microsoft.com/office/officeart/2005/8/layout/orgChart1"/>
    <dgm:cxn modelId="{36A8BC4D-E15C-45B0-AB83-2E39F8BE83CA}" type="presParOf" srcId="{6E0F0788-5585-4891-B197-5C129CC35468}" destId="{898B86B2-AD84-4772-AF93-388001B5767A}" srcOrd="1" destOrd="0" presId="urn:microsoft.com/office/officeart/2005/8/layout/orgChart1"/>
    <dgm:cxn modelId="{B93E3D54-3D2B-4608-9650-0FC78B4A36EA}" type="presParOf" srcId="{898B86B2-AD84-4772-AF93-388001B5767A}" destId="{D5CEC7D1-929B-42CB-B15E-A91AA3517019}" srcOrd="0" destOrd="0" presId="urn:microsoft.com/office/officeart/2005/8/layout/orgChart1"/>
    <dgm:cxn modelId="{66BCB790-CC18-4164-8450-038260E61B92}" type="presParOf" srcId="{D5CEC7D1-929B-42CB-B15E-A91AA3517019}" destId="{6B17B686-1292-49D4-A491-36A0403433C2}" srcOrd="0" destOrd="0" presId="urn:microsoft.com/office/officeart/2005/8/layout/orgChart1"/>
    <dgm:cxn modelId="{A96F4A39-BB51-4448-9447-BE4F502E2318}" type="presParOf" srcId="{D5CEC7D1-929B-42CB-B15E-A91AA3517019}" destId="{F12743C6-1E70-430F-9383-16AC6154C7C7}" srcOrd="1" destOrd="0" presId="urn:microsoft.com/office/officeart/2005/8/layout/orgChart1"/>
    <dgm:cxn modelId="{EFED973F-259B-417D-A976-441C729F0698}" type="presParOf" srcId="{898B86B2-AD84-4772-AF93-388001B5767A}" destId="{0895AF18-8408-4544-B942-10B7C2A12F4E}" srcOrd="1" destOrd="0" presId="urn:microsoft.com/office/officeart/2005/8/layout/orgChart1"/>
    <dgm:cxn modelId="{9C768539-B5AE-4E05-91C2-7180E45FA987}" type="presParOf" srcId="{898B86B2-AD84-4772-AF93-388001B5767A}" destId="{F2B1AB7B-9C48-4617-BD81-E4B8D7E949A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4C78C8-2CFF-4BC6-A27E-2289AA6595F6}">
      <dsp:nvSpPr>
        <dsp:cNvPr id="0" name=""/>
        <dsp:cNvSpPr/>
      </dsp:nvSpPr>
      <dsp:spPr>
        <a:xfrm>
          <a:off x="3961582" y="800106"/>
          <a:ext cx="167504" cy="733830"/>
        </a:xfrm>
        <a:custGeom>
          <a:avLst/>
          <a:gdLst/>
          <a:ahLst/>
          <a:cxnLst/>
          <a:rect l="0" t="0" r="0" b="0"/>
          <a:pathLst>
            <a:path>
              <a:moveTo>
                <a:pt x="167504" y="0"/>
              </a:moveTo>
              <a:lnTo>
                <a:pt x="167504" y="733830"/>
              </a:lnTo>
              <a:lnTo>
                <a:pt x="0" y="7338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B0DBF2-AEE1-4403-8A14-88B7DCE59149}">
      <dsp:nvSpPr>
        <dsp:cNvPr id="0" name=""/>
        <dsp:cNvSpPr/>
      </dsp:nvSpPr>
      <dsp:spPr>
        <a:xfrm>
          <a:off x="4129087" y="3065408"/>
          <a:ext cx="1930292" cy="3350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504"/>
              </a:lnTo>
              <a:lnTo>
                <a:pt x="1930292" y="167504"/>
              </a:lnTo>
              <a:lnTo>
                <a:pt x="1930292" y="3350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778C22-E028-410B-BBA5-1B6AE6EACAC5}">
      <dsp:nvSpPr>
        <dsp:cNvPr id="0" name=""/>
        <dsp:cNvSpPr/>
      </dsp:nvSpPr>
      <dsp:spPr>
        <a:xfrm>
          <a:off x="4083367" y="3065408"/>
          <a:ext cx="91440" cy="33500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50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ECF6BA-F18E-416C-ACBC-4A9B0108A0A0}">
      <dsp:nvSpPr>
        <dsp:cNvPr id="0" name=""/>
        <dsp:cNvSpPr/>
      </dsp:nvSpPr>
      <dsp:spPr>
        <a:xfrm>
          <a:off x="2198794" y="3065408"/>
          <a:ext cx="1930292" cy="335009"/>
        </a:xfrm>
        <a:custGeom>
          <a:avLst/>
          <a:gdLst/>
          <a:ahLst/>
          <a:cxnLst/>
          <a:rect l="0" t="0" r="0" b="0"/>
          <a:pathLst>
            <a:path>
              <a:moveTo>
                <a:pt x="1930292" y="0"/>
              </a:moveTo>
              <a:lnTo>
                <a:pt x="1930292" y="167504"/>
              </a:lnTo>
              <a:lnTo>
                <a:pt x="0" y="167504"/>
              </a:lnTo>
              <a:lnTo>
                <a:pt x="0" y="3350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9B33B6-E4C1-4E61-9243-652CCC6206DB}">
      <dsp:nvSpPr>
        <dsp:cNvPr id="0" name=""/>
        <dsp:cNvSpPr/>
      </dsp:nvSpPr>
      <dsp:spPr>
        <a:xfrm>
          <a:off x="4083367" y="800106"/>
          <a:ext cx="91440" cy="14676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676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BDA5FF-4DA3-47DB-83F4-221CE1E35838}">
      <dsp:nvSpPr>
        <dsp:cNvPr id="0" name=""/>
        <dsp:cNvSpPr/>
      </dsp:nvSpPr>
      <dsp:spPr>
        <a:xfrm>
          <a:off x="3331445" y="2464"/>
          <a:ext cx="1595283" cy="7976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Board of Directors</a:t>
          </a:r>
        </a:p>
      </dsp:txBody>
      <dsp:txXfrm>
        <a:off x="3331445" y="2464"/>
        <a:ext cx="1595283" cy="797641"/>
      </dsp:txXfrm>
    </dsp:sp>
    <dsp:sp modelId="{BBA9D6ED-34A5-44E6-B60B-9BBFF3FA4B36}">
      <dsp:nvSpPr>
        <dsp:cNvPr id="0" name=""/>
        <dsp:cNvSpPr/>
      </dsp:nvSpPr>
      <dsp:spPr>
        <a:xfrm>
          <a:off x="3331445" y="2267767"/>
          <a:ext cx="1595283" cy="7976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Executive Director</a:t>
          </a:r>
        </a:p>
      </dsp:txBody>
      <dsp:txXfrm>
        <a:off x="3331445" y="2267767"/>
        <a:ext cx="1595283" cy="797641"/>
      </dsp:txXfrm>
    </dsp:sp>
    <dsp:sp modelId="{8BB79B3A-9DDB-4602-B271-2268BF1CB46E}">
      <dsp:nvSpPr>
        <dsp:cNvPr id="0" name=""/>
        <dsp:cNvSpPr/>
      </dsp:nvSpPr>
      <dsp:spPr>
        <a:xfrm>
          <a:off x="1401152" y="3400418"/>
          <a:ext cx="1595283" cy="7976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Collections Manager</a:t>
          </a:r>
        </a:p>
      </dsp:txBody>
      <dsp:txXfrm>
        <a:off x="1401152" y="3400418"/>
        <a:ext cx="1595283" cy="797641"/>
      </dsp:txXfrm>
    </dsp:sp>
    <dsp:sp modelId="{22B7A710-3F32-4414-A41A-238D2FCEEE37}">
      <dsp:nvSpPr>
        <dsp:cNvPr id="0" name=""/>
        <dsp:cNvSpPr/>
      </dsp:nvSpPr>
      <dsp:spPr>
        <a:xfrm>
          <a:off x="3331445" y="3400418"/>
          <a:ext cx="1595283" cy="7976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Curator</a:t>
          </a:r>
        </a:p>
      </dsp:txBody>
      <dsp:txXfrm>
        <a:off x="3331445" y="3400418"/>
        <a:ext cx="1595283" cy="797641"/>
      </dsp:txXfrm>
    </dsp:sp>
    <dsp:sp modelId="{A15DB815-41A4-438A-8E7D-D80CA1E7D095}">
      <dsp:nvSpPr>
        <dsp:cNvPr id="0" name=""/>
        <dsp:cNvSpPr/>
      </dsp:nvSpPr>
      <dsp:spPr>
        <a:xfrm>
          <a:off x="5261738" y="3400418"/>
          <a:ext cx="1595283" cy="7976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Registrar</a:t>
          </a:r>
        </a:p>
      </dsp:txBody>
      <dsp:txXfrm>
        <a:off x="5261738" y="3400418"/>
        <a:ext cx="1595283" cy="797641"/>
      </dsp:txXfrm>
    </dsp:sp>
    <dsp:sp modelId="{6B17B686-1292-49D4-A491-36A0403433C2}">
      <dsp:nvSpPr>
        <dsp:cNvPr id="0" name=""/>
        <dsp:cNvSpPr/>
      </dsp:nvSpPr>
      <dsp:spPr>
        <a:xfrm>
          <a:off x="2366299" y="1135116"/>
          <a:ext cx="1595283" cy="7976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Arial" charset="0"/>
            </a:rPr>
            <a:t>Museum Advisory Committee</a:t>
          </a:r>
        </a:p>
      </dsp:txBody>
      <dsp:txXfrm>
        <a:off x="2366299" y="1135116"/>
        <a:ext cx="1595283" cy="7976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952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605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31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00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340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46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40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731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244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287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682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65EC0-62B7-004A-BDBE-AD603F11409C}" type="datetimeFigureOut">
              <a:rPr lang="en-US" smtClean="0"/>
              <a:t>1/22/2014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42009-0D4B-BE42-8B01-51B89066F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988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microsoft.com/office/2007/relationships/hdphoto" Target="../media/hdphoto1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6.jpeg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jp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emf"/><Relationship Id="rId9" Type="http://schemas.microsoft.com/office/2007/relationships/diagramDrawing" Target="../diagrams/drawing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4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G"/><Relationship Id="rId4" Type="http://schemas.openxmlformats.org/officeDocument/2006/relationships/image" Target="../media/image4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4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4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4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4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4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4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microsoft.com/office/2007/relationships/hdphoto" Target="../media/hdphoto3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g"/><Relationship Id="rId4" Type="http://schemas.openxmlformats.org/officeDocument/2006/relationships/image" Target="../media/image4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g"/><Relationship Id="rId4" Type="http://schemas.openxmlformats.org/officeDocument/2006/relationships/image" Target="../media/image4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g"/><Relationship Id="rId4" Type="http://schemas.openxmlformats.org/officeDocument/2006/relationships/image" Target="../media/image4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47.jpeg"/><Relationship Id="rId4" Type="http://schemas.openxmlformats.org/officeDocument/2006/relationships/image" Target="../media/image4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entorCorps cover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28599"/>
            <a:ext cx="9155201" cy="71933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28666" y="2240324"/>
            <a:ext cx="5947416" cy="1198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4400" dirty="0" smtClean="0">
                <a:solidFill>
                  <a:schemeClr val="bg1"/>
                </a:solidFill>
                <a:latin typeface="FuturTLig"/>
                <a:cs typeface="FuturTLig"/>
              </a:rPr>
              <a:t>CONNECTING TO</a:t>
            </a:r>
          </a:p>
          <a:p>
            <a:pPr algn="ctr">
              <a:lnSpc>
                <a:spcPct val="80000"/>
              </a:lnSpc>
            </a:pPr>
            <a:r>
              <a:rPr lang="en-US" sz="4400" dirty="0" smtClean="0">
                <a:solidFill>
                  <a:schemeClr val="bg1"/>
                </a:solidFill>
                <a:latin typeface="FuturTBol"/>
                <a:cs typeface="FuturTBol"/>
              </a:rPr>
              <a:t>COLLECTIONS</a:t>
            </a:r>
            <a:endParaRPr lang="en-US" sz="4400" dirty="0">
              <a:solidFill>
                <a:schemeClr val="bg1"/>
              </a:solidFill>
              <a:latin typeface="FuturTBol"/>
              <a:cs typeface="FuturTBo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92030" y="3708663"/>
            <a:ext cx="594741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en-US" sz="4000" dirty="0" smtClean="0">
                <a:latin typeface="FuturTLig"/>
                <a:cs typeface="FuturTLig"/>
              </a:rPr>
              <a:t>Collections Care</a:t>
            </a:r>
          </a:p>
          <a:p>
            <a:pPr algn="ctr">
              <a:lnSpc>
                <a:spcPct val="75000"/>
              </a:lnSpc>
            </a:pPr>
            <a:r>
              <a:rPr lang="en-US" sz="2800" dirty="0" smtClean="0">
                <a:latin typeface="FuturTLig"/>
                <a:cs typeface="FuturTLig"/>
              </a:rPr>
              <a:t>[presenter name]</a:t>
            </a:r>
          </a:p>
        </p:txBody>
      </p:sp>
    </p:spTree>
    <p:extLst>
      <p:ext uri="{BB962C8B-B14F-4D97-AF65-F5344CB8AC3E}">
        <p14:creationId xmlns:p14="http://schemas.microsoft.com/office/powerpoint/2010/main" val="207580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8268" y="1194916"/>
            <a:ext cx="832798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Handling: Oils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26875" y="6384350"/>
            <a:ext cx="2746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Fingerprint Corrosion on Teapot, WHC.</a:t>
            </a:r>
            <a:endParaRPr lang="en-US" sz="2000" i="1" dirty="0">
              <a:latin typeface="Adobe Garamond Pro"/>
              <a:cs typeface="Adobe Garamond Pro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94"/>
          <a:stretch/>
        </p:blipFill>
        <p:spPr>
          <a:xfrm>
            <a:off x="1070143" y="1828936"/>
            <a:ext cx="7003714" cy="4486161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626808" y="3516870"/>
            <a:ext cx="2207677" cy="2110148"/>
          </a:xfrm>
          <a:prstGeom prst="ellipse">
            <a:avLst/>
          </a:prstGeom>
          <a:noFill/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8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6" y="1743086"/>
            <a:ext cx="8486929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Handling: Invisible Dangers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52640" y="6034203"/>
            <a:ext cx="2646301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Basket</a:t>
            </a:r>
            <a:r>
              <a:rPr lang="en-US" sz="2000" i="1" baseline="30000" dirty="0">
                <a:latin typeface="Adobe Garamond Pro"/>
                <a:cs typeface="Adobe Garamond Pro"/>
              </a:rPr>
              <a:t>, WHC 1992.1.8</a:t>
            </a:r>
          </a:p>
          <a:p>
            <a:endParaRPr lang="en-US" sz="2000" i="1" dirty="0">
              <a:latin typeface="Adobe Garamond Pro"/>
              <a:cs typeface="Adobe Garamond Pro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93748" y="6034203"/>
            <a:ext cx="2352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Taxidermy Musk Ox, Jensen Arctic Museum, Monmouth, WHC 2011.030.0174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12" y="2640801"/>
            <a:ext cx="348196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Pesticides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Arsenic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err="1" smtClean="0">
                <a:latin typeface="Adobe Garamond Pro"/>
                <a:cs typeface="Adobe Garamond Pro"/>
              </a:rPr>
              <a:t>Mecury</a:t>
            </a:r>
            <a:endParaRPr lang="en-US" sz="2400" dirty="0" smtClean="0">
              <a:latin typeface="Adobe Garamond Pro"/>
              <a:cs typeface="Adobe Garamond Pro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err="1" smtClean="0">
                <a:latin typeface="Adobe Garamond Pro"/>
                <a:cs typeface="Adobe Garamond Pro"/>
              </a:rPr>
              <a:t>Napthalene</a:t>
            </a:r>
            <a:endParaRPr lang="en-US" sz="2400" dirty="0" smtClean="0">
              <a:latin typeface="Adobe Garamond Pro"/>
              <a:cs typeface="Adobe Garamond Pro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err="1" smtClean="0">
                <a:latin typeface="Adobe Garamond Pro"/>
                <a:cs typeface="Adobe Garamond Pro"/>
              </a:rPr>
              <a:t>Paradichlorobenzene</a:t>
            </a:r>
            <a:r>
              <a:rPr lang="en-US" sz="2400" dirty="0" smtClean="0">
                <a:latin typeface="Adobe Garamond Pro"/>
                <a:cs typeface="Adobe Garamond Pro"/>
              </a:rPr>
              <a:t> (PBD)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Where </a:t>
            </a:r>
            <a:endParaRPr lang="en-US" sz="2400" dirty="0">
              <a:latin typeface="Adobe Garamond Pro"/>
              <a:cs typeface="Adobe Garamond Pro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Baskets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Furs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Taxidermy Animals</a:t>
            </a:r>
            <a:endParaRPr lang="en-US" sz="2400" dirty="0">
              <a:latin typeface="Adobe Garamond Pro"/>
              <a:cs typeface="Adobe Garamond Pro"/>
            </a:endParaRPr>
          </a:p>
          <a:p>
            <a:endParaRPr lang="en-US" sz="2400" dirty="0">
              <a:latin typeface="Adobe Garamond Pro"/>
              <a:cs typeface="Adobe Garamond Pr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878" y="2735316"/>
            <a:ext cx="2561813" cy="3222430"/>
          </a:xfrm>
          <a:prstGeom prst="rect">
            <a:avLst/>
          </a:prstGeom>
        </p:spPr>
      </p:pic>
      <p:pic>
        <p:nvPicPr>
          <p:cNvPr id="1026" name="Picture 2" descr="Z:\Multimedia\Largeimages\00920010008-large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65" t="8505" r="22227" b="14969"/>
          <a:stretch/>
        </p:blipFill>
        <p:spPr bwMode="auto">
          <a:xfrm>
            <a:off x="3514277" y="3051074"/>
            <a:ext cx="2775632" cy="290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69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8268" y="1459632"/>
            <a:ext cx="832798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Mitigating Handling Concerns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8628" y="6345960"/>
            <a:ext cx="2382350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Volunteer Examining Photo,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WHC</a:t>
            </a:r>
            <a:endParaRPr lang="en-US" sz="2000" i="1" baseline="30000" dirty="0" smtClean="0">
              <a:latin typeface="Adobe Garamond Pro"/>
              <a:cs typeface="Adobe Garamond Pro"/>
            </a:endParaRPr>
          </a:p>
        </p:txBody>
      </p:sp>
      <p:pic>
        <p:nvPicPr>
          <p:cNvPr id="7" name="Content Placeholder 4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48"/>
          <a:stretch/>
        </p:blipFill>
        <p:spPr>
          <a:xfrm>
            <a:off x="586410" y="2093652"/>
            <a:ext cx="3344568" cy="41910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55479" y="2338396"/>
            <a:ext cx="408140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Wash Hands (before &amp; after)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Gloves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Cotton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Nitrile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Lift from most solid part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Always use two hands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Plan before you move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Box/Sleeve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Copy, Photograph and Label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71198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8895" y="1375336"/>
            <a:ext cx="737374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Temperature &amp; Humidity</a:t>
            </a:r>
            <a:endParaRPr lang="en-US" sz="4400" dirty="0">
              <a:latin typeface="FuturTBol"/>
              <a:cs typeface="FuturTBol"/>
            </a:endParaRPr>
          </a:p>
        </p:txBody>
      </p:sp>
      <p:pic>
        <p:nvPicPr>
          <p:cNvPr id="7" name="Content Placeholder 4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73" r="32399"/>
          <a:stretch/>
        </p:blipFill>
        <p:spPr>
          <a:xfrm>
            <a:off x="3881888" y="2117574"/>
            <a:ext cx="4602236" cy="44541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8894" y="2399418"/>
            <a:ext cx="4081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dobe Garamond Pro"/>
                <a:cs typeface="Adobe Garamond Pro"/>
              </a:rPr>
              <a:t>Definition:</a:t>
            </a:r>
          </a:p>
          <a:p>
            <a:r>
              <a:rPr lang="en-US" sz="2400" dirty="0" smtClean="0">
                <a:latin typeface="Adobe Garamond Pro"/>
                <a:cs typeface="Adobe Garamond Pro"/>
              </a:rPr>
              <a:t>RH – Relative Humidity</a:t>
            </a:r>
          </a:p>
        </p:txBody>
      </p:sp>
    </p:spTree>
    <p:extLst>
      <p:ext uri="{BB962C8B-B14F-4D97-AF65-F5344CB8AC3E}">
        <p14:creationId xmlns:p14="http://schemas.microsoft.com/office/powerpoint/2010/main" val="422135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6"/>
          <a:stretch/>
        </p:blipFill>
        <p:spPr>
          <a:xfrm>
            <a:off x="0" y="-1"/>
            <a:ext cx="9144000" cy="6835717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9651" y="1353820"/>
            <a:ext cx="737374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What to Look For…</a:t>
            </a:r>
            <a:endParaRPr lang="en-US" sz="4400" dirty="0">
              <a:latin typeface="FuturTBol"/>
              <a:cs typeface="FuturTBol"/>
            </a:endParaRPr>
          </a:p>
        </p:txBody>
      </p:sp>
      <p:pic>
        <p:nvPicPr>
          <p:cNvPr id="8" name="Content Placeholder 4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4" r="3690"/>
          <a:stretch/>
        </p:blipFill>
        <p:spPr>
          <a:xfrm rot="5400000">
            <a:off x="4607413" y="2303553"/>
            <a:ext cx="4328611" cy="38961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0" r="15528"/>
          <a:stretch/>
        </p:blipFill>
        <p:spPr>
          <a:xfrm>
            <a:off x="402248" y="2087320"/>
            <a:ext cx="4098453" cy="432861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409096" y="6474062"/>
            <a:ext cx="1310700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Mildew and rust.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30557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6"/>
          <a:stretch/>
        </p:blipFill>
        <p:spPr>
          <a:xfrm>
            <a:off x="0" y="-1"/>
            <a:ext cx="9144000" cy="6835717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8894" y="1353820"/>
            <a:ext cx="737374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What to Look For…</a:t>
            </a:r>
            <a:endParaRPr lang="en-US" sz="4400" dirty="0">
              <a:latin typeface="FuturTBol"/>
              <a:cs typeface="FuturTBol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30" r="61310" b="49048"/>
          <a:stretch/>
        </p:blipFill>
        <p:spPr>
          <a:xfrm>
            <a:off x="576657" y="2130910"/>
            <a:ext cx="7789529" cy="33554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33305" y="5533542"/>
            <a:ext cx="4832881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Checking in wood can be caused by fluctuations in temperature/humidity.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354325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9488" y="2942970"/>
            <a:ext cx="7834955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Adobe Garamond Pro"/>
                <a:cs typeface="Adobe Garamond Pro"/>
              </a:rPr>
              <a:t>• Temperature: 68-70 Degrees Fahrenheit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dobe Garamond Pro"/>
                <a:cs typeface="Adobe Garamond Pro"/>
              </a:rPr>
              <a:t>• RH: 45-55%</a:t>
            </a:r>
          </a:p>
          <a:p>
            <a:pPr>
              <a:lnSpc>
                <a:spcPct val="150000"/>
              </a:lnSpc>
            </a:pPr>
            <a:endParaRPr lang="en-US" sz="2800" dirty="0" smtClean="0">
              <a:latin typeface="Adobe Garamond Pro"/>
              <a:cs typeface="Adobe Garamond Pro"/>
            </a:endParaRPr>
          </a:p>
          <a:p>
            <a:pPr>
              <a:lnSpc>
                <a:spcPct val="150000"/>
              </a:lnSpc>
            </a:pPr>
            <a:r>
              <a:rPr lang="en-US" sz="6600" dirty="0" smtClean="0">
                <a:latin typeface="Adobe Garamond Pro"/>
                <a:cs typeface="Adobe Garamond Pro"/>
              </a:rPr>
              <a:t>Stability</a:t>
            </a:r>
            <a:endParaRPr lang="en-US" sz="6600" dirty="0">
              <a:latin typeface="Adobe Garamond Pro"/>
              <a:cs typeface="Adobe Garamond Pro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896" y="1743087"/>
            <a:ext cx="7373747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Ideal Conditions for Mixed Collections</a:t>
            </a:r>
            <a:endParaRPr lang="en-US" sz="4400" dirty="0">
              <a:latin typeface="FuturTBol"/>
              <a:cs typeface="FuturTBol"/>
            </a:endParaRPr>
          </a:p>
        </p:txBody>
      </p:sp>
    </p:spTree>
    <p:extLst>
      <p:ext uri="{BB962C8B-B14F-4D97-AF65-F5344CB8AC3E}">
        <p14:creationId xmlns:p14="http://schemas.microsoft.com/office/powerpoint/2010/main" val="60470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8895" y="1472154"/>
            <a:ext cx="8516164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Mitigation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708" y="2681113"/>
            <a:ext cx="42225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Adobe Garamond Pro"/>
                <a:cs typeface="Adobe Garamond Pro"/>
              </a:rPr>
              <a:t>• HVAC System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Monitoring</a:t>
            </a:r>
          </a:p>
          <a:p>
            <a:pPr marL="914400" lvl="1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err="1" smtClean="0">
                <a:latin typeface="Adobe Garamond Pro"/>
                <a:cs typeface="Adobe Garamond Pro"/>
              </a:rPr>
              <a:t>Hygrothermograph</a:t>
            </a:r>
            <a:endParaRPr lang="en-US" sz="2800" dirty="0" smtClean="0">
              <a:latin typeface="Adobe Garamond Pro"/>
              <a:cs typeface="Adobe Garamond Pro"/>
            </a:endParaRPr>
          </a:p>
          <a:p>
            <a:pPr marL="914400" lvl="1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Data logger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dobe Garamond Pro"/>
                <a:cs typeface="Adobe Garamond Pro"/>
              </a:rPr>
              <a:t>• Microclimate</a:t>
            </a:r>
          </a:p>
          <a:p>
            <a:pPr>
              <a:lnSpc>
                <a:spcPct val="150000"/>
              </a:lnSpc>
            </a:pPr>
            <a:endParaRPr lang="en-US" sz="2800" dirty="0">
              <a:latin typeface="Adobe Garamond Pro"/>
              <a:cs typeface="Adobe Garamond Pro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6765" y="5533543"/>
            <a:ext cx="4832881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Cheap method of tracking changes in temperature and humidity in collections, a </a:t>
            </a:r>
            <a:r>
              <a:rPr lang="en-US" sz="2000" i="1" baseline="30000" dirty="0">
                <a:latin typeface="Adobe Garamond Pro"/>
                <a:cs typeface="Adobe Garamond Pro"/>
              </a:rPr>
              <a:t>meter and  pencil and paper.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" r="9607"/>
          <a:stretch/>
        </p:blipFill>
        <p:spPr>
          <a:xfrm>
            <a:off x="4266765" y="2106174"/>
            <a:ext cx="4832881" cy="338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14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8895" y="1692346"/>
            <a:ext cx="737374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Light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894" y="2606452"/>
            <a:ext cx="4081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Visible</a:t>
            </a:r>
            <a:r>
              <a:rPr lang="en-US" sz="2400" dirty="0">
                <a:latin typeface="Adobe Garamond Pro"/>
                <a:cs typeface="Adobe Garamond Pro"/>
              </a:rPr>
              <a:t> </a:t>
            </a:r>
            <a:endParaRPr lang="en-US" sz="2400" dirty="0" smtClean="0">
              <a:latin typeface="Adobe Garamond Pro"/>
              <a:cs typeface="Adobe Garamond Pro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UV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Infrared</a:t>
            </a:r>
          </a:p>
        </p:txBody>
      </p:sp>
      <p:pic>
        <p:nvPicPr>
          <p:cNvPr id="10" name="Content Placeholder 4"/>
          <p:cNvPicPr>
            <a:picLocks noGrp="1" noChangeAspect="1"/>
          </p:cNvPicPr>
          <p:nvPr>
            <p:ph sz="quarter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46511" y="2100825"/>
            <a:ext cx="5382660" cy="393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8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8895" y="1692346"/>
            <a:ext cx="737374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Mitigation</a:t>
            </a:r>
            <a:endParaRPr lang="en-US" sz="4400" dirty="0">
              <a:latin typeface="FuturTBol"/>
              <a:cs typeface="FuturTBo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5" t="3839"/>
          <a:stretch/>
        </p:blipFill>
        <p:spPr>
          <a:xfrm>
            <a:off x="3812875" y="2326366"/>
            <a:ext cx="5053438" cy="41306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564768" y="6516210"/>
            <a:ext cx="2646301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Photograph, WHC 84.2.2.3.18</a:t>
            </a:r>
          </a:p>
          <a:p>
            <a:endParaRPr lang="en-US" sz="2000" i="1" dirty="0">
              <a:latin typeface="Adobe Garamond Pro"/>
              <a:cs typeface="Adobe Garamond Pro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894" y="2606452"/>
            <a:ext cx="4081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Cover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Duplicate to Display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Change or sleeve lights</a:t>
            </a:r>
          </a:p>
        </p:txBody>
      </p:sp>
    </p:spTree>
    <p:extLst>
      <p:ext uri="{BB962C8B-B14F-4D97-AF65-F5344CB8AC3E}">
        <p14:creationId xmlns:p14="http://schemas.microsoft.com/office/powerpoint/2010/main" val="123749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8896" y="1743087"/>
            <a:ext cx="737374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[Presenter Name]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488" y="2681113"/>
            <a:ext cx="783495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Adobe Garamond Pro"/>
                <a:cs typeface="Adobe Garamond Pro"/>
              </a:rPr>
              <a:t>[Contact/Background Information]</a:t>
            </a:r>
            <a:endParaRPr lang="en-US" sz="2800" dirty="0">
              <a:latin typeface="Adobe Garamond Pro"/>
              <a:cs typeface="Adobe Garamond Pro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0595" y="6394398"/>
            <a:ext cx="5634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Base program provided by the Willamette Heritage Center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80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8895" y="1375336"/>
            <a:ext cx="737374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Pests</a:t>
            </a:r>
            <a:endParaRPr lang="en-US" sz="4400" dirty="0">
              <a:latin typeface="FuturTBol"/>
              <a:cs typeface="FuturTBol"/>
            </a:endParaRPr>
          </a:p>
        </p:txBody>
      </p:sp>
      <p:pic>
        <p:nvPicPr>
          <p:cNvPr id="11" name="Content Placeholder 4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44"/>
          <a:stretch/>
        </p:blipFill>
        <p:spPr>
          <a:xfrm>
            <a:off x="558538" y="2009356"/>
            <a:ext cx="8026924" cy="472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5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7" t="21542" r="28975" b="14651"/>
          <a:stretch/>
        </p:blipFill>
        <p:spPr>
          <a:xfrm>
            <a:off x="4140675" y="1525723"/>
            <a:ext cx="4579119" cy="49802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8894" y="1375336"/>
            <a:ext cx="737374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Signs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58184" y="6592824"/>
            <a:ext cx="3661610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Carpet Beetle </a:t>
            </a:r>
            <a:r>
              <a:rPr lang="en-US" sz="2000" i="1" baseline="30000" dirty="0">
                <a:latin typeface="Adobe Garamond Pro"/>
                <a:cs typeface="Adobe Garamond Pro"/>
              </a:rPr>
              <a:t>molted skin on woolen army coat, WHC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.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9708" y="2111235"/>
            <a:ext cx="422251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Larval skins </a:t>
            </a:r>
            <a:r>
              <a:rPr lang="en-US" sz="2800" dirty="0" smtClean="0">
                <a:latin typeface="Adobe Garamond Pro"/>
                <a:cs typeface="Adobe Garamond Pro"/>
                <a:sym typeface="Wingdings" pitchFamily="2" charset="2"/>
              </a:rPr>
              <a:t>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Casings, webs, cocoons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err="1" smtClean="0">
                <a:latin typeface="Adobe Garamond Pro"/>
                <a:cs typeface="Adobe Garamond Pro"/>
              </a:rPr>
              <a:t>Frass</a:t>
            </a:r>
            <a:endParaRPr lang="en-US" sz="2800" dirty="0">
              <a:latin typeface="Adobe Garamond Pro"/>
              <a:cs typeface="Adobe Garamond Pro"/>
            </a:endParaRPr>
          </a:p>
          <a:p>
            <a:pPr>
              <a:lnSpc>
                <a:spcPct val="150000"/>
              </a:lnSpc>
            </a:pPr>
            <a:endParaRPr lang="en-US" sz="2800" dirty="0" smtClean="0">
              <a:latin typeface="Adobe Garamond Pro"/>
              <a:cs typeface="Adobe Garamond Pro"/>
            </a:endParaRPr>
          </a:p>
          <a:p>
            <a:pPr>
              <a:lnSpc>
                <a:spcPct val="150000"/>
              </a:lnSpc>
            </a:pPr>
            <a:endParaRPr lang="en-US" sz="2800" dirty="0">
              <a:latin typeface="Adobe Garamond Pro"/>
              <a:cs typeface="Adobe Garamond Pro"/>
            </a:endParaRPr>
          </a:p>
        </p:txBody>
      </p:sp>
      <p:sp>
        <p:nvSpPr>
          <p:cNvPr id="3" name="Oval 2"/>
          <p:cNvSpPr/>
          <p:nvPr/>
        </p:nvSpPr>
        <p:spPr>
          <a:xfrm>
            <a:off x="4835416" y="2678993"/>
            <a:ext cx="1890095" cy="1713900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80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8894" y="1375336"/>
            <a:ext cx="737374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Signs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28885" y="6384257"/>
            <a:ext cx="4313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err="1" smtClean="0">
                <a:latin typeface="Adobe Garamond Pro"/>
                <a:cs typeface="Adobe Garamond Pro"/>
              </a:rPr>
              <a:t>Frass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 and characteristic</a:t>
            </a:r>
            <a:r>
              <a:rPr lang="en-US" sz="2000" i="1" dirty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holes </a:t>
            </a:r>
            <a:r>
              <a:rPr lang="en-US" sz="2000" i="1" baseline="30000" dirty="0">
                <a:latin typeface="Adobe Garamond Pro"/>
                <a:cs typeface="Adobe Garamond Pro"/>
              </a:rPr>
              <a:t>on wooden flail, WHC Collections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.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5" b="3455"/>
          <a:stretch/>
        </p:blipFill>
        <p:spPr>
          <a:xfrm>
            <a:off x="1131945" y="2183825"/>
            <a:ext cx="7410091" cy="420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19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8895" y="1692346"/>
            <a:ext cx="737374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Mitigation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4617" y="6336391"/>
            <a:ext cx="2646301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Photograph, WHC 98.3.2.6.2</a:t>
            </a:r>
          </a:p>
          <a:p>
            <a:endParaRPr lang="en-US" sz="2000" i="1" dirty="0">
              <a:latin typeface="Adobe Garamond Pro"/>
              <a:cs typeface="Adobe Garamond Pro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894" y="2606452"/>
            <a:ext cx="40814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IPM – Integrated Pest Management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Eliminate Food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Monitor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Freeze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9"/>
          <a:stretch/>
        </p:blipFill>
        <p:spPr>
          <a:xfrm>
            <a:off x="4045768" y="2326366"/>
            <a:ext cx="5003408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2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9487" y="2226849"/>
            <a:ext cx="783495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Adobe Garamond Pro"/>
                <a:cs typeface="Adobe Garamond Pro"/>
              </a:rPr>
              <a:t>• What are collections?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9488" y="1592829"/>
            <a:ext cx="8483890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Defining Collections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256" y="2981035"/>
            <a:ext cx="4992735" cy="33160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4041577" y="6375551"/>
            <a:ext cx="4566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Loom in the Thomas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Kay Woolen Mill, Salem.  P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hoto by Ron Cooper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.</a:t>
            </a:r>
            <a:endParaRPr lang="en-US" sz="2000" i="1" baseline="30000" dirty="0" smtClean="0">
              <a:latin typeface="Adobe Garamond Pro"/>
              <a:cs typeface="Adobe Garamond Pro"/>
            </a:endParaRPr>
          </a:p>
        </p:txBody>
      </p:sp>
      <p:pic>
        <p:nvPicPr>
          <p:cNvPr id="11" name="Picture 2" descr="H:\DCIM\110_PANA\P1100539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3491" y="3411830"/>
            <a:ext cx="3277242" cy="2457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TextBox 11"/>
          <p:cNvSpPr txBox="1"/>
          <p:nvPr/>
        </p:nvSpPr>
        <p:spPr>
          <a:xfrm>
            <a:off x="533901" y="6356228"/>
            <a:ext cx="2593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Loom accessories,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Thomas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Kay Woolen Mill, Salem.  </a:t>
            </a:r>
            <a:endParaRPr lang="en-US" sz="2000" i="1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34086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9488" y="2907480"/>
            <a:ext cx="7834955" cy="3270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>
                <a:latin typeface="Adobe Garamond Pro"/>
                <a:cs typeface="Adobe Garamond Pro"/>
              </a:rPr>
              <a:t>Intellectual Control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Adobe Garamond Pro"/>
                <a:cs typeface="Adobe Garamond Pro"/>
              </a:rPr>
              <a:t>Know what you have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Physical Control</a:t>
            </a:r>
          </a:p>
          <a:p>
            <a:pPr lvl="1">
              <a:lnSpc>
                <a:spcPct val="150000"/>
              </a:lnSpc>
            </a:pPr>
            <a:r>
              <a:rPr lang="en-US" sz="2800" dirty="0" smtClean="0">
                <a:latin typeface="Adobe Garamond Pro"/>
                <a:cs typeface="Adobe Garamond Pro"/>
              </a:rPr>
              <a:t>Know Where to Find It</a:t>
            </a:r>
          </a:p>
          <a:p>
            <a:pPr>
              <a:lnSpc>
                <a:spcPct val="150000"/>
              </a:lnSpc>
            </a:pPr>
            <a:endParaRPr lang="en-US" sz="2800" dirty="0" smtClean="0">
              <a:latin typeface="Adobe Garamond Pro"/>
              <a:cs typeface="Adobe Garamond Pro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488" y="1592829"/>
            <a:ext cx="8483890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Collections Management Responsibilities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943" y="3189057"/>
            <a:ext cx="4206435" cy="31548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26943" y="6343883"/>
            <a:ext cx="42064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Inventorying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materials at the Oregon State Hospital in Salem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.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230332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3843" y="1818343"/>
            <a:ext cx="8376313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Adobe Garamond Pro"/>
                <a:cs typeface="Adobe Garamond Pro"/>
              </a:rPr>
              <a:t>Guiding Document for Collections Management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Statement of Purpose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Definition of Collections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Collecting Plan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Ethics Statement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Collections Management Activity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Monitoring, Revision and Compliance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Forms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8896" y="1184323"/>
            <a:ext cx="8376313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Collections Management Policy</a:t>
            </a:r>
            <a:endParaRPr lang="en-US" sz="4400" dirty="0">
              <a:latin typeface="FuturTBol"/>
              <a:cs typeface="FuturTBol"/>
            </a:endParaRPr>
          </a:p>
        </p:txBody>
      </p:sp>
    </p:spTree>
    <p:extLst>
      <p:ext uri="{BB962C8B-B14F-4D97-AF65-F5344CB8AC3E}">
        <p14:creationId xmlns:p14="http://schemas.microsoft.com/office/powerpoint/2010/main" val="29657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7" y="1743086"/>
            <a:ext cx="315006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Authority</a:t>
            </a:r>
            <a:endParaRPr lang="en-US" sz="4400" dirty="0">
              <a:latin typeface="FuturTBol"/>
              <a:cs typeface="FuturTBol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59762145"/>
              </p:ext>
            </p:extLst>
          </p:nvPr>
        </p:nvGraphicFramePr>
        <p:xfrm>
          <a:off x="442912" y="2211760"/>
          <a:ext cx="8258175" cy="4200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68678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7" y="1743086"/>
            <a:ext cx="6145420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Types of Collections</a:t>
            </a:r>
          </a:p>
          <a:p>
            <a:pPr>
              <a:lnSpc>
                <a:spcPct val="80000"/>
              </a:lnSpc>
            </a:pP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896" y="2503467"/>
            <a:ext cx="360925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Permanent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Archives/Library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Education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Exhibit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Research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Development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299" y="2663785"/>
            <a:ext cx="4945025" cy="35956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631577" y="6355298"/>
            <a:ext cx="4994467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>
                <a:latin typeface="Adobe Garamond Pro"/>
                <a:cs typeface="Adobe Garamond Pro"/>
              </a:rPr>
              <a:t>Subject files and supplementary information held by the Willamette Heritage Center, Salem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.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363660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6" y="1743086"/>
            <a:ext cx="8319277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Scope of Collections Activity</a:t>
            </a:r>
          </a:p>
          <a:p>
            <a:pPr>
              <a:lnSpc>
                <a:spcPct val="80000"/>
              </a:lnSpc>
            </a:pP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896" y="2503467"/>
            <a:ext cx="844547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What types of collections (permanent, education, etc.)?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What types of materials? 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What time periods collected?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What themes/topics?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What geographic location?</a:t>
            </a:r>
          </a:p>
        </p:txBody>
      </p:sp>
    </p:spTree>
    <p:extLst>
      <p:ext uri="{BB962C8B-B14F-4D97-AF65-F5344CB8AC3E}">
        <p14:creationId xmlns:p14="http://schemas.microsoft.com/office/powerpoint/2010/main" val="19218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8896" y="1315704"/>
            <a:ext cx="8220660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Collections Care</a:t>
            </a:r>
            <a:endParaRPr lang="en-US" sz="4400" dirty="0">
              <a:latin typeface="FuturTBol"/>
              <a:cs typeface="FuturTBol"/>
            </a:endParaRPr>
          </a:p>
        </p:txBody>
      </p:sp>
      <p:pic>
        <p:nvPicPr>
          <p:cNvPr id="1026" name="Picture 2" descr="P:\Photos\Images\Collections Work\2010 Ross Sutherland and Betsy McDonald Inventorying collections (8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78"/>
          <a:stretch/>
        </p:blipFill>
        <p:spPr bwMode="auto">
          <a:xfrm>
            <a:off x="358896" y="1947983"/>
            <a:ext cx="8351471" cy="4517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63333" y="6473090"/>
            <a:ext cx="5147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Ross Sutherland inspecting materials at the Willamette Heritage Center, Salem. </a:t>
            </a:r>
            <a:endParaRPr lang="en-US" sz="2000" i="1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109365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7" y="1743086"/>
            <a:ext cx="6145420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Collecting Plan</a:t>
            </a:r>
          </a:p>
          <a:p>
            <a:pPr>
              <a:lnSpc>
                <a:spcPct val="80000"/>
              </a:lnSpc>
            </a:pP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896" y="2503467"/>
            <a:ext cx="84454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Adobe Garamond Pro"/>
                <a:cs typeface="Adobe Garamond Pro"/>
              </a:rPr>
              <a:t>Strategic List of What Types/Kinds of materials you will pursue.</a:t>
            </a:r>
          </a:p>
        </p:txBody>
      </p:sp>
    </p:spTree>
    <p:extLst>
      <p:ext uri="{BB962C8B-B14F-4D97-AF65-F5344CB8AC3E}">
        <p14:creationId xmlns:p14="http://schemas.microsoft.com/office/powerpoint/2010/main" val="210194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7" y="1743086"/>
            <a:ext cx="6145420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Ethics</a:t>
            </a:r>
          </a:p>
          <a:p>
            <a:pPr>
              <a:lnSpc>
                <a:spcPct val="80000"/>
              </a:lnSpc>
            </a:pP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896" y="2503467"/>
            <a:ext cx="84454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Personal Collection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Ascribe to a Professional Code of Ethics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Collections Specific</a:t>
            </a:r>
          </a:p>
        </p:txBody>
      </p:sp>
    </p:spTree>
    <p:extLst>
      <p:ext uri="{BB962C8B-B14F-4D97-AF65-F5344CB8AC3E}">
        <p14:creationId xmlns:p14="http://schemas.microsoft.com/office/powerpoint/2010/main" val="121459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9891" y="1644770"/>
            <a:ext cx="8994109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Collections Management Activity</a:t>
            </a:r>
          </a:p>
          <a:p>
            <a:pPr>
              <a:lnSpc>
                <a:spcPct val="80000"/>
              </a:lnSpc>
            </a:pPr>
            <a:endParaRPr lang="en-US" sz="4400" dirty="0" smtClean="0">
              <a:latin typeface="FuturTBol"/>
              <a:cs typeface="FuturTBol"/>
            </a:endParaRPr>
          </a:p>
          <a:p>
            <a:pPr>
              <a:lnSpc>
                <a:spcPct val="80000"/>
              </a:lnSpc>
            </a:pP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896" y="2503467"/>
            <a:ext cx="84454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Acquisitions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Accessioning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Loans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Documentation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Care and Storage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endParaRPr lang="en-US" sz="2800" dirty="0" smtClean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368036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6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6" y="1743086"/>
            <a:ext cx="853767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Documenting the Collection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725" y="2534945"/>
            <a:ext cx="3347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dobe Garamond Pro"/>
                <a:cs typeface="Adobe Garamond Pro"/>
              </a:rPr>
              <a:t>Artifacts are their story.</a:t>
            </a:r>
            <a:endParaRPr lang="en-US" sz="2400" dirty="0">
              <a:latin typeface="Adobe Garamond Pro"/>
              <a:cs typeface="Adobe Garamond Pro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70772" y="6385281"/>
            <a:ext cx="5804581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Chairs, Oregon State Hospital Museum Collections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.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What makes these chairs special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?</a:t>
            </a:r>
            <a:endParaRPr lang="en-US" sz="2000" i="1" baseline="30000" dirty="0" smtClean="0">
              <a:latin typeface="Adobe Garamond Pro"/>
              <a:cs typeface="Adobe Garamond Pr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977" y="2667894"/>
            <a:ext cx="4758172" cy="356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2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2"/>
          <a:stretch/>
        </p:blipFill>
        <p:spPr>
          <a:xfrm>
            <a:off x="0" y="0"/>
            <a:ext cx="9144000" cy="6838142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7" y="1743086"/>
            <a:ext cx="315006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Numbering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78161" y="1298932"/>
            <a:ext cx="4665212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Fire Pull, Oregon State Hospital Museum Collections,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T2009.004.157</a:t>
            </a:r>
            <a:endParaRPr lang="en-US" sz="2000" i="1" baseline="30000" dirty="0" smtClean="0">
              <a:latin typeface="Adobe Garamond Pro"/>
              <a:cs typeface="Adobe Garamond Pro"/>
            </a:endParaRPr>
          </a:p>
        </p:txBody>
      </p:sp>
      <p:pic>
        <p:nvPicPr>
          <p:cNvPr id="3074" name="Picture 2" descr="E:\Photos for CP\T2009.004.15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509563"/>
            <a:ext cx="4066095" cy="3049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559007" y="5140034"/>
            <a:ext cx="1752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dirty="0"/>
              <a:t>2009</a:t>
            </a:r>
            <a:endParaRPr lang="en-US" dirty="0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3083007" y="5140034"/>
            <a:ext cx="1752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dirty="0"/>
              <a:t>.</a:t>
            </a:r>
            <a:r>
              <a:rPr lang="en-US" sz="5400" dirty="0" smtClean="0"/>
              <a:t>004</a:t>
            </a:r>
            <a:endParaRPr lang="en-US" dirty="0"/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4454607" y="5140034"/>
            <a:ext cx="1600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dirty="0" smtClean="0"/>
              <a:t>.157</a:t>
            </a:r>
            <a:endParaRPr lang="en-US" dirty="0"/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492207" y="6160338"/>
            <a:ext cx="2590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Year Entered Collection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009900" y="6160337"/>
            <a:ext cx="3124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Sequential </a:t>
            </a:r>
            <a:r>
              <a:rPr lang="en-US" dirty="0" smtClean="0"/>
              <a:t>Donation Number</a:t>
            </a:r>
            <a:endParaRPr lang="en-US" dirty="0"/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1355230" y="5007672"/>
            <a:ext cx="4648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Accession Number</a:t>
            </a: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5945803" y="6159114"/>
            <a:ext cx="3124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Individual Item Number</a:t>
            </a:r>
          </a:p>
        </p:txBody>
      </p:sp>
      <p:sp>
        <p:nvSpPr>
          <p:cNvPr id="25" name="Line 14"/>
          <p:cNvSpPr>
            <a:spLocks noChangeShapeType="1"/>
          </p:cNvSpPr>
          <p:nvPr/>
        </p:nvSpPr>
        <p:spPr bwMode="auto">
          <a:xfrm>
            <a:off x="1458750" y="4951111"/>
            <a:ext cx="655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3297062" y="4640959"/>
            <a:ext cx="4648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Object ID Number</a:t>
            </a:r>
          </a:p>
        </p:txBody>
      </p:sp>
    </p:spTree>
    <p:extLst>
      <p:ext uri="{BB962C8B-B14F-4D97-AF65-F5344CB8AC3E}">
        <p14:creationId xmlns:p14="http://schemas.microsoft.com/office/powerpoint/2010/main" val="355621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ptsTypes="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82605E-6 L -0.05451 0.0418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6" y="20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6.26879E-7 L 0.00417 0.0640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31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8" grpId="0"/>
      <p:bldP spid="18" grpId="1"/>
      <p:bldP spid="19" grpId="0"/>
      <p:bldP spid="19" grpId="1"/>
      <p:bldP spid="20" grpId="0"/>
      <p:bldP spid="21" grpId="0"/>
      <p:bldP spid="23" grpId="0"/>
      <p:bldP spid="24" grpId="0"/>
      <p:bldP spid="25" grpId="0" animBg="1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2"/>
          <a:stretch/>
        </p:blipFill>
        <p:spPr>
          <a:xfrm>
            <a:off x="0" y="-1224"/>
            <a:ext cx="9144000" cy="6838142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72835" y="1624752"/>
            <a:ext cx="8139644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Alternative Numbering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77048" y="5825248"/>
            <a:ext cx="567001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Volunteer processing calling card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print blocks at the Willamette Heritage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Center.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Salem.</a:t>
            </a:r>
            <a:endParaRPr lang="en-US" sz="2000" i="1" baseline="30000" dirty="0">
              <a:latin typeface="Adobe Garamond Pro"/>
              <a:cs typeface="Adobe Garamond Pro"/>
            </a:endParaRPr>
          </a:p>
          <a:p>
            <a:endParaRPr lang="en-US" sz="2000" i="1" baseline="30000" dirty="0">
              <a:latin typeface="Adobe Garamond Pro"/>
              <a:cs typeface="Adobe Garamond Pro"/>
            </a:endParaRPr>
          </a:p>
        </p:txBody>
      </p:sp>
      <p:pic>
        <p:nvPicPr>
          <p:cNvPr id="4098" name="Picture 2" descr="P:\Collections\Images\LARC Volunteers\2013 Sandy Bon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416" y="2606820"/>
            <a:ext cx="5721650" cy="3218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96742" y="2254092"/>
            <a:ext cx="2867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dobe Garamond Pro"/>
                <a:cs typeface="Adobe Garamond Pro"/>
              </a:rPr>
              <a:t>Series Numbering</a:t>
            </a:r>
          </a:p>
        </p:txBody>
      </p:sp>
    </p:spTree>
    <p:extLst>
      <p:ext uri="{BB962C8B-B14F-4D97-AF65-F5344CB8AC3E}">
        <p14:creationId xmlns:p14="http://schemas.microsoft.com/office/powerpoint/2010/main" val="331347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6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7" y="1743086"/>
            <a:ext cx="315006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Labeling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44195" y="6180515"/>
            <a:ext cx="4572000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Umbrella with barrier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label and tag showing number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.  </a:t>
            </a:r>
          </a:p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WHC Collections 98.7.1.</a:t>
            </a:r>
            <a:endParaRPr lang="en-US" sz="2000" i="1" baseline="30000" dirty="0">
              <a:latin typeface="Adobe Garamond Pro"/>
              <a:cs typeface="Adobe Garamond Pro"/>
            </a:endParaRPr>
          </a:p>
          <a:p>
            <a:endParaRPr lang="en-US" sz="2000" i="1" dirty="0">
              <a:latin typeface="Adobe Garamond Pro"/>
              <a:cs typeface="Adobe Garamond Pro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6" b="25346"/>
          <a:stretch/>
        </p:blipFill>
        <p:spPr>
          <a:xfrm rot="5400000">
            <a:off x="3931888" y="1258100"/>
            <a:ext cx="4735186" cy="503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0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6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7" y="1743086"/>
            <a:ext cx="315006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Cataloging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490" y="2765778"/>
            <a:ext cx="42225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Appearance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Use &amp; History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Condition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Current Location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Provenience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From whence object came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Provenance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History of ownership</a:t>
            </a:r>
          </a:p>
          <a:p>
            <a:pPr lvl="1"/>
            <a:endParaRPr lang="en-US" sz="2400" dirty="0">
              <a:latin typeface="Adobe Garamond Pro"/>
              <a:cs typeface="Adobe Garamond Pr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36" y="1372285"/>
            <a:ext cx="3481107" cy="46414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596905" y="6040157"/>
            <a:ext cx="285893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Student interns cataloging materials at the Oregon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State Hospital, Salem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.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329645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6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7" y="1743086"/>
            <a:ext cx="4492802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Nomenclature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44871" y="6149641"/>
            <a:ext cx="4589253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Purse,/</a:t>
            </a:r>
            <a:r>
              <a:rPr lang="en-US" sz="2000" i="1" baseline="30000" dirty="0">
                <a:latin typeface="Adobe Garamond Pro"/>
                <a:cs typeface="Adobe Garamond Pro"/>
              </a:rPr>
              <a:t>Handbag/Pocketbook, WHC Collections 85.2.1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684" y="2500836"/>
            <a:ext cx="4861260" cy="364880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0595" y="2603327"/>
            <a:ext cx="42225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dobe Garamond Pro"/>
                <a:cs typeface="Adobe Garamond Pro"/>
              </a:rPr>
              <a:t>What is this?</a:t>
            </a:r>
          </a:p>
          <a:p>
            <a:pPr lvl="1"/>
            <a:endParaRPr lang="en-US" sz="2400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284015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6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6" y="1743086"/>
            <a:ext cx="819850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err="1" smtClean="0">
                <a:latin typeface="FuturTBol"/>
                <a:cs typeface="FuturTBol"/>
              </a:rPr>
              <a:t>Chenall’s</a:t>
            </a:r>
            <a:r>
              <a:rPr lang="en-US" sz="4400" dirty="0" smtClean="0">
                <a:latin typeface="FuturTBol"/>
                <a:cs typeface="FuturTBol"/>
              </a:rPr>
              <a:t> Nomenclature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488" y="2399684"/>
            <a:ext cx="777659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Structures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Furnishings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Personal Artifacts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Tools &amp; Equipment for Materials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Tools &amp; Equipment for Science and Technology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Tools &amp; Equipment for Communication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Distribution and Transportation Artifacts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Communication Artifacts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Recreational Artifacts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Unclassifiable Artifacts</a:t>
            </a:r>
          </a:p>
          <a:p>
            <a:pPr lvl="1"/>
            <a:endParaRPr lang="en-US" sz="2400" dirty="0">
              <a:latin typeface="Adobe Garamond Pro"/>
              <a:cs typeface="Adobe Garamond Pr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43200" y="6334371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err="1" smtClean="0">
                <a:latin typeface="Adobe Garamond Pro"/>
                <a:cs typeface="Adobe Garamond Pro"/>
              </a:rPr>
              <a:t>Bourcier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,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Paul et.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al</a:t>
            </a:r>
            <a:r>
              <a:rPr lang="en-US" sz="2000" i="1" baseline="30000" dirty="0">
                <a:latin typeface="Adobe Garamond Pro"/>
                <a:cs typeface="Adobe Garamond Pro"/>
              </a:rPr>
              <a:t>. </a:t>
            </a:r>
            <a:r>
              <a:rPr lang="en-US" sz="2000" i="1" u="sng" baseline="30000" dirty="0">
                <a:latin typeface="Adobe Garamond Pro"/>
                <a:cs typeface="Adobe Garamond Pro"/>
              </a:rPr>
              <a:t>Nomenclature 3.0 for Museum Cataloging</a:t>
            </a:r>
            <a:r>
              <a:rPr lang="en-US" sz="2000" i="1" baseline="30000" dirty="0">
                <a:latin typeface="Adobe Garamond Pro"/>
                <a:cs typeface="Adobe Garamond Pro"/>
              </a:rPr>
              <a:t>.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Lanham</a:t>
            </a:r>
            <a:r>
              <a:rPr lang="en-US" sz="2000" i="1" baseline="30000" dirty="0">
                <a:latin typeface="Adobe Garamond Pro"/>
                <a:cs typeface="Adobe Garamond Pro"/>
              </a:rPr>
              <a:t>: Altamira Press, 2010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.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34660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9715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69716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539323"/>
            <a:ext cx="1282700" cy="241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0735" y="1066835"/>
            <a:ext cx="8220660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What Threatens Collections?</a:t>
            </a:r>
            <a:endParaRPr lang="en-US" sz="4400" dirty="0">
              <a:latin typeface="FuturTBol"/>
              <a:cs typeface="FuturTBo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5" b="7878"/>
          <a:stretch/>
        </p:blipFill>
        <p:spPr>
          <a:xfrm>
            <a:off x="484176" y="1716993"/>
            <a:ext cx="7462620" cy="46565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32074" y="6385617"/>
            <a:ext cx="58147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Volunteer and Visitors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at the Marion County Historical Society, Salem  WHC#84.53.91</a:t>
            </a:r>
            <a:endParaRPr lang="en-US" sz="2000" i="1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417358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6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6" y="1743086"/>
            <a:ext cx="8198507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err="1" smtClean="0">
                <a:latin typeface="FuturTBol"/>
                <a:cs typeface="FuturTBol"/>
              </a:rPr>
              <a:t>Chenall’s</a:t>
            </a:r>
            <a:r>
              <a:rPr lang="en-US" sz="4400" dirty="0" smtClean="0">
                <a:latin typeface="FuturTBol"/>
                <a:cs typeface="FuturTBol"/>
              </a:rPr>
              <a:t> Nomenclature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718" y="2721753"/>
            <a:ext cx="43432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Category:  Tools &amp; Equipment for Science &amp; Tech.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Sub-Category: Regulatory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Name: Handcuffs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 smtClean="0">
              <a:latin typeface="Adobe Garamond Pro"/>
              <a:cs typeface="Adobe Garamond Pro"/>
            </a:endParaRPr>
          </a:p>
          <a:p>
            <a:pPr lvl="1"/>
            <a:endParaRPr lang="en-US" sz="2400" dirty="0">
              <a:latin typeface="Adobe Garamond Pro"/>
              <a:cs typeface="Adobe Garamond Pr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58149" y="5966718"/>
            <a:ext cx="4589253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Handcuff, Oregon State Hospital Museum Collections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2009.002.104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  <p:pic>
        <p:nvPicPr>
          <p:cNvPr id="8" name="Picture 4" descr="DSCN0041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92770" y="2737465"/>
            <a:ext cx="4146430" cy="310982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77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8897" y="1357614"/>
            <a:ext cx="7318612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Condition Reporting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1742" y="6303047"/>
            <a:ext cx="497579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Chisel,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Oregon State Hospital Museum Collections, T2009.4.121</a:t>
            </a:r>
          </a:p>
          <a:p>
            <a:endParaRPr lang="en-US" sz="2000" i="1" baseline="30000" dirty="0">
              <a:latin typeface="Adobe Garamond Pro"/>
              <a:cs typeface="Adobe Garamond Pro"/>
            </a:endParaRPr>
          </a:p>
        </p:txBody>
      </p:sp>
      <p:pic>
        <p:nvPicPr>
          <p:cNvPr id="13" name="Picture 2" descr="E:\Photos for CP\T2009.004.121 reverse chise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022" y="2060646"/>
            <a:ext cx="5533983" cy="415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34900" y="2060646"/>
            <a:ext cx="28767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dobe Garamond Pro"/>
                <a:cs typeface="Adobe Garamond Pro"/>
              </a:rPr>
              <a:t>Description of condition that provides a baseline for monitoring condition of the item in the future.</a:t>
            </a:r>
            <a:endParaRPr lang="en-US" sz="2400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395704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7356" y="1294512"/>
            <a:ext cx="9026644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Collections Management Systems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58550" y="6356675"/>
            <a:ext cx="2152417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2nd photo caption goes here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355664" y="1883741"/>
            <a:ext cx="8432671" cy="4953740"/>
            <a:chOff x="0" y="434"/>
            <a:chExt cx="5760" cy="3886"/>
          </a:xfrm>
        </p:grpSpPr>
        <p:pic>
          <p:nvPicPr>
            <p:cNvPr id="13" name="Picture 7" descr="Object Screen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25" t="8000" r="10625" b="7001"/>
            <a:stretch>
              <a:fillRect/>
            </a:stretch>
          </p:blipFill>
          <p:spPr bwMode="auto">
            <a:xfrm>
              <a:off x="0" y="434"/>
              <a:ext cx="5760" cy="3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9"/>
            <p:cNvSpPr txBox="1">
              <a:spLocks noChangeArrowheads="1"/>
            </p:cNvSpPr>
            <p:nvPr/>
          </p:nvSpPr>
          <p:spPr bwMode="auto">
            <a:xfrm>
              <a:off x="4032" y="3744"/>
              <a:ext cx="8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000000"/>
                  </a:solidFill>
                </a:rPr>
                <a:t>PastPerfect</a:t>
              </a:r>
            </a:p>
          </p:txBody>
        </p:sp>
      </p:grpSp>
      <p:pic>
        <p:nvPicPr>
          <p:cNvPr id="19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4"/>
          <a:stretch/>
        </p:blipFill>
        <p:spPr>
          <a:xfrm>
            <a:off x="281348" y="1921942"/>
            <a:ext cx="8581302" cy="491554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90808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26874" y="1603236"/>
            <a:ext cx="829025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Storage Concepts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5998" y="2545192"/>
            <a:ext cx="33476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 smtClean="0">
                <a:latin typeface="Adobe Garamond Pro"/>
                <a:cs typeface="Adobe Garamond Pro"/>
              </a:rPr>
              <a:t>Key Words</a:t>
            </a:r>
            <a:r>
              <a:rPr lang="en-US" sz="2400" dirty="0" smtClean="0">
                <a:latin typeface="Adobe Garamond Pro"/>
                <a:cs typeface="Adobe Garamond Pro"/>
              </a:rPr>
              <a:t>:</a:t>
            </a:r>
          </a:p>
          <a:p>
            <a:endParaRPr lang="en-US" sz="2400" dirty="0">
              <a:latin typeface="Adobe Garamond Pro"/>
              <a:cs typeface="Adobe Garamond Pro"/>
            </a:endParaRPr>
          </a:p>
          <a:p>
            <a:r>
              <a:rPr lang="en-US" sz="2400" dirty="0" smtClean="0">
                <a:latin typeface="Adobe Garamond Pro"/>
                <a:cs typeface="Adobe Garamond Pro"/>
              </a:rPr>
              <a:t>Inert</a:t>
            </a:r>
            <a:endParaRPr lang="en-US" sz="2400" dirty="0">
              <a:latin typeface="Adobe Garamond Pro"/>
              <a:cs typeface="Adobe Garamond Pro"/>
            </a:endParaRPr>
          </a:p>
          <a:p>
            <a:r>
              <a:rPr lang="en-US" sz="2400" dirty="0" smtClean="0">
                <a:latin typeface="Adobe Garamond Pro"/>
                <a:cs typeface="Adobe Garamond Pro"/>
              </a:rPr>
              <a:t>Acid Free</a:t>
            </a:r>
          </a:p>
          <a:p>
            <a:r>
              <a:rPr lang="en-US" sz="2400" dirty="0" smtClean="0">
                <a:latin typeface="Adobe Garamond Pro"/>
                <a:cs typeface="Adobe Garamond Pro"/>
              </a:rPr>
              <a:t>Lignin Free</a:t>
            </a:r>
            <a:endParaRPr lang="en-US" sz="2400" dirty="0">
              <a:latin typeface="Adobe Garamond Pro"/>
              <a:cs typeface="Adobe Garamond Pro"/>
            </a:endParaRPr>
          </a:p>
          <a:p>
            <a:r>
              <a:rPr lang="en-US" sz="2400" dirty="0" smtClean="0">
                <a:latin typeface="Adobe Garamond Pro"/>
                <a:cs typeface="Adobe Garamond Pro"/>
              </a:rPr>
              <a:t>Photo Activity Test (PAT)</a:t>
            </a:r>
          </a:p>
          <a:p>
            <a:r>
              <a:rPr lang="en-US" sz="2400" dirty="0" smtClean="0">
                <a:latin typeface="Adobe Garamond Pro"/>
                <a:cs typeface="Adobe Garamond Pro"/>
              </a:rPr>
              <a:t>Unbleached</a:t>
            </a:r>
          </a:p>
          <a:p>
            <a:r>
              <a:rPr lang="en-US" sz="2400" dirty="0" err="1" smtClean="0">
                <a:latin typeface="Adobe Garamond Pro"/>
                <a:cs typeface="Adobe Garamond Pro"/>
              </a:rPr>
              <a:t>Unsized</a:t>
            </a:r>
            <a:endParaRPr lang="en-US" sz="2400" dirty="0" smtClean="0">
              <a:latin typeface="Adobe Garamond Pro"/>
              <a:cs typeface="Adobe Garamond Pro"/>
            </a:endParaRPr>
          </a:p>
          <a:p>
            <a:r>
              <a:rPr lang="en-US" sz="2400" dirty="0" smtClean="0">
                <a:latin typeface="Adobe Garamond Pro"/>
                <a:cs typeface="Adobe Garamond Pro"/>
              </a:rPr>
              <a:t>Buffered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9234" y="6490247"/>
            <a:ext cx="3478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Photo Storage, Willamette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Heritage Center, Salem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43" r="9780"/>
          <a:stretch/>
        </p:blipFill>
        <p:spPr>
          <a:xfrm rot="16200000">
            <a:off x="3943829" y="2155659"/>
            <a:ext cx="3953278" cy="469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0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26874" y="1743086"/>
            <a:ext cx="829025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Boxing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489" y="2765778"/>
            <a:ext cx="348590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dobe Garamond Pro"/>
                <a:cs typeface="Adobe Garamond Pro"/>
              </a:rPr>
              <a:t>Materials: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Acid Free Boxes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Acid Free Tissue Paper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Buffered/</a:t>
            </a:r>
            <a:r>
              <a:rPr lang="en-US" sz="2400" dirty="0" err="1" smtClean="0">
                <a:latin typeface="Adobe Garamond Pro"/>
                <a:cs typeface="Adobe Garamond Pro"/>
              </a:rPr>
              <a:t>Unbuffered</a:t>
            </a:r>
            <a:endParaRPr lang="en-US" sz="2400" dirty="0" smtClean="0">
              <a:latin typeface="Adobe Garamond Pro"/>
              <a:cs typeface="Adobe Garamond Pro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Acid Free Trays/Dividers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Labels/Box List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>
              <a:latin typeface="Adobe Garamond Pro"/>
              <a:cs typeface="Adobe Garamond Pro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03136" y="6391901"/>
            <a:ext cx="25801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Boxed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Umbrellas, WHC Collections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.</a:t>
            </a:r>
            <a:endParaRPr lang="en-US" sz="2000" i="1" baseline="30000" dirty="0">
              <a:latin typeface="Adobe Garamond Pro"/>
              <a:cs typeface="Adobe Garamond Pr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5" b="17622"/>
          <a:stretch/>
        </p:blipFill>
        <p:spPr>
          <a:xfrm>
            <a:off x="4676948" y="1282992"/>
            <a:ext cx="4106333" cy="47624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12" t="47337" r="64255" b="22389"/>
          <a:stretch/>
        </p:blipFill>
        <p:spPr>
          <a:xfrm>
            <a:off x="4676948" y="3592284"/>
            <a:ext cx="4221382" cy="273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30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26874" y="1743086"/>
            <a:ext cx="829025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Interleaving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490" y="2765778"/>
            <a:ext cx="3347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dobe Garamond Pro"/>
                <a:cs typeface="Adobe Garamond Pro"/>
              </a:rPr>
              <a:t>Materials: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Acid Free Paper</a:t>
            </a:r>
            <a:endParaRPr lang="en-US" sz="2400" dirty="0">
              <a:latin typeface="Adobe Garamond Pro"/>
              <a:cs typeface="Adobe Garamond Pro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80627" y="6250958"/>
            <a:ext cx="4226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Newspaper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clippings interleaved with acid free paper. Willamette Heritage Center, Salem.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10" b="14214"/>
          <a:stretch/>
        </p:blipFill>
        <p:spPr>
          <a:xfrm>
            <a:off x="4640933" y="1403514"/>
            <a:ext cx="4106333" cy="4716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73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82127" y="1291265"/>
            <a:ext cx="829025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err="1" smtClean="0">
                <a:latin typeface="FuturTBol"/>
                <a:cs typeface="FuturTBol"/>
              </a:rPr>
              <a:t>Sleeving</a:t>
            </a:r>
            <a:r>
              <a:rPr lang="en-US" sz="4400" dirty="0" smtClean="0">
                <a:latin typeface="FuturTBol"/>
                <a:cs typeface="FuturTBol"/>
              </a:rPr>
              <a:t>/Enveloping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33263" y="6031619"/>
            <a:ext cx="5106839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Handmade paper sleeve for glass negative.  Purchased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polyester sleeve (right).  Willamette Heritage Center, Salem.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3098" y="2761287"/>
            <a:ext cx="33476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dobe Garamond Pro"/>
                <a:cs typeface="Adobe Garamond Pro"/>
              </a:rPr>
              <a:t>Materials: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Acid Free Paper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Scissors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Polyester (PET) Sleeves</a:t>
            </a:r>
            <a:endParaRPr lang="en-US" sz="2400" dirty="0">
              <a:latin typeface="Adobe Garamond Pro"/>
              <a:cs typeface="Adobe Garamond Pr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34"/>
          <a:stretch/>
        </p:blipFill>
        <p:spPr>
          <a:xfrm rot="5400000">
            <a:off x="4333517" y="1425033"/>
            <a:ext cx="4106333" cy="510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3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26874" y="1743086"/>
            <a:ext cx="829025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Digitizing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0595" y="2765778"/>
            <a:ext cx="33476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dobe Garamond Pro"/>
                <a:cs typeface="Adobe Garamond Pro"/>
              </a:rPr>
              <a:t>Materials: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Computer</a:t>
            </a:r>
            <a:endParaRPr lang="en-US" sz="2400" dirty="0">
              <a:latin typeface="Adobe Garamond Pro"/>
              <a:cs typeface="Adobe Garamond Pro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Scanner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>
              <a:latin typeface="Adobe Garamond Pro"/>
              <a:cs typeface="Adobe Garamond Pro"/>
            </a:endParaRPr>
          </a:p>
          <a:p>
            <a:r>
              <a:rPr lang="en-US" sz="2400" b="1" dirty="0" smtClean="0">
                <a:latin typeface="Adobe Garamond Pro"/>
                <a:cs typeface="Adobe Garamond Pro"/>
              </a:rPr>
              <a:t>Method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At least 300 DPI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Uncompressed File format (.TIF not .JPG)</a:t>
            </a:r>
            <a:endParaRPr lang="en-US" sz="2400" dirty="0">
              <a:latin typeface="Adobe Garamond Pro"/>
              <a:cs typeface="Adobe Garamond Pro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40639" y="5718004"/>
            <a:ext cx="37309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Digital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scan made of deteriorated negative.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Willamette Heritage Center, Salem. </a:t>
            </a:r>
          </a:p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WHC  </a:t>
            </a:r>
            <a:r>
              <a:rPr lang="en-US" sz="2000" i="1" baseline="30000" dirty="0">
                <a:latin typeface="Adobe Garamond Pro"/>
                <a:cs typeface="Adobe Garamond Pro"/>
              </a:rPr>
              <a:t>2006.1.1</a:t>
            </a:r>
          </a:p>
          <a:p>
            <a:endParaRPr lang="en-US" sz="2000" i="1" baseline="30000" dirty="0">
              <a:latin typeface="Adobe Garamond Pro"/>
              <a:cs typeface="Adobe Garamond Pr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3"/>
          <a:stretch/>
        </p:blipFill>
        <p:spPr>
          <a:xfrm>
            <a:off x="5072332" y="2060096"/>
            <a:ext cx="3799261" cy="355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30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26874" y="1743086"/>
            <a:ext cx="829025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Encapsulation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61701" y="6011347"/>
            <a:ext cx="43585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Encapsulated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>
                <a:latin typeface="Adobe Garamond Pro"/>
                <a:cs typeface="Adobe Garamond Pro"/>
              </a:rPr>
              <a:t>map.  Willamette Heritage Center, Salem.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6874" y="2807454"/>
            <a:ext cx="33476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dobe Garamond Pro"/>
                <a:cs typeface="Adobe Garamond Pro"/>
              </a:rPr>
              <a:t>Materials: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Mylar/Polyester Plastic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Scissors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Adhesive tape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>
              <a:latin typeface="Adobe Garamond Pro"/>
              <a:cs typeface="Adobe Garamond Pro"/>
            </a:endParaRPr>
          </a:p>
          <a:p>
            <a:r>
              <a:rPr lang="en-US" sz="2400" b="1" dirty="0" smtClean="0">
                <a:latin typeface="Adobe Garamond Pro"/>
                <a:cs typeface="Adobe Garamond Pro"/>
              </a:rPr>
              <a:t>Method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Leave breathing hole</a:t>
            </a:r>
            <a:endParaRPr lang="en-US" sz="2400" dirty="0">
              <a:latin typeface="Adobe Garamond Pro"/>
              <a:cs typeface="Adobe Garamond Pr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556" b="20019"/>
          <a:stretch/>
        </p:blipFill>
        <p:spPr>
          <a:xfrm rot="16200000">
            <a:off x="4386246" y="1518542"/>
            <a:ext cx="4106333" cy="455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30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26874" y="1743086"/>
            <a:ext cx="829025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Rolling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34627" y="6401465"/>
            <a:ext cx="4885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Rolled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Textile Storage, Willamette Heritage Center, Salem.</a:t>
            </a:r>
          </a:p>
          <a:p>
            <a:endParaRPr lang="en-US" sz="2000" i="1" dirty="0">
              <a:latin typeface="Adobe Garamond Pro"/>
              <a:cs typeface="Adobe Garamond Pro"/>
            </a:endParaRPr>
          </a:p>
        </p:txBody>
      </p:sp>
      <p:pic>
        <p:nvPicPr>
          <p:cNvPr id="6146" name="Picture 2" descr="F:\20130312 Public on Server Backup\Collections\Images\Storage\Textile Storage 2nd floor mill building 201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5" r="13731"/>
          <a:stretch/>
        </p:blipFill>
        <p:spPr bwMode="auto">
          <a:xfrm>
            <a:off x="4182762" y="1789460"/>
            <a:ext cx="4433977" cy="461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07982" y="2576756"/>
            <a:ext cx="348590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dobe Garamond Pro"/>
                <a:cs typeface="Adobe Garamond Pro"/>
              </a:rPr>
              <a:t>Materials: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Wooden Dowels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Cardboard Tubes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Tin Foil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Acid Free Tissue Paper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Unbleached Muslin or old sheets, washed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Rack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>
              <a:latin typeface="Adobe Garamond Pro"/>
              <a:cs typeface="Adobe Garamond Pro"/>
            </a:endParaRPr>
          </a:p>
        </p:txBody>
      </p:sp>
    </p:spTree>
    <p:extLst>
      <p:ext uri="{BB962C8B-B14F-4D97-AF65-F5344CB8AC3E}">
        <p14:creationId xmlns:p14="http://schemas.microsoft.com/office/powerpoint/2010/main" val="136553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" y="-2"/>
            <a:ext cx="9144000" cy="7184571"/>
          </a:xfrm>
          <a:prstGeom prst="rect">
            <a:avLst/>
          </a:prstGeom>
        </p:spPr>
      </p:pic>
      <p:pic>
        <p:nvPicPr>
          <p:cNvPr id="5" name="Picture 4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6" name="Picture 5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1670" y="1228221"/>
            <a:ext cx="8220660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What to Watch For…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0595" y="6511014"/>
            <a:ext cx="6619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Visitors inspect collections at the Marion County Historical Society, Salem. WHC#84.53.80</a:t>
            </a:r>
            <a:endParaRPr lang="en-US" sz="2000" i="1" dirty="0">
              <a:latin typeface="Adobe Garamond Pro"/>
              <a:cs typeface="Adobe Garamond Pro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" t="3057" r="2044" b="2578"/>
          <a:stretch/>
        </p:blipFill>
        <p:spPr>
          <a:xfrm>
            <a:off x="490595" y="1862241"/>
            <a:ext cx="6069231" cy="464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26874" y="1426626"/>
            <a:ext cx="8290251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9 Easy Steps to Protecting Your Collections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5989" y="2723102"/>
            <a:ext cx="7932021" cy="443198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Glove Up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Box It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Raise It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Keep things </a:t>
            </a:r>
          </a:p>
          <a:p>
            <a:pPr>
              <a:spcAft>
                <a:spcPts val="600"/>
              </a:spcAft>
            </a:pPr>
            <a:r>
              <a:rPr lang="en-US" sz="2800" dirty="0">
                <a:latin typeface="Adobe Garamond Pro"/>
                <a:cs typeface="Adobe Garamond Pro"/>
              </a:rPr>
              <a:t>	</a:t>
            </a:r>
            <a:r>
              <a:rPr lang="en-US" sz="2800" dirty="0" smtClean="0">
                <a:latin typeface="Adobe Garamond Pro"/>
                <a:cs typeface="Adobe Garamond Pro"/>
              </a:rPr>
              <a:t>where you are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Monitor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endParaRPr lang="en-US" sz="2800" dirty="0" smtClean="0">
              <a:latin typeface="Adobe Garamond Pro"/>
              <a:cs typeface="Adobe Garamond Pro"/>
            </a:endParaRP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endParaRPr lang="en-US" sz="2800" dirty="0">
              <a:latin typeface="Adobe Garamond Pro"/>
              <a:cs typeface="Adobe Garamond Pro"/>
            </a:endParaRP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Digitize</a:t>
            </a:r>
            <a:endParaRPr lang="en-US" sz="2800" dirty="0" smtClean="0">
              <a:latin typeface="Adobe Garamond Pro"/>
              <a:cs typeface="Adobe Garamond Pro"/>
            </a:endParaRP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Record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Restrict Food</a:t>
            </a:r>
          </a:p>
          <a:p>
            <a:pPr marL="457200" indent="-4572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 smtClean="0">
                <a:latin typeface="Adobe Garamond Pro"/>
                <a:cs typeface="Adobe Garamond Pro"/>
              </a:rPr>
              <a:t>Freeze It</a:t>
            </a:r>
          </a:p>
        </p:txBody>
      </p:sp>
    </p:spTree>
    <p:extLst>
      <p:ext uri="{BB962C8B-B14F-4D97-AF65-F5344CB8AC3E}">
        <p14:creationId xmlns:p14="http://schemas.microsoft.com/office/powerpoint/2010/main" val="160108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8271" y="1743086"/>
            <a:ext cx="3726164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Made for Use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0594" y="2656448"/>
            <a:ext cx="40814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Artifacts aren’t brand new.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Inherent Vice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latin typeface="Adobe Garamond Pro"/>
                <a:cs typeface="Adobe Garamond Pro"/>
              </a:rPr>
              <a:t>Preservation vs. Conservation vs. Restoration</a:t>
            </a:r>
            <a:endParaRPr lang="en-US" sz="2400" dirty="0">
              <a:latin typeface="Adobe Garamond Pro"/>
              <a:cs typeface="Adobe Garamond Pro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45507" y="6560483"/>
            <a:ext cx="2646301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Wayne Mercer &amp; Toy WHC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80.8.3.4</a:t>
            </a:r>
            <a:endParaRPr lang="en-US" sz="2000" i="1" baseline="30000" dirty="0" smtClean="0">
              <a:latin typeface="Adobe Garamond Pro"/>
              <a:cs typeface="Adobe Garamond Pro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643" y="1342574"/>
            <a:ext cx="3179165" cy="514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40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8268" y="1459632"/>
            <a:ext cx="832798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#1 Threat to Collections?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32950" y="6616350"/>
            <a:ext cx="1598815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Sign, WHC # </a:t>
            </a:r>
            <a:r>
              <a:rPr lang="en-US" sz="2000" i="1" baseline="30000" dirty="0" smtClean="0">
                <a:latin typeface="Adobe Garamond Pro"/>
                <a:cs typeface="Adobe Garamond Pro"/>
              </a:rPr>
              <a:t>63.1.83</a:t>
            </a:r>
            <a:endParaRPr lang="en-US" sz="2000" i="1" baseline="30000" dirty="0" smtClean="0">
              <a:latin typeface="Adobe Garamond Pro"/>
              <a:cs typeface="Adobe Garamond Pro"/>
            </a:endParaRPr>
          </a:p>
        </p:txBody>
      </p:sp>
      <p:pic>
        <p:nvPicPr>
          <p:cNvPr id="9" name="Content Placeholder 4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5" t="1874" r="2792" b="16122"/>
          <a:stretch/>
        </p:blipFill>
        <p:spPr>
          <a:xfrm>
            <a:off x="1262270" y="2222862"/>
            <a:ext cx="6069495" cy="433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4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8268" y="1459632"/>
            <a:ext cx="832798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Handling: Accidents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2342" y="6482636"/>
            <a:ext cx="3971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Plate, Oregon State Hospital Museum, Salem, T2009.2.388</a:t>
            </a:r>
            <a:r>
              <a:rPr lang="en-US" sz="2000" i="1" dirty="0" smtClean="0">
                <a:latin typeface="Adobe Garamond Pro"/>
                <a:cs typeface="Adobe Garamond Pro"/>
              </a:rPr>
              <a:t> </a:t>
            </a:r>
            <a:endParaRPr lang="en-US" sz="2000" i="1" baseline="30000" dirty="0" smtClean="0">
              <a:latin typeface="Adobe Garamond Pro"/>
              <a:cs typeface="Adobe Garamond Pro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5"/>
          <a:stretch/>
        </p:blipFill>
        <p:spPr>
          <a:xfrm>
            <a:off x="1480840" y="2076224"/>
            <a:ext cx="6262836" cy="437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98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Ligh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184571"/>
          </a:xfrm>
          <a:prstGeom prst="rect">
            <a:avLst/>
          </a:prstGeom>
        </p:spPr>
      </p:pic>
      <p:pic>
        <p:nvPicPr>
          <p:cNvPr id="14" name="Picture 13" descr="Background Dark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64"/>
          <a:stretch/>
        </p:blipFill>
        <p:spPr>
          <a:xfrm>
            <a:off x="0" y="-2"/>
            <a:ext cx="9144000" cy="1166521"/>
          </a:xfrm>
          <a:prstGeom prst="rect">
            <a:avLst/>
          </a:prstGeom>
        </p:spPr>
      </p:pic>
      <p:pic>
        <p:nvPicPr>
          <p:cNvPr id="15" name="Picture 14" descr="mentorcorps words onl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" y="809037"/>
            <a:ext cx="1282700" cy="241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8268" y="1459632"/>
            <a:ext cx="8327981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400" dirty="0" smtClean="0">
                <a:latin typeface="FuturTBol"/>
                <a:cs typeface="FuturTBol"/>
              </a:rPr>
              <a:t>Handling: Wear</a:t>
            </a:r>
            <a:endParaRPr lang="en-US" sz="4400" dirty="0">
              <a:latin typeface="FuturTBol"/>
              <a:cs typeface="FuturTBo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75267" y="6384350"/>
            <a:ext cx="202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baseline="30000" dirty="0" smtClean="0">
                <a:latin typeface="Adobe Garamond Pro"/>
                <a:cs typeface="Adobe Garamond Pro"/>
              </a:rPr>
              <a:t>Wear Damage to Sofa, WHC</a:t>
            </a:r>
            <a:endParaRPr lang="en-US" sz="2000" i="1" dirty="0">
              <a:latin typeface="Adobe Garamond Pro"/>
              <a:cs typeface="Adobe Garamond Pro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5" t="42064" r="8809" b="7936"/>
          <a:stretch/>
        </p:blipFill>
        <p:spPr>
          <a:xfrm>
            <a:off x="645305" y="2299788"/>
            <a:ext cx="7853390" cy="39644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1198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ntorCorps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MentorCorps_Template</Template>
  <TotalTime>935</TotalTime>
  <Words>984</Words>
  <Application>Microsoft Office PowerPoint</Application>
  <PresentationFormat>On-screen Show (4:3)</PresentationFormat>
  <Paragraphs>268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MentorCorps_Template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Kylie Pine</dc:creator>
  <cp:lastModifiedBy>Cara Kaser</cp:lastModifiedBy>
  <cp:revision>86</cp:revision>
  <cp:lastPrinted>2013-12-17T18:08:01Z</cp:lastPrinted>
  <dcterms:created xsi:type="dcterms:W3CDTF">2014-01-17T18:00:32Z</dcterms:created>
  <dcterms:modified xsi:type="dcterms:W3CDTF">2014-01-22T17:59:43Z</dcterms:modified>
</cp:coreProperties>
</file>