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9"/>
  </p:notesMasterIdLst>
  <p:sldIdLst>
    <p:sldId id="256" r:id="rId2"/>
    <p:sldId id="260" r:id="rId3"/>
    <p:sldId id="269" r:id="rId4"/>
    <p:sldId id="263" r:id="rId5"/>
    <p:sldId id="264" r:id="rId6"/>
    <p:sldId id="265" r:id="rId7"/>
    <p:sldId id="266" r:id="rId8"/>
    <p:sldId id="267" r:id="rId9"/>
    <p:sldId id="268" r:id="rId10"/>
    <p:sldId id="270" r:id="rId11"/>
    <p:sldId id="271" r:id="rId12"/>
    <p:sldId id="273" r:id="rId13"/>
    <p:sldId id="274" r:id="rId14"/>
    <p:sldId id="275" r:id="rId15"/>
    <p:sldId id="276" r:id="rId16"/>
    <p:sldId id="272" r:id="rId17"/>
    <p:sldId id="277" r:id="rId18"/>
    <p:sldId id="278" r:id="rId19"/>
    <p:sldId id="279" r:id="rId20"/>
    <p:sldId id="280" r:id="rId21"/>
    <p:sldId id="281" r:id="rId22"/>
    <p:sldId id="282" r:id="rId23"/>
    <p:sldId id="283" r:id="rId24"/>
    <p:sldId id="287" r:id="rId25"/>
    <p:sldId id="284" r:id="rId26"/>
    <p:sldId id="285" r:id="rId27"/>
    <p:sldId id="288" r:id="rId28"/>
    <p:sldId id="289" r:id="rId29"/>
    <p:sldId id="290" r:id="rId30"/>
    <p:sldId id="291" r:id="rId31"/>
    <p:sldId id="292" r:id="rId32"/>
    <p:sldId id="293" r:id="rId33"/>
    <p:sldId id="294" r:id="rId34"/>
    <p:sldId id="286" r:id="rId35"/>
    <p:sldId id="296" r:id="rId36"/>
    <p:sldId id="297" r:id="rId37"/>
    <p:sldId id="298" r:id="rId38"/>
    <p:sldId id="299" r:id="rId39"/>
    <p:sldId id="300" r:id="rId40"/>
    <p:sldId id="301" r:id="rId41"/>
    <p:sldId id="302" r:id="rId42"/>
    <p:sldId id="308" r:id="rId43"/>
    <p:sldId id="303" r:id="rId44"/>
    <p:sldId id="304" r:id="rId45"/>
    <p:sldId id="305" r:id="rId46"/>
    <p:sldId id="306" r:id="rId47"/>
    <p:sldId id="307" r:id="rId48"/>
    <p:sldId id="309" r:id="rId49"/>
    <p:sldId id="313" r:id="rId50"/>
    <p:sldId id="310" r:id="rId51"/>
    <p:sldId id="311" r:id="rId52"/>
    <p:sldId id="314" r:id="rId53"/>
    <p:sldId id="312" r:id="rId54"/>
    <p:sldId id="316" r:id="rId55"/>
    <p:sldId id="315" r:id="rId56"/>
    <p:sldId id="321" r:id="rId57"/>
    <p:sldId id="317" r:id="rId58"/>
    <p:sldId id="322" r:id="rId59"/>
    <p:sldId id="323" r:id="rId60"/>
    <p:sldId id="318" r:id="rId61"/>
    <p:sldId id="324" r:id="rId62"/>
    <p:sldId id="319" r:id="rId63"/>
    <p:sldId id="325" r:id="rId64"/>
    <p:sldId id="320" r:id="rId65"/>
    <p:sldId id="326" r:id="rId66"/>
    <p:sldId id="327" r:id="rId67"/>
    <p:sldId id="328" r:id="rId68"/>
    <p:sldId id="329" r:id="rId69"/>
    <p:sldId id="330" r:id="rId70"/>
    <p:sldId id="336" r:id="rId71"/>
    <p:sldId id="331" r:id="rId72"/>
    <p:sldId id="337" r:id="rId73"/>
    <p:sldId id="332" r:id="rId74"/>
    <p:sldId id="333" r:id="rId75"/>
    <p:sldId id="334" r:id="rId76"/>
    <p:sldId id="335" r:id="rId77"/>
    <p:sldId id="338" r:id="rId7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6" autoAdjust="0"/>
    <p:restoredTop sz="96944" autoAdjust="0"/>
  </p:normalViewPr>
  <p:slideViewPr>
    <p:cSldViewPr snapToGrid="0" snapToObjects="1">
      <p:cViewPr varScale="1">
        <p:scale>
          <a:sx n="106" d="100"/>
          <a:sy n="106" d="100"/>
        </p:scale>
        <p:origin x="-11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343981-6DF4-43F6-913A-E909A2108A8B}" type="datetimeFigureOut">
              <a:rPr lang="en-US" smtClean="0"/>
              <a:t>1/21/2014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BB0C52-B5D1-4514-93A2-1BCEC365EC4E}" type="slidenum">
              <a:rPr lang="en-US" smtClean="0"/>
              <a:t>‹#›</a:t>
            </a:fld>
            <a:endParaRPr lang="en-US" dirty="0"/>
          </a:p>
        </p:txBody>
      </p:sp>
    </p:spTree>
    <p:extLst>
      <p:ext uri="{BB962C8B-B14F-4D97-AF65-F5344CB8AC3E}">
        <p14:creationId xmlns:p14="http://schemas.microsoft.com/office/powerpoint/2010/main" val="2288719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BB0C52-B5D1-4514-93A2-1BCEC365EC4E}" type="slidenum">
              <a:rPr lang="en-US" smtClean="0"/>
              <a:t>25</a:t>
            </a:fld>
            <a:endParaRPr lang="en-US" dirty="0"/>
          </a:p>
        </p:txBody>
      </p:sp>
    </p:spTree>
    <p:extLst>
      <p:ext uri="{BB962C8B-B14F-4D97-AF65-F5344CB8AC3E}">
        <p14:creationId xmlns:p14="http://schemas.microsoft.com/office/powerpoint/2010/main" val="4026993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BB0C52-B5D1-4514-93A2-1BCEC365EC4E}" type="slidenum">
              <a:rPr lang="en-US" smtClean="0"/>
              <a:t>72</a:t>
            </a:fld>
            <a:endParaRPr lang="en-US" dirty="0"/>
          </a:p>
        </p:txBody>
      </p:sp>
    </p:spTree>
    <p:extLst>
      <p:ext uri="{BB962C8B-B14F-4D97-AF65-F5344CB8AC3E}">
        <p14:creationId xmlns:p14="http://schemas.microsoft.com/office/powerpoint/2010/main" val="749073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pPr/>
              <a:t>1/21/2014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BC42009-0D4B-BE42-8B01-51B89066FB15}" type="slidenum">
              <a:rPr lang="en-US" smtClean="0"/>
              <a:pPr/>
              <a:t>‹#›</a:t>
            </a:fld>
            <a:endParaRPr lang="en-US" dirty="0"/>
          </a:p>
        </p:txBody>
      </p:sp>
    </p:spTree>
    <p:extLst>
      <p:ext uri="{BB962C8B-B14F-4D97-AF65-F5344CB8AC3E}">
        <p14:creationId xmlns:p14="http://schemas.microsoft.com/office/powerpoint/2010/main" val="1592952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pPr/>
              <a:t>1/21/2014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BC42009-0D4B-BE42-8B01-51B89066FB15}" type="slidenum">
              <a:rPr lang="en-US" smtClean="0"/>
              <a:pPr/>
              <a:t>‹#›</a:t>
            </a:fld>
            <a:endParaRPr lang="en-US" dirty="0"/>
          </a:p>
        </p:txBody>
      </p:sp>
    </p:spTree>
    <p:extLst>
      <p:ext uri="{BB962C8B-B14F-4D97-AF65-F5344CB8AC3E}">
        <p14:creationId xmlns:p14="http://schemas.microsoft.com/office/powerpoint/2010/main" val="1446605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pPr/>
              <a:t>1/21/2014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BC42009-0D4B-BE42-8B01-51B89066FB15}" type="slidenum">
              <a:rPr lang="en-US" smtClean="0"/>
              <a:pPr/>
              <a:t>‹#›</a:t>
            </a:fld>
            <a:endParaRPr lang="en-US" dirty="0"/>
          </a:p>
        </p:txBody>
      </p:sp>
    </p:spTree>
    <p:extLst>
      <p:ext uri="{BB962C8B-B14F-4D97-AF65-F5344CB8AC3E}">
        <p14:creationId xmlns:p14="http://schemas.microsoft.com/office/powerpoint/2010/main" val="368531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pPr/>
              <a:t>1/21/2014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BC42009-0D4B-BE42-8B01-51B89066FB15}" type="slidenum">
              <a:rPr lang="en-US" smtClean="0"/>
              <a:pPr/>
              <a:t>‹#›</a:t>
            </a:fld>
            <a:endParaRPr lang="en-US" dirty="0"/>
          </a:p>
        </p:txBody>
      </p:sp>
    </p:spTree>
    <p:extLst>
      <p:ext uri="{BB962C8B-B14F-4D97-AF65-F5344CB8AC3E}">
        <p14:creationId xmlns:p14="http://schemas.microsoft.com/office/powerpoint/2010/main" val="3231600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765EC0-62B7-004A-BDBE-AD603F11409C}" type="datetimeFigureOut">
              <a:rPr lang="en-US" smtClean="0"/>
              <a:pPr/>
              <a:t>1/21/2014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BC42009-0D4B-BE42-8B01-51B89066FB15}" type="slidenum">
              <a:rPr lang="en-US" smtClean="0"/>
              <a:pPr/>
              <a:t>‹#›</a:t>
            </a:fld>
            <a:endParaRPr lang="en-US" dirty="0"/>
          </a:p>
        </p:txBody>
      </p:sp>
    </p:spTree>
    <p:extLst>
      <p:ext uri="{BB962C8B-B14F-4D97-AF65-F5344CB8AC3E}">
        <p14:creationId xmlns:p14="http://schemas.microsoft.com/office/powerpoint/2010/main" val="3540340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3765EC0-62B7-004A-BDBE-AD603F11409C}" type="datetimeFigureOut">
              <a:rPr lang="en-US" smtClean="0"/>
              <a:pPr/>
              <a:t>1/21/2014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BC42009-0D4B-BE42-8B01-51B89066FB15}" type="slidenum">
              <a:rPr lang="en-US" smtClean="0"/>
              <a:pPr/>
              <a:t>‹#›</a:t>
            </a:fld>
            <a:endParaRPr lang="en-US" dirty="0"/>
          </a:p>
        </p:txBody>
      </p:sp>
    </p:spTree>
    <p:extLst>
      <p:ext uri="{BB962C8B-B14F-4D97-AF65-F5344CB8AC3E}">
        <p14:creationId xmlns:p14="http://schemas.microsoft.com/office/powerpoint/2010/main" val="2953146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765EC0-62B7-004A-BDBE-AD603F11409C}" type="datetimeFigureOut">
              <a:rPr lang="en-US" smtClean="0"/>
              <a:pPr/>
              <a:t>1/21/2014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BC42009-0D4B-BE42-8B01-51B89066FB15}" type="slidenum">
              <a:rPr lang="en-US" smtClean="0"/>
              <a:pPr/>
              <a:t>‹#›</a:t>
            </a:fld>
            <a:endParaRPr lang="en-US" dirty="0"/>
          </a:p>
        </p:txBody>
      </p:sp>
    </p:spTree>
    <p:extLst>
      <p:ext uri="{BB962C8B-B14F-4D97-AF65-F5344CB8AC3E}">
        <p14:creationId xmlns:p14="http://schemas.microsoft.com/office/powerpoint/2010/main" val="4271940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3765EC0-62B7-004A-BDBE-AD603F11409C}" type="datetimeFigureOut">
              <a:rPr lang="en-US" smtClean="0"/>
              <a:pPr/>
              <a:t>1/21/2014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BC42009-0D4B-BE42-8B01-51B89066FB15}" type="slidenum">
              <a:rPr lang="en-US" smtClean="0"/>
              <a:pPr/>
              <a:t>‹#›</a:t>
            </a:fld>
            <a:endParaRPr lang="en-US" dirty="0"/>
          </a:p>
        </p:txBody>
      </p:sp>
    </p:spTree>
    <p:extLst>
      <p:ext uri="{BB962C8B-B14F-4D97-AF65-F5344CB8AC3E}">
        <p14:creationId xmlns:p14="http://schemas.microsoft.com/office/powerpoint/2010/main" val="1466731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765EC0-62B7-004A-BDBE-AD603F11409C}" type="datetimeFigureOut">
              <a:rPr lang="en-US" smtClean="0"/>
              <a:pPr/>
              <a:t>1/21/2014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BC42009-0D4B-BE42-8B01-51B89066FB15}" type="slidenum">
              <a:rPr lang="en-US" smtClean="0"/>
              <a:pPr/>
              <a:t>‹#›</a:t>
            </a:fld>
            <a:endParaRPr lang="en-US" dirty="0"/>
          </a:p>
        </p:txBody>
      </p:sp>
    </p:spTree>
    <p:extLst>
      <p:ext uri="{BB962C8B-B14F-4D97-AF65-F5344CB8AC3E}">
        <p14:creationId xmlns:p14="http://schemas.microsoft.com/office/powerpoint/2010/main" val="2326244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765EC0-62B7-004A-BDBE-AD603F11409C}" type="datetimeFigureOut">
              <a:rPr lang="en-US" smtClean="0"/>
              <a:pPr/>
              <a:t>1/21/2014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BC42009-0D4B-BE42-8B01-51B89066FB15}" type="slidenum">
              <a:rPr lang="en-US" smtClean="0"/>
              <a:pPr/>
              <a:t>‹#›</a:t>
            </a:fld>
            <a:endParaRPr lang="en-US" dirty="0"/>
          </a:p>
        </p:txBody>
      </p:sp>
    </p:spTree>
    <p:extLst>
      <p:ext uri="{BB962C8B-B14F-4D97-AF65-F5344CB8AC3E}">
        <p14:creationId xmlns:p14="http://schemas.microsoft.com/office/powerpoint/2010/main" val="3667287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765EC0-62B7-004A-BDBE-AD603F11409C}" type="datetimeFigureOut">
              <a:rPr lang="en-US" smtClean="0"/>
              <a:pPr/>
              <a:t>1/21/2014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BC42009-0D4B-BE42-8B01-51B89066FB15}" type="slidenum">
              <a:rPr lang="en-US" smtClean="0"/>
              <a:pPr/>
              <a:t>‹#›</a:t>
            </a:fld>
            <a:endParaRPr lang="en-US" dirty="0"/>
          </a:p>
        </p:txBody>
      </p:sp>
    </p:spTree>
    <p:extLst>
      <p:ext uri="{BB962C8B-B14F-4D97-AF65-F5344CB8AC3E}">
        <p14:creationId xmlns:p14="http://schemas.microsoft.com/office/powerpoint/2010/main" val="345168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765EC0-62B7-004A-BDBE-AD603F11409C}" type="datetimeFigureOut">
              <a:rPr lang="en-US" smtClean="0"/>
              <a:pPr/>
              <a:t>1/21/2014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C42009-0D4B-BE42-8B01-51B89066FB15}" type="slidenum">
              <a:rPr lang="en-US" smtClean="0"/>
              <a:pPr/>
              <a:t>‹#›</a:t>
            </a:fld>
            <a:endParaRPr lang="en-US" dirty="0"/>
          </a:p>
        </p:txBody>
      </p:sp>
    </p:spTree>
    <p:extLst>
      <p:ext uri="{BB962C8B-B14F-4D97-AF65-F5344CB8AC3E}">
        <p14:creationId xmlns:p14="http://schemas.microsoft.com/office/powerpoint/2010/main" val="2736988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4.emf"/></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4.emf"/></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4.emf"/></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4.emf"/></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4.emf"/></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4.emf"/></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4.emf"/></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emf"/></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4.emf"/></Relationships>
</file>

<file path=ppt/slides/_rels/slide31.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3.jpeg"/><Relationship Id="rId7" Type="http://schemas.openxmlformats.org/officeDocument/2006/relationships/image" Target="../media/image32.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4.emf"/></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4.emf"/></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4.emf"/></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4.emf"/></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4.emf"/></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4.emf"/></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39.jpg"/><Relationship Id="rId4" Type="http://schemas.openxmlformats.org/officeDocument/2006/relationships/image" Target="../media/image4.emf"/></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4.emf"/></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emf"/></Relationships>
</file>

<file path=ppt/slides/_rels/slide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emf"/></Relationships>
</file>

<file path=ppt/slides/_rels/slide4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emf"/></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49.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46.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4.emf"/></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emf"/></Relationships>
</file>

<file path=ppt/slides/_rels/slide5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emf"/></Relationships>
</file>

<file path=ppt/slides/_rels/slide5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jpeg"/><Relationship Id="rId7" Type="http://schemas.openxmlformats.org/officeDocument/2006/relationships/image" Target="../media/image51.jpeg"/><Relationship Id="rId2" Type="http://schemas.openxmlformats.org/officeDocument/2006/relationships/image" Target="../media/image2.jpe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0.jpeg"/><Relationship Id="rId4" Type="http://schemas.openxmlformats.org/officeDocument/2006/relationships/image" Target="../media/image4.emf"/><Relationship Id="rId9" Type="http://schemas.openxmlformats.org/officeDocument/2006/relationships/image" Target="../media/image52.jpeg"/></Relationships>
</file>

<file path=ppt/slides/_rels/slide5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5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4.emf"/></Relationships>
</file>

<file path=ppt/slides/_rels/slide5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4.emf"/></Relationships>
</file>

<file path=ppt/slides/_rels/slide5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5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4.emf"/></Relationships>
</file>

<file path=ppt/slides/_rels/slide5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5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5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1.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3.jpeg"/><Relationship Id="rId7" Type="http://schemas.openxmlformats.org/officeDocument/2006/relationships/image" Target="../media/image60.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4.emf"/><Relationship Id="rId9" Type="http://schemas.openxmlformats.org/officeDocument/2006/relationships/image" Target="../media/image62.jpeg"/></Relationships>
</file>

<file path=ppt/slides/_rels/slide6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4.emf"/></Relationships>
</file>

<file path=ppt/slides/_rels/slide6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4.emf"/></Relationships>
</file>

<file path=ppt/slides/_rels/slide6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4.emf"/></Relationships>
</file>

<file path=ppt/slides/_rels/slide6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68.jpeg"/><Relationship Id="rId4" Type="http://schemas.openxmlformats.org/officeDocument/2006/relationships/image" Target="../media/image4.emf"/></Relationships>
</file>

<file path=ppt/slides/_rels/slide6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png"/><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4.emf"/></Relationships>
</file>

<file path=ppt/slides/_rels/slide7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71.jpg"/><Relationship Id="rId4" Type="http://schemas.openxmlformats.org/officeDocument/2006/relationships/image" Target="../media/image4.emf"/></Relationships>
</file>

<file path=ppt/slides/_rels/slide7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72.jpeg"/><Relationship Id="rId4" Type="http://schemas.openxmlformats.org/officeDocument/2006/relationships/image" Target="../media/image4.emf"/></Relationships>
</file>

<file path=ppt/slides/_rels/slide7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4.emf"/><Relationship Id="rId4" Type="http://schemas.openxmlformats.org/officeDocument/2006/relationships/image" Target="../media/image3.jpeg"/></Relationships>
</file>

<file path=ppt/slides/_rels/slide7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7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74.jpeg"/><Relationship Id="rId4" Type="http://schemas.openxmlformats.org/officeDocument/2006/relationships/image" Target="../media/image4.emf"/></Relationships>
</file>

<file path=ppt/slides/_rels/slide7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7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7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entorCorps cover.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28599"/>
            <a:ext cx="9155201" cy="7193372"/>
          </a:xfrm>
          <a:prstGeom prst="rect">
            <a:avLst/>
          </a:prstGeom>
        </p:spPr>
      </p:pic>
      <p:sp>
        <p:nvSpPr>
          <p:cNvPr id="5" name="TextBox 4"/>
          <p:cNvSpPr txBox="1"/>
          <p:nvPr/>
        </p:nvSpPr>
        <p:spPr>
          <a:xfrm>
            <a:off x="3028666" y="2240324"/>
            <a:ext cx="5947416" cy="1198277"/>
          </a:xfrm>
          <a:prstGeom prst="rect">
            <a:avLst/>
          </a:prstGeom>
          <a:noFill/>
        </p:spPr>
        <p:txBody>
          <a:bodyPr wrap="square" rtlCol="0">
            <a:spAutoFit/>
          </a:bodyPr>
          <a:lstStyle/>
          <a:p>
            <a:pPr algn="ctr">
              <a:lnSpc>
                <a:spcPct val="80000"/>
              </a:lnSpc>
            </a:pPr>
            <a:r>
              <a:rPr lang="en-US" sz="4400" dirty="0" smtClean="0">
                <a:solidFill>
                  <a:schemeClr val="bg1"/>
                </a:solidFill>
                <a:latin typeface="FuturTLig"/>
                <a:cs typeface="FuturTLig"/>
              </a:rPr>
              <a:t>CONNECTING TO</a:t>
            </a:r>
          </a:p>
          <a:p>
            <a:pPr algn="ctr">
              <a:lnSpc>
                <a:spcPct val="80000"/>
              </a:lnSpc>
            </a:pPr>
            <a:r>
              <a:rPr lang="en-US" sz="4400" dirty="0" smtClean="0">
                <a:solidFill>
                  <a:schemeClr val="bg1"/>
                </a:solidFill>
                <a:latin typeface="FuturTBol"/>
                <a:cs typeface="FuturTBol"/>
              </a:rPr>
              <a:t>COLLECTIONS</a:t>
            </a:r>
            <a:endParaRPr lang="en-US" sz="4400" dirty="0">
              <a:solidFill>
                <a:schemeClr val="bg1"/>
              </a:solidFill>
              <a:latin typeface="FuturTBol"/>
              <a:cs typeface="FuturTBol"/>
            </a:endParaRPr>
          </a:p>
        </p:txBody>
      </p:sp>
      <p:sp>
        <p:nvSpPr>
          <p:cNvPr id="6" name="TextBox 5"/>
          <p:cNvSpPr txBox="1"/>
          <p:nvPr/>
        </p:nvSpPr>
        <p:spPr>
          <a:xfrm>
            <a:off x="2992030" y="3708663"/>
            <a:ext cx="5947416" cy="1031693"/>
          </a:xfrm>
          <a:prstGeom prst="rect">
            <a:avLst/>
          </a:prstGeom>
          <a:noFill/>
        </p:spPr>
        <p:txBody>
          <a:bodyPr wrap="square" rtlCol="0">
            <a:spAutoFit/>
          </a:bodyPr>
          <a:lstStyle/>
          <a:p>
            <a:pPr algn="ctr">
              <a:lnSpc>
                <a:spcPct val="75000"/>
              </a:lnSpc>
            </a:pPr>
            <a:r>
              <a:rPr lang="en-US" sz="4000" dirty="0" smtClean="0"/>
              <a:t>Textile </a:t>
            </a:r>
          </a:p>
          <a:p>
            <a:pPr algn="ctr">
              <a:lnSpc>
                <a:spcPct val="75000"/>
              </a:lnSpc>
            </a:pPr>
            <a:r>
              <a:rPr lang="en-US" sz="4000" dirty="0" smtClean="0"/>
              <a:t>Preservation and Care</a:t>
            </a:r>
            <a:endParaRPr lang="en-US" sz="4000" dirty="0" smtClean="0">
              <a:latin typeface="FuturTLig"/>
              <a:cs typeface="FuturTLig"/>
            </a:endParaRPr>
          </a:p>
        </p:txBody>
      </p:sp>
    </p:spTree>
    <p:extLst>
      <p:ext uri="{BB962C8B-B14F-4D97-AF65-F5344CB8AC3E}">
        <p14:creationId xmlns:p14="http://schemas.microsoft.com/office/powerpoint/2010/main" val="20758027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6027789" cy="643189"/>
          </a:xfrm>
          <a:prstGeom prst="rect">
            <a:avLst/>
          </a:prstGeom>
          <a:noFill/>
        </p:spPr>
        <p:txBody>
          <a:bodyPr wrap="square" rtlCol="0">
            <a:spAutoFit/>
          </a:bodyPr>
          <a:lstStyle/>
          <a:p>
            <a:pPr>
              <a:lnSpc>
                <a:spcPct val="80000"/>
              </a:lnSpc>
            </a:pPr>
            <a:r>
              <a:rPr lang="en-US" sz="4400" dirty="0" smtClean="0">
                <a:latin typeface="FuturTBol"/>
              </a:rPr>
              <a:t>Nylon</a:t>
            </a:r>
            <a:endParaRPr lang="en-US" sz="4400" dirty="0">
              <a:latin typeface="FuturTBol"/>
              <a:cs typeface="FuturTBol"/>
            </a:endParaRPr>
          </a:p>
        </p:txBody>
      </p:sp>
      <p:sp>
        <p:nvSpPr>
          <p:cNvPr id="17" name="TextBox 16"/>
          <p:cNvSpPr txBox="1"/>
          <p:nvPr/>
        </p:nvSpPr>
        <p:spPr>
          <a:xfrm>
            <a:off x="349489" y="2647028"/>
            <a:ext cx="6037195" cy="3785652"/>
          </a:xfrm>
          <a:prstGeom prst="rect">
            <a:avLst/>
          </a:prstGeom>
          <a:noFill/>
        </p:spPr>
        <p:txBody>
          <a:bodyPr wrap="square" rtlCol="0">
            <a:spAutoFit/>
          </a:bodyPr>
          <a:lstStyle/>
          <a:p>
            <a:pPr marL="457200" indent="-457200">
              <a:buFont typeface="Arial" pitchFamily="34" charset="0"/>
              <a:buChar char="•"/>
            </a:pPr>
            <a:r>
              <a:rPr lang="en-US" sz="2800" dirty="0" smtClean="0">
                <a:latin typeface="Adobe Garamond Pro"/>
              </a:rPr>
              <a:t>Filament or staple fiber</a:t>
            </a:r>
          </a:p>
          <a:p>
            <a:pPr marL="457200" indent="-457200">
              <a:buFont typeface="Arial" pitchFamily="34" charset="0"/>
              <a:buChar char="•"/>
            </a:pPr>
            <a:r>
              <a:rPr lang="en-US" sz="2800" dirty="0" smtClean="0">
                <a:latin typeface="Adobe Garamond Pro"/>
              </a:rPr>
              <a:t>Highly elastic</a:t>
            </a:r>
          </a:p>
          <a:p>
            <a:pPr marL="457200" indent="-457200">
              <a:buFont typeface="Arial" pitchFamily="34" charset="0"/>
              <a:buChar char="•"/>
            </a:pPr>
            <a:r>
              <a:rPr lang="en-US" sz="2800" dirty="0" smtClean="0">
                <a:latin typeface="Adobe Garamond Pro"/>
              </a:rPr>
              <a:t>Abrasive resistance</a:t>
            </a:r>
          </a:p>
          <a:p>
            <a:pPr marL="457200" indent="-457200">
              <a:buFont typeface="Arial" pitchFamily="34" charset="0"/>
              <a:buChar char="•"/>
            </a:pPr>
            <a:r>
              <a:rPr lang="en-US" sz="2800" dirty="0" smtClean="0">
                <a:latin typeface="Adobe Garamond Pro"/>
              </a:rPr>
              <a:t>Very strong, weak when wet</a:t>
            </a:r>
          </a:p>
          <a:p>
            <a:pPr marL="457200" indent="-457200">
              <a:buFont typeface="Arial" pitchFamily="34" charset="0"/>
              <a:buChar char="•"/>
            </a:pPr>
            <a:r>
              <a:rPr lang="en-US" sz="2800" dirty="0" smtClean="0">
                <a:latin typeface="Adobe Garamond Pro"/>
              </a:rPr>
              <a:t>Resistant to:</a:t>
            </a:r>
          </a:p>
          <a:p>
            <a:pPr marL="800100" lvl="1" indent="-342900">
              <a:buFont typeface="Arial" pitchFamily="34" charset="0"/>
              <a:buChar char="•"/>
            </a:pPr>
            <a:r>
              <a:rPr lang="en-US" sz="2400" dirty="0" smtClean="0">
                <a:latin typeface="Adobe Garamond Pro"/>
              </a:rPr>
              <a:t>Mildew</a:t>
            </a:r>
          </a:p>
          <a:p>
            <a:pPr marL="800100" lvl="1" indent="-342900">
              <a:buFont typeface="Arial" pitchFamily="34" charset="0"/>
              <a:buChar char="•"/>
            </a:pPr>
            <a:r>
              <a:rPr lang="en-US" sz="2400" dirty="0" smtClean="0">
                <a:latin typeface="Adobe Garamond Pro"/>
              </a:rPr>
              <a:t>Mold</a:t>
            </a:r>
          </a:p>
          <a:p>
            <a:pPr marL="800100" lvl="1" indent="-342900">
              <a:buFont typeface="Arial" pitchFamily="34" charset="0"/>
              <a:buChar char="•"/>
            </a:pPr>
            <a:r>
              <a:rPr lang="en-US" sz="2400" dirty="0" smtClean="0">
                <a:latin typeface="Adobe Garamond Pro"/>
              </a:rPr>
              <a:t>Moths</a:t>
            </a:r>
          </a:p>
          <a:p>
            <a:pPr marL="457200" indent="-457200">
              <a:buFont typeface="Arial" pitchFamily="34" charset="0"/>
              <a:buChar char="•"/>
            </a:pPr>
            <a:r>
              <a:rPr lang="en-US" sz="2800" dirty="0" smtClean="0">
                <a:latin typeface="Adobe Garamond Pro"/>
              </a:rPr>
              <a:t>Susceptible to light</a:t>
            </a:r>
          </a:p>
        </p:txBody>
      </p:sp>
      <p:pic>
        <p:nvPicPr>
          <p:cNvPr id="18" name="Picture 12" descr="textile1"/>
          <p:cNvPicPr>
            <a:picLocks noChangeAspect="1" noChangeArrowheads="1"/>
          </p:cNvPicPr>
          <p:nvPr/>
        </p:nvPicPr>
        <p:blipFill rotWithShape="1">
          <a:blip r:embed="rId5"/>
          <a:srcRect l="83744" t="63015" r="-204" b="7776"/>
          <a:stretch/>
        </p:blipFill>
        <p:spPr bwMode="auto">
          <a:xfrm>
            <a:off x="5955016" y="4256758"/>
            <a:ext cx="1569185" cy="1746911"/>
          </a:xfrm>
          <a:prstGeom prst="rect">
            <a:avLst/>
          </a:prstGeom>
          <a:noFill/>
          <a:ln w="9525">
            <a:solidFill>
              <a:schemeClr val="tx1"/>
            </a:solidFill>
            <a:miter lim="800000"/>
            <a:headEnd/>
            <a:tailEnd/>
          </a:ln>
        </p:spPr>
      </p:pic>
      <p:pic>
        <p:nvPicPr>
          <p:cNvPr id="11" name="Picture 8" descr="textile1"/>
          <p:cNvPicPr>
            <a:picLocks noChangeAspect="1" noChangeArrowheads="1"/>
          </p:cNvPicPr>
          <p:nvPr/>
        </p:nvPicPr>
        <p:blipFill rotWithShape="1">
          <a:blip r:embed="rId5"/>
          <a:srcRect l="61676" t="32178" r="22662" b="46040"/>
          <a:stretch/>
        </p:blipFill>
        <p:spPr bwMode="auto">
          <a:xfrm>
            <a:off x="7102257" y="3159547"/>
            <a:ext cx="1526275" cy="1332327"/>
          </a:xfrm>
          <a:prstGeom prst="rect">
            <a:avLst/>
          </a:prstGeom>
          <a:noFill/>
          <a:ln w="9525">
            <a:solidFill>
              <a:schemeClr val="tx1"/>
            </a:solidFill>
            <a:miter lim="800000"/>
            <a:headEnd/>
            <a:tailEnd/>
          </a:ln>
        </p:spPr>
      </p:pic>
      <p:pic>
        <p:nvPicPr>
          <p:cNvPr id="13" name="Picture 10" descr="textile1"/>
          <p:cNvPicPr>
            <a:picLocks noChangeAspect="1" noChangeArrowheads="1"/>
          </p:cNvPicPr>
          <p:nvPr/>
        </p:nvPicPr>
        <p:blipFill rotWithShape="1">
          <a:blip r:embed="rId5"/>
          <a:srcRect r="82558" b="77722"/>
          <a:stretch/>
        </p:blipFill>
        <p:spPr bwMode="auto">
          <a:xfrm>
            <a:off x="5769279" y="1912434"/>
            <a:ext cx="1657358" cy="1328380"/>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32710883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6027789" cy="643189"/>
          </a:xfrm>
          <a:prstGeom prst="rect">
            <a:avLst/>
          </a:prstGeom>
          <a:noFill/>
        </p:spPr>
        <p:txBody>
          <a:bodyPr wrap="square" rtlCol="0">
            <a:spAutoFit/>
          </a:bodyPr>
          <a:lstStyle/>
          <a:p>
            <a:pPr>
              <a:lnSpc>
                <a:spcPct val="80000"/>
              </a:lnSpc>
            </a:pPr>
            <a:r>
              <a:rPr lang="en-US" sz="4400" dirty="0" smtClean="0">
                <a:latin typeface="FuturTBol"/>
              </a:rPr>
              <a:t>Polyester</a:t>
            </a:r>
            <a:endParaRPr lang="en-US" sz="4400" dirty="0">
              <a:latin typeface="FuturTBol"/>
              <a:cs typeface="FuturTBol"/>
            </a:endParaRPr>
          </a:p>
        </p:txBody>
      </p:sp>
      <p:sp>
        <p:nvSpPr>
          <p:cNvPr id="17" name="TextBox 16"/>
          <p:cNvSpPr txBox="1"/>
          <p:nvPr/>
        </p:nvSpPr>
        <p:spPr>
          <a:xfrm>
            <a:off x="349489" y="2647028"/>
            <a:ext cx="8010740" cy="4585871"/>
          </a:xfrm>
          <a:prstGeom prst="rect">
            <a:avLst/>
          </a:prstGeom>
          <a:noFill/>
        </p:spPr>
        <p:txBody>
          <a:bodyPr wrap="square" rtlCol="0">
            <a:spAutoFit/>
          </a:bodyPr>
          <a:lstStyle/>
          <a:p>
            <a:pPr marL="457200" indent="-457200">
              <a:buFont typeface="Arial" pitchFamily="34" charset="0"/>
              <a:buChar char="•"/>
            </a:pPr>
            <a:r>
              <a:rPr lang="en-US" sz="2800" dirty="0" smtClean="0">
                <a:latin typeface="Adobe Garamond Pro"/>
              </a:rPr>
              <a:t>Filament, staple, fiberfill, and nonwoven</a:t>
            </a:r>
          </a:p>
          <a:p>
            <a:pPr marL="457200" indent="-457200">
              <a:buFont typeface="Arial" pitchFamily="34" charset="0"/>
              <a:buChar char="•"/>
            </a:pPr>
            <a:r>
              <a:rPr lang="en-US" sz="2800" dirty="0" smtClean="0">
                <a:latin typeface="Adobe Garamond Pro"/>
              </a:rPr>
              <a:t>Strong</a:t>
            </a:r>
          </a:p>
          <a:p>
            <a:pPr marL="457200" indent="-457200">
              <a:buFont typeface="Arial" pitchFamily="34" charset="0"/>
              <a:buChar char="•"/>
            </a:pPr>
            <a:r>
              <a:rPr lang="en-US" sz="2800" dirty="0" smtClean="0">
                <a:latin typeface="Adobe Garamond Pro"/>
              </a:rPr>
              <a:t>High abrasion resistance</a:t>
            </a:r>
          </a:p>
          <a:p>
            <a:pPr marL="457200" indent="-457200">
              <a:buFont typeface="Arial" pitchFamily="34" charset="0"/>
              <a:buChar char="•"/>
            </a:pPr>
            <a:r>
              <a:rPr lang="en-US" sz="2800" dirty="0" smtClean="0">
                <a:latin typeface="Adobe Garamond Pro"/>
              </a:rPr>
              <a:t>Hydrophobic</a:t>
            </a:r>
          </a:p>
          <a:p>
            <a:pPr marL="457200" indent="-457200">
              <a:buFont typeface="Arial" pitchFamily="34" charset="0"/>
              <a:buChar char="•"/>
            </a:pPr>
            <a:r>
              <a:rPr lang="en-US" sz="2800" dirty="0" smtClean="0">
                <a:latin typeface="Adobe Garamond Pro"/>
              </a:rPr>
              <a:t>Susceptible to pilling</a:t>
            </a:r>
          </a:p>
          <a:p>
            <a:pPr marL="457200" indent="-457200">
              <a:buFont typeface="Arial" pitchFamily="34" charset="0"/>
              <a:buChar char="•"/>
            </a:pPr>
            <a:r>
              <a:rPr lang="en-US" sz="2800" dirty="0" smtClean="0">
                <a:latin typeface="Adobe Garamond Pro"/>
              </a:rPr>
              <a:t>Resistant to:</a:t>
            </a:r>
          </a:p>
          <a:p>
            <a:pPr marL="914400" lvl="1" indent="-457200">
              <a:buFont typeface="Arial" pitchFamily="34" charset="0"/>
              <a:buChar char="•"/>
            </a:pPr>
            <a:r>
              <a:rPr lang="en-US" sz="2400" dirty="0" smtClean="0">
                <a:latin typeface="Adobe Garamond Pro"/>
              </a:rPr>
              <a:t>Molds</a:t>
            </a:r>
          </a:p>
          <a:p>
            <a:pPr marL="914400" lvl="1" indent="-457200">
              <a:buFont typeface="Arial" pitchFamily="34" charset="0"/>
              <a:buChar char="•"/>
            </a:pPr>
            <a:r>
              <a:rPr lang="en-US" sz="2400" dirty="0" smtClean="0">
                <a:latin typeface="Adobe Garamond Pro"/>
              </a:rPr>
              <a:t>Fungus</a:t>
            </a:r>
          </a:p>
          <a:p>
            <a:pPr marL="914400" lvl="1" indent="-457200">
              <a:buFont typeface="Arial" pitchFamily="34" charset="0"/>
              <a:buChar char="•"/>
            </a:pPr>
            <a:r>
              <a:rPr lang="en-US" sz="2400" dirty="0" smtClean="0">
                <a:latin typeface="Adobe Garamond Pro"/>
              </a:rPr>
              <a:t>Moths</a:t>
            </a:r>
          </a:p>
          <a:p>
            <a:pPr marL="914400" lvl="1" indent="-457200">
              <a:buFont typeface="Arial" pitchFamily="34" charset="0"/>
              <a:buChar char="•"/>
            </a:pPr>
            <a:r>
              <a:rPr lang="en-US" sz="2400" dirty="0" smtClean="0">
                <a:latin typeface="Adobe Garamond Pro"/>
              </a:rPr>
              <a:t>Beetles</a:t>
            </a:r>
          </a:p>
          <a:p>
            <a:pPr>
              <a:buFont typeface="Arial" pitchFamily="34" charset="0"/>
              <a:buChar char="•"/>
            </a:pPr>
            <a:endParaRPr lang="en-US" sz="2800" dirty="0" smtClean="0">
              <a:latin typeface="Adobe Garamond Pro"/>
            </a:endParaRPr>
          </a:p>
        </p:txBody>
      </p:sp>
      <p:pic>
        <p:nvPicPr>
          <p:cNvPr id="7" name="Picture 6" descr="textile1"/>
          <p:cNvPicPr>
            <a:picLocks noChangeAspect="1" noChangeArrowheads="1"/>
          </p:cNvPicPr>
          <p:nvPr/>
        </p:nvPicPr>
        <p:blipFill rotWithShape="1">
          <a:blip r:embed="rId5">
            <a:extLst>
              <a:ext uri="{28A0092B-C50C-407E-A947-70E740481C1C}">
                <a14:useLocalDpi xmlns:a14="http://schemas.microsoft.com/office/drawing/2010/main" val="0"/>
              </a:ext>
            </a:extLst>
          </a:blip>
          <a:srcRect r="82409" b="77722"/>
          <a:stretch/>
        </p:blipFill>
        <p:spPr bwMode="auto">
          <a:xfrm>
            <a:off x="5945688" y="4133045"/>
            <a:ext cx="1519825" cy="120775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10883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577"/>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9986" cy="634020"/>
          </a:xfrm>
          <a:prstGeom prst="rect">
            <a:avLst/>
          </a:prstGeom>
          <a:noFill/>
        </p:spPr>
        <p:txBody>
          <a:bodyPr wrap="square" rtlCol="0">
            <a:spAutoFit/>
          </a:bodyPr>
          <a:lstStyle/>
          <a:p>
            <a:pPr>
              <a:lnSpc>
                <a:spcPct val="80000"/>
              </a:lnSpc>
            </a:pPr>
            <a:r>
              <a:rPr lang="en-US" sz="4400" dirty="0">
                <a:latin typeface="FuturTBol"/>
              </a:rPr>
              <a:t>Regenerated Cellulosic Fibers</a:t>
            </a:r>
            <a:endParaRPr lang="en-US" sz="4400" dirty="0">
              <a:latin typeface="FuturTBol"/>
              <a:cs typeface="FuturTBol"/>
            </a:endParaRPr>
          </a:p>
        </p:txBody>
      </p:sp>
      <p:sp>
        <p:nvSpPr>
          <p:cNvPr id="8" name="TextBox 7"/>
          <p:cNvSpPr txBox="1"/>
          <p:nvPr/>
        </p:nvSpPr>
        <p:spPr>
          <a:xfrm>
            <a:off x="364002" y="2562363"/>
            <a:ext cx="4333258" cy="2277547"/>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Viscose-Rayon</a:t>
            </a:r>
          </a:p>
          <a:p>
            <a:pPr marL="800100" lvl="1" indent="-342900">
              <a:buFont typeface="Arial" pitchFamily="34" charset="0"/>
              <a:buChar char="•"/>
            </a:pPr>
            <a:r>
              <a:rPr lang="en-US" sz="2350" dirty="0">
                <a:latin typeface="Adobe Garamond Pro"/>
              </a:rPr>
              <a:t>Staple and filament fiber</a:t>
            </a:r>
          </a:p>
          <a:p>
            <a:pPr marL="800100" lvl="1" indent="-342900">
              <a:buFont typeface="Arial" pitchFamily="34" charset="0"/>
              <a:buChar char="•"/>
            </a:pPr>
            <a:r>
              <a:rPr lang="en-US" sz="2350" dirty="0">
                <a:latin typeface="Adobe Garamond Pro"/>
              </a:rPr>
              <a:t>Weak, weaker when wet</a:t>
            </a:r>
          </a:p>
          <a:p>
            <a:pPr marL="800100" lvl="1" indent="-342900">
              <a:buFont typeface="Arial" pitchFamily="34" charset="0"/>
              <a:buChar char="•"/>
            </a:pPr>
            <a:endParaRPr lang="en-US" sz="2300" dirty="0">
              <a:latin typeface="Adobe Garamond Pro"/>
            </a:endParaRPr>
          </a:p>
          <a:p>
            <a:pPr marL="342900" indent="-342900">
              <a:buFont typeface="Arial" pitchFamily="34" charset="0"/>
              <a:buChar char="•"/>
            </a:pPr>
            <a:endParaRPr lang="en-US" sz="2200" dirty="0">
              <a:latin typeface="Adobe Garamond Pro"/>
            </a:endParaRPr>
          </a:p>
          <a:p>
            <a:pPr marL="342900" indent="-342900">
              <a:buFont typeface="Arial" pitchFamily="34" charset="0"/>
              <a:buChar char="•"/>
            </a:pPr>
            <a:endParaRPr lang="en-US" sz="2200" dirty="0">
              <a:latin typeface="Adobe Garamond Pro"/>
            </a:endParaRPr>
          </a:p>
        </p:txBody>
      </p:sp>
      <p:sp>
        <p:nvSpPr>
          <p:cNvPr id="12" name="TextBox 11"/>
          <p:cNvSpPr txBox="1"/>
          <p:nvPr/>
        </p:nvSpPr>
        <p:spPr>
          <a:xfrm>
            <a:off x="4569914" y="2562363"/>
            <a:ext cx="4219282" cy="2600712"/>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Acetate-Rayon</a:t>
            </a:r>
          </a:p>
          <a:p>
            <a:pPr marL="800100" lvl="1" indent="-342900">
              <a:buFont typeface="Arial" pitchFamily="34" charset="0"/>
              <a:buChar char="•"/>
            </a:pPr>
            <a:r>
              <a:rPr lang="en-US" sz="2350" dirty="0">
                <a:latin typeface="Adobe Garamond Pro"/>
              </a:rPr>
              <a:t>Cellulosic fiber treated with salt (ester)</a:t>
            </a:r>
          </a:p>
          <a:p>
            <a:pPr marL="800100" lvl="1" indent="-342900">
              <a:buFont typeface="Arial" pitchFamily="34" charset="0"/>
              <a:buChar char="•"/>
            </a:pPr>
            <a:r>
              <a:rPr lang="en-US" sz="2350" dirty="0">
                <a:latin typeface="Adobe Garamond Pro"/>
              </a:rPr>
              <a:t>Staple and filament fiber</a:t>
            </a:r>
          </a:p>
          <a:p>
            <a:pPr marL="800100" lvl="1" indent="-342900">
              <a:buFont typeface="Arial" pitchFamily="34" charset="0"/>
              <a:buChar char="•"/>
            </a:pPr>
            <a:r>
              <a:rPr lang="en-US" sz="2350" dirty="0">
                <a:latin typeface="Adobe Garamond Pro"/>
              </a:rPr>
              <a:t>Weak, weaker when wet</a:t>
            </a:r>
          </a:p>
          <a:p>
            <a:pPr marL="800100" lvl="1" indent="-342900">
              <a:buFont typeface="Arial" pitchFamily="34" charset="0"/>
              <a:buChar char="•"/>
            </a:pPr>
            <a:r>
              <a:rPr lang="en-US" sz="2350" dirty="0">
                <a:latin typeface="Adobe Garamond Pro"/>
              </a:rPr>
              <a:t>High luster</a:t>
            </a:r>
          </a:p>
          <a:p>
            <a:pPr marL="1200150" lvl="2" indent="-285750">
              <a:buFont typeface="Arial" pitchFamily="34" charset="0"/>
              <a:buChar char="•"/>
            </a:pPr>
            <a:endParaRPr lang="en-US" dirty="0">
              <a:latin typeface="Adobe Garamond Pro"/>
            </a:endParaRPr>
          </a:p>
        </p:txBody>
      </p:sp>
      <p:pic>
        <p:nvPicPr>
          <p:cNvPr id="15" name="Picture 13" descr="textile1"/>
          <p:cNvPicPr>
            <a:picLocks noChangeAspect="1" noChangeArrowheads="1"/>
          </p:cNvPicPr>
          <p:nvPr/>
        </p:nvPicPr>
        <p:blipFill>
          <a:blip r:embed="rId5">
            <a:extLst>
              <a:ext uri="{28A0092B-C50C-407E-A947-70E740481C1C}">
                <a14:useLocalDpi xmlns:a14="http://schemas.microsoft.com/office/drawing/2010/main" val="0"/>
              </a:ext>
            </a:extLst>
          </a:blip>
          <a:srcRect l="20186" t="63861" r="16460" b="6436"/>
          <a:stretch>
            <a:fillRect/>
          </a:stretch>
        </p:blipFill>
        <p:spPr bwMode="auto">
          <a:xfrm>
            <a:off x="4569913" y="5215574"/>
            <a:ext cx="4219282" cy="117435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0595" y="5220277"/>
            <a:ext cx="3980688" cy="1169649"/>
          </a:xfrm>
          <a:prstGeom prst="rect">
            <a:avLst/>
          </a:prstGeom>
          <a:ln>
            <a:solidFill>
              <a:schemeClr val="tx1"/>
            </a:solidFill>
          </a:ln>
        </p:spPr>
      </p:pic>
    </p:spTree>
    <p:extLst>
      <p:ext uri="{BB962C8B-B14F-4D97-AF65-F5344CB8AC3E}">
        <p14:creationId xmlns:p14="http://schemas.microsoft.com/office/powerpoint/2010/main" val="33665144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Objects Handling: The Basics</a:t>
            </a:r>
            <a:endParaRPr lang="en-US" sz="4400" dirty="0">
              <a:latin typeface="FuturTBol"/>
              <a:cs typeface="FuturTBol"/>
            </a:endParaRPr>
          </a:p>
        </p:txBody>
      </p:sp>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62112" t="17439" r="8733" b="14768"/>
          <a:stretch/>
        </p:blipFill>
        <p:spPr bwMode="auto">
          <a:xfrm>
            <a:off x="5949862" y="2618288"/>
            <a:ext cx="2449955" cy="3560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48973" t="29821" r="13630" b="31055"/>
          <a:stretch/>
        </p:blipFill>
        <p:spPr bwMode="auto">
          <a:xfrm>
            <a:off x="628381" y="2602270"/>
            <a:ext cx="3745850" cy="2449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44186" t="36159" r="40290" b="35185"/>
          <a:stretch/>
        </p:blipFill>
        <p:spPr bwMode="auto">
          <a:xfrm>
            <a:off x="4008329" y="4080799"/>
            <a:ext cx="2032726" cy="2345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52052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4721103" cy="643189"/>
          </a:xfrm>
          <a:prstGeom prst="rect">
            <a:avLst/>
          </a:prstGeom>
          <a:noFill/>
        </p:spPr>
        <p:txBody>
          <a:bodyPr wrap="square" rtlCol="0">
            <a:spAutoFit/>
          </a:bodyPr>
          <a:lstStyle/>
          <a:p>
            <a:pPr>
              <a:lnSpc>
                <a:spcPct val="80000"/>
              </a:lnSpc>
            </a:pPr>
            <a:r>
              <a:rPr lang="en-US" sz="4400" dirty="0" smtClean="0">
                <a:latin typeface="FuturTBol"/>
              </a:rPr>
              <a:t>Important Terms</a:t>
            </a:r>
            <a:endParaRPr lang="en-US" sz="4400" dirty="0">
              <a:latin typeface="FuturTBol"/>
              <a:cs typeface="FuturTBol"/>
            </a:endParaRPr>
          </a:p>
        </p:txBody>
      </p:sp>
      <p:sp>
        <p:nvSpPr>
          <p:cNvPr id="9" name="TextBox 8"/>
          <p:cNvSpPr txBox="1"/>
          <p:nvPr/>
        </p:nvSpPr>
        <p:spPr>
          <a:xfrm>
            <a:off x="349488" y="2489793"/>
            <a:ext cx="8286512" cy="3970318"/>
          </a:xfrm>
          <a:prstGeom prst="rect">
            <a:avLst/>
          </a:prstGeom>
          <a:noFill/>
        </p:spPr>
        <p:txBody>
          <a:bodyPr wrap="square" rtlCol="0">
            <a:spAutoFit/>
          </a:bodyPr>
          <a:lstStyle/>
          <a:p>
            <a:pPr marL="342900" indent="-342900">
              <a:buFont typeface="Arial" pitchFamily="34" charset="0"/>
              <a:buChar char="•"/>
            </a:pPr>
            <a:r>
              <a:rPr lang="en-US" sz="2800" b="1" dirty="0">
                <a:latin typeface="Adobe Garamond Pro"/>
              </a:rPr>
              <a:t>Preventive:</a:t>
            </a:r>
            <a:r>
              <a:rPr lang="en-US" sz="2800" dirty="0">
                <a:latin typeface="Adobe Garamond Pro"/>
              </a:rPr>
              <a:t> Inhibiting deterioration from occurring</a:t>
            </a:r>
            <a:r>
              <a:rPr lang="en-US" sz="2800" dirty="0" smtClean="0">
                <a:latin typeface="Adobe Garamond Pro"/>
              </a:rPr>
              <a:t>.</a:t>
            </a:r>
            <a:endParaRPr lang="en-US" sz="2800" dirty="0">
              <a:latin typeface="Adobe Garamond Pro"/>
            </a:endParaRPr>
          </a:p>
          <a:p>
            <a:pPr marL="342900" indent="-342900">
              <a:buFont typeface="Arial" pitchFamily="34" charset="0"/>
              <a:buChar char="•"/>
            </a:pPr>
            <a:r>
              <a:rPr lang="en-US" sz="2800" b="1" dirty="0">
                <a:latin typeface="Adobe Garamond Pro"/>
              </a:rPr>
              <a:t>Restoration: </a:t>
            </a:r>
            <a:r>
              <a:rPr lang="en-US" sz="2800" dirty="0">
                <a:latin typeface="Adobe Garamond Pro"/>
              </a:rPr>
              <a:t>Returning an object to its original condition or state</a:t>
            </a:r>
            <a:r>
              <a:rPr lang="en-US" sz="2800" dirty="0" smtClean="0">
                <a:latin typeface="Adobe Garamond Pro"/>
              </a:rPr>
              <a:t>.</a:t>
            </a:r>
            <a:endParaRPr lang="en-US" sz="2800" dirty="0">
              <a:latin typeface="Adobe Garamond Pro"/>
            </a:endParaRPr>
          </a:p>
          <a:p>
            <a:pPr marL="342900" indent="-342900">
              <a:buFont typeface="Arial" pitchFamily="34" charset="0"/>
              <a:buChar char="•"/>
            </a:pPr>
            <a:r>
              <a:rPr lang="en-US" sz="2800" b="1" dirty="0">
                <a:latin typeface="Adobe Garamond Pro"/>
              </a:rPr>
              <a:t>Conservation: </a:t>
            </a:r>
            <a:r>
              <a:rPr lang="en-US" sz="2800" dirty="0">
                <a:latin typeface="Adobe Garamond Pro"/>
              </a:rPr>
              <a:t>All measures and actions aimed at avoiding and minimizing future deterioration or loss. </a:t>
            </a:r>
            <a:endParaRPr lang="en-US" sz="2800" b="1" dirty="0">
              <a:latin typeface="Adobe Garamond Pro"/>
            </a:endParaRPr>
          </a:p>
          <a:p>
            <a:pPr marL="342900" indent="-342900">
              <a:buFont typeface="Arial" pitchFamily="34" charset="0"/>
              <a:buChar char="•"/>
            </a:pPr>
            <a:r>
              <a:rPr lang="en-US" sz="2800" b="1" dirty="0">
                <a:latin typeface="Adobe Garamond Pro"/>
              </a:rPr>
              <a:t>Degradation/Deterioration: </a:t>
            </a:r>
            <a:r>
              <a:rPr lang="en-US" sz="2800" dirty="0">
                <a:latin typeface="Adobe Garamond Pro"/>
              </a:rPr>
              <a:t>Aesthetic or physical weakening, making a textile unsuitable. </a:t>
            </a:r>
          </a:p>
        </p:txBody>
      </p:sp>
    </p:spTree>
    <p:extLst>
      <p:ext uri="{BB962C8B-B14F-4D97-AF65-F5344CB8AC3E}">
        <p14:creationId xmlns:p14="http://schemas.microsoft.com/office/powerpoint/2010/main" val="30431740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9986" cy="643189"/>
          </a:xfrm>
          <a:prstGeom prst="rect">
            <a:avLst/>
          </a:prstGeom>
          <a:noFill/>
        </p:spPr>
        <p:txBody>
          <a:bodyPr wrap="square" rtlCol="0">
            <a:spAutoFit/>
          </a:bodyPr>
          <a:lstStyle/>
          <a:p>
            <a:pPr>
              <a:lnSpc>
                <a:spcPct val="80000"/>
              </a:lnSpc>
            </a:pPr>
            <a:r>
              <a:rPr lang="en-US" sz="4400" dirty="0" smtClean="0">
                <a:latin typeface="FuturTBol"/>
              </a:rPr>
              <a:t>Code of Ethics</a:t>
            </a:r>
            <a:endParaRPr lang="en-US" sz="4400" dirty="0">
              <a:latin typeface="FuturTBol"/>
              <a:cs typeface="FuturTBol"/>
            </a:endParaRPr>
          </a:p>
        </p:txBody>
      </p:sp>
      <p:sp>
        <p:nvSpPr>
          <p:cNvPr id="8" name="TextBox 7"/>
          <p:cNvSpPr txBox="1"/>
          <p:nvPr/>
        </p:nvSpPr>
        <p:spPr>
          <a:xfrm>
            <a:off x="364002" y="2562363"/>
            <a:ext cx="4533675" cy="2862322"/>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Show respect</a:t>
            </a:r>
          </a:p>
          <a:p>
            <a:pPr marL="800100" lvl="1" indent="-342900">
              <a:buFont typeface="Arial" pitchFamily="34" charset="0"/>
              <a:buChar char="•"/>
            </a:pPr>
            <a:r>
              <a:rPr lang="en-US" sz="2400" dirty="0">
                <a:latin typeface="Adobe Garamond Pro"/>
              </a:rPr>
              <a:t>Research</a:t>
            </a:r>
          </a:p>
          <a:p>
            <a:pPr marL="800100" lvl="1" indent="-342900">
              <a:buFont typeface="Arial" pitchFamily="34" charset="0"/>
              <a:buChar char="•"/>
            </a:pPr>
            <a:r>
              <a:rPr lang="en-US" sz="2400" dirty="0">
                <a:latin typeface="Adobe Garamond Pro"/>
              </a:rPr>
              <a:t>Plan</a:t>
            </a:r>
          </a:p>
          <a:p>
            <a:pPr marL="457200" indent="-457200">
              <a:buFont typeface="Arial" pitchFamily="34" charset="0"/>
              <a:buChar char="•"/>
            </a:pPr>
            <a:r>
              <a:rPr lang="en-US" sz="2800" dirty="0">
                <a:latin typeface="Adobe Garamond Pro"/>
              </a:rPr>
              <a:t>Do what </a:t>
            </a:r>
            <a:r>
              <a:rPr lang="en-US" sz="2800" dirty="0" smtClean="0">
                <a:latin typeface="Adobe Garamond Pro"/>
              </a:rPr>
              <a:t>is</a:t>
            </a:r>
            <a:endParaRPr lang="en-US" sz="2800" dirty="0">
              <a:latin typeface="Adobe Garamond Pro"/>
            </a:endParaRPr>
          </a:p>
          <a:p>
            <a:pPr marL="800100" lvl="1" indent="-342900">
              <a:buFont typeface="Arial" pitchFamily="34" charset="0"/>
              <a:buChar char="•"/>
            </a:pPr>
            <a:r>
              <a:rPr lang="en-US" sz="2400" dirty="0">
                <a:latin typeface="Adobe Garamond Pro"/>
              </a:rPr>
              <a:t>Within your means</a:t>
            </a:r>
          </a:p>
          <a:p>
            <a:pPr marL="800100" lvl="1" indent="-342900">
              <a:buFont typeface="Arial" pitchFamily="34" charset="0"/>
              <a:buChar char="•"/>
            </a:pPr>
            <a:r>
              <a:rPr lang="en-US" sz="2400" dirty="0">
                <a:latin typeface="Adobe Garamond Pro"/>
              </a:rPr>
              <a:t>Reversible</a:t>
            </a:r>
          </a:p>
          <a:p>
            <a:pPr marL="457200" indent="-457200">
              <a:buFont typeface="Arial" pitchFamily="34" charset="0"/>
              <a:buChar char="•"/>
            </a:pPr>
            <a:r>
              <a:rPr lang="en-US" sz="2800" dirty="0">
                <a:latin typeface="Adobe Garamond Pro"/>
              </a:rPr>
              <a:t>Use archival materials</a:t>
            </a:r>
          </a:p>
        </p:txBody>
      </p:sp>
      <p:sp>
        <p:nvSpPr>
          <p:cNvPr id="12" name="TextBox 11"/>
          <p:cNvSpPr txBox="1"/>
          <p:nvPr/>
        </p:nvSpPr>
        <p:spPr>
          <a:xfrm>
            <a:off x="4659078" y="2562363"/>
            <a:ext cx="4093035" cy="2339102"/>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Document</a:t>
            </a:r>
          </a:p>
          <a:p>
            <a:pPr marL="800100" lvl="1" indent="-342900">
              <a:buFont typeface="Arial" pitchFamily="34" charset="0"/>
              <a:buChar char="•"/>
            </a:pPr>
            <a:r>
              <a:rPr lang="en-US" sz="2400" dirty="0">
                <a:latin typeface="Adobe Garamond Pro"/>
              </a:rPr>
              <a:t>Photograph</a:t>
            </a:r>
          </a:p>
          <a:p>
            <a:pPr marL="800100" lvl="1" indent="-342900">
              <a:buFont typeface="Arial" pitchFamily="34" charset="0"/>
              <a:buChar char="•"/>
            </a:pPr>
            <a:r>
              <a:rPr lang="en-US" sz="2400" dirty="0">
                <a:latin typeface="Adobe Garamond Pro"/>
              </a:rPr>
              <a:t>Condition </a:t>
            </a:r>
            <a:r>
              <a:rPr lang="en-US" sz="2400" dirty="0" smtClean="0">
                <a:latin typeface="Adobe Garamond Pro"/>
              </a:rPr>
              <a:t>and examination reports</a:t>
            </a:r>
            <a:endParaRPr lang="en-US" sz="2400" dirty="0">
              <a:latin typeface="Adobe Garamond Pro"/>
            </a:endParaRPr>
          </a:p>
          <a:p>
            <a:pPr marL="457200" indent="-457200">
              <a:buFont typeface="Arial" pitchFamily="34" charset="0"/>
              <a:buChar char="•"/>
            </a:pPr>
            <a:r>
              <a:rPr lang="en-US" sz="2800" dirty="0">
                <a:latin typeface="Adobe Garamond Pro"/>
              </a:rPr>
              <a:t>Be safe</a:t>
            </a:r>
          </a:p>
          <a:p>
            <a:pPr marL="285750" indent="-285750">
              <a:buFont typeface="Arial" pitchFamily="34" charset="0"/>
              <a:buChar char="•"/>
            </a:pPr>
            <a:endParaRPr lang="en-US" dirty="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989006" y="4598368"/>
            <a:ext cx="1737983" cy="2317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471049" y="5815537"/>
            <a:ext cx="2252007" cy="810478"/>
          </a:xfrm>
          <a:prstGeom prst="rect">
            <a:avLst/>
          </a:prstGeom>
          <a:noFill/>
        </p:spPr>
        <p:txBody>
          <a:bodyPr wrap="square" rtlCol="0">
            <a:spAutoFit/>
          </a:bodyPr>
          <a:lstStyle/>
          <a:p>
            <a:r>
              <a:rPr lang="en-US" sz="2000" i="1" baseline="30000" dirty="0" smtClean="0">
                <a:latin typeface="Adobe Garamond Pro"/>
                <a:cs typeface="Adobe Garamond Pro"/>
              </a:rPr>
              <a:t>A</a:t>
            </a:r>
            <a:r>
              <a:rPr lang="en-US" sz="2000" i="1" dirty="0" smtClean="0">
                <a:latin typeface="Adobe Garamond Pro"/>
                <a:cs typeface="Adobe Garamond Pro"/>
              </a:rPr>
              <a:t> </a:t>
            </a:r>
            <a:r>
              <a:rPr lang="en-US" sz="2000" i="1" baseline="30000" dirty="0" smtClean="0">
                <a:latin typeface="Adobe Garamond Pro"/>
                <a:cs typeface="Adobe Garamond Pro"/>
              </a:rPr>
              <a:t>repair causing additional damage and stress to garment. </a:t>
            </a:r>
            <a:endParaRPr lang="en-US" sz="2000" i="1" baseline="30000" dirty="0">
              <a:latin typeface="Adobe Garamond Pro"/>
              <a:cs typeface="Adobe Garamond Pro"/>
            </a:endParaRPr>
          </a:p>
        </p:txBody>
      </p:sp>
    </p:spTree>
    <p:extLst>
      <p:ext uri="{BB962C8B-B14F-4D97-AF65-F5344CB8AC3E}">
        <p14:creationId xmlns:p14="http://schemas.microsoft.com/office/powerpoint/2010/main" val="36680339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6027789" cy="643189"/>
          </a:xfrm>
          <a:prstGeom prst="rect">
            <a:avLst/>
          </a:prstGeom>
          <a:noFill/>
        </p:spPr>
        <p:txBody>
          <a:bodyPr wrap="square" rtlCol="0">
            <a:spAutoFit/>
          </a:bodyPr>
          <a:lstStyle/>
          <a:p>
            <a:pPr>
              <a:lnSpc>
                <a:spcPct val="80000"/>
              </a:lnSpc>
            </a:pPr>
            <a:r>
              <a:rPr lang="en-US" sz="4400" dirty="0" smtClean="0">
                <a:latin typeface="FuturTBol"/>
              </a:rPr>
              <a:t>Where to Start</a:t>
            </a:r>
            <a:endParaRPr lang="en-US" sz="4400" dirty="0">
              <a:latin typeface="FuturTBol"/>
              <a:cs typeface="FuturTBol"/>
            </a:endParaRPr>
          </a:p>
        </p:txBody>
      </p:sp>
      <p:sp>
        <p:nvSpPr>
          <p:cNvPr id="17" name="TextBox 16"/>
          <p:cNvSpPr txBox="1"/>
          <p:nvPr/>
        </p:nvSpPr>
        <p:spPr>
          <a:xfrm>
            <a:off x="349489" y="2647028"/>
            <a:ext cx="8010740" cy="3662541"/>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Wash Your Hands!</a:t>
            </a:r>
          </a:p>
          <a:p>
            <a:pPr marL="285750" indent="-285750">
              <a:buFont typeface="Arial" pitchFamily="34" charset="0"/>
              <a:buChar char="•"/>
            </a:pPr>
            <a:r>
              <a:rPr lang="en-US" sz="2800" dirty="0">
                <a:latin typeface="Adobe Garamond Pro"/>
              </a:rPr>
              <a:t>Gloves optional, but…</a:t>
            </a:r>
          </a:p>
          <a:p>
            <a:pPr marL="742950" lvl="1" indent="-285750">
              <a:buFont typeface="Arial" pitchFamily="34" charset="0"/>
              <a:buChar char="•"/>
            </a:pPr>
            <a:r>
              <a:rPr lang="en-US" sz="2400" dirty="0">
                <a:latin typeface="Adobe Garamond Pro"/>
              </a:rPr>
              <a:t>Wash hands first</a:t>
            </a:r>
          </a:p>
          <a:p>
            <a:pPr marL="742950" lvl="1" indent="-285750">
              <a:buFont typeface="Arial" pitchFamily="34" charset="0"/>
              <a:buChar char="•"/>
            </a:pPr>
            <a:r>
              <a:rPr lang="en-US" sz="2400" dirty="0">
                <a:latin typeface="Adobe Garamond Pro"/>
              </a:rPr>
              <a:t>Do not wear lotion</a:t>
            </a:r>
          </a:p>
          <a:p>
            <a:pPr marL="742950" lvl="1" indent="-285750">
              <a:buFont typeface="Arial" pitchFamily="34" charset="0"/>
              <a:buChar char="•"/>
            </a:pPr>
            <a:r>
              <a:rPr lang="en-US" sz="2400" dirty="0">
                <a:latin typeface="Adobe Garamond Pro"/>
              </a:rPr>
              <a:t>Do not touch hair or face</a:t>
            </a:r>
          </a:p>
          <a:p>
            <a:pPr marL="742950" lvl="1" indent="-285750">
              <a:buFont typeface="Arial" pitchFamily="34" charset="0"/>
              <a:buChar char="•"/>
            </a:pPr>
            <a:r>
              <a:rPr lang="en-US" sz="2400" dirty="0">
                <a:latin typeface="Adobe Garamond Pro"/>
              </a:rPr>
              <a:t>Keep washing hands</a:t>
            </a:r>
          </a:p>
          <a:p>
            <a:pPr marL="742950" lvl="1" indent="-285750">
              <a:buFont typeface="Arial" pitchFamily="34" charset="0"/>
              <a:buChar char="•"/>
            </a:pPr>
            <a:r>
              <a:rPr lang="en-US" sz="2400" i="1" dirty="0">
                <a:latin typeface="Adobe Garamond Pro"/>
              </a:rPr>
              <a:t>Exception – always with sequins!</a:t>
            </a:r>
          </a:p>
          <a:p>
            <a:pPr marL="285750" indent="-285750">
              <a:buFont typeface="Arial" pitchFamily="34" charset="0"/>
              <a:buChar char="•"/>
            </a:pPr>
            <a:r>
              <a:rPr lang="en-US" sz="2800" dirty="0">
                <a:latin typeface="Adobe Garamond Pro"/>
              </a:rPr>
              <a:t>Remove jewelry, watches, scarves, etc.</a:t>
            </a:r>
          </a:p>
          <a:p>
            <a:pPr marL="285750" indent="-285750">
              <a:buFont typeface="Arial" pitchFamily="34" charset="0"/>
              <a:buChar char="•"/>
            </a:pPr>
            <a:r>
              <a:rPr lang="en-US" sz="2800" dirty="0">
                <a:latin typeface="Adobe Garamond Pro"/>
              </a:rPr>
              <a:t>Tie </a:t>
            </a:r>
            <a:r>
              <a:rPr lang="en-US" sz="2800" dirty="0" smtClean="0">
                <a:latin typeface="Adobe Garamond Pro"/>
              </a:rPr>
              <a:t>hair back </a:t>
            </a:r>
            <a:endParaRPr lang="en-US" sz="2800" dirty="0">
              <a:latin typeface="Adobe Garamond Pro"/>
            </a:endParaRPr>
          </a:p>
        </p:txBody>
      </p:sp>
      <p:sp>
        <p:nvSpPr>
          <p:cNvPr id="3" name="AutoShape 2" descr="data:image/jpeg;base64,/9j/4AAQSkZJRgABAQAAAQABAAD/2wCEAAkGBxQTEhUUEhIVFBUVFRQUFRUUFRQUFBUUFBUWFhQUFBQYHCggGBolHBQUITEhJSkrLi4uFx8zODMsNygtLisBCgoKDg0OGxAQGywkICQsLCwsLywsLCwsLCwsLCwsLCwsLCwsLCwsLCwsLCwsLCwsLCwsLCwsLCwsLCwsLCwsLP/AABEIAMIBAwMBIgACEQEDEQH/xAAbAAACAwEBAQAAAAAAAAAAAAADBAECBQAGB//EADoQAAEDAwIEBAQEBQMFAQAAAAEAAhEDBCESMQVBUWEGInGREzKBsUKhwdEUUnLh8Acz8RYjYoKiFf/EABoBAAMBAQEBAAAAAAAAAAAAAAABAgMEBQb/xAApEQACAgICAgECBgMAAAAAAAAAAQIRAyESMQRBExRSIjJRccHwQmGR/9oADAMBAAIRAxEAPwBsKxVQuWwEhEYhlWYgBhpRAgtKKCgC4KM44QAUY7JAcFdqo1c+oACTyQBNe4DGySvH8Y4wXmBtyHVdxrihqO0t22A6oFpw8lwG7z/8hNIfQGzsnVHZmeg2C9Bw3w04PDy/bYR1EfqtPhtg2mO/MrTolJsLPOv8ItAw8n1TPhvip4e99KvT1UKpGoxq0naY/EI3C3iUG7tW1GlrhIKTlemI8/8A6geCNGi/4YJBgllKXb7OYBuDzHJaPhfjn8RTAeNNQDzBY1HxHc8KqaW/9y3LtRpu6HfQ78J/JLXnH2vrm5p0XUQ9wcGuiSCBrOMZOUqY+z6FQOVuW5wvOWVYODXDYgEfVegt3YUslh5XKsqQpEEVVKqSgDpUqqlAEqCplQgCCEG5rBjS47ASjLzfHbv4jvht2Hzdz0UZJqEbNMWNzlRmVXmrULzz27DonqNKFShRTbWwvM3J2z03pUimgLkVcqoizxy5QFK9s804lEYhq7EAFYigoIVmlABgUecJYFHBwkBIKwPEnEoGhu53Wtd3AY0leXsqXxahqO+Vpn6pxVsCbOzLQCRL3fKOgXpuGWIYOrjuUvw62Jd8R3PYdByWu1OT9IRMItMoSIxZjLkqwKE4qQ5IDG8YWQqUSeYWdT8NVH2TLio8HSC0U2gl0SYk8tlu8bYXUXgbxKwvC/jB7HCzc3FQw1xIAk8iqXQb9DvgXistFB4Ie2dM828l9Et9l8kvHvt7xrniHMeJjYscd/8AOi+sWjwWgjmFA5oZBVgVSV0pEBZVSVWVEpAWXSq6lUuTALqXShakG9vRTbqP0HMlJ0uxpXpA+L32hukfMdu3dYltQ656qKbi9xc7c/l2T7TC8/Jk+R/6PQxw+ONeyGsUlqsMqCpoqwa5SVyKEeLaVcIbSrr2jzyys1UCsEgCAqwCoCrAoAIEUHCCrF0NKEBicfuCYY3cmE1Z2cBtMcsuSnDaPxaznnZm3qtqxbgu/mOPRWtRE+6G2BEBQWlXBWTGECKxBa5EaUgJeq6lDiqykAUiRBXhb/wnVqVwaUjQ4ODhiACDg/Re4D0ezr6XD2TTA8/xTgrq1djqjjEND+5C95Zs0tAGwACQ4jRyHJ6icJMG7GdSgVRMTlDLkUhjxI3jYjOylugUbLyuJWLeX7qcCmC+TEOnSP8A2VH8Wqxik2fUrOWaEXTZosE2rSNslDc5ZtlxcPOl40P5T8rv6T+ice5XFqStGcouLpnXFyGNLj/yVg1ahqO1OPoOgV+I1Nb4nA5dCqCmuDycrk+K6O/x8SiuXsMwwjsylqbJ3TKwRtIYa9CqVFQvgJOtW6LTlohLYc11KR+KuSsriedaUUIIVmuXtnlhQrAqrSpCALSrtQ1ZpSAKCg31WKZ9EQFZ/GanlA6lCALwwaKEfiefv/ZbLWwAOgWTYjU9g5NErVecptiJUqAVdoUjIaERqgKRTKkCr3IRer1aaWfKkYwHKwelQ4rviIA9PWOqmD2Rbd3lCR4ZU1UvRFo1oGeSr0SPakqS5tQw0weh59uyHSvZcNJETmVqmuwidj1GyxmuRtBuDsileMI01mz0wi0adA5b7H9kK3q06rS2BI959UKGj5hjkRg+hWdO90zS0+rQDivDmukBoPTqF5O8FxSdhziOhJXr2snzNMge/sourHUNQE8z2+ixnKXaNYUtS2eNtrxwlwhw5g7rSs7kPOfL23V7vhjckSCeQ5rCfVNFxDwSOvMeo5rKTbRtFL0enIjYqGvylLG7D2gtOD7JxxELPiNlK1VKOdzV3UzqztzSPFa0Q1uXOOloG5JSp2UqAVb4AkT+a5btn4Vp6G/EBc+Jce5yVC6fppGH1OM8nKkI1ShCAvVPPLteihyVlFYUAGUobXK2pABAVmcTMvaO6f1JCo3VWaELsDR4QPO4+ifAkpXhzdJctKjRlFCIY1GZSRA0NCg1xyKVBZYNAUF6A+shGqlQDUSiULHWQAJJS9ErStKukyDlNoVjLeAtAlxJ7NGPdJi0puwGumYyVojiL+Q+oQpAyCT2iCfQrlyc/R04+H+QKjZlk6AYJjaZPPPJZt88tcRyG/cn7rVp3YOHamjJP+dUtxwtbTAY0APdAdzgbuLj1WTcmuzWEVyVowbu6cwEaonl+hU2l08M+ZwBAwNpJ/zZYF/fAFznOkapnr6Lc/09pPuKrq1VzdFMEUmD5Af5iOZ7rGFvSOrIoxjbPRWdtUDgQ2CSJjYjqe+6evq4a455YzOfRWubzywMdSOfYdAlW6nDYHEbZVcox0jnSlLbFq12JBzncjH1To4sDEHb3CyryyIGJ/VLW7lj87s2+JNHoXXDHHzCO4G/qFncZtKdRo69YMmEOlUhPNfFIk580D67qoZOVpmbhxpo8EXvoOMY7Rg/stK34qHjfSYkD/Nwtu94OyuCWHPNp3xtC8ZeWRaS1wIgmHbEDoppr+DdSjL9/Zt0OMAh08s/Ra/h3hpJ+PVHmP8AttP4Wndx7leX8H8NYbhxqvkwCxp2fHXrHRfRC9dWHEm+bOTyclfgRcuUoBqKF1UcZ4CpcFBDlSqclQ1bgXRAUIFXSAsHIgVKdNNUqSKCyrKay+LPLHahuFvmnpaSVmcG4NUvapj/AGwSJ9AqSomwnhaqajC47yvRCpAXkuI1XcPqvoRyB987pu34oX0dfUEpJoGvZtWdB1zW+G0w1o1PI6bAfUrC8U3rbO5FAPklgeROQCcT6rc8JcTp29KrVqPAJMkk7NaMD7r4bx7jD7q7q3JJmo8lvZowwewCiTYLs+p2XG2vOknK2aQXx61rPEPnIX0vgXEtdMHmiMkaSg0rPccItGFgcSCc45COyvd2zW6XBwHm2+hK8zRvXNMg/sm23znEdvZY5YSktbNMMox7Zum58oENnbA2/ugm1JPlkxmBKTovMyQPcptlzBnzA8iIP2XM4ZPZtyxr8oWvYF7fL5S0gZOCD39Vm8Y4LXc0T5yBAb2meXJaJvajhByPSD6ItNrzkah64HohyTfTGuSXaPIXPhs12Q+20uAMOZUPzdS1wVPDvC61v5ardHLU3zg94wV7x7XemyWqHqXSMcs9E5pVsIzkJ2o1v0tOqMzBAPuthrPNAGzTjqs+3Y6SQYMe6BRp1JLtW3NZJqK67KcXJ9jlecHTH7patSpu+Yb46Z6iFR1d4mMg8t/ZXp1iz5m/MMHt2+0KW05WOmkZVWxe35XTHIpkOIoeYEHVPZO1bprgHDB2I+xR7ZralMtkSZgTn2U48cVJ0+0yp5G4q17MGncZBByFe5aKmrHzjPaOiLVsMxsRyP6LqFBzXAFsyYzvlY4+UXxfRtLjJWjAr8DGnUHFpBwRvO4haFtxK4A0u0vj8REH6wtf+AJgOw2Tz23Sxto/daTnkhuOiFGE/wA2wP8AF1j/AC+x/dcjQoWX1Gb7i/gxfaePqjKhXqDKtTor6GjxytNkpplJEpU+gTVG3jJVKJLZSjbzyTbKYCo+rA7LIueOtEhuSqqids1b0jQZMLE4P42FiXNDPiAk843/AOFlX/F5IFUlrScxOyxuM0KerVQdqbI3JOeeSicZcOVaKVXTPT8Uvm3lQ3LzBdA0jYACAIKwuM8Y0D4VMwP3R+KUiygyMGAV5Z9s551d1h0aJE8XqVtAlxLemeazrClmSvbWfBQ6n5zy/wACrw/w2A6TtOEpKxxaTsyLa0fU2GF6/gNiaTcrSs+HhowFo0rIpKFDnlchRkr03Abelok/PJmeQxEJClZgJykyNjHonWjOw124CpIGqAB2k5+yLTpNdEamnsZH1CTqNf8AhdOZgjn1V6dy5kawY5luY7rlkppnUpQkjRFBkgF0nfkIWhTtoy1zoHLVLT7rzz67S7VOoSO3uPZbtndwwGPKenmiMZgIjkttMieOkmgtWsCPLB9CD+SA7IzE9Rj74Q6raLzIJaT2geqj/wDNAE/EET3j8lPOV6VjUUl3RFOS4ACdO8/ol7irOoHn15QitplkgZnnPTohNohwl0jPUTH1US2q9msdOxV1MQC07bgq4u6gEYIGwI/VcaO+nI36T6oVYxAgieRWLTjtaNrT0wRqlxhrfoiteGtk/POzZwO5QnVPodpHTuiMrgCInKyVLfsuW9EC61OBLnCNu3VallctbDnOLpwJ5HmUl/EMz5Qly6SABJ5IjPi7u2KUOSrpHoKlSi0AjMkwPVZlxUaGwAimjpY2cHck/ZJ12fimZJXRm5cejHFVgIUK8hcvPOzkeUAhNW1uXbotO3AyVYv6bL6pRPAbGBpaMIb3pZ9WEvUuFaQgt3UlpA5rA4TSbTrNNUeTVlarTKdo2gd8wQ0mOz0X/T1jxImfMKYAim7SZcN5C+c+MuB2ti99IVsiHMBcNUE4BHPZM8Uputn6qFR9MnB0OLSR0MbrxfGeFPr1DUc9xJ3LyST9SsZznFcW9FRgrtHpeNV2fBpaiIICy6V5REAFIeKWuFtSaTOmF5WlWgysm6NLPrVk7UBGy2rOlK+V2/iZwEDEfonbbxzUbuJ+qaaJaPsFCmEw1q8P4b8YtrGDgr2lvW1CQrJDwpAUNVwkIs0I3wXD8DvWDHugtrAEHeFoUuLgNzOAs5youEbMyvpkAjSSYkgiO8pmhRIBLKxPcRuqULmcucYn6poEP6e0fYLieVSdnZ8biqFrl9Vpa0VWuc4gBrhnqmGPuGtnyR2O8dAhG2YD8jSeRJKGfhyWua4R/K90DtBT5IXH+0OVLkOEPw45hw0/Vp5oNeiAG8yZkc98LngaRhxGYLnD6wDKHRc7UMyBiZnHL6olTCKa6Gm0msbqfAA5fp3SNxxVztmMDeUiSnL+nrY0udAG+Mzyx9Ck7YNMnSdI6mUp8m1GLoIVXKSsRqPJ3aPphWYxhGHGejhH57JllQOcZAj2TYt2YPL2WUcXLd2bPLx10ZtO1cMwY90e1aZkCEybxg+UER6QVNKvkzsd4GQnHFBSVMl5JNbQaqC5sA6jzJ7qaNMFppkjI36HkUrcXInymG7qKT5ktJxn1PQ9lo5LlRnxfEXc0NMEZGCuRX8YE5aPyULm+DH9x0LJP7TzjndUCrVVKlRAcvoHKjyEir3ypY2VEKwJWEvLxxNFikxmlTTlF8LN1nqq1K5RDy8c3XQSxSRoX/Cm1ueQgnggIhwGOaUpcSI5rRpcT1DddKdmVMxOL+GhUEYjkvA+IfCjqDdQMhfWdZPNAu7FtRpa4SplFS7GmfCIUr6lX8AUnEkSPRRbf6c05lxJHSVz/Ey7PM+A+HuqVZAwOfsvs1jQ0tASPBeC06DYY0Bab6kKkqE3YbVCBUrID6sqAgQZrkak39Eu1XZWgA6Zk75+gCyzTUY0b4YOUjafWYRD6bZ6jykBZdSuRWaym3U3d0mNI5TjmkqvESagbpJeTDZ2bH83YJmlT0gxnMlx3ceZXE6aujrScXQ5Uc47MmDODP5qjbgGPiNc3MgjMzy7INrfQZJDI6/Kf2Kj+MFWpLPkbseRd1HWEkxtDhv6fME4jbp6qbd7HOaGyCcendLGvkg8sZyCOnZS3SXD4MtIEudOGgbx19FaTb9f8M3UUUua+poBd+J09Sg/FIGkHy7j3O8Ilay1Z1Y7Rsesc1nVrapqYxoY4k6WyXAxzLo5AZUKDbNHJJDYuDyhFFZ8bwB7ZT1Hw40b1ah7eWPzBRH8ApxGupG8av7K1ga9mD8iJi1qjcmYEmEvV4lERJPKN1tu4HRH4J/qJKr/AArWCGtDfQQqj47u7B+Sq6MTVVfnSGj/AMjn2GyOz4oOHAe5Tr2qhC3WGN2Y/NLoznWMmdX5f3XLQXJ/Bj/RD+fJ+p5hRCZNJAIWHkufKn0GOqIhcQrKQFxSN0yoCkMVwrhRZQlXspyMFJ+Zhytpc5gOCJXRi8qUNejOWNMTtrpa1u8FYd3aFhluW/ZGsbherjzKatHLKDR6NjEVrUC3qyJVa9wrZIWtXjZZN7xVrHBrjkmAmC5fOr6s6rxSmzk0zCkZ9QYzygq4CZrtAYB2SwSEXDZwtOtpbT0eXIn+ntPMrPt6ha4OG4MhGu6gqODixo7NmJ6kLHJjcnaN8eRRVMzeHUSCar8vqGGjaGDb6wJP0Rv4zSSCMHkcgx9k2x+/knlq3j6LD4tUnS0Zc90NAGfUrkyq/wAMX0dmL3Ka7D1XfGdpa2AMueDsOkcyeScpgUwBlo2jG3qr21D4I0tGZ1OMTqd+wWNxqs6m4FkuLiSRynfCTSWntlRTltaXofq3bhUFMBry7A5E9CCFrPtXNp6AByL3bSdtI7DCp4Y4T8NvxHiKj8xyYD+EdExxBlVxIDZEEAyNtwD0WvFqJzqcZTr0jyl7ePY/TS1apgiMOd0HVez4Nw/QNbwPiOEGMho/lB+5SnCOCtpONR3mqHmchnZv7rbYVeOHHbMs+blpBkN6tKG8rQ5xeqkqydqJSqFSGJPCGQmHNVdCoAWlcj6FyAPOtKDWtuYVmFHYVrkxqapijJrozgIVwnaluClnUiN15WbDKH7HVCakRC6EVjZCo4LknF1ZqmVlcoXKIpsbaRJOIOyyBhxjaVsm0cd8BBNu0HC9PxsUo7Zz5Jp9BbaqYRQ5CGyu1dxgECwbXw+BefH7LdCK0oAcfUlcEBpRWlABmorUBpRmJAM1j8IHHzBpBzpzzb9oSHDrGa7674yA1mMCNyAtBlQxpkx05IzAsFhSlZvLyG4cS9cA04YdL8zjDge/JJWPCnfEFSrp8oIY0ZyYlx74TdH5k8wJvHHlyI+aSjxCNCo9E5IFRypGRJci0ylQcpmmhgFlVcVxUJACel3tTTghOagYoWLhTTOhQGJ2AIU1yY0KUWB5BtEIraISmVZryuwzH20lZ9qClaVYp6jVlRJJjtoRdaEbIDrRy23AFKVMLml48GaLIxFll1KYZSa3kiylLyvAVRwxj0gcmwV3ccgkwUNzsqzU7AIEVqECiNTEECI0oQKsCmAdpRWFLAozCmAw1GYgMKZphIQxSCYaEGmmGhJgRRHmT7UjS+ZO6lLETUckqlREuKiTDpKEhjdum2pegMI0pMAkqFWVwKkCSqwplSgCulS1quFIQBXSuV1yAPBhcFy5dxJITNBSuUAPU0CvuuXKQQMrKv8A5guXJPopCjt1Zqlcsyy4RGrlyaEXCsFy5UIuESmuXIENU0zTXLkANUky1cuUiKs+ZNFcuUgKXKBR3XLkxmlT2RFC5SwJXLlyQHKwXLkgLKQuXIAlcuXIEf/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399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7925" y="2289890"/>
            <a:ext cx="2792304" cy="2091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04186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6027789" cy="643189"/>
          </a:xfrm>
          <a:prstGeom prst="rect">
            <a:avLst/>
          </a:prstGeom>
          <a:noFill/>
        </p:spPr>
        <p:txBody>
          <a:bodyPr wrap="square" rtlCol="0">
            <a:spAutoFit/>
          </a:bodyPr>
          <a:lstStyle/>
          <a:p>
            <a:pPr>
              <a:lnSpc>
                <a:spcPct val="80000"/>
              </a:lnSpc>
            </a:pPr>
            <a:r>
              <a:rPr lang="en-US" sz="4400" dirty="0" smtClean="0">
                <a:latin typeface="FuturTBol"/>
              </a:rPr>
              <a:t>Work Space(s) - Dos</a:t>
            </a:r>
            <a:endParaRPr lang="en-US" sz="4400" dirty="0">
              <a:latin typeface="FuturTBol"/>
              <a:cs typeface="FuturTBol"/>
            </a:endParaRPr>
          </a:p>
        </p:txBody>
      </p:sp>
      <p:sp>
        <p:nvSpPr>
          <p:cNvPr id="17" name="TextBox 16"/>
          <p:cNvSpPr txBox="1"/>
          <p:nvPr/>
        </p:nvSpPr>
        <p:spPr>
          <a:xfrm>
            <a:off x="349489" y="2647028"/>
            <a:ext cx="8010740" cy="4216539"/>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Large enough to accommodate textile spread out flat</a:t>
            </a:r>
          </a:p>
          <a:p>
            <a:pPr marL="285750" indent="-285750">
              <a:buFont typeface="Arial" pitchFamily="34" charset="0"/>
              <a:buChar char="•"/>
            </a:pPr>
            <a:r>
              <a:rPr lang="en-US" sz="2800" dirty="0">
                <a:latin typeface="Adobe Garamond Pro"/>
              </a:rPr>
              <a:t>Covered table top</a:t>
            </a:r>
          </a:p>
          <a:p>
            <a:pPr marL="742950" lvl="1" indent="-285750">
              <a:buFont typeface="Arial" pitchFamily="34" charset="0"/>
              <a:buChar char="•"/>
            </a:pPr>
            <a:r>
              <a:rPr lang="en-US" sz="2400" dirty="0">
                <a:latin typeface="Adobe Garamond Pro"/>
              </a:rPr>
              <a:t>Padded muslin top</a:t>
            </a:r>
          </a:p>
          <a:p>
            <a:pPr marL="742950" lvl="1" indent="-285750">
              <a:buFont typeface="Arial" pitchFamily="34" charset="0"/>
              <a:buChar char="•"/>
            </a:pPr>
            <a:r>
              <a:rPr lang="en-US" sz="2400" dirty="0">
                <a:latin typeface="Adobe Garamond Pro"/>
              </a:rPr>
              <a:t>Blotter paper</a:t>
            </a:r>
          </a:p>
          <a:p>
            <a:pPr marL="742950" lvl="1" indent="-285750">
              <a:buFont typeface="Arial" pitchFamily="34" charset="0"/>
              <a:buChar char="•"/>
            </a:pPr>
            <a:r>
              <a:rPr lang="en-US" sz="2400" dirty="0">
                <a:latin typeface="Adobe Garamond Pro"/>
              </a:rPr>
              <a:t>Acid-free tissue</a:t>
            </a:r>
          </a:p>
          <a:p>
            <a:pPr marL="285750" indent="-285750">
              <a:buFont typeface="Arial" pitchFamily="34" charset="0"/>
              <a:buChar char="•"/>
            </a:pPr>
            <a:r>
              <a:rPr lang="en-US" sz="2800" dirty="0">
                <a:latin typeface="Adobe Garamond Pro"/>
              </a:rPr>
              <a:t>Clean</a:t>
            </a:r>
          </a:p>
          <a:p>
            <a:pPr marL="285750" indent="-285750">
              <a:buFont typeface="Arial" pitchFamily="34" charset="0"/>
              <a:buChar char="•"/>
            </a:pPr>
            <a:r>
              <a:rPr lang="en-US" sz="2800" dirty="0">
                <a:latin typeface="Adobe Garamond Pro"/>
              </a:rPr>
              <a:t>Adequate lighting</a:t>
            </a:r>
          </a:p>
          <a:p>
            <a:pPr marL="285750" indent="-285750">
              <a:buFont typeface="Arial" pitchFamily="34" charset="0"/>
              <a:buChar char="•"/>
            </a:pPr>
            <a:r>
              <a:rPr lang="en-US" sz="2800" dirty="0">
                <a:latin typeface="Adobe Garamond Pro"/>
              </a:rPr>
              <a:t>Pencils only</a:t>
            </a:r>
          </a:p>
          <a:p>
            <a:pPr marL="285750" indent="-285750">
              <a:buFont typeface="Arial" pitchFamily="34" charset="0"/>
              <a:buChar char="•"/>
            </a:pPr>
            <a:endParaRPr lang="en-US" sz="2800" dirty="0">
              <a:latin typeface="Adobe Garamond Pro"/>
            </a:endParaRPr>
          </a:p>
        </p:txBody>
      </p:sp>
      <p:pic>
        <p:nvPicPr>
          <p:cNvPr id="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642388"/>
            <a:ext cx="3962400" cy="2613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96176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8001333" cy="634020"/>
          </a:xfrm>
          <a:prstGeom prst="rect">
            <a:avLst/>
          </a:prstGeom>
          <a:noFill/>
        </p:spPr>
        <p:txBody>
          <a:bodyPr wrap="square" rtlCol="0">
            <a:spAutoFit/>
          </a:bodyPr>
          <a:lstStyle/>
          <a:p>
            <a:pPr>
              <a:lnSpc>
                <a:spcPct val="80000"/>
              </a:lnSpc>
            </a:pPr>
            <a:r>
              <a:rPr lang="en-US" sz="4400" dirty="0" smtClean="0">
                <a:latin typeface="FuturTBol"/>
              </a:rPr>
              <a:t>Work Space(s) – Don’ts</a:t>
            </a:r>
            <a:endParaRPr lang="en-US" sz="4400" dirty="0">
              <a:latin typeface="FuturTBol"/>
              <a:cs typeface="FuturTBol"/>
            </a:endParaRPr>
          </a:p>
        </p:txBody>
      </p:sp>
      <p:sp>
        <p:nvSpPr>
          <p:cNvPr id="17" name="TextBox 16"/>
          <p:cNvSpPr txBox="1"/>
          <p:nvPr/>
        </p:nvSpPr>
        <p:spPr>
          <a:xfrm>
            <a:off x="349489" y="2647028"/>
            <a:ext cx="8010740" cy="3539430"/>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Food or drink</a:t>
            </a:r>
          </a:p>
          <a:p>
            <a:pPr marL="285750" indent="-285750">
              <a:buFont typeface="Arial" pitchFamily="34" charset="0"/>
              <a:buChar char="•"/>
            </a:pPr>
            <a:r>
              <a:rPr lang="en-US" sz="2800" dirty="0">
                <a:latin typeface="Adobe Garamond Pro"/>
              </a:rPr>
              <a:t>Ink</a:t>
            </a:r>
          </a:p>
          <a:p>
            <a:pPr marL="285750" indent="-285750">
              <a:buFont typeface="Arial" pitchFamily="34" charset="0"/>
              <a:buChar char="•"/>
            </a:pPr>
            <a:r>
              <a:rPr lang="en-US" sz="2800" dirty="0">
                <a:latin typeface="Adobe Garamond Pro"/>
              </a:rPr>
              <a:t>Rigid rulers or tape measures</a:t>
            </a:r>
          </a:p>
          <a:p>
            <a:pPr marL="285750" indent="-285750">
              <a:buFont typeface="Arial" pitchFamily="34" charset="0"/>
              <a:buChar char="•"/>
            </a:pPr>
            <a:r>
              <a:rPr lang="en-US" sz="2800" dirty="0">
                <a:latin typeface="Adobe Garamond Pro"/>
              </a:rPr>
              <a:t>Scissors/blades/pokey things</a:t>
            </a:r>
          </a:p>
          <a:p>
            <a:pPr marL="285750" indent="-285750">
              <a:buFont typeface="Arial" pitchFamily="34" charset="0"/>
              <a:buChar char="•"/>
            </a:pPr>
            <a:r>
              <a:rPr lang="en-US" sz="2800" dirty="0">
                <a:latin typeface="Adobe Garamond Pro"/>
              </a:rPr>
              <a:t>Adhesives</a:t>
            </a:r>
          </a:p>
          <a:p>
            <a:pPr marL="285750" indent="-285750">
              <a:buFont typeface="Arial" pitchFamily="34" charset="0"/>
              <a:buChar char="•"/>
            </a:pPr>
            <a:r>
              <a:rPr lang="en-US" sz="2800" dirty="0">
                <a:latin typeface="Adobe Garamond Pro"/>
              </a:rPr>
              <a:t>Animals</a:t>
            </a:r>
          </a:p>
          <a:p>
            <a:pPr marL="285750" indent="-285750">
              <a:buFont typeface="Arial" pitchFamily="34" charset="0"/>
              <a:buChar char="•"/>
            </a:pPr>
            <a:endParaRPr lang="en-US" sz="2800" dirty="0">
              <a:latin typeface="Adobe Garamond Pro"/>
            </a:endParaRPr>
          </a:p>
          <a:p>
            <a:pPr marL="285750" indent="-285750">
              <a:buFont typeface="Arial" pitchFamily="34" charset="0"/>
              <a:buChar char="•"/>
            </a:pPr>
            <a:endParaRPr lang="en-US" sz="2800" dirty="0">
              <a:latin typeface="Adobe Garamond Pro"/>
            </a:endParaRPr>
          </a:p>
        </p:txBody>
      </p:sp>
      <p:pic>
        <p:nvPicPr>
          <p:cNvPr id="7" name="Picture 7" descr="RIGHT STUFF: Conservator Bethany Palumbo vacuums a bear at the Museum of Natural History, as taxidermist George Dante sprays a skun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0920" y="3581400"/>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78789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6027789" cy="643189"/>
          </a:xfrm>
          <a:prstGeom prst="rect">
            <a:avLst/>
          </a:prstGeom>
          <a:noFill/>
        </p:spPr>
        <p:txBody>
          <a:bodyPr wrap="square" rtlCol="0">
            <a:spAutoFit/>
          </a:bodyPr>
          <a:lstStyle/>
          <a:p>
            <a:pPr>
              <a:lnSpc>
                <a:spcPct val="80000"/>
              </a:lnSpc>
            </a:pPr>
            <a:r>
              <a:rPr lang="en-US" sz="4400" dirty="0" smtClean="0">
                <a:latin typeface="FuturTBol"/>
              </a:rPr>
              <a:t>Use Common Sense</a:t>
            </a:r>
            <a:endParaRPr lang="en-US" sz="4400" dirty="0">
              <a:latin typeface="FuturTBol"/>
              <a:cs typeface="FuturTBol"/>
            </a:endParaRPr>
          </a:p>
        </p:txBody>
      </p:sp>
      <p:sp>
        <p:nvSpPr>
          <p:cNvPr id="17" name="TextBox 16"/>
          <p:cNvSpPr txBox="1"/>
          <p:nvPr/>
        </p:nvSpPr>
        <p:spPr>
          <a:xfrm>
            <a:off x="349489" y="2647028"/>
            <a:ext cx="8010740" cy="1815882"/>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Slow and steady</a:t>
            </a:r>
          </a:p>
          <a:p>
            <a:pPr marL="285750" indent="-285750">
              <a:buFont typeface="Arial" pitchFamily="34" charset="0"/>
              <a:buChar char="•"/>
            </a:pPr>
            <a:r>
              <a:rPr lang="en-US" sz="2800" dirty="0">
                <a:latin typeface="Adobe Garamond Pro"/>
              </a:rPr>
              <a:t>One object at a time</a:t>
            </a:r>
          </a:p>
          <a:p>
            <a:pPr marL="285750" indent="-285750">
              <a:buFont typeface="Arial" pitchFamily="34" charset="0"/>
              <a:buChar char="•"/>
            </a:pPr>
            <a:r>
              <a:rPr lang="en-US" sz="2800" dirty="0">
                <a:latin typeface="Adobe Garamond Pro"/>
              </a:rPr>
              <a:t>Its NOT to wear!!!</a:t>
            </a:r>
          </a:p>
          <a:p>
            <a:pPr marL="285750" indent="-285750">
              <a:buFont typeface="Arial" pitchFamily="34" charset="0"/>
              <a:buChar char="•"/>
            </a:pPr>
            <a:r>
              <a:rPr lang="en-US" sz="2800" dirty="0">
                <a:latin typeface="Adobe Garamond Pro"/>
              </a:rPr>
              <a:t>You are not Lennie. No stroking.</a:t>
            </a:r>
          </a:p>
        </p:txBody>
      </p:sp>
    </p:spTree>
    <p:extLst>
      <p:ext uri="{BB962C8B-B14F-4D97-AF65-F5344CB8AC3E}">
        <p14:creationId xmlns:p14="http://schemas.microsoft.com/office/powerpoint/2010/main" val="41767867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4721103" cy="643189"/>
          </a:xfrm>
          <a:prstGeom prst="rect">
            <a:avLst/>
          </a:prstGeom>
          <a:noFill/>
        </p:spPr>
        <p:txBody>
          <a:bodyPr wrap="square" rtlCol="0">
            <a:spAutoFit/>
          </a:bodyPr>
          <a:lstStyle/>
          <a:p>
            <a:pPr>
              <a:lnSpc>
                <a:spcPct val="80000"/>
              </a:lnSpc>
            </a:pPr>
            <a:r>
              <a:rPr lang="en-US" sz="4400" dirty="0" smtClean="0">
                <a:latin typeface="FuturTBol"/>
              </a:rPr>
              <a:t>Objectives</a:t>
            </a:r>
            <a:endParaRPr lang="en-US" sz="4400" dirty="0">
              <a:latin typeface="FuturTBol"/>
              <a:cs typeface="FuturTBol"/>
            </a:endParaRPr>
          </a:p>
        </p:txBody>
      </p:sp>
      <p:sp>
        <p:nvSpPr>
          <p:cNvPr id="8" name="TextBox 7"/>
          <p:cNvSpPr txBox="1"/>
          <p:nvPr/>
        </p:nvSpPr>
        <p:spPr>
          <a:xfrm>
            <a:off x="349488" y="2562363"/>
            <a:ext cx="8286512" cy="3693319"/>
          </a:xfrm>
          <a:prstGeom prst="rect">
            <a:avLst/>
          </a:prstGeom>
          <a:noFill/>
        </p:spPr>
        <p:txBody>
          <a:bodyPr wrap="square" rtlCol="0">
            <a:spAutoFit/>
          </a:bodyPr>
          <a:lstStyle/>
          <a:p>
            <a:pPr marL="571500" indent="-571500">
              <a:buFont typeface="Arial" pitchFamily="34" charset="0"/>
              <a:buChar char="•"/>
            </a:pPr>
            <a:r>
              <a:rPr lang="en-US" sz="2600" dirty="0" smtClean="0">
                <a:latin typeface="Adobe Garamond Pro"/>
              </a:rPr>
              <a:t>Understand the fundamental principles of textile care and preservation (i.e. object handling, proper storage techniques, storage considerations, etc.).</a:t>
            </a:r>
          </a:p>
          <a:p>
            <a:pPr marL="571500" indent="-571500">
              <a:buFont typeface="Arial" pitchFamily="34" charset="0"/>
              <a:buChar char="•"/>
            </a:pPr>
            <a:r>
              <a:rPr lang="en-US" sz="2600" dirty="0" smtClean="0">
                <a:latin typeface="Adobe Garamond Pro"/>
              </a:rPr>
              <a:t>Ability to choose appropriate materials and techniques for textile display and storage needs.</a:t>
            </a:r>
          </a:p>
          <a:p>
            <a:pPr marL="571500" indent="-571500">
              <a:buFont typeface="Arial" pitchFamily="34" charset="0"/>
              <a:buChar char="•"/>
            </a:pPr>
            <a:r>
              <a:rPr lang="en-US" sz="2600" dirty="0" smtClean="0">
                <a:latin typeface="Adobe Garamond Pro"/>
              </a:rPr>
              <a:t>Become aware of archival materials and their utilization with textile objects.</a:t>
            </a:r>
          </a:p>
          <a:p>
            <a:pPr marL="571500" indent="-571500">
              <a:buFont typeface="Arial" pitchFamily="34" charset="0"/>
              <a:buChar char="•"/>
            </a:pPr>
            <a:r>
              <a:rPr lang="en-US" sz="2600" dirty="0" smtClean="0">
                <a:latin typeface="Adobe Garamond Pro"/>
              </a:rPr>
              <a:t>Become aware of fiber structure and composition.</a:t>
            </a:r>
          </a:p>
          <a:p>
            <a:pPr marL="571500" indent="-571500">
              <a:buFont typeface="Arial" pitchFamily="34" charset="0"/>
              <a:buChar char="•"/>
            </a:pPr>
            <a:r>
              <a:rPr lang="en-US" sz="2600" dirty="0" smtClean="0">
                <a:latin typeface="Adobe Garamond Pro"/>
              </a:rPr>
              <a:t>Recognize the agents of deterioration.</a:t>
            </a:r>
          </a:p>
        </p:txBody>
      </p:sp>
      <p:sp>
        <p:nvSpPr>
          <p:cNvPr id="2" name="TextBox 1"/>
          <p:cNvSpPr txBox="1"/>
          <p:nvPr/>
        </p:nvSpPr>
        <p:spPr>
          <a:xfrm>
            <a:off x="490595" y="6488668"/>
            <a:ext cx="3989105" cy="369332"/>
          </a:xfrm>
          <a:prstGeom prst="rect">
            <a:avLst/>
          </a:prstGeom>
          <a:noFill/>
        </p:spPr>
        <p:txBody>
          <a:bodyPr wrap="none" rtlCol="0">
            <a:spAutoFit/>
          </a:bodyPr>
          <a:lstStyle/>
          <a:p>
            <a:r>
              <a:rPr lang="en-US" dirty="0" smtClean="0"/>
              <a:t>Base program provided by Kathleen Daly</a:t>
            </a:r>
            <a:endParaRPr lang="en-US" dirty="0"/>
          </a:p>
        </p:txBody>
      </p:sp>
    </p:spTree>
    <p:extLst>
      <p:ext uri="{BB962C8B-B14F-4D97-AF65-F5344CB8AC3E}">
        <p14:creationId xmlns:p14="http://schemas.microsoft.com/office/powerpoint/2010/main" val="13028040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6027789" cy="643189"/>
          </a:xfrm>
          <a:prstGeom prst="rect">
            <a:avLst/>
          </a:prstGeom>
          <a:noFill/>
        </p:spPr>
        <p:txBody>
          <a:bodyPr wrap="square" rtlCol="0">
            <a:spAutoFit/>
          </a:bodyPr>
          <a:lstStyle/>
          <a:p>
            <a:pPr>
              <a:lnSpc>
                <a:spcPct val="80000"/>
              </a:lnSpc>
            </a:pPr>
            <a:r>
              <a:rPr lang="en-US" sz="4400" dirty="0" smtClean="0">
                <a:latin typeface="FuturTBol"/>
              </a:rPr>
              <a:t>Look Before Leaping</a:t>
            </a:r>
            <a:endParaRPr lang="en-US" sz="4400" dirty="0">
              <a:latin typeface="FuturTBol"/>
              <a:cs typeface="FuturTBol"/>
            </a:endParaRPr>
          </a:p>
        </p:txBody>
      </p:sp>
      <p:sp>
        <p:nvSpPr>
          <p:cNvPr id="17" name="TextBox 16"/>
          <p:cNvSpPr txBox="1"/>
          <p:nvPr/>
        </p:nvSpPr>
        <p:spPr>
          <a:xfrm>
            <a:off x="349489" y="2647028"/>
            <a:ext cx="8010740" cy="3231654"/>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Fully analyze what needs support</a:t>
            </a:r>
          </a:p>
          <a:p>
            <a:pPr marL="742950" lvl="1" indent="-285750">
              <a:buFont typeface="Arial" pitchFamily="34" charset="0"/>
              <a:buChar char="•"/>
            </a:pPr>
            <a:r>
              <a:rPr lang="en-US" sz="2400" dirty="0">
                <a:latin typeface="Adobe Garamond Pro"/>
              </a:rPr>
              <a:t>How many total parts are there?</a:t>
            </a:r>
          </a:p>
          <a:p>
            <a:pPr marL="742950" lvl="1" indent="-285750">
              <a:buFont typeface="Arial" pitchFamily="34" charset="0"/>
              <a:buChar char="•"/>
            </a:pPr>
            <a:r>
              <a:rPr lang="en-US" sz="2400" dirty="0">
                <a:latin typeface="Adobe Garamond Pro"/>
              </a:rPr>
              <a:t>Are there any separate pieces?</a:t>
            </a:r>
          </a:p>
          <a:p>
            <a:pPr marL="742950" lvl="1" indent="-285750">
              <a:buFont typeface="Arial" pitchFamily="34" charset="0"/>
              <a:buChar char="•"/>
            </a:pPr>
            <a:r>
              <a:rPr lang="en-US" sz="2400" dirty="0">
                <a:latin typeface="Adobe Garamond Pro"/>
              </a:rPr>
              <a:t>Is anything going to fall off?</a:t>
            </a:r>
          </a:p>
          <a:p>
            <a:pPr marL="742950" lvl="1" indent="-285750">
              <a:buFont typeface="Arial" pitchFamily="34" charset="0"/>
              <a:buChar char="•"/>
            </a:pPr>
            <a:r>
              <a:rPr lang="en-US" sz="2400" dirty="0">
                <a:latin typeface="Adobe Garamond Pro"/>
              </a:rPr>
              <a:t>Is anything broken?</a:t>
            </a:r>
          </a:p>
          <a:p>
            <a:pPr marL="742950" lvl="1" indent="-285750">
              <a:buFont typeface="Arial" pitchFamily="34" charset="0"/>
              <a:buChar char="•"/>
            </a:pPr>
            <a:r>
              <a:rPr lang="en-US" sz="2400" dirty="0">
                <a:latin typeface="Adobe Garamond Pro"/>
              </a:rPr>
              <a:t>Where is it heaviest?</a:t>
            </a:r>
          </a:p>
          <a:p>
            <a:pPr marL="285750" indent="-285750">
              <a:buFont typeface="Arial" pitchFamily="34" charset="0"/>
              <a:buChar char="•"/>
            </a:pPr>
            <a:r>
              <a:rPr lang="en-US" sz="2800" dirty="0">
                <a:latin typeface="Adobe Garamond Pro"/>
              </a:rPr>
              <a:t>Fully support the textile</a:t>
            </a:r>
          </a:p>
          <a:p>
            <a:pPr marL="742950" lvl="1" indent="-285750">
              <a:buFont typeface="Arial" pitchFamily="34" charset="0"/>
              <a:buChar char="•"/>
            </a:pPr>
            <a:endParaRPr lang="en-US" sz="2800" dirty="0">
              <a:latin typeface="Adobe Garamond Pro"/>
            </a:endParaRPr>
          </a:p>
        </p:txBody>
      </p:sp>
    </p:spTree>
    <p:extLst>
      <p:ext uri="{BB962C8B-B14F-4D97-AF65-F5344CB8AC3E}">
        <p14:creationId xmlns:p14="http://schemas.microsoft.com/office/powerpoint/2010/main" val="16536603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6027789" cy="643189"/>
          </a:xfrm>
          <a:prstGeom prst="rect">
            <a:avLst/>
          </a:prstGeom>
          <a:noFill/>
        </p:spPr>
        <p:txBody>
          <a:bodyPr wrap="square" rtlCol="0">
            <a:spAutoFit/>
          </a:bodyPr>
          <a:lstStyle/>
          <a:p>
            <a:pPr>
              <a:lnSpc>
                <a:spcPct val="80000"/>
              </a:lnSpc>
            </a:pPr>
            <a:r>
              <a:rPr lang="en-US" sz="4400" dirty="0" smtClean="0">
                <a:latin typeface="FuturTBol"/>
              </a:rPr>
              <a:t>Carrying Methods</a:t>
            </a:r>
            <a:endParaRPr lang="en-US" sz="4400" dirty="0">
              <a:latin typeface="FuturTBol"/>
              <a:cs typeface="FuturTBol"/>
            </a:endParaRPr>
          </a:p>
        </p:txBody>
      </p:sp>
      <p:sp>
        <p:nvSpPr>
          <p:cNvPr id="17" name="TextBox 16"/>
          <p:cNvSpPr txBox="1"/>
          <p:nvPr/>
        </p:nvSpPr>
        <p:spPr>
          <a:xfrm>
            <a:off x="349489" y="2647028"/>
            <a:ext cx="8010740" cy="1815882"/>
          </a:xfrm>
          <a:prstGeom prst="rect">
            <a:avLst/>
          </a:prstGeom>
          <a:noFill/>
        </p:spPr>
        <p:txBody>
          <a:bodyPr wrap="square" rtlCol="0">
            <a:spAutoFit/>
          </a:bodyPr>
          <a:lstStyle/>
          <a:p>
            <a:pPr marL="285750" indent="-285750">
              <a:buFont typeface="Arial" pitchFamily="34" charset="0"/>
              <a:buChar char="•"/>
            </a:pPr>
            <a:r>
              <a:rPr lang="en-US" sz="2800" dirty="0" smtClean="0">
                <a:latin typeface="Adobe Garamond Pro"/>
              </a:rPr>
              <a:t>Cart</a:t>
            </a:r>
          </a:p>
          <a:p>
            <a:pPr marL="285750" indent="-285750">
              <a:buFont typeface="Arial" pitchFamily="34" charset="0"/>
              <a:buChar char="•"/>
            </a:pPr>
            <a:r>
              <a:rPr lang="en-US" sz="2800" dirty="0" smtClean="0">
                <a:latin typeface="Adobe Garamond Pro"/>
              </a:rPr>
              <a:t>Box</a:t>
            </a:r>
          </a:p>
          <a:p>
            <a:pPr marL="285750" indent="-285750">
              <a:buFont typeface="Arial" pitchFamily="34" charset="0"/>
              <a:buChar char="•"/>
            </a:pPr>
            <a:r>
              <a:rPr lang="en-US" sz="2800" dirty="0" smtClean="0">
                <a:latin typeface="Adobe Garamond Pro"/>
              </a:rPr>
              <a:t>Sling</a:t>
            </a:r>
          </a:p>
          <a:p>
            <a:pPr marL="285750" indent="-285750">
              <a:buFont typeface="Arial" pitchFamily="34" charset="0"/>
              <a:buChar char="•"/>
            </a:pPr>
            <a:r>
              <a:rPr lang="en-US" sz="2800" dirty="0" smtClean="0">
                <a:latin typeface="Adobe Garamond Pro"/>
              </a:rPr>
              <a:t>Tray</a:t>
            </a:r>
            <a:endParaRPr lang="en-US" sz="2800" dirty="0">
              <a:latin typeface="Adobe Garamond Pro"/>
            </a:endParaRPr>
          </a:p>
        </p:txBody>
      </p:sp>
      <p:pic>
        <p:nvPicPr>
          <p:cNvPr id="7" name="Picture 5" descr="http://cdn.spacesaver.com/content/media/chicago-il-drawer-storage-static-shelving-4post-casetype-metal-museum-artifact-cabinets-072120111023481673-64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28790" y="2895599"/>
            <a:ext cx="4694473" cy="3116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36603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6027789" cy="643189"/>
          </a:xfrm>
          <a:prstGeom prst="rect">
            <a:avLst/>
          </a:prstGeom>
          <a:noFill/>
        </p:spPr>
        <p:txBody>
          <a:bodyPr wrap="square" rtlCol="0">
            <a:spAutoFit/>
          </a:bodyPr>
          <a:lstStyle/>
          <a:p>
            <a:pPr>
              <a:lnSpc>
                <a:spcPct val="80000"/>
              </a:lnSpc>
            </a:pPr>
            <a:r>
              <a:rPr lang="en-US" sz="4400" dirty="0" smtClean="0">
                <a:latin typeface="FuturTBol"/>
              </a:rPr>
              <a:t>Supporting Objects</a:t>
            </a:r>
            <a:endParaRPr lang="en-US" sz="4400" dirty="0">
              <a:latin typeface="FuturTBol"/>
              <a:cs typeface="FuturTBol"/>
            </a:endParaRPr>
          </a:p>
        </p:txBody>
      </p:sp>
      <p:sp>
        <p:nvSpPr>
          <p:cNvPr id="17" name="TextBox 16"/>
          <p:cNvSpPr txBox="1"/>
          <p:nvPr/>
        </p:nvSpPr>
        <p:spPr>
          <a:xfrm>
            <a:off x="349489" y="2647028"/>
            <a:ext cx="8010740" cy="2369880"/>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Pick up from the strongest area, not at</a:t>
            </a:r>
          </a:p>
          <a:p>
            <a:pPr marL="742950" lvl="1" indent="-285750">
              <a:buFont typeface="Arial" pitchFamily="34" charset="0"/>
              <a:buChar char="•"/>
            </a:pPr>
            <a:r>
              <a:rPr lang="en-US" sz="2400" dirty="0">
                <a:latin typeface="Adobe Garamond Pro"/>
              </a:rPr>
              <a:t>Shoulders</a:t>
            </a:r>
          </a:p>
          <a:p>
            <a:pPr marL="742950" lvl="1" indent="-285750">
              <a:buFont typeface="Arial" pitchFamily="34" charset="0"/>
              <a:buChar char="•"/>
            </a:pPr>
            <a:r>
              <a:rPr lang="en-US" sz="2400" dirty="0">
                <a:latin typeface="Adobe Garamond Pro"/>
              </a:rPr>
              <a:t>Sleeves</a:t>
            </a:r>
          </a:p>
          <a:p>
            <a:pPr marL="742950" lvl="1" indent="-285750">
              <a:buFont typeface="Arial" pitchFamily="34" charset="0"/>
              <a:buChar char="•"/>
            </a:pPr>
            <a:r>
              <a:rPr lang="en-US" sz="2400" dirty="0">
                <a:latin typeface="Adobe Garamond Pro"/>
              </a:rPr>
              <a:t>Collar</a:t>
            </a:r>
          </a:p>
          <a:p>
            <a:pPr marL="742950" lvl="1" indent="-285750">
              <a:buFont typeface="Arial" pitchFamily="34" charset="0"/>
              <a:buChar char="•"/>
            </a:pPr>
            <a:r>
              <a:rPr lang="en-US" sz="2400" dirty="0">
                <a:latin typeface="Adobe Garamond Pro"/>
              </a:rPr>
              <a:t>Handles</a:t>
            </a:r>
          </a:p>
          <a:p>
            <a:pPr marL="742950" lvl="1" indent="-285750">
              <a:buFont typeface="Arial" pitchFamily="34" charset="0"/>
              <a:buChar char="•"/>
            </a:pPr>
            <a:r>
              <a:rPr lang="en-US" sz="2400" dirty="0">
                <a:latin typeface="Adobe Garamond Pro"/>
              </a:rPr>
              <a:t>Ornamentation </a:t>
            </a:r>
          </a:p>
        </p:txBody>
      </p:sp>
      <p:sp>
        <p:nvSpPr>
          <p:cNvPr id="7" name="Text Box 4"/>
          <p:cNvSpPr txBox="1">
            <a:spLocks noChangeArrowheads="1"/>
          </p:cNvSpPr>
          <p:nvPr/>
        </p:nvSpPr>
        <p:spPr bwMode="auto">
          <a:xfrm>
            <a:off x="3230880" y="4331622"/>
            <a:ext cx="518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charset="0"/>
              </a:defRPr>
            </a:lvl1pPr>
            <a:lvl2pPr>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1">
              <a:spcBef>
                <a:spcPct val="20000"/>
              </a:spcBef>
              <a:buClr>
                <a:schemeClr val="accent2"/>
              </a:buClr>
              <a:buSzPct val="60000"/>
              <a:buFont typeface="Wingdings" pitchFamily="2" charset="2"/>
              <a:buNone/>
            </a:pPr>
            <a:r>
              <a:rPr lang="en-US" sz="2400" dirty="0">
                <a:latin typeface="Adobe Garamond Pro"/>
              </a:rPr>
              <a:t>Hold by sides or bottom, only</a:t>
            </a:r>
          </a:p>
        </p:txBody>
      </p:sp>
      <p:sp>
        <p:nvSpPr>
          <p:cNvPr id="8" name="AutoShape 5"/>
          <p:cNvSpPr>
            <a:spLocks/>
          </p:cNvSpPr>
          <p:nvPr/>
        </p:nvSpPr>
        <p:spPr bwMode="auto">
          <a:xfrm>
            <a:off x="3370754" y="4221480"/>
            <a:ext cx="304800" cy="685800"/>
          </a:xfrm>
          <a:prstGeom prst="rightBrace">
            <a:avLst>
              <a:gd name="adj1" fmla="val 1875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Tree>
    <p:extLst>
      <p:ext uri="{BB962C8B-B14F-4D97-AF65-F5344CB8AC3E}">
        <p14:creationId xmlns:p14="http://schemas.microsoft.com/office/powerpoint/2010/main" val="16536603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05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6027789" cy="643189"/>
          </a:xfrm>
          <a:prstGeom prst="rect">
            <a:avLst/>
          </a:prstGeom>
          <a:noFill/>
        </p:spPr>
        <p:txBody>
          <a:bodyPr wrap="square" rtlCol="0">
            <a:spAutoFit/>
          </a:bodyPr>
          <a:lstStyle/>
          <a:p>
            <a:pPr>
              <a:lnSpc>
                <a:spcPct val="80000"/>
              </a:lnSpc>
            </a:pPr>
            <a:r>
              <a:rPr lang="en-US" sz="4400" dirty="0" smtClean="0">
                <a:latin typeface="FuturTBol"/>
              </a:rPr>
              <a:t>Lastly… </a:t>
            </a:r>
            <a:endParaRPr lang="en-US" sz="4400" dirty="0">
              <a:latin typeface="FuturTBol"/>
              <a:cs typeface="FuturTBol"/>
            </a:endParaRPr>
          </a:p>
        </p:txBody>
      </p:sp>
      <p:sp>
        <p:nvSpPr>
          <p:cNvPr id="17" name="TextBox 16"/>
          <p:cNvSpPr txBox="1"/>
          <p:nvPr/>
        </p:nvSpPr>
        <p:spPr>
          <a:xfrm>
            <a:off x="349489" y="2647028"/>
            <a:ext cx="8010740" cy="1384995"/>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Never set things on the floor</a:t>
            </a:r>
          </a:p>
          <a:p>
            <a:pPr marL="285750" indent="-285750">
              <a:buFont typeface="Arial" pitchFamily="34" charset="0"/>
              <a:buChar char="•"/>
            </a:pPr>
            <a:r>
              <a:rPr lang="en-US" sz="2800" dirty="0">
                <a:latin typeface="Adobe Garamond Pro"/>
              </a:rPr>
              <a:t>Don’t stack too high, if at all</a:t>
            </a:r>
          </a:p>
          <a:p>
            <a:pPr marL="285750" indent="-285750">
              <a:buFont typeface="Arial" pitchFamily="34" charset="0"/>
              <a:buChar char="•"/>
            </a:pPr>
            <a:r>
              <a:rPr lang="en-US" sz="2800" dirty="0">
                <a:latin typeface="Adobe Garamond Pro"/>
              </a:rPr>
              <a:t>Cover the object when done</a:t>
            </a:r>
          </a:p>
        </p:txBody>
      </p:sp>
    </p:spTree>
    <p:extLst>
      <p:ext uri="{BB962C8B-B14F-4D97-AF65-F5344CB8AC3E}">
        <p14:creationId xmlns:p14="http://schemas.microsoft.com/office/powerpoint/2010/main" val="16536603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Agents of Deterioration</a:t>
            </a:r>
            <a:endParaRPr lang="en-US" sz="4400" dirty="0">
              <a:latin typeface="FuturTBol"/>
              <a:cs typeface="FuturTBol"/>
            </a:endParaRPr>
          </a:p>
        </p:txBody>
      </p:sp>
      <p:pic>
        <p:nvPicPr>
          <p:cNvPr id="5122" name="Picture 2" descr="http://www.saskmuseums.org/perch/resources/dscf2076-ck.jpg"/>
          <p:cNvPicPr>
            <a:picLocks noChangeAspect="1" noChangeArrowheads="1"/>
          </p:cNvPicPr>
          <p:nvPr/>
        </p:nvPicPr>
        <p:blipFill rotWithShape="1">
          <a:blip r:embed="rId5">
            <a:extLst>
              <a:ext uri="{28A0092B-C50C-407E-A947-70E740481C1C}">
                <a14:useLocalDpi xmlns:a14="http://schemas.microsoft.com/office/drawing/2010/main" val="0"/>
              </a:ext>
            </a:extLst>
          </a:blip>
          <a:srcRect b="13769"/>
          <a:stretch/>
        </p:blipFill>
        <p:spPr bwMode="auto">
          <a:xfrm>
            <a:off x="3500024" y="2745276"/>
            <a:ext cx="4955044" cy="3204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89941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8271537" cy="634020"/>
          </a:xfrm>
          <a:prstGeom prst="rect">
            <a:avLst/>
          </a:prstGeom>
          <a:noFill/>
        </p:spPr>
        <p:txBody>
          <a:bodyPr wrap="square" rtlCol="0">
            <a:spAutoFit/>
          </a:bodyPr>
          <a:lstStyle/>
          <a:p>
            <a:pPr>
              <a:lnSpc>
                <a:spcPct val="80000"/>
              </a:lnSpc>
            </a:pPr>
            <a:r>
              <a:rPr lang="en-US" sz="4400" dirty="0" smtClean="0">
                <a:latin typeface="FuturTBol"/>
              </a:rPr>
              <a:t>Monitor</a:t>
            </a:r>
            <a:r>
              <a:rPr lang="en-US" sz="4400" dirty="0">
                <a:latin typeface="FuturTBol"/>
              </a:rPr>
              <a:t>, Clean, Proper Housing!</a:t>
            </a:r>
            <a:endParaRPr lang="en-US" sz="4400" dirty="0">
              <a:latin typeface="FuturTBol"/>
              <a:cs typeface="FuturTBol"/>
            </a:endParaRPr>
          </a:p>
        </p:txBody>
      </p:sp>
      <p:sp>
        <p:nvSpPr>
          <p:cNvPr id="17" name="TextBox 16"/>
          <p:cNvSpPr txBox="1"/>
          <p:nvPr/>
        </p:nvSpPr>
        <p:spPr>
          <a:xfrm>
            <a:off x="349489" y="2496716"/>
            <a:ext cx="8010740" cy="4339650"/>
          </a:xfrm>
          <a:prstGeom prst="rect">
            <a:avLst/>
          </a:prstGeom>
          <a:noFill/>
        </p:spPr>
        <p:txBody>
          <a:bodyPr wrap="square" rtlCol="0">
            <a:spAutoFit/>
          </a:bodyPr>
          <a:lstStyle/>
          <a:p>
            <a:pPr marL="342900" indent="-342900">
              <a:buFont typeface="Arial" pitchFamily="34" charset="0"/>
              <a:buChar char="•"/>
            </a:pPr>
            <a:r>
              <a:rPr lang="en-US" sz="2800" dirty="0">
                <a:latin typeface="Adobe Garamond Pro"/>
              </a:rPr>
              <a:t>Environmental Conditions</a:t>
            </a:r>
          </a:p>
          <a:p>
            <a:pPr marL="800100" lvl="1" indent="-342900">
              <a:buFont typeface="Arial" pitchFamily="34" charset="0"/>
              <a:buChar char="•"/>
            </a:pPr>
            <a:r>
              <a:rPr lang="en-US" sz="2400" dirty="0">
                <a:latin typeface="Adobe Garamond Pro"/>
              </a:rPr>
              <a:t>Light</a:t>
            </a:r>
          </a:p>
          <a:p>
            <a:pPr marL="800100" lvl="1" indent="-342900">
              <a:buFont typeface="Arial" pitchFamily="34" charset="0"/>
              <a:buChar char="•"/>
            </a:pPr>
            <a:r>
              <a:rPr lang="en-US" sz="2400" dirty="0">
                <a:latin typeface="Adobe Garamond Pro"/>
              </a:rPr>
              <a:t>Pests</a:t>
            </a:r>
          </a:p>
          <a:p>
            <a:pPr marL="800100" lvl="1" indent="-342900">
              <a:buFont typeface="Arial" pitchFamily="34" charset="0"/>
              <a:buChar char="•"/>
            </a:pPr>
            <a:r>
              <a:rPr lang="en-US" sz="2400" dirty="0">
                <a:latin typeface="Adobe Garamond Pro"/>
              </a:rPr>
              <a:t>Temperature - 70</a:t>
            </a:r>
            <a:r>
              <a:rPr lang="en-US" sz="2400" dirty="0">
                <a:latin typeface="Adobe Garamond Pro"/>
                <a:cs typeface="Arial" charset="0"/>
              </a:rPr>
              <a:t>°C</a:t>
            </a:r>
            <a:endParaRPr lang="en-US" sz="2400" dirty="0">
              <a:latin typeface="Adobe Garamond Pro"/>
            </a:endParaRPr>
          </a:p>
          <a:p>
            <a:pPr marL="800100" lvl="1" indent="-342900">
              <a:buFont typeface="Arial" pitchFamily="34" charset="0"/>
              <a:buChar char="•"/>
            </a:pPr>
            <a:r>
              <a:rPr lang="en-US" sz="2400" dirty="0">
                <a:latin typeface="Adobe Garamond Pro"/>
              </a:rPr>
              <a:t>Relative Humidity - </a:t>
            </a:r>
            <a:r>
              <a:rPr lang="en-US" sz="2400" dirty="0">
                <a:latin typeface="Adobe Garamond Pro"/>
                <a:cs typeface="Arial" charset="0"/>
              </a:rPr>
              <a:t>50% RH</a:t>
            </a:r>
            <a:endParaRPr lang="en-US" sz="2400" dirty="0">
              <a:latin typeface="Adobe Garamond Pro"/>
            </a:endParaRPr>
          </a:p>
          <a:p>
            <a:pPr marL="342900" indent="-342900">
              <a:buFont typeface="Arial" pitchFamily="34" charset="0"/>
              <a:buChar char="•"/>
            </a:pPr>
            <a:r>
              <a:rPr lang="en-US" sz="2800" dirty="0">
                <a:latin typeface="Adobe Garamond Pro"/>
              </a:rPr>
              <a:t>Mitigate pests</a:t>
            </a:r>
          </a:p>
          <a:p>
            <a:pPr marL="342900" indent="-342900">
              <a:buFont typeface="Arial" pitchFamily="34" charset="0"/>
              <a:buChar char="•"/>
            </a:pPr>
            <a:r>
              <a:rPr lang="en-US" sz="2800" dirty="0">
                <a:latin typeface="Adobe Garamond Pro"/>
              </a:rPr>
              <a:t>Custom storage solutions</a:t>
            </a:r>
          </a:p>
          <a:p>
            <a:pPr marL="800100" lvl="1" indent="-342900">
              <a:buFont typeface="Arial" pitchFamily="34" charset="0"/>
              <a:buChar char="•"/>
            </a:pPr>
            <a:r>
              <a:rPr lang="en-US" sz="2400" dirty="0">
                <a:latin typeface="Adobe Garamond Pro"/>
              </a:rPr>
              <a:t>Support objects in their intended configuration</a:t>
            </a:r>
          </a:p>
          <a:p>
            <a:pPr marL="800100" lvl="1" indent="-342900">
              <a:buFont typeface="Arial" pitchFamily="34" charset="0"/>
              <a:buChar char="•"/>
            </a:pPr>
            <a:r>
              <a:rPr lang="en-US" sz="2400" dirty="0">
                <a:latin typeface="Adobe Garamond Pro"/>
              </a:rPr>
              <a:t>Aid in providing safe handling and study</a:t>
            </a:r>
          </a:p>
          <a:p>
            <a:pPr marL="800100" lvl="1" indent="-342900">
              <a:buFont typeface="Arial" pitchFamily="34" charset="0"/>
              <a:buChar char="•"/>
            </a:pPr>
            <a:r>
              <a:rPr lang="en-US" sz="2400" dirty="0">
                <a:latin typeface="Adobe Garamond Pro"/>
              </a:rPr>
              <a:t>Appropriate for the object</a:t>
            </a:r>
          </a:p>
          <a:p>
            <a:pPr marL="800100" lvl="1" indent="-342900">
              <a:buFont typeface="Arial" pitchFamily="34" charset="0"/>
              <a:buChar char="•"/>
            </a:pPr>
            <a:r>
              <a:rPr lang="en-US" sz="2400" dirty="0">
                <a:latin typeface="Adobe Garamond Pro"/>
              </a:rPr>
              <a:t>Appropriate for the storage area</a:t>
            </a:r>
          </a:p>
        </p:txBody>
      </p:sp>
      <p:sp>
        <p:nvSpPr>
          <p:cNvPr id="7" name="AutoShape 5"/>
          <p:cNvSpPr>
            <a:spLocks/>
          </p:cNvSpPr>
          <p:nvPr/>
        </p:nvSpPr>
        <p:spPr bwMode="auto">
          <a:xfrm>
            <a:off x="5075684" y="3829554"/>
            <a:ext cx="304800" cy="685800"/>
          </a:xfrm>
          <a:prstGeom prst="rightBrace">
            <a:avLst>
              <a:gd name="adj1" fmla="val 1875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sz="2400" dirty="0">
              <a:latin typeface="Adobe Garamond Pro"/>
            </a:endParaRPr>
          </a:p>
        </p:txBody>
      </p:sp>
      <p:sp>
        <p:nvSpPr>
          <p:cNvPr id="8" name="Text Box 4"/>
          <p:cNvSpPr txBox="1">
            <a:spLocks noChangeArrowheads="1"/>
          </p:cNvSpPr>
          <p:nvPr/>
        </p:nvSpPr>
        <p:spPr bwMode="auto">
          <a:xfrm>
            <a:off x="4999484" y="3932742"/>
            <a:ext cx="15766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charset="0"/>
              </a:defRPr>
            </a:lvl1pPr>
            <a:lvl2pPr>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1">
              <a:spcBef>
                <a:spcPct val="20000"/>
              </a:spcBef>
              <a:buClr>
                <a:schemeClr val="accent2"/>
              </a:buClr>
              <a:buSzPct val="60000"/>
              <a:buFont typeface="Wingdings" pitchFamily="2" charset="2"/>
              <a:buNone/>
            </a:pPr>
            <a:r>
              <a:rPr lang="en-US" sz="2400" dirty="0">
                <a:latin typeface="Adobe Garamond Pro"/>
              </a:rPr>
              <a:t>+/- 5</a:t>
            </a:r>
          </a:p>
        </p:txBody>
      </p:sp>
    </p:spTree>
    <p:extLst>
      <p:ext uri="{BB962C8B-B14F-4D97-AF65-F5344CB8AC3E}">
        <p14:creationId xmlns:p14="http://schemas.microsoft.com/office/powerpoint/2010/main" val="16536603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8001333" cy="634020"/>
          </a:xfrm>
          <a:prstGeom prst="rect">
            <a:avLst/>
          </a:prstGeom>
          <a:noFill/>
        </p:spPr>
        <p:txBody>
          <a:bodyPr wrap="square" rtlCol="0">
            <a:spAutoFit/>
          </a:bodyPr>
          <a:lstStyle/>
          <a:p>
            <a:pPr>
              <a:lnSpc>
                <a:spcPct val="80000"/>
              </a:lnSpc>
            </a:pPr>
            <a:r>
              <a:rPr lang="en-US" sz="4400" dirty="0" smtClean="0">
                <a:latin typeface="FuturTBol"/>
              </a:rPr>
              <a:t>Categories of Deterioration</a:t>
            </a:r>
            <a:endParaRPr lang="en-US" sz="4400" dirty="0">
              <a:latin typeface="FuturTBol"/>
              <a:cs typeface="FuturTBol"/>
            </a:endParaRPr>
          </a:p>
        </p:txBody>
      </p:sp>
      <p:sp>
        <p:nvSpPr>
          <p:cNvPr id="17" name="TextBox 16"/>
          <p:cNvSpPr txBox="1"/>
          <p:nvPr/>
        </p:nvSpPr>
        <p:spPr>
          <a:xfrm>
            <a:off x="349489" y="2647028"/>
            <a:ext cx="8010740" cy="2246769"/>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Physical</a:t>
            </a:r>
          </a:p>
          <a:p>
            <a:pPr marL="285750" indent="-285750">
              <a:buFont typeface="Arial" pitchFamily="34" charset="0"/>
              <a:buChar char="•"/>
            </a:pPr>
            <a:r>
              <a:rPr lang="en-US" sz="2800" dirty="0">
                <a:latin typeface="Adobe Garamond Pro"/>
              </a:rPr>
              <a:t>Environmental</a:t>
            </a:r>
          </a:p>
          <a:p>
            <a:pPr marL="285750" indent="-285750">
              <a:buFont typeface="Arial" pitchFamily="34" charset="0"/>
              <a:buChar char="•"/>
            </a:pPr>
            <a:r>
              <a:rPr lang="en-US" sz="2800" dirty="0">
                <a:latin typeface="Adobe Garamond Pro"/>
              </a:rPr>
              <a:t>Corrosion potential/reactivity</a:t>
            </a:r>
          </a:p>
          <a:p>
            <a:pPr marL="285750" indent="-285750">
              <a:buFont typeface="Arial" pitchFamily="34" charset="0"/>
              <a:buChar char="•"/>
            </a:pPr>
            <a:r>
              <a:rPr lang="en-US" sz="2800" dirty="0">
                <a:latin typeface="Adobe Garamond Pro"/>
              </a:rPr>
              <a:t>Photo deterioration</a:t>
            </a:r>
          </a:p>
          <a:p>
            <a:pPr marL="285750" indent="-285750">
              <a:buFont typeface="Arial" pitchFamily="34" charset="0"/>
              <a:buChar char="•"/>
            </a:pPr>
            <a:endParaRPr lang="en-US" sz="2800" dirty="0">
              <a:latin typeface="Adobe Garamond Pro"/>
            </a:endParaRPr>
          </a:p>
        </p:txBody>
      </p:sp>
    </p:spTree>
    <p:extLst>
      <p:ext uri="{BB962C8B-B14F-4D97-AF65-F5344CB8AC3E}">
        <p14:creationId xmlns:p14="http://schemas.microsoft.com/office/powerpoint/2010/main" val="16536603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8001333" cy="643189"/>
          </a:xfrm>
          <a:prstGeom prst="rect">
            <a:avLst/>
          </a:prstGeom>
          <a:noFill/>
        </p:spPr>
        <p:txBody>
          <a:bodyPr wrap="square" rtlCol="0">
            <a:spAutoFit/>
          </a:bodyPr>
          <a:lstStyle/>
          <a:p>
            <a:pPr>
              <a:lnSpc>
                <a:spcPct val="80000"/>
              </a:lnSpc>
            </a:pPr>
            <a:r>
              <a:rPr lang="en-US" sz="4400" dirty="0" smtClean="0">
                <a:latin typeface="FuturTBol"/>
              </a:rPr>
              <a:t>Agents of Deterioration</a:t>
            </a:r>
            <a:endParaRPr lang="en-US" sz="4400" dirty="0">
              <a:latin typeface="FuturTBol"/>
              <a:cs typeface="FuturTBol"/>
            </a:endParaRPr>
          </a:p>
        </p:txBody>
      </p:sp>
      <p:sp>
        <p:nvSpPr>
          <p:cNvPr id="17" name="TextBox 16"/>
          <p:cNvSpPr txBox="1"/>
          <p:nvPr/>
        </p:nvSpPr>
        <p:spPr>
          <a:xfrm>
            <a:off x="349489" y="2647028"/>
            <a:ext cx="8010740" cy="2769989"/>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Inherent Vice</a:t>
            </a:r>
          </a:p>
          <a:p>
            <a:pPr marL="285750" indent="-285750">
              <a:buFont typeface="Arial" pitchFamily="34" charset="0"/>
              <a:buChar char="•"/>
            </a:pPr>
            <a:r>
              <a:rPr lang="en-US" sz="2800" dirty="0">
                <a:latin typeface="Adobe Garamond Pro"/>
              </a:rPr>
              <a:t>Use</a:t>
            </a:r>
          </a:p>
          <a:p>
            <a:pPr marL="285750" indent="-285750">
              <a:buFont typeface="Arial" pitchFamily="34" charset="0"/>
              <a:buChar char="•"/>
            </a:pPr>
            <a:r>
              <a:rPr lang="en-US" sz="2800" dirty="0">
                <a:latin typeface="Adobe Garamond Pro"/>
              </a:rPr>
              <a:t>Soil</a:t>
            </a:r>
          </a:p>
          <a:p>
            <a:pPr marL="285750" indent="-285750">
              <a:buFont typeface="Arial" pitchFamily="34" charset="0"/>
              <a:buChar char="•"/>
            </a:pPr>
            <a:r>
              <a:rPr lang="en-US" sz="2800" dirty="0">
                <a:latin typeface="Adobe Garamond Pro"/>
              </a:rPr>
              <a:t>Pests</a:t>
            </a:r>
          </a:p>
          <a:p>
            <a:pPr marL="285750" indent="-285750">
              <a:buFont typeface="Arial" pitchFamily="34" charset="0"/>
              <a:buChar char="•"/>
            </a:pPr>
            <a:r>
              <a:rPr lang="en-US" sz="2800" dirty="0">
                <a:latin typeface="Adobe Garamond Pro"/>
              </a:rPr>
              <a:t>Light</a:t>
            </a:r>
          </a:p>
          <a:p>
            <a:pPr marL="285750" indent="-285750">
              <a:buFont typeface="Arial" pitchFamily="34" charset="0"/>
              <a:buChar char="•"/>
            </a:pPr>
            <a:r>
              <a:rPr lang="en-US" sz="2800" dirty="0">
                <a:latin typeface="Adobe Garamond Pro"/>
              </a:rPr>
              <a:t>Temperature and Relative Humidity (RH)</a:t>
            </a:r>
          </a:p>
        </p:txBody>
      </p:sp>
    </p:spTree>
    <p:extLst>
      <p:ext uri="{BB962C8B-B14F-4D97-AF65-F5344CB8AC3E}">
        <p14:creationId xmlns:p14="http://schemas.microsoft.com/office/powerpoint/2010/main" val="26605633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25"/>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499077"/>
            <a:ext cx="8279986" cy="1446550"/>
          </a:xfrm>
          <a:prstGeom prst="rect">
            <a:avLst/>
          </a:prstGeom>
          <a:noFill/>
        </p:spPr>
        <p:txBody>
          <a:bodyPr wrap="square" rtlCol="0">
            <a:spAutoFit/>
          </a:bodyPr>
          <a:lstStyle/>
          <a:p>
            <a:r>
              <a:rPr lang="en-US" sz="4400" dirty="0">
                <a:latin typeface="FuturTBol"/>
              </a:rPr>
              <a:t>Agent of </a:t>
            </a:r>
            <a:r>
              <a:rPr lang="en-US" sz="4400" dirty="0" smtClean="0">
                <a:latin typeface="FuturTBol"/>
              </a:rPr>
              <a:t>Deterioration: </a:t>
            </a:r>
          </a:p>
          <a:p>
            <a:r>
              <a:rPr lang="en-US" sz="4400" b="1" dirty="0" smtClean="0">
                <a:latin typeface="FuturTBol"/>
              </a:rPr>
              <a:t>Inherent </a:t>
            </a:r>
            <a:r>
              <a:rPr lang="en-US" sz="4400" b="1" dirty="0">
                <a:latin typeface="FuturTBol"/>
              </a:rPr>
              <a:t>Vice</a:t>
            </a:r>
            <a:endParaRPr lang="en-US" sz="4400" dirty="0">
              <a:latin typeface="FuturTBol"/>
              <a:cs typeface="FuturTBol"/>
            </a:endParaRPr>
          </a:p>
        </p:txBody>
      </p:sp>
      <p:sp>
        <p:nvSpPr>
          <p:cNvPr id="8" name="TextBox 7"/>
          <p:cNvSpPr txBox="1"/>
          <p:nvPr/>
        </p:nvSpPr>
        <p:spPr>
          <a:xfrm>
            <a:off x="364002" y="3472587"/>
            <a:ext cx="4106397" cy="1815882"/>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Structural/Chemical instability</a:t>
            </a:r>
          </a:p>
          <a:p>
            <a:pPr marL="457200" indent="-457200">
              <a:buFont typeface="Arial" pitchFamily="34" charset="0"/>
              <a:buChar char="•"/>
            </a:pPr>
            <a:r>
              <a:rPr lang="en-US" sz="2800" dirty="0">
                <a:latin typeface="Adobe Garamond Pro"/>
              </a:rPr>
              <a:t>Composite objects</a:t>
            </a:r>
          </a:p>
          <a:p>
            <a:pPr marL="457200" indent="-457200">
              <a:buFont typeface="Arial" pitchFamily="34" charset="0"/>
              <a:buChar char="•"/>
            </a:pPr>
            <a:endParaRPr lang="en-US" sz="2800" dirty="0">
              <a:latin typeface="Adobe Garamond Pro"/>
            </a:endParaRPr>
          </a:p>
        </p:txBody>
      </p:sp>
      <p:sp>
        <p:nvSpPr>
          <p:cNvPr id="12" name="TextBox 11"/>
          <p:cNvSpPr txBox="1"/>
          <p:nvPr/>
        </p:nvSpPr>
        <p:spPr>
          <a:xfrm>
            <a:off x="4659078" y="3472587"/>
            <a:ext cx="4209349" cy="954107"/>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Regular housekeeping</a:t>
            </a:r>
          </a:p>
          <a:p>
            <a:pPr marL="457200" indent="-457200">
              <a:buFont typeface="Arial" pitchFamily="34" charset="0"/>
              <a:buChar char="•"/>
            </a:pPr>
            <a:r>
              <a:rPr lang="en-US" sz="2800" dirty="0">
                <a:latin typeface="Adobe Garamond Pro"/>
              </a:rPr>
              <a:t>Hospice</a:t>
            </a:r>
          </a:p>
        </p:txBody>
      </p:sp>
      <p:sp>
        <p:nvSpPr>
          <p:cNvPr id="9" name="Rectangle 3"/>
          <p:cNvSpPr txBox="1">
            <a:spLocks noChangeArrowheads="1"/>
          </p:cNvSpPr>
          <p:nvPr/>
        </p:nvSpPr>
        <p:spPr>
          <a:xfrm>
            <a:off x="457200" y="2973657"/>
            <a:ext cx="4040188" cy="6397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latin typeface="Adobe Garamond Pro"/>
              </a:rPr>
              <a:t>Cause:</a:t>
            </a:r>
          </a:p>
        </p:txBody>
      </p:sp>
      <p:sp>
        <p:nvSpPr>
          <p:cNvPr id="10" name="Text Placeholder 5"/>
          <p:cNvSpPr txBox="1">
            <a:spLocks/>
          </p:cNvSpPr>
          <p:nvPr/>
        </p:nvSpPr>
        <p:spPr>
          <a:xfrm>
            <a:off x="4645025" y="2973657"/>
            <a:ext cx="4041775" cy="63976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latin typeface="Adobe Garamond Pro"/>
              </a:rPr>
              <a:t>Mitigation:</a:t>
            </a:r>
          </a:p>
        </p:txBody>
      </p:sp>
      <p:pic>
        <p:nvPicPr>
          <p:cNvPr id="614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35399" t="30115" r="32301" b="32512"/>
          <a:stretch/>
        </p:blipFill>
        <p:spPr bwMode="auto">
          <a:xfrm>
            <a:off x="5306067" y="4694088"/>
            <a:ext cx="2773221" cy="2005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3971446" y="6500780"/>
            <a:ext cx="1400316" cy="297517"/>
          </a:xfrm>
          <a:prstGeom prst="rect">
            <a:avLst/>
          </a:prstGeom>
          <a:noFill/>
        </p:spPr>
        <p:txBody>
          <a:bodyPr wrap="square" rtlCol="0">
            <a:spAutoFit/>
          </a:bodyPr>
          <a:lstStyle/>
          <a:p>
            <a:r>
              <a:rPr lang="en-US" sz="2000" i="1" baseline="30000" dirty="0" smtClean="0">
                <a:latin typeface="Adobe Garamond Pro"/>
                <a:cs typeface="Adobe Garamond Pro"/>
              </a:rPr>
              <a:t>Shattered silk </a:t>
            </a:r>
            <a:endParaRPr lang="en-US" sz="2000" i="1" baseline="30000" dirty="0">
              <a:latin typeface="Adobe Garamond Pro"/>
              <a:cs typeface="Adobe Garamond Pro"/>
            </a:endParaRPr>
          </a:p>
        </p:txBody>
      </p:sp>
    </p:spTree>
    <p:extLst>
      <p:ext uri="{BB962C8B-B14F-4D97-AF65-F5344CB8AC3E}">
        <p14:creationId xmlns:p14="http://schemas.microsoft.com/office/powerpoint/2010/main" val="42697949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9986" cy="634020"/>
          </a:xfrm>
          <a:prstGeom prst="rect">
            <a:avLst/>
          </a:prstGeom>
          <a:noFill/>
        </p:spPr>
        <p:txBody>
          <a:bodyPr wrap="square" rtlCol="0">
            <a:spAutoFit/>
          </a:bodyPr>
          <a:lstStyle/>
          <a:p>
            <a:pPr>
              <a:lnSpc>
                <a:spcPct val="80000"/>
              </a:lnSpc>
            </a:pPr>
            <a:r>
              <a:rPr lang="en-US" sz="4400" dirty="0">
                <a:latin typeface="FuturTBol"/>
              </a:rPr>
              <a:t>Agent of </a:t>
            </a:r>
            <a:r>
              <a:rPr lang="en-US" sz="4400" dirty="0" smtClean="0">
                <a:latin typeface="FuturTBol"/>
              </a:rPr>
              <a:t>Deterioration: </a:t>
            </a:r>
            <a:r>
              <a:rPr lang="en-US" sz="4400" b="1" dirty="0" smtClean="0">
                <a:latin typeface="FuturTBol"/>
              </a:rPr>
              <a:t>Use</a:t>
            </a:r>
            <a:endParaRPr lang="en-US" sz="4400" dirty="0" smtClean="0">
              <a:latin typeface="FuturTBol"/>
            </a:endParaRPr>
          </a:p>
        </p:txBody>
      </p:sp>
      <p:sp>
        <p:nvSpPr>
          <p:cNvPr id="8" name="TextBox 7"/>
          <p:cNvSpPr txBox="1"/>
          <p:nvPr/>
        </p:nvSpPr>
        <p:spPr>
          <a:xfrm>
            <a:off x="364002" y="3021651"/>
            <a:ext cx="4106397" cy="1815882"/>
          </a:xfrm>
          <a:prstGeom prst="rect">
            <a:avLst/>
          </a:prstGeom>
          <a:noFill/>
        </p:spPr>
        <p:txBody>
          <a:bodyPr wrap="square" rtlCol="0">
            <a:spAutoFit/>
          </a:bodyPr>
          <a:lstStyle/>
          <a:p>
            <a:pPr marL="457200" indent="-457200">
              <a:buFont typeface="Arial" pitchFamily="34" charset="0"/>
              <a:buChar char="•"/>
            </a:pPr>
            <a:r>
              <a:rPr lang="en-US" sz="2800" dirty="0" smtClean="0"/>
              <a:t>Wear</a:t>
            </a:r>
          </a:p>
          <a:p>
            <a:pPr marL="457200" indent="-457200">
              <a:buFont typeface="Arial" pitchFamily="34" charset="0"/>
              <a:buChar char="•"/>
            </a:pPr>
            <a:r>
              <a:rPr lang="en-US" sz="2800" dirty="0" smtClean="0"/>
              <a:t>Handling</a:t>
            </a:r>
          </a:p>
          <a:p>
            <a:pPr marL="457200" indent="-457200">
              <a:buFont typeface="Arial" pitchFamily="34" charset="0"/>
              <a:buChar char="•"/>
            </a:pPr>
            <a:r>
              <a:rPr lang="en-US" sz="2800" dirty="0" smtClean="0"/>
              <a:t>Display</a:t>
            </a:r>
            <a:endParaRPr lang="en-US" sz="2800" dirty="0"/>
          </a:p>
          <a:p>
            <a:pPr marL="457200" indent="-457200">
              <a:buFont typeface="Arial" pitchFamily="34" charset="0"/>
              <a:buChar char="•"/>
            </a:pPr>
            <a:endParaRPr lang="en-US" sz="2800" dirty="0"/>
          </a:p>
        </p:txBody>
      </p:sp>
      <p:sp>
        <p:nvSpPr>
          <p:cNvPr id="12" name="TextBox 11"/>
          <p:cNvSpPr txBox="1"/>
          <p:nvPr/>
        </p:nvSpPr>
        <p:spPr>
          <a:xfrm>
            <a:off x="4659078" y="3021651"/>
            <a:ext cx="4259454" cy="2677656"/>
          </a:xfrm>
          <a:prstGeom prst="rect">
            <a:avLst/>
          </a:prstGeom>
          <a:noFill/>
        </p:spPr>
        <p:txBody>
          <a:bodyPr wrap="square" rtlCol="0">
            <a:spAutoFit/>
          </a:bodyPr>
          <a:lstStyle/>
          <a:p>
            <a:pPr marL="457200" indent="-457200">
              <a:buFont typeface="Arial" pitchFamily="34" charset="0"/>
              <a:buChar char="•"/>
            </a:pPr>
            <a:r>
              <a:rPr lang="en-US" sz="2800" dirty="0"/>
              <a:t>Minimize use</a:t>
            </a:r>
          </a:p>
          <a:p>
            <a:pPr marL="457200" indent="-457200">
              <a:buFont typeface="Arial" pitchFamily="34" charset="0"/>
              <a:buChar char="•"/>
            </a:pPr>
            <a:r>
              <a:rPr lang="en-US" sz="2800" dirty="0"/>
              <a:t>Display in low traffic area</a:t>
            </a:r>
          </a:p>
          <a:p>
            <a:pPr marL="457200" indent="-457200">
              <a:buFont typeface="Arial" pitchFamily="34" charset="0"/>
              <a:buChar char="•"/>
            </a:pPr>
            <a:r>
              <a:rPr lang="en-US" sz="2800" dirty="0"/>
              <a:t>Store/Display on archival mounts</a:t>
            </a:r>
          </a:p>
          <a:p>
            <a:pPr marL="457200" indent="-457200">
              <a:buFont typeface="Arial" pitchFamily="34" charset="0"/>
              <a:buChar char="•"/>
            </a:pPr>
            <a:r>
              <a:rPr lang="en-US" sz="2800" dirty="0"/>
              <a:t>Do not stroke, wear, etc.</a:t>
            </a:r>
          </a:p>
        </p:txBody>
      </p:sp>
      <p:sp>
        <p:nvSpPr>
          <p:cNvPr id="9" name="Rectangle 3"/>
          <p:cNvSpPr txBox="1">
            <a:spLocks noChangeArrowheads="1"/>
          </p:cNvSpPr>
          <p:nvPr/>
        </p:nvSpPr>
        <p:spPr>
          <a:xfrm>
            <a:off x="457200" y="2522721"/>
            <a:ext cx="4040188" cy="6397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latin typeface="Adobe Garamond Pro"/>
              </a:rPr>
              <a:t>Cause:</a:t>
            </a:r>
          </a:p>
        </p:txBody>
      </p:sp>
      <p:sp>
        <p:nvSpPr>
          <p:cNvPr id="10" name="Text Placeholder 5"/>
          <p:cNvSpPr txBox="1">
            <a:spLocks/>
          </p:cNvSpPr>
          <p:nvPr/>
        </p:nvSpPr>
        <p:spPr>
          <a:xfrm>
            <a:off x="4645025" y="2522721"/>
            <a:ext cx="4041775" cy="63976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latin typeface="Adobe Garamond Pro"/>
              </a:rPr>
              <a:t>Mitigation:</a:t>
            </a:r>
          </a:p>
        </p:txBody>
      </p:sp>
      <p:pic>
        <p:nvPicPr>
          <p:cNvPr id="11" name="Picture 7" descr="Sandy Turnbull's 1909 shir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874" y="4529940"/>
            <a:ext cx="2580640" cy="217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36609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Fiber Composition</a:t>
            </a:r>
            <a:endParaRPr lang="en-US" sz="4400" dirty="0">
              <a:latin typeface="FuturTBol"/>
              <a:cs typeface="FuturTBol"/>
            </a:endParaRPr>
          </a:p>
        </p:txBody>
      </p:sp>
      <p:pic>
        <p:nvPicPr>
          <p:cNvPr id="12" name="Picture 4" descr="Seric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3956" y="4315217"/>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http://www.freewebs.com/textile-technology/microscope_3.gif"/>
          <p:cNvPicPr>
            <a:picLocks noChangeAspect="1" noChangeArrowheads="1"/>
          </p:cNvPicPr>
          <p:nvPr/>
        </p:nvPicPr>
        <p:blipFill>
          <a:blip r:embed="rId6">
            <a:extLst>
              <a:ext uri="{28A0092B-C50C-407E-A947-70E740481C1C}">
                <a14:useLocalDpi xmlns:a14="http://schemas.microsoft.com/office/drawing/2010/main" val="0"/>
              </a:ext>
            </a:extLst>
          </a:blip>
          <a:srcRect b="7269"/>
          <a:stretch>
            <a:fillRect/>
          </a:stretch>
        </p:blipFill>
        <p:spPr bwMode="auto">
          <a:xfrm>
            <a:off x="4572000" y="2286000"/>
            <a:ext cx="410845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http://www.freewebs.com/textile-technology/microscope_2.gif"/>
          <p:cNvPicPr>
            <a:picLocks noChangeAspect="1" noChangeArrowheads="1"/>
          </p:cNvPicPr>
          <p:nvPr/>
        </p:nvPicPr>
        <p:blipFill>
          <a:blip r:embed="rId7">
            <a:extLst>
              <a:ext uri="{28A0092B-C50C-407E-A947-70E740481C1C}">
                <a14:useLocalDpi xmlns:a14="http://schemas.microsoft.com/office/drawing/2010/main" val="0"/>
              </a:ext>
            </a:extLst>
          </a:blip>
          <a:srcRect b="7269"/>
          <a:stretch>
            <a:fillRect/>
          </a:stretch>
        </p:blipFill>
        <p:spPr bwMode="auto">
          <a:xfrm>
            <a:off x="1261160" y="4402899"/>
            <a:ext cx="3810000" cy="217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descr="http://www.freewebs.com/textile-technology/microscope_1.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 y="2286000"/>
            <a:ext cx="381000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58896" y="4647157"/>
            <a:ext cx="773049" cy="400110"/>
          </a:xfrm>
          <a:prstGeom prst="rect">
            <a:avLst/>
          </a:prstGeom>
          <a:noFill/>
        </p:spPr>
        <p:txBody>
          <a:bodyPr wrap="square" rtlCol="0">
            <a:spAutoFit/>
          </a:bodyPr>
          <a:lstStyle/>
          <a:p>
            <a:r>
              <a:rPr lang="en-US" sz="2000" i="1" baseline="30000" dirty="0" smtClean="0">
                <a:latin typeface="Adobe Garamond Pro"/>
                <a:cs typeface="Adobe Garamond Pro"/>
              </a:rPr>
              <a:t>Cotton</a:t>
            </a:r>
            <a:endParaRPr lang="en-US" sz="2000" i="1" dirty="0">
              <a:latin typeface="Adobe Garamond Pro"/>
            </a:endParaRPr>
          </a:p>
        </p:txBody>
      </p:sp>
      <p:sp>
        <p:nvSpPr>
          <p:cNvPr id="13" name="TextBox 12"/>
          <p:cNvSpPr txBox="1"/>
          <p:nvPr/>
        </p:nvSpPr>
        <p:spPr>
          <a:xfrm>
            <a:off x="1286562" y="6565027"/>
            <a:ext cx="773049" cy="400110"/>
          </a:xfrm>
          <a:prstGeom prst="rect">
            <a:avLst/>
          </a:prstGeom>
          <a:noFill/>
        </p:spPr>
        <p:txBody>
          <a:bodyPr wrap="square" rtlCol="0">
            <a:spAutoFit/>
          </a:bodyPr>
          <a:lstStyle/>
          <a:p>
            <a:r>
              <a:rPr lang="en-US" sz="2000" i="1" baseline="30000" dirty="0" smtClean="0">
                <a:latin typeface="Adobe Garamond Pro"/>
                <a:cs typeface="Adobe Garamond Pro"/>
              </a:rPr>
              <a:t>Wool</a:t>
            </a:r>
            <a:endParaRPr lang="en-US" sz="2000" i="1" dirty="0">
              <a:latin typeface="Adobe Garamond Pro"/>
            </a:endParaRPr>
          </a:p>
        </p:txBody>
      </p:sp>
      <p:sp>
        <p:nvSpPr>
          <p:cNvPr id="14" name="TextBox 13"/>
          <p:cNvSpPr txBox="1"/>
          <p:nvPr/>
        </p:nvSpPr>
        <p:spPr>
          <a:xfrm>
            <a:off x="5096212" y="4647157"/>
            <a:ext cx="773049" cy="400110"/>
          </a:xfrm>
          <a:prstGeom prst="rect">
            <a:avLst/>
          </a:prstGeom>
          <a:noFill/>
        </p:spPr>
        <p:txBody>
          <a:bodyPr wrap="square" rtlCol="0">
            <a:spAutoFit/>
          </a:bodyPr>
          <a:lstStyle/>
          <a:p>
            <a:r>
              <a:rPr lang="en-US" sz="2000" i="1" baseline="30000" dirty="0" smtClean="0">
                <a:latin typeface="Adobe Garamond Pro"/>
                <a:cs typeface="Adobe Garamond Pro"/>
              </a:rPr>
              <a:t>Linen</a:t>
            </a:r>
            <a:endParaRPr lang="en-US" sz="2000" i="1" dirty="0">
              <a:latin typeface="Adobe Garamond Pro"/>
            </a:endParaRPr>
          </a:p>
        </p:txBody>
      </p:sp>
      <p:sp>
        <p:nvSpPr>
          <p:cNvPr id="15" name="TextBox 14"/>
          <p:cNvSpPr txBox="1"/>
          <p:nvPr/>
        </p:nvSpPr>
        <p:spPr>
          <a:xfrm>
            <a:off x="5701085" y="6486917"/>
            <a:ext cx="1113074" cy="400110"/>
          </a:xfrm>
          <a:prstGeom prst="rect">
            <a:avLst/>
          </a:prstGeom>
          <a:noFill/>
        </p:spPr>
        <p:txBody>
          <a:bodyPr wrap="square" rtlCol="0">
            <a:spAutoFit/>
          </a:bodyPr>
          <a:lstStyle/>
          <a:p>
            <a:r>
              <a:rPr lang="en-US" sz="2000" i="1" baseline="30000" dirty="0" smtClean="0">
                <a:latin typeface="Adobe Garamond Pro"/>
              </a:rPr>
              <a:t>Raw Silk</a:t>
            </a:r>
            <a:endParaRPr lang="en-US" sz="2000" i="1" dirty="0">
              <a:latin typeface="Adobe Garamond Pro"/>
            </a:endParaRPr>
          </a:p>
        </p:txBody>
      </p:sp>
    </p:spTree>
    <p:extLst>
      <p:ext uri="{BB962C8B-B14F-4D97-AF65-F5344CB8AC3E}">
        <p14:creationId xmlns:p14="http://schemas.microsoft.com/office/powerpoint/2010/main" val="10936536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9986" cy="634020"/>
          </a:xfrm>
          <a:prstGeom prst="rect">
            <a:avLst/>
          </a:prstGeom>
          <a:noFill/>
        </p:spPr>
        <p:txBody>
          <a:bodyPr wrap="square" rtlCol="0">
            <a:spAutoFit/>
          </a:bodyPr>
          <a:lstStyle/>
          <a:p>
            <a:pPr>
              <a:lnSpc>
                <a:spcPct val="80000"/>
              </a:lnSpc>
            </a:pPr>
            <a:r>
              <a:rPr lang="en-US" sz="4400" dirty="0">
                <a:latin typeface="FuturTBol"/>
              </a:rPr>
              <a:t>Agent of </a:t>
            </a:r>
            <a:r>
              <a:rPr lang="en-US" sz="4400" dirty="0" smtClean="0">
                <a:latin typeface="FuturTBol"/>
              </a:rPr>
              <a:t>Deterioration: </a:t>
            </a:r>
            <a:r>
              <a:rPr lang="en-US" sz="4400" b="1" dirty="0" smtClean="0">
                <a:latin typeface="FuturTBol"/>
              </a:rPr>
              <a:t>Soil</a:t>
            </a:r>
            <a:endParaRPr lang="en-US" sz="4400" dirty="0" smtClean="0">
              <a:latin typeface="FuturTBol"/>
            </a:endParaRPr>
          </a:p>
        </p:txBody>
      </p:sp>
      <p:sp>
        <p:nvSpPr>
          <p:cNvPr id="8" name="TextBox 7"/>
          <p:cNvSpPr txBox="1"/>
          <p:nvPr/>
        </p:nvSpPr>
        <p:spPr>
          <a:xfrm>
            <a:off x="364002" y="3021651"/>
            <a:ext cx="4106397" cy="2246769"/>
          </a:xfrm>
          <a:prstGeom prst="rect">
            <a:avLst/>
          </a:prstGeom>
          <a:noFill/>
        </p:spPr>
        <p:txBody>
          <a:bodyPr wrap="square" rtlCol="0">
            <a:spAutoFit/>
          </a:bodyPr>
          <a:lstStyle/>
          <a:p>
            <a:pPr marL="457200" indent="-457200">
              <a:buFont typeface="Arial" pitchFamily="34" charset="0"/>
              <a:buChar char="•"/>
            </a:pPr>
            <a:r>
              <a:rPr lang="en-US" sz="2800" dirty="0"/>
              <a:t>Body oils</a:t>
            </a:r>
          </a:p>
          <a:p>
            <a:pPr marL="457200" indent="-457200">
              <a:buFont typeface="Arial" pitchFamily="34" charset="0"/>
              <a:buChar char="•"/>
            </a:pPr>
            <a:r>
              <a:rPr lang="en-US" sz="2800" dirty="0"/>
              <a:t>Perspiration</a:t>
            </a:r>
          </a:p>
          <a:p>
            <a:pPr marL="457200" indent="-457200">
              <a:buFont typeface="Arial" pitchFamily="34" charset="0"/>
              <a:buChar char="•"/>
            </a:pPr>
            <a:r>
              <a:rPr lang="en-US" sz="2800" dirty="0"/>
              <a:t>Atmospheric debris</a:t>
            </a:r>
          </a:p>
          <a:p>
            <a:pPr marL="457200" indent="-457200">
              <a:buFont typeface="Arial" pitchFamily="34" charset="0"/>
              <a:buChar char="•"/>
            </a:pPr>
            <a:r>
              <a:rPr lang="en-US" sz="2800" dirty="0"/>
              <a:t>Dust, dirt, droppings</a:t>
            </a:r>
          </a:p>
          <a:p>
            <a:pPr marL="457200" indent="-457200">
              <a:buFont typeface="Arial" pitchFamily="34" charset="0"/>
              <a:buChar char="•"/>
            </a:pPr>
            <a:endParaRPr lang="en-US" sz="2800" dirty="0"/>
          </a:p>
        </p:txBody>
      </p:sp>
      <p:sp>
        <p:nvSpPr>
          <p:cNvPr id="12" name="TextBox 11"/>
          <p:cNvSpPr txBox="1"/>
          <p:nvPr/>
        </p:nvSpPr>
        <p:spPr>
          <a:xfrm>
            <a:off x="4659078" y="3021651"/>
            <a:ext cx="4093035" cy="954107"/>
          </a:xfrm>
          <a:prstGeom prst="rect">
            <a:avLst/>
          </a:prstGeom>
          <a:noFill/>
        </p:spPr>
        <p:txBody>
          <a:bodyPr wrap="square" rtlCol="0">
            <a:spAutoFit/>
          </a:bodyPr>
          <a:lstStyle/>
          <a:p>
            <a:pPr marL="457200" indent="-457200">
              <a:buFont typeface="Arial" pitchFamily="34" charset="0"/>
              <a:buChar char="•"/>
            </a:pPr>
            <a:r>
              <a:rPr lang="en-US" sz="2800" dirty="0"/>
              <a:t>Regular housekeeping</a:t>
            </a:r>
          </a:p>
          <a:p>
            <a:pPr marL="457200" indent="-457200">
              <a:buFont typeface="Arial" pitchFamily="34" charset="0"/>
              <a:buChar char="•"/>
            </a:pPr>
            <a:r>
              <a:rPr lang="en-US" sz="2800" dirty="0" smtClean="0"/>
              <a:t>Vacuuming</a:t>
            </a:r>
            <a:endParaRPr lang="en-US" sz="2800" dirty="0"/>
          </a:p>
        </p:txBody>
      </p:sp>
      <p:sp>
        <p:nvSpPr>
          <p:cNvPr id="9" name="Rectangle 3"/>
          <p:cNvSpPr txBox="1">
            <a:spLocks noChangeArrowheads="1"/>
          </p:cNvSpPr>
          <p:nvPr/>
        </p:nvSpPr>
        <p:spPr>
          <a:xfrm>
            <a:off x="457200" y="2522721"/>
            <a:ext cx="4040188" cy="6397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latin typeface="Adobe Garamond Pro"/>
              </a:rPr>
              <a:t>Cause:</a:t>
            </a:r>
          </a:p>
        </p:txBody>
      </p:sp>
      <p:sp>
        <p:nvSpPr>
          <p:cNvPr id="10" name="Text Placeholder 5"/>
          <p:cNvSpPr txBox="1">
            <a:spLocks/>
          </p:cNvSpPr>
          <p:nvPr/>
        </p:nvSpPr>
        <p:spPr>
          <a:xfrm>
            <a:off x="4645025" y="2522721"/>
            <a:ext cx="4041775" cy="63976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latin typeface="Adobe Garamond Pro"/>
              </a:rPr>
              <a:t>Mitigation:</a:t>
            </a:r>
          </a:p>
        </p:txBody>
      </p:sp>
      <p:pic>
        <p:nvPicPr>
          <p:cNvPr id="11" name="Picture 4" descr="ANd9GcQFDDGYIga2M2BElc_e5cIXmgrdX9Ya2lKgUE24iQITl4dCbNN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5347" y="4170087"/>
            <a:ext cx="3127375" cy="258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36609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9986" cy="634020"/>
          </a:xfrm>
          <a:prstGeom prst="rect">
            <a:avLst/>
          </a:prstGeom>
          <a:noFill/>
        </p:spPr>
        <p:txBody>
          <a:bodyPr wrap="square" rtlCol="0">
            <a:spAutoFit/>
          </a:bodyPr>
          <a:lstStyle/>
          <a:p>
            <a:pPr>
              <a:lnSpc>
                <a:spcPct val="80000"/>
              </a:lnSpc>
            </a:pPr>
            <a:r>
              <a:rPr lang="en-US" sz="4400" dirty="0">
                <a:latin typeface="FuturTBol"/>
              </a:rPr>
              <a:t>Agent of </a:t>
            </a:r>
            <a:r>
              <a:rPr lang="en-US" sz="4400" dirty="0" smtClean="0">
                <a:latin typeface="FuturTBol"/>
              </a:rPr>
              <a:t>Deterioration: </a:t>
            </a:r>
            <a:r>
              <a:rPr lang="en-US" sz="4400" b="1" dirty="0" smtClean="0">
                <a:latin typeface="FuturTBol"/>
              </a:rPr>
              <a:t>Pests</a:t>
            </a:r>
            <a:endParaRPr lang="en-US" sz="4400" dirty="0" smtClean="0">
              <a:latin typeface="FuturTBol"/>
            </a:endParaRPr>
          </a:p>
        </p:txBody>
      </p:sp>
      <p:sp>
        <p:nvSpPr>
          <p:cNvPr id="8" name="TextBox 7"/>
          <p:cNvSpPr txBox="1"/>
          <p:nvPr/>
        </p:nvSpPr>
        <p:spPr>
          <a:xfrm>
            <a:off x="364002" y="3021651"/>
            <a:ext cx="4106397" cy="1384995"/>
          </a:xfrm>
          <a:prstGeom prst="rect">
            <a:avLst/>
          </a:prstGeom>
          <a:noFill/>
        </p:spPr>
        <p:txBody>
          <a:bodyPr wrap="square" rtlCol="0">
            <a:spAutoFit/>
          </a:bodyPr>
          <a:lstStyle/>
          <a:p>
            <a:pPr marL="457200" indent="-457200">
              <a:buFont typeface="Arial" pitchFamily="34" charset="0"/>
              <a:buChar char="•"/>
            </a:pPr>
            <a:r>
              <a:rPr lang="en-US" sz="2800" dirty="0" smtClean="0">
                <a:latin typeface="Adobe Garamond Pro"/>
              </a:rPr>
              <a:t>Rodent</a:t>
            </a:r>
          </a:p>
          <a:p>
            <a:pPr marL="457200" indent="-457200">
              <a:buFont typeface="Arial" pitchFamily="34" charset="0"/>
              <a:buChar char="•"/>
            </a:pPr>
            <a:r>
              <a:rPr lang="en-US" sz="2800" dirty="0" smtClean="0">
                <a:latin typeface="Adobe Garamond Pro"/>
              </a:rPr>
              <a:t>Insect</a:t>
            </a:r>
          </a:p>
          <a:p>
            <a:pPr marL="457200" indent="-457200">
              <a:buFont typeface="Arial" pitchFamily="34" charset="0"/>
              <a:buChar char="•"/>
            </a:pPr>
            <a:r>
              <a:rPr lang="en-US" sz="2800" dirty="0" smtClean="0">
                <a:latin typeface="Adobe Garamond Pro"/>
              </a:rPr>
              <a:t>Microbial (mold)</a:t>
            </a:r>
            <a:endParaRPr lang="en-US" sz="2800" dirty="0">
              <a:latin typeface="Adobe Garamond Pro"/>
            </a:endParaRPr>
          </a:p>
        </p:txBody>
      </p:sp>
      <p:sp>
        <p:nvSpPr>
          <p:cNvPr id="12" name="TextBox 11"/>
          <p:cNvSpPr txBox="1"/>
          <p:nvPr/>
        </p:nvSpPr>
        <p:spPr>
          <a:xfrm>
            <a:off x="4659078" y="3021651"/>
            <a:ext cx="4271980" cy="1384995"/>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Regular housekeeping</a:t>
            </a:r>
          </a:p>
          <a:p>
            <a:pPr marL="457200" indent="-457200">
              <a:buFont typeface="Arial" pitchFamily="34" charset="0"/>
              <a:buChar char="•"/>
            </a:pPr>
            <a:r>
              <a:rPr lang="en-US" sz="2800" dirty="0" smtClean="0">
                <a:latin typeface="Adobe Garamond Pro"/>
              </a:rPr>
              <a:t>Keep environments </a:t>
            </a:r>
            <a:r>
              <a:rPr lang="en-US" sz="2800" b="1" dirty="0" smtClean="0">
                <a:latin typeface="Adobe Garamond Pro"/>
              </a:rPr>
              <a:t>stable</a:t>
            </a:r>
            <a:endParaRPr lang="en-US" sz="2800" dirty="0">
              <a:latin typeface="Adobe Garamond Pro"/>
            </a:endParaRPr>
          </a:p>
        </p:txBody>
      </p:sp>
      <p:sp>
        <p:nvSpPr>
          <p:cNvPr id="9" name="Rectangle 3"/>
          <p:cNvSpPr txBox="1">
            <a:spLocks noChangeArrowheads="1"/>
          </p:cNvSpPr>
          <p:nvPr/>
        </p:nvSpPr>
        <p:spPr>
          <a:xfrm>
            <a:off x="457200" y="2522721"/>
            <a:ext cx="4040188" cy="6397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latin typeface="Adobe Garamond Pro"/>
              </a:rPr>
              <a:t>Cause:</a:t>
            </a:r>
          </a:p>
        </p:txBody>
      </p:sp>
      <p:sp>
        <p:nvSpPr>
          <p:cNvPr id="10" name="Text Placeholder 5"/>
          <p:cNvSpPr txBox="1">
            <a:spLocks/>
          </p:cNvSpPr>
          <p:nvPr/>
        </p:nvSpPr>
        <p:spPr>
          <a:xfrm>
            <a:off x="4645025" y="2522721"/>
            <a:ext cx="4041775" cy="63976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latin typeface="Adobe Garamond Pro"/>
              </a:rPr>
              <a:t>Mitigation:</a:t>
            </a:r>
          </a:p>
        </p:txBody>
      </p:sp>
      <p:pic>
        <p:nvPicPr>
          <p:cNvPr id="13" name="Picture 4" descr="ANd9GcQFlzn7PGDLiXxdw-CRDfMxBxxVUpTRp4KPyjv9QZW3IKRclx4F6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4264" y="5390697"/>
            <a:ext cx="1379721" cy="103479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5" descr="ANd9GcRNIhJgO4s_wr2AdrKxDZYIl6T2ePhV716N0FZnszTzRFf38vkCiw"/>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9279" y="4625869"/>
            <a:ext cx="2383155" cy="125429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8" descr="ANd9GcQ8llIVVY2AemIU4chzv3yxBUiQmIOEEx5rDfyszcr9-UVnZKgRmQ"/>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47780" y="5347274"/>
            <a:ext cx="2258327" cy="13752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6" descr="ANd9GcQc-CZVd8HcC8mh-Iy_8pR_RyNSzMCV7BzjBKrd3WnNXsX1OLfJ"/>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57234" y="4340655"/>
            <a:ext cx="1669122" cy="11107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0565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9986" cy="634020"/>
          </a:xfrm>
          <a:prstGeom prst="rect">
            <a:avLst/>
          </a:prstGeom>
          <a:noFill/>
        </p:spPr>
        <p:txBody>
          <a:bodyPr wrap="square" rtlCol="0">
            <a:spAutoFit/>
          </a:bodyPr>
          <a:lstStyle/>
          <a:p>
            <a:pPr>
              <a:lnSpc>
                <a:spcPct val="80000"/>
              </a:lnSpc>
            </a:pPr>
            <a:r>
              <a:rPr lang="en-US" sz="4400" dirty="0">
                <a:latin typeface="FuturTBol"/>
              </a:rPr>
              <a:t>Agent of </a:t>
            </a:r>
            <a:r>
              <a:rPr lang="en-US" sz="4400" dirty="0" smtClean="0">
                <a:latin typeface="FuturTBol"/>
              </a:rPr>
              <a:t>Deterioration: </a:t>
            </a:r>
            <a:r>
              <a:rPr lang="en-US" sz="4400" b="1" dirty="0" smtClean="0">
                <a:latin typeface="FuturTBol"/>
              </a:rPr>
              <a:t>Light</a:t>
            </a:r>
            <a:endParaRPr lang="en-US" sz="4400" dirty="0" smtClean="0">
              <a:latin typeface="FuturTBol"/>
            </a:endParaRPr>
          </a:p>
        </p:txBody>
      </p:sp>
      <p:sp>
        <p:nvSpPr>
          <p:cNvPr id="8" name="TextBox 7"/>
          <p:cNvSpPr txBox="1"/>
          <p:nvPr/>
        </p:nvSpPr>
        <p:spPr>
          <a:xfrm>
            <a:off x="364002" y="3021651"/>
            <a:ext cx="4106397" cy="954107"/>
          </a:xfrm>
          <a:prstGeom prst="rect">
            <a:avLst/>
          </a:prstGeom>
          <a:noFill/>
        </p:spPr>
        <p:txBody>
          <a:bodyPr wrap="square" rtlCol="0">
            <a:spAutoFit/>
          </a:bodyPr>
          <a:lstStyle/>
          <a:p>
            <a:pPr marL="457200" indent="-457200">
              <a:buFont typeface="Arial" pitchFamily="34" charset="0"/>
              <a:buChar char="•"/>
            </a:pPr>
            <a:r>
              <a:rPr lang="en-US" sz="2800" dirty="0" smtClean="0">
                <a:latin typeface="Adobe Garamond Pro"/>
              </a:rPr>
              <a:t>Exposure to UV</a:t>
            </a:r>
          </a:p>
          <a:p>
            <a:pPr marL="457200" indent="-457200">
              <a:buFont typeface="Arial" pitchFamily="34" charset="0"/>
              <a:buChar char="•"/>
            </a:pPr>
            <a:r>
              <a:rPr lang="en-US" sz="2800" dirty="0" smtClean="0">
                <a:latin typeface="Adobe Garamond Pro"/>
              </a:rPr>
              <a:t>Irreversible damage</a:t>
            </a:r>
            <a:endParaRPr lang="en-US" sz="2800" dirty="0">
              <a:latin typeface="Adobe Garamond Pro"/>
            </a:endParaRPr>
          </a:p>
        </p:txBody>
      </p:sp>
      <p:sp>
        <p:nvSpPr>
          <p:cNvPr id="12" name="TextBox 11"/>
          <p:cNvSpPr txBox="1"/>
          <p:nvPr/>
        </p:nvSpPr>
        <p:spPr>
          <a:xfrm>
            <a:off x="4659078" y="3021651"/>
            <a:ext cx="4093035" cy="2246769"/>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Keep objects away from windows</a:t>
            </a:r>
          </a:p>
          <a:p>
            <a:pPr marL="457200" indent="-457200">
              <a:buFont typeface="Arial" pitchFamily="34" charset="0"/>
              <a:buChar char="•"/>
            </a:pPr>
            <a:r>
              <a:rPr lang="en-US" sz="2800" dirty="0">
                <a:latin typeface="Adobe Garamond Pro"/>
              </a:rPr>
              <a:t>50-200 Lux</a:t>
            </a:r>
          </a:p>
          <a:p>
            <a:pPr marL="457200" indent="-457200">
              <a:buFont typeface="Arial" pitchFamily="34" charset="0"/>
              <a:buChar char="•"/>
            </a:pPr>
            <a:r>
              <a:rPr lang="en-US" sz="2800" dirty="0">
                <a:latin typeface="Adobe Garamond Pro"/>
              </a:rPr>
              <a:t>Use filtration (UV) filters</a:t>
            </a:r>
          </a:p>
        </p:txBody>
      </p:sp>
      <p:sp>
        <p:nvSpPr>
          <p:cNvPr id="9" name="Rectangle 3"/>
          <p:cNvSpPr txBox="1">
            <a:spLocks noChangeArrowheads="1"/>
          </p:cNvSpPr>
          <p:nvPr/>
        </p:nvSpPr>
        <p:spPr>
          <a:xfrm>
            <a:off x="457200" y="2522721"/>
            <a:ext cx="4040188" cy="6397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latin typeface="Adobe Garamond Pro"/>
              </a:rPr>
              <a:t>Cause:</a:t>
            </a:r>
          </a:p>
        </p:txBody>
      </p:sp>
      <p:sp>
        <p:nvSpPr>
          <p:cNvPr id="10" name="Text Placeholder 5"/>
          <p:cNvSpPr txBox="1">
            <a:spLocks/>
          </p:cNvSpPr>
          <p:nvPr/>
        </p:nvSpPr>
        <p:spPr>
          <a:xfrm>
            <a:off x="4645025" y="2522721"/>
            <a:ext cx="4041775" cy="63976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latin typeface="Adobe Garamond Pro"/>
              </a:rPr>
              <a:t>Mitigation:</a:t>
            </a:r>
          </a:p>
        </p:txBody>
      </p:sp>
      <p:pic>
        <p:nvPicPr>
          <p:cNvPr id="13" name="Picture 6" descr="Light damage shoes"/>
          <p:cNvPicPr>
            <a:picLocks noChangeAspect="1" noChangeArrowheads="1"/>
          </p:cNvPicPr>
          <p:nvPr/>
        </p:nvPicPr>
        <p:blipFill>
          <a:blip r:embed="rId5">
            <a:extLst>
              <a:ext uri="{28A0092B-C50C-407E-A947-70E740481C1C}">
                <a14:useLocalDpi xmlns:a14="http://schemas.microsoft.com/office/drawing/2010/main" val="0"/>
              </a:ext>
            </a:extLst>
          </a:blip>
          <a:srcRect l="3052" t="4405" r="2403" b="9570"/>
          <a:stretch>
            <a:fillRect/>
          </a:stretch>
        </p:blipFill>
        <p:spPr bwMode="auto">
          <a:xfrm>
            <a:off x="1752600" y="4082405"/>
            <a:ext cx="2616667" cy="247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61121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27"/>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499077"/>
            <a:ext cx="8279986" cy="1415772"/>
          </a:xfrm>
          <a:prstGeom prst="rect">
            <a:avLst/>
          </a:prstGeom>
          <a:noFill/>
        </p:spPr>
        <p:txBody>
          <a:bodyPr wrap="square" rtlCol="0">
            <a:spAutoFit/>
          </a:bodyPr>
          <a:lstStyle/>
          <a:p>
            <a:pPr>
              <a:spcBef>
                <a:spcPts val="600"/>
              </a:spcBef>
              <a:spcAft>
                <a:spcPts val="600"/>
              </a:spcAft>
            </a:pPr>
            <a:r>
              <a:rPr lang="en-US" sz="4400" dirty="0">
                <a:latin typeface="FuturTBol"/>
              </a:rPr>
              <a:t>Agent of </a:t>
            </a:r>
            <a:r>
              <a:rPr lang="en-US" sz="4400" dirty="0" smtClean="0">
                <a:latin typeface="FuturTBol"/>
              </a:rPr>
              <a:t>Deterioration:</a:t>
            </a:r>
            <a:br>
              <a:rPr lang="en-US" sz="4400" dirty="0" smtClean="0">
                <a:latin typeface="FuturTBol"/>
              </a:rPr>
            </a:br>
            <a:r>
              <a:rPr lang="en-US" sz="4200" b="1" dirty="0" smtClean="0">
                <a:latin typeface="FuturTBol"/>
              </a:rPr>
              <a:t>Temperature and RH</a:t>
            </a:r>
            <a:endParaRPr lang="en-US" sz="4200" dirty="0" smtClean="0">
              <a:latin typeface="FuturTBol"/>
            </a:endParaRPr>
          </a:p>
        </p:txBody>
      </p:sp>
      <p:sp>
        <p:nvSpPr>
          <p:cNvPr id="8" name="TextBox 7"/>
          <p:cNvSpPr txBox="1"/>
          <p:nvPr/>
        </p:nvSpPr>
        <p:spPr>
          <a:xfrm>
            <a:off x="364002" y="3375999"/>
            <a:ext cx="4106397" cy="2246769"/>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Ideal conditions</a:t>
            </a:r>
          </a:p>
          <a:p>
            <a:pPr marL="742950" lvl="1" indent="-285750">
              <a:buFont typeface="Arial" pitchFamily="34" charset="0"/>
              <a:buChar char="•"/>
            </a:pPr>
            <a:r>
              <a:rPr lang="en-US" sz="2800" dirty="0">
                <a:latin typeface="Adobe Garamond Pro"/>
              </a:rPr>
              <a:t>70</a:t>
            </a:r>
            <a:r>
              <a:rPr lang="en-US" sz="2800" dirty="0">
                <a:latin typeface="Adobe Garamond Pro"/>
                <a:cs typeface="Arial" charset="0"/>
              </a:rPr>
              <a:t>° (+/-5°)</a:t>
            </a:r>
          </a:p>
          <a:p>
            <a:pPr marL="742950" lvl="1" indent="-285750">
              <a:buFont typeface="Arial" pitchFamily="34" charset="0"/>
              <a:buChar char="•"/>
            </a:pPr>
            <a:r>
              <a:rPr lang="en-US" sz="2800" dirty="0">
                <a:latin typeface="Adobe Garamond Pro"/>
                <a:cs typeface="Arial" charset="0"/>
              </a:rPr>
              <a:t>50% RH (+/-5%)</a:t>
            </a:r>
          </a:p>
          <a:p>
            <a:pPr marL="285750" indent="-285750">
              <a:buFont typeface="Arial" pitchFamily="34" charset="0"/>
              <a:buChar char="•"/>
            </a:pPr>
            <a:r>
              <a:rPr lang="en-US" sz="2800" dirty="0">
                <a:latin typeface="Adobe Garamond Pro"/>
              </a:rPr>
              <a:t>Avoid fluctuation</a:t>
            </a:r>
          </a:p>
          <a:p>
            <a:pPr marL="285750" indent="-285750">
              <a:buFont typeface="Arial" pitchFamily="34" charset="0"/>
              <a:buChar char="•"/>
            </a:pPr>
            <a:endParaRPr lang="en-US" sz="2800" dirty="0">
              <a:latin typeface="Adobe Garamond Pro"/>
            </a:endParaRPr>
          </a:p>
        </p:txBody>
      </p:sp>
      <p:sp>
        <p:nvSpPr>
          <p:cNvPr id="12" name="TextBox 11"/>
          <p:cNvSpPr txBox="1"/>
          <p:nvPr/>
        </p:nvSpPr>
        <p:spPr>
          <a:xfrm>
            <a:off x="4659078" y="3375999"/>
            <a:ext cx="4093035" cy="2246769"/>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Avoid extremes</a:t>
            </a:r>
          </a:p>
          <a:p>
            <a:pPr marL="457200" indent="-457200">
              <a:buFont typeface="Arial" pitchFamily="34" charset="0"/>
              <a:buChar char="•"/>
            </a:pPr>
            <a:r>
              <a:rPr lang="en-US" sz="2800" dirty="0">
                <a:latin typeface="Adobe Garamond Pro"/>
              </a:rPr>
              <a:t>Do not store objects in </a:t>
            </a:r>
            <a:r>
              <a:rPr lang="en-US" sz="2800" dirty="0" smtClean="0">
                <a:latin typeface="Adobe Garamond Pro"/>
              </a:rPr>
              <a:t>attics/basements</a:t>
            </a:r>
            <a:endParaRPr lang="en-US" sz="2800" dirty="0">
              <a:latin typeface="Adobe Garamond Pro"/>
            </a:endParaRPr>
          </a:p>
          <a:p>
            <a:pPr marL="457200" indent="-457200">
              <a:buFont typeface="Arial" pitchFamily="34" charset="0"/>
              <a:buChar char="•"/>
            </a:pPr>
            <a:r>
              <a:rPr lang="en-US" sz="2800" dirty="0">
                <a:latin typeface="Adobe Garamond Pro"/>
              </a:rPr>
              <a:t>Keep circulation of air</a:t>
            </a:r>
          </a:p>
          <a:p>
            <a:pPr marL="457200" indent="-457200">
              <a:buFont typeface="Arial" pitchFamily="34" charset="0"/>
              <a:buChar char="•"/>
            </a:pPr>
            <a:endParaRPr lang="en-US" sz="2800" dirty="0">
              <a:latin typeface="Adobe Garamond Pro"/>
            </a:endParaRPr>
          </a:p>
        </p:txBody>
      </p:sp>
      <p:sp>
        <p:nvSpPr>
          <p:cNvPr id="19" name="Rectangle 3"/>
          <p:cNvSpPr txBox="1">
            <a:spLocks noChangeArrowheads="1"/>
          </p:cNvSpPr>
          <p:nvPr/>
        </p:nvSpPr>
        <p:spPr>
          <a:xfrm>
            <a:off x="457200" y="2973657"/>
            <a:ext cx="4040188" cy="63976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latin typeface="Adobe Garamond Pro"/>
              </a:rPr>
              <a:t>Environment:</a:t>
            </a:r>
          </a:p>
        </p:txBody>
      </p:sp>
      <p:sp>
        <p:nvSpPr>
          <p:cNvPr id="20" name="Text Placeholder 5"/>
          <p:cNvSpPr txBox="1">
            <a:spLocks/>
          </p:cNvSpPr>
          <p:nvPr/>
        </p:nvSpPr>
        <p:spPr>
          <a:xfrm>
            <a:off x="4645025" y="2973657"/>
            <a:ext cx="4041775" cy="63976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latin typeface="Adobe Garamond Pro"/>
              </a:rPr>
              <a:t>Mitigation:</a:t>
            </a:r>
          </a:p>
        </p:txBody>
      </p:sp>
    </p:spTree>
    <p:extLst>
      <p:ext uri="{BB962C8B-B14F-4D97-AF65-F5344CB8AC3E}">
        <p14:creationId xmlns:p14="http://schemas.microsoft.com/office/powerpoint/2010/main" val="42014071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05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8001333" cy="634020"/>
          </a:xfrm>
          <a:prstGeom prst="rect">
            <a:avLst/>
          </a:prstGeom>
          <a:noFill/>
        </p:spPr>
        <p:txBody>
          <a:bodyPr wrap="square" rtlCol="0">
            <a:spAutoFit/>
          </a:bodyPr>
          <a:lstStyle/>
          <a:p>
            <a:pPr>
              <a:lnSpc>
                <a:spcPct val="80000"/>
              </a:lnSpc>
            </a:pPr>
            <a:r>
              <a:rPr lang="en-US" sz="4400" dirty="0" smtClean="0">
                <a:latin typeface="FuturTBol"/>
              </a:rPr>
              <a:t>Mitigation of Deterioration</a:t>
            </a:r>
            <a:endParaRPr lang="en-US" sz="4400" dirty="0">
              <a:latin typeface="FuturTBol"/>
              <a:cs typeface="FuturTBol"/>
            </a:endParaRPr>
          </a:p>
        </p:txBody>
      </p:sp>
      <p:sp>
        <p:nvSpPr>
          <p:cNvPr id="17" name="TextBox 16"/>
          <p:cNvSpPr txBox="1"/>
          <p:nvPr/>
        </p:nvSpPr>
        <p:spPr>
          <a:xfrm>
            <a:off x="349489" y="2647028"/>
            <a:ext cx="8010740" cy="2246769"/>
          </a:xfrm>
          <a:prstGeom prst="rect">
            <a:avLst/>
          </a:prstGeom>
          <a:noFill/>
        </p:spPr>
        <p:txBody>
          <a:bodyPr wrap="square" rtlCol="0">
            <a:spAutoFit/>
          </a:bodyPr>
          <a:lstStyle/>
          <a:p>
            <a:pPr>
              <a:defRPr/>
            </a:pPr>
            <a:r>
              <a:rPr lang="en-US" sz="2800" b="1" i="1" dirty="0">
                <a:latin typeface="Adobe Garamond Pro"/>
              </a:rPr>
              <a:t>Regular maintenance is key!!</a:t>
            </a:r>
          </a:p>
          <a:p>
            <a:pPr marL="742950" lvl="1" indent="-285750">
              <a:buFont typeface="Arial" pitchFamily="34" charset="0"/>
              <a:buChar char="•"/>
              <a:defRPr/>
            </a:pPr>
            <a:r>
              <a:rPr lang="en-US" sz="2800" dirty="0">
                <a:latin typeface="Adobe Garamond Pro"/>
              </a:rPr>
              <a:t>Monitoring</a:t>
            </a:r>
          </a:p>
          <a:p>
            <a:pPr marL="742950" lvl="1" indent="-285750">
              <a:buFont typeface="Arial" pitchFamily="34" charset="0"/>
              <a:buChar char="•"/>
              <a:defRPr/>
            </a:pPr>
            <a:r>
              <a:rPr lang="en-US" sz="2800" dirty="0">
                <a:latin typeface="Adobe Garamond Pro"/>
              </a:rPr>
              <a:t>Housekeeping</a:t>
            </a:r>
          </a:p>
          <a:p>
            <a:pPr marL="742950" lvl="1" indent="-285750">
              <a:buFont typeface="Arial" pitchFamily="34" charset="0"/>
              <a:buChar char="•"/>
              <a:defRPr/>
            </a:pPr>
            <a:r>
              <a:rPr lang="en-US" sz="2800" dirty="0">
                <a:latin typeface="Adobe Garamond Pro"/>
              </a:rPr>
              <a:t>Collections schedule</a:t>
            </a:r>
          </a:p>
          <a:p>
            <a:pPr marL="630237" lvl="1" indent="-285750">
              <a:buFont typeface="Arial" pitchFamily="34" charset="0"/>
              <a:buChar char="•"/>
              <a:defRPr/>
            </a:pPr>
            <a:endParaRPr lang="en-US" sz="2800" dirty="0">
              <a:latin typeface="Adobe Garamond Pro"/>
            </a:endParaRPr>
          </a:p>
        </p:txBody>
      </p:sp>
    </p:spTree>
    <p:extLst>
      <p:ext uri="{BB962C8B-B14F-4D97-AF65-F5344CB8AC3E}">
        <p14:creationId xmlns:p14="http://schemas.microsoft.com/office/powerpoint/2010/main" val="16536603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Archival Material</a:t>
            </a:r>
          </a:p>
        </p:txBody>
      </p:sp>
      <p:pic>
        <p:nvPicPr>
          <p:cNvPr id="8196" name="Picture 4" descr="http://www.theconservationcenter.com/images-newsletters/packing_archivalboxexampl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9794" y="3106455"/>
            <a:ext cx="4559908" cy="263994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23174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4721103" cy="643189"/>
          </a:xfrm>
          <a:prstGeom prst="rect">
            <a:avLst/>
          </a:prstGeom>
          <a:noFill/>
        </p:spPr>
        <p:txBody>
          <a:bodyPr wrap="square" rtlCol="0">
            <a:spAutoFit/>
          </a:bodyPr>
          <a:lstStyle/>
          <a:p>
            <a:pPr>
              <a:lnSpc>
                <a:spcPct val="80000"/>
              </a:lnSpc>
            </a:pPr>
            <a:r>
              <a:rPr lang="en-US" sz="4400" dirty="0" smtClean="0">
                <a:latin typeface="FuturTBol"/>
              </a:rPr>
              <a:t>Important Terms</a:t>
            </a:r>
            <a:endParaRPr lang="en-US" sz="4400" dirty="0">
              <a:latin typeface="FuturTBol"/>
              <a:cs typeface="FuturTBol"/>
            </a:endParaRPr>
          </a:p>
        </p:txBody>
      </p:sp>
      <p:sp>
        <p:nvSpPr>
          <p:cNvPr id="9" name="TextBox 8"/>
          <p:cNvSpPr txBox="1"/>
          <p:nvPr/>
        </p:nvSpPr>
        <p:spPr>
          <a:xfrm>
            <a:off x="349488" y="2489793"/>
            <a:ext cx="8286512" cy="4324261"/>
          </a:xfrm>
          <a:prstGeom prst="rect">
            <a:avLst/>
          </a:prstGeom>
          <a:noFill/>
        </p:spPr>
        <p:txBody>
          <a:bodyPr wrap="square" rtlCol="0">
            <a:spAutoFit/>
          </a:bodyPr>
          <a:lstStyle/>
          <a:p>
            <a:pPr marL="342900" indent="-342900">
              <a:buFont typeface="Arial" pitchFamily="34" charset="0"/>
              <a:buChar char="•"/>
            </a:pPr>
            <a:r>
              <a:rPr lang="en-US" sz="2500" b="1" dirty="0">
                <a:latin typeface="Adobe Garamond Pro"/>
              </a:rPr>
              <a:t>Archival:</a:t>
            </a:r>
            <a:r>
              <a:rPr lang="en-US" sz="2500" dirty="0">
                <a:latin typeface="Adobe Garamond Pro"/>
              </a:rPr>
              <a:t> U</a:t>
            </a:r>
            <a:r>
              <a:rPr lang="en-US" sz="2500" dirty="0" smtClean="0">
                <a:latin typeface="Adobe Garamond Pro"/>
              </a:rPr>
              <a:t>sed </a:t>
            </a:r>
            <a:r>
              <a:rPr lang="en-US" sz="2500" dirty="0">
                <a:latin typeface="Adobe Garamond Pro"/>
              </a:rPr>
              <a:t>to describe a material or product that is permanent, durable, or chemically stable.</a:t>
            </a:r>
          </a:p>
          <a:p>
            <a:pPr marL="342900" indent="-342900">
              <a:buFont typeface="Arial" pitchFamily="34" charset="0"/>
              <a:buChar char="•"/>
            </a:pPr>
            <a:r>
              <a:rPr lang="en-US" sz="2500" b="1" dirty="0">
                <a:latin typeface="Adobe Garamond Pro"/>
              </a:rPr>
              <a:t>Acid-Free:</a:t>
            </a:r>
            <a:r>
              <a:rPr lang="en-US" sz="2500" dirty="0">
                <a:latin typeface="Adobe Garamond Pro"/>
              </a:rPr>
              <a:t> Something with a neutral pH at time of manufacture.</a:t>
            </a:r>
          </a:p>
          <a:p>
            <a:pPr marL="342900" indent="-342900">
              <a:buFont typeface="Arial" pitchFamily="34" charset="0"/>
              <a:buChar char="•"/>
            </a:pPr>
            <a:r>
              <a:rPr lang="en-US" sz="2500" b="1" dirty="0">
                <a:latin typeface="Adobe Garamond Pro"/>
              </a:rPr>
              <a:t>Buffered:</a:t>
            </a:r>
            <a:r>
              <a:rPr lang="en-US" sz="2500" dirty="0">
                <a:latin typeface="Adobe Garamond Pro"/>
              </a:rPr>
              <a:t> Treated with an alkaline reserve (buffering agent) during production to alter pH. </a:t>
            </a:r>
          </a:p>
          <a:p>
            <a:pPr marL="342900" indent="-342900">
              <a:buFont typeface="Arial" pitchFamily="34" charset="0"/>
              <a:buChar char="•"/>
            </a:pPr>
            <a:r>
              <a:rPr lang="en-US" sz="2500" b="1" dirty="0">
                <a:latin typeface="Adobe Garamond Pro"/>
              </a:rPr>
              <a:t>Unbuffered: </a:t>
            </a:r>
            <a:r>
              <a:rPr lang="en-US" sz="2500" dirty="0">
                <a:latin typeface="Adobe Garamond Pro"/>
              </a:rPr>
              <a:t>Acid-free products that are neutral or slightly alkaline, but do not contain an alkaline reserve. </a:t>
            </a:r>
            <a:endParaRPr lang="en-US" sz="2500" b="1" dirty="0">
              <a:latin typeface="Adobe Garamond Pro"/>
            </a:endParaRPr>
          </a:p>
          <a:p>
            <a:pPr marL="342900" indent="-342900">
              <a:buFont typeface="Arial" pitchFamily="34" charset="0"/>
              <a:buChar char="•"/>
            </a:pPr>
            <a:r>
              <a:rPr lang="en-US" sz="2500" b="1" dirty="0">
                <a:latin typeface="Adobe Garamond Pro"/>
              </a:rPr>
              <a:t>Polyethylene: </a:t>
            </a:r>
            <a:r>
              <a:rPr lang="en-US" sz="2500" dirty="0">
                <a:latin typeface="Adobe Garamond Pro"/>
              </a:rPr>
              <a:t>An inert translucent thermoplastic.</a:t>
            </a:r>
          </a:p>
          <a:p>
            <a:pPr marL="342900" indent="-342900">
              <a:buFont typeface="Arial" pitchFamily="34" charset="0"/>
              <a:buChar char="•"/>
            </a:pPr>
            <a:r>
              <a:rPr lang="en-US" sz="2500" b="1" dirty="0">
                <a:latin typeface="Adobe Garamond Pro"/>
              </a:rPr>
              <a:t>Polypropylene: </a:t>
            </a:r>
            <a:r>
              <a:rPr lang="en-US" sz="2500" dirty="0">
                <a:latin typeface="Adobe Garamond Pro"/>
              </a:rPr>
              <a:t>A stiff, heat-resistant, chemically stable plastic.</a:t>
            </a:r>
          </a:p>
        </p:txBody>
      </p:sp>
    </p:spTree>
    <p:extLst>
      <p:ext uri="{BB962C8B-B14F-4D97-AF65-F5344CB8AC3E}">
        <p14:creationId xmlns:p14="http://schemas.microsoft.com/office/powerpoint/2010/main" val="36843089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Acid-Free Paper Products</a:t>
            </a:r>
            <a:endParaRPr lang="en-US" sz="4400" dirty="0">
              <a:latin typeface="FuturTBol"/>
              <a:cs typeface="FuturTBol"/>
            </a:endParaRPr>
          </a:p>
        </p:txBody>
      </p:sp>
      <p:sp>
        <p:nvSpPr>
          <p:cNvPr id="9" name="TextBox 8"/>
          <p:cNvSpPr txBox="1"/>
          <p:nvPr/>
        </p:nvSpPr>
        <p:spPr>
          <a:xfrm>
            <a:off x="349488" y="2489793"/>
            <a:ext cx="8286512" cy="4278094"/>
          </a:xfrm>
          <a:prstGeom prst="rect">
            <a:avLst/>
          </a:prstGeom>
          <a:noFill/>
        </p:spPr>
        <p:txBody>
          <a:bodyPr wrap="square" rtlCol="0">
            <a:spAutoFit/>
          </a:bodyPr>
          <a:lstStyle/>
          <a:p>
            <a:pPr marL="342900" indent="-342900">
              <a:buFont typeface="Arial" pitchFamily="34" charset="0"/>
              <a:buChar char="•"/>
            </a:pPr>
            <a:r>
              <a:rPr lang="en-US" sz="2800" dirty="0">
                <a:latin typeface="Adobe Garamond Pro"/>
              </a:rPr>
              <a:t>100% cotton rag or lignin-free</a:t>
            </a:r>
          </a:p>
          <a:p>
            <a:pPr marL="342900" indent="-342900">
              <a:buFont typeface="Arial" pitchFamily="34" charset="0"/>
              <a:buChar char="•"/>
            </a:pPr>
            <a:r>
              <a:rPr lang="en-US" sz="2800" dirty="0">
                <a:latin typeface="Adobe Garamond Pro"/>
              </a:rPr>
              <a:t>pH neutral</a:t>
            </a:r>
          </a:p>
          <a:p>
            <a:pPr marL="342900" indent="-342900">
              <a:buFont typeface="Arial" pitchFamily="34" charset="0"/>
              <a:buChar char="•"/>
            </a:pPr>
            <a:r>
              <a:rPr lang="en-US" sz="2800" dirty="0">
                <a:latin typeface="Adobe Garamond Pro"/>
              </a:rPr>
              <a:t>Unbuffered</a:t>
            </a:r>
          </a:p>
          <a:p>
            <a:pPr marL="342900" indent="-342900">
              <a:buFont typeface="Arial" pitchFamily="34" charset="0"/>
              <a:buChar char="•"/>
            </a:pPr>
            <a:r>
              <a:rPr lang="en-US" sz="2800" dirty="0">
                <a:latin typeface="Adobe Garamond Pro"/>
              </a:rPr>
              <a:t>Types:</a:t>
            </a:r>
          </a:p>
          <a:p>
            <a:pPr marL="800100" lvl="1" indent="-342900">
              <a:buFont typeface="Arial" pitchFamily="34" charset="0"/>
              <a:buChar char="•"/>
            </a:pPr>
            <a:r>
              <a:rPr lang="en-US" sz="2400" dirty="0">
                <a:latin typeface="Adobe Garamond Pro"/>
              </a:rPr>
              <a:t>Tissue</a:t>
            </a:r>
          </a:p>
          <a:p>
            <a:pPr marL="800100" lvl="1" indent="-342900">
              <a:buFont typeface="Arial" pitchFamily="34" charset="0"/>
              <a:buChar char="•"/>
            </a:pPr>
            <a:r>
              <a:rPr lang="en-US" sz="2400" dirty="0">
                <a:latin typeface="Adobe Garamond Pro"/>
              </a:rPr>
              <a:t>Blotter</a:t>
            </a:r>
          </a:p>
          <a:p>
            <a:pPr marL="800100" lvl="1" indent="-342900">
              <a:buFont typeface="Arial" pitchFamily="34" charset="0"/>
              <a:buChar char="•"/>
            </a:pPr>
            <a:r>
              <a:rPr lang="en-US" sz="2400" dirty="0">
                <a:latin typeface="Adobe Garamond Pro"/>
              </a:rPr>
              <a:t>Mat Board</a:t>
            </a:r>
          </a:p>
          <a:p>
            <a:pPr marL="800100" lvl="1" indent="-342900">
              <a:buFont typeface="Arial" pitchFamily="34" charset="0"/>
              <a:buChar char="•"/>
            </a:pPr>
            <a:r>
              <a:rPr lang="en-US" sz="2400" dirty="0">
                <a:latin typeface="Adobe Garamond Pro"/>
              </a:rPr>
              <a:t>Blue Board</a:t>
            </a:r>
          </a:p>
          <a:p>
            <a:pPr marL="1257300" lvl="2" indent="-342900">
              <a:buFont typeface="Arial" pitchFamily="34" charset="0"/>
              <a:buChar char="•"/>
            </a:pPr>
            <a:r>
              <a:rPr lang="en-US" sz="2000" dirty="0">
                <a:latin typeface="Adobe Garamond Pro"/>
              </a:rPr>
              <a:t>Corrugated or solid</a:t>
            </a:r>
          </a:p>
          <a:p>
            <a:pPr marL="1257300" lvl="2" indent="-342900">
              <a:buFont typeface="Arial" pitchFamily="34" charset="0"/>
              <a:buChar char="•"/>
            </a:pPr>
            <a:r>
              <a:rPr lang="en-US" sz="2000" dirty="0">
                <a:latin typeface="Adobe Garamond Pro"/>
              </a:rPr>
              <a:t>Flat, box, or tube</a:t>
            </a:r>
          </a:p>
          <a:p>
            <a:pPr marL="800100" lvl="1" indent="-342900">
              <a:buFont typeface="Arial" pitchFamily="34" charset="0"/>
              <a:buChar char="•"/>
            </a:pPr>
            <a:r>
              <a:rPr lang="en-US" sz="2400" dirty="0">
                <a:latin typeface="Adobe Garamond Pro"/>
              </a:rPr>
              <a:t>Glassine</a:t>
            </a:r>
          </a:p>
        </p:txBody>
      </p:sp>
      <p:pic>
        <p:nvPicPr>
          <p:cNvPr id="9218" name="Picture 2" descr="http://3.bp.blogspot.com/-l-Cr2tt46qo/UR6y9f9PnNI/AAAAAAAAAuY/tV6NbTBuh9Y/s320/Textile+storag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7236" y="3104839"/>
            <a:ext cx="2181225" cy="304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2277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9986" cy="643189"/>
          </a:xfrm>
          <a:prstGeom prst="rect">
            <a:avLst/>
          </a:prstGeom>
          <a:noFill/>
        </p:spPr>
        <p:txBody>
          <a:bodyPr wrap="square" rtlCol="0">
            <a:spAutoFit/>
          </a:bodyPr>
          <a:lstStyle/>
          <a:p>
            <a:pPr>
              <a:lnSpc>
                <a:spcPct val="80000"/>
              </a:lnSpc>
            </a:pPr>
            <a:r>
              <a:rPr lang="en-US" sz="4400" dirty="0" smtClean="0">
                <a:latin typeface="FuturTBol"/>
              </a:rPr>
              <a:t>Cotton Fabrics</a:t>
            </a:r>
            <a:endParaRPr lang="en-US" sz="4400" dirty="0">
              <a:latin typeface="FuturTBol"/>
              <a:cs typeface="FuturTBol"/>
            </a:endParaRPr>
          </a:p>
        </p:txBody>
      </p:sp>
      <p:sp>
        <p:nvSpPr>
          <p:cNvPr id="8" name="TextBox 7"/>
          <p:cNvSpPr txBox="1"/>
          <p:nvPr/>
        </p:nvSpPr>
        <p:spPr>
          <a:xfrm>
            <a:off x="364002" y="2562363"/>
            <a:ext cx="4106397" cy="1384995"/>
          </a:xfrm>
          <a:prstGeom prst="rect">
            <a:avLst/>
          </a:prstGeom>
          <a:noFill/>
        </p:spPr>
        <p:txBody>
          <a:bodyPr wrap="square" rtlCol="0">
            <a:spAutoFit/>
          </a:bodyPr>
          <a:lstStyle/>
          <a:p>
            <a:pPr marL="457200" indent="-457200">
              <a:buFont typeface="Arial" pitchFamily="34" charset="0"/>
              <a:buChar char="•"/>
            </a:pPr>
            <a:r>
              <a:rPr lang="en-US" sz="2800" dirty="0" smtClean="0">
                <a:latin typeface="Adobe Garamond Pro"/>
              </a:rPr>
              <a:t>Lignin-Free</a:t>
            </a:r>
          </a:p>
          <a:p>
            <a:pPr marL="457200" indent="-457200">
              <a:buFont typeface="Arial" pitchFamily="34" charset="0"/>
              <a:buChar char="•"/>
            </a:pPr>
            <a:r>
              <a:rPr lang="en-US" sz="2800" dirty="0" smtClean="0">
                <a:latin typeface="Adobe Garamond Pro"/>
              </a:rPr>
              <a:t>Archival</a:t>
            </a:r>
          </a:p>
          <a:p>
            <a:pPr marL="457200" indent="-457200">
              <a:buFont typeface="Arial" pitchFamily="34" charset="0"/>
              <a:buChar char="•"/>
            </a:pPr>
            <a:r>
              <a:rPr lang="en-US" sz="2800" dirty="0" smtClean="0">
                <a:latin typeface="Adobe Garamond Pro"/>
              </a:rPr>
              <a:t>Reusable</a:t>
            </a:r>
            <a:endParaRPr lang="en-US" sz="2800" dirty="0">
              <a:latin typeface="Adobe Garamond Pro"/>
            </a:endParaRPr>
          </a:p>
        </p:txBody>
      </p:sp>
      <p:sp>
        <p:nvSpPr>
          <p:cNvPr id="12" name="TextBox 11"/>
          <p:cNvSpPr txBox="1"/>
          <p:nvPr/>
        </p:nvSpPr>
        <p:spPr>
          <a:xfrm>
            <a:off x="4496843" y="2562363"/>
            <a:ext cx="4430635" cy="4770537"/>
          </a:xfrm>
          <a:prstGeom prst="rect">
            <a:avLst/>
          </a:prstGeom>
          <a:noFill/>
        </p:spPr>
        <p:txBody>
          <a:bodyPr wrap="square" rtlCol="0">
            <a:spAutoFit/>
          </a:bodyPr>
          <a:lstStyle/>
          <a:p>
            <a:r>
              <a:rPr lang="en-US" sz="2800" dirty="0" smtClean="0">
                <a:latin typeface="Adobe Garamond Pro"/>
              </a:rPr>
              <a:t>Types</a:t>
            </a:r>
            <a:endParaRPr lang="en-US" sz="2800" dirty="0">
              <a:latin typeface="Adobe Garamond Pro"/>
            </a:endParaRPr>
          </a:p>
          <a:p>
            <a:pPr marL="800100" lvl="1" indent="-342900">
              <a:buFont typeface="Arial" pitchFamily="34" charset="0"/>
              <a:buChar char="•"/>
            </a:pPr>
            <a:r>
              <a:rPr lang="en-US" sz="2400" dirty="0">
                <a:latin typeface="Adobe Garamond Pro"/>
              </a:rPr>
              <a:t>Knit</a:t>
            </a:r>
          </a:p>
          <a:p>
            <a:pPr marL="1200150" lvl="2" indent="-285750">
              <a:buFont typeface="Arial" pitchFamily="34" charset="0"/>
              <a:buChar char="•"/>
            </a:pPr>
            <a:r>
              <a:rPr lang="en-US" sz="2000" dirty="0">
                <a:latin typeface="Adobe Garamond Pro"/>
              </a:rPr>
              <a:t>Display/Storage Mounts</a:t>
            </a:r>
          </a:p>
          <a:p>
            <a:pPr marL="800100" lvl="1" indent="-342900">
              <a:buFont typeface="Arial" pitchFamily="34" charset="0"/>
              <a:buChar char="•"/>
            </a:pPr>
            <a:r>
              <a:rPr lang="en-US" sz="2400" dirty="0">
                <a:latin typeface="Adobe Garamond Pro"/>
              </a:rPr>
              <a:t>Flannel</a:t>
            </a:r>
          </a:p>
          <a:p>
            <a:pPr marL="1200150" lvl="2" indent="-285750">
              <a:buFont typeface="Arial" pitchFamily="34" charset="0"/>
              <a:buChar char="•"/>
            </a:pPr>
            <a:r>
              <a:rPr lang="en-US" sz="2000" dirty="0">
                <a:latin typeface="Adobe Garamond Pro"/>
              </a:rPr>
              <a:t>Display/Storage Mounts</a:t>
            </a:r>
          </a:p>
          <a:p>
            <a:pPr marL="800100" lvl="1" indent="-342900">
              <a:buFont typeface="Arial" pitchFamily="34" charset="0"/>
              <a:buChar char="•"/>
            </a:pPr>
            <a:r>
              <a:rPr lang="en-US" sz="2400" dirty="0">
                <a:latin typeface="Adobe Garamond Pro"/>
              </a:rPr>
              <a:t>Muslin</a:t>
            </a:r>
          </a:p>
          <a:p>
            <a:pPr marL="1200150" lvl="2" indent="-285750">
              <a:buFont typeface="Arial" pitchFamily="34" charset="0"/>
              <a:buChar char="•"/>
            </a:pPr>
            <a:r>
              <a:rPr lang="en-US" sz="2000" dirty="0" smtClean="0">
                <a:latin typeface="Adobe Garamond Pro"/>
              </a:rPr>
              <a:t>Slings, </a:t>
            </a:r>
            <a:r>
              <a:rPr lang="en-US" sz="2000" dirty="0">
                <a:latin typeface="Adobe Garamond Pro"/>
              </a:rPr>
              <a:t>Garment </a:t>
            </a:r>
            <a:r>
              <a:rPr lang="en-US" sz="2000" dirty="0" smtClean="0">
                <a:latin typeface="Adobe Garamond Pro"/>
              </a:rPr>
              <a:t>Bags</a:t>
            </a:r>
            <a:r>
              <a:rPr lang="en-US" sz="2000" dirty="0">
                <a:latin typeface="Adobe Garamond Pro"/>
              </a:rPr>
              <a:t>, Covers</a:t>
            </a:r>
          </a:p>
          <a:p>
            <a:pPr marL="800100" lvl="1" indent="-342900">
              <a:buFont typeface="Arial" pitchFamily="34" charset="0"/>
              <a:buChar char="•"/>
            </a:pPr>
            <a:r>
              <a:rPr lang="en-US" sz="2400" dirty="0">
                <a:latin typeface="Adobe Garamond Pro"/>
              </a:rPr>
              <a:t>Twill</a:t>
            </a:r>
            <a:r>
              <a:rPr lang="en-US" sz="2200" dirty="0"/>
              <a:t> </a:t>
            </a:r>
            <a:r>
              <a:rPr lang="en-US" sz="2400" dirty="0">
                <a:latin typeface="Adobe Garamond Pro"/>
              </a:rPr>
              <a:t>Tape</a:t>
            </a:r>
          </a:p>
          <a:p>
            <a:pPr marL="1200150" lvl="2" indent="-285750">
              <a:buFont typeface="Arial" pitchFamily="34" charset="0"/>
              <a:buChar char="•"/>
            </a:pPr>
            <a:r>
              <a:rPr lang="en-US" sz="2000" dirty="0">
                <a:latin typeface="Adobe Garamond Pro"/>
              </a:rPr>
              <a:t>Labels, Handles, Ties</a:t>
            </a:r>
          </a:p>
          <a:p>
            <a:pPr marL="800100" lvl="1" indent="-342900">
              <a:buFont typeface="Arial" pitchFamily="34" charset="0"/>
              <a:buChar char="•"/>
            </a:pPr>
            <a:r>
              <a:rPr lang="en-US" sz="2400" dirty="0">
                <a:latin typeface="Adobe Garamond Pro"/>
              </a:rPr>
              <a:t>Stockinette</a:t>
            </a:r>
          </a:p>
          <a:p>
            <a:pPr marL="1200150" lvl="2" indent="-285750">
              <a:buFont typeface="Arial" pitchFamily="34" charset="0"/>
              <a:buChar char="•"/>
            </a:pPr>
            <a:r>
              <a:rPr lang="en-US" sz="2000" dirty="0">
                <a:latin typeface="Adobe Garamond Pro"/>
              </a:rPr>
              <a:t>Padded Hanger, Sausages</a:t>
            </a:r>
          </a:p>
          <a:p>
            <a:pPr marL="285750" indent="-285750">
              <a:buFont typeface="Arial" pitchFamily="34" charset="0"/>
              <a:buChar char="•"/>
            </a:pPr>
            <a:endParaRPr lang="en-US" dirty="0"/>
          </a:p>
          <a:p>
            <a:pPr marL="285750" indent="-285750">
              <a:buFont typeface="Arial" pitchFamily="34" charset="0"/>
              <a:buChar char="•"/>
            </a:pPr>
            <a:endParaRPr lang="en-US" dirty="0"/>
          </a:p>
        </p:txBody>
      </p:sp>
      <p:pic>
        <p:nvPicPr>
          <p:cNvPr id="9" name="Picture 4" descr="444e049571bfa225e82e9e457e7a9f42"/>
          <p:cNvPicPr>
            <a:picLocks noChangeAspect="1" noChangeArrowheads="1"/>
          </p:cNvPicPr>
          <p:nvPr/>
        </p:nvPicPr>
        <p:blipFill rotWithShape="1">
          <a:blip r:embed="rId5">
            <a:extLst>
              <a:ext uri="{28A0092B-C50C-407E-A947-70E740481C1C}">
                <a14:useLocalDpi xmlns:a14="http://schemas.microsoft.com/office/drawing/2010/main" val="0"/>
              </a:ext>
            </a:extLst>
          </a:blip>
          <a:srcRect t="5735" b="6733"/>
          <a:stretch/>
        </p:blipFill>
        <p:spPr bwMode="auto">
          <a:xfrm>
            <a:off x="1480158" y="4210050"/>
            <a:ext cx="2954338"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648206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Plastics</a:t>
            </a:r>
            <a:endParaRPr lang="en-US" sz="4400" dirty="0">
              <a:latin typeface="FuturTBol"/>
              <a:cs typeface="FuturTBol"/>
            </a:endParaRPr>
          </a:p>
        </p:txBody>
      </p:sp>
      <p:sp>
        <p:nvSpPr>
          <p:cNvPr id="9" name="TextBox 8"/>
          <p:cNvSpPr txBox="1"/>
          <p:nvPr/>
        </p:nvSpPr>
        <p:spPr>
          <a:xfrm>
            <a:off x="349487" y="2489793"/>
            <a:ext cx="8594097" cy="4247317"/>
          </a:xfrm>
          <a:prstGeom prst="rect">
            <a:avLst/>
          </a:prstGeom>
          <a:noFill/>
        </p:spPr>
        <p:txBody>
          <a:bodyPr wrap="square" rtlCol="0">
            <a:spAutoFit/>
          </a:bodyPr>
          <a:lstStyle/>
          <a:p>
            <a:pPr marL="457200" indent="-457200">
              <a:buFont typeface="Arial" pitchFamily="34" charset="0"/>
              <a:buChar char="•"/>
            </a:pPr>
            <a:r>
              <a:rPr lang="en-US" sz="2700" dirty="0">
                <a:latin typeface="Adobe Garamond Pro"/>
              </a:rPr>
              <a:t>Polyester</a:t>
            </a:r>
          </a:p>
          <a:p>
            <a:pPr marL="800100" lvl="1" indent="-342900">
              <a:buFont typeface="Arial" pitchFamily="34" charset="0"/>
              <a:buChar char="•"/>
            </a:pPr>
            <a:r>
              <a:rPr lang="en-US" sz="2300" b="1" dirty="0">
                <a:latin typeface="Adobe Garamond Pro"/>
              </a:rPr>
              <a:t>Mylar: </a:t>
            </a:r>
            <a:r>
              <a:rPr lang="en-US" sz="2300" dirty="0">
                <a:latin typeface="Adobe Garamond Pro"/>
              </a:rPr>
              <a:t>Clear, inert, insect, water and oil resistant</a:t>
            </a:r>
            <a:endParaRPr lang="en-US" sz="2300" b="1" dirty="0">
              <a:latin typeface="Adobe Garamond Pro"/>
            </a:endParaRPr>
          </a:p>
          <a:p>
            <a:pPr marL="800100" lvl="1" indent="-342900">
              <a:buFont typeface="Arial" pitchFamily="34" charset="0"/>
              <a:buChar char="•"/>
            </a:pPr>
            <a:r>
              <a:rPr lang="en-US" sz="2300" b="1" dirty="0">
                <a:latin typeface="Adobe Garamond Pro"/>
              </a:rPr>
              <a:t>Polyfill/Polybatting:</a:t>
            </a:r>
            <a:r>
              <a:rPr lang="en-US" sz="2300" dirty="0">
                <a:latin typeface="Adobe Garamond Pro"/>
              </a:rPr>
              <a:t> Non-woven, inert</a:t>
            </a:r>
          </a:p>
          <a:p>
            <a:pPr marL="800100" lvl="1" indent="-342900">
              <a:buFont typeface="Arial" pitchFamily="34" charset="0"/>
              <a:buChar char="•"/>
            </a:pPr>
            <a:r>
              <a:rPr lang="en-US" sz="2300" b="1" dirty="0">
                <a:latin typeface="Adobe Garamond Pro"/>
              </a:rPr>
              <a:t>Polyfelt: </a:t>
            </a:r>
            <a:r>
              <a:rPr lang="en-US" sz="2300" dirty="0">
                <a:latin typeface="Adobe Garamond Pro"/>
              </a:rPr>
              <a:t>Non-woven, inert</a:t>
            </a:r>
          </a:p>
          <a:p>
            <a:pPr marL="628650" lvl="1" indent="-171450">
              <a:buFont typeface="Arial" pitchFamily="34" charset="0"/>
              <a:buChar char="•"/>
            </a:pPr>
            <a:endParaRPr lang="en-US" sz="500" b="1" dirty="0"/>
          </a:p>
          <a:p>
            <a:pPr marL="457200" indent="-457200">
              <a:buFont typeface="Arial" pitchFamily="34" charset="0"/>
              <a:buChar char="•"/>
            </a:pPr>
            <a:r>
              <a:rPr lang="en-US" sz="2700" dirty="0">
                <a:latin typeface="Adobe Garamond Pro"/>
              </a:rPr>
              <a:t>Polypropylene</a:t>
            </a:r>
            <a:r>
              <a:rPr lang="en-US" sz="2700" dirty="0"/>
              <a:t> </a:t>
            </a:r>
          </a:p>
          <a:p>
            <a:pPr marL="800100" lvl="1" indent="-342900">
              <a:buFont typeface="Arial" pitchFamily="34" charset="0"/>
              <a:buChar char="•"/>
            </a:pPr>
            <a:r>
              <a:rPr lang="en-US" sz="2300" b="1" dirty="0">
                <a:latin typeface="Adobe Garamond Pro"/>
              </a:rPr>
              <a:t>Tyvek </a:t>
            </a:r>
            <a:r>
              <a:rPr lang="en-US" sz="2300" dirty="0">
                <a:latin typeface="Adobe Garamond Pro"/>
              </a:rPr>
              <a:t>(Spun-bonded Olefin): inert, </a:t>
            </a:r>
            <a:r>
              <a:rPr lang="en-US" sz="2300" dirty="0" smtClean="0">
                <a:latin typeface="Adobe Garamond Pro"/>
              </a:rPr>
              <a:t>non-abrasive, pH </a:t>
            </a:r>
            <a:r>
              <a:rPr lang="en-US" sz="2300" dirty="0">
                <a:latin typeface="Adobe Garamond Pro"/>
              </a:rPr>
              <a:t>neutral, </a:t>
            </a:r>
            <a:r>
              <a:rPr lang="en-US" sz="2300" dirty="0" smtClean="0">
                <a:latin typeface="Adobe Garamond Pro"/>
              </a:rPr>
              <a:t>insect</a:t>
            </a:r>
            <a:r>
              <a:rPr lang="en-US" sz="2300" dirty="0">
                <a:latin typeface="Adobe Garamond Pro"/>
              </a:rPr>
              <a:t>, mold, dirt, water, </a:t>
            </a:r>
            <a:r>
              <a:rPr lang="en-US" sz="2300" dirty="0" smtClean="0">
                <a:latin typeface="Adobe Garamond Pro"/>
              </a:rPr>
              <a:t>oil, </a:t>
            </a:r>
            <a:r>
              <a:rPr lang="en-US" sz="2300" dirty="0">
                <a:latin typeface="Adobe Garamond Pro"/>
              </a:rPr>
              <a:t>and chemical </a:t>
            </a:r>
            <a:r>
              <a:rPr lang="en-US" sz="2300" dirty="0" smtClean="0">
                <a:latin typeface="Adobe Garamond Pro"/>
              </a:rPr>
              <a:t>resistant</a:t>
            </a:r>
            <a:endParaRPr lang="en-US" sz="2300" dirty="0">
              <a:latin typeface="Adobe Garamond Pro"/>
            </a:endParaRPr>
          </a:p>
          <a:p>
            <a:pPr marL="457200" indent="-457200">
              <a:buFont typeface="Arial" pitchFamily="34" charset="0"/>
              <a:buChar char="•"/>
            </a:pPr>
            <a:r>
              <a:rPr lang="en-US" sz="2700" dirty="0">
                <a:latin typeface="Adobe Garamond Pro"/>
              </a:rPr>
              <a:t>Polyethylene</a:t>
            </a:r>
          </a:p>
          <a:p>
            <a:pPr marL="800100" lvl="1" indent="-342900">
              <a:buFont typeface="Arial" pitchFamily="34" charset="0"/>
              <a:buChar char="•"/>
            </a:pPr>
            <a:r>
              <a:rPr lang="en-US" sz="2300" b="1" dirty="0">
                <a:latin typeface="Adobe Garamond Pro"/>
              </a:rPr>
              <a:t>Volara: </a:t>
            </a:r>
            <a:r>
              <a:rPr lang="en-US" sz="2300" dirty="0">
                <a:latin typeface="Adobe Garamond Pro"/>
              </a:rPr>
              <a:t>Inert</a:t>
            </a:r>
          </a:p>
          <a:p>
            <a:pPr marL="800100" lvl="1" indent="-342900">
              <a:buFont typeface="Arial" pitchFamily="34" charset="0"/>
              <a:buChar char="•"/>
            </a:pPr>
            <a:r>
              <a:rPr lang="en-US" sz="2300" b="1" dirty="0">
                <a:latin typeface="Adobe Garamond Pro"/>
              </a:rPr>
              <a:t>Ethafoam: </a:t>
            </a:r>
            <a:r>
              <a:rPr lang="en-US" sz="2300" dirty="0">
                <a:latin typeface="Adobe Garamond Pro"/>
              </a:rPr>
              <a:t>Inert</a:t>
            </a:r>
          </a:p>
          <a:p>
            <a:pPr marL="800100" lvl="1" indent="-342900">
              <a:buFont typeface="Arial" pitchFamily="34" charset="0"/>
              <a:buChar char="•"/>
            </a:pPr>
            <a:r>
              <a:rPr lang="en-US" sz="2300" b="1" dirty="0">
                <a:latin typeface="Adobe Garamond Pro"/>
              </a:rPr>
              <a:t>Coroplast: </a:t>
            </a:r>
            <a:r>
              <a:rPr lang="en-US" sz="2300" dirty="0">
                <a:latin typeface="Adobe Garamond Pro"/>
              </a:rPr>
              <a:t>Inert, insect, water, oil, and chemical resistant</a:t>
            </a:r>
          </a:p>
        </p:txBody>
      </p:sp>
    </p:spTree>
    <p:extLst>
      <p:ext uri="{BB962C8B-B14F-4D97-AF65-F5344CB8AC3E}">
        <p14:creationId xmlns:p14="http://schemas.microsoft.com/office/powerpoint/2010/main" val="35701415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4721103" cy="643189"/>
          </a:xfrm>
          <a:prstGeom prst="rect">
            <a:avLst/>
          </a:prstGeom>
          <a:noFill/>
        </p:spPr>
        <p:txBody>
          <a:bodyPr wrap="square" rtlCol="0">
            <a:spAutoFit/>
          </a:bodyPr>
          <a:lstStyle/>
          <a:p>
            <a:pPr>
              <a:lnSpc>
                <a:spcPct val="80000"/>
              </a:lnSpc>
            </a:pPr>
            <a:r>
              <a:rPr lang="en-US" sz="4400" dirty="0" smtClean="0">
                <a:latin typeface="FuturTBol"/>
              </a:rPr>
              <a:t>Important Terms</a:t>
            </a:r>
            <a:endParaRPr lang="en-US" sz="4400" dirty="0">
              <a:latin typeface="FuturTBol"/>
              <a:cs typeface="FuturTBol"/>
            </a:endParaRPr>
          </a:p>
        </p:txBody>
      </p:sp>
      <p:sp>
        <p:nvSpPr>
          <p:cNvPr id="9" name="TextBox 8"/>
          <p:cNvSpPr txBox="1"/>
          <p:nvPr/>
        </p:nvSpPr>
        <p:spPr>
          <a:xfrm>
            <a:off x="349488" y="2489793"/>
            <a:ext cx="8286512" cy="4216539"/>
          </a:xfrm>
          <a:prstGeom prst="rect">
            <a:avLst/>
          </a:prstGeom>
          <a:noFill/>
        </p:spPr>
        <p:txBody>
          <a:bodyPr wrap="square" rtlCol="0">
            <a:spAutoFit/>
          </a:bodyPr>
          <a:lstStyle/>
          <a:p>
            <a:pPr marL="576072" indent="-576072">
              <a:buFont typeface="Arial" pitchFamily="34" charset="0"/>
              <a:buChar char="•"/>
            </a:pPr>
            <a:r>
              <a:rPr lang="en-US" sz="2000" b="1" dirty="0" smtClean="0">
                <a:latin typeface="Adobe Garamond Pro"/>
              </a:rPr>
              <a:t>Textile: </a:t>
            </a:r>
            <a:r>
              <a:rPr lang="en-US" sz="2000" dirty="0" smtClean="0">
                <a:latin typeface="Adobe Garamond Pro"/>
              </a:rPr>
              <a:t>A term originally applied only to woven fabrics, but now generally applied to fibers, yarns, fabrics, or products made of fibers, yarns, or fabrics. </a:t>
            </a:r>
          </a:p>
          <a:p>
            <a:pPr marL="576072" indent="-576072">
              <a:buFont typeface="Arial" pitchFamily="34" charset="0"/>
              <a:buChar char="•"/>
            </a:pPr>
            <a:endParaRPr lang="en-US" sz="500" b="1" dirty="0" smtClean="0">
              <a:latin typeface="Adobe Garamond Pro"/>
            </a:endParaRPr>
          </a:p>
          <a:p>
            <a:pPr marL="576072" indent="-576072">
              <a:buFont typeface="Arial" pitchFamily="34" charset="0"/>
              <a:buChar char="•"/>
            </a:pPr>
            <a:r>
              <a:rPr lang="en-US" sz="2000" b="1" dirty="0" smtClean="0">
                <a:latin typeface="Adobe Garamond Pro"/>
              </a:rPr>
              <a:t>Fiber: </a:t>
            </a:r>
            <a:r>
              <a:rPr lang="en-US" sz="2000" dirty="0" smtClean="0">
                <a:latin typeface="Adobe Garamond Pro"/>
              </a:rPr>
              <a:t>Any substance, natural or manufactured, with a high length-to-width ratio and with suitable characteristics for being processed into fabric.</a:t>
            </a:r>
          </a:p>
          <a:p>
            <a:pPr marL="576072" indent="-576072">
              <a:buFont typeface="Arial" pitchFamily="34" charset="0"/>
              <a:buChar char="•"/>
            </a:pPr>
            <a:endParaRPr lang="en-US" sz="500" b="1" dirty="0" smtClean="0">
              <a:latin typeface="Adobe Garamond Pro"/>
            </a:endParaRPr>
          </a:p>
          <a:p>
            <a:pPr marL="576072" indent="-576072">
              <a:buFont typeface="Arial" pitchFamily="34" charset="0"/>
              <a:buChar char="•"/>
            </a:pPr>
            <a:r>
              <a:rPr lang="en-US" sz="2000" b="1" dirty="0" smtClean="0">
                <a:latin typeface="Adobe Garamond Pro"/>
              </a:rPr>
              <a:t>Yarn: </a:t>
            </a:r>
            <a:r>
              <a:rPr lang="en-US" sz="2000" dirty="0" smtClean="0">
                <a:latin typeface="Adobe Garamond Pro"/>
              </a:rPr>
              <a:t>An assemblage of fibers that is twisted or laid together as to form a continuous strand that can be made into a textile fabric.</a:t>
            </a:r>
          </a:p>
          <a:p>
            <a:pPr marL="576072" indent="-576072">
              <a:buFont typeface="Arial" pitchFamily="34" charset="0"/>
              <a:buChar char="•"/>
            </a:pPr>
            <a:endParaRPr lang="en-US" sz="500" b="1" dirty="0" smtClean="0">
              <a:latin typeface="Adobe Garamond Pro"/>
            </a:endParaRPr>
          </a:p>
          <a:p>
            <a:pPr marL="576072" indent="-576072">
              <a:buFont typeface="Arial" pitchFamily="34" charset="0"/>
              <a:buChar char="•"/>
            </a:pPr>
            <a:r>
              <a:rPr lang="en-US" sz="2000" b="1" dirty="0" smtClean="0">
                <a:latin typeface="Adobe Garamond Pro"/>
              </a:rPr>
              <a:t>Fabric: </a:t>
            </a:r>
            <a:r>
              <a:rPr lang="en-US" sz="2000" dirty="0" smtClean="0">
                <a:latin typeface="Adobe Garamond Pro"/>
              </a:rPr>
              <a:t>A flexible, planar substance constructed from solutions, fibers, yarns, or fabrics, in any combination</a:t>
            </a:r>
            <a:r>
              <a:rPr lang="en-US" sz="2200" dirty="0" smtClean="0">
                <a:latin typeface="Adobe Garamond Pro"/>
              </a:rPr>
              <a:t>.</a:t>
            </a:r>
          </a:p>
          <a:p>
            <a:pPr marL="576072" indent="-576072">
              <a:buFont typeface="Arial" pitchFamily="34" charset="0"/>
              <a:buChar char="•"/>
            </a:pPr>
            <a:endParaRPr lang="en-US" sz="500" b="1" dirty="0" smtClean="0">
              <a:latin typeface="Adobe Garamond Pro"/>
            </a:endParaRPr>
          </a:p>
          <a:p>
            <a:pPr marL="576072" indent="-576072">
              <a:buFont typeface="Arial" pitchFamily="34" charset="0"/>
              <a:buChar char="•"/>
            </a:pPr>
            <a:r>
              <a:rPr lang="en-US" sz="2000" b="1" dirty="0" smtClean="0">
                <a:latin typeface="Adobe Garamond Pro"/>
              </a:rPr>
              <a:t>Finish: </a:t>
            </a:r>
            <a:r>
              <a:rPr lang="en-US" sz="2000" dirty="0" smtClean="0">
                <a:latin typeface="Adobe Garamond Pro"/>
              </a:rPr>
              <a:t>Any process used to add color and/or augment performance of unfinished fabrics</a:t>
            </a:r>
            <a:r>
              <a:rPr lang="en-US" sz="2200" dirty="0" smtClean="0">
                <a:latin typeface="Adobe Garamond Pro"/>
              </a:rPr>
              <a:t>.</a:t>
            </a:r>
          </a:p>
        </p:txBody>
      </p:sp>
    </p:spTree>
    <p:extLst>
      <p:ext uri="{BB962C8B-B14F-4D97-AF65-F5344CB8AC3E}">
        <p14:creationId xmlns:p14="http://schemas.microsoft.com/office/powerpoint/2010/main" val="130280403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27"/>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Marvelseal</a:t>
            </a:r>
            <a:endParaRPr lang="en-US" sz="4400" dirty="0">
              <a:latin typeface="FuturTBol"/>
              <a:cs typeface="FuturTBol"/>
            </a:endParaRPr>
          </a:p>
        </p:txBody>
      </p:sp>
      <p:sp>
        <p:nvSpPr>
          <p:cNvPr id="9" name="TextBox 8"/>
          <p:cNvSpPr txBox="1"/>
          <p:nvPr/>
        </p:nvSpPr>
        <p:spPr>
          <a:xfrm>
            <a:off x="349488" y="2489793"/>
            <a:ext cx="8286512" cy="1384995"/>
          </a:xfrm>
          <a:prstGeom prst="rect">
            <a:avLst/>
          </a:prstGeom>
          <a:noFill/>
        </p:spPr>
        <p:txBody>
          <a:bodyPr wrap="square" rtlCol="0">
            <a:spAutoFit/>
          </a:bodyPr>
          <a:lstStyle/>
          <a:p>
            <a:pPr marL="457200" indent="-457200">
              <a:buFont typeface="Arial" pitchFamily="34" charset="0"/>
              <a:buChar char="•"/>
            </a:pPr>
            <a:r>
              <a:rPr lang="en-US" sz="2800" dirty="0" smtClean="0">
                <a:latin typeface="Adobe Garamond Pro"/>
              </a:rPr>
              <a:t>Barrier</a:t>
            </a:r>
          </a:p>
          <a:p>
            <a:pPr marL="457200" indent="-457200">
              <a:buFont typeface="Arial" pitchFamily="34" charset="0"/>
              <a:buChar char="•"/>
            </a:pPr>
            <a:r>
              <a:rPr lang="en-US" sz="2800" dirty="0" smtClean="0">
                <a:latin typeface="Adobe Garamond Pro"/>
              </a:rPr>
              <a:t>Aluminum foil</a:t>
            </a:r>
          </a:p>
          <a:p>
            <a:pPr marL="457200" indent="-457200">
              <a:buFont typeface="Arial" pitchFamily="34" charset="0"/>
              <a:buChar char="•"/>
            </a:pPr>
            <a:r>
              <a:rPr lang="en-US" sz="2800" dirty="0" smtClean="0">
                <a:latin typeface="Adobe Garamond Pro"/>
              </a:rPr>
              <a:t>Heat application</a:t>
            </a:r>
            <a:endParaRPr lang="en-US" sz="2800" dirty="0">
              <a:latin typeface="Adobe Garamond Pro"/>
            </a:endParaRPr>
          </a:p>
        </p:txBody>
      </p:sp>
      <p:pic>
        <p:nvPicPr>
          <p:cNvPr id="8" name="Picture 4" descr="3PA6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0600" y="2345498"/>
            <a:ext cx="35052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2699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Choose Your Elements Carefully</a:t>
            </a:r>
            <a:endParaRPr lang="en-US" sz="4400" dirty="0">
              <a:latin typeface="FuturTBol"/>
              <a:cs typeface="FuturTBol"/>
            </a:endParaRPr>
          </a:p>
        </p:txBody>
      </p:sp>
      <p:sp>
        <p:nvSpPr>
          <p:cNvPr id="9" name="TextBox 8"/>
          <p:cNvSpPr txBox="1"/>
          <p:nvPr/>
        </p:nvSpPr>
        <p:spPr>
          <a:xfrm>
            <a:off x="349488" y="2489793"/>
            <a:ext cx="8286512" cy="2677656"/>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Needle punch vs Thermal punch fiberfill</a:t>
            </a:r>
          </a:p>
          <a:p>
            <a:pPr marL="457200" indent="-457200">
              <a:buFont typeface="Arial" pitchFamily="34" charset="0"/>
              <a:buChar char="•"/>
            </a:pPr>
            <a:r>
              <a:rPr lang="en-US" sz="2800" dirty="0" smtClean="0">
                <a:latin typeface="Adobe Garamond Pro"/>
              </a:rPr>
              <a:t>Non-mercerized </a:t>
            </a:r>
            <a:r>
              <a:rPr lang="en-US" sz="2800" dirty="0">
                <a:latin typeface="Adobe Garamond Pro"/>
              </a:rPr>
              <a:t>cotton</a:t>
            </a:r>
          </a:p>
          <a:p>
            <a:pPr marL="457200" indent="-457200">
              <a:buFont typeface="Arial" pitchFamily="34" charset="0"/>
              <a:buChar char="•"/>
            </a:pPr>
            <a:r>
              <a:rPr lang="en-US" sz="2800" dirty="0">
                <a:latin typeface="Adobe Garamond Pro"/>
              </a:rPr>
              <a:t>100% cotton or polyester</a:t>
            </a:r>
          </a:p>
          <a:p>
            <a:pPr marL="457200" indent="-457200">
              <a:buFont typeface="Arial" pitchFamily="34" charset="0"/>
              <a:buChar char="•"/>
            </a:pPr>
            <a:r>
              <a:rPr lang="en-US" sz="2800" dirty="0">
                <a:latin typeface="Adobe Garamond Pro"/>
              </a:rPr>
              <a:t>Overall quality</a:t>
            </a:r>
          </a:p>
          <a:p>
            <a:pPr marL="457200" indent="-457200">
              <a:buFont typeface="Arial" pitchFamily="34" charset="0"/>
              <a:buChar char="•"/>
            </a:pPr>
            <a:endParaRPr lang="en-US" sz="2800" dirty="0">
              <a:latin typeface="Adobe Garamond Pro"/>
            </a:endParaRPr>
          </a:p>
          <a:p>
            <a:pPr marL="457200" indent="-457200">
              <a:buFont typeface="Arial" pitchFamily="34" charset="0"/>
              <a:buChar char="•"/>
            </a:pPr>
            <a:endParaRPr lang="en-US" sz="2800" dirty="0">
              <a:latin typeface="Adobe Garamond Pro"/>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95428" y="3093929"/>
            <a:ext cx="2646906" cy="3529208"/>
          </a:xfrm>
          <a:prstGeom prst="rect">
            <a:avLst/>
          </a:prstGeom>
        </p:spPr>
      </p:pic>
      <p:sp>
        <p:nvSpPr>
          <p:cNvPr id="8" name="TextBox 7"/>
          <p:cNvSpPr txBox="1"/>
          <p:nvPr/>
        </p:nvSpPr>
        <p:spPr>
          <a:xfrm>
            <a:off x="3997706" y="6124999"/>
            <a:ext cx="1714162" cy="502702"/>
          </a:xfrm>
          <a:prstGeom prst="rect">
            <a:avLst/>
          </a:prstGeom>
          <a:noFill/>
        </p:spPr>
        <p:txBody>
          <a:bodyPr wrap="square" rtlCol="0">
            <a:spAutoFit/>
          </a:bodyPr>
          <a:lstStyle/>
          <a:p>
            <a:r>
              <a:rPr lang="en-US" sz="2000" i="1" baseline="30000" dirty="0" smtClean="0">
                <a:latin typeface="Adobe Garamond Pro"/>
                <a:cs typeface="Adobe Garamond Pro"/>
              </a:rPr>
              <a:t>Read the label. Contains no resins.  </a:t>
            </a:r>
            <a:endParaRPr lang="en-US" sz="2000" i="1" baseline="30000" dirty="0">
              <a:latin typeface="Adobe Garamond Pro"/>
              <a:cs typeface="Adobe Garamond Pro"/>
            </a:endParaRPr>
          </a:p>
        </p:txBody>
      </p:sp>
    </p:spTree>
    <p:extLst>
      <p:ext uri="{BB962C8B-B14F-4D97-AF65-F5344CB8AC3E}">
        <p14:creationId xmlns:p14="http://schemas.microsoft.com/office/powerpoint/2010/main" val="418190231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Cleaning &amp; Storage Preparation</a:t>
            </a:r>
          </a:p>
        </p:txBody>
      </p:sp>
      <p:pic>
        <p:nvPicPr>
          <p:cNvPr id="11268" name="Picture 4" descr="https://i0.wp.com/fuzzylizzie.com/myPictures/guestposts/hourglass/guest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87976" y="2644557"/>
            <a:ext cx="4762500" cy="3571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198515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Before Beginning</a:t>
            </a:r>
            <a:endParaRPr lang="en-US" sz="4400" dirty="0">
              <a:latin typeface="FuturTBol"/>
              <a:cs typeface="FuturTBol"/>
            </a:endParaRPr>
          </a:p>
        </p:txBody>
      </p:sp>
      <p:sp>
        <p:nvSpPr>
          <p:cNvPr id="9" name="TextBox 8"/>
          <p:cNvSpPr txBox="1"/>
          <p:nvPr/>
        </p:nvSpPr>
        <p:spPr>
          <a:xfrm>
            <a:off x="349488" y="2489793"/>
            <a:ext cx="8286512" cy="3877985"/>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Documentation</a:t>
            </a:r>
          </a:p>
          <a:p>
            <a:pPr marL="457200" indent="-457200">
              <a:buFont typeface="Arial" pitchFamily="34" charset="0"/>
              <a:buChar char="•"/>
            </a:pPr>
            <a:r>
              <a:rPr lang="en-US" sz="2800" dirty="0">
                <a:latin typeface="Adobe Garamond Pro"/>
              </a:rPr>
              <a:t>Photograph</a:t>
            </a:r>
          </a:p>
          <a:p>
            <a:pPr marL="457200" indent="-457200">
              <a:buFont typeface="Arial" pitchFamily="34" charset="0"/>
              <a:buChar char="•"/>
            </a:pPr>
            <a:r>
              <a:rPr lang="en-US" sz="2800" dirty="0">
                <a:latin typeface="Adobe Garamond Pro"/>
              </a:rPr>
              <a:t>Remove Foreign Matter</a:t>
            </a:r>
          </a:p>
          <a:p>
            <a:pPr marL="800100" lvl="1" indent="-342900">
              <a:buFont typeface="Arial" pitchFamily="34" charset="0"/>
              <a:buChar char="•"/>
            </a:pPr>
            <a:r>
              <a:rPr lang="en-US" sz="2400" dirty="0">
                <a:latin typeface="Adobe Garamond Pro"/>
              </a:rPr>
              <a:t>Pins</a:t>
            </a:r>
          </a:p>
          <a:p>
            <a:pPr marL="800100" lvl="1" indent="-342900">
              <a:buFont typeface="Arial" pitchFamily="34" charset="0"/>
              <a:buChar char="•"/>
            </a:pPr>
            <a:r>
              <a:rPr lang="en-US" sz="2400" dirty="0">
                <a:latin typeface="Adobe Garamond Pro"/>
              </a:rPr>
              <a:t>Staples</a:t>
            </a:r>
          </a:p>
          <a:p>
            <a:pPr marL="800100" lvl="1" indent="-342900">
              <a:buFont typeface="Arial" pitchFamily="34" charset="0"/>
              <a:buChar char="•"/>
            </a:pPr>
            <a:r>
              <a:rPr lang="en-US" sz="2400" dirty="0">
                <a:latin typeface="Adobe Garamond Pro"/>
              </a:rPr>
              <a:t>Paper (labels, etc.)</a:t>
            </a:r>
          </a:p>
          <a:p>
            <a:pPr marL="800100" lvl="1" indent="-342900">
              <a:buFont typeface="Arial" pitchFamily="34" charset="0"/>
              <a:buChar char="•"/>
            </a:pPr>
            <a:r>
              <a:rPr lang="en-US" sz="2400" dirty="0">
                <a:latin typeface="Adobe Garamond Pro"/>
              </a:rPr>
              <a:t>Packaging</a:t>
            </a:r>
          </a:p>
          <a:p>
            <a:pPr marL="1200150" lvl="2" indent="-285750">
              <a:buFont typeface="Arial" pitchFamily="34" charset="0"/>
              <a:buChar char="•"/>
            </a:pPr>
            <a:r>
              <a:rPr lang="en-US" sz="2200" dirty="0">
                <a:latin typeface="Adobe Garamond Pro"/>
              </a:rPr>
              <a:t>Store separately</a:t>
            </a:r>
          </a:p>
          <a:p>
            <a:pPr marL="1200150" lvl="2" indent="-285750">
              <a:buFont typeface="Arial" pitchFamily="34" charset="0"/>
              <a:buChar char="•"/>
            </a:pPr>
            <a:r>
              <a:rPr lang="en-US" sz="2200" dirty="0">
                <a:latin typeface="Adobe Garamond Pro"/>
              </a:rPr>
              <a:t>Discard</a:t>
            </a:r>
          </a:p>
          <a:p>
            <a:pPr marL="1200150" lvl="2" indent="-285750">
              <a:buFont typeface="Arial" pitchFamily="34" charset="0"/>
              <a:buChar char="•"/>
            </a:pPr>
            <a:r>
              <a:rPr lang="en-US" sz="2200" dirty="0">
                <a:latin typeface="Adobe Garamond Pro"/>
              </a:rPr>
              <a:t>Includes any paper removed</a:t>
            </a:r>
          </a:p>
        </p:txBody>
      </p:sp>
      <p:pic>
        <p:nvPicPr>
          <p:cNvPr id="12290" name="Picture 2" descr="Glamour shot: before storage, this textile gets ready for its database close-u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44" y="1941347"/>
            <a:ext cx="2292744" cy="3439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19023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Soiling and Staining</a:t>
            </a:r>
            <a:endParaRPr lang="en-US" sz="4400" dirty="0">
              <a:latin typeface="FuturTBol"/>
              <a:cs typeface="FuturTBol"/>
            </a:endParaRPr>
          </a:p>
        </p:txBody>
      </p:sp>
      <p:sp>
        <p:nvSpPr>
          <p:cNvPr id="9" name="TextBox 8"/>
          <p:cNvSpPr txBox="1"/>
          <p:nvPr/>
        </p:nvSpPr>
        <p:spPr>
          <a:xfrm>
            <a:off x="349488" y="2489793"/>
            <a:ext cx="8286512" cy="3354765"/>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Foxing</a:t>
            </a:r>
          </a:p>
          <a:p>
            <a:pPr marL="285750" indent="-285750">
              <a:buFont typeface="Arial" pitchFamily="34" charset="0"/>
              <a:buChar char="•"/>
            </a:pPr>
            <a:r>
              <a:rPr lang="en-US" sz="2800" dirty="0">
                <a:latin typeface="Adobe Garamond Pro"/>
              </a:rPr>
              <a:t>Mold</a:t>
            </a:r>
          </a:p>
          <a:p>
            <a:pPr marL="285750" indent="-285750">
              <a:buFont typeface="Arial" pitchFamily="34" charset="0"/>
              <a:buChar char="•"/>
            </a:pPr>
            <a:r>
              <a:rPr lang="en-US" sz="2800" dirty="0">
                <a:latin typeface="Adobe Garamond Pro"/>
              </a:rPr>
              <a:t>Rust</a:t>
            </a:r>
          </a:p>
          <a:p>
            <a:pPr marL="285750" indent="-285750">
              <a:buFont typeface="Arial" pitchFamily="34" charset="0"/>
              <a:buChar char="•"/>
            </a:pPr>
            <a:r>
              <a:rPr lang="en-US" sz="2800" dirty="0">
                <a:latin typeface="Adobe Garamond Pro"/>
              </a:rPr>
              <a:t>Dirt</a:t>
            </a:r>
          </a:p>
          <a:p>
            <a:pPr marL="285750" indent="-285750">
              <a:buFont typeface="Arial" pitchFamily="34" charset="0"/>
              <a:buChar char="•"/>
            </a:pPr>
            <a:r>
              <a:rPr lang="en-US" sz="2800" dirty="0">
                <a:latin typeface="Adobe Garamond Pro"/>
              </a:rPr>
              <a:t>Bodily secretions</a:t>
            </a:r>
          </a:p>
          <a:p>
            <a:pPr marL="742950" lvl="1" indent="-285750">
              <a:buFont typeface="Arial" pitchFamily="34" charset="0"/>
              <a:buChar char="•"/>
            </a:pPr>
            <a:r>
              <a:rPr lang="en-US" sz="2400" dirty="0">
                <a:latin typeface="Adobe Garamond Pro"/>
              </a:rPr>
              <a:t>Blood</a:t>
            </a:r>
          </a:p>
          <a:p>
            <a:pPr marL="742950" lvl="1" indent="-285750">
              <a:buFont typeface="Arial" pitchFamily="34" charset="0"/>
              <a:buChar char="•"/>
            </a:pPr>
            <a:r>
              <a:rPr lang="en-US" sz="2400" dirty="0">
                <a:latin typeface="Adobe Garamond Pro"/>
              </a:rPr>
              <a:t>Sweat</a:t>
            </a:r>
          </a:p>
          <a:p>
            <a:pPr marL="742950" lvl="1" indent="-285750">
              <a:buFont typeface="Arial" pitchFamily="34" charset="0"/>
              <a:buChar char="•"/>
            </a:pPr>
            <a:r>
              <a:rPr lang="en-US" sz="2400" dirty="0">
                <a:latin typeface="Adobe Garamond Pro"/>
              </a:rPr>
              <a:t>Oil</a:t>
            </a:r>
          </a:p>
        </p:txBody>
      </p:sp>
      <p:pic>
        <p:nvPicPr>
          <p:cNvPr id="8" name="Picture 8" descr="IMG_027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2489793"/>
            <a:ext cx="4419600"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19023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05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Odor</a:t>
            </a:r>
            <a:endParaRPr lang="en-US" sz="4400" dirty="0">
              <a:latin typeface="FuturTBol"/>
              <a:cs typeface="FuturTBol"/>
            </a:endParaRPr>
          </a:p>
        </p:txBody>
      </p:sp>
      <p:sp>
        <p:nvSpPr>
          <p:cNvPr id="9" name="TextBox 8"/>
          <p:cNvSpPr txBox="1"/>
          <p:nvPr/>
        </p:nvSpPr>
        <p:spPr>
          <a:xfrm>
            <a:off x="349488" y="2489793"/>
            <a:ext cx="8286512" cy="954107"/>
          </a:xfrm>
          <a:prstGeom prst="rect">
            <a:avLst/>
          </a:prstGeom>
          <a:noFill/>
        </p:spPr>
        <p:txBody>
          <a:bodyPr wrap="square" rtlCol="0">
            <a:spAutoFit/>
          </a:bodyPr>
          <a:lstStyle/>
          <a:p>
            <a:pPr marL="457200" indent="-457200">
              <a:buFont typeface="Arial" pitchFamily="34" charset="0"/>
              <a:buChar char="•"/>
            </a:pPr>
            <a:r>
              <a:rPr lang="en-US" sz="2800" dirty="0" smtClean="0">
                <a:latin typeface="Adobe Garamond Pro"/>
              </a:rPr>
              <a:t>Fungal</a:t>
            </a:r>
          </a:p>
          <a:p>
            <a:pPr marL="457200" indent="-457200">
              <a:buFont typeface="Arial" pitchFamily="34" charset="0"/>
              <a:buChar char="•"/>
            </a:pPr>
            <a:r>
              <a:rPr lang="en-US" sz="2800" dirty="0" smtClean="0">
                <a:latin typeface="Adobe Garamond Pro"/>
              </a:rPr>
              <a:t>Mold</a:t>
            </a:r>
            <a:endParaRPr lang="en-US" sz="2800" dirty="0">
              <a:latin typeface="Adobe Garamond Pro"/>
            </a:endParaRPr>
          </a:p>
        </p:txBody>
      </p:sp>
      <p:pic>
        <p:nvPicPr>
          <p:cNvPr id="13314" name="Picture 2" descr="http://www.shorpy.com/files/images/4a18586u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9358" y="2489793"/>
            <a:ext cx="4710872" cy="375382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190231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To Clean or Not to Clean?</a:t>
            </a:r>
            <a:endParaRPr lang="en-US" sz="4400" dirty="0">
              <a:latin typeface="FuturTBol"/>
              <a:cs typeface="FuturTBol"/>
            </a:endParaRPr>
          </a:p>
        </p:txBody>
      </p:sp>
      <p:sp>
        <p:nvSpPr>
          <p:cNvPr id="9" name="TextBox 8"/>
          <p:cNvSpPr txBox="1"/>
          <p:nvPr/>
        </p:nvSpPr>
        <p:spPr>
          <a:xfrm>
            <a:off x="349488" y="2489793"/>
            <a:ext cx="8286512" cy="4739759"/>
          </a:xfrm>
          <a:prstGeom prst="rect">
            <a:avLst/>
          </a:prstGeom>
          <a:noFill/>
        </p:spPr>
        <p:txBody>
          <a:bodyPr wrap="square" rtlCol="0">
            <a:spAutoFit/>
          </a:bodyPr>
          <a:lstStyle/>
          <a:p>
            <a:pPr marL="342900" indent="-342900">
              <a:buFont typeface="Arial" pitchFamily="34" charset="0"/>
              <a:buChar char="•"/>
            </a:pPr>
            <a:r>
              <a:rPr lang="en-US" sz="2800" dirty="0" smtClean="0">
                <a:latin typeface="Adobe Garamond Pro"/>
              </a:rPr>
              <a:t>Is </a:t>
            </a:r>
            <a:r>
              <a:rPr lang="en-US" sz="2800" dirty="0">
                <a:latin typeface="Adobe Garamond Pro"/>
              </a:rPr>
              <a:t>the soiling significant? </a:t>
            </a:r>
          </a:p>
          <a:p>
            <a:pPr marL="742950" lvl="1" indent="-285750">
              <a:buFont typeface="Arial" pitchFamily="34" charset="0"/>
              <a:buChar char="•"/>
            </a:pPr>
            <a:r>
              <a:rPr lang="en-US" sz="2400" dirty="0">
                <a:latin typeface="Adobe Garamond Pro"/>
              </a:rPr>
              <a:t>Will cleaning remove this significance?</a:t>
            </a:r>
          </a:p>
          <a:p>
            <a:pPr marL="342900" indent="-342900">
              <a:buFont typeface="Arial" pitchFamily="34" charset="0"/>
              <a:buChar char="•"/>
            </a:pPr>
            <a:r>
              <a:rPr lang="en-US" sz="2800" dirty="0">
                <a:latin typeface="Adobe Garamond Pro"/>
              </a:rPr>
              <a:t>What is your end goal?</a:t>
            </a:r>
          </a:p>
          <a:p>
            <a:pPr marL="742950" lvl="1" indent="-285750">
              <a:buFont typeface="Arial" pitchFamily="34" charset="0"/>
              <a:buChar char="•"/>
            </a:pPr>
            <a:r>
              <a:rPr lang="en-US" sz="2400" dirty="0">
                <a:latin typeface="Adobe Garamond Pro"/>
              </a:rPr>
              <a:t>Display?</a:t>
            </a:r>
          </a:p>
          <a:p>
            <a:pPr marL="342900" indent="-342900">
              <a:buFont typeface="Arial" pitchFamily="34" charset="0"/>
              <a:buChar char="•"/>
            </a:pPr>
            <a:r>
              <a:rPr lang="en-US" sz="2800" dirty="0">
                <a:latin typeface="Adobe Garamond Pro"/>
              </a:rPr>
              <a:t>What is its condition? </a:t>
            </a:r>
          </a:p>
          <a:p>
            <a:pPr marL="742950" lvl="1" indent="-285750">
              <a:buFont typeface="Arial" pitchFamily="34" charset="0"/>
              <a:buChar char="•"/>
            </a:pPr>
            <a:r>
              <a:rPr lang="en-US" sz="2400" dirty="0" smtClean="0">
                <a:latin typeface="Adobe Garamond Pro"/>
              </a:rPr>
              <a:t>Browning</a:t>
            </a:r>
            <a:endParaRPr lang="en-US" sz="2400" dirty="0">
              <a:latin typeface="Adobe Garamond Pro"/>
            </a:endParaRPr>
          </a:p>
          <a:p>
            <a:pPr marL="742950" lvl="1" indent="-285750">
              <a:buFont typeface="Arial" pitchFamily="34" charset="0"/>
              <a:buChar char="•"/>
            </a:pPr>
            <a:r>
              <a:rPr lang="en-US" sz="2400" dirty="0" smtClean="0">
                <a:latin typeface="Adobe Garamond Pro"/>
              </a:rPr>
              <a:t>Brittleness</a:t>
            </a:r>
            <a:endParaRPr lang="en-US" sz="2400" dirty="0">
              <a:latin typeface="Adobe Garamond Pro"/>
            </a:endParaRPr>
          </a:p>
          <a:p>
            <a:pPr marL="742950" lvl="1" indent="-285750">
              <a:buFont typeface="Arial" pitchFamily="34" charset="0"/>
              <a:buChar char="•"/>
            </a:pPr>
            <a:r>
              <a:rPr lang="en-US" sz="2400" dirty="0">
                <a:latin typeface="Adobe Garamond Pro"/>
              </a:rPr>
              <a:t>Breaks in the fabric along seam, fold lines</a:t>
            </a:r>
          </a:p>
          <a:p>
            <a:pPr marL="742950" lvl="1" indent="-285750">
              <a:buFont typeface="Arial" pitchFamily="34" charset="0"/>
              <a:buChar char="•"/>
            </a:pPr>
            <a:r>
              <a:rPr lang="en-US" sz="2400" dirty="0">
                <a:latin typeface="Adobe Garamond Pro"/>
              </a:rPr>
              <a:t>Rips or tears</a:t>
            </a:r>
          </a:p>
          <a:p>
            <a:pPr marL="342900" indent="-342900">
              <a:buFont typeface="Arial" pitchFamily="34" charset="0"/>
              <a:buChar char="•"/>
            </a:pPr>
            <a:r>
              <a:rPr lang="en-US" sz="2800" dirty="0">
                <a:latin typeface="Adobe Garamond Pro"/>
              </a:rPr>
              <a:t>How is the textile significant? </a:t>
            </a:r>
          </a:p>
          <a:p>
            <a:pPr marL="342900" indent="-342900">
              <a:buFont typeface="Arial" pitchFamily="34" charset="0"/>
              <a:buChar char="•"/>
            </a:pPr>
            <a:r>
              <a:rPr lang="en-US" sz="2800" dirty="0">
                <a:latin typeface="Adobe Garamond Pro"/>
              </a:rPr>
              <a:t>Is it worth the risk? </a:t>
            </a:r>
            <a:endParaRPr lang="en-US" sz="2400" dirty="0">
              <a:latin typeface="Adobe Garamond Pro"/>
            </a:endParaRPr>
          </a:p>
          <a:p>
            <a:pPr marL="742950" lvl="1" indent="-285750">
              <a:buFont typeface="Arial" pitchFamily="34" charset="0"/>
              <a:buChar char="•"/>
            </a:pPr>
            <a:endParaRPr lang="en-US" dirty="0"/>
          </a:p>
        </p:txBody>
      </p:sp>
    </p:spTree>
    <p:extLst>
      <p:ext uri="{BB962C8B-B14F-4D97-AF65-F5344CB8AC3E}">
        <p14:creationId xmlns:p14="http://schemas.microsoft.com/office/powerpoint/2010/main" val="418190231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Cleaning Methods</a:t>
            </a:r>
            <a:endParaRPr lang="en-US" sz="4400" dirty="0">
              <a:latin typeface="FuturTBol"/>
              <a:cs typeface="FuturTBol"/>
            </a:endParaRPr>
          </a:p>
        </p:txBody>
      </p:sp>
      <p:sp>
        <p:nvSpPr>
          <p:cNvPr id="9" name="TextBox 8"/>
          <p:cNvSpPr txBox="1"/>
          <p:nvPr/>
        </p:nvSpPr>
        <p:spPr>
          <a:xfrm>
            <a:off x="349488" y="2489793"/>
            <a:ext cx="8286512" cy="3662541"/>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Airing out</a:t>
            </a:r>
          </a:p>
          <a:p>
            <a:pPr marL="285750" indent="-285750">
              <a:buFont typeface="Arial" pitchFamily="34" charset="0"/>
              <a:buChar char="•"/>
            </a:pPr>
            <a:r>
              <a:rPr lang="en-US" sz="2800" dirty="0">
                <a:latin typeface="Adobe Garamond Pro"/>
              </a:rPr>
              <a:t>Vacuuming</a:t>
            </a:r>
          </a:p>
          <a:p>
            <a:pPr marL="285750" indent="-285750">
              <a:buFont typeface="Arial" pitchFamily="34" charset="0"/>
              <a:buChar char="•"/>
            </a:pPr>
            <a:r>
              <a:rPr lang="en-US" sz="2800" dirty="0">
                <a:latin typeface="Adobe Garamond Pro"/>
              </a:rPr>
              <a:t>Wet cleaning</a:t>
            </a:r>
          </a:p>
          <a:p>
            <a:pPr marL="742950" lvl="1" indent="-285750">
              <a:buFont typeface="Arial" pitchFamily="34" charset="0"/>
              <a:buChar char="•"/>
            </a:pPr>
            <a:r>
              <a:rPr lang="en-US" sz="2400" dirty="0">
                <a:latin typeface="Adobe Garamond Pro"/>
              </a:rPr>
              <a:t>Stain Treatments</a:t>
            </a:r>
          </a:p>
          <a:p>
            <a:pPr marL="285750" indent="-285750">
              <a:buFont typeface="Arial" pitchFamily="34" charset="0"/>
              <a:buChar char="•"/>
            </a:pPr>
            <a:r>
              <a:rPr lang="en-US" sz="2800" dirty="0">
                <a:latin typeface="Adobe Garamond Pro"/>
              </a:rPr>
              <a:t>Dry cleaning</a:t>
            </a:r>
          </a:p>
          <a:p>
            <a:pPr marL="742950" lvl="1" indent="-285750">
              <a:buFont typeface="Arial" pitchFamily="34" charset="0"/>
              <a:buChar char="•"/>
            </a:pPr>
            <a:r>
              <a:rPr lang="en-US" sz="2400" dirty="0">
                <a:latin typeface="Adobe Garamond Pro"/>
              </a:rPr>
              <a:t>Harsh – Chemical process</a:t>
            </a:r>
          </a:p>
          <a:p>
            <a:pPr marL="742950" lvl="1" indent="-285750">
              <a:buFont typeface="Arial" pitchFamily="34" charset="0"/>
              <a:buChar char="•"/>
            </a:pPr>
            <a:r>
              <a:rPr lang="en-US" sz="2400" dirty="0">
                <a:latin typeface="Adobe Garamond Pro"/>
              </a:rPr>
              <a:t>Aggressive – agitation and tumbling</a:t>
            </a:r>
          </a:p>
          <a:p>
            <a:pPr marL="742950" lvl="1" indent="-285750">
              <a:buFont typeface="Arial" pitchFamily="34" charset="0"/>
              <a:buChar char="•"/>
            </a:pPr>
            <a:r>
              <a:rPr lang="en-US" sz="2400" dirty="0">
                <a:latin typeface="Adobe Garamond Pro"/>
              </a:rPr>
              <a:t>If you must, go prepared</a:t>
            </a:r>
          </a:p>
          <a:p>
            <a:pPr marL="285750" indent="-285750">
              <a:buFont typeface="Arial" pitchFamily="34" charset="0"/>
              <a:buChar char="•"/>
            </a:pPr>
            <a:endParaRPr lang="en-US" sz="2400" dirty="0">
              <a:latin typeface="Adobe Garamond Pro"/>
            </a:endParaRPr>
          </a:p>
        </p:txBody>
      </p:sp>
    </p:spTree>
    <p:extLst>
      <p:ext uri="{BB962C8B-B14F-4D97-AF65-F5344CB8AC3E}">
        <p14:creationId xmlns:p14="http://schemas.microsoft.com/office/powerpoint/2010/main" val="41819023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Air it Out</a:t>
            </a:r>
            <a:endParaRPr lang="en-US" sz="4400" dirty="0">
              <a:latin typeface="FuturTBol"/>
              <a:cs typeface="FuturTBol"/>
            </a:endParaRPr>
          </a:p>
        </p:txBody>
      </p:sp>
      <p:sp>
        <p:nvSpPr>
          <p:cNvPr id="9" name="TextBox 8"/>
          <p:cNvSpPr txBox="1"/>
          <p:nvPr/>
        </p:nvSpPr>
        <p:spPr>
          <a:xfrm>
            <a:off x="349488" y="2489793"/>
            <a:ext cx="8286512" cy="2800767"/>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Use a sheet in the shade</a:t>
            </a:r>
          </a:p>
          <a:p>
            <a:pPr marL="742950" lvl="1" indent="-285750">
              <a:buFont typeface="Arial" pitchFamily="34" charset="0"/>
              <a:buChar char="•"/>
            </a:pPr>
            <a:r>
              <a:rPr lang="en-US" sz="2400" dirty="0">
                <a:latin typeface="Adobe Garamond Pro"/>
              </a:rPr>
              <a:t>On the ground</a:t>
            </a:r>
          </a:p>
          <a:p>
            <a:pPr marL="742950" lvl="1" indent="-285750">
              <a:buFont typeface="Arial" pitchFamily="34" charset="0"/>
              <a:buChar char="•"/>
            </a:pPr>
            <a:r>
              <a:rPr lang="en-US" sz="2400" dirty="0">
                <a:latin typeface="Adobe Garamond Pro"/>
              </a:rPr>
              <a:t>Over a rail fence</a:t>
            </a:r>
          </a:p>
          <a:p>
            <a:pPr marL="742950" lvl="1" indent="-285750">
              <a:buFont typeface="Arial" pitchFamily="34" charset="0"/>
              <a:buChar char="•"/>
            </a:pPr>
            <a:r>
              <a:rPr lang="en-US" sz="2400" dirty="0">
                <a:latin typeface="Adobe Garamond Pro"/>
              </a:rPr>
              <a:t>Over </a:t>
            </a:r>
            <a:r>
              <a:rPr lang="en-US" sz="2400" u="sng" dirty="0">
                <a:latin typeface="Adobe Garamond Pro"/>
              </a:rPr>
              <a:t>several</a:t>
            </a:r>
            <a:r>
              <a:rPr lang="en-US" sz="2400" dirty="0">
                <a:latin typeface="Adobe Garamond Pro"/>
              </a:rPr>
              <a:t> clotheslines</a:t>
            </a:r>
          </a:p>
          <a:p>
            <a:pPr marL="285750" indent="-285750">
              <a:buFont typeface="Arial" pitchFamily="34" charset="0"/>
              <a:buChar char="•"/>
            </a:pPr>
            <a:r>
              <a:rPr lang="en-US" sz="2800" dirty="0">
                <a:latin typeface="Adobe Garamond Pro"/>
              </a:rPr>
              <a:t>Do NOT </a:t>
            </a:r>
            <a:r>
              <a:rPr lang="en-US" sz="2800" dirty="0" smtClean="0">
                <a:latin typeface="Adobe Garamond Pro"/>
              </a:rPr>
              <a:t>use Febreze</a:t>
            </a:r>
            <a:endParaRPr lang="en-US" sz="2800" dirty="0">
              <a:latin typeface="Adobe Garamond Pro"/>
            </a:endParaRPr>
          </a:p>
          <a:p>
            <a:pPr marL="742950" lvl="1" indent="-285750">
              <a:buFont typeface="Arial" pitchFamily="34" charset="0"/>
              <a:buChar char="•"/>
            </a:pPr>
            <a:r>
              <a:rPr lang="en-US" sz="2400" dirty="0">
                <a:latin typeface="Adobe Garamond Pro"/>
              </a:rPr>
              <a:t>Contains bleaching agent</a:t>
            </a:r>
          </a:p>
          <a:p>
            <a:pPr marL="742950" lvl="1" indent="-285750">
              <a:buFont typeface="Arial" pitchFamily="34" charset="0"/>
              <a:buChar char="•"/>
            </a:pPr>
            <a:r>
              <a:rPr lang="en-US" sz="2400" dirty="0" smtClean="0">
                <a:latin typeface="Adobe Garamond Pro"/>
              </a:rPr>
              <a:t>Long-term </a:t>
            </a:r>
            <a:r>
              <a:rPr lang="en-US" sz="2400" dirty="0">
                <a:latin typeface="Adobe Garamond Pro"/>
              </a:rPr>
              <a:t>effects still </a:t>
            </a:r>
            <a:r>
              <a:rPr lang="en-US" sz="2400" dirty="0" smtClean="0">
                <a:latin typeface="Adobe Garamond Pro"/>
              </a:rPr>
              <a:t>unknown</a:t>
            </a:r>
            <a:endParaRPr lang="en-US" sz="2400" dirty="0">
              <a:latin typeface="Adobe Garamond Pro"/>
            </a:endParaRPr>
          </a:p>
        </p:txBody>
      </p:sp>
    </p:spTree>
    <p:extLst>
      <p:ext uri="{BB962C8B-B14F-4D97-AF65-F5344CB8AC3E}">
        <p14:creationId xmlns:p14="http://schemas.microsoft.com/office/powerpoint/2010/main" val="367278760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Vacuuming</a:t>
            </a:r>
            <a:endParaRPr lang="en-US" sz="4400" dirty="0">
              <a:latin typeface="FuturTBol"/>
              <a:cs typeface="FuturTBol"/>
            </a:endParaRPr>
          </a:p>
        </p:txBody>
      </p:sp>
      <p:sp>
        <p:nvSpPr>
          <p:cNvPr id="9" name="TextBox 8"/>
          <p:cNvSpPr txBox="1"/>
          <p:nvPr/>
        </p:nvSpPr>
        <p:spPr>
          <a:xfrm>
            <a:off x="349488" y="2339481"/>
            <a:ext cx="8286512" cy="4632037"/>
          </a:xfrm>
          <a:prstGeom prst="rect">
            <a:avLst/>
          </a:prstGeom>
          <a:noFill/>
        </p:spPr>
        <p:txBody>
          <a:bodyPr wrap="square" rtlCol="0">
            <a:spAutoFit/>
          </a:bodyPr>
          <a:lstStyle/>
          <a:p>
            <a:r>
              <a:rPr lang="en-US" sz="2800" dirty="0">
                <a:latin typeface="Adobe Garamond Pro"/>
              </a:rPr>
              <a:t>Removes loose particulate matter</a:t>
            </a:r>
          </a:p>
          <a:p>
            <a:pPr marL="742950" lvl="1" indent="-285750">
              <a:buFont typeface="Arial" pitchFamily="34" charset="0"/>
              <a:buChar char="•"/>
            </a:pPr>
            <a:r>
              <a:rPr lang="en-US" sz="2400" dirty="0">
                <a:latin typeface="Adobe Garamond Pro"/>
              </a:rPr>
              <a:t>Aids wet cleaning</a:t>
            </a:r>
          </a:p>
          <a:p>
            <a:pPr marL="742950" lvl="1" indent="-285750">
              <a:buFont typeface="Arial" pitchFamily="34" charset="0"/>
              <a:buChar char="•"/>
            </a:pPr>
            <a:r>
              <a:rPr lang="en-US" sz="2400" dirty="0">
                <a:latin typeface="Adobe Garamond Pro"/>
              </a:rPr>
              <a:t>See the </a:t>
            </a:r>
            <a:r>
              <a:rPr lang="en-US" sz="2400" dirty="0" smtClean="0">
                <a:latin typeface="Adobe Garamond Pro"/>
              </a:rPr>
              <a:t>difference</a:t>
            </a:r>
            <a:endParaRPr lang="en-US" sz="1000" dirty="0" smtClean="0">
              <a:latin typeface="Adobe Garamond Pro"/>
            </a:endParaRPr>
          </a:p>
          <a:p>
            <a:pPr lvl="1"/>
            <a:endParaRPr lang="en-US" sz="1000" dirty="0"/>
          </a:p>
          <a:p>
            <a:pPr marL="342900" indent="-342900">
              <a:buFont typeface="Arial" pitchFamily="34" charset="0"/>
              <a:buChar char="•"/>
            </a:pPr>
            <a:r>
              <a:rPr lang="en-US" sz="2800" dirty="0">
                <a:latin typeface="Adobe Garamond Pro"/>
              </a:rPr>
              <a:t>Materials</a:t>
            </a:r>
          </a:p>
          <a:p>
            <a:pPr marL="742950" lvl="1" indent="-285750">
              <a:buFont typeface="Arial" pitchFamily="34" charset="0"/>
              <a:buChar char="•"/>
            </a:pPr>
            <a:r>
              <a:rPr lang="en-US" sz="2400" dirty="0">
                <a:latin typeface="Adobe Garamond Pro"/>
              </a:rPr>
              <a:t>Mesh screen</a:t>
            </a:r>
          </a:p>
          <a:p>
            <a:pPr marL="742950" lvl="1" indent="-285750">
              <a:buFont typeface="Arial" pitchFamily="34" charset="0"/>
              <a:buChar char="•"/>
            </a:pPr>
            <a:r>
              <a:rPr lang="en-US" sz="2400" dirty="0">
                <a:latin typeface="Adobe Garamond Pro"/>
              </a:rPr>
              <a:t>Clean paint brush</a:t>
            </a:r>
          </a:p>
          <a:p>
            <a:pPr marL="742950" lvl="1" indent="-285750">
              <a:buFont typeface="Arial" pitchFamily="34" charset="0"/>
              <a:buChar char="•"/>
            </a:pPr>
            <a:r>
              <a:rPr lang="en-US" sz="2400" dirty="0">
                <a:latin typeface="Adobe Garamond Pro"/>
              </a:rPr>
              <a:t>Dedicated collections vacuum</a:t>
            </a:r>
          </a:p>
          <a:p>
            <a:pPr marL="342900" indent="-342900">
              <a:buFont typeface="Arial" pitchFamily="34" charset="0"/>
              <a:buChar char="•"/>
            </a:pPr>
            <a:r>
              <a:rPr lang="en-US" sz="2800" dirty="0">
                <a:latin typeface="Adobe Garamond Pro"/>
              </a:rPr>
              <a:t>Method</a:t>
            </a:r>
          </a:p>
          <a:p>
            <a:pPr marL="742950" lvl="1" indent="-285750">
              <a:buFont typeface="Arial" pitchFamily="34" charset="0"/>
              <a:buChar char="•"/>
            </a:pPr>
            <a:r>
              <a:rPr lang="en-US" sz="2400" dirty="0">
                <a:latin typeface="Adobe Garamond Pro"/>
              </a:rPr>
              <a:t>Lowest possible setting</a:t>
            </a:r>
          </a:p>
          <a:p>
            <a:pPr marL="742950" lvl="1" indent="-285750">
              <a:buFont typeface="Arial" pitchFamily="34" charset="0"/>
              <a:buChar char="•"/>
            </a:pPr>
            <a:r>
              <a:rPr lang="en-US" sz="2400" dirty="0">
                <a:latin typeface="Adobe Garamond Pro"/>
              </a:rPr>
              <a:t>Dab, do not rub</a:t>
            </a:r>
          </a:p>
          <a:p>
            <a:pPr marL="742950" lvl="1" indent="-285750">
              <a:buFont typeface="Arial" pitchFamily="34" charset="0"/>
              <a:buChar char="•"/>
            </a:pPr>
            <a:r>
              <a:rPr lang="en-US" sz="2400" dirty="0">
                <a:latin typeface="Adobe Garamond Pro"/>
              </a:rPr>
              <a:t>Left to right, up and down grid</a:t>
            </a:r>
          </a:p>
        </p:txBody>
      </p:sp>
      <p:pic>
        <p:nvPicPr>
          <p:cNvPr id="11" name="Picture 7"/>
          <p:cNvPicPr>
            <a:picLocks noChangeAspect="1" noChangeArrowheads="1"/>
          </p:cNvPicPr>
          <p:nvPr/>
        </p:nvPicPr>
        <p:blipFill rotWithShape="1">
          <a:blip r:embed="rId5">
            <a:extLst>
              <a:ext uri="{28A0092B-C50C-407E-A947-70E740481C1C}">
                <a14:useLocalDpi xmlns:a14="http://schemas.microsoft.com/office/drawing/2010/main" val="0"/>
              </a:ext>
            </a:extLst>
          </a:blip>
          <a:srcRect l="27107" t="20596" r="21309" b="16152"/>
          <a:stretch/>
        </p:blipFill>
        <p:spPr bwMode="auto">
          <a:xfrm>
            <a:off x="5511452" y="4255109"/>
            <a:ext cx="2968668" cy="212063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6">
            <a:extLst>
              <a:ext uri="{28A0092B-C50C-407E-A947-70E740481C1C}">
                <a14:useLocalDpi xmlns:a14="http://schemas.microsoft.com/office/drawing/2010/main" val="0"/>
              </a:ext>
            </a:extLst>
          </a:blip>
          <a:srcRect l="68126" t="45000" r="14375" b="32001"/>
          <a:stretch>
            <a:fillRect/>
          </a:stretch>
        </p:blipFill>
        <p:spPr bwMode="auto">
          <a:xfrm>
            <a:off x="6014233" y="1221773"/>
            <a:ext cx="1981200" cy="16287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6"/>
          <p:cNvPicPr>
            <a:picLocks noChangeAspect="1" noChangeArrowheads="1"/>
          </p:cNvPicPr>
          <p:nvPr/>
        </p:nvPicPr>
        <p:blipFill rotWithShape="1">
          <a:blip r:embed="rId7">
            <a:lum bright="6000" contrast="18000"/>
            <a:extLst>
              <a:ext uri="{28A0092B-C50C-407E-A947-70E740481C1C}">
                <a14:useLocalDpi xmlns:a14="http://schemas.microsoft.com/office/drawing/2010/main" val="0"/>
              </a:ext>
            </a:extLst>
          </a:blip>
          <a:srcRect l="67845" t="40850" r="15022" b="38000"/>
          <a:stretch/>
        </p:blipFill>
        <p:spPr bwMode="auto">
          <a:xfrm>
            <a:off x="6839210" y="2771839"/>
            <a:ext cx="1954484" cy="150832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27876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6027789" cy="643189"/>
          </a:xfrm>
          <a:prstGeom prst="rect">
            <a:avLst/>
          </a:prstGeom>
          <a:noFill/>
        </p:spPr>
        <p:txBody>
          <a:bodyPr wrap="square" rtlCol="0">
            <a:spAutoFit/>
          </a:bodyPr>
          <a:lstStyle/>
          <a:p>
            <a:pPr>
              <a:lnSpc>
                <a:spcPct val="80000"/>
              </a:lnSpc>
            </a:pPr>
            <a:r>
              <a:rPr lang="en-US" sz="4400" dirty="0" smtClean="0">
                <a:latin typeface="FuturTBol"/>
              </a:rPr>
              <a:t>Textile Characteristics</a:t>
            </a:r>
            <a:endParaRPr lang="en-US" sz="4400" dirty="0">
              <a:latin typeface="FuturTBol"/>
              <a:cs typeface="FuturTBol"/>
            </a:endParaRPr>
          </a:p>
        </p:txBody>
      </p:sp>
      <p:sp>
        <p:nvSpPr>
          <p:cNvPr id="17" name="TextBox 16"/>
          <p:cNvSpPr txBox="1"/>
          <p:nvPr/>
        </p:nvSpPr>
        <p:spPr>
          <a:xfrm>
            <a:off x="349489" y="2647028"/>
            <a:ext cx="6037195" cy="3631763"/>
          </a:xfrm>
          <a:prstGeom prst="rect">
            <a:avLst/>
          </a:prstGeom>
          <a:noFill/>
        </p:spPr>
        <p:txBody>
          <a:bodyPr wrap="square" rtlCol="0">
            <a:spAutoFit/>
          </a:bodyPr>
          <a:lstStyle/>
          <a:p>
            <a:pPr marL="457200" indent="-457200">
              <a:buFont typeface="Arial" pitchFamily="34" charset="0"/>
              <a:buChar char="•"/>
            </a:pPr>
            <a:r>
              <a:rPr lang="en-US" sz="2800" dirty="0" smtClean="0">
                <a:latin typeface="Adobe Garamond Pro"/>
              </a:rPr>
              <a:t>Fiber form</a:t>
            </a:r>
          </a:p>
          <a:p>
            <a:pPr marL="800100" lvl="1" indent="-342900">
              <a:buFont typeface="Arial" pitchFamily="34" charset="0"/>
              <a:buChar char="•"/>
            </a:pPr>
            <a:r>
              <a:rPr lang="en-US" sz="2400" dirty="0" smtClean="0">
                <a:latin typeface="Adobe Garamond Pro"/>
              </a:rPr>
              <a:t>Filament vs Staple</a:t>
            </a:r>
          </a:p>
          <a:p>
            <a:pPr marL="457200" indent="-457200">
              <a:buFont typeface="Arial" pitchFamily="34" charset="0"/>
              <a:buChar char="•"/>
            </a:pPr>
            <a:r>
              <a:rPr lang="en-US" sz="2800" dirty="0" smtClean="0">
                <a:latin typeface="Adobe Garamond Pro"/>
              </a:rPr>
              <a:t>Source of the fiber</a:t>
            </a:r>
          </a:p>
          <a:p>
            <a:pPr marL="800100" lvl="1" indent="-342900">
              <a:buFont typeface="Arial" pitchFamily="34" charset="0"/>
              <a:buChar char="•"/>
            </a:pPr>
            <a:r>
              <a:rPr lang="en-US" sz="2400" dirty="0" smtClean="0">
                <a:latin typeface="Adobe Garamond Pro"/>
              </a:rPr>
              <a:t>Natural vs Man-made</a:t>
            </a:r>
          </a:p>
          <a:p>
            <a:pPr marL="800100" lvl="1" indent="-342900">
              <a:buFont typeface="Arial" pitchFamily="34" charset="0"/>
              <a:buChar char="•"/>
            </a:pPr>
            <a:r>
              <a:rPr lang="en-US" sz="2400" dirty="0" smtClean="0">
                <a:latin typeface="Adobe Garamond Pro"/>
              </a:rPr>
              <a:t>Mineral</a:t>
            </a:r>
          </a:p>
          <a:p>
            <a:pPr marL="457200" indent="-457200">
              <a:buFont typeface="Arial" pitchFamily="34" charset="0"/>
              <a:buChar char="•"/>
            </a:pPr>
            <a:r>
              <a:rPr lang="en-US" sz="2800" dirty="0" smtClean="0">
                <a:latin typeface="Adobe Garamond Pro"/>
              </a:rPr>
              <a:t>Method of construction</a:t>
            </a:r>
          </a:p>
          <a:p>
            <a:pPr marL="800100" lvl="1" indent="-342900">
              <a:buFont typeface="Arial" pitchFamily="34" charset="0"/>
              <a:buChar char="•"/>
            </a:pPr>
            <a:r>
              <a:rPr lang="en-US" sz="2400" dirty="0" smtClean="0">
                <a:latin typeface="Adobe Garamond Pro"/>
              </a:rPr>
              <a:t>Yarn vs Fiber-based</a:t>
            </a:r>
          </a:p>
          <a:p>
            <a:pPr marL="800100" lvl="1" indent="-342900">
              <a:buFont typeface="Arial" pitchFamily="34" charset="0"/>
              <a:buChar char="•"/>
            </a:pPr>
            <a:r>
              <a:rPr lang="en-US" sz="2400" dirty="0" smtClean="0">
                <a:latin typeface="Adobe Garamond Pro"/>
              </a:rPr>
              <a:t>Woven vs Knit</a:t>
            </a:r>
          </a:p>
          <a:p>
            <a:pPr marL="457200" indent="-457200">
              <a:buFont typeface="Arial" pitchFamily="34" charset="0"/>
              <a:buChar char="•"/>
            </a:pPr>
            <a:endParaRPr lang="en-US" sz="2600" dirty="0" smtClean="0">
              <a:latin typeface="Adobe Garamond Pro"/>
            </a:endParaRPr>
          </a:p>
        </p:txBody>
      </p:sp>
      <p:pic>
        <p:nvPicPr>
          <p:cNvPr id="1026" name="Picture 2" descr="weav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96736" y="2252390"/>
            <a:ext cx="2186444" cy="205393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5" name="Picture 1" descr="kni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9509" y="4431920"/>
            <a:ext cx="2187357" cy="205611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4"/>
          <p:cNvSpPr>
            <a:spLocks noChangeArrowheads="1"/>
          </p:cNvSpPr>
          <p:nvPr/>
        </p:nvSpPr>
        <p:spPr bwMode="auto">
          <a:xfrm>
            <a:off x="0" y="2819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sp>
        <p:nvSpPr>
          <p:cNvPr id="11" name="TextBox 10"/>
          <p:cNvSpPr txBox="1"/>
          <p:nvPr/>
        </p:nvSpPr>
        <p:spPr>
          <a:xfrm>
            <a:off x="5196735" y="4309316"/>
            <a:ext cx="1215001" cy="400110"/>
          </a:xfrm>
          <a:prstGeom prst="rect">
            <a:avLst/>
          </a:prstGeom>
          <a:noFill/>
        </p:spPr>
        <p:txBody>
          <a:bodyPr wrap="square" rtlCol="0">
            <a:spAutoFit/>
          </a:bodyPr>
          <a:lstStyle/>
          <a:p>
            <a:r>
              <a:rPr lang="en-US" sz="2000" i="1" baseline="30000" dirty="0" smtClean="0">
                <a:latin typeface="Adobe Garamond Pro"/>
              </a:rPr>
              <a:t>Plain Weave</a:t>
            </a:r>
            <a:endParaRPr lang="en-US" sz="2000" i="1" dirty="0">
              <a:latin typeface="Adobe Garamond Pro"/>
            </a:endParaRPr>
          </a:p>
        </p:txBody>
      </p:sp>
      <p:sp>
        <p:nvSpPr>
          <p:cNvPr id="13" name="TextBox 12"/>
          <p:cNvSpPr txBox="1"/>
          <p:nvPr/>
        </p:nvSpPr>
        <p:spPr>
          <a:xfrm>
            <a:off x="6356349" y="6488036"/>
            <a:ext cx="1215001" cy="400110"/>
          </a:xfrm>
          <a:prstGeom prst="rect">
            <a:avLst/>
          </a:prstGeom>
          <a:noFill/>
        </p:spPr>
        <p:txBody>
          <a:bodyPr wrap="square" rtlCol="0">
            <a:spAutoFit/>
          </a:bodyPr>
          <a:lstStyle/>
          <a:p>
            <a:r>
              <a:rPr lang="en-US" sz="2000" i="1" baseline="30000" dirty="0" smtClean="0">
                <a:latin typeface="Adobe Garamond Pro"/>
              </a:rPr>
              <a:t>Knit</a:t>
            </a:r>
            <a:endParaRPr lang="en-US" sz="2000" i="1" dirty="0">
              <a:latin typeface="Adobe Garamond Pro"/>
            </a:endParaRPr>
          </a:p>
        </p:txBody>
      </p:sp>
    </p:spTree>
    <p:extLst>
      <p:ext uri="{BB962C8B-B14F-4D97-AF65-F5344CB8AC3E}">
        <p14:creationId xmlns:p14="http://schemas.microsoft.com/office/powerpoint/2010/main" val="327108839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Vacuums</a:t>
            </a:r>
            <a:endParaRPr lang="en-US" sz="4400" dirty="0">
              <a:latin typeface="FuturTBol"/>
              <a:cs typeface="FuturTBol"/>
            </a:endParaRPr>
          </a:p>
        </p:txBody>
      </p:sp>
      <p:sp>
        <p:nvSpPr>
          <p:cNvPr id="9" name="TextBox 8"/>
          <p:cNvSpPr txBox="1"/>
          <p:nvPr/>
        </p:nvSpPr>
        <p:spPr>
          <a:xfrm>
            <a:off x="349488" y="2489793"/>
            <a:ext cx="8286512" cy="2246769"/>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Suction control (variable speed)</a:t>
            </a:r>
          </a:p>
          <a:p>
            <a:pPr marL="285750" indent="-285750">
              <a:buFont typeface="Arial" pitchFamily="34" charset="0"/>
              <a:buChar char="•"/>
            </a:pPr>
            <a:r>
              <a:rPr lang="en-US" sz="2800" dirty="0">
                <a:latin typeface="Adobe Garamond Pro"/>
              </a:rPr>
              <a:t>Low setting</a:t>
            </a:r>
          </a:p>
          <a:p>
            <a:pPr marL="285750" indent="-285750">
              <a:buFont typeface="Arial" pitchFamily="34" charset="0"/>
              <a:buChar char="•"/>
            </a:pPr>
            <a:r>
              <a:rPr lang="en-US" sz="2800" dirty="0">
                <a:latin typeface="Adobe Garamond Pro"/>
              </a:rPr>
              <a:t>HEPA filtration</a:t>
            </a:r>
          </a:p>
          <a:p>
            <a:pPr marL="285750" indent="-285750">
              <a:buFont typeface="Arial" pitchFamily="34" charset="0"/>
              <a:buChar char="•"/>
            </a:pPr>
            <a:r>
              <a:rPr lang="en-US" sz="2800" dirty="0">
                <a:latin typeface="Adobe Garamond Pro"/>
              </a:rPr>
              <a:t>Micro-tools</a:t>
            </a:r>
          </a:p>
          <a:p>
            <a:pPr marL="285750" indent="-285750">
              <a:buFont typeface="Arial" pitchFamily="34" charset="0"/>
              <a:buChar char="•"/>
            </a:pPr>
            <a:endParaRPr lang="en-US" sz="2800" dirty="0">
              <a:latin typeface="Adobe Garamond Pro"/>
            </a:endParaRPr>
          </a:p>
        </p:txBody>
      </p:sp>
      <p:pic>
        <p:nvPicPr>
          <p:cNvPr id="14342" name="Picture 6" descr="http://i.ebayimg.com/t/MIELE-POLARIS-S4212-HS10-CANISTER-VACUUM-TELESCOPIC-WAND-ATTACHMENTS-NICE-/00/s/NzY4WDEwMjQ=/z/0jMAAOxyfS1R22Uf/$(KGrHqRHJEEFH,sK1ZMnBR22UfRB7g~~60_35.JPG"/>
          <p:cNvPicPr>
            <a:picLocks noChangeAspect="1" noChangeArrowheads="1"/>
          </p:cNvPicPr>
          <p:nvPr/>
        </p:nvPicPr>
        <p:blipFill rotWithShape="1">
          <a:blip r:embed="rId5">
            <a:extLst>
              <a:ext uri="{28A0092B-C50C-407E-A947-70E740481C1C}">
                <a14:useLocalDpi xmlns:a14="http://schemas.microsoft.com/office/drawing/2010/main" val="0"/>
              </a:ext>
            </a:extLst>
          </a:blip>
          <a:srcRect r="8019"/>
          <a:stretch/>
        </p:blipFill>
        <p:spPr bwMode="auto">
          <a:xfrm>
            <a:off x="4968733" y="3773892"/>
            <a:ext cx="3160659" cy="257717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006247" y="5736693"/>
            <a:ext cx="2029217" cy="605294"/>
          </a:xfrm>
          <a:prstGeom prst="rect">
            <a:avLst/>
          </a:prstGeom>
          <a:noFill/>
        </p:spPr>
        <p:txBody>
          <a:bodyPr wrap="square" rtlCol="0">
            <a:spAutoFit/>
          </a:bodyPr>
          <a:lstStyle/>
          <a:p>
            <a:r>
              <a:rPr lang="en-US" sz="2000" i="1" baseline="30000" dirty="0" smtClean="0">
                <a:latin typeface="Adobe Garamond Pro"/>
                <a:cs typeface="Adobe Garamond Pro"/>
              </a:rPr>
              <a:t>Example:</a:t>
            </a:r>
            <a:r>
              <a:rPr lang="en-US" sz="2000" i="1" dirty="0" smtClean="0">
                <a:latin typeface="Adobe Garamond Pro"/>
                <a:cs typeface="Adobe Garamond Pro"/>
              </a:rPr>
              <a:t> </a:t>
            </a:r>
            <a:r>
              <a:rPr lang="en-US" sz="2000" i="1" baseline="30000" dirty="0" smtClean="0">
                <a:latin typeface="Adobe Garamond Pro"/>
                <a:cs typeface="Adobe Garamond Pro"/>
              </a:rPr>
              <a:t>Miele Polaris canister vacuum.</a:t>
            </a:r>
            <a:endParaRPr lang="en-US" sz="2000" i="1" baseline="30000" dirty="0">
              <a:latin typeface="Adobe Garamond Pro"/>
              <a:cs typeface="Adobe Garamond Pro"/>
            </a:endParaRPr>
          </a:p>
        </p:txBody>
      </p:sp>
    </p:spTree>
    <p:extLst>
      <p:ext uri="{BB962C8B-B14F-4D97-AF65-F5344CB8AC3E}">
        <p14:creationId xmlns:p14="http://schemas.microsoft.com/office/powerpoint/2010/main" val="36727876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Making a Screen</a:t>
            </a:r>
            <a:endParaRPr lang="en-US" sz="4400" dirty="0">
              <a:latin typeface="FuturTBol"/>
              <a:cs typeface="FuturTBol"/>
            </a:endParaRPr>
          </a:p>
        </p:txBody>
      </p:sp>
      <p:sp>
        <p:nvSpPr>
          <p:cNvPr id="9" name="TextBox 8"/>
          <p:cNvSpPr txBox="1"/>
          <p:nvPr/>
        </p:nvSpPr>
        <p:spPr>
          <a:xfrm>
            <a:off x="349488" y="2489793"/>
            <a:ext cx="8286512" cy="4007251"/>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Materials</a:t>
            </a:r>
          </a:p>
          <a:p>
            <a:pPr marL="914400" lvl="1" indent="-457200">
              <a:lnSpc>
                <a:spcPct val="80000"/>
              </a:lnSpc>
              <a:buFont typeface="Arial" pitchFamily="34" charset="0"/>
              <a:buChar char="•"/>
            </a:pPr>
            <a:r>
              <a:rPr lang="en-US" sz="2400" dirty="0">
                <a:latin typeface="Adobe Garamond Pro"/>
              </a:rPr>
              <a:t>Window screening cut to a manageable size, app. 18“</a:t>
            </a:r>
          </a:p>
          <a:p>
            <a:pPr marL="1257300" lvl="2" indent="-342900">
              <a:lnSpc>
                <a:spcPct val="80000"/>
              </a:lnSpc>
              <a:buFont typeface="Arial" pitchFamily="34" charset="0"/>
              <a:buChar char="•"/>
            </a:pPr>
            <a:r>
              <a:rPr lang="en-US" sz="2200" dirty="0">
                <a:latin typeface="Adobe Garamond Pro"/>
              </a:rPr>
              <a:t>Wash screening twice before using (once with soap, once without)</a:t>
            </a:r>
          </a:p>
          <a:p>
            <a:pPr marL="742950" lvl="1" indent="-285750">
              <a:buFont typeface="Arial" pitchFamily="34" charset="0"/>
              <a:buChar char="•"/>
            </a:pPr>
            <a:r>
              <a:rPr lang="en-US" sz="2400" dirty="0">
                <a:latin typeface="Adobe Garamond Pro"/>
              </a:rPr>
              <a:t>Twill tape or bias binding</a:t>
            </a:r>
          </a:p>
          <a:p>
            <a:pPr marL="742950" lvl="1" indent="-285750">
              <a:buFont typeface="Arial" pitchFamily="34" charset="0"/>
              <a:buChar char="•"/>
            </a:pPr>
            <a:r>
              <a:rPr lang="en-US" sz="2400" dirty="0">
                <a:latin typeface="Adobe Garamond Pro"/>
              </a:rPr>
              <a:t>Sewing machine</a:t>
            </a:r>
          </a:p>
          <a:p>
            <a:pPr marL="285750" indent="-285750">
              <a:buFont typeface="Arial" pitchFamily="34" charset="0"/>
              <a:buChar char="•"/>
            </a:pPr>
            <a:r>
              <a:rPr lang="en-US" sz="2800" dirty="0">
                <a:latin typeface="Adobe Garamond Pro"/>
              </a:rPr>
              <a:t>Alternatives</a:t>
            </a:r>
          </a:p>
          <a:p>
            <a:pPr marL="742950" lvl="1" indent="-285750">
              <a:buFont typeface="Arial" pitchFamily="34" charset="0"/>
              <a:buChar char="•"/>
            </a:pPr>
            <a:r>
              <a:rPr lang="en-US" sz="2400" dirty="0">
                <a:latin typeface="Adobe Garamond Pro"/>
              </a:rPr>
              <a:t>Cheese cloth</a:t>
            </a:r>
          </a:p>
          <a:p>
            <a:pPr marL="742950" lvl="1" indent="-285750">
              <a:buFont typeface="Arial" pitchFamily="34" charset="0"/>
              <a:buChar char="•"/>
            </a:pPr>
            <a:r>
              <a:rPr lang="en-US" sz="2400" dirty="0">
                <a:latin typeface="Adobe Garamond Pro"/>
              </a:rPr>
              <a:t>Pantyhose</a:t>
            </a:r>
          </a:p>
          <a:p>
            <a:pPr marL="742950" lvl="1" indent="-285750">
              <a:buFont typeface="Arial" pitchFamily="34" charset="0"/>
              <a:buChar char="•"/>
            </a:pPr>
            <a:r>
              <a:rPr lang="en-US" sz="2400" dirty="0">
                <a:latin typeface="Adobe Garamond Pro"/>
              </a:rPr>
              <a:t>Tulle </a:t>
            </a:r>
          </a:p>
        </p:txBody>
      </p:sp>
      <p:pic>
        <p:nvPicPr>
          <p:cNvPr id="8" name="Picture 4" descr="Protective screen over vacuum cleaner hos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7161548" y="825028"/>
            <a:ext cx="1159379" cy="210467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5" descr="Cotton tape around plastic screen."/>
          <p:cNvPicPr>
            <a:picLocks noChangeAspect="1" noChangeArrowheads="1"/>
          </p:cNvPicPr>
          <p:nvPr/>
        </p:nvPicPr>
        <p:blipFill>
          <a:blip r:embed="rId6">
            <a:extLst>
              <a:ext uri="{28A0092B-C50C-407E-A947-70E740481C1C}">
                <a14:useLocalDpi xmlns:a14="http://schemas.microsoft.com/office/drawing/2010/main" val="0"/>
              </a:ext>
            </a:extLst>
          </a:blip>
          <a:srcRect t="3137"/>
          <a:stretch>
            <a:fillRect/>
          </a:stretch>
        </p:blipFill>
        <p:spPr bwMode="auto">
          <a:xfrm rot="5400000">
            <a:off x="5461392" y="4217201"/>
            <a:ext cx="2106000" cy="245368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278760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Labeling</a:t>
            </a:r>
          </a:p>
        </p:txBody>
      </p:sp>
      <p:pic>
        <p:nvPicPr>
          <p:cNvPr id="15362" name="Picture 2" descr="http://www.textileconservationworkshop.org/assets_d/16876/editor_files/Workshop%20bottom%20cropped.jp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4863287" y="3050984"/>
            <a:ext cx="3725217" cy="1753043"/>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http://ellencarrlee.files.wordpress.com/2011/11/basketsept12-003.jpg?w=300&amp;h=225"/>
          <p:cNvPicPr>
            <a:picLocks noChangeAspect="1" noChangeArrowheads="1"/>
          </p:cNvPicPr>
          <p:nvPr/>
        </p:nvPicPr>
        <p:blipFill rotWithShape="1">
          <a:blip r:embed="rId7">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rcRect l="53345" t="9937" b="13957"/>
          <a:stretch/>
        </p:blipFill>
        <p:spPr bwMode="auto">
          <a:xfrm rot="10800000">
            <a:off x="4060982" y="4516759"/>
            <a:ext cx="1273732" cy="155836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5368" name="Picture 8" descr="http://ellencarrlee.files.wordpress.com/2011/11/f-leather-sept12-008.jpg?w=300&amp;h=225"/>
          <p:cNvPicPr>
            <a:picLocks noChangeAspect="1" noChangeArrowheads="1"/>
          </p:cNvPicPr>
          <p:nvPr/>
        </p:nvPicPr>
        <p:blipFill rotWithShape="1">
          <a:blip r:embed="rId9">
            <a:extLst>
              <a:ext uri="{28A0092B-C50C-407E-A947-70E740481C1C}">
                <a14:useLocalDpi xmlns:a14="http://schemas.microsoft.com/office/drawing/2010/main" val="0"/>
              </a:ext>
            </a:extLst>
          </a:blip>
          <a:srcRect l="11675" b="32372"/>
          <a:stretch/>
        </p:blipFill>
        <p:spPr bwMode="auto">
          <a:xfrm>
            <a:off x="1557829" y="3422384"/>
            <a:ext cx="2733194" cy="1569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623343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Labeling Textiles – Materials </a:t>
            </a:r>
            <a:endParaRPr lang="en-US" sz="4400" dirty="0">
              <a:latin typeface="FuturTBol"/>
              <a:cs typeface="FuturTBol"/>
            </a:endParaRPr>
          </a:p>
        </p:txBody>
      </p:sp>
      <p:sp>
        <p:nvSpPr>
          <p:cNvPr id="9" name="TextBox 8"/>
          <p:cNvSpPr txBox="1"/>
          <p:nvPr/>
        </p:nvSpPr>
        <p:spPr>
          <a:xfrm>
            <a:off x="349488" y="2489793"/>
            <a:ext cx="8286512" cy="2246769"/>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Cotton twill tape / Reemay / Tyvek</a:t>
            </a:r>
          </a:p>
          <a:p>
            <a:pPr marL="285750" indent="-285750">
              <a:buFont typeface="Arial" pitchFamily="34" charset="0"/>
              <a:buChar char="•"/>
            </a:pPr>
            <a:r>
              <a:rPr lang="en-US" sz="2800" dirty="0">
                <a:latin typeface="Adobe Garamond Pro"/>
              </a:rPr>
              <a:t>Pigma pen </a:t>
            </a:r>
          </a:p>
          <a:p>
            <a:pPr marL="285750" indent="-285750">
              <a:buFont typeface="Arial" pitchFamily="34" charset="0"/>
              <a:buChar char="•"/>
            </a:pPr>
            <a:r>
              <a:rPr lang="en-US" sz="2800" dirty="0">
                <a:latin typeface="Adobe Garamond Pro"/>
              </a:rPr>
              <a:t>White/natural colored cotton thread</a:t>
            </a:r>
          </a:p>
          <a:p>
            <a:pPr marL="285750" indent="-285750">
              <a:buFont typeface="Arial" pitchFamily="34" charset="0"/>
              <a:buChar char="•"/>
            </a:pPr>
            <a:r>
              <a:rPr lang="en-US" sz="2800" dirty="0">
                <a:latin typeface="Adobe Garamond Pro"/>
              </a:rPr>
              <a:t>Sewing needles </a:t>
            </a:r>
          </a:p>
          <a:p>
            <a:pPr marL="285750" indent="-285750">
              <a:buFont typeface="Arial" pitchFamily="34" charset="0"/>
              <a:buChar char="•"/>
            </a:pPr>
            <a:r>
              <a:rPr lang="en-US" sz="2800" dirty="0">
                <a:latin typeface="Adobe Garamond Pro"/>
              </a:rPr>
              <a:t>Sewing scissors </a:t>
            </a:r>
          </a:p>
        </p:txBody>
      </p:sp>
    </p:spTree>
    <p:extLst>
      <p:ext uri="{BB962C8B-B14F-4D97-AF65-F5344CB8AC3E}">
        <p14:creationId xmlns:p14="http://schemas.microsoft.com/office/powerpoint/2010/main" val="367278760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Labeling Textiles – Location</a:t>
            </a:r>
            <a:endParaRPr lang="en-US" sz="4400" dirty="0">
              <a:latin typeface="FuturTBol"/>
              <a:cs typeface="FuturTBol"/>
            </a:endParaRPr>
          </a:p>
        </p:txBody>
      </p:sp>
      <p:sp>
        <p:nvSpPr>
          <p:cNvPr id="9" name="TextBox 8"/>
          <p:cNvSpPr txBox="1"/>
          <p:nvPr/>
        </p:nvSpPr>
        <p:spPr>
          <a:xfrm>
            <a:off x="349488" y="2489793"/>
            <a:ext cx="8286512" cy="3108543"/>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Inside of a cuff</a:t>
            </a:r>
          </a:p>
          <a:p>
            <a:pPr marL="742950" lvl="1" indent="-285750">
              <a:buFont typeface="Arial" pitchFamily="34" charset="0"/>
              <a:buChar char="•"/>
            </a:pPr>
            <a:r>
              <a:rPr lang="en-US" sz="2400" dirty="0">
                <a:latin typeface="Adobe Garamond Pro"/>
              </a:rPr>
              <a:t>Choose a side</a:t>
            </a:r>
          </a:p>
          <a:p>
            <a:pPr marL="285750" indent="-285750">
              <a:buFont typeface="Arial" pitchFamily="34" charset="0"/>
              <a:buChar char="•"/>
            </a:pPr>
            <a:r>
              <a:rPr lang="en-US" sz="2800" dirty="0">
                <a:latin typeface="Adobe Garamond Pro"/>
              </a:rPr>
              <a:t>Interior neckline</a:t>
            </a:r>
          </a:p>
          <a:p>
            <a:pPr marL="285750" indent="-285750">
              <a:buFont typeface="Arial" pitchFamily="34" charset="0"/>
              <a:buChar char="•"/>
            </a:pPr>
            <a:r>
              <a:rPr lang="en-US" sz="2800" dirty="0">
                <a:latin typeface="Adobe Garamond Pro"/>
              </a:rPr>
              <a:t>Reverse of lower proper left corner</a:t>
            </a:r>
          </a:p>
          <a:p>
            <a:pPr marL="285750" indent="-285750">
              <a:buFont typeface="Arial" pitchFamily="34" charset="0"/>
              <a:buChar char="•"/>
            </a:pPr>
            <a:endParaRPr lang="en-US" sz="2800" dirty="0">
              <a:latin typeface="Adobe Garamond Pro"/>
            </a:endParaRPr>
          </a:p>
          <a:p>
            <a:pPr marL="285750" indent="-285750">
              <a:buFont typeface="Arial" pitchFamily="34" charset="0"/>
              <a:buChar char="•"/>
            </a:pPr>
            <a:r>
              <a:rPr lang="en-US" sz="2800" dirty="0">
                <a:latin typeface="Adobe Garamond Pro"/>
              </a:rPr>
              <a:t>NOT around buttons, ornamentation, delicate areas</a:t>
            </a:r>
          </a:p>
        </p:txBody>
      </p:sp>
      <p:pic>
        <p:nvPicPr>
          <p:cNvPr id="16386" name="Picture 2" descr="http://ellencarrlee.files.wordpress.com/2011/11/f-leather-sept12-020.jpg?w=300&amp;h=225"/>
          <p:cNvPicPr>
            <a:picLocks noChangeAspect="1" noChangeArrowheads="1"/>
          </p:cNvPicPr>
          <p:nvPr/>
        </p:nvPicPr>
        <p:blipFill rotWithShape="1">
          <a:blip r:embed="rId5">
            <a:extLst>
              <a:ext uri="{28A0092B-C50C-407E-A947-70E740481C1C}">
                <a14:useLocalDpi xmlns:a14="http://schemas.microsoft.com/office/drawing/2010/main" val="0"/>
              </a:ext>
            </a:extLst>
          </a:blip>
          <a:srcRect t="45625"/>
          <a:stretch/>
        </p:blipFill>
        <p:spPr bwMode="auto">
          <a:xfrm>
            <a:off x="5629448" y="5422972"/>
            <a:ext cx="2857500" cy="1165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6666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Labeling Textiles – Process</a:t>
            </a:r>
            <a:endParaRPr lang="en-US" sz="4400" dirty="0">
              <a:latin typeface="FuturTBol"/>
              <a:cs typeface="FuturTBol"/>
            </a:endParaRPr>
          </a:p>
        </p:txBody>
      </p:sp>
      <p:sp>
        <p:nvSpPr>
          <p:cNvPr id="9" name="TextBox 8"/>
          <p:cNvSpPr txBox="1"/>
          <p:nvPr/>
        </p:nvSpPr>
        <p:spPr>
          <a:xfrm>
            <a:off x="349488" y="2489793"/>
            <a:ext cx="8286512" cy="2123658"/>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Stitch</a:t>
            </a:r>
          </a:p>
          <a:p>
            <a:pPr marL="742950" lvl="1" indent="-285750">
              <a:buFont typeface="Arial" pitchFamily="34" charset="0"/>
              <a:buChar char="•"/>
            </a:pPr>
            <a:r>
              <a:rPr lang="en-US" sz="2400" dirty="0">
                <a:latin typeface="Adobe Garamond Pro"/>
              </a:rPr>
              <a:t>Tailors tack (preferred)</a:t>
            </a:r>
          </a:p>
          <a:p>
            <a:pPr marL="742950" lvl="1" indent="-285750">
              <a:buFont typeface="Arial" pitchFamily="34" charset="0"/>
              <a:buChar char="•"/>
            </a:pPr>
            <a:r>
              <a:rPr lang="en-US" sz="2400" dirty="0">
                <a:latin typeface="Adobe Garamond Pro"/>
              </a:rPr>
              <a:t>Running stitch</a:t>
            </a:r>
          </a:p>
          <a:p>
            <a:pPr marL="285750" indent="-285750">
              <a:buFont typeface="Arial" pitchFamily="34" charset="0"/>
              <a:buChar char="•"/>
            </a:pPr>
            <a:r>
              <a:rPr lang="en-US" sz="2800" dirty="0">
                <a:latin typeface="Adobe Garamond Pro"/>
              </a:rPr>
              <a:t>No knots</a:t>
            </a:r>
          </a:p>
          <a:p>
            <a:pPr marL="285750" indent="-285750">
              <a:buFont typeface="Arial" pitchFamily="34" charset="0"/>
              <a:buChar char="•"/>
            </a:pPr>
            <a:r>
              <a:rPr lang="en-US" sz="2800" dirty="0">
                <a:latin typeface="Adobe Garamond Pro"/>
              </a:rPr>
              <a:t>Short sides or four corners</a:t>
            </a:r>
          </a:p>
        </p:txBody>
      </p:sp>
      <p:pic>
        <p:nvPicPr>
          <p:cNvPr id="8" name="Picture 4" descr="Stitching the label with the accession number 1 to texti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7000" y="4104949"/>
            <a:ext cx="3429000" cy="18367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6666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Storage Solutions</a:t>
            </a:r>
          </a:p>
        </p:txBody>
      </p:sp>
      <p:pic>
        <p:nvPicPr>
          <p:cNvPr id="17410" name="Picture 2" descr="http://cdn.spacesaver.com/content/media/archival-storage-archival-storage-ottawa-on-041720121257352656-640.jpg?v=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3408" y="2018514"/>
            <a:ext cx="2116813" cy="318517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7414" name="Picture 6" descr="http://news.universityproducts.com/wp-content/uploads/2012/10/Wistariahurst-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4498" y="2580762"/>
            <a:ext cx="3833450" cy="2817586"/>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descr="http://3.bp.blogspot.com/-R8HtQiqgCeU/UnEibPUJqcI/AAAAAAAABXg/8tBFn0D9OEg/s1600/P4080005.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29033" y="4551137"/>
            <a:ext cx="2886925" cy="2165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3067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To Protect and Preserve</a:t>
            </a:r>
            <a:endParaRPr lang="en-US" sz="4400" dirty="0">
              <a:latin typeface="FuturTBol"/>
              <a:cs typeface="FuturTBol"/>
            </a:endParaRPr>
          </a:p>
        </p:txBody>
      </p:sp>
      <p:sp>
        <p:nvSpPr>
          <p:cNvPr id="9" name="TextBox 8"/>
          <p:cNvSpPr txBox="1"/>
          <p:nvPr/>
        </p:nvSpPr>
        <p:spPr>
          <a:xfrm>
            <a:off x="349488" y="2489793"/>
            <a:ext cx="8286512" cy="2862322"/>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Disaster</a:t>
            </a:r>
          </a:p>
          <a:p>
            <a:pPr marL="742950" lvl="1" indent="-285750">
              <a:buFont typeface="Arial" pitchFamily="34" charset="0"/>
              <a:buChar char="•"/>
            </a:pPr>
            <a:r>
              <a:rPr lang="en-US" sz="2400" dirty="0">
                <a:latin typeface="Adobe Garamond Pro"/>
              </a:rPr>
              <a:t>Flood</a:t>
            </a:r>
          </a:p>
          <a:p>
            <a:pPr marL="742950" lvl="1" indent="-285750">
              <a:buFont typeface="Arial" pitchFamily="34" charset="0"/>
              <a:buChar char="•"/>
            </a:pPr>
            <a:r>
              <a:rPr lang="en-US" sz="2400" dirty="0">
                <a:latin typeface="Adobe Garamond Pro"/>
              </a:rPr>
              <a:t>Fire</a:t>
            </a:r>
          </a:p>
          <a:p>
            <a:pPr marL="285750" indent="-285750">
              <a:buFont typeface="Arial" pitchFamily="34" charset="0"/>
              <a:buChar char="•"/>
            </a:pPr>
            <a:r>
              <a:rPr lang="en-US" sz="2800" dirty="0">
                <a:latin typeface="Adobe Garamond Pro"/>
              </a:rPr>
              <a:t>Environmental factors</a:t>
            </a:r>
          </a:p>
          <a:p>
            <a:pPr marL="742950" lvl="1" indent="-285750">
              <a:buFont typeface="Arial" pitchFamily="34" charset="0"/>
              <a:buChar char="•"/>
            </a:pPr>
            <a:r>
              <a:rPr lang="en-US" sz="2400" dirty="0">
                <a:latin typeface="Adobe Garamond Pro"/>
              </a:rPr>
              <a:t>RH</a:t>
            </a:r>
          </a:p>
          <a:p>
            <a:pPr marL="742950" lvl="1" indent="-285750">
              <a:buFont typeface="Arial" pitchFamily="34" charset="0"/>
              <a:buChar char="•"/>
            </a:pPr>
            <a:r>
              <a:rPr lang="en-US" sz="2400" dirty="0">
                <a:latin typeface="Adobe Garamond Pro"/>
              </a:rPr>
              <a:t>Temperature</a:t>
            </a:r>
          </a:p>
          <a:p>
            <a:pPr marL="285750" indent="-285750">
              <a:buFont typeface="Arial" pitchFamily="34" charset="0"/>
              <a:buChar char="•"/>
            </a:pPr>
            <a:r>
              <a:rPr lang="en-US" sz="2800" dirty="0">
                <a:latin typeface="Adobe Garamond Pro"/>
              </a:rPr>
              <a:t>Physical damage</a:t>
            </a:r>
          </a:p>
        </p:txBody>
      </p:sp>
    </p:spTree>
    <p:extLst>
      <p:ext uri="{BB962C8B-B14F-4D97-AF65-F5344CB8AC3E}">
        <p14:creationId xmlns:p14="http://schemas.microsoft.com/office/powerpoint/2010/main" val="16526666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9986" cy="643189"/>
          </a:xfrm>
          <a:prstGeom prst="rect">
            <a:avLst/>
          </a:prstGeom>
          <a:noFill/>
        </p:spPr>
        <p:txBody>
          <a:bodyPr wrap="square" rtlCol="0">
            <a:spAutoFit/>
          </a:bodyPr>
          <a:lstStyle/>
          <a:p>
            <a:pPr>
              <a:lnSpc>
                <a:spcPct val="80000"/>
              </a:lnSpc>
            </a:pPr>
            <a:r>
              <a:rPr lang="en-US" sz="4400" dirty="0" smtClean="0">
                <a:latin typeface="FuturTBol"/>
              </a:rPr>
              <a:t>Things to Avoid</a:t>
            </a:r>
            <a:endParaRPr lang="en-US" sz="4400" dirty="0">
              <a:latin typeface="FuturTBol"/>
              <a:cs typeface="FuturTBol"/>
            </a:endParaRPr>
          </a:p>
        </p:txBody>
      </p:sp>
      <p:sp>
        <p:nvSpPr>
          <p:cNvPr id="8" name="TextBox 7"/>
          <p:cNvSpPr txBox="1"/>
          <p:nvPr/>
        </p:nvSpPr>
        <p:spPr>
          <a:xfrm>
            <a:off x="364002" y="2562363"/>
            <a:ext cx="4106397" cy="3539430"/>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Attics</a:t>
            </a:r>
          </a:p>
          <a:p>
            <a:pPr marL="457200" indent="-457200">
              <a:buFont typeface="Arial" pitchFamily="34" charset="0"/>
              <a:buChar char="•"/>
            </a:pPr>
            <a:r>
              <a:rPr lang="en-US" sz="2800" dirty="0">
                <a:latin typeface="Adobe Garamond Pro"/>
              </a:rPr>
              <a:t>Basements</a:t>
            </a:r>
          </a:p>
          <a:p>
            <a:pPr marL="457200" indent="-457200">
              <a:buFont typeface="Arial" pitchFamily="34" charset="0"/>
              <a:buChar char="•"/>
            </a:pPr>
            <a:r>
              <a:rPr lang="en-US" sz="2800" dirty="0">
                <a:latin typeface="Adobe Garamond Pro"/>
              </a:rPr>
              <a:t>Plastic containers</a:t>
            </a:r>
          </a:p>
          <a:p>
            <a:pPr marL="457200" indent="-457200">
              <a:buFont typeface="Arial" pitchFamily="34" charset="0"/>
              <a:buChar char="•"/>
            </a:pPr>
            <a:r>
              <a:rPr lang="en-US" sz="2800" dirty="0" smtClean="0">
                <a:latin typeface="Adobe Garamond Pro"/>
              </a:rPr>
              <a:t>Wooden chests, closets, or shelves</a:t>
            </a:r>
            <a:endParaRPr lang="en-US" sz="2800" dirty="0">
              <a:latin typeface="Adobe Garamond Pro"/>
            </a:endParaRPr>
          </a:p>
          <a:p>
            <a:pPr marL="457200" indent="-457200">
              <a:buFont typeface="Arial" pitchFamily="34" charset="0"/>
              <a:buChar char="•"/>
            </a:pPr>
            <a:r>
              <a:rPr lang="en-US" sz="2800" dirty="0">
                <a:latin typeface="Adobe Garamond Pro"/>
              </a:rPr>
              <a:t>Cardboard boxes</a:t>
            </a:r>
          </a:p>
          <a:p>
            <a:pPr marL="457200" indent="-457200">
              <a:buFont typeface="Arial" pitchFamily="34" charset="0"/>
              <a:buChar char="•"/>
            </a:pPr>
            <a:r>
              <a:rPr lang="en-US" sz="2800" dirty="0">
                <a:latin typeface="Adobe Garamond Pro"/>
              </a:rPr>
              <a:t>Plastic bags</a:t>
            </a:r>
          </a:p>
          <a:p>
            <a:pPr marL="457200" indent="-457200">
              <a:buFont typeface="Arial" pitchFamily="34" charset="0"/>
              <a:buChar char="•"/>
            </a:pPr>
            <a:endParaRPr lang="en-US" sz="2800" dirty="0">
              <a:latin typeface="Adobe Garamond Pro"/>
            </a:endParaRPr>
          </a:p>
        </p:txBody>
      </p:sp>
      <p:sp>
        <p:nvSpPr>
          <p:cNvPr id="12" name="TextBox 11"/>
          <p:cNvSpPr txBox="1"/>
          <p:nvPr/>
        </p:nvSpPr>
        <p:spPr>
          <a:xfrm>
            <a:off x="4659078" y="2562363"/>
            <a:ext cx="4271980" cy="2246769"/>
          </a:xfrm>
          <a:prstGeom prst="rect">
            <a:avLst/>
          </a:prstGeom>
          <a:noFill/>
        </p:spPr>
        <p:txBody>
          <a:bodyPr wrap="square" rtlCol="0">
            <a:spAutoFit/>
          </a:bodyPr>
          <a:lstStyle/>
          <a:p>
            <a:pPr marL="457200" indent="-457200">
              <a:buFont typeface="Arial" pitchFamily="34" charset="0"/>
              <a:buChar char="•"/>
              <a:defRPr/>
            </a:pPr>
            <a:r>
              <a:rPr lang="en-US" sz="2800" dirty="0">
                <a:latin typeface="Adobe Garamond Pro"/>
              </a:rPr>
              <a:t>Moth Balls</a:t>
            </a:r>
          </a:p>
          <a:p>
            <a:pPr marL="457200" indent="-457200">
              <a:buFont typeface="Arial" pitchFamily="34" charset="0"/>
              <a:buChar char="•"/>
              <a:defRPr/>
            </a:pPr>
            <a:r>
              <a:rPr lang="en-US" sz="2800" dirty="0">
                <a:latin typeface="Adobe Garamond Pro"/>
              </a:rPr>
              <a:t>Newspaper</a:t>
            </a:r>
          </a:p>
          <a:p>
            <a:pPr marL="457200" indent="-457200">
              <a:buFont typeface="Arial" pitchFamily="34" charset="0"/>
              <a:buChar char="•"/>
              <a:defRPr/>
            </a:pPr>
            <a:r>
              <a:rPr lang="en-US" sz="2800" dirty="0">
                <a:latin typeface="Adobe Garamond Pro"/>
              </a:rPr>
              <a:t>Overstuffing</a:t>
            </a:r>
          </a:p>
          <a:p>
            <a:pPr marL="457200" indent="-457200">
              <a:buFont typeface="Arial" pitchFamily="34" charset="0"/>
              <a:buChar char="•"/>
              <a:defRPr/>
            </a:pPr>
            <a:r>
              <a:rPr lang="en-US" sz="2800" dirty="0">
                <a:latin typeface="Adobe Garamond Pro"/>
              </a:rPr>
              <a:t>Non-archival materials</a:t>
            </a:r>
          </a:p>
          <a:p>
            <a:pPr marL="457200" indent="-457200">
              <a:buFont typeface="Arial" pitchFamily="34" charset="0"/>
              <a:buChar char="•"/>
              <a:defRPr/>
            </a:pPr>
            <a:endParaRPr lang="en-US" sz="2800" dirty="0">
              <a:latin typeface="Adobe Garamond Pro"/>
            </a:endParaRPr>
          </a:p>
        </p:txBody>
      </p:sp>
    </p:spTree>
    <p:extLst>
      <p:ext uri="{BB962C8B-B14F-4D97-AF65-F5344CB8AC3E}">
        <p14:creationId xmlns:p14="http://schemas.microsoft.com/office/powerpoint/2010/main" val="350810079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9986" cy="643189"/>
          </a:xfrm>
          <a:prstGeom prst="rect">
            <a:avLst/>
          </a:prstGeom>
          <a:noFill/>
        </p:spPr>
        <p:txBody>
          <a:bodyPr wrap="square" rtlCol="0">
            <a:spAutoFit/>
          </a:bodyPr>
          <a:lstStyle/>
          <a:p>
            <a:pPr>
              <a:lnSpc>
                <a:spcPct val="80000"/>
              </a:lnSpc>
            </a:pPr>
            <a:r>
              <a:rPr lang="en-US" sz="4400" dirty="0" smtClean="0">
                <a:latin typeface="FuturTBol"/>
              </a:rPr>
              <a:t>Location, Location, Location</a:t>
            </a:r>
            <a:endParaRPr lang="en-US" sz="4400" dirty="0">
              <a:latin typeface="FuturTBol"/>
              <a:cs typeface="FuturTBol"/>
            </a:endParaRPr>
          </a:p>
        </p:txBody>
      </p:sp>
      <p:sp>
        <p:nvSpPr>
          <p:cNvPr id="8" name="TextBox 7"/>
          <p:cNvSpPr txBox="1"/>
          <p:nvPr/>
        </p:nvSpPr>
        <p:spPr>
          <a:xfrm>
            <a:off x="364002" y="2562363"/>
            <a:ext cx="4106397" cy="2246769"/>
          </a:xfrm>
          <a:prstGeom prst="rect">
            <a:avLst/>
          </a:prstGeom>
          <a:noFill/>
        </p:spPr>
        <p:txBody>
          <a:bodyPr wrap="square" rtlCol="0">
            <a:spAutoFit/>
          </a:bodyPr>
          <a:lstStyle/>
          <a:p>
            <a:r>
              <a:rPr lang="en-US" sz="2800" b="1" dirty="0" smtClean="0">
                <a:latin typeface="Adobe Garamond Pro"/>
              </a:rPr>
              <a:t>Ideal</a:t>
            </a:r>
          </a:p>
          <a:p>
            <a:pPr marL="914400" lvl="1" indent="-457200">
              <a:buFont typeface="Arial" pitchFamily="34" charset="0"/>
              <a:buChar char="•"/>
            </a:pPr>
            <a:r>
              <a:rPr lang="en-US" sz="2800" dirty="0" smtClean="0">
                <a:latin typeface="Adobe Garamond Pro"/>
              </a:rPr>
              <a:t>Midlevel</a:t>
            </a:r>
          </a:p>
          <a:p>
            <a:pPr marL="914400" lvl="1" indent="-457200">
              <a:buFont typeface="Arial" pitchFamily="34" charset="0"/>
              <a:buChar char="•"/>
            </a:pPr>
            <a:r>
              <a:rPr lang="en-US" sz="2800" dirty="0" smtClean="0">
                <a:latin typeface="Adobe Garamond Pro"/>
              </a:rPr>
              <a:t>Shelved</a:t>
            </a:r>
          </a:p>
          <a:p>
            <a:pPr marL="914400" lvl="1" indent="-457200">
              <a:buFont typeface="Arial" pitchFamily="34" charset="0"/>
              <a:buChar char="•"/>
            </a:pPr>
            <a:r>
              <a:rPr lang="en-US" sz="2800" dirty="0" smtClean="0">
                <a:latin typeface="Adobe Garamond Pro"/>
              </a:rPr>
              <a:t>Closets</a:t>
            </a:r>
          </a:p>
          <a:p>
            <a:pPr marL="914400" lvl="1" indent="-457200">
              <a:buFont typeface="Arial" pitchFamily="34" charset="0"/>
              <a:buChar char="•"/>
            </a:pPr>
            <a:r>
              <a:rPr lang="en-US" sz="2800" dirty="0" smtClean="0">
                <a:latin typeface="Adobe Garamond Pro"/>
              </a:rPr>
              <a:t>Interior walls</a:t>
            </a:r>
            <a:endParaRPr lang="en-US" sz="2800" dirty="0">
              <a:latin typeface="Adobe Garamond Pro"/>
            </a:endParaRPr>
          </a:p>
        </p:txBody>
      </p:sp>
      <p:sp>
        <p:nvSpPr>
          <p:cNvPr id="12" name="TextBox 11"/>
          <p:cNvSpPr txBox="1"/>
          <p:nvPr/>
        </p:nvSpPr>
        <p:spPr>
          <a:xfrm>
            <a:off x="4659078" y="2562363"/>
            <a:ext cx="4184297" cy="2246769"/>
          </a:xfrm>
          <a:prstGeom prst="rect">
            <a:avLst/>
          </a:prstGeom>
          <a:noFill/>
        </p:spPr>
        <p:txBody>
          <a:bodyPr wrap="square" rtlCol="0">
            <a:spAutoFit/>
          </a:bodyPr>
          <a:lstStyle/>
          <a:p>
            <a:pPr>
              <a:defRPr/>
            </a:pPr>
            <a:r>
              <a:rPr lang="en-US" sz="2800" b="1" dirty="0" smtClean="0">
                <a:latin typeface="Adobe Garamond Pro"/>
              </a:rPr>
              <a:t>Not Ideal</a:t>
            </a:r>
          </a:p>
          <a:p>
            <a:pPr marL="914400" lvl="1" indent="-457200">
              <a:buFont typeface="Arial" pitchFamily="34" charset="0"/>
              <a:buChar char="•"/>
              <a:defRPr/>
            </a:pPr>
            <a:r>
              <a:rPr lang="en-US" sz="2800" dirty="0" smtClean="0">
                <a:latin typeface="Adobe Garamond Pro"/>
              </a:rPr>
              <a:t>Attic</a:t>
            </a:r>
          </a:p>
          <a:p>
            <a:pPr marL="914400" lvl="1" indent="-457200">
              <a:buFont typeface="Arial" pitchFamily="34" charset="0"/>
              <a:buChar char="•"/>
              <a:defRPr/>
            </a:pPr>
            <a:r>
              <a:rPr lang="en-US" sz="2800" dirty="0" smtClean="0">
                <a:latin typeface="Adobe Garamond Pro"/>
              </a:rPr>
              <a:t>Basement</a:t>
            </a:r>
          </a:p>
          <a:p>
            <a:pPr marL="914400" lvl="1" indent="-457200">
              <a:buFont typeface="Arial" pitchFamily="34" charset="0"/>
              <a:buChar char="•"/>
              <a:defRPr/>
            </a:pPr>
            <a:r>
              <a:rPr lang="en-US" sz="2800" dirty="0" smtClean="0">
                <a:latin typeface="Adobe Garamond Pro"/>
              </a:rPr>
              <a:t>Directly on the floor</a:t>
            </a:r>
          </a:p>
          <a:p>
            <a:pPr marL="914400" lvl="1" indent="-457200">
              <a:buFont typeface="Arial" pitchFamily="34" charset="0"/>
              <a:buChar char="•"/>
              <a:defRPr/>
            </a:pPr>
            <a:r>
              <a:rPr lang="en-US" sz="2800" dirty="0" smtClean="0">
                <a:latin typeface="Adobe Garamond Pro"/>
              </a:rPr>
              <a:t>Exterior walls</a:t>
            </a:r>
            <a:endParaRPr lang="en-US" sz="2800" dirty="0">
              <a:latin typeface="Adobe Garamond Pro"/>
            </a:endParaRPr>
          </a:p>
        </p:txBody>
      </p:sp>
    </p:spTree>
    <p:extLst>
      <p:ext uri="{BB962C8B-B14F-4D97-AF65-F5344CB8AC3E}">
        <p14:creationId xmlns:p14="http://schemas.microsoft.com/office/powerpoint/2010/main" val="379232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4721103" cy="656590"/>
          </a:xfrm>
          <a:prstGeom prst="rect">
            <a:avLst/>
          </a:prstGeom>
          <a:noFill/>
        </p:spPr>
        <p:txBody>
          <a:bodyPr wrap="square" rtlCol="0">
            <a:spAutoFit/>
          </a:bodyPr>
          <a:lstStyle/>
          <a:p>
            <a:pPr>
              <a:lnSpc>
                <a:spcPct val="80000"/>
              </a:lnSpc>
            </a:pPr>
            <a:r>
              <a:rPr lang="en-US" sz="4400" dirty="0" smtClean="0">
                <a:latin typeface="FuturTBol"/>
                <a:cs typeface="FuturTBol"/>
              </a:rPr>
              <a:t>Fiber Tree</a:t>
            </a:r>
            <a:endParaRPr lang="en-US" sz="4400" dirty="0">
              <a:latin typeface="FuturTBol"/>
              <a:cs typeface="FuturTBol"/>
            </a:endParaRPr>
          </a:p>
        </p:txBody>
      </p:sp>
      <p:grpSp>
        <p:nvGrpSpPr>
          <p:cNvPr id="2" name="Organization Chart 96"/>
          <p:cNvGrpSpPr>
            <a:grpSpLocks/>
          </p:cNvGrpSpPr>
          <p:nvPr/>
        </p:nvGrpSpPr>
        <p:grpSpPr bwMode="auto">
          <a:xfrm>
            <a:off x="174171" y="1671837"/>
            <a:ext cx="8781143" cy="5114914"/>
            <a:chOff x="288" y="1019"/>
            <a:chExt cx="8889" cy="2084"/>
          </a:xfrm>
        </p:grpSpPr>
        <p:cxnSp>
          <p:nvCxnSpPr>
            <p:cNvPr id="1073" name="_s1073"/>
            <p:cNvCxnSpPr>
              <a:cxnSpLocks noChangeShapeType="1"/>
              <a:stCxn id="28" idx="0"/>
              <a:endCxn id="12" idx="2"/>
            </p:cNvCxnSpPr>
            <p:nvPr/>
          </p:nvCxnSpPr>
          <p:spPr bwMode="auto">
            <a:xfrm rot="5400000" flipH="1">
              <a:off x="6158" y="1783"/>
              <a:ext cx="161" cy="1005"/>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74" name="_s1074"/>
            <p:cNvCxnSpPr>
              <a:cxnSpLocks noChangeShapeType="1"/>
              <a:stCxn id="27" idx="0"/>
              <a:endCxn id="25" idx="2"/>
            </p:cNvCxnSpPr>
            <p:nvPr/>
          </p:nvCxnSpPr>
          <p:spPr bwMode="auto">
            <a:xfrm rot="5400000" flipH="1">
              <a:off x="5656" y="2733"/>
              <a:ext cx="162" cy="2"/>
            </a:xfrm>
            <a:prstGeom prst="bentConnector3">
              <a:avLst>
                <a:gd name="adj1" fmla="val 28685"/>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75" name="_s1075"/>
            <p:cNvCxnSpPr>
              <a:cxnSpLocks noChangeShapeType="1"/>
              <a:stCxn id="26" idx="0"/>
              <a:endCxn id="22" idx="2"/>
            </p:cNvCxnSpPr>
            <p:nvPr/>
          </p:nvCxnSpPr>
          <p:spPr bwMode="auto">
            <a:xfrm rot="16200000">
              <a:off x="4653" y="2733"/>
              <a:ext cx="162" cy="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1076" name="_s1076"/>
            <p:cNvCxnSpPr>
              <a:cxnSpLocks noChangeShapeType="1"/>
              <a:stCxn id="25" idx="0"/>
              <a:endCxn id="12" idx="2"/>
            </p:cNvCxnSpPr>
            <p:nvPr/>
          </p:nvCxnSpPr>
          <p:spPr bwMode="auto">
            <a:xfrm rot="16200000">
              <a:off x="5656" y="2285"/>
              <a:ext cx="161" cy="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1077" name="_s1077"/>
            <p:cNvCxnSpPr>
              <a:cxnSpLocks noChangeShapeType="1"/>
              <a:stCxn id="24" idx="0"/>
              <a:endCxn id="14" idx="2"/>
            </p:cNvCxnSpPr>
            <p:nvPr/>
          </p:nvCxnSpPr>
          <p:spPr bwMode="auto">
            <a:xfrm rot="16200000">
              <a:off x="8665" y="2285"/>
              <a:ext cx="161" cy="1"/>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78" name="_s1078"/>
            <p:cNvCxnSpPr>
              <a:cxnSpLocks noChangeShapeType="1"/>
              <a:stCxn id="23" idx="0"/>
              <a:endCxn id="13" idx="2"/>
            </p:cNvCxnSpPr>
            <p:nvPr/>
          </p:nvCxnSpPr>
          <p:spPr bwMode="auto">
            <a:xfrm rot="16200000">
              <a:off x="7662" y="2285"/>
              <a:ext cx="161" cy="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1079" name="_s1079"/>
            <p:cNvCxnSpPr>
              <a:cxnSpLocks noChangeShapeType="1"/>
              <a:stCxn id="22" idx="0"/>
              <a:endCxn id="12" idx="2"/>
            </p:cNvCxnSpPr>
            <p:nvPr/>
          </p:nvCxnSpPr>
          <p:spPr bwMode="auto">
            <a:xfrm rot="16200000">
              <a:off x="5154" y="1784"/>
              <a:ext cx="161" cy="1003"/>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80" name="_s1080"/>
            <p:cNvCxnSpPr>
              <a:cxnSpLocks noChangeShapeType="1"/>
              <a:stCxn id="21" idx="0"/>
              <a:endCxn id="17" idx="2"/>
            </p:cNvCxnSpPr>
            <p:nvPr/>
          </p:nvCxnSpPr>
          <p:spPr bwMode="auto">
            <a:xfrm rot="16200000">
              <a:off x="2648" y="2733"/>
              <a:ext cx="162" cy="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1081" name="_s1081"/>
            <p:cNvCxnSpPr>
              <a:cxnSpLocks noChangeShapeType="1"/>
              <a:stCxn id="20" idx="0"/>
              <a:endCxn id="16" idx="2"/>
            </p:cNvCxnSpPr>
            <p:nvPr/>
          </p:nvCxnSpPr>
          <p:spPr bwMode="auto">
            <a:xfrm rot="16200000">
              <a:off x="1645" y="2733"/>
              <a:ext cx="162" cy="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1082" name="_s1082"/>
            <p:cNvCxnSpPr>
              <a:cxnSpLocks noChangeShapeType="1"/>
              <a:stCxn id="19" idx="0"/>
              <a:endCxn id="15" idx="2"/>
            </p:cNvCxnSpPr>
            <p:nvPr/>
          </p:nvCxnSpPr>
          <p:spPr bwMode="auto">
            <a:xfrm rot="16200000">
              <a:off x="640" y="2734"/>
              <a:ext cx="161" cy="2"/>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83" name="_s1083"/>
            <p:cNvCxnSpPr>
              <a:cxnSpLocks noChangeShapeType="1"/>
              <a:stCxn id="18" idx="0"/>
              <a:endCxn id="11" idx="2"/>
            </p:cNvCxnSpPr>
            <p:nvPr/>
          </p:nvCxnSpPr>
          <p:spPr bwMode="auto">
            <a:xfrm rot="5400000" flipH="1">
              <a:off x="3649" y="2285"/>
              <a:ext cx="161" cy="1"/>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84" name="_s1084"/>
            <p:cNvCxnSpPr>
              <a:cxnSpLocks noChangeShapeType="1"/>
              <a:stCxn id="17" idx="0"/>
              <a:endCxn id="10" idx="2"/>
            </p:cNvCxnSpPr>
            <p:nvPr/>
          </p:nvCxnSpPr>
          <p:spPr bwMode="auto">
            <a:xfrm rot="5400000" flipH="1">
              <a:off x="2145" y="1783"/>
              <a:ext cx="161" cy="1005"/>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85" name="_s1085"/>
            <p:cNvCxnSpPr>
              <a:cxnSpLocks noChangeShapeType="1"/>
              <a:stCxn id="16" idx="0"/>
              <a:endCxn id="10" idx="2"/>
            </p:cNvCxnSpPr>
            <p:nvPr/>
          </p:nvCxnSpPr>
          <p:spPr bwMode="auto">
            <a:xfrm rot="5400000" flipH="1">
              <a:off x="1643" y="2285"/>
              <a:ext cx="161" cy="2"/>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86" name="_s1086"/>
            <p:cNvCxnSpPr>
              <a:cxnSpLocks noChangeShapeType="1"/>
              <a:stCxn id="15" idx="0"/>
              <a:endCxn id="10" idx="2"/>
            </p:cNvCxnSpPr>
            <p:nvPr/>
          </p:nvCxnSpPr>
          <p:spPr bwMode="auto">
            <a:xfrm rot="16200000">
              <a:off x="1142" y="1785"/>
              <a:ext cx="161" cy="1001"/>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87" name="_s1087"/>
            <p:cNvCxnSpPr>
              <a:cxnSpLocks noChangeShapeType="1"/>
              <a:stCxn id="14" idx="0"/>
              <a:endCxn id="9" idx="2"/>
            </p:cNvCxnSpPr>
            <p:nvPr/>
          </p:nvCxnSpPr>
          <p:spPr bwMode="auto">
            <a:xfrm rot="5400000" flipH="1">
              <a:off x="7912" y="1084"/>
              <a:ext cx="161" cy="1506"/>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88" name="_s1088"/>
            <p:cNvCxnSpPr>
              <a:cxnSpLocks noChangeShapeType="1"/>
              <a:stCxn id="13" idx="0"/>
              <a:endCxn id="9" idx="2"/>
            </p:cNvCxnSpPr>
            <p:nvPr/>
          </p:nvCxnSpPr>
          <p:spPr bwMode="auto">
            <a:xfrm rot="5400000" flipH="1">
              <a:off x="7410" y="1586"/>
              <a:ext cx="161" cy="502"/>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89" name="_s1089"/>
            <p:cNvCxnSpPr>
              <a:cxnSpLocks noChangeShapeType="1"/>
              <a:stCxn id="12" idx="0"/>
              <a:endCxn id="9" idx="2"/>
            </p:cNvCxnSpPr>
            <p:nvPr/>
          </p:nvCxnSpPr>
          <p:spPr bwMode="auto">
            <a:xfrm rot="16200000">
              <a:off x="6407" y="1085"/>
              <a:ext cx="161" cy="1504"/>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90" name="_s1090"/>
            <p:cNvCxnSpPr>
              <a:cxnSpLocks noChangeShapeType="1"/>
              <a:stCxn id="11" idx="0"/>
              <a:endCxn id="8" idx="2"/>
            </p:cNvCxnSpPr>
            <p:nvPr/>
          </p:nvCxnSpPr>
          <p:spPr bwMode="auto">
            <a:xfrm rot="5400000" flipH="1">
              <a:off x="3147" y="1335"/>
              <a:ext cx="161" cy="1003"/>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91" name="_s1091"/>
            <p:cNvCxnSpPr>
              <a:cxnSpLocks noChangeShapeType="1"/>
              <a:stCxn id="10" idx="0"/>
              <a:endCxn id="8" idx="2"/>
            </p:cNvCxnSpPr>
            <p:nvPr/>
          </p:nvCxnSpPr>
          <p:spPr bwMode="auto">
            <a:xfrm rot="16200000">
              <a:off x="2144" y="1335"/>
              <a:ext cx="161" cy="1003"/>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92" name="_s1092"/>
            <p:cNvCxnSpPr>
              <a:cxnSpLocks noChangeShapeType="1"/>
              <a:stCxn id="9" idx="0"/>
              <a:endCxn id="3" idx="2"/>
            </p:cNvCxnSpPr>
            <p:nvPr/>
          </p:nvCxnSpPr>
          <p:spPr bwMode="auto">
            <a:xfrm rot="5400000" flipH="1">
              <a:off x="6031" y="260"/>
              <a:ext cx="161" cy="2256"/>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93" name="_s1093"/>
            <p:cNvCxnSpPr>
              <a:cxnSpLocks noChangeShapeType="1"/>
              <a:stCxn id="8" idx="0"/>
              <a:endCxn id="3" idx="2"/>
            </p:cNvCxnSpPr>
            <p:nvPr/>
          </p:nvCxnSpPr>
          <p:spPr bwMode="auto">
            <a:xfrm rot="16200000">
              <a:off x="3774" y="259"/>
              <a:ext cx="161" cy="2258"/>
            </a:xfrm>
            <a:prstGeom prst="bentConnector3">
              <a:avLst>
                <a:gd name="adj1" fmla="val 28917"/>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sp>
          <p:nvSpPr>
            <p:cNvPr id="3" name="_s1094"/>
            <p:cNvSpPr>
              <a:spLocks noChangeArrowheads="1"/>
            </p:cNvSpPr>
            <p:nvPr/>
          </p:nvSpPr>
          <p:spPr bwMode="auto">
            <a:xfrm>
              <a:off x="4551" y="1019"/>
              <a:ext cx="864" cy="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Fibers</a:t>
              </a:r>
            </a:p>
          </p:txBody>
        </p:sp>
        <p:sp>
          <p:nvSpPr>
            <p:cNvPr id="8" name="_s1095"/>
            <p:cNvSpPr>
              <a:spLocks noChangeArrowheads="1"/>
            </p:cNvSpPr>
            <p:nvPr/>
          </p:nvSpPr>
          <p:spPr bwMode="auto">
            <a:xfrm>
              <a:off x="2294" y="1468"/>
              <a:ext cx="864" cy="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Natural</a:t>
              </a:r>
            </a:p>
          </p:txBody>
        </p:sp>
        <p:sp>
          <p:nvSpPr>
            <p:cNvPr id="9" name="_s1096"/>
            <p:cNvSpPr>
              <a:spLocks noChangeArrowheads="1"/>
            </p:cNvSpPr>
            <p:nvPr/>
          </p:nvSpPr>
          <p:spPr bwMode="auto">
            <a:xfrm>
              <a:off x="6808" y="1468"/>
              <a:ext cx="864" cy="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Man-Made</a:t>
              </a:r>
            </a:p>
          </p:txBody>
        </p:sp>
        <p:sp>
          <p:nvSpPr>
            <p:cNvPr id="10" name="_s1097"/>
            <p:cNvSpPr>
              <a:spLocks noChangeArrowheads="1"/>
            </p:cNvSpPr>
            <p:nvPr/>
          </p:nvSpPr>
          <p:spPr bwMode="auto">
            <a:xfrm>
              <a:off x="1291" y="1917"/>
              <a:ext cx="864" cy="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Cellulose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Fibers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(vegetable)</a:t>
              </a:r>
            </a:p>
          </p:txBody>
        </p:sp>
        <p:sp>
          <p:nvSpPr>
            <p:cNvPr id="11" name="_s1098"/>
            <p:cNvSpPr>
              <a:spLocks noChangeArrowheads="1"/>
            </p:cNvSpPr>
            <p:nvPr/>
          </p:nvSpPr>
          <p:spPr bwMode="auto">
            <a:xfrm>
              <a:off x="3297" y="1917"/>
              <a:ext cx="864" cy="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Protein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Fibers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(animal)</a:t>
              </a:r>
            </a:p>
          </p:txBody>
        </p:sp>
        <p:sp>
          <p:nvSpPr>
            <p:cNvPr id="12" name="_s1099"/>
            <p:cNvSpPr>
              <a:spLocks noChangeArrowheads="1"/>
            </p:cNvSpPr>
            <p:nvPr/>
          </p:nvSpPr>
          <p:spPr bwMode="auto">
            <a:xfrm>
              <a:off x="5304" y="1917"/>
              <a:ext cx="864" cy="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Modified</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Natural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Polymers</a:t>
              </a:r>
            </a:p>
          </p:txBody>
        </p:sp>
        <p:sp>
          <p:nvSpPr>
            <p:cNvPr id="13" name="_s1100"/>
            <p:cNvSpPr>
              <a:spLocks noChangeArrowheads="1"/>
            </p:cNvSpPr>
            <p:nvPr/>
          </p:nvSpPr>
          <p:spPr bwMode="auto">
            <a:xfrm>
              <a:off x="7310" y="1917"/>
              <a:ext cx="864" cy="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Synthetic</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Polymers</a:t>
              </a:r>
            </a:p>
          </p:txBody>
        </p:sp>
        <p:sp>
          <p:nvSpPr>
            <p:cNvPr id="14" name="_s1101"/>
            <p:cNvSpPr>
              <a:spLocks noChangeArrowheads="1"/>
            </p:cNvSpPr>
            <p:nvPr/>
          </p:nvSpPr>
          <p:spPr bwMode="auto">
            <a:xfrm>
              <a:off x="8314" y="1917"/>
              <a:ext cx="863" cy="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Misc</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Fibers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(mineral)</a:t>
              </a:r>
            </a:p>
          </p:txBody>
        </p:sp>
        <p:sp>
          <p:nvSpPr>
            <p:cNvPr id="15" name="_s1102"/>
            <p:cNvSpPr>
              <a:spLocks noChangeArrowheads="1"/>
            </p:cNvSpPr>
            <p:nvPr/>
          </p:nvSpPr>
          <p:spPr bwMode="auto">
            <a:xfrm>
              <a:off x="289" y="2366"/>
              <a:ext cx="863" cy="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Bast Fibers</a:t>
              </a:r>
            </a:p>
          </p:txBody>
        </p:sp>
        <p:sp>
          <p:nvSpPr>
            <p:cNvPr id="16" name="_s1103"/>
            <p:cNvSpPr>
              <a:spLocks noChangeArrowheads="1"/>
            </p:cNvSpPr>
            <p:nvPr/>
          </p:nvSpPr>
          <p:spPr bwMode="auto">
            <a:xfrm>
              <a:off x="1292" y="2366"/>
              <a:ext cx="863" cy="287"/>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Leaf Fibers</a:t>
              </a:r>
            </a:p>
          </p:txBody>
        </p:sp>
        <p:sp>
          <p:nvSpPr>
            <p:cNvPr id="17" name="_s1104"/>
            <p:cNvSpPr>
              <a:spLocks noChangeArrowheads="1"/>
            </p:cNvSpPr>
            <p:nvPr/>
          </p:nvSpPr>
          <p:spPr bwMode="auto">
            <a:xfrm>
              <a:off x="2295" y="2366"/>
              <a:ext cx="863" cy="287"/>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Seed Fibers</a:t>
              </a:r>
            </a:p>
          </p:txBody>
        </p:sp>
        <p:sp>
          <p:nvSpPr>
            <p:cNvPr id="18" name="_s1105"/>
            <p:cNvSpPr>
              <a:spLocks noChangeArrowheads="1"/>
            </p:cNvSpPr>
            <p:nvPr/>
          </p:nvSpPr>
          <p:spPr bwMode="auto">
            <a:xfrm>
              <a:off x="3298" y="2366"/>
              <a:ext cx="863" cy="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Wool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Cashmere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Alpaca</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Silk</a:t>
              </a:r>
            </a:p>
          </p:txBody>
        </p:sp>
        <p:sp>
          <p:nvSpPr>
            <p:cNvPr id="19" name="_s1106"/>
            <p:cNvSpPr>
              <a:spLocks noChangeArrowheads="1"/>
            </p:cNvSpPr>
            <p:nvPr/>
          </p:nvSpPr>
          <p:spPr bwMode="auto">
            <a:xfrm>
              <a:off x="288" y="2815"/>
              <a:ext cx="864" cy="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Flax (Linen)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Hemp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Ramie</a:t>
              </a:r>
            </a:p>
          </p:txBody>
        </p:sp>
        <p:sp>
          <p:nvSpPr>
            <p:cNvPr id="20" name="_s1107"/>
            <p:cNvSpPr>
              <a:spLocks noChangeArrowheads="1"/>
            </p:cNvSpPr>
            <p:nvPr/>
          </p:nvSpPr>
          <p:spPr bwMode="auto">
            <a:xfrm>
              <a:off x="1292" y="2815"/>
              <a:ext cx="863" cy="287"/>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Agave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Pineapple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Palm</a:t>
              </a:r>
            </a:p>
          </p:txBody>
        </p:sp>
        <p:sp>
          <p:nvSpPr>
            <p:cNvPr id="21" name="_s1108"/>
            <p:cNvSpPr>
              <a:spLocks noChangeArrowheads="1"/>
            </p:cNvSpPr>
            <p:nvPr/>
          </p:nvSpPr>
          <p:spPr bwMode="auto">
            <a:xfrm>
              <a:off x="2295" y="2815"/>
              <a:ext cx="863" cy="286"/>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Cotton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Kapok</a:t>
              </a:r>
            </a:p>
          </p:txBody>
        </p:sp>
        <p:sp>
          <p:nvSpPr>
            <p:cNvPr id="22" name="_s1109"/>
            <p:cNvSpPr>
              <a:spLocks noChangeArrowheads="1"/>
            </p:cNvSpPr>
            <p:nvPr/>
          </p:nvSpPr>
          <p:spPr bwMode="auto">
            <a:xfrm>
              <a:off x="4301" y="2366"/>
              <a:ext cx="863" cy="287"/>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Cellulose</a:t>
              </a:r>
            </a:p>
          </p:txBody>
        </p:sp>
        <p:sp>
          <p:nvSpPr>
            <p:cNvPr id="23" name="_s1110"/>
            <p:cNvSpPr>
              <a:spLocks noChangeArrowheads="1"/>
            </p:cNvSpPr>
            <p:nvPr/>
          </p:nvSpPr>
          <p:spPr bwMode="auto">
            <a:xfrm>
              <a:off x="7311" y="2366"/>
              <a:ext cx="862" cy="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Nylon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Polyester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Polyurethane</a:t>
              </a:r>
            </a:p>
          </p:txBody>
        </p:sp>
        <p:sp>
          <p:nvSpPr>
            <p:cNvPr id="24" name="_s1111"/>
            <p:cNvSpPr>
              <a:spLocks noChangeArrowheads="1"/>
            </p:cNvSpPr>
            <p:nvPr/>
          </p:nvSpPr>
          <p:spPr bwMode="auto">
            <a:xfrm>
              <a:off x="8313" y="2366"/>
              <a:ext cx="864" cy="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Asbestos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Glass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Metal</a:t>
              </a:r>
            </a:p>
          </p:txBody>
        </p:sp>
        <p:sp>
          <p:nvSpPr>
            <p:cNvPr id="25" name="_s1112"/>
            <p:cNvSpPr>
              <a:spLocks noChangeArrowheads="1"/>
            </p:cNvSpPr>
            <p:nvPr/>
          </p:nvSpPr>
          <p:spPr bwMode="auto">
            <a:xfrm>
              <a:off x="5304" y="2366"/>
              <a:ext cx="864" cy="287"/>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Protein</a:t>
              </a:r>
            </a:p>
          </p:txBody>
        </p:sp>
        <p:sp>
          <p:nvSpPr>
            <p:cNvPr id="26" name="_s1113"/>
            <p:cNvSpPr>
              <a:spLocks noChangeArrowheads="1"/>
            </p:cNvSpPr>
            <p:nvPr/>
          </p:nvSpPr>
          <p:spPr bwMode="auto">
            <a:xfrm>
              <a:off x="4301" y="2815"/>
              <a:ext cx="863" cy="287"/>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Viscose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Acetate-Rayon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Acetate</a:t>
              </a:r>
            </a:p>
          </p:txBody>
        </p:sp>
        <p:sp>
          <p:nvSpPr>
            <p:cNvPr id="27" name="_s1114"/>
            <p:cNvSpPr>
              <a:spLocks noChangeArrowheads="1"/>
            </p:cNvSpPr>
            <p:nvPr/>
          </p:nvSpPr>
          <p:spPr bwMode="auto">
            <a:xfrm>
              <a:off x="5305" y="2815"/>
              <a:ext cx="863" cy="287"/>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Casein (milk)</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Ardil (peanut)</a:t>
              </a:r>
            </a:p>
          </p:txBody>
        </p:sp>
        <p:sp>
          <p:nvSpPr>
            <p:cNvPr id="28" name="_s1115"/>
            <p:cNvSpPr>
              <a:spLocks noChangeArrowheads="1"/>
            </p:cNvSpPr>
            <p:nvPr/>
          </p:nvSpPr>
          <p:spPr bwMode="auto">
            <a:xfrm>
              <a:off x="6308" y="2366"/>
              <a:ext cx="863" cy="287"/>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Rubber</a:t>
              </a:r>
            </a:p>
          </p:txBody>
        </p:sp>
      </p:grpSp>
    </p:spTree>
    <p:extLst>
      <p:ext uri="{BB962C8B-B14F-4D97-AF65-F5344CB8AC3E}">
        <p14:creationId xmlns:p14="http://schemas.microsoft.com/office/powerpoint/2010/main" val="13028040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Dos Overview</a:t>
            </a:r>
            <a:endParaRPr lang="en-US" sz="4400" dirty="0">
              <a:latin typeface="FuturTBol"/>
              <a:cs typeface="FuturTBol"/>
            </a:endParaRPr>
          </a:p>
        </p:txBody>
      </p:sp>
      <p:sp>
        <p:nvSpPr>
          <p:cNvPr id="9" name="TextBox 8"/>
          <p:cNvSpPr txBox="1"/>
          <p:nvPr/>
        </p:nvSpPr>
        <p:spPr>
          <a:xfrm>
            <a:off x="349488" y="2489793"/>
            <a:ext cx="8286512" cy="3970318"/>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Wash unbleached Muslin or cotton sheeting</a:t>
            </a:r>
          </a:p>
          <a:p>
            <a:pPr marL="285750" indent="-285750">
              <a:buFont typeface="Arial" pitchFamily="34" charset="0"/>
              <a:buChar char="•"/>
            </a:pPr>
            <a:r>
              <a:rPr lang="en-US" sz="2800" dirty="0">
                <a:latin typeface="Adobe Garamond Pro"/>
              </a:rPr>
              <a:t>Pad folds with acid free tissue/muslin</a:t>
            </a:r>
          </a:p>
          <a:p>
            <a:pPr marL="285750" indent="-285750">
              <a:buFont typeface="Arial" pitchFamily="34" charset="0"/>
              <a:buChar char="•"/>
            </a:pPr>
            <a:r>
              <a:rPr lang="en-US" sz="2800" dirty="0">
                <a:latin typeface="Adobe Garamond Pro"/>
              </a:rPr>
              <a:t>Keep stacks short</a:t>
            </a:r>
          </a:p>
          <a:p>
            <a:pPr marL="285750" indent="-285750">
              <a:buFont typeface="Arial" pitchFamily="34" charset="0"/>
              <a:buChar char="•"/>
            </a:pPr>
            <a:r>
              <a:rPr lang="en-US" sz="2800" dirty="0">
                <a:latin typeface="Adobe Garamond Pro"/>
              </a:rPr>
              <a:t>Regularly (every few month) refold the textile</a:t>
            </a:r>
          </a:p>
          <a:p>
            <a:pPr marL="742950" lvl="1" indent="-285750">
              <a:buFont typeface="Arial" pitchFamily="34" charset="0"/>
              <a:buChar char="•"/>
            </a:pPr>
            <a:r>
              <a:rPr lang="en-US" sz="2400" dirty="0">
                <a:latin typeface="Adobe Garamond Pro"/>
              </a:rPr>
              <a:t>Fold in the opposite direction</a:t>
            </a:r>
          </a:p>
          <a:p>
            <a:pPr marL="285750" indent="-285750">
              <a:buFont typeface="Arial" pitchFamily="34" charset="0"/>
              <a:buChar char="•"/>
            </a:pPr>
            <a:r>
              <a:rPr lang="en-US" sz="2800" dirty="0">
                <a:latin typeface="Adobe Garamond Pro"/>
              </a:rPr>
              <a:t>Check container and its location every month</a:t>
            </a:r>
          </a:p>
          <a:p>
            <a:pPr marL="285750" indent="-285750">
              <a:buFont typeface="Arial" pitchFamily="34" charset="0"/>
              <a:buChar char="•"/>
            </a:pPr>
            <a:r>
              <a:rPr lang="en-US" sz="2800" dirty="0">
                <a:latin typeface="Adobe Garamond Pro"/>
              </a:rPr>
              <a:t>Check container contents annually for pests and damage</a:t>
            </a:r>
          </a:p>
          <a:p>
            <a:pPr marL="914400" lvl="1" indent="-457200">
              <a:buFont typeface="Arial" pitchFamily="34" charset="0"/>
              <a:buChar char="•"/>
            </a:pPr>
            <a:endParaRPr lang="en-US" sz="2800" dirty="0">
              <a:latin typeface="Adobe Garamond Pro"/>
            </a:endParaRPr>
          </a:p>
        </p:txBody>
      </p:sp>
    </p:spTree>
    <p:extLst>
      <p:ext uri="{BB962C8B-B14F-4D97-AF65-F5344CB8AC3E}">
        <p14:creationId xmlns:p14="http://schemas.microsoft.com/office/powerpoint/2010/main" val="16526666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Methods</a:t>
            </a:r>
          </a:p>
        </p:txBody>
      </p:sp>
      <p:pic>
        <p:nvPicPr>
          <p:cNvPr id="12" name="Picture 2" descr="http://textilecollection.wisc.edu/images/event_images/caring_for_your_textiles/Caring-for-Textiles_7.jpg"/>
          <p:cNvPicPr>
            <a:picLocks noChangeAspect="1" noChangeArrowheads="1"/>
          </p:cNvPicPr>
          <p:nvPr/>
        </p:nvPicPr>
        <p:blipFill rotWithShape="1">
          <a:blip r:embed="rId5">
            <a:extLst>
              <a:ext uri="{28A0092B-C50C-407E-A947-70E740481C1C}">
                <a14:useLocalDpi xmlns:a14="http://schemas.microsoft.com/office/drawing/2010/main" val="0"/>
              </a:ext>
            </a:extLst>
          </a:blip>
          <a:srcRect t="69356"/>
          <a:stretch/>
        </p:blipFill>
        <p:spPr bwMode="auto">
          <a:xfrm>
            <a:off x="4686626" y="2464419"/>
            <a:ext cx="4045471" cy="929772"/>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http://76.162.218.89/images/CoconutBeltLighter.jpg"/>
          <p:cNvPicPr>
            <a:picLocks noChangeAspect="1" noChangeArrowheads="1"/>
          </p:cNvPicPr>
          <p:nvPr/>
        </p:nvPicPr>
        <p:blipFill rotWithShape="1">
          <a:blip r:embed="rId6">
            <a:extLst>
              <a:ext uri="{28A0092B-C50C-407E-A947-70E740481C1C}">
                <a14:useLocalDpi xmlns:a14="http://schemas.microsoft.com/office/drawing/2010/main" val="0"/>
              </a:ext>
            </a:extLst>
          </a:blip>
          <a:srcRect l="629" t="25302" r="-629" b="4576"/>
          <a:stretch/>
        </p:blipFill>
        <p:spPr bwMode="auto">
          <a:xfrm>
            <a:off x="2279559" y="3086171"/>
            <a:ext cx="3289911" cy="1533702"/>
          </a:xfrm>
          <a:prstGeom prst="rect">
            <a:avLst/>
          </a:prstGeom>
          <a:noFill/>
          <a:extLst>
            <a:ext uri="{909E8E84-426E-40DD-AFC4-6F175D3DCCD1}">
              <a14:hiddenFill xmlns:a14="http://schemas.microsoft.com/office/drawing/2010/main">
                <a:solidFill>
                  <a:srgbClr val="FFFFFF"/>
                </a:solidFill>
              </a14:hiddenFill>
            </a:ext>
          </a:extLst>
        </p:spPr>
      </p:pic>
      <p:pic>
        <p:nvPicPr>
          <p:cNvPr id="18440" name="Picture 8" descr="Purses rehoused using a segmented tray."/>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4656" y="2567831"/>
            <a:ext cx="1918081" cy="255744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anthropology.si.edu/conservation/images/gloves_riker_box.jpg"/>
          <p:cNvPicPr>
            <a:picLocks noChangeAspect="1" noChangeArrowheads="1"/>
          </p:cNvPicPr>
          <p:nvPr/>
        </p:nvPicPr>
        <p:blipFill rotWithShape="1">
          <a:blip r:embed="rId8">
            <a:extLst>
              <a:ext uri="{28A0092B-C50C-407E-A947-70E740481C1C}">
                <a14:useLocalDpi xmlns:a14="http://schemas.microsoft.com/office/drawing/2010/main" val="0"/>
              </a:ext>
            </a:extLst>
          </a:blip>
          <a:srcRect l="12329"/>
          <a:stretch/>
        </p:blipFill>
        <p:spPr bwMode="auto">
          <a:xfrm>
            <a:off x="6339190" y="3556776"/>
            <a:ext cx="1966587" cy="1682355"/>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http://www.denverartmuseum.org/sites/default/files/styles/blog_inline/public/Rolled.Trim_.1.jpg?itok=FZ1k9x_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29862" y="4153130"/>
            <a:ext cx="1629202" cy="226459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727794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Object Housing</a:t>
            </a:r>
            <a:endParaRPr lang="en-US" sz="4400" dirty="0">
              <a:latin typeface="FuturTBol"/>
              <a:cs typeface="FuturTBol"/>
            </a:endParaRPr>
          </a:p>
        </p:txBody>
      </p:sp>
      <p:sp>
        <p:nvSpPr>
          <p:cNvPr id="9" name="TextBox 8"/>
          <p:cNvSpPr txBox="1"/>
          <p:nvPr/>
        </p:nvSpPr>
        <p:spPr>
          <a:xfrm>
            <a:off x="349488" y="2489793"/>
            <a:ext cx="8286512" cy="3539430"/>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Wrapping</a:t>
            </a:r>
          </a:p>
          <a:p>
            <a:pPr marL="285750" indent="-285750">
              <a:buFont typeface="Arial" pitchFamily="34" charset="0"/>
              <a:buChar char="•"/>
            </a:pPr>
            <a:r>
              <a:rPr lang="en-US" sz="2800" dirty="0">
                <a:latin typeface="Adobe Garamond Pro"/>
              </a:rPr>
              <a:t>Interleaving</a:t>
            </a:r>
          </a:p>
          <a:p>
            <a:pPr marL="285750" indent="-285750">
              <a:buFont typeface="Arial" pitchFamily="34" charset="0"/>
              <a:buChar char="•"/>
            </a:pPr>
            <a:r>
              <a:rPr lang="en-US" sz="2800" dirty="0">
                <a:latin typeface="Adobe Garamond Pro"/>
              </a:rPr>
              <a:t>Rolled</a:t>
            </a:r>
          </a:p>
          <a:p>
            <a:pPr marL="285750" indent="-285750">
              <a:buFont typeface="Arial" pitchFamily="34" charset="0"/>
              <a:buChar char="•"/>
            </a:pPr>
            <a:r>
              <a:rPr lang="en-US" sz="2800" dirty="0">
                <a:latin typeface="Adobe Garamond Pro"/>
              </a:rPr>
              <a:t>Hanging</a:t>
            </a:r>
          </a:p>
          <a:p>
            <a:pPr marL="285750" indent="-285750">
              <a:buFont typeface="Arial" pitchFamily="34" charset="0"/>
              <a:buChar char="•"/>
            </a:pPr>
            <a:r>
              <a:rPr lang="en-US" sz="2800" dirty="0">
                <a:latin typeface="Adobe Garamond Pro"/>
              </a:rPr>
              <a:t>Flat</a:t>
            </a:r>
          </a:p>
          <a:p>
            <a:pPr marL="285750" indent="-285750">
              <a:buFont typeface="Arial" pitchFamily="34" charset="0"/>
              <a:buChar char="•"/>
            </a:pPr>
            <a:r>
              <a:rPr lang="en-US" sz="2800" dirty="0">
                <a:latin typeface="Adobe Garamond Pro"/>
              </a:rPr>
              <a:t>Enclosures</a:t>
            </a:r>
          </a:p>
          <a:p>
            <a:pPr marL="285750" indent="-285750">
              <a:buFont typeface="Arial" pitchFamily="34" charset="0"/>
              <a:buChar char="•"/>
            </a:pPr>
            <a:r>
              <a:rPr lang="en-US" sz="2800" dirty="0">
                <a:latin typeface="Adobe Garamond Pro"/>
              </a:rPr>
              <a:t>Supports and Mounts</a:t>
            </a:r>
          </a:p>
          <a:p>
            <a:pPr marL="285750" indent="-285750">
              <a:buFont typeface="Arial" pitchFamily="34" charset="0"/>
              <a:buChar char="•"/>
            </a:pPr>
            <a:endParaRPr lang="en-US" sz="2800" dirty="0">
              <a:latin typeface="Adobe Garamond Pro"/>
            </a:endParaRPr>
          </a:p>
        </p:txBody>
      </p:sp>
    </p:spTree>
    <p:extLst>
      <p:ext uri="{BB962C8B-B14F-4D97-AF65-F5344CB8AC3E}">
        <p14:creationId xmlns:p14="http://schemas.microsoft.com/office/powerpoint/2010/main" val="16526666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9986" cy="643189"/>
          </a:xfrm>
          <a:prstGeom prst="rect">
            <a:avLst/>
          </a:prstGeom>
          <a:noFill/>
        </p:spPr>
        <p:txBody>
          <a:bodyPr wrap="square" rtlCol="0">
            <a:spAutoFit/>
          </a:bodyPr>
          <a:lstStyle/>
          <a:p>
            <a:pPr>
              <a:lnSpc>
                <a:spcPct val="80000"/>
              </a:lnSpc>
            </a:pPr>
            <a:r>
              <a:rPr lang="en-US" sz="4400" dirty="0" smtClean="0">
                <a:latin typeface="FuturTBol"/>
              </a:rPr>
              <a:t>Considerations</a:t>
            </a:r>
            <a:endParaRPr lang="en-US" sz="4400" dirty="0">
              <a:latin typeface="FuturTBol"/>
              <a:cs typeface="FuturTBol"/>
            </a:endParaRPr>
          </a:p>
        </p:txBody>
      </p:sp>
      <p:sp>
        <p:nvSpPr>
          <p:cNvPr id="8" name="TextBox 7"/>
          <p:cNvSpPr txBox="1"/>
          <p:nvPr/>
        </p:nvSpPr>
        <p:spPr>
          <a:xfrm>
            <a:off x="364002" y="2562363"/>
            <a:ext cx="4106397" cy="2677656"/>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Weight</a:t>
            </a:r>
          </a:p>
          <a:p>
            <a:pPr marL="285750" indent="-285750">
              <a:buFont typeface="Arial" pitchFamily="34" charset="0"/>
              <a:buChar char="•"/>
            </a:pPr>
            <a:r>
              <a:rPr lang="en-US" sz="2800" dirty="0">
                <a:latin typeface="Adobe Garamond Pro"/>
              </a:rPr>
              <a:t>Overall strength</a:t>
            </a:r>
          </a:p>
          <a:p>
            <a:pPr marL="285750" indent="-285750">
              <a:buFont typeface="Arial" pitchFamily="34" charset="0"/>
              <a:buChar char="•"/>
            </a:pPr>
            <a:r>
              <a:rPr lang="en-US" sz="2800" dirty="0">
                <a:latin typeface="Adobe Garamond Pro"/>
              </a:rPr>
              <a:t>Overall condition</a:t>
            </a:r>
          </a:p>
          <a:p>
            <a:pPr marL="742950" lvl="1" indent="-285750">
              <a:buFont typeface="Arial" pitchFamily="34" charset="0"/>
              <a:buChar char="•"/>
            </a:pPr>
            <a:r>
              <a:rPr lang="en-US" sz="2400" dirty="0">
                <a:latin typeface="Adobe Garamond Pro"/>
              </a:rPr>
              <a:t>Areas of weakness</a:t>
            </a:r>
          </a:p>
          <a:p>
            <a:pPr marL="742950" lvl="1" indent="-285750">
              <a:buFont typeface="Arial" pitchFamily="34" charset="0"/>
              <a:buChar char="•"/>
            </a:pPr>
            <a:r>
              <a:rPr lang="en-US" sz="2400" dirty="0">
                <a:latin typeface="Adobe Garamond Pro"/>
              </a:rPr>
              <a:t>Level of deterioration</a:t>
            </a:r>
          </a:p>
          <a:p>
            <a:pPr marL="285750" indent="-285750">
              <a:buFont typeface="Arial" pitchFamily="34" charset="0"/>
              <a:buChar char="•"/>
            </a:pPr>
            <a:endParaRPr lang="en-US" dirty="0"/>
          </a:p>
          <a:p>
            <a:pPr marL="285750" indent="-285750">
              <a:buFont typeface="Arial" pitchFamily="34" charset="0"/>
              <a:buChar char="•"/>
            </a:pPr>
            <a:endParaRPr lang="en-US" dirty="0"/>
          </a:p>
        </p:txBody>
      </p:sp>
      <p:sp>
        <p:nvSpPr>
          <p:cNvPr id="12" name="TextBox 11"/>
          <p:cNvSpPr txBox="1"/>
          <p:nvPr/>
        </p:nvSpPr>
        <p:spPr>
          <a:xfrm>
            <a:off x="4659078" y="2562363"/>
            <a:ext cx="4093035" cy="1815882"/>
          </a:xfrm>
          <a:prstGeom prst="rect">
            <a:avLst/>
          </a:prstGeom>
          <a:noFill/>
        </p:spPr>
        <p:txBody>
          <a:bodyPr wrap="square" rtlCol="0">
            <a:spAutoFit/>
          </a:bodyPr>
          <a:lstStyle/>
          <a:p>
            <a:pPr marL="457200" indent="-457200">
              <a:buFont typeface="Arial" pitchFamily="34" charset="0"/>
              <a:buChar char="•"/>
              <a:defRPr/>
            </a:pPr>
            <a:r>
              <a:rPr lang="en-US" sz="2800" dirty="0" smtClean="0">
                <a:latin typeface="Adobe Garamond Pro"/>
              </a:rPr>
              <a:t>Age</a:t>
            </a:r>
          </a:p>
          <a:p>
            <a:pPr marL="457200" indent="-457200">
              <a:buFont typeface="Arial" pitchFamily="34" charset="0"/>
              <a:buChar char="•"/>
              <a:defRPr/>
            </a:pPr>
            <a:r>
              <a:rPr lang="en-US" sz="2800" dirty="0" smtClean="0">
                <a:latin typeface="Adobe Garamond Pro"/>
              </a:rPr>
              <a:t>Construction</a:t>
            </a:r>
          </a:p>
          <a:p>
            <a:pPr marL="457200" indent="-457200">
              <a:buFont typeface="Arial" pitchFamily="34" charset="0"/>
              <a:buChar char="•"/>
              <a:defRPr/>
            </a:pPr>
            <a:r>
              <a:rPr lang="en-US" sz="2800" dirty="0" smtClean="0">
                <a:latin typeface="Adobe Garamond Pro"/>
              </a:rPr>
              <a:t>Elements</a:t>
            </a:r>
          </a:p>
          <a:p>
            <a:pPr marL="457200" indent="-457200">
              <a:buFont typeface="Arial" pitchFamily="34" charset="0"/>
              <a:buChar char="•"/>
              <a:defRPr/>
            </a:pPr>
            <a:r>
              <a:rPr lang="en-US" sz="2800" dirty="0" smtClean="0">
                <a:latin typeface="Adobe Garamond Pro"/>
              </a:rPr>
              <a:t>Color</a:t>
            </a:r>
            <a:endParaRPr lang="en-US" sz="2800" dirty="0">
              <a:latin typeface="Adobe Garamond Pro"/>
            </a:endParaRPr>
          </a:p>
        </p:txBody>
      </p:sp>
      <p:sp>
        <p:nvSpPr>
          <p:cNvPr id="9" name="Rectangle 7"/>
          <p:cNvSpPr>
            <a:spLocks noChangeArrowheads="1"/>
          </p:cNvSpPr>
          <p:nvPr/>
        </p:nvSpPr>
        <p:spPr bwMode="auto">
          <a:xfrm>
            <a:off x="457200" y="5348614"/>
            <a:ext cx="8153400" cy="1052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Clr>
                <a:schemeClr val="accent1"/>
              </a:buClr>
              <a:buSzPct val="65000"/>
              <a:buFont typeface="Wingdings" pitchFamily="2" charset="2"/>
              <a:buNone/>
            </a:pPr>
            <a:r>
              <a:rPr lang="en-US" sz="4000" i="1" dirty="0">
                <a:latin typeface="Adobe Garamond Pro"/>
              </a:rPr>
              <a:t>Store like items with like items!</a:t>
            </a:r>
          </a:p>
        </p:txBody>
      </p:sp>
    </p:spTree>
    <p:extLst>
      <p:ext uri="{BB962C8B-B14F-4D97-AF65-F5344CB8AC3E}">
        <p14:creationId xmlns:p14="http://schemas.microsoft.com/office/powerpoint/2010/main" val="22557665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25"/>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Wrapping and Interleaving</a:t>
            </a:r>
            <a:endParaRPr lang="en-US" sz="4400" dirty="0">
              <a:latin typeface="FuturTBol"/>
              <a:cs typeface="FuturTBol"/>
            </a:endParaRPr>
          </a:p>
        </p:txBody>
      </p:sp>
      <p:sp>
        <p:nvSpPr>
          <p:cNvPr id="9" name="TextBox 8"/>
          <p:cNvSpPr txBox="1"/>
          <p:nvPr/>
        </p:nvSpPr>
        <p:spPr>
          <a:xfrm>
            <a:off x="387066" y="2489793"/>
            <a:ext cx="8286512" cy="2246769"/>
          </a:xfrm>
          <a:prstGeom prst="rect">
            <a:avLst/>
          </a:prstGeom>
          <a:noFill/>
        </p:spPr>
        <p:txBody>
          <a:bodyPr wrap="square" rtlCol="0">
            <a:spAutoFit/>
          </a:bodyPr>
          <a:lstStyle/>
          <a:p>
            <a:r>
              <a:rPr lang="en-US" sz="2800" b="1" dirty="0" smtClean="0">
                <a:latin typeface="Adobe Garamond Pro"/>
              </a:rPr>
              <a:t>Preferred:</a:t>
            </a:r>
          </a:p>
          <a:p>
            <a:pPr marL="457200" indent="-457200">
              <a:buFont typeface="Arial" pitchFamily="34" charset="0"/>
              <a:buChar char="•"/>
            </a:pPr>
            <a:r>
              <a:rPr lang="en-US" sz="2800" dirty="0" smtClean="0">
                <a:latin typeface="Adobe Garamond Pro"/>
              </a:rPr>
              <a:t>Tissue</a:t>
            </a:r>
            <a:endParaRPr lang="en-US" sz="2800" dirty="0">
              <a:latin typeface="Adobe Garamond Pro"/>
            </a:endParaRPr>
          </a:p>
          <a:p>
            <a:pPr marL="457200" indent="-457200">
              <a:buFont typeface="Arial" pitchFamily="34" charset="0"/>
              <a:buChar char="•"/>
            </a:pPr>
            <a:r>
              <a:rPr lang="en-US" sz="2800" dirty="0">
                <a:latin typeface="Adobe Garamond Pro"/>
              </a:rPr>
              <a:t>Muslin</a:t>
            </a:r>
          </a:p>
          <a:p>
            <a:pPr marL="457200" indent="-457200">
              <a:buFont typeface="Arial" pitchFamily="34" charset="0"/>
              <a:buChar char="•"/>
            </a:pPr>
            <a:r>
              <a:rPr lang="en-US" sz="2800" dirty="0">
                <a:latin typeface="Adobe Garamond Pro"/>
              </a:rPr>
              <a:t>Cotton sheeting</a:t>
            </a:r>
          </a:p>
          <a:p>
            <a:pPr marL="457200" indent="-457200">
              <a:buFont typeface="Arial" pitchFamily="34" charset="0"/>
              <a:buChar char="•"/>
            </a:pPr>
            <a:r>
              <a:rPr lang="en-US" sz="2800" dirty="0" smtClean="0">
                <a:latin typeface="Adobe Garamond Pro"/>
              </a:rPr>
              <a:t>Photo-Tex</a:t>
            </a:r>
            <a:endParaRPr lang="en-US" sz="2800" dirty="0">
              <a:latin typeface="Adobe Garamond Pro"/>
            </a:endParaRPr>
          </a:p>
        </p:txBody>
      </p:sp>
      <p:sp>
        <p:nvSpPr>
          <p:cNvPr id="10" name="TextBox 9"/>
          <p:cNvSpPr txBox="1"/>
          <p:nvPr/>
        </p:nvSpPr>
        <p:spPr>
          <a:xfrm>
            <a:off x="4671604" y="2487207"/>
            <a:ext cx="4093035" cy="2677656"/>
          </a:xfrm>
          <a:prstGeom prst="rect">
            <a:avLst/>
          </a:prstGeom>
          <a:noFill/>
        </p:spPr>
        <p:txBody>
          <a:bodyPr wrap="square" rtlCol="0">
            <a:spAutoFit/>
          </a:bodyPr>
          <a:lstStyle/>
          <a:p>
            <a:r>
              <a:rPr lang="en-US" sz="2800" b="1" dirty="0" smtClean="0">
                <a:latin typeface="Adobe Garamond Pro"/>
              </a:rPr>
              <a:t>Alternatives</a:t>
            </a:r>
            <a:endParaRPr lang="en-US" sz="2800" b="1" dirty="0">
              <a:latin typeface="Adobe Garamond Pro"/>
            </a:endParaRPr>
          </a:p>
          <a:p>
            <a:pPr marL="800100" lvl="1" indent="-342900">
              <a:buFont typeface="Arial" pitchFamily="34" charset="0"/>
              <a:buChar char="•"/>
            </a:pPr>
            <a:r>
              <a:rPr lang="en-US" sz="2800" dirty="0">
                <a:latin typeface="Adobe Garamond Pro"/>
              </a:rPr>
              <a:t>Ethafoam</a:t>
            </a:r>
          </a:p>
          <a:p>
            <a:pPr marL="800100" lvl="1" indent="-342900">
              <a:buFont typeface="Arial" pitchFamily="34" charset="0"/>
              <a:buChar char="•"/>
            </a:pPr>
            <a:r>
              <a:rPr lang="en-US" sz="2800" dirty="0">
                <a:latin typeface="Adobe Garamond Pro"/>
              </a:rPr>
              <a:t>Volara</a:t>
            </a:r>
          </a:p>
          <a:p>
            <a:pPr marL="800100" lvl="1" indent="-342900">
              <a:buFont typeface="Arial" pitchFamily="34" charset="0"/>
              <a:buChar char="•"/>
            </a:pPr>
            <a:r>
              <a:rPr lang="en-US" sz="2800" dirty="0">
                <a:latin typeface="Adobe Garamond Pro"/>
              </a:rPr>
              <a:t>Reemay</a:t>
            </a:r>
          </a:p>
          <a:p>
            <a:pPr marL="800100" lvl="1" indent="-342900">
              <a:buFont typeface="Arial" pitchFamily="34" charset="0"/>
              <a:buChar char="•"/>
            </a:pPr>
            <a:r>
              <a:rPr lang="en-US" sz="2800" dirty="0">
                <a:latin typeface="Adobe Garamond Pro"/>
              </a:rPr>
              <a:t>Tyvek</a:t>
            </a:r>
          </a:p>
          <a:p>
            <a:pPr marL="800100" lvl="1" indent="-342900">
              <a:buFont typeface="Arial" pitchFamily="34" charset="0"/>
              <a:buChar char="•"/>
            </a:pPr>
            <a:r>
              <a:rPr lang="en-US" sz="2800" dirty="0">
                <a:latin typeface="Adobe Garamond Pro"/>
              </a:rPr>
              <a:t>Mylar</a:t>
            </a:r>
          </a:p>
        </p:txBody>
      </p:sp>
    </p:spTree>
    <p:extLst>
      <p:ext uri="{BB962C8B-B14F-4D97-AF65-F5344CB8AC3E}">
        <p14:creationId xmlns:p14="http://schemas.microsoft.com/office/powerpoint/2010/main" val="16526666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Rolled</a:t>
            </a:r>
            <a:endParaRPr lang="en-US" sz="4400" dirty="0">
              <a:latin typeface="FuturTBol"/>
              <a:cs typeface="FuturTBol"/>
            </a:endParaRPr>
          </a:p>
        </p:txBody>
      </p:sp>
      <p:sp>
        <p:nvSpPr>
          <p:cNvPr id="9" name="TextBox 8"/>
          <p:cNvSpPr txBox="1"/>
          <p:nvPr/>
        </p:nvSpPr>
        <p:spPr>
          <a:xfrm>
            <a:off x="349488" y="2489793"/>
            <a:ext cx="8286512" cy="3785652"/>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Archival tube</a:t>
            </a:r>
          </a:p>
          <a:p>
            <a:pPr marL="285750" indent="-285750">
              <a:buFont typeface="Arial" pitchFamily="34" charset="0"/>
              <a:buChar char="•"/>
            </a:pPr>
            <a:r>
              <a:rPr lang="en-US" sz="2800" dirty="0">
                <a:latin typeface="Adobe Garamond Pro"/>
              </a:rPr>
              <a:t>Non-archival tube</a:t>
            </a:r>
          </a:p>
          <a:p>
            <a:pPr marL="742950" lvl="1" indent="-285750">
              <a:buFont typeface="Arial" pitchFamily="34" charset="0"/>
              <a:buChar char="•"/>
            </a:pPr>
            <a:r>
              <a:rPr lang="en-US" sz="2400" dirty="0" smtClean="0">
                <a:latin typeface="Adobe Garamond Pro"/>
              </a:rPr>
              <a:t>Marvelseal</a:t>
            </a:r>
          </a:p>
          <a:p>
            <a:pPr marL="742950" lvl="1" indent="-285750">
              <a:buFont typeface="Arial" pitchFamily="34" charset="0"/>
              <a:buChar char="•"/>
            </a:pPr>
            <a:r>
              <a:rPr lang="en-US" sz="2400" dirty="0" smtClean="0">
                <a:latin typeface="Adobe Garamond Pro"/>
              </a:rPr>
              <a:t>Mylar</a:t>
            </a:r>
            <a:endParaRPr lang="en-US" sz="2400" dirty="0">
              <a:latin typeface="Adobe Garamond Pro"/>
            </a:endParaRPr>
          </a:p>
          <a:p>
            <a:pPr marL="742950" lvl="1" indent="-285750">
              <a:buFont typeface="Arial" pitchFamily="34" charset="0"/>
              <a:buChar char="•"/>
            </a:pPr>
            <a:r>
              <a:rPr lang="en-US" sz="2400" dirty="0">
                <a:latin typeface="Adobe Garamond Pro"/>
              </a:rPr>
              <a:t>Muslin or tissue</a:t>
            </a:r>
          </a:p>
          <a:p>
            <a:pPr marL="285750" indent="-285750">
              <a:buFont typeface="Arial" pitchFamily="34" charset="0"/>
              <a:buChar char="•"/>
            </a:pPr>
            <a:r>
              <a:rPr lang="en-US" sz="2800" dirty="0">
                <a:latin typeface="Adobe Garamond Pro"/>
              </a:rPr>
              <a:t>Not for multi-layered textiles</a:t>
            </a:r>
          </a:p>
          <a:p>
            <a:pPr marL="742950" lvl="1" indent="-285750">
              <a:buFont typeface="Arial" pitchFamily="34" charset="0"/>
              <a:buChar char="•"/>
            </a:pPr>
            <a:r>
              <a:rPr lang="en-US" sz="2400" dirty="0">
                <a:latin typeface="Adobe Garamond Pro"/>
              </a:rPr>
              <a:t>Velvets and other piles</a:t>
            </a:r>
          </a:p>
          <a:p>
            <a:pPr marL="742950" lvl="1" indent="-285750">
              <a:buFont typeface="Arial" pitchFamily="34" charset="0"/>
              <a:buChar char="•"/>
            </a:pPr>
            <a:r>
              <a:rPr lang="en-US" sz="2400" dirty="0">
                <a:latin typeface="Adobe Garamond Pro"/>
              </a:rPr>
              <a:t>Quilts</a:t>
            </a:r>
          </a:p>
          <a:p>
            <a:pPr marL="742950" lvl="1" indent="-285750">
              <a:buFont typeface="Arial" pitchFamily="34" charset="0"/>
              <a:buChar char="•"/>
            </a:pPr>
            <a:endParaRPr lang="en-US" dirty="0"/>
          </a:p>
          <a:p>
            <a:pPr marL="742950" lvl="1" indent="-285750">
              <a:buFont typeface="Arial" pitchFamily="34" charset="0"/>
              <a:buChar char="•"/>
            </a:pPr>
            <a:endParaRPr lang="en-US" dirty="0"/>
          </a:p>
        </p:txBody>
      </p:sp>
      <p:pic>
        <p:nvPicPr>
          <p:cNvPr id="8"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6008"/>
          <a:stretch/>
        </p:blipFill>
        <p:spPr bwMode="auto">
          <a:xfrm>
            <a:off x="6250488" y="3308176"/>
            <a:ext cx="2417262"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t="4902" b="3171"/>
          <a:stretch/>
        </p:blipFill>
        <p:spPr bwMode="auto">
          <a:xfrm>
            <a:off x="4492744" y="989631"/>
            <a:ext cx="2370138" cy="294201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026180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Hanging</a:t>
            </a:r>
            <a:endParaRPr lang="en-US" sz="4400" dirty="0">
              <a:latin typeface="FuturTBol"/>
              <a:cs typeface="FuturTBol"/>
            </a:endParaRPr>
          </a:p>
        </p:txBody>
      </p:sp>
      <p:sp>
        <p:nvSpPr>
          <p:cNvPr id="9" name="TextBox 8"/>
          <p:cNvSpPr txBox="1"/>
          <p:nvPr/>
        </p:nvSpPr>
        <p:spPr>
          <a:xfrm>
            <a:off x="349488" y="2489793"/>
            <a:ext cx="8286512" cy="3108543"/>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Padded hangers, only!</a:t>
            </a:r>
          </a:p>
          <a:p>
            <a:pPr marL="285750" indent="-285750">
              <a:buFont typeface="Arial" pitchFamily="34" charset="0"/>
              <a:buChar char="•"/>
            </a:pPr>
            <a:r>
              <a:rPr lang="en-US" sz="2800" dirty="0">
                <a:latin typeface="Adobe Garamond Pro"/>
              </a:rPr>
              <a:t>Dust covers</a:t>
            </a:r>
          </a:p>
          <a:p>
            <a:pPr marL="285750" indent="-285750">
              <a:buFont typeface="Arial" pitchFamily="34" charset="0"/>
              <a:buChar char="•"/>
            </a:pPr>
            <a:r>
              <a:rPr lang="en-US" sz="2800" dirty="0">
                <a:latin typeface="Adobe Garamond Pro"/>
              </a:rPr>
              <a:t>Like colors</a:t>
            </a:r>
          </a:p>
          <a:p>
            <a:pPr marL="285750" indent="-285750">
              <a:buFont typeface="Arial" pitchFamily="34" charset="0"/>
              <a:buChar char="•"/>
            </a:pPr>
            <a:r>
              <a:rPr lang="en-US" sz="2800" dirty="0">
                <a:latin typeface="Adobe Garamond Pro"/>
              </a:rPr>
              <a:t>“Breathing” room</a:t>
            </a:r>
          </a:p>
          <a:p>
            <a:pPr marL="285750" indent="-285750">
              <a:buFont typeface="Arial" pitchFamily="34" charset="0"/>
              <a:buChar char="•"/>
            </a:pPr>
            <a:r>
              <a:rPr lang="en-US" sz="2800" dirty="0">
                <a:latin typeface="Adobe Garamond Pro"/>
              </a:rPr>
              <a:t>Embellishments</a:t>
            </a:r>
          </a:p>
          <a:p>
            <a:pPr marL="285750" indent="-285750">
              <a:buFont typeface="Arial" pitchFamily="34" charset="0"/>
              <a:buChar char="•"/>
            </a:pPr>
            <a:r>
              <a:rPr lang="en-US" sz="2800" dirty="0">
                <a:latin typeface="Adobe Garamond Pro"/>
              </a:rPr>
              <a:t>NO KNITS!!!</a:t>
            </a:r>
          </a:p>
          <a:p>
            <a:pPr marL="285750" indent="-285750">
              <a:buFont typeface="Arial" pitchFamily="34" charset="0"/>
              <a:buChar char="•"/>
            </a:pPr>
            <a:endParaRPr lang="en-US" sz="2800" dirty="0">
              <a:latin typeface="Adobe Garamond Pro"/>
            </a:endParaRPr>
          </a:p>
        </p:txBody>
      </p:sp>
      <p:pic>
        <p:nvPicPr>
          <p:cNvPr id="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6636" y="3255722"/>
            <a:ext cx="4267200" cy="282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026180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Flat Storage - Boxed</a:t>
            </a:r>
            <a:endParaRPr lang="en-US" sz="4400" dirty="0">
              <a:latin typeface="FuturTBol"/>
              <a:cs typeface="FuturTBol"/>
            </a:endParaRPr>
          </a:p>
        </p:txBody>
      </p:sp>
      <p:sp>
        <p:nvSpPr>
          <p:cNvPr id="9" name="TextBox 8"/>
          <p:cNvSpPr txBox="1"/>
          <p:nvPr/>
        </p:nvSpPr>
        <p:spPr>
          <a:xfrm>
            <a:off x="349488" y="2489793"/>
            <a:ext cx="8286512" cy="4154984"/>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Coroplast or Blueboard</a:t>
            </a:r>
          </a:p>
          <a:p>
            <a:pPr marL="457200" indent="-457200">
              <a:buFont typeface="Arial" pitchFamily="34" charset="0"/>
              <a:buChar char="•"/>
            </a:pPr>
            <a:r>
              <a:rPr lang="en-US" sz="2800" dirty="0">
                <a:latin typeface="Adobe Garamond Pro"/>
              </a:rPr>
              <a:t>Stackable</a:t>
            </a:r>
          </a:p>
          <a:p>
            <a:pPr marL="457200" indent="-457200">
              <a:buFont typeface="Arial" pitchFamily="34" charset="0"/>
              <a:buChar char="•"/>
            </a:pPr>
            <a:r>
              <a:rPr lang="en-US" sz="2800" dirty="0">
                <a:latin typeface="Adobe Garamond Pro"/>
              </a:rPr>
              <a:t>Appropriate size</a:t>
            </a:r>
          </a:p>
          <a:p>
            <a:pPr marL="457200" indent="-457200">
              <a:buFont typeface="Arial" pitchFamily="34" charset="0"/>
              <a:buChar char="•"/>
            </a:pPr>
            <a:r>
              <a:rPr lang="en-US" sz="2800" dirty="0">
                <a:latin typeface="Adobe Garamond Pro"/>
              </a:rPr>
              <a:t>Sling</a:t>
            </a:r>
          </a:p>
          <a:p>
            <a:pPr marL="457200" indent="-457200">
              <a:buFont typeface="Arial" pitchFamily="34" charset="0"/>
              <a:buChar char="•"/>
            </a:pPr>
            <a:r>
              <a:rPr lang="en-US" sz="2800" dirty="0">
                <a:latin typeface="Adobe Garamond Pro"/>
              </a:rPr>
              <a:t>Interleaving</a:t>
            </a:r>
          </a:p>
          <a:p>
            <a:pPr marL="800100" lvl="1" indent="-342900">
              <a:buFont typeface="Arial" pitchFamily="34" charset="0"/>
              <a:buChar char="•"/>
            </a:pPr>
            <a:r>
              <a:rPr lang="en-US" sz="2400" dirty="0">
                <a:latin typeface="Adobe Garamond Pro"/>
              </a:rPr>
              <a:t>Embellishments</a:t>
            </a:r>
          </a:p>
          <a:p>
            <a:pPr marL="800100" lvl="1" indent="-342900">
              <a:buFont typeface="Arial" pitchFamily="34" charset="0"/>
              <a:buChar char="•"/>
            </a:pPr>
            <a:r>
              <a:rPr lang="en-US" sz="2400" dirty="0">
                <a:latin typeface="Adobe Garamond Pro"/>
              </a:rPr>
              <a:t>Very delicate</a:t>
            </a:r>
          </a:p>
          <a:p>
            <a:pPr marL="457200" indent="-457200">
              <a:buFont typeface="Arial" pitchFamily="34" charset="0"/>
              <a:buChar char="•"/>
            </a:pPr>
            <a:r>
              <a:rPr lang="en-US" sz="2800" dirty="0">
                <a:latin typeface="Adobe Garamond Pro"/>
              </a:rPr>
              <a:t>Folding</a:t>
            </a:r>
          </a:p>
          <a:p>
            <a:pPr marL="800100" lvl="1" indent="-342900">
              <a:buFont typeface="Arial" pitchFamily="34" charset="0"/>
              <a:buChar char="•"/>
            </a:pPr>
            <a:r>
              <a:rPr lang="en-US" sz="2400" dirty="0">
                <a:latin typeface="Adobe Garamond Pro"/>
              </a:rPr>
              <a:t>Use minimal folding</a:t>
            </a:r>
          </a:p>
          <a:p>
            <a:pPr marL="800100" lvl="1" indent="-342900">
              <a:buFont typeface="Arial" pitchFamily="34" charset="0"/>
              <a:buChar char="•"/>
            </a:pPr>
            <a:r>
              <a:rPr lang="en-US" sz="2400" dirty="0">
                <a:latin typeface="Adobe Garamond Pro"/>
              </a:rPr>
              <a:t>Pad folds</a:t>
            </a:r>
          </a:p>
        </p:txBody>
      </p:sp>
      <p:pic>
        <p:nvPicPr>
          <p:cNvPr id="8" name="Picture 7" descr="http://2.bp.blogspot.com/-VOZu6b3c6Wk/UEEv5Pq0NgI/AAAAAAAAAwc/mxj8jqaMZL8/s1600/Picture+24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4872" y="2081408"/>
            <a:ext cx="2514600" cy="1671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9" descr="[attach.msc4]"/>
          <p:cNvPicPr>
            <a:picLocks noChangeAspect="1" noChangeArrowheads="1"/>
          </p:cNvPicPr>
          <p:nvPr/>
        </p:nvPicPr>
        <p:blipFill>
          <a:blip r:embed="rId6">
            <a:extLst>
              <a:ext uri="{28A0092B-C50C-407E-A947-70E740481C1C}">
                <a14:useLocalDpi xmlns:a14="http://schemas.microsoft.com/office/drawing/2010/main" val="0"/>
              </a:ext>
            </a:extLst>
          </a:blip>
          <a:srcRect l="26643" t="37975" r="17072"/>
          <a:stretch>
            <a:fillRect/>
          </a:stretch>
        </p:blipFill>
        <p:spPr bwMode="auto">
          <a:xfrm>
            <a:off x="4875213" y="3905250"/>
            <a:ext cx="3432175" cy="25161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026180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5" y="1624337"/>
            <a:ext cx="8459427" cy="634020"/>
          </a:xfrm>
          <a:prstGeom prst="rect">
            <a:avLst/>
          </a:prstGeom>
          <a:noFill/>
        </p:spPr>
        <p:txBody>
          <a:bodyPr wrap="square" rtlCol="0">
            <a:spAutoFit/>
          </a:bodyPr>
          <a:lstStyle/>
          <a:p>
            <a:pPr>
              <a:lnSpc>
                <a:spcPct val="80000"/>
              </a:lnSpc>
            </a:pPr>
            <a:r>
              <a:rPr lang="en-US" sz="4400" dirty="0" smtClean="0">
                <a:latin typeface="FuturTBol"/>
              </a:rPr>
              <a:t>Flat Storage: Shelving &amp; Drawers</a:t>
            </a:r>
            <a:endParaRPr lang="en-US" sz="4400" dirty="0">
              <a:latin typeface="FuturTBol"/>
              <a:cs typeface="FuturTBol"/>
            </a:endParaRPr>
          </a:p>
        </p:txBody>
      </p:sp>
      <p:pic>
        <p:nvPicPr>
          <p:cNvPr id="8" name="Picture 7" descr="Costume+care+cabinet+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9030" y="4472965"/>
            <a:ext cx="2979627" cy="223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364002" y="2562363"/>
            <a:ext cx="4106397" cy="2492990"/>
          </a:xfrm>
          <a:prstGeom prst="rect">
            <a:avLst/>
          </a:prstGeom>
          <a:noFill/>
        </p:spPr>
        <p:txBody>
          <a:bodyPr wrap="square" rtlCol="0">
            <a:spAutoFit/>
          </a:bodyPr>
          <a:lstStyle/>
          <a:p>
            <a:pPr marL="285750" indent="-285750">
              <a:buFont typeface="Arial" pitchFamily="34" charset="0"/>
              <a:buChar char="•"/>
            </a:pPr>
            <a:r>
              <a:rPr lang="en-US" sz="2800" dirty="0" smtClean="0">
                <a:latin typeface="Adobe Garamond Pro"/>
              </a:rPr>
              <a:t>Metal</a:t>
            </a:r>
          </a:p>
          <a:p>
            <a:pPr marL="742950" lvl="1" indent="-285750">
              <a:buFont typeface="Arial" pitchFamily="34" charset="0"/>
              <a:buChar char="•"/>
            </a:pPr>
            <a:r>
              <a:rPr lang="en-US" sz="2400" dirty="0" smtClean="0">
                <a:latin typeface="Adobe Garamond Pro"/>
              </a:rPr>
              <a:t>Ethafoam</a:t>
            </a:r>
          </a:p>
          <a:p>
            <a:pPr marL="742950" lvl="1" indent="-285750">
              <a:buFont typeface="Arial" pitchFamily="34" charset="0"/>
              <a:buChar char="•"/>
            </a:pPr>
            <a:r>
              <a:rPr lang="en-US" sz="2400" dirty="0" smtClean="0">
                <a:latin typeface="Adobe Garamond Pro"/>
              </a:rPr>
              <a:t>Mylar</a:t>
            </a:r>
          </a:p>
          <a:p>
            <a:pPr marL="742950" lvl="1" indent="-285750">
              <a:buFont typeface="Arial" pitchFamily="34" charset="0"/>
              <a:buChar char="•"/>
            </a:pPr>
            <a:r>
              <a:rPr lang="en-US" sz="2400" dirty="0" smtClean="0">
                <a:latin typeface="Adobe Garamond Pro"/>
              </a:rPr>
              <a:t>Tissues</a:t>
            </a:r>
          </a:p>
          <a:p>
            <a:pPr marL="285750" indent="-285750">
              <a:buFont typeface="Arial" pitchFamily="34" charset="0"/>
              <a:buChar char="•"/>
            </a:pPr>
            <a:r>
              <a:rPr lang="en-US" sz="2800" dirty="0" smtClean="0">
                <a:latin typeface="Adobe Garamond Pro"/>
              </a:rPr>
              <a:t>Line shelf</a:t>
            </a:r>
          </a:p>
          <a:p>
            <a:pPr marL="285750" indent="-285750">
              <a:buFont typeface="Arial" pitchFamily="34" charset="0"/>
              <a:buChar char="•"/>
            </a:pPr>
            <a:r>
              <a:rPr lang="en-US" sz="2800" dirty="0" smtClean="0">
                <a:latin typeface="Adobe Garamond Pro"/>
              </a:rPr>
              <a:t>Sling/Easily removable</a:t>
            </a:r>
            <a:endParaRPr lang="en-US" sz="2800" dirty="0">
              <a:latin typeface="Adobe Garamond Pro"/>
            </a:endParaRPr>
          </a:p>
        </p:txBody>
      </p:sp>
      <p:sp>
        <p:nvSpPr>
          <p:cNvPr id="13" name="TextBox 12"/>
          <p:cNvSpPr txBox="1"/>
          <p:nvPr/>
        </p:nvSpPr>
        <p:spPr>
          <a:xfrm>
            <a:off x="4659078" y="2562363"/>
            <a:ext cx="4093035" cy="1815882"/>
          </a:xfrm>
          <a:prstGeom prst="rect">
            <a:avLst/>
          </a:prstGeom>
          <a:noFill/>
        </p:spPr>
        <p:txBody>
          <a:bodyPr wrap="square" rtlCol="0">
            <a:spAutoFit/>
          </a:bodyPr>
          <a:lstStyle/>
          <a:p>
            <a:pPr marL="457200" indent="-457200">
              <a:buFont typeface="Arial" pitchFamily="34" charset="0"/>
              <a:buChar char="•"/>
              <a:defRPr/>
            </a:pPr>
            <a:r>
              <a:rPr lang="en-US" sz="2800" dirty="0" smtClean="0">
                <a:latin typeface="Adobe Garamond Pro"/>
              </a:rPr>
              <a:t>Interleaving</a:t>
            </a:r>
          </a:p>
          <a:p>
            <a:pPr marL="914400" lvl="1" indent="-457200">
              <a:buFont typeface="Arial" pitchFamily="34" charset="0"/>
              <a:buChar char="•"/>
              <a:defRPr/>
            </a:pPr>
            <a:r>
              <a:rPr lang="en-US" sz="2800" dirty="0" smtClean="0">
                <a:latin typeface="Adobe Garamond Pro"/>
              </a:rPr>
              <a:t>Embellishments</a:t>
            </a:r>
          </a:p>
          <a:p>
            <a:pPr marL="914400" lvl="1" indent="-457200">
              <a:buFont typeface="Arial" pitchFamily="34" charset="0"/>
              <a:buChar char="•"/>
              <a:defRPr/>
            </a:pPr>
            <a:r>
              <a:rPr lang="en-US" sz="2800" dirty="0" smtClean="0">
                <a:latin typeface="Adobe Garamond Pro"/>
              </a:rPr>
              <a:t>Very delicate</a:t>
            </a:r>
          </a:p>
          <a:p>
            <a:pPr marL="457200" indent="-457200">
              <a:buFont typeface="Arial" pitchFamily="34" charset="0"/>
              <a:buChar char="•"/>
              <a:defRPr/>
            </a:pPr>
            <a:r>
              <a:rPr lang="en-US" sz="2800" dirty="0" smtClean="0">
                <a:latin typeface="Adobe Garamond Pro"/>
              </a:rPr>
              <a:t>Cover when done</a:t>
            </a:r>
            <a:endParaRPr lang="en-US" sz="2800" dirty="0">
              <a:latin typeface="Adobe Garamond Pro"/>
            </a:endParaRPr>
          </a:p>
        </p:txBody>
      </p:sp>
    </p:spTree>
    <p:extLst>
      <p:ext uri="{BB962C8B-B14F-4D97-AF65-F5344CB8AC3E}">
        <p14:creationId xmlns:p14="http://schemas.microsoft.com/office/powerpoint/2010/main" val="88026180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Preparing for Flat Storage</a:t>
            </a:r>
            <a:endParaRPr lang="en-US" sz="4400" dirty="0">
              <a:latin typeface="FuturTBol"/>
              <a:cs typeface="FuturTBol"/>
            </a:endParaRPr>
          </a:p>
        </p:txBody>
      </p:sp>
      <p:sp>
        <p:nvSpPr>
          <p:cNvPr id="9" name="TextBox 8"/>
          <p:cNvSpPr txBox="1"/>
          <p:nvPr/>
        </p:nvSpPr>
        <p:spPr>
          <a:xfrm>
            <a:off x="349488" y="2489793"/>
            <a:ext cx="8286512" cy="3354765"/>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Adequate workspace</a:t>
            </a:r>
          </a:p>
          <a:p>
            <a:pPr marL="285750" indent="-285750">
              <a:buFont typeface="Arial" pitchFamily="34" charset="0"/>
              <a:buChar char="•"/>
            </a:pPr>
            <a:r>
              <a:rPr lang="en-US" sz="2800" dirty="0">
                <a:latin typeface="Adobe Garamond Pro"/>
              </a:rPr>
              <a:t>Get help!</a:t>
            </a:r>
          </a:p>
          <a:p>
            <a:pPr marL="285750" indent="-285750">
              <a:buFont typeface="Arial" pitchFamily="34" charset="0"/>
              <a:buChar char="•"/>
            </a:pPr>
            <a:r>
              <a:rPr lang="en-US" sz="2800" dirty="0">
                <a:latin typeface="Adobe Garamond Pro"/>
              </a:rPr>
              <a:t>Create curves, not folds</a:t>
            </a:r>
          </a:p>
          <a:p>
            <a:pPr marL="285750" indent="-285750">
              <a:buFont typeface="Arial" pitchFamily="34" charset="0"/>
              <a:buChar char="•"/>
            </a:pPr>
            <a:r>
              <a:rPr lang="en-US" sz="2800" dirty="0">
                <a:latin typeface="Adobe Garamond Pro"/>
              </a:rPr>
              <a:t>“Fold” into thirds</a:t>
            </a:r>
          </a:p>
          <a:p>
            <a:pPr marL="285750" indent="-285750">
              <a:buFont typeface="Arial" pitchFamily="34" charset="0"/>
              <a:buChar char="•"/>
            </a:pPr>
            <a:r>
              <a:rPr lang="en-US" sz="2800" dirty="0">
                <a:latin typeface="Adobe Garamond Pro"/>
              </a:rPr>
              <a:t>Avoid:</a:t>
            </a:r>
          </a:p>
          <a:p>
            <a:pPr marL="742950" lvl="1" indent="-285750">
              <a:buFont typeface="Arial" pitchFamily="34" charset="0"/>
              <a:buChar char="•"/>
            </a:pPr>
            <a:r>
              <a:rPr lang="en-US" sz="2400" dirty="0">
                <a:latin typeface="Adobe Garamond Pro"/>
              </a:rPr>
              <a:t>Patting</a:t>
            </a:r>
          </a:p>
          <a:p>
            <a:pPr marL="742950" lvl="1" indent="-285750">
              <a:buFont typeface="Arial" pitchFamily="34" charset="0"/>
              <a:buChar char="•"/>
            </a:pPr>
            <a:r>
              <a:rPr lang="en-US" sz="2400" dirty="0">
                <a:latin typeface="Adobe Garamond Pro"/>
              </a:rPr>
              <a:t>Overstuffing</a:t>
            </a:r>
          </a:p>
          <a:p>
            <a:pPr marL="742950" lvl="1" indent="-285750">
              <a:buFont typeface="Arial" pitchFamily="34" charset="0"/>
              <a:buChar char="•"/>
            </a:pPr>
            <a:r>
              <a:rPr lang="en-US" sz="2400" dirty="0">
                <a:latin typeface="Adobe Garamond Pro"/>
              </a:rPr>
              <a:t>Old fold lines</a:t>
            </a:r>
          </a:p>
        </p:txBody>
      </p:sp>
      <p:pic>
        <p:nvPicPr>
          <p:cNvPr id="8" name="Picture 2" descr="http://2.bp.blogspot.com/-ARW6jC1SO7Y/UEEv07Mai3I/AAAAAAAAAwQ/G2snYtvtflM/s1600/Picture+240.jpg"/>
          <p:cNvPicPr>
            <a:picLocks noChangeAspect="1" noChangeArrowheads="1"/>
          </p:cNvPicPr>
          <p:nvPr/>
        </p:nvPicPr>
        <p:blipFill>
          <a:blip r:embed="rId5">
            <a:extLst>
              <a:ext uri="{28A0092B-C50C-407E-A947-70E740481C1C}">
                <a14:useLocalDpi xmlns:a14="http://schemas.microsoft.com/office/drawing/2010/main" val="0"/>
              </a:ext>
            </a:extLst>
          </a:blip>
          <a:srcRect t="4990"/>
          <a:stretch>
            <a:fillRect/>
          </a:stretch>
        </p:blipFill>
        <p:spPr bwMode="auto">
          <a:xfrm>
            <a:off x="4724400" y="4152900"/>
            <a:ext cx="3930650" cy="24828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4" descr="Figure 2. When storing quilts, avoid direct contact with wood, paper or cardboard. If they are stored in regular cardboard or wooden boxes or on wooden shelves, line the shelves or sides with acid-free tissue or unbleached cotton muslin first. Use acid-free tissue crumpled into sausages to cushion the folds of the quilt. "/>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36678" y="2343150"/>
            <a:ext cx="2381250" cy="15859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02618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4721103" cy="643189"/>
          </a:xfrm>
          <a:prstGeom prst="rect">
            <a:avLst/>
          </a:prstGeom>
          <a:noFill/>
        </p:spPr>
        <p:txBody>
          <a:bodyPr wrap="square" rtlCol="0">
            <a:spAutoFit/>
          </a:bodyPr>
          <a:lstStyle/>
          <a:p>
            <a:pPr>
              <a:lnSpc>
                <a:spcPct val="80000"/>
              </a:lnSpc>
            </a:pPr>
            <a:r>
              <a:rPr lang="en-US" sz="4400" dirty="0" smtClean="0">
                <a:latin typeface="FuturTBol"/>
              </a:rPr>
              <a:t>Cellulose (Plant)</a:t>
            </a:r>
            <a:endParaRPr lang="en-US" sz="4400" dirty="0">
              <a:latin typeface="FuturTBol"/>
              <a:cs typeface="FuturTBol"/>
            </a:endParaRPr>
          </a:p>
        </p:txBody>
      </p:sp>
      <p:sp>
        <p:nvSpPr>
          <p:cNvPr id="8" name="TextBox 7"/>
          <p:cNvSpPr txBox="1"/>
          <p:nvPr/>
        </p:nvSpPr>
        <p:spPr>
          <a:xfrm>
            <a:off x="364002" y="2562363"/>
            <a:ext cx="4106397" cy="2800767"/>
          </a:xfrm>
          <a:prstGeom prst="rect">
            <a:avLst/>
          </a:prstGeom>
          <a:noFill/>
        </p:spPr>
        <p:txBody>
          <a:bodyPr wrap="square" rtlCol="0">
            <a:spAutoFit/>
          </a:bodyPr>
          <a:lstStyle/>
          <a:p>
            <a:pPr marL="457200" indent="-457200">
              <a:buFont typeface="Arial" pitchFamily="34" charset="0"/>
              <a:buChar char="•"/>
            </a:pPr>
            <a:r>
              <a:rPr lang="en-US" sz="2800" dirty="0" smtClean="0">
                <a:latin typeface="Adobe Garamond Pro"/>
              </a:rPr>
              <a:t>Cotton</a:t>
            </a:r>
            <a:endParaRPr lang="en-US" sz="2400" dirty="0" smtClean="0">
              <a:latin typeface="Adobe Garamond Pro"/>
            </a:endParaRPr>
          </a:p>
          <a:p>
            <a:pPr marL="800100" lvl="1" indent="-342900">
              <a:buFont typeface="Arial" pitchFamily="34" charset="0"/>
              <a:buChar char="•"/>
            </a:pPr>
            <a:r>
              <a:rPr lang="en-US" sz="2400" dirty="0" smtClean="0">
                <a:latin typeface="Adobe Garamond Pro"/>
              </a:rPr>
              <a:t>Staple fiber</a:t>
            </a:r>
          </a:p>
          <a:p>
            <a:pPr marL="800100" lvl="1" indent="-342900">
              <a:buFont typeface="Arial" pitchFamily="34" charset="0"/>
              <a:buChar char="•"/>
            </a:pPr>
            <a:r>
              <a:rPr lang="en-US" sz="2400" dirty="0" smtClean="0">
                <a:latin typeface="Adobe Garamond Pro"/>
              </a:rPr>
              <a:t>Rigid and stiff</a:t>
            </a:r>
          </a:p>
          <a:p>
            <a:pPr marL="800100" lvl="1" indent="-342900">
              <a:buFont typeface="Arial" pitchFamily="34" charset="0"/>
              <a:buChar char="•"/>
            </a:pPr>
            <a:r>
              <a:rPr lang="en-US" sz="2400" dirty="0" smtClean="0">
                <a:latin typeface="Adobe Garamond Pro"/>
              </a:rPr>
              <a:t>Absorbent</a:t>
            </a:r>
          </a:p>
          <a:p>
            <a:pPr marL="800100" lvl="1" indent="-342900">
              <a:buFont typeface="Arial" pitchFamily="34" charset="0"/>
              <a:buChar char="•"/>
            </a:pPr>
            <a:r>
              <a:rPr lang="en-US" sz="2400" dirty="0" smtClean="0">
                <a:latin typeface="Adobe Garamond Pro"/>
              </a:rPr>
              <a:t>Weakened by light</a:t>
            </a:r>
          </a:p>
          <a:p>
            <a:pPr marL="800100" lvl="1" indent="-342900">
              <a:buFont typeface="Arial" pitchFamily="34" charset="0"/>
              <a:buChar char="•"/>
            </a:pPr>
            <a:r>
              <a:rPr lang="en-US" sz="2400" dirty="0" smtClean="0">
                <a:latin typeface="Adobe Garamond Pro"/>
              </a:rPr>
              <a:t>Susceptible to mold</a:t>
            </a:r>
          </a:p>
          <a:p>
            <a:pPr marL="914400" lvl="1" indent="-457200">
              <a:buFont typeface="Arial" pitchFamily="34" charset="0"/>
              <a:buChar char="•"/>
            </a:pPr>
            <a:endParaRPr lang="en-US" sz="2800" dirty="0" smtClean="0">
              <a:latin typeface="Adobe Garamond Pro"/>
            </a:endParaRPr>
          </a:p>
        </p:txBody>
      </p:sp>
      <p:sp>
        <p:nvSpPr>
          <p:cNvPr id="12" name="TextBox 11"/>
          <p:cNvSpPr txBox="1"/>
          <p:nvPr/>
        </p:nvSpPr>
        <p:spPr>
          <a:xfrm>
            <a:off x="4659078" y="2562363"/>
            <a:ext cx="4093035" cy="2739211"/>
          </a:xfrm>
          <a:prstGeom prst="rect">
            <a:avLst/>
          </a:prstGeom>
          <a:noFill/>
        </p:spPr>
        <p:txBody>
          <a:bodyPr wrap="square" rtlCol="0">
            <a:spAutoFit/>
          </a:bodyPr>
          <a:lstStyle/>
          <a:p>
            <a:pPr marL="457200" indent="-457200">
              <a:buFont typeface="Arial" pitchFamily="34" charset="0"/>
              <a:buChar char="•"/>
            </a:pPr>
            <a:r>
              <a:rPr lang="en-US" sz="2800" dirty="0" smtClean="0">
                <a:latin typeface="Adobe Garamond Pro"/>
              </a:rPr>
              <a:t>Flax/Linen</a:t>
            </a:r>
            <a:endParaRPr lang="en-US" sz="2400" dirty="0" smtClean="0">
              <a:latin typeface="Adobe Garamond Pro"/>
            </a:endParaRPr>
          </a:p>
          <a:p>
            <a:pPr marL="800100" lvl="1" indent="-342900">
              <a:buFont typeface="Arial" pitchFamily="34" charset="0"/>
              <a:buChar char="•"/>
            </a:pPr>
            <a:r>
              <a:rPr lang="en-US" sz="2400" dirty="0" smtClean="0">
                <a:latin typeface="Adobe Garamond Pro"/>
              </a:rPr>
              <a:t>Staple fiber</a:t>
            </a:r>
          </a:p>
          <a:p>
            <a:pPr marL="800100" lvl="1" indent="-342900">
              <a:buFont typeface="Arial" pitchFamily="34" charset="0"/>
              <a:buChar char="•"/>
            </a:pPr>
            <a:r>
              <a:rPr lang="en-US" sz="2400" dirty="0" smtClean="0">
                <a:latin typeface="Adobe Garamond Pro"/>
              </a:rPr>
              <a:t>Lint Free</a:t>
            </a:r>
          </a:p>
          <a:p>
            <a:pPr marL="800100" lvl="1" indent="-342900">
              <a:buFont typeface="Arial" pitchFamily="34" charset="0"/>
              <a:buChar char="•"/>
            </a:pPr>
            <a:r>
              <a:rPr lang="en-US" sz="2400" dirty="0" smtClean="0">
                <a:latin typeface="Adobe Garamond Pro"/>
              </a:rPr>
              <a:t>Naturally contains wax</a:t>
            </a:r>
          </a:p>
          <a:p>
            <a:pPr marL="800100" lvl="1" indent="-342900">
              <a:buFont typeface="Arial" pitchFamily="34" charset="0"/>
              <a:buChar char="•"/>
            </a:pPr>
            <a:r>
              <a:rPr lang="en-US" sz="2400" dirty="0" smtClean="0">
                <a:latin typeface="Adobe Garamond Pro"/>
              </a:rPr>
              <a:t>Low elasticity, stiff</a:t>
            </a:r>
          </a:p>
          <a:p>
            <a:pPr marL="800100" lvl="1" indent="-342900">
              <a:buFont typeface="Arial" pitchFamily="34" charset="0"/>
              <a:buChar char="•"/>
            </a:pPr>
            <a:r>
              <a:rPr lang="en-US" sz="2400" dirty="0" smtClean="0">
                <a:latin typeface="Adobe Garamond Pro"/>
              </a:rPr>
              <a:t>Highly absorbent</a:t>
            </a:r>
          </a:p>
          <a:p>
            <a:pPr marL="800100" lvl="1" indent="-342900">
              <a:buFont typeface="Arial" pitchFamily="34" charset="0"/>
              <a:buChar char="•"/>
            </a:pPr>
            <a:r>
              <a:rPr lang="en-US" sz="2400" dirty="0" smtClean="0">
                <a:latin typeface="Adobe Garamond Pro"/>
              </a:rPr>
              <a:t>Weakened by light</a:t>
            </a:r>
          </a:p>
        </p:txBody>
      </p:sp>
      <p:pic>
        <p:nvPicPr>
          <p:cNvPr id="13" name="Picture 8" descr="Fiber001"/>
          <p:cNvPicPr>
            <a:picLocks noGrp="1" noChangeAspect="1" noChangeArrowheads="1"/>
          </p:cNvPicPr>
          <p:nvPr>
            <p:ph idx="4294967295"/>
          </p:nvPr>
        </p:nvPicPr>
        <p:blipFill>
          <a:blip r:embed="rId5"/>
          <a:srcRect/>
          <a:stretch>
            <a:fillRect/>
          </a:stretch>
        </p:blipFill>
        <p:spPr>
          <a:xfrm>
            <a:off x="490595" y="5641062"/>
            <a:ext cx="3979804" cy="1127611"/>
          </a:xfrm>
          <a:noFill/>
          <a:ln cmpd="sng">
            <a:solidFill>
              <a:schemeClr val="tx1"/>
            </a:solidFill>
          </a:ln>
        </p:spPr>
      </p:pic>
      <p:pic>
        <p:nvPicPr>
          <p:cNvPr id="14" name="Picture 10" descr="Fiber001"/>
          <p:cNvPicPr>
            <a:picLocks noChangeAspect="1" noChangeArrowheads="1"/>
          </p:cNvPicPr>
          <p:nvPr/>
        </p:nvPicPr>
        <p:blipFill>
          <a:blip r:embed="rId6"/>
          <a:srcRect t="17805" b="2854"/>
          <a:stretch>
            <a:fillRect/>
          </a:stretch>
        </p:blipFill>
        <p:spPr bwMode="auto">
          <a:xfrm>
            <a:off x="4659078" y="5641062"/>
            <a:ext cx="3979804" cy="1127611"/>
          </a:xfrm>
          <a:prstGeom prst="rect">
            <a:avLst/>
          </a:prstGeom>
          <a:noFill/>
          <a:ln w="9525" cmpd="sng">
            <a:solidFill>
              <a:schemeClr val="tx1"/>
            </a:solidFill>
            <a:miter lim="800000"/>
            <a:headEnd/>
            <a:tailEnd/>
          </a:ln>
        </p:spPr>
      </p:pic>
    </p:spTree>
    <p:extLst>
      <p:ext uri="{BB962C8B-B14F-4D97-AF65-F5344CB8AC3E}">
        <p14:creationId xmlns:p14="http://schemas.microsoft.com/office/powerpoint/2010/main" val="130280403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9986" cy="643189"/>
          </a:xfrm>
          <a:prstGeom prst="rect">
            <a:avLst/>
          </a:prstGeom>
          <a:noFill/>
        </p:spPr>
        <p:txBody>
          <a:bodyPr wrap="square" rtlCol="0">
            <a:spAutoFit/>
          </a:bodyPr>
          <a:lstStyle/>
          <a:p>
            <a:pPr>
              <a:lnSpc>
                <a:spcPct val="80000"/>
              </a:lnSpc>
            </a:pPr>
            <a:r>
              <a:rPr lang="en-US" sz="4400" dirty="0" smtClean="0"/>
              <a:t>Enclosures</a:t>
            </a:r>
            <a:endParaRPr lang="en-US" sz="4400" dirty="0">
              <a:latin typeface="FuturTBol"/>
              <a:cs typeface="FuturTBol"/>
            </a:endParaRPr>
          </a:p>
        </p:txBody>
      </p:sp>
      <p:sp>
        <p:nvSpPr>
          <p:cNvPr id="8" name="TextBox 7"/>
          <p:cNvSpPr txBox="1"/>
          <p:nvPr/>
        </p:nvSpPr>
        <p:spPr>
          <a:xfrm>
            <a:off x="364002" y="2562363"/>
            <a:ext cx="4106397" cy="1815882"/>
          </a:xfrm>
          <a:prstGeom prst="rect">
            <a:avLst/>
          </a:prstGeom>
          <a:noFill/>
        </p:spPr>
        <p:txBody>
          <a:bodyPr wrap="square" rtlCol="0">
            <a:spAutoFit/>
          </a:bodyPr>
          <a:lstStyle/>
          <a:p>
            <a:pPr marL="285750" indent="-285750">
              <a:buFont typeface="Arial" pitchFamily="34" charset="0"/>
              <a:buChar char="•"/>
            </a:pPr>
            <a:r>
              <a:rPr lang="en-US" sz="2800" dirty="0" smtClean="0">
                <a:latin typeface="Adobe Garamond Pro"/>
              </a:rPr>
              <a:t>Mats</a:t>
            </a:r>
          </a:p>
          <a:p>
            <a:pPr marL="285750" indent="-285750">
              <a:buFont typeface="Arial" pitchFamily="34" charset="0"/>
              <a:buChar char="•"/>
            </a:pPr>
            <a:r>
              <a:rPr lang="en-US" sz="2800" dirty="0" smtClean="0">
                <a:latin typeface="Adobe Garamond Pro"/>
              </a:rPr>
              <a:t>Folders</a:t>
            </a:r>
          </a:p>
          <a:p>
            <a:pPr marL="285750" indent="-285750">
              <a:buFont typeface="Arial" pitchFamily="34" charset="0"/>
              <a:buChar char="•"/>
            </a:pPr>
            <a:r>
              <a:rPr lang="en-US" sz="2800" dirty="0" smtClean="0">
                <a:latin typeface="Adobe Garamond Pro"/>
              </a:rPr>
              <a:t>Encapsulation</a:t>
            </a:r>
          </a:p>
          <a:p>
            <a:pPr marL="285750" indent="-285750">
              <a:buFont typeface="Arial" pitchFamily="34" charset="0"/>
              <a:buChar char="•"/>
            </a:pPr>
            <a:r>
              <a:rPr lang="en-US" sz="2800" dirty="0" smtClean="0">
                <a:latin typeface="Adobe Garamond Pro"/>
              </a:rPr>
              <a:t>Frames</a:t>
            </a:r>
            <a:endParaRPr lang="en-US" sz="2800" dirty="0">
              <a:latin typeface="Adobe Garamond Pro"/>
            </a:endParaRPr>
          </a:p>
        </p:txBody>
      </p:sp>
      <p:sp>
        <p:nvSpPr>
          <p:cNvPr id="12" name="TextBox 11"/>
          <p:cNvSpPr txBox="1"/>
          <p:nvPr/>
        </p:nvSpPr>
        <p:spPr>
          <a:xfrm>
            <a:off x="4659078" y="2562363"/>
            <a:ext cx="4093035" cy="1384995"/>
          </a:xfrm>
          <a:prstGeom prst="rect">
            <a:avLst/>
          </a:prstGeom>
          <a:noFill/>
        </p:spPr>
        <p:txBody>
          <a:bodyPr wrap="square" rtlCol="0">
            <a:spAutoFit/>
          </a:bodyPr>
          <a:lstStyle/>
          <a:p>
            <a:pPr marL="457200" indent="-457200">
              <a:buFont typeface="Arial" pitchFamily="34" charset="0"/>
              <a:buChar char="•"/>
              <a:defRPr/>
            </a:pPr>
            <a:r>
              <a:rPr lang="en-US" sz="2800" dirty="0" smtClean="0">
                <a:latin typeface="Adobe Garamond Pro"/>
              </a:rPr>
              <a:t>Provides support</a:t>
            </a:r>
          </a:p>
          <a:p>
            <a:pPr marL="457200" indent="-457200">
              <a:buFont typeface="Arial" pitchFamily="34" charset="0"/>
              <a:buChar char="•"/>
              <a:defRPr/>
            </a:pPr>
            <a:r>
              <a:rPr lang="en-US" sz="2800" dirty="0" smtClean="0">
                <a:latin typeface="Adobe Garamond Pro"/>
              </a:rPr>
              <a:t>Surface protection</a:t>
            </a:r>
          </a:p>
          <a:p>
            <a:pPr marL="457200" indent="-457200">
              <a:buFont typeface="Arial" pitchFamily="34" charset="0"/>
              <a:buChar char="•"/>
              <a:defRPr/>
            </a:pPr>
            <a:r>
              <a:rPr lang="en-US" sz="2800" dirty="0" smtClean="0">
                <a:latin typeface="Adobe Garamond Pro"/>
              </a:rPr>
              <a:t>Delicate objects</a:t>
            </a:r>
            <a:endParaRPr lang="en-US" sz="2800" dirty="0">
              <a:latin typeface="Adobe Garamond Pro"/>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7407" y="4052251"/>
            <a:ext cx="3547353" cy="2652409"/>
          </a:xfrm>
          <a:prstGeom prst="rect">
            <a:avLst/>
          </a:prstGeom>
        </p:spPr>
      </p:pic>
    </p:spTree>
    <p:extLst>
      <p:ext uri="{BB962C8B-B14F-4D97-AF65-F5344CB8AC3E}">
        <p14:creationId xmlns:p14="http://schemas.microsoft.com/office/powerpoint/2010/main" val="131648576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Supports and Mounts</a:t>
            </a:r>
            <a:endParaRPr lang="en-US" sz="4400" dirty="0">
              <a:latin typeface="FuturTBol"/>
              <a:cs typeface="FuturTBol"/>
            </a:endParaRPr>
          </a:p>
        </p:txBody>
      </p:sp>
      <p:sp>
        <p:nvSpPr>
          <p:cNvPr id="9" name="TextBox 8"/>
          <p:cNvSpPr txBox="1"/>
          <p:nvPr/>
        </p:nvSpPr>
        <p:spPr>
          <a:xfrm>
            <a:off x="349488" y="2489793"/>
            <a:ext cx="8286512" cy="2923877"/>
          </a:xfrm>
          <a:prstGeom prst="rect">
            <a:avLst/>
          </a:prstGeom>
          <a:noFill/>
        </p:spPr>
        <p:txBody>
          <a:bodyPr wrap="square" rtlCol="0">
            <a:spAutoFit/>
          </a:bodyPr>
          <a:lstStyle/>
          <a:p>
            <a:pPr marL="285750" indent="-285750">
              <a:buFont typeface="Arial" pitchFamily="34" charset="0"/>
              <a:buChar char="•"/>
            </a:pPr>
            <a:r>
              <a:rPr lang="en-US" sz="2800" dirty="0" smtClean="0">
                <a:latin typeface="Adobe Garamond Pro"/>
              </a:rPr>
              <a:t>Determined by</a:t>
            </a:r>
          </a:p>
          <a:p>
            <a:pPr marL="742950" lvl="1" indent="-285750">
              <a:buFont typeface="Arial" pitchFamily="34" charset="0"/>
              <a:buChar char="•"/>
            </a:pPr>
            <a:r>
              <a:rPr lang="en-US" sz="2400" dirty="0" smtClean="0">
                <a:latin typeface="Adobe Garamond Pro"/>
              </a:rPr>
              <a:t>Object</a:t>
            </a:r>
          </a:p>
          <a:p>
            <a:pPr marL="742950" lvl="1" indent="-285750">
              <a:buFont typeface="Arial" pitchFamily="34" charset="0"/>
              <a:buChar char="•"/>
            </a:pPr>
            <a:r>
              <a:rPr lang="en-US" sz="2400" dirty="0" smtClean="0">
                <a:latin typeface="Adobe Garamond Pro"/>
              </a:rPr>
              <a:t>Storage need</a:t>
            </a:r>
          </a:p>
          <a:p>
            <a:pPr marL="742950" lvl="1" indent="-285750">
              <a:buFont typeface="Arial" pitchFamily="34" charset="0"/>
              <a:buChar char="•"/>
            </a:pPr>
            <a:r>
              <a:rPr lang="en-US" sz="2400" dirty="0" smtClean="0">
                <a:latin typeface="Adobe Garamond Pro"/>
              </a:rPr>
              <a:t>Display need</a:t>
            </a:r>
          </a:p>
          <a:p>
            <a:pPr marL="285750" indent="-285750">
              <a:buFont typeface="Arial" pitchFamily="34" charset="0"/>
              <a:buChar char="•"/>
            </a:pPr>
            <a:r>
              <a:rPr lang="en-US" sz="2800" dirty="0" smtClean="0">
                <a:latin typeface="Adobe Garamond Pro"/>
              </a:rPr>
              <a:t>Simple</a:t>
            </a:r>
          </a:p>
          <a:p>
            <a:pPr marL="285750" indent="-285750">
              <a:buFont typeface="Arial" pitchFamily="34" charset="0"/>
              <a:buChar char="•"/>
            </a:pPr>
            <a:r>
              <a:rPr lang="en-US" sz="2800" dirty="0" smtClean="0">
                <a:latin typeface="Adobe Garamond Pro"/>
              </a:rPr>
              <a:t>Easy to remove</a:t>
            </a:r>
          </a:p>
          <a:p>
            <a:pPr marL="285750" indent="-285750">
              <a:buFont typeface="Arial" pitchFamily="34" charset="0"/>
              <a:buChar char="•"/>
            </a:pPr>
            <a:r>
              <a:rPr lang="en-US" sz="2800" dirty="0" smtClean="0">
                <a:latin typeface="Adobe Garamond Pro"/>
              </a:rPr>
              <a:t>Not stressful</a:t>
            </a:r>
            <a:endParaRPr lang="en-US" sz="2800" dirty="0">
              <a:latin typeface="Adobe Garamond Pro"/>
            </a:endParaRPr>
          </a:p>
        </p:txBody>
      </p:sp>
      <p:pic>
        <p:nvPicPr>
          <p:cNvPr id="8" name="Picture 7" descr="Storage%20Moun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3530317"/>
            <a:ext cx="4705350" cy="262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026180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20660" cy="1175706"/>
          </a:xfrm>
          <a:prstGeom prst="rect">
            <a:avLst/>
          </a:prstGeom>
          <a:noFill/>
        </p:spPr>
        <p:txBody>
          <a:bodyPr wrap="square" rtlCol="0">
            <a:spAutoFit/>
          </a:bodyPr>
          <a:lstStyle/>
          <a:p>
            <a:pPr>
              <a:lnSpc>
                <a:spcPct val="80000"/>
              </a:lnSpc>
            </a:pPr>
            <a:r>
              <a:rPr lang="en-US" sz="4400" dirty="0" smtClean="0">
                <a:latin typeface="FuturTBol"/>
                <a:cs typeface="FuturTBol"/>
              </a:rPr>
              <a:t>Considerations for Displaying Textile Objects</a:t>
            </a:r>
          </a:p>
        </p:txBody>
      </p:sp>
      <p:pic>
        <p:nvPicPr>
          <p:cNvPr id="19458" name="Picture 2" descr="http://www.mainehumanities.org/newsletter/images/s-09-7_grants_barharbor.jpg"/>
          <p:cNvPicPr>
            <a:picLocks noChangeAspect="1" noChangeArrowheads="1"/>
          </p:cNvPicPr>
          <p:nvPr/>
        </p:nvPicPr>
        <p:blipFill rotWithShape="1">
          <a:blip r:embed="rId6">
            <a:extLst>
              <a:ext uri="{28A0092B-C50C-407E-A947-70E740481C1C}">
                <a14:useLocalDpi xmlns:a14="http://schemas.microsoft.com/office/drawing/2010/main" val="0"/>
              </a:ext>
            </a:extLst>
          </a:blip>
          <a:srcRect l="34524"/>
          <a:stretch/>
        </p:blipFill>
        <p:spPr bwMode="auto">
          <a:xfrm>
            <a:off x="4239333" y="3682654"/>
            <a:ext cx="3955994" cy="2633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274193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Questions to Ask Yourself</a:t>
            </a:r>
            <a:endParaRPr lang="en-US" sz="4400" dirty="0">
              <a:latin typeface="FuturTBol"/>
              <a:cs typeface="FuturTBol"/>
            </a:endParaRPr>
          </a:p>
        </p:txBody>
      </p:sp>
      <p:sp>
        <p:nvSpPr>
          <p:cNvPr id="9" name="TextBox 8"/>
          <p:cNvSpPr txBox="1"/>
          <p:nvPr/>
        </p:nvSpPr>
        <p:spPr>
          <a:xfrm>
            <a:off x="349488" y="2489793"/>
            <a:ext cx="8286512" cy="2985433"/>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What is its condition?</a:t>
            </a:r>
          </a:p>
          <a:p>
            <a:pPr marL="285750" indent="-285750">
              <a:buFont typeface="Arial" pitchFamily="34" charset="0"/>
              <a:buChar char="•"/>
            </a:pPr>
            <a:r>
              <a:rPr lang="en-US" sz="2800" dirty="0">
                <a:latin typeface="Adobe Garamond Pro"/>
              </a:rPr>
              <a:t>Special needs? </a:t>
            </a:r>
          </a:p>
          <a:p>
            <a:pPr marL="285750" indent="-285750">
              <a:buFont typeface="Arial" pitchFamily="34" charset="0"/>
              <a:buChar char="•"/>
            </a:pPr>
            <a:r>
              <a:rPr lang="en-US" sz="2800" dirty="0">
                <a:latin typeface="Adobe Garamond Pro"/>
              </a:rPr>
              <a:t>Where will it be displayed?</a:t>
            </a:r>
          </a:p>
          <a:p>
            <a:pPr marL="742950" lvl="1" indent="-285750">
              <a:buFont typeface="Arial" pitchFamily="34" charset="0"/>
              <a:buChar char="•"/>
            </a:pPr>
            <a:r>
              <a:rPr lang="en-US" sz="2400" dirty="0">
                <a:latin typeface="Adobe Garamond Pro"/>
              </a:rPr>
              <a:t>Lighting</a:t>
            </a:r>
          </a:p>
          <a:p>
            <a:pPr marL="742950" lvl="1" indent="-285750">
              <a:buFont typeface="Arial" pitchFamily="34" charset="0"/>
              <a:buChar char="•"/>
            </a:pPr>
            <a:r>
              <a:rPr lang="en-US" sz="2400" dirty="0">
                <a:latin typeface="Adobe Garamond Pro"/>
              </a:rPr>
              <a:t>Environment</a:t>
            </a:r>
          </a:p>
          <a:p>
            <a:pPr marL="1200150" lvl="2" indent="-285750">
              <a:buFont typeface="Arial" pitchFamily="34" charset="0"/>
              <a:buChar char="•"/>
            </a:pPr>
            <a:r>
              <a:rPr lang="en-US" sz="2200" dirty="0">
                <a:latin typeface="Adobe Garamond Pro"/>
              </a:rPr>
              <a:t>Public Space</a:t>
            </a:r>
          </a:p>
          <a:p>
            <a:pPr marL="285750" indent="-285750">
              <a:buFont typeface="Arial" pitchFamily="34" charset="0"/>
              <a:buChar char="•"/>
            </a:pPr>
            <a:r>
              <a:rPr lang="en-US" sz="2800" dirty="0">
                <a:latin typeface="Adobe Garamond Pro"/>
              </a:rPr>
              <a:t>Can any damage happen?</a:t>
            </a:r>
          </a:p>
        </p:txBody>
      </p:sp>
    </p:spTree>
    <p:extLst>
      <p:ext uri="{BB962C8B-B14F-4D97-AF65-F5344CB8AC3E}">
        <p14:creationId xmlns:p14="http://schemas.microsoft.com/office/powerpoint/2010/main" val="88026180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Remember To…</a:t>
            </a:r>
            <a:endParaRPr lang="en-US" sz="4400" dirty="0">
              <a:latin typeface="FuturTBol"/>
              <a:cs typeface="FuturTBol"/>
            </a:endParaRPr>
          </a:p>
        </p:txBody>
      </p:sp>
      <p:sp>
        <p:nvSpPr>
          <p:cNvPr id="9" name="TextBox 8"/>
          <p:cNvSpPr txBox="1"/>
          <p:nvPr/>
        </p:nvSpPr>
        <p:spPr>
          <a:xfrm>
            <a:off x="349488" y="2377059"/>
            <a:ext cx="8286512" cy="4462760"/>
          </a:xfrm>
          <a:prstGeom prst="rect">
            <a:avLst/>
          </a:prstGeom>
          <a:noFill/>
        </p:spPr>
        <p:txBody>
          <a:bodyPr wrap="square" rtlCol="0">
            <a:spAutoFit/>
          </a:bodyPr>
          <a:lstStyle/>
          <a:p>
            <a:pPr marL="457200" indent="-457200">
              <a:buFont typeface="Arial" pitchFamily="34" charset="0"/>
              <a:buChar char="•"/>
            </a:pPr>
            <a:r>
              <a:rPr lang="en-US" sz="2800" dirty="0">
                <a:latin typeface="Adobe Garamond Pro"/>
              </a:rPr>
              <a:t>Pad out folds</a:t>
            </a:r>
          </a:p>
          <a:p>
            <a:pPr marL="457200" indent="-457200">
              <a:buFont typeface="Arial" pitchFamily="34" charset="0"/>
              <a:buChar char="•"/>
            </a:pPr>
            <a:r>
              <a:rPr lang="en-US" sz="2800" dirty="0">
                <a:latin typeface="Adobe Garamond Pro"/>
              </a:rPr>
              <a:t>Create a barrier layer</a:t>
            </a:r>
          </a:p>
          <a:p>
            <a:pPr marL="800100" lvl="1" indent="-342900">
              <a:buFont typeface="Arial" pitchFamily="34" charset="0"/>
              <a:buChar char="•"/>
            </a:pPr>
            <a:r>
              <a:rPr lang="en-US" sz="2400" dirty="0"/>
              <a:t>Acid-free tissue paper</a:t>
            </a:r>
          </a:p>
          <a:p>
            <a:pPr marL="800100" lvl="1" indent="-342900">
              <a:buFont typeface="Arial" pitchFamily="34" charset="0"/>
              <a:buChar char="•"/>
            </a:pPr>
            <a:r>
              <a:rPr lang="en-US" sz="2400" dirty="0"/>
              <a:t>Mylar</a:t>
            </a:r>
          </a:p>
          <a:p>
            <a:pPr marL="800100" lvl="1" indent="-342900">
              <a:buFont typeface="Arial" pitchFamily="34" charset="0"/>
              <a:buChar char="•"/>
            </a:pPr>
            <a:r>
              <a:rPr lang="en-US" sz="2400" dirty="0"/>
              <a:t>Cotton sheeting (washed)</a:t>
            </a:r>
          </a:p>
          <a:p>
            <a:pPr marL="457200" indent="-457200">
              <a:buFont typeface="Arial" pitchFamily="34" charset="0"/>
              <a:buChar char="•"/>
            </a:pPr>
            <a:r>
              <a:rPr lang="en-US" sz="2800" dirty="0">
                <a:latin typeface="Adobe Garamond Pro"/>
              </a:rPr>
              <a:t>Avoid displaying directly on:</a:t>
            </a:r>
          </a:p>
          <a:p>
            <a:pPr marL="800100" lvl="1" indent="-342900">
              <a:buFont typeface="Arial" pitchFamily="34" charset="0"/>
              <a:buChar char="•"/>
            </a:pPr>
            <a:r>
              <a:rPr lang="en-US" sz="2400" dirty="0"/>
              <a:t>Plastic</a:t>
            </a:r>
          </a:p>
          <a:p>
            <a:pPr marL="800100" lvl="1" indent="-342900">
              <a:buFont typeface="Arial" pitchFamily="34" charset="0"/>
              <a:buChar char="•"/>
            </a:pPr>
            <a:r>
              <a:rPr lang="en-US" sz="2400" dirty="0"/>
              <a:t>Cardboard</a:t>
            </a:r>
          </a:p>
          <a:p>
            <a:pPr marL="800100" lvl="1" indent="-342900">
              <a:buFont typeface="Arial" pitchFamily="34" charset="0"/>
              <a:buChar char="•"/>
            </a:pPr>
            <a:r>
              <a:rPr lang="en-US" sz="2400" dirty="0"/>
              <a:t>Wood</a:t>
            </a:r>
          </a:p>
          <a:p>
            <a:pPr marL="457200" indent="-457200">
              <a:buFont typeface="Arial" pitchFamily="34" charset="0"/>
              <a:buChar char="•"/>
            </a:pPr>
            <a:r>
              <a:rPr lang="en-US" sz="2800" dirty="0">
                <a:latin typeface="Adobe Garamond Pro"/>
              </a:rPr>
              <a:t>Never use nails, pins or staples</a:t>
            </a:r>
          </a:p>
          <a:p>
            <a:pPr marL="457200" indent="-457200">
              <a:buFont typeface="Arial" pitchFamily="34" charset="0"/>
              <a:buChar char="•"/>
            </a:pPr>
            <a:r>
              <a:rPr lang="en-US" sz="2800" dirty="0">
                <a:latin typeface="Adobe Garamond Pro"/>
              </a:rPr>
              <a:t>Utilize indirect lighting</a:t>
            </a:r>
          </a:p>
        </p:txBody>
      </p:sp>
      <p:pic>
        <p:nvPicPr>
          <p:cNvPr id="21508" name="Picture 4" descr="https://i0.wp.com/fuzzylizzie.com/myPictures/museums/fit/fit1a.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10618" y="1559021"/>
            <a:ext cx="3525381" cy="2418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026180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Rotate</a:t>
            </a:r>
            <a:endParaRPr lang="en-US" sz="4400" dirty="0">
              <a:latin typeface="FuturTBol"/>
              <a:cs typeface="FuturTBol"/>
            </a:endParaRPr>
          </a:p>
        </p:txBody>
      </p:sp>
      <p:sp>
        <p:nvSpPr>
          <p:cNvPr id="9" name="TextBox 8"/>
          <p:cNvSpPr txBox="1"/>
          <p:nvPr/>
        </p:nvSpPr>
        <p:spPr>
          <a:xfrm>
            <a:off x="349488" y="2489793"/>
            <a:ext cx="8286512" cy="2246769"/>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Regularly (every few month) refold the textile</a:t>
            </a:r>
          </a:p>
          <a:p>
            <a:pPr marL="285750" indent="-285750">
              <a:buFont typeface="Arial" pitchFamily="34" charset="0"/>
              <a:buChar char="•"/>
            </a:pPr>
            <a:r>
              <a:rPr lang="en-US" sz="2800" dirty="0">
                <a:latin typeface="Adobe Garamond Pro"/>
              </a:rPr>
              <a:t>Rotate</a:t>
            </a:r>
          </a:p>
          <a:p>
            <a:pPr marL="742950" lvl="1" indent="-285750">
              <a:buFont typeface="Arial" pitchFamily="34" charset="0"/>
              <a:buChar char="•"/>
            </a:pPr>
            <a:r>
              <a:rPr lang="en-US" sz="2400" dirty="0">
                <a:latin typeface="Adobe Garamond Pro"/>
              </a:rPr>
              <a:t>Equal amount of time on display and off</a:t>
            </a:r>
          </a:p>
          <a:p>
            <a:pPr marL="742950" lvl="1" indent="-285750">
              <a:buFont typeface="Arial" pitchFamily="34" charset="0"/>
              <a:buChar char="•"/>
            </a:pPr>
            <a:r>
              <a:rPr lang="en-US" sz="2400" dirty="0">
                <a:latin typeface="Adobe Garamond Pro"/>
              </a:rPr>
              <a:t>Every 6 months, max </a:t>
            </a:r>
          </a:p>
          <a:p>
            <a:pPr marL="285750" indent="-285750">
              <a:buFont typeface="Arial" pitchFamily="34" charset="0"/>
              <a:buChar char="•"/>
            </a:pPr>
            <a:endParaRPr lang="en-US" dirty="0"/>
          </a:p>
          <a:p>
            <a:pPr marL="285750" indent="-285750">
              <a:buFont typeface="Arial" pitchFamily="34" charset="0"/>
              <a:buChar char="•"/>
            </a:pPr>
            <a:endParaRPr lang="en-US" dirty="0"/>
          </a:p>
        </p:txBody>
      </p:sp>
    </p:spTree>
    <p:extLst>
      <p:ext uri="{BB962C8B-B14F-4D97-AF65-F5344CB8AC3E}">
        <p14:creationId xmlns:p14="http://schemas.microsoft.com/office/powerpoint/2010/main" val="88026180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Environmental Conditions</a:t>
            </a:r>
            <a:endParaRPr lang="en-US" sz="4400" dirty="0">
              <a:latin typeface="FuturTBol"/>
              <a:cs typeface="FuturTBol"/>
            </a:endParaRPr>
          </a:p>
        </p:txBody>
      </p:sp>
      <p:sp>
        <p:nvSpPr>
          <p:cNvPr id="9" name="TextBox 8"/>
          <p:cNvSpPr txBox="1"/>
          <p:nvPr/>
        </p:nvSpPr>
        <p:spPr>
          <a:xfrm>
            <a:off x="349488" y="2489793"/>
            <a:ext cx="8286512" cy="3385542"/>
          </a:xfrm>
          <a:prstGeom prst="rect">
            <a:avLst/>
          </a:prstGeom>
          <a:noFill/>
        </p:spPr>
        <p:txBody>
          <a:bodyPr wrap="square" rtlCol="0">
            <a:spAutoFit/>
          </a:bodyPr>
          <a:lstStyle/>
          <a:p>
            <a:pPr marL="285750" indent="-285750">
              <a:buFont typeface="Arial" pitchFamily="34" charset="0"/>
              <a:buChar char="•"/>
            </a:pPr>
            <a:r>
              <a:rPr lang="en-US" sz="2800" dirty="0">
                <a:latin typeface="Adobe Garamond Pro"/>
              </a:rPr>
              <a:t>Exhibit Barriers</a:t>
            </a:r>
          </a:p>
          <a:p>
            <a:pPr marL="742950" lvl="1" indent="-285750">
              <a:buFont typeface="Arial" pitchFamily="34" charset="0"/>
              <a:buChar char="•"/>
            </a:pPr>
            <a:r>
              <a:rPr lang="en-US" sz="2800" dirty="0">
                <a:latin typeface="Adobe Garamond Pro"/>
              </a:rPr>
              <a:t>Air born pollutants</a:t>
            </a:r>
          </a:p>
          <a:p>
            <a:pPr marL="742950" lvl="1" indent="-285750">
              <a:buFont typeface="Arial" pitchFamily="34" charset="0"/>
              <a:buChar char="•"/>
            </a:pPr>
            <a:r>
              <a:rPr lang="en-US" sz="2800" dirty="0">
                <a:latin typeface="Adobe Garamond Pro"/>
              </a:rPr>
              <a:t>Handling</a:t>
            </a:r>
          </a:p>
          <a:p>
            <a:pPr marL="285750" indent="-285750">
              <a:buFont typeface="Arial" pitchFamily="34" charset="0"/>
              <a:buChar char="•"/>
            </a:pPr>
            <a:r>
              <a:rPr lang="en-US" sz="2800" dirty="0">
                <a:latin typeface="Adobe Garamond Pro"/>
              </a:rPr>
              <a:t>Indirect Light</a:t>
            </a:r>
          </a:p>
          <a:p>
            <a:pPr marL="742950" lvl="1" indent="-285750">
              <a:buFont typeface="Arial" pitchFamily="34" charset="0"/>
              <a:buChar char="•"/>
            </a:pPr>
            <a:r>
              <a:rPr lang="en-US" sz="2800" dirty="0">
                <a:latin typeface="Adobe Garamond Pro"/>
              </a:rPr>
              <a:t>Fades – especially blacks and browns of historical textiles</a:t>
            </a:r>
          </a:p>
          <a:p>
            <a:pPr marL="742950" lvl="1" indent="-285750">
              <a:buFont typeface="Arial" pitchFamily="34" charset="0"/>
              <a:buChar char="•"/>
            </a:pPr>
            <a:r>
              <a:rPr lang="en-US" sz="2800" dirty="0">
                <a:latin typeface="Adobe Garamond Pro"/>
              </a:rPr>
              <a:t>UV filtration</a:t>
            </a:r>
          </a:p>
          <a:p>
            <a:pPr marL="742950" lvl="1" indent="-285750">
              <a:buFont typeface="Arial" pitchFamily="34" charset="0"/>
              <a:buChar char="•"/>
            </a:pPr>
            <a:endParaRPr lang="en-US" dirty="0"/>
          </a:p>
        </p:txBody>
      </p:sp>
    </p:spTree>
    <p:extLst>
      <p:ext uri="{BB962C8B-B14F-4D97-AF65-F5344CB8AC3E}">
        <p14:creationId xmlns:p14="http://schemas.microsoft.com/office/powerpoint/2010/main" val="88026180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8277104" cy="634020"/>
          </a:xfrm>
          <a:prstGeom prst="rect">
            <a:avLst/>
          </a:prstGeom>
          <a:noFill/>
        </p:spPr>
        <p:txBody>
          <a:bodyPr wrap="square" rtlCol="0">
            <a:spAutoFit/>
          </a:bodyPr>
          <a:lstStyle/>
          <a:p>
            <a:pPr>
              <a:lnSpc>
                <a:spcPct val="80000"/>
              </a:lnSpc>
            </a:pPr>
            <a:r>
              <a:rPr lang="en-US" sz="4400" dirty="0" smtClean="0">
                <a:latin typeface="FuturTBol"/>
              </a:rPr>
              <a:t>Take Aways</a:t>
            </a:r>
            <a:endParaRPr lang="en-US" sz="4400" dirty="0">
              <a:latin typeface="FuturTBol"/>
              <a:cs typeface="FuturTBol"/>
            </a:endParaRPr>
          </a:p>
        </p:txBody>
      </p:sp>
      <p:sp>
        <p:nvSpPr>
          <p:cNvPr id="9" name="TextBox 8"/>
          <p:cNvSpPr txBox="1"/>
          <p:nvPr/>
        </p:nvSpPr>
        <p:spPr>
          <a:xfrm>
            <a:off x="349488" y="2489793"/>
            <a:ext cx="8286512" cy="4216539"/>
          </a:xfrm>
          <a:prstGeom prst="rect">
            <a:avLst/>
          </a:prstGeom>
          <a:noFill/>
        </p:spPr>
        <p:txBody>
          <a:bodyPr wrap="square" rtlCol="0">
            <a:spAutoFit/>
          </a:bodyPr>
          <a:lstStyle/>
          <a:p>
            <a:pPr marL="457200" indent="-457200">
              <a:buFont typeface="Arial" pitchFamily="34" charset="0"/>
              <a:buChar char="•"/>
              <a:defRPr/>
            </a:pPr>
            <a:r>
              <a:rPr lang="en-US" sz="2800" dirty="0">
                <a:latin typeface="Adobe Garamond Pro"/>
              </a:rPr>
              <a:t>Do no harm</a:t>
            </a:r>
          </a:p>
          <a:p>
            <a:pPr marL="800100" lvl="1" indent="-342900">
              <a:buFont typeface="Arial" pitchFamily="34" charset="0"/>
              <a:buChar char="•"/>
              <a:defRPr/>
            </a:pPr>
            <a:r>
              <a:rPr lang="en-US" sz="2400" dirty="0">
                <a:latin typeface="Adobe Garamond Pro"/>
              </a:rPr>
              <a:t>If in doubt, do </a:t>
            </a:r>
            <a:r>
              <a:rPr lang="en-US" sz="2400" dirty="0" smtClean="0">
                <a:latin typeface="Adobe Garamond Pro"/>
              </a:rPr>
              <a:t>nothing</a:t>
            </a:r>
            <a:endParaRPr lang="en-US" sz="2400" dirty="0">
              <a:latin typeface="Adobe Garamond Pro"/>
            </a:endParaRPr>
          </a:p>
          <a:p>
            <a:pPr marL="457200" indent="-457200">
              <a:buFont typeface="Arial" pitchFamily="34" charset="0"/>
              <a:buChar char="•"/>
              <a:defRPr/>
            </a:pPr>
            <a:r>
              <a:rPr lang="en-US" sz="2800" dirty="0" smtClean="0">
                <a:latin typeface="Adobe Garamond Pro"/>
              </a:rPr>
              <a:t>Work within your means</a:t>
            </a:r>
          </a:p>
          <a:p>
            <a:pPr marL="457200" indent="-457200">
              <a:buFont typeface="Arial" pitchFamily="34" charset="0"/>
              <a:buChar char="•"/>
              <a:defRPr/>
            </a:pPr>
            <a:r>
              <a:rPr lang="en-US" sz="2800" dirty="0" smtClean="0">
                <a:latin typeface="Adobe Garamond Pro"/>
              </a:rPr>
              <a:t>Ask </a:t>
            </a:r>
            <a:r>
              <a:rPr lang="en-US" sz="2800" dirty="0">
                <a:latin typeface="Adobe Garamond Pro"/>
              </a:rPr>
              <a:t>for help</a:t>
            </a:r>
          </a:p>
          <a:p>
            <a:pPr marL="457200" indent="-457200">
              <a:buFont typeface="Arial" pitchFamily="34" charset="0"/>
              <a:buChar char="•"/>
              <a:defRPr/>
            </a:pPr>
            <a:r>
              <a:rPr lang="en-US" sz="2800" dirty="0">
                <a:latin typeface="Adobe Garamond Pro"/>
              </a:rPr>
              <a:t>Keep hands clean</a:t>
            </a:r>
          </a:p>
          <a:p>
            <a:pPr marL="457200" indent="-457200">
              <a:buFont typeface="Arial" pitchFamily="34" charset="0"/>
              <a:buChar char="•"/>
              <a:defRPr/>
            </a:pPr>
            <a:r>
              <a:rPr lang="en-US" sz="2800" dirty="0">
                <a:latin typeface="Adobe Garamond Pro"/>
              </a:rPr>
              <a:t>Wash textile-based supplies</a:t>
            </a:r>
          </a:p>
          <a:p>
            <a:pPr marL="800100" lvl="1" indent="-342900">
              <a:buFont typeface="Arial" pitchFamily="34" charset="0"/>
              <a:buChar char="•"/>
              <a:defRPr/>
            </a:pPr>
            <a:r>
              <a:rPr lang="en-US" sz="2400" dirty="0" smtClean="0">
                <a:latin typeface="Adobe Garamond Pro"/>
              </a:rPr>
              <a:t>Neutral detergent</a:t>
            </a:r>
          </a:p>
          <a:p>
            <a:pPr marL="800100" lvl="1" indent="-342900">
              <a:buFont typeface="Arial" pitchFamily="34" charset="0"/>
              <a:buChar char="•"/>
              <a:defRPr/>
            </a:pPr>
            <a:r>
              <a:rPr lang="en-US" sz="2400" dirty="0" smtClean="0">
                <a:latin typeface="Adobe Garamond Pro"/>
              </a:rPr>
              <a:t>Extra rinse</a:t>
            </a:r>
          </a:p>
          <a:p>
            <a:pPr marL="457200" indent="-457200">
              <a:buFont typeface="Arial" pitchFamily="34" charset="0"/>
              <a:buChar char="•"/>
              <a:defRPr/>
            </a:pPr>
            <a:r>
              <a:rPr lang="en-US" sz="2800" dirty="0" smtClean="0">
                <a:latin typeface="Adobe Garamond Pro"/>
              </a:rPr>
              <a:t>Maintain </a:t>
            </a:r>
            <a:r>
              <a:rPr lang="en-US" sz="2800" dirty="0">
                <a:latin typeface="Adobe Garamond Pro"/>
              </a:rPr>
              <a:t>regular </a:t>
            </a:r>
            <a:r>
              <a:rPr lang="en-US" sz="2800" dirty="0" smtClean="0">
                <a:latin typeface="Adobe Garamond Pro"/>
              </a:rPr>
              <a:t>housekeeping</a:t>
            </a:r>
          </a:p>
          <a:p>
            <a:pPr marL="457200" indent="-457200">
              <a:buFont typeface="Arial" pitchFamily="34" charset="0"/>
              <a:buChar char="•"/>
              <a:defRPr/>
            </a:pPr>
            <a:r>
              <a:rPr lang="en-US" sz="2800" dirty="0" smtClean="0">
                <a:latin typeface="Adobe Garamond Pro"/>
              </a:rPr>
              <a:t>Maintain regular inspection schedule</a:t>
            </a:r>
            <a:endParaRPr lang="en-US" sz="2800" dirty="0">
              <a:latin typeface="Adobe Garamond Pro"/>
            </a:endParaRPr>
          </a:p>
        </p:txBody>
      </p:sp>
    </p:spTree>
    <p:extLst>
      <p:ext uri="{BB962C8B-B14F-4D97-AF65-F5344CB8AC3E}">
        <p14:creationId xmlns:p14="http://schemas.microsoft.com/office/powerpoint/2010/main" val="4761862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24337"/>
            <a:ext cx="4721103" cy="643189"/>
          </a:xfrm>
          <a:prstGeom prst="rect">
            <a:avLst/>
          </a:prstGeom>
          <a:noFill/>
        </p:spPr>
        <p:txBody>
          <a:bodyPr wrap="square" rtlCol="0">
            <a:spAutoFit/>
          </a:bodyPr>
          <a:lstStyle/>
          <a:p>
            <a:pPr>
              <a:lnSpc>
                <a:spcPct val="80000"/>
              </a:lnSpc>
            </a:pPr>
            <a:r>
              <a:rPr lang="en-US" sz="4400" dirty="0" smtClean="0">
                <a:latin typeface="FuturTBol"/>
              </a:rPr>
              <a:t>Protein (Animal)</a:t>
            </a:r>
            <a:endParaRPr lang="en-US" sz="4400" dirty="0">
              <a:latin typeface="FuturTBol"/>
              <a:cs typeface="FuturTBol"/>
            </a:endParaRPr>
          </a:p>
        </p:txBody>
      </p:sp>
      <p:sp>
        <p:nvSpPr>
          <p:cNvPr id="8" name="TextBox 7"/>
          <p:cNvSpPr txBox="1"/>
          <p:nvPr/>
        </p:nvSpPr>
        <p:spPr>
          <a:xfrm>
            <a:off x="364002" y="2562363"/>
            <a:ext cx="4106397" cy="3231654"/>
          </a:xfrm>
          <a:prstGeom prst="rect">
            <a:avLst/>
          </a:prstGeom>
          <a:noFill/>
        </p:spPr>
        <p:txBody>
          <a:bodyPr wrap="square" rtlCol="0">
            <a:spAutoFit/>
          </a:bodyPr>
          <a:lstStyle/>
          <a:p>
            <a:pPr marL="457200" indent="-457200">
              <a:buFont typeface="Arial" pitchFamily="34" charset="0"/>
              <a:buChar char="•"/>
            </a:pPr>
            <a:r>
              <a:rPr lang="en-US" sz="2800" dirty="0" smtClean="0">
                <a:latin typeface="Adobe Garamond Pro"/>
              </a:rPr>
              <a:t>Wool</a:t>
            </a:r>
            <a:endParaRPr lang="en-US" sz="2400" dirty="0" smtClean="0">
              <a:latin typeface="Adobe Garamond Pro"/>
            </a:endParaRPr>
          </a:p>
          <a:p>
            <a:pPr marL="800100" lvl="1" indent="-342900">
              <a:buFont typeface="Arial" pitchFamily="34" charset="0"/>
              <a:buChar char="•"/>
            </a:pPr>
            <a:r>
              <a:rPr lang="en-US" sz="2400" dirty="0" smtClean="0">
                <a:latin typeface="Adobe Garamond Pro"/>
              </a:rPr>
              <a:t>Sheep or goat fiber</a:t>
            </a:r>
          </a:p>
          <a:p>
            <a:pPr marL="800100" lvl="1" indent="-342900">
              <a:buFont typeface="Arial" pitchFamily="34" charset="0"/>
              <a:buChar char="•"/>
            </a:pPr>
            <a:r>
              <a:rPr lang="en-US" sz="2400" dirty="0" smtClean="0">
                <a:latin typeface="Adobe Garamond Pro"/>
              </a:rPr>
              <a:t>Staple fiber</a:t>
            </a:r>
          </a:p>
          <a:p>
            <a:pPr marL="800100" lvl="1" indent="-342900">
              <a:buFont typeface="Arial" pitchFamily="34" charset="0"/>
              <a:buChar char="•"/>
            </a:pPr>
            <a:r>
              <a:rPr lang="en-US" sz="2400" dirty="0" smtClean="0">
                <a:latin typeface="Adobe Garamond Pro"/>
              </a:rPr>
              <a:t>Weak</a:t>
            </a:r>
          </a:p>
          <a:p>
            <a:pPr marL="800100" lvl="1" indent="-342900">
              <a:buFont typeface="Arial" pitchFamily="34" charset="0"/>
              <a:buChar char="•"/>
            </a:pPr>
            <a:r>
              <a:rPr lang="en-US" sz="2400" dirty="0" smtClean="0">
                <a:latin typeface="Adobe Garamond Pro"/>
              </a:rPr>
              <a:t>Water repellant</a:t>
            </a:r>
          </a:p>
          <a:p>
            <a:pPr marL="800100" lvl="1" indent="-342900">
              <a:buFont typeface="Arial" pitchFamily="34" charset="0"/>
              <a:buChar char="•"/>
            </a:pPr>
            <a:r>
              <a:rPr lang="en-US" sz="2400" dirty="0" smtClean="0">
                <a:latin typeface="Adobe Garamond Pro"/>
              </a:rPr>
              <a:t>Highly absorbent</a:t>
            </a:r>
          </a:p>
          <a:p>
            <a:pPr marL="800100" lvl="1" indent="-342900">
              <a:buFont typeface="Arial" pitchFamily="34" charset="0"/>
              <a:buChar char="•"/>
            </a:pPr>
            <a:r>
              <a:rPr lang="en-US" sz="2400" dirty="0" smtClean="0">
                <a:latin typeface="Adobe Garamond Pro"/>
              </a:rPr>
              <a:t>Susceptible to light</a:t>
            </a:r>
          </a:p>
          <a:p>
            <a:pPr marL="914400" lvl="1" indent="-457200">
              <a:buFont typeface="Arial" pitchFamily="34" charset="0"/>
              <a:buChar char="•"/>
            </a:pPr>
            <a:endParaRPr lang="en-US" sz="2800" dirty="0" smtClean="0">
              <a:latin typeface="Adobe Garamond Pro"/>
            </a:endParaRPr>
          </a:p>
        </p:txBody>
      </p:sp>
      <p:sp>
        <p:nvSpPr>
          <p:cNvPr id="12" name="TextBox 11"/>
          <p:cNvSpPr txBox="1"/>
          <p:nvPr/>
        </p:nvSpPr>
        <p:spPr>
          <a:xfrm>
            <a:off x="4659078" y="2562363"/>
            <a:ext cx="4267208" cy="3108543"/>
          </a:xfrm>
          <a:prstGeom prst="rect">
            <a:avLst/>
          </a:prstGeom>
          <a:noFill/>
        </p:spPr>
        <p:txBody>
          <a:bodyPr wrap="square" rtlCol="0">
            <a:spAutoFit/>
          </a:bodyPr>
          <a:lstStyle/>
          <a:p>
            <a:pPr marL="457200" indent="-457200">
              <a:buFont typeface="Arial" pitchFamily="34" charset="0"/>
              <a:buChar char="•"/>
            </a:pPr>
            <a:r>
              <a:rPr lang="en-US" sz="2800" dirty="0" smtClean="0">
                <a:latin typeface="Adobe Garamond Pro"/>
              </a:rPr>
              <a:t>Silk</a:t>
            </a:r>
            <a:endParaRPr lang="en-US" sz="2400" dirty="0" smtClean="0">
              <a:latin typeface="Adobe Garamond Pro"/>
            </a:endParaRPr>
          </a:p>
          <a:p>
            <a:pPr marL="800100" lvl="1" indent="-342900">
              <a:buFont typeface="Arial" pitchFamily="34" charset="0"/>
              <a:buChar char="•"/>
            </a:pPr>
            <a:r>
              <a:rPr lang="en-US" sz="2400" dirty="0" smtClean="0">
                <a:latin typeface="Adobe Garamond Pro"/>
              </a:rPr>
              <a:t>Filament fiber</a:t>
            </a:r>
          </a:p>
          <a:p>
            <a:pPr marL="800100" lvl="1" indent="-342900">
              <a:buFont typeface="Arial" pitchFamily="34" charset="0"/>
              <a:buChar char="•"/>
            </a:pPr>
            <a:r>
              <a:rPr lang="en-US" sz="2400" dirty="0" smtClean="0">
                <a:latin typeface="Adobe Garamond Pro"/>
              </a:rPr>
              <a:t>Smooth</a:t>
            </a:r>
          </a:p>
          <a:p>
            <a:pPr marL="800100" lvl="1" indent="-342900">
              <a:buFont typeface="Arial" pitchFamily="34" charset="0"/>
              <a:buChar char="•"/>
            </a:pPr>
            <a:r>
              <a:rPr lang="en-US" sz="2400" dirty="0" smtClean="0">
                <a:latin typeface="Adobe Garamond Pro"/>
              </a:rPr>
              <a:t>Very strong, unless wet</a:t>
            </a:r>
          </a:p>
          <a:p>
            <a:pPr marL="800100" lvl="1" indent="-342900">
              <a:buFont typeface="Arial" pitchFamily="34" charset="0"/>
              <a:buChar char="•"/>
            </a:pPr>
            <a:r>
              <a:rPr lang="en-US" sz="2400" dirty="0" smtClean="0">
                <a:latin typeface="Adobe Garamond Pro"/>
              </a:rPr>
              <a:t>Water repellant</a:t>
            </a:r>
          </a:p>
          <a:p>
            <a:pPr marL="800100" lvl="1" indent="-342900">
              <a:buFont typeface="Arial" pitchFamily="34" charset="0"/>
              <a:buChar char="•"/>
            </a:pPr>
            <a:r>
              <a:rPr lang="en-US" sz="2400" dirty="0" smtClean="0">
                <a:latin typeface="Adobe Garamond Pro"/>
              </a:rPr>
              <a:t>Very susceptible to light    and environment</a:t>
            </a:r>
          </a:p>
          <a:p>
            <a:pPr marL="800100" lvl="1" indent="-342900">
              <a:buFont typeface="Arial" pitchFamily="34" charset="0"/>
              <a:buChar char="•"/>
            </a:pPr>
            <a:r>
              <a:rPr lang="en-US" sz="2400" dirty="0" smtClean="0">
                <a:latin typeface="Adobe Garamond Pro"/>
              </a:rPr>
              <a:t>Sometimes weighted</a:t>
            </a:r>
          </a:p>
        </p:txBody>
      </p:sp>
      <p:pic>
        <p:nvPicPr>
          <p:cNvPr id="10" name="Picture 10" descr="Fiber001"/>
          <p:cNvPicPr>
            <a:picLocks noChangeAspect="1" noChangeArrowheads="1"/>
          </p:cNvPicPr>
          <p:nvPr/>
        </p:nvPicPr>
        <p:blipFill>
          <a:blip r:embed="rId5"/>
          <a:srcRect/>
          <a:stretch>
            <a:fillRect/>
          </a:stretch>
        </p:blipFill>
        <p:spPr bwMode="auto">
          <a:xfrm>
            <a:off x="395594" y="5778182"/>
            <a:ext cx="4227135" cy="963915"/>
          </a:xfrm>
          <a:prstGeom prst="rect">
            <a:avLst/>
          </a:prstGeom>
          <a:noFill/>
          <a:ln w="6350">
            <a:solidFill>
              <a:schemeClr val="tx1"/>
            </a:solidFill>
            <a:miter lim="800000"/>
            <a:headEnd/>
            <a:tailEnd/>
          </a:ln>
        </p:spPr>
      </p:pic>
      <p:pic>
        <p:nvPicPr>
          <p:cNvPr id="11" name="Picture 9" descr="Fiber001"/>
          <p:cNvPicPr>
            <a:picLocks noChangeAspect="1" noChangeArrowheads="1"/>
          </p:cNvPicPr>
          <p:nvPr/>
        </p:nvPicPr>
        <p:blipFill>
          <a:blip r:embed="rId6"/>
          <a:srcRect/>
          <a:stretch>
            <a:fillRect/>
          </a:stretch>
        </p:blipFill>
        <p:spPr bwMode="auto">
          <a:xfrm>
            <a:off x="4862274" y="5767729"/>
            <a:ext cx="3686638" cy="974369"/>
          </a:xfrm>
          <a:prstGeom prst="rect">
            <a:avLst/>
          </a:prstGeom>
          <a:noFill/>
          <a:ln w="12700">
            <a:solidFill>
              <a:schemeClr val="tx1"/>
            </a:solidFill>
            <a:miter lim="800000"/>
            <a:headEnd/>
            <a:tailEnd/>
          </a:ln>
        </p:spPr>
      </p:pic>
    </p:spTree>
    <p:extLst>
      <p:ext uri="{BB962C8B-B14F-4D97-AF65-F5344CB8AC3E}">
        <p14:creationId xmlns:p14="http://schemas.microsoft.com/office/powerpoint/2010/main" val="13028040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3">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624336"/>
            <a:ext cx="6027789" cy="643189"/>
          </a:xfrm>
          <a:prstGeom prst="rect">
            <a:avLst/>
          </a:prstGeom>
          <a:noFill/>
        </p:spPr>
        <p:txBody>
          <a:bodyPr wrap="square" rtlCol="0">
            <a:spAutoFit/>
          </a:bodyPr>
          <a:lstStyle/>
          <a:p>
            <a:pPr>
              <a:lnSpc>
                <a:spcPct val="80000"/>
              </a:lnSpc>
            </a:pPr>
            <a:r>
              <a:rPr lang="en-US" sz="4400" dirty="0" smtClean="0">
                <a:latin typeface="FuturTBol"/>
              </a:rPr>
              <a:t>Synthetics</a:t>
            </a:r>
            <a:endParaRPr lang="en-US" sz="4400" dirty="0">
              <a:latin typeface="FuturTBol"/>
              <a:cs typeface="FuturTBol"/>
            </a:endParaRPr>
          </a:p>
        </p:txBody>
      </p:sp>
      <p:sp>
        <p:nvSpPr>
          <p:cNvPr id="17" name="TextBox 16"/>
          <p:cNvSpPr txBox="1"/>
          <p:nvPr/>
        </p:nvSpPr>
        <p:spPr>
          <a:xfrm>
            <a:off x="349489" y="2647028"/>
            <a:ext cx="8431654" cy="2462213"/>
          </a:xfrm>
          <a:prstGeom prst="rect">
            <a:avLst/>
          </a:prstGeom>
          <a:noFill/>
        </p:spPr>
        <p:txBody>
          <a:bodyPr wrap="square" rtlCol="0">
            <a:spAutoFit/>
          </a:bodyPr>
          <a:lstStyle/>
          <a:p>
            <a:pPr marL="457200" indent="-457200">
              <a:buFont typeface="Arial" pitchFamily="34" charset="0"/>
              <a:buChar char="•"/>
            </a:pPr>
            <a:r>
              <a:rPr lang="en-US" sz="2800" dirty="0" smtClean="0">
                <a:latin typeface="Adobe Garamond Pro"/>
              </a:rPr>
              <a:t>Usually petroleum based</a:t>
            </a:r>
          </a:p>
          <a:p>
            <a:pPr marL="457200" indent="-457200">
              <a:buFont typeface="Arial" pitchFamily="34" charset="0"/>
              <a:buChar char="•"/>
            </a:pPr>
            <a:r>
              <a:rPr lang="en-US" sz="2800" dirty="0" smtClean="0">
                <a:latin typeface="Adobe Garamond Pro"/>
              </a:rPr>
              <a:t>Includes modified natural polymers</a:t>
            </a:r>
          </a:p>
          <a:p>
            <a:pPr marL="800100" lvl="1" indent="-342900">
              <a:buFont typeface="Arial" pitchFamily="34" charset="0"/>
              <a:buChar char="•"/>
            </a:pPr>
            <a:r>
              <a:rPr lang="en-US" sz="2400" dirty="0" smtClean="0">
                <a:latin typeface="Adobe Garamond Pro"/>
              </a:rPr>
              <a:t>Milk</a:t>
            </a:r>
          </a:p>
          <a:p>
            <a:pPr marL="800100" lvl="1" indent="-342900">
              <a:buFont typeface="Arial" pitchFamily="34" charset="0"/>
              <a:buChar char="•"/>
            </a:pPr>
            <a:r>
              <a:rPr lang="en-US" sz="2400" dirty="0" smtClean="0">
                <a:latin typeface="Adobe Garamond Pro"/>
              </a:rPr>
              <a:t>Wood</a:t>
            </a:r>
          </a:p>
          <a:p>
            <a:pPr marL="800100" lvl="1" indent="-342900">
              <a:buFont typeface="Arial" pitchFamily="34" charset="0"/>
              <a:buChar char="•"/>
            </a:pPr>
            <a:r>
              <a:rPr lang="en-US" sz="2400" dirty="0" smtClean="0">
                <a:latin typeface="Adobe Garamond Pro"/>
              </a:rPr>
              <a:t>Cotton</a:t>
            </a:r>
          </a:p>
          <a:p>
            <a:pPr marL="457200" indent="-457200">
              <a:buFont typeface="Arial" pitchFamily="34" charset="0"/>
              <a:buChar char="•"/>
            </a:pPr>
            <a:endParaRPr lang="en-US" sz="2600" dirty="0" smtClean="0">
              <a:latin typeface="Adobe Garamond Pro"/>
            </a:endParaRPr>
          </a:p>
        </p:txBody>
      </p:sp>
      <p:sp>
        <p:nvSpPr>
          <p:cNvPr id="10" name="TextBox 9"/>
          <p:cNvSpPr txBox="1"/>
          <p:nvPr/>
        </p:nvSpPr>
        <p:spPr>
          <a:xfrm>
            <a:off x="4655115" y="6476958"/>
            <a:ext cx="4323362" cy="297517"/>
          </a:xfrm>
          <a:prstGeom prst="rect">
            <a:avLst/>
          </a:prstGeom>
          <a:noFill/>
        </p:spPr>
        <p:txBody>
          <a:bodyPr wrap="square" rtlCol="0">
            <a:spAutoFit/>
          </a:bodyPr>
          <a:lstStyle/>
          <a:p>
            <a:r>
              <a:rPr lang="en-US" sz="2000" i="1" baseline="30000" dirty="0" smtClean="0">
                <a:latin typeface="Adobe Garamond Pro"/>
                <a:cs typeface="Adobe Garamond Pro"/>
              </a:rPr>
              <a:t>Utilization of the spinerette to manufacture synthetics.</a:t>
            </a:r>
            <a:endParaRPr lang="en-US" sz="2000" i="1" baseline="30000" dirty="0">
              <a:latin typeface="Adobe Garamond Pro"/>
              <a:cs typeface="Adobe Garamond Pro"/>
            </a:endParaRPr>
          </a:p>
        </p:txBody>
      </p:sp>
      <p:pic>
        <p:nvPicPr>
          <p:cNvPr id="9" name="Picture 4" descr="Fiber002"/>
          <p:cNvPicPr>
            <a:picLocks noChangeAspect="1" noChangeArrowheads="1"/>
          </p:cNvPicPr>
          <p:nvPr/>
        </p:nvPicPr>
        <p:blipFill>
          <a:blip r:embed="rId5"/>
          <a:srcRect l="2892" r="3238"/>
          <a:stretch>
            <a:fillRect/>
          </a:stretch>
        </p:blipFill>
        <p:spPr bwMode="auto">
          <a:xfrm>
            <a:off x="2540000" y="4205768"/>
            <a:ext cx="6241143" cy="2177169"/>
          </a:xfrm>
          <a:prstGeom prst="rect">
            <a:avLst/>
          </a:prstGeom>
          <a:noFill/>
          <a:ln w="9525" cmpd="sng">
            <a:solidFill>
              <a:schemeClr val="tx1"/>
            </a:solidFill>
            <a:miter lim="800000"/>
            <a:headEnd/>
            <a:tailEnd/>
          </a:ln>
        </p:spPr>
      </p:pic>
    </p:spTree>
    <p:extLst>
      <p:ext uri="{BB962C8B-B14F-4D97-AF65-F5344CB8AC3E}">
        <p14:creationId xmlns:p14="http://schemas.microsoft.com/office/powerpoint/2010/main" val="3271088396"/>
      </p:ext>
    </p:extLst>
  </p:cSld>
  <p:clrMapOvr>
    <a:masterClrMapping/>
  </p:clrMapOvr>
  <p:timing>
    <p:tnLst>
      <p:par>
        <p:cTn id="1" dur="indefinite" restart="never" nodeType="tmRoot"/>
      </p:par>
    </p:tnLst>
  </p:timing>
</p:sld>
</file>

<file path=ppt/theme/theme1.xml><?xml version="1.0" encoding="utf-8"?>
<a:theme xmlns:a="http://schemas.openxmlformats.org/drawingml/2006/main" name="MentorCorp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MentorCorps_Template</Template>
  <TotalTime>1439</TotalTime>
  <Words>1988</Words>
  <Application>Microsoft Office PowerPoint</Application>
  <PresentationFormat>On-screen Show (4:3)</PresentationFormat>
  <Paragraphs>651</Paragraphs>
  <Slides>77</Slides>
  <Notes>2</Notes>
  <HiddenSlides>0</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MentorCorps_Template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United States Army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kathleen.daly1</dc:creator>
  <cp:lastModifiedBy>Kuri Gill</cp:lastModifiedBy>
  <cp:revision>80</cp:revision>
  <cp:lastPrinted>2013-12-17T18:08:01Z</cp:lastPrinted>
  <dcterms:created xsi:type="dcterms:W3CDTF">2013-12-18T23:26:53Z</dcterms:created>
  <dcterms:modified xsi:type="dcterms:W3CDTF">2014-01-21T22:00:24Z</dcterms:modified>
</cp:coreProperties>
</file>