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737" r:id="rId1"/>
  </p:sldMasterIdLst>
  <p:notesMasterIdLst>
    <p:notesMasterId r:id="rId53"/>
  </p:notesMasterIdLst>
  <p:handoutMasterIdLst>
    <p:handoutMasterId r:id="rId54"/>
  </p:handoutMasterIdLst>
  <p:sldIdLst>
    <p:sldId id="292" r:id="rId2"/>
    <p:sldId id="296" r:id="rId3"/>
    <p:sldId id="1357" r:id="rId4"/>
    <p:sldId id="1381" r:id="rId5"/>
    <p:sldId id="1358" r:id="rId6"/>
    <p:sldId id="1359" r:id="rId7"/>
    <p:sldId id="1360" r:id="rId8"/>
    <p:sldId id="1361" r:id="rId9"/>
    <p:sldId id="1383" r:id="rId10"/>
    <p:sldId id="1362" r:id="rId11"/>
    <p:sldId id="1384" r:id="rId12"/>
    <p:sldId id="1363" r:id="rId13"/>
    <p:sldId id="1385" r:id="rId14"/>
    <p:sldId id="1364" r:id="rId15"/>
    <p:sldId id="1373" r:id="rId16"/>
    <p:sldId id="1374" r:id="rId17"/>
    <p:sldId id="1389" r:id="rId18"/>
    <p:sldId id="1375" r:id="rId19"/>
    <p:sldId id="1376" r:id="rId20"/>
    <p:sldId id="1377" r:id="rId21"/>
    <p:sldId id="1379" r:id="rId22"/>
    <p:sldId id="1378" r:id="rId23"/>
    <p:sldId id="1380" r:id="rId24"/>
    <p:sldId id="1388" r:id="rId25"/>
    <p:sldId id="1382" r:id="rId26"/>
    <p:sldId id="1393" r:id="rId27"/>
    <p:sldId id="1392" r:id="rId28"/>
    <p:sldId id="1391" r:id="rId29"/>
    <p:sldId id="1394" r:id="rId30"/>
    <p:sldId id="1395" r:id="rId31"/>
    <p:sldId id="1396" r:id="rId32"/>
    <p:sldId id="410" r:id="rId33"/>
    <p:sldId id="433" r:id="rId34"/>
    <p:sldId id="453" r:id="rId35"/>
    <p:sldId id="1398" r:id="rId36"/>
    <p:sldId id="404" r:id="rId37"/>
    <p:sldId id="405" r:id="rId38"/>
    <p:sldId id="1399" r:id="rId39"/>
    <p:sldId id="1400" r:id="rId40"/>
    <p:sldId id="1401" r:id="rId41"/>
    <p:sldId id="1402" r:id="rId42"/>
    <p:sldId id="400" r:id="rId43"/>
    <p:sldId id="1403" r:id="rId44"/>
    <p:sldId id="1404" r:id="rId45"/>
    <p:sldId id="1405" r:id="rId46"/>
    <p:sldId id="401" r:id="rId47"/>
    <p:sldId id="402" r:id="rId48"/>
    <p:sldId id="1406" r:id="rId49"/>
    <p:sldId id="457" r:id="rId50"/>
    <p:sldId id="1407" r:id="rId51"/>
    <p:sldId id="351"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FFCC00"/>
    <a:srgbClr val="2555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75323" autoAdjust="0"/>
  </p:normalViewPr>
  <p:slideViewPr>
    <p:cSldViewPr>
      <p:cViewPr varScale="1">
        <p:scale>
          <a:sx n="76" d="100"/>
          <a:sy n="76" d="100"/>
        </p:scale>
        <p:origin x="966" y="96"/>
      </p:cViewPr>
      <p:guideLst>
        <p:guide orient="horz" pos="2160"/>
        <p:guide pos="2880"/>
      </p:guideLst>
    </p:cSldViewPr>
  </p:slideViewPr>
  <p:outlineViewPr>
    <p:cViewPr>
      <p:scale>
        <a:sx n="33" d="100"/>
        <a:sy n="33" d="100"/>
      </p:scale>
      <p:origin x="60" y="20100"/>
    </p:cViewPr>
  </p:outlineViewPr>
  <p:notesTextViewPr>
    <p:cViewPr>
      <p:scale>
        <a:sx n="1" d="1"/>
        <a:sy n="1" d="1"/>
      </p:scale>
      <p:origin x="0" y="0"/>
    </p:cViewPr>
  </p:notesTextViewPr>
  <p:sorterViewPr>
    <p:cViewPr>
      <p:scale>
        <a:sx n="90" d="100"/>
        <a:sy n="90" d="100"/>
      </p:scale>
      <p:origin x="0" y="3582"/>
    </p:cViewPr>
  </p:sorterViewPr>
  <p:notesViewPr>
    <p:cSldViewPr>
      <p:cViewPr varScale="1">
        <p:scale>
          <a:sx n="50" d="100"/>
          <a:sy n="50" d="100"/>
        </p:scale>
        <p:origin x="2684" y="2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fontAlgn="auto">
              <a:spcBef>
                <a:spcPts val="0"/>
              </a:spcBef>
              <a:spcAft>
                <a:spcPts val="0"/>
              </a:spcAft>
              <a:defRPr sz="1200">
                <a:latin typeface="Verdana" pitchFamily="34" charset="0"/>
                <a:ea typeface="Verdana" pitchFamily="34" charset="0"/>
                <a:cs typeface="Verdana" pitchFamily="34" charset="0"/>
              </a:defRPr>
            </a:lvl1pPr>
          </a:lstStyle>
          <a:p>
            <a:pPr>
              <a:defRPr/>
            </a:pPr>
            <a:r>
              <a:rPr lang="en-US" dirty="0"/>
              <a:t>Oregon Department of State Fire Marshal</a:t>
            </a:r>
          </a:p>
        </p:txBody>
      </p:sp>
      <p:sp>
        <p:nvSpPr>
          <p:cNvPr id="3" name="Date Placeholder 2"/>
          <p:cNvSpPr>
            <a:spLocks noGrp="1"/>
          </p:cNvSpPr>
          <p:nvPr>
            <p:ph type="dt" sz="quarter" idx="1"/>
          </p:nvPr>
        </p:nvSpPr>
        <p:spPr>
          <a:xfrm>
            <a:off x="3970940" y="0"/>
            <a:ext cx="3037840" cy="464820"/>
          </a:xfrm>
          <a:prstGeom prst="rect">
            <a:avLst/>
          </a:prstGeom>
        </p:spPr>
        <p:txBody>
          <a:bodyPr vert="horz" lIns="93177" tIns="46589" rIns="93177" bIns="46589" rtlCol="0"/>
          <a:lstStyle>
            <a:lvl1pPr algn="r" fontAlgn="auto">
              <a:spcBef>
                <a:spcPts val="0"/>
              </a:spcBef>
              <a:spcAft>
                <a:spcPts val="0"/>
              </a:spcAft>
              <a:defRPr sz="1200">
                <a:latin typeface="Verdana" pitchFamily="34" charset="0"/>
                <a:ea typeface="Verdana" pitchFamily="34" charset="0"/>
                <a:cs typeface="Verdana" pitchFamily="34" charset="0"/>
              </a:defRPr>
            </a:lvl1pPr>
          </a:lstStyle>
          <a:p>
            <a:pPr>
              <a:defRPr/>
            </a:pPr>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Verdana" pitchFamily="34" charset="0"/>
                <a:ea typeface="Verdana" pitchFamily="34" charset="0"/>
                <a:cs typeface="Verdana" pitchFamily="34" charset="0"/>
              </a:defRPr>
            </a:lvl1pPr>
          </a:lstStyle>
          <a:p>
            <a:pPr>
              <a:defRPr/>
            </a:pPr>
            <a:fld id="{2E84E9A8-783C-47C9-BB9F-A70373A1AB97}" type="slidenum">
              <a:rPr lang="en-US"/>
              <a:pPr>
                <a:defRPr/>
              </a:pPr>
              <a:t>‹#›</a:t>
            </a:fld>
            <a:endParaRPr lang="en-US" dirty="0"/>
          </a:p>
        </p:txBody>
      </p:sp>
    </p:spTree>
    <p:extLst>
      <p:ext uri="{BB962C8B-B14F-4D97-AF65-F5344CB8AC3E}">
        <p14:creationId xmlns:p14="http://schemas.microsoft.com/office/powerpoint/2010/main" val="120131826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fontAlgn="auto">
              <a:spcBef>
                <a:spcPts val="0"/>
              </a:spcBef>
              <a:spcAft>
                <a:spcPts val="0"/>
              </a:spcAft>
              <a:defRPr sz="1200">
                <a:latin typeface="Verdana" pitchFamily="34" charset="0"/>
                <a:ea typeface="Verdana" pitchFamily="34" charset="0"/>
                <a:cs typeface="Verdana" pitchFamily="34" charset="0"/>
              </a:defRPr>
            </a:lvl1pPr>
          </a:lstStyle>
          <a:p>
            <a:pPr>
              <a:defRPr/>
            </a:pPr>
            <a:r>
              <a:rPr lang="en-US" dirty="0"/>
              <a:t>Oregon Department of State Fire Marshal</a:t>
            </a:r>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fontAlgn="auto">
              <a:spcBef>
                <a:spcPts val="0"/>
              </a:spcBef>
              <a:spcAft>
                <a:spcPts val="0"/>
              </a:spcAft>
              <a:defRPr sz="1200">
                <a:latin typeface="Verdana" pitchFamily="34" charset="0"/>
                <a:ea typeface="Verdana" pitchFamily="34" charset="0"/>
                <a:cs typeface="Verdana" pitchFamily="34" charset="0"/>
              </a:defRPr>
            </a:lvl1pPr>
          </a:lstStyle>
          <a:p>
            <a:pPr>
              <a:defRPr/>
            </a:pP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Verdana" pitchFamily="34" charset="0"/>
                <a:ea typeface="Verdana" pitchFamily="34" charset="0"/>
                <a:cs typeface="Verdana" pitchFamily="34" charset="0"/>
              </a:defRPr>
            </a:lvl1pPr>
          </a:lstStyle>
          <a:p>
            <a:pPr>
              <a:defRPr/>
            </a:pPr>
            <a:r>
              <a:rPr lang="en-US" dirty="0"/>
              <a:t>Mobilization Training</a:t>
            </a:r>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Verdana" pitchFamily="34" charset="0"/>
                <a:ea typeface="Verdana" pitchFamily="34" charset="0"/>
                <a:cs typeface="Verdana" pitchFamily="34" charset="0"/>
              </a:defRPr>
            </a:lvl1pPr>
          </a:lstStyle>
          <a:p>
            <a:pPr>
              <a:defRPr/>
            </a:pPr>
            <a:fld id="{59CA6CC1-45A4-424F-918F-5EA6211DEF74}" type="slidenum">
              <a:rPr lang="en-US"/>
              <a:pPr>
                <a:defRPr/>
              </a:pPr>
              <a:t>‹#›</a:t>
            </a:fld>
            <a:endParaRPr lang="en-US" dirty="0"/>
          </a:p>
        </p:txBody>
      </p:sp>
    </p:spTree>
    <p:extLst>
      <p:ext uri="{BB962C8B-B14F-4D97-AF65-F5344CB8AC3E}">
        <p14:creationId xmlns:p14="http://schemas.microsoft.com/office/powerpoint/2010/main" val="425269085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Arial" charset="0"/>
              <a:cs typeface="Arial"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57066" indent="-291179" eaLnBrk="0" hangingPunct="0">
              <a:defRPr>
                <a:solidFill>
                  <a:schemeClr val="tx1"/>
                </a:solidFill>
                <a:latin typeface="Calibri" pitchFamily="34" charset="0"/>
                <a:cs typeface="Arial" charset="0"/>
              </a:defRPr>
            </a:lvl2pPr>
            <a:lvl3pPr marL="1164717" indent="-232943" eaLnBrk="0" hangingPunct="0">
              <a:defRPr>
                <a:solidFill>
                  <a:schemeClr val="tx1"/>
                </a:solidFill>
                <a:latin typeface="Calibri" pitchFamily="34" charset="0"/>
                <a:cs typeface="Arial" charset="0"/>
              </a:defRPr>
            </a:lvl3pPr>
            <a:lvl4pPr marL="1630604" indent="-232943" eaLnBrk="0" hangingPunct="0">
              <a:defRPr>
                <a:solidFill>
                  <a:schemeClr val="tx1"/>
                </a:solidFill>
                <a:latin typeface="Calibri" pitchFamily="34" charset="0"/>
                <a:cs typeface="Arial" charset="0"/>
              </a:defRPr>
            </a:lvl4pPr>
            <a:lvl5pPr marL="2096491" indent="-232943" eaLnBrk="0" hangingPunct="0">
              <a:defRPr>
                <a:solidFill>
                  <a:schemeClr val="tx1"/>
                </a:solidFill>
                <a:latin typeface="Calibri" pitchFamily="34" charset="0"/>
                <a:cs typeface="Arial" charset="0"/>
              </a:defRPr>
            </a:lvl5pPr>
            <a:lvl6pPr marL="2562377" indent="-232943" eaLnBrk="0" fontAlgn="base" hangingPunct="0">
              <a:spcBef>
                <a:spcPct val="0"/>
              </a:spcBef>
              <a:spcAft>
                <a:spcPct val="0"/>
              </a:spcAft>
              <a:defRPr>
                <a:solidFill>
                  <a:schemeClr val="tx1"/>
                </a:solidFill>
                <a:latin typeface="Calibri" pitchFamily="34" charset="0"/>
                <a:cs typeface="Arial" charset="0"/>
              </a:defRPr>
            </a:lvl6pPr>
            <a:lvl7pPr marL="3028264" indent="-232943" eaLnBrk="0" fontAlgn="base" hangingPunct="0">
              <a:spcBef>
                <a:spcPct val="0"/>
              </a:spcBef>
              <a:spcAft>
                <a:spcPct val="0"/>
              </a:spcAft>
              <a:defRPr>
                <a:solidFill>
                  <a:schemeClr val="tx1"/>
                </a:solidFill>
                <a:latin typeface="Calibri" pitchFamily="34" charset="0"/>
                <a:cs typeface="Arial" charset="0"/>
              </a:defRPr>
            </a:lvl7pPr>
            <a:lvl8pPr marL="3494151" indent="-232943" eaLnBrk="0" fontAlgn="base" hangingPunct="0">
              <a:spcBef>
                <a:spcPct val="0"/>
              </a:spcBef>
              <a:spcAft>
                <a:spcPct val="0"/>
              </a:spcAft>
              <a:defRPr>
                <a:solidFill>
                  <a:schemeClr val="tx1"/>
                </a:solidFill>
                <a:latin typeface="Calibri" pitchFamily="34" charset="0"/>
                <a:cs typeface="Arial" charset="0"/>
              </a:defRPr>
            </a:lvl8pPr>
            <a:lvl9pPr marL="3960038" indent="-232943"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fld id="{27FDBC54-123A-4CE6-9725-AFBF1586D963}" type="slidenum">
              <a:rPr lang="en-US" smtClean="0">
                <a:latin typeface="Verdana" pitchFamily="34" charset="0"/>
              </a:rPr>
              <a:pPr eaLnBrk="1" fontAlgn="base" hangingPunct="1">
                <a:spcBef>
                  <a:spcPct val="0"/>
                </a:spcBef>
                <a:spcAft>
                  <a:spcPct val="0"/>
                </a:spcAft>
              </a:pPr>
              <a:t>1</a:t>
            </a:fld>
            <a:endParaRPr lang="en-US" dirty="0">
              <a:latin typeface="Verdana" pitchFamily="34" charset="0"/>
            </a:endParaRPr>
          </a:p>
        </p:txBody>
      </p:sp>
      <p:sp>
        <p:nvSpPr>
          <p:cNvPr id="4" name="Header Placeholder 3"/>
          <p:cNvSpPr>
            <a:spLocks noGrp="1"/>
          </p:cNvSpPr>
          <p:nvPr>
            <p:ph type="hdr" sz="quarter" idx="12"/>
          </p:nvPr>
        </p:nvSpPr>
        <p:spPr/>
        <p:txBody>
          <a:bodyPr/>
          <a:lstStyle/>
          <a:p>
            <a:pPr>
              <a:defRPr/>
            </a:pPr>
            <a:r>
              <a:rPr lang="en-US" dirty="0"/>
              <a:t>Oregon Department of State Fire Marshal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42</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43</a:t>
            </a:fld>
            <a:endParaRPr lang="en-US" dirty="0"/>
          </a:p>
        </p:txBody>
      </p:sp>
    </p:spTree>
    <p:extLst>
      <p:ext uri="{BB962C8B-B14F-4D97-AF65-F5344CB8AC3E}">
        <p14:creationId xmlns:p14="http://schemas.microsoft.com/office/powerpoint/2010/main" val="5484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44</a:t>
            </a:fld>
            <a:endParaRPr lang="en-US" dirty="0"/>
          </a:p>
        </p:txBody>
      </p:sp>
    </p:spTree>
    <p:extLst>
      <p:ext uri="{BB962C8B-B14F-4D97-AF65-F5344CB8AC3E}">
        <p14:creationId xmlns:p14="http://schemas.microsoft.com/office/powerpoint/2010/main" val="217427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45</a:t>
            </a:fld>
            <a:endParaRPr lang="en-US" dirty="0"/>
          </a:p>
        </p:txBody>
      </p:sp>
    </p:spTree>
    <p:extLst>
      <p:ext uri="{BB962C8B-B14F-4D97-AF65-F5344CB8AC3E}">
        <p14:creationId xmlns:p14="http://schemas.microsoft.com/office/powerpoint/2010/main" val="3427211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46</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47</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48</a:t>
            </a:fld>
            <a:endParaRPr lang="en-US" dirty="0"/>
          </a:p>
        </p:txBody>
      </p:sp>
    </p:spTree>
    <p:extLst>
      <p:ext uri="{BB962C8B-B14F-4D97-AF65-F5344CB8AC3E}">
        <p14:creationId xmlns:p14="http://schemas.microsoft.com/office/powerpoint/2010/main" val="389067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49</a:t>
            </a:fld>
            <a:endParaRPr lang="en-US" dirty="0"/>
          </a:p>
        </p:txBody>
      </p:sp>
    </p:spTree>
    <p:extLst>
      <p:ext uri="{BB962C8B-B14F-4D97-AF65-F5344CB8AC3E}">
        <p14:creationId xmlns:p14="http://schemas.microsoft.com/office/powerpoint/2010/main" val="238495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50</a:t>
            </a:fld>
            <a:endParaRPr lang="en-US" dirty="0"/>
          </a:p>
        </p:txBody>
      </p:sp>
    </p:spTree>
    <p:extLst>
      <p:ext uri="{BB962C8B-B14F-4D97-AF65-F5344CB8AC3E}">
        <p14:creationId xmlns:p14="http://schemas.microsoft.com/office/powerpoint/2010/main" val="320062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51</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2</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32</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33</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34</a:t>
            </a:fld>
            <a:endParaRPr lang="en-US" dirty="0"/>
          </a:p>
        </p:txBody>
      </p:sp>
    </p:spTree>
    <p:extLst>
      <p:ext uri="{BB962C8B-B14F-4D97-AF65-F5344CB8AC3E}">
        <p14:creationId xmlns:p14="http://schemas.microsoft.com/office/powerpoint/2010/main" val="350861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36</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37</a:t>
            </a:fld>
            <a:endParaRPr lang="en-US" dirty="0"/>
          </a:p>
        </p:txBody>
      </p:sp>
    </p:spTree>
    <p:extLst>
      <p:ext uri="{BB962C8B-B14F-4D97-AF65-F5344CB8AC3E}">
        <p14:creationId xmlns:p14="http://schemas.microsoft.com/office/powerpoint/2010/main" val="255045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38</a:t>
            </a:fld>
            <a:endParaRPr lang="en-US" dirty="0"/>
          </a:p>
        </p:txBody>
      </p:sp>
    </p:spTree>
    <p:extLst>
      <p:ext uri="{BB962C8B-B14F-4D97-AF65-F5344CB8AC3E}">
        <p14:creationId xmlns:p14="http://schemas.microsoft.com/office/powerpoint/2010/main" val="8437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Oregon Department of State Fire Marshal</a:t>
            </a:r>
          </a:p>
        </p:txBody>
      </p:sp>
      <p:sp>
        <p:nvSpPr>
          <p:cNvPr id="6" name="Footer Placeholder 5"/>
          <p:cNvSpPr>
            <a:spLocks noGrp="1"/>
          </p:cNvSpPr>
          <p:nvPr>
            <p:ph type="ftr" sz="quarter" idx="12"/>
          </p:nvPr>
        </p:nvSpPr>
        <p:spPr/>
        <p:txBody>
          <a:bodyPr/>
          <a:lstStyle/>
          <a:p>
            <a:pPr>
              <a:defRPr/>
            </a:pPr>
            <a:r>
              <a:rPr lang="en-US" dirty="0"/>
              <a:t>Name of Course</a:t>
            </a:r>
          </a:p>
        </p:txBody>
      </p:sp>
      <p:sp>
        <p:nvSpPr>
          <p:cNvPr id="7" name="Slide Number Placeholder 6"/>
          <p:cNvSpPr>
            <a:spLocks noGrp="1"/>
          </p:cNvSpPr>
          <p:nvPr>
            <p:ph type="sldNum" sz="quarter" idx="13"/>
          </p:nvPr>
        </p:nvSpPr>
        <p:spPr/>
        <p:txBody>
          <a:bodyPr/>
          <a:lstStyle/>
          <a:p>
            <a:pPr>
              <a:defRPr/>
            </a:pPr>
            <a:fld id="{59CA6CC1-45A4-424F-918F-5EA6211DEF74}" type="slidenum">
              <a:rPr lang="en-US" smtClean="0"/>
              <a:pPr>
                <a:defRPr/>
              </a:pPr>
              <a:t>39</a:t>
            </a:fld>
            <a:endParaRPr lang="en-US" dirty="0"/>
          </a:p>
        </p:txBody>
      </p:sp>
    </p:spTree>
    <p:extLst>
      <p:ext uri="{BB962C8B-B14F-4D97-AF65-F5344CB8AC3E}">
        <p14:creationId xmlns:p14="http://schemas.microsoft.com/office/powerpoint/2010/main" val="691528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0.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1.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jpg"/><Relationship Id="rId5" Type="http://schemas.openxmlformats.org/officeDocument/2006/relationships/image" Target="../media/image3.png"/><Relationship Id="rId4"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no logo blank">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06" y="2969"/>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76201"/>
            <a:ext cx="5486400" cy="533399"/>
          </a:xfrm>
        </p:spPr>
        <p:txBody>
          <a:bodyPr>
            <a:noAutofit/>
          </a:bodyPr>
          <a:lstStyle>
            <a:lvl1pPr algn="l">
              <a:defRPr sz="2800" b="1">
                <a:solidFill>
                  <a:schemeClr val="bg1"/>
                </a:solidFill>
                <a:effectLst>
                  <a:outerShdw blurRad="38100" dist="38100" dir="2700000" algn="tl">
                    <a:srgbClr val="000000">
                      <a:alpha val="43137"/>
                    </a:srgbClr>
                  </a:outerShdw>
                </a:effectLst>
                <a:latin typeface="+mj-lt"/>
                <a:ea typeface="Verdana" pitchFamily="34" charset="0"/>
                <a:cs typeface="Verdana" pitchFamily="34" charset="0"/>
              </a:defRPr>
            </a:lvl1pPr>
          </a:lstStyle>
          <a:p>
            <a:r>
              <a:rPr lang="en-US" dirty="0"/>
              <a:t>Click to edit Master title style</a:t>
            </a:r>
          </a:p>
        </p:txBody>
      </p:sp>
      <p:sp>
        <p:nvSpPr>
          <p:cNvPr id="12" name="Subtitle 2"/>
          <p:cNvSpPr>
            <a:spLocks noGrp="1"/>
          </p:cNvSpPr>
          <p:nvPr>
            <p:ph type="subTitle" idx="1"/>
          </p:nvPr>
        </p:nvSpPr>
        <p:spPr>
          <a:xfrm>
            <a:off x="381000" y="762000"/>
            <a:ext cx="4595188" cy="381000"/>
          </a:xfrm>
        </p:spPr>
        <p:txBody>
          <a:bodyPr>
            <a:noAutofit/>
          </a:bodyPr>
          <a:lstStyle>
            <a:lvl1pPr marL="0" indent="0" algn="l">
              <a:buNone/>
              <a:defRPr sz="2400" b="1">
                <a:solidFill>
                  <a:schemeClr val="bg1"/>
                </a:solidFill>
                <a:effectLst>
                  <a:outerShdw blurRad="38100" dist="38100" dir="2700000" algn="tl">
                    <a:srgbClr val="000000">
                      <a:alpha val="43137"/>
                    </a:srgbClr>
                  </a:outerShdw>
                </a:effectLst>
                <a:latin typeface="+mj-lt"/>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9" name="Date Placeholder 3"/>
          <p:cNvSpPr>
            <a:spLocks noGrp="1"/>
          </p:cNvSpPr>
          <p:nvPr>
            <p:ph type="dt" sz="half" idx="13"/>
          </p:nvPr>
        </p:nvSpPr>
        <p:spPr/>
        <p:txBody>
          <a:bodyPr/>
          <a:lstStyle>
            <a:lvl1pPr fontAlgn="auto">
              <a:spcBef>
                <a:spcPts val="0"/>
              </a:spcBef>
              <a:spcAft>
                <a:spcPts val="0"/>
              </a:spcAft>
              <a:defRPr sz="1200" b="0">
                <a:solidFill>
                  <a:schemeClr val="tx1"/>
                </a:solidFill>
                <a:latin typeface="+mj-lt"/>
                <a:ea typeface="+mj-ea"/>
                <a:cs typeface="+mj-cs"/>
              </a:defRPr>
            </a:lvl1pPr>
          </a:lstStyle>
          <a:p>
            <a:pPr>
              <a:defRPr/>
            </a:pPr>
            <a:r>
              <a:rPr lang="en-US" dirty="0"/>
              <a:t>Updated </a:t>
            </a:r>
            <a:fld id="{22E2CB09-0039-4AEE-BAC9-D45B4718C423}" type="datetime1">
              <a:rPr lang="en-US" smtClean="0"/>
              <a:pPr>
                <a:defRPr/>
              </a:pPr>
              <a:t>5/16/2023</a:t>
            </a:fld>
            <a:endParaRPr lang="en-US" dirty="0"/>
          </a:p>
        </p:txBody>
      </p:sp>
      <p:sp>
        <p:nvSpPr>
          <p:cNvPr id="10" name="Footer Placeholder 4"/>
          <p:cNvSpPr>
            <a:spLocks noGrp="1"/>
          </p:cNvSpPr>
          <p:nvPr>
            <p:ph type="ftr" sz="quarter" idx="14"/>
          </p:nvPr>
        </p:nvSpPr>
        <p:spPr/>
        <p:txBody>
          <a:bodyPr/>
          <a:lstStyle>
            <a:lvl1pPr>
              <a:defRPr sz="1200" b="0">
                <a:solidFill>
                  <a:schemeClr val="tx1"/>
                </a:solidFill>
                <a:latin typeface="+mj-lt"/>
                <a:ea typeface="+mj-ea"/>
                <a:cs typeface="+mj-cs"/>
              </a:defRPr>
            </a:lvl1pPr>
          </a:lstStyle>
          <a:p>
            <a:pPr>
              <a:defRPr/>
            </a:pPr>
            <a:r>
              <a:rPr lang="en-US" dirty="0"/>
              <a:t>Oregon Department of State Fire Marshal</a:t>
            </a: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F727FCB8-C722-4482-B524-752A88E4A0E6}" type="slidenum">
              <a:rPr lang="en-US" smtClean="0"/>
              <a:pPr/>
              <a:t>‹#›</a:t>
            </a:fld>
            <a:endParaRPr lang="en-US" dirty="0"/>
          </a:p>
        </p:txBody>
      </p:sp>
      <p:sp>
        <p:nvSpPr>
          <p:cNvPr id="14" name="Text Placeholder 2"/>
          <p:cNvSpPr>
            <a:spLocks noGrp="1"/>
          </p:cNvSpPr>
          <p:nvPr>
            <p:ph idx="15"/>
          </p:nvPr>
        </p:nvSpPr>
        <p:spPr>
          <a:xfrm>
            <a:off x="457200" y="1600199"/>
            <a:ext cx="8229600" cy="4572000"/>
          </a:xfrm>
          <a:prstGeom prst="rect">
            <a:avLst/>
          </a:prstGeom>
        </p:spPr>
        <p:txBody>
          <a:bodyPr vert="horz" lIns="91440" tIns="45720" rIns="91440" bIns="45720" rtlCol="0">
            <a:noAutofit/>
          </a:bodyPr>
          <a:lstStyle>
            <a:lvl1pPr marL="457200" indent="-457200">
              <a:spcBef>
                <a:spcPts val="1200"/>
              </a:spcBef>
              <a:spcAft>
                <a:spcPts val="1200"/>
              </a:spcAft>
              <a:buFont typeface="Arial" panose="020B0604020202020204" pitchFamily="34" charset="0"/>
              <a:buChar char="•"/>
              <a:defRPr sz="2800">
                <a:latin typeface="+mj-lt"/>
              </a:defRPr>
            </a:lvl1pPr>
            <a:lvl2pPr marL="800100" indent="-342900">
              <a:spcBef>
                <a:spcPts val="1200"/>
              </a:spcBef>
              <a:spcAft>
                <a:spcPts val="1200"/>
              </a:spcAft>
              <a:buFont typeface="Arial" panose="020B0604020202020204" pitchFamily="34" charset="0"/>
              <a:buChar char="•"/>
              <a:defRPr sz="2400">
                <a:latin typeface="+mj-lt"/>
              </a:defRPr>
            </a:lvl2pPr>
            <a:lvl3pPr marL="1143000" indent="-228600">
              <a:spcBef>
                <a:spcPts val="1200"/>
              </a:spcBef>
              <a:spcAft>
                <a:spcPts val="1200"/>
              </a:spcAft>
              <a:buFont typeface="Arial" panose="020B0604020202020204" pitchFamily="34" charset="0"/>
              <a:buChar char="•"/>
              <a:defRPr sz="2400">
                <a:latin typeface="+mj-lt"/>
              </a:defRPr>
            </a:lvl3pPr>
            <a:lvl4pPr>
              <a:spcBef>
                <a:spcPts val="1200"/>
              </a:spcBef>
              <a:spcAft>
                <a:spcPts val="1200"/>
              </a:spcAft>
              <a:defRPr sz="2400">
                <a:latin typeface="+mj-lt"/>
              </a:defRPr>
            </a:lvl4pPr>
            <a:lvl5pPr>
              <a:spcBef>
                <a:spcPts val="1200"/>
              </a:spcBef>
              <a:spcAft>
                <a:spcPts val="1200"/>
              </a:spcAft>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159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large fire lin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55788" y="0"/>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2"/>
          </p:nvPr>
        </p:nvSpPr>
        <p:spPr>
          <a:xfrm>
            <a:off x="533400" y="1600200"/>
            <a:ext cx="80772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3"/>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4C7A30C6-FDCD-4FAD-92E1-0718EA56E0FA}" type="datetime1">
              <a:rPr lang="en-US" smtClean="0"/>
              <a:t>5/16/2023</a:t>
            </a:fld>
            <a:endParaRPr lang="en-US" dirty="0"/>
          </a:p>
        </p:txBody>
      </p:sp>
      <p:sp>
        <p:nvSpPr>
          <p:cNvPr id="15" name="Footer Placeholder 4"/>
          <p:cNvSpPr>
            <a:spLocks noGrp="1"/>
          </p:cNvSpPr>
          <p:nvPr>
            <p:ph type="ftr" sz="quarter" idx="14"/>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7"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8"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53675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trucks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09800" y="0"/>
            <a:ext cx="693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3"/>
          </p:nvPr>
        </p:nvSpPr>
        <p:spPr>
          <a:xfrm>
            <a:off x="423069" y="1651246"/>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F47E4BA6-DF89-42CE-8B33-106D25AA7CFE}" type="datetime1">
              <a:rPr lang="en-US" smtClean="0"/>
              <a:t>5/16/2023</a:t>
            </a:fld>
            <a:endParaRPr lang="en-US" dirty="0"/>
          </a:p>
        </p:txBody>
      </p:sp>
      <p:sp>
        <p:nvSpPr>
          <p:cNvPr id="15"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7"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8"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89380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drums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31975" y="0"/>
            <a:ext cx="7315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533400" y="1524000"/>
            <a:ext cx="7696200" cy="46021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4" name="Subtitle 2"/>
          <p:cNvSpPr>
            <a:spLocks noGrp="1"/>
          </p:cNvSpPr>
          <p:nvPr>
            <p:ph type="subTitle" idx="1"/>
          </p:nvPr>
        </p:nvSpPr>
        <p:spPr>
          <a:xfrm>
            <a:off x="510212"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13"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6B12C727-B109-4AC8-93BC-75895B72780A}" type="datetime1">
              <a:rPr lang="en-US" smtClean="0"/>
              <a:t>5/16/2023</a:t>
            </a:fld>
            <a:endParaRPr lang="en-US" dirty="0"/>
          </a:p>
        </p:txBody>
      </p:sp>
      <p:sp>
        <p:nvSpPr>
          <p:cNvPr id="15"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Tree>
    <p:extLst>
      <p:ext uri="{BB962C8B-B14F-4D97-AF65-F5344CB8AC3E}">
        <p14:creationId xmlns:p14="http://schemas.microsoft.com/office/powerpoint/2010/main" val="2001267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FF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81200" y="0"/>
            <a:ext cx="71897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457200" y="1600200"/>
            <a:ext cx="8153400" cy="396239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5" name="Subtitle 2"/>
          <p:cNvSpPr>
            <a:spLocks noGrp="1"/>
          </p:cNvSpPr>
          <p:nvPr>
            <p:ph type="subTitle" idx="1"/>
          </p:nvPr>
        </p:nvSpPr>
        <p:spPr>
          <a:xfrm>
            <a:off x="510212"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16"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35CF03A8-BA85-4F04-AF13-0FA4C1F4F38F}" type="datetime1">
              <a:rPr lang="en-US" smtClean="0"/>
              <a:t>5/16/2023</a:t>
            </a:fld>
            <a:endParaRPr lang="en-US" dirty="0"/>
          </a:p>
        </p:txBody>
      </p:sp>
      <p:sp>
        <p:nvSpPr>
          <p:cNvPr id="17"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Tree>
    <p:extLst>
      <p:ext uri="{BB962C8B-B14F-4D97-AF65-F5344CB8AC3E}">
        <p14:creationId xmlns:p14="http://schemas.microsoft.com/office/powerpoint/2010/main" val="4135623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firefighters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11325" y="0"/>
            <a:ext cx="74326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990600" y="1600200"/>
            <a:ext cx="76200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24"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5" name="Subtitle 2"/>
          <p:cNvSpPr>
            <a:spLocks noGrp="1"/>
          </p:cNvSpPr>
          <p:nvPr>
            <p:ph type="subTitle" idx="1"/>
          </p:nvPr>
        </p:nvSpPr>
        <p:spPr>
          <a:xfrm>
            <a:off x="510212"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26"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724C84CF-A110-4773-9886-621286C0937E}" type="datetime1">
              <a:rPr lang="en-US" smtClean="0"/>
              <a:t>5/16/2023</a:t>
            </a:fld>
            <a:endParaRPr lang="en-US" dirty="0"/>
          </a:p>
        </p:txBody>
      </p:sp>
      <p:sp>
        <p:nvSpPr>
          <p:cNvPr id="27"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Tree>
    <p:extLst>
      <p:ext uri="{BB962C8B-B14F-4D97-AF65-F5344CB8AC3E}">
        <p14:creationId xmlns:p14="http://schemas.microsoft.com/office/powerpoint/2010/main" val="7473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lassA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55925" y="0"/>
            <a:ext cx="6188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838200" y="1600200"/>
            <a:ext cx="77724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E0AC4257-FEDD-48E3-ACF7-4F113008EAE5}" type="datetime1">
              <a:rPr lang="en-US" smtClean="0"/>
              <a:t>5/16/2023</a:t>
            </a:fld>
            <a:endParaRPr lang="en-US" dirty="0"/>
          </a:p>
        </p:txBody>
      </p:sp>
      <p:sp>
        <p:nvSpPr>
          <p:cNvPr id="13"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7"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8"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1718630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buliding fra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a:spLocks noGrp="1"/>
          </p:cNvSpPr>
          <p:nvPr>
            <p:ph idx="16"/>
          </p:nvPr>
        </p:nvSpPr>
        <p:spPr>
          <a:xfrm>
            <a:off x="544513" y="1524000"/>
            <a:ext cx="8229600" cy="44196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0" name="Subtitle 2"/>
          <p:cNvSpPr>
            <a:spLocks noGrp="1"/>
          </p:cNvSpPr>
          <p:nvPr>
            <p:ph type="subTitle" idx="1"/>
          </p:nvPr>
        </p:nvSpPr>
        <p:spPr>
          <a:xfrm>
            <a:off x="510212"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21"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6890DE3B-0EE0-4C56-BCCA-EFDD11C44E8A}" type="datetime1">
              <a:rPr lang="en-US" smtClean="0"/>
              <a:t>5/16/2023</a:t>
            </a:fld>
            <a:endParaRPr lang="en-US" dirty="0"/>
          </a:p>
        </p:txBody>
      </p:sp>
      <p:sp>
        <p:nvSpPr>
          <p:cNvPr id="22"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Tree>
    <p:extLst>
      <p:ext uri="{BB962C8B-B14F-4D97-AF65-F5344CB8AC3E}">
        <p14:creationId xmlns:p14="http://schemas.microsoft.com/office/powerpoint/2010/main" val="4095363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Fire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l="4404" t="17813" r="4404" b="2522"/>
          <a:stretch>
            <a:fillRect/>
          </a:stretch>
        </p:blipFill>
        <p:spPr bwMode="auto">
          <a:xfrm>
            <a:off x="2819400" y="0"/>
            <a:ext cx="63436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363538" y="1600200"/>
            <a:ext cx="8229600" cy="42672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0" name="Subtitle 2"/>
          <p:cNvSpPr>
            <a:spLocks noGrp="1"/>
          </p:cNvSpPr>
          <p:nvPr>
            <p:ph type="subTitle" idx="1"/>
          </p:nvPr>
        </p:nvSpPr>
        <p:spPr>
          <a:xfrm>
            <a:off x="510212"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21"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89F05EFC-D30E-4512-A7E9-BCB56FE5F787}" type="datetime1">
              <a:rPr lang="en-US" smtClean="0"/>
              <a:t>5/16/2023</a:t>
            </a:fld>
            <a:endParaRPr lang="en-US" dirty="0"/>
          </a:p>
        </p:txBody>
      </p:sp>
      <p:sp>
        <p:nvSpPr>
          <p:cNvPr id="22"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Tree>
    <p:extLst>
      <p:ext uri="{BB962C8B-B14F-4D97-AF65-F5344CB8AC3E}">
        <p14:creationId xmlns:p14="http://schemas.microsoft.com/office/powerpoint/2010/main" val="572858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Hoses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5" y="0"/>
            <a:ext cx="91630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26" y="0"/>
            <a:ext cx="9163051"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419100" y="1524000"/>
            <a:ext cx="8305800" cy="46482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0" name="Subtitle 2"/>
          <p:cNvSpPr>
            <a:spLocks noGrp="1"/>
          </p:cNvSpPr>
          <p:nvPr>
            <p:ph type="subTitle" idx="1"/>
          </p:nvPr>
        </p:nvSpPr>
        <p:spPr>
          <a:xfrm>
            <a:off x="510212"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21"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2678770B-94AE-4724-B100-4BE4A2DDBC58}" type="datetime1">
              <a:rPr lang="en-US" smtClean="0"/>
              <a:t>5/16/2023</a:t>
            </a:fld>
            <a:endParaRPr lang="en-US" dirty="0"/>
          </a:p>
        </p:txBody>
      </p:sp>
      <p:sp>
        <p:nvSpPr>
          <p:cNvPr id="22"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Tree>
    <p:extLst>
      <p:ext uri="{BB962C8B-B14F-4D97-AF65-F5344CB8AC3E}">
        <p14:creationId xmlns:p14="http://schemas.microsoft.com/office/powerpoint/2010/main" val="143964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inspection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16250" y="0"/>
            <a:ext cx="6127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533400" y="1428750"/>
            <a:ext cx="7924800" cy="469741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3" name="Subtitle 2"/>
          <p:cNvSpPr>
            <a:spLocks noGrp="1"/>
          </p:cNvSpPr>
          <p:nvPr>
            <p:ph type="subTitle" idx="1"/>
          </p:nvPr>
        </p:nvSpPr>
        <p:spPr>
          <a:xfrm>
            <a:off x="510212"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14"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A903613C-C9F5-423D-A65E-71139C6D2489}" type="datetime1">
              <a:rPr lang="en-US" smtClean="0"/>
              <a:t>5/16/2023</a:t>
            </a:fld>
            <a:endParaRPr lang="en-US" dirty="0"/>
          </a:p>
        </p:txBody>
      </p:sp>
      <p:sp>
        <p:nvSpPr>
          <p:cNvPr id="17"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Tree>
    <p:extLst>
      <p:ext uri="{BB962C8B-B14F-4D97-AF65-F5344CB8AC3E}">
        <p14:creationId xmlns:p14="http://schemas.microsoft.com/office/powerpoint/2010/main" val="220013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28750"/>
          </a:xfrm>
          <a:prstGeom prst="rect">
            <a:avLst/>
          </a:prstGeom>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0" y="1836216"/>
            <a:ext cx="3733800" cy="2354784"/>
          </a:xfrm>
        </p:spPr>
        <p:txBody>
          <a:bodyPr>
            <a:noAutofit/>
          </a:bodyPr>
          <a:lstStyle>
            <a:lvl1pPr algn="ctr">
              <a:defRPr sz="3600" b="1">
                <a:solidFill>
                  <a:schemeClr val="tx1"/>
                </a:solidFill>
                <a:latin typeface="Garamond" pitchFamily="2" charset="0"/>
                <a:ea typeface="Verdana" pitchFamily="34" charset="0"/>
                <a:cs typeface="Verdana" pitchFamily="34" charset="0"/>
              </a:defRPr>
            </a:lvl1pPr>
          </a:lstStyle>
          <a:p>
            <a:r>
              <a:rPr lang="en-US" dirty="0"/>
              <a:t>Click to edit Master title style</a:t>
            </a:r>
          </a:p>
        </p:txBody>
      </p:sp>
      <p:sp>
        <p:nvSpPr>
          <p:cNvPr id="12"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9" name="Date Placeholder 3"/>
          <p:cNvSpPr>
            <a:spLocks noGrp="1"/>
          </p:cNvSpPr>
          <p:nvPr>
            <p:ph type="dt" sz="half" idx="13"/>
          </p:nvPr>
        </p:nvSpPr>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22E2CB09-0039-4AEE-BAC9-D45B4718C423}" type="datetime1">
              <a:rPr lang="en-US" smtClean="0"/>
              <a:t>5/16/2023</a:t>
            </a:fld>
            <a:endParaRPr lang="en-US" dirty="0"/>
          </a:p>
        </p:txBody>
      </p:sp>
      <p:sp>
        <p:nvSpPr>
          <p:cNvPr id="10" name="Footer Placeholder 4"/>
          <p:cNvSpPr>
            <a:spLocks noGrp="1"/>
          </p:cNvSpPr>
          <p:nvPr>
            <p:ph type="ftr" sz="quarter" idx="14"/>
          </p:nvPr>
        </p:nvSpPr>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pic>
        <p:nvPicPr>
          <p:cNvPr id="13"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14400" y="1828799"/>
            <a:ext cx="3429000" cy="33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129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FF">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horsle\Pictures\Fire Plans\fire speech.jpg"/>
          <p:cNvPicPr>
            <a:picLocks noChangeAspect="1" noChangeArrowheads="1"/>
          </p:cNvPicPr>
          <p:nvPr userDrawn="1"/>
        </p:nvPicPr>
        <p:blipFill>
          <a:blip r:embed="rId4">
            <a:extLst>
              <a:ext uri="{28A0092B-C50C-407E-A947-70E740481C1C}">
                <a14:useLocalDpi xmlns:a14="http://schemas.microsoft.com/office/drawing/2010/main" val="0"/>
              </a:ext>
            </a:extLst>
          </a:blip>
          <a:srcRect t="6142" b="21301"/>
          <a:stretch>
            <a:fillRect/>
          </a:stretch>
        </p:blipFill>
        <p:spPr bwMode="auto">
          <a:xfrm>
            <a:off x="3276600" y="0"/>
            <a:ext cx="5867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3810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B97CF538-321F-40D5-863C-EFE2B16D4FC8}" type="datetime1">
              <a:rPr lang="en-US" smtClean="0"/>
              <a:t>5/16/2023</a:t>
            </a:fld>
            <a:endParaRPr lang="en-US" dirty="0"/>
          </a:p>
        </p:txBody>
      </p:sp>
      <p:sp>
        <p:nvSpPr>
          <p:cNvPr id="17"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0"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1"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2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Tree>
    <p:extLst>
      <p:ext uri="{BB962C8B-B14F-4D97-AF65-F5344CB8AC3E}">
        <p14:creationId xmlns:p14="http://schemas.microsoft.com/office/powerpoint/2010/main" val="349029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conference">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p:cNvPicPr>
            <a:picLocks noChangeAspect="1"/>
          </p:cNvPicPr>
          <p:nvPr userDrawn="1"/>
        </p:nvPicPr>
        <p:blipFill>
          <a:blip r:embed="rId4">
            <a:extLst>
              <a:ext uri="{28A0092B-C50C-407E-A947-70E740481C1C}">
                <a14:useLocalDpi xmlns:a14="http://schemas.microsoft.com/office/drawing/2010/main" val="0"/>
              </a:ext>
            </a:extLst>
          </a:blip>
          <a:srcRect t="17258" b="33266"/>
          <a:stretch>
            <a:fillRect/>
          </a:stretch>
        </p:blipFill>
        <p:spPr bwMode="auto">
          <a:xfrm>
            <a:off x="2871788" y="0"/>
            <a:ext cx="62722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sz="half" idx="13"/>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26"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75722D2B-B8A6-4DDE-910C-4EA993277273}" type="datetime1">
              <a:rPr lang="en-US" smtClean="0"/>
              <a:t>5/16/2023</a:t>
            </a:fld>
            <a:endParaRPr lang="en-US" dirty="0"/>
          </a:p>
        </p:txBody>
      </p:sp>
      <p:sp>
        <p:nvSpPr>
          <p:cNvPr id="27"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8"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9"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175967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Kids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19400" y="0"/>
            <a:ext cx="6310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533400" y="1524000"/>
            <a:ext cx="8077200" cy="46021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7"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04B4520C-E22C-49ED-BF3D-447FB04EF085}" type="datetime1">
              <a:rPr lang="en-US" smtClean="0"/>
              <a:t>5/16/2023</a:t>
            </a:fld>
            <a:endParaRPr lang="en-US" dirty="0"/>
          </a:p>
        </p:txBody>
      </p:sp>
      <p:sp>
        <p:nvSpPr>
          <p:cNvPr id="18"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1"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2"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4080838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turnouts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t="35757" b="22324"/>
          <a:stretch>
            <a:fillRect/>
          </a:stretch>
        </p:blipFill>
        <p:spPr bwMode="auto">
          <a:xfrm>
            <a:off x="2260600" y="0"/>
            <a:ext cx="688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2"/>
          <p:cNvSpPr>
            <a:spLocks noGrp="1"/>
          </p:cNvSpPr>
          <p:nvPr>
            <p:ph idx="13"/>
          </p:nvPr>
        </p:nvSpPr>
        <p:spPr>
          <a:xfrm>
            <a:off x="533400" y="1600200"/>
            <a:ext cx="8077200" cy="426719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33AE0426-DAEE-425D-817D-56352E0D0C76}" type="datetime1">
              <a:rPr lang="en-US" smtClean="0"/>
              <a:t>5/16/2023</a:t>
            </a:fld>
            <a:endParaRPr lang="en-US" dirty="0"/>
          </a:p>
        </p:txBody>
      </p:sp>
      <p:sp>
        <p:nvSpPr>
          <p:cNvPr id="20"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1"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2"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589739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Safet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t="31412" b="20155"/>
          <a:stretch>
            <a:fillRect/>
          </a:stretch>
        </p:blipFill>
        <p:spPr bwMode="auto">
          <a:xfrm>
            <a:off x="2209800" y="-6350"/>
            <a:ext cx="69691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2"/>
          <p:cNvSpPr>
            <a:spLocks noGrp="1"/>
          </p:cNvSpPr>
          <p:nvPr>
            <p:ph idx="13"/>
          </p:nvPr>
        </p:nvSpPr>
        <p:spPr>
          <a:xfrm>
            <a:off x="381000" y="1905000"/>
            <a:ext cx="8229600" cy="42211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6"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20735AC5-D2EC-4707-AA34-CAE21FE4842B}" type="datetime1">
              <a:rPr lang="en-US" smtClean="0"/>
              <a:t>5/16/2023</a:t>
            </a:fld>
            <a:endParaRPr lang="en-US" dirty="0"/>
          </a:p>
        </p:txBody>
      </p:sp>
      <p:sp>
        <p:nvSpPr>
          <p:cNvPr id="17"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8"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9"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1287262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memorial">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t="6879" b="20943"/>
          <a:stretch>
            <a:fillRect/>
          </a:stretch>
        </p:blipFill>
        <p:spPr bwMode="auto">
          <a:xfrm>
            <a:off x="2362200" y="0"/>
            <a:ext cx="67818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3"/>
          </p:nvPr>
        </p:nvSpPr>
        <p:spPr>
          <a:xfrm>
            <a:off x="3810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75B1884B-6FC6-4E82-8AD0-D3D3727FB39D}" type="datetime1">
              <a:rPr lang="en-US" smtClean="0"/>
              <a:t>5/16/2023</a:t>
            </a:fld>
            <a:endParaRPr lang="en-US" dirty="0"/>
          </a:p>
        </p:txBody>
      </p:sp>
      <p:sp>
        <p:nvSpPr>
          <p:cNvPr id="20"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1"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2"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839359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silouett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0" y="0"/>
            <a:ext cx="6858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3"/>
          </p:nvPr>
        </p:nvSpPr>
        <p:spPr>
          <a:xfrm>
            <a:off x="3810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FE18F8E9-7A42-44F3-BD24-D907A681A041}" type="datetime1">
              <a:rPr lang="en-US" smtClean="0"/>
              <a:t>5/16/2023</a:t>
            </a:fld>
            <a:endParaRPr lang="en-US" dirty="0"/>
          </a:p>
        </p:txBody>
      </p:sp>
      <p:sp>
        <p:nvSpPr>
          <p:cNvPr id="20"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1"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2"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479701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American Fla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05050" y="3175"/>
            <a:ext cx="685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3"/>
          </p:nvPr>
        </p:nvSpPr>
        <p:spPr>
          <a:xfrm>
            <a:off x="423068" y="1600200"/>
            <a:ext cx="8187531"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E5C6705C-18A4-4B6D-9151-87F97BE269D5}" type="datetime1">
              <a:rPr lang="en-US" smtClean="0"/>
              <a:t>5/16/2023</a:t>
            </a:fld>
            <a:endParaRPr lang="en-US" dirty="0"/>
          </a:p>
        </p:txBody>
      </p:sp>
      <p:sp>
        <p:nvSpPr>
          <p:cNvPr id="20"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1"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2"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1707216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LaPine Fir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0" y="0"/>
            <a:ext cx="6858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3"/>
          </p:nvPr>
        </p:nvSpPr>
        <p:spPr>
          <a:xfrm>
            <a:off x="381000" y="1600200"/>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B8BA7ECE-BBFA-4701-A5BD-73BF846A43C7}" type="datetime1">
              <a:rPr lang="en-US" smtClean="0"/>
              <a:t>5/16/2023</a:t>
            </a:fld>
            <a:endParaRPr lang="en-US" dirty="0"/>
          </a:p>
        </p:txBody>
      </p:sp>
      <p:sp>
        <p:nvSpPr>
          <p:cNvPr id="20"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1"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2"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332172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frame blank">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113" y="0"/>
            <a:ext cx="91551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113" y="0"/>
            <a:ext cx="9175751"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a:off x="450850" y="1428750"/>
            <a:ext cx="8229600" cy="1981200"/>
          </a:xfrm>
          <a:prstGeom prst="roundRect">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Content Placeholder 2"/>
          <p:cNvSpPr>
            <a:spLocks noGrp="1"/>
          </p:cNvSpPr>
          <p:nvPr>
            <p:ph idx="15"/>
          </p:nvPr>
        </p:nvSpPr>
        <p:spPr>
          <a:xfrm>
            <a:off x="487466" y="3789280"/>
            <a:ext cx="7924800" cy="2438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9"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1038613D-601A-427A-A3DF-69A413B6C198}" type="datetime1">
              <a:rPr lang="en-US" smtClean="0"/>
              <a:t>5/16/2023</a:t>
            </a:fld>
            <a:endParaRPr lang="en-US" dirty="0"/>
          </a:p>
        </p:txBody>
      </p:sp>
      <p:sp>
        <p:nvSpPr>
          <p:cNvPr id="20" name="Footer Placeholder 4"/>
          <p:cNvSpPr>
            <a:spLocks noGrp="1"/>
          </p:cNvSpPr>
          <p:nvPr>
            <p:ph type="ftr" sz="quarter" idx="16"/>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1"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2"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90146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ue both logos">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13"/>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8EC37109-3E0D-429D-9950-DDCB67262629}" type="datetime1">
              <a:rPr lang="en-US" smtClean="0"/>
              <a:t>5/16/2023</a:t>
            </a:fld>
            <a:endParaRPr lang="en-US" dirty="0"/>
          </a:p>
        </p:txBody>
      </p:sp>
      <p:sp>
        <p:nvSpPr>
          <p:cNvPr id="12" name="Footer Placeholder 4"/>
          <p:cNvSpPr>
            <a:spLocks noGrp="1"/>
          </p:cNvSpPr>
          <p:nvPr>
            <p:ph type="ftr" sz="quarter" idx="14"/>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Garamond" pitchFamily="2" charset="0"/>
              </a:defRPr>
            </a:lvl1pPr>
          </a:lstStyle>
          <a:p>
            <a:fld id="{F727FCB8-C722-4482-B524-752A88E4A0E6}" type="slidenum">
              <a:rPr lang="en-US" smtClean="0"/>
              <a:pPr/>
              <a:t>‹#›</a:t>
            </a:fld>
            <a:endParaRPr lang="en-US" dirty="0"/>
          </a:p>
        </p:txBody>
      </p:sp>
      <p:sp>
        <p:nvSpPr>
          <p:cNvPr id="16" name="Text Placeholder 2"/>
          <p:cNvSpPr>
            <a:spLocks noGrp="1"/>
          </p:cNvSpPr>
          <p:nvPr>
            <p:ph idx="15"/>
          </p:nvPr>
        </p:nvSpPr>
        <p:spPr>
          <a:xfrm>
            <a:off x="457200" y="1600200"/>
            <a:ext cx="8229600" cy="4525963"/>
          </a:xfrm>
          <a:prstGeom prst="rect">
            <a:avLst/>
          </a:prstGeom>
        </p:spPr>
        <p:txBody>
          <a:bodyPr vert="horz" lIns="91440" tIns="45720" rIns="91440" bIns="45720" rtlCol="0">
            <a:normAutofit/>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8"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1277438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helmets fram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cstate="print">
            <a:extLst>
              <a:ext uri="{28A0092B-C50C-407E-A947-70E740481C1C}">
                <a14:useLocalDpi xmlns:a14="http://schemas.microsoft.com/office/drawing/2010/main" val="0"/>
              </a:ext>
            </a:extLst>
          </a:blip>
          <a:srcRect l="1717" t="9766" r="1961" b="7896"/>
          <a:stretch>
            <a:fillRect/>
          </a:stretch>
        </p:blipFill>
        <p:spPr bwMode="auto">
          <a:xfrm>
            <a:off x="1679575" y="0"/>
            <a:ext cx="74866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userDrawn="1"/>
        </p:nvSpPr>
        <p:spPr>
          <a:xfrm>
            <a:off x="457200" y="1606550"/>
            <a:ext cx="3810000" cy="4572000"/>
          </a:xfrm>
          <a:prstGeom prst="roundRect">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137837D6-C8E6-4EFE-8633-C610850EC7C6}" type="datetime1">
              <a:rPr lang="en-US" smtClean="0"/>
              <a:t>5/16/2023</a:t>
            </a:fld>
            <a:endParaRPr lang="en-US" dirty="0"/>
          </a:p>
        </p:txBody>
      </p:sp>
      <p:sp>
        <p:nvSpPr>
          <p:cNvPr id="16"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7"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8"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
        <p:nvSpPr>
          <p:cNvPr id="1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Tree>
    <p:extLst>
      <p:ext uri="{BB962C8B-B14F-4D97-AF65-F5344CB8AC3E}">
        <p14:creationId xmlns:p14="http://schemas.microsoft.com/office/powerpoint/2010/main" val="1209600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oliders fram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76400" y="1588"/>
            <a:ext cx="750570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userDrawn="1"/>
        </p:nvSpPr>
        <p:spPr>
          <a:xfrm>
            <a:off x="457200" y="1735138"/>
            <a:ext cx="609600" cy="300037"/>
          </a:xfrm>
          <a:prstGeom prst="rightArrow">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ight Arrow 8"/>
          <p:cNvSpPr/>
          <p:nvPr userDrawn="1"/>
        </p:nvSpPr>
        <p:spPr>
          <a:xfrm rot="5400000">
            <a:off x="437357" y="2289969"/>
            <a:ext cx="609600" cy="300037"/>
          </a:xfrm>
          <a:prstGeom prst="rightArrow">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userDrawn="1"/>
        </p:nvSpPr>
        <p:spPr>
          <a:xfrm rot="10800000">
            <a:off x="439738" y="3049588"/>
            <a:ext cx="609600" cy="301625"/>
          </a:xfrm>
          <a:prstGeom prst="rightArrow">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ight Arrow 10"/>
          <p:cNvSpPr/>
          <p:nvPr userDrawn="1"/>
        </p:nvSpPr>
        <p:spPr>
          <a:xfrm rot="16200000">
            <a:off x="437357" y="3658394"/>
            <a:ext cx="609600" cy="300037"/>
          </a:xfrm>
          <a:prstGeom prst="rightArrow">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ight Arrow 11"/>
          <p:cNvSpPr/>
          <p:nvPr userDrawn="1"/>
        </p:nvSpPr>
        <p:spPr>
          <a:xfrm>
            <a:off x="1676400" y="1752600"/>
            <a:ext cx="609600" cy="301625"/>
          </a:xfrm>
          <a:prstGeom prst="rightArrow">
            <a:avLst/>
          </a:prstGeom>
          <a:gradFill>
            <a:gsLst>
              <a:gs pos="94000">
                <a:srgbClr val="FA0000"/>
              </a:gs>
              <a:gs pos="5000">
                <a:schemeClr val="accent2">
                  <a:lumMod val="20000"/>
                  <a:lumOff val="80000"/>
                </a:schemeClr>
              </a:gs>
            </a:gsLst>
            <a:lin ang="5400000" scaled="0"/>
          </a:gradFill>
          <a:ln>
            <a:solidFill>
              <a:srgbClr val="C0000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ight Arrow 12"/>
          <p:cNvSpPr/>
          <p:nvPr userDrawn="1"/>
        </p:nvSpPr>
        <p:spPr>
          <a:xfrm rot="5400000">
            <a:off x="1656557" y="2309019"/>
            <a:ext cx="609600" cy="300037"/>
          </a:xfrm>
          <a:prstGeom prst="rightArrow">
            <a:avLst/>
          </a:prstGeom>
          <a:gradFill>
            <a:gsLst>
              <a:gs pos="94000">
                <a:srgbClr val="FA0000"/>
              </a:gs>
              <a:gs pos="5000">
                <a:schemeClr val="accent2">
                  <a:lumMod val="20000"/>
                  <a:lumOff val="80000"/>
                </a:schemeClr>
              </a:gs>
            </a:gsLst>
            <a:lin ang="5400000" scaled="0"/>
          </a:gradFill>
          <a:ln>
            <a:solidFill>
              <a:srgbClr val="C0000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ight Arrow 13"/>
          <p:cNvSpPr/>
          <p:nvPr userDrawn="1"/>
        </p:nvSpPr>
        <p:spPr>
          <a:xfrm rot="10800000">
            <a:off x="1658938" y="3068638"/>
            <a:ext cx="609600" cy="300037"/>
          </a:xfrm>
          <a:prstGeom prst="rightArrow">
            <a:avLst/>
          </a:prstGeom>
          <a:gradFill>
            <a:gsLst>
              <a:gs pos="94000">
                <a:srgbClr val="FA0000"/>
              </a:gs>
              <a:gs pos="5000">
                <a:schemeClr val="accent2">
                  <a:lumMod val="20000"/>
                  <a:lumOff val="80000"/>
                </a:schemeClr>
              </a:gs>
            </a:gsLst>
            <a:lin ang="5400000" scaled="0"/>
          </a:gradFill>
          <a:ln>
            <a:solidFill>
              <a:srgbClr val="C0000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ight Arrow 14"/>
          <p:cNvSpPr/>
          <p:nvPr userDrawn="1"/>
        </p:nvSpPr>
        <p:spPr>
          <a:xfrm rot="16200000">
            <a:off x="1656557" y="3675856"/>
            <a:ext cx="609600" cy="300037"/>
          </a:xfrm>
          <a:prstGeom prst="rightArrow">
            <a:avLst/>
          </a:prstGeom>
          <a:gradFill>
            <a:gsLst>
              <a:gs pos="94000">
                <a:srgbClr val="FA0000"/>
              </a:gs>
              <a:gs pos="5000">
                <a:schemeClr val="accent2">
                  <a:lumMod val="20000"/>
                  <a:lumOff val="80000"/>
                </a:schemeClr>
              </a:gs>
            </a:gsLst>
            <a:lin ang="5400000" scaled="0"/>
          </a:gradFill>
          <a:ln>
            <a:solidFill>
              <a:srgbClr val="C0000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ight Arrow 15"/>
          <p:cNvSpPr/>
          <p:nvPr userDrawn="1"/>
        </p:nvSpPr>
        <p:spPr>
          <a:xfrm>
            <a:off x="2741613" y="1735138"/>
            <a:ext cx="609600" cy="301625"/>
          </a:xfrm>
          <a:prstGeom prst="rightArrow">
            <a:avLst/>
          </a:prstGeom>
          <a:gradFill>
            <a:gsLst>
              <a:gs pos="93000">
                <a:srgbClr val="FFCC00"/>
              </a:gs>
              <a:gs pos="5000">
                <a:schemeClr val="tx1"/>
              </a:gs>
            </a:gsLst>
            <a:lin ang="5400000" scaled="0"/>
          </a:gradFill>
          <a:ln>
            <a:solidFill>
              <a:srgbClr val="FFC00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ight Arrow 16"/>
          <p:cNvSpPr/>
          <p:nvPr userDrawn="1"/>
        </p:nvSpPr>
        <p:spPr>
          <a:xfrm rot="5400000">
            <a:off x="2741613" y="2308225"/>
            <a:ext cx="609600" cy="301625"/>
          </a:xfrm>
          <a:prstGeom prst="rightArrow">
            <a:avLst/>
          </a:prstGeom>
          <a:gradFill>
            <a:gsLst>
              <a:gs pos="93000">
                <a:srgbClr val="FFCC00"/>
              </a:gs>
              <a:gs pos="5000">
                <a:schemeClr val="tx1"/>
              </a:gs>
            </a:gsLst>
            <a:lin ang="5400000" scaled="0"/>
          </a:gradFill>
          <a:ln>
            <a:solidFill>
              <a:srgbClr val="FFC00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ight Arrow 17"/>
          <p:cNvSpPr/>
          <p:nvPr userDrawn="1"/>
        </p:nvSpPr>
        <p:spPr>
          <a:xfrm rot="10800000">
            <a:off x="2743200" y="3068638"/>
            <a:ext cx="609600" cy="300037"/>
          </a:xfrm>
          <a:prstGeom prst="rightArrow">
            <a:avLst/>
          </a:prstGeom>
          <a:gradFill>
            <a:gsLst>
              <a:gs pos="93000">
                <a:srgbClr val="FFCC00"/>
              </a:gs>
              <a:gs pos="5000">
                <a:schemeClr val="tx1"/>
              </a:gs>
            </a:gsLst>
            <a:lin ang="5400000" scaled="0"/>
          </a:gradFill>
          <a:ln>
            <a:solidFill>
              <a:srgbClr val="FFC00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ight Arrow 18"/>
          <p:cNvSpPr/>
          <p:nvPr userDrawn="1"/>
        </p:nvSpPr>
        <p:spPr>
          <a:xfrm rot="16200000">
            <a:off x="2741613" y="3675062"/>
            <a:ext cx="609600" cy="301625"/>
          </a:xfrm>
          <a:prstGeom prst="rightArrow">
            <a:avLst/>
          </a:prstGeom>
          <a:gradFill>
            <a:gsLst>
              <a:gs pos="93000">
                <a:srgbClr val="FFCC00"/>
              </a:gs>
              <a:gs pos="5000">
                <a:schemeClr val="tx1"/>
              </a:gs>
            </a:gsLst>
            <a:lin ang="5400000" scaled="0"/>
          </a:gradFill>
          <a:ln>
            <a:solidFill>
              <a:srgbClr val="FFC000"/>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Rounded Rectangle 19"/>
          <p:cNvSpPr/>
          <p:nvPr userDrawn="1"/>
        </p:nvSpPr>
        <p:spPr>
          <a:xfrm>
            <a:off x="6324600" y="4113213"/>
            <a:ext cx="2514600" cy="1981200"/>
          </a:xfrm>
          <a:prstGeom prst="roundRect">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ounded Rectangle 20"/>
          <p:cNvSpPr/>
          <p:nvPr userDrawn="1"/>
        </p:nvSpPr>
        <p:spPr>
          <a:xfrm>
            <a:off x="6324600" y="1752600"/>
            <a:ext cx="2514600" cy="1981200"/>
          </a:xfrm>
          <a:prstGeom prst="roundRect">
            <a:avLst/>
          </a:prstGeom>
          <a:gradFill>
            <a:gsLst>
              <a:gs pos="94000">
                <a:schemeClr val="bg1">
                  <a:lumMod val="50000"/>
                </a:schemeClr>
              </a:gs>
              <a:gs pos="5000">
                <a:schemeClr val="accent1">
                  <a:tint val="23500"/>
                  <a:satMod val="160000"/>
                </a:schemeClr>
              </a:gs>
            </a:gsLst>
            <a:lin ang="5400000" scaled="0"/>
          </a:gradFill>
          <a:ln>
            <a:solidFill>
              <a:schemeClr val="bg1">
                <a:lumMod val="85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31"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3F3AC76B-8988-4C98-B0BF-EC38C9426D8A}" type="datetime1">
              <a:rPr lang="en-US" smtClean="0"/>
              <a:t>5/16/2023</a:t>
            </a:fld>
            <a:endParaRPr lang="en-US" dirty="0"/>
          </a:p>
        </p:txBody>
      </p:sp>
      <p:sp>
        <p:nvSpPr>
          <p:cNvPr id="32"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33"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34"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3180581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water pictures">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val="0"/>
              </a:ext>
            </a:extLst>
          </a:blip>
          <a:srcRect l="4404" t="17813" r="4404" b="2522"/>
          <a:stretch>
            <a:fillRect/>
          </a:stretch>
        </p:blipFill>
        <p:spPr bwMode="auto">
          <a:xfrm>
            <a:off x="2667000" y="0"/>
            <a:ext cx="647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a:off x="457200" y="1600200"/>
            <a:ext cx="2514600" cy="1981200"/>
          </a:xfrm>
          <a:prstGeom prst="roundRect">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3249613" y="1600200"/>
            <a:ext cx="2514600" cy="1981200"/>
          </a:xfrm>
          <a:prstGeom prst="roundRect">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ounded Rectangle 11"/>
          <p:cNvSpPr/>
          <p:nvPr userDrawn="1"/>
        </p:nvSpPr>
        <p:spPr>
          <a:xfrm>
            <a:off x="6019800" y="1600200"/>
            <a:ext cx="2514600" cy="1981200"/>
          </a:xfrm>
          <a:prstGeom prst="roundRect">
            <a:avLst/>
          </a:prstGeom>
          <a:gradFill>
            <a:gsLst>
              <a:gs pos="94000">
                <a:srgbClr val="2555A7"/>
              </a:gs>
              <a:gs pos="5000">
                <a:schemeClr val="accent1">
                  <a:tint val="23500"/>
                  <a:satMod val="160000"/>
                </a:schemeClr>
              </a:gs>
            </a:gsLst>
            <a:lin ang="5400000" scaled="0"/>
          </a:gradFill>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Content Placeholder 2"/>
          <p:cNvSpPr>
            <a:spLocks noGrp="1"/>
          </p:cNvSpPr>
          <p:nvPr>
            <p:ph idx="13"/>
          </p:nvPr>
        </p:nvSpPr>
        <p:spPr>
          <a:xfrm>
            <a:off x="381000" y="3810000"/>
            <a:ext cx="8229600" cy="23161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22"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FC8239BB-7EC7-4EBD-AB66-4B5D2A9EAA16}" type="datetime1">
              <a:rPr lang="en-US" smtClean="0"/>
              <a:t>5/16/2023</a:t>
            </a:fld>
            <a:endParaRPr lang="en-US" dirty="0"/>
          </a:p>
        </p:txBody>
      </p:sp>
      <p:sp>
        <p:nvSpPr>
          <p:cNvPr id="23"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24"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25"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36257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Investiga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8800" y="0"/>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457200" y="1603972"/>
            <a:ext cx="82296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2E9E16E5-4CFF-4A45-AD1A-C4ED0D188FC6}" type="datetime1">
              <a:rPr lang="en-US" smtClean="0"/>
              <a:t>5/16/2023</a:t>
            </a:fld>
            <a:endParaRPr lang="en-US" dirty="0"/>
          </a:p>
        </p:txBody>
      </p:sp>
      <p:sp>
        <p:nvSpPr>
          <p:cNvPr id="13"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Garamond" pitchFamily="2" charset="0"/>
              </a:defRPr>
            </a:lvl1pPr>
          </a:lstStyle>
          <a:p>
            <a:fld id="{F727FCB8-C722-4482-B524-752A88E4A0E6}" type="slidenum">
              <a:rPr lang="en-US" smtClean="0"/>
              <a:pPr/>
              <a:t>‹#›</a:t>
            </a:fld>
            <a:endParaRPr lang="en-US" dirty="0"/>
          </a:p>
        </p:txBody>
      </p:sp>
      <p:sp>
        <p:nvSpPr>
          <p:cNvPr id="15"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6"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323501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Collabora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0" y="0"/>
            <a:ext cx="685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457200" y="1600200"/>
            <a:ext cx="8229600" cy="4343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AA63A062-A42C-4BE7-9928-FC4C1020D971}" type="datetime1">
              <a:rPr lang="en-US" smtClean="0"/>
              <a:t>5/16/2023</a:t>
            </a:fld>
            <a:endParaRPr lang="en-US" dirty="0"/>
          </a:p>
        </p:txBody>
      </p:sp>
      <p:sp>
        <p:nvSpPr>
          <p:cNvPr id="13"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5"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6"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84962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US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38400" y="0"/>
            <a:ext cx="6705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423069" y="1600200"/>
            <a:ext cx="8328335" cy="4495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1F6445D0-00FD-45CD-BD6C-4898E2AC4846}" type="datetime1">
              <a:rPr lang="en-US" smtClean="0"/>
              <a:t>5/16/2023</a:t>
            </a:fld>
            <a:endParaRPr lang="en-US" dirty="0"/>
          </a:p>
        </p:txBody>
      </p:sp>
      <p:sp>
        <p:nvSpPr>
          <p:cNvPr id="13"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5"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6"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120052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Extinguishe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t="13023" r="8372" b="28838"/>
          <a:stretch>
            <a:fillRect/>
          </a:stretch>
        </p:blipFill>
        <p:spPr bwMode="auto">
          <a:xfrm>
            <a:off x="2819400" y="0"/>
            <a:ext cx="6324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423069" y="1524000"/>
            <a:ext cx="8492331" cy="4724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246225DB-E45D-4721-99D2-9B223B5FCC8B}" type="datetime1">
              <a:rPr lang="en-US" smtClean="0"/>
              <a:t>5/16/2023</a:t>
            </a:fld>
            <a:endParaRPr lang="en-US" dirty="0"/>
          </a:p>
        </p:txBody>
      </p:sp>
      <p:sp>
        <p:nvSpPr>
          <p:cNvPr id="15"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7"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8"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115876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achin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p:cNvPicPr>
          <p:nvPr userDrawn="1"/>
        </p:nvPicPr>
        <p:blipFill>
          <a:blip r:embed="rId4">
            <a:extLst>
              <a:ext uri="{28A0092B-C50C-407E-A947-70E740481C1C}">
                <a14:useLocalDpi xmlns:a14="http://schemas.microsoft.com/office/drawing/2010/main" val="0"/>
              </a:ext>
            </a:extLst>
          </a:blip>
          <a:srcRect t="13023" r="8372" b="28838"/>
          <a:stretch>
            <a:fillRect/>
          </a:stretch>
        </p:blipFill>
        <p:spPr bwMode="auto">
          <a:xfrm>
            <a:off x="2514600" y="0"/>
            <a:ext cx="6629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l="15300" t="25903" b="14404"/>
          <a:stretch>
            <a:fillRect/>
          </a:stretch>
        </p:blipFill>
        <p:spPr bwMode="auto">
          <a:xfrm>
            <a:off x="5181600" y="28575"/>
            <a:ext cx="396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3"/>
          </p:nvPr>
        </p:nvSpPr>
        <p:spPr>
          <a:xfrm>
            <a:off x="423069" y="1600200"/>
            <a:ext cx="8492331" cy="46482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8753D158-F2A9-49E8-B9CD-44A6340740ED}" type="datetime1">
              <a:rPr lang="en-US" smtClean="0"/>
              <a:t>5/16/2023</a:t>
            </a:fld>
            <a:endParaRPr lang="en-US" dirty="0"/>
          </a:p>
        </p:txBody>
      </p:sp>
      <p:sp>
        <p:nvSpPr>
          <p:cNvPr id="16"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8" name="Title 1"/>
          <p:cNvSpPr>
            <a:spLocks noGrp="1"/>
          </p:cNvSpPr>
          <p:nvPr>
            <p:ph type="ctrTitle"/>
          </p:nvPr>
        </p:nvSpPr>
        <p:spPr>
          <a:xfrm>
            <a:off x="152400" y="76201"/>
            <a:ext cx="5486400" cy="533399"/>
          </a:xfrm>
        </p:spPr>
        <p:txBody>
          <a:bodyPr>
            <a:noAutofit/>
          </a:bodyPr>
          <a:lstStyle>
            <a:lvl1pPr algn="l">
              <a:defRPr sz="2800" b="1">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9"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22532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Plans">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5715000"/>
            <a:ext cx="998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p:cNvPicPr>
          <p:nvPr userDrawn="1"/>
        </p:nvPicPr>
        <p:blipFill>
          <a:blip r:embed="rId4">
            <a:extLst>
              <a:ext uri="{28A0092B-C50C-407E-A947-70E740481C1C}">
                <a14:useLocalDpi xmlns:a14="http://schemas.microsoft.com/office/drawing/2010/main" val="0"/>
              </a:ext>
            </a:extLst>
          </a:blip>
          <a:srcRect r="5980"/>
          <a:stretch>
            <a:fillRect/>
          </a:stretch>
        </p:blipFill>
        <p:spPr bwMode="auto">
          <a:xfrm>
            <a:off x="3352800" y="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r="37481"/>
          <a:stretch/>
        </p:blipFill>
        <p:spPr>
          <a:xfrm flipH="1">
            <a:off x="6634715" y="-76199"/>
            <a:ext cx="2509284" cy="1371600"/>
          </a:xfrm>
          <a:prstGeom prst="rect">
            <a:avLst/>
          </a:prstGeom>
          <a:effectLst>
            <a:glow>
              <a:schemeClr val="bg1"/>
            </a:glow>
            <a:softEdge rad="127000"/>
          </a:effectLst>
        </p:spPr>
      </p:pic>
      <p:sp>
        <p:nvSpPr>
          <p:cNvPr id="11" name="Content Placeholder 2"/>
          <p:cNvSpPr>
            <a:spLocks noGrp="1"/>
          </p:cNvSpPr>
          <p:nvPr>
            <p:ph idx="13"/>
          </p:nvPr>
        </p:nvSpPr>
        <p:spPr>
          <a:xfrm>
            <a:off x="381000" y="1599272"/>
            <a:ext cx="83820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3"/>
          <p:cNvSpPr>
            <a:spLocks noGrp="1"/>
          </p:cNvSpPr>
          <p:nvPr>
            <p:ph type="dt" sz="half" idx="14"/>
          </p:nvPr>
        </p:nvSpPr>
        <p:spPr>
          <a:xfrm>
            <a:off x="457200" y="6356350"/>
            <a:ext cx="2133600" cy="365125"/>
          </a:xfrm>
        </p:spPr>
        <p:txBody>
          <a:bodyPr/>
          <a:lstStyle>
            <a:lvl1pPr fontAlgn="auto">
              <a:spcBef>
                <a:spcPts val="0"/>
              </a:spcBef>
              <a:spcAft>
                <a:spcPts val="0"/>
              </a:spcAft>
              <a:defRPr sz="1200" b="0">
                <a:solidFill>
                  <a:schemeClr val="tx1"/>
                </a:solidFill>
                <a:latin typeface="Garamond" pitchFamily="2" charset="0"/>
                <a:ea typeface="+mj-ea"/>
                <a:cs typeface="+mj-cs"/>
              </a:defRPr>
            </a:lvl1pPr>
          </a:lstStyle>
          <a:p>
            <a:pPr>
              <a:defRPr/>
            </a:pPr>
            <a:r>
              <a:rPr lang="en-US" dirty="0"/>
              <a:t>Updated </a:t>
            </a:r>
            <a:fld id="{31C2312D-257A-402B-87C6-B275093BC56B}" type="datetime1">
              <a:rPr lang="en-US" smtClean="0"/>
              <a:t>5/16/2023</a:t>
            </a:fld>
            <a:endParaRPr lang="en-US" dirty="0"/>
          </a:p>
        </p:txBody>
      </p:sp>
      <p:sp>
        <p:nvSpPr>
          <p:cNvPr id="16" name="Footer Placeholder 4"/>
          <p:cNvSpPr>
            <a:spLocks noGrp="1"/>
          </p:cNvSpPr>
          <p:nvPr>
            <p:ph type="ftr" sz="quarter" idx="15"/>
          </p:nvPr>
        </p:nvSpPr>
        <p:spPr>
          <a:xfrm>
            <a:off x="3124200" y="6356350"/>
            <a:ext cx="2895600" cy="365125"/>
          </a:xfrm>
        </p:spPr>
        <p:txBody>
          <a:bodyPr/>
          <a:lstStyle>
            <a:lvl1pPr>
              <a:defRPr sz="1200" b="0">
                <a:solidFill>
                  <a:schemeClr val="tx1"/>
                </a:solidFill>
                <a:latin typeface="Garamond" pitchFamily="2" charset="0"/>
                <a:ea typeface="+mj-ea"/>
                <a:cs typeface="+mj-cs"/>
              </a:defRPr>
            </a:lvl1pPr>
          </a:lstStyle>
          <a:p>
            <a:pPr>
              <a:defRPr/>
            </a:pPr>
            <a:r>
              <a:rPr lang="en-US" dirty="0"/>
              <a:t>Oregon Department of State Fire Marshal</a:t>
            </a:r>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F727FCB8-C722-4482-B524-752A88E4A0E6}" type="slidenum">
              <a:rPr lang="en-US" smtClean="0"/>
              <a:pPr/>
              <a:t>‹#›</a:t>
            </a:fld>
            <a:endParaRPr lang="en-US" dirty="0"/>
          </a:p>
        </p:txBody>
      </p:sp>
      <p:sp>
        <p:nvSpPr>
          <p:cNvPr id="18" name="Title 1"/>
          <p:cNvSpPr>
            <a:spLocks noGrp="1"/>
          </p:cNvSpPr>
          <p:nvPr>
            <p:ph type="ctrTitle"/>
          </p:nvPr>
        </p:nvSpPr>
        <p:spPr>
          <a:xfrm>
            <a:off x="152400" y="76201"/>
            <a:ext cx="5486400" cy="533399"/>
          </a:xfrm>
        </p:spPr>
        <p:txBody>
          <a:bodyPr>
            <a:noAutofit/>
          </a:bodyPr>
          <a:lstStyle>
            <a:lvl1pPr algn="l">
              <a:defRPr sz="2800" b="0">
                <a:solidFill>
                  <a:schemeClr val="bg1"/>
                </a:solidFill>
                <a:latin typeface="Garamond" pitchFamily="2" charset="0"/>
                <a:ea typeface="Verdana" pitchFamily="34" charset="0"/>
                <a:cs typeface="Verdana" pitchFamily="34" charset="0"/>
              </a:defRPr>
            </a:lvl1pPr>
          </a:lstStyle>
          <a:p>
            <a:r>
              <a:rPr lang="en-US" dirty="0"/>
              <a:t>Click to edit Master title style</a:t>
            </a:r>
          </a:p>
        </p:txBody>
      </p:sp>
      <p:sp>
        <p:nvSpPr>
          <p:cNvPr id="19" name="Subtitle 2"/>
          <p:cNvSpPr>
            <a:spLocks noGrp="1"/>
          </p:cNvSpPr>
          <p:nvPr>
            <p:ph type="subTitle" idx="1"/>
          </p:nvPr>
        </p:nvSpPr>
        <p:spPr>
          <a:xfrm>
            <a:off x="381000" y="762000"/>
            <a:ext cx="4595188" cy="381000"/>
          </a:xfrm>
        </p:spPr>
        <p:txBody>
          <a:bodyPr>
            <a:noAutofit/>
          </a:bodyPr>
          <a:lstStyle>
            <a:lvl1pPr marL="0" indent="0" algn="l">
              <a:buNone/>
              <a:defRPr sz="2400" b="0">
                <a:solidFill>
                  <a:schemeClr val="bg1"/>
                </a:solidFill>
                <a:latin typeface="Garamond" pitchFamily="2"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a:t>
            </a:r>
          </a:p>
        </p:txBody>
      </p:sp>
    </p:spTree>
    <p:extLst>
      <p:ext uri="{BB962C8B-B14F-4D97-AF65-F5344CB8AC3E}">
        <p14:creationId xmlns:p14="http://schemas.microsoft.com/office/powerpoint/2010/main" val="31502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2" charset="0"/>
              </a:defRPr>
            </a:lvl1pPr>
          </a:lstStyle>
          <a:p>
            <a:r>
              <a:rPr lang="en-US" dirty="0"/>
              <a:t>Updated </a:t>
            </a:r>
            <a:fld id="{35E86219-5CA9-4586-94C6-429A81DBD32E}" type="datetime1">
              <a:rPr lang="en-US" smtClean="0"/>
              <a:t>5/16/2023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2" charset="0"/>
              </a:defRPr>
            </a:lvl1pPr>
          </a:lstStyle>
          <a:p>
            <a:r>
              <a:rPr lang="en-US" dirty="0"/>
              <a:t>Oregon Department of State Fire Marshal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aramond" pitchFamily="2" charset="0"/>
              </a:defRPr>
            </a:lvl1pPr>
          </a:lstStyle>
          <a:p>
            <a:fld id="{F727FCB8-C722-4482-B524-752A88E4A0E6}" type="slidenum">
              <a:rPr lang="en-US" smtClean="0"/>
              <a:pPr/>
              <a:t>‹#›</a:t>
            </a:fld>
            <a:endParaRPr lang="en-US" dirty="0"/>
          </a:p>
        </p:txBody>
      </p:sp>
      <p:cxnSp>
        <p:nvCxnSpPr>
          <p:cNvPr id="8" name="Straight Connector 7"/>
          <p:cNvCxnSpPr/>
          <p:nvPr userDrawn="1"/>
        </p:nvCxnSpPr>
        <p:spPr>
          <a:xfrm>
            <a:off x="304800" y="6172200"/>
            <a:ext cx="8458200"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012448"/>
      </p:ext>
    </p:extLst>
  </p:cSld>
  <p:clrMap bg1="lt1" tx1="dk1" bg2="lt2" tx2="dk2" accent1="accent1" accent2="accent2" accent3="accent3" accent4="accent4" accent5="accent5" accent6="accent6" hlink="hlink" folHlink="folHlink"/>
  <p:sldLayoutIdLst>
    <p:sldLayoutId id="2147488694" r:id="rId1"/>
    <p:sldLayoutId id="2147488738" r:id="rId2"/>
    <p:sldLayoutId id="2147488695" r:id="rId3"/>
    <p:sldLayoutId id="2147488696" r:id="rId4"/>
    <p:sldLayoutId id="2147488697" r:id="rId5"/>
    <p:sldLayoutId id="2147488698" r:id="rId6"/>
    <p:sldLayoutId id="2147488700" r:id="rId7"/>
    <p:sldLayoutId id="2147488701" r:id="rId8"/>
    <p:sldLayoutId id="2147488702" r:id="rId9"/>
    <p:sldLayoutId id="2147488705" r:id="rId10"/>
    <p:sldLayoutId id="2147488706" r:id="rId11"/>
    <p:sldLayoutId id="2147488711" r:id="rId12"/>
    <p:sldLayoutId id="2147488713" r:id="rId13"/>
    <p:sldLayoutId id="2147488715" r:id="rId14"/>
    <p:sldLayoutId id="2147488721" r:id="rId15"/>
    <p:sldLayoutId id="2147488722" r:id="rId16"/>
    <p:sldLayoutId id="2147488724" r:id="rId17"/>
    <p:sldLayoutId id="2147488726" r:id="rId18"/>
    <p:sldLayoutId id="2147488727" r:id="rId19"/>
    <p:sldLayoutId id="2147488728" r:id="rId20"/>
    <p:sldLayoutId id="2147488729" r:id="rId21"/>
    <p:sldLayoutId id="2147488730" r:id="rId22"/>
    <p:sldLayoutId id="2147488731" r:id="rId23"/>
    <p:sldLayoutId id="2147488732" r:id="rId24"/>
    <p:sldLayoutId id="2147488733" r:id="rId25"/>
    <p:sldLayoutId id="2147488734" r:id="rId26"/>
    <p:sldLayoutId id="2147488735" r:id="rId27"/>
    <p:sldLayoutId id="2147488736" r:id="rId28"/>
    <p:sldLayoutId id="2147488703" r:id="rId29"/>
    <p:sldLayoutId id="2147488709" r:id="rId30"/>
    <p:sldLayoutId id="2147488716" r:id="rId31"/>
    <p:sldLayoutId id="2147488718" r:id="rId32"/>
  </p:sldLayoutIdLst>
  <p:hf hdr="0"/>
  <p:txStyles>
    <p:titleStyle>
      <a:lvl1pPr algn="ctr" defTabSz="914400" rtl="0" eaLnBrk="1" latinLnBrk="0" hangingPunct="1">
        <a:spcBef>
          <a:spcPct val="0"/>
        </a:spcBef>
        <a:buNone/>
        <a:defRPr sz="4400" kern="1200">
          <a:solidFill>
            <a:schemeClr val="tx1"/>
          </a:solidFill>
          <a:latin typeface="Garamond" pitchFamily="2" charset="0"/>
          <a:ea typeface="+mj-ea"/>
          <a:cs typeface="+mj-cs"/>
        </a:defRPr>
      </a:lvl1pPr>
    </p:titleStyle>
    <p:bodyStyle>
      <a:lvl1pPr marL="457200" indent="-457200" algn="l" defTabSz="914400" rtl="0" eaLnBrk="1" latinLnBrk="0" hangingPunct="1">
        <a:spcBef>
          <a:spcPct val="20000"/>
        </a:spcBef>
        <a:buClr>
          <a:srgbClr val="002060"/>
        </a:buClr>
        <a:buFont typeface="Wingdings" pitchFamily="2" charset="2"/>
        <a:buChar char="v"/>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2060"/>
        </a:buClr>
        <a:buFont typeface="Wingdings" pitchFamily="2" charset="2"/>
        <a:buChar char="Ø"/>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2060"/>
        </a:buClr>
        <a:buFont typeface="Wingdings" pitchFamily="2" charset="2"/>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2060"/>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2060"/>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3"/>
          <p:cNvSpPr>
            <a:spLocks noGrp="1"/>
          </p:cNvSpPr>
          <p:nvPr>
            <p:ph idx="15"/>
          </p:nvPr>
        </p:nvSpPr>
        <p:spPr>
          <a:xfrm>
            <a:off x="457200" y="1600200"/>
            <a:ext cx="5943600" cy="4572000"/>
          </a:xfrm>
        </p:spPr>
        <p:txBody>
          <a:bodyPr>
            <a:normAutofit/>
          </a:bodyPr>
          <a:lstStyle/>
          <a:p>
            <a:pPr marL="0" indent="0" algn="ctr">
              <a:buNone/>
            </a:pPr>
            <a:r>
              <a:rPr lang="en-US" sz="6000" b="1" dirty="0">
                <a:effectLst>
                  <a:outerShdw blurRad="38100" dist="38100" dir="2700000" algn="tl">
                    <a:srgbClr val="000000">
                      <a:alpha val="43137"/>
                    </a:srgbClr>
                  </a:outerShdw>
                </a:effectLst>
              </a:rPr>
              <a:t>Task Force Leader Symposium </a:t>
            </a:r>
          </a:p>
          <a:p>
            <a:pPr marL="0" indent="0" algn="ctr">
              <a:buNone/>
            </a:pPr>
            <a:r>
              <a:rPr lang="en-US" sz="6000" b="1" dirty="0">
                <a:effectLst>
                  <a:outerShdw blurRad="38100" dist="38100" dir="2700000" algn="tl">
                    <a:srgbClr val="000000">
                      <a:alpha val="43137"/>
                    </a:srgbClr>
                  </a:outerShdw>
                </a:effectLst>
              </a:rPr>
              <a:t>May 16, 2023</a:t>
            </a:r>
          </a:p>
          <a:p>
            <a:pPr marL="0" indent="0" algn="ctr">
              <a:buNone/>
            </a:pPr>
            <a:r>
              <a:rPr lang="en-US" sz="6000" b="1" dirty="0">
                <a:effectLst>
                  <a:outerShdw blurRad="38100" dist="38100" dir="2700000" algn="tl">
                    <a:srgbClr val="000000">
                      <a:alpha val="43137"/>
                    </a:srgbClr>
                  </a:outerShdw>
                </a:effectLst>
              </a:rPr>
              <a:t>OSFM Breakout</a:t>
            </a:r>
            <a:endParaRPr lang="en-US" sz="40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791" y="0"/>
            <a:ext cx="268263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0CDD62-0789-29EB-9F9D-229A86F54FF0}"/>
              </a:ext>
            </a:extLst>
          </p:cNvPr>
          <p:cNvSpPr>
            <a:spLocks noGrp="1"/>
          </p:cNvSpPr>
          <p:nvPr>
            <p:ph type="ctrTitle"/>
          </p:nvPr>
        </p:nvSpPr>
        <p:spPr/>
        <p:txBody>
          <a:bodyPr/>
          <a:lstStyle/>
          <a:p>
            <a:r>
              <a:rPr lang="en-US" sz="28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p>
        </p:txBody>
      </p:sp>
      <p:sp>
        <p:nvSpPr>
          <p:cNvPr id="8" name="Subtitle 7">
            <a:extLst>
              <a:ext uri="{FF2B5EF4-FFF2-40B4-BE49-F238E27FC236}">
                <a16:creationId xmlns:a16="http://schemas.microsoft.com/office/drawing/2014/main" id="{AFAA1C2A-20C4-B71C-AD39-53154980765F}"/>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3277F557-83CC-B2AB-E2F0-558E7EC57411}"/>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4C7B8F17-1BF7-928A-D99F-3E6A79A4FA1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6CAAB520-2863-93D3-EA21-5A6F8DDFF108}"/>
              </a:ext>
            </a:extLst>
          </p:cNvPr>
          <p:cNvSpPr>
            <a:spLocks noGrp="1"/>
          </p:cNvSpPr>
          <p:nvPr>
            <p:ph type="sldNum" sz="quarter" idx="4"/>
          </p:nvPr>
        </p:nvSpPr>
        <p:spPr/>
        <p:txBody>
          <a:bodyPr/>
          <a:lstStyle/>
          <a:p>
            <a:fld id="{F727FCB8-C722-4482-B524-752A88E4A0E6}" type="slidenum">
              <a:rPr lang="en-US" smtClean="0"/>
              <a:pPr/>
              <a:t>10</a:t>
            </a:fld>
            <a:endParaRPr lang="en-US" dirty="0"/>
          </a:p>
        </p:txBody>
      </p:sp>
      <p:sp>
        <p:nvSpPr>
          <p:cNvPr id="9" name="Content Placeholder 8">
            <a:extLst>
              <a:ext uri="{FF2B5EF4-FFF2-40B4-BE49-F238E27FC236}">
                <a16:creationId xmlns:a16="http://schemas.microsoft.com/office/drawing/2014/main" id="{7AFBF615-8284-1F2C-2988-C95C58911771}"/>
              </a:ext>
            </a:extLst>
          </p:cNvPr>
          <p:cNvSpPr>
            <a:spLocks noGrp="1"/>
          </p:cNvSpPr>
          <p:nvPr>
            <p:ph idx="15"/>
          </p:nvPr>
        </p:nvSpPr>
        <p:spPr>
          <a:xfrm>
            <a:off x="457200" y="1600200"/>
            <a:ext cx="8229600" cy="4572000"/>
          </a:xfrm>
        </p:spPr>
        <p:txBody>
          <a:bodyPr>
            <a:noAutofit/>
          </a:bodyPr>
          <a:lstStyle/>
          <a:p>
            <a:pPr marL="0" marR="0" indent="0">
              <a:spcBef>
                <a:spcPts val="1200"/>
              </a:spcBef>
              <a:spcAft>
                <a:spcPts val="1200"/>
              </a:spcAft>
              <a:buNone/>
            </a:pPr>
            <a:r>
              <a:rPr lang="en-US" sz="2800"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Arriving at Assignment</a:t>
            </a:r>
          </a:p>
          <a:p>
            <a:pPr marR="0" indent="0">
              <a:spcBef>
                <a:spcPts val="0"/>
              </a:spcBef>
              <a:spcAft>
                <a:spcPts val="0"/>
              </a:spcAft>
              <a:buNone/>
            </a:pPr>
            <a:r>
              <a:rPr lang="en-US" sz="2400" dirty="0">
                <a:effectLst/>
                <a:latin typeface="+mn-lt"/>
                <a:ea typeface="Times New Roman" panose="02020603050405020304" pitchFamily="18" charset="0"/>
                <a:cs typeface="Times New Roman" panose="02020603050405020304" pitchFamily="18" charset="0"/>
              </a:rPr>
              <a:t>Resources will be checked in by an RMC upon arrival</a:t>
            </a:r>
            <a:r>
              <a:rPr lang="en-US" sz="2400" dirty="0">
                <a:latin typeface="+mn-lt"/>
                <a:ea typeface="Times New Roman" panose="02020603050405020304" pitchFamily="18" charset="0"/>
                <a:cs typeface="Times New Roman" panose="02020603050405020304" pitchFamily="18" charset="0"/>
              </a:rPr>
              <a:t> </a:t>
            </a:r>
          </a:p>
          <a:p>
            <a:pPr marR="0" indent="0">
              <a:spcBef>
                <a:spcPts val="0"/>
              </a:spcBef>
              <a:spcAft>
                <a:spcPts val="0"/>
              </a:spcAft>
              <a:buNone/>
            </a:pPr>
            <a:endParaRPr lang="en-US" sz="2400" dirty="0">
              <a:effectLst/>
              <a:latin typeface="+mn-lt"/>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2400" dirty="0">
                <a:effectLst/>
                <a:latin typeface="+mn-lt"/>
                <a:ea typeface="Times New Roman" panose="02020603050405020304" pitchFamily="18" charset="0"/>
                <a:cs typeface="Times New Roman" panose="02020603050405020304" pitchFamily="18" charset="0"/>
              </a:rPr>
              <a:t>Standard paperwork should be provided by TF, including completed Resource Manifests</a:t>
            </a:r>
          </a:p>
          <a:p>
            <a:pPr indent="0">
              <a:buNone/>
            </a:pPr>
            <a:r>
              <a:rPr lang="en-US" sz="2800"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Lodging</a:t>
            </a:r>
            <a:r>
              <a:rPr lang="en-US" sz="2400" dirty="0">
                <a:effectLst/>
                <a:latin typeface="+mn-lt"/>
                <a:ea typeface="Times New Roman" panose="02020603050405020304" pitchFamily="18" charset="0"/>
                <a:cs typeface="Times New Roman" panose="02020603050405020304" pitchFamily="18" charset="0"/>
              </a:rPr>
              <a:t>: OSFM will provide lodging; either at a hotel, fire station, or camping</a:t>
            </a:r>
          </a:p>
        </p:txBody>
      </p:sp>
    </p:spTree>
    <p:extLst>
      <p:ext uri="{BB962C8B-B14F-4D97-AF65-F5344CB8AC3E}">
        <p14:creationId xmlns:p14="http://schemas.microsoft.com/office/powerpoint/2010/main" val="93422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9F115B-BF29-5C8A-499C-B0C76E385B82}"/>
              </a:ext>
            </a:extLst>
          </p:cNvPr>
          <p:cNvSpPr>
            <a:spLocks noGrp="1"/>
          </p:cNvSpPr>
          <p:nvPr>
            <p:ph type="ctrTitle"/>
          </p:nvPr>
        </p:nvSpPr>
        <p:spPr/>
        <p:txBody>
          <a:bodyPr/>
          <a:lstStyle/>
          <a:p>
            <a:r>
              <a:rPr lang="en-US" sz="28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p>
        </p:txBody>
      </p:sp>
      <p:sp>
        <p:nvSpPr>
          <p:cNvPr id="8" name="Subtitle 7">
            <a:extLst>
              <a:ext uri="{FF2B5EF4-FFF2-40B4-BE49-F238E27FC236}">
                <a16:creationId xmlns:a16="http://schemas.microsoft.com/office/drawing/2014/main" id="{B2C387B2-CD07-EE26-F3CE-2F22EF9CD07B}"/>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D076FCC-D671-BA46-2844-13D6E801972F}"/>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6B8D0939-2F98-1311-2AC9-510D4F68E0EA}"/>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D1FBCFEB-F2FB-F7EC-07B8-11699861A647}"/>
              </a:ext>
            </a:extLst>
          </p:cNvPr>
          <p:cNvSpPr>
            <a:spLocks noGrp="1"/>
          </p:cNvSpPr>
          <p:nvPr>
            <p:ph type="sldNum" sz="quarter" idx="4"/>
          </p:nvPr>
        </p:nvSpPr>
        <p:spPr/>
        <p:txBody>
          <a:bodyPr/>
          <a:lstStyle/>
          <a:p>
            <a:fld id="{F727FCB8-C722-4482-B524-752A88E4A0E6}" type="slidenum">
              <a:rPr lang="en-US" smtClean="0"/>
              <a:pPr/>
              <a:t>11</a:t>
            </a:fld>
            <a:endParaRPr lang="en-US" dirty="0"/>
          </a:p>
        </p:txBody>
      </p:sp>
      <p:sp>
        <p:nvSpPr>
          <p:cNvPr id="9" name="Content Placeholder 8">
            <a:extLst>
              <a:ext uri="{FF2B5EF4-FFF2-40B4-BE49-F238E27FC236}">
                <a16:creationId xmlns:a16="http://schemas.microsoft.com/office/drawing/2014/main" id="{87F1335B-4E3C-514F-B12F-05EE0A422586}"/>
              </a:ext>
            </a:extLst>
          </p:cNvPr>
          <p:cNvSpPr>
            <a:spLocks noGrp="1"/>
          </p:cNvSpPr>
          <p:nvPr>
            <p:ph idx="15"/>
          </p:nvPr>
        </p:nvSpPr>
        <p:spPr>
          <a:xfrm>
            <a:off x="457200" y="1524000"/>
            <a:ext cx="8229600" cy="4572000"/>
          </a:xfrm>
        </p:spPr>
        <p:txBody>
          <a:bodyPr/>
          <a:lstStyle/>
          <a:p>
            <a:pPr marL="0" indent="0">
              <a:buNone/>
            </a:pPr>
            <a:r>
              <a:rPr lang="en-US" b="1" dirty="0">
                <a:effectLst>
                  <a:outerShdw blurRad="38100" dist="38100" dir="2700000" algn="tl">
                    <a:srgbClr val="000000">
                      <a:alpha val="43137"/>
                    </a:srgbClr>
                  </a:outerShdw>
                </a:effectLst>
              </a:rPr>
              <a:t>Understanding the Assignment</a:t>
            </a:r>
          </a:p>
          <a:p>
            <a:pPr indent="0">
              <a:buNone/>
            </a:pPr>
            <a:r>
              <a:rPr lang="en-US" sz="2400" dirty="0">
                <a:effectLst/>
                <a:latin typeface="+mn-lt"/>
                <a:ea typeface="Times New Roman" panose="02020603050405020304" pitchFamily="18" charset="0"/>
                <a:cs typeface="Times New Roman" panose="02020603050405020304" pitchFamily="18" charset="0"/>
              </a:rPr>
              <a:t>The hosting region will conduct an in-brief to include: </a:t>
            </a:r>
          </a:p>
          <a:p>
            <a:pPr marL="800100" indent="-342900">
              <a:buFont typeface="Calibri" panose="020F0502020204030204" pitchFamily="34" charset="0"/>
              <a:buChar char="»"/>
            </a:pPr>
            <a:r>
              <a:rPr lang="en-US" sz="2400" dirty="0">
                <a:effectLst/>
                <a:latin typeface="+mn-lt"/>
                <a:ea typeface="Times New Roman" panose="02020603050405020304" pitchFamily="18" charset="0"/>
                <a:cs typeface="Times New Roman" panose="02020603050405020304" pitchFamily="18" charset="0"/>
              </a:rPr>
              <a:t>basic overview of the assignment, </a:t>
            </a:r>
          </a:p>
          <a:p>
            <a:pPr marL="800100" indent="-342900">
              <a:buFont typeface="Calibri" panose="020F0502020204030204" pitchFamily="34" charset="0"/>
              <a:buChar char="»"/>
            </a:pPr>
            <a:r>
              <a:rPr lang="en-US" sz="2400" dirty="0">
                <a:effectLst/>
                <a:latin typeface="+mn-lt"/>
                <a:ea typeface="Times New Roman" panose="02020603050405020304" pitchFamily="18" charset="0"/>
                <a:cs typeface="Times New Roman" panose="02020603050405020304" pitchFamily="18" charset="0"/>
              </a:rPr>
              <a:t>communications plan, </a:t>
            </a:r>
          </a:p>
          <a:p>
            <a:pPr marL="800100" indent="-342900">
              <a:buFont typeface="Calibri" panose="020F0502020204030204" pitchFamily="34" charset="0"/>
              <a:buChar char="»"/>
            </a:pPr>
            <a:r>
              <a:rPr lang="en-US" sz="2400" dirty="0">
                <a:effectLst/>
                <a:latin typeface="+mn-lt"/>
                <a:ea typeface="Times New Roman" panose="02020603050405020304" pitchFamily="18" charset="0"/>
                <a:cs typeface="Times New Roman" panose="02020603050405020304" pitchFamily="18" charset="0"/>
              </a:rPr>
              <a:t>area mapping, </a:t>
            </a:r>
          </a:p>
          <a:p>
            <a:pPr marL="800100" indent="-342900">
              <a:buFont typeface="Calibri" panose="020F0502020204030204" pitchFamily="34" charset="0"/>
              <a:buChar char="»"/>
            </a:pPr>
            <a:r>
              <a:rPr lang="en-US" sz="2400" dirty="0">
                <a:effectLst/>
                <a:latin typeface="+mn-lt"/>
                <a:ea typeface="Times New Roman" panose="02020603050405020304" pitchFamily="18" charset="0"/>
                <a:cs typeface="Times New Roman" panose="02020603050405020304" pitchFamily="18" charset="0"/>
              </a:rPr>
              <a:t>contact information, and </a:t>
            </a:r>
          </a:p>
          <a:p>
            <a:pPr marL="800100" indent="-342900">
              <a:buFont typeface="Calibri" panose="020F0502020204030204" pitchFamily="34" charset="0"/>
              <a:buChar char="»"/>
            </a:pPr>
            <a:r>
              <a:rPr lang="en-US" sz="2400" dirty="0">
                <a:effectLst/>
                <a:latin typeface="+mn-lt"/>
                <a:ea typeface="Times New Roman" panose="02020603050405020304" pitchFamily="18" charset="0"/>
                <a:cs typeface="Times New Roman" panose="02020603050405020304" pitchFamily="18" charset="0"/>
              </a:rPr>
              <a:t>logistical overview </a:t>
            </a:r>
          </a:p>
          <a:p>
            <a:pPr indent="0">
              <a:buNone/>
            </a:pPr>
            <a:endParaRPr lang="en-US" sz="2400" dirty="0"/>
          </a:p>
        </p:txBody>
      </p:sp>
    </p:spTree>
    <p:extLst>
      <p:ext uri="{BB962C8B-B14F-4D97-AF65-F5344CB8AC3E}">
        <p14:creationId xmlns:p14="http://schemas.microsoft.com/office/powerpoint/2010/main" val="15224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A5F78E-4794-F34E-EC0A-7D8A573ED254}"/>
              </a:ext>
            </a:extLst>
          </p:cNvPr>
          <p:cNvSpPr>
            <a:spLocks noGrp="1"/>
          </p:cNvSpPr>
          <p:nvPr>
            <p:ph type="ctrTitle"/>
          </p:nvPr>
        </p:nvSpPr>
        <p:spPr/>
        <p:txBody>
          <a:bodyPr/>
          <a:lstStyle/>
          <a:p>
            <a:r>
              <a:rPr lang="en-US" sz="28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p>
        </p:txBody>
      </p:sp>
      <p:sp>
        <p:nvSpPr>
          <p:cNvPr id="8" name="Subtitle 7">
            <a:extLst>
              <a:ext uri="{FF2B5EF4-FFF2-40B4-BE49-F238E27FC236}">
                <a16:creationId xmlns:a16="http://schemas.microsoft.com/office/drawing/2014/main" id="{0936D4D0-3132-BF1B-5495-FAF6EFE7493D}"/>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F731F8CE-FB94-3BCF-C8D1-85983F73AAD5}"/>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9F56A48E-D1B6-A730-C278-576B4E47E4E6}"/>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1199D083-F938-C94C-DA43-D25214E92B9F}"/>
              </a:ext>
            </a:extLst>
          </p:cNvPr>
          <p:cNvSpPr>
            <a:spLocks noGrp="1"/>
          </p:cNvSpPr>
          <p:nvPr>
            <p:ph type="sldNum" sz="quarter" idx="4"/>
          </p:nvPr>
        </p:nvSpPr>
        <p:spPr/>
        <p:txBody>
          <a:bodyPr/>
          <a:lstStyle/>
          <a:p>
            <a:fld id="{F727FCB8-C722-4482-B524-752A88E4A0E6}" type="slidenum">
              <a:rPr lang="en-US" smtClean="0"/>
              <a:pPr/>
              <a:t>12</a:t>
            </a:fld>
            <a:endParaRPr lang="en-US" dirty="0"/>
          </a:p>
        </p:txBody>
      </p:sp>
      <p:sp>
        <p:nvSpPr>
          <p:cNvPr id="9" name="Content Placeholder 8">
            <a:extLst>
              <a:ext uri="{FF2B5EF4-FFF2-40B4-BE49-F238E27FC236}">
                <a16:creationId xmlns:a16="http://schemas.microsoft.com/office/drawing/2014/main" id="{F0E5B89C-A828-8890-E105-A9440E353837}"/>
              </a:ext>
            </a:extLst>
          </p:cNvPr>
          <p:cNvSpPr>
            <a:spLocks noGrp="1"/>
          </p:cNvSpPr>
          <p:nvPr>
            <p:ph idx="15"/>
          </p:nvPr>
        </p:nvSpPr>
        <p:spPr>
          <a:xfrm>
            <a:off x="457200" y="1447800"/>
            <a:ext cx="8229600" cy="4572000"/>
          </a:xfrm>
        </p:spPr>
        <p:txBody>
          <a:bodyPr>
            <a:noAutofit/>
          </a:bodyPr>
          <a:lstStyle/>
          <a:p>
            <a:pPr marL="0" indent="0">
              <a:spcBef>
                <a:spcPts val="1200"/>
              </a:spcBef>
              <a:spcAft>
                <a:spcPts val="1200"/>
              </a:spcAft>
              <a:buNone/>
            </a:pPr>
            <a:r>
              <a:rPr lang="en-US"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Additional Eligible Costs</a:t>
            </a:r>
          </a:p>
          <a:p>
            <a:pPr marR="0" lvl="0" indent="0">
              <a:spcBef>
                <a:spcPts val="1200"/>
              </a:spcBef>
              <a:spcAft>
                <a:spcPts val="1200"/>
              </a:spcAft>
              <a:buNone/>
            </a:pPr>
            <a:r>
              <a:rPr lang="en-US" b="1" dirty="0">
                <a:effectLst/>
                <a:latin typeface="+mn-lt"/>
                <a:ea typeface="Times New Roman" panose="02020603050405020304" pitchFamily="18" charset="0"/>
                <a:cs typeface="Times New Roman" panose="02020603050405020304" pitchFamily="18" charset="0"/>
              </a:rPr>
              <a:t>Meals</a:t>
            </a:r>
            <a:r>
              <a:rPr lang="en-US" sz="2600" dirty="0">
                <a:effectLst/>
                <a:latin typeface="+mn-lt"/>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reimbursement of meals is at the GSA per diem rate for the destination when meals are not provided.  Receipts are not required</a:t>
            </a:r>
          </a:p>
          <a:p>
            <a:pPr marR="0" lvl="0" indent="0">
              <a:spcBef>
                <a:spcPts val="1200"/>
              </a:spcBef>
              <a:spcAft>
                <a:spcPts val="1200"/>
              </a:spcAft>
              <a:buNone/>
            </a:pPr>
            <a:r>
              <a:rPr lang="en-US" sz="2400" dirty="0">
                <a:effectLst/>
                <a:ea typeface="Times New Roman" panose="02020603050405020304" pitchFamily="18" charset="0"/>
                <a:cs typeface="Times New Roman" panose="02020603050405020304" pitchFamily="18" charset="0"/>
              </a:rPr>
              <a:t>OSFM will provide a memo outlining the allowable per diem for deployed personnel during the reimbursement process. Incidental expenses are not authorized</a:t>
            </a:r>
          </a:p>
          <a:p>
            <a:pPr marL="457200" lvl="1" indent="0">
              <a:buNone/>
            </a:pPr>
            <a:r>
              <a:rPr lang="en-US" dirty="0">
                <a:effectLst/>
                <a:ea typeface="Times New Roman" panose="02020603050405020304" pitchFamily="18" charset="0"/>
                <a:cs typeface="Times New Roman" panose="02020603050405020304" pitchFamily="18" charset="0"/>
              </a:rPr>
              <a:t>If resources are assigned to a conflagration, they will no longer be considered pre-positioned and no longer eligible for per diem</a:t>
            </a:r>
          </a:p>
        </p:txBody>
      </p:sp>
    </p:spTree>
    <p:extLst>
      <p:ext uri="{BB962C8B-B14F-4D97-AF65-F5344CB8AC3E}">
        <p14:creationId xmlns:p14="http://schemas.microsoft.com/office/powerpoint/2010/main" val="39222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035286-EDAE-AB0B-118A-DB94F0AF8053}"/>
              </a:ext>
            </a:extLst>
          </p:cNvPr>
          <p:cNvSpPr>
            <a:spLocks noGrp="1"/>
          </p:cNvSpPr>
          <p:nvPr>
            <p:ph type="ctrTitle"/>
          </p:nvPr>
        </p:nvSpPr>
        <p:spPr/>
        <p:txBody>
          <a:bodyPr/>
          <a:lstStyle/>
          <a:p>
            <a:endParaRPr lang="en-US" dirty="0"/>
          </a:p>
        </p:txBody>
      </p:sp>
      <p:sp>
        <p:nvSpPr>
          <p:cNvPr id="8" name="Subtitle 7">
            <a:extLst>
              <a:ext uri="{FF2B5EF4-FFF2-40B4-BE49-F238E27FC236}">
                <a16:creationId xmlns:a16="http://schemas.microsoft.com/office/drawing/2014/main" id="{67594B55-9CE8-5BB5-2BB3-2B19FD6A8B92}"/>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B08FCACC-B65B-E173-D4FF-8466DDC28BE5}"/>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34E0BF73-A226-B3A8-4C72-B23A9A1BB79A}"/>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0FEFD665-200D-8662-E216-9A89D2A623FB}"/>
              </a:ext>
            </a:extLst>
          </p:cNvPr>
          <p:cNvSpPr>
            <a:spLocks noGrp="1"/>
          </p:cNvSpPr>
          <p:nvPr>
            <p:ph type="sldNum" sz="quarter" idx="4"/>
          </p:nvPr>
        </p:nvSpPr>
        <p:spPr/>
        <p:txBody>
          <a:bodyPr/>
          <a:lstStyle/>
          <a:p>
            <a:fld id="{F727FCB8-C722-4482-B524-752A88E4A0E6}" type="slidenum">
              <a:rPr lang="en-US" smtClean="0"/>
              <a:pPr/>
              <a:t>13</a:t>
            </a:fld>
            <a:endParaRPr lang="en-US" dirty="0"/>
          </a:p>
        </p:txBody>
      </p:sp>
      <p:sp>
        <p:nvSpPr>
          <p:cNvPr id="9" name="Content Placeholder 8">
            <a:extLst>
              <a:ext uri="{FF2B5EF4-FFF2-40B4-BE49-F238E27FC236}">
                <a16:creationId xmlns:a16="http://schemas.microsoft.com/office/drawing/2014/main" id="{87C494DE-B0FB-9F84-AAE4-30707C552849}"/>
              </a:ext>
            </a:extLst>
          </p:cNvPr>
          <p:cNvSpPr>
            <a:spLocks noGrp="1"/>
          </p:cNvSpPr>
          <p:nvPr>
            <p:ph idx="15"/>
          </p:nvPr>
        </p:nvSpPr>
        <p:spPr>
          <a:xfrm>
            <a:off x="822960" y="2926080"/>
            <a:ext cx="7498080" cy="1005840"/>
          </a:xfrm>
        </p:spPr>
        <p:txBody>
          <a:bodyPr>
            <a:normAutofit/>
          </a:bodyPr>
          <a:lstStyle/>
          <a:p>
            <a:pPr marL="0" indent="0" algn="ctr">
              <a:buNone/>
            </a:pPr>
            <a:r>
              <a:rPr lang="en-US" sz="60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IMMEDIATE RESPONSE</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284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9C5358-1053-4304-AEBB-FAD0DB6D32D0}"/>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latin typeface="+mn-lt"/>
            </a:endParaRPr>
          </a:p>
        </p:txBody>
      </p:sp>
      <p:sp>
        <p:nvSpPr>
          <p:cNvPr id="8" name="Subtitle 7">
            <a:extLst>
              <a:ext uri="{FF2B5EF4-FFF2-40B4-BE49-F238E27FC236}">
                <a16:creationId xmlns:a16="http://schemas.microsoft.com/office/drawing/2014/main" id="{F07587C7-AFA3-77B4-B84A-51380A5FC117}"/>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31C1598F-B431-17F9-59AD-B45A7AA17B02}"/>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9F3C709F-5291-4CA1-A17D-DEA5947A03F6}"/>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596813F1-6747-E37B-F5BE-CDBEE5F4FE88}"/>
              </a:ext>
            </a:extLst>
          </p:cNvPr>
          <p:cNvSpPr>
            <a:spLocks noGrp="1"/>
          </p:cNvSpPr>
          <p:nvPr>
            <p:ph type="sldNum" sz="quarter" idx="4"/>
          </p:nvPr>
        </p:nvSpPr>
        <p:spPr/>
        <p:txBody>
          <a:bodyPr/>
          <a:lstStyle/>
          <a:p>
            <a:fld id="{F727FCB8-C722-4482-B524-752A88E4A0E6}" type="slidenum">
              <a:rPr lang="en-US" smtClean="0"/>
              <a:pPr/>
              <a:t>14</a:t>
            </a:fld>
            <a:endParaRPr lang="en-US" dirty="0"/>
          </a:p>
        </p:txBody>
      </p:sp>
      <p:sp>
        <p:nvSpPr>
          <p:cNvPr id="9" name="Content Placeholder 8">
            <a:extLst>
              <a:ext uri="{FF2B5EF4-FFF2-40B4-BE49-F238E27FC236}">
                <a16:creationId xmlns:a16="http://schemas.microsoft.com/office/drawing/2014/main" id="{BAE13060-450E-68B9-D67F-963907AB5F11}"/>
              </a:ext>
            </a:extLst>
          </p:cNvPr>
          <p:cNvSpPr>
            <a:spLocks noGrp="1"/>
          </p:cNvSpPr>
          <p:nvPr>
            <p:ph idx="15"/>
          </p:nvPr>
        </p:nvSpPr>
        <p:spPr>
          <a:xfrm>
            <a:off x="457200" y="1600200"/>
            <a:ext cx="8229600" cy="4572000"/>
          </a:xfrm>
        </p:spPr>
        <p:txBody>
          <a:bodyPr>
            <a:normAutofit fontScale="92500" lnSpcReduction="20000"/>
          </a:bodyPr>
          <a:lstStyle/>
          <a:p>
            <a:pPr marL="0" indent="0">
              <a:buNone/>
            </a:pPr>
            <a:r>
              <a:rPr lang="en-US" sz="30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What is Immediate Response Mobilization</a:t>
            </a:r>
          </a:p>
          <a:p>
            <a:pPr marL="457200" lvl="1" indent="0">
              <a:buNone/>
            </a:pPr>
            <a:r>
              <a:rPr lang="en-US" sz="2600" dirty="0">
                <a:effectLst/>
                <a:ea typeface="Times New Roman" panose="02020603050405020304" pitchFamily="18" charset="0"/>
              </a:rPr>
              <a:t>Intended to mobilize resources quickly to an emerging incident with the intention of preventing the need for conflagration or the loss of </a:t>
            </a:r>
            <a:r>
              <a:rPr lang="en-US" sz="2600" dirty="0">
                <a:ea typeface="Times New Roman" panose="02020603050405020304" pitchFamily="18" charset="0"/>
              </a:rPr>
              <a:t>life or property</a:t>
            </a:r>
            <a:endParaRPr lang="en-US" sz="2600" dirty="0">
              <a:effectLst/>
              <a:ea typeface="Times New Roman" panose="02020603050405020304" pitchFamily="18" charset="0"/>
            </a:endParaRPr>
          </a:p>
          <a:p>
            <a:pPr marL="457200" lvl="1" indent="0">
              <a:buNone/>
            </a:pPr>
            <a:r>
              <a:rPr lang="en-US" sz="2600" dirty="0">
                <a:effectLst/>
                <a:ea typeface="Times New Roman" panose="02020603050405020304" pitchFamily="18" charset="0"/>
                <a:cs typeface="Times New Roman" panose="02020603050405020304" pitchFamily="18" charset="0"/>
              </a:rPr>
              <a:t>IR is requested by a FDBC through the RMC</a:t>
            </a:r>
          </a:p>
          <a:p>
            <a:pPr marL="457200" lvl="1" indent="0">
              <a:buNone/>
            </a:pPr>
            <a:r>
              <a:rPr lang="en-US" sz="2600" dirty="0">
                <a:effectLst/>
                <a:ea typeface="Times New Roman" panose="02020603050405020304" pitchFamily="18" charset="0"/>
                <a:cs typeface="Times New Roman" panose="02020603050405020304" pitchFamily="18" charset="0"/>
              </a:rPr>
              <a:t>There are two distinct types of IR response which can be provided by OSFM</a:t>
            </a:r>
          </a:p>
          <a:p>
            <a:pPr marL="914400" lvl="2" indent="0">
              <a:buNone/>
            </a:pPr>
            <a:r>
              <a:rPr lang="en-US" sz="2600" b="1" dirty="0">
                <a:effectLst/>
                <a:ea typeface="Times New Roman" panose="02020603050405020304" pitchFamily="18" charset="0"/>
                <a:cs typeface="Times New Roman" panose="02020603050405020304" pitchFamily="18" charset="0"/>
              </a:rPr>
              <a:t>Air Resources</a:t>
            </a:r>
            <a:endParaRPr lang="en-US" sz="2600" dirty="0">
              <a:effectLst/>
              <a:ea typeface="Times New Roman" panose="02020603050405020304" pitchFamily="18" charset="0"/>
              <a:cs typeface="Times New Roman" panose="02020603050405020304" pitchFamily="18" charset="0"/>
            </a:endParaRPr>
          </a:p>
          <a:p>
            <a:pPr marL="914400" lvl="2" indent="0">
              <a:buNone/>
            </a:pPr>
            <a:r>
              <a:rPr lang="en-US" sz="2600" b="1" dirty="0">
                <a:effectLst/>
                <a:ea typeface="Times New Roman" panose="02020603050405020304" pitchFamily="18" charset="0"/>
                <a:cs typeface="Times New Roman" panose="02020603050405020304" pitchFamily="18" charset="0"/>
              </a:rPr>
              <a:t>OFMAS Resources</a:t>
            </a:r>
            <a:endParaRPr lang="en-US" sz="26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958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C9451-2DF6-0C5C-79CC-8D4F36CA497C}"/>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p>
        </p:txBody>
      </p:sp>
      <p:sp>
        <p:nvSpPr>
          <p:cNvPr id="8" name="Subtitle 7">
            <a:extLst>
              <a:ext uri="{FF2B5EF4-FFF2-40B4-BE49-F238E27FC236}">
                <a16:creationId xmlns:a16="http://schemas.microsoft.com/office/drawing/2014/main" id="{6AEC45D3-7175-EAD4-2F08-37CF8793DB68}"/>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E29F8FC-658D-B8D0-A164-BC05BDFDC2F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76E70E8F-513F-4D9D-0791-9B83AC0F665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F4731A9B-22A6-AC26-6DC4-67FFF6D954A7}"/>
              </a:ext>
            </a:extLst>
          </p:cNvPr>
          <p:cNvSpPr>
            <a:spLocks noGrp="1"/>
          </p:cNvSpPr>
          <p:nvPr>
            <p:ph type="sldNum" sz="quarter" idx="4"/>
          </p:nvPr>
        </p:nvSpPr>
        <p:spPr/>
        <p:txBody>
          <a:bodyPr/>
          <a:lstStyle/>
          <a:p>
            <a:fld id="{F727FCB8-C722-4482-B524-752A88E4A0E6}" type="slidenum">
              <a:rPr lang="en-US" smtClean="0"/>
              <a:pPr/>
              <a:t>15</a:t>
            </a:fld>
            <a:endParaRPr lang="en-US" dirty="0"/>
          </a:p>
        </p:txBody>
      </p:sp>
      <p:sp>
        <p:nvSpPr>
          <p:cNvPr id="9" name="Content Placeholder 8">
            <a:extLst>
              <a:ext uri="{FF2B5EF4-FFF2-40B4-BE49-F238E27FC236}">
                <a16:creationId xmlns:a16="http://schemas.microsoft.com/office/drawing/2014/main" id="{305BA88B-654F-75F6-A2C1-3402C07BE953}"/>
              </a:ext>
            </a:extLst>
          </p:cNvPr>
          <p:cNvSpPr>
            <a:spLocks noGrp="1"/>
          </p:cNvSpPr>
          <p:nvPr>
            <p:ph idx="15"/>
          </p:nvPr>
        </p:nvSpPr>
        <p:spPr/>
        <p:txBody>
          <a:bodyPr>
            <a:normAutofit fontScale="92500" lnSpcReduction="20000"/>
          </a:bodyPr>
          <a:lstStyle/>
          <a:p>
            <a:pPr marL="0" indent="0">
              <a:buNone/>
            </a:pPr>
            <a:r>
              <a:rPr lang="en-US" sz="30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OFMAS Resources Preparedness</a:t>
            </a:r>
          </a:p>
          <a:p>
            <a:pPr indent="0">
              <a:buNone/>
            </a:pPr>
            <a:r>
              <a:rPr lang="en-US" sz="2600" dirty="0">
                <a:effectLst/>
                <a:ea typeface="Times New Roman" panose="02020603050405020304" pitchFamily="18" charset="0"/>
                <a:cs typeface="Times New Roman" panose="02020603050405020304" pitchFamily="18" charset="0"/>
              </a:rPr>
              <a:t>Personnel are expected to be trained to the Mob Plan standards and typing requirements</a:t>
            </a:r>
          </a:p>
          <a:p>
            <a:pPr indent="0">
              <a:buNone/>
            </a:pPr>
            <a:r>
              <a:rPr lang="en-US" sz="2600" dirty="0">
                <a:effectLst/>
                <a:ea typeface="Times New Roman" panose="02020603050405020304" pitchFamily="18" charset="0"/>
                <a:cs typeface="Times New Roman" panose="02020603050405020304" pitchFamily="18" charset="0"/>
              </a:rPr>
              <a:t>Immediate Response resources mobilized by OSFM should be prepared to remain at an incident for up to 72 hours</a:t>
            </a:r>
          </a:p>
          <a:p>
            <a:pPr indent="0">
              <a:buNone/>
            </a:pPr>
            <a:r>
              <a:rPr lang="en-US" sz="2600" dirty="0">
                <a:effectLst/>
                <a:ea typeface="Times New Roman" panose="02020603050405020304" pitchFamily="18" charset="0"/>
                <a:cs typeface="Times New Roman" panose="02020603050405020304" pitchFamily="18" charset="0"/>
              </a:rPr>
              <a:t>Fire camp will most likely not be established for IR</a:t>
            </a:r>
          </a:p>
          <a:p>
            <a:pPr indent="0">
              <a:buNone/>
            </a:pPr>
            <a:r>
              <a:rPr lang="en-US" sz="2600" dirty="0">
                <a:effectLst/>
                <a:ea typeface="Times New Roman" panose="02020603050405020304" pitchFamily="18" charset="0"/>
                <a:cs typeface="Times New Roman" panose="02020603050405020304" pitchFamily="18" charset="0"/>
              </a:rPr>
              <a:t>Resources mobilized through IR must meet all preparedness and logistical guidelines outlined in the Mob Plan</a:t>
            </a:r>
          </a:p>
          <a:p>
            <a:pPr indent="0">
              <a:buNone/>
            </a:pPr>
            <a:r>
              <a:rPr lang="en-US" sz="2600" dirty="0">
                <a:ea typeface="Times New Roman" panose="02020603050405020304" pitchFamily="18" charset="0"/>
                <a:cs typeface="Times New Roman" panose="02020603050405020304" pitchFamily="18" charset="0"/>
              </a:rPr>
              <a:t>72 hours prepared – food/water/shelter/supplies</a:t>
            </a:r>
            <a:endParaRPr lang="en-US" sz="2600" dirty="0">
              <a:effectLst/>
              <a:ea typeface="Times New Roman" panose="02020603050405020304" pitchFamily="18" charset="0"/>
              <a:cs typeface="Times New Roman" panose="02020603050405020304" pitchFamily="18" charset="0"/>
            </a:endParaRPr>
          </a:p>
          <a:p>
            <a:endParaRPr lang="en-US" sz="2800" dirty="0">
              <a:effectLst/>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48578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C9451-2DF6-0C5C-79CC-8D4F36CA497C}"/>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p>
        </p:txBody>
      </p:sp>
      <p:sp>
        <p:nvSpPr>
          <p:cNvPr id="8" name="Subtitle 7">
            <a:extLst>
              <a:ext uri="{FF2B5EF4-FFF2-40B4-BE49-F238E27FC236}">
                <a16:creationId xmlns:a16="http://schemas.microsoft.com/office/drawing/2014/main" id="{6AEC45D3-7175-EAD4-2F08-37CF8793DB68}"/>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E29F8FC-658D-B8D0-A164-BC05BDFDC2F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76E70E8F-513F-4D9D-0791-9B83AC0F665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F4731A9B-22A6-AC26-6DC4-67FFF6D954A7}"/>
              </a:ext>
            </a:extLst>
          </p:cNvPr>
          <p:cNvSpPr>
            <a:spLocks noGrp="1"/>
          </p:cNvSpPr>
          <p:nvPr>
            <p:ph type="sldNum" sz="quarter" idx="4"/>
          </p:nvPr>
        </p:nvSpPr>
        <p:spPr/>
        <p:txBody>
          <a:bodyPr/>
          <a:lstStyle/>
          <a:p>
            <a:fld id="{F727FCB8-C722-4482-B524-752A88E4A0E6}" type="slidenum">
              <a:rPr lang="en-US" smtClean="0"/>
              <a:pPr/>
              <a:t>16</a:t>
            </a:fld>
            <a:endParaRPr lang="en-US" dirty="0"/>
          </a:p>
        </p:txBody>
      </p:sp>
      <p:sp>
        <p:nvSpPr>
          <p:cNvPr id="9" name="Content Placeholder 8">
            <a:extLst>
              <a:ext uri="{FF2B5EF4-FFF2-40B4-BE49-F238E27FC236}">
                <a16:creationId xmlns:a16="http://schemas.microsoft.com/office/drawing/2014/main" id="{305BA88B-654F-75F6-A2C1-3402C07BE953}"/>
              </a:ext>
            </a:extLst>
          </p:cNvPr>
          <p:cNvSpPr>
            <a:spLocks noGrp="1"/>
          </p:cNvSpPr>
          <p:nvPr>
            <p:ph idx="15"/>
          </p:nvPr>
        </p:nvSpPr>
        <p:spPr/>
        <p:txBody>
          <a:bodyPr>
            <a:normAutofit fontScale="92500" lnSpcReduction="20000"/>
          </a:bodyPr>
          <a:lstStyle/>
          <a:p>
            <a:pPr marL="0" indent="0">
              <a:buNone/>
            </a:pPr>
            <a:r>
              <a:rPr lang="en-US" sz="30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OFMAS Resources Deployment</a:t>
            </a:r>
          </a:p>
          <a:p>
            <a:pPr indent="0">
              <a:lnSpc>
                <a:spcPct val="120000"/>
              </a:lnSpc>
              <a:buNone/>
            </a:pPr>
            <a:r>
              <a:rPr lang="en-US" sz="2600" dirty="0">
                <a:effectLst/>
                <a:ea typeface="Times New Roman" panose="02020603050405020304" pitchFamily="18" charset="0"/>
                <a:cs typeface="Times New Roman" panose="02020603050405020304" pitchFamily="18" charset="0"/>
              </a:rPr>
              <a:t>Resources will follow the standard process and form for approval</a:t>
            </a:r>
          </a:p>
          <a:p>
            <a:pPr marR="0" indent="0">
              <a:lnSpc>
                <a:spcPct val="120000"/>
              </a:lnSpc>
              <a:buNone/>
            </a:pPr>
            <a:r>
              <a:rPr lang="en-US" sz="2600" dirty="0">
                <a:effectLst/>
                <a:ea typeface="Times New Roman" panose="02020603050405020304" pitchFamily="18" charset="0"/>
                <a:cs typeface="Times New Roman" panose="02020603050405020304" pitchFamily="18" charset="0"/>
              </a:rPr>
              <a:t>Resources will be assembled following the standard processes at a POD</a:t>
            </a:r>
          </a:p>
          <a:p>
            <a:pPr marR="0" indent="0">
              <a:lnSpc>
                <a:spcPct val="120000"/>
              </a:lnSpc>
              <a:buNone/>
            </a:pPr>
            <a:r>
              <a:rPr lang="en-US" sz="2600" dirty="0">
                <a:effectLst/>
                <a:ea typeface="Times New Roman" panose="02020603050405020304" pitchFamily="18" charset="0"/>
                <a:cs typeface="Times New Roman" panose="02020603050405020304" pitchFamily="18" charset="0"/>
              </a:rPr>
              <a:t>Resources mobilizing through Immediate Response should be prepared to muster and respond as quickly as possible </a:t>
            </a:r>
          </a:p>
          <a:p>
            <a:pPr marR="0" indent="0">
              <a:lnSpc>
                <a:spcPct val="120000"/>
              </a:lnSpc>
              <a:buNone/>
            </a:pPr>
            <a:r>
              <a:rPr lang="en-US" sz="2600" dirty="0">
                <a:effectLst/>
                <a:ea typeface="Times New Roman" panose="02020603050405020304" pitchFamily="18" charset="0"/>
                <a:cs typeface="Times New Roman" panose="02020603050405020304" pitchFamily="18" charset="0"/>
              </a:rPr>
              <a:t>Ready to work when they arrive</a:t>
            </a:r>
          </a:p>
          <a:p>
            <a:endParaRPr lang="en-US" sz="2800" dirty="0"/>
          </a:p>
        </p:txBody>
      </p:sp>
    </p:spTree>
    <p:extLst>
      <p:ext uri="{BB962C8B-B14F-4D97-AF65-F5344CB8AC3E}">
        <p14:creationId xmlns:p14="http://schemas.microsoft.com/office/powerpoint/2010/main" val="308626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B98B6F-B9BD-42F5-0C64-62FAFFA45DFC}"/>
              </a:ext>
            </a:extLst>
          </p:cNvPr>
          <p:cNvSpPr>
            <a:spLocks noGrp="1"/>
          </p:cNvSpPr>
          <p:nvPr>
            <p:ph type="ctrTitle"/>
          </p:nvPr>
        </p:nvSpPr>
        <p:spPr/>
        <p:txBody>
          <a:bodyPr/>
          <a:lstStyle/>
          <a:p>
            <a:r>
              <a:rPr lang="en-US" sz="28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p>
        </p:txBody>
      </p:sp>
      <p:sp>
        <p:nvSpPr>
          <p:cNvPr id="8" name="Subtitle 7">
            <a:extLst>
              <a:ext uri="{FF2B5EF4-FFF2-40B4-BE49-F238E27FC236}">
                <a16:creationId xmlns:a16="http://schemas.microsoft.com/office/drawing/2014/main" id="{88360A92-5DC3-B151-1D66-3E4D53256342}"/>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9D31386B-D4A4-16E7-BCBC-11A9920728C7}"/>
              </a:ext>
            </a:extLst>
          </p:cNvPr>
          <p:cNvSpPr>
            <a:spLocks noGrp="1"/>
          </p:cNvSpPr>
          <p:nvPr>
            <p:ph type="dt" sz="half"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j-ea"/>
                <a:cs typeface="+mj-cs"/>
              </a:rPr>
              <a:t>Updated </a:t>
            </a:r>
            <a:fld id="{22E2CB09-0039-4AEE-BAC9-D45B4718C423}" type="datetime1">
              <a:rPr kumimoji="0" lang="en-US" sz="1200" b="0" i="0" u="none" strike="noStrike" kern="1200" cap="none" spc="0" normalizeH="0" baseline="0" noProof="0" smtClean="0">
                <a:ln>
                  <a:noFill/>
                </a:ln>
                <a:solidFill>
                  <a:prstClr val="black"/>
                </a:solidFill>
                <a:effectLst/>
                <a:uLnTx/>
                <a:uFillTx/>
                <a:latin typeface="Calibri"/>
                <a:ea typeface="+mj-ea"/>
                <a:cs typeface="+mj-cs"/>
              </a:rPr>
              <a:pPr marL="0" marR="0" lvl="0" indent="0" algn="r" defTabSz="914400" rtl="0" eaLnBrk="1" fontAlgn="auto" latinLnBrk="0" hangingPunct="1">
                <a:lnSpc>
                  <a:spcPct val="100000"/>
                </a:lnSpc>
                <a:spcBef>
                  <a:spcPts val="0"/>
                </a:spcBef>
                <a:spcAft>
                  <a:spcPts val="0"/>
                </a:spcAft>
                <a:buClrTx/>
                <a:buSzTx/>
                <a:buFontTx/>
                <a:buNone/>
                <a:tabLst/>
                <a:defRPr/>
              </a:pPr>
              <a:t>5/16/2023</a:t>
            </a:fld>
            <a:endParaRPr kumimoji="0" lang="en-US" sz="1200" b="0" i="0" u="none" strike="noStrike" kern="1200" cap="none" spc="0" normalizeH="0" baseline="0" noProof="0" dirty="0">
              <a:ln>
                <a:noFill/>
              </a:ln>
              <a:solidFill>
                <a:prstClr val="black"/>
              </a:solidFill>
              <a:effectLst/>
              <a:uLnTx/>
              <a:uFillTx/>
              <a:latin typeface="Calibri"/>
              <a:ea typeface="+mj-ea"/>
              <a:cs typeface="+mj-cs"/>
            </a:endParaRPr>
          </a:p>
        </p:txBody>
      </p:sp>
      <p:sp>
        <p:nvSpPr>
          <p:cNvPr id="5" name="Footer Placeholder 4">
            <a:extLst>
              <a:ext uri="{FF2B5EF4-FFF2-40B4-BE49-F238E27FC236}">
                <a16:creationId xmlns:a16="http://schemas.microsoft.com/office/drawing/2014/main" id="{94479824-8053-2816-529A-3B2DB057C0D7}"/>
              </a:ext>
            </a:extLst>
          </p:cNvPr>
          <p:cNvSpPr>
            <a:spLocks noGrp="1"/>
          </p:cNvSpPr>
          <p:nvPr>
            <p:ph type="ftr" sz="quarter" idx="1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j-ea"/>
                <a:cs typeface="+mj-cs"/>
              </a:rPr>
              <a:t>Oregon Department of State Fire Marshal</a:t>
            </a:r>
          </a:p>
        </p:txBody>
      </p:sp>
      <p:sp>
        <p:nvSpPr>
          <p:cNvPr id="6" name="Slide Number Placeholder 5">
            <a:extLst>
              <a:ext uri="{FF2B5EF4-FFF2-40B4-BE49-F238E27FC236}">
                <a16:creationId xmlns:a16="http://schemas.microsoft.com/office/drawing/2014/main" id="{C5EF7572-C440-2A7F-4DCF-7C128FD63D0F}"/>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27FCB8-C722-4482-B524-752A88E4A0E6}"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Content Placeholder 8">
            <a:extLst>
              <a:ext uri="{FF2B5EF4-FFF2-40B4-BE49-F238E27FC236}">
                <a16:creationId xmlns:a16="http://schemas.microsoft.com/office/drawing/2014/main" id="{3DBEF78B-AE6E-51C6-923F-0544E4F828C0}"/>
              </a:ext>
            </a:extLst>
          </p:cNvPr>
          <p:cNvSpPr>
            <a:spLocks noGrp="1"/>
          </p:cNvSpPr>
          <p:nvPr>
            <p:ph idx="15"/>
          </p:nvPr>
        </p:nvSpPr>
        <p:spPr/>
        <p:txBody>
          <a:bodyPr/>
          <a:lstStyle/>
          <a:p>
            <a:pPr marL="0" indent="0">
              <a:buNone/>
            </a:pPr>
            <a:r>
              <a:rPr lang="en-US"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When to Contact the AOC </a:t>
            </a:r>
          </a:p>
          <a:p>
            <a:pPr indent="0">
              <a:buNone/>
            </a:pPr>
            <a:r>
              <a:rPr lang="en-US" sz="2400" dirty="0">
                <a:effectLst/>
                <a:latin typeface="+mn-lt"/>
                <a:ea typeface="Times New Roman" panose="02020603050405020304" pitchFamily="18" charset="0"/>
                <a:cs typeface="Times New Roman" panose="02020603050405020304" pitchFamily="18" charset="0"/>
              </a:rPr>
              <a:t>When departing POD with your ETA</a:t>
            </a:r>
          </a:p>
          <a:p>
            <a:pPr indent="0">
              <a:buNone/>
            </a:pPr>
            <a:r>
              <a:rPr lang="en-US" sz="2400" dirty="0">
                <a:effectLst/>
                <a:latin typeface="+mn-lt"/>
                <a:ea typeface="Times New Roman" panose="02020603050405020304" pitchFamily="18" charset="0"/>
                <a:cs typeface="Times New Roman" panose="02020603050405020304" pitchFamily="18" charset="0"/>
              </a:rPr>
              <a:t>When you arrive</a:t>
            </a:r>
          </a:p>
          <a:p>
            <a:pPr indent="0">
              <a:buNone/>
            </a:pPr>
            <a:r>
              <a:rPr lang="en-US" sz="2400" dirty="0">
                <a:latin typeface="+mn-lt"/>
                <a:ea typeface="Times New Roman" panose="02020603050405020304" pitchFamily="18" charset="0"/>
                <a:cs typeface="Times New Roman" panose="02020603050405020304" pitchFamily="18" charset="0"/>
              </a:rPr>
              <a:t>At the end of an assignment with your ETA </a:t>
            </a:r>
          </a:p>
          <a:p>
            <a:pPr indent="0">
              <a:buNone/>
            </a:pPr>
            <a:r>
              <a:rPr lang="en-US" sz="2400" dirty="0">
                <a:effectLst/>
                <a:latin typeface="+mn-lt"/>
                <a:ea typeface="Times New Roman" panose="02020603050405020304" pitchFamily="18" charset="0"/>
                <a:cs typeface="Times New Roman" panose="02020603050405020304" pitchFamily="18" charset="0"/>
              </a:rPr>
              <a:t>When arrived back at your home station</a:t>
            </a:r>
          </a:p>
          <a:p>
            <a:pPr marL="0" indent="0">
              <a:buNone/>
            </a:pPr>
            <a:endParaRPr lang="en-US" sz="2400" dirty="0"/>
          </a:p>
        </p:txBody>
      </p:sp>
    </p:spTree>
    <p:extLst>
      <p:ext uri="{BB962C8B-B14F-4D97-AF65-F5344CB8AC3E}">
        <p14:creationId xmlns:p14="http://schemas.microsoft.com/office/powerpoint/2010/main" val="185664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C9451-2DF6-0C5C-79CC-8D4F36CA497C}"/>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p>
        </p:txBody>
      </p:sp>
      <p:sp>
        <p:nvSpPr>
          <p:cNvPr id="8" name="Subtitle 7">
            <a:extLst>
              <a:ext uri="{FF2B5EF4-FFF2-40B4-BE49-F238E27FC236}">
                <a16:creationId xmlns:a16="http://schemas.microsoft.com/office/drawing/2014/main" id="{6AEC45D3-7175-EAD4-2F08-37CF8793DB68}"/>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E29F8FC-658D-B8D0-A164-BC05BDFDC2F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76E70E8F-513F-4D9D-0791-9B83AC0F665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F4731A9B-22A6-AC26-6DC4-67FFF6D954A7}"/>
              </a:ext>
            </a:extLst>
          </p:cNvPr>
          <p:cNvSpPr>
            <a:spLocks noGrp="1"/>
          </p:cNvSpPr>
          <p:nvPr>
            <p:ph type="sldNum" sz="quarter" idx="4"/>
          </p:nvPr>
        </p:nvSpPr>
        <p:spPr/>
        <p:txBody>
          <a:bodyPr/>
          <a:lstStyle/>
          <a:p>
            <a:fld id="{F727FCB8-C722-4482-B524-752A88E4A0E6}" type="slidenum">
              <a:rPr lang="en-US" smtClean="0"/>
              <a:pPr/>
              <a:t>18</a:t>
            </a:fld>
            <a:endParaRPr lang="en-US" dirty="0"/>
          </a:p>
        </p:txBody>
      </p:sp>
      <p:sp>
        <p:nvSpPr>
          <p:cNvPr id="9" name="Content Placeholder 8">
            <a:extLst>
              <a:ext uri="{FF2B5EF4-FFF2-40B4-BE49-F238E27FC236}">
                <a16:creationId xmlns:a16="http://schemas.microsoft.com/office/drawing/2014/main" id="{305BA88B-654F-75F6-A2C1-3402C07BE953}"/>
              </a:ext>
            </a:extLst>
          </p:cNvPr>
          <p:cNvSpPr>
            <a:spLocks noGrp="1"/>
          </p:cNvSpPr>
          <p:nvPr>
            <p:ph idx="15"/>
          </p:nvPr>
        </p:nvSpPr>
        <p:spPr/>
        <p:txBody>
          <a:bodyPr>
            <a:normAutofit/>
          </a:bodyPr>
          <a:lstStyle/>
          <a:p>
            <a:pPr marL="0" indent="0">
              <a:buNone/>
            </a:pPr>
            <a:r>
              <a:rPr lang="en-US" sz="28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OFMAS Resources Check-in</a:t>
            </a:r>
          </a:p>
          <a:p>
            <a:pPr marR="0" indent="0">
              <a:buNone/>
            </a:pPr>
            <a:r>
              <a:rPr lang="en-US" sz="2400" dirty="0">
                <a:effectLst/>
                <a:ea typeface="Times New Roman" panose="02020603050405020304" pitchFamily="18" charset="0"/>
                <a:cs typeface="Times New Roman" panose="02020603050405020304" pitchFamily="18" charset="0"/>
              </a:rPr>
              <a:t>Resources will be directed to a staging location and will check-in with an RMC upon arrival  </a:t>
            </a:r>
          </a:p>
          <a:p>
            <a:pPr marR="0" indent="0">
              <a:buNone/>
            </a:pPr>
            <a:r>
              <a:rPr lang="en-US" sz="2400" dirty="0">
                <a:effectLst/>
                <a:ea typeface="Times New Roman" panose="02020603050405020304" pitchFamily="18" charset="0"/>
                <a:cs typeface="Times New Roman" panose="02020603050405020304" pitchFamily="18" charset="0"/>
              </a:rPr>
              <a:t>Standard paperwork should be provided by responding resources, including completed Resource Manifests</a:t>
            </a:r>
          </a:p>
        </p:txBody>
      </p:sp>
    </p:spTree>
    <p:extLst>
      <p:ext uri="{BB962C8B-B14F-4D97-AF65-F5344CB8AC3E}">
        <p14:creationId xmlns:p14="http://schemas.microsoft.com/office/powerpoint/2010/main" val="173313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C9451-2DF6-0C5C-79CC-8D4F36CA497C}"/>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p>
        </p:txBody>
      </p:sp>
      <p:sp>
        <p:nvSpPr>
          <p:cNvPr id="8" name="Subtitle 7">
            <a:extLst>
              <a:ext uri="{FF2B5EF4-FFF2-40B4-BE49-F238E27FC236}">
                <a16:creationId xmlns:a16="http://schemas.microsoft.com/office/drawing/2014/main" id="{6AEC45D3-7175-EAD4-2F08-37CF8793DB68}"/>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E29F8FC-658D-B8D0-A164-BC05BDFDC2F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76E70E8F-513F-4D9D-0791-9B83AC0F665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F4731A9B-22A6-AC26-6DC4-67FFF6D954A7}"/>
              </a:ext>
            </a:extLst>
          </p:cNvPr>
          <p:cNvSpPr>
            <a:spLocks noGrp="1"/>
          </p:cNvSpPr>
          <p:nvPr>
            <p:ph type="sldNum" sz="quarter" idx="4"/>
          </p:nvPr>
        </p:nvSpPr>
        <p:spPr/>
        <p:txBody>
          <a:bodyPr/>
          <a:lstStyle/>
          <a:p>
            <a:fld id="{F727FCB8-C722-4482-B524-752A88E4A0E6}" type="slidenum">
              <a:rPr lang="en-US" smtClean="0"/>
              <a:pPr/>
              <a:t>19</a:t>
            </a:fld>
            <a:endParaRPr lang="en-US" dirty="0"/>
          </a:p>
        </p:txBody>
      </p:sp>
      <p:sp>
        <p:nvSpPr>
          <p:cNvPr id="9" name="Content Placeholder 8">
            <a:extLst>
              <a:ext uri="{FF2B5EF4-FFF2-40B4-BE49-F238E27FC236}">
                <a16:creationId xmlns:a16="http://schemas.microsoft.com/office/drawing/2014/main" id="{305BA88B-654F-75F6-A2C1-3402C07BE953}"/>
              </a:ext>
            </a:extLst>
          </p:cNvPr>
          <p:cNvSpPr>
            <a:spLocks noGrp="1"/>
          </p:cNvSpPr>
          <p:nvPr>
            <p:ph idx="15"/>
          </p:nvPr>
        </p:nvSpPr>
        <p:spPr>
          <a:xfrm>
            <a:off x="457200" y="1600200"/>
            <a:ext cx="8229600" cy="4525963"/>
          </a:xfrm>
        </p:spPr>
        <p:txBody>
          <a:bodyPr>
            <a:normAutofit fontScale="92500" lnSpcReduction="10000"/>
          </a:bodyPr>
          <a:lstStyle/>
          <a:p>
            <a:pPr marL="0" marR="0" indent="0">
              <a:spcBef>
                <a:spcPts val="1200"/>
              </a:spcBef>
              <a:spcAft>
                <a:spcPts val="1200"/>
              </a:spcAft>
              <a:buNone/>
            </a:pPr>
            <a:r>
              <a:rPr lang="en-US" sz="30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OFMAS Resources Hosting Region Responsibilities</a:t>
            </a:r>
          </a:p>
          <a:p>
            <a:pPr marL="457200" marR="0" indent="0">
              <a:spcBef>
                <a:spcPts val="1200"/>
              </a:spcBef>
              <a:spcAft>
                <a:spcPts val="1200"/>
              </a:spcAft>
              <a:buNone/>
            </a:pPr>
            <a:r>
              <a:rPr lang="en-US" sz="2600" dirty="0">
                <a:effectLst/>
                <a:latin typeface="+mn-lt"/>
                <a:ea typeface="Times New Roman" panose="02020603050405020304" pitchFamily="18" charset="0"/>
                <a:cs typeface="Times New Roman" panose="02020603050405020304" pitchFamily="18" charset="0"/>
              </a:rPr>
              <a:t>The hosting region will conduct an in-brief to include: </a:t>
            </a:r>
          </a:p>
          <a:p>
            <a:pPr marL="800100" marR="0" indent="-342900">
              <a:spcBef>
                <a:spcPts val="1200"/>
              </a:spcBef>
              <a:spcAft>
                <a:spcPts val="1200"/>
              </a:spcAft>
              <a:buFont typeface="Arial" panose="020B0604020202020204" pitchFamily="34" charset="0"/>
              <a:buChar char="•"/>
            </a:pPr>
            <a:r>
              <a:rPr lang="en-US" sz="2600" dirty="0">
                <a:effectLst/>
                <a:latin typeface="+mn-lt"/>
                <a:ea typeface="Times New Roman" panose="02020603050405020304" pitchFamily="18" charset="0"/>
                <a:cs typeface="Times New Roman" panose="02020603050405020304" pitchFamily="18" charset="0"/>
              </a:rPr>
              <a:t>basic overview of the assignment, </a:t>
            </a:r>
          </a:p>
          <a:p>
            <a:pPr marL="800100" marR="0" indent="-342900">
              <a:spcBef>
                <a:spcPts val="1200"/>
              </a:spcBef>
              <a:spcAft>
                <a:spcPts val="1200"/>
              </a:spcAft>
              <a:buFont typeface="Arial" panose="020B0604020202020204" pitchFamily="34" charset="0"/>
              <a:buChar char="•"/>
            </a:pPr>
            <a:r>
              <a:rPr lang="en-US" sz="2600" dirty="0">
                <a:effectLst/>
                <a:latin typeface="+mn-lt"/>
                <a:ea typeface="Times New Roman" panose="02020603050405020304" pitchFamily="18" charset="0"/>
                <a:cs typeface="Times New Roman" panose="02020603050405020304" pitchFamily="18" charset="0"/>
              </a:rPr>
              <a:t>communications plan, </a:t>
            </a:r>
          </a:p>
          <a:p>
            <a:pPr marL="800100" marR="0" indent="-342900">
              <a:spcBef>
                <a:spcPts val="1200"/>
              </a:spcBef>
              <a:spcAft>
                <a:spcPts val="1200"/>
              </a:spcAft>
              <a:buFont typeface="Arial" panose="020B0604020202020204" pitchFamily="34" charset="0"/>
              <a:buChar char="•"/>
            </a:pPr>
            <a:r>
              <a:rPr lang="en-US" sz="2600" dirty="0">
                <a:effectLst/>
                <a:latin typeface="+mn-lt"/>
                <a:ea typeface="Times New Roman" panose="02020603050405020304" pitchFamily="18" charset="0"/>
                <a:cs typeface="Times New Roman" panose="02020603050405020304" pitchFamily="18" charset="0"/>
              </a:rPr>
              <a:t>area mapping, </a:t>
            </a:r>
          </a:p>
          <a:p>
            <a:pPr marL="800100" marR="0" indent="-342900">
              <a:spcBef>
                <a:spcPts val="1200"/>
              </a:spcBef>
              <a:spcAft>
                <a:spcPts val="1200"/>
              </a:spcAft>
              <a:buFont typeface="Arial" panose="020B0604020202020204" pitchFamily="34" charset="0"/>
              <a:buChar char="•"/>
            </a:pPr>
            <a:r>
              <a:rPr lang="en-US" sz="2600" dirty="0">
                <a:effectLst/>
                <a:latin typeface="+mn-lt"/>
                <a:ea typeface="Times New Roman" panose="02020603050405020304" pitchFamily="18" charset="0"/>
                <a:cs typeface="Times New Roman" panose="02020603050405020304" pitchFamily="18" charset="0"/>
              </a:rPr>
              <a:t>contact information, and </a:t>
            </a:r>
          </a:p>
          <a:p>
            <a:pPr marL="800100" marR="0" indent="-342900">
              <a:spcBef>
                <a:spcPts val="1200"/>
              </a:spcBef>
              <a:spcAft>
                <a:spcPts val="1200"/>
              </a:spcAft>
              <a:buFont typeface="Arial" panose="020B0604020202020204" pitchFamily="34" charset="0"/>
              <a:buChar char="•"/>
            </a:pPr>
            <a:r>
              <a:rPr lang="en-US" sz="2600" dirty="0">
                <a:effectLst/>
                <a:latin typeface="+mn-lt"/>
                <a:ea typeface="Times New Roman" panose="02020603050405020304" pitchFamily="18" charset="0"/>
                <a:cs typeface="Times New Roman" panose="02020603050405020304" pitchFamily="18" charset="0"/>
              </a:rPr>
              <a:t>logistical overview </a:t>
            </a:r>
          </a:p>
          <a:p>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4903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a:t>
            </a:r>
          </a:p>
        </p:txBody>
      </p:sp>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2</a:t>
            </a:fld>
            <a:endParaRPr lang="en-US" dirty="0"/>
          </a:p>
        </p:txBody>
      </p:sp>
      <p:sp>
        <p:nvSpPr>
          <p:cNvPr id="4" name="Content Placeholder 3"/>
          <p:cNvSpPr>
            <a:spLocks noGrp="1"/>
          </p:cNvSpPr>
          <p:nvPr>
            <p:ph idx="15"/>
          </p:nvPr>
        </p:nvSpPr>
        <p:spPr>
          <a:xfrm>
            <a:off x="457200" y="1600199"/>
            <a:ext cx="6583680" cy="4572000"/>
          </a:xfrm>
        </p:spPr>
        <p:txBody>
          <a:bodyPr>
            <a:noAutofit/>
          </a:bodyPr>
          <a:lstStyle/>
          <a:p>
            <a:pPr marL="0" indent="0">
              <a:buNone/>
            </a:pPr>
            <a:r>
              <a:rPr lang="en-US" b="1" dirty="0">
                <a:effectLst>
                  <a:outerShdw blurRad="38100" dist="38100" dir="2700000" algn="tl">
                    <a:srgbClr val="000000">
                      <a:alpha val="43137"/>
                    </a:srgbClr>
                  </a:outerShdw>
                </a:effectLst>
              </a:rPr>
              <a:t>Oregon Fire Mutual Aid System Mobilization Types </a:t>
            </a:r>
          </a:p>
          <a:p>
            <a:pPr marL="800100" indent="-342900">
              <a:buFont typeface="Calibri" panose="020F0502020204030204" pitchFamily="34" charset="0"/>
              <a:buChar char="»"/>
            </a:pPr>
            <a:r>
              <a:rPr lang="en-US" dirty="0"/>
              <a:t>Pre-Positioning </a:t>
            </a:r>
          </a:p>
          <a:p>
            <a:pPr marL="800100" indent="-342900">
              <a:buFont typeface="Calibri" panose="020F0502020204030204" pitchFamily="34" charset="0"/>
              <a:buChar char="»"/>
            </a:pPr>
            <a:r>
              <a:rPr lang="en-US" dirty="0"/>
              <a:t>Immediate Response</a:t>
            </a:r>
          </a:p>
          <a:p>
            <a:pPr marL="800100" indent="-342900">
              <a:buFont typeface="Calibri" panose="020F0502020204030204" pitchFamily="34" charset="0"/>
              <a:buChar char="»"/>
            </a:pPr>
            <a:r>
              <a:rPr lang="en-US" dirty="0"/>
              <a:t>Conflagration</a:t>
            </a:r>
          </a:p>
        </p:txBody>
      </p:sp>
      <p:pic>
        <p:nvPicPr>
          <p:cNvPr id="5" name="Picture 4">
            <a:extLst>
              <a:ext uri="{FF2B5EF4-FFF2-40B4-BE49-F238E27FC236}">
                <a16:creationId xmlns:a16="http://schemas.microsoft.com/office/drawing/2014/main" id="{77AC3B31-FCB1-4A4E-84EA-4FBAF3D42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032000"/>
            <a:ext cx="3048000" cy="4064000"/>
          </a:xfrm>
          <a:prstGeom prst="rect">
            <a:avLst/>
          </a:prstGeom>
        </p:spPr>
      </p:pic>
    </p:spTree>
    <p:extLst>
      <p:ext uri="{BB962C8B-B14F-4D97-AF65-F5344CB8AC3E}">
        <p14:creationId xmlns:p14="http://schemas.microsoft.com/office/powerpoint/2010/main" val="396393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C9451-2DF6-0C5C-79CC-8D4F36CA497C}"/>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p>
        </p:txBody>
      </p:sp>
      <p:sp>
        <p:nvSpPr>
          <p:cNvPr id="8" name="Subtitle 7">
            <a:extLst>
              <a:ext uri="{FF2B5EF4-FFF2-40B4-BE49-F238E27FC236}">
                <a16:creationId xmlns:a16="http://schemas.microsoft.com/office/drawing/2014/main" id="{6AEC45D3-7175-EAD4-2F08-37CF8793DB68}"/>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E29F8FC-658D-B8D0-A164-BC05BDFDC2F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76E70E8F-513F-4D9D-0791-9B83AC0F665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F4731A9B-22A6-AC26-6DC4-67FFF6D954A7}"/>
              </a:ext>
            </a:extLst>
          </p:cNvPr>
          <p:cNvSpPr>
            <a:spLocks noGrp="1"/>
          </p:cNvSpPr>
          <p:nvPr>
            <p:ph type="sldNum" sz="quarter" idx="4"/>
          </p:nvPr>
        </p:nvSpPr>
        <p:spPr/>
        <p:txBody>
          <a:bodyPr/>
          <a:lstStyle/>
          <a:p>
            <a:fld id="{F727FCB8-C722-4482-B524-752A88E4A0E6}" type="slidenum">
              <a:rPr lang="en-US" smtClean="0"/>
              <a:pPr/>
              <a:t>20</a:t>
            </a:fld>
            <a:endParaRPr lang="en-US" dirty="0"/>
          </a:p>
        </p:txBody>
      </p:sp>
      <p:sp>
        <p:nvSpPr>
          <p:cNvPr id="9" name="Content Placeholder 8">
            <a:extLst>
              <a:ext uri="{FF2B5EF4-FFF2-40B4-BE49-F238E27FC236}">
                <a16:creationId xmlns:a16="http://schemas.microsoft.com/office/drawing/2014/main" id="{305BA88B-654F-75F6-A2C1-3402C07BE953}"/>
              </a:ext>
            </a:extLst>
          </p:cNvPr>
          <p:cNvSpPr>
            <a:spLocks noGrp="1"/>
          </p:cNvSpPr>
          <p:nvPr>
            <p:ph idx="15"/>
          </p:nvPr>
        </p:nvSpPr>
        <p:spPr/>
        <p:txBody>
          <a:bodyPr>
            <a:normAutofit/>
          </a:bodyPr>
          <a:lstStyle/>
          <a:p>
            <a:pPr marL="0" marR="0" indent="0">
              <a:spcBef>
                <a:spcPts val="0"/>
              </a:spcBef>
              <a:spcAft>
                <a:spcPts val="0"/>
              </a:spcAft>
              <a:buNone/>
            </a:pPr>
            <a:r>
              <a:rPr lang="en-US" sz="28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OFMAS Resources Assignment</a:t>
            </a:r>
          </a:p>
          <a:p>
            <a:pPr indent="0">
              <a:buNone/>
            </a:pPr>
            <a:r>
              <a:rPr lang="en-US" sz="2400" dirty="0">
                <a:effectLst/>
                <a:ea typeface="Times New Roman" panose="02020603050405020304" pitchFamily="18" charset="0"/>
              </a:rPr>
              <a:t>Immediate Response resources will work under the command and control of the local on-scene Incident Commander and should be prepared upon arrival to engage immediately following </a:t>
            </a:r>
            <a:r>
              <a:rPr lang="en-US" sz="2400" dirty="0">
                <a:ea typeface="Times New Roman" panose="02020603050405020304" pitchFamily="18" charset="0"/>
              </a:rPr>
              <a:t>the </a:t>
            </a:r>
            <a:r>
              <a:rPr lang="en-US" sz="2400" dirty="0">
                <a:effectLst/>
                <a:ea typeface="Times New Roman" panose="02020603050405020304" pitchFamily="18" charset="0"/>
              </a:rPr>
              <a:t>in-briefing</a:t>
            </a:r>
          </a:p>
          <a:p>
            <a:pPr indent="0">
              <a:buNone/>
            </a:pPr>
            <a:r>
              <a:rPr lang="en-US" sz="2400" dirty="0"/>
              <a:t>FDBC should communicate any information provided to them by OSFM with their TFL prior to departing POD</a:t>
            </a:r>
          </a:p>
        </p:txBody>
      </p:sp>
    </p:spTree>
    <p:extLst>
      <p:ext uri="{BB962C8B-B14F-4D97-AF65-F5344CB8AC3E}">
        <p14:creationId xmlns:p14="http://schemas.microsoft.com/office/powerpoint/2010/main" val="292470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C9451-2DF6-0C5C-79CC-8D4F36CA497C}"/>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p>
        </p:txBody>
      </p:sp>
      <p:sp>
        <p:nvSpPr>
          <p:cNvPr id="8" name="Subtitle 7">
            <a:extLst>
              <a:ext uri="{FF2B5EF4-FFF2-40B4-BE49-F238E27FC236}">
                <a16:creationId xmlns:a16="http://schemas.microsoft.com/office/drawing/2014/main" id="{6AEC45D3-7175-EAD4-2F08-37CF8793DB68}"/>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E29F8FC-658D-B8D0-A164-BC05BDFDC2F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76E70E8F-513F-4D9D-0791-9B83AC0F665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F4731A9B-22A6-AC26-6DC4-67FFF6D954A7}"/>
              </a:ext>
            </a:extLst>
          </p:cNvPr>
          <p:cNvSpPr>
            <a:spLocks noGrp="1"/>
          </p:cNvSpPr>
          <p:nvPr>
            <p:ph type="sldNum" sz="quarter" idx="4"/>
          </p:nvPr>
        </p:nvSpPr>
        <p:spPr/>
        <p:txBody>
          <a:bodyPr/>
          <a:lstStyle/>
          <a:p>
            <a:fld id="{F727FCB8-C722-4482-B524-752A88E4A0E6}" type="slidenum">
              <a:rPr lang="en-US" smtClean="0"/>
              <a:pPr/>
              <a:t>21</a:t>
            </a:fld>
            <a:endParaRPr lang="en-US" dirty="0"/>
          </a:p>
        </p:txBody>
      </p:sp>
      <p:sp>
        <p:nvSpPr>
          <p:cNvPr id="9" name="Content Placeholder 8">
            <a:extLst>
              <a:ext uri="{FF2B5EF4-FFF2-40B4-BE49-F238E27FC236}">
                <a16:creationId xmlns:a16="http://schemas.microsoft.com/office/drawing/2014/main" id="{305BA88B-654F-75F6-A2C1-3402C07BE953}"/>
              </a:ext>
            </a:extLst>
          </p:cNvPr>
          <p:cNvSpPr>
            <a:spLocks noGrp="1"/>
          </p:cNvSpPr>
          <p:nvPr>
            <p:ph idx="15"/>
          </p:nvPr>
        </p:nvSpPr>
        <p:spPr>
          <a:xfrm>
            <a:off x="457200" y="1143000"/>
            <a:ext cx="8229600" cy="5029200"/>
          </a:xfrm>
        </p:spPr>
        <p:txBody>
          <a:bodyPr>
            <a:noAutofit/>
          </a:bodyPr>
          <a:lstStyle/>
          <a:p>
            <a:pPr marL="0" indent="0">
              <a:buNone/>
            </a:pPr>
            <a:r>
              <a:rPr lang="en-U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OFMAS Resources Claims</a:t>
            </a:r>
            <a:r>
              <a:rPr lang="en-US" i="1" dirty="0">
                <a:effectLst/>
                <a:ea typeface="Times New Roman" panose="02020603050405020304" pitchFamily="18" charset="0"/>
                <a:cs typeface="Times New Roman" panose="02020603050405020304" pitchFamily="18" charset="0"/>
              </a:rPr>
              <a:t> </a:t>
            </a:r>
            <a:endParaRPr lang="en-US" dirty="0">
              <a:effectLst/>
              <a:ea typeface="Times New Roman" panose="02020603050405020304" pitchFamily="18" charset="0"/>
              <a:cs typeface="Times New Roman" panose="02020603050405020304" pitchFamily="18" charset="0"/>
            </a:endParaRPr>
          </a:p>
          <a:p>
            <a:pPr marR="0" indent="0">
              <a:buNone/>
            </a:pPr>
            <a:r>
              <a:rPr lang="en-US" sz="2400" dirty="0">
                <a:effectLst/>
                <a:ea typeface="Times New Roman" panose="02020603050405020304" pitchFamily="18" charset="0"/>
                <a:cs typeface="Times New Roman" panose="02020603050405020304" pitchFamily="18" charset="0"/>
              </a:rPr>
              <a:t>Claims for damage that occurs during an Immediate Response, must be between check-in time and demobilization and reported to the RMC </a:t>
            </a:r>
          </a:p>
          <a:p>
            <a:pPr marR="0" indent="0">
              <a:buNone/>
            </a:pPr>
            <a:r>
              <a:rPr lang="en-US" sz="2400" dirty="0">
                <a:ea typeface="Times New Roman" panose="02020603050405020304" pitchFamily="18" charset="0"/>
                <a:cs typeface="Times New Roman" panose="02020603050405020304" pitchFamily="18" charset="0"/>
              </a:rPr>
              <a:t>Any l</a:t>
            </a:r>
            <a:r>
              <a:rPr lang="en-US" sz="2400" dirty="0">
                <a:effectLst/>
                <a:ea typeface="Times New Roman" panose="02020603050405020304" pitchFamily="18" charset="0"/>
                <a:cs typeface="Times New Roman" panose="02020603050405020304" pitchFamily="18" charset="0"/>
              </a:rPr>
              <a:t>oss or damage should be noted on the Resource Manifest</a:t>
            </a:r>
          </a:p>
          <a:p>
            <a:pPr marR="0" indent="0">
              <a:buNone/>
            </a:pPr>
            <a:r>
              <a:rPr lang="en-US" sz="2400" dirty="0">
                <a:effectLst/>
                <a:ea typeface="Times New Roman" panose="02020603050405020304" pitchFamily="18" charset="0"/>
                <a:cs typeface="Times New Roman" panose="02020603050405020304" pitchFamily="18" charset="0"/>
              </a:rPr>
              <a:t>Damage must be the direct result of the incident and not due to normal wear and tear </a:t>
            </a:r>
          </a:p>
          <a:p>
            <a:pPr indent="0">
              <a:buNone/>
            </a:pPr>
            <a:r>
              <a:rPr lang="en-US" sz="2400" dirty="0">
                <a:effectLst/>
                <a:ea typeface="Times New Roman" panose="02020603050405020304" pitchFamily="18" charset="0"/>
                <a:cs typeface="Times New Roman" panose="02020603050405020304" pitchFamily="18" charset="0"/>
              </a:rPr>
              <a:t>If damage or loss was not discovered at the incident, contact the OSFM as soon as possible after the discovery</a:t>
            </a:r>
          </a:p>
          <a:p>
            <a:pPr marL="0" marR="0" indent="0">
              <a:spcBef>
                <a:spcPts val="0"/>
              </a:spcBef>
              <a:spcAft>
                <a:spcPts val="0"/>
              </a:spcAft>
              <a:buNone/>
            </a:pPr>
            <a:endParaRPr lang="en-US" sz="2400" dirty="0">
              <a:effectLst/>
              <a:ea typeface="Times New Roman" panose="02020603050405020304" pitchFamily="18" charset="0"/>
              <a:cs typeface="Times New Roman" panose="02020603050405020304" pitchFamily="18" charset="0"/>
            </a:endParaRPr>
          </a:p>
          <a:p>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91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C9451-2DF6-0C5C-79CC-8D4F36CA497C}"/>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p>
        </p:txBody>
      </p:sp>
      <p:sp>
        <p:nvSpPr>
          <p:cNvPr id="8" name="Subtitle 7">
            <a:extLst>
              <a:ext uri="{FF2B5EF4-FFF2-40B4-BE49-F238E27FC236}">
                <a16:creationId xmlns:a16="http://schemas.microsoft.com/office/drawing/2014/main" id="{6AEC45D3-7175-EAD4-2F08-37CF8793DB68}"/>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E29F8FC-658D-B8D0-A164-BC05BDFDC2F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76E70E8F-513F-4D9D-0791-9B83AC0F665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F4731A9B-22A6-AC26-6DC4-67FFF6D954A7}"/>
              </a:ext>
            </a:extLst>
          </p:cNvPr>
          <p:cNvSpPr>
            <a:spLocks noGrp="1"/>
          </p:cNvSpPr>
          <p:nvPr>
            <p:ph type="sldNum" sz="quarter" idx="4"/>
          </p:nvPr>
        </p:nvSpPr>
        <p:spPr/>
        <p:txBody>
          <a:bodyPr/>
          <a:lstStyle/>
          <a:p>
            <a:fld id="{F727FCB8-C722-4482-B524-752A88E4A0E6}" type="slidenum">
              <a:rPr lang="en-US" smtClean="0"/>
              <a:pPr/>
              <a:t>22</a:t>
            </a:fld>
            <a:endParaRPr lang="en-US" dirty="0"/>
          </a:p>
        </p:txBody>
      </p:sp>
      <p:sp>
        <p:nvSpPr>
          <p:cNvPr id="9" name="Content Placeholder 8">
            <a:extLst>
              <a:ext uri="{FF2B5EF4-FFF2-40B4-BE49-F238E27FC236}">
                <a16:creationId xmlns:a16="http://schemas.microsoft.com/office/drawing/2014/main" id="{305BA88B-654F-75F6-A2C1-3402C07BE953}"/>
              </a:ext>
            </a:extLst>
          </p:cNvPr>
          <p:cNvSpPr>
            <a:spLocks noGrp="1"/>
          </p:cNvSpPr>
          <p:nvPr>
            <p:ph idx="15"/>
          </p:nvPr>
        </p:nvSpPr>
        <p:spPr/>
        <p:txBody>
          <a:bodyPr>
            <a:noAutofit/>
          </a:bodyPr>
          <a:lstStyle/>
          <a:p>
            <a:pPr marL="0" indent="0">
              <a:buNone/>
            </a:pPr>
            <a:r>
              <a:rPr lang="en-US"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OFMAS Resources Securing Items </a:t>
            </a:r>
          </a:p>
          <a:p>
            <a:pPr indent="0">
              <a:lnSpc>
                <a:spcPct val="110000"/>
              </a:lnSpc>
              <a:buNone/>
            </a:pPr>
            <a:r>
              <a:rPr lang="en-US" sz="2400" dirty="0">
                <a:effectLst/>
                <a:ea typeface="Times New Roman" panose="02020603050405020304" pitchFamily="18" charset="0"/>
                <a:cs typeface="Times New Roman" panose="02020603050405020304" pitchFamily="18" charset="0"/>
              </a:rPr>
              <a:t>Resources are responsible for securing items on their apparatus and for providing security of their equipment and personal items on their apparatus</a:t>
            </a:r>
          </a:p>
          <a:p>
            <a:pPr indent="0">
              <a:lnSpc>
                <a:spcPct val="110000"/>
              </a:lnSpc>
              <a:buNone/>
            </a:pPr>
            <a:r>
              <a:rPr lang="en-US" sz="2400" dirty="0">
                <a:effectLst/>
                <a:ea typeface="Times New Roman" panose="02020603050405020304" pitchFamily="18" charset="0"/>
                <a:cs typeface="Times New Roman" panose="02020603050405020304" pitchFamily="18" charset="0"/>
              </a:rPr>
              <a:t>In the event of criminal activity, TF should contact local law enforcement to report the crime and notify the RMC</a:t>
            </a:r>
          </a:p>
          <a:p>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439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1C9451-2DF6-0C5C-79CC-8D4F36CA497C}"/>
              </a:ext>
            </a:extLst>
          </p:cNvPr>
          <p:cNvSpPr>
            <a:spLocks noGrp="1"/>
          </p:cNvSpPr>
          <p:nvPr>
            <p:ph type="ctrTitle"/>
          </p:nvPr>
        </p:nvSpPr>
        <p:spPr/>
        <p:txBody>
          <a:bodyPr/>
          <a:lstStyle/>
          <a:p>
            <a:r>
              <a:rPr lang="en-US" b="1" dirty="0">
                <a:effectLst/>
                <a:latin typeface="+mn-lt"/>
                <a:ea typeface="Times New Roman" panose="02020603050405020304" pitchFamily="18" charset="0"/>
                <a:cs typeface="Times New Roman" panose="02020603050405020304" pitchFamily="18" charset="0"/>
              </a:rPr>
              <a:t>Immediate Response Mobilization</a:t>
            </a:r>
            <a:endParaRPr lang="en-US" dirty="0"/>
          </a:p>
        </p:txBody>
      </p:sp>
      <p:sp>
        <p:nvSpPr>
          <p:cNvPr id="8" name="Subtitle 7">
            <a:extLst>
              <a:ext uri="{FF2B5EF4-FFF2-40B4-BE49-F238E27FC236}">
                <a16:creationId xmlns:a16="http://schemas.microsoft.com/office/drawing/2014/main" id="{6AEC45D3-7175-EAD4-2F08-37CF8793DB68}"/>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E29F8FC-658D-B8D0-A164-BC05BDFDC2F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76E70E8F-513F-4D9D-0791-9B83AC0F665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F4731A9B-22A6-AC26-6DC4-67FFF6D954A7}"/>
              </a:ext>
            </a:extLst>
          </p:cNvPr>
          <p:cNvSpPr>
            <a:spLocks noGrp="1"/>
          </p:cNvSpPr>
          <p:nvPr>
            <p:ph type="sldNum" sz="quarter" idx="4"/>
          </p:nvPr>
        </p:nvSpPr>
        <p:spPr/>
        <p:txBody>
          <a:bodyPr/>
          <a:lstStyle/>
          <a:p>
            <a:fld id="{F727FCB8-C722-4482-B524-752A88E4A0E6}" type="slidenum">
              <a:rPr lang="en-US" smtClean="0"/>
              <a:pPr/>
              <a:t>23</a:t>
            </a:fld>
            <a:endParaRPr lang="en-US" dirty="0"/>
          </a:p>
        </p:txBody>
      </p:sp>
      <p:sp>
        <p:nvSpPr>
          <p:cNvPr id="9" name="Content Placeholder 8">
            <a:extLst>
              <a:ext uri="{FF2B5EF4-FFF2-40B4-BE49-F238E27FC236}">
                <a16:creationId xmlns:a16="http://schemas.microsoft.com/office/drawing/2014/main" id="{305BA88B-654F-75F6-A2C1-3402C07BE953}"/>
              </a:ext>
            </a:extLst>
          </p:cNvPr>
          <p:cNvSpPr>
            <a:spLocks noGrp="1"/>
          </p:cNvSpPr>
          <p:nvPr>
            <p:ph idx="15"/>
          </p:nvPr>
        </p:nvSpPr>
        <p:spPr>
          <a:xfrm>
            <a:off x="457200" y="1600199"/>
            <a:ext cx="8229600" cy="4572000"/>
          </a:xfrm>
        </p:spPr>
        <p:txBody>
          <a:bodyPr>
            <a:noAutofit/>
          </a:bodyPr>
          <a:lstStyle/>
          <a:p>
            <a:pPr marL="0" indent="0">
              <a:buNone/>
            </a:pPr>
            <a:r>
              <a:rPr lang="en-US" sz="28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OFMAS Resources Demobilization</a:t>
            </a:r>
          </a:p>
          <a:p>
            <a:pPr marR="0" indent="0">
              <a:buNone/>
            </a:pPr>
            <a:r>
              <a:rPr lang="en-US" sz="2400" dirty="0">
                <a:ea typeface="Times New Roman" panose="02020603050405020304" pitchFamily="18" charset="0"/>
                <a:cs typeface="Times New Roman" panose="02020603050405020304" pitchFamily="18" charset="0"/>
              </a:rPr>
              <a:t>R</a:t>
            </a:r>
            <a:r>
              <a:rPr lang="en-US" sz="2400" dirty="0">
                <a:effectLst/>
                <a:ea typeface="Times New Roman" panose="02020603050405020304" pitchFamily="18" charset="0"/>
                <a:cs typeface="Times New Roman" panose="02020603050405020304" pitchFamily="18" charset="0"/>
              </a:rPr>
              <a:t>esources mobilized through IR will only remain at the incident for up to 72 hours</a:t>
            </a:r>
          </a:p>
          <a:p>
            <a:pPr marR="0" indent="0">
              <a:buNone/>
            </a:pPr>
            <a:r>
              <a:rPr lang="en-US" sz="2400" dirty="0">
                <a:ea typeface="Times New Roman" panose="02020603050405020304" pitchFamily="18" charset="0"/>
                <a:cs typeface="Times New Roman" panose="02020603050405020304" pitchFamily="18" charset="0"/>
              </a:rPr>
              <a:t>In the event the incident becomes a conflagration, IR resources will not be asked to stay and will be sent home within the 72 hour timeline</a:t>
            </a:r>
            <a:endParaRPr lang="en-US" sz="2400" dirty="0">
              <a:effectLst/>
              <a:ea typeface="Times New Roman" panose="02020603050405020304" pitchFamily="18" charset="0"/>
              <a:cs typeface="Times New Roman" panose="02020603050405020304" pitchFamily="18" charset="0"/>
            </a:endParaRPr>
          </a:p>
          <a:p>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6560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727D59-7378-8DCC-FE16-D5B88E8C14EA}"/>
              </a:ext>
            </a:extLst>
          </p:cNvPr>
          <p:cNvSpPr>
            <a:spLocks noGrp="1"/>
          </p:cNvSpPr>
          <p:nvPr>
            <p:ph type="ctrTitle"/>
          </p:nvPr>
        </p:nvSpPr>
        <p:spPr/>
        <p:txBody>
          <a:bodyPr/>
          <a:lstStyle/>
          <a:p>
            <a:endParaRPr lang="en-US" dirty="0"/>
          </a:p>
        </p:txBody>
      </p:sp>
      <p:sp>
        <p:nvSpPr>
          <p:cNvPr id="8" name="Subtitle 7">
            <a:extLst>
              <a:ext uri="{FF2B5EF4-FFF2-40B4-BE49-F238E27FC236}">
                <a16:creationId xmlns:a16="http://schemas.microsoft.com/office/drawing/2014/main" id="{068F5692-43CA-1A43-B62F-6DA0AF3D31ED}"/>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2CCCFC4-5365-FE1C-9196-894576D6200F}"/>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613989E1-C3C5-BB55-9C94-7034287F4D02}"/>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E509DAEE-A8D7-CC71-FE9B-0A37833701F9}"/>
              </a:ext>
            </a:extLst>
          </p:cNvPr>
          <p:cNvSpPr>
            <a:spLocks noGrp="1"/>
          </p:cNvSpPr>
          <p:nvPr>
            <p:ph type="sldNum" sz="quarter" idx="4"/>
          </p:nvPr>
        </p:nvSpPr>
        <p:spPr/>
        <p:txBody>
          <a:bodyPr/>
          <a:lstStyle/>
          <a:p>
            <a:fld id="{F727FCB8-C722-4482-B524-752A88E4A0E6}" type="slidenum">
              <a:rPr lang="en-US" smtClean="0"/>
              <a:pPr/>
              <a:t>24</a:t>
            </a:fld>
            <a:endParaRPr lang="en-US" dirty="0"/>
          </a:p>
        </p:txBody>
      </p:sp>
      <p:graphicFrame>
        <p:nvGraphicFramePr>
          <p:cNvPr id="10" name="Content Placeholder 9">
            <a:extLst>
              <a:ext uri="{FF2B5EF4-FFF2-40B4-BE49-F238E27FC236}">
                <a16:creationId xmlns:a16="http://schemas.microsoft.com/office/drawing/2014/main" id="{5ADDE325-4195-AAE4-1A68-BD95A27779ED}"/>
              </a:ext>
            </a:extLst>
          </p:cNvPr>
          <p:cNvGraphicFramePr>
            <a:graphicFrameLocks noGrp="1"/>
          </p:cNvGraphicFramePr>
          <p:nvPr>
            <p:ph idx="15"/>
            <p:extLst>
              <p:ext uri="{D42A27DB-BD31-4B8C-83A1-F6EECF244321}">
                <p14:modId xmlns:p14="http://schemas.microsoft.com/office/powerpoint/2010/main" val="663572980"/>
              </p:ext>
            </p:extLst>
          </p:nvPr>
        </p:nvGraphicFramePr>
        <p:xfrm>
          <a:off x="950976" y="914400"/>
          <a:ext cx="7242048" cy="5183892"/>
        </p:xfrm>
        <a:graphic>
          <a:graphicData uri="http://schemas.openxmlformats.org/drawingml/2006/table">
            <a:tbl>
              <a:tblPr>
                <a:tableStyleId>{5C22544A-7EE6-4342-B048-85BDC9FD1C3A}</a:tableStyleId>
              </a:tblPr>
              <a:tblGrid>
                <a:gridCol w="1810512">
                  <a:extLst>
                    <a:ext uri="{9D8B030D-6E8A-4147-A177-3AD203B41FA5}">
                      <a16:colId xmlns:a16="http://schemas.microsoft.com/office/drawing/2014/main" val="344737647"/>
                    </a:ext>
                  </a:extLst>
                </a:gridCol>
                <a:gridCol w="1810512">
                  <a:extLst>
                    <a:ext uri="{9D8B030D-6E8A-4147-A177-3AD203B41FA5}">
                      <a16:colId xmlns:a16="http://schemas.microsoft.com/office/drawing/2014/main" val="3138349611"/>
                    </a:ext>
                  </a:extLst>
                </a:gridCol>
                <a:gridCol w="1810512">
                  <a:extLst>
                    <a:ext uri="{9D8B030D-6E8A-4147-A177-3AD203B41FA5}">
                      <a16:colId xmlns:a16="http://schemas.microsoft.com/office/drawing/2014/main" val="3198707104"/>
                    </a:ext>
                  </a:extLst>
                </a:gridCol>
                <a:gridCol w="1810512">
                  <a:extLst>
                    <a:ext uri="{9D8B030D-6E8A-4147-A177-3AD203B41FA5}">
                      <a16:colId xmlns:a16="http://schemas.microsoft.com/office/drawing/2014/main" val="2844196247"/>
                    </a:ext>
                  </a:extLst>
                </a:gridCol>
              </a:tblGrid>
              <a:tr h="305267">
                <a:tc>
                  <a:txBody>
                    <a:bodyPr/>
                    <a:lstStyle/>
                    <a:p>
                      <a:pPr algn="l" fontAlgn="ctr"/>
                      <a:endParaRPr lang="en-US" sz="2100" b="1" i="0" u="none" strike="noStrike" dirty="0">
                        <a:solidFill>
                          <a:srgbClr val="000000"/>
                        </a:solidFill>
                        <a:effectLst>
                          <a:outerShdw blurRad="38100" dist="38100" dir="2700000" algn="tl">
                            <a:srgbClr val="000000">
                              <a:alpha val="43137"/>
                            </a:srgbClr>
                          </a:outerShdw>
                        </a:effectLst>
                        <a:latin typeface="+mn-lt"/>
                      </a:endParaRPr>
                    </a:p>
                  </a:txBody>
                  <a:tcPr marL="10542" marR="10542" marT="10542" marB="0" anchor="ctr"/>
                </a:tc>
                <a:tc>
                  <a:txBody>
                    <a:bodyPr/>
                    <a:lstStyle/>
                    <a:p>
                      <a:pPr algn="ctr" fontAlgn="ctr"/>
                      <a:r>
                        <a:rPr lang="en-US" sz="2100" b="1" u="none" strike="noStrike" dirty="0">
                          <a:effectLst>
                            <a:outerShdw blurRad="38100" dist="38100" dir="2700000" algn="tl">
                              <a:srgbClr val="000000">
                                <a:alpha val="43137"/>
                              </a:srgbClr>
                            </a:outerShdw>
                          </a:effectLst>
                        </a:rPr>
                        <a:t>Pre-Positioning</a:t>
                      </a:r>
                      <a:endParaRPr lang="en-US" sz="2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10542" marR="10542" marT="10542" marB="0" anchor="ctr"/>
                </a:tc>
                <a:tc>
                  <a:txBody>
                    <a:bodyPr/>
                    <a:lstStyle/>
                    <a:p>
                      <a:pPr algn="ctr" fontAlgn="ctr"/>
                      <a:r>
                        <a:rPr lang="en-US" sz="2100" b="1" u="none" strike="noStrike" dirty="0">
                          <a:effectLst>
                            <a:outerShdw blurRad="38100" dist="38100" dir="2700000" algn="tl">
                              <a:srgbClr val="000000">
                                <a:alpha val="43137"/>
                              </a:srgbClr>
                            </a:outerShdw>
                          </a:effectLst>
                        </a:rPr>
                        <a:t>IR - TF/ST</a:t>
                      </a:r>
                      <a:endParaRPr lang="en-US" sz="2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10542" marR="10542" marT="10542" marB="0" anchor="ctr"/>
                </a:tc>
                <a:tc>
                  <a:txBody>
                    <a:bodyPr/>
                    <a:lstStyle/>
                    <a:p>
                      <a:pPr algn="ctr" fontAlgn="ctr"/>
                      <a:r>
                        <a:rPr lang="en-US" sz="2100" b="1" u="none" strike="noStrike" dirty="0">
                          <a:effectLst>
                            <a:outerShdw blurRad="38100" dist="38100" dir="2700000" algn="tl">
                              <a:srgbClr val="000000">
                                <a:alpha val="43137"/>
                              </a:srgbClr>
                            </a:outerShdw>
                          </a:effectLst>
                        </a:rPr>
                        <a:t>Conflagration</a:t>
                      </a:r>
                      <a:endParaRPr lang="en-US" sz="2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10542" marR="10542" marT="10542" marB="0" anchor="ctr"/>
                </a:tc>
                <a:extLst>
                  <a:ext uri="{0D108BD9-81ED-4DB2-BD59-A6C34878D82A}">
                    <a16:rowId xmlns:a16="http://schemas.microsoft.com/office/drawing/2014/main" val="4180642146"/>
                  </a:ext>
                </a:extLst>
              </a:tr>
              <a:tr h="915787">
                <a:tc>
                  <a:txBody>
                    <a:bodyPr/>
                    <a:lstStyle/>
                    <a:p>
                      <a:pPr algn="l" fontAlgn="ctr"/>
                      <a:r>
                        <a:rPr lang="en-US" sz="2100" b="1" u="none" strike="noStrike" dirty="0">
                          <a:effectLst>
                            <a:outerShdw blurRad="38100" dist="38100" dir="2700000" algn="tl">
                              <a:srgbClr val="000000">
                                <a:alpha val="43137"/>
                              </a:srgbClr>
                            </a:outerShdw>
                          </a:effectLst>
                          <a:latin typeface="+mn-lt"/>
                        </a:rPr>
                        <a:t>Length of assignment</a:t>
                      </a:r>
                      <a:endParaRPr lang="en-US" sz="2100" b="1" i="0" u="none" strike="noStrike" dirty="0">
                        <a:solidFill>
                          <a:srgbClr val="000000"/>
                        </a:solidFill>
                        <a:effectLst>
                          <a:outerShdw blurRad="38100" dist="38100" dir="2700000" algn="tl">
                            <a:srgbClr val="000000">
                              <a:alpha val="43137"/>
                            </a:srgbClr>
                          </a:outerShdw>
                        </a:effectLst>
                        <a:latin typeface="+mn-lt"/>
                      </a:endParaRPr>
                    </a:p>
                  </a:txBody>
                  <a:tcPr marL="10542" marR="10542" marT="10542" marB="0" anchor="ctr"/>
                </a:tc>
                <a:tc>
                  <a:txBody>
                    <a:bodyPr/>
                    <a:lstStyle/>
                    <a:p>
                      <a:pPr algn="ctr" fontAlgn="ctr"/>
                      <a:r>
                        <a:rPr lang="en-US" sz="2100" u="none" strike="noStrike" dirty="0">
                          <a:effectLst/>
                        </a:rPr>
                        <a:t>Start/End Time Determined On Need</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Up to 72 hrs.</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Up to 14 days</a:t>
                      </a:r>
                      <a:endParaRPr lang="en-US" sz="2100" b="0" i="0" u="none" strike="noStrike" dirty="0">
                        <a:solidFill>
                          <a:srgbClr val="000000"/>
                        </a:solidFill>
                        <a:effectLst/>
                        <a:latin typeface="Calibri" panose="020F0502020204030204" pitchFamily="34" charset="0"/>
                      </a:endParaRPr>
                    </a:p>
                  </a:txBody>
                  <a:tcPr marL="10542" marR="10542" marT="10542" marB="0" anchor="ctr"/>
                </a:tc>
                <a:extLst>
                  <a:ext uri="{0D108BD9-81ED-4DB2-BD59-A6C34878D82A}">
                    <a16:rowId xmlns:a16="http://schemas.microsoft.com/office/drawing/2014/main" val="2025037247"/>
                  </a:ext>
                </a:extLst>
              </a:tr>
              <a:tr h="610533">
                <a:tc>
                  <a:txBody>
                    <a:bodyPr/>
                    <a:lstStyle/>
                    <a:p>
                      <a:pPr algn="l" fontAlgn="ctr"/>
                      <a:r>
                        <a:rPr lang="en-US" sz="2100" b="1" u="none" strike="noStrike" dirty="0">
                          <a:effectLst>
                            <a:outerShdw blurRad="38100" dist="38100" dir="2700000" algn="tl">
                              <a:srgbClr val="000000">
                                <a:alpha val="43137"/>
                              </a:srgbClr>
                            </a:outerShdw>
                          </a:effectLst>
                          <a:latin typeface="+mn-lt"/>
                        </a:rPr>
                        <a:t>Can be sent to IR or Conflagration</a:t>
                      </a:r>
                    </a:p>
                  </a:txBody>
                  <a:tcPr marL="10542" marR="10542" marT="10542" marB="0" anchor="ctr"/>
                </a:tc>
                <a:tc>
                  <a:txBody>
                    <a:bodyPr/>
                    <a:lstStyle/>
                    <a:p>
                      <a:pPr algn="ctr" fontAlgn="ctr"/>
                      <a:r>
                        <a:rPr lang="en-US" sz="2100" u="none" strike="noStrike" dirty="0">
                          <a:effectLst/>
                        </a:rPr>
                        <a:t>Yes</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No</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N/A</a:t>
                      </a:r>
                      <a:endParaRPr lang="en-US" sz="2100" b="0" i="0" u="none" strike="noStrike" dirty="0">
                        <a:solidFill>
                          <a:srgbClr val="000000"/>
                        </a:solidFill>
                        <a:effectLst/>
                        <a:latin typeface="Calibri" panose="020F0502020204030204" pitchFamily="34" charset="0"/>
                      </a:endParaRPr>
                    </a:p>
                  </a:txBody>
                  <a:tcPr marL="10542" marR="10542" marT="10542" marB="0" anchor="ctr"/>
                </a:tc>
                <a:extLst>
                  <a:ext uri="{0D108BD9-81ED-4DB2-BD59-A6C34878D82A}">
                    <a16:rowId xmlns:a16="http://schemas.microsoft.com/office/drawing/2014/main" val="4000523865"/>
                  </a:ext>
                </a:extLst>
              </a:tr>
              <a:tr h="610533">
                <a:tc>
                  <a:txBody>
                    <a:bodyPr/>
                    <a:lstStyle/>
                    <a:p>
                      <a:pPr algn="l" fontAlgn="ctr"/>
                      <a:r>
                        <a:rPr lang="en-US" sz="2100" b="1" u="none" strike="noStrike" dirty="0">
                          <a:effectLst>
                            <a:outerShdw blurRad="38100" dist="38100" dir="2700000" algn="tl">
                              <a:srgbClr val="000000">
                                <a:alpha val="43137"/>
                              </a:srgbClr>
                            </a:outerShdw>
                          </a:effectLst>
                          <a:latin typeface="+mn-lt"/>
                        </a:rPr>
                        <a:t>Reimbursement Start Time</a:t>
                      </a:r>
                      <a:endParaRPr lang="en-US" sz="2100" b="1" i="0" u="none" strike="noStrike" dirty="0">
                        <a:solidFill>
                          <a:srgbClr val="000000"/>
                        </a:solidFill>
                        <a:effectLst>
                          <a:outerShdw blurRad="38100" dist="38100" dir="2700000" algn="tl">
                            <a:srgbClr val="000000">
                              <a:alpha val="43137"/>
                            </a:srgbClr>
                          </a:outerShdw>
                        </a:effectLst>
                        <a:latin typeface="+mn-lt"/>
                      </a:endParaRPr>
                    </a:p>
                  </a:txBody>
                  <a:tcPr marL="10542" marR="10542" marT="10542" marB="0" anchor="ctr"/>
                </a:tc>
                <a:tc>
                  <a:txBody>
                    <a:bodyPr/>
                    <a:lstStyle/>
                    <a:p>
                      <a:pPr algn="ctr" fontAlgn="ctr"/>
                      <a:r>
                        <a:rPr lang="en-US" sz="2100" u="none" strike="noStrike" dirty="0">
                          <a:effectLst/>
                        </a:rPr>
                        <a:t>Conference </a:t>
                      </a:r>
                    </a:p>
                    <a:p>
                      <a:pPr algn="ctr" fontAlgn="ctr"/>
                      <a:r>
                        <a:rPr lang="en-US" sz="2100" u="none" strike="noStrike" dirty="0">
                          <a:effectLst/>
                        </a:rPr>
                        <a:t>Call</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Departure of POD</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Departure of POD</a:t>
                      </a:r>
                      <a:endParaRPr lang="en-US" sz="2100" b="0" i="0" u="none" strike="noStrike" dirty="0">
                        <a:solidFill>
                          <a:srgbClr val="000000"/>
                        </a:solidFill>
                        <a:effectLst/>
                        <a:latin typeface="Calibri" panose="020F0502020204030204" pitchFamily="34" charset="0"/>
                      </a:endParaRPr>
                    </a:p>
                  </a:txBody>
                  <a:tcPr marL="10542" marR="10542" marT="10542" marB="0" anchor="ctr"/>
                </a:tc>
                <a:extLst>
                  <a:ext uri="{0D108BD9-81ED-4DB2-BD59-A6C34878D82A}">
                    <a16:rowId xmlns:a16="http://schemas.microsoft.com/office/drawing/2014/main" val="2431613067"/>
                  </a:ext>
                </a:extLst>
              </a:tr>
              <a:tr h="610533">
                <a:tc>
                  <a:txBody>
                    <a:bodyPr/>
                    <a:lstStyle/>
                    <a:p>
                      <a:pPr algn="l" fontAlgn="ctr"/>
                      <a:r>
                        <a:rPr lang="en-US" sz="2100" b="1" u="none" strike="noStrike" dirty="0">
                          <a:effectLst>
                            <a:outerShdw blurRad="38100" dist="38100" dir="2700000" algn="tl">
                              <a:srgbClr val="000000">
                                <a:alpha val="43137"/>
                              </a:srgbClr>
                            </a:outerShdw>
                          </a:effectLst>
                          <a:latin typeface="+mn-lt"/>
                        </a:rPr>
                        <a:t>Eligible for Meal Reimbursement</a:t>
                      </a:r>
                      <a:endParaRPr lang="en-US" sz="2100" b="1" i="0" u="none" strike="noStrike" dirty="0">
                        <a:solidFill>
                          <a:srgbClr val="000000"/>
                        </a:solidFill>
                        <a:effectLst>
                          <a:outerShdw blurRad="38100" dist="38100" dir="2700000" algn="tl">
                            <a:srgbClr val="000000">
                              <a:alpha val="43137"/>
                            </a:srgbClr>
                          </a:outerShdw>
                        </a:effectLst>
                        <a:latin typeface="+mn-lt"/>
                      </a:endParaRPr>
                    </a:p>
                  </a:txBody>
                  <a:tcPr marL="10542" marR="10542" marT="10542" marB="0" anchor="ctr"/>
                </a:tc>
                <a:tc>
                  <a:txBody>
                    <a:bodyPr/>
                    <a:lstStyle/>
                    <a:p>
                      <a:pPr algn="ctr" fontAlgn="ctr"/>
                      <a:r>
                        <a:rPr lang="en-US" sz="2100" u="none" strike="noStrike" dirty="0">
                          <a:effectLst/>
                        </a:rPr>
                        <a:t>Yes, per diem</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No</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No</a:t>
                      </a:r>
                      <a:endParaRPr lang="en-US" sz="2100" b="0" i="0" u="none" strike="noStrike" dirty="0">
                        <a:solidFill>
                          <a:srgbClr val="000000"/>
                        </a:solidFill>
                        <a:effectLst/>
                        <a:latin typeface="Calibri" panose="020F0502020204030204" pitchFamily="34" charset="0"/>
                      </a:endParaRPr>
                    </a:p>
                  </a:txBody>
                  <a:tcPr marL="10542" marR="10542" marT="10542" marB="0" anchor="ctr"/>
                </a:tc>
                <a:extLst>
                  <a:ext uri="{0D108BD9-81ED-4DB2-BD59-A6C34878D82A}">
                    <a16:rowId xmlns:a16="http://schemas.microsoft.com/office/drawing/2014/main" val="1581444389"/>
                  </a:ext>
                </a:extLst>
              </a:tr>
              <a:tr h="915787">
                <a:tc>
                  <a:txBody>
                    <a:bodyPr/>
                    <a:lstStyle/>
                    <a:p>
                      <a:pPr algn="l" fontAlgn="ctr"/>
                      <a:r>
                        <a:rPr lang="en-US" sz="2100" b="1" u="none" strike="noStrike" dirty="0">
                          <a:effectLst>
                            <a:outerShdw blurRad="38100" dist="38100" dir="2700000" algn="tl">
                              <a:srgbClr val="000000">
                                <a:alpha val="43137"/>
                              </a:srgbClr>
                            </a:outerShdw>
                          </a:effectLst>
                          <a:latin typeface="+mn-lt"/>
                        </a:rPr>
                        <a:t>72 hours Self-Sufficient</a:t>
                      </a:r>
                      <a:endParaRPr lang="en-US" sz="2100" b="1" i="0" u="none" strike="noStrike" dirty="0">
                        <a:solidFill>
                          <a:srgbClr val="000000"/>
                        </a:solidFill>
                        <a:effectLst>
                          <a:outerShdw blurRad="38100" dist="38100" dir="2700000" algn="tl">
                            <a:srgbClr val="000000">
                              <a:alpha val="43137"/>
                            </a:srgbClr>
                          </a:outerShdw>
                        </a:effectLst>
                        <a:latin typeface="+mn-lt"/>
                      </a:endParaRPr>
                    </a:p>
                  </a:txBody>
                  <a:tcPr marL="10542" marR="10542" marT="10542" marB="0" anchor="ctr"/>
                </a:tc>
                <a:tc>
                  <a:txBody>
                    <a:bodyPr/>
                    <a:lstStyle/>
                    <a:p>
                      <a:pPr algn="ctr" fontAlgn="ctr"/>
                      <a:r>
                        <a:rPr lang="en-US" sz="2100" u="none" strike="noStrike" dirty="0">
                          <a:effectLst/>
                        </a:rPr>
                        <a:t>Yes, needed if they are sent for IR or to a conflagration</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Yes</a:t>
                      </a:r>
                      <a:endParaRPr lang="en-US" sz="2100" b="0" i="0" u="none" strike="noStrike" dirty="0">
                        <a:solidFill>
                          <a:srgbClr val="000000"/>
                        </a:solidFill>
                        <a:effectLst/>
                        <a:latin typeface="Calibri" panose="020F0502020204030204" pitchFamily="34" charset="0"/>
                      </a:endParaRPr>
                    </a:p>
                  </a:txBody>
                  <a:tcPr marL="10542" marR="10542" marT="10542" marB="0" anchor="ctr"/>
                </a:tc>
                <a:tc>
                  <a:txBody>
                    <a:bodyPr/>
                    <a:lstStyle/>
                    <a:p>
                      <a:pPr algn="ctr" fontAlgn="ctr"/>
                      <a:r>
                        <a:rPr lang="en-US" sz="2100" u="none" strike="noStrike" dirty="0">
                          <a:effectLst/>
                        </a:rPr>
                        <a:t>Yes</a:t>
                      </a:r>
                      <a:endParaRPr lang="en-US" sz="2100" b="0" i="0" u="none" strike="noStrike" dirty="0">
                        <a:solidFill>
                          <a:srgbClr val="000000"/>
                        </a:solidFill>
                        <a:effectLst/>
                        <a:latin typeface="Calibri" panose="020F0502020204030204" pitchFamily="34" charset="0"/>
                      </a:endParaRPr>
                    </a:p>
                  </a:txBody>
                  <a:tcPr marL="10542" marR="10542" marT="10542" marB="0" anchor="ctr"/>
                </a:tc>
                <a:extLst>
                  <a:ext uri="{0D108BD9-81ED-4DB2-BD59-A6C34878D82A}">
                    <a16:rowId xmlns:a16="http://schemas.microsoft.com/office/drawing/2014/main" val="565741418"/>
                  </a:ext>
                </a:extLst>
              </a:tr>
            </a:tbl>
          </a:graphicData>
        </a:graphic>
      </p:graphicFrame>
    </p:spTree>
    <p:extLst>
      <p:ext uri="{BB962C8B-B14F-4D97-AF65-F5344CB8AC3E}">
        <p14:creationId xmlns:p14="http://schemas.microsoft.com/office/powerpoint/2010/main" val="290214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endParaRPr lang="en-US" dirty="0"/>
          </a:p>
        </p:txBody>
      </p:sp>
      <p:sp>
        <p:nvSpPr>
          <p:cNvPr id="8" name="Subtitle 7">
            <a:extLst>
              <a:ext uri="{FF2B5EF4-FFF2-40B4-BE49-F238E27FC236}">
                <a16:creationId xmlns:a16="http://schemas.microsoft.com/office/drawing/2014/main" id="{0C61560D-C100-7F1D-276D-B4F5A90A5D01}"/>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25</a:t>
            </a:fld>
            <a:endParaRPr lang="en-US" dirty="0"/>
          </a:p>
        </p:txBody>
      </p:sp>
      <p:sp>
        <p:nvSpPr>
          <p:cNvPr id="9" name="Content Placeholder 8">
            <a:extLst>
              <a:ext uri="{FF2B5EF4-FFF2-40B4-BE49-F238E27FC236}">
                <a16:creationId xmlns:a16="http://schemas.microsoft.com/office/drawing/2014/main" id="{16D4FC71-F244-9F6B-A765-B31218316019}"/>
              </a:ext>
            </a:extLst>
          </p:cNvPr>
          <p:cNvSpPr>
            <a:spLocks noGrp="1"/>
          </p:cNvSpPr>
          <p:nvPr>
            <p:ph idx="15"/>
          </p:nvPr>
        </p:nvSpPr>
        <p:spPr>
          <a:xfrm>
            <a:off x="1051560" y="2880360"/>
            <a:ext cx="7040880" cy="1097280"/>
          </a:xfrm>
        </p:spPr>
        <p:txBody>
          <a:bodyPr/>
          <a:lstStyle/>
          <a:p>
            <a:pPr marL="0" indent="0">
              <a:buNone/>
            </a:pPr>
            <a:r>
              <a:rPr lang="en-US" sz="6000" b="1" dirty="0">
                <a:effectLst>
                  <a:outerShdw blurRad="38100" dist="38100" dir="2700000" algn="tl">
                    <a:srgbClr val="000000">
                      <a:alpha val="43137"/>
                    </a:srgbClr>
                  </a:outerShdw>
                </a:effectLst>
              </a:rPr>
              <a:t>RESOURCE MANIFEST</a:t>
            </a:r>
          </a:p>
        </p:txBody>
      </p:sp>
    </p:spTree>
    <p:extLst>
      <p:ext uri="{BB962C8B-B14F-4D97-AF65-F5344CB8AC3E}">
        <p14:creationId xmlns:p14="http://schemas.microsoft.com/office/powerpoint/2010/main" val="2580307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r>
              <a:rPr lang="en-US" dirty="0"/>
              <a:t>OSFM Mobilization</a:t>
            </a:r>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26</a:t>
            </a:fld>
            <a:endParaRPr lang="en-US" dirty="0"/>
          </a:p>
        </p:txBody>
      </p:sp>
      <p:pic>
        <p:nvPicPr>
          <p:cNvPr id="15" name="Content Placeholder 14" descr="Diagram, engineering drawing&#10;&#10;Description automatically generated">
            <a:extLst>
              <a:ext uri="{FF2B5EF4-FFF2-40B4-BE49-F238E27FC236}">
                <a16:creationId xmlns:a16="http://schemas.microsoft.com/office/drawing/2014/main" id="{61BF9021-6FC4-C3A4-9A9D-F93CD40F1410}"/>
              </a:ext>
            </a:extLst>
          </p:cNvPr>
          <p:cNvPicPr>
            <a:picLocks noGrp="1" noChangeAspect="1"/>
          </p:cNvPicPr>
          <p:nvPr>
            <p:ph idx="15"/>
          </p:nvPr>
        </p:nvPicPr>
        <p:blipFill rotWithShape="1">
          <a:blip r:embed="rId2">
            <a:extLst>
              <a:ext uri="{28A0092B-C50C-407E-A947-70E740481C1C}">
                <a14:useLocalDpi xmlns:a14="http://schemas.microsoft.com/office/drawing/2010/main" val="0"/>
              </a:ext>
            </a:extLst>
          </a:blip>
          <a:srcRect t="15000" b="7639"/>
          <a:stretch/>
        </p:blipFill>
        <p:spPr>
          <a:xfrm>
            <a:off x="3505200" y="191792"/>
            <a:ext cx="5486400" cy="6474416"/>
          </a:xfrm>
        </p:spPr>
      </p:pic>
      <p:sp>
        <p:nvSpPr>
          <p:cNvPr id="16" name="Content Placeholder 3">
            <a:extLst>
              <a:ext uri="{FF2B5EF4-FFF2-40B4-BE49-F238E27FC236}">
                <a16:creationId xmlns:a16="http://schemas.microsoft.com/office/drawing/2014/main" id="{56FC6C3A-B708-7145-86A6-13E8CE6B6350}"/>
              </a:ext>
            </a:extLst>
          </p:cNvPr>
          <p:cNvSpPr txBox="1">
            <a:spLocks/>
          </p:cNvSpPr>
          <p:nvPr/>
        </p:nvSpPr>
        <p:spPr>
          <a:xfrm>
            <a:off x="152400" y="762000"/>
            <a:ext cx="3657600" cy="5486400"/>
          </a:xfrm>
          <a:prstGeom prst="rect">
            <a:avLst/>
          </a:prstGeom>
        </p:spPr>
        <p:txBody>
          <a:bodyPr vert="horz" lIns="91440" tIns="45720" rIns="91440" bIns="45720" rtlCol="0">
            <a:noAutofit/>
          </a:bodyPr>
          <a:lstStyle>
            <a:lvl1pPr marL="457200" indent="-457200" algn="l" defTabSz="914400" rtl="0" eaLnBrk="1" latinLnBrk="0" hangingPunct="1">
              <a:spcBef>
                <a:spcPts val="1200"/>
              </a:spcBef>
              <a:spcAft>
                <a:spcPts val="1200"/>
              </a:spcAft>
              <a:buClr>
                <a:srgbClr val="002060"/>
              </a:buClr>
              <a:buFont typeface="Arial" panose="020B0604020202020204" pitchFamily="34" charset="0"/>
              <a:buChar char="•"/>
              <a:defRPr sz="2800" kern="1200">
                <a:solidFill>
                  <a:schemeClr val="tx1"/>
                </a:solidFill>
                <a:latin typeface="+mj-lt"/>
                <a:ea typeface="+mn-ea"/>
                <a:cs typeface="Arial" pitchFamily="34" charset="0"/>
              </a:defRPr>
            </a:lvl1pPr>
            <a:lvl2pPr marL="800100" indent="-342900" algn="l" defTabSz="914400" rtl="0" eaLnBrk="1" latinLnBrk="0" hangingPunct="1">
              <a:spcBef>
                <a:spcPts val="1200"/>
              </a:spcBef>
              <a:spcAft>
                <a:spcPts val="1200"/>
              </a:spcAft>
              <a:buClr>
                <a:srgbClr val="002060"/>
              </a:buClr>
              <a:buFont typeface="Arial" panose="020B0604020202020204" pitchFamily="34" charset="0"/>
              <a:buChar char="•"/>
              <a:defRPr sz="2400" kern="1200">
                <a:solidFill>
                  <a:schemeClr val="tx1"/>
                </a:solidFill>
                <a:latin typeface="+mj-lt"/>
                <a:ea typeface="+mn-ea"/>
                <a:cs typeface="Arial" pitchFamily="34" charset="0"/>
              </a:defRPr>
            </a:lvl2pPr>
            <a:lvl3pPr marL="1143000" indent="-228600" algn="l" defTabSz="914400" rtl="0" eaLnBrk="1" latinLnBrk="0" hangingPunct="1">
              <a:spcBef>
                <a:spcPts val="1200"/>
              </a:spcBef>
              <a:spcAft>
                <a:spcPts val="1200"/>
              </a:spcAft>
              <a:buClr>
                <a:srgbClr val="002060"/>
              </a:buClr>
              <a:buFont typeface="Arial" panose="020B0604020202020204" pitchFamily="34" charset="0"/>
              <a:buChar char="•"/>
              <a:defRPr sz="2400" kern="1200">
                <a:solidFill>
                  <a:schemeClr val="tx1"/>
                </a:solidFill>
                <a:latin typeface="+mj-lt"/>
                <a:ea typeface="+mn-ea"/>
                <a:cs typeface="Arial" pitchFamily="34" charset="0"/>
              </a:defRPr>
            </a:lvl3pPr>
            <a:lvl4pPr marL="1600200" indent="-228600" algn="l" defTabSz="914400" rtl="0" eaLnBrk="1" latinLnBrk="0" hangingPunct="1">
              <a:spcBef>
                <a:spcPts val="1200"/>
              </a:spcBef>
              <a:spcAft>
                <a:spcPts val="1200"/>
              </a:spcAft>
              <a:buClr>
                <a:srgbClr val="002060"/>
              </a:buClr>
              <a:buFont typeface="Arial" pitchFamily="34" charset="0"/>
              <a:buChar char="•"/>
              <a:defRPr sz="2400" kern="1200">
                <a:solidFill>
                  <a:schemeClr val="tx1"/>
                </a:solidFill>
                <a:latin typeface="+mj-lt"/>
                <a:ea typeface="+mn-ea"/>
                <a:cs typeface="Arial" pitchFamily="34" charset="0"/>
              </a:defRPr>
            </a:lvl4pPr>
            <a:lvl5pPr marL="2057400" indent="-228600" algn="l" defTabSz="914400" rtl="0" eaLnBrk="1" latinLnBrk="0" hangingPunct="1">
              <a:spcBef>
                <a:spcPts val="1200"/>
              </a:spcBef>
              <a:spcAft>
                <a:spcPts val="1200"/>
              </a:spcAft>
              <a:buClr>
                <a:srgbClr val="002060"/>
              </a:buClr>
              <a:buFont typeface="Arial" pitchFamily="34" charset="0"/>
              <a:buChar char="»"/>
              <a:defRPr sz="24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auto">
              <a:buNone/>
            </a:pPr>
            <a:r>
              <a:rPr lang="en-US" sz="2800" b="1" dirty="0">
                <a:effectLst>
                  <a:outerShdw blurRad="38100" dist="38100" dir="2700000" algn="tl">
                    <a:srgbClr val="000000">
                      <a:alpha val="43137"/>
                    </a:srgbClr>
                  </a:outerShdw>
                </a:effectLst>
              </a:rPr>
              <a:t>PRESS HARD! </a:t>
            </a:r>
          </a:p>
          <a:p>
            <a:pPr marL="457200" lvl="1" indent="0" fontAlgn="auto">
              <a:buNone/>
            </a:pPr>
            <a:r>
              <a:rPr lang="en-US" b="0" i="0" u="none" strike="noStrike" baseline="0" dirty="0"/>
              <a:t>Each Apparatus Should Have One Completed Manifest – Engines, CMD, Support Trailer</a:t>
            </a:r>
          </a:p>
          <a:p>
            <a:pPr lvl="1" fontAlgn="auto">
              <a:buFont typeface="Calibri" panose="020F0502020204030204" pitchFamily="34" charset="0"/>
              <a:buChar char="»"/>
            </a:pPr>
            <a:r>
              <a:rPr lang="en-US" dirty="0"/>
              <a:t>Even If There Are Multiple Agencies on The Apparatus</a:t>
            </a:r>
          </a:p>
          <a:p>
            <a:pPr indent="0" algn="l">
              <a:buNone/>
            </a:pPr>
            <a:r>
              <a:rPr lang="en-US" sz="2400" b="0" i="0" u="none" strike="noStrike" baseline="0" dirty="0"/>
              <a:t>Engine Boss of each responding unit should start their Manifest at the time of mobilization</a:t>
            </a:r>
            <a:br>
              <a:rPr lang="en-US" b="0" i="0" u="none" strike="noStrike" baseline="0" dirty="0"/>
            </a:br>
            <a:endParaRPr lang="en-US" b="0" i="0" u="none" strike="noStrike" baseline="0" dirty="0"/>
          </a:p>
        </p:txBody>
      </p:sp>
    </p:spTree>
    <p:extLst>
      <p:ext uri="{BB962C8B-B14F-4D97-AF65-F5344CB8AC3E}">
        <p14:creationId xmlns:p14="http://schemas.microsoft.com/office/powerpoint/2010/main" val="380654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r>
              <a:rPr lang="en-US" dirty="0"/>
              <a:t>OSFM Mobilization</a:t>
            </a:r>
          </a:p>
        </p:txBody>
      </p:sp>
      <p:sp>
        <p:nvSpPr>
          <p:cNvPr id="8" name="Subtitle 7">
            <a:extLst>
              <a:ext uri="{FF2B5EF4-FFF2-40B4-BE49-F238E27FC236}">
                <a16:creationId xmlns:a16="http://schemas.microsoft.com/office/drawing/2014/main" id="{0C61560D-C100-7F1D-276D-B4F5A90A5D01}"/>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27</a:t>
            </a:fld>
            <a:endParaRPr lang="en-US" dirty="0"/>
          </a:p>
        </p:txBody>
      </p:sp>
      <p:pic>
        <p:nvPicPr>
          <p:cNvPr id="15" name="Content Placeholder 14" descr="Diagram, engineering drawing&#10;&#10;Description automatically generated">
            <a:extLst>
              <a:ext uri="{FF2B5EF4-FFF2-40B4-BE49-F238E27FC236}">
                <a16:creationId xmlns:a16="http://schemas.microsoft.com/office/drawing/2014/main" id="{61BF9021-6FC4-C3A4-9A9D-F93CD40F1410}"/>
              </a:ext>
            </a:extLst>
          </p:cNvPr>
          <p:cNvPicPr>
            <a:picLocks noGrp="1" noChangeAspect="1"/>
          </p:cNvPicPr>
          <p:nvPr>
            <p:ph idx="15"/>
          </p:nvPr>
        </p:nvPicPr>
        <p:blipFill rotWithShape="1">
          <a:blip r:embed="rId2">
            <a:extLst>
              <a:ext uri="{28A0092B-C50C-407E-A947-70E740481C1C}">
                <a14:useLocalDpi xmlns:a14="http://schemas.microsoft.com/office/drawing/2010/main" val="0"/>
              </a:ext>
            </a:extLst>
          </a:blip>
          <a:srcRect l="2835" t="15000" r="2835" b="64529"/>
          <a:stretch/>
        </p:blipFill>
        <p:spPr>
          <a:xfrm>
            <a:off x="152400" y="1965960"/>
            <a:ext cx="8839200" cy="2926080"/>
          </a:xfrm>
        </p:spPr>
      </p:pic>
      <p:sp>
        <p:nvSpPr>
          <p:cNvPr id="16" name="Content Placeholder 3">
            <a:extLst>
              <a:ext uri="{FF2B5EF4-FFF2-40B4-BE49-F238E27FC236}">
                <a16:creationId xmlns:a16="http://schemas.microsoft.com/office/drawing/2014/main" id="{56FC6C3A-B708-7145-86A6-13E8CE6B6350}"/>
              </a:ext>
            </a:extLst>
          </p:cNvPr>
          <p:cNvSpPr txBox="1">
            <a:spLocks/>
          </p:cNvSpPr>
          <p:nvPr/>
        </p:nvSpPr>
        <p:spPr>
          <a:xfrm>
            <a:off x="289560" y="1600200"/>
            <a:ext cx="3749040" cy="4572000"/>
          </a:xfrm>
          <a:prstGeom prst="rect">
            <a:avLst/>
          </a:prstGeom>
        </p:spPr>
        <p:txBody>
          <a:bodyPr vert="horz" lIns="91440" tIns="45720" rIns="91440" bIns="45720" rtlCol="0">
            <a:noAutofit/>
          </a:bodyPr>
          <a:lstStyle>
            <a:lvl1pPr marL="457200" indent="-457200" algn="l" defTabSz="914400" rtl="0" eaLnBrk="1" latinLnBrk="0" hangingPunct="1">
              <a:spcBef>
                <a:spcPts val="1200"/>
              </a:spcBef>
              <a:spcAft>
                <a:spcPts val="1200"/>
              </a:spcAft>
              <a:buClr>
                <a:srgbClr val="002060"/>
              </a:buClr>
              <a:buFont typeface="Arial" panose="020B0604020202020204" pitchFamily="34" charset="0"/>
              <a:buChar char="•"/>
              <a:defRPr sz="2800" kern="1200">
                <a:solidFill>
                  <a:schemeClr val="tx1"/>
                </a:solidFill>
                <a:latin typeface="+mj-lt"/>
                <a:ea typeface="+mn-ea"/>
                <a:cs typeface="Arial" pitchFamily="34" charset="0"/>
              </a:defRPr>
            </a:lvl1pPr>
            <a:lvl2pPr marL="800100" indent="-342900" algn="l" defTabSz="914400" rtl="0" eaLnBrk="1" latinLnBrk="0" hangingPunct="1">
              <a:spcBef>
                <a:spcPts val="1200"/>
              </a:spcBef>
              <a:spcAft>
                <a:spcPts val="1200"/>
              </a:spcAft>
              <a:buClr>
                <a:srgbClr val="002060"/>
              </a:buClr>
              <a:buFont typeface="Arial" panose="020B0604020202020204" pitchFamily="34" charset="0"/>
              <a:buChar char="•"/>
              <a:defRPr sz="2400" kern="1200">
                <a:solidFill>
                  <a:schemeClr val="tx1"/>
                </a:solidFill>
                <a:latin typeface="+mj-lt"/>
                <a:ea typeface="+mn-ea"/>
                <a:cs typeface="Arial" pitchFamily="34" charset="0"/>
              </a:defRPr>
            </a:lvl2pPr>
            <a:lvl3pPr marL="1143000" indent="-228600" algn="l" defTabSz="914400" rtl="0" eaLnBrk="1" latinLnBrk="0" hangingPunct="1">
              <a:spcBef>
                <a:spcPts val="1200"/>
              </a:spcBef>
              <a:spcAft>
                <a:spcPts val="1200"/>
              </a:spcAft>
              <a:buClr>
                <a:srgbClr val="002060"/>
              </a:buClr>
              <a:buFont typeface="Arial" panose="020B0604020202020204" pitchFamily="34" charset="0"/>
              <a:buChar char="•"/>
              <a:defRPr sz="2400" kern="1200">
                <a:solidFill>
                  <a:schemeClr val="tx1"/>
                </a:solidFill>
                <a:latin typeface="+mj-lt"/>
                <a:ea typeface="+mn-ea"/>
                <a:cs typeface="Arial" pitchFamily="34" charset="0"/>
              </a:defRPr>
            </a:lvl3pPr>
            <a:lvl4pPr marL="1600200" indent="-228600" algn="l" defTabSz="914400" rtl="0" eaLnBrk="1" latinLnBrk="0" hangingPunct="1">
              <a:spcBef>
                <a:spcPts val="1200"/>
              </a:spcBef>
              <a:spcAft>
                <a:spcPts val="1200"/>
              </a:spcAft>
              <a:buClr>
                <a:srgbClr val="002060"/>
              </a:buClr>
              <a:buFont typeface="Arial" pitchFamily="34" charset="0"/>
              <a:buChar char="•"/>
              <a:defRPr sz="2400" kern="1200">
                <a:solidFill>
                  <a:schemeClr val="tx1"/>
                </a:solidFill>
                <a:latin typeface="+mj-lt"/>
                <a:ea typeface="+mn-ea"/>
                <a:cs typeface="Arial" pitchFamily="34" charset="0"/>
              </a:defRPr>
            </a:lvl4pPr>
            <a:lvl5pPr marL="2057400" indent="-228600" algn="l" defTabSz="914400" rtl="0" eaLnBrk="1" latinLnBrk="0" hangingPunct="1">
              <a:spcBef>
                <a:spcPts val="1200"/>
              </a:spcBef>
              <a:spcAft>
                <a:spcPts val="1200"/>
              </a:spcAft>
              <a:buClr>
                <a:srgbClr val="002060"/>
              </a:buClr>
              <a:buFont typeface="Arial" pitchFamily="34" charset="0"/>
              <a:buChar char="»"/>
              <a:defRPr sz="24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auto">
              <a:buNone/>
            </a:pPr>
            <a:endParaRPr lang="en-US" dirty="0"/>
          </a:p>
        </p:txBody>
      </p:sp>
      <p:sp>
        <p:nvSpPr>
          <p:cNvPr id="2" name="TextBox 1">
            <a:extLst>
              <a:ext uri="{FF2B5EF4-FFF2-40B4-BE49-F238E27FC236}">
                <a16:creationId xmlns:a16="http://schemas.microsoft.com/office/drawing/2014/main" id="{09EF28F0-2F34-AE3F-EE10-6533009A2038}"/>
              </a:ext>
            </a:extLst>
          </p:cNvPr>
          <p:cNvSpPr txBox="1"/>
          <p:nvPr/>
        </p:nvSpPr>
        <p:spPr>
          <a:xfrm>
            <a:off x="762000" y="3276598"/>
            <a:ext cx="3474720" cy="470000"/>
          </a:xfrm>
          <a:prstGeom prst="rect">
            <a:avLst/>
          </a:prstGeom>
          <a:noFill/>
        </p:spPr>
        <p:txBody>
          <a:bodyPr wrap="square" rtlCol="0">
            <a:spAutoFit/>
          </a:bodyPr>
          <a:lstStyle/>
          <a:p>
            <a:pPr marL="0" marR="0">
              <a:lnSpc>
                <a:spcPct val="107000"/>
              </a:lnSpc>
              <a:spcBef>
                <a:spcPts val="0"/>
              </a:spcBef>
              <a:spcAft>
                <a:spcPts val="0"/>
              </a:spcAft>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Name of Task Force (TF1)</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14A20E9-D199-F0B9-68C6-59DC124D1996}"/>
              </a:ext>
            </a:extLst>
          </p:cNvPr>
          <p:cNvSpPr txBox="1"/>
          <p:nvPr/>
        </p:nvSpPr>
        <p:spPr>
          <a:xfrm>
            <a:off x="4495800" y="3276600"/>
            <a:ext cx="4754880" cy="365760"/>
          </a:xfrm>
          <a:prstGeom prst="rect">
            <a:avLst/>
          </a:prstGeom>
          <a:noFill/>
        </p:spPr>
        <p:txBody>
          <a:bodyPr wrap="square" rtlCol="0">
            <a:spAutoFit/>
          </a:bodyPr>
          <a:lstStyle/>
          <a:p>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Leave blank – for IMT members only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rgbClr val="FF0000"/>
              </a:solidFill>
            </a:endParaRPr>
          </a:p>
        </p:txBody>
      </p:sp>
      <p:sp>
        <p:nvSpPr>
          <p:cNvPr id="9" name="TextBox 8">
            <a:extLst>
              <a:ext uri="{FF2B5EF4-FFF2-40B4-BE49-F238E27FC236}">
                <a16:creationId xmlns:a16="http://schemas.microsoft.com/office/drawing/2014/main" id="{7EA32394-9CD5-A648-16CD-E6A6C792A7B4}"/>
              </a:ext>
            </a:extLst>
          </p:cNvPr>
          <p:cNvSpPr txBox="1"/>
          <p:nvPr/>
        </p:nvSpPr>
        <p:spPr>
          <a:xfrm>
            <a:off x="731520" y="3826510"/>
            <a:ext cx="3931920" cy="457200"/>
          </a:xfrm>
          <a:prstGeom prst="rect">
            <a:avLst/>
          </a:prstGeom>
          <a:noFill/>
        </p:spPr>
        <p:txBody>
          <a:bodyPr wrap="square" rtlCol="0">
            <a:spAutoFit/>
          </a:bodyPr>
          <a:lstStyle/>
          <a:p>
            <a:r>
              <a:rPr lang="en-US" sz="2400" dirty="0">
                <a:solidFill>
                  <a:srgbClr val="FF0000"/>
                </a:solidFill>
                <a:effectLst/>
                <a:latin typeface="Calibri" panose="020F0502020204030204" pitchFamily="34" charset="0"/>
                <a:ea typeface="Calibri" panose="020F0502020204030204" pitchFamily="34" charset="0"/>
              </a:rPr>
              <a:t>Order number issued by AOC</a:t>
            </a:r>
            <a:endParaRPr lang="en-US" sz="2400" dirty="0">
              <a:solidFill>
                <a:srgbClr val="FF0000"/>
              </a:solidFill>
            </a:endParaRPr>
          </a:p>
        </p:txBody>
      </p:sp>
      <p:sp>
        <p:nvSpPr>
          <p:cNvPr id="10" name="TextBox 9">
            <a:extLst>
              <a:ext uri="{FF2B5EF4-FFF2-40B4-BE49-F238E27FC236}">
                <a16:creationId xmlns:a16="http://schemas.microsoft.com/office/drawing/2014/main" id="{2E252BF2-5743-FD72-EAB2-AD73F11A1260}"/>
              </a:ext>
            </a:extLst>
          </p:cNvPr>
          <p:cNvSpPr txBox="1"/>
          <p:nvPr/>
        </p:nvSpPr>
        <p:spPr>
          <a:xfrm>
            <a:off x="4724400" y="3810000"/>
            <a:ext cx="3657600" cy="470000"/>
          </a:xfrm>
          <a:prstGeom prst="rect">
            <a:avLst/>
          </a:prstGeom>
          <a:noFill/>
        </p:spPr>
        <p:txBody>
          <a:bodyPr wrap="square" rtlCol="0">
            <a:spAutoFit/>
          </a:bodyPr>
          <a:lstStyle/>
          <a:p>
            <a:pPr marL="0" marR="0">
              <a:lnSpc>
                <a:spcPct val="107000"/>
              </a:lnSpc>
              <a:spcBef>
                <a:spcPts val="0"/>
              </a:spcBef>
              <a:spcAft>
                <a:spcPts val="0"/>
              </a:spcAft>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Name of the incident</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D208390-0C43-B9A8-7FA5-E9BDCDCADF32}"/>
              </a:ext>
            </a:extLst>
          </p:cNvPr>
          <p:cNvSpPr txBox="1"/>
          <p:nvPr/>
        </p:nvSpPr>
        <p:spPr>
          <a:xfrm>
            <a:off x="838200" y="4419600"/>
            <a:ext cx="2651760" cy="731520"/>
          </a:xfrm>
          <a:prstGeom prst="rect">
            <a:avLst/>
          </a:prstGeom>
          <a:noFill/>
        </p:spPr>
        <p:txBody>
          <a:bodyPr wrap="square" rtlCol="0">
            <a:spAutoFit/>
          </a:bodyPr>
          <a:lstStyle/>
          <a:p>
            <a:r>
              <a:rPr lang="en-US" sz="2400" dirty="0">
                <a:solidFill>
                  <a:srgbClr val="FF0000"/>
                </a:solidFill>
                <a:effectLst/>
                <a:latin typeface="Calibri" panose="020F0502020204030204" pitchFamily="34" charset="0"/>
                <a:ea typeface="Calibri" panose="020F0502020204030204" pitchFamily="34" charset="0"/>
              </a:rPr>
              <a:t>Apparatus or vehicle number</a:t>
            </a:r>
            <a:endParaRPr lang="en-US" sz="2400" dirty="0">
              <a:solidFill>
                <a:srgbClr val="FF0000"/>
              </a:solidFill>
            </a:endParaRPr>
          </a:p>
        </p:txBody>
      </p:sp>
      <p:sp>
        <p:nvSpPr>
          <p:cNvPr id="12" name="TextBox 11">
            <a:extLst>
              <a:ext uri="{FF2B5EF4-FFF2-40B4-BE49-F238E27FC236}">
                <a16:creationId xmlns:a16="http://schemas.microsoft.com/office/drawing/2014/main" id="{ED16B9F5-B564-5A75-4021-7BE24AB6B6B0}"/>
              </a:ext>
            </a:extLst>
          </p:cNvPr>
          <p:cNvSpPr txBox="1"/>
          <p:nvPr/>
        </p:nvSpPr>
        <p:spPr>
          <a:xfrm>
            <a:off x="3581400" y="4419600"/>
            <a:ext cx="2011680" cy="1655518"/>
          </a:xfrm>
          <a:prstGeom prst="rect">
            <a:avLst/>
          </a:prstGeom>
          <a:noFill/>
        </p:spPr>
        <p:txBody>
          <a:bodyPr wrap="square" rtlCol="0">
            <a:spAutoFit/>
          </a:bodyPr>
          <a:lstStyle/>
          <a:p>
            <a:pPr marL="0" marR="0">
              <a:lnSpc>
                <a:spcPct val="107000"/>
              </a:lnSpc>
              <a:spcBef>
                <a:spcPts val="0"/>
              </a:spcBef>
              <a:spcAft>
                <a:spcPts val="0"/>
              </a:spcAft>
            </a:pP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Apparatus kind and type (</a:t>
            </a:r>
            <a:r>
              <a:rPr lang="en-US" sz="2400" dirty="0">
                <a:solidFill>
                  <a:srgbClr val="FF0000"/>
                </a:solidFill>
                <a:ea typeface="Calibri" panose="020F0502020204030204" pitchFamily="34" charset="0"/>
                <a:cs typeface="Calibri" panose="020F0502020204030204" pitchFamily="34" charset="0"/>
              </a:rPr>
              <a:t>T</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6 for Type 6 engine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DF3DC44-BA03-215C-273B-432BAF159C30}"/>
              </a:ext>
            </a:extLst>
          </p:cNvPr>
          <p:cNvSpPr txBox="1"/>
          <p:nvPr/>
        </p:nvSpPr>
        <p:spPr>
          <a:xfrm>
            <a:off x="5593080" y="4419600"/>
            <a:ext cx="2712720" cy="830997"/>
          </a:xfrm>
          <a:prstGeom prst="rect">
            <a:avLst/>
          </a:prstGeom>
          <a:noFill/>
        </p:spPr>
        <p:txBody>
          <a:bodyPr wrap="square" rtlCol="0">
            <a:spAutoFit/>
          </a:bodyPr>
          <a:lstStyle/>
          <a:p>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Agency owning the apparatus/vehicle</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9004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r>
              <a:rPr lang="en-US" dirty="0"/>
              <a:t>OSFM Mobilization</a:t>
            </a:r>
          </a:p>
        </p:txBody>
      </p:sp>
      <p:sp>
        <p:nvSpPr>
          <p:cNvPr id="8" name="Subtitle 7">
            <a:extLst>
              <a:ext uri="{FF2B5EF4-FFF2-40B4-BE49-F238E27FC236}">
                <a16:creationId xmlns:a16="http://schemas.microsoft.com/office/drawing/2014/main" id="{0C61560D-C100-7F1D-276D-B4F5A90A5D01}"/>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28</a:t>
            </a:fld>
            <a:endParaRPr lang="en-US" dirty="0"/>
          </a:p>
        </p:txBody>
      </p:sp>
      <p:pic>
        <p:nvPicPr>
          <p:cNvPr id="15" name="Content Placeholder 14" descr="Diagram, engineering drawing&#10;&#10;Description automatically generated">
            <a:extLst>
              <a:ext uri="{FF2B5EF4-FFF2-40B4-BE49-F238E27FC236}">
                <a16:creationId xmlns:a16="http://schemas.microsoft.com/office/drawing/2014/main" id="{61BF9021-6FC4-C3A4-9A9D-F93CD40F1410}"/>
              </a:ext>
            </a:extLst>
          </p:cNvPr>
          <p:cNvPicPr>
            <a:picLocks noGrp="1" noChangeAspect="1"/>
          </p:cNvPicPr>
          <p:nvPr>
            <p:ph idx="15"/>
          </p:nvPr>
        </p:nvPicPr>
        <p:blipFill rotWithShape="1">
          <a:blip r:embed="rId2">
            <a:extLst>
              <a:ext uri="{28A0092B-C50C-407E-A947-70E740481C1C}">
                <a14:useLocalDpi xmlns:a14="http://schemas.microsoft.com/office/drawing/2010/main" val="0"/>
              </a:ext>
            </a:extLst>
          </a:blip>
          <a:srcRect l="2778" t="34562" r="2778" b="36303"/>
          <a:stretch/>
        </p:blipFill>
        <p:spPr>
          <a:xfrm>
            <a:off x="150876" y="1348471"/>
            <a:ext cx="8842248" cy="4161058"/>
          </a:xfrm>
        </p:spPr>
      </p:pic>
      <p:sp>
        <p:nvSpPr>
          <p:cNvPr id="2" name="TextBox 1">
            <a:extLst>
              <a:ext uri="{FF2B5EF4-FFF2-40B4-BE49-F238E27FC236}">
                <a16:creationId xmlns:a16="http://schemas.microsoft.com/office/drawing/2014/main" id="{CB706DFF-C5BA-E0D1-8300-9180A2C8FA85}"/>
              </a:ext>
            </a:extLst>
          </p:cNvPr>
          <p:cNvSpPr txBox="1"/>
          <p:nvPr/>
        </p:nvSpPr>
        <p:spPr>
          <a:xfrm>
            <a:off x="762000" y="1828800"/>
            <a:ext cx="3276600" cy="830997"/>
          </a:xfrm>
          <a:prstGeom prst="rect">
            <a:avLst/>
          </a:prstGeom>
          <a:noFill/>
        </p:spPr>
        <p:txBody>
          <a:bodyPr wrap="square" rtlCol="0">
            <a:spAutoFit/>
          </a:bodyPr>
          <a:lstStyle/>
          <a:p>
            <a:r>
              <a:rPr lang="en-US" sz="2400" b="0" i="0" u="none" strike="noStrike" baseline="0" dirty="0">
                <a:solidFill>
                  <a:srgbClr val="FF0000"/>
                </a:solidFill>
                <a:latin typeface="+mj-lt"/>
              </a:rPr>
              <a:t>Enter the names of individuals on apparatus</a:t>
            </a:r>
            <a:endParaRPr lang="en-US" sz="2400" dirty="0">
              <a:solidFill>
                <a:srgbClr val="FF0000"/>
              </a:solidFill>
              <a:latin typeface="+mj-lt"/>
            </a:endParaRPr>
          </a:p>
        </p:txBody>
      </p:sp>
      <p:sp>
        <p:nvSpPr>
          <p:cNvPr id="3" name="TextBox 2">
            <a:extLst>
              <a:ext uri="{FF2B5EF4-FFF2-40B4-BE49-F238E27FC236}">
                <a16:creationId xmlns:a16="http://schemas.microsoft.com/office/drawing/2014/main" id="{22E6BCBE-544E-B804-263C-083F2BB73BD3}"/>
              </a:ext>
            </a:extLst>
          </p:cNvPr>
          <p:cNvSpPr txBox="1"/>
          <p:nvPr/>
        </p:nvSpPr>
        <p:spPr>
          <a:xfrm>
            <a:off x="4023360" y="1752600"/>
            <a:ext cx="1463040" cy="2308324"/>
          </a:xfrm>
          <a:prstGeom prst="rect">
            <a:avLst/>
          </a:prstGeom>
          <a:noFill/>
        </p:spPr>
        <p:txBody>
          <a:bodyPr wrap="square" rtlCol="0">
            <a:spAutoFit/>
          </a:bodyPr>
          <a:lstStyle/>
          <a:p>
            <a:r>
              <a:rPr lang="en-US" sz="2400" b="0" i="0" u="none" strike="noStrike" baseline="0" dirty="0">
                <a:solidFill>
                  <a:srgbClr val="FF0000"/>
                </a:solidFill>
                <a:latin typeface="+mj-lt"/>
              </a:rPr>
              <a:t>Enter position for each individual (TFL, ENG, AO, FF)</a:t>
            </a:r>
            <a:endParaRPr lang="en-US" sz="2400" dirty="0">
              <a:solidFill>
                <a:srgbClr val="FF0000"/>
              </a:solidFill>
              <a:latin typeface="+mj-lt"/>
            </a:endParaRPr>
          </a:p>
        </p:txBody>
      </p:sp>
      <p:sp>
        <p:nvSpPr>
          <p:cNvPr id="9" name="TextBox 8">
            <a:extLst>
              <a:ext uri="{FF2B5EF4-FFF2-40B4-BE49-F238E27FC236}">
                <a16:creationId xmlns:a16="http://schemas.microsoft.com/office/drawing/2014/main" id="{3B94CB0F-43F3-EA05-78BC-998081705BD7}"/>
              </a:ext>
            </a:extLst>
          </p:cNvPr>
          <p:cNvSpPr txBox="1"/>
          <p:nvPr/>
        </p:nvSpPr>
        <p:spPr>
          <a:xfrm>
            <a:off x="5562600" y="1828800"/>
            <a:ext cx="2743200" cy="1200329"/>
          </a:xfrm>
          <a:prstGeom prst="rect">
            <a:avLst/>
          </a:prstGeom>
          <a:noFill/>
        </p:spPr>
        <p:txBody>
          <a:bodyPr wrap="square" rtlCol="0">
            <a:spAutoFit/>
          </a:bodyPr>
          <a:lstStyle/>
          <a:p>
            <a:r>
              <a:rPr lang="en-US" sz="2400" b="0" i="0" u="none" strike="noStrike" baseline="0" dirty="0">
                <a:solidFill>
                  <a:srgbClr val="FF0000"/>
                </a:solidFill>
                <a:latin typeface="+mj-lt"/>
              </a:rPr>
              <a:t>Enter home agency for each individual on apparatus</a:t>
            </a:r>
            <a:endParaRPr lang="en-US" sz="2400" dirty="0">
              <a:solidFill>
                <a:srgbClr val="FF0000"/>
              </a:solidFill>
              <a:latin typeface="+mj-lt"/>
            </a:endParaRPr>
          </a:p>
        </p:txBody>
      </p:sp>
      <p:sp>
        <p:nvSpPr>
          <p:cNvPr id="10" name="TextBox 9">
            <a:extLst>
              <a:ext uri="{FF2B5EF4-FFF2-40B4-BE49-F238E27FC236}">
                <a16:creationId xmlns:a16="http://schemas.microsoft.com/office/drawing/2014/main" id="{CEECCEF4-F6AD-FF8A-C25B-36F927C8FAEE}"/>
              </a:ext>
            </a:extLst>
          </p:cNvPr>
          <p:cNvSpPr txBox="1"/>
          <p:nvPr/>
        </p:nvSpPr>
        <p:spPr>
          <a:xfrm>
            <a:off x="5410200" y="3291840"/>
            <a:ext cx="2926080" cy="1280160"/>
          </a:xfrm>
          <a:prstGeom prst="rect">
            <a:avLst/>
          </a:prstGeom>
          <a:noFill/>
        </p:spPr>
        <p:txBody>
          <a:bodyPr wrap="square" rtlCol="0">
            <a:spAutoFit/>
          </a:bodyPr>
          <a:lstStyle/>
          <a:p>
            <a:r>
              <a:rPr lang="en-US" sz="2400" b="1" dirty="0"/>
              <a:t>Make A Copy If Home Agency Differs From Apparatus Agency</a:t>
            </a:r>
          </a:p>
        </p:txBody>
      </p:sp>
      <p:sp>
        <p:nvSpPr>
          <p:cNvPr id="11" name="TextBox 10">
            <a:extLst>
              <a:ext uri="{FF2B5EF4-FFF2-40B4-BE49-F238E27FC236}">
                <a16:creationId xmlns:a16="http://schemas.microsoft.com/office/drawing/2014/main" id="{817AE2DE-06F1-919F-B1CA-B96625C490A9}"/>
              </a:ext>
            </a:extLst>
          </p:cNvPr>
          <p:cNvSpPr txBox="1"/>
          <p:nvPr/>
        </p:nvSpPr>
        <p:spPr>
          <a:xfrm>
            <a:off x="1844040" y="4796135"/>
            <a:ext cx="2118360" cy="461665"/>
          </a:xfrm>
          <a:prstGeom prst="rect">
            <a:avLst/>
          </a:prstGeom>
          <a:noFill/>
        </p:spPr>
        <p:txBody>
          <a:bodyPr wrap="square" rtlCol="0">
            <a:spAutoFit/>
          </a:bodyPr>
          <a:lstStyle/>
          <a:p>
            <a:r>
              <a:rPr lang="en-US" sz="2400" dirty="0"/>
              <a:t>ALS Capable?</a:t>
            </a:r>
          </a:p>
        </p:txBody>
      </p:sp>
    </p:spTree>
    <p:extLst>
      <p:ext uri="{BB962C8B-B14F-4D97-AF65-F5344CB8AC3E}">
        <p14:creationId xmlns:p14="http://schemas.microsoft.com/office/powerpoint/2010/main" val="171754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r>
              <a:rPr lang="en-US" dirty="0"/>
              <a:t>OSFM Mobilization</a:t>
            </a:r>
          </a:p>
        </p:txBody>
      </p:sp>
      <p:sp>
        <p:nvSpPr>
          <p:cNvPr id="8" name="Subtitle 7">
            <a:extLst>
              <a:ext uri="{FF2B5EF4-FFF2-40B4-BE49-F238E27FC236}">
                <a16:creationId xmlns:a16="http://schemas.microsoft.com/office/drawing/2014/main" id="{0C61560D-C100-7F1D-276D-B4F5A90A5D01}"/>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29</a:t>
            </a:fld>
            <a:endParaRPr lang="en-US" dirty="0"/>
          </a:p>
        </p:txBody>
      </p:sp>
      <p:pic>
        <p:nvPicPr>
          <p:cNvPr id="15" name="Content Placeholder 14" descr="Diagram, engineering drawing&#10;&#10;Description automatically generated">
            <a:extLst>
              <a:ext uri="{FF2B5EF4-FFF2-40B4-BE49-F238E27FC236}">
                <a16:creationId xmlns:a16="http://schemas.microsoft.com/office/drawing/2014/main" id="{61BF9021-6FC4-C3A4-9A9D-F93CD40F1410}"/>
              </a:ext>
            </a:extLst>
          </p:cNvPr>
          <p:cNvPicPr>
            <a:picLocks noGrp="1" noChangeAspect="1"/>
          </p:cNvPicPr>
          <p:nvPr>
            <p:ph idx="15"/>
          </p:nvPr>
        </p:nvPicPr>
        <p:blipFill rotWithShape="1">
          <a:blip r:embed="rId2">
            <a:extLst>
              <a:ext uri="{28A0092B-C50C-407E-A947-70E740481C1C}">
                <a14:useLocalDpi xmlns:a14="http://schemas.microsoft.com/office/drawing/2010/main" val="0"/>
              </a:ext>
            </a:extLst>
          </a:blip>
          <a:srcRect l="2778" t="62786" r="2778" b="29098"/>
          <a:stretch/>
        </p:blipFill>
        <p:spPr>
          <a:xfrm>
            <a:off x="150876" y="2849443"/>
            <a:ext cx="8842248" cy="1159114"/>
          </a:xfrm>
        </p:spPr>
      </p:pic>
      <p:sp>
        <p:nvSpPr>
          <p:cNvPr id="10" name="TextBox 9">
            <a:extLst>
              <a:ext uri="{FF2B5EF4-FFF2-40B4-BE49-F238E27FC236}">
                <a16:creationId xmlns:a16="http://schemas.microsoft.com/office/drawing/2014/main" id="{B42561F5-873D-CE5F-0EBB-459719945E21}"/>
              </a:ext>
            </a:extLst>
          </p:cNvPr>
          <p:cNvSpPr txBox="1"/>
          <p:nvPr/>
        </p:nvSpPr>
        <p:spPr>
          <a:xfrm>
            <a:off x="762000" y="3551357"/>
            <a:ext cx="3733800" cy="1200329"/>
          </a:xfrm>
          <a:prstGeom prst="rect">
            <a:avLst/>
          </a:prstGeom>
          <a:noFill/>
        </p:spPr>
        <p:txBody>
          <a:bodyPr wrap="square" rtlCol="0">
            <a:spAutoFit/>
          </a:bodyPr>
          <a:lstStyle/>
          <a:p>
            <a:r>
              <a:rPr lang="en-US" sz="2400" b="0" i="0" u="none" strike="noStrike" baseline="0" dirty="0">
                <a:solidFill>
                  <a:srgbClr val="FF0000"/>
                </a:solidFill>
                <a:latin typeface="+mj-lt"/>
              </a:rPr>
              <a:t>Enter date and time Task Force leaves the POD for incident</a:t>
            </a:r>
            <a:endParaRPr lang="en-US" sz="2400" dirty="0">
              <a:solidFill>
                <a:srgbClr val="FF0000"/>
              </a:solidFill>
              <a:latin typeface="+mj-lt"/>
            </a:endParaRPr>
          </a:p>
        </p:txBody>
      </p:sp>
      <p:sp>
        <p:nvSpPr>
          <p:cNvPr id="11" name="TextBox 10">
            <a:extLst>
              <a:ext uri="{FF2B5EF4-FFF2-40B4-BE49-F238E27FC236}">
                <a16:creationId xmlns:a16="http://schemas.microsoft.com/office/drawing/2014/main" id="{6E86158F-22AA-7E14-F8D8-BEB4A10496CA}"/>
              </a:ext>
            </a:extLst>
          </p:cNvPr>
          <p:cNvSpPr txBox="1"/>
          <p:nvPr/>
        </p:nvSpPr>
        <p:spPr>
          <a:xfrm>
            <a:off x="4572000" y="3512403"/>
            <a:ext cx="3749040" cy="2308324"/>
          </a:xfrm>
          <a:prstGeom prst="rect">
            <a:avLst/>
          </a:prstGeom>
          <a:noFill/>
        </p:spPr>
        <p:txBody>
          <a:bodyPr wrap="square" rtlCol="0">
            <a:spAutoFit/>
          </a:bodyPr>
          <a:lstStyle/>
          <a:p>
            <a:r>
              <a:rPr lang="en-US" sz="2400" b="0" i="0" u="none" strike="noStrike" baseline="0" dirty="0">
                <a:solidFill>
                  <a:srgbClr val="FF0000"/>
                </a:solidFill>
                <a:latin typeface="+mj-lt"/>
              </a:rPr>
              <a:t>Upon arrival back at home station, enter date and time</a:t>
            </a:r>
          </a:p>
          <a:p>
            <a:endParaRPr lang="en-US" sz="2400" dirty="0">
              <a:solidFill>
                <a:srgbClr val="FF0000"/>
              </a:solidFill>
              <a:latin typeface="+mj-lt"/>
            </a:endParaRPr>
          </a:p>
          <a:p>
            <a:r>
              <a:rPr lang="en-US" sz="2400" dirty="0">
                <a:solidFill>
                  <a:srgbClr val="FF0000"/>
                </a:solidFill>
                <a:latin typeface="+mj-lt"/>
              </a:rPr>
              <a:t>TFL to call AOC when all resources have arrived back at their home station </a:t>
            </a:r>
          </a:p>
        </p:txBody>
      </p:sp>
    </p:spTree>
    <p:extLst>
      <p:ext uri="{BB962C8B-B14F-4D97-AF65-F5344CB8AC3E}">
        <p14:creationId xmlns:p14="http://schemas.microsoft.com/office/powerpoint/2010/main" val="39940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CE4521-3E7C-AD07-BA48-597044A19E8B}"/>
              </a:ext>
            </a:extLst>
          </p:cNvPr>
          <p:cNvSpPr>
            <a:spLocks noGrp="1"/>
          </p:cNvSpPr>
          <p:nvPr>
            <p:ph type="ctrTitle"/>
          </p:nvPr>
        </p:nvSpPr>
        <p:spPr/>
        <p:txBody>
          <a:bodyPr/>
          <a:lstStyle/>
          <a:p>
            <a:endParaRPr lang="en-US" dirty="0"/>
          </a:p>
        </p:txBody>
      </p:sp>
      <p:sp>
        <p:nvSpPr>
          <p:cNvPr id="8" name="Subtitle 7">
            <a:extLst>
              <a:ext uri="{FF2B5EF4-FFF2-40B4-BE49-F238E27FC236}">
                <a16:creationId xmlns:a16="http://schemas.microsoft.com/office/drawing/2014/main" id="{D50CD936-135E-02EA-FBB4-AA3935859AE5}"/>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415C4A8C-9623-E020-37AD-E49DE0E6125D}"/>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E85710F9-6BA9-0149-9B7D-23F98DC1F8AB}"/>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9F385E4C-717A-B393-ADE8-F821B5E91D96}"/>
              </a:ext>
            </a:extLst>
          </p:cNvPr>
          <p:cNvSpPr>
            <a:spLocks noGrp="1"/>
          </p:cNvSpPr>
          <p:nvPr>
            <p:ph type="sldNum" sz="quarter" idx="4"/>
          </p:nvPr>
        </p:nvSpPr>
        <p:spPr/>
        <p:txBody>
          <a:bodyPr/>
          <a:lstStyle/>
          <a:p>
            <a:fld id="{F727FCB8-C722-4482-B524-752A88E4A0E6}" type="slidenum">
              <a:rPr lang="en-US" smtClean="0"/>
              <a:pPr/>
              <a:t>3</a:t>
            </a:fld>
            <a:endParaRPr lang="en-US" dirty="0"/>
          </a:p>
        </p:txBody>
      </p:sp>
      <p:pic>
        <p:nvPicPr>
          <p:cNvPr id="14" name="Content Placeholder 13">
            <a:extLst>
              <a:ext uri="{FF2B5EF4-FFF2-40B4-BE49-F238E27FC236}">
                <a16:creationId xmlns:a16="http://schemas.microsoft.com/office/drawing/2014/main" id="{DA396C06-3A8A-C865-6099-4FF7FE1DE3E7}"/>
              </a:ext>
            </a:extLst>
          </p:cNvPr>
          <p:cNvPicPr>
            <a:picLocks noGrp="1" noChangeAspect="1"/>
          </p:cNvPicPr>
          <p:nvPr>
            <p:ph idx="15"/>
          </p:nvPr>
        </p:nvPicPr>
        <p:blipFill rotWithShape="1">
          <a:blip r:embed="rId2"/>
          <a:srcRect t="4689" b="3385"/>
          <a:stretch/>
        </p:blipFill>
        <p:spPr>
          <a:xfrm>
            <a:off x="283754" y="45720"/>
            <a:ext cx="8576492" cy="6766560"/>
          </a:xfrm>
          <a:prstGeom prst="rect">
            <a:avLst/>
          </a:prstGeom>
        </p:spPr>
      </p:pic>
    </p:spTree>
    <p:extLst>
      <p:ext uri="{BB962C8B-B14F-4D97-AF65-F5344CB8AC3E}">
        <p14:creationId xmlns:p14="http://schemas.microsoft.com/office/powerpoint/2010/main" val="2134650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r>
              <a:rPr lang="en-US" dirty="0"/>
              <a:t>OSFM Mobilization</a:t>
            </a:r>
          </a:p>
        </p:txBody>
      </p:sp>
      <p:sp>
        <p:nvSpPr>
          <p:cNvPr id="8" name="Subtitle 7">
            <a:extLst>
              <a:ext uri="{FF2B5EF4-FFF2-40B4-BE49-F238E27FC236}">
                <a16:creationId xmlns:a16="http://schemas.microsoft.com/office/drawing/2014/main" id="{0C61560D-C100-7F1D-276D-B4F5A90A5D01}"/>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30</a:t>
            </a:fld>
            <a:endParaRPr lang="en-US" dirty="0"/>
          </a:p>
        </p:txBody>
      </p:sp>
      <p:pic>
        <p:nvPicPr>
          <p:cNvPr id="15" name="Content Placeholder 14" descr="Diagram, engineering drawing&#10;&#10;Description automatically generated">
            <a:extLst>
              <a:ext uri="{FF2B5EF4-FFF2-40B4-BE49-F238E27FC236}">
                <a16:creationId xmlns:a16="http://schemas.microsoft.com/office/drawing/2014/main" id="{61BF9021-6FC4-C3A4-9A9D-F93CD40F1410}"/>
              </a:ext>
            </a:extLst>
          </p:cNvPr>
          <p:cNvPicPr>
            <a:picLocks noGrp="1" noChangeAspect="1"/>
          </p:cNvPicPr>
          <p:nvPr>
            <p:ph idx="15"/>
          </p:nvPr>
        </p:nvPicPr>
        <p:blipFill rotWithShape="1">
          <a:blip r:embed="rId2">
            <a:extLst>
              <a:ext uri="{28A0092B-C50C-407E-A947-70E740481C1C}">
                <a14:useLocalDpi xmlns:a14="http://schemas.microsoft.com/office/drawing/2010/main" val="0"/>
              </a:ext>
            </a:extLst>
          </a:blip>
          <a:srcRect t="79175" b="13541"/>
          <a:stretch/>
        </p:blipFill>
        <p:spPr>
          <a:xfrm>
            <a:off x="150876" y="2937764"/>
            <a:ext cx="8842248" cy="982472"/>
          </a:xfrm>
        </p:spPr>
      </p:pic>
      <p:sp>
        <p:nvSpPr>
          <p:cNvPr id="2" name="TextBox 1">
            <a:extLst>
              <a:ext uri="{FF2B5EF4-FFF2-40B4-BE49-F238E27FC236}">
                <a16:creationId xmlns:a16="http://schemas.microsoft.com/office/drawing/2014/main" id="{49CC0C62-1A79-9912-724D-02D5166A3EC9}"/>
              </a:ext>
            </a:extLst>
          </p:cNvPr>
          <p:cNvSpPr txBox="1"/>
          <p:nvPr/>
        </p:nvSpPr>
        <p:spPr>
          <a:xfrm>
            <a:off x="457200" y="1752600"/>
            <a:ext cx="3581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New for 2023</a:t>
            </a:r>
          </a:p>
        </p:txBody>
      </p:sp>
      <p:sp>
        <p:nvSpPr>
          <p:cNvPr id="3" name="TextBox 2">
            <a:extLst>
              <a:ext uri="{FF2B5EF4-FFF2-40B4-BE49-F238E27FC236}">
                <a16:creationId xmlns:a16="http://schemas.microsoft.com/office/drawing/2014/main" id="{06590DF0-2FC9-F653-7517-C81F05DFD5B1}"/>
              </a:ext>
            </a:extLst>
          </p:cNvPr>
          <p:cNvSpPr txBox="1"/>
          <p:nvPr/>
        </p:nvSpPr>
        <p:spPr>
          <a:xfrm>
            <a:off x="3017520" y="4114800"/>
            <a:ext cx="3108960" cy="461665"/>
          </a:xfrm>
          <a:prstGeom prst="rect">
            <a:avLst/>
          </a:prstGeom>
          <a:noFill/>
        </p:spPr>
        <p:txBody>
          <a:bodyPr wrap="square" rtlCol="0">
            <a:spAutoFit/>
          </a:bodyPr>
          <a:lstStyle/>
          <a:p>
            <a:r>
              <a:rPr lang="en-US" sz="2400" dirty="0"/>
              <a:t>Remob = New Manifest</a:t>
            </a:r>
          </a:p>
        </p:txBody>
      </p:sp>
    </p:spTree>
    <p:extLst>
      <p:ext uri="{BB962C8B-B14F-4D97-AF65-F5344CB8AC3E}">
        <p14:creationId xmlns:p14="http://schemas.microsoft.com/office/powerpoint/2010/main" val="3158603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r>
              <a:rPr lang="en-US" dirty="0"/>
              <a:t>OSFM Mobilization</a:t>
            </a:r>
          </a:p>
        </p:txBody>
      </p:sp>
      <p:sp>
        <p:nvSpPr>
          <p:cNvPr id="8" name="Subtitle 7">
            <a:extLst>
              <a:ext uri="{FF2B5EF4-FFF2-40B4-BE49-F238E27FC236}">
                <a16:creationId xmlns:a16="http://schemas.microsoft.com/office/drawing/2014/main" id="{0C61560D-C100-7F1D-276D-B4F5A90A5D01}"/>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31</a:t>
            </a:fld>
            <a:endParaRPr lang="en-US" dirty="0"/>
          </a:p>
        </p:txBody>
      </p:sp>
      <p:sp>
        <p:nvSpPr>
          <p:cNvPr id="9" name="Content Placeholder 8">
            <a:extLst>
              <a:ext uri="{FF2B5EF4-FFF2-40B4-BE49-F238E27FC236}">
                <a16:creationId xmlns:a16="http://schemas.microsoft.com/office/drawing/2014/main" id="{16D4FC71-F244-9F6B-A765-B31218316019}"/>
              </a:ext>
            </a:extLst>
          </p:cNvPr>
          <p:cNvSpPr>
            <a:spLocks noGrp="1"/>
          </p:cNvSpPr>
          <p:nvPr>
            <p:ph idx="15"/>
          </p:nvPr>
        </p:nvSpPr>
        <p:spPr>
          <a:xfrm>
            <a:off x="1417320" y="2880360"/>
            <a:ext cx="6309360" cy="1097280"/>
          </a:xfrm>
        </p:spPr>
        <p:txBody>
          <a:bodyPr/>
          <a:lstStyle/>
          <a:p>
            <a:pPr marL="0" indent="0">
              <a:buNone/>
            </a:pPr>
            <a:r>
              <a:rPr lang="en-US" sz="6000" b="1" dirty="0">
                <a:effectLst>
                  <a:outerShdw blurRad="38100" dist="38100" dir="2700000" algn="tl">
                    <a:srgbClr val="000000">
                      <a:alpha val="43137"/>
                    </a:srgbClr>
                  </a:outerShdw>
                </a:effectLst>
              </a:rPr>
              <a:t>CHECK-IN PROCESS</a:t>
            </a:r>
          </a:p>
        </p:txBody>
      </p:sp>
    </p:spTree>
    <p:extLst>
      <p:ext uri="{BB962C8B-B14F-4D97-AF65-F5344CB8AC3E}">
        <p14:creationId xmlns:p14="http://schemas.microsoft.com/office/powerpoint/2010/main" val="4268048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1"/>
            <a:ext cx="8839200" cy="533399"/>
          </a:xfrm>
        </p:spPr>
        <p:txBody>
          <a:bodyPr/>
          <a:lstStyle/>
          <a:p>
            <a:r>
              <a:rPr lang="en-US" dirty="0"/>
              <a:t>OSFM Mobilization</a:t>
            </a:r>
          </a:p>
        </p:txBody>
      </p:sp>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32</a:t>
            </a:fld>
            <a:endParaRPr lang="en-US" dirty="0"/>
          </a:p>
        </p:txBody>
      </p:sp>
      <p:sp>
        <p:nvSpPr>
          <p:cNvPr id="4" name="Content Placeholder 3"/>
          <p:cNvSpPr>
            <a:spLocks noGrp="1"/>
          </p:cNvSpPr>
          <p:nvPr>
            <p:ph idx="15"/>
          </p:nvPr>
        </p:nvSpPr>
        <p:spPr>
          <a:xfrm>
            <a:off x="304800" y="2331720"/>
            <a:ext cx="4114800" cy="2194560"/>
          </a:xfrm>
        </p:spPr>
        <p:txBody>
          <a:bodyPr>
            <a:noAutofit/>
          </a:bodyPr>
          <a:lstStyle/>
          <a:p>
            <a:pPr indent="0">
              <a:buNone/>
            </a:pPr>
            <a:r>
              <a:rPr lang="en-US" sz="2400" dirty="0"/>
              <a:t>Fuel prior to arrival (not reimbursable)</a:t>
            </a:r>
          </a:p>
          <a:p>
            <a:pPr indent="0">
              <a:buNone/>
            </a:pPr>
            <a:r>
              <a:rPr lang="en-US" sz="2400" dirty="0"/>
              <a:t>TFL contacts the AOC</a:t>
            </a:r>
          </a:p>
          <a:p>
            <a:pPr indent="0">
              <a:buNone/>
            </a:pPr>
            <a:r>
              <a:rPr lang="en-US" sz="2400" dirty="0"/>
              <a:t>TFL checks in with RESL</a:t>
            </a:r>
          </a:p>
        </p:txBody>
      </p:sp>
      <p:sp>
        <p:nvSpPr>
          <p:cNvPr id="3" name="TextBox 2">
            <a:extLst>
              <a:ext uri="{FF2B5EF4-FFF2-40B4-BE49-F238E27FC236}">
                <a16:creationId xmlns:a16="http://schemas.microsoft.com/office/drawing/2014/main" id="{8EBB4677-D86F-B72B-F3D7-A2CD687AFFE5}"/>
              </a:ext>
            </a:extLst>
          </p:cNvPr>
          <p:cNvSpPr txBox="1"/>
          <p:nvPr/>
        </p:nvSpPr>
        <p:spPr>
          <a:xfrm>
            <a:off x="4495800" y="1447800"/>
            <a:ext cx="4114800" cy="4524315"/>
          </a:xfrm>
          <a:prstGeom prst="rect">
            <a:avLst/>
          </a:prstGeom>
          <a:noFill/>
        </p:spPr>
        <p:txBody>
          <a:bodyPr wrap="square" rtlCol="0">
            <a:spAutoFit/>
          </a:bodyPr>
          <a:lstStyle/>
          <a:p>
            <a:pPr lvl="1" indent="0">
              <a:spcBef>
                <a:spcPts val="1200"/>
              </a:spcBef>
              <a:spcAft>
                <a:spcPts val="1200"/>
              </a:spcAft>
              <a:buNone/>
            </a:pPr>
            <a:r>
              <a:rPr lang="en-US" sz="2400" dirty="0"/>
              <a:t>TFL Receives Packets:</a:t>
            </a:r>
          </a:p>
          <a:p>
            <a:pPr marL="457200" lvl="2" indent="0">
              <a:spcBef>
                <a:spcPts val="1200"/>
              </a:spcBef>
              <a:spcAft>
                <a:spcPts val="1200"/>
              </a:spcAft>
              <a:buNone/>
            </a:pPr>
            <a:r>
              <a:rPr lang="en-US" sz="2400" dirty="0"/>
              <a:t>TF/ST Leader Guidebook</a:t>
            </a:r>
          </a:p>
          <a:p>
            <a:pPr marL="457200" lvl="2" indent="0">
              <a:spcBef>
                <a:spcPts val="1200"/>
              </a:spcBef>
              <a:spcAft>
                <a:spcPts val="1200"/>
              </a:spcAft>
              <a:buNone/>
            </a:pPr>
            <a:r>
              <a:rPr lang="en-US" sz="2400" dirty="0"/>
              <a:t>ICS 212 – Demob Form (7)</a:t>
            </a:r>
          </a:p>
          <a:p>
            <a:pPr marL="457200" lvl="2" indent="0">
              <a:spcBef>
                <a:spcPts val="1200"/>
              </a:spcBef>
              <a:spcAft>
                <a:spcPts val="1200"/>
              </a:spcAft>
              <a:buNone/>
            </a:pPr>
            <a:r>
              <a:rPr lang="en-US" sz="2400" dirty="0"/>
              <a:t>Engine/Crew Eval Form (6)</a:t>
            </a:r>
          </a:p>
          <a:p>
            <a:pPr marL="457200" lvl="2" indent="0">
              <a:spcBef>
                <a:spcPts val="1200"/>
              </a:spcBef>
              <a:spcAft>
                <a:spcPts val="1200"/>
              </a:spcAft>
              <a:buNone/>
            </a:pPr>
            <a:r>
              <a:rPr lang="en-US" sz="2400" dirty="0"/>
              <a:t>ICS 214 – Unit Log (6)</a:t>
            </a:r>
          </a:p>
          <a:p>
            <a:pPr marL="457200" lvl="2" indent="0">
              <a:spcBef>
                <a:spcPts val="1200"/>
              </a:spcBef>
              <a:spcAft>
                <a:spcPts val="1200"/>
              </a:spcAft>
              <a:buNone/>
            </a:pPr>
            <a:r>
              <a:rPr lang="en-US" sz="2400" dirty="0"/>
              <a:t>After Action Review Form</a:t>
            </a:r>
          </a:p>
          <a:p>
            <a:pPr marL="457200" lvl="2" indent="0">
              <a:spcBef>
                <a:spcPts val="1200"/>
              </a:spcBef>
              <a:spcAft>
                <a:spcPts val="1200"/>
              </a:spcAft>
              <a:buNone/>
            </a:pPr>
            <a:r>
              <a:rPr lang="en-US" sz="2400" dirty="0"/>
              <a:t>Structural Protection Plan</a:t>
            </a:r>
          </a:p>
        </p:txBody>
      </p:sp>
    </p:spTree>
    <p:extLst>
      <p:ext uri="{BB962C8B-B14F-4D97-AF65-F5344CB8AC3E}">
        <p14:creationId xmlns:p14="http://schemas.microsoft.com/office/powerpoint/2010/main" val="1678248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1"/>
            <a:ext cx="8839200" cy="533399"/>
          </a:xfrm>
        </p:spPr>
        <p:txBody>
          <a:bodyPr/>
          <a:lstStyle/>
          <a:p>
            <a:r>
              <a:rPr lang="en-US" dirty="0"/>
              <a:t>OSFM Mobilization</a:t>
            </a:r>
          </a:p>
        </p:txBody>
      </p:sp>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33</a:t>
            </a:fld>
            <a:endParaRPr lang="en-US" dirty="0"/>
          </a:p>
        </p:txBody>
      </p:sp>
      <p:sp>
        <p:nvSpPr>
          <p:cNvPr id="4" name="Content Placeholder 3"/>
          <p:cNvSpPr>
            <a:spLocks noGrp="1"/>
          </p:cNvSpPr>
          <p:nvPr>
            <p:ph idx="15"/>
          </p:nvPr>
        </p:nvSpPr>
        <p:spPr>
          <a:xfrm>
            <a:off x="304800" y="1463040"/>
            <a:ext cx="3291840" cy="4480560"/>
          </a:xfrm>
        </p:spPr>
        <p:txBody>
          <a:bodyPr>
            <a:noAutofit/>
          </a:bodyPr>
          <a:lstStyle/>
          <a:p>
            <a:pPr marL="0" indent="0">
              <a:buNone/>
            </a:pPr>
            <a:r>
              <a:rPr lang="en-US" b="1" dirty="0">
                <a:effectLst>
                  <a:outerShdw blurRad="38100" dist="38100" dir="2700000" algn="tl">
                    <a:srgbClr val="000000">
                      <a:alpha val="43137"/>
                    </a:srgbClr>
                  </a:outerShdw>
                </a:effectLst>
              </a:rPr>
              <a:t>Check-In Logistics</a:t>
            </a:r>
          </a:p>
          <a:p>
            <a:pPr marL="457200" lvl="1" indent="0">
              <a:buNone/>
            </a:pPr>
            <a:r>
              <a:rPr lang="en-US" dirty="0"/>
              <a:t>TFL only</a:t>
            </a:r>
          </a:p>
          <a:p>
            <a:pPr marL="457200" lvl="1" indent="0">
              <a:buNone/>
            </a:pPr>
            <a:r>
              <a:rPr lang="en-US" dirty="0"/>
              <a:t>Staging</a:t>
            </a:r>
          </a:p>
          <a:p>
            <a:pPr marL="457200" lvl="1" indent="0">
              <a:buNone/>
            </a:pPr>
            <a:r>
              <a:rPr lang="en-US" dirty="0"/>
              <a:t>Radios</a:t>
            </a:r>
          </a:p>
          <a:p>
            <a:pPr marL="457200" lvl="1" indent="0">
              <a:buNone/>
            </a:pPr>
            <a:r>
              <a:rPr lang="en-US" dirty="0"/>
              <a:t>Briefing &amp; Maps</a:t>
            </a:r>
          </a:p>
          <a:p>
            <a:pPr marL="457200" lvl="1" indent="0">
              <a:buNone/>
            </a:pPr>
            <a:r>
              <a:rPr lang="en-US" dirty="0"/>
              <a:t>Camp Layout</a:t>
            </a:r>
          </a:p>
          <a:p>
            <a:pPr lvl="1"/>
            <a:endParaRPr lang="en-US" dirty="0"/>
          </a:p>
          <a:p>
            <a:pPr lvl="1"/>
            <a:endParaRPr lang="en-US" dirty="0"/>
          </a:p>
          <a:p>
            <a:pPr marL="457200" lvl="1" indent="0">
              <a:buNone/>
            </a:pPr>
            <a:endParaRPr lang="en-US" dirty="0"/>
          </a:p>
        </p:txBody>
      </p:sp>
      <p:pic>
        <p:nvPicPr>
          <p:cNvPr id="4098" name="Picture 2" descr="C:\Users\mrawlin\Desktop\2019\Presentations\Symposium Shuffle\IMG_1651.JPG"/>
          <p:cNvPicPr>
            <a:picLocks noChangeAspect="1" noChangeArrowheads="1"/>
          </p:cNvPicPr>
          <p:nvPr/>
        </p:nvPicPr>
        <p:blipFill rotWithShape="1">
          <a:blip r:embed="rId3">
            <a:extLst>
              <a:ext uri="{28A0092B-C50C-407E-A947-70E740481C1C}">
                <a14:useLocalDpi xmlns:a14="http://schemas.microsoft.com/office/drawing/2010/main" val="0"/>
              </a:ext>
            </a:extLst>
          </a:blip>
          <a:srcRect r="32007"/>
          <a:stretch/>
        </p:blipFill>
        <p:spPr bwMode="auto">
          <a:xfrm>
            <a:off x="4114800" y="1447800"/>
            <a:ext cx="4041228" cy="445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83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1"/>
            <a:ext cx="8839200" cy="533399"/>
          </a:xfrm>
        </p:spPr>
        <p:txBody>
          <a:bodyPr/>
          <a:lstStyle/>
          <a:p>
            <a:r>
              <a:rPr lang="en-US" dirty="0"/>
              <a:t>OSFM Mobilization</a:t>
            </a:r>
          </a:p>
        </p:txBody>
      </p:sp>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34</a:t>
            </a:fld>
            <a:endParaRPr lang="en-US" dirty="0"/>
          </a:p>
        </p:txBody>
      </p:sp>
      <p:sp>
        <p:nvSpPr>
          <p:cNvPr id="4" name="Content Placeholder 3"/>
          <p:cNvSpPr>
            <a:spLocks noGrp="1"/>
          </p:cNvSpPr>
          <p:nvPr>
            <p:ph idx="15"/>
          </p:nvPr>
        </p:nvSpPr>
        <p:spPr>
          <a:xfrm>
            <a:off x="76200" y="777240"/>
            <a:ext cx="3200400" cy="5394960"/>
          </a:xfrm>
        </p:spPr>
        <p:txBody>
          <a:bodyPr>
            <a:noAutofit/>
          </a:bodyPr>
          <a:lstStyle/>
          <a:p>
            <a:pPr marL="0" indent="0">
              <a:buNone/>
            </a:pPr>
            <a:r>
              <a:rPr lang="en-US" b="1" dirty="0">
                <a:effectLst>
                  <a:outerShdw blurRad="38100" dist="38100" dir="2700000" algn="tl">
                    <a:srgbClr val="000000">
                      <a:alpha val="43137"/>
                    </a:srgbClr>
                  </a:outerShdw>
                </a:effectLst>
              </a:rPr>
              <a:t>Fire Camp Layout</a:t>
            </a:r>
          </a:p>
          <a:p>
            <a:pPr marL="457200" lvl="1" indent="0">
              <a:buNone/>
            </a:pPr>
            <a:r>
              <a:rPr lang="en-US" dirty="0"/>
              <a:t>Meals</a:t>
            </a:r>
          </a:p>
          <a:p>
            <a:pPr lvl="1">
              <a:buFont typeface="Calibri" panose="020F0502020204030204" pitchFamily="34" charset="0"/>
              <a:buChar char="»"/>
            </a:pPr>
            <a:r>
              <a:rPr lang="en-US" dirty="0"/>
              <a:t>Food &amp; Ice</a:t>
            </a:r>
          </a:p>
          <a:p>
            <a:pPr marL="457200" lvl="1" indent="0">
              <a:buNone/>
            </a:pPr>
            <a:r>
              <a:rPr lang="en-US" dirty="0"/>
              <a:t>Showers</a:t>
            </a:r>
          </a:p>
          <a:p>
            <a:pPr marL="457200" lvl="1" indent="0">
              <a:buNone/>
            </a:pPr>
            <a:r>
              <a:rPr lang="en-US" dirty="0"/>
              <a:t>Camping</a:t>
            </a:r>
          </a:p>
          <a:p>
            <a:pPr marL="800100" lvl="2" indent="-342900">
              <a:buFont typeface="Calibri" panose="020F0502020204030204" pitchFamily="34" charset="0"/>
              <a:buChar char="»"/>
            </a:pPr>
            <a:r>
              <a:rPr lang="en-US" dirty="0"/>
              <a:t>Stay together</a:t>
            </a:r>
          </a:p>
          <a:p>
            <a:pPr marL="457200" lvl="1" indent="0">
              <a:buNone/>
            </a:pPr>
            <a:r>
              <a:rPr lang="en-US" dirty="0"/>
              <a:t>Briefings</a:t>
            </a:r>
          </a:p>
          <a:p>
            <a:pPr marL="457200" lvl="1" indent="0">
              <a:buNone/>
            </a:pPr>
            <a:r>
              <a:rPr lang="en-US" dirty="0"/>
              <a:t>Cache/Supply</a:t>
            </a:r>
          </a:p>
        </p:txBody>
      </p:sp>
      <p:pic>
        <p:nvPicPr>
          <p:cNvPr id="3" name="Picture 2">
            <a:extLst>
              <a:ext uri="{FF2B5EF4-FFF2-40B4-BE49-F238E27FC236}">
                <a16:creationId xmlns:a16="http://schemas.microsoft.com/office/drawing/2014/main" id="{D7168FDF-1C23-4B1C-82BD-7C98A27A8128}"/>
              </a:ext>
            </a:extLst>
          </p:cNvPr>
          <p:cNvPicPr>
            <a:picLocks noChangeAspect="1"/>
          </p:cNvPicPr>
          <p:nvPr/>
        </p:nvPicPr>
        <p:blipFill>
          <a:blip r:embed="rId3"/>
          <a:stretch>
            <a:fillRect/>
          </a:stretch>
        </p:blipFill>
        <p:spPr>
          <a:xfrm>
            <a:off x="3276600" y="-31432"/>
            <a:ext cx="5867400" cy="6889432"/>
          </a:xfrm>
          <a:prstGeom prst="rect">
            <a:avLst/>
          </a:prstGeom>
        </p:spPr>
      </p:pic>
    </p:spTree>
    <p:extLst>
      <p:ext uri="{BB962C8B-B14F-4D97-AF65-F5344CB8AC3E}">
        <p14:creationId xmlns:p14="http://schemas.microsoft.com/office/powerpoint/2010/main" val="2446423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8980EE-1C12-6CD3-883E-7425667DBB3F}"/>
              </a:ext>
            </a:extLst>
          </p:cNvPr>
          <p:cNvSpPr>
            <a:spLocks noGrp="1"/>
          </p:cNvSpPr>
          <p:nvPr>
            <p:ph type="ctrTitle"/>
          </p:nvPr>
        </p:nvSpPr>
        <p:spPr/>
        <p:txBody>
          <a:bodyPr/>
          <a:lstStyle/>
          <a:p>
            <a:r>
              <a:rPr lang="en-US" dirty="0"/>
              <a:t>OSFM Mobilization</a:t>
            </a:r>
          </a:p>
        </p:txBody>
      </p:sp>
      <p:sp>
        <p:nvSpPr>
          <p:cNvPr id="8" name="Subtitle 7">
            <a:extLst>
              <a:ext uri="{FF2B5EF4-FFF2-40B4-BE49-F238E27FC236}">
                <a16:creationId xmlns:a16="http://schemas.microsoft.com/office/drawing/2014/main" id="{C576A5E6-271B-3DFA-2AF1-782EC9D09FD0}"/>
              </a:ext>
            </a:extLst>
          </p:cNvPr>
          <p:cNvSpPr>
            <a:spLocks noGrp="1"/>
          </p:cNvSpPr>
          <p:nvPr>
            <p:ph type="subTitle" idx="1"/>
          </p:nvPr>
        </p:nvSpPr>
        <p:spPr>
          <a:xfrm>
            <a:off x="281612" y="685800"/>
            <a:ext cx="4595188" cy="548640"/>
          </a:xfrm>
        </p:spPr>
        <p:txBody>
          <a:bodyPr/>
          <a:lstStyle/>
          <a:p>
            <a:r>
              <a:rPr lang="en-US" sz="2800" b="1" i="0" u="none" strike="noStrike" baseline="0" dirty="0"/>
              <a:t>Apparatus Form</a:t>
            </a:r>
            <a:endParaRPr lang="en-US" sz="2800" dirty="0"/>
          </a:p>
        </p:txBody>
      </p:sp>
      <p:sp>
        <p:nvSpPr>
          <p:cNvPr id="4" name="Date Placeholder 3">
            <a:extLst>
              <a:ext uri="{FF2B5EF4-FFF2-40B4-BE49-F238E27FC236}">
                <a16:creationId xmlns:a16="http://schemas.microsoft.com/office/drawing/2014/main" id="{B87C0AE9-9E8F-8AFB-C7DE-B3E3E2F2BF41}"/>
              </a:ext>
            </a:extLst>
          </p:cNvPr>
          <p:cNvSpPr>
            <a:spLocks noGrp="1"/>
          </p:cNvSpPr>
          <p:nvPr>
            <p:ph type="dt" sz="half" idx="13"/>
          </p:nvPr>
        </p:nvSpPr>
        <p:spPr/>
        <p:txBody>
          <a:bodyPr/>
          <a:lstStyle/>
          <a:p>
            <a:pPr>
              <a:defRPr/>
            </a:pPr>
            <a:r>
              <a:rPr lang="en-US"/>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33DC7920-9B9F-74A3-0CBC-EEADBAACBB6A}"/>
              </a:ext>
            </a:extLst>
          </p:cNvPr>
          <p:cNvSpPr>
            <a:spLocks noGrp="1"/>
          </p:cNvSpPr>
          <p:nvPr>
            <p:ph type="ftr" sz="quarter" idx="14"/>
          </p:nvPr>
        </p:nvSpPr>
        <p:spPr/>
        <p:txBody>
          <a:bodyPr/>
          <a:lstStyle/>
          <a:p>
            <a:pPr>
              <a:defRPr/>
            </a:pPr>
            <a:r>
              <a:rPr lang="en-US"/>
              <a:t>Oregon Department of State Fire Marshal</a:t>
            </a:r>
            <a:endParaRPr lang="en-US" dirty="0"/>
          </a:p>
        </p:txBody>
      </p:sp>
      <p:sp>
        <p:nvSpPr>
          <p:cNvPr id="6" name="Slide Number Placeholder 5">
            <a:extLst>
              <a:ext uri="{FF2B5EF4-FFF2-40B4-BE49-F238E27FC236}">
                <a16:creationId xmlns:a16="http://schemas.microsoft.com/office/drawing/2014/main" id="{6B87E89E-DAFE-BA8B-B068-EB0F7A764BBB}"/>
              </a:ext>
            </a:extLst>
          </p:cNvPr>
          <p:cNvSpPr>
            <a:spLocks noGrp="1"/>
          </p:cNvSpPr>
          <p:nvPr>
            <p:ph type="sldNum" sz="quarter" idx="4"/>
          </p:nvPr>
        </p:nvSpPr>
        <p:spPr/>
        <p:txBody>
          <a:bodyPr/>
          <a:lstStyle/>
          <a:p>
            <a:fld id="{F727FCB8-C722-4482-B524-752A88E4A0E6}" type="slidenum">
              <a:rPr lang="en-US" smtClean="0"/>
              <a:pPr/>
              <a:t>35</a:t>
            </a:fld>
            <a:endParaRPr lang="en-US" dirty="0"/>
          </a:p>
        </p:txBody>
      </p:sp>
      <p:pic>
        <p:nvPicPr>
          <p:cNvPr id="11" name="Content Placeholder 10" descr="Diagram, schematic&#10;&#10;Description automatically generated">
            <a:extLst>
              <a:ext uri="{FF2B5EF4-FFF2-40B4-BE49-F238E27FC236}">
                <a16:creationId xmlns:a16="http://schemas.microsoft.com/office/drawing/2014/main" id="{81E4A36B-83E4-56AE-29DC-8D857B214B95}"/>
              </a:ext>
            </a:extLst>
          </p:cNvPr>
          <p:cNvPicPr>
            <a:picLocks noGrp="1" noChangeAspect="1"/>
          </p:cNvPicPr>
          <p:nvPr>
            <p:ph idx="15"/>
          </p:nvPr>
        </p:nvPicPr>
        <p:blipFill rotWithShape="1">
          <a:blip r:embed="rId2" cstate="print">
            <a:extLst>
              <a:ext uri="{28A0092B-C50C-407E-A947-70E740481C1C}">
                <a14:useLocalDpi xmlns:a14="http://schemas.microsoft.com/office/drawing/2010/main" val="0"/>
              </a:ext>
            </a:extLst>
          </a:blip>
          <a:srcRect b="4266"/>
          <a:stretch/>
        </p:blipFill>
        <p:spPr>
          <a:xfrm>
            <a:off x="4114800" y="228600"/>
            <a:ext cx="4946069" cy="6127750"/>
          </a:xfrm>
        </p:spPr>
      </p:pic>
      <p:sp>
        <p:nvSpPr>
          <p:cNvPr id="12" name="TextBox 11">
            <a:extLst>
              <a:ext uri="{FF2B5EF4-FFF2-40B4-BE49-F238E27FC236}">
                <a16:creationId xmlns:a16="http://schemas.microsoft.com/office/drawing/2014/main" id="{765396F9-548A-08CD-2473-C17EB6B99AE9}"/>
              </a:ext>
            </a:extLst>
          </p:cNvPr>
          <p:cNvSpPr txBox="1"/>
          <p:nvPr/>
        </p:nvSpPr>
        <p:spPr>
          <a:xfrm>
            <a:off x="685800" y="1759601"/>
            <a:ext cx="2895600" cy="3338799"/>
          </a:xfrm>
          <a:prstGeom prst="rect">
            <a:avLst/>
          </a:prstGeom>
          <a:noFill/>
        </p:spPr>
        <p:txBody>
          <a:bodyPr wrap="square" rtlCol="0">
            <a:spAutoFit/>
          </a:bodyPr>
          <a:lstStyle/>
          <a:p>
            <a:pPr marR="0">
              <a:spcBef>
                <a:spcPts val="1200"/>
              </a:spcBef>
              <a:spcAft>
                <a:spcPts val="12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Form Is Part of The Check-in Process and Is Submitted to The RESL Upon Arrival</a:t>
            </a:r>
          </a:p>
          <a:p>
            <a:pPr marR="0">
              <a:spcBef>
                <a:spcPts val="1200"/>
              </a:spcBef>
              <a:spcAft>
                <a:spcPts val="12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Form Is Used by Both Safety and Operations</a:t>
            </a:r>
          </a:p>
        </p:txBody>
      </p:sp>
    </p:spTree>
    <p:extLst>
      <p:ext uri="{BB962C8B-B14F-4D97-AF65-F5344CB8AC3E}">
        <p14:creationId xmlns:p14="http://schemas.microsoft.com/office/powerpoint/2010/main" val="2240320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36</a:t>
            </a:fld>
            <a:endParaRPr lang="en-US" dirty="0"/>
          </a:p>
        </p:txBody>
      </p:sp>
      <p:pic>
        <p:nvPicPr>
          <p:cNvPr id="3" name="Content Placeholder 2" descr="Graphical user interface, application&#10;&#10;Description automatically generated with medium confidence">
            <a:extLst>
              <a:ext uri="{FF2B5EF4-FFF2-40B4-BE49-F238E27FC236}">
                <a16:creationId xmlns:a16="http://schemas.microsoft.com/office/drawing/2014/main" id="{E3017817-C7EA-5BD4-F206-7693B65B6404}"/>
              </a:ext>
            </a:extLst>
          </p:cNvPr>
          <p:cNvPicPr>
            <a:picLocks noGrp="1" noChangeAspect="1"/>
          </p:cNvPicPr>
          <p:nvPr>
            <p:ph idx="15"/>
          </p:nvPr>
        </p:nvPicPr>
        <p:blipFill rotWithShape="1">
          <a:blip r:embed="rId3" cstate="print">
            <a:extLst>
              <a:ext uri="{28A0092B-C50C-407E-A947-70E740481C1C}">
                <a14:useLocalDpi xmlns:a14="http://schemas.microsoft.com/office/drawing/2010/main" val="0"/>
              </a:ext>
            </a:extLst>
          </a:blip>
          <a:srcRect b="7315"/>
          <a:stretch/>
        </p:blipFill>
        <p:spPr>
          <a:xfrm>
            <a:off x="3768437" y="0"/>
            <a:ext cx="5299363" cy="6356350"/>
          </a:xfrm>
        </p:spPr>
      </p:pic>
      <p:sp>
        <p:nvSpPr>
          <p:cNvPr id="5" name="Title 1"/>
          <p:cNvSpPr>
            <a:spLocks noGrp="1"/>
          </p:cNvSpPr>
          <p:nvPr>
            <p:ph type="ctrTitle"/>
          </p:nvPr>
        </p:nvSpPr>
        <p:spPr>
          <a:xfrm>
            <a:off x="152400" y="76201"/>
            <a:ext cx="8839200" cy="533399"/>
          </a:xfrm>
        </p:spPr>
        <p:txBody>
          <a:bodyPr/>
          <a:lstStyle/>
          <a:p>
            <a:r>
              <a:rPr lang="en-US" dirty="0"/>
              <a:t>OSFM Mobilization</a:t>
            </a:r>
          </a:p>
        </p:txBody>
      </p:sp>
      <p:sp>
        <p:nvSpPr>
          <p:cNvPr id="6" name="TextBox 5">
            <a:extLst>
              <a:ext uri="{FF2B5EF4-FFF2-40B4-BE49-F238E27FC236}">
                <a16:creationId xmlns:a16="http://schemas.microsoft.com/office/drawing/2014/main" id="{2225D94F-4DA6-831C-BAA2-8E7B832E7544}"/>
              </a:ext>
            </a:extLst>
          </p:cNvPr>
          <p:cNvSpPr txBox="1"/>
          <p:nvPr/>
        </p:nvSpPr>
        <p:spPr>
          <a:xfrm>
            <a:off x="457200" y="1600200"/>
            <a:ext cx="3383280" cy="4093428"/>
          </a:xfrm>
          <a:prstGeom prst="rect">
            <a:avLst/>
          </a:prstGeom>
          <a:noFill/>
        </p:spPr>
        <p:txBody>
          <a:bodyPr wrap="square" rtlCol="0">
            <a:spAutoFit/>
          </a:bodyPr>
          <a:lstStyle/>
          <a:p>
            <a:pPr marL="0" marR="0">
              <a:spcBef>
                <a:spcPts val="1200"/>
              </a:spcBef>
              <a:spcAft>
                <a:spcPts val="1200"/>
              </a:spcAft>
            </a:pPr>
            <a:r>
              <a:rPr lang="en-US" sz="2400" dirty="0">
                <a:effectLst/>
                <a:latin typeface="+mj-lt"/>
                <a:ea typeface="Calibri" panose="020F0502020204030204" pitchFamily="34" charset="0"/>
                <a:cs typeface="Times New Roman" panose="02020603050405020304" pitchFamily="18" charset="0"/>
              </a:rPr>
              <a:t>This Form Is to Be Completed by Each Unit Daily and Submitted to DIVS</a:t>
            </a:r>
          </a:p>
          <a:p>
            <a:pPr marL="0" marR="0">
              <a:spcBef>
                <a:spcPts val="1200"/>
              </a:spcBef>
              <a:spcAft>
                <a:spcPts val="1200"/>
              </a:spcAft>
            </a:pPr>
            <a:r>
              <a:rPr lang="en-US" sz="2400" dirty="0">
                <a:effectLst/>
                <a:latin typeface="+mj-lt"/>
                <a:ea typeface="Calibri" panose="020F0502020204030204" pitchFamily="34" charset="0"/>
                <a:cs typeface="Times New Roman" panose="02020603050405020304" pitchFamily="18" charset="0"/>
              </a:rPr>
              <a:t>Detail Actions, Accidents, Agreements, Contact with Homeowners, Lost Equipment, Injuries, And Other Pertinent Information</a:t>
            </a:r>
          </a:p>
        </p:txBody>
      </p:sp>
      <p:sp>
        <p:nvSpPr>
          <p:cNvPr id="7" name="TextBox 6">
            <a:extLst>
              <a:ext uri="{FF2B5EF4-FFF2-40B4-BE49-F238E27FC236}">
                <a16:creationId xmlns:a16="http://schemas.microsoft.com/office/drawing/2014/main" id="{DF3DE3AB-C11C-F03A-E2E9-ABAC87943F17}"/>
              </a:ext>
            </a:extLst>
          </p:cNvPr>
          <p:cNvSpPr txBox="1"/>
          <p:nvPr/>
        </p:nvSpPr>
        <p:spPr>
          <a:xfrm>
            <a:off x="228600" y="685800"/>
            <a:ext cx="26670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214 Unit Log</a:t>
            </a:r>
          </a:p>
        </p:txBody>
      </p:sp>
    </p:spTree>
    <p:extLst>
      <p:ext uri="{BB962C8B-B14F-4D97-AF65-F5344CB8AC3E}">
        <p14:creationId xmlns:p14="http://schemas.microsoft.com/office/powerpoint/2010/main" val="264521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37</a:t>
            </a:fld>
            <a:endParaRPr lang="en-US" dirty="0"/>
          </a:p>
        </p:txBody>
      </p:sp>
      <p:sp>
        <p:nvSpPr>
          <p:cNvPr id="4" name="Content Placeholder 3"/>
          <p:cNvSpPr>
            <a:spLocks noGrp="1"/>
          </p:cNvSpPr>
          <p:nvPr>
            <p:ph idx="15"/>
          </p:nvPr>
        </p:nvSpPr>
        <p:spPr>
          <a:xfrm>
            <a:off x="457200" y="1600200"/>
            <a:ext cx="8229600" cy="4572000"/>
          </a:xfrm>
        </p:spPr>
        <p:txBody>
          <a:bodyPr>
            <a:noAutofit/>
          </a:bodyPr>
          <a:lstStyle/>
          <a:p>
            <a:pPr marL="457200" lvl="1" indent="0">
              <a:buNone/>
            </a:pPr>
            <a:r>
              <a:rPr lang="en-US" dirty="0"/>
              <a:t>Start with your DIVS </a:t>
            </a:r>
            <a:r>
              <a:rPr lang="en-US" u="sng" dirty="0"/>
              <a:t>that day</a:t>
            </a:r>
          </a:p>
          <a:p>
            <a:pPr marL="457200" lvl="1" indent="0">
              <a:buNone/>
            </a:pPr>
            <a:r>
              <a:rPr lang="en-US" dirty="0"/>
              <a:t>Tell the story</a:t>
            </a:r>
          </a:p>
          <a:p>
            <a:pPr marL="457200" lvl="1" indent="0">
              <a:buNone/>
            </a:pPr>
            <a:r>
              <a:rPr lang="en-US" dirty="0"/>
              <a:t>Was it the ‘fault of the fire?’</a:t>
            </a:r>
          </a:p>
          <a:p>
            <a:pPr marL="914400" lvl="2" indent="0">
              <a:buNone/>
            </a:pPr>
            <a:r>
              <a:rPr lang="en-US" dirty="0"/>
              <a:t>More about the activity at the time than the result</a:t>
            </a:r>
          </a:p>
          <a:p>
            <a:pPr marL="457200" lvl="1" indent="0">
              <a:buNone/>
            </a:pPr>
            <a:r>
              <a:rPr lang="en-US" dirty="0"/>
              <a:t>Non-reimbursable</a:t>
            </a:r>
          </a:p>
          <a:p>
            <a:pPr marL="914400" lvl="2" indent="0">
              <a:buNone/>
            </a:pPr>
            <a:r>
              <a:rPr lang="en-US" dirty="0"/>
              <a:t>Criminal acts 			Mechanical</a:t>
            </a:r>
          </a:p>
          <a:p>
            <a:pPr marL="914400" lvl="2" indent="0">
              <a:buNone/>
            </a:pPr>
            <a:r>
              <a:rPr lang="en-US" dirty="0"/>
              <a:t>Negligence			Operator error</a:t>
            </a:r>
          </a:p>
        </p:txBody>
      </p:sp>
      <p:sp>
        <p:nvSpPr>
          <p:cNvPr id="5" name="Title 1"/>
          <p:cNvSpPr>
            <a:spLocks noGrp="1"/>
          </p:cNvSpPr>
          <p:nvPr>
            <p:ph type="ctrTitle"/>
          </p:nvPr>
        </p:nvSpPr>
        <p:spPr>
          <a:xfrm>
            <a:off x="152400" y="76201"/>
            <a:ext cx="8839200" cy="533399"/>
          </a:xfrm>
        </p:spPr>
        <p:txBody>
          <a:bodyPr/>
          <a:lstStyle/>
          <a:p>
            <a:r>
              <a:rPr lang="en-US" dirty="0"/>
              <a:t>OSFM Mobilization</a:t>
            </a:r>
          </a:p>
        </p:txBody>
      </p:sp>
      <p:sp>
        <p:nvSpPr>
          <p:cNvPr id="2" name="TextBox 1">
            <a:extLst>
              <a:ext uri="{FF2B5EF4-FFF2-40B4-BE49-F238E27FC236}">
                <a16:creationId xmlns:a16="http://schemas.microsoft.com/office/drawing/2014/main" id="{FEEDC9F9-41F7-489B-E5A0-1F6778789A56}"/>
              </a:ext>
            </a:extLst>
          </p:cNvPr>
          <p:cNvSpPr txBox="1"/>
          <p:nvPr/>
        </p:nvSpPr>
        <p:spPr>
          <a:xfrm>
            <a:off x="228600" y="762000"/>
            <a:ext cx="22098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Claims</a:t>
            </a:r>
          </a:p>
        </p:txBody>
      </p:sp>
    </p:spTree>
    <p:extLst>
      <p:ext uri="{BB962C8B-B14F-4D97-AF65-F5344CB8AC3E}">
        <p14:creationId xmlns:p14="http://schemas.microsoft.com/office/powerpoint/2010/main" val="2439707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38</a:t>
            </a:fld>
            <a:endParaRPr lang="en-US" dirty="0"/>
          </a:p>
        </p:txBody>
      </p:sp>
      <p:sp>
        <p:nvSpPr>
          <p:cNvPr id="4" name="Content Placeholder 3"/>
          <p:cNvSpPr>
            <a:spLocks noGrp="1"/>
          </p:cNvSpPr>
          <p:nvPr>
            <p:ph idx="15"/>
          </p:nvPr>
        </p:nvSpPr>
        <p:spPr>
          <a:xfrm>
            <a:off x="457200" y="1600200"/>
            <a:ext cx="8229600" cy="4572000"/>
          </a:xfrm>
        </p:spPr>
        <p:txBody>
          <a:bodyPr>
            <a:noAutofit/>
          </a:bodyPr>
          <a:lstStyle/>
          <a:p>
            <a:pPr marL="457200" lvl="1" indent="0">
              <a:buNone/>
            </a:pPr>
            <a:r>
              <a:rPr lang="en-US" dirty="0"/>
              <a:t>Start with your DIVS </a:t>
            </a:r>
            <a:r>
              <a:rPr lang="en-US" u="sng" dirty="0"/>
              <a:t>that day</a:t>
            </a:r>
          </a:p>
          <a:p>
            <a:pPr marL="457200" lvl="1" indent="0">
              <a:buNone/>
            </a:pPr>
            <a:r>
              <a:rPr lang="en-US" dirty="0"/>
              <a:t>Tell the story</a:t>
            </a:r>
          </a:p>
          <a:p>
            <a:pPr marL="457200" lvl="1" indent="0">
              <a:buNone/>
            </a:pPr>
            <a:r>
              <a:rPr lang="en-US" dirty="0"/>
              <a:t>Was it the ‘fault of the fire?’</a:t>
            </a:r>
          </a:p>
          <a:p>
            <a:pPr marL="914400" lvl="2" indent="0">
              <a:buNone/>
            </a:pPr>
            <a:r>
              <a:rPr lang="en-US" dirty="0"/>
              <a:t>More about the activity at the time than the result</a:t>
            </a:r>
          </a:p>
          <a:p>
            <a:pPr marL="457200" lvl="1" indent="0">
              <a:buNone/>
            </a:pPr>
            <a:r>
              <a:rPr lang="en-US" dirty="0"/>
              <a:t>Non-reimbursable</a:t>
            </a:r>
          </a:p>
          <a:p>
            <a:pPr marL="914400" lvl="2" indent="0">
              <a:buNone/>
            </a:pPr>
            <a:r>
              <a:rPr lang="en-US" dirty="0"/>
              <a:t>Criminal acts 			Mechanical</a:t>
            </a:r>
          </a:p>
          <a:p>
            <a:pPr marL="914400" lvl="2" indent="0">
              <a:buNone/>
            </a:pPr>
            <a:r>
              <a:rPr lang="en-US" dirty="0"/>
              <a:t>Negligence			Operator error</a:t>
            </a:r>
          </a:p>
        </p:txBody>
      </p:sp>
      <p:sp>
        <p:nvSpPr>
          <p:cNvPr id="5" name="Title 1"/>
          <p:cNvSpPr>
            <a:spLocks noGrp="1"/>
          </p:cNvSpPr>
          <p:nvPr>
            <p:ph type="ctrTitle"/>
          </p:nvPr>
        </p:nvSpPr>
        <p:spPr>
          <a:xfrm>
            <a:off x="152400" y="76201"/>
            <a:ext cx="8839200" cy="533399"/>
          </a:xfrm>
        </p:spPr>
        <p:txBody>
          <a:bodyPr/>
          <a:lstStyle/>
          <a:p>
            <a:r>
              <a:rPr lang="en-US" dirty="0"/>
              <a:t>OSFM Mobilization</a:t>
            </a:r>
          </a:p>
        </p:txBody>
      </p:sp>
      <p:sp>
        <p:nvSpPr>
          <p:cNvPr id="2" name="TextBox 1">
            <a:extLst>
              <a:ext uri="{FF2B5EF4-FFF2-40B4-BE49-F238E27FC236}">
                <a16:creationId xmlns:a16="http://schemas.microsoft.com/office/drawing/2014/main" id="{FEEDC9F9-41F7-489B-E5A0-1F6778789A56}"/>
              </a:ext>
            </a:extLst>
          </p:cNvPr>
          <p:cNvSpPr txBox="1"/>
          <p:nvPr/>
        </p:nvSpPr>
        <p:spPr>
          <a:xfrm>
            <a:off x="228600" y="762000"/>
            <a:ext cx="22098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Claims</a:t>
            </a:r>
          </a:p>
        </p:txBody>
      </p:sp>
      <p:pic>
        <p:nvPicPr>
          <p:cNvPr id="3" name="Picture 2">
            <a:extLst>
              <a:ext uri="{FF2B5EF4-FFF2-40B4-BE49-F238E27FC236}">
                <a16:creationId xmlns:a16="http://schemas.microsoft.com/office/drawing/2014/main" id="{1DBE8CA8-2B21-7AA1-CCC7-2B2B4962E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99" y="0"/>
            <a:ext cx="5363203"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2773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39</a:t>
            </a:fld>
            <a:endParaRPr lang="en-US" dirty="0"/>
          </a:p>
        </p:txBody>
      </p:sp>
      <p:sp>
        <p:nvSpPr>
          <p:cNvPr id="4" name="Content Placeholder 3"/>
          <p:cNvSpPr>
            <a:spLocks noGrp="1"/>
          </p:cNvSpPr>
          <p:nvPr>
            <p:ph idx="15"/>
          </p:nvPr>
        </p:nvSpPr>
        <p:spPr>
          <a:xfrm>
            <a:off x="457200" y="1600200"/>
            <a:ext cx="8229600" cy="4572000"/>
          </a:xfrm>
        </p:spPr>
        <p:txBody>
          <a:bodyPr>
            <a:noAutofit/>
          </a:bodyPr>
          <a:lstStyle/>
          <a:p>
            <a:pPr marL="457200" lvl="1" indent="0">
              <a:buNone/>
            </a:pPr>
            <a:r>
              <a:rPr lang="en-US" dirty="0"/>
              <a:t>Start with your DIVS </a:t>
            </a:r>
            <a:r>
              <a:rPr lang="en-US" u="sng" dirty="0"/>
              <a:t>that day</a:t>
            </a:r>
          </a:p>
          <a:p>
            <a:pPr marL="457200" lvl="1" indent="0">
              <a:buNone/>
            </a:pPr>
            <a:r>
              <a:rPr lang="en-US" dirty="0"/>
              <a:t>Tell the story</a:t>
            </a:r>
          </a:p>
          <a:p>
            <a:pPr marL="457200" lvl="1" indent="0">
              <a:buNone/>
            </a:pPr>
            <a:r>
              <a:rPr lang="en-US" dirty="0"/>
              <a:t>Was it the ‘fault of the fire?’</a:t>
            </a:r>
          </a:p>
          <a:p>
            <a:pPr marL="914400" lvl="2" indent="0">
              <a:buNone/>
            </a:pPr>
            <a:r>
              <a:rPr lang="en-US" dirty="0"/>
              <a:t>More about the activity at the time than the result</a:t>
            </a:r>
          </a:p>
          <a:p>
            <a:pPr marL="457200" lvl="1" indent="0">
              <a:buNone/>
            </a:pPr>
            <a:r>
              <a:rPr lang="en-US" dirty="0"/>
              <a:t>Non-reimbursable</a:t>
            </a:r>
          </a:p>
          <a:p>
            <a:pPr marL="914400" lvl="2" indent="0">
              <a:buNone/>
            </a:pPr>
            <a:r>
              <a:rPr lang="en-US" dirty="0"/>
              <a:t>Criminal acts 			Mechanical</a:t>
            </a:r>
          </a:p>
          <a:p>
            <a:pPr marL="914400" lvl="2" indent="0">
              <a:buNone/>
            </a:pPr>
            <a:r>
              <a:rPr lang="en-US" dirty="0"/>
              <a:t>Negligence			Operator error</a:t>
            </a:r>
          </a:p>
        </p:txBody>
      </p:sp>
      <p:sp>
        <p:nvSpPr>
          <p:cNvPr id="5" name="Title 1"/>
          <p:cNvSpPr>
            <a:spLocks noGrp="1"/>
          </p:cNvSpPr>
          <p:nvPr>
            <p:ph type="ctrTitle"/>
          </p:nvPr>
        </p:nvSpPr>
        <p:spPr>
          <a:xfrm>
            <a:off x="152400" y="76201"/>
            <a:ext cx="8839200" cy="533399"/>
          </a:xfrm>
        </p:spPr>
        <p:txBody>
          <a:bodyPr/>
          <a:lstStyle/>
          <a:p>
            <a:r>
              <a:rPr lang="en-US" dirty="0"/>
              <a:t>OSFM Mobilization</a:t>
            </a:r>
          </a:p>
        </p:txBody>
      </p:sp>
      <p:sp>
        <p:nvSpPr>
          <p:cNvPr id="2" name="TextBox 1">
            <a:extLst>
              <a:ext uri="{FF2B5EF4-FFF2-40B4-BE49-F238E27FC236}">
                <a16:creationId xmlns:a16="http://schemas.microsoft.com/office/drawing/2014/main" id="{FEEDC9F9-41F7-489B-E5A0-1F6778789A56}"/>
              </a:ext>
            </a:extLst>
          </p:cNvPr>
          <p:cNvSpPr txBox="1"/>
          <p:nvPr/>
        </p:nvSpPr>
        <p:spPr>
          <a:xfrm>
            <a:off x="228600" y="762000"/>
            <a:ext cx="22098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Claims</a:t>
            </a:r>
          </a:p>
        </p:txBody>
      </p:sp>
      <p:pic>
        <p:nvPicPr>
          <p:cNvPr id="3" name="Picture 2">
            <a:extLst>
              <a:ext uri="{FF2B5EF4-FFF2-40B4-BE49-F238E27FC236}">
                <a16:creationId xmlns:a16="http://schemas.microsoft.com/office/drawing/2014/main" id="{1DBE8CA8-2B21-7AA1-CCC7-2B2B4962E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99" y="0"/>
            <a:ext cx="5363203" cy="685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a:extLst>
              <a:ext uri="{FF2B5EF4-FFF2-40B4-BE49-F238E27FC236}">
                <a16:creationId xmlns:a16="http://schemas.microsoft.com/office/drawing/2014/main" id="{A045AC80-2742-DB16-563B-D9D4885127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469"/>
          <a:stretch/>
        </p:blipFill>
        <p:spPr bwMode="auto">
          <a:xfrm>
            <a:off x="76200" y="2061001"/>
            <a:ext cx="9031457" cy="34104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a:extLst>
              <a:ext uri="{FF2B5EF4-FFF2-40B4-BE49-F238E27FC236}">
                <a16:creationId xmlns:a16="http://schemas.microsoft.com/office/drawing/2014/main" id="{5830E586-856A-32CB-FBD7-B34D2DAD1CB4}"/>
              </a:ext>
            </a:extLst>
          </p:cNvPr>
          <p:cNvSpPr/>
          <p:nvPr/>
        </p:nvSpPr>
        <p:spPr>
          <a:xfrm>
            <a:off x="5105400" y="3657600"/>
            <a:ext cx="1981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045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B844E5-E0D7-17D4-9DD5-9BD7870A0BB4}"/>
              </a:ext>
            </a:extLst>
          </p:cNvPr>
          <p:cNvSpPr>
            <a:spLocks noGrp="1"/>
          </p:cNvSpPr>
          <p:nvPr>
            <p:ph type="ctrTitle"/>
          </p:nvPr>
        </p:nvSpPr>
        <p:spPr/>
        <p:txBody>
          <a:bodyPr/>
          <a:lstStyle/>
          <a:p>
            <a:endParaRPr lang="en-US" dirty="0"/>
          </a:p>
        </p:txBody>
      </p:sp>
      <p:sp>
        <p:nvSpPr>
          <p:cNvPr id="8" name="Subtitle 7">
            <a:extLst>
              <a:ext uri="{FF2B5EF4-FFF2-40B4-BE49-F238E27FC236}">
                <a16:creationId xmlns:a16="http://schemas.microsoft.com/office/drawing/2014/main" id="{E817170A-8EDD-E757-469D-05C5918F0042}"/>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55443A05-755B-ADE0-BA8D-42B7A4075DA0}"/>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C621BA4B-8071-68B7-FC6D-CC7FB775BAD9}"/>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EC98666F-B3C5-7C30-4032-570317DD54DE}"/>
              </a:ext>
            </a:extLst>
          </p:cNvPr>
          <p:cNvSpPr>
            <a:spLocks noGrp="1"/>
          </p:cNvSpPr>
          <p:nvPr>
            <p:ph type="sldNum" sz="quarter" idx="4"/>
          </p:nvPr>
        </p:nvSpPr>
        <p:spPr/>
        <p:txBody>
          <a:bodyPr/>
          <a:lstStyle/>
          <a:p>
            <a:fld id="{F727FCB8-C722-4482-B524-752A88E4A0E6}" type="slidenum">
              <a:rPr lang="en-US" smtClean="0"/>
              <a:pPr/>
              <a:t>4</a:t>
            </a:fld>
            <a:endParaRPr lang="en-US" dirty="0"/>
          </a:p>
        </p:txBody>
      </p:sp>
      <p:sp>
        <p:nvSpPr>
          <p:cNvPr id="9" name="Content Placeholder 8">
            <a:extLst>
              <a:ext uri="{FF2B5EF4-FFF2-40B4-BE49-F238E27FC236}">
                <a16:creationId xmlns:a16="http://schemas.microsoft.com/office/drawing/2014/main" id="{9870C252-753D-6428-4A58-3701E07D5B6C}"/>
              </a:ext>
            </a:extLst>
          </p:cNvPr>
          <p:cNvSpPr>
            <a:spLocks noGrp="1"/>
          </p:cNvSpPr>
          <p:nvPr>
            <p:ph idx="15"/>
          </p:nvPr>
        </p:nvSpPr>
        <p:spPr>
          <a:xfrm>
            <a:off x="1371600" y="2880360"/>
            <a:ext cx="6400800" cy="1097280"/>
          </a:xfrm>
        </p:spPr>
        <p:txBody>
          <a:bodyPr>
            <a:normAutofit/>
          </a:bodyPr>
          <a:lstStyle/>
          <a:p>
            <a:pPr marL="0" indent="0" algn="ctr">
              <a:buNone/>
            </a:pPr>
            <a:r>
              <a:rPr lang="en-US" sz="60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a:t>
            </a:r>
            <a:endParaRPr lang="en-US" sz="6000" dirty="0"/>
          </a:p>
        </p:txBody>
      </p:sp>
    </p:spTree>
    <p:extLst>
      <p:ext uri="{BB962C8B-B14F-4D97-AF65-F5344CB8AC3E}">
        <p14:creationId xmlns:p14="http://schemas.microsoft.com/office/powerpoint/2010/main" val="4092704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r>
              <a:rPr lang="en-US" dirty="0"/>
              <a:t>OSFM Mobilization</a:t>
            </a:r>
          </a:p>
        </p:txBody>
      </p:sp>
      <p:sp>
        <p:nvSpPr>
          <p:cNvPr id="8" name="Subtitle 7">
            <a:extLst>
              <a:ext uri="{FF2B5EF4-FFF2-40B4-BE49-F238E27FC236}">
                <a16:creationId xmlns:a16="http://schemas.microsoft.com/office/drawing/2014/main" id="{0C61560D-C100-7F1D-276D-B4F5A90A5D01}"/>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40</a:t>
            </a:fld>
            <a:endParaRPr lang="en-US" dirty="0"/>
          </a:p>
        </p:txBody>
      </p:sp>
      <p:sp>
        <p:nvSpPr>
          <p:cNvPr id="9" name="Content Placeholder 8">
            <a:extLst>
              <a:ext uri="{FF2B5EF4-FFF2-40B4-BE49-F238E27FC236}">
                <a16:creationId xmlns:a16="http://schemas.microsoft.com/office/drawing/2014/main" id="{16D4FC71-F244-9F6B-A765-B31218316019}"/>
              </a:ext>
            </a:extLst>
          </p:cNvPr>
          <p:cNvSpPr>
            <a:spLocks noGrp="1"/>
          </p:cNvSpPr>
          <p:nvPr>
            <p:ph idx="15"/>
          </p:nvPr>
        </p:nvSpPr>
        <p:spPr>
          <a:xfrm>
            <a:off x="1737360" y="2880360"/>
            <a:ext cx="5669280" cy="1097280"/>
          </a:xfrm>
        </p:spPr>
        <p:txBody>
          <a:bodyPr/>
          <a:lstStyle/>
          <a:p>
            <a:pPr marL="0" indent="0">
              <a:buNone/>
            </a:pPr>
            <a:r>
              <a:rPr lang="en-US" sz="6000" b="1" dirty="0">
                <a:effectLst>
                  <a:outerShdw blurRad="38100" dist="38100" dir="2700000" algn="tl">
                    <a:srgbClr val="000000">
                      <a:alpha val="43137"/>
                    </a:srgbClr>
                  </a:outerShdw>
                </a:effectLst>
              </a:rPr>
              <a:t>DEMOB PROCESS</a:t>
            </a:r>
          </a:p>
        </p:txBody>
      </p:sp>
    </p:spTree>
    <p:extLst>
      <p:ext uri="{BB962C8B-B14F-4D97-AF65-F5344CB8AC3E}">
        <p14:creationId xmlns:p14="http://schemas.microsoft.com/office/powerpoint/2010/main" val="1497388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3AE15-E30E-90FF-4094-646261425BA0}"/>
              </a:ext>
            </a:extLst>
          </p:cNvPr>
          <p:cNvSpPr>
            <a:spLocks noGrp="1"/>
          </p:cNvSpPr>
          <p:nvPr>
            <p:ph type="ctrTitle"/>
          </p:nvPr>
        </p:nvSpPr>
        <p:spPr/>
        <p:txBody>
          <a:bodyPr/>
          <a:lstStyle/>
          <a:p>
            <a:r>
              <a:rPr lang="en-US" dirty="0"/>
              <a:t>OSFM Mobilization</a:t>
            </a:r>
          </a:p>
        </p:txBody>
      </p:sp>
      <p:sp>
        <p:nvSpPr>
          <p:cNvPr id="8" name="Subtitle 7">
            <a:extLst>
              <a:ext uri="{FF2B5EF4-FFF2-40B4-BE49-F238E27FC236}">
                <a16:creationId xmlns:a16="http://schemas.microsoft.com/office/drawing/2014/main" id="{0C61560D-C100-7F1D-276D-B4F5A90A5D01}"/>
              </a:ext>
            </a:extLst>
          </p:cNvPr>
          <p:cNvSpPr>
            <a:spLocks noGrp="1"/>
          </p:cNvSpPr>
          <p:nvPr>
            <p:ph type="subTitle" idx="1"/>
          </p:nvPr>
        </p:nvSpPr>
        <p:spPr>
          <a:xfrm>
            <a:off x="76200" y="762000"/>
            <a:ext cx="3749040" cy="1005840"/>
          </a:xfrm>
        </p:spPr>
        <p:txBody>
          <a:bodyPr/>
          <a:lstStyle/>
          <a:p>
            <a:r>
              <a:rPr lang="en-US" sz="2800" b="1" i="0" u="none" strike="noStrike" baseline="0" dirty="0">
                <a:solidFill>
                  <a:schemeClr val="tx1"/>
                </a:solidFill>
              </a:rPr>
              <a:t>Incident Demobilization Inspection Form</a:t>
            </a:r>
            <a:endParaRPr lang="en-US" sz="2800" dirty="0">
              <a:solidFill>
                <a:schemeClr val="tx1"/>
              </a:solidFill>
            </a:endParaRPr>
          </a:p>
        </p:txBody>
      </p:sp>
      <p:sp>
        <p:nvSpPr>
          <p:cNvPr id="4" name="Date Placeholder 3">
            <a:extLst>
              <a:ext uri="{FF2B5EF4-FFF2-40B4-BE49-F238E27FC236}">
                <a16:creationId xmlns:a16="http://schemas.microsoft.com/office/drawing/2014/main" id="{46310ED6-099B-71F6-FEC4-E66F2E62998F}"/>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4205E623-9326-A42B-1EEC-CDBBA8529A40}"/>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B2F155E9-CAC7-99C8-CEF3-D47A58DEBECE}"/>
              </a:ext>
            </a:extLst>
          </p:cNvPr>
          <p:cNvSpPr>
            <a:spLocks noGrp="1"/>
          </p:cNvSpPr>
          <p:nvPr>
            <p:ph type="sldNum" sz="quarter" idx="4"/>
          </p:nvPr>
        </p:nvSpPr>
        <p:spPr/>
        <p:txBody>
          <a:bodyPr/>
          <a:lstStyle/>
          <a:p>
            <a:fld id="{F727FCB8-C722-4482-B524-752A88E4A0E6}" type="slidenum">
              <a:rPr lang="en-US" smtClean="0"/>
              <a:pPr/>
              <a:t>41</a:t>
            </a:fld>
            <a:endParaRPr lang="en-US" dirty="0"/>
          </a:p>
        </p:txBody>
      </p:sp>
      <p:pic>
        <p:nvPicPr>
          <p:cNvPr id="10" name="Content Placeholder 9">
            <a:extLst>
              <a:ext uri="{FF2B5EF4-FFF2-40B4-BE49-F238E27FC236}">
                <a16:creationId xmlns:a16="http://schemas.microsoft.com/office/drawing/2014/main" id="{064AF256-5F5B-E1AC-B85F-FA778CF7273C}"/>
              </a:ext>
            </a:extLst>
          </p:cNvPr>
          <p:cNvPicPr>
            <a:picLocks noGrp="1" noChangeAspect="1"/>
          </p:cNvPicPr>
          <p:nvPr>
            <p:ph idx="15"/>
          </p:nvPr>
        </p:nvPicPr>
        <p:blipFill>
          <a:blip r:embed="rId2"/>
          <a:stretch>
            <a:fillRect/>
          </a:stretch>
        </p:blipFill>
        <p:spPr>
          <a:xfrm>
            <a:off x="3819140" y="228600"/>
            <a:ext cx="5248660" cy="6400800"/>
          </a:xfrm>
          <a:prstGeom prst="rect">
            <a:avLst/>
          </a:prstGeom>
        </p:spPr>
      </p:pic>
      <p:sp>
        <p:nvSpPr>
          <p:cNvPr id="11" name="Oval 10">
            <a:extLst>
              <a:ext uri="{FF2B5EF4-FFF2-40B4-BE49-F238E27FC236}">
                <a16:creationId xmlns:a16="http://schemas.microsoft.com/office/drawing/2014/main" id="{AA03000E-924A-8D98-AD64-97E999885D78}"/>
              </a:ext>
            </a:extLst>
          </p:cNvPr>
          <p:cNvSpPr/>
          <p:nvPr/>
        </p:nvSpPr>
        <p:spPr>
          <a:xfrm>
            <a:off x="6172200" y="5715000"/>
            <a:ext cx="2362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42CF0A8-66E2-9D2D-2BEC-B5B4AEFF3B9D}"/>
              </a:ext>
            </a:extLst>
          </p:cNvPr>
          <p:cNvSpPr txBox="1"/>
          <p:nvPr/>
        </p:nvSpPr>
        <p:spPr>
          <a:xfrm>
            <a:off x="152400" y="2834640"/>
            <a:ext cx="3657600" cy="1188720"/>
          </a:xfrm>
          <a:prstGeom prst="rect">
            <a:avLst/>
          </a:prstGeom>
          <a:noFill/>
        </p:spPr>
        <p:txBody>
          <a:bodyPr wrap="square" rtlCol="0">
            <a:spAutoFit/>
          </a:bodyPr>
          <a:lstStyle/>
          <a:p>
            <a:pPr marL="0" marR="0">
              <a:spcBef>
                <a:spcPts val="1200"/>
              </a:spcBef>
              <a:spcAft>
                <a:spcPts val="1200"/>
              </a:spcAft>
            </a:pPr>
            <a:r>
              <a:rPr lang="en-US" sz="2400" dirty="0">
                <a:effectLst/>
                <a:latin typeface="Calibri" panose="020F0502020204030204" pitchFamily="34" charset="0"/>
                <a:ea typeface="Calibri" panose="020F0502020204030204" pitchFamily="34" charset="0"/>
                <a:cs typeface="Calibri" panose="020F0502020204030204" pitchFamily="34" charset="0"/>
              </a:rPr>
              <a:t>Each Apparatus Must Have a Demobilization Inspection Conducted by the AO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989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1"/>
            <a:ext cx="8839200" cy="533399"/>
          </a:xfrm>
        </p:spPr>
        <p:txBody>
          <a:bodyPr/>
          <a:lstStyle/>
          <a:p>
            <a:r>
              <a:rPr lang="en-US" dirty="0"/>
              <a:t>OSFM Mobilizations</a:t>
            </a:r>
          </a:p>
        </p:txBody>
      </p:sp>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42</a:t>
            </a:fld>
            <a:endParaRPr lang="en-US" dirty="0"/>
          </a:p>
        </p:txBody>
      </p:sp>
      <p:pic>
        <p:nvPicPr>
          <p:cNvPr id="11" name="Content Placeholder 10" descr="Table&#10;&#10;Description automatically generated">
            <a:extLst>
              <a:ext uri="{FF2B5EF4-FFF2-40B4-BE49-F238E27FC236}">
                <a16:creationId xmlns:a16="http://schemas.microsoft.com/office/drawing/2014/main" id="{3A40D714-C8E1-F4DC-6187-7B7918FD9DDE}"/>
              </a:ext>
            </a:extLst>
          </p:cNvPr>
          <p:cNvPicPr>
            <a:picLocks noGrp="1" noChangeAspect="1"/>
          </p:cNvPicPr>
          <p:nvPr>
            <p:ph idx="15"/>
          </p:nvPr>
        </p:nvPicPr>
        <p:blipFill>
          <a:blip r:embed="rId3" cstate="print">
            <a:extLst>
              <a:ext uri="{28A0092B-C50C-407E-A947-70E740481C1C}">
                <a14:useLocalDpi xmlns:a14="http://schemas.microsoft.com/office/drawing/2010/main" val="0"/>
              </a:ext>
            </a:extLst>
          </a:blip>
          <a:stretch>
            <a:fillRect/>
          </a:stretch>
        </p:blipFill>
        <p:spPr>
          <a:xfrm>
            <a:off x="4121727" y="0"/>
            <a:ext cx="4946073" cy="6400800"/>
          </a:xfrm>
        </p:spPr>
      </p:pic>
      <p:sp>
        <p:nvSpPr>
          <p:cNvPr id="7" name="TextBox 6">
            <a:extLst>
              <a:ext uri="{FF2B5EF4-FFF2-40B4-BE49-F238E27FC236}">
                <a16:creationId xmlns:a16="http://schemas.microsoft.com/office/drawing/2014/main" id="{90003A0F-5648-16E3-D2E5-B376AA9387AF}"/>
              </a:ext>
            </a:extLst>
          </p:cNvPr>
          <p:cNvSpPr txBox="1"/>
          <p:nvPr/>
        </p:nvSpPr>
        <p:spPr>
          <a:xfrm>
            <a:off x="0" y="685800"/>
            <a:ext cx="4297680" cy="822960"/>
          </a:xfrm>
          <a:prstGeom prst="rect">
            <a:avLst/>
          </a:prstGeom>
          <a:noFill/>
        </p:spPr>
        <p:txBody>
          <a:bodyPr wrap="square" rtlCol="0">
            <a:spAutoFit/>
          </a:bodyPr>
          <a:lstStyle/>
          <a:p>
            <a:r>
              <a:rPr lang="en-US" sz="2800" b="1" i="0" u="none" strike="noStrike" baseline="0" dirty="0">
                <a:latin typeface="+mj-lt"/>
              </a:rPr>
              <a:t>Engine Company or Crew Performance Rating</a:t>
            </a:r>
            <a:endParaRPr lang="en-US" sz="2800" dirty="0">
              <a:latin typeface="+mj-lt"/>
            </a:endParaRPr>
          </a:p>
        </p:txBody>
      </p:sp>
      <p:sp>
        <p:nvSpPr>
          <p:cNvPr id="12" name="TextBox 11">
            <a:extLst>
              <a:ext uri="{FF2B5EF4-FFF2-40B4-BE49-F238E27FC236}">
                <a16:creationId xmlns:a16="http://schemas.microsoft.com/office/drawing/2014/main" id="{1A3AFBA4-F954-05E0-CFF0-C990492F16B7}"/>
              </a:ext>
            </a:extLst>
          </p:cNvPr>
          <p:cNvSpPr txBox="1"/>
          <p:nvPr/>
        </p:nvSpPr>
        <p:spPr>
          <a:xfrm>
            <a:off x="0" y="1600200"/>
            <a:ext cx="4572000" cy="4572000"/>
          </a:xfrm>
          <a:prstGeom prst="rect">
            <a:avLst/>
          </a:prstGeom>
          <a:noFill/>
        </p:spPr>
        <p:txBody>
          <a:bodyPr wrap="square" rtlCol="0">
            <a:noAutofit/>
          </a:bodyPr>
          <a:lstStyle/>
          <a:p>
            <a:pPr marL="0" marR="0">
              <a:spcBef>
                <a:spcPts val="1200"/>
              </a:spcBef>
              <a:spcAft>
                <a:spcPts val="1200"/>
              </a:spcAft>
            </a:pPr>
            <a:r>
              <a:rPr lang="en-US" sz="2400" dirty="0">
                <a:effectLst/>
                <a:latin typeface="Calibri" panose="020F0502020204030204" pitchFamily="34" charset="0"/>
                <a:ea typeface="Calibri" panose="020F0502020204030204" pitchFamily="34" charset="0"/>
                <a:cs typeface="Calibri" panose="020F0502020204030204" pitchFamily="34" charset="0"/>
              </a:rPr>
              <a:t>Each Task Force/Strike Team Will Be Evaluated by Their DIVS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1200"/>
              </a:spcAft>
            </a:pPr>
            <a:r>
              <a:rPr lang="en-US" sz="2400" dirty="0">
                <a:effectLst/>
                <a:latin typeface="Calibri" panose="020F0502020204030204" pitchFamily="34" charset="0"/>
                <a:ea typeface="Calibri" panose="020F0502020204030204" pitchFamily="34" charset="0"/>
                <a:cs typeface="Calibri" panose="020F0502020204030204" pitchFamily="34" charset="0"/>
              </a:rPr>
              <a:t>TF/ST Leaders Are Expected to Conduct Evaluations on Each Apparatus Under Their Direction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1200"/>
              </a:spcAft>
            </a:pPr>
            <a:r>
              <a:rPr lang="en-US" sz="2400" dirty="0">
                <a:effectLst/>
                <a:latin typeface="Calibri" panose="020F0502020204030204" pitchFamily="34" charset="0"/>
                <a:ea typeface="Calibri" panose="020F0502020204030204" pitchFamily="34" charset="0"/>
                <a:cs typeface="Calibri" panose="020F0502020204030204" pitchFamily="34" charset="0"/>
              </a:rPr>
              <a:t>These Evaluations Are to Be Reviewed, Signed, And Provided to The IMT Prior To Demobilization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1200"/>
              </a:spcAft>
            </a:pPr>
            <a:r>
              <a:rPr lang="en-US" sz="2400" dirty="0">
                <a:effectLst/>
                <a:latin typeface="Calibri" panose="020F0502020204030204" pitchFamily="34" charset="0"/>
                <a:ea typeface="Calibri" panose="020F0502020204030204" pitchFamily="34" charset="0"/>
                <a:cs typeface="Calibri" panose="020F0502020204030204" pitchFamily="34" charset="0"/>
              </a:rPr>
              <a:t>OSFM Forwards Copies of All Evaluations to The Fire Defense Board Chief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22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1"/>
            <a:ext cx="8839200" cy="533399"/>
          </a:xfrm>
        </p:spPr>
        <p:txBody>
          <a:bodyPr/>
          <a:lstStyle/>
          <a:p>
            <a:r>
              <a:rPr lang="en-US" dirty="0"/>
              <a:t>OSFM Mobilizations</a:t>
            </a:r>
          </a:p>
        </p:txBody>
      </p:sp>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43</a:t>
            </a:fld>
            <a:endParaRPr lang="en-US" dirty="0"/>
          </a:p>
        </p:txBody>
      </p:sp>
      <p:sp>
        <p:nvSpPr>
          <p:cNvPr id="6" name="TextBox 5">
            <a:extLst>
              <a:ext uri="{FF2B5EF4-FFF2-40B4-BE49-F238E27FC236}">
                <a16:creationId xmlns:a16="http://schemas.microsoft.com/office/drawing/2014/main" id="{C513AD1D-094F-AD7D-2570-269F88D92C60}"/>
              </a:ext>
            </a:extLst>
          </p:cNvPr>
          <p:cNvSpPr txBox="1"/>
          <p:nvPr/>
        </p:nvSpPr>
        <p:spPr>
          <a:xfrm>
            <a:off x="-76200" y="685800"/>
            <a:ext cx="5577840" cy="523220"/>
          </a:xfrm>
          <a:prstGeom prst="rect">
            <a:avLst/>
          </a:prstGeom>
          <a:noFill/>
        </p:spPr>
        <p:txBody>
          <a:bodyPr wrap="square" rtlCol="0">
            <a:spAutoFit/>
          </a:bodyPr>
          <a:lstStyle/>
          <a:p>
            <a:r>
              <a:rPr lang="en-US" sz="2800" b="1" i="0" u="none" strike="noStrike" baseline="0" dirty="0">
                <a:solidFill>
                  <a:schemeClr val="bg1"/>
                </a:solidFill>
                <a:effectLst>
                  <a:outerShdw blurRad="38100" dist="38100" dir="2700000" algn="tl">
                    <a:srgbClr val="000000">
                      <a:alpha val="43137"/>
                    </a:srgbClr>
                  </a:outerShdw>
                </a:effectLst>
                <a:latin typeface="+mj-lt"/>
              </a:rPr>
              <a:t>Task Force After Action Review Form</a:t>
            </a:r>
            <a:endParaRPr lang="en-US" sz="2800" dirty="0">
              <a:solidFill>
                <a:schemeClr val="bg1"/>
              </a:solidFill>
              <a:effectLst>
                <a:outerShdw blurRad="38100" dist="38100" dir="2700000" algn="tl">
                  <a:srgbClr val="000000">
                    <a:alpha val="43137"/>
                  </a:srgbClr>
                </a:outerShdw>
              </a:effectLst>
              <a:latin typeface="+mj-lt"/>
            </a:endParaRPr>
          </a:p>
        </p:txBody>
      </p:sp>
      <p:pic>
        <p:nvPicPr>
          <p:cNvPr id="14" name="Content Placeholder 13" descr="Text, letter&#10;&#10;Description automatically generated">
            <a:extLst>
              <a:ext uri="{FF2B5EF4-FFF2-40B4-BE49-F238E27FC236}">
                <a16:creationId xmlns:a16="http://schemas.microsoft.com/office/drawing/2014/main" id="{75CFD962-C4EC-345A-CA2F-93523A178BDB}"/>
              </a:ext>
            </a:extLst>
          </p:cNvPr>
          <p:cNvPicPr>
            <a:picLocks noGrp="1" noChangeAspect="1"/>
          </p:cNvPicPr>
          <p:nvPr>
            <p:ph idx="15"/>
          </p:nvPr>
        </p:nvPicPr>
        <p:blipFill rotWithShape="1">
          <a:blip r:embed="rId3" cstate="print">
            <a:extLst>
              <a:ext uri="{28A0092B-C50C-407E-A947-70E740481C1C}">
                <a14:useLocalDpi xmlns:a14="http://schemas.microsoft.com/office/drawing/2010/main" val="0"/>
              </a:ext>
            </a:extLst>
          </a:blip>
          <a:srcRect l="7563" r="3082" b="4266"/>
          <a:stretch/>
        </p:blipFill>
        <p:spPr>
          <a:xfrm>
            <a:off x="4648200" y="152400"/>
            <a:ext cx="4419600" cy="6127750"/>
          </a:xfrm>
        </p:spPr>
      </p:pic>
      <p:sp>
        <p:nvSpPr>
          <p:cNvPr id="15" name="TextBox 14">
            <a:extLst>
              <a:ext uri="{FF2B5EF4-FFF2-40B4-BE49-F238E27FC236}">
                <a16:creationId xmlns:a16="http://schemas.microsoft.com/office/drawing/2014/main" id="{4D458328-CD51-C3D8-B619-05A95DCC56F1}"/>
              </a:ext>
            </a:extLst>
          </p:cNvPr>
          <p:cNvSpPr txBox="1"/>
          <p:nvPr/>
        </p:nvSpPr>
        <p:spPr>
          <a:xfrm>
            <a:off x="76200" y="1920240"/>
            <a:ext cx="4937760" cy="4023360"/>
          </a:xfrm>
          <a:prstGeom prst="rect">
            <a:avLst/>
          </a:prstGeom>
          <a:noFill/>
        </p:spPr>
        <p:txBody>
          <a:bodyPr wrap="square" rtlCol="0">
            <a:spAutoFit/>
          </a:bodyPr>
          <a:lstStyle/>
          <a:p>
            <a:pPr marL="0" marR="0">
              <a:spcBef>
                <a:spcPts val="1200"/>
              </a:spcBef>
              <a:spcAft>
                <a:spcPts val="1200"/>
              </a:spcAft>
            </a:pPr>
            <a:r>
              <a:rPr lang="en-US" sz="2400" dirty="0">
                <a:effectLst/>
                <a:latin typeface="Calibri" panose="020F0502020204030204" pitchFamily="34" charset="0"/>
                <a:ea typeface="Calibri" panose="020F0502020204030204" pitchFamily="34" charset="0"/>
                <a:cs typeface="Calibri" panose="020F0502020204030204" pitchFamily="34" charset="0"/>
              </a:rPr>
              <a:t>Each TF/ST Leader Is Expected to Facilitate an After-Action Review Using the Provided Form, Which Is Provided to The RESL During the Demobilization Process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1200"/>
              </a:spcAft>
            </a:pPr>
            <a:r>
              <a:rPr lang="en-US" sz="2400" dirty="0">
                <a:effectLst/>
                <a:latin typeface="Calibri" panose="020F0502020204030204" pitchFamily="34" charset="0"/>
                <a:ea typeface="Calibri" panose="020F0502020204030204" pitchFamily="34" charset="0"/>
                <a:cs typeface="Calibri" panose="020F0502020204030204" pitchFamily="34" charset="0"/>
              </a:rPr>
              <a:t>This Process Should Take Approximately 20 Minutes and The Intention Is to Identify Successes And Challenges, Both Operationally and Logistically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239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1"/>
            <a:ext cx="8839200" cy="533399"/>
          </a:xfrm>
        </p:spPr>
        <p:txBody>
          <a:bodyPr/>
          <a:lstStyle/>
          <a:p>
            <a:r>
              <a:rPr lang="en-US" dirty="0"/>
              <a:t>OSFM Mobilizations</a:t>
            </a:r>
          </a:p>
        </p:txBody>
      </p:sp>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44</a:t>
            </a:fld>
            <a:endParaRPr lang="en-US" dirty="0"/>
          </a:p>
        </p:txBody>
      </p:sp>
      <p:pic>
        <p:nvPicPr>
          <p:cNvPr id="14" name="Content Placeholder 13" descr="Text, letter&#10;&#10;Description automatically generated">
            <a:extLst>
              <a:ext uri="{FF2B5EF4-FFF2-40B4-BE49-F238E27FC236}">
                <a16:creationId xmlns:a16="http://schemas.microsoft.com/office/drawing/2014/main" id="{75CFD962-C4EC-345A-CA2F-93523A178BDB}"/>
              </a:ext>
            </a:extLst>
          </p:cNvPr>
          <p:cNvPicPr>
            <a:picLocks noGrp="1" noChangeAspect="1"/>
          </p:cNvPicPr>
          <p:nvPr>
            <p:ph idx="15"/>
          </p:nvPr>
        </p:nvPicPr>
        <p:blipFill rotWithShape="1">
          <a:blip r:embed="rId3" cstate="print">
            <a:extLst>
              <a:ext uri="{28A0092B-C50C-407E-A947-70E740481C1C}">
                <a14:useLocalDpi xmlns:a14="http://schemas.microsoft.com/office/drawing/2010/main" val="0"/>
              </a:ext>
            </a:extLst>
          </a:blip>
          <a:srcRect l="7563" t="2779" r="3082" b="28079"/>
          <a:stretch/>
        </p:blipFill>
        <p:spPr>
          <a:xfrm>
            <a:off x="3489960" y="636270"/>
            <a:ext cx="5577840" cy="5585460"/>
          </a:xfrm>
        </p:spPr>
      </p:pic>
      <p:sp>
        <p:nvSpPr>
          <p:cNvPr id="6" name="TextBox 5">
            <a:extLst>
              <a:ext uri="{FF2B5EF4-FFF2-40B4-BE49-F238E27FC236}">
                <a16:creationId xmlns:a16="http://schemas.microsoft.com/office/drawing/2014/main" id="{C513AD1D-094F-AD7D-2570-269F88D92C60}"/>
              </a:ext>
            </a:extLst>
          </p:cNvPr>
          <p:cNvSpPr txBox="1"/>
          <p:nvPr/>
        </p:nvSpPr>
        <p:spPr>
          <a:xfrm>
            <a:off x="152400" y="685800"/>
            <a:ext cx="3200400" cy="954107"/>
          </a:xfrm>
          <a:prstGeom prst="rect">
            <a:avLst/>
          </a:prstGeom>
          <a:noFill/>
        </p:spPr>
        <p:txBody>
          <a:bodyPr wrap="square" rtlCol="0">
            <a:spAutoFit/>
          </a:bodyPr>
          <a:lstStyle/>
          <a:p>
            <a:r>
              <a:rPr lang="en-US" sz="2800" b="1" i="0" u="none" strike="noStrike" baseline="0" dirty="0">
                <a:effectLst>
                  <a:outerShdw blurRad="38100" dist="38100" dir="2700000" algn="tl">
                    <a:srgbClr val="000000">
                      <a:alpha val="43137"/>
                    </a:srgbClr>
                  </a:outerShdw>
                </a:effectLst>
                <a:latin typeface="+mj-lt"/>
              </a:rPr>
              <a:t>Task Force After Action Review Form</a:t>
            </a:r>
            <a:endParaRPr lang="en-US" sz="2800" dirty="0">
              <a:effectLst>
                <a:outerShdw blurRad="38100" dist="38100" dir="2700000" algn="tl">
                  <a:srgbClr val="000000">
                    <a:alpha val="43137"/>
                  </a:srgbClr>
                </a:outerShdw>
              </a:effectLst>
              <a:latin typeface="+mj-lt"/>
            </a:endParaRPr>
          </a:p>
        </p:txBody>
      </p:sp>
      <p:sp>
        <p:nvSpPr>
          <p:cNvPr id="3" name="TextBox 2">
            <a:extLst>
              <a:ext uri="{FF2B5EF4-FFF2-40B4-BE49-F238E27FC236}">
                <a16:creationId xmlns:a16="http://schemas.microsoft.com/office/drawing/2014/main" id="{4F88EB47-004C-94B4-2FCA-D7E8A7F70843}"/>
              </a:ext>
            </a:extLst>
          </p:cNvPr>
          <p:cNvSpPr txBox="1"/>
          <p:nvPr/>
        </p:nvSpPr>
        <p:spPr>
          <a:xfrm>
            <a:off x="3657600" y="2103120"/>
            <a:ext cx="4846320" cy="1097280"/>
          </a:xfrm>
          <a:prstGeom prst="rect">
            <a:avLst/>
          </a:prstGeom>
          <a:noFill/>
        </p:spPr>
        <p:txBody>
          <a:bodyPr wrap="square" rtlCol="0">
            <a:spAutoFit/>
          </a:bodyPr>
          <a:lstStyle/>
          <a:p>
            <a:pPr algn="l"/>
            <a:r>
              <a:rPr lang="en-US" sz="2400" b="0" i="0" u="none" strike="noStrike" baseline="0" dirty="0">
                <a:solidFill>
                  <a:srgbClr val="FF0000"/>
                </a:solidFill>
                <a:latin typeface="+mj-lt"/>
              </a:rPr>
              <a:t>Review the intent of the mission:</a:t>
            </a:r>
          </a:p>
          <a:p>
            <a:pPr algn="l"/>
            <a:r>
              <a:rPr lang="en-US" sz="2400" b="0" i="0" u="none" strike="noStrike" baseline="0" dirty="0">
                <a:solidFill>
                  <a:srgbClr val="FF0000"/>
                </a:solidFill>
                <a:latin typeface="+mj-lt"/>
              </a:rPr>
              <a:t>Key task assignments; desired “end state” (what does “Right” look like?)</a:t>
            </a:r>
            <a:endParaRPr lang="en-US" sz="2400" dirty="0">
              <a:solidFill>
                <a:srgbClr val="FF0000"/>
              </a:solidFill>
              <a:latin typeface="+mj-lt"/>
            </a:endParaRPr>
          </a:p>
        </p:txBody>
      </p:sp>
      <p:sp>
        <p:nvSpPr>
          <p:cNvPr id="4" name="TextBox 3">
            <a:extLst>
              <a:ext uri="{FF2B5EF4-FFF2-40B4-BE49-F238E27FC236}">
                <a16:creationId xmlns:a16="http://schemas.microsoft.com/office/drawing/2014/main" id="{CB0F9326-0417-A120-BFED-52850FA24A57}"/>
              </a:ext>
            </a:extLst>
          </p:cNvPr>
          <p:cNvSpPr txBox="1"/>
          <p:nvPr/>
        </p:nvSpPr>
        <p:spPr>
          <a:xfrm>
            <a:off x="3657600" y="3524071"/>
            <a:ext cx="4846320" cy="1200329"/>
          </a:xfrm>
          <a:prstGeom prst="rect">
            <a:avLst/>
          </a:prstGeom>
          <a:noFill/>
        </p:spPr>
        <p:txBody>
          <a:bodyPr wrap="square" rtlCol="0">
            <a:spAutoFit/>
          </a:bodyPr>
          <a:lstStyle/>
          <a:p>
            <a:pPr algn="l"/>
            <a:r>
              <a:rPr lang="en-US" sz="2400" b="0" i="0" u="none" strike="noStrike" baseline="0" dirty="0">
                <a:solidFill>
                  <a:srgbClr val="FF0000"/>
                </a:solidFill>
                <a:latin typeface="+mj-lt"/>
              </a:rPr>
              <a:t>Establish the facts:</a:t>
            </a:r>
          </a:p>
          <a:p>
            <a:pPr algn="l"/>
            <a:r>
              <a:rPr lang="en-US" sz="2400" b="0" i="0" u="none" strike="noStrike" baseline="0" dirty="0">
                <a:solidFill>
                  <a:srgbClr val="FF0000"/>
                </a:solidFill>
                <a:latin typeface="+mj-lt"/>
              </a:rPr>
              <a:t>Pool multiple perspectives to build a shared picture of what happened</a:t>
            </a:r>
            <a:endParaRPr lang="en-US" sz="2400" dirty="0">
              <a:solidFill>
                <a:srgbClr val="FF0000"/>
              </a:solidFill>
              <a:latin typeface="+mj-lt"/>
            </a:endParaRPr>
          </a:p>
        </p:txBody>
      </p:sp>
      <p:sp>
        <p:nvSpPr>
          <p:cNvPr id="5" name="TextBox 4">
            <a:extLst>
              <a:ext uri="{FF2B5EF4-FFF2-40B4-BE49-F238E27FC236}">
                <a16:creationId xmlns:a16="http://schemas.microsoft.com/office/drawing/2014/main" id="{80BF665F-C33C-0922-9C26-45BCD3914600}"/>
              </a:ext>
            </a:extLst>
          </p:cNvPr>
          <p:cNvSpPr txBox="1"/>
          <p:nvPr/>
        </p:nvSpPr>
        <p:spPr>
          <a:xfrm>
            <a:off x="3657600" y="4983480"/>
            <a:ext cx="4846320" cy="1188720"/>
          </a:xfrm>
          <a:prstGeom prst="rect">
            <a:avLst/>
          </a:prstGeom>
          <a:noFill/>
        </p:spPr>
        <p:txBody>
          <a:bodyPr wrap="square" rtlCol="0">
            <a:spAutoFit/>
          </a:bodyPr>
          <a:lstStyle/>
          <a:p>
            <a:pPr algn="l"/>
            <a:r>
              <a:rPr lang="en-US" sz="2400" b="0" i="0" u="none" strike="noStrike" baseline="0" dirty="0">
                <a:solidFill>
                  <a:srgbClr val="FF0000"/>
                </a:solidFill>
                <a:latin typeface="+mj-lt"/>
              </a:rPr>
              <a:t>Analysis of cause and effect:</a:t>
            </a:r>
          </a:p>
          <a:p>
            <a:pPr algn="l"/>
            <a:r>
              <a:rPr lang="en-US" sz="2400" b="0" i="0" u="none" strike="noStrike" baseline="0" dirty="0">
                <a:solidFill>
                  <a:srgbClr val="FF0000"/>
                </a:solidFill>
                <a:latin typeface="+mj-lt"/>
              </a:rPr>
              <a:t>Focus on WHAT, not WHO; draw out explanations of what occurred</a:t>
            </a:r>
            <a:endParaRPr lang="en-US" sz="2400" dirty="0">
              <a:solidFill>
                <a:srgbClr val="FF0000"/>
              </a:solidFill>
              <a:latin typeface="+mj-lt"/>
            </a:endParaRPr>
          </a:p>
        </p:txBody>
      </p:sp>
    </p:spTree>
    <p:extLst>
      <p:ext uri="{BB962C8B-B14F-4D97-AF65-F5344CB8AC3E}">
        <p14:creationId xmlns:p14="http://schemas.microsoft.com/office/powerpoint/2010/main" val="357474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1"/>
            <a:ext cx="8839200" cy="533399"/>
          </a:xfrm>
        </p:spPr>
        <p:txBody>
          <a:bodyPr/>
          <a:lstStyle/>
          <a:p>
            <a:r>
              <a:rPr lang="en-US" dirty="0"/>
              <a:t>OSFM Mobilizations</a:t>
            </a:r>
          </a:p>
        </p:txBody>
      </p:sp>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45</a:t>
            </a:fld>
            <a:endParaRPr lang="en-US" dirty="0"/>
          </a:p>
        </p:txBody>
      </p:sp>
      <p:pic>
        <p:nvPicPr>
          <p:cNvPr id="14" name="Content Placeholder 13" descr="Text, letter&#10;&#10;Description automatically generated">
            <a:extLst>
              <a:ext uri="{FF2B5EF4-FFF2-40B4-BE49-F238E27FC236}">
                <a16:creationId xmlns:a16="http://schemas.microsoft.com/office/drawing/2014/main" id="{75CFD962-C4EC-345A-CA2F-93523A178BDB}"/>
              </a:ext>
            </a:extLst>
          </p:cNvPr>
          <p:cNvPicPr>
            <a:picLocks noGrp="1" noChangeAspect="1"/>
          </p:cNvPicPr>
          <p:nvPr>
            <p:ph idx="15"/>
          </p:nvPr>
        </p:nvPicPr>
        <p:blipFill rotWithShape="1">
          <a:blip r:embed="rId3" cstate="print">
            <a:extLst>
              <a:ext uri="{28A0092B-C50C-407E-A947-70E740481C1C}">
                <a14:useLocalDpi xmlns:a14="http://schemas.microsoft.com/office/drawing/2010/main" val="0"/>
              </a:ext>
            </a:extLst>
          </a:blip>
          <a:srcRect l="7563" t="70694" r="3082" b="17704"/>
          <a:stretch/>
        </p:blipFill>
        <p:spPr>
          <a:xfrm>
            <a:off x="731520" y="1741159"/>
            <a:ext cx="7680960" cy="1290655"/>
          </a:xfrm>
        </p:spPr>
      </p:pic>
      <p:sp>
        <p:nvSpPr>
          <p:cNvPr id="6" name="TextBox 5">
            <a:extLst>
              <a:ext uri="{FF2B5EF4-FFF2-40B4-BE49-F238E27FC236}">
                <a16:creationId xmlns:a16="http://schemas.microsoft.com/office/drawing/2014/main" id="{C513AD1D-094F-AD7D-2570-269F88D92C60}"/>
              </a:ext>
            </a:extLst>
          </p:cNvPr>
          <p:cNvSpPr txBox="1"/>
          <p:nvPr/>
        </p:nvSpPr>
        <p:spPr>
          <a:xfrm>
            <a:off x="152400" y="685800"/>
            <a:ext cx="3200400" cy="954107"/>
          </a:xfrm>
          <a:prstGeom prst="rect">
            <a:avLst/>
          </a:prstGeom>
          <a:noFill/>
        </p:spPr>
        <p:txBody>
          <a:bodyPr wrap="square" rtlCol="0">
            <a:spAutoFit/>
          </a:bodyPr>
          <a:lstStyle/>
          <a:p>
            <a:r>
              <a:rPr lang="en-US" sz="2800" b="1" i="0" u="none" strike="noStrike" baseline="0" dirty="0">
                <a:effectLst>
                  <a:outerShdw blurRad="38100" dist="38100" dir="2700000" algn="tl">
                    <a:srgbClr val="000000">
                      <a:alpha val="43137"/>
                    </a:srgbClr>
                  </a:outerShdw>
                </a:effectLst>
                <a:latin typeface="+mj-lt"/>
              </a:rPr>
              <a:t>Task Force After Action Review Form</a:t>
            </a:r>
            <a:endParaRPr lang="en-US" sz="2800" dirty="0">
              <a:effectLst>
                <a:outerShdw blurRad="38100" dist="38100" dir="2700000" algn="tl">
                  <a:srgbClr val="000000">
                    <a:alpha val="43137"/>
                  </a:srgbClr>
                </a:outerShdw>
              </a:effectLst>
              <a:latin typeface="+mj-lt"/>
            </a:endParaRPr>
          </a:p>
        </p:txBody>
      </p:sp>
      <p:sp>
        <p:nvSpPr>
          <p:cNvPr id="7" name="TextBox 6">
            <a:extLst>
              <a:ext uri="{FF2B5EF4-FFF2-40B4-BE49-F238E27FC236}">
                <a16:creationId xmlns:a16="http://schemas.microsoft.com/office/drawing/2014/main" id="{E0F2A9B0-58DB-118E-5321-285C29EE599B}"/>
              </a:ext>
            </a:extLst>
          </p:cNvPr>
          <p:cNvSpPr txBox="1"/>
          <p:nvPr/>
        </p:nvSpPr>
        <p:spPr>
          <a:xfrm>
            <a:off x="1143000" y="2209800"/>
            <a:ext cx="7589520" cy="3046988"/>
          </a:xfrm>
          <a:prstGeom prst="rect">
            <a:avLst/>
          </a:prstGeom>
          <a:noFill/>
        </p:spPr>
        <p:txBody>
          <a:bodyPr wrap="square" rtlCol="0">
            <a:spAutoFit/>
          </a:bodyPr>
          <a:lstStyle/>
          <a:p>
            <a:pPr algn="l"/>
            <a:r>
              <a:rPr lang="en-US" sz="2400" b="0" i="0" u="none" strike="noStrike" baseline="0" dirty="0">
                <a:solidFill>
                  <a:srgbClr val="FF0000"/>
                </a:solidFill>
                <a:latin typeface="+mj-lt"/>
              </a:rPr>
              <a:t>Correct Weaknesses</a:t>
            </a:r>
          </a:p>
          <a:p>
            <a:pPr algn="l"/>
            <a:r>
              <a:rPr lang="en-US" sz="2400" b="0" i="0" u="none" strike="noStrike" baseline="0" dirty="0">
                <a:solidFill>
                  <a:srgbClr val="FF0000"/>
                </a:solidFill>
                <a:latin typeface="+mj-lt"/>
              </a:rPr>
              <a:t>Focus on items you can fix, rather than external forces outside of your control</a:t>
            </a:r>
          </a:p>
          <a:p>
            <a:pPr algn="l"/>
            <a:endParaRPr lang="en-US" sz="2400" b="0" i="0" u="none" strike="noStrike" baseline="0" dirty="0">
              <a:solidFill>
                <a:srgbClr val="FF0000"/>
              </a:solidFill>
              <a:latin typeface="+mj-lt"/>
            </a:endParaRPr>
          </a:p>
          <a:p>
            <a:pPr algn="l"/>
            <a:r>
              <a:rPr lang="en-US" sz="2400" b="0" i="0" u="none" strike="noStrike" baseline="0" dirty="0">
                <a:solidFill>
                  <a:srgbClr val="FF0000"/>
                </a:solidFill>
                <a:latin typeface="+mj-lt"/>
              </a:rPr>
              <a:t>Sustain/Maintain Strengths</a:t>
            </a:r>
          </a:p>
          <a:p>
            <a:pPr algn="l"/>
            <a:r>
              <a:rPr lang="en-US" sz="2400" b="0" i="0" u="none" strike="noStrike" baseline="0" dirty="0">
                <a:solidFill>
                  <a:srgbClr val="FF0000"/>
                </a:solidFill>
                <a:latin typeface="+mj-lt"/>
              </a:rPr>
              <a:t>Identify areas where groups are performing well and should sustain. This will help repeat success and create a balanced approach to the AAR</a:t>
            </a:r>
            <a:endParaRPr lang="en-US" sz="2400" dirty="0">
              <a:solidFill>
                <a:srgbClr val="FF0000"/>
              </a:solidFill>
              <a:latin typeface="+mj-lt"/>
            </a:endParaRPr>
          </a:p>
        </p:txBody>
      </p:sp>
    </p:spTree>
    <p:extLst>
      <p:ext uri="{BB962C8B-B14F-4D97-AF65-F5344CB8AC3E}">
        <p14:creationId xmlns:p14="http://schemas.microsoft.com/office/powerpoint/2010/main" val="2918723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46</a:t>
            </a:fld>
            <a:endParaRPr lang="en-US" dirty="0"/>
          </a:p>
        </p:txBody>
      </p:sp>
      <p:sp>
        <p:nvSpPr>
          <p:cNvPr id="4" name="Content Placeholder 3"/>
          <p:cNvSpPr>
            <a:spLocks noGrp="1"/>
          </p:cNvSpPr>
          <p:nvPr>
            <p:ph idx="15"/>
          </p:nvPr>
        </p:nvSpPr>
        <p:spPr>
          <a:xfrm>
            <a:off x="1371600" y="1752600"/>
            <a:ext cx="6400800" cy="3840480"/>
          </a:xfrm>
        </p:spPr>
        <p:txBody>
          <a:bodyPr>
            <a:noAutofit/>
          </a:bodyPr>
          <a:lstStyle/>
          <a:p>
            <a:pPr marL="457200" lvl="1" indent="0">
              <a:buNone/>
            </a:pPr>
            <a:r>
              <a:rPr lang="en-US" dirty="0"/>
              <a:t>Be Ready Per Demob Plan (Fueled &amp; Fed)</a:t>
            </a:r>
          </a:p>
          <a:p>
            <a:pPr marL="457200" lvl="1" indent="0">
              <a:buNone/>
            </a:pPr>
            <a:r>
              <a:rPr lang="en-US" dirty="0"/>
              <a:t>Turn In Radios &amp; Other Borrowed Equipment</a:t>
            </a:r>
          </a:p>
          <a:p>
            <a:pPr marL="457200" lvl="1" indent="0">
              <a:buNone/>
            </a:pPr>
            <a:r>
              <a:rPr lang="en-US" dirty="0"/>
              <a:t>RESL Will Sign Manifest &amp; Include Departure Time</a:t>
            </a:r>
          </a:p>
          <a:p>
            <a:pPr marL="457200" lvl="1" indent="0">
              <a:buNone/>
            </a:pPr>
            <a:r>
              <a:rPr lang="en-US" dirty="0"/>
              <a:t>IC Or Agency Rep Addresses Group</a:t>
            </a:r>
          </a:p>
          <a:p>
            <a:pPr marL="457200" lvl="1" indent="0">
              <a:buNone/>
            </a:pPr>
            <a:r>
              <a:rPr lang="en-US" dirty="0"/>
              <a:t>TFL Will Call The AOC When You Leave &amp; Arrive Home</a:t>
            </a:r>
          </a:p>
        </p:txBody>
      </p:sp>
      <p:sp>
        <p:nvSpPr>
          <p:cNvPr id="5" name="Title 1"/>
          <p:cNvSpPr>
            <a:spLocks noGrp="1"/>
          </p:cNvSpPr>
          <p:nvPr>
            <p:ph type="ctrTitle"/>
          </p:nvPr>
        </p:nvSpPr>
        <p:spPr>
          <a:xfrm>
            <a:off x="152400" y="76201"/>
            <a:ext cx="8839200" cy="533399"/>
          </a:xfrm>
        </p:spPr>
        <p:txBody>
          <a:bodyPr/>
          <a:lstStyle/>
          <a:p>
            <a:r>
              <a:rPr lang="en-US" dirty="0"/>
              <a:t>OSFM Mobilization</a:t>
            </a:r>
          </a:p>
        </p:txBody>
      </p:sp>
    </p:spTree>
    <p:extLst>
      <p:ext uri="{BB962C8B-B14F-4D97-AF65-F5344CB8AC3E}">
        <p14:creationId xmlns:p14="http://schemas.microsoft.com/office/powerpoint/2010/main" val="945583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47</a:t>
            </a:fld>
            <a:endParaRPr lang="en-US" dirty="0"/>
          </a:p>
        </p:txBody>
      </p:sp>
      <p:sp>
        <p:nvSpPr>
          <p:cNvPr id="5" name="Title 1"/>
          <p:cNvSpPr>
            <a:spLocks noGrp="1"/>
          </p:cNvSpPr>
          <p:nvPr>
            <p:ph type="ctrTitle"/>
          </p:nvPr>
        </p:nvSpPr>
        <p:spPr>
          <a:xfrm>
            <a:off x="152400" y="76201"/>
            <a:ext cx="8839200" cy="533399"/>
          </a:xfrm>
        </p:spPr>
        <p:txBody>
          <a:bodyPr/>
          <a:lstStyle/>
          <a:p>
            <a:r>
              <a:rPr lang="en-US" dirty="0"/>
              <a:t>OSFM Mobilization</a:t>
            </a:r>
          </a:p>
        </p:txBody>
      </p:sp>
      <p:sp>
        <p:nvSpPr>
          <p:cNvPr id="6" name="TextBox 5">
            <a:extLst>
              <a:ext uri="{FF2B5EF4-FFF2-40B4-BE49-F238E27FC236}">
                <a16:creationId xmlns:a16="http://schemas.microsoft.com/office/drawing/2014/main" id="{B1B14560-334D-3458-16D6-949C6819BA0F}"/>
              </a:ext>
            </a:extLst>
          </p:cNvPr>
          <p:cNvSpPr txBox="1"/>
          <p:nvPr/>
        </p:nvSpPr>
        <p:spPr>
          <a:xfrm>
            <a:off x="1645920" y="2971800"/>
            <a:ext cx="5852160" cy="914400"/>
          </a:xfrm>
          <a:prstGeom prst="rect">
            <a:avLst/>
          </a:prstGeom>
          <a:noFill/>
        </p:spPr>
        <p:txBody>
          <a:bodyPr wrap="square" rtlCol="0">
            <a:spAutoFit/>
          </a:bodyPr>
          <a:lstStyle/>
          <a:p>
            <a:r>
              <a:rPr lang="en-US" sz="6000" b="1" dirty="0">
                <a:effectLst>
                  <a:outerShdw blurRad="38100" dist="38100" dir="2700000" algn="tl">
                    <a:srgbClr val="000000">
                      <a:alpha val="43137"/>
                    </a:srgbClr>
                  </a:outerShdw>
                </a:effectLst>
              </a:rPr>
              <a:t>REIMBURSEMENT</a:t>
            </a:r>
          </a:p>
        </p:txBody>
      </p:sp>
    </p:spTree>
    <p:extLst>
      <p:ext uri="{BB962C8B-B14F-4D97-AF65-F5344CB8AC3E}">
        <p14:creationId xmlns:p14="http://schemas.microsoft.com/office/powerpoint/2010/main" val="2724795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48</a:t>
            </a:fld>
            <a:endParaRPr lang="en-US" dirty="0"/>
          </a:p>
        </p:txBody>
      </p:sp>
      <p:sp>
        <p:nvSpPr>
          <p:cNvPr id="4" name="Content Placeholder 3"/>
          <p:cNvSpPr>
            <a:spLocks noGrp="1"/>
          </p:cNvSpPr>
          <p:nvPr>
            <p:ph idx="15"/>
          </p:nvPr>
        </p:nvSpPr>
        <p:spPr>
          <a:xfrm>
            <a:off x="342900" y="1600200"/>
            <a:ext cx="8458200" cy="4572000"/>
          </a:xfrm>
        </p:spPr>
        <p:txBody>
          <a:bodyPr>
            <a:noAutofit/>
          </a:bodyPr>
          <a:lstStyle/>
          <a:p>
            <a:pPr marL="0" indent="0">
              <a:buNone/>
            </a:pPr>
            <a:r>
              <a:rPr lang="en-US" b="1" dirty="0">
                <a:effectLst>
                  <a:outerShdw blurRad="38100" dist="38100" dir="2700000" algn="tl">
                    <a:srgbClr val="000000">
                      <a:alpha val="43137"/>
                    </a:srgbClr>
                  </a:outerShdw>
                </a:effectLst>
              </a:rPr>
              <a:t>Reimbursement:  How Anyone Can Help Expedite</a:t>
            </a:r>
          </a:p>
          <a:p>
            <a:pPr marL="457200" lvl="1" indent="0">
              <a:buNone/>
            </a:pPr>
            <a:r>
              <a:rPr lang="en-US" dirty="0"/>
              <a:t>Put The Exact Times On The Resource Manifest</a:t>
            </a:r>
          </a:p>
          <a:p>
            <a:pPr marL="914400" lvl="2" indent="0">
              <a:buNone/>
            </a:pPr>
            <a:r>
              <a:rPr lang="en-US" dirty="0"/>
              <a:t>Don’t Forget Return To Station Time!</a:t>
            </a:r>
          </a:p>
          <a:p>
            <a:pPr marL="457200" lvl="1" indent="0">
              <a:buNone/>
            </a:pPr>
            <a:r>
              <a:rPr lang="en-US" dirty="0"/>
              <a:t>Do Not Add Rehab Time To The Manifest</a:t>
            </a:r>
          </a:p>
          <a:p>
            <a:pPr marL="457200" lvl="1" indent="0">
              <a:buNone/>
            </a:pPr>
            <a:r>
              <a:rPr lang="en-US" dirty="0"/>
              <a:t>Whoever Does Your Reimbursement Packet Needs:  </a:t>
            </a:r>
          </a:p>
          <a:p>
            <a:pPr marL="914400" lvl="2" indent="0">
              <a:buNone/>
            </a:pPr>
            <a:r>
              <a:rPr lang="en-US" dirty="0"/>
              <a:t>Approved Claim Forms		Manifests</a:t>
            </a:r>
          </a:p>
          <a:p>
            <a:pPr marL="914400" lvl="2" indent="0">
              <a:buNone/>
            </a:pPr>
            <a:r>
              <a:rPr lang="en-US" dirty="0"/>
              <a:t>Receipts For Reimbursable Items</a:t>
            </a:r>
          </a:p>
        </p:txBody>
      </p:sp>
      <p:sp>
        <p:nvSpPr>
          <p:cNvPr id="5" name="Title 1"/>
          <p:cNvSpPr>
            <a:spLocks noGrp="1"/>
          </p:cNvSpPr>
          <p:nvPr>
            <p:ph type="ctrTitle"/>
          </p:nvPr>
        </p:nvSpPr>
        <p:spPr>
          <a:xfrm>
            <a:off x="152400" y="76201"/>
            <a:ext cx="8839200" cy="533399"/>
          </a:xfrm>
        </p:spPr>
        <p:txBody>
          <a:bodyPr/>
          <a:lstStyle/>
          <a:p>
            <a:r>
              <a:rPr lang="en-US" dirty="0"/>
              <a:t>OSFM Mobilization</a:t>
            </a:r>
          </a:p>
        </p:txBody>
      </p:sp>
    </p:spTree>
    <p:extLst>
      <p:ext uri="{BB962C8B-B14F-4D97-AF65-F5344CB8AC3E}">
        <p14:creationId xmlns:p14="http://schemas.microsoft.com/office/powerpoint/2010/main" val="2302601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49</a:t>
            </a:fld>
            <a:endParaRPr lang="en-US" dirty="0"/>
          </a:p>
        </p:txBody>
      </p:sp>
      <p:sp>
        <p:nvSpPr>
          <p:cNvPr id="4" name="Content Placeholder 3"/>
          <p:cNvSpPr>
            <a:spLocks noGrp="1"/>
          </p:cNvSpPr>
          <p:nvPr>
            <p:ph idx="15"/>
          </p:nvPr>
        </p:nvSpPr>
        <p:spPr>
          <a:xfrm>
            <a:off x="304800" y="1600199"/>
            <a:ext cx="8458200" cy="4572001"/>
          </a:xfrm>
        </p:spPr>
        <p:txBody>
          <a:bodyPr>
            <a:noAutofit/>
          </a:bodyPr>
          <a:lstStyle/>
          <a:p>
            <a:pPr marL="0" indent="0">
              <a:buNone/>
            </a:pPr>
            <a:r>
              <a:rPr lang="en-US" b="1" dirty="0">
                <a:effectLst>
                  <a:outerShdw blurRad="38100" dist="38100" dir="2700000" algn="tl">
                    <a:srgbClr val="000000">
                      <a:alpha val="43137"/>
                    </a:srgbClr>
                  </a:outerShdw>
                </a:effectLst>
              </a:rPr>
              <a:t>REIMBURSEMENT:  MISC. </a:t>
            </a:r>
          </a:p>
          <a:p>
            <a:pPr marL="457200" lvl="1" indent="0">
              <a:buNone/>
            </a:pPr>
            <a:r>
              <a:rPr lang="en-US" dirty="0"/>
              <a:t>No fuel unless specifically instructed by IMT</a:t>
            </a:r>
          </a:p>
          <a:p>
            <a:pPr marL="457200" lvl="1" indent="0">
              <a:buNone/>
            </a:pPr>
            <a:r>
              <a:rPr lang="en-US" dirty="0"/>
              <a:t>No snacks; personal items; or required equipment</a:t>
            </a:r>
          </a:p>
          <a:p>
            <a:pPr marL="457200" lvl="1" indent="0">
              <a:buNone/>
            </a:pPr>
            <a:r>
              <a:rPr lang="en-US" dirty="0"/>
              <a:t>Everything must be documented &amp; approved by IMT</a:t>
            </a:r>
          </a:p>
        </p:txBody>
      </p:sp>
      <p:sp>
        <p:nvSpPr>
          <p:cNvPr id="5" name="Title 1"/>
          <p:cNvSpPr>
            <a:spLocks noGrp="1"/>
          </p:cNvSpPr>
          <p:nvPr>
            <p:ph type="ctrTitle"/>
          </p:nvPr>
        </p:nvSpPr>
        <p:spPr>
          <a:xfrm>
            <a:off x="152400" y="76201"/>
            <a:ext cx="8839200" cy="533399"/>
          </a:xfrm>
        </p:spPr>
        <p:txBody>
          <a:bodyPr/>
          <a:lstStyle/>
          <a:p>
            <a:r>
              <a:rPr lang="en-US" dirty="0"/>
              <a:t>OSFM Mobilization</a:t>
            </a:r>
          </a:p>
        </p:txBody>
      </p:sp>
    </p:spTree>
    <p:extLst>
      <p:ext uri="{BB962C8B-B14F-4D97-AF65-F5344CB8AC3E}">
        <p14:creationId xmlns:p14="http://schemas.microsoft.com/office/powerpoint/2010/main" val="310667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D58373-786F-2B78-CA18-D36A1782E296}"/>
              </a:ext>
            </a:extLst>
          </p:cNvPr>
          <p:cNvSpPr>
            <a:spLocks noGrp="1"/>
          </p:cNvSpPr>
          <p:nvPr>
            <p:ph type="ctrTitle"/>
          </p:nvPr>
        </p:nvSpPr>
        <p:spPr/>
        <p:txBody>
          <a:bodyPr/>
          <a:lstStyle/>
          <a:p>
            <a:r>
              <a:rPr lang="en-US"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effectLst>
                <a:outerShdw blurRad="38100" dist="38100" dir="2700000" algn="tl">
                  <a:srgbClr val="000000">
                    <a:alpha val="43137"/>
                  </a:srgbClr>
                </a:outerShdw>
              </a:effectLst>
              <a:latin typeface="+mj-lt"/>
            </a:endParaRPr>
          </a:p>
        </p:txBody>
      </p:sp>
      <p:sp>
        <p:nvSpPr>
          <p:cNvPr id="8" name="Subtitle 7">
            <a:extLst>
              <a:ext uri="{FF2B5EF4-FFF2-40B4-BE49-F238E27FC236}">
                <a16:creationId xmlns:a16="http://schemas.microsoft.com/office/drawing/2014/main" id="{CD271E59-C832-2B9D-1818-FEBCBCEBAB0A}"/>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8576EC18-8BFC-DE6E-DF73-4AE0AF95C87F}"/>
              </a:ext>
            </a:extLst>
          </p:cNvPr>
          <p:cNvSpPr>
            <a:spLocks noGrp="1"/>
          </p:cNvSpPr>
          <p:nvPr>
            <p:ph type="dt" sz="half" idx="13"/>
          </p:nvPr>
        </p:nvSpPr>
        <p:spPr/>
        <p:txBody>
          <a:bodyPr/>
          <a:lstStyle/>
          <a:p>
            <a:pPr algn="l">
              <a:defRPr/>
            </a:pPr>
            <a:r>
              <a:rPr lang="en-US" dirty="0"/>
              <a:t>Updated </a:t>
            </a:r>
            <a:fld id="{22E2CB09-0039-4AEE-BAC9-D45B4718C423}" type="datetime1">
              <a:rPr lang="en-US" smtClean="0"/>
              <a:pPr algn="l">
                <a:defRPr/>
              </a:pPr>
              <a:t>5/16/2023</a:t>
            </a:fld>
            <a:endParaRPr lang="en-US" dirty="0"/>
          </a:p>
        </p:txBody>
      </p:sp>
      <p:sp>
        <p:nvSpPr>
          <p:cNvPr id="5" name="Footer Placeholder 4">
            <a:extLst>
              <a:ext uri="{FF2B5EF4-FFF2-40B4-BE49-F238E27FC236}">
                <a16:creationId xmlns:a16="http://schemas.microsoft.com/office/drawing/2014/main" id="{3213ACDD-6D90-F133-6B18-2AE513B8F55B}"/>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C5679C3E-1618-40C9-BA73-967E7201428A}"/>
              </a:ext>
            </a:extLst>
          </p:cNvPr>
          <p:cNvSpPr>
            <a:spLocks noGrp="1"/>
          </p:cNvSpPr>
          <p:nvPr>
            <p:ph type="sldNum" sz="quarter" idx="4"/>
          </p:nvPr>
        </p:nvSpPr>
        <p:spPr/>
        <p:txBody>
          <a:bodyPr/>
          <a:lstStyle/>
          <a:p>
            <a:fld id="{F727FCB8-C722-4482-B524-752A88E4A0E6}" type="slidenum">
              <a:rPr lang="en-US" smtClean="0"/>
              <a:pPr/>
              <a:t>5</a:t>
            </a:fld>
            <a:endParaRPr lang="en-US" dirty="0"/>
          </a:p>
        </p:txBody>
      </p:sp>
      <p:sp>
        <p:nvSpPr>
          <p:cNvPr id="9" name="Content Placeholder 8">
            <a:extLst>
              <a:ext uri="{FF2B5EF4-FFF2-40B4-BE49-F238E27FC236}">
                <a16:creationId xmlns:a16="http://schemas.microsoft.com/office/drawing/2014/main" id="{9C744FFE-F846-B006-CE9C-2C1726C05E9F}"/>
              </a:ext>
            </a:extLst>
          </p:cNvPr>
          <p:cNvSpPr>
            <a:spLocks noGrp="1"/>
          </p:cNvSpPr>
          <p:nvPr>
            <p:ph idx="15"/>
          </p:nvPr>
        </p:nvSpPr>
        <p:spPr>
          <a:xfrm>
            <a:off x="457200" y="1600200"/>
            <a:ext cx="8229600" cy="4572000"/>
          </a:xfrm>
        </p:spPr>
        <p:txBody>
          <a:bodyPr>
            <a:normAutofit/>
          </a:bodyPr>
          <a:lstStyle/>
          <a:p>
            <a:pPr marL="0" indent="0">
              <a:buNone/>
            </a:pPr>
            <a:r>
              <a:rPr lang="en-US" sz="2800"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What Is Pre-positioning</a:t>
            </a:r>
          </a:p>
          <a:p>
            <a:pPr indent="0">
              <a:spcBef>
                <a:spcPts val="1200"/>
              </a:spcBef>
              <a:spcAft>
                <a:spcPts val="1200"/>
              </a:spcAft>
              <a:buNone/>
            </a:pPr>
            <a:r>
              <a:rPr lang="en-US" sz="2400" dirty="0">
                <a:latin typeface="+mn-lt"/>
                <a:ea typeface="Times New Roman" panose="02020603050405020304" pitchFamily="18" charset="0"/>
                <a:cs typeface="Times New Roman" panose="02020603050405020304" pitchFamily="18" charset="0"/>
              </a:rPr>
              <a:t>D</a:t>
            </a:r>
            <a:r>
              <a:rPr lang="en-US" sz="2400" dirty="0">
                <a:effectLst/>
                <a:latin typeface="+mn-lt"/>
                <a:ea typeface="Times New Roman" panose="02020603050405020304" pitchFamily="18" charset="0"/>
                <a:cs typeface="Times New Roman" panose="02020603050405020304" pitchFamily="18" charset="0"/>
              </a:rPr>
              <a:t>eployment of fire resources in advance of a declared conflagration or request for resources</a:t>
            </a:r>
          </a:p>
          <a:p>
            <a:pPr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Pre-positioning is intended to increase the available Oregon Fire Mutual Aid System (OFMAS) capacity to aid the fire service in a predicted or emerging incident</a:t>
            </a:r>
          </a:p>
        </p:txBody>
      </p:sp>
    </p:spTree>
    <p:extLst>
      <p:ext uri="{BB962C8B-B14F-4D97-AF65-F5344CB8AC3E}">
        <p14:creationId xmlns:p14="http://schemas.microsoft.com/office/powerpoint/2010/main" val="1958050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50</a:t>
            </a:fld>
            <a:endParaRPr lang="en-US" dirty="0"/>
          </a:p>
        </p:txBody>
      </p:sp>
      <p:sp>
        <p:nvSpPr>
          <p:cNvPr id="5" name="Title 1"/>
          <p:cNvSpPr>
            <a:spLocks noGrp="1"/>
          </p:cNvSpPr>
          <p:nvPr>
            <p:ph type="ctrTitle"/>
          </p:nvPr>
        </p:nvSpPr>
        <p:spPr>
          <a:xfrm>
            <a:off x="152400" y="76201"/>
            <a:ext cx="8839200" cy="533399"/>
          </a:xfrm>
        </p:spPr>
        <p:txBody>
          <a:bodyPr/>
          <a:lstStyle/>
          <a:p>
            <a:r>
              <a:rPr lang="en-US" dirty="0"/>
              <a:t>OSFM Mobilization</a:t>
            </a:r>
          </a:p>
        </p:txBody>
      </p:sp>
      <p:sp>
        <p:nvSpPr>
          <p:cNvPr id="6" name="TextBox 5">
            <a:extLst>
              <a:ext uri="{FF2B5EF4-FFF2-40B4-BE49-F238E27FC236}">
                <a16:creationId xmlns:a16="http://schemas.microsoft.com/office/drawing/2014/main" id="{B1B14560-334D-3458-16D6-949C6819BA0F}"/>
              </a:ext>
            </a:extLst>
          </p:cNvPr>
          <p:cNvSpPr txBox="1"/>
          <p:nvPr/>
        </p:nvSpPr>
        <p:spPr>
          <a:xfrm>
            <a:off x="2606040" y="2921169"/>
            <a:ext cx="3931920" cy="1015663"/>
          </a:xfrm>
          <a:prstGeom prst="rect">
            <a:avLst/>
          </a:prstGeom>
          <a:noFill/>
        </p:spPr>
        <p:txBody>
          <a:bodyPr wrap="square" rtlCol="0">
            <a:spAutoFit/>
          </a:bodyPr>
          <a:lstStyle/>
          <a:p>
            <a:r>
              <a:rPr lang="en-US" sz="6000" b="1" dirty="0">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1515044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4"/>
          </p:nvPr>
        </p:nvSpPr>
        <p:spPr/>
        <p:txBody>
          <a:bodyPr/>
          <a:lstStyle/>
          <a:p>
            <a:pPr>
              <a:defRPr/>
            </a:pPr>
            <a:r>
              <a:rPr lang="en-US" dirty="0"/>
              <a:t>Oregon Department of State Fire Marshal</a:t>
            </a:r>
          </a:p>
        </p:txBody>
      </p:sp>
      <p:sp>
        <p:nvSpPr>
          <p:cNvPr id="10" name="Slide Number Placeholder 9"/>
          <p:cNvSpPr>
            <a:spLocks noGrp="1"/>
          </p:cNvSpPr>
          <p:nvPr>
            <p:ph type="sldNum" sz="quarter" idx="4"/>
          </p:nvPr>
        </p:nvSpPr>
        <p:spPr/>
        <p:txBody>
          <a:bodyPr/>
          <a:lstStyle/>
          <a:p>
            <a:fld id="{F727FCB8-C722-4482-B524-752A88E4A0E6}" type="slidenum">
              <a:rPr lang="en-US" smtClean="0"/>
              <a:pPr/>
              <a:t>51</a:t>
            </a:fld>
            <a:endParaRPr lang="en-US" dirty="0"/>
          </a:p>
        </p:txBody>
      </p:sp>
      <p:pic>
        <p:nvPicPr>
          <p:cNvPr id="5" name="Content Placeholder 4" descr="Qr code&#10;&#10;Description automatically generated">
            <a:extLst>
              <a:ext uri="{FF2B5EF4-FFF2-40B4-BE49-F238E27FC236}">
                <a16:creationId xmlns:a16="http://schemas.microsoft.com/office/drawing/2014/main" id="{4A295E8B-B28A-89FC-CD50-3B7090348B9D}"/>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3086100" y="1857375"/>
            <a:ext cx="2857500" cy="3552825"/>
          </a:xfrm>
        </p:spPr>
      </p:pic>
      <p:pic>
        <p:nvPicPr>
          <p:cNvPr id="2" name="Picture 1">
            <a:extLst>
              <a:ext uri="{FF2B5EF4-FFF2-40B4-BE49-F238E27FC236}">
                <a16:creationId xmlns:a16="http://schemas.microsoft.com/office/drawing/2014/main" id="{74E9744A-F27E-4D7E-AA4F-9BA55A86EBCF}"/>
              </a:ext>
            </a:extLst>
          </p:cNvPr>
          <p:cNvPicPr>
            <a:picLocks noChangeAspect="1"/>
          </p:cNvPicPr>
          <p:nvPr/>
        </p:nvPicPr>
        <p:blipFill>
          <a:blip r:embed="rId4"/>
          <a:stretch>
            <a:fillRect/>
          </a:stretch>
        </p:blipFill>
        <p:spPr>
          <a:xfrm>
            <a:off x="6858000" y="136525"/>
            <a:ext cx="2235432" cy="2286238"/>
          </a:xfrm>
          <a:prstGeom prst="rect">
            <a:avLst/>
          </a:prstGeom>
        </p:spPr>
      </p:pic>
    </p:spTree>
    <p:extLst>
      <p:ext uri="{BB962C8B-B14F-4D97-AF65-F5344CB8AC3E}">
        <p14:creationId xmlns:p14="http://schemas.microsoft.com/office/powerpoint/2010/main" val="304428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340C22F-D819-5E09-48AF-B8077B520E8E}"/>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E9ED5FA3-B2F9-8F73-8A36-34CFBE8BA7FC}"/>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F1CB2FE3-13DA-9557-B449-F0A923E09DBB}"/>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28647222-2666-3F11-E063-F07B1E30FC23}"/>
              </a:ext>
            </a:extLst>
          </p:cNvPr>
          <p:cNvSpPr>
            <a:spLocks noGrp="1"/>
          </p:cNvSpPr>
          <p:nvPr>
            <p:ph type="sldNum" sz="quarter" idx="4"/>
          </p:nvPr>
        </p:nvSpPr>
        <p:spPr/>
        <p:txBody>
          <a:bodyPr/>
          <a:lstStyle/>
          <a:p>
            <a:fld id="{F727FCB8-C722-4482-B524-752A88E4A0E6}" type="slidenum">
              <a:rPr lang="en-US" smtClean="0"/>
              <a:pPr/>
              <a:t>6</a:t>
            </a:fld>
            <a:endParaRPr lang="en-US" dirty="0"/>
          </a:p>
        </p:txBody>
      </p:sp>
      <p:sp>
        <p:nvSpPr>
          <p:cNvPr id="9" name="Content Placeholder 8">
            <a:extLst>
              <a:ext uri="{FF2B5EF4-FFF2-40B4-BE49-F238E27FC236}">
                <a16:creationId xmlns:a16="http://schemas.microsoft.com/office/drawing/2014/main" id="{B51DAC7E-346A-FEB2-80E9-F1255CBB6035}"/>
              </a:ext>
            </a:extLst>
          </p:cNvPr>
          <p:cNvSpPr>
            <a:spLocks noGrp="1"/>
          </p:cNvSpPr>
          <p:nvPr>
            <p:ph idx="15"/>
          </p:nvPr>
        </p:nvSpPr>
        <p:spPr>
          <a:xfrm>
            <a:off x="457200" y="1600200"/>
            <a:ext cx="8229600" cy="4572000"/>
          </a:xfrm>
        </p:spPr>
        <p:txBody>
          <a:bodyPr>
            <a:normAutofit lnSpcReduction="10000"/>
          </a:bodyPr>
          <a:lstStyle/>
          <a:p>
            <a:pPr marL="0" indent="0">
              <a:buNone/>
            </a:pPr>
            <a:r>
              <a:rPr lang="en-US" sz="2800"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Who Can Request Pre-Positioning</a:t>
            </a:r>
          </a:p>
          <a:p>
            <a:pPr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Fire Defense Board Chief (FDBC) through their Regional Mobilization Coordinator (RMC)</a:t>
            </a:r>
          </a:p>
          <a:p>
            <a:pPr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Oregon Department of State Fire Marshal (OSFM) </a:t>
            </a:r>
          </a:p>
          <a:p>
            <a:pPr marL="0" indent="0">
              <a:buNone/>
            </a:pPr>
            <a:r>
              <a:rPr lang="en-US" sz="2800" b="1" dirty="0">
                <a:effectLst>
                  <a:outerShdw blurRad="38100" dist="38100" dir="2700000" algn="tl">
                    <a:srgbClr val="000000">
                      <a:alpha val="43137"/>
                    </a:srgbClr>
                  </a:outerShdw>
                </a:effectLst>
                <a:latin typeface="+mn-lt"/>
                <a:cs typeface="Times New Roman" panose="02020603050405020304" pitchFamily="18" charset="0"/>
              </a:rPr>
              <a:t>Example of Considerations</a:t>
            </a:r>
          </a:p>
          <a:p>
            <a:pPr marR="0" lvl="0" indent="0">
              <a:spcBef>
                <a:spcPts val="1200"/>
              </a:spcBef>
              <a:spcAft>
                <a:spcPts val="1200"/>
              </a:spcAft>
              <a:buNone/>
            </a:pPr>
            <a:r>
              <a:rPr lang="en-US" sz="2400" dirty="0">
                <a:latin typeface="+mn-lt"/>
                <a:cs typeface="Times New Roman" panose="02020603050405020304" pitchFamily="18" charset="0"/>
              </a:rPr>
              <a:t>Potential for multiple days of extreme fire risk in your area</a:t>
            </a:r>
          </a:p>
          <a:p>
            <a:pPr marR="0" lvl="0" indent="0">
              <a:spcBef>
                <a:spcPts val="1200"/>
              </a:spcBef>
              <a:spcAft>
                <a:spcPts val="1200"/>
              </a:spcAft>
              <a:buNone/>
            </a:pPr>
            <a:r>
              <a:rPr lang="en-US" sz="2400" dirty="0">
                <a:latin typeface="+mn-lt"/>
                <a:cs typeface="Times New Roman" panose="02020603050405020304" pitchFamily="18" charset="0"/>
              </a:rPr>
              <a:t>Significant weather event is predicted - such as abundant lightning or high wind</a:t>
            </a:r>
          </a:p>
          <a:p>
            <a:pPr marL="342900" marR="0" lvl="0" indent="-342900">
              <a:spcBef>
                <a:spcPts val="0"/>
              </a:spcBef>
              <a:spcAft>
                <a:spcPts val="0"/>
              </a:spcAft>
              <a:buFont typeface="Symbol" panose="05050102010706020507" pitchFamily="18" charset="2"/>
              <a:buChar char=""/>
            </a:pPr>
            <a:endParaRPr lang="en-US" sz="1800" dirty="0">
              <a:effectLst/>
              <a:latin typeface="New York"/>
              <a:ea typeface="Times New Roman" panose="02020603050405020304" pitchFamily="18" charset="0"/>
              <a:cs typeface="Times New Roman" panose="02020603050405020304" pitchFamily="18" charset="0"/>
            </a:endParaRPr>
          </a:p>
          <a:p>
            <a:pPr marL="0" indent="0">
              <a:buNone/>
            </a:pPr>
            <a:endParaRPr lang="en-US" sz="2400" dirty="0">
              <a:latin typeface="+mn-lt"/>
              <a:cs typeface="Times New Roman" panose="02020603050405020304" pitchFamily="18" charset="0"/>
            </a:endParaRPr>
          </a:p>
        </p:txBody>
      </p:sp>
      <p:sp>
        <p:nvSpPr>
          <p:cNvPr id="10" name="Title 6">
            <a:extLst>
              <a:ext uri="{FF2B5EF4-FFF2-40B4-BE49-F238E27FC236}">
                <a16:creationId xmlns:a16="http://schemas.microsoft.com/office/drawing/2014/main" id="{3CA50F0E-4ED2-B5D7-0D08-0C27A6253BEF}"/>
              </a:ext>
            </a:extLst>
          </p:cNvPr>
          <p:cNvSpPr>
            <a:spLocks noGrp="1"/>
          </p:cNvSpPr>
          <p:nvPr>
            <p:ph type="ctrTitle"/>
          </p:nvPr>
        </p:nvSpPr>
        <p:spPr>
          <a:xfrm>
            <a:off x="152400" y="76200"/>
            <a:ext cx="5486400" cy="533400"/>
          </a:xfrm>
        </p:spPr>
        <p:txBody>
          <a:bodyPr/>
          <a:lstStyle/>
          <a:p>
            <a:r>
              <a:rPr lang="en-US"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12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CEB243-7D0E-7CCF-7186-7FFF1CA0BAB2}"/>
              </a:ext>
            </a:extLst>
          </p:cNvPr>
          <p:cNvSpPr>
            <a:spLocks noGrp="1"/>
          </p:cNvSpPr>
          <p:nvPr>
            <p:ph type="ctrTitle"/>
          </p:nvPr>
        </p:nvSpPr>
        <p:spPr/>
        <p:txBody>
          <a:bodyPr/>
          <a:lstStyle/>
          <a:p>
            <a:r>
              <a:rPr lang="en-US" sz="28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p>
        </p:txBody>
      </p:sp>
      <p:sp>
        <p:nvSpPr>
          <p:cNvPr id="8" name="Subtitle 7">
            <a:extLst>
              <a:ext uri="{FF2B5EF4-FFF2-40B4-BE49-F238E27FC236}">
                <a16:creationId xmlns:a16="http://schemas.microsoft.com/office/drawing/2014/main" id="{6AFED914-2776-E31F-DDDF-4D1F9E3D4460}"/>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82644781-475E-8971-2973-FBFF0A84CA6E}"/>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A7034F1B-FB86-2759-F2C6-31857F3220B6}"/>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7A64CFBA-E6A2-0650-D39D-8D6F245871DA}"/>
              </a:ext>
            </a:extLst>
          </p:cNvPr>
          <p:cNvSpPr>
            <a:spLocks noGrp="1"/>
          </p:cNvSpPr>
          <p:nvPr>
            <p:ph type="sldNum" sz="quarter" idx="4"/>
          </p:nvPr>
        </p:nvSpPr>
        <p:spPr/>
        <p:txBody>
          <a:bodyPr/>
          <a:lstStyle/>
          <a:p>
            <a:fld id="{F727FCB8-C722-4482-B524-752A88E4A0E6}" type="slidenum">
              <a:rPr lang="en-US" smtClean="0"/>
              <a:pPr/>
              <a:t>7</a:t>
            </a:fld>
            <a:endParaRPr lang="en-US" dirty="0"/>
          </a:p>
        </p:txBody>
      </p:sp>
      <p:sp>
        <p:nvSpPr>
          <p:cNvPr id="9" name="Content Placeholder 8">
            <a:extLst>
              <a:ext uri="{FF2B5EF4-FFF2-40B4-BE49-F238E27FC236}">
                <a16:creationId xmlns:a16="http://schemas.microsoft.com/office/drawing/2014/main" id="{2A45A1C7-887B-AC8B-7154-FFE28807D8BF}"/>
              </a:ext>
            </a:extLst>
          </p:cNvPr>
          <p:cNvSpPr>
            <a:spLocks noGrp="1"/>
          </p:cNvSpPr>
          <p:nvPr>
            <p:ph idx="15"/>
          </p:nvPr>
        </p:nvSpPr>
        <p:spPr>
          <a:xfrm>
            <a:off x="457200" y="1600199"/>
            <a:ext cx="8229600" cy="4572000"/>
          </a:xfrm>
        </p:spPr>
        <p:txBody>
          <a:bodyPr>
            <a:normAutofit/>
          </a:bodyPr>
          <a:lstStyle/>
          <a:p>
            <a:pPr marL="0" marR="0" indent="0">
              <a:spcBef>
                <a:spcPts val="0"/>
              </a:spcBef>
              <a:spcAft>
                <a:spcPts val="0"/>
              </a:spcAft>
              <a:buNone/>
            </a:pPr>
            <a:r>
              <a:rPr lang="en-US" sz="2800"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Pre-deployment</a:t>
            </a:r>
          </a:p>
          <a:p>
            <a:pPr marR="0"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Makeup of resources to be pre-positioned will be determined by OSFM, the hosting FDBC, and the RMC based on current and anticipated needs and complexity</a:t>
            </a:r>
          </a:p>
          <a:p>
            <a:pPr marR="0"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A pre-positioning assignment will have an anticipated end date</a:t>
            </a:r>
          </a:p>
          <a:p>
            <a:pPr marR="0" indent="0">
              <a:spcBef>
                <a:spcPts val="1200"/>
              </a:spcBef>
              <a:spcAft>
                <a:spcPts val="1200"/>
              </a:spcAft>
              <a:buNone/>
            </a:pPr>
            <a:r>
              <a:rPr lang="en-US" sz="2400" dirty="0">
                <a:latin typeface="+mn-lt"/>
                <a:ea typeface="Times New Roman" panose="02020603050405020304" pitchFamily="18" charset="0"/>
                <a:cs typeface="Times New Roman" panose="02020603050405020304" pitchFamily="18" charset="0"/>
              </a:rPr>
              <a:t>Resources</a:t>
            </a:r>
            <a:r>
              <a:rPr lang="en-US" sz="2400" dirty="0">
                <a:effectLst/>
                <a:latin typeface="+mn-lt"/>
                <a:ea typeface="Times New Roman" panose="02020603050405020304" pitchFamily="18" charset="0"/>
                <a:cs typeface="Times New Roman" panose="02020603050405020304" pitchFamily="18" charset="0"/>
              </a:rPr>
              <a:t> should be prepared to remain mobilized for up to 14 days should they be assigned to an incident – 72 hours self-sufficient  </a:t>
            </a:r>
          </a:p>
        </p:txBody>
      </p:sp>
    </p:spTree>
    <p:extLst>
      <p:ext uri="{BB962C8B-B14F-4D97-AF65-F5344CB8AC3E}">
        <p14:creationId xmlns:p14="http://schemas.microsoft.com/office/powerpoint/2010/main" val="157616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CEB243-7D0E-7CCF-7186-7FFF1CA0BAB2}"/>
              </a:ext>
            </a:extLst>
          </p:cNvPr>
          <p:cNvSpPr>
            <a:spLocks noGrp="1"/>
          </p:cNvSpPr>
          <p:nvPr>
            <p:ph type="ctrTitle"/>
          </p:nvPr>
        </p:nvSpPr>
        <p:spPr/>
        <p:txBody>
          <a:bodyPr/>
          <a:lstStyle/>
          <a:p>
            <a:r>
              <a:rPr lang="en-US" sz="28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p>
        </p:txBody>
      </p:sp>
      <p:sp>
        <p:nvSpPr>
          <p:cNvPr id="4" name="Date Placeholder 3">
            <a:extLst>
              <a:ext uri="{FF2B5EF4-FFF2-40B4-BE49-F238E27FC236}">
                <a16:creationId xmlns:a16="http://schemas.microsoft.com/office/drawing/2014/main" id="{82644781-475E-8971-2973-FBFF0A84CA6E}"/>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A7034F1B-FB86-2759-F2C6-31857F3220B6}"/>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7A64CFBA-E6A2-0650-D39D-8D6F245871DA}"/>
              </a:ext>
            </a:extLst>
          </p:cNvPr>
          <p:cNvSpPr>
            <a:spLocks noGrp="1"/>
          </p:cNvSpPr>
          <p:nvPr>
            <p:ph type="sldNum" sz="quarter" idx="4"/>
          </p:nvPr>
        </p:nvSpPr>
        <p:spPr/>
        <p:txBody>
          <a:bodyPr/>
          <a:lstStyle/>
          <a:p>
            <a:fld id="{F727FCB8-C722-4482-B524-752A88E4A0E6}" type="slidenum">
              <a:rPr lang="en-US" smtClean="0"/>
              <a:pPr/>
              <a:t>8</a:t>
            </a:fld>
            <a:endParaRPr lang="en-US" dirty="0"/>
          </a:p>
        </p:txBody>
      </p:sp>
      <p:sp>
        <p:nvSpPr>
          <p:cNvPr id="9" name="Content Placeholder 8">
            <a:extLst>
              <a:ext uri="{FF2B5EF4-FFF2-40B4-BE49-F238E27FC236}">
                <a16:creationId xmlns:a16="http://schemas.microsoft.com/office/drawing/2014/main" id="{2A45A1C7-887B-AC8B-7154-FFE28807D8BF}"/>
              </a:ext>
            </a:extLst>
          </p:cNvPr>
          <p:cNvSpPr>
            <a:spLocks noGrp="1"/>
          </p:cNvSpPr>
          <p:nvPr>
            <p:ph idx="15"/>
          </p:nvPr>
        </p:nvSpPr>
        <p:spPr>
          <a:xfrm>
            <a:off x="457200" y="1600200"/>
            <a:ext cx="8229600" cy="4572000"/>
          </a:xfrm>
        </p:spPr>
        <p:txBody>
          <a:bodyPr>
            <a:noAutofit/>
          </a:bodyPr>
          <a:lstStyle/>
          <a:p>
            <a:pPr marL="0" indent="0">
              <a:buNone/>
            </a:pPr>
            <a:r>
              <a:rPr lang="en-US" sz="2400"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Deployment</a:t>
            </a:r>
          </a:p>
          <a:p>
            <a:pPr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Resources will be assembled following the standard process </a:t>
            </a:r>
          </a:p>
          <a:p>
            <a:pPr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Before leaving the POD, OSFM will host a conference call with the responding TFL, hosting and receiving FDBC and RMC for a review of the assignment</a:t>
            </a:r>
          </a:p>
          <a:p>
            <a:pPr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Resources should be fully prepared to mobilize before that call occurs</a:t>
            </a:r>
          </a:p>
          <a:p>
            <a:pPr indent="0">
              <a:spcBef>
                <a:spcPts val="1200"/>
              </a:spcBef>
              <a:spcAft>
                <a:spcPts val="1200"/>
              </a:spcAft>
              <a:buNone/>
            </a:pPr>
            <a:r>
              <a:rPr lang="en-US" sz="2400" dirty="0">
                <a:effectLst/>
                <a:latin typeface="+mn-lt"/>
                <a:ea typeface="Times New Roman" panose="02020603050405020304" pitchFamily="18" charset="0"/>
                <a:cs typeface="Times New Roman" panose="02020603050405020304" pitchFamily="18" charset="0"/>
              </a:rPr>
              <a:t>Reimbursable time starts when the call begins – Resources are excepted to leave immediately following the call</a:t>
            </a:r>
          </a:p>
        </p:txBody>
      </p:sp>
      <p:sp>
        <p:nvSpPr>
          <p:cNvPr id="3" name="Rectangle 2">
            <a:extLst>
              <a:ext uri="{FF2B5EF4-FFF2-40B4-BE49-F238E27FC236}">
                <a16:creationId xmlns:a16="http://schemas.microsoft.com/office/drawing/2014/main" id="{61BCF2B7-674B-1EC2-97DA-5F2ABAF3847F}"/>
              </a:ext>
            </a:extLst>
          </p:cNvPr>
          <p:cNvSpPr/>
          <p:nvPr/>
        </p:nvSpPr>
        <p:spPr>
          <a:xfrm>
            <a:off x="152400" y="762000"/>
            <a:ext cx="2926080" cy="457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sz="2800"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3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B98B6F-B9BD-42F5-0C64-62FAFFA45DFC}"/>
              </a:ext>
            </a:extLst>
          </p:cNvPr>
          <p:cNvSpPr>
            <a:spLocks noGrp="1"/>
          </p:cNvSpPr>
          <p:nvPr>
            <p:ph type="ctrTitle"/>
          </p:nvPr>
        </p:nvSpPr>
        <p:spPr/>
        <p:txBody>
          <a:bodyPr/>
          <a:lstStyle/>
          <a:p>
            <a:r>
              <a:rPr lang="en-US" sz="2800" b="1" dirty="0">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Pre-Positioning of Resources</a:t>
            </a:r>
            <a:endParaRPr lang="en-US" dirty="0"/>
          </a:p>
        </p:txBody>
      </p:sp>
      <p:sp>
        <p:nvSpPr>
          <p:cNvPr id="8" name="Subtitle 7">
            <a:extLst>
              <a:ext uri="{FF2B5EF4-FFF2-40B4-BE49-F238E27FC236}">
                <a16:creationId xmlns:a16="http://schemas.microsoft.com/office/drawing/2014/main" id="{88360A92-5DC3-B151-1D66-3E4D53256342}"/>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9D31386B-D4A4-16E7-BCBC-11A9920728C7}"/>
              </a:ext>
            </a:extLst>
          </p:cNvPr>
          <p:cNvSpPr>
            <a:spLocks noGrp="1"/>
          </p:cNvSpPr>
          <p:nvPr>
            <p:ph type="dt" sz="half" idx="13"/>
          </p:nvPr>
        </p:nvSpPr>
        <p:spPr/>
        <p:txBody>
          <a:bodyPr/>
          <a:lstStyle/>
          <a:p>
            <a:pPr>
              <a:defRPr/>
            </a:pPr>
            <a:r>
              <a:rPr lang="en-US" dirty="0"/>
              <a:t>Updated </a:t>
            </a:r>
            <a:fld id="{22E2CB09-0039-4AEE-BAC9-D45B4718C423}" type="datetime1">
              <a:rPr lang="en-US" smtClean="0"/>
              <a:t>5/16/2023</a:t>
            </a:fld>
            <a:endParaRPr lang="en-US" dirty="0"/>
          </a:p>
        </p:txBody>
      </p:sp>
      <p:sp>
        <p:nvSpPr>
          <p:cNvPr id="5" name="Footer Placeholder 4">
            <a:extLst>
              <a:ext uri="{FF2B5EF4-FFF2-40B4-BE49-F238E27FC236}">
                <a16:creationId xmlns:a16="http://schemas.microsoft.com/office/drawing/2014/main" id="{94479824-8053-2816-529A-3B2DB057C0D7}"/>
              </a:ext>
            </a:extLst>
          </p:cNvPr>
          <p:cNvSpPr>
            <a:spLocks noGrp="1"/>
          </p:cNvSpPr>
          <p:nvPr>
            <p:ph type="ftr" sz="quarter" idx="14"/>
          </p:nvPr>
        </p:nvSpPr>
        <p:spPr/>
        <p:txBody>
          <a:bodyPr/>
          <a:lstStyle/>
          <a:p>
            <a:pPr>
              <a:defRPr/>
            </a:pPr>
            <a:r>
              <a:rPr lang="en-US" dirty="0"/>
              <a:t>Oregon Department of State Fire Marshal</a:t>
            </a:r>
          </a:p>
        </p:txBody>
      </p:sp>
      <p:sp>
        <p:nvSpPr>
          <p:cNvPr id="6" name="Slide Number Placeholder 5">
            <a:extLst>
              <a:ext uri="{FF2B5EF4-FFF2-40B4-BE49-F238E27FC236}">
                <a16:creationId xmlns:a16="http://schemas.microsoft.com/office/drawing/2014/main" id="{C5EF7572-C440-2A7F-4DCF-7C128FD63D0F}"/>
              </a:ext>
            </a:extLst>
          </p:cNvPr>
          <p:cNvSpPr>
            <a:spLocks noGrp="1"/>
          </p:cNvSpPr>
          <p:nvPr>
            <p:ph type="sldNum" sz="quarter" idx="4"/>
          </p:nvPr>
        </p:nvSpPr>
        <p:spPr/>
        <p:txBody>
          <a:bodyPr/>
          <a:lstStyle/>
          <a:p>
            <a:fld id="{F727FCB8-C722-4482-B524-752A88E4A0E6}" type="slidenum">
              <a:rPr lang="en-US" smtClean="0"/>
              <a:pPr/>
              <a:t>9</a:t>
            </a:fld>
            <a:endParaRPr lang="en-US" dirty="0"/>
          </a:p>
        </p:txBody>
      </p:sp>
      <p:sp>
        <p:nvSpPr>
          <p:cNvPr id="9" name="Content Placeholder 8">
            <a:extLst>
              <a:ext uri="{FF2B5EF4-FFF2-40B4-BE49-F238E27FC236}">
                <a16:creationId xmlns:a16="http://schemas.microsoft.com/office/drawing/2014/main" id="{3DBEF78B-AE6E-51C6-923F-0544E4F828C0}"/>
              </a:ext>
            </a:extLst>
          </p:cNvPr>
          <p:cNvSpPr>
            <a:spLocks noGrp="1"/>
          </p:cNvSpPr>
          <p:nvPr>
            <p:ph idx="15"/>
          </p:nvPr>
        </p:nvSpPr>
        <p:spPr/>
        <p:txBody>
          <a:bodyPr/>
          <a:lstStyle/>
          <a:p>
            <a:pPr marL="0" indent="0">
              <a:buNone/>
            </a:pPr>
            <a:r>
              <a:rPr lang="en-US" b="1" dirty="0">
                <a:effectLst>
                  <a:outerShdw blurRad="38100" dist="38100" dir="2700000" algn="tl">
                    <a:srgbClr val="000000">
                      <a:alpha val="43137"/>
                    </a:srgbClr>
                  </a:outerShdw>
                </a:effectLst>
                <a:latin typeface="+mn-lt"/>
                <a:ea typeface="Times New Roman" panose="02020603050405020304" pitchFamily="18" charset="0"/>
                <a:cs typeface="Times New Roman" panose="02020603050405020304" pitchFamily="18" charset="0"/>
              </a:rPr>
              <a:t>When to Contact the AOC </a:t>
            </a:r>
          </a:p>
          <a:p>
            <a:pPr indent="0">
              <a:buNone/>
            </a:pPr>
            <a:r>
              <a:rPr lang="en-US" sz="2400" dirty="0">
                <a:effectLst/>
                <a:latin typeface="+mn-lt"/>
                <a:ea typeface="Times New Roman" panose="02020603050405020304" pitchFamily="18" charset="0"/>
                <a:cs typeface="Times New Roman" panose="02020603050405020304" pitchFamily="18" charset="0"/>
              </a:rPr>
              <a:t>When departing POD with your ETA</a:t>
            </a:r>
          </a:p>
          <a:p>
            <a:pPr indent="0">
              <a:buNone/>
            </a:pPr>
            <a:r>
              <a:rPr lang="en-US" sz="2400" dirty="0">
                <a:effectLst/>
                <a:latin typeface="+mn-lt"/>
                <a:ea typeface="Times New Roman" panose="02020603050405020304" pitchFamily="18" charset="0"/>
                <a:cs typeface="Times New Roman" panose="02020603050405020304" pitchFamily="18" charset="0"/>
              </a:rPr>
              <a:t>When you arrive</a:t>
            </a:r>
          </a:p>
          <a:p>
            <a:pPr indent="0">
              <a:buNone/>
            </a:pPr>
            <a:r>
              <a:rPr lang="en-US" sz="2400" dirty="0">
                <a:latin typeface="+mn-lt"/>
                <a:ea typeface="Times New Roman" panose="02020603050405020304" pitchFamily="18" charset="0"/>
                <a:cs typeface="Times New Roman" panose="02020603050405020304" pitchFamily="18" charset="0"/>
              </a:rPr>
              <a:t>If re-assigned to another county or IR with ETA </a:t>
            </a:r>
          </a:p>
          <a:p>
            <a:pPr indent="0">
              <a:buNone/>
            </a:pPr>
            <a:r>
              <a:rPr lang="en-US" sz="2400" dirty="0">
                <a:latin typeface="+mn-lt"/>
                <a:ea typeface="Times New Roman" panose="02020603050405020304" pitchFamily="18" charset="0"/>
                <a:cs typeface="Times New Roman" panose="02020603050405020304" pitchFamily="18" charset="0"/>
              </a:rPr>
              <a:t>At the end of an assignment with your ETA </a:t>
            </a:r>
          </a:p>
          <a:p>
            <a:pPr indent="0">
              <a:buNone/>
            </a:pPr>
            <a:r>
              <a:rPr lang="en-US" sz="2400" dirty="0">
                <a:effectLst/>
                <a:latin typeface="+mn-lt"/>
                <a:ea typeface="Times New Roman" panose="02020603050405020304" pitchFamily="18" charset="0"/>
                <a:cs typeface="Times New Roman" panose="02020603050405020304" pitchFamily="18" charset="0"/>
              </a:rPr>
              <a:t>When arrived back at your home station</a:t>
            </a:r>
          </a:p>
          <a:p>
            <a:pPr marL="0" indent="0">
              <a:buNone/>
            </a:pPr>
            <a:endParaRPr lang="en-US" sz="2400" dirty="0"/>
          </a:p>
        </p:txBody>
      </p:sp>
    </p:spTree>
    <p:extLst>
      <p:ext uri="{BB962C8B-B14F-4D97-AF65-F5344CB8AC3E}">
        <p14:creationId xmlns:p14="http://schemas.microsoft.com/office/powerpoint/2010/main" val="19964385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C00C64CFA2546A51C7831777914EA" ma:contentTypeVersion="31" ma:contentTypeDescription="Create a new document." ma:contentTypeScope="" ma:versionID="76b0e5cb28073895cb551db127e303db">
  <xsd:schema xmlns:xsd="http://www.w3.org/2001/XMLSchema" xmlns:xs="http://www.w3.org/2001/XMLSchema" xmlns:p="http://schemas.microsoft.com/office/2006/metadata/properties" xmlns:ns2="990700cb-64e5-46f2-a187-71ada6183592" xmlns:ns3="299cb2a3-dbf6-496e-af1e-b0319d491b47" targetNamespace="http://schemas.microsoft.com/office/2006/metadata/properties" ma:root="true" ma:fieldsID="8d3ad2d9b01945e5aa535ceb84dda53f" ns2:_="" ns3:_="">
    <xsd:import namespace="990700cb-64e5-46f2-a187-71ada6183592"/>
    <xsd:import namespace="299cb2a3-dbf6-496e-af1e-b0319d491b47"/>
    <xsd:element name="properties">
      <xsd:complexType>
        <xsd:sequence>
          <xsd:element name="documentManagement">
            <xsd:complexType>
              <xsd:all>
                <xsd:element ref="ns2:Division_x002f_Unit_x002f_Section_x002f_Program"/>
                <xsd:element ref="ns2:section" minOccurs="0"/>
                <xsd:element ref="ns2:Keyword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700cb-64e5-46f2-a187-71ada6183592" elementFormDefault="qualified">
    <xsd:import namespace="http://schemas.microsoft.com/office/2006/documentManagement/types"/>
    <xsd:import namespace="http://schemas.microsoft.com/office/infopath/2007/PartnerControls"/>
    <xsd:element name="Division_x002f_Unit_x002f_Section_x002f_Program" ma:index="8" ma:displayName="Program" ma:description="This is a high level view showing what Division is responsible for the information. Some programs, sections, or units have more information and may be listed. The lowest level in the organization should be selected.  &#10;" ma:format="Dropdown" ma:internalName="Division_x002f_Unit_x002f_Section_x002f_Program" ma:readOnly="false">
      <xsd:simpleType>
        <xsd:union memberTypes="dms:Text">
          <xsd:simpleType>
            <xsd:restriction base="dms:Choice">
              <xsd:enumeration value="Administration"/>
              <xsd:enumeration value="Amber Alert"/>
              <xsd:enumeration value="Central Records Section"/>
              <xsd:enumeration value="Criminal Investigations Division"/>
              <xsd:enumeration value="Criminal Justice Information Systems"/>
              <xsd:enumeration value="Provided for External Partners"/>
              <xsd:enumeration value="Fish &amp; Wildlife Division"/>
              <xsd:enumeration value="Forensic Services Division"/>
              <xsd:enumeration value="Gaming Enforcement Division"/>
              <xsd:enumeration value="Jobs &amp; Careers"/>
              <xsd:enumeration value="Legislative Affairs"/>
              <xsd:enumeration value="Medical Examiner Division"/>
              <xsd:enumeration value="Oregon State Fire Marshal"/>
              <xsd:enumeration value="Oregon State Athletic Commission"/>
              <xsd:enumeration value="Patrol Services Division"/>
              <xsd:enumeration value="Professional Standards"/>
              <xsd:enumeration value="Sex Offender Registration"/>
            </xsd:restriction>
          </xsd:simpleType>
        </xsd:union>
      </xsd:simpleType>
    </xsd:element>
    <xsd:element name="section" ma:index="9" nillable="true" ma:displayName="Section" ma:default="Null" ma:description="Completing this field helps those areas with multiple documents best. It is redundant for those with few documents. You may be selecting the same word as selected in the Program field. This field is important to help the table on the Forms &amp; Publications appear properly." ma:format="Dropdown" ma:internalName="section" ma:readOnly="false">
      <xsd:simpleType>
        <xsd:union memberTypes="dms:Text">
          <xsd:simpleType>
            <xsd:restriction base="dms:Choice">
              <xsd:enumeration value="Null"/>
              <xsd:enumeration value="About Us"/>
              <xsd:enumeration value="Budget"/>
              <xsd:enumeration value="CJIS Security"/>
              <xsd:enumeration value="Codes &amp; Technical Services Unit"/>
              <xsd:enumeration value="Criminal Justice Information Services (CJIS)"/>
              <xsd:enumeration value="Criminal Justice Information Services (CJIS) Regulatory Unit"/>
              <xsd:enumeration value="Drug Enforcement Section"/>
              <xsd:enumeration value="Emergency/Conflagration"/>
              <xsd:enumeration value="External Partners"/>
              <xsd:enumeration value="Fire Life Safety Education (FLSE)"/>
              <xsd:enumeration value="Fire Life Safety Services (FLSS)"/>
              <xsd:enumeration value="Firearms Instant Check System (FICS)"/>
              <xsd:enumeration value="Fish &amp; Wildlife (F&amp;W)"/>
              <xsd:enumeration value="Forensic Services Division (FSD)"/>
              <xsd:enumeration value="Homicide Investigation Tracking System (HITS)"/>
              <xsd:enumeration value="Incident Management Teams (IMT)"/>
              <xsd:enumeration value="Ignition Interlock Device Program (IID)"/>
              <xsd:enumeration value="LEDS 20/20"/>
              <xsd:enumeration value="Livescan"/>
              <xsd:enumeration value="Local Emergency Planning Committee (LEPC)"/>
              <xsd:enumeration value="Open or Own Records"/>
              <xsd:enumeration value="Oregon Task Force on School Safety (OTFSS)"/>
              <xsd:enumeration value="Oregon State Athletic Commission (OSAC)"/>
              <xsd:enumeration value="Oregon State Fire Marshal (OSFM)"/>
              <xsd:enumeration value="Patrol Services"/>
              <xsd:enumeration value="Public Records"/>
              <xsd:enumeration value="Regional Hazardous Materials Emergency Response Teams (RHMERT)"/>
              <xsd:enumeration value="Regulatory Services Unit"/>
              <xsd:enumeration value="State Emergency Response Commission (SERC)"/>
              <xsd:enumeration value="Uniform Crime Reporting (UCR)"/>
              <xsd:enumeration value="Youth Fire Prevention and Intervention Unit"/>
              <xsd:enumeration value="----"/>
              <xsd:enumeration value="Fire Life Safety Services"/>
            </xsd:restriction>
          </xsd:simpleType>
        </xsd:union>
      </xsd:simpleType>
    </xsd:element>
    <xsd:element name="Keywords0" ma:index="11" ma:displayName="Keywords" ma:description="Type in keywords specific to the form. Separate each term with a comma.&#10;The keywords will help people find the form using Search. Keywords can include&#10;common misspellings or terms used by customers or any other terms that might be&#10;helpful. You can prepare some keywords ahead of time and save them in a Notepad&#10;file or Word document and then copy and paste them into this section.&#10;" ma:internalName="Keywords0"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cb2a3-dbf6-496e-af1e-b0319d491b47"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Form Name"/>
        <xsd:element ref="dc:subject" minOccurs="0" maxOccurs="1"/>
        <xsd:element ref="dc:description" minOccurs="0" maxOccurs="1"/>
        <xsd:element name="keywords" maxOccurs="1" ma:index="10" ma:displayName="Format">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tion xmlns="990700cb-64e5-46f2-a187-71ada6183592">Emergency/Conflagration</section>
    <Division_x002f_Unit_x002f_Section_x002f_Program xmlns="990700cb-64e5-46f2-a187-71ada6183592">Oregon State Fire Marshal</Division_x002f_Unit_x002f_Section_x002f_Program>
    <Keywords0 xmlns="990700cb-64e5-46f2-a187-71ada6183592">2023 Task Force Leader Symposium</Keywords0>
  </documentManagement>
</p:properties>
</file>

<file path=customXml/itemProps1.xml><?xml version="1.0" encoding="utf-8"?>
<ds:datastoreItem xmlns:ds="http://schemas.openxmlformats.org/officeDocument/2006/customXml" ds:itemID="{DA705C83-84D1-4722-BE08-BF8ECD0C440D}"/>
</file>

<file path=customXml/itemProps2.xml><?xml version="1.0" encoding="utf-8"?>
<ds:datastoreItem xmlns:ds="http://schemas.openxmlformats.org/officeDocument/2006/customXml" ds:itemID="{FF840D25-4EE5-48A5-80E9-7FBA3712E37A}"/>
</file>

<file path=customXml/itemProps3.xml><?xml version="1.0" encoding="utf-8"?>
<ds:datastoreItem xmlns:ds="http://schemas.openxmlformats.org/officeDocument/2006/customXml" ds:itemID="{93918518-5BF4-42EF-ABC5-3E738BD582E3}"/>
</file>

<file path=docProps/app.xml><?xml version="1.0" encoding="utf-8"?>
<Properties xmlns="http://schemas.openxmlformats.org/officeDocument/2006/extended-properties" xmlns:vt="http://schemas.openxmlformats.org/officeDocument/2006/docPropsVTypes">
  <TotalTime>8181</TotalTime>
  <Words>2517</Words>
  <Application>Microsoft Office PowerPoint</Application>
  <PresentationFormat>On-screen Show (4:3)</PresentationFormat>
  <Paragraphs>472</Paragraphs>
  <Slides>51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Garamond</vt:lpstr>
      <vt:lpstr>New York</vt:lpstr>
      <vt:lpstr>Symbol</vt:lpstr>
      <vt:lpstr>Verdana</vt:lpstr>
      <vt:lpstr>Wingdings</vt:lpstr>
      <vt:lpstr>Custom Design</vt:lpstr>
      <vt:lpstr>PowerPoint Presentation</vt:lpstr>
      <vt:lpstr>Overview</vt:lpstr>
      <vt:lpstr>PowerPoint Presentation</vt:lpstr>
      <vt:lpstr>PowerPoint Presentation</vt:lpstr>
      <vt:lpstr>Pre-Positioning of Resources</vt:lpstr>
      <vt:lpstr>Pre-Positioning of Resources</vt:lpstr>
      <vt:lpstr>Pre-Positioning of Resources</vt:lpstr>
      <vt:lpstr>Pre-Positioning of Resources</vt:lpstr>
      <vt:lpstr>Pre-Positioning of Resources</vt:lpstr>
      <vt:lpstr>Pre-Positioning of Resources</vt:lpstr>
      <vt:lpstr>Pre-Positioning of Resources</vt:lpstr>
      <vt:lpstr>Pre-Positioning of Resources</vt:lpstr>
      <vt:lpstr>PowerPoint Presentation</vt:lpstr>
      <vt:lpstr>Immediate Response Mobilization</vt:lpstr>
      <vt:lpstr>Immediate Response Mobilization</vt:lpstr>
      <vt:lpstr>Immediate Response Mobilization</vt:lpstr>
      <vt:lpstr>Pre-Positioning of Resources</vt:lpstr>
      <vt:lpstr>Immediate Response Mobilization</vt:lpstr>
      <vt:lpstr>Immediate Response Mobilization</vt:lpstr>
      <vt:lpstr>Immediate Response Mobilization</vt:lpstr>
      <vt:lpstr>Immediate Response Mobilization</vt:lpstr>
      <vt:lpstr>Immediate Response Mobilization</vt:lpstr>
      <vt:lpstr>Immediate Response Mobilization</vt:lpstr>
      <vt:lpstr>PowerPoint Presentation</vt:lpstr>
      <vt:lpstr>PowerPoint Presentation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vt:lpstr>
      <vt:lpstr>OSFM Mobilizations</vt:lpstr>
      <vt:lpstr>OSFM Mobilizations</vt:lpstr>
      <vt:lpstr>OSFM Mobilizations</vt:lpstr>
      <vt:lpstr>OSFM Mobilizations</vt:lpstr>
      <vt:lpstr>OSFM Mobilization</vt:lpstr>
      <vt:lpstr>OSFM Mobilization</vt:lpstr>
      <vt:lpstr>OSFM Mobilization</vt:lpstr>
      <vt:lpstr>OSFM Mobilization</vt:lpstr>
      <vt:lpstr>OSFM Mobilization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OSFM Mobilization</dc:title>
  <dc:creator>Training Objectives 1</dc:creator>
  <cp:keywords>Presentation</cp:keywords>
  <cp:lastModifiedBy>Kometz, Jamie M</cp:lastModifiedBy>
  <cp:revision>396</cp:revision>
  <cp:lastPrinted>2017-02-07T17:59:57Z</cp:lastPrinted>
  <dcterms:created xsi:type="dcterms:W3CDTF">2011-09-08T02:31:41Z</dcterms:created>
  <dcterms:modified xsi:type="dcterms:W3CDTF">2023-05-16T14:21:23Z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0x0101000A7C00C64CFA2546A51C7831777914EA</vt:lpwstr>
  </property>
  <property fmtid="{D5CDD505-2E9C-101B-9397-08002B2CF9AE}" pid="4" name="PublishingRollupImage">
    <vt:lpwstr/>
  </property>
  <property fmtid="{D5CDD505-2E9C-101B-9397-08002B2CF9AE}" pid="6" name="Styles">
    <vt:lpwstr/>
  </property>
  <property fmtid="{D5CDD505-2E9C-101B-9397-08002B2CF9AE}" pid="7" name="Half Column 4">
    <vt:lpwstr/>
  </property>
  <property fmtid="{D5CDD505-2E9C-101B-9397-08002B2CF9AE}" pid="8" name="PublishingContactEmail">
    <vt:lpwstr/>
  </property>
  <property fmtid="{D5CDD505-2E9C-101B-9397-08002B2CF9AE}" pid="9" name="Meta Keywords">
    <vt:lpwstr/>
  </property>
  <property fmtid="{D5CDD505-2E9C-101B-9397-08002B2CF9AE}" pid="10" name="Aside Column 1">
    <vt:lpwstr/>
  </property>
  <property fmtid="{D5CDD505-2E9C-101B-9397-08002B2CF9AE}" pid="11" name="Quarter Column 3">
    <vt:lpwstr/>
  </property>
  <property fmtid="{D5CDD505-2E9C-101B-9397-08002B2CF9AE}" pid="12" name="Thirds Column 2">
    <vt:lpwstr/>
  </property>
  <property fmtid="{D5CDD505-2E9C-101B-9397-08002B2CF9AE}" pid="13" name="Subject0">
    <vt:lpwstr/>
  </property>
  <property fmtid="{D5CDD505-2E9C-101B-9397-08002B2CF9AE}" pid="14" name="Full Width Column 3">
    <vt:lpwstr/>
  </property>
  <property fmtid="{D5CDD505-2E9C-101B-9397-08002B2CF9AE}" pid="15" name="Two Thirds One Third Column 1">
    <vt:lpwstr/>
  </property>
  <property fmtid="{D5CDD505-2E9C-101B-9397-08002B2CF9AE}" pid="16" name="Scripts">
    <vt:lpwstr/>
  </property>
  <property fmtid="{D5CDD505-2E9C-101B-9397-08002B2CF9AE}" pid="17" name="Half Column 2">
    <vt:lpwstr/>
  </property>
  <property fmtid="{D5CDD505-2E9C-101B-9397-08002B2CF9AE}" pid="18" name="Quarter Column 1">
    <vt:lpwstr/>
  </property>
  <property fmtid="{D5CDD505-2E9C-101B-9397-08002B2CF9AE}" pid="19" name="Thirds Column 5">
    <vt:lpwstr/>
  </property>
  <property fmtid="{D5CDD505-2E9C-101B-9397-08002B2CF9AE}" pid="20" name="Meta Description">
    <vt:lpwstr/>
  </property>
  <property fmtid="{D5CDD505-2E9C-101B-9397-08002B2CF9AE}" pid="21" name="One Third Two Thirds Column 1">
    <vt:lpwstr/>
  </property>
  <property fmtid="{D5CDD505-2E9C-101B-9397-08002B2CF9AE}" pid="22" name="Full Width Column 1">
    <vt:lpwstr/>
  </property>
  <property fmtid="{D5CDD505-2E9C-101B-9397-08002B2CF9AE}" pid="23" name="Audience">
    <vt:lpwstr/>
  </property>
  <property fmtid="{D5CDD505-2E9C-101B-9397-08002B2CF9AE}" pid="24" name="Aside Column 2">
    <vt:lpwstr/>
  </property>
  <property fmtid="{D5CDD505-2E9C-101B-9397-08002B2CF9AE}" pid="25" name="Quarter Column 4">
    <vt:lpwstr/>
  </property>
  <property fmtid="{D5CDD505-2E9C-101B-9397-08002B2CF9AE}" pid="26" name="Thirds Column 3">
    <vt:lpwstr/>
  </property>
  <property fmtid="{D5CDD505-2E9C-101B-9397-08002B2CF9AE}" pid="27" name="RoutingRuleDescription">
    <vt:lpwstr/>
  </property>
  <property fmtid="{D5CDD505-2E9C-101B-9397-08002B2CF9AE}" pid="28" name="Full Width Column 4">
    <vt:lpwstr/>
  </property>
  <property fmtid="{D5CDD505-2E9C-101B-9397-08002B2CF9AE}" pid="29" name="Two Thirds One Third Column 2">
    <vt:lpwstr/>
  </property>
  <property fmtid="{D5CDD505-2E9C-101B-9397-08002B2CF9AE}" pid="30" name="Half Column 3">
    <vt:lpwstr/>
  </property>
  <property fmtid="{D5CDD505-2E9C-101B-9397-08002B2CF9AE}" pid="31" name="Quarter Column 2">
    <vt:lpwstr/>
  </property>
  <property fmtid="{D5CDD505-2E9C-101B-9397-08002B2CF9AE}" pid="32" name="Thirds Column 6">
    <vt:lpwstr/>
  </property>
  <property fmtid="{D5CDD505-2E9C-101B-9397-08002B2CF9AE}" pid="33" name="Division">
    <vt:lpwstr/>
  </property>
  <property fmtid="{D5CDD505-2E9C-101B-9397-08002B2CF9AE}" pid="34" name="PublishingContactPicture">
    <vt:lpwstr/>
  </property>
  <property fmtid="{D5CDD505-2E9C-101B-9397-08002B2CF9AE}" pid="35" name="Thirds Column 1">
    <vt:lpwstr/>
  </property>
  <property fmtid="{D5CDD505-2E9C-101B-9397-08002B2CF9AE}" pid="36" name="One Third Two Thirds Column 2">
    <vt:lpwstr/>
  </property>
  <property fmtid="{D5CDD505-2E9C-101B-9397-08002B2CF9AE}" pid="37" name="PublishingContactName">
    <vt:lpwstr/>
  </property>
  <property fmtid="{D5CDD505-2E9C-101B-9397-08002B2CF9AE}" pid="38" name="Full Width Column 2">
    <vt:lpwstr/>
  </property>
  <property fmtid="{D5CDD505-2E9C-101B-9397-08002B2CF9AE}" pid="39" name="Aside Column 3">
    <vt:lpwstr/>
  </property>
  <property fmtid="{D5CDD505-2E9C-101B-9397-08002B2CF9AE}" pid="40" name="Half Column 1">
    <vt:lpwstr/>
  </property>
  <property fmtid="{D5CDD505-2E9C-101B-9397-08002B2CF9AE}" pid="41" name="Thirds Column 4">
    <vt:lpwstr/>
  </property>
  <property fmtid="{D5CDD505-2E9C-101B-9397-08002B2CF9AE}" pid="42" name="Full Width Column 5">
    <vt:lpwstr/>
  </property>
</Properties>
</file>