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28" r:id="rId3"/>
    <p:sldId id="430" r:id="rId4"/>
    <p:sldId id="431" r:id="rId5"/>
    <p:sldId id="432" r:id="rId6"/>
    <p:sldId id="412" r:id="rId7"/>
    <p:sldId id="257" r:id="rId8"/>
    <p:sldId id="262" r:id="rId9"/>
    <p:sldId id="272" r:id="rId10"/>
    <p:sldId id="264" r:id="rId11"/>
    <p:sldId id="423" r:id="rId12"/>
    <p:sldId id="267" r:id="rId13"/>
    <p:sldId id="289" r:id="rId14"/>
    <p:sldId id="422" r:id="rId15"/>
    <p:sldId id="350" r:id="rId16"/>
    <p:sldId id="413" r:id="rId17"/>
    <p:sldId id="4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23:46:23.1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0 195,'5'5,"-1"0,1 1,-1 0,0 0,0 0,-1 0,1 0,-2 0,3 9,0 4,5 37,2 9,-6-30,0 1,-3 0,-1-1,-4 46,1-42,1 0,2 1,8 41,43 148,-46-197,2 39,-6-48,-1 1,3-1,0 0,9 23,-7-26,2 0,0 0,22 32,-11-22,0 2,26 57,-42-80,0-1,0 0,1 0,0-1,0 0,1 0,0 0,0 0,1-1,-1 0,2-1,-1 1,0-1,1 0,0-1,0 0,11 4,1-2,1-1,-1 0,0-2,2 0,-2-2,30 0,-24-1,0-2,-1 0,30-7,-19 2,2 1,52-1,79 8,-60 1,-73-2,0-3,56-10,-13-1,85-20,-137 28,-1 0,1 2,38-1,83 6,-56 1,1003-2,-1071 1,47 9,-5 0,-42-8,82 7,114 25,80 27,-246-54,0-3,100-3,-68-3,373 18,-384-9,-1-4,149-12,57-11,2 20,-117 2,-125-3,0-2,38-9,0 4,-1 2,106 8,-63 0,455-2,-544-2,47-8,0 0,194 0,-206 12,1 3,70 14,-81-4,-40-10,0-1,0 0,23 1,170-4,20 3,448 18,318-22,-573 34,-290-19,23 16,-18-3,-90-24,84-4,20 2,201 40,-118-12,-225-29,-1 0,1-1,-1 0,0-1,1 0,-1-1,1 1,-1-1,0-1,15-6,-8 1,-1 0,-1-1,0-1,21-18,8-8,-20 18,0-2,27-30,-42 42,-1 0,0-1,-2 0,2 0,-2 0,0 0,0-1,-1 1,0-1,3-19,-1-28,4-23,-1 22,-2 0,-2 1,-8-110,2 134,-2 0,-2 0,-11-42,14 67,0 1,-1-1,0 1,0-1,-1 1,0 0,-8-9,-49-42,23 21,24 22,4 3,0 1,-1 0,0 1,0 0,-2 0,1 2,-18-9,-39-17,42 19,-56-20,-130-17,143 37,-111-36,-119-74,262 109,-76-20,26 10,-96-34,-151-54,313 106,-2 0,1 2,-1 1,0 1,-33-1,-130 5,84 4,85-4,-1-2,1 0,-1-1,-22-6,6 2,-2 2,1 2,0 2,-47 3,11 0,-1046-1,1095 0,1 1,-36 9,35-6,-49 3,-254-7,158-2,55-3,0-5,-195-41,259 41,-1 3,-60-1,-102 10,192-2,-347 26,-105 1,312-29,-226 5,306 2,0 3,-139 34,193-36,-48 14,-1-3,-99 10,123-24,1 3,-54 13,43-5,-2-3,2-2,-2-3,0-3,0-3,-78-8,58-1,29 5,0-3,-94-22,-204-55,213 59,0 7,-260 0,199 33,-25 0,-445-17,455-13,41 1,-238 12,220 2,141-1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15FBA-09AB-425B-85CE-E1083BAE1B62}"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8A8DD-5657-4867-A5A4-8434FB4C8F6E}" type="slidenum">
              <a:rPr lang="en-US" smtClean="0"/>
              <a:t>‹#›</a:t>
            </a:fld>
            <a:endParaRPr lang="en-US"/>
          </a:p>
        </p:txBody>
      </p:sp>
    </p:spTree>
    <p:extLst>
      <p:ext uri="{BB962C8B-B14F-4D97-AF65-F5344CB8AC3E}">
        <p14:creationId xmlns:p14="http://schemas.microsoft.com/office/powerpoint/2010/main" val="336801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Oregon's </a:t>
            </a:r>
            <a:r>
              <a:rPr lang="en-US" b="1" dirty="0">
                <a:cs typeface="Calibri"/>
              </a:rPr>
              <a:t>mobilization data over the last 20 years. </a:t>
            </a:r>
          </a:p>
          <a:p>
            <a:pPr marL="171450" indent="-171450">
              <a:buFont typeface="Arial"/>
              <a:buChar char="•"/>
            </a:pPr>
            <a:r>
              <a:rPr lang="en-US" dirty="0">
                <a:cs typeface="Calibri"/>
              </a:rPr>
              <a:t>Oregon's new reality- you can see the trend line in mobilization over the last decade and the drastic difference from the previous decade to the current. </a:t>
            </a:r>
          </a:p>
          <a:p>
            <a:pPr marL="171450" indent="-171450">
              <a:buFont typeface="Arial"/>
              <a:buChar char="•"/>
            </a:pPr>
            <a:r>
              <a:rPr lang="en-US" dirty="0">
                <a:cs typeface="Calibri"/>
              </a:rPr>
              <a:t>The bar chart on the right shows average mobilizations over the last two decades. </a:t>
            </a:r>
          </a:p>
          <a:p>
            <a:pPr marL="171450" indent="-171450">
              <a:buFont typeface="Arial"/>
              <a:buChar char="•"/>
            </a:pPr>
            <a:r>
              <a:rPr lang="en-US" dirty="0">
                <a:cs typeface="Calibri"/>
              </a:rPr>
              <a:t>This reality of more frequent mobilizations and greater risks to our communities has required we reimaging what response looks likes now and into the future. As the Chief mentioned in our Strategic Themes we have not had to think about the here and now and upcoming fire season, but also how to we proactively look around the corner 5 years from now and modernize and update how to we keep the pace and what is needed for this new reality. </a:t>
            </a:r>
          </a:p>
          <a:p>
            <a:pPr marL="0" indent="0">
              <a:buFont typeface="Arial"/>
              <a:buNone/>
            </a:pPr>
            <a:endParaRPr lang="en-US" dirty="0">
              <a:cs typeface="Calibri"/>
            </a:endParaRPr>
          </a:p>
          <a:p>
            <a:pPr marL="171450" indent="-171450">
              <a:buFont typeface="Arial"/>
              <a:buChar char="•"/>
            </a:pPr>
            <a:r>
              <a:rPr lang="en-US" dirty="0">
                <a:cs typeface="Calibri"/>
              </a:rPr>
              <a:t>I'd also like to highlight that significant as the 2021 and 2022 fire seasons were- things would have been much worse without new tools like pre-positioning and immediate response.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561D12E-BAB5-41AB-97CB-B728A58E2645}" type="slidenum">
              <a:rPr lang="en-US" smtClean="0"/>
              <a:t>6</a:t>
            </a:fld>
            <a:endParaRPr lang="en-US"/>
          </a:p>
        </p:txBody>
      </p:sp>
    </p:spTree>
    <p:extLst>
      <p:ext uri="{BB962C8B-B14F-4D97-AF65-F5344CB8AC3E}">
        <p14:creationId xmlns:p14="http://schemas.microsoft.com/office/powerpoint/2010/main" val="214861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561D12E-BAB5-41AB-97CB-B728A58E2645}" type="slidenum">
              <a:rPr lang="en-US" smtClean="0"/>
              <a:t>11</a:t>
            </a:fld>
            <a:endParaRPr lang="en-US"/>
          </a:p>
        </p:txBody>
      </p:sp>
    </p:spTree>
    <p:extLst>
      <p:ext uri="{BB962C8B-B14F-4D97-AF65-F5344CB8AC3E}">
        <p14:creationId xmlns:p14="http://schemas.microsoft.com/office/powerpoint/2010/main" val="52358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1D12E-BAB5-41AB-97CB-B728A58E2645}" type="slidenum">
              <a:rPr lang="en-US" smtClean="0"/>
              <a:t>13</a:t>
            </a:fld>
            <a:endParaRPr lang="en-US"/>
          </a:p>
        </p:txBody>
      </p:sp>
    </p:spTree>
    <p:extLst>
      <p:ext uri="{BB962C8B-B14F-4D97-AF65-F5344CB8AC3E}">
        <p14:creationId xmlns:p14="http://schemas.microsoft.com/office/powerpoint/2010/main" val="85532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1D12E-BAB5-41AB-97CB-B728A58E2645}" type="slidenum">
              <a:rPr lang="en-US" smtClean="0"/>
              <a:t>14</a:t>
            </a:fld>
            <a:endParaRPr lang="en-US"/>
          </a:p>
        </p:txBody>
      </p:sp>
    </p:spTree>
    <p:extLst>
      <p:ext uri="{BB962C8B-B14F-4D97-AF65-F5344CB8AC3E}">
        <p14:creationId xmlns:p14="http://schemas.microsoft.com/office/powerpoint/2010/main" val="114696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38F-7D8B-4241-A430-6A1227335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363908-AC12-42CB-A359-A1FFD6C97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F51FEB-23DF-4FF7-9412-1F13D422BD35}"/>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5" name="Footer Placeholder 4">
            <a:extLst>
              <a:ext uri="{FF2B5EF4-FFF2-40B4-BE49-F238E27FC236}">
                <a16:creationId xmlns:a16="http://schemas.microsoft.com/office/drawing/2014/main" id="{ECAD8B43-85B1-4ACC-BCA8-9DB2744E3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92E0-C048-42E4-A4DE-1409207D98AC}"/>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52673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22D-F67E-4508-92B0-BF75E9E778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A14D45-B29D-4BCB-913A-C6CED4EF1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B73F8-83AD-4E41-BD97-6D6A972380AD}"/>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5" name="Footer Placeholder 4">
            <a:extLst>
              <a:ext uri="{FF2B5EF4-FFF2-40B4-BE49-F238E27FC236}">
                <a16:creationId xmlns:a16="http://schemas.microsoft.com/office/drawing/2014/main" id="{51795486-C78C-4B26-B338-6741257B6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CC6E5-AD20-4F8E-B9B7-6D5FA3B4088A}"/>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359250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05426-BDCF-4780-9FB4-4EF62F0ACA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0536BD-83ED-4A3C-BA0B-CAA50216AA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C9A1E-88E3-46AC-9D15-E2F06709F8DE}"/>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5" name="Footer Placeholder 4">
            <a:extLst>
              <a:ext uri="{FF2B5EF4-FFF2-40B4-BE49-F238E27FC236}">
                <a16:creationId xmlns:a16="http://schemas.microsoft.com/office/drawing/2014/main" id="{07FA4E7B-FDCF-43EC-99FA-D5F24DD51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EE6B1-9A48-4710-8763-843EF8B178F0}"/>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43777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BD49-D140-4434-9DDC-34652C25D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19B24-DC0B-4F92-BCB4-638DDC653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F5AB1-32B7-439C-AB0E-B6627532DA87}"/>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5" name="Footer Placeholder 4">
            <a:extLst>
              <a:ext uri="{FF2B5EF4-FFF2-40B4-BE49-F238E27FC236}">
                <a16:creationId xmlns:a16="http://schemas.microsoft.com/office/drawing/2014/main" id="{10761F08-26C4-4E24-80E8-A192E0AC9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85F53-31F7-4FF3-99C9-AB395C800AA3}"/>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41454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72E7-B71E-4C18-A81F-1E20DD4D52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16DC42-4D8B-4809-A5AB-7629A5DB7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2BAC1-9C5E-47B9-B3C8-2CDF755DA249}"/>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5" name="Footer Placeholder 4">
            <a:extLst>
              <a:ext uri="{FF2B5EF4-FFF2-40B4-BE49-F238E27FC236}">
                <a16:creationId xmlns:a16="http://schemas.microsoft.com/office/drawing/2014/main" id="{6F9B52BA-7D94-4CDA-8A01-97B790C57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6729D-F32A-4D70-A031-2131E61F1353}"/>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61034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4D61-E639-4DDF-9B05-B6A1903BB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1048E-2E0A-482F-931B-9DC0661F0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CE9682-56C8-4DC8-84C5-5C6E072EF0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DE514C-60F5-49D8-BD57-B3AF74C1A351}"/>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6" name="Footer Placeholder 5">
            <a:extLst>
              <a:ext uri="{FF2B5EF4-FFF2-40B4-BE49-F238E27FC236}">
                <a16:creationId xmlns:a16="http://schemas.microsoft.com/office/drawing/2014/main" id="{1FCEBBE4-7CFD-4867-BD0F-E48EDDCB4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3ED15-349C-472B-B10B-B6C01CB69233}"/>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184283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B972-833D-4CAF-9FFB-24E555C613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97D75-4F69-4609-BD10-F7916320F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2B310-8B94-4BC9-89BC-E27EC2C847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E2C9B-0326-4722-A801-A92B8CFFB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33483-1D63-49AD-97F8-A535343042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D6F42-E554-4E40-9518-92E09658A4E3}"/>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8" name="Footer Placeholder 7">
            <a:extLst>
              <a:ext uri="{FF2B5EF4-FFF2-40B4-BE49-F238E27FC236}">
                <a16:creationId xmlns:a16="http://schemas.microsoft.com/office/drawing/2014/main" id="{8394AF39-EEC7-4D62-BBB0-EFE014C32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80227-38ED-4199-A8A6-DBE494ABF13E}"/>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273856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AC47-50A9-4778-862F-94EF83AA9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B5A623-FE96-4B09-ABE3-00F8DD44AE11}"/>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4" name="Footer Placeholder 3">
            <a:extLst>
              <a:ext uri="{FF2B5EF4-FFF2-40B4-BE49-F238E27FC236}">
                <a16:creationId xmlns:a16="http://schemas.microsoft.com/office/drawing/2014/main" id="{C3FBF4ED-51A6-4E42-AF85-810F752D64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139C3-9178-4F68-894E-58795BA38269}"/>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2551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0C4FD-23E6-47DE-B98D-A398DE992D8B}"/>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3" name="Footer Placeholder 2">
            <a:extLst>
              <a:ext uri="{FF2B5EF4-FFF2-40B4-BE49-F238E27FC236}">
                <a16:creationId xmlns:a16="http://schemas.microsoft.com/office/drawing/2014/main" id="{6CBA4257-EE56-461B-8E98-0E7646D65A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752917-69F7-44D5-846F-95F040F816D7}"/>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29222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6C36-03E6-4A3D-ADD0-45549226F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DB43C-DA7C-4C60-A8EC-FCA87F40F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6DB6FD-5983-497B-99C2-47D78EA5A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1A2CC-5867-4CB4-BFB0-86D1AB540B3A}"/>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6" name="Footer Placeholder 5">
            <a:extLst>
              <a:ext uri="{FF2B5EF4-FFF2-40B4-BE49-F238E27FC236}">
                <a16:creationId xmlns:a16="http://schemas.microsoft.com/office/drawing/2014/main" id="{1D35C8BF-9E69-477B-96C5-DE45B37FA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80CCF-C26F-44DF-A2FF-6EEF37F8881B}"/>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245254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B3A4-43DD-4D59-8B03-8C3B4729E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AED73-6D36-4CAF-8CF1-F19AAC438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542CD-E331-40F0-9BA9-65F042874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096CA-A128-45AD-81E1-58586B9770BA}"/>
              </a:ext>
            </a:extLst>
          </p:cNvPr>
          <p:cNvSpPr>
            <a:spLocks noGrp="1"/>
          </p:cNvSpPr>
          <p:nvPr>
            <p:ph type="dt" sz="half" idx="10"/>
          </p:nvPr>
        </p:nvSpPr>
        <p:spPr/>
        <p:txBody>
          <a:bodyPr/>
          <a:lstStyle/>
          <a:p>
            <a:fld id="{5D181683-74A0-4F77-BD50-01B8053FE98B}" type="datetimeFigureOut">
              <a:rPr lang="en-US" smtClean="0"/>
              <a:t>5/12/2023</a:t>
            </a:fld>
            <a:endParaRPr lang="en-US"/>
          </a:p>
        </p:txBody>
      </p:sp>
      <p:sp>
        <p:nvSpPr>
          <p:cNvPr id="6" name="Footer Placeholder 5">
            <a:extLst>
              <a:ext uri="{FF2B5EF4-FFF2-40B4-BE49-F238E27FC236}">
                <a16:creationId xmlns:a16="http://schemas.microsoft.com/office/drawing/2014/main" id="{642ACD88-548E-45D6-B4CF-95A34B5E9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D3B26-F4B6-4326-9712-CF2D279D8AE9}"/>
              </a:ext>
            </a:extLst>
          </p:cNvPr>
          <p:cNvSpPr>
            <a:spLocks noGrp="1"/>
          </p:cNvSpPr>
          <p:nvPr>
            <p:ph type="sldNum" sz="quarter" idx="12"/>
          </p:nvPr>
        </p:nvSpPr>
        <p:spPr/>
        <p:txBody>
          <a:bodyPr/>
          <a:lstStyle/>
          <a:p>
            <a:fld id="{BCFAD2C5-80A9-4A51-B1E2-C1FAA52CFFC9}" type="slidenum">
              <a:rPr lang="en-US" smtClean="0"/>
              <a:t>‹#›</a:t>
            </a:fld>
            <a:endParaRPr lang="en-US"/>
          </a:p>
        </p:txBody>
      </p:sp>
    </p:spTree>
    <p:extLst>
      <p:ext uri="{BB962C8B-B14F-4D97-AF65-F5344CB8AC3E}">
        <p14:creationId xmlns:p14="http://schemas.microsoft.com/office/powerpoint/2010/main" val="84845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C2A1D-89F0-4715-8A1C-7667F638A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842F26-D449-48C8-9812-7DD2B41A7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7CF44-0D06-44F3-9B0E-43D950AFE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81683-74A0-4F77-BD50-01B8053FE98B}" type="datetimeFigureOut">
              <a:rPr lang="en-US" smtClean="0"/>
              <a:t>5/12/2023</a:t>
            </a:fld>
            <a:endParaRPr lang="en-US"/>
          </a:p>
        </p:txBody>
      </p:sp>
      <p:sp>
        <p:nvSpPr>
          <p:cNvPr id="5" name="Footer Placeholder 4">
            <a:extLst>
              <a:ext uri="{FF2B5EF4-FFF2-40B4-BE49-F238E27FC236}">
                <a16:creationId xmlns:a16="http://schemas.microsoft.com/office/drawing/2014/main" id="{C96F8AE1-D022-4673-958C-A15BAC787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B48493-041F-48CF-BBCC-A7A44183F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AD2C5-80A9-4A51-B1E2-C1FAA52CFFC9}" type="slidenum">
              <a:rPr lang="en-US" smtClean="0"/>
              <a:t>‹#›</a:t>
            </a:fld>
            <a:endParaRPr lang="en-US"/>
          </a:p>
        </p:txBody>
      </p:sp>
    </p:spTree>
    <p:extLst>
      <p:ext uri="{BB962C8B-B14F-4D97-AF65-F5344CB8AC3E}">
        <p14:creationId xmlns:p14="http://schemas.microsoft.com/office/powerpoint/2010/main" val="1639756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F337-FF78-418E-895C-E999D088C80D}"/>
              </a:ext>
            </a:extLst>
          </p:cNvPr>
          <p:cNvSpPr>
            <a:spLocks noGrp="1"/>
          </p:cNvSpPr>
          <p:nvPr>
            <p:ph type="ctrTitle"/>
          </p:nvPr>
        </p:nvSpPr>
        <p:spPr>
          <a:xfrm>
            <a:off x="1524000" y="141703"/>
            <a:ext cx="9144000" cy="2387600"/>
          </a:xfrm>
        </p:spPr>
        <p:txBody>
          <a:bodyPr/>
          <a:lstStyle/>
          <a:p>
            <a:r>
              <a:rPr lang="en-US" dirty="0"/>
              <a:t>2023 Task Force Leader Symposium</a:t>
            </a:r>
          </a:p>
        </p:txBody>
      </p:sp>
      <p:pic>
        <p:nvPicPr>
          <p:cNvPr id="7" name="Picture 6">
            <a:extLst>
              <a:ext uri="{FF2B5EF4-FFF2-40B4-BE49-F238E27FC236}">
                <a16:creationId xmlns:a16="http://schemas.microsoft.com/office/drawing/2014/main" id="{C1D9700C-0D42-4A7F-B792-8DEAA1775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78" y="2918340"/>
            <a:ext cx="3273288" cy="3316808"/>
          </a:xfrm>
          <a:prstGeom prst="rect">
            <a:avLst/>
          </a:prstGeom>
        </p:spPr>
      </p:pic>
    </p:spTree>
    <p:extLst>
      <p:ext uri="{BB962C8B-B14F-4D97-AF65-F5344CB8AC3E}">
        <p14:creationId xmlns:p14="http://schemas.microsoft.com/office/powerpoint/2010/main" val="364513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FDBB-4ACB-4687-BF39-AB8625E696B4}"/>
              </a:ext>
            </a:extLst>
          </p:cNvPr>
          <p:cNvSpPr>
            <a:spLocks noGrp="1"/>
          </p:cNvSpPr>
          <p:nvPr>
            <p:ph type="title"/>
          </p:nvPr>
        </p:nvSpPr>
        <p:spPr/>
        <p:txBody>
          <a:bodyPr/>
          <a:lstStyle/>
          <a:p>
            <a:r>
              <a:rPr lang="en-US" dirty="0"/>
              <a:t>SB762 &amp; Response Ready Oregon</a:t>
            </a:r>
          </a:p>
        </p:txBody>
      </p:sp>
      <p:sp>
        <p:nvSpPr>
          <p:cNvPr id="6" name="Content Placeholder 5">
            <a:extLst>
              <a:ext uri="{FF2B5EF4-FFF2-40B4-BE49-F238E27FC236}">
                <a16:creationId xmlns:a16="http://schemas.microsoft.com/office/drawing/2014/main" id="{C4F5A89F-03B3-4AF2-ABB4-8E5F38B02447}"/>
              </a:ext>
            </a:extLst>
          </p:cNvPr>
          <p:cNvSpPr>
            <a:spLocks noGrp="1"/>
          </p:cNvSpPr>
          <p:nvPr>
            <p:ph sz="quarter" idx="4"/>
          </p:nvPr>
        </p:nvSpPr>
        <p:spPr>
          <a:xfrm>
            <a:off x="1109863" y="1709530"/>
            <a:ext cx="9518379" cy="4480133"/>
          </a:xfrm>
        </p:spPr>
        <p:txBody>
          <a:bodyPr>
            <a:normAutofit fontScale="92500" lnSpcReduction="10000"/>
          </a:bodyPr>
          <a:lstStyle/>
          <a:p>
            <a:pPr lvl="0"/>
            <a:r>
              <a:rPr lang="en-US" dirty="0"/>
              <a:t>Keep Fires Small &amp; Away From Communities!</a:t>
            </a:r>
          </a:p>
          <a:p>
            <a:pPr lvl="0"/>
            <a:r>
              <a:rPr lang="en-US" dirty="0"/>
              <a:t>Modernize systems and technology to support the Oregon Fire Mutual Aid System</a:t>
            </a:r>
          </a:p>
          <a:p>
            <a:pPr lvl="0"/>
            <a:r>
              <a:rPr lang="en-US" dirty="0"/>
              <a:t>Assist the Oregon Fire Service by creating and enhancing local and regional mutual aid plans</a:t>
            </a:r>
          </a:p>
          <a:p>
            <a:pPr lvl="0"/>
            <a:r>
              <a:rPr lang="en-US" dirty="0"/>
              <a:t>Assist the Fire Defense Board Chiefs during initial attack, assessing of fire, and requesting assistance if necessary</a:t>
            </a:r>
          </a:p>
          <a:p>
            <a:pPr lvl="0"/>
            <a:r>
              <a:rPr lang="en-US" dirty="0"/>
              <a:t>Fire season readiness reviews</a:t>
            </a:r>
          </a:p>
          <a:p>
            <a:pPr lvl="0"/>
            <a:r>
              <a:rPr lang="en-US" dirty="0"/>
              <a:t>Assist in determining OFMAS gaps and needs</a:t>
            </a:r>
          </a:p>
          <a:p>
            <a:pPr lvl="0"/>
            <a:r>
              <a:rPr lang="en-US" dirty="0"/>
              <a:t>Liaise with the emergency management community, ODF, and other state, tribal, and federal response partners</a:t>
            </a:r>
          </a:p>
        </p:txBody>
      </p:sp>
    </p:spTree>
    <p:extLst>
      <p:ext uri="{BB962C8B-B14F-4D97-AF65-F5344CB8AC3E}">
        <p14:creationId xmlns:p14="http://schemas.microsoft.com/office/powerpoint/2010/main" val="210865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CF38DF0C-C87A-A359-24DB-C6C98143F58F}"/>
              </a:ext>
            </a:extLst>
          </p:cNvPr>
          <p:cNvSpPr txBox="1"/>
          <p:nvPr/>
        </p:nvSpPr>
        <p:spPr>
          <a:xfrm>
            <a:off x="474682" y="238981"/>
            <a:ext cx="10992441" cy="817468"/>
          </a:xfrm>
          <a:prstGeom prst="rect">
            <a:avLst/>
          </a:prstGeom>
        </p:spPr>
        <p:txBody>
          <a:bodyPr wrap="square" lIns="0" tIns="0" rIns="0" bIns="0" rtlCol="0" anchor="t">
            <a:spAutoFit/>
          </a:bodyPr>
          <a:lstStyle/>
          <a:p>
            <a:pPr algn="ctr">
              <a:lnSpc>
                <a:spcPts val="7200"/>
              </a:lnSpc>
            </a:pPr>
            <a:r>
              <a:rPr lang="en-US" sz="4000">
                <a:solidFill>
                  <a:schemeClr val="bg1"/>
                </a:solidFill>
                <a:latin typeface="Libre Franklin Medium"/>
              </a:rPr>
              <a:t>Emergency Response Unit</a:t>
            </a:r>
          </a:p>
        </p:txBody>
      </p:sp>
      <p:sp>
        <p:nvSpPr>
          <p:cNvPr id="6" name="AutoShape 6">
            <a:extLst>
              <a:ext uri="{FF2B5EF4-FFF2-40B4-BE49-F238E27FC236}">
                <a16:creationId xmlns:a16="http://schemas.microsoft.com/office/drawing/2014/main" id="{ABC06763-7E65-B66B-74A1-B21220D940EA}"/>
              </a:ext>
            </a:extLst>
          </p:cNvPr>
          <p:cNvSpPr/>
          <p:nvPr/>
        </p:nvSpPr>
        <p:spPr>
          <a:xfrm>
            <a:off x="474682" y="370871"/>
            <a:ext cx="10992441" cy="0"/>
          </a:xfrm>
          <a:prstGeom prst="line">
            <a:avLst/>
          </a:prstGeom>
          <a:ln w="9525" cap="flat">
            <a:solidFill>
              <a:schemeClr val="bg1"/>
            </a:solidFill>
            <a:prstDash val="solid"/>
            <a:headEnd type="none" w="sm" len="sm"/>
            <a:tailEnd type="none" w="sm" len="sm"/>
          </a:ln>
        </p:spPr>
      </p:sp>
      <p:sp>
        <p:nvSpPr>
          <p:cNvPr id="3" name="AutoShape 6">
            <a:extLst>
              <a:ext uri="{FF2B5EF4-FFF2-40B4-BE49-F238E27FC236}">
                <a16:creationId xmlns:a16="http://schemas.microsoft.com/office/drawing/2014/main" id="{B174ACF4-B060-F23C-2160-530BDB0EAE7F}"/>
              </a:ext>
            </a:extLst>
          </p:cNvPr>
          <p:cNvSpPr/>
          <p:nvPr/>
        </p:nvSpPr>
        <p:spPr>
          <a:xfrm>
            <a:off x="474682" y="1096108"/>
            <a:ext cx="10992441" cy="0"/>
          </a:xfrm>
          <a:prstGeom prst="line">
            <a:avLst/>
          </a:prstGeom>
          <a:ln w="9525" cap="flat">
            <a:solidFill>
              <a:schemeClr val="bg1"/>
            </a:solidFill>
            <a:prstDash val="solid"/>
            <a:headEnd type="none" w="sm" len="sm"/>
            <a:tailEnd type="none" w="sm" len="sm"/>
          </a:ln>
        </p:spPr>
      </p:sp>
      <p:pic>
        <p:nvPicPr>
          <p:cNvPr id="7" name="Picture 6" descr="Map&#10;&#10;Description automatically generated">
            <a:extLst>
              <a:ext uri="{FF2B5EF4-FFF2-40B4-BE49-F238E27FC236}">
                <a16:creationId xmlns:a16="http://schemas.microsoft.com/office/drawing/2014/main" id="{B59CC40F-A7C0-6FCF-BAA7-D7540AD4C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723"/>
            <a:ext cx="12306708" cy="6922524"/>
          </a:xfrm>
          <a:prstGeom prst="rect">
            <a:avLst/>
          </a:prstGeom>
        </p:spPr>
      </p:pic>
      <p:sp>
        <p:nvSpPr>
          <p:cNvPr id="8" name="Slide Number Placeholder 7">
            <a:extLst>
              <a:ext uri="{FF2B5EF4-FFF2-40B4-BE49-F238E27FC236}">
                <a16:creationId xmlns:a16="http://schemas.microsoft.com/office/drawing/2014/main" id="{DAC2BE22-23B6-2EE0-CC54-CA2DDB322497}"/>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45260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E38C-8506-41F2-928F-053AEA85ECCC}"/>
              </a:ext>
            </a:extLst>
          </p:cNvPr>
          <p:cNvSpPr>
            <a:spLocks noGrp="1"/>
          </p:cNvSpPr>
          <p:nvPr>
            <p:ph type="title"/>
          </p:nvPr>
        </p:nvSpPr>
        <p:spPr/>
        <p:txBody>
          <a:bodyPr/>
          <a:lstStyle/>
          <a:p>
            <a:r>
              <a:rPr lang="en-US" dirty="0"/>
              <a:t>Keep Fires Small &amp; Away from Communities</a:t>
            </a:r>
          </a:p>
        </p:txBody>
      </p:sp>
      <p:sp>
        <p:nvSpPr>
          <p:cNvPr id="4" name="Text Placeholder 3">
            <a:extLst>
              <a:ext uri="{FF2B5EF4-FFF2-40B4-BE49-F238E27FC236}">
                <a16:creationId xmlns:a16="http://schemas.microsoft.com/office/drawing/2014/main" id="{C5D94621-6A4F-4432-9630-7851C7B21449}"/>
              </a:ext>
            </a:extLst>
          </p:cNvPr>
          <p:cNvSpPr>
            <a:spLocks noGrp="1"/>
          </p:cNvSpPr>
          <p:nvPr>
            <p:ph type="body" idx="1"/>
          </p:nvPr>
        </p:nvSpPr>
        <p:spPr/>
        <p:txBody>
          <a:bodyPr/>
          <a:lstStyle/>
          <a:p>
            <a:r>
              <a:rPr lang="en-US" dirty="0"/>
              <a:t>Pre-Positioning	</a:t>
            </a:r>
          </a:p>
        </p:txBody>
      </p:sp>
      <p:sp>
        <p:nvSpPr>
          <p:cNvPr id="5" name="Content Placeholder 4">
            <a:extLst>
              <a:ext uri="{FF2B5EF4-FFF2-40B4-BE49-F238E27FC236}">
                <a16:creationId xmlns:a16="http://schemas.microsoft.com/office/drawing/2014/main" id="{0C1BEBA4-70F4-49C0-99D1-24F37635F043}"/>
              </a:ext>
            </a:extLst>
          </p:cNvPr>
          <p:cNvSpPr>
            <a:spLocks noGrp="1"/>
          </p:cNvSpPr>
          <p:nvPr>
            <p:ph sz="half" idx="2"/>
          </p:nvPr>
        </p:nvSpPr>
        <p:spPr/>
        <p:txBody>
          <a:bodyPr/>
          <a:lstStyle/>
          <a:p>
            <a:r>
              <a:rPr lang="en-US" dirty="0"/>
              <a:t>Forecasted weather</a:t>
            </a:r>
          </a:p>
          <a:p>
            <a:r>
              <a:rPr lang="en-US" dirty="0"/>
              <a:t>Resource drawdown</a:t>
            </a:r>
          </a:p>
          <a:p>
            <a:r>
              <a:rPr lang="en-US" dirty="0"/>
              <a:t>Known events </a:t>
            </a:r>
          </a:p>
          <a:p>
            <a:r>
              <a:rPr lang="en-US" dirty="0"/>
              <a:t>Increased risk</a:t>
            </a:r>
          </a:p>
        </p:txBody>
      </p:sp>
      <p:sp>
        <p:nvSpPr>
          <p:cNvPr id="6" name="Text Placeholder 5">
            <a:extLst>
              <a:ext uri="{FF2B5EF4-FFF2-40B4-BE49-F238E27FC236}">
                <a16:creationId xmlns:a16="http://schemas.microsoft.com/office/drawing/2014/main" id="{8CF60F4E-B479-4DF8-884D-89797A085F98}"/>
              </a:ext>
            </a:extLst>
          </p:cNvPr>
          <p:cNvSpPr>
            <a:spLocks noGrp="1"/>
          </p:cNvSpPr>
          <p:nvPr>
            <p:ph type="body" sz="quarter" idx="3"/>
          </p:nvPr>
        </p:nvSpPr>
        <p:spPr/>
        <p:txBody>
          <a:bodyPr/>
          <a:lstStyle/>
          <a:p>
            <a:r>
              <a:rPr lang="en-US" dirty="0"/>
              <a:t>Immediate Response</a:t>
            </a:r>
          </a:p>
        </p:txBody>
      </p:sp>
      <p:sp>
        <p:nvSpPr>
          <p:cNvPr id="7" name="Content Placeholder 6">
            <a:extLst>
              <a:ext uri="{FF2B5EF4-FFF2-40B4-BE49-F238E27FC236}">
                <a16:creationId xmlns:a16="http://schemas.microsoft.com/office/drawing/2014/main" id="{191BAB4F-2BC6-48D2-972A-3F599B5DAE96}"/>
              </a:ext>
            </a:extLst>
          </p:cNvPr>
          <p:cNvSpPr>
            <a:spLocks noGrp="1"/>
          </p:cNvSpPr>
          <p:nvPr>
            <p:ph sz="quarter" idx="4"/>
          </p:nvPr>
        </p:nvSpPr>
        <p:spPr/>
        <p:txBody>
          <a:bodyPr/>
          <a:lstStyle/>
          <a:p>
            <a:r>
              <a:rPr lang="en-US" dirty="0"/>
              <a:t>Aerial assets</a:t>
            </a:r>
          </a:p>
          <a:p>
            <a:r>
              <a:rPr lang="en-US" dirty="0"/>
              <a:t>Surge capacity during IA</a:t>
            </a:r>
          </a:p>
          <a:p>
            <a:r>
              <a:rPr lang="en-US" dirty="0"/>
              <a:t>Prevent conflagrations / structure loss</a:t>
            </a:r>
          </a:p>
          <a:p>
            <a:r>
              <a:rPr lang="en-US" dirty="0"/>
              <a:t>Gather SA for incoming resources</a:t>
            </a:r>
          </a:p>
          <a:p>
            <a:endParaRPr lang="en-US" dirty="0"/>
          </a:p>
        </p:txBody>
      </p:sp>
    </p:spTree>
    <p:extLst>
      <p:ext uri="{BB962C8B-B14F-4D97-AF65-F5344CB8AC3E}">
        <p14:creationId xmlns:p14="http://schemas.microsoft.com/office/powerpoint/2010/main" val="31968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330200"/>
            <a:ext cx="10820400" cy="0"/>
          </a:xfrm>
          <a:prstGeom prst="line">
            <a:avLst/>
          </a:prstGeom>
          <a:ln w="9525" cap="flat">
            <a:solidFill>
              <a:schemeClr val="bg1"/>
            </a:solidFill>
            <a:prstDash val="solid"/>
            <a:headEnd type="none" w="sm" len="sm"/>
            <a:tailEnd type="none" w="sm" len="sm"/>
          </a:ln>
        </p:spPr>
      </p:sp>
      <p:sp>
        <p:nvSpPr>
          <p:cNvPr id="3" name="AutoShape 3"/>
          <p:cNvSpPr/>
          <p:nvPr/>
        </p:nvSpPr>
        <p:spPr>
          <a:xfrm>
            <a:off x="685800" y="1342328"/>
            <a:ext cx="10820400" cy="0"/>
          </a:xfrm>
          <a:prstGeom prst="line">
            <a:avLst/>
          </a:prstGeom>
          <a:ln w="9525" cap="flat">
            <a:solidFill>
              <a:schemeClr val="bg1"/>
            </a:solidFill>
            <a:prstDash val="solid"/>
            <a:headEnd type="none" w="sm" len="sm"/>
            <a:tailEnd type="none" w="sm" len="sm"/>
          </a:ln>
        </p:spPr>
      </p:sp>
      <p:sp>
        <p:nvSpPr>
          <p:cNvPr id="7" name="TextBox 7"/>
          <p:cNvSpPr txBox="1"/>
          <p:nvPr/>
        </p:nvSpPr>
        <p:spPr>
          <a:xfrm>
            <a:off x="680028" y="378884"/>
            <a:ext cx="10820400" cy="829907"/>
          </a:xfrm>
          <a:prstGeom prst="rect">
            <a:avLst/>
          </a:prstGeom>
        </p:spPr>
        <p:txBody>
          <a:bodyPr wrap="square" lIns="0" tIns="0" rIns="0" bIns="0" rtlCol="0" anchor="t">
            <a:spAutoFit/>
          </a:bodyPr>
          <a:lstStyle/>
          <a:p>
            <a:pPr algn="ctr">
              <a:lnSpc>
                <a:spcPts val="7200"/>
              </a:lnSpc>
            </a:pPr>
            <a:r>
              <a:rPr lang="en-US" sz="4400" dirty="0">
                <a:latin typeface="Libre Franklin Thin"/>
              </a:rPr>
              <a:t>Response Ready Oregon</a:t>
            </a:r>
          </a:p>
        </p:txBody>
      </p:sp>
      <p:pic>
        <p:nvPicPr>
          <p:cNvPr id="13" name="Picture 12">
            <a:extLst>
              <a:ext uri="{FF2B5EF4-FFF2-40B4-BE49-F238E27FC236}">
                <a16:creationId xmlns:a16="http://schemas.microsoft.com/office/drawing/2014/main" id="{E8EBF539-3AD3-46D5-B5F4-7AD436CC8B8E}"/>
              </a:ext>
            </a:extLst>
          </p:cNvPr>
          <p:cNvPicPr>
            <a:picLocks noChangeAspect="1"/>
          </p:cNvPicPr>
          <p:nvPr/>
        </p:nvPicPr>
        <p:blipFill>
          <a:blip r:embed="rId3" cstate="print">
            <a:alphaModFix amt="75000"/>
            <a:extLst>
              <a:ext uri="{28A0092B-C50C-407E-A947-70E740481C1C}">
                <a14:useLocalDpi xmlns:a14="http://schemas.microsoft.com/office/drawing/2010/main" val="0"/>
              </a:ext>
            </a:extLst>
          </a:blip>
          <a:stretch>
            <a:fillRect/>
          </a:stretch>
        </p:blipFill>
        <p:spPr>
          <a:xfrm>
            <a:off x="11506198" y="6240012"/>
            <a:ext cx="636496" cy="491837"/>
          </a:xfrm>
          <a:prstGeom prst="rect">
            <a:avLst/>
          </a:prstGeom>
        </p:spPr>
      </p:pic>
      <p:sp>
        <p:nvSpPr>
          <p:cNvPr id="6" name="TextBox 15">
            <a:extLst>
              <a:ext uri="{FF2B5EF4-FFF2-40B4-BE49-F238E27FC236}">
                <a16:creationId xmlns:a16="http://schemas.microsoft.com/office/drawing/2014/main" id="{A5DC07E0-90F9-40C2-99F8-21B96B015BDE}"/>
              </a:ext>
            </a:extLst>
          </p:cNvPr>
          <p:cNvSpPr txBox="1"/>
          <p:nvPr/>
        </p:nvSpPr>
        <p:spPr>
          <a:xfrm>
            <a:off x="1066800" y="1454957"/>
            <a:ext cx="7112000" cy="4806444"/>
          </a:xfrm>
          <a:prstGeom prst="rect">
            <a:avLst/>
          </a:prstGeom>
        </p:spPr>
        <p:txBody>
          <a:bodyPr wrap="square" lIns="0" tIns="0" rIns="0" bIns="0" rtlCol="0" anchor="t">
            <a:spAutoFit/>
          </a:bodyPr>
          <a:lstStyle/>
          <a:p>
            <a:pPr marL="381019" indent="-381019">
              <a:lnSpc>
                <a:spcPct val="150000"/>
              </a:lnSpc>
              <a:buFont typeface="Arial" panose="020B0604020202020204" pitchFamily="34" charset="0"/>
              <a:buChar char="•"/>
            </a:pPr>
            <a:r>
              <a:rPr lang="en-US" sz="2667" dirty="0">
                <a:latin typeface="Libre Franklin Light"/>
              </a:rPr>
              <a:t>Resources:</a:t>
            </a:r>
          </a:p>
          <a:p>
            <a:pPr marL="685834" lvl="1" indent="-381019">
              <a:lnSpc>
                <a:spcPct val="150000"/>
              </a:lnSpc>
              <a:buFont typeface="Arial" panose="020B0604020202020204" pitchFamily="34" charset="0"/>
              <a:buChar char="•"/>
            </a:pPr>
            <a:r>
              <a:rPr lang="en-US" sz="2667" dirty="0">
                <a:latin typeface="Libre Franklin Light"/>
              </a:rPr>
              <a:t>Rural Metro </a:t>
            </a:r>
          </a:p>
          <a:p>
            <a:pPr marL="685834" lvl="1" indent="-381019">
              <a:lnSpc>
                <a:spcPct val="150000"/>
              </a:lnSpc>
              <a:buFont typeface="Arial" panose="020B0604020202020204" pitchFamily="34" charset="0"/>
              <a:buChar char="•"/>
            </a:pPr>
            <a:r>
              <a:rPr lang="en-US" sz="2667" dirty="0">
                <a:latin typeface="Libre Franklin Light"/>
              </a:rPr>
              <a:t>Warm Springs </a:t>
            </a:r>
          </a:p>
          <a:p>
            <a:pPr marL="685834" lvl="1" indent="-381019">
              <a:lnSpc>
                <a:spcPct val="150000"/>
              </a:lnSpc>
              <a:buFont typeface="Arial" panose="020B0604020202020204" pitchFamily="34" charset="0"/>
              <a:buChar char="•"/>
            </a:pPr>
            <a:r>
              <a:rPr lang="en-US" sz="2667" dirty="0">
                <a:latin typeface="Libre Franklin Light"/>
              </a:rPr>
              <a:t>Insurance rigs</a:t>
            </a:r>
          </a:p>
          <a:p>
            <a:pPr marL="381019" indent="-381019">
              <a:lnSpc>
                <a:spcPct val="150000"/>
              </a:lnSpc>
              <a:buFont typeface="Arial" panose="020B0604020202020204" pitchFamily="34" charset="0"/>
              <a:buChar char="•"/>
            </a:pPr>
            <a:r>
              <a:rPr lang="en-US" sz="2667" dirty="0">
                <a:latin typeface="Libre Franklin Light"/>
              </a:rPr>
              <a:t>FDB Availability</a:t>
            </a:r>
          </a:p>
          <a:p>
            <a:pPr marL="381019" indent="-381019">
              <a:lnSpc>
                <a:spcPct val="150000"/>
              </a:lnSpc>
              <a:buFont typeface="Arial" panose="020B0604020202020204" pitchFamily="34" charset="0"/>
              <a:buChar char="•"/>
            </a:pPr>
            <a:r>
              <a:rPr lang="en-US" sz="2667" dirty="0">
                <a:latin typeface="Libre Franklin Light"/>
              </a:rPr>
              <a:t>New ERU Manager</a:t>
            </a:r>
          </a:p>
          <a:p>
            <a:pPr marL="381019" indent="-381019">
              <a:lnSpc>
                <a:spcPct val="150000"/>
              </a:lnSpc>
              <a:buFont typeface="Arial" panose="020B0604020202020204" pitchFamily="34" charset="0"/>
              <a:buChar char="•"/>
            </a:pPr>
            <a:endParaRPr lang="en-US" sz="2667" dirty="0">
              <a:latin typeface="Libre Franklin Light"/>
            </a:endParaRPr>
          </a:p>
          <a:p>
            <a:pPr>
              <a:lnSpc>
                <a:spcPts val="1993"/>
              </a:lnSpc>
            </a:pPr>
            <a:endParaRPr lang="en-US" sz="1533" dirty="0">
              <a:latin typeface="Libre Franklin Light"/>
            </a:endParaRPr>
          </a:p>
          <a:p>
            <a:pPr>
              <a:lnSpc>
                <a:spcPts val="1993"/>
              </a:lnSpc>
            </a:pPr>
            <a:endParaRPr lang="en-US" sz="1533" dirty="0">
              <a:latin typeface="Libre Franklin Light"/>
            </a:endParaRPr>
          </a:p>
        </p:txBody>
      </p:sp>
      <p:pic>
        <p:nvPicPr>
          <p:cNvPr id="5" name="Picture 4">
            <a:extLst>
              <a:ext uri="{FF2B5EF4-FFF2-40B4-BE49-F238E27FC236}">
                <a16:creationId xmlns:a16="http://schemas.microsoft.com/office/drawing/2014/main" id="{510EE468-847D-4EC7-B645-FB16E5AEA665}"/>
              </a:ext>
            </a:extLst>
          </p:cNvPr>
          <p:cNvPicPr>
            <a:picLocks noChangeAspect="1"/>
          </p:cNvPicPr>
          <p:nvPr/>
        </p:nvPicPr>
        <p:blipFill>
          <a:blip r:embed="rId4"/>
          <a:stretch>
            <a:fillRect/>
          </a:stretch>
        </p:blipFill>
        <p:spPr>
          <a:xfrm>
            <a:off x="5340626" y="1662043"/>
            <a:ext cx="5844209" cy="4120055"/>
          </a:xfrm>
          <a:prstGeom prst="rect">
            <a:avLst/>
          </a:prstGeom>
        </p:spPr>
      </p:pic>
    </p:spTree>
    <p:extLst>
      <p:ext uri="{BB962C8B-B14F-4D97-AF65-F5344CB8AC3E}">
        <p14:creationId xmlns:p14="http://schemas.microsoft.com/office/powerpoint/2010/main" val="64132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5500">
              <a:srgbClr val="56B8EA"/>
            </a:gs>
            <a:gs pos="37000">
              <a:srgbClr val="00B0F0"/>
            </a:gs>
            <a:gs pos="0">
              <a:schemeClr val="accent1">
                <a:lumMod val="20000"/>
                <a:lumOff val="80000"/>
              </a:schemeClr>
            </a:gs>
            <a:gs pos="74000">
              <a:schemeClr val="accent1">
                <a:lumMod val="45000"/>
                <a:lumOff val="55000"/>
              </a:schemeClr>
            </a:gs>
            <a:gs pos="8700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2" name="AutoShape 2"/>
          <p:cNvSpPr/>
          <p:nvPr/>
        </p:nvSpPr>
        <p:spPr>
          <a:xfrm>
            <a:off x="685800" y="330200"/>
            <a:ext cx="10820400" cy="0"/>
          </a:xfrm>
          <a:prstGeom prst="line">
            <a:avLst/>
          </a:prstGeom>
          <a:ln w="9525" cap="flat">
            <a:solidFill>
              <a:schemeClr val="bg1"/>
            </a:solidFill>
            <a:prstDash val="solid"/>
            <a:headEnd type="none" w="sm" len="sm"/>
            <a:tailEnd type="none" w="sm" len="sm"/>
          </a:ln>
        </p:spPr>
      </p:sp>
      <p:sp>
        <p:nvSpPr>
          <p:cNvPr id="3" name="AutoShape 3"/>
          <p:cNvSpPr/>
          <p:nvPr/>
        </p:nvSpPr>
        <p:spPr>
          <a:xfrm>
            <a:off x="685800" y="1342328"/>
            <a:ext cx="10820400" cy="0"/>
          </a:xfrm>
          <a:prstGeom prst="line">
            <a:avLst/>
          </a:prstGeom>
          <a:ln w="9525" cap="flat">
            <a:solidFill>
              <a:schemeClr val="bg1"/>
            </a:solidFill>
            <a:prstDash val="solid"/>
            <a:headEnd type="none" w="sm" len="sm"/>
            <a:tailEnd type="none" w="sm" len="sm"/>
          </a:ln>
        </p:spPr>
      </p:sp>
      <p:sp>
        <p:nvSpPr>
          <p:cNvPr id="7" name="TextBox 7"/>
          <p:cNvSpPr txBox="1"/>
          <p:nvPr/>
        </p:nvSpPr>
        <p:spPr>
          <a:xfrm>
            <a:off x="680028" y="378884"/>
            <a:ext cx="10820400" cy="923330"/>
          </a:xfrm>
          <a:prstGeom prst="rect">
            <a:avLst/>
          </a:prstGeom>
        </p:spPr>
        <p:txBody>
          <a:bodyPr wrap="square" lIns="0" tIns="0" rIns="0" bIns="0" rtlCol="0" anchor="t">
            <a:spAutoFit/>
          </a:bodyPr>
          <a:lstStyle/>
          <a:p>
            <a:pPr algn="ctr">
              <a:lnSpc>
                <a:spcPts val="7200"/>
              </a:lnSpc>
            </a:pPr>
            <a:r>
              <a:rPr lang="en-US" sz="6000" dirty="0">
                <a:latin typeface="Libre Franklin Thin"/>
              </a:rPr>
              <a:t>2023 Mobilization Plan</a:t>
            </a:r>
          </a:p>
        </p:txBody>
      </p:sp>
      <p:pic>
        <p:nvPicPr>
          <p:cNvPr id="13" name="Picture 12">
            <a:extLst>
              <a:ext uri="{FF2B5EF4-FFF2-40B4-BE49-F238E27FC236}">
                <a16:creationId xmlns:a16="http://schemas.microsoft.com/office/drawing/2014/main" id="{E8EBF539-3AD3-46D5-B5F4-7AD436CC8B8E}"/>
              </a:ext>
            </a:extLst>
          </p:cNvPr>
          <p:cNvPicPr>
            <a:picLocks noChangeAspect="1"/>
          </p:cNvPicPr>
          <p:nvPr/>
        </p:nvPicPr>
        <p:blipFill>
          <a:blip r:embed="rId3" cstate="print">
            <a:alphaModFix amt="75000"/>
            <a:extLst>
              <a:ext uri="{28A0092B-C50C-407E-A947-70E740481C1C}">
                <a14:useLocalDpi xmlns:a14="http://schemas.microsoft.com/office/drawing/2010/main" val="0"/>
              </a:ext>
            </a:extLst>
          </a:blip>
          <a:stretch>
            <a:fillRect/>
          </a:stretch>
        </p:blipFill>
        <p:spPr>
          <a:xfrm>
            <a:off x="11506198" y="6240012"/>
            <a:ext cx="636496" cy="491837"/>
          </a:xfrm>
          <a:prstGeom prst="rect">
            <a:avLst/>
          </a:prstGeom>
        </p:spPr>
      </p:pic>
      <p:sp>
        <p:nvSpPr>
          <p:cNvPr id="6" name="TextBox 15">
            <a:extLst>
              <a:ext uri="{FF2B5EF4-FFF2-40B4-BE49-F238E27FC236}">
                <a16:creationId xmlns:a16="http://schemas.microsoft.com/office/drawing/2014/main" id="{084DEE06-E3E7-47BE-B0F1-C9D212ED0935}"/>
              </a:ext>
            </a:extLst>
          </p:cNvPr>
          <p:cNvSpPr txBox="1"/>
          <p:nvPr/>
        </p:nvSpPr>
        <p:spPr>
          <a:xfrm>
            <a:off x="863600" y="1454958"/>
            <a:ext cx="10312400" cy="7269169"/>
          </a:xfrm>
          <a:prstGeom prst="rect">
            <a:avLst/>
          </a:prstGeom>
        </p:spPr>
        <p:txBody>
          <a:bodyPr wrap="square" lIns="0" tIns="0" rIns="0" bIns="0" rtlCol="0" anchor="t">
            <a:spAutoFit/>
          </a:bodyPr>
          <a:lstStyle/>
          <a:p>
            <a:pPr marL="381019" indent="-381019">
              <a:lnSpc>
                <a:spcPct val="150000"/>
              </a:lnSpc>
              <a:buFont typeface="Arial" panose="020B0604020202020204" pitchFamily="34" charset="0"/>
              <a:buChar char="•"/>
            </a:pPr>
            <a:r>
              <a:rPr lang="en-US" sz="2667" dirty="0">
                <a:latin typeface="Libre Franklin Light"/>
              </a:rPr>
              <a:t>Delegation of authority</a:t>
            </a:r>
          </a:p>
          <a:p>
            <a:pPr marL="685834" lvl="1" indent="-381019">
              <a:lnSpc>
                <a:spcPct val="150000"/>
              </a:lnSpc>
              <a:buFont typeface="Arial" panose="020B0604020202020204" pitchFamily="34" charset="0"/>
              <a:buChar char="•"/>
            </a:pPr>
            <a:r>
              <a:rPr lang="en-US" sz="2667" dirty="0">
                <a:latin typeface="Libre Franklin Light"/>
              </a:rPr>
              <a:t>Defined &amp; revised considerations to align with template</a:t>
            </a:r>
          </a:p>
          <a:p>
            <a:pPr marL="381019" indent="-381019">
              <a:lnSpc>
                <a:spcPct val="150000"/>
              </a:lnSpc>
              <a:buFont typeface="Arial" panose="020B0604020202020204" pitchFamily="34" charset="0"/>
              <a:buChar char="•"/>
            </a:pPr>
            <a:r>
              <a:rPr lang="en-US" sz="2667" dirty="0">
                <a:latin typeface="Libre Franklin Light"/>
              </a:rPr>
              <a:t>Recommend chainsaw for route evacuation purposes</a:t>
            </a:r>
          </a:p>
          <a:p>
            <a:pPr marL="381019" indent="-381019">
              <a:lnSpc>
                <a:spcPct val="150000"/>
              </a:lnSpc>
              <a:buFont typeface="Arial" panose="020B0604020202020204" pitchFamily="34" charset="0"/>
              <a:buChar char="•"/>
            </a:pPr>
            <a:r>
              <a:rPr lang="en-US" sz="2667" dirty="0">
                <a:latin typeface="Libre Franklin Light"/>
              </a:rPr>
              <a:t>Rates</a:t>
            </a:r>
          </a:p>
          <a:p>
            <a:pPr marL="685834" lvl="1" indent="-381019">
              <a:lnSpc>
                <a:spcPct val="150000"/>
              </a:lnSpc>
              <a:buFont typeface="Arial" panose="020B0604020202020204" pitchFamily="34" charset="0"/>
              <a:buChar char="•"/>
            </a:pPr>
            <a:r>
              <a:rPr lang="en-US" sz="2667" dirty="0">
                <a:latin typeface="Libre Franklin Light"/>
              </a:rPr>
              <a:t>Type III:  60 &gt; 75 (pump to 150 </a:t>
            </a:r>
            <a:r>
              <a:rPr lang="en-US" sz="2667" dirty="0" err="1">
                <a:latin typeface="Libre Franklin Light"/>
              </a:rPr>
              <a:t>gpm</a:t>
            </a:r>
            <a:r>
              <a:rPr lang="en-US" sz="2667" dirty="0">
                <a:latin typeface="Libre Franklin Light"/>
              </a:rPr>
              <a:t>)</a:t>
            </a:r>
          </a:p>
          <a:p>
            <a:pPr marL="685834" lvl="1" indent="-381019">
              <a:lnSpc>
                <a:spcPct val="150000"/>
              </a:lnSpc>
              <a:buFont typeface="Arial" panose="020B0604020202020204" pitchFamily="34" charset="0"/>
              <a:buChar char="•"/>
            </a:pPr>
            <a:r>
              <a:rPr lang="en-US" sz="2667" dirty="0">
                <a:latin typeface="Libre Franklin Light"/>
              </a:rPr>
              <a:t>Types 4, 5, 7 increase</a:t>
            </a:r>
          </a:p>
          <a:p>
            <a:pPr marL="685834" lvl="1" indent="-381019">
              <a:lnSpc>
                <a:spcPct val="150000"/>
              </a:lnSpc>
              <a:buFont typeface="Arial" panose="020B0604020202020204" pitchFamily="34" charset="0"/>
              <a:buChar char="•"/>
            </a:pPr>
            <a:r>
              <a:rPr lang="en-US" sz="2667" dirty="0">
                <a:latin typeface="Libre Franklin Light"/>
              </a:rPr>
              <a:t>Tender:  70 &gt; 80 (all; draft capable)</a:t>
            </a:r>
          </a:p>
          <a:p>
            <a:pPr marL="685834" lvl="1" indent="-381019">
              <a:lnSpc>
                <a:spcPct val="150000"/>
              </a:lnSpc>
              <a:buFont typeface="Arial" panose="020B0604020202020204" pitchFamily="34" charset="0"/>
              <a:buChar char="•"/>
            </a:pPr>
            <a:r>
              <a:rPr lang="en-US" sz="2667" dirty="0">
                <a:latin typeface="Libre Franklin Light"/>
              </a:rPr>
              <a:t>CMD:  35 &gt; 45</a:t>
            </a:r>
          </a:p>
          <a:p>
            <a:pPr marL="685834" lvl="1" indent="-381019">
              <a:lnSpc>
                <a:spcPct val="150000"/>
              </a:lnSpc>
              <a:buFont typeface="Arial" panose="020B0604020202020204" pitchFamily="34" charset="0"/>
              <a:buChar char="•"/>
            </a:pPr>
            <a:endParaRPr lang="en-US" sz="2667" dirty="0">
              <a:latin typeface="Libre Franklin Light"/>
            </a:endParaRPr>
          </a:p>
          <a:p>
            <a:pPr marL="685834" lvl="1" indent="-381019">
              <a:lnSpc>
                <a:spcPct val="150000"/>
              </a:lnSpc>
              <a:buFont typeface="Arial" panose="020B0604020202020204" pitchFamily="34" charset="0"/>
              <a:buChar char="•"/>
            </a:pPr>
            <a:endParaRPr lang="en-US" sz="2667" dirty="0">
              <a:latin typeface="Libre Franklin Light"/>
            </a:endParaRPr>
          </a:p>
          <a:p>
            <a:pPr marL="381019" indent="-381019">
              <a:lnSpc>
                <a:spcPct val="150000"/>
              </a:lnSpc>
              <a:buFont typeface="Arial" panose="020B0604020202020204" pitchFamily="34" charset="0"/>
              <a:buChar char="•"/>
            </a:pPr>
            <a:endParaRPr lang="en-US" sz="2667" dirty="0">
              <a:latin typeface="Libre Franklin Light"/>
            </a:endParaRPr>
          </a:p>
          <a:p>
            <a:pPr>
              <a:lnSpc>
                <a:spcPts val="1993"/>
              </a:lnSpc>
            </a:pPr>
            <a:endParaRPr lang="en-US" sz="1533" dirty="0">
              <a:latin typeface="Libre Franklin Light"/>
            </a:endParaRPr>
          </a:p>
          <a:p>
            <a:pPr>
              <a:lnSpc>
                <a:spcPts val="1993"/>
              </a:lnSpc>
            </a:pPr>
            <a:endParaRPr lang="en-US" sz="1533" dirty="0">
              <a:latin typeface="Libre Franklin Light"/>
            </a:endParaRPr>
          </a:p>
        </p:txBody>
      </p:sp>
      <p:pic>
        <p:nvPicPr>
          <p:cNvPr id="10" name="Picture 9">
            <a:extLst>
              <a:ext uri="{FF2B5EF4-FFF2-40B4-BE49-F238E27FC236}">
                <a16:creationId xmlns:a16="http://schemas.microsoft.com/office/drawing/2014/main" id="{648B5DB7-36DF-4BAE-95A7-EB6DAD3D865B}"/>
              </a:ext>
            </a:extLst>
          </p:cNvPr>
          <p:cNvPicPr>
            <a:picLocks noChangeAspect="1"/>
          </p:cNvPicPr>
          <p:nvPr/>
        </p:nvPicPr>
        <p:blipFill>
          <a:blip r:embed="rId4"/>
          <a:stretch>
            <a:fillRect/>
          </a:stretch>
        </p:blipFill>
        <p:spPr>
          <a:xfrm>
            <a:off x="7060755" y="4768850"/>
            <a:ext cx="5131245" cy="2089150"/>
          </a:xfrm>
          <a:prstGeom prst="rect">
            <a:avLst/>
          </a:prstGeom>
        </p:spPr>
      </p:pic>
    </p:spTree>
    <p:extLst>
      <p:ext uri="{BB962C8B-B14F-4D97-AF65-F5344CB8AC3E}">
        <p14:creationId xmlns:p14="http://schemas.microsoft.com/office/powerpoint/2010/main" val="103988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7000">
              <a:srgbClr val="00B0F0"/>
            </a:gs>
            <a:gs pos="0">
              <a:srgbClr val="0070C0"/>
            </a:gs>
            <a:gs pos="74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A1BE28-CAA0-9827-380F-A4D40D27AE85}"/>
              </a:ext>
            </a:extLst>
          </p:cNvPr>
          <p:cNvSpPr txBox="1"/>
          <p:nvPr/>
        </p:nvSpPr>
        <p:spPr>
          <a:xfrm>
            <a:off x="1168400" y="2358328"/>
            <a:ext cx="4521200" cy="3108159"/>
          </a:xfrm>
          <a:prstGeom prst="rect">
            <a:avLst/>
          </a:prstGeom>
          <a:noFill/>
        </p:spPr>
        <p:txBody>
          <a:bodyPr wrap="square" rtlCol="0">
            <a:spAutoFit/>
          </a:bodyPr>
          <a:lstStyle/>
          <a:p>
            <a:pPr marL="381019" indent="-381019" defTabSz="609630">
              <a:spcAft>
                <a:spcPts val="800"/>
              </a:spcAft>
              <a:buFont typeface="Arial" panose="020B0604020202020204" pitchFamily="34" charset="0"/>
              <a:buChar char="•"/>
              <a:defRPr/>
            </a:pPr>
            <a:r>
              <a:rPr lang="en-US" sz="2933" dirty="0">
                <a:latin typeface="Libre Franklin Light" pitchFamily="2" charset="0"/>
              </a:rPr>
              <a:t>Continue Using What You Have</a:t>
            </a:r>
          </a:p>
          <a:p>
            <a:pPr marL="381019" indent="-381019" defTabSz="609630">
              <a:spcAft>
                <a:spcPts val="800"/>
              </a:spcAft>
              <a:buFont typeface="Arial" panose="020B0604020202020204" pitchFamily="34" charset="0"/>
              <a:buChar char="•"/>
              <a:defRPr/>
            </a:pPr>
            <a:r>
              <a:rPr lang="en-US" sz="2933" dirty="0">
                <a:latin typeface="Libre Franklin Light" pitchFamily="2" charset="0"/>
              </a:rPr>
              <a:t>New Manifests for Movement </a:t>
            </a:r>
          </a:p>
          <a:p>
            <a:pPr marL="381019" indent="-381019" defTabSz="609630">
              <a:spcAft>
                <a:spcPts val="800"/>
              </a:spcAft>
              <a:buFont typeface="Arial" panose="020B0604020202020204" pitchFamily="34" charset="0"/>
              <a:buChar char="•"/>
              <a:defRPr/>
            </a:pPr>
            <a:r>
              <a:rPr lang="en-US" sz="2933" dirty="0">
                <a:latin typeface="Libre Franklin Light" pitchFamily="2" charset="0"/>
              </a:rPr>
              <a:t>2024 full switchover</a:t>
            </a:r>
          </a:p>
          <a:p>
            <a:pPr marL="990650" lvl="2" indent="-381019">
              <a:buFont typeface="Arial" panose="020B0604020202020204" pitchFamily="34" charset="0"/>
              <a:buChar char="•"/>
            </a:pPr>
            <a:endParaRPr lang="en-US" sz="2933" dirty="0">
              <a:latin typeface="Libre Franklin Light" pitchFamily="2" charset="0"/>
            </a:endParaRPr>
          </a:p>
        </p:txBody>
      </p:sp>
      <p:sp>
        <p:nvSpPr>
          <p:cNvPr id="8" name="TextBox 7">
            <a:extLst>
              <a:ext uri="{FF2B5EF4-FFF2-40B4-BE49-F238E27FC236}">
                <a16:creationId xmlns:a16="http://schemas.microsoft.com/office/drawing/2014/main" id="{09658B37-4DBF-359E-37AA-76A9CF8A2C8B}"/>
              </a:ext>
            </a:extLst>
          </p:cNvPr>
          <p:cNvSpPr txBox="1"/>
          <p:nvPr/>
        </p:nvSpPr>
        <p:spPr>
          <a:xfrm>
            <a:off x="680028" y="378884"/>
            <a:ext cx="10820400" cy="923330"/>
          </a:xfrm>
          <a:prstGeom prst="rect">
            <a:avLst/>
          </a:prstGeom>
        </p:spPr>
        <p:txBody>
          <a:bodyPr wrap="square" lIns="0" tIns="0" rIns="0" bIns="0" rtlCol="0" anchor="t">
            <a:spAutoFit/>
          </a:bodyPr>
          <a:lstStyle/>
          <a:p>
            <a:pPr>
              <a:lnSpc>
                <a:spcPts val="7200"/>
              </a:lnSpc>
            </a:pPr>
            <a:r>
              <a:rPr lang="en-US" sz="6000" dirty="0">
                <a:latin typeface="Libre Franklin Thin"/>
              </a:rPr>
              <a:t>New Manifests</a:t>
            </a:r>
          </a:p>
        </p:txBody>
      </p:sp>
      <p:sp>
        <p:nvSpPr>
          <p:cNvPr id="9" name="AutoShape 3">
            <a:extLst>
              <a:ext uri="{FF2B5EF4-FFF2-40B4-BE49-F238E27FC236}">
                <a16:creationId xmlns:a16="http://schemas.microsoft.com/office/drawing/2014/main" id="{9A68E158-5C7D-15D2-F7AF-C0DDE14ED405}"/>
              </a:ext>
            </a:extLst>
          </p:cNvPr>
          <p:cNvSpPr/>
          <p:nvPr/>
        </p:nvSpPr>
        <p:spPr>
          <a:xfrm>
            <a:off x="685800" y="1342328"/>
            <a:ext cx="10820400" cy="0"/>
          </a:xfrm>
          <a:prstGeom prst="line">
            <a:avLst/>
          </a:prstGeom>
          <a:ln w="9525" cap="flat">
            <a:solidFill>
              <a:schemeClr val="bg1"/>
            </a:solidFill>
            <a:prstDash val="solid"/>
            <a:headEnd type="none" w="sm" len="sm"/>
            <a:tailEnd type="none" w="sm" len="sm"/>
          </a:ln>
        </p:spPr>
      </p:sp>
      <p:sp>
        <p:nvSpPr>
          <p:cNvPr id="10" name="AutoShape 3">
            <a:extLst>
              <a:ext uri="{FF2B5EF4-FFF2-40B4-BE49-F238E27FC236}">
                <a16:creationId xmlns:a16="http://schemas.microsoft.com/office/drawing/2014/main" id="{77DD2C12-06C2-0E99-85C2-9A4C3B1450F9}"/>
              </a:ext>
            </a:extLst>
          </p:cNvPr>
          <p:cNvSpPr/>
          <p:nvPr/>
        </p:nvSpPr>
        <p:spPr>
          <a:xfrm>
            <a:off x="685800" y="279400"/>
            <a:ext cx="10820400" cy="0"/>
          </a:xfrm>
          <a:prstGeom prst="line">
            <a:avLst/>
          </a:prstGeom>
          <a:ln w="9525" cap="flat">
            <a:solidFill>
              <a:schemeClr val="bg1"/>
            </a:solidFill>
            <a:prstDash val="solid"/>
            <a:headEnd type="none" w="sm" len="sm"/>
            <a:tailEnd type="none" w="sm" len="sm"/>
          </a:ln>
        </p:spPr>
      </p:sp>
      <p:pic>
        <p:nvPicPr>
          <p:cNvPr id="3" name="Picture 2">
            <a:extLst>
              <a:ext uri="{FF2B5EF4-FFF2-40B4-BE49-F238E27FC236}">
                <a16:creationId xmlns:a16="http://schemas.microsoft.com/office/drawing/2014/main" id="{82C75565-E7E2-BBBE-E941-41BD147FE1BF}"/>
              </a:ext>
            </a:extLst>
          </p:cNvPr>
          <p:cNvPicPr>
            <a:picLocks noChangeAspect="1"/>
          </p:cNvPicPr>
          <p:nvPr/>
        </p:nvPicPr>
        <p:blipFill>
          <a:blip r:embed="rId2"/>
          <a:stretch>
            <a:fillRect/>
          </a:stretch>
        </p:blipFill>
        <p:spPr>
          <a:xfrm>
            <a:off x="6604000" y="0"/>
            <a:ext cx="50292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1" name="Ink 20">
                <a:extLst>
                  <a:ext uri="{FF2B5EF4-FFF2-40B4-BE49-F238E27FC236}">
                    <a16:creationId xmlns:a16="http://schemas.microsoft.com/office/drawing/2014/main" id="{6C30E8B3-3512-B12D-42A8-502219AD9FB0}"/>
                  </a:ext>
                </a:extLst>
              </p14:cNvPr>
              <p14:cNvContentPartPr/>
              <p14:nvPr/>
            </p14:nvContentPartPr>
            <p14:xfrm>
              <a:off x="6882426" y="5524436"/>
              <a:ext cx="4376640" cy="698160"/>
            </p14:xfrm>
          </p:contentPart>
        </mc:Choice>
        <mc:Fallback>
          <p:pic>
            <p:nvPicPr>
              <p:cNvPr id="21" name="Ink 20">
                <a:extLst>
                  <a:ext uri="{FF2B5EF4-FFF2-40B4-BE49-F238E27FC236}">
                    <a16:creationId xmlns:a16="http://schemas.microsoft.com/office/drawing/2014/main" id="{6C30E8B3-3512-B12D-42A8-502219AD9FB0}"/>
                  </a:ext>
                </a:extLst>
              </p:cNvPr>
              <p:cNvPicPr/>
              <p:nvPr/>
            </p:nvPicPr>
            <p:blipFill>
              <a:blip r:embed="rId4"/>
              <a:stretch>
                <a:fillRect/>
              </a:stretch>
            </p:blipFill>
            <p:spPr>
              <a:xfrm>
                <a:off x="6828429" y="5416473"/>
                <a:ext cx="4484274" cy="913726"/>
              </a:xfrm>
              <a:prstGeom prst="rect">
                <a:avLst/>
              </a:prstGeom>
            </p:spPr>
          </p:pic>
        </mc:Fallback>
      </mc:AlternateContent>
    </p:spTree>
    <p:extLst>
      <p:ext uri="{BB962C8B-B14F-4D97-AF65-F5344CB8AC3E}">
        <p14:creationId xmlns:p14="http://schemas.microsoft.com/office/powerpoint/2010/main" val="412075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41B7FC-E054-4A35-9AA3-7014BD2168D6}"/>
              </a:ext>
            </a:extLst>
          </p:cNvPr>
          <p:cNvPicPr>
            <a:picLocks noChangeAspect="1"/>
          </p:cNvPicPr>
          <p:nvPr/>
        </p:nvPicPr>
        <p:blipFill>
          <a:blip r:embed="rId2"/>
          <a:stretch>
            <a:fillRect/>
          </a:stretch>
        </p:blipFill>
        <p:spPr>
          <a:xfrm>
            <a:off x="-27909" y="0"/>
            <a:ext cx="10536883" cy="6842616"/>
          </a:xfrm>
          <a:prstGeom prst="rect">
            <a:avLst/>
          </a:prstGeom>
        </p:spPr>
      </p:pic>
      <p:sp>
        <p:nvSpPr>
          <p:cNvPr id="3" name="TextBox 2">
            <a:extLst>
              <a:ext uri="{FF2B5EF4-FFF2-40B4-BE49-F238E27FC236}">
                <a16:creationId xmlns:a16="http://schemas.microsoft.com/office/drawing/2014/main" id="{A6134FBE-C571-4E6E-96DE-9314BAB513A9}"/>
              </a:ext>
            </a:extLst>
          </p:cNvPr>
          <p:cNvSpPr txBox="1"/>
          <p:nvPr/>
        </p:nvSpPr>
        <p:spPr>
          <a:xfrm>
            <a:off x="8945215" y="291547"/>
            <a:ext cx="3246786" cy="2198615"/>
          </a:xfrm>
          <a:prstGeom prst="rect">
            <a:avLst/>
          </a:prstGeom>
          <a:noFill/>
        </p:spPr>
        <p:txBody>
          <a:bodyPr wrap="square">
            <a:spAutoFit/>
          </a:bodyPr>
          <a:lstStyle/>
          <a:p>
            <a:pPr>
              <a:lnSpc>
                <a:spcPct val="200000"/>
              </a:lnSpc>
            </a:pPr>
            <a:r>
              <a:rPr lang="en-US" sz="2400" dirty="0">
                <a:latin typeface="Libre Franklin Light" pitchFamily="2" charset="0"/>
              </a:rPr>
              <a:t>2019: 67 Staff</a:t>
            </a:r>
          </a:p>
          <a:p>
            <a:pPr>
              <a:lnSpc>
                <a:spcPct val="200000"/>
              </a:lnSpc>
            </a:pPr>
            <a:r>
              <a:rPr lang="en-US" sz="2400" dirty="0">
                <a:latin typeface="Libre Franklin Light" pitchFamily="2" charset="0"/>
              </a:rPr>
              <a:t>Today: 130 Staff</a:t>
            </a:r>
          </a:p>
          <a:p>
            <a:pPr>
              <a:lnSpc>
                <a:spcPct val="200000"/>
              </a:lnSpc>
            </a:pPr>
            <a:r>
              <a:rPr lang="en-US" sz="2400" dirty="0">
                <a:latin typeface="Libre Franklin Light" pitchFamily="2" charset="0"/>
              </a:rPr>
              <a:t>Future: 157ish Staff</a:t>
            </a:r>
          </a:p>
        </p:txBody>
      </p:sp>
    </p:spTree>
    <p:extLst>
      <p:ext uri="{BB962C8B-B14F-4D97-AF65-F5344CB8AC3E}">
        <p14:creationId xmlns:p14="http://schemas.microsoft.com/office/powerpoint/2010/main" val="395057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BB7FE-10D8-4D89-9028-F2BC14EF8487}"/>
              </a:ext>
            </a:extLst>
          </p:cNvPr>
          <p:cNvSpPr>
            <a:spLocks noGrp="1"/>
          </p:cNvSpPr>
          <p:nvPr>
            <p:ph type="title"/>
          </p:nvPr>
        </p:nvSpPr>
        <p:spPr/>
        <p:txBody>
          <a:bodyPr/>
          <a:lstStyle/>
          <a:p>
            <a:pPr algn="ctr"/>
            <a:r>
              <a:rPr lang="en-US" dirty="0">
                <a:solidFill>
                  <a:schemeClr val="bg1"/>
                </a:solidFill>
              </a:rPr>
              <a:t>Thank you!</a:t>
            </a:r>
          </a:p>
        </p:txBody>
      </p:sp>
      <p:pic>
        <p:nvPicPr>
          <p:cNvPr id="8" name="Content Placeholder 7">
            <a:extLst>
              <a:ext uri="{FF2B5EF4-FFF2-40B4-BE49-F238E27FC236}">
                <a16:creationId xmlns:a16="http://schemas.microsoft.com/office/drawing/2014/main" id="{1CA76E3C-2865-4B91-9629-7DE8A26F5523}"/>
              </a:ext>
            </a:extLst>
          </p:cNvPr>
          <p:cNvPicPr>
            <a:picLocks noGrp="1" noChangeAspect="1"/>
          </p:cNvPicPr>
          <p:nvPr>
            <p:ph idx="1"/>
          </p:nvPr>
        </p:nvPicPr>
        <p:blipFill>
          <a:blip r:embed="rId2"/>
          <a:stretch>
            <a:fillRect/>
          </a:stretch>
        </p:blipFill>
        <p:spPr>
          <a:xfrm>
            <a:off x="3799158" y="1696278"/>
            <a:ext cx="4655729" cy="4672297"/>
          </a:xfrm>
        </p:spPr>
      </p:pic>
    </p:spTree>
    <p:extLst>
      <p:ext uri="{BB962C8B-B14F-4D97-AF65-F5344CB8AC3E}">
        <p14:creationId xmlns:p14="http://schemas.microsoft.com/office/powerpoint/2010/main" val="408765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AF9F-9FD4-45DB-B83A-0002B139C0FE}"/>
              </a:ext>
            </a:extLst>
          </p:cNvPr>
          <p:cNvSpPr>
            <a:spLocks noGrp="1"/>
          </p:cNvSpPr>
          <p:nvPr>
            <p:ph type="title"/>
          </p:nvPr>
        </p:nvSpPr>
        <p:spPr/>
        <p:txBody>
          <a:bodyPr/>
          <a:lstStyle/>
          <a:p>
            <a:r>
              <a:rPr lang="en-US" dirty="0"/>
              <a:t>Symposium Origin Story</a:t>
            </a:r>
          </a:p>
        </p:txBody>
      </p:sp>
      <p:pic>
        <p:nvPicPr>
          <p:cNvPr id="5" name="Picture 4">
            <a:extLst>
              <a:ext uri="{FF2B5EF4-FFF2-40B4-BE49-F238E27FC236}">
                <a16:creationId xmlns:a16="http://schemas.microsoft.com/office/drawing/2014/main" id="{F05F1766-F0DC-4FC3-8ED4-D99D8B1756DA}"/>
              </a:ext>
            </a:extLst>
          </p:cNvPr>
          <p:cNvPicPr>
            <a:picLocks noChangeAspect="1"/>
          </p:cNvPicPr>
          <p:nvPr/>
        </p:nvPicPr>
        <p:blipFill>
          <a:blip r:embed="rId2"/>
          <a:stretch>
            <a:fillRect/>
          </a:stretch>
        </p:blipFill>
        <p:spPr>
          <a:xfrm>
            <a:off x="132520" y="1401457"/>
            <a:ext cx="7106892" cy="5257763"/>
          </a:xfrm>
          <a:prstGeom prst="rect">
            <a:avLst/>
          </a:prstGeom>
        </p:spPr>
      </p:pic>
      <p:pic>
        <p:nvPicPr>
          <p:cNvPr id="7" name="Picture 6">
            <a:extLst>
              <a:ext uri="{FF2B5EF4-FFF2-40B4-BE49-F238E27FC236}">
                <a16:creationId xmlns:a16="http://schemas.microsoft.com/office/drawing/2014/main" id="{588B250A-2888-4D1C-A5A6-7E37D36F3517}"/>
              </a:ext>
            </a:extLst>
          </p:cNvPr>
          <p:cNvPicPr>
            <a:picLocks noChangeAspect="1"/>
          </p:cNvPicPr>
          <p:nvPr/>
        </p:nvPicPr>
        <p:blipFill>
          <a:blip r:embed="rId3"/>
          <a:stretch>
            <a:fillRect/>
          </a:stretch>
        </p:blipFill>
        <p:spPr>
          <a:xfrm>
            <a:off x="7304433" y="1840604"/>
            <a:ext cx="4781550" cy="3818076"/>
          </a:xfrm>
          <a:prstGeom prst="rect">
            <a:avLst/>
          </a:prstGeom>
        </p:spPr>
      </p:pic>
    </p:spTree>
    <p:extLst>
      <p:ext uri="{BB962C8B-B14F-4D97-AF65-F5344CB8AC3E}">
        <p14:creationId xmlns:p14="http://schemas.microsoft.com/office/powerpoint/2010/main" val="58399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AF9F-9FD4-45DB-B83A-0002B139C0FE}"/>
              </a:ext>
            </a:extLst>
          </p:cNvPr>
          <p:cNvSpPr>
            <a:spLocks noGrp="1"/>
          </p:cNvSpPr>
          <p:nvPr>
            <p:ph type="title"/>
          </p:nvPr>
        </p:nvSpPr>
        <p:spPr/>
        <p:txBody>
          <a:bodyPr/>
          <a:lstStyle/>
          <a:p>
            <a:r>
              <a:rPr lang="en-US" dirty="0"/>
              <a:t>Symposium Origin Story</a:t>
            </a:r>
          </a:p>
        </p:txBody>
      </p:sp>
      <p:pic>
        <p:nvPicPr>
          <p:cNvPr id="5" name="Picture 4">
            <a:extLst>
              <a:ext uri="{FF2B5EF4-FFF2-40B4-BE49-F238E27FC236}">
                <a16:creationId xmlns:a16="http://schemas.microsoft.com/office/drawing/2014/main" id="{F05F1766-F0DC-4FC3-8ED4-D99D8B1756DA}"/>
              </a:ext>
            </a:extLst>
          </p:cNvPr>
          <p:cNvPicPr>
            <a:picLocks noChangeAspect="1"/>
          </p:cNvPicPr>
          <p:nvPr/>
        </p:nvPicPr>
        <p:blipFill>
          <a:blip r:embed="rId2"/>
          <a:stretch>
            <a:fillRect/>
          </a:stretch>
        </p:blipFill>
        <p:spPr>
          <a:xfrm>
            <a:off x="132520" y="1401457"/>
            <a:ext cx="7106892" cy="5257763"/>
          </a:xfrm>
          <a:prstGeom prst="rect">
            <a:avLst/>
          </a:prstGeom>
        </p:spPr>
      </p:pic>
      <p:pic>
        <p:nvPicPr>
          <p:cNvPr id="7" name="Picture 6">
            <a:extLst>
              <a:ext uri="{FF2B5EF4-FFF2-40B4-BE49-F238E27FC236}">
                <a16:creationId xmlns:a16="http://schemas.microsoft.com/office/drawing/2014/main" id="{588B250A-2888-4D1C-A5A6-7E37D36F3517}"/>
              </a:ext>
            </a:extLst>
          </p:cNvPr>
          <p:cNvPicPr>
            <a:picLocks noChangeAspect="1"/>
          </p:cNvPicPr>
          <p:nvPr/>
        </p:nvPicPr>
        <p:blipFill>
          <a:blip r:embed="rId3"/>
          <a:stretch>
            <a:fillRect/>
          </a:stretch>
        </p:blipFill>
        <p:spPr>
          <a:xfrm>
            <a:off x="7304433" y="1840604"/>
            <a:ext cx="4781550" cy="3818076"/>
          </a:xfrm>
          <a:prstGeom prst="rect">
            <a:avLst/>
          </a:prstGeom>
        </p:spPr>
      </p:pic>
      <p:pic>
        <p:nvPicPr>
          <p:cNvPr id="6" name="Picture 5">
            <a:extLst>
              <a:ext uri="{FF2B5EF4-FFF2-40B4-BE49-F238E27FC236}">
                <a16:creationId xmlns:a16="http://schemas.microsoft.com/office/drawing/2014/main" id="{D2245475-F08D-4DF2-B711-22F0D6F42FA5}"/>
              </a:ext>
            </a:extLst>
          </p:cNvPr>
          <p:cNvPicPr>
            <a:picLocks noChangeAspect="1"/>
          </p:cNvPicPr>
          <p:nvPr/>
        </p:nvPicPr>
        <p:blipFill rotWithShape="1">
          <a:blip r:embed="rId4">
            <a:extLst>
              <a:ext uri="{28A0092B-C50C-407E-A947-70E740481C1C}">
                <a14:useLocalDpi xmlns:a14="http://schemas.microsoft.com/office/drawing/2010/main" val="0"/>
              </a:ext>
            </a:extLst>
          </a:blip>
          <a:srcRect t="27178" r="26642"/>
          <a:stretch/>
        </p:blipFill>
        <p:spPr>
          <a:xfrm>
            <a:off x="7803080" y="530086"/>
            <a:ext cx="3262486" cy="4049273"/>
          </a:xfrm>
          <a:prstGeom prst="rect">
            <a:avLst/>
          </a:prstGeom>
        </p:spPr>
      </p:pic>
    </p:spTree>
    <p:extLst>
      <p:ext uri="{BB962C8B-B14F-4D97-AF65-F5344CB8AC3E}">
        <p14:creationId xmlns:p14="http://schemas.microsoft.com/office/powerpoint/2010/main" val="161572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AF9F-9FD4-45DB-B83A-0002B139C0FE}"/>
              </a:ext>
            </a:extLst>
          </p:cNvPr>
          <p:cNvSpPr>
            <a:spLocks noGrp="1"/>
          </p:cNvSpPr>
          <p:nvPr>
            <p:ph type="title"/>
          </p:nvPr>
        </p:nvSpPr>
        <p:spPr/>
        <p:txBody>
          <a:bodyPr/>
          <a:lstStyle/>
          <a:p>
            <a:r>
              <a:rPr lang="en-US" dirty="0"/>
              <a:t>Symposium Origin Story</a:t>
            </a:r>
          </a:p>
        </p:txBody>
      </p:sp>
      <p:pic>
        <p:nvPicPr>
          <p:cNvPr id="5" name="Picture 4">
            <a:extLst>
              <a:ext uri="{FF2B5EF4-FFF2-40B4-BE49-F238E27FC236}">
                <a16:creationId xmlns:a16="http://schemas.microsoft.com/office/drawing/2014/main" id="{F05F1766-F0DC-4FC3-8ED4-D99D8B1756DA}"/>
              </a:ext>
            </a:extLst>
          </p:cNvPr>
          <p:cNvPicPr>
            <a:picLocks noChangeAspect="1"/>
          </p:cNvPicPr>
          <p:nvPr/>
        </p:nvPicPr>
        <p:blipFill>
          <a:blip r:embed="rId2"/>
          <a:stretch>
            <a:fillRect/>
          </a:stretch>
        </p:blipFill>
        <p:spPr>
          <a:xfrm>
            <a:off x="132520" y="1401457"/>
            <a:ext cx="7106892" cy="5257763"/>
          </a:xfrm>
          <a:prstGeom prst="rect">
            <a:avLst/>
          </a:prstGeom>
        </p:spPr>
      </p:pic>
      <p:pic>
        <p:nvPicPr>
          <p:cNvPr id="7" name="Picture 6">
            <a:extLst>
              <a:ext uri="{FF2B5EF4-FFF2-40B4-BE49-F238E27FC236}">
                <a16:creationId xmlns:a16="http://schemas.microsoft.com/office/drawing/2014/main" id="{588B250A-2888-4D1C-A5A6-7E37D36F3517}"/>
              </a:ext>
            </a:extLst>
          </p:cNvPr>
          <p:cNvPicPr>
            <a:picLocks noChangeAspect="1"/>
          </p:cNvPicPr>
          <p:nvPr/>
        </p:nvPicPr>
        <p:blipFill>
          <a:blip r:embed="rId3"/>
          <a:stretch>
            <a:fillRect/>
          </a:stretch>
        </p:blipFill>
        <p:spPr>
          <a:xfrm>
            <a:off x="7304433" y="1840604"/>
            <a:ext cx="4781550" cy="3818076"/>
          </a:xfrm>
          <a:prstGeom prst="rect">
            <a:avLst/>
          </a:prstGeom>
        </p:spPr>
      </p:pic>
      <p:pic>
        <p:nvPicPr>
          <p:cNvPr id="6" name="Picture 5">
            <a:extLst>
              <a:ext uri="{FF2B5EF4-FFF2-40B4-BE49-F238E27FC236}">
                <a16:creationId xmlns:a16="http://schemas.microsoft.com/office/drawing/2014/main" id="{D2245475-F08D-4DF2-B711-22F0D6F42FA5}"/>
              </a:ext>
            </a:extLst>
          </p:cNvPr>
          <p:cNvPicPr>
            <a:picLocks noChangeAspect="1"/>
          </p:cNvPicPr>
          <p:nvPr/>
        </p:nvPicPr>
        <p:blipFill rotWithShape="1">
          <a:blip r:embed="rId4">
            <a:extLst>
              <a:ext uri="{28A0092B-C50C-407E-A947-70E740481C1C}">
                <a14:useLocalDpi xmlns:a14="http://schemas.microsoft.com/office/drawing/2010/main" val="0"/>
              </a:ext>
            </a:extLst>
          </a:blip>
          <a:srcRect t="27178" r="26642"/>
          <a:stretch/>
        </p:blipFill>
        <p:spPr>
          <a:xfrm>
            <a:off x="7803080" y="530086"/>
            <a:ext cx="3262486" cy="4049273"/>
          </a:xfrm>
          <a:prstGeom prst="rect">
            <a:avLst/>
          </a:prstGeom>
        </p:spPr>
      </p:pic>
      <p:grpSp>
        <p:nvGrpSpPr>
          <p:cNvPr id="8" name="Group 4">
            <a:extLst>
              <a:ext uri="{FF2B5EF4-FFF2-40B4-BE49-F238E27FC236}">
                <a16:creationId xmlns:a16="http://schemas.microsoft.com/office/drawing/2014/main" id="{F10A91A9-2D83-4840-BE50-65EE5D6CC95B}"/>
              </a:ext>
            </a:extLst>
          </p:cNvPr>
          <p:cNvGrpSpPr>
            <a:grpSpLocks/>
          </p:cNvGrpSpPr>
          <p:nvPr/>
        </p:nvGrpSpPr>
        <p:grpSpPr bwMode="auto">
          <a:xfrm>
            <a:off x="0" y="1181771"/>
            <a:ext cx="7036904" cy="6040663"/>
            <a:chOff x="1433962" y="1657261"/>
            <a:chExt cx="5810250" cy="4733925"/>
          </a:xfrm>
        </p:grpSpPr>
        <p:pic>
          <p:nvPicPr>
            <p:cNvPr id="9" name="Picture 2">
              <a:extLst>
                <a:ext uri="{FF2B5EF4-FFF2-40B4-BE49-F238E27FC236}">
                  <a16:creationId xmlns:a16="http://schemas.microsoft.com/office/drawing/2014/main" id="{2018DE5E-D26D-413F-BE41-3169F65F274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3962" y="1657261"/>
              <a:ext cx="58102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A6FC2081-B513-43F8-8540-B95CE945470E}"/>
                </a:ext>
              </a:extLst>
            </p:cNvPr>
            <p:cNvSpPr txBox="1"/>
            <p:nvPr/>
          </p:nvSpPr>
          <p:spPr>
            <a:xfrm>
              <a:off x="5509974" y="6137006"/>
              <a:ext cx="1734238" cy="254180"/>
            </a:xfrm>
            <a:prstGeom prst="rect">
              <a:avLst/>
            </a:prstGeom>
            <a:noFill/>
          </p:spPr>
          <p:txBody>
            <a:bodyPr wrap="none">
              <a:spAutoFit/>
            </a:bodyPr>
            <a:lstStyle/>
            <a:p>
              <a:pPr>
                <a:defRPr/>
              </a:pPr>
              <a:r>
                <a:rPr lang="en-US" sz="1050" dirty="0">
                  <a:latin typeface="Arial" charset="0"/>
                  <a:cs typeface="+mn-cs"/>
                </a:rPr>
                <a:t>Photo Credit: NIFC-NIICD</a:t>
              </a:r>
            </a:p>
          </p:txBody>
        </p:sp>
      </p:grpSp>
    </p:spTree>
    <p:extLst>
      <p:ext uri="{BB962C8B-B14F-4D97-AF65-F5344CB8AC3E}">
        <p14:creationId xmlns:p14="http://schemas.microsoft.com/office/powerpoint/2010/main" val="10135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AF9F-9FD4-45DB-B83A-0002B139C0FE}"/>
              </a:ext>
            </a:extLst>
          </p:cNvPr>
          <p:cNvSpPr>
            <a:spLocks noGrp="1"/>
          </p:cNvSpPr>
          <p:nvPr>
            <p:ph type="title"/>
          </p:nvPr>
        </p:nvSpPr>
        <p:spPr/>
        <p:txBody>
          <a:bodyPr/>
          <a:lstStyle/>
          <a:p>
            <a:r>
              <a:rPr lang="en-US" dirty="0"/>
              <a:t>Symposium Origin Story</a:t>
            </a:r>
          </a:p>
        </p:txBody>
      </p:sp>
      <p:pic>
        <p:nvPicPr>
          <p:cNvPr id="5" name="Picture 4">
            <a:extLst>
              <a:ext uri="{FF2B5EF4-FFF2-40B4-BE49-F238E27FC236}">
                <a16:creationId xmlns:a16="http://schemas.microsoft.com/office/drawing/2014/main" id="{F05F1766-F0DC-4FC3-8ED4-D99D8B1756DA}"/>
              </a:ext>
            </a:extLst>
          </p:cNvPr>
          <p:cNvPicPr>
            <a:picLocks noChangeAspect="1"/>
          </p:cNvPicPr>
          <p:nvPr/>
        </p:nvPicPr>
        <p:blipFill>
          <a:blip r:embed="rId2"/>
          <a:stretch>
            <a:fillRect/>
          </a:stretch>
        </p:blipFill>
        <p:spPr>
          <a:xfrm>
            <a:off x="132520" y="1401457"/>
            <a:ext cx="7106892" cy="5257763"/>
          </a:xfrm>
          <a:prstGeom prst="rect">
            <a:avLst/>
          </a:prstGeom>
        </p:spPr>
      </p:pic>
      <p:pic>
        <p:nvPicPr>
          <p:cNvPr id="7" name="Picture 6">
            <a:extLst>
              <a:ext uri="{FF2B5EF4-FFF2-40B4-BE49-F238E27FC236}">
                <a16:creationId xmlns:a16="http://schemas.microsoft.com/office/drawing/2014/main" id="{588B250A-2888-4D1C-A5A6-7E37D36F3517}"/>
              </a:ext>
            </a:extLst>
          </p:cNvPr>
          <p:cNvPicPr>
            <a:picLocks noChangeAspect="1"/>
          </p:cNvPicPr>
          <p:nvPr/>
        </p:nvPicPr>
        <p:blipFill>
          <a:blip r:embed="rId3"/>
          <a:stretch>
            <a:fillRect/>
          </a:stretch>
        </p:blipFill>
        <p:spPr>
          <a:xfrm>
            <a:off x="7304433" y="1840604"/>
            <a:ext cx="4781550" cy="3818076"/>
          </a:xfrm>
          <a:prstGeom prst="rect">
            <a:avLst/>
          </a:prstGeom>
        </p:spPr>
      </p:pic>
      <p:grpSp>
        <p:nvGrpSpPr>
          <p:cNvPr id="8" name="Group 4">
            <a:extLst>
              <a:ext uri="{FF2B5EF4-FFF2-40B4-BE49-F238E27FC236}">
                <a16:creationId xmlns:a16="http://schemas.microsoft.com/office/drawing/2014/main" id="{F10A91A9-2D83-4840-BE50-65EE5D6CC95B}"/>
              </a:ext>
            </a:extLst>
          </p:cNvPr>
          <p:cNvGrpSpPr>
            <a:grpSpLocks/>
          </p:cNvGrpSpPr>
          <p:nvPr/>
        </p:nvGrpSpPr>
        <p:grpSpPr bwMode="auto">
          <a:xfrm>
            <a:off x="0" y="1181771"/>
            <a:ext cx="7036904" cy="6040663"/>
            <a:chOff x="1433962" y="1657261"/>
            <a:chExt cx="5810250" cy="4733925"/>
          </a:xfrm>
        </p:grpSpPr>
        <p:pic>
          <p:nvPicPr>
            <p:cNvPr id="9" name="Picture 2">
              <a:extLst>
                <a:ext uri="{FF2B5EF4-FFF2-40B4-BE49-F238E27FC236}">
                  <a16:creationId xmlns:a16="http://schemas.microsoft.com/office/drawing/2014/main" id="{2018DE5E-D26D-413F-BE41-3169F65F274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3962" y="1657261"/>
              <a:ext cx="58102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A6FC2081-B513-43F8-8540-B95CE945470E}"/>
                </a:ext>
              </a:extLst>
            </p:cNvPr>
            <p:cNvSpPr txBox="1"/>
            <p:nvPr/>
          </p:nvSpPr>
          <p:spPr>
            <a:xfrm>
              <a:off x="5509974" y="6137006"/>
              <a:ext cx="1734238" cy="254180"/>
            </a:xfrm>
            <a:prstGeom prst="rect">
              <a:avLst/>
            </a:prstGeom>
            <a:noFill/>
          </p:spPr>
          <p:txBody>
            <a:bodyPr wrap="none">
              <a:spAutoFit/>
            </a:bodyPr>
            <a:lstStyle/>
            <a:p>
              <a:pPr>
                <a:defRPr/>
              </a:pPr>
              <a:r>
                <a:rPr lang="en-US" sz="1050" dirty="0">
                  <a:latin typeface="Arial" charset="0"/>
                  <a:cs typeface="+mn-cs"/>
                </a:rPr>
                <a:t>Photo Credit: NIFC-NIICD</a:t>
              </a:r>
            </a:p>
          </p:txBody>
        </p:sp>
      </p:grpSp>
      <p:pic>
        <p:nvPicPr>
          <p:cNvPr id="11" name="Picture 10">
            <a:extLst>
              <a:ext uri="{FF2B5EF4-FFF2-40B4-BE49-F238E27FC236}">
                <a16:creationId xmlns:a16="http://schemas.microsoft.com/office/drawing/2014/main" id="{325E392A-D355-4E4C-A707-CE4124DE2285}"/>
              </a:ext>
            </a:extLst>
          </p:cNvPr>
          <p:cNvPicPr>
            <a:picLocks noChangeAspect="1"/>
          </p:cNvPicPr>
          <p:nvPr/>
        </p:nvPicPr>
        <p:blipFill>
          <a:blip r:embed="rId5"/>
          <a:stretch>
            <a:fillRect/>
          </a:stretch>
        </p:blipFill>
        <p:spPr>
          <a:xfrm>
            <a:off x="3861558" y="4081670"/>
            <a:ext cx="8202969" cy="2047461"/>
          </a:xfrm>
          <a:prstGeom prst="rect">
            <a:avLst/>
          </a:prstGeom>
          <a:ln w="28575">
            <a:solidFill>
              <a:schemeClr val="tx1"/>
            </a:solidFill>
          </a:ln>
        </p:spPr>
      </p:pic>
      <p:pic>
        <p:nvPicPr>
          <p:cNvPr id="6" name="Picture 5">
            <a:extLst>
              <a:ext uri="{FF2B5EF4-FFF2-40B4-BE49-F238E27FC236}">
                <a16:creationId xmlns:a16="http://schemas.microsoft.com/office/drawing/2014/main" id="{D2245475-F08D-4DF2-B711-22F0D6F42FA5}"/>
              </a:ext>
            </a:extLst>
          </p:cNvPr>
          <p:cNvPicPr>
            <a:picLocks noChangeAspect="1"/>
          </p:cNvPicPr>
          <p:nvPr/>
        </p:nvPicPr>
        <p:blipFill rotWithShape="1">
          <a:blip r:embed="rId6">
            <a:extLst>
              <a:ext uri="{28A0092B-C50C-407E-A947-70E740481C1C}">
                <a14:useLocalDpi xmlns:a14="http://schemas.microsoft.com/office/drawing/2010/main" val="0"/>
              </a:ext>
            </a:extLst>
          </a:blip>
          <a:srcRect t="27178" r="26642"/>
          <a:stretch/>
        </p:blipFill>
        <p:spPr>
          <a:xfrm>
            <a:off x="7803080" y="530086"/>
            <a:ext cx="3262486" cy="4049273"/>
          </a:xfrm>
          <a:prstGeom prst="rect">
            <a:avLst/>
          </a:prstGeom>
        </p:spPr>
      </p:pic>
    </p:spTree>
    <p:extLst>
      <p:ext uri="{BB962C8B-B14F-4D97-AF65-F5344CB8AC3E}">
        <p14:creationId xmlns:p14="http://schemas.microsoft.com/office/powerpoint/2010/main" val="357838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008A6473-FC5A-191F-62D8-A65F9BC8B8AE}"/>
              </a:ext>
            </a:extLst>
          </p:cNvPr>
          <p:cNvSpPr txBox="1"/>
          <p:nvPr/>
        </p:nvSpPr>
        <p:spPr>
          <a:xfrm>
            <a:off x="115423" y="62694"/>
            <a:ext cx="11958935" cy="805029"/>
          </a:xfrm>
          <a:prstGeom prst="rect">
            <a:avLst/>
          </a:prstGeom>
        </p:spPr>
        <p:txBody>
          <a:bodyPr wrap="square" lIns="0" tIns="0" rIns="0" bIns="0" rtlCol="0" anchor="t">
            <a:spAutoFit/>
          </a:bodyPr>
          <a:lstStyle/>
          <a:p>
            <a:pPr algn="ctr">
              <a:lnSpc>
                <a:spcPts val="7200"/>
              </a:lnSpc>
            </a:pPr>
            <a:r>
              <a:rPr lang="en-US" sz="3600">
                <a:solidFill>
                  <a:srgbClr val="0C458E"/>
                </a:solidFill>
                <a:latin typeface="Libre Franklin Medium"/>
              </a:rPr>
              <a:t>20-Years of Mobilization Data</a:t>
            </a:r>
          </a:p>
        </p:txBody>
      </p:sp>
      <p:pic>
        <p:nvPicPr>
          <p:cNvPr id="9" name="Picture 9" descr="ABP Graphs (3).png">
            <a:extLst>
              <a:ext uri="{FF2B5EF4-FFF2-40B4-BE49-F238E27FC236}">
                <a16:creationId xmlns:a16="http://schemas.microsoft.com/office/drawing/2014/main" id="{64DD7AA4-B125-BC06-2B9A-3346873AC850}"/>
              </a:ext>
            </a:extLst>
          </p:cNvPr>
          <p:cNvPicPr>
            <a:picLocks noChangeAspect="1"/>
          </p:cNvPicPr>
          <p:nvPr/>
        </p:nvPicPr>
        <p:blipFill rotWithShape="1">
          <a:blip r:embed="rId3"/>
          <a:srcRect l="27713" r="28101" b="-343"/>
          <a:stretch/>
        </p:blipFill>
        <p:spPr>
          <a:xfrm>
            <a:off x="7838031" y="1578658"/>
            <a:ext cx="3537892" cy="4525771"/>
          </a:xfrm>
          <a:prstGeom prst="rect">
            <a:avLst/>
          </a:prstGeom>
        </p:spPr>
      </p:pic>
      <p:sp>
        <p:nvSpPr>
          <p:cNvPr id="6" name="Slide Number Placeholder 5">
            <a:extLst>
              <a:ext uri="{FF2B5EF4-FFF2-40B4-BE49-F238E27FC236}">
                <a16:creationId xmlns:a16="http://schemas.microsoft.com/office/drawing/2014/main" id="{3B2D7BAF-CBFD-894A-9EA6-1AD7EEFB21E3}"/>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2" name="Picture 1">
            <a:extLst>
              <a:ext uri="{FF2B5EF4-FFF2-40B4-BE49-F238E27FC236}">
                <a16:creationId xmlns:a16="http://schemas.microsoft.com/office/drawing/2014/main" id="{657A74F6-8FA2-5976-B6A3-9CFF12825D95}"/>
              </a:ext>
            </a:extLst>
          </p:cNvPr>
          <p:cNvPicPr>
            <a:picLocks noChangeAspect="1"/>
          </p:cNvPicPr>
          <p:nvPr/>
        </p:nvPicPr>
        <p:blipFill>
          <a:blip r:embed="rId4"/>
          <a:stretch>
            <a:fillRect/>
          </a:stretch>
        </p:blipFill>
        <p:spPr>
          <a:xfrm>
            <a:off x="603250" y="1578657"/>
            <a:ext cx="7109897" cy="4273503"/>
          </a:xfrm>
          <a:prstGeom prst="rect">
            <a:avLst/>
          </a:prstGeom>
        </p:spPr>
      </p:pic>
      <p:sp>
        <p:nvSpPr>
          <p:cNvPr id="4" name="Slide Number Placeholder 7">
            <a:extLst>
              <a:ext uri="{FF2B5EF4-FFF2-40B4-BE49-F238E27FC236}">
                <a16:creationId xmlns:a16="http://schemas.microsoft.com/office/drawing/2014/main" id="{4E90F89B-1F23-4E14-F7F2-6BAD4CEF7DBD}"/>
              </a:ext>
            </a:extLst>
          </p:cNvPr>
          <p:cNvSpPr txBox="1">
            <a:spLocks/>
          </p:cNvSpPr>
          <p:nvPr/>
        </p:nvSpPr>
        <p:spPr>
          <a:xfrm>
            <a:off x="273664" y="6491119"/>
            <a:ext cx="329586" cy="243417"/>
          </a:xfrm>
          <a:prstGeom prst="rect">
            <a:avLst/>
          </a:prstGeom>
        </p:spPr>
        <p:txBody>
          <a:bodyPr lIns="60960" tIns="30480" rIns="60960" bIns="30480" anchor="t"/>
          <a:lstStyle>
            <a:defPPr>
              <a:defRPr lang="en-US"/>
            </a:defPPr>
            <a:lvl1pPr marL="0" algn="l" defTabSz="914400" rtl="0" eaLnBrk="1" latinLnBrk="0" hangingPunct="1">
              <a:defRPr sz="1600" kern="1200">
                <a:solidFill>
                  <a:schemeClr val="bg1"/>
                </a:solidFill>
                <a:latin typeface="Libre Franklin Light"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067" dirty="0">
                <a:solidFill>
                  <a:srgbClr val="0C458E"/>
                </a:solidFill>
                <a:latin typeface="Libre Franklin Light"/>
              </a:rPr>
              <a:pPr/>
              <a:t>6</a:t>
            </a:fld>
            <a:endParaRPr lang="en-US" sz="1067">
              <a:solidFill>
                <a:srgbClr val="0C458E"/>
              </a:solidFill>
              <a:latin typeface="Libre Franklin Light"/>
            </a:endParaRPr>
          </a:p>
        </p:txBody>
      </p:sp>
    </p:spTree>
    <p:extLst>
      <p:ext uri="{BB962C8B-B14F-4D97-AF65-F5344CB8AC3E}">
        <p14:creationId xmlns:p14="http://schemas.microsoft.com/office/powerpoint/2010/main" val="311105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7F98E-D28D-4050-8909-74978F6CA254}"/>
              </a:ext>
            </a:extLst>
          </p:cNvPr>
          <p:cNvSpPr>
            <a:spLocks noGrp="1"/>
          </p:cNvSpPr>
          <p:nvPr>
            <p:ph sz="half" idx="1"/>
          </p:nvPr>
        </p:nvSpPr>
        <p:spPr>
          <a:xfrm>
            <a:off x="397565" y="927652"/>
            <a:ext cx="4770783" cy="5658677"/>
          </a:xfrm>
        </p:spPr>
        <p:txBody>
          <a:bodyPr>
            <a:normAutofit/>
          </a:bodyPr>
          <a:lstStyle/>
          <a:p>
            <a:r>
              <a:rPr lang="en-US" sz="2600" dirty="0"/>
              <a:t>6 Pre-Positioning</a:t>
            </a:r>
          </a:p>
          <a:p>
            <a:pPr lvl="1"/>
            <a:r>
              <a:rPr lang="en-US" sz="2200" dirty="0"/>
              <a:t>TF1 Lane (Klamath; CO; Miller)</a:t>
            </a:r>
          </a:p>
          <a:p>
            <a:pPr lvl="1"/>
            <a:r>
              <a:rPr lang="en-US" sz="2200" dirty="0"/>
              <a:t>TF13 Marion (CO)</a:t>
            </a:r>
          </a:p>
          <a:p>
            <a:pPr lvl="1"/>
            <a:r>
              <a:rPr lang="en-US" sz="2200" dirty="0"/>
              <a:t>TF14 Benton (Klamath)</a:t>
            </a:r>
          </a:p>
          <a:p>
            <a:pPr lvl="1"/>
            <a:r>
              <a:rPr lang="en-US" sz="2200" dirty="0"/>
              <a:t>Washington EMAC (3 TFs)</a:t>
            </a:r>
          </a:p>
          <a:p>
            <a:pPr lvl="1"/>
            <a:r>
              <a:rPr lang="en-US" sz="2200" dirty="0"/>
              <a:t>Red Team (C&amp;G)</a:t>
            </a:r>
          </a:p>
          <a:p>
            <a:pPr lvl="1"/>
            <a:r>
              <a:rPr lang="en-US" sz="2200" dirty="0"/>
              <a:t>TF35 Yamhill (Sturgill &gt; Cedar)</a:t>
            </a:r>
          </a:p>
          <a:p>
            <a:pPr marL="457200" lvl="1" indent="0">
              <a:buNone/>
            </a:pPr>
            <a:endParaRPr lang="en-US" sz="2200" dirty="0"/>
          </a:p>
          <a:p>
            <a:pPr lvl="1"/>
            <a:endParaRPr lang="en-US" sz="2200" dirty="0"/>
          </a:p>
          <a:p>
            <a:pPr lvl="1"/>
            <a:endParaRPr lang="en-US" sz="2200" dirty="0"/>
          </a:p>
          <a:p>
            <a:pPr lvl="1"/>
            <a:r>
              <a:rPr lang="en-US" sz="2200" dirty="0"/>
              <a:t>Estimated cost: $472k</a:t>
            </a:r>
          </a:p>
          <a:p>
            <a:pPr lvl="1"/>
            <a:r>
              <a:rPr lang="en-US" sz="2200" dirty="0"/>
              <a:t>2021 was $3.1m</a:t>
            </a:r>
          </a:p>
          <a:p>
            <a:pPr lvl="1"/>
            <a:r>
              <a:rPr lang="en-US" sz="2200" dirty="0"/>
              <a:t>Big difference was CA/UT at $2.5m</a:t>
            </a:r>
          </a:p>
          <a:p>
            <a:pPr marL="457200" lvl="1" indent="0">
              <a:buNone/>
            </a:pPr>
            <a:endParaRPr lang="en-US" sz="2200" dirty="0"/>
          </a:p>
        </p:txBody>
      </p:sp>
      <p:sp>
        <p:nvSpPr>
          <p:cNvPr id="6" name="Content Placeholder 5">
            <a:extLst>
              <a:ext uri="{FF2B5EF4-FFF2-40B4-BE49-F238E27FC236}">
                <a16:creationId xmlns:a16="http://schemas.microsoft.com/office/drawing/2014/main" id="{A963117C-548F-418F-9211-C5A71A9885A0}"/>
              </a:ext>
            </a:extLst>
          </p:cNvPr>
          <p:cNvSpPr>
            <a:spLocks noGrp="1"/>
          </p:cNvSpPr>
          <p:nvPr>
            <p:ph sz="half" idx="2"/>
          </p:nvPr>
        </p:nvSpPr>
        <p:spPr>
          <a:xfrm>
            <a:off x="8160027" y="1404730"/>
            <a:ext cx="3819937" cy="5453269"/>
          </a:xfrm>
        </p:spPr>
        <p:txBody>
          <a:bodyPr>
            <a:normAutofit/>
          </a:bodyPr>
          <a:lstStyle/>
          <a:p>
            <a:r>
              <a:rPr lang="en-US" sz="2600" dirty="0"/>
              <a:t>5 Conflagrations</a:t>
            </a:r>
          </a:p>
          <a:p>
            <a:pPr lvl="1"/>
            <a:r>
              <a:rPr lang="en-US" sz="2200" dirty="0"/>
              <a:t>Miller Road</a:t>
            </a:r>
          </a:p>
          <a:p>
            <a:pPr lvl="1"/>
            <a:r>
              <a:rPr lang="en-US" sz="2200" dirty="0"/>
              <a:t>Rum Creek</a:t>
            </a:r>
          </a:p>
          <a:p>
            <a:pPr lvl="1"/>
            <a:r>
              <a:rPr lang="en-US" sz="2200" dirty="0"/>
              <a:t>Double Creek</a:t>
            </a:r>
          </a:p>
          <a:p>
            <a:pPr lvl="1"/>
            <a:r>
              <a:rPr lang="en-US" sz="2200" dirty="0"/>
              <a:t>Sturgill</a:t>
            </a:r>
          </a:p>
          <a:p>
            <a:pPr lvl="1"/>
            <a:r>
              <a:rPr lang="en-US" sz="2200" dirty="0"/>
              <a:t>Cedar Creek</a:t>
            </a:r>
          </a:p>
          <a:p>
            <a:pPr lvl="1"/>
            <a:endParaRPr lang="en-US" sz="2200" dirty="0"/>
          </a:p>
          <a:p>
            <a:pPr lvl="1"/>
            <a:r>
              <a:rPr lang="en-US" sz="2200" dirty="0"/>
              <a:t>Estimated cost: $12.9m</a:t>
            </a:r>
          </a:p>
          <a:p>
            <a:pPr lvl="1"/>
            <a:r>
              <a:rPr lang="en-US" sz="2200" dirty="0"/>
              <a:t>2021 was $22.2m</a:t>
            </a:r>
          </a:p>
          <a:p>
            <a:pPr lvl="1"/>
            <a:r>
              <a:rPr lang="en-US" sz="2200" dirty="0"/>
              <a:t>Big difference was Bootleg at $11m</a:t>
            </a:r>
          </a:p>
        </p:txBody>
      </p:sp>
      <p:sp>
        <p:nvSpPr>
          <p:cNvPr id="8" name="Content Placeholder 5">
            <a:extLst>
              <a:ext uri="{FF2B5EF4-FFF2-40B4-BE49-F238E27FC236}">
                <a16:creationId xmlns:a16="http://schemas.microsoft.com/office/drawing/2014/main" id="{EDE3AACE-98D7-4A02-A1D9-2FC8D2F2D5A7}"/>
              </a:ext>
            </a:extLst>
          </p:cNvPr>
          <p:cNvSpPr txBox="1">
            <a:spLocks/>
          </p:cNvSpPr>
          <p:nvPr/>
        </p:nvSpPr>
        <p:spPr>
          <a:xfrm>
            <a:off x="4664766" y="927652"/>
            <a:ext cx="3750364" cy="5930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12 Immediate Response</a:t>
            </a:r>
          </a:p>
          <a:p>
            <a:pPr lvl="1"/>
            <a:r>
              <a:rPr lang="en-US" sz="2200" dirty="0"/>
              <a:t>Cross Road</a:t>
            </a:r>
          </a:p>
          <a:p>
            <a:pPr lvl="1"/>
            <a:r>
              <a:rPr lang="en-US" sz="2200" dirty="0"/>
              <a:t>Corey Road</a:t>
            </a:r>
          </a:p>
          <a:p>
            <a:pPr lvl="1"/>
            <a:r>
              <a:rPr lang="en-US" sz="2200" dirty="0"/>
              <a:t>The </a:t>
            </a:r>
            <a:r>
              <a:rPr lang="en-US" sz="2200" dirty="0" err="1"/>
              <a:t>Dalles</a:t>
            </a:r>
            <a:r>
              <a:rPr lang="en-US" sz="2200" dirty="0"/>
              <a:t> Marina</a:t>
            </a:r>
          </a:p>
          <a:p>
            <a:pPr lvl="1"/>
            <a:r>
              <a:rPr lang="en-US" sz="2200" dirty="0"/>
              <a:t>Miller Road</a:t>
            </a:r>
          </a:p>
          <a:p>
            <a:pPr lvl="1"/>
            <a:r>
              <a:rPr lang="en-US" sz="2200" dirty="0"/>
              <a:t>MP87</a:t>
            </a:r>
          </a:p>
          <a:p>
            <a:pPr lvl="1"/>
            <a:r>
              <a:rPr lang="en-US" sz="2200" dirty="0"/>
              <a:t>Pendleton Flour Mill</a:t>
            </a:r>
          </a:p>
          <a:p>
            <a:pPr lvl="1"/>
            <a:r>
              <a:rPr lang="en-US" sz="2200" dirty="0"/>
              <a:t>Big Canyon</a:t>
            </a:r>
          </a:p>
          <a:p>
            <a:pPr lvl="1"/>
            <a:r>
              <a:rPr lang="en-US" sz="2200" dirty="0"/>
              <a:t>Exit 35</a:t>
            </a:r>
          </a:p>
          <a:p>
            <a:pPr lvl="1"/>
            <a:r>
              <a:rPr lang="en-US" sz="2200" dirty="0"/>
              <a:t>VanMeter</a:t>
            </a:r>
          </a:p>
          <a:p>
            <a:pPr lvl="1"/>
            <a:r>
              <a:rPr lang="en-US" sz="2200" dirty="0"/>
              <a:t>Vitae Spring</a:t>
            </a:r>
          </a:p>
          <a:p>
            <a:pPr lvl="1"/>
            <a:r>
              <a:rPr lang="en-US" sz="2200" dirty="0"/>
              <a:t>McIver</a:t>
            </a:r>
          </a:p>
          <a:p>
            <a:pPr lvl="1"/>
            <a:r>
              <a:rPr lang="en-US" sz="2200" dirty="0"/>
              <a:t>Hwy 730</a:t>
            </a:r>
          </a:p>
          <a:p>
            <a:pPr lvl="1"/>
            <a:endParaRPr lang="en-US" sz="2200" dirty="0"/>
          </a:p>
          <a:p>
            <a:pPr lvl="1"/>
            <a:r>
              <a:rPr lang="en-US" sz="2200" dirty="0"/>
              <a:t>Estimated cost: $808k</a:t>
            </a:r>
          </a:p>
          <a:p>
            <a:pPr lvl="1"/>
            <a:r>
              <a:rPr lang="en-US" sz="2200" dirty="0"/>
              <a:t>2021 was $1m</a:t>
            </a:r>
          </a:p>
        </p:txBody>
      </p:sp>
    </p:spTree>
    <p:extLst>
      <p:ext uri="{BB962C8B-B14F-4D97-AF65-F5344CB8AC3E}">
        <p14:creationId xmlns:p14="http://schemas.microsoft.com/office/powerpoint/2010/main" val="405367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2F9F-D4E2-4839-8212-61632E348F20}"/>
              </a:ext>
            </a:extLst>
          </p:cNvPr>
          <p:cNvSpPr>
            <a:spLocks noGrp="1"/>
          </p:cNvSpPr>
          <p:nvPr>
            <p:ph type="title"/>
          </p:nvPr>
        </p:nvSpPr>
        <p:spPr/>
        <p:txBody>
          <a:bodyPr/>
          <a:lstStyle/>
          <a:p>
            <a:r>
              <a:rPr lang="en-US" dirty="0"/>
              <a:t>2022 Summer</a:t>
            </a:r>
          </a:p>
        </p:txBody>
      </p:sp>
      <p:sp>
        <p:nvSpPr>
          <p:cNvPr id="3" name="Content Placeholder 2">
            <a:extLst>
              <a:ext uri="{FF2B5EF4-FFF2-40B4-BE49-F238E27FC236}">
                <a16:creationId xmlns:a16="http://schemas.microsoft.com/office/drawing/2014/main" id="{4ED50AC4-AEB2-4F61-B2AF-1F3F8F0B3BB6}"/>
              </a:ext>
            </a:extLst>
          </p:cNvPr>
          <p:cNvSpPr>
            <a:spLocks noGrp="1"/>
          </p:cNvSpPr>
          <p:nvPr>
            <p:ph idx="1"/>
          </p:nvPr>
        </p:nvSpPr>
        <p:spPr/>
        <p:txBody>
          <a:bodyPr/>
          <a:lstStyle/>
          <a:p>
            <a:r>
              <a:rPr lang="en-US" dirty="0"/>
              <a:t>42 OFMAS Task Forces</a:t>
            </a:r>
          </a:p>
          <a:p>
            <a:r>
              <a:rPr lang="en-US" dirty="0"/>
              <a:t>4 OFMAS Strike Teams</a:t>
            </a:r>
          </a:p>
          <a:p>
            <a:r>
              <a:rPr lang="en-US" dirty="0"/>
              <a:t>3 CA Strike Teams</a:t>
            </a:r>
          </a:p>
          <a:p>
            <a:r>
              <a:rPr lang="en-US" dirty="0"/>
              <a:t>3 WA Task Forces</a:t>
            </a:r>
          </a:p>
          <a:p>
            <a:r>
              <a:rPr lang="en-US" dirty="0"/>
              <a:t>103 individual fire agencies</a:t>
            </a:r>
          </a:p>
          <a:p>
            <a:pPr lvl="1"/>
            <a:r>
              <a:rPr lang="en-US" dirty="0"/>
              <a:t>350 individual reimbursement packets</a:t>
            </a:r>
          </a:p>
          <a:p>
            <a:r>
              <a:rPr lang="en-US" dirty="0"/>
              <a:t>3 OFMAS Strike Teams to McKinney</a:t>
            </a:r>
          </a:p>
          <a:p>
            <a:endParaRPr lang="en-US" dirty="0"/>
          </a:p>
        </p:txBody>
      </p:sp>
      <p:graphicFrame>
        <p:nvGraphicFramePr>
          <p:cNvPr id="5" name="Table 4">
            <a:extLst>
              <a:ext uri="{FF2B5EF4-FFF2-40B4-BE49-F238E27FC236}">
                <a16:creationId xmlns:a16="http://schemas.microsoft.com/office/drawing/2014/main" id="{DC27AD70-9DF2-4D12-B1C3-2F8E9C9CD7F9}"/>
              </a:ext>
            </a:extLst>
          </p:cNvPr>
          <p:cNvGraphicFramePr>
            <a:graphicFrameLocks noGrp="1"/>
          </p:cNvGraphicFramePr>
          <p:nvPr>
            <p:extLst>
              <p:ext uri="{D42A27DB-BD31-4B8C-83A1-F6EECF244321}">
                <p14:modId xmlns:p14="http://schemas.microsoft.com/office/powerpoint/2010/main" val="69348988"/>
              </p:ext>
            </p:extLst>
          </p:nvPr>
        </p:nvGraphicFramePr>
        <p:xfrm>
          <a:off x="7036628" y="331304"/>
          <a:ext cx="4174711" cy="6004560"/>
        </p:xfrm>
        <a:graphic>
          <a:graphicData uri="http://schemas.openxmlformats.org/drawingml/2006/table">
            <a:tbl>
              <a:tblPr>
                <a:tableStyleId>{5C22544A-7EE6-4342-B048-85BDC9FD1C3A}</a:tableStyleId>
              </a:tblPr>
              <a:tblGrid>
                <a:gridCol w="1683917">
                  <a:extLst>
                    <a:ext uri="{9D8B030D-6E8A-4147-A177-3AD203B41FA5}">
                      <a16:colId xmlns:a16="http://schemas.microsoft.com/office/drawing/2014/main" val="3572269896"/>
                    </a:ext>
                  </a:extLst>
                </a:gridCol>
                <a:gridCol w="2490794">
                  <a:extLst>
                    <a:ext uri="{9D8B030D-6E8A-4147-A177-3AD203B41FA5}">
                      <a16:colId xmlns:a16="http://schemas.microsoft.com/office/drawing/2014/main" val="2145890921"/>
                    </a:ext>
                  </a:extLst>
                </a:gridCol>
              </a:tblGrid>
              <a:tr h="280573">
                <a:tc>
                  <a:txBody>
                    <a:bodyPr/>
                    <a:lstStyle/>
                    <a:p>
                      <a:pPr algn="ctr" fontAlgn="b"/>
                      <a:r>
                        <a:rPr lang="en-US" sz="2400" u="none" strike="noStrike">
                          <a:effectLst/>
                        </a:rPr>
                        <a:t># Mobed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Lead FDB</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695596"/>
                  </a:ext>
                </a:extLst>
              </a:tr>
              <a:tr h="280573">
                <a:tc>
                  <a:txBody>
                    <a:bodyPr/>
                    <a:lstStyle/>
                    <a:p>
                      <a:pPr algn="ctr" fontAlgn="ctr"/>
                      <a:r>
                        <a:rPr lang="en-US" sz="2400" u="none" strike="noStrike" dirty="0">
                          <a:effectLst/>
                        </a:rPr>
                        <a:t>1</a:t>
                      </a:r>
                      <a:endParaRPr lang="en-US"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dirty="0">
                          <a:effectLst/>
                        </a:rPr>
                        <a:t>Benton </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04066214"/>
                  </a:ext>
                </a:extLst>
              </a:tr>
              <a:tr h="280573">
                <a:tc>
                  <a:txBody>
                    <a:bodyPr/>
                    <a:lstStyle/>
                    <a:p>
                      <a:pPr algn="ctr" fontAlgn="b"/>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Rogue Valley</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71904357"/>
                  </a:ext>
                </a:extLst>
              </a:tr>
              <a:tr h="280573">
                <a:tc>
                  <a:txBody>
                    <a:bodyPr/>
                    <a:lstStyle/>
                    <a:p>
                      <a:pPr algn="ctr" fontAlgn="b"/>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a:effectLst/>
                        </a:rPr>
                        <a:t>Central OR</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91804369"/>
                  </a:ext>
                </a:extLst>
              </a:tr>
              <a:tr h="280573">
                <a:tc>
                  <a:txBody>
                    <a:bodyPr/>
                    <a:lstStyle/>
                    <a:p>
                      <a:pPr algn="ctr" fontAlgn="ctr"/>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Linn</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15426566"/>
                  </a:ext>
                </a:extLst>
              </a:tr>
              <a:tr h="280573">
                <a:tc>
                  <a:txBody>
                    <a:bodyPr/>
                    <a:lstStyle/>
                    <a:p>
                      <a:pPr algn="ctr" fontAlgn="ctr"/>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Polk</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57899893"/>
                  </a:ext>
                </a:extLst>
              </a:tr>
              <a:tr h="280573">
                <a:tc>
                  <a:txBody>
                    <a:bodyPr/>
                    <a:lstStyle/>
                    <a:p>
                      <a:pPr algn="ctr" fontAlgn="ctr"/>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Columbia</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80069351"/>
                  </a:ext>
                </a:extLst>
              </a:tr>
              <a:tr h="280573">
                <a:tc>
                  <a:txBody>
                    <a:bodyPr/>
                    <a:lstStyle/>
                    <a:p>
                      <a:pPr algn="ctr" fontAlgn="ctr"/>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Washington</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60662442"/>
                  </a:ext>
                </a:extLst>
              </a:tr>
              <a:tr h="280573">
                <a:tc>
                  <a:txBody>
                    <a:bodyPr/>
                    <a:lstStyle/>
                    <a:p>
                      <a:pPr algn="ctr" fontAlgn="ctr"/>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Lincoln</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91803392"/>
                  </a:ext>
                </a:extLst>
              </a:tr>
              <a:tr h="280573">
                <a:tc>
                  <a:txBody>
                    <a:bodyPr/>
                    <a:lstStyle/>
                    <a:p>
                      <a:pPr algn="ctr" fontAlgn="ctr"/>
                      <a:r>
                        <a:rPr lang="en-US" sz="2400" u="none" strike="noStrike">
                          <a:effectLst/>
                        </a:rPr>
                        <a:t>2</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dirty="0">
                          <a:effectLst/>
                        </a:rPr>
                        <a:t>Douglas</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63503927"/>
                  </a:ext>
                </a:extLst>
              </a:tr>
              <a:tr h="280573">
                <a:tc>
                  <a:txBody>
                    <a:bodyPr/>
                    <a:lstStyle/>
                    <a:p>
                      <a:pPr algn="ctr" fontAlgn="ctr"/>
                      <a:r>
                        <a:rPr lang="en-US" sz="2400" u="none" strike="noStrike">
                          <a:effectLst/>
                        </a:rPr>
                        <a:t>3</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dirty="0">
                          <a:effectLst/>
                        </a:rPr>
                        <a:t>Multnomah</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61037837"/>
                  </a:ext>
                </a:extLst>
              </a:tr>
              <a:tr h="280573">
                <a:tc>
                  <a:txBody>
                    <a:bodyPr/>
                    <a:lstStyle/>
                    <a:p>
                      <a:pPr algn="ctr" fontAlgn="ctr"/>
                      <a:r>
                        <a:rPr lang="en-US" sz="2400" u="none" strike="noStrike">
                          <a:effectLst/>
                        </a:rPr>
                        <a:t>4</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Clackamas</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36841662"/>
                  </a:ext>
                </a:extLst>
              </a:tr>
              <a:tr h="280573">
                <a:tc>
                  <a:txBody>
                    <a:bodyPr/>
                    <a:lstStyle/>
                    <a:p>
                      <a:pPr algn="ctr" fontAlgn="ctr"/>
                      <a:r>
                        <a:rPr lang="en-US" sz="2400" u="none" strike="noStrike">
                          <a:effectLst/>
                        </a:rPr>
                        <a:t>4</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Clatsop</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90994770"/>
                  </a:ext>
                </a:extLst>
              </a:tr>
              <a:tr h="280573">
                <a:tc>
                  <a:txBody>
                    <a:bodyPr/>
                    <a:lstStyle/>
                    <a:p>
                      <a:pPr algn="ctr" fontAlgn="ctr"/>
                      <a:r>
                        <a:rPr lang="en-US" sz="2400" u="none" strike="noStrike">
                          <a:effectLst/>
                        </a:rPr>
                        <a:t>5</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Marion</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45017163"/>
                  </a:ext>
                </a:extLst>
              </a:tr>
              <a:tr h="280573">
                <a:tc>
                  <a:txBody>
                    <a:bodyPr/>
                    <a:lstStyle/>
                    <a:p>
                      <a:pPr algn="ctr" fontAlgn="ctr"/>
                      <a:r>
                        <a:rPr lang="en-US" sz="2400" u="none" strike="noStrike">
                          <a:effectLst/>
                        </a:rPr>
                        <a:t>5</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a:effectLst/>
                        </a:rPr>
                        <a:t>Yamhill</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02884983"/>
                  </a:ext>
                </a:extLst>
              </a:tr>
              <a:tr h="280573">
                <a:tc>
                  <a:txBody>
                    <a:bodyPr/>
                    <a:lstStyle/>
                    <a:p>
                      <a:pPr algn="ctr" fontAlgn="ctr"/>
                      <a:r>
                        <a:rPr lang="en-US" sz="2400" u="none" strike="noStrike">
                          <a:effectLst/>
                        </a:rPr>
                        <a:t>8</a:t>
                      </a:r>
                      <a:endParaRPr lang="en-US" sz="2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400" u="none" strike="noStrike" dirty="0">
                          <a:effectLst/>
                        </a:rPr>
                        <a:t>Lane</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12280489"/>
                  </a:ext>
                </a:extLst>
              </a:tr>
            </a:tbl>
          </a:graphicData>
        </a:graphic>
      </p:graphicFrame>
    </p:spTree>
    <p:extLst>
      <p:ext uri="{BB962C8B-B14F-4D97-AF65-F5344CB8AC3E}">
        <p14:creationId xmlns:p14="http://schemas.microsoft.com/office/powerpoint/2010/main" val="378586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0A73B6E-9ECC-4D08-AF97-B7293BB3BED8}"/>
              </a:ext>
            </a:extLst>
          </p:cNvPr>
          <p:cNvPicPr>
            <a:picLocks noChangeAspect="1"/>
          </p:cNvPicPr>
          <p:nvPr/>
        </p:nvPicPr>
        <p:blipFill rotWithShape="1">
          <a:blip r:embed="rId2">
            <a:extLst>
              <a:ext uri="{28A0092B-C50C-407E-A947-70E740481C1C}">
                <a14:useLocalDpi xmlns:a14="http://schemas.microsoft.com/office/drawing/2010/main" val="0"/>
              </a:ext>
            </a:extLst>
          </a:blip>
          <a:srcRect t="26882" r="-1" b="9050"/>
          <a:stretch/>
        </p:blipFill>
        <p:spPr>
          <a:xfrm>
            <a:off x="1" y="1"/>
            <a:ext cx="2970465" cy="3383279"/>
          </a:xfrm>
          <a:prstGeom prst="rect">
            <a:avLst/>
          </a:prstGeom>
        </p:spPr>
      </p:pic>
      <p:pic>
        <p:nvPicPr>
          <p:cNvPr id="15" name="Picture 14">
            <a:extLst>
              <a:ext uri="{FF2B5EF4-FFF2-40B4-BE49-F238E27FC236}">
                <a16:creationId xmlns:a16="http://schemas.microsoft.com/office/drawing/2014/main" id="{2BA0E7D1-891B-4D72-8235-626E716278D1}"/>
              </a:ext>
            </a:extLst>
          </p:cNvPr>
          <p:cNvPicPr>
            <a:picLocks noChangeAspect="1"/>
          </p:cNvPicPr>
          <p:nvPr/>
        </p:nvPicPr>
        <p:blipFill rotWithShape="1">
          <a:blip r:embed="rId3">
            <a:extLst>
              <a:ext uri="{28A0092B-C50C-407E-A947-70E740481C1C}">
                <a14:useLocalDpi xmlns:a14="http://schemas.microsoft.com/office/drawing/2010/main" val="0"/>
              </a:ext>
            </a:extLst>
          </a:blip>
          <a:srcRect l="8919" r="25234" b="4"/>
          <a:stretch/>
        </p:blipFill>
        <p:spPr>
          <a:xfrm>
            <a:off x="3072956" y="10"/>
            <a:ext cx="2970465" cy="3383268"/>
          </a:xfrm>
          <a:prstGeom prst="rect">
            <a:avLst/>
          </a:prstGeom>
        </p:spPr>
      </p:pic>
      <p:pic>
        <p:nvPicPr>
          <p:cNvPr id="9" name="Picture 8">
            <a:extLst>
              <a:ext uri="{FF2B5EF4-FFF2-40B4-BE49-F238E27FC236}">
                <a16:creationId xmlns:a16="http://schemas.microsoft.com/office/drawing/2014/main" id="{F5B99741-18C3-47CC-9837-D3F885175F41}"/>
              </a:ext>
            </a:extLst>
          </p:cNvPr>
          <p:cNvPicPr>
            <a:picLocks noChangeAspect="1"/>
          </p:cNvPicPr>
          <p:nvPr/>
        </p:nvPicPr>
        <p:blipFill rotWithShape="1">
          <a:blip r:embed="rId4">
            <a:extLst>
              <a:ext uri="{28A0092B-C50C-407E-A947-70E740481C1C}">
                <a14:useLocalDpi xmlns:a14="http://schemas.microsoft.com/office/drawing/2010/main" val="0"/>
              </a:ext>
            </a:extLst>
          </a:blip>
          <a:srcRect l="10853" r="23271" b="4"/>
          <a:stretch/>
        </p:blipFill>
        <p:spPr>
          <a:xfrm>
            <a:off x="6145909" y="10"/>
            <a:ext cx="2971800" cy="3383268"/>
          </a:xfrm>
          <a:prstGeom prst="rect">
            <a:avLst/>
          </a:prstGeom>
        </p:spPr>
      </p:pic>
      <p:pic>
        <p:nvPicPr>
          <p:cNvPr id="5" name="Picture 4">
            <a:extLst>
              <a:ext uri="{FF2B5EF4-FFF2-40B4-BE49-F238E27FC236}">
                <a16:creationId xmlns:a16="http://schemas.microsoft.com/office/drawing/2014/main" id="{2CDB9655-D16B-4F91-92F1-8CA459F62B1F}"/>
              </a:ext>
            </a:extLst>
          </p:cNvPr>
          <p:cNvPicPr>
            <a:picLocks noChangeAspect="1"/>
          </p:cNvPicPr>
          <p:nvPr/>
        </p:nvPicPr>
        <p:blipFill rotWithShape="1">
          <a:blip r:embed="rId5">
            <a:extLst>
              <a:ext uri="{28A0092B-C50C-407E-A947-70E740481C1C}">
                <a14:useLocalDpi xmlns:a14="http://schemas.microsoft.com/office/drawing/2010/main" val="0"/>
              </a:ext>
            </a:extLst>
          </a:blip>
          <a:srcRect l="16786" r="17338" b="4"/>
          <a:stretch/>
        </p:blipFill>
        <p:spPr>
          <a:xfrm>
            <a:off x="9220200" y="10"/>
            <a:ext cx="2971800" cy="3383268"/>
          </a:xfrm>
          <a:prstGeom prst="rect">
            <a:avLst/>
          </a:prstGeom>
        </p:spPr>
      </p:pic>
      <p:pic>
        <p:nvPicPr>
          <p:cNvPr id="7" name="Picture 6">
            <a:extLst>
              <a:ext uri="{FF2B5EF4-FFF2-40B4-BE49-F238E27FC236}">
                <a16:creationId xmlns:a16="http://schemas.microsoft.com/office/drawing/2014/main" id="{7B3DCEBD-9C37-4CE3-96A1-B0BEF542119F}"/>
              </a:ext>
            </a:extLst>
          </p:cNvPr>
          <p:cNvPicPr>
            <a:picLocks noChangeAspect="1"/>
          </p:cNvPicPr>
          <p:nvPr/>
        </p:nvPicPr>
        <p:blipFill rotWithShape="1">
          <a:blip r:embed="rId6">
            <a:extLst>
              <a:ext uri="{28A0092B-C50C-407E-A947-70E740481C1C}">
                <a14:useLocalDpi xmlns:a14="http://schemas.microsoft.com/office/drawing/2010/main" val="0"/>
              </a:ext>
            </a:extLst>
          </a:blip>
          <a:srcRect l="6807" r="27346" b="4"/>
          <a:stretch/>
        </p:blipFill>
        <p:spPr>
          <a:xfrm>
            <a:off x="-1017" y="3474720"/>
            <a:ext cx="2970465" cy="3383280"/>
          </a:xfrm>
          <a:prstGeom prst="rect">
            <a:avLst/>
          </a:prstGeom>
        </p:spPr>
      </p:pic>
      <p:sp>
        <p:nvSpPr>
          <p:cNvPr id="29" name="Rectangle 28">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39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0A2F9F-D4E2-4839-8212-61632E348F20}"/>
              </a:ext>
            </a:extLst>
          </p:cNvPr>
          <p:cNvSpPr>
            <a:spLocks noGrp="1"/>
          </p:cNvSpPr>
          <p:nvPr>
            <p:ph type="title"/>
          </p:nvPr>
        </p:nvSpPr>
        <p:spPr>
          <a:xfrm>
            <a:off x="6491653" y="3799272"/>
            <a:ext cx="5193748" cy="637124"/>
          </a:xfrm>
        </p:spPr>
        <p:txBody>
          <a:bodyPr>
            <a:normAutofit/>
          </a:bodyPr>
          <a:lstStyle/>
          <a:p>
            <a:r>
              <a:rPr lang="en-US" sz="3200">
                <a:solidFill>
                  <a:srgbClr val="FFFFFF"/>
                </a:solidFill>
              </a:rPr>
              <a:t>2022 Summer</a:t>
            </a:r>
          </a:p>
        </p:txBody>
      </p:sp>
      <p:pic>
        <p:nvPicPr>
          <p:cNvPr id="11" name="Picture 10">
            <a:extLst>
              <a:ext uri="{FF2B5EF4-FFF2-40B4-BE49-F238E27FC236}">
                <a16:creationId xmlns:a16="http://schemas.microsoft.com/office/drawing/2014/main" id="{21132C68-4F60-4A39-A492-24A689761279}"/>
              </a:ext>
            </a:extLst>
          </p:cNvPr>
          <p:cNvPicPr>
            <a:picLocks noChangeAspect="1"/>
          </p:cNvPicPr>
          <p:nvPr/>
        </p:nvPicPr>
        <p:blipFill rotWithShape="1">
          <a:blip r:embed="rId7">
            <a:extLst>
              <a:ext uri="{28A0092B-C50C-407E-A947-70E740481C1C}">
                <a14:useLocalDpi xmlns:a14="http://schemas.microsoft.com/office/drawing/2010/main" val="0"/>
              </a:ext>
            </a:extLst>
          </a:blip>
          <a:srcRect l="22388" r="11765" b="4"/>
          <a:stretch/>
        </p:blipFill>
        <p:spPr>
          <a:xfrm>
            <a:off x="3059902" y="3474719"/>
            <a:ext cx="2970466" cy="3383280"/>
          </a:xfrm>
          <a:prstGeom prst="rect">
            <a:avLst/>
          </a:prstGeom>
        </p:spPr>
      </p:pic>
      <p:sp>
        <p:nvSpPr>
          <p:cNvPr id="3" name="Content Placeholder 2">
            <a:extLst>
              <a:ext uri="{FF2B5EF4-FFF2-40B4-BE49-F238E27FC236}">
                <a16:creationId xmlns:a16="http://schemas.microsoft.com/office/drawing/2014/main" id="{4ED50AC4-AEB2-4F61-B2AF-1F3F8F0B3BB6}"/>
              </a:ext>
            </a:extLst>
          </p:cNvPr>
          <p:cNvSpPr>
            <a:spLocks noGrp="1"/>
          </p:cNvSpPr>
          <p:nvPr>
            <p:ph idx="1"/>
          </p:nvPr>
        </p:nvSpPr>
        <p:spPr>
          <a:xfrm>
            <a:off x="6479648" y="4510585"/>
            <a:ext cx="5366610" cy="1758732"/>
          </a:xfrm>
        </p:spPr>
        <p:txBody>
          <a:bodyPr>
            <a:normAutofit/>
          </a:bodyPr>
          <a:lstStyle/>
          <a:p>
            <a:r>
              <a:rPr lang="en-US" sz="1800">
                <a:solidFill>
                  <a:srgbClr val="FFFFFF"/>
                </a:solidFill>
              </a:rPr>
              <a:t>Honorable mentions to Willowcreek, Tolo, Windigo/Potter, Big Rattlesnake, Crockets Knob, Cowboy, DeMoss, China Gulch… </a:t>
            </a:r>
          </a:p>
          <a:p>
            <a:endParaRPr lang="en-US" sz="1800">
              <a:solidFill>
                <a:srgbClr val="FFFFFF"/>
              </a:solidFill>
            </a:endParaRPr>
          </a:p>
        </p:txBody>
      </p:sp>
    </p:spTree>
    <p:extLst>
      <p:ext uri="{BB962C8B-B14F-4D97-AF65-F5344CB8AC3E}">
        <p14:creationId xmlns:p14="http://schemas.microsoft.com/office/powerpoint/2010/main" val="25926095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Props1.xml><?xml version="1.0" encoding="utf-8"?>
<ds:datastoreItem xmlns:ds="http://schemas.openxmlformats.org/officeDocument/2006/customXml" ds:itemID="{7BB72BFE-B404-4C40-9C4B-00D554FFD813}"/>
</file>

<file path=customXml/itemProps2.xml><?xml version="1.0" encoding="utf-8"?>
<ds:datastoreItem xmlns:ds="http://schemas.openxmlformats.org/officeDocument/2006/customXml" ds:itemID="{6FEB2251-13AD-409E-A0A4-041A17316C6C}"/>
</file>

<file path=customXml/itemProps3.xml><?xml version="1.0" encoding="utf-8"?>
<ds:datastoreItem xmlns:ds="http://schemas.openxmlformats.org/officeDocument/2006/customXml" ds:itemID="{18E9A481-5F8D-4DC8-BB1C-B882D91A7FA3}"/>
</file>

<file path=docProps/app.xml><?xml version="1.0" encoding="utf-8"?>
<Properties xmlns="http://schemas.openxmlformats.org/officeDocument/2006/extended-properties" xmlns:vt="http://schemas.openxmlformats.org/officeDocument/2006/docPropsVTypes">
  <TotalTime>3165</TotalTime>
  <Words>643</Words>
  <Application>Microsoft Office PowerPoint</Application>
  <PresentationFormat>Widescreen</PresentationFormat>
  <Paragraphs>150</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Libre Franklin Light</vt:lpstr>
      <vt:lpstr>Libre Franklin Medium</vt:lpstr>
      <vt:lpstr>Libre Franklin Thin</vt:lpstr>
      <vt:lpstr>Office Theme</vt:lpstr>
      <vt:lpstr>2023 Task Force Leader Symposium</vt:lpstr>
      <vt:lpstr>Symposium Origin Story</vt:lpstr>
      <vt:lpstr>Symposium Origin Story</vt:lpstr>
      <vt:lpstr>Symposium Origin Story</vt:lpstr>
      <vt:lpstr>Symposium Origin Story</vt:lpstr>
      <vt:lpstr>PowerPoint Presentation</vt:lpstr>
      <vt:lpstr>PowerPoint Presentation</vt:lpstr>
      <vt:lpstr>2022 Summer</vt:lpstr>
      <vt:lpstr>2022 Summer</vt:lpstr>
      <vt:lpstr>SB762 &amp; Response Ready Oregon</vt:lpstr>
      <vt:lpstr>PowerPoint Presentation</vt:lpstr>
      <vt:lpstr>Keep Fires Small &amp; Away from Communities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Symposium</dc:title>
  <dc:creator>Rawlins, Mariah B</dc:creator>
  <cp:keywords>Presentation</cp:keywords>
  <cp:lastModifiedBy>Rawlins, Mariah B</cp:lastModifiedBy>
  <cp:revision>7</cp:revision>
  <dcterms:created xsi:type="dcterms:W3CDTF">2022-10-12T05:21:44Z</dcterms:created>
  <dcterms:modified xsi:type="dcterms:W3CDTF">2023-05-15T03:31:45Z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3" name="PublishingRollupImage">
    <vt:lpwstr/>
  </property>
  <property fmtid="{D5CDD505-2E9C-101B-9397-08002B2CF9AE}" pid="4" name="Styles">
    <vt:lpwstr/>
  </property>
  <property fmtid="{D5CDD505-2E9C-101B-9397-08002B2CF9AE}" pid="5" name="PublishingContactEmail">
    <vt:lpwstr/>
  </property>
  <property fmtid="{D5CDD505-2E9C-101B-9397-08002B2CF9AE}" pid="6" name="Meta Keywords">
    <vt:lpwstr/>
  </property>
  <property fmtid="{D5CDD505-2E9C-101B-9397-08002B2CF9AE}" pid="7" name="Aside Column 1">
    <vt:lpwstr/>
  </property>
  <property fmtid="{D5CDD505-2E9C-101B-9397-08002B2CF9AE}" pid="8" name="Quarter Column 3">
    <vt:lpwstr/>
  </property>
  <property fmtid="{D5CDD505-2E9C-101B-9397-08002B2CF9AE}" pid="9" name="Thirds Column 2">
    <vt:lpwstr/>
  </property>
  <property fmtid="{D5CDD505-2E9C-101B-9397-08002B2CF9AE}" pid="10" name="Subject0">
    <vt:lpwstr/>
  </property>
  <property fmtid="{D5CDD505-2E9C-101B-9397-08002B2CF9AE}" pid="11" name="Full Width Column 3">
    <vt:lpwstr/>
  </property>
  <property fmtid="{D5CDD505-2E9C-101B-9397-08002B2CF9AE}" pid="12" name="Two Thirds One Third Column 1">
    <vt:lpwstr/>
  </property>
  <property fmtid="{D5CDD505-2E9C-101B-9397-08002B2CF9AE}" pid="13" name="Scripts">
    <vt:lpwstr/>
  </property>
  <property fmtid="{D5CDD505-2E9C-101B-9397-08002B2CF9AE}" pid="14" name="Half Column 2">
    <vt:lpwstr/>
  </property>
  <property fmtid="{D5CDD505-2E9C-101B-9397-08002B2CF9AE}" pid="15" name="Quarter Column 1">
    <vt:lpwstr/>
  </property>
  <property fmtid="{D5CDD505-2E9C-101B-9397-08002B2CF9AE}" pid="16" name="Thirds Column 5">
    <vt:lpwstr/>
  </property>
  <property fmtid="{D5CDD505-2E9C-101B-9397-08002B2CF9AE}" pid="17" name="One Third Two Thirds Column 1">
    <vt:lpwstr/>
  </property>
  <property fmtid="{D5CDD505-2E9C-101B-9397-08002B2CF9AE}" pid="18" name="Meta Description">
    <vt:lpwstr/>
  </property>
  <property fmtid="{D5CDD505-2E9C-101B-9397-08002B2CF9AE}" pid="19" name="Full Width Column 1">
    <vt:lpwstr/>
  </property>
  <property fmtid="{D5CDD505-2E9C-101B-9397-08002B2CF9AE}" pid="20" name="Audience">
    <vt:lpwstr/>
  </property>
  <property fmtid="{D5CDD505-2E9C-101B-9397-08002B2CF9AE}" pid="21" name="Aside Column 2">
    <vt:lpwstr/>
  </property>
  <property fmtid="{D5CDD505-2E9C-101B-9397-08002B2CF9AE}" pid="22" name="Quarter Column 4">
    <vt:lpwstr/>
  </property>
  <property fmtid="{D5CDD505-2E9C-101B-9397-08002B2CF9AE}" pid="23" name="Thirds Column 3">
    <vt:lpwstr/>
  </property>
  <property fmtid="{D5CDD505-2E9C-101B-9397-08002B2CF9AE}" pid="24" name="Two Thirds One Third Column 2">
    <vt:lpwstr/>
  </property>
  <property fmtid="{D5CDD505-2E9C-101B-9397-08002B2CF9AE}" pid="25" name="Full Width Column 4">
    <vt:lpwstr/>
  </property>
  <property fmtid="{D5CDD505-2E9C-101B-9397-08002B2CF9AE}" pid="26" name="RoutingRuleDescription">
    <vt:lpwstr/>
  </property>
  <property fmtid="{D5CDD505-2E9C-101B-9397-08002B2CF9AE}" pid="27" name="Division">
    <vt:lpwstr/>
  </property>
  <property fmtid="{D5CDD505-2E9C-101B-9397-08002B2CF9AE}" pid="28" name="Half Column 3">
    <vt:lpwstr/>
  </property>
  <property fmtid="{D5CDD505-2E9C-101B-9397-08002B2CF9AE}" pid="29" name="Quarter Column 2">
    <vt:lpwstr/>
  </property>
  <property fmtid="{D5CDD505-2E9C-101B-9397-08002B2CF9AE}" pid="30" name="Thirds Column 6">
    <vt:lpwstr/>
  </property>
  <property fmtid="{D5CDD505-2E9C-101B-9397-08002B2CF9AE}" pid="31" name="One Third Two Thirds Column 2">
    <vt:lpwstr/>
  </property>
  <property fmtid="{D5CDD505-2E9C-101B-9397-08002B2CF9AE}" pid="32" name="Thirds Column 1">
    <vt:lpwstr/>
  </property>
  <property fmtid="{D5CDD505-2E9C-101B-9397-08002B2CF9AE}" pid="33" name="PublishingContactPicture">
    <vt:lpwstr/>
  </property>
  <property fmtid="{D5CDD505-2E9C-101B-9397-08002B2CF9AE}" pid="34" name="PublishingContactName">
    <vt:lpwstr/>
  </property>
  <property fmtid="{D5CDD505-2E9C-101B-9397-08002B2CF9AE}" pid="35" name="Full Width Column 2">
    <vt:lpwstr/>
  </property>
  <property fmtid="{D5CDD505-2E9C-101B-9397-08002B2CF9AE}" pid="36" name="Aside Column 3">
    <vt:lpwstr/>
  </property>
  <property fmtid="{D5CDD505-2E9C-101B-9397-08002B2CF9AE}" pid="37" name="Half Column 1">
    <vt:lpwstr/>
  </property>
  <property fmtid="{D5CDD505-2E9C-101B-9397-08002B2CF9AE}" pid="38" name="Thirds Column 4">
    <vt:lpwstr/>
  </property>
  <property fmtid="{D5CDD505-2E9C-101B-9397-08002B2CF9AE}" pid="39" name="Full Width Column 5">
    <vt:lpwstr/>
  </property>
  <property fmtid="{D5CDD505-2E9C-101B-9397-08002B2CF9AE}" pid="40" name="Half Column 4">
    <vt:lpwstr/>
  </property>
</Properties>
</file>