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Metadata/LabelInfo.xml" ContentType="application/vnd.ms-office.classificationlabel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openxmlformats.org/officeDocument/2006/relationships/custom-properties" Target="docProps/custom.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57" r:id="rId3"/>
    <p:sldId id="260" r:id="rId4"/>
    <p:sldId id="258" r:id="rId5"/>
    <p:sldId id="259" r:id="rId6"/>
    <p:sldId id="262"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94660"/>
  </p:normalViewPr>
  <p:slideViewPr>
    <p:cSldViewPr snapToGrid="0">
      <p:cViewPr varScale="1">
        <p:scale>
          <a:sx n="90" d="100"/>
          <a:sy n="90" d="100"/>
        </p:scale>
        <p:origin x="307"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customXml" Target="../customXml/item3.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309132-551C-4A39-9F16-405C3F60358C}" type="datetimeFigureOut">
              <a:rPr lang="en-US" smtClean="0"/>
              <a:t>10/22/2025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85FB12-8153-43AA-A4A9-A185E61D323A}" type="slidenum">
              <a:rPr lang="en-US" smtClean="0"/>
              <a:t>‹#›</a:t>
            </a:fld>
            <a:endParaRPr lang="en-US"/>
          </a:p>
        </p:txBody>
      </p:sp>
    </p:spTree>
    <p:extLst>
      <p:ext uri="{BB962C8B-B14F-4D97-AF65-F5344CB8AC3E}">
        <p14:creationId xmlns:p14="http://schemas.microsoft.com/office/powerpoint/2010/main" val="9287398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85FB12-8153-43AA-A4A9-A185E61D323A}" type="slidenum">
              <a:rPr lang="en-US" smtClean="0"/>
              <a:t>5</a:t>
            </a:fld>
            <a:endParaRPr lang="en-US"/>
          </a:p>
        </p:txBody>
      </p:sp>
    </p:spTree>
    <p:extLst>
      <p:ext uri="{BB962C8B-B14F-4D97-AF65-F5344CB8AC3E}">
        <p14:creationId xmlns:p14="http://schemas.microsoft.com/office/powerpoint/2010/main" val="32534255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A0A61-5C97-B10F-C893-93749222A80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A69B0C8-B3A3-C6F7-9D91-708996E11FB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640B378-DE76-D3E2-1D55-FA90D5E1238B}"/>
              </a:ext>
            </a:extLst>
          </p:cNvPr>
          <p:cNvSpPr>
            <a:spLocks noGrp="1"/>
          </p:cNvSpPr>
          <p:nvPr>
            <p:ph type="dt" sz="half" idx="10"/>
          </p:nvPr>
        </p:nvSpPr>
        <p:spPr/>
        <p:txBody>
          <a:bodyPr/>
          <a:lstStyle/>
          <a:p>
            <a:fld id="{B5666EE2-495F-4BDF-8438-4E0CE6A48118}" type="datetimeFigureOut">
              <a:rPr lang="en-US" smtClean="0"/>
              <a:t>10/22/2025</a:t>
            </a:fld>
            <a:endParaRPr lang="en-US"/>
          </a:p>
        </p:txBody>
      </p:sp>
      <p:sp>
        <p:nvSpPr>
          <p:cNvPr id="5" name="Footer Placeholder 4">
            <a:extLst>
              <a:ext uri="{FF2B5EF4-FFF2-40B4-BE49-F238E27FC236}">
                <a16:creationId xmlns:a16="http://schemas.microsoft.com/office/drawing/2014/main" id="{F25BD243-E33C-4FCA-30C7-9A240E53D5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F08BC5-F125-6BD9-D8D8-C82F549CB0DC}"/>
              </a:ext>
            </a:extLst>
          </p:cNvPr>
          <p:cNvSpPr>
            <a:spLocks noGrp="1"/>
          </p:cNvSpPr>
          <p:nvPr>
            <p:ph type="sldNum" sz="quarter" idx="12"/>
          </p:nvPr>
        </p:nvSpPr>
        <p:spPr/>
        <p:txBody>
          <a:bodyPr/>
          <a:lstStyle/>
          <a:p>
            <a:fld id="{F4D7981B-36BF-4905-88F3-B91F82D07A9C}" type="slidenum">
              <a:rPr lang="en-US" smtClean="0"/>
              <a:t>‹#›</a:t>
            </a:fld>
            <a:endParaRPr lang="en-US"/>
          </a:p>
        </p:txBody>
      </p:sp>
    </p:spTree>
    <p:extLst>
      <p:ext uri="{BB962C8B-B14F-4D97-AF65-F5344CB8AC3E}">
        <p14:creationId xmlns:p14="http://schemas.microsoft.com/office/powerpoint/2010/main" val="2478605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4B5F5-7CB8-9B58-ABC3-10BB8CDFFBB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F9B8D76-4DAD-FB23-0DD6-5B6D5A9E76A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FBCE57-4ECB-FA3F-E480-6144FB01CCFF}"/>
              </a:ext>
            </a:extLst>
          </p:cNvPr>
          <p:cNvSpPr>
            <a:spLocks noGrp="1"/>
          </p:cNvSpPr>
          <p:nvPr>
            <p:ph type="dt" sz="half" idx="10"/>
          </p:nvPr>
        </p:nvSpPr>
        <p:spPr/>
        <p:txBody>
          <a:bodyPr/>
          <a:lstStyle/>
          <a:p>
            <a:fld id="{B5666EE2-495F-4BDF-8438-4E0CE6A48118}" type="datetimeFigureOut">
              <a:rPr lang="en-US" smtClean="0"/>
              <a:t>10/22/2025</a:t>
            </a:fld>
            <a:endParaRPr lang="en-US"/>
          </a:p>
        </p:txBody>
      </p:sp>
      <p:sp>
        <p:nvSpPr>
          <p:cNvPr id="5" name="Footer Placeholder 4">
            <a:extLst>
              <a:ext uri="{FF2B5EF4-FFF2-40B4-BE49-F238E27FC236}">
                <a16:creationId xmlns:a16="http://schemas.microsoft.com/office/drawing/2014/main" id="{BB71FD8D-685D-84CB-7EFB-C8D8FB09F8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2B6A65-D807-F945-9F36-DE7CAF227F74}"/>
              </a:ext>
            </a:extLst>
          </p:cNvPr>
          <p:cNvSpPr>
            <a:spLocks noGrp="1"/>
          </p:cNvSpPr>
          <p:nvPr>
            <p:ph type="sldNum" sz="quarter" idx="12"/>
          </p:nvPr>
        </p:nvSpPr>
        <p:spPr/>
        <p:txBody>
          <a:bodyPr/>
          <a:lstStyle/>
          <a:p>
            <a:fld id="{F4D7981B-36BF-4905-88F3-B91F82D07A9C}" type="slidenum">
              <a:rPr lang="en-US" smtClean="0"/>
              <a:t>‹#›</a:t>
            </a:fld>
            <a:endParaRPr lang="en-US"/>
          </a:p>
        </p:txBody>
      </p:sp>
    </p:spTree>
    <p:extLst>
      <p:ext uri="{BB962C8B-B14F-4D97-AF65-F5344CB8AC3E}">
        <p14:creationId xmlns:p14="http://schemas.microsoft.com/office/powerpoint/2010/main" val="2073292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2D6C18C-C5FC-4066-1E89-12BCF7082EE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794963-F570-ABE4-3867-9D171A839B1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AF6CFC-B17A-9DBC-88DE-193CE2F4BBB5}"/>
              </a:ext>
            </a:extLst>
          </p:cNvPr>
          <p:cNvSpPr>
            <a:spLocks noGrp="1"/>
          </p:cNvSpPr>
          <p:nvPr>
            <p:ph type="dt" sz="half" idx="10"/>
          </p:nvPr>
        </p:nvSpPr>
        <p:spPr/>
        <p:txBody>
          <a:bodyPr/>
          <a:lstStyle/>
          <a:p>
            <a:fld id="{B5666EE2-495F-4BDF-8438-4E0CE6A48118}" type="datetimeFigureOut">
              <a:rPr lang="en-US" smtClean="0"/>
              <a:t>10/22/2025</a:t>
            </a:fld>
            <a:endParaRPr lang="en-US"/>
          </a:p>
        </p:txBody>
      </p:sp>
      <p:sp>
        <p:nvSpPr>
          <p:cNvPr id="5" name="Footer Placeholder 4">
            <a:extLst>
              <a:ext uri="{FF2B5EF4-FFF2-40B4-BE49-F238E27FC236}">
                <a16:creationId xmlns:a16="http://schemas.microsoft.com/office/drawing/2014/main" id="{CF75702D-E349-3632-BB72-78B68623FD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29B88B-9533-E28A-5716-1F18AC595C9C}"/>
              </a:ext>
            </a:extLst>
          </p:cNvPr>
          <p:cNvSpPr>
            <a:spLocks noGrp="1"/>
          </p:cNvSpPr>
          <p:nvPr>
            <p:ph type="sldNum" sz="quarter" idx="12"/>
          </p:nvPr>
        </p:nvSpPr>
        <p:spPr/>
        <p:txBody>
          <a:bodyPr/>
          <a:lstStyle/>
          <a:p>
            <a:fld id="{F4D7981B-36BF-4905-88F3-B91F82D07A9C}" type="slidenum">
              <a:rPr lang="en-US" smtClean="0"/>
              <a:t>‹#›</a:t>
            </a:fld>
            <a:endParaRPr lang="en-US"/>
          </a:p>
        </p:txBody>
      </p:sp>
    </p:spTree>
    <p:extLst>
      <p:ext uri="{BB962C8B-B14F-4D97-AF65-F5344CB8AC3E}">
        <p14:creationId xmlns:p14="http://schemas.microsoft.com/office/powerpoint/2010/main" val="542727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1D548-9D68-2481-8000-AF32CDD9A7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0E7B36-CFF6-02F6-BDB2-8264F7DE03A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E9D53C-54D6-7C97-7450-A8B35554BD8A}"/>
              </a:ext>
            </a:extLst>
          </p:cNvPr>
          <p:cNvSpPr>
            <a:spLocks noGrp="1"/>
          </p:cNvSpPr>
          <p:nvPr>
            <p:ph type="dt" sz="half" idx="10"/>
          </p:nvPr>
        </p:nvSpPr>
        <p:spPr/>
        <p:txBody>
          <a:bodyPr/>
          <a:lstStyle/>
          <a:p>
            <a:fld id="{B5666EE2-495F-4BDF-8438-4E0CE6A48118}" type="datetimeFigureOut">
              <a:rPr lang="en-US" smtClean="0"/>
              <a:t>10/22/2025</a:t>
            </a:fld>
            <a:endParaRPr lang="en-US"/>
          </a:p>
        </p:txBody>
      </p:sp>
      <p:sp>
        <p:nvSpPr>
          <p:cNvPr id="5" name="Footer Placeholder 4">
            <a:extLst>
              <a:ext uri="{FF2B5EF4-FFF2-40B4-BE49-F238E27FC236}">
                <a16:creationId xmlns:a16="http://schemas.microsoft.com/office/drawing/2014/main" id="{4E346C58-5A1B-E708-EE42-CF460E451B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5B8B10-4F31-9B20-7D58-64243C2D54AB}"/>
              </a:ext>
            </a:extLst>
          </p:cNvPr>
          <p:cNvSpPr>
            <a:spLocks noGrp="1"/>
          </p:cNvSpPr>
          <p:nvPr>
            <p:ph type="sldNum" sz="quarter" idx="12"/>
          </p:nvPr>
        </p:nvSpPr>
        <p:spPr/>
        <p:txBody>
          <a:bodyPr/>
          <a:lstStyle/>
          <a:p>
            <a:fld id="{F4D7981B-36BF-4905-88F3-B91F82D07A9C}" type="slidenum">
              <a:rPr lang="en-US" smtClean="0"/>
              <a:t>‹#›</a:t>
            </a:fld>
            <a:endParaRPr lang="en-US"/>
          </a:p>
        </p:txBody>
      </p:sp>
    </p:spTree>
    <p:extLst>
      <p:ext uri="{BB962C8B-B14F-4D97-AF65-F5344CB8AC3E}">
        <p14:creationId xmlns:p14="http://schemas.microsoft.com/office/powerpoint/2010/main" val="2511463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CA0EC-C957-7306-FF2E-B039B69695D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97593EB-A0EB-70EA-A302-CE49608C566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9BD2BBE-9B25-7C98-B533-A6A1F381F4C8}"/>
              </a:ext>
            </a:extLst>
          </p:cNvPr>
          <p:cNvSpPr>
            <a:spLocks noGrp="1"/>
          </p:cNvSpPr>
          <p:nvPr>
            <p:ph type="dt" sz="half" idx="10"/>
          </p:nvPr>
        </p:nvSpPr>
        <p:spPr/>
        <p:txBody>
          <a:bodyPr/>
          <a:lstStyle/>
          <a:p>
            <a:fld id="{B5666EE2-495F-4BDF-8438-4E0CE6A48118}" type="datetimeFigureOut">
              <a:rPr lang="en-US" smtClean="0"/>
              <a:t>10/22/2025</a:t>
            </a:fld>
            <a:endParaRPr lang="en-US"/>
          </a:p>
        </p:txBody>
      </p:sp>
      <p:sp>
        <p:nvSpPr>
          <p:cNvPr id="5" name="Footer Placeholder 4">
            <a:extLst>
              <a:ext uri="{FF2B5EF4-FFF2-40B4-BE49-F238E27FC236}">
                <a16:creationId xmlns:a16="http://schemas.microsoft.com/office/drawing/2014/main" id="{D279242C-7DF7-6F4A-4A09-853321457F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37DE05-E7D1-E05F-7759-A657424292B3}"/>
              </a:ext>
            </a:extLst>
          </p:cNvPr>
          <p:cNvSpPr>
            <a:spLocks noGrp="1"/>
          </p:cNvSpPr>
          <p:nvPr>
            <p:ph type="sldNum" sz="quarter" idx="12"/>
          </p:nvPr>
        </p:nvSpPr>
        <p:spPr/>
        <p:txBody>
          <a:bodyPr/>
          <a:lstStyle/>
          <a:p>
            <a:fld id="{F4D7981B-36BF-4905-88F3-B91F82D07A9C}" type="slidenum">
              <a:rPr lang="en-US" smtClean="0"/>
              <a:t>‹#›</a:t>
            </a:fld>
            <a:endParaRPr lang="en-US"/>
          </a:p>
        </p:txBody>
      </p:sp>
    </p:spTree>
    <p:extLst>
      <p:ext uri="{BB962C8B-B14F-4D97-AF65-F5344CB8AC3E}">
        <p14:creationId xmlns:p14="http://schemas.microsoft.com/office/powerpoint/2010/main" val="1388245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B7C39-42A3-911F-1682-07932CDE19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3AFACD-1D75-C645-691F-EAAE50D3F4B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249E23F-86E7-99EF-6D0A-176B8E53B28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729E0E5-C7CE-DE3C-F545-F0514F741ED1}"/>
              </a:ext>
            </a:extLst>
          </p:cNvPr>
          <p:cNvSpPr>
            <a:spLocks noGrp="1"/>
          </p:cNvSpPr>
          <p:nvPr>
            <p:ph type="dt" sz="half" idx="10"/>
          </p:nvPr>
        </p:nvSpPr>
        <p:spPr/>
        <p:txBody>
          <a:bodyPr/>
          <a:lstStyle/>
          <a:p>
            <a:fld id="{B5666EE2-495F-4BDF-8438-4E0CE6A48118}" type="datetimeFigureOut">
              <a:rPr lang="en-US" smtClean="0"/>
              <a:t>10/22/2025</a:t>
            </a:fld>
            <a:endParaRPr lang="en-US"/>
          </a:p>
        </p:txBody>
      </p:sp>
      <p:sp>
        <p:nvSpPr>
          <p:cNvPr id="6" name="Footer Placeholder 5">
            <a:extLst>
              <a:ext uri="{FF2B5EF4-FFF2-40B4-BE49-F238E27FC236}">
                <a16:creationId xmlns:a16="http://schemas.microsoft.com/office/drawing/2014/main" id="{57CFBCBA-72FB-388D-6C7A-54BE00A5E7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A0DB06-4A12-DDFD-EC0D-E64D471F456F}"/>
              </a:ext>
            </a:extLst>
          </p:cNvPr>
          <p:cNvSpPr>
            <a:spLocks noGrp="1"/>
          </p:cNvSpPr>
          <p:nvPr>
            <p:ph type="sldNum" sz="quarter" idx="12"/>
          </p:nvPr>
        </p:nvSpPr>
        <p:spPr/>
        <p:txBody>
          <a:bodyPr/>
          <a:lstStyle/>
          <a:p>
            <a:fld id="{F4D7981B-36BF-4905-88F3-B91F82D07A9C}" type="slidenum">
              <a:rPr lang="en-US" smtClean="0"/>
              <a:t>‹#›</a:t>
            </a:fld>
            <a:endParaRPr lang="en-US"/>
          </a:p>
        </p:txBody>
      </p:sp>
    </p:spTree>
    <p:extLst>
      <p:ext uri="{BB962C8B-B14F-4D97-AF65-F5344CB8AC3E}">
        <p14:creationId xmlns:p14="http://schemas.microsoft.com/office/powerpoint/2010/main" val="3586550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315EC-8EA8-2DD6-49F2-52912ABB93A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3238B9B-AEE4-C147-5D30-19EA9F3A6C9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E9BF9DE-8A94-6DB8-BBF1-08E9DBB4A5A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B45B335-3694-01A3-96BB-D433AAC435F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06E74D3-C21A-6BC1-7171-739C82853A5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FCBE168-9089-214F-5D46-67C5D91ABDC9}"/>
              </a:ext>
            </a:extLst>
          </p:cNvPr>
          <p:cNvSpPr>
            <a:spLocks noGrp="1"/>
          </p:cNvSpPr>
          <p:nvPr>
            <p:ph type="dt" sz="half" idx="10"/>
          </p:nvPr>
        </p:nvSpPr>
        <p:spPr/>
        <p:txBody>
          <a:bodyPr/>
          <a:lstStyle/>
          <a:p>
            <a:fld id="{B5666EE2-495F-4BDF-8438-4E0CE6A48118}" type="datetimeFigureOut">
              <a:rPr lang="en-US" smtClean="0"/>
              <a:t>10/22/2025</a:t>
            </a:fld>
            <a:endParaRPr lang="en-US"/>
          </a:p>
        </p:txBody>
      </p:sp>
      <p:sp>
        <p:nvSpPr>
          <p:cNvPr id="8" name="Footer Placeholder 7">
            <a:extLst>
              <a:ext uri="{FF2B5EF4-FFF2-40B4-BE49-F238E27FC236}">
                <a16:creationId xmlns:a16="http://schemas.microsoft.com/office/drawing/2014/main" id="{76DBFB41-11E5-4FFC-4EAE-D143F23418A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ABA9F21-F06A-842E-B2F2-B5DF502A4D49}"/>
              </a:ext>
            </a:extLst>
          </p:cNvPr>
          <p:cNvSpPr>
            <a:spLocks noGrp="1"/>
          </p:cNvSpPr>
          <p:nvPr>
            <p:ph type="sldNum" sz="quarter" idx="12"/>
          </p:nvPr>
        </p:nvSpPr>
        <p:spPr/>
        <p:txBody>
          <a:bodyPr/>
          <a:lstStyle/>
          <a:p>
            <a:fld id="{F4D7981B-36BF-4905-88F3-B91F82D07A9C}" type="slidenum">
              <a:rPr lang="en-US" smtClean="0"/>
              <a:t>‹#›</a:t>
            </a:fld>
            <a:endParaRPr lang="en-US"/>
          </a:p>
        </p:txBody>
      </p:sp>
    </p:spTree>
    <p:extLst>
      <p:ext uri="{BB962C8B-B14F-4D97-AF65-F5344CB8AC3E}">
        <p14:creationId xmlns:p14="http://schemas.microsoft.com/office/powerpoint/2010/main" val="3952812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083D9-5A77-73A1-6FC9-6AC0F19FC7C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2E34A5A-6991-195E-B29F-8016571386F8}"/>
              </a:ext>
            </a:extLst>
          </p:cNvPr>
          <p:cNvSpPr>
            <a:spLocks noGrp="1"/>
          </p:cNvSpPr>
          <p:nvPr>
            <p:ph type="dt" sz="half" idx="10"/>
          </p:nvPr>
        </p:nvSpPr>
        <p:spPr/>
        <p:txBody>
          <a:bodyPr/>
          <a:lstStyle/>
          <a:p>
            <a:fld id="{B5666EE2-495F-4BDF-8438-4E0CE6A48118}" type="datetimeFigureOut">
              <a:rPr lang="en-US" smtClean="0"/>
              <a:t>10/22/2025</a:t>
            </a:fld>
            <a:endParaRPr lang="en-US"/>
          </a:p>
        </p:txBody>
      </p:sp>
      <p:sp>
        <p:nvSpPr>
          <p:cNvPr id="4" name="Footer Placeholder 3">
            <a:extLst>
              <a:ext uri="{FF2B5EF4-FFF2-40B4-BE49-F238E27FC236}">
                <a16:creationId xmlns:a16="http://schemas.microsoft.com/office/drawing/2014/main" id="{37DD3D88-CEC5-3A66-B1AC-60DCDD29DE3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32FE2FD-AD1A-D72F-C179-D31DC72B7445}"/>
              </a:ext>
            </a:extLst>
          </p:cNvPr>
          <p:cNvSpPr>
            <a:spLocks noGrp="1"/>
          </p:cNvSpPr>
          <p:nvPr>
            <p:ph type="sldNum" sz="quarter" idx="12"/>
          </p:nvPr>
        </p:nvSpPr>
        <p:spPr/>
        <p:txBody>
          <a:bodyPr/>
          <a:lstStyle/>
          <a:p>
            <a:fld id="{F4D7981B-36BF-4905-88F3-B91F82D07A9C}" type="slidenum">
              <a:rPr lang="en-US" smtClean="0"/>
              <a:t>‹#›</a:t>
            </a:fld>
            <a:endParaRPr lang="en-US"/>
          </a:p>
        </p:txBody>
      </p:sp>
    </p:spTree>
    <p:extLst>
      <p:ext uri="{BB962C8B-B14F-4D97-AF65-F5344CB8AC3E}">
        <p14:creationId xmlns:p14="http://schemas.microsoft.com/office/powerpoint/2010/main" val="2016330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DA1F26-BB9B-176D-FEB9-865A47ACCBB7}"/>
              </a:ext>
            </a:extLst>
          </p:cNvPr>
          <p:cNvSpPr>
            <a:spLocks noGrp="1"/>
          </p:cNvSpPr>
          <p:nvPr>
            <p:ph type="dt" sz="half" idx="10"/>
          </p:nvPr>
        </p:nvSpPr>
        <p:spPr/>
        <p:txBody>
          <a:bodyPr/>
          <a:lstStyle/>
          <a:p>
            <a:fld id="{B5666EE2-495F-4BDF-8438-4E0CE6A48118}" type="datetimeFigureOut">
              <a:rPr lang="en-US" smtClean="0"/>
              <a:t>10/22/2025</a:t>
            </a:fld>
            <a:endParaRPr lang="en-US"/>
          </a:p>
        </p:txBody>
      </p:sp>
      <p:sp>
        <p:nvSpPr>
          <p:cNvPr id="3" name="Footer Placeholder 2">
            <a:extLst>
              <a:ext uri="{FF2B5EF4-FFF2-40B4-BE49-F238E27FC236}">
                <a16:creationId xmlns:a16="http://schemas.microsoft.com/office/drawing/2014/main" id="{7B58664A-6B48-6F3A-3333-9A846964405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B30E098-0D77-D8FC-EAFA-ECAD41C0AD68}"/>
              </a:ext>
            </a:extLst>
          </p:cNvPr>
          <p:cNvSpPr>
            <a:spLocks noGrp="1"/>
          </p:cNvSpPr>
          <p:nvPr>
            <p:ph type="sldNum" sz="quarter" idx="12"/>
          </p:nvPr>
        </p:nvSpPr>
        <p:spPr/>
        <p:txBody>
          <a:bodyPr/>
          <a:lstStyle/>
          <a:p>
            <a:fld id="{F4D7981B-36BF-4905-88F3-B91F82D07A9C}" type="slidenum">
              <a:rPr lang="en-US" smtClean="0"/>
              <a:t>‹#›</a:t>
            </a:fld>
            <a:endParaRPr lang="en-US"/>
          </a:p>
        </p:txBody>
      </p:sp>
    </p:spTree>
    <p:extLst>
      <p:ext uri="{BB962C8B-B14F-4D97-AF65-F5344CB8AC3E}">
        <p14:creationId xmlns:p14="http://schemas.microsoft.com/office/powerpoint/2010/main" val="712347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703B2-C22D-F7F0-5FD0-7242570698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2C948C1-1D1F-A8DB-A0A2-AFFC23FDD9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8A29BC2-E7B9-C72F-4B1A-90AEBE9D56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5425EC-55CA-C2F2-5A30-A063A3E733D7}"/>
              </a:ext>
            </a:extLst>
          </p:cNvPr>
          <p:cNvSpPr>
            <a:spLocks noGrp="1"/>
          </p:cNvSpPr>
          <p:nvPr>
            <p:ph type="dt" sz="half" idx="10"/>
          </p:nvPr>
        </p:nvSpPr>
        <p:spPr/>
        <p:txBody>
          <a:bodyPr/>
          <a:lstStyle/>
          <a:p>
            <a:fld id="{B5666EE2-495F-4BDF-8438-4E0CE6A48118}" type="datetimeFigureOut">
              <a:rPr lang="en-US" smtClean="0"/>
              <a:t>10/22/2025</a:t>
            </a:fld>
            <a:endParaRPr lang="en-US"/>
          </a:p>
        </p:txBody>
      </p:sp>
      <p:sp>
        <p:nvSpPr>
          <p:cNvPr id="6" name="Footer Placeholder 5">
            <a:extLst>
              <a:ext uri="{FF2B5EF4-FFF2-40B4-BE49-F238E27FC236}">
                <a16:creationId xmlns:a16="http://schemas.microsoft.com/office/drawing/2014/main" id="{33A73023-AEDA-79BA-9E26-424378394D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88B570-4395-EC50-C3EC-D4A2523D3313}"/>
              </a:ext>
            </a:extLst>
          </p:cNvPr>
          <p:cNvSpPr>
            <a:spLocks noGrp="1"/>
          </p:cNvSpPr>
          <p:nvPr>
            <p:ph type="sldNum" sz="quarter" idx="12"/>
          </p:nvPr>
        </p:nvSpPr>
        <p:spPr/>
        <p:txBody>
          <a:bodyPr/>
          <a:lstStyle/>
          <a:p>
            <a:fld id="{F4D7981B-36BF-4905-88F3-B91F82D07A9C}" type="slidenum">
              <a:rPr lang="en-US" smtClean="0"/>
              <a:t>‹#›</a:t>
            </a:fld>
            <a:endParaRPr lang="en-US"/>
          </a:p>
        </p:txBody>
      </p:sp>
    </p:spTree>
    <p:extLst>
      <p:ext uri="{BB962C8B-B14F-4D97-AF65-F5344CB8AC3E}">
        <p14:creationId xmlns:p14="http://schemas.microsoft.com/office/powerpoint/2010/main" val="2409924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ADAE5-35AE-D95C-1002-8B9C30205D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4A647B1-BF7B-E861-03C5-37293B0F73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E7F0D20-EB4C-D400-0279-36BE20D3D4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AEFE47-2D54-D6B4-7A99-159F541EAC67}"/>
              </a:ext>
            </a:extLst>
          </p:cNvPr>
          <p:cNvSpPr>
            <a:spLocks noGrp="1"/>
          </p:cNvSpPr>
          <p:nvPr>
            <p:ph type="dt" sz="half" idx="10"/>
          </p:nvPr>
        </p:nvSpPr>
        <p:spPr/>
        <p:txBody>
          <a:bodyPr/>
          <a:lstStyle/>
          <a:p>
            <a:fld id="{B5666EE2-495F-4BDF-8438-4E0CE6A48118}" type="datetimeFigureOut">
              <a:rPr lang="en-US" smtClean="0"/>
              <a:t>10/22/2025</a:t>
            </a:fld>
            <a:endParaRPr lang="en-US"/>
          </a:p>
        </p:txBody>
      </p:sp>
      <p:sp>
        <p:nvSpPr>
          <p:cNvPr id="6" name="Footer Placeholder 5">
            <a:extLst>
              <a:ext uri="{FF2B5EF4-FFF2-40B4-BE49-F238E27FC236}">
                <a16:creationId xmlns:a16="http://schemas.microsoft.com/office/drawing/2014/main" id="{F7CDA643-1CBA-68BC-8AAA-5F037FD3BD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2DD1D1-5D27-6BC6-4AF0-8BE733D15BDE}"/>
              </a:ext>
            </a:extLst>
          </p:cNvPr>
          <p:cNvSpPr>
            <a:spLocks noGrp="1"/>
          </p:cNvSpPr>
          <p:nvPr>
            <p:ph type="sldNum" sz="quarter" idx="12"/>
          </p:nvPr>
        </p:nvSpPr>
        <p:spPr/>
        <p:txBody>
          <a:bodyPr/>
          <a:lstStyle/>
          <a:p>
            <a:fld id="{F4D7981B-36BF-4905-88F3-B91F82D07A9C}" type="slidenum">
              <a:rPr lang="en-US" smtClean="0"/>
              <a:t>‹#›</a:t>
            </a:fld>
            <a:endParaRPr lang="en-US"/>
          </a:p>
        </p:txBody>
      </p:sp>
    </p:spTree>
    <p:extLst>
      <p:ext uri="{BB962C8B-B14F-4D97-AF65-F5344CB8AC3E}">
        <p14:creationId xmlns:p14="http://schemas.microsoft.com/office/powerpoint/2010/main" val="1115831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3905E1-A988-797D-E02A-71A6139CB7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A5E0F28-5265-D45E-02CB-19AEAB7313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A0B340-16B4-42AA-947F-01AAA675B3B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5666EE2-495F-4BDF-8438-4E0CE6A48118}" type="datetimeFigureOut">
              <a:rPr lang="en-US" smtClean="0"/>
              <a:t>10/22/2025</a:t>
            </a:fld>
            <a:endParaRPr lang="en-US"/>
          </a:p>
        </p:txBody>
      </p:sp>
      <p:sp>
        <p:nvSpPr>
          <p:cNvPr id="5" name="Footer Placeholder 4">
            <a:extLst>
              <a:ext uri="{FF2B5EF4-FFF2-40B4-BE49-F238E27FC236}">
                <a16:creationId xmlns:a16="http://schemas.microsoft.com/office/drawing/2014/main" id="{FECE8470-F7B2-3576-AD4D-896DBDFC1F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91A22A04-D113-9E0D-311D-75117FC415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4D7981B-36BF-4905-88F3-B91F82D07A9C}" type="slidenum">
              <a:rPr lang="en-US" smtClean="0"/>
              <a:t>‹#›</a:t>
            </a:fld>
            <a:endParaRPr lang="en-US"/>
          </a:p>
        </p:txBody>
      </p:sp>
    </p:spTree>
    <p:extLst>
      <p:ext uri="{BB962C8B-B14F-4D97-AF65-F5344CB8AC3E}">
        <p14:creationId xmlns:p14="http://schemas.microsoft.com/office/powerpoint/2010/main" val="14480122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a:extLst>
              <a:ext uri="{FF2B5EF4-FFF2-40B4-BE49-F238E27FC236}">
                <a16:creationId xmlns:a16="http://schemas.microsoft.com/office/drawing/2014/main" id="{FD3F3EF7-55D7-AE4C-E3C7-3BDA4B606B31}"/>
              </a:ext>
            </a:extLst>
          </p:cNvPr>
          <p:cNvPicPr>
            <a:picLocks noChangeAspect="1"/>
          </p:cNvPicPr>
          <p:nvPr/>
        </p:nvPicPr>
        <p:blipFill>
          <a:blip r:embed="rId2">
            <a:extLst>
              <a:ext uri="{28A0092B-C50C-407E-A947-70E740481C1C}">
                <a14:useLocalDpi xmlns:a14="http://schemas.microsoft.com/office/drawing/2010/main" val="0"/>
              </a:ext>
            </a:extLst>
          </a:blip>
          <a:srcRect t="19"/>
          <a:stretch>
            <a:fillRect/>
          </a:stretch>
        </p:blipFill>
        <p:spPr>
          <a:xfrm>
            <a:off x="20" y="1282"/>
            <a:ext cx="12191980" cy="6856718"/>
          </a:xfrm>
          <a:prstGeom prst="rect">
            <a:avLst/>
          </a:prstGeom>
        </p:spPr>
      </p:pic>
    </p:spTree>
    <p:extLst>
      <p:ext uri="{BB962C8B-B14F-4D97-AF65-F5344CB8AC3E}">
        <p14:creationId xmlns:p14="http://schemas.microsoft.com/office/powerpoint/2010/main" val="35164358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19" name="Text Box 1">
            <a:extLst>
              <a:ext uri="{FF2B5EF4-FFF2-40B4-BE49-F238E27FC236}">
                <a16:creationId xmlns:a16="http://schemas.microsoft.com/office/drawing/2014/main" id="{BE85557F-EA1E-6398-DCC1-0EBE50160A13}"/>
              </a:ext>
            </a:extLst>
          </p:cNvPr>
          <p:cNvSpPr txBox="1">
            <a:spLocks noChangeArrowheads="1"/>
          </p:cNvSpPr>
          <p:nvPr/>
        </p:nvSpPr>
        <p:spPr bwMode="auto">
          <a:xfrm>
            <a:off x="4252277" y="257492"/>
            <a:ext cx="3554095" cy="1009015"/>
          </a:xfrm>
          <a:prstGeom prst="rect">
            <a:avLst/>
          </a:prstGeom>
          <a:solidFill>
            <a:schemeClr val="accent4">
              <a:lumMod val="20000"/>
              <a:lumOff val="80000"/>
            </a:schemeClr>
          </a:solidFill>
          <a:ln w="9525">
            <a:noFill/>
            <a:miter lim="800000"/>
            <a:headEnd/>
            <a:tailEnd/>
          </a:ln>
        </p:spPr>
        <p:txBody>
          <a:bodyPr rot="0" vert="horz" wrap="square" lIns="91440" tIns="45720" rIns="91440" bIns="45720" anchor="t" anchorCtr="0">
            <a:noAutofit/>
          </a:bodyPr>
          <a:lstStyle/>
          <a:p>
            <a:pPr marL="0" marR="0" algn="ctr">
              <a:buNone/>
            </a:pPr>
            <a:r>
              <a:rPr lang="en-US" b="1" dirty="0">
                <a:effectLst/>
                <a:latin typeface="Arial" panose="020B0604020202020204" pitchFamily="34" charset="0"/>
                <a:ea typeface="Times New Roman" panose="02020603050405020304" pitchFamily="18" charset="0"/>
              </a:rPr>
              <a:t>Siletz River Rules Advisory Committee</a:t>
            </a:r>
            <a:endParaRPr lang="en-US" dirty="0">
              <a:effectLst/>
              <a:latin typeface="Times New Roman" panose="02020603050405020304" pitchFamily="18" charset="0"/>
              <a:ea typeface="Times New Roman" panose="02020603050405020304" pitchFamily="18" charset="0"/>
            </a:endParaRPr>
          </a:p>
          <a:p>
            <a:pPr marL="0" marR="0" algn="ctr">
              <a:buNone/>
            </a:pPr>
            <a:r>
              <a:rPr lang="en-US" b="1" dirty="0">
                <a:effectLst/>
                <a:latin typeface="Arial" panose="020B0604020202020204" pitchFamily="34" charset="0"/>
                <a:ea typeface="Times New Roman" panose="02020603050405020304" pitchFamily="18" charset="0"/>
              </a:rPr>
              <a:t>MEETING AGENDA</a:t>
            </a:r>
            <a:endParaRPr lang="en-US" dirty="0">
              <a:effectLst/>
              <a:latin typeface="Times New Roman" panose="02020603050405020304" pitchFamily="18" charset="0"/>
              <a:ea typeface="Times New Roman" panose="02020603050405020304" pitchFamily="18" charset="0"/>
            </a:endParaRPr>
          </a:p>
          <a:p>
            <a:pPr marL="0" marR="0" algn="ctr">
              <a:spcBef>
                <a:spcPts val="300"/>
              </a:spcBef>
              <a:buNone/>
            </a:pPr>
            <a:r>
              <a:rPr lang="en-US" dirty="0">
                <a:effectLst/>
                <a:latin typeface="Arial" panose="020B0604020202020204" pitchFamily="34" charset="0"/>
                <a:ea typeface="Times New Roman" panose="02020603050405020304" pitchFamily="18" charset="0"/>
              </a:rPr>
              <a:t>October 23, 2025</a:t>
            </a:r>
            <a:endParaRPr lang="en-US" dirty="0">
              <a:effectLst/>
              <a:latin typeface="Times New Roman" panose="02020603050405020304" pitchFamily="18" charset="0"/>
              <a:ea typeface="Times New Roman" panose="02020603050405020304" pitchFamily="18" charset="0"/>
            </a:endParaRPr>
          </a:p>
          <a:p>
            <a:pPr marL="0" marR="0" algn="ctr">
              <a:buNone/>
            </a:pPr>
            <a:r>
              <a:rPr lang="en-US" dirty="0">
                <a:effectLst/>
                <a:latin typeface="Arial" panose="020B0604020202020204" pitchFamily="34" charset="0"/>
                <a:ea typeface="Times New Roman" panose="02020603050405020304" pitchFamily="18" charset="0"/>
              </a:rPr>
              <a:t>Newport, OR</a:t>
            </a:r>
            <a:endParaRPr lang="en-US" dirty="0">
              <a:effectLst/>
              <a:latin typeface="Times New Roman" panose="02020603050405020304" pitchFamily="18" charset="0"/>
              <a:ea typeface="Times New Roman" panose="02020603050405020304" pitchFamily="18" charset="0"/>
            </a:endParaRPr>
          </a:p>
          <a:p>
            <a:pPr marL="0" marR="0" algn="ctr">
              <a:spcBef>
                <a:spcPts val="300"/>
              </a:spcBef>
              <a:buNone/>
            </a:pPr>
            <a:r>
              <a:rPr lang="en-US" sz="1050" dirty="0">
                <a:effectLst/>
                <a:latin typeface="Arial" panose="020B0604020202020204"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0" marR="0" algn="ctr">
              <a:spcBef>
                <a:spcPts val="300"/>
              </a:spcBef>
              <a:buNone/>
            </a:pPr>
            <a:r>
              <a:rPr lang="en-US" sz="1050" dirty="0">
                <a:effectLst/>
                <a:latin typeface="Arial" panose="020B0604020202020204"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p:txBody>
      </p:sp>
      <p:pic>
        <p:nvPicPr>
          <p:cNvPr id="20" name="Picture 19" descr="Oregon State Marine Board Logo">
            <a:extLst>
              <a:ext uri="{FF2B5EF4-FFF2-40B4-BE49-F238E27FC236}">
                <a16:creationId xmlns:a16="http://schemas.microsoft.com/office/drawing/2014/main" id="{B36F4A62-4576-46CB-0D77-5F374069181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4824" y="181292"/>
            <a:ext cx="1802424" cy="1786683"/>
          </a:xfrm>
          <a:prstGeom prst="rect">
            <a:avLst/>
          </a:prstGeom>
        </p:spPr>
      </p:pic>
      <p:sp>
        <p:nvSpPr>
          <p:cNvPr id="28" name="TextBox 27">
            <a:extLst>
              <a:ext uri="{FF2B5EF4-FFF2-40B4-BE49-F238E27FC236}">
                <a16:creationId xmlns:a16="http://schemas.microsoft.com/office/drawing/2014/main" id="{85EC1D54-6CA9-ABF3-9209-EC1C4425D634}"/>
              </a:ext>
            </a:extLst>
          </p:cNvPr>
          <p:cNvSpPr txBox="1"/>
          <p:nvPr/>
        </p:nvSpPr>
        <p:spPr>
          <a:xfrm>
            <a:off x="504824" y="2325679"/>
            <a:ext cx="10353675" cy="4058740"/>
          </a:xfrm>
          <a:prstGeom prst="rect">
            <a:avLst/>
          </a:prstGeom>
          <a:noFill/>
        </p:spPr>
        <p:txBody>
          <a:bodyPr wrap="square">
            <a:spAutoFit/>
          </a:bodyPr>
          <a:lstStyle/>
          <a:p>
            <a:pPr marL="0" marR="0">
              <a:buNone/>
              <a:tabLst>
                <a:tab pos="914400" algn="l"/>
                <a:tab pos="5715000" algn="l"/>
                <a:tab pos="5772150" algn="l"/>
              </a:tabLst>
            </a:pPr>
            <a:r>
              <a:rPr lang="en-US" b="1" dirty="0">
                <a:effectLst/>
                <a:latin typeface="Arial" panose="020B0604020202020204" pitchFamily="34" charset="0"/>
                <a:ea typeface="Times New Roman" panose="02020603050405020304" pitchFamily="18" charset="0"/>
              </a:rPr>
              <a:t>Agenda Items</a:t>
            </a:r>
            <a:endParaRPr lang="en-US" dirty="0">
              <a:effectLst/>
              <a:latin typeface="Times New Roman" panose="02020603050405020304" pitchFamily="18" charset="0"/>
              <a:ea typeface="Times New Roman" panose="02020603050405020304" pitchFamily="18" charset="0"/>
            </a:endParaRPr>
          </a:p>
          <a:p>
            <a:pPr marL="285750" marR="0" indent="-285750">
              <a:lnSpc>
                <a:spcPct val="150000"/>
              </a:lnSpc>
              <a:buFont typeface="Arial" panose="020B0604020202020204" pitchFamily="34" charset="0"/>
              <a:buChar char="•"/>
              <a:tabLst>
                <a:tab pos="857250" algn="l"/>
                <a:tab pos="5600700" algn="l"/>
                <a:tab pos="5772150" algn="l"/>
              </a:tabLst>
            </a:pPr>
            <a:r>
              <a:rPr lang="en-US" dirty="0">
                <a:effectLst/>
                <a:latin typeface="Arial" panose="020B0604020202020204" pitchFamily="34" charset="0"/>
                <a:ea typeface="Times New Roman" panose="02020603050405020304" pitchFamily="18" charset="0"/>
              </a:rPr>
              <a:t>Welcome</a:t>
            </a:r>
          </a:p>
          <a:p>
            <a:pPr marL="285750" indent="-285750">
              <a:lnSpc>
                <a:spcPct val="150000"/>
              </a:lnSpc>
              <a:buFont typeface="Arial" panose="020B0604020202020204" pitchFamily="34" charset="0"/>
              <a:buChar char="•"/>
              <a:tabLst>
                <a:tab pos="857250" algn="l"/>
              </a:tabLst>
            </a:pPr>
            <a:r>
              <a:rPr lang="en-US" dirty="0">
                <a:effectLst/>
                <a:latin typeface="Arial" panose="020B0604020202020204" pitchFamily="34" charset="0"/>
                <a:ea typeface="Times New Roman" panose="02020603050405020304" pitchFamily="18" charset="0"/>
              </a:rPr>
              <a:t>Survey Results </a:t>
            </a:r>
            <a:endParaRPr lang="en-US" dirty="0">
              <a:effectLst/>
              <a:latin typeface="Times New Roman" panose="02020603050405020304" pitchFamily="18" charset="0"/>
              <a:ea typeface="Times New Roman" panose="02020603050405020304" pitchFamily="18" charset="0"/>
            </a:endParaRPr>
          </a:p>
          <a:p>
            <a:pPr marL="285750" marR="0" lvl="0" indent="-285750">
              <a:lnSpc>
                <a:spcPct val="150000"/>
              </a:lnSpc>
              <a:buFont typeface="Arial" panose="020B0604020202020204" pitchFamily="34" charset="0"/>
              <a:buChar char="•"/>
              <a:tabLst>
                <a:tab pos="857250" algn="l"/>
              </a:tabLst>
            </a:pPr>
            <a:r>
              <a:rPr lang="en-US" dirty="0">
                <a:effectLst/>
                <a:latin typeface="Arial" panose="020B0604020202020204" pitchFamily="34" charset="0"/>
                <a:ea typeface="Times New Roman" panose="02020603050405020304" pitchFamily="18" charset="0"/>
              </a:rPr>
              <a:t>Values Discussion</a:t>
            </a:r>
            <a:endParaRPr lang="en-US" dirty="0">
              <a:effectLst/>
              <a:latin typeface="Times New Roman" panose="02020603050405020304" pitchFamily="18" charset="0"/>
              <a:ea typeface="Times New Roman" panose="02020603050405020304" pitchFamily="18" charset="0"/>
            </a:endParaRPr>
          </a:p>
          <a:p>
            <a:pPr marL="285750" marR="0" lvl="0" indent="-285750">
              <a:lnSpc>
                <a:spcPct val="150000"/>
              </a:lnSpc>
              <a:buFont typeface="Arial" panose="020B0604020202020204" pitchFamily="34" charset="0"/>
              <a:buChar char="•"/>
              <a:tabLst>
                <a:tab pos="857250" algn="l"/>
              </a:tabLst>
            </a:pPr>
            <a:r>
              <a:rPr lang="en-US" dirty="0">
                <a:effectLst/>
                <a:latin typeface="Arial" panose="020B0604020202020204" pitchFamily="34" charset="0"/>
                <a:ea typeface="Times New Roman" panose="02020603050405020304" pitchFamily="18" charset="0"/>
              </a:rPr>
              <a:t>Rules Timeline </a:t>
            </a:r>
            <a:endParaRPr lang="en-US" dirty="0">
              <a:effectLst/>
              <a:latin typeface="Times New Roman" panose="02020603050405020304" pitchFamily="18" charset="0"/>
              <a:ea typeface="Times New Roman" panose="02020603050405020304" pitchFamily="18" charset="0"/>
            </a:endParaRPr>
          </a:p>
          <a:p>
            <a:pPr marL="285750" marR="0" lvl="0" indent="-285750">
              <a:lnSpc>
                <a:spcPct val="150000"/>
              </a:lnSpc>
              <a:buFont typeface="Arial" panose="020B0604020202020204" pitchFamily="34" charset="0"/>
              <a:buChar char="•"/>
              <a:tabLst>
                <a:tab pos="857250" algn="l"/>
              </a:tabLst>
            </a:pPr>
            <a:r>
              <a:rPr lang="en-US" dirty="0">
                <a:effectLst/>
                <a:latin typeface="Arial" panose="020B0604020202020204" pitchFamily="34" charset="0"/>
                <a:ea typeface="Times New Roman" panose="02020603050405020304" pitchFamily="18" charset="0"/>
              </a:rPr>
              <a:t>Fall/Winter Season Guidelines</a:t>
            </a:r>
            <a:endParaRPr lang="en-US" dirty="0">
              <a:effectLst/>
              <a:latin typeface="Times New Roman" panose="02020603050405020304" pitchFamily="18" charset="0"/>
              <a:ea typeface="Times New Roman" panose="02020603050405020304" pitchFamily="18" charset="0"/>
            </a:endParaRPr>
          </a:p>
          <a:p>
            <a:pPr marL="285750" marR="0" lvl="0" indent="-285750">
              <a:lnSpc>
                <a:spcPct val="150000"/>
              </a:lnSpc>
              <a:buFont typeface="Arial" panose="020B0604020202020204" pitchFamily="34" charset="0"/>
              <a:buChar char="•"/>
              <a:tabLst>
                <a:tab pos="857250" algn="l"/>
              </a:tabLst>
            </a:pPr>
            <a:r>
              <a:rPr lang="en-US" dirty="0">
                <a:effectLst/>
                <a:latin typeface="Arial" panose="020B0604020202020204" pitchFamily="34" charset="0"/>
                <a:ea typeface="Times New Roman" panose="02020603050405020304" pitchFamily="18" charset="0"/>
              </a:rPr>
              <a:t>RAC Member Conduct - Please remember the RAC meetings are public records and are recorded for public disclosure. We request that RAC members refrain from using inappropriate language and be respectful of other RAC members’ and public opinions. Please address all comments to OSMB Staff.</a:t>
            </a:r>
            <a:endParaRPr lang="en-US"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867569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a:extLst>
            <a:ext uri="{FF2B5EF4-FFF2-40B4-BE49-F238E27FC236}">
              <a16:creationId xmlns:a16="http://schemas.microsoft.com/office/drawing/2014/main" id="{D6B28797-01CB-850A-F825-17097D6648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1664D3-6073-D8F9-E309-E714F6A9469E}"/>
              </a:ext>
            </a:extLst>
          </p:cNvPr>
          <p:cNvSpPr>
            <a:spLocks noGrp="1"/>
          </p:cNvSpPr>
          <p:nvPr>
            <p:ph type="title"/>
          </p:nvPr>
        </p:nvSpPr>
        <p:spPr/>
        <p:txBody>
          <a:bodyPr/>
          <a:lstStyle/>
          <a:p>
            <a:pPr algn="ctr"/>
            <a:r>
              <a:rPr lang="en-US" dirty="0">
                <a:latin typeface="Arial" panose="020B0604020202020204" pitchFamily="34" charset="0"/>
                <a:cs typeface="Arial" panose="020B0604020202020204" pitchFamily="34" charset="0"/>
              </a:rPr>
              <a:t>Siletz River Rules Timeline</a:t>
            </a:r>
          </a:p>
        </p:txBody>
      </p:sp>
      <p:sp>
        <p:nvSpPr>
          <p:cNvPr id="3" name="Content Placeholder 2">
            <a:extLst>
              <a:ext uri="{FF2B5EF4-FFF2-40B4-BE49-F238E27FC236}">
                <a16:creationId xmlns:a16="http://schemas.microsoft.com/office/drawing/2014/main" id="{BF311581-336D-4947-3935-4BB9945AFC14}"/>
              </a:ext>
            </a:extLst>
          </p:cNvPr>
          <p:cNvSpPr>
            <a:spLocks noGrp="1"/>
          </p:cNvSpPr>
          <p:nvPr>
            <p:ph idx="1"/>
          </p:nvPr>
        </p:nvSpPr>
        <p:spPr/>
        <p:txBody>
          <a:bodyPr>
            <a:normAutofit lnSpcReduction="10000"/>
          </a:bodyPr>
          <a:lstStyle/>
          <a:p>
            <a:r>
              <a:rPr lang="en-US" dirty="0">
                <a:latin typeface="Arial" panose="020B0604020202020204" pitchFamily="34" charset="0"/>
                <a:cs typeface="Arial" panose="020B0604020202020204" pitchFamily="34" charset="0"/>
              </a:rPr>
              <a:t>October 30, 2025 – Marine Board Meeting – Siletz River RAC Update</a:t>
            </a:r>
          </a:p>
          <a:p>
            <a:r>
              <a:rPr lang="en-US" dirty="0">
                <a:latin typeface="Arial" panose="020B0604020202020204" pitchFamily="34" charset="0"/>
                <a:cs typeface="Arial" panose="020B0604020202020204" pitchFamily="34" charset="0"/>
              </a:rPr>
              <a:t>December 15, 2025 – Formal Tribal Consultation (ORS 182.164)</a:t>
            </a:r>
          </a:p>
          <a:p>
            <a:r>
              <a:rPr lang="en-US" dirty="0">
                <a:latin typeface="Arial" panose="020B0604020202020204" pitchFamily="34" charset="0"/>
                <a:cs typeface="Arial" panose="020B0604020202020204" pitchFamily="34" charset="0"/>
              </a:rPr>
              <a:t>Early January 2026 – Rules Advisory Committee Meeting  - Narrow rule options</a:t>
            </a:r>
          </a:p>
          <a:p>
            <a:r>
              <a:rPr lang="en-US" dirty="0">
                <a:latin typeface="Arial" panose="020B0604020202020204" pitchFamily="34" charset="0"/>
                <a:cs typeface="Arial" panose="020B0604020202020204" pitchFamily="34" charset="0"/>
              </a:rPr>
              <a:t>Late January 2026 – Marine Board Meeting – Siletz River Draft Rules Sideboard Discussion</a:t>
            </a:r>
          </a:p>
          <a:p>
            <a:r>
              <a:rPr lang="en-US" dirty="0">
                <a:latin typeface="Arial" panose="020B0604020202020204" pitchFamily="34" charset="0"/>
                <a:cs typeface="Arial" panose="020B0604020202020204" pitchFamily="34" charset="0"/>
              </a:rPr>
              <a:t>March 2026 – Tribal Consultation – First Draft rules (ORS 182.164)</a:t>
            </a:r>
          </a:p>
          <a:p>
            <a:pPr marL="0" indent="0">
              <a:buNone/>
            </a:pPr>
            <a:endParaRPr lang="en-US" dirty="0">
              <a:latin typeface="Arial" panose="020B0604020202020204" pitchFamily="34" charset="0"/>
              <a:cs typeface="Arial" panose="020B0604020202020204" pitchFamily="34" charset="0"/>
            </a:endParaRPr>
          </a:p>
        </p:txBody>
      </p:sp>
      <p:pic>
        <p:nvPicPr>
          <p:cNvPr id="4" name="Picture 3" descr="Oregon State Marine Board Logo">
            <a:extLst>
              <a:ext uri="{FF2B5EF4-FFF2-40B4-BE49-F238E27FC236}">
                <a16:creationId xmlns:a16="http://schemas.microsoft.com/office/drawing/2014/main" id="{ECA8E788-37ED-61BD-84FC-3D8A02FD6C5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11093" y="4986338"/>
            <a:ext cx="1530529" cy="1517162"/>
          </a:xfrm>
          <a:prstGeom prst="rect">
            <a:avLst/>
          </a:prstGeom>
        </p:spPr>
      </p:pic>
    </p:spTree>
    <p:extLst>
      <p:ext uri="{BB962C8B-B14F-4D97-AF65-F5344CB8AC3E}">
        <p14:creationId xmlns:p14="http://schemas.microsoft.com/office/powerpoint/2010/main" val="22954431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a:extLst>
            <a:ext uri="{FF2B5EF4-FFF2-40B4-BE49-F238E27FC236}">
              <a16:creationId xmlns:a16="http://schemas.microsoft.com/office/drawing/2014/main" id="{ED9AF78F-6167-DA3B-83FC-159180D692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F50A0B-1436-E1D2-3D7E-B8086D76073E}"/>
              </a:ext>
            </a:extLst>
          </p:cNvPr>
          <p:cNvSpPr>
            <a:spLocks noGrp="1"/>
          </p:cNvSpPr>
          <p:nvPr>
            <p:ph type="title"/>
          </p:nvPr>
        </p:nvSpPr>
        <p:spPr/>
        <p:txBody>
          <a:bodyPr/>
          <a:lstStyle/>
          <a:p>
            <a:pPr algn="ctr"/>
            <a:r>
              <a:rPr lang="en-US" dirty="0">
                <a:latin typeface="Arial" panose="020B0604020202020204" pitchFamily="34" charset="0"/>
                <a:cs typeface="Arial" panose="020B0604020202020204" pitchFamily="34" charset="0"/>
              </a:rPr>
              <a:t>Siletz River Rules Timeline</a:t>
            </a:r>
          </a:p>
        </p:txBody>
      </p:sp>
      <p:sp>
        <p:nvSpPr>
          <p:cNvPr id="3" name="Content Placeholder 2">
            <a:extLst>
              <a:ext uri="{FF2B5EF4-FFF2-40B4-BE49-F238E27FC236}">
                <a16:creationId xmlns:a16="http://schemas.microsoft.com/office/drawing/2014/main" id="{25475AC7-20B0-6E97-8104-70006B30B866}"/>
              </a:ext>
            </a:extLst>
          </p:cNvPr>
          <p:cNvSpPr>
            <a:spLocks noGrp="1"/>
          </p:cNvSpPr>
          <p:nvPr>
            <p:ph idx="1"/>
          </p:nvPr>
        </p:nvSpPr>
        <p:spPr/>
        <p:txBody>
          <a:bodyPr/>
          <a:lstStyle/>
          <a:p>
            <a:r>
              <a:rPr lang="en-US" dirty="0">
                <a:latin typeface="Arial" panose="020B0604020202020204" pitchFamily="34" charset="0"/>
                <a:cs typeface="Arial" panose="020B0604020202020204" pitchFamily="34" charset="0"/>
              </a:rPr>
              <a:t>April 2026 – Marine Board Meeting – Board vote on First Draft Rules</a:t>
            </a:r>
          </a:p>
          <a:p>
            <a:pPr lvl="1"/>
            <a:r>
              <a:rPr lang="en-US" sz="2800" dirty="0">
                <a:latin typeface="Arial" panose="020B0604020202020204" pitchFamily="34" charset="0"/>
                <a:cs typeface="Arial" panose="020B0604020202020204" pitchFamily="34" charset="0"/>
              </a:rPr>
              <a:t>If Draft Rules are Approved:</a:t>
            </a:r>
          </a:p>
          <a:p>
            <a:pPr lvl="3"/>
            <a:r>
              <a:rPr lang="en-US" sz="2800" dirty="0">
                <a:latin typeface="Arial" panose="020B0604020202020204" pitchFamily="34" charset="0"/>
                <a:cs typeface="Arial" panose="020B0604020202020204" pitchFamily="34" charset="0"/>
              </a:rPr>
              <a:t>May 2026 – Open Public Comment Period</a:t>
            </a:r>
          </a:p>
          <a:p>
            <a:pPr lvl="3"/>
            <a:r>
              <a:rPr lang="en-US" sz="2800" dirty="0">
                <a:latin typeface="Arial" panose="020B0604020202020204" pitchFamily="34" charset="0"/>
                <a:cs typeface="Arial" panose="020B0604020202020204" pitchFamily="34" charset="0"/>
              </a:rPr>
              <a:t>June 2026 – Public Hearings, one held in Newport, one held in Willamette Valley</a:t>
            </a:r>
          </a:p>
          <a:p>
            <a:pPr lvl="1"/>
            <a:r>
              <a:rPr lang="en-US" sz="2800" dirty="0">
                <a:latin typeface="Arial" panose="020B0604020202020204" pitchFamily="34" charset="0"/>
                <a:cs typeface="Arial" panose="020B0604020202020204" pitchFamily="34" charset="0"/>
              </a:rPr>
              <a:t>July 2026 – Marine Board Meeting – Approval Final Rules</a:t>
            </a:r>
          </a:p>
          <a:p>
            <a:endParaRPr lang="en-US" dirty="0">
              <a:latin typeface="Arial" panose="020B0604020202020204" pitchFamily="34" charset="0"/>
              <a:cs typeface="Arial" panose="020B0604020202020204" pitchFamily="34" charset="0"/>
            </a:endParaRPr>
          </a:p>
        </p:txBody>
      </p:sp>
      <p:pic>
        <p:nvPicPr>
          <p:cNvPr id="4" name="Picture 3" descr="Oregon State Marine Board Logo">
            <a:extLst>
              <a:ext uri="{FF2B5EF4-FFF2-40B4-BE49-F238E27FC236}">
                <a16:creationId xmlns:a16="http://schemas.microsoft.com/office/drawing/2014/main" id="{19982A8D-BCB2-F4AA-D150-33EAE0B63B2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11093" y="4986338"/>
            <a:ext cx="1530529" cy="1517162"/>
          </a:xfrm>
          <a:prstGeom prst="rect">
            <a:avLst/>
          </a:prstGeom>
        </p:spPr>
      </p:pic>
    </p:spTree>
    <p:extLst>
      <p:ext uri="{BB962C8B-B14F-4D97-AF65-F5344CB8AC3E}">
        <p14:creationId xmlns:p14="http://schemas.microsoft.com/office/powerpoint/2010/main" val="11955870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a:extLst>
            <a:ext uri="{FF2B5EF4-FFF2-40B4-BE49-F238E27FC236}">
              <a16:creationId xmlns:a16="http://schemas.microsoft.com/office/drawing/2014/main" id="{FAD7FA93-C7D1-9932-BCA7-6A586F9AA7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DCFFD5-B0E4-D497-9C2F-61850D05157C}"/>
              </a:ext>
            </a:extLst>
          </p:cNvPr>
          <p:cNvSpPr>
            <a:spLocks noGrp="1"/>
          </p:cNvSpPr>
          <p:nvPr>
            <p:ph type="title"/>
          </p:nvPr>
        </p:nvSpPr>
        <p:spPr>
          <a:xfrm>
            <a:off x="838199" y="85725"/>
            <a:ext cx="10515600" cy="1325563"/>
          </a:xfrm>
        </p:spPr>
        <p:txBody>
          <a:bodyPr/>
          <a:lstStyle/>
          <a:p>
            <a:pPr algn="ctr"/>
            <a:r>
              <a:rPr lang="en-US" dirty="0">
                <a:latin typeface="Arial" panose="020B0604020202020204" pitchFamily="34" charset="0"/>
                <a:cs typeface="Arial" panose="020B0604020202020204" pitchFamily="34" charset="0"/>
              </a:rPr>
              <a:t>Siletz River Rules Timeline</a:t>
            </a:r>
          </a:p>
        </p:txBody>
      </p:sp>
      <p:sp>
        <p:nvSpPr>
          <p:cNvPr id="3" name="Content Placeholder 2">
            <a:extLst>
              <a:ext uri="{FF2B5EF4-FFF2-40B4-BE49-F238E27FC236}">
                <a16:creationId xmlns:a16="http://schemas.microsoft.com/office/drawing/2014/main" id="{7DB40B41-C9FA-C259-9B94-9B449523C437}"/>
              </a:ext>
            </a:extLst>
          </p:cNvPr>
          <p:cNvSpPr>
            <a:spLocks noGrp="1"/>
          </p:cNvSpPr>
          <p:nvPr>
            <p:ph idx="1"/>
          </p:nvPr>
        </p:nvSpPr>
        <p:spPr>
          <a:xfrm>
            <a:off x="540808" y="1200394"/>
            <a:ext cx="10515600" cy="4351338"/>
          </a:xfrm>
        </p:spPr>
        <p:txBody>
          <a:bodyPr>
            <a:normAutofit/>
          </a:bodyPr>
          <a:lstStyle/>
          <a:p>
            <a:pPr marL="0" indent="0">
              <a:buNone/>
            </a:pPr>
            <a:r>
              <a:rPr lang="en-US" dirty="0">
                <a:latin typeface="Arial" panose="020B0604020202020204" pitchFamily="34" charset="0"/>
                <a:cs typeface="Arial" panose="020B0604020202020204" pitchFamily="34" charset="0"/>
              </a:rPr>
              <a:t>If First Draft Rules are Not Approved at April 2026 Board Meeting:</a:t>
            </a:r>
          </a:p>
          <a:p>
            <a:pPr lvl="1"/>
            <a:r>
              <a:rPr lang="en-US" sz="2800" dirty="0">
                <a:latin typeface="Arial" panose="020B0604020202020204" pitchFamily="34" charset="0"/>
                <a:cs typeface="Arial" panose="020B0604020202020204" pitchFamily="34" charset="0"/>
              </a:rPr>
              <a:t>May 2026 – Tribal Consultation on Second Draft Rules (ORS 182.164)</a:t>
            </a:r>
          </a:p>
          <a:p>
            <a:pPr lvl="1"/>
            <a:r>
              <a:rPr lang="en-US" sz="2800" dirty="0">
                <a:latin typeface="Arial" panose="020B0604020202020204" pitchFamily="34" charset="0"/>
                <a:cs typeface="Arial" panose="020B0604020202020204" pitchFamily="34" charset="0"/>
              </a:rPr>
              <a:t>July 2026 – Marine Board Meeting – Board Vote on Second Draft Rules</a:t>
            </a:r>
          </a:p>
          <a:p>
            <a:pPr lvl="1"/>
            <a:r>
              <a:rPr lang="en-US" sz="2800" dirty="0">
                <a:latin typeface="Arial" panose="020B0604020202020204" pitchFamily="34" charset="0"/>
                <a:cs typeface="Arial" panose="020B0604020202020204" pitchFamily="34" charset="0"/>
              </a:rPr>
              <a:t>August 2026 – Open Public Comment</a:t>
            </a:r>
          </a:p>
          <a:p>
            <a:pPr lvl="1"/>
            <a:r>
              <a:rPr lang="en-US" sz="2800" dirty="0">
                <a:latin typeface="Arial" panose="020B0604020202020204" pitchFamily="34" charset="0"/>
                <a:cs typeface="Arial" panose="020B0604020202020204" pitchFamily="34" charset="0"/>
              </a:rPr>
              <a:t>September 2026 – Possible Public Hearing</a:t>
            </a:r>
          </a:p>
          <a:p>
            <a:pPr lvl="1"/>
            <a:r>
              <a:rPr lang="en-US" sz="2800" dirty="0">
                <a:latin typeface="Arial" panose="020B0604020202020204" pitchFamily="34" charset="0"/>
                <a:cs typeface="Arial" panose="020B0604020202020204" pitchFamily="34" charset="0"/>
              </a:rPr>
              <a:t>October 2026 – Marine Board Meeting – Approve Final Rules</a:t>
            </a:r>
          </a:p>
          <a:p>
            <a:pPr lvl="1"/>
            <a:r>
              <a:rPr lang="en-US" sz="2800" dirty="0">
                <a:latin typeface="Arial" panose="020B0604020202020204" pitchFamily="34" charset="0"/>
                <a:cs typeface="Arial" panose="020B0604020202020204" pitchFamily="34" charset="0"/>
              </a:rPr>
              <a:t>November 1, 2026 – If approved, New Rules Implementation</a:t>
            </a:r>
          </a:p>
        </p:txBody>
      </p:sp>
      <p:pic>
        <p:nvPicPr>
          <p:cNvPr id="4" name="Picture 3" descr="Oregon State Marine Board Logo">
            <a:extLst>
              <a:ext uri="{FF2B5EF4-FFF2-40B4-BE49-F238E27FC236}">
                <a16:creationId xmlns:a16="http://schemas.microsoft.com/office/drawing/2014/main" id="{B41D81D0-EB5A-B3E4-6554-0AE43B598C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8535" y="5340838"/>
            <a:ext cx="1530529" cy="1517162"/>
          </a:xfrm>
          <a:prstGeom prst="rect">
            <a:avLst/>
          </a:prstGeom>
        </p:spPr>
      </p:pic>
    </p:spTree>
    <p:extLst>
      <p:ext uri="{BB962C8B-B14F-4D97-AF65-F5344CB8AC3E}">
        <p14:creationId xmlns:p14="http://schemas.microsoft.com/office/powerpoint/2010/main" val="9927415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48B9D-345D-0F64-FFE9-E3D8E0DFC1B3}"/>
              </a:ext>
            </a:extLst>
          </p:cNvPr>
          <p:cNvSpPr>
            <a:spLocks noGrp="1"/>
          </p:cNvSpPr>
          <p:nvPr>
            <p:ph type="title"/>
          </p:nvPr>
        </p:nvSpPr>
        <p:spPr>
          <a:xfrm>
            <a:off x="982134" y="-241830"/>
            <a:ext cx="10515600" cy="1325563"/>
          </a:xfrm>
        </p:spPr>
        <p:txBody>
          <a:bodyPr/>
          <a:lstStyle/>
          <a:p>
            <a:r>
              <a:rPr lang="en-US" dirty="0"/>
              <a:t>Survey Result – Rules Advisory Committee</a:t>
            </a:r>
          </a:p>
        </p:txBody>
      </p:sp>
      <p:graphicFrame>
        <p:nvGraphicFramePr>
          <p:cNvPr id="5" name="Content Placeholder 4">
            <a:extLst>
              <a:ext uri="{FF2B5EF4-FFF2-40B4-BE49-F238E27FC236}">
                <a16:creationId xmlns:a16="http://schemas.microsoft.com/office/drawing/2014/main" id="{DA84A118-42C9-3C81-9628-677728219089}"/>
              </a:ext>
            </a:extLst>
          </p:cNvPr>
          <p:cNvGraphicFramePr>
            <a:graphicFrameLocks noGrp="1"/>
          </p:cNvGraphicFramePr>
          <p:nvPr>
            <p:ph idx="1"/>
            <p:extLst>
              <p:ext uri="{D42A27DB-BD31-4B8C-83A1-F6EECF244321}">
                <p14:modId xmlns:p14="http://schemas.microsoft.com/office/powerpoint/2010/main" val="2095006299"/>
              </p:ext>
            </p:extLst>
          </p:nvPr>
        </p:nvGraphicFramePr>
        <p:xfrm>
          <a:off x="1083733" y="948267"/>
          <a:ext cx="9652001" cy="5620222"/>
        </p:xfrm>
        <a:graphic>
          <a:graphicData uri="http://schemas.openxmlformats.org/drawingml/2006/table">
            <a:tbl>
              <a:tblPr/>
              <a:tblGrid>
                <a:gridCol w="8554040">
                  <a:extLst>
                    <a:ext uri="{9D8B030D-6E8A-4147-A177-3AD203B41FA5}">
                      <a16:colId xmlns:a16="http://schemas.microsoft.com/office/drawing/2014/main" val="1451640428"/>
                    </a:ext>
                  </a:extLst>
                </a:gridCol>
                <a:gridCol w="1097961">
                  <a:extLst>
                    <a:ext uri="{9D8B030D-6E8A-4147-A177-3AD203B41FA5}">
                      <a16:colId xmlns:a16="http://schemas.microsoft.com/office/drawing/2014/main" val="2784403527"/>
                    </a:ext>
                  </a:extLst>
                </a:gridCol>
              </a:tblGrid>
              <a:tr h="353315">
                <a:tc>
                  <a:txBody>
                    <a:bodyPr/>
                    <a:lstStyle/>
                    <a:p>
                      <a:pPr algn="ctr" fontAlgn="b">
                        <a:buNone/>
                      </a:pPr>
                      <a:r>
                        <a:rPr lang="en-US" sz="2000" b="1" i="0" u="none" strike="noStrike" dirty="0">
                          <a:solidFill>
                            <a:srgbClr val="000000"/>
                          </a:solidFill>
                          <a:effectLst/>
                          <a:latin typeface="Arial" panose="020B0604020202020204" pitchFamily="34" charset="0"/>
                        </a:rPr>
                        <a:t>Opinion</a:t>
                      </a:r>
                    </a:p>
                  </a:txBody>
                  <a:tcPr marL="7581" marR="7581" marT="7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buNone/>
                      </a:pPr>
                      <a:r>
                        <a:rPr lang="en-US" sz="2000" b="1" i="0" u="none" strike="noStrike" dirty="0">
                          <a:solidFill>
                            <a:srgbClr val="000000"/>
                          </a:solidFill>
                          <a:effectLst/>
                          <a:latin typeface="Arial" panose="020B0604020202020204" pitchFamily="34" charset="0"/>
                        </a:rPr>
                        <a:t>Score</a:t>
                      </a:r>
                    </a:p>
                  </a:txBody>
                  <a:tcPr marL="7581" marR="7581" marT="7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04918167"/>
                  </a:ext>
                </a:extLst>
              </a:tr>
              <a:tr h="353315">
                <a:tc>
                  <a:txBody>
                    <a:bodyPr/>
                    <a:lstStyle/>
                    <a:p>
                      <a:pPr algn="l" fontAlgn="b">
                        <a:buNone/>
                      </a:pPr>
                      <a:r>
                        <a:rPr lang="en-US" sz="2000" b="0" i="0" u="none" strike="noStrike">
                          <a:solidFill>
                            <a:srgbClr val="000000"/>
                          </a:solidFill>
                          <a:effectLst/>
                          <a:latin typeface="Arial" panose="020B0604020202020204" pitchFamily="34" charset="0"/>
                        </a:rPr>
                        <a:t>High speed boating creates conflict</a:t>
                      </a:r>
                    </a:p>
                  </a:txBody>
                  <a:tcPr marL="7581" marR="7581" marT="7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buNone/>
                      </a:pPr>
                      <a:r>
                        <a:rPr lang="en-US" sz="2000" b="0" i="0" u="none" strike="noStrike" dirty="0">
                          <a:solidFill>
                            <a:srgbClr val="000000"/>
                          </a:solidFill>
                          <a:effectLst/>
                          <a:latin typeface="Arial" panose="020B0604020202020204" pitchFamily="34" charset="0"/>
                        </a:rPr>
                        <a:t>66.67</a:t>
                      </a:r>
                    </a:p>
                  </a:txBody>
                  <a:tcPr marL="7581" marR="7581" marT="7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85998526"/>
                  </a:ext>
                </a:extLst>
              </a:tr>
              <a:tr h="353315">
                <a:tc>
                  <a:txBody>
                    <a:bodyPr/>
                    <a:lstStyle/>
                    <a:p>
                      <a:pPr algn="l" fontAlgn="b">
                        <a:buNone/>
                      </a:pPr>
                      <a:r>
                        <a:rPr lang="en-US" sz="2000" b="0" i="0" u="none" strike="noStrike" dirty="0">
                          <a:solidFill>
                            <a:srgbClr val="000000"/>
                          </a:solidFill>
                          <a:effectLst/>
                          <a:latin typeface="Arial" panose="020B0604020202020204" pitchFamily="34" charset="0"/>
                        </a:rPr>
                        <a:t>Rerunning a fishing location creates conflict</a:t>
                      </a:r>
                    </a:p>
                  </a:txBody>
                  <a:tcPr marL="7581" marR="7581" marT="7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buNone/>
                      </a:pPr>
                      <a:r>
                        <a:rPr lang="en-US" sz="2000" b="0" i="0" u="none" strike="noStrike" dirty="0">
                          <a:solidFill>
                            <a:srgbClr val="000000"/>
                          </a:solidFill>
                          <a:effectLst/>
                          <a:latin typeface="Arial" panose="020B0604020202020204" pitchFamily="34" charset="0"/>
                        </a:rPr>
                        <a:t>61.46</a:t>
                      </a:r>
                    </a:p>
                  </a:txBody>
                  <a:tcPr marL="7581" marR="7581" marT="7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21037450"/>
                  </a:ext>
                </a:extLst>
              </a:tr>
              <a:tr h="353315">
                <a:tc>
                  <a:txBody>
                    <a:bodyPr/>
                    <a:lstStyle/>
                    <a:p>
                      <a:pPr algn="l" fontAlgn="b">
                        <a:buNone/>
                      </a:pPr>
                      <a:r>
                        <a:rPr lang="en-US" sz="2000" b="0" i="0" u="none" strike="noStrike">
                          <a:solidFill>
                            <a:srgbClr val="000000"/>
                          </a:solidFill>
                          <a:effectLst/>
                          <a:latin typeface="Arial" panose="020B0604020202020204" pitchFamily="34" charset="0"/>
                        </a:rPr>
                        <a:t>Conditions on other rivers drive conflict to the Siletz</a:t>
                      </a:r>
                    </a:p>
                  </a:txBody>
                  <a:tcPr marL="7581" marR="7581" marT="7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buNone/>
                      </a:pPr>
                      <a:r>
                        <a:rPr lang="en-US" sz="2000" b="0" i="0" u="none" strike="noStrike" dirty="0">
                          <a:solidFill>
                            <a:srgbClr val="000000"/>
                          </a:solidFill>
                          <a:effectLst/>
                          <a:latin typeface="Arial" panose="020B0604020202020204" pitchFamily="34" charset="0"/>
                        </a:rPr>
                        <a:t>58.33</a:t>
                      </a:r>
                    </a:p>
                  </a:txBody>
                  <a:tcPr marL="7581" marR="7581" marT="7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15838268"/>
                  </a:ext>
                </a:extLst>
              </a:tr>
              <a:tr h="353315">
                <a:tc>
                  <a:txBody>
                    <a:bodyPr/>
                    <a:lstStyle/>
                    <a:p>
                      <a:pPr algn="l" fontAlgn="b">
                        <a:buNone/>
                      </a:pPr>
                      <a:r>
                        <a:rPr lang="en-US" sz="2000" b="0" i="0" u="none" strike="noStrike">
                          <a:solidFill>
                            <a:srgbClr val="000000"/>
                          </a:solidFill>
                          <a:effectLst/>
                          <a:latin typeface="Arial" panose="020B0604020202020204" pitchFamily="34" charset="0"/>
                        </a:rPr>
                        <a:t>Gas powered motors create conflict</a:t>
                      </a:r>
                    </a:p>
                  </a:txBody>
                  <a:tcPr marL="7581" marR="7581" marT="7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buNone/>
                      </a:pPr>
                      <a:r>
                        <a:rPr lang="en-US" sz="2000" b="0" i="0" u="none" strike="noStrike" dirty="0">
                          <a:solidFill>
                            <a:srgbClr val="000000"/>
                          </a:solidFill>
                          <a:effectLst/>
                          <a:latin typeface="Arial" panose="020B0604020202020204" pitchFamily="34" charset="0"/>
                        </a:rPr>
                        <a:t>57.29</a:t>
                      </a:r>
                    </a:p>
                  </a:txBody>
                  <a:tcPr marL="7581" marR="7581" marT="7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53460282"/>
                  </a:ext>
                </a:extLst>
              </a:tr>
              <a:tr h="353315">
                <a:tc>
                  <a:txBody>
                    <a:bodyPr/>
                    <a:lstStyle/>
                    <a:p>
                      <a:pPr algn="l" fontAlgn="b">
                        <a:buNone/>
                      </a:pPr>
                      <a:r>
                        <a:rPr lang="en-US" sz="2000" b="0" i="0" u="none" strike="noStrike">
                          <a:solidFill>
                            <a:srgbClr val="000000"/>
                          </a:solidFill>
                          <a:effectLst/>
                          <a:latin typeface="Arial" panose="020B0604020202020204" pitchFamily="34" charset="0"/>
                        </a:rPr>
                        <a:t>Number of fish create conflict</a:t>
                      </a:r>
                    </a:p>
                  </a:txBody>
                  <a:tcPr marL="7581" marR="7581" marT="7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buNone/>
                      </a:pPr>
                      <a:r>
                        <a:rPr lang="en-US" sz="2000" b="0" i="0" u="none" strike="noStrike" dirty="0">
                          <a:solidFill>
                            <a:srgbClr val="000000"/>
                          </a:solidFill>
                          <a:effectLst/>
                          <a:latin typeface="Arial" panose="020B0604020202020204" pitchFamily="34" charset="0"/>
                        </a:rPr>
                        <a:t>55.21</a:t>
                      </a:r>
                    </a:p>
                  </a:txBody>
                  <a:tcPr marL="7581" marR="7581" marT="7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61239312"/>
                  </a:ext>
                </a:extLst>
              </a:tr>
              <a:tr h="682387">
                <a:tc>
                  <a:txBody>
                    <a:bodyPr/>
                    <a:lstStyle/>
                    <a:p>
                      <a:pPr algn="l" fontAlgn="b">
                        <a:buNone/>
                      </a:pPr>
                      <a:r>
                        <a:rPr lang="en-US" sz="2000" b="0" i="0" u="none" strike="noStrike">
                          <a:solidFill>
                            <a:srgbClr val="000000"/>
                          </a:solidFill>
                          <a:effectLst/>
                          <a:latin typeface="Arial" panose="020B0604020202020204" pitchFamily="34" charset="0"/>
                        </a:rPr>
                        <a:t>Electric powered motors create conflict</a:t>
                      </a:r>
                    </a:p>
                  </a:txBody>
                  <a:tcPr marL="7581" marR="7581" marT="7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buNone/>
                      </a:pPr>
                      <a:r>
                        <a:rPr lang="en-US" sz="2000" b="0" i="0" u="none" strike="noStrike" dirty="0">
                          <a:solidFill>
                            <a:srgbClr val="000000"/>
                          </a:solidFill>
                          <a:effectLst/>
                          <a:latin typeface="Arial" panose="020B0604020202020204" pitchFamily="34" charset="0"/>
                        </a:rPr>
                        <a:t>53.13</a:t>
                      </a:r>
                    </a:p>
                  </a:txBody>
                  <a:tcPr marL="7581" marR="7581" marT="7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32526793"/>
                  </a:ext>
                </a:extLst>
              </a:tr>
              <a:tr h="353315">
                <a:tc>
                  <a:txBody>
                    <a:bodyPr/>
                    <a:lstStyle/>
                    <a:p>
                      <a:pPr algn="l" fontAlgn="b">
                        <a:buNone/>
                      </a:pPr>
                      <a:r>
                        <a:rPr lang="en-US" sz="2000" b="0" i="0" u="none" strike="noStrike">
                          <a:solidFill>
                            <a:srgbClr val="000000"/>
                          </a:solidFill>
                          <a:effectLst/>
                          <a:latin typeface="Arial" panose="020B0604020202020204" pitchFamily="34" charset="0"/>
                        </a:rPr>
                        <a:t>Fishing methods create conflict</a:t>
                      </a:r>
                    </a:p>
                  </a:txBody>
                  <a:tcPr marL="7581" marR="7581" marT="7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buNone/>
                      </a:pPr>
                      <a:r>
                        <a:rPr lang="en-US" sz="2000" b="0" i="0" u="none" strike="noStrike" dirty="0">
                          <a:solidFill>
                            <a:srgbClr val="000000"/>
                          </a:solidFill>
                          <a:effectLst/>
                          <a:latin typeface="Arial" panose="020B0604020202020204" pitchFamily="34" charset="0"/>
                        </a:rPr>
                        <a:t>52.08</a:t>
                      </a:r>
                    </a:p>
                  </a:txBody>
                  <a:tcPr marL="7581" marR="7581" marT="7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19136745"/>
                  </a:ext>
                </a:extLst>
              </a:tr>
              <a:tr h="353315">
                <a:tc>
                  <a:txBody>
                    <a:bodyPr/>
                    <a:lstStyle/>
                    <a:p>
                      <a:pPr algn="l" fontAlgn="b">
                        <a:buNone/>
                      </a:pPr>
                      <a:r>
                        <a:rPr lang="en-US" sz="2000" b="0" i="0" u="none" strike="noStrike">
                          <a:solidFill>
                            <a:srgbClr val="000000"/>
                          </a:solidFill>
                          <a:effectLst/>
                          <a:latin typeface="Arial" panose="020B0604020202020204" pitchFamily="34" charset="0"/>
                        </a:rPr>
                        <a:t>Early morning or late evening boating causes conflict</a:t>
                      </a:r>
                    </a:p>
                  </a:txBody>
                  <a:tcPr marL="7581" marR="7581" marT="7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buNone/>
                      </a:pPr>
                      <a:r>
                        <a:rPr lang="en-US" sz="2000" b="0" i="0" u="none" strike="noStrike" dirty="0">
                          <a:solidFill>
                            <a:srgbClr val="000000"/>
                          </a:solidFill>
                          <a:effectLst/>
                          <a:latin typeface="Arial" panose="020B0604020202020204" pitchFamily="34" charset="0"/>
                        </a:rPr>
                        <a:t>44.79</a:t>
                      </a:r>
                    </a:p>
                  </a:txBody>
                  <a:tcPr marL="7581" marR="7581" marT="7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02814677"/>
                  </a:ext>
                </a:extLst>
              </a:tr>
              <a:tr h="698055">
                <a:tc>
                  <a:txBody>
                    <a:bodyPr/>
                    <a:lstStyle/>
                    <a:p>
                      <a:pPr algn="l" fontAlgn="b">
                        <a:buNone/>
                      </a:pPr>
                      <a:r>
                        <a:rPr lang="en-US" sz="2000" b="0" i="0" u="none" strike="noStrike">
                          <a:solidFill>
                            <a:srgbClr val="000000"/>
                          </a:solidFill>
                          <a:effectLst/>
                          <a:latin typeface="Arial" panose="020B0604020202020204" pitchFamily="34" charset="0"/>
                        </a:rPr>
                        <a:t>The level of conflict is consistent the length of the river</a:t>
                      </a:r>
                    </a:p>
                  </a:txBody>
                  <a:tcPr marL="7581" marR="7581" marT="7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buNone/>
                      </a:pPr>
                      <a:r>
                        <a:rPr lang="en-US" sz="2000" b="0" i="0" u="none" strike="noStrike" dirty="0">
                          <a:solidFill>
                            <a:srgbClr val="000000"/>
                          </a:solidFill>
                          <a:effectLst/>
                          <a:latin typeface="Arial" panose="020B0604020202020204" pitchFamily="34" charset="0"/>
                        </a:rPr>
                        <a:t>43.75</a:t>
                      </a:r>
                    </a:p>
                  </a:txBody>
                  <a:tcPr marL="7581" marR="7581" marT="7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044561"/>
                  </a:ext>
                </a:extLst>
              </a:tr>
              <a:tr h="353315">
                <a:tc>
                  <a:txBody>
                    <a:bodyPr/>
                    <a:lstStyle/>
                    <a:p>
                      <a:pPr algn="l" fontAlgn="b">
                        <a:buNone/>
                      </a:pPr>
                      <a:r>
                        <a:rPr lang="en-US" sz="2000" b="0" i="0" u="none" strike="noStrike">
                          <a:solidFill>
                            <a:srgbClr val="000000"/>
                          </a:solidFill>
                          <a:effectLst/>
                          <a:latin typeface="Arial" panose="020B0604020202020204" pitchFamily="34" charset="0"/>
                        </a:rPr>
                        <a:t>Users can manage conflict</a:t>
                      </a:r>
                    </a:p>
                  </a:txBody>
                  <a:tcPr marL="7581" marR="7581" marT="7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buNone/>
                      </a:pPr>
                      <a:r>
                        <a:rPr lang="en-US" sz="2000" b="0" i="0" u="none" strike="noStrike" dirty="0">
                          <a:solidFill>
                            <a:srgbClr val="000000"/>
                          </a:solidFill>
                          <a:effectLst/>
                          <a:latin typeface="Arial" panose="020B0604020202020204" pitchFamily="34" charset="0"/>
                        </a:rPr>
                        <a:t>42.71</a:t>
                      </a:r>
                    </a:p>
                  </a:txBody>
                  <a:tcPr marL="7581" marR="7581" marT="7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64066502"/>
                  </a:ext>
                </a:extLst>
              </a:tr>
              <a:tr h="353315">
                <a:tc>
                  <a:txBody>
                    <a:bodyPr/>
                    <a:lstStyle/>
                    <a:p>
                      <a:pPr algn="l" fontAlgn="b">
                        <a:buNone/>
                      </a:pPr>
                      <a:r>
                        <a:rPr lang="en-US" sz="2000" b="0" i="0" u="none" strike="noStrike">
                          <a:solidFill>
                            <a:srgbClr val="000000"/>
                          </a:solidFill>
                          <a:effectLst/>
                          <a:latin typeface="Arial" panose="020B0604020202020204" pitchFamily="34" charset="0"/>
                        </a:rPr>
                        <a:t>Anchoring creates conflict</a:t>
                      </a:r>
                    </a:p>
                  </a:txBody>
                  <a:tcPr marL="7581" marR="7581" marT="7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buNone/>
                      </a:pPr>
                      <a:r>
                        <a:rPr lang="en-US" sz="2000" b="0" i="0" u="none" strike="noStrike" dirty="0">
                          <a:solidFill>
                            <a:srgbClr val="000000"/>
                          </a:solidFill>
                          <a:effectLst/>
                          <a:latin typeface="Arial" panose="020B0604020202020204" pitchFamily="34" charset="0"/>
                        </a:rPr>
                        <a:t>41.67</a:t>
                      </a:r>
                    </a:p>
                  </a:txBody>
                  <a:tcPr marL="7581" marR="7581" marT="7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12693857"/>
                  </a:ext>
                </a:extLst>
              </a:tr>
              <a:tr h="353315">
                <a:tc>
                  <a:txBody>
                    <a:bodyPr/>
                    <a:lstStyle/>
                    <a:p>
                      <a:pPr algn="l" fontAlgn="b">
                        <a:buNone/>
                      </a:pPr>
                      <a:r>
                        <a:rPr lang="en-US" sz="2000" b="0" i="0" u="none" strike="noStrike">
                          <a:solidFill>
                            <a:srgbClr val="000000"/>
                          </a:solidFill>
                          <a:effectLst/>
                          <a:latin typeface="Arial" panose="020B0604020202020204" pitchFamily="34" charset="0"/>
                        </a:rPr>
                        <a:t>Fishing guides create conflict</a:t>
                      </a:r>
                    </a:p>
                  </a:txBody>
                  <a:tcPr marL="7581" marR="7581" marT="7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buNone/>
                      </a:pPr>
                      <a:r>
                        <a:rPr lang="en-US" sz="2000" b="0" i="0" u="none" strike="noStrike" dirty="0">
                          <a:solidFill>
                            <a:srgbClr val="000000"/>
                          </a:solidFill>
                          <a:effectLst/>
                          <a:latin typeface="Arial" panose="020B0604020202020204" pitchFamily="34" charset="0"/>
                        </a:rPr>
                        <a:t>37.5</a:t>
                      </a:r>
                    </a:p>
                  </a:txBody>
                  <a:tcPr marL="7581" marR="7581" marT="7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22413443"/>
                  </a:ext>
                </a:extLst>
              </a:tr>
              <a:tr h="353315">
                <a:tc>
                  <a:txBody>
                    <a:bodyPr/>
                    <a:lstStyle/>
                    <a:p>
                      <a:pPr algn="l" fontAlgn="b">
                        <a:buNone/>
                      </a:pPr>
                      <a:r>
                        <a:rPr lang="en-US" sz="2000" b="0" i="0" u="none" strike="noStrike">
                          <a:solidFill>
                            <a:srgbClr val="000000"/>
                          </a:solidFill>
                          <a:effectLst/>
                          <a:latin typeface="Arial" panose="020B0604020202020204" pitchFamily="34" charset="0"/>
                        </a:rPr>
                        <a:t>There is no conflict on the river</a:t>
                      </a:r>
                    </a:p>
                  </a:txBody>
                  <a:tcPr marL="7581" marR="7581" marT="7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buNone/>
                      </a:pPr>
                      <a:r>
                        <a:rPr lang="en-US" sz="2000" b="0" i="0" u="none" strike="noStrike" dirty="0">
                          <a:solidFill>
                            <a:srgbClr val="000000"/>
                          </a:solidFill>
                          <a:effectLst/>
                          <a:latin typeface="Arial" panose="020B0604020202020204" pitchFamily="34" charset="0"/>
                        </a:rPr>
                        <a:t>35.42</a:t>
                      </a:r>
                    </a:p>
                  </a:txBody>
                  <a:tcPr marL="7581" marR="7581" marT="75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64833394"/>
                  </a:ext>
                </a:extLst>
              </a:tr>
            </a:tbl>
          </a:graphicData>
        </a:graphic>
      </p:graphicFrame>
      <p:pic>
        <p:nvPicPr>
          <p:cNvPr id="4" name="Picture 3" descr="Oregon State Marine Board Logo">
            <a:extLst>
              <a:ext uri="{FF2B5EF4-FFF2-40B4-BE49-F238E27FC236}">
                <a16:creationId xmlns:a16="http://schemas.microsoft.com/office/drawing/2014/main" id="{C4CAD375-1BCC-8C7C-A0FF-830A0D1E056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64383" y="4949723"/>
            <a:ext cx="1266701" cy="1255638"/>
          </a:xfrm>
          <a:prstGeom prst="rect">
            <a:avLst/>
          </a:prstGeom>
        </p:spPr>
      </p:pic>
    </p:spTree>
    <p:extLst>
      <p:ext uri="{BB962C8B-B14F-4D97-AF65-F5344CB8AC3E}">
        <p14:creationId xmlns:p14="http://schemas.microsoft.com/office/powerpoint/2010/main" val="5362821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68F57FD6B58644CA46BC1C4FECC1EED" ma:contentTypeVersion="0" ma:contentTypeDescription="Create a new document." ma:contentTypeScope="" ma:versionID="e8523437a013ff8b05a569124d512566">
  <xsd:schema xmlns:xsd="http://www.w3.org/2001/XMLSchema" xmlns:xs="http://www.w3.org/2001/XMLSchema" xmlns:p="http://schemas.microsoft.com/office/2006/metadata/properties" targetNamespace="http://schemas.microsoft.com/office/2006/metadata/properties" ma:root="true" ma:fieldsID="124fd2d4348e31d7b7bcc391e9da950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2E89BAE-8011-4114-8857-7394E5312FF5}"/>
</file>

<file path=customXml/itemProps2.xml><?xml version="1.0" encoding="utf-8"?>
<ds:datastoreItem xmlns:ds="http://schemas.openxmlformats.org/officeDocument/2006/customXml" ds:itemID="{8C874E0D-A350-40DE-A878-A134F6AA9C3A}"/>
</file>

<file path=customXml/itemProps3.xml><?xml version="1.0" encoding="utf-8"?>
<ds:datastoreItem xmlns:ds="http://schemas.openxmlformats.org/officeDocument/2006/customXml" ds:itemID="{6E9B60C5-18E6-4E44-88CF-FE4203077F4B}"/>
</file>

<file path=docMetadata/LabelInfo.xml><?xml version="1.0" encoding="utf-8"?>
<clbl:labelList xmlns:clbl="http://schemas.microsoft.com/office/2020/mipLabelMetadata">
  <clbl:label id="{09b73270-2993-4076-be47-9c78f42a1e84}" enabled="1" method="Privileged" siteId="{aa3f6932-fa7c-47b4-a0ce-a598cad161cf}" contentBits="0" removed="0"/>
</clbl:labelList>
</file>

<file path=docProps/app.xml><?xml version="1.0" encoding="utf-8"?>
<Properties xmlns="http://schemas.openxmlformats.org/officeDocument/2006/extended-properties" xmlns:vt="http://schemas.openxmlformats.org/officeDocument/2006/docPropsVTypes">
  <TotalTime>618</TotalTime>
  <Words>377</Words>
  <Application>Microsoft Office PowerPoint</Application>
  <PresentationFormat>Widescreen</PresentationFormat>
  <Paragraphs>63</Paragraphs>
  <Slides>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Aptos</vt:lpstr>
      <vt:lpstr>Aptos Display</vt:lpstr>
      <vt:lpstr>Arial</vt:lpstr>
      <vt:lpstr>Times New Roman</vt:lpstr>
      <vt:lpstr>Office Theme</vt:lpstr>
      <vt:lpstr>PowerPoint Presentation</vt:lpstr>
      <vt:lpstr>PowerPoint Presentation</vt:lpstr>
      <vt:lpstr>Siletz River Rules Timeline</vt:lpstr>
      <vt:lpstr>Siletz River Rules Timeline</vt:lpstr>
      <vt:lpstr>Siletz River Rules Timeline</vt:lpstr>
      <vt:lpstr>Survey Result – Rules Advisory Committee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HUDSPETH Phillip * BOAT</dc:creator>
  <cp:lastModifiedBy>HUDSPETH Phillip * BOAT</cp:lastModifiedBy>
  <cp:revision>12</cp:revision>
  <dcterms:created xsi:type="dcterms:W3CDTF">2025-10-21T16:09:18Z</dcterms:created>
  <dcterms:modified xsi:type="dcterms:W3CDTF">2025-10-22T23:11:24Z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0x010100868F57FD6B58644CA46BC1C4FECC1EED</vt:lpwstr>
  </property>
</Properties>
</file>