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sldIdLst>
    <p:sldId id="256" r:id="rId2"/>
    <p:sldId id="269" r:id="rId3"/>
    <p:sldId id="257" r:id="rId4"/>
    <p:sldId id="268" r:id="rId5"/>
    <p:sldId id="264" r:id="rId6"/>
    <p:sldId id="267" r:id="rId7"/>
    <p:sldId id="262" r:id="rId8"/>
    <p:sldId id="263" r:id="rId9"/>
    <p:sldId id="265" r:id="rId10"/>
    <p:sldId id="270"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Gorman" initials="DG" lastIdx="1" clrIdx="0">
    <p:extLst>
      <p:ext uri="{19B8F6BF-5375-455C-9EA6-DF929625EA0E}">
        <p15:presenceInfo xmlns:p15="http://schemas.microsoft.com/office/powerpoint/2012/main" userId="S-1-5-21-1646320861-1587469333-882615067-10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5309" autoAdjust="0"/>
  </p:normalViewPr>
  <p:slideViewPr>
    <p:cSldViewPr snapToGrid="0">
      <p:cViewPr varScale="1">
        <p:scale>
          <a:sx n="98" d="100"/>
          <a:sy n="98"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9-16T10:44:50.510"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F664C-8E07-4614-8255-01AA1C5A4EF0}"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8F298-8B29-4E98-81F5-12A831C6CEB7}" type="slidenum">
              <a:rPr lang="en-US" smtClean="0"/>
              <a:t>‹#›</a:t>
            </a:fld>
            <a:endParaRPr lang="en-US"/>
          </a:p>
        </p:txBody>
      </p:sp>
    </p:spTree>
    <p:extLst>
      <p:ext uri="{BB962C8B-B14F-4D97-AF65-F5344CB8AC3E}">
        <p14:creationId xmlns:p14="http://schemas.microsoft.com/office/powerpoint/2010/main" val="1190015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Scientific rationale for restricting boat motor use on the Siletz River is based on the best available science, underwater video surveying, salmon spawn surveying data, observation of boat motors being used on river and information relayed to natural resource department from Tribal Members. </a:t>
            </a:r>
          </a:p>
          <a:p>
            <a:endParaRPr lang="en-US" dirty="0" smtClean="0"/>
          </a:p>
          <a:p>
            <a:pPr marL="0" indent="0">
              <a:buNone/>
            </a:pPr>
            <a:r>
              <a:rPr lang="en-US" b="1" dirty="0" smtClean="0"/>
              <a:t>Sensitive Life Stages of Salmonids = Fertilized Eggs</a:t>
            </a:r>
            <a:r>
              <a:rPr lang="en-US" b="1" baseline="0" dirty="0" smtClean="0"/>
              <a:t> in gravel, </a:t>
            </a:r>
            <a:r>
              <a:rPr lang="en-US" b="1" baseline="0" dirty="0" err="1" smtClean="0"/>
              <a:t>alevins</a:t>
            </a:r>
            <a:r>
              <a:rPr lang="en-US" b="1" baseline="0" dirty="0" smtClean="0"/>
              <a:t>, fry and spawning adults. </a:t>
            </a:r>
            <a:r>
              <a:rPr lang="en-US" baseline="0" dirty="0" smtClean="0"/>
              <a:t>S</a:t>
            </a:r>
            <a:r>
              <a:rPr lang="en-US" dirty="0" smtClean="0"/>
              <a:t>pawning adults trying to build </a:t>
            </a:r>
            <a:r>
              <a:rPr lang="en-US" dirty="0" err="1" smtClean="0"/>
              <a:t>redds</a:t>
            </a:r>
            <a:r>
              <a:rPr lang="en-US" dirty="0" smtClean="0"/>
              <a:t>, eggs in gravel, fry emerging, fry living in shallow waters then later in slightly deeper water. </a:t>
            </a:r>
          </a:p>
          <a:p>
            <a:endParaRPr lang="en-US" dirty="0" smtClean="0"/>
          </a:p>
          <a:p>
            <a:r>
              <a:rPr lang="en-US" dirty="0" smtClean="0"/>
              <a:t>The best available scientific papers utilize jet boats in their studies. When you explore the methods and</a:t>
            </a:r>
            <a:r>
              <a:rPr lang="en-US" baseline="0" dirty="0" smtClean="0"/>
              <a:t> analysis sections of their Sutherland and Ogle, 1975 you learn that the steepest pressure gradients occur in two zones under a motor boat. One zone near the bow of the boat and another zone immediately behind the jet intake. The fluid pressure created from the bow moving through the water is higher than that of the jet immediately behind the jet intake. Fluid pressure near the bow of the boat will be generated regardless of propulsion type (jet, prop, turbine, etc.). This study highlights and discusses how the fluid pressure from the boat is causing damage to the gravel and salmon eggs. </a:t>
            </a:r>
            <a:endParaRPr lang="en-US" dirty="0" smtClean="0"/>
          </a:p>
          <a:p>
            <a:endParaRPr lang="en-US" dirty="0" smtClean="0"/>
          </a:p>
          <a:p>
            <a:r>
              <a:rPr lang="en-US" b="1" dirty="0" smtClean="0"/>
              <a:t>This is a concern when boat propelled</a:t>
            </a:r>
            <a:r>
              <a:rPr lang="en-US" b="1" baseline="0" dirty="0" smtClean="0"/>
              <a:t> upstream by </a:t>
            </a:r>
            <a:r>
              <a:rPr lang="en-US" b="1" dirty="0" smtClean="0"/>
              <a:t>motors are being used in</a:t>
            </a:r>
            <a:r>
              <a:rPr lang="en-US" b="1" baseline="0" dirty="0" smtClean="0"/>
              <a:t> river zones that are also occupied by salmon during their sensitive life stages. </a:t>
            </a:r>
          </a:p>
          <a:p>
            <a:endParaRPr lang="en-US" baseline="0" dirty="0" smtClean="0"/>
          </a:p>
          <a:p>
            <a:endParaRPr lang="en-US" baseline="0" dirty="0" smtClean="0"/>
          </a:p>
          <a:p>
            <a:r>
              <a:rPr lang="en-US" baseline="0" dirty="0" smtClean="0"/>
              <a:t>Other specific finding in our review of the literature: </a:t>
            </a:r>
          </a:p>
          <a:p>
            <a:endParaRPr lang="en-US" baseline="0" dirty="0" smtClean="0"/>
          </a:p>
          <a:p>
            <a:pPr marL="457200" indent="-457200">
              <a:buAutoNum type="arabicPeriod"/>
            </a:pPr>
            <a:r>
              <a:rPr lang="en-US" dirty="0" smtClean="0"/>
              <a:t>Boat motor usage can negatively effect sensitive life stages of salmonids (Hill &amp; </a:t>
            </a:r>
            <a:r>
              <a:rPr lang="en-US" dirty="0" err="1" smtClean="0"/>
              <a:t>Younkin</a:t>
            </a:r>
            <a:r>
              <a:rPr lang="en-US" dirty="0" smtClean="0"/>
              <a:t>, 2005; Sutherland &amp; Ogle 1975). </a:t>
            </a:r>
          </a:p>
          <a:p>
            <a:pPr marL="457200" indent="-457200">
              <a:buAutoNum type="arabicPeriod"/>
            </a:pPr>
            <a:r>
              <a:rPr lang="en-US" dirty="0" smtClean="0"/>
              <a:t>Studies show boats moving upstream can cause mortality of eggs and </a:t>
            </a:r>
            <a:r>
              <a:rPr lang="en-US" dirty="0" err="1" smtClean="0"/>
              <a:t>alevins</a:t>
            </a:r>
            <a:r>
              <a:rPr lang="en-US" dirty="0" smtClean="0"/>
              <a:t> in gravel from intra-gravel movement caused by boat motor acceleration and deceleration (Sutherland, &amp; Ogle, 1975).     </a:t>
            </a:r>
          </a:p>
          <a:p>
            <a:pPr marL="457200" indent="-457200">
              <a:buAutoNum type="arabicPeriod"/>
            </a:pPr>
            <a:r>
              <a:rPr lang="en-US" dirty="0" smtClean="0"/>
              <a:t>Mortality of eggs, </a:t>
            </a:r>
            <a:r>
              <a:rPr lang="en-US" dirty="0" err="1" smtClean="0"/>
              <a:t>alevins</a:t>
            </a:r>
            <a:r>
              <a:rPr lang="en-US" dirty="0" smtClean="0"/>
              <a:t>, and fry can also occur from physical shock and/or impact onto bottom substrate from boat motor acceleration and deceleration (Sutherland, &amp; Ogle, 1975).</a:t>
            </a:r>
          </a:p>
          <a:p>
            <a:pPr marL="457200" indent="-457200">
              <a:buAutoNum type="arabicPeriod"/>
            </a:pPr>
            <a:r>
              <a:rPr lang="en-US" dirty="0" smtClean="0"/>
              <a:t>Boat motors have been documented to impact salmon spawning gravel, moving gravel downstream of </a:t>
            </a:r>
            <a:r>
              <a:rPr lang="en-US" dirty="0" err="1" smtClean="0"/>
              <a:t>redds</a:t>
            </a:r>
            <a:r>
              <a:rPr lang="en-US" dirty="0" smtClean="0"/>
              <a:t>, again resulting in mortality of fertilized eggs (Horton, 1994).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88F298-8B29-4E98-81F5-12A831C6CEB7}" type="slidenum">
              <a:rPr lang="en-US" smtClean="0"/>
              <a:t>3</a:t>
            </a:fld>
            <a:endParaRPr lang="en-US"/>
          </a:p>
        </p:txBody>
      </p:sp>
    </p:spTree>
    <p:extLst>
      <p:ext uri="{BB962C8B-B14F-4D97-AF65-F5344CB8AC3E}">
        <p14:creationId xmlns:p14="http://schemas.microsoft.com/office/powerpoint/2010/main" val="422879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b="1" dirty="0" err="1" smtClean="0"/>
              <a:t>Kpa</a:t>
            </a:r>
            <a:r>
              <a:rPr lang="en-US" b="1" dirty="0" smtClean="0"/>
              <a:t> – Kilopascal Pressure Unit </a:t>
            </a:r>
          </a:p>
          <a:p>
            <a:endParaRPr lang="en-US" b="1" dirty="0" smtClean="0"/>
          </a:p>
          <a:p>
            <a:endParaRPr lang="en-US" baseline="0" dirty="0" smtClean="0"/>
          </a:p>
          <a:p>
            <a:r>
              <a:rPr lang="en-US" baseline="0" dirty="0" smtClean="0"/>
              <a:t>If you dig into the methods and analysis section, you can see that Sutherland and Ogle, 1975 uses the pressure associated with the boat moving through the water and the pressure from the boat motor itself. If we consider that pressure on the river bottom will occur from a boat moving through the water regardless of motor type we can infer that a boat moving upstream can create pressure that dislodges and disrupts river substrate in areas there are sensitive life stages of salmonids (spawning adults, fertilized eggs, </a:t>
            </a:r>
            <a:r>
              <a:rPr lang="en-US" baseline="0" dirty="0" err="1" smtClean="0"/>
              <a:t>alevin</a:t>
            </a:r>
            <a:r>
              <a:rPr lang="en-US" baseline="0" dirty="0" smtClean="0"/>
              <a:t> and fry). </a:t>
            </a:r>
          </a:p>
          <a:p>
            <a:endParaRPr lang="en-US" baseline="0" dirty="0" smtClean="0"/>
          </a:p>
          <a:p>
            <a:endParaRPr lang="en-US" baseline="0" dirty="0" smtClean="0"/>
          </a:p>
          <a:p>
            <a:endParaRPr lang="en-US" baseline="0" dirty="0" smtClean="0"/>
          </a:p>
          <a:p>
            <a:endParaRPr lang="en-US" b="1" dirty="0"/>
          </a:p>
        </p:txBody>
      </p:sp>
      <p:sp>
        <p:nvSpPr>
          <p:cNvPr id="4" name="Slide Number Placeholder 3"/>
          <p:cNvSpPr>
            <a:spLocks noGrp="1"/>
          </p:cNvSpPr>
          <p:nvPr>
            <p:ph type="sldNum" sz="quarter" idx="10"/>
          </p:nvPr>
        </p:nvSpPr>
        <p:spPr/>
        <p:txBody>
          <a:bodyPr/>
          <a:lstStyle/>
          <a:p>
            <a:fld id="{2588F298-8B29-4E98-81F5-12A831C6CEB7}" type="slidenum">
              <a:rPr lang="en-US" smtClean="0"/>
              <a:t>4</a:t>
            </a:fld>
            <a:endParaRPr lang="en-US"/>
          </a:p>
        </p:txBody>
      </p:sp>
    </p:spTree>
    <p:extLst>
      <p:ext uri="{BB962C8B-B14F-4D97-AF65-F5344CB8AC3E}">
        <p14:creationId xmlns:p14="http://schemas.microsoft.com/office/powerpoint/2010/main" val="428525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the same research ODFW used to help draw proposed regulations for the Upper Rogue River boat motor restrictions. </a:t>
            </a:r>
          </a:p>
          <a:p>
            <a:endParaRPr lang="en-US" dirty="0"/>
          </a:p>
        </p:txBody>
      </p:sp>
      <p:sp>
        <p:nvSpPr>
          <p:cNvPr id="4" name="Slide Number Placeholder 3"/>
          <p:cNvSpPr>
            <a:spLocks noGrp="1"/>
          </p:cNvSpPr>
          <p:nvPr>
            <p:ph type="sldNum" sz="quarter" idx="10"/>
          </p:nvPr>
        </p:nvSpPr>
        <p:spPr/>
        <p:txBody>
          <a:bodyPr/>
          <a:lstStyle/>
          <a:p>
            <a:fld id="{2588F298-8B29-4E98-81F5-12A831C6CEB7}" type="slidenum">
              <a:rPr lang="en-US" smtClean="0"/>
              <a:t>5</a:t>
            </a:fld>
            <a:endParaRPr lang="en-US"/>
          </a:p>
        </p:txBody>
      </p:sp>
    </p:spTree>
    <p:extLst>
      <p:ext uri="{BB962C8B-B14F-4D97-AF65-F5344CB8AC3E}">
        <p14:creationId xmlns:p14="http://schemas.microsoft.com/office/powerpoint/2010/main" val="278337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limited available scientific studies dealing with the varying types of boats and motors used on the Siletz River. The best available studies use jet boat motors or simulated jet motors to determine impacts on salmon. </a:t>
            </a:r>
          </a:p>
          <a:p>
            <a:endParaRPr lang="en-US" baseline="0" dirty="0" smtClean="0"/>
          </a:p>
          <a:p>
            <a:endParaRPr lang="en-US" baseline="0" dirty="0" smtClean="0"/>
          </a:p>
          <a:p>
            <a:r>
              <a:rPr lang="en-US" sz="1200" b="1" dirty="0" smtClean="0"/>
              <a:t>Stan</a:t>
            </a:r>
            <a:r>
              <a:rPr lang="en-US" sz="1200" b="1" baseline="0" dirty="0" smtClean="0"/>
              <a:t> comments: </a:t>
            </a:r>
            <a:r>
              <a:rPr lang="en-US" sz="1200" baseline="0" dirty="0" smtClean="0"/>
              <a:t>I will</a:t>
            </a:r>
            <a:r>
              <a:rPr lang="en-US" sz="1200" dirty="0" smtClean="0"/>
              <a:t> comment on us not trying to do a formal study rather hey we had a day available lets go take a quick look and think about what it would take to do a more complete review of potential effects. </a:t>
            </a:r>
            <a:endParaRPr lang="en-US" dirty="0"/>
          </a:p>
        </p:txBody>
      </p:sp>
      <p:sp>
        <p:nvSpPr>
          <p:cNvPr id="4" name="Slide Number Placeholder 3"/>
          <p:cNvSpPr>
            <a:spLocks noGrp="1"/>
          </p:cNvSpPr>
          <p:nvPr>
            <p:ph type="sldNum" sz="quarter" idx="10"/>
          </p:nvPr>
        </p:nvSpPr>
        <p:spPr/>
        <p:txBody>
          <a:bodyPr/>
          <a:lstStyle/>
          <a:p>
            <a:fld id="{2588F298-8B29-4E98-81F5-12A831C6CEB7}" type="slidenum">
              <a:rPr lang="en-US" smtClean="0"/>
              <a:t>6</a:t>
            </a:fld>
            <a:endParaRPr lang="en-US"/>
          </a:p>
        </p:txBody>
      </p:sp>
    </p:spTree>
    <p:extLst>
      <p:ext uri="{BB962C8B-B14F-4D97-AF65-F5344CB8AC3E}">
        <p14:creationId xmlns:p14="http://schemas.microsoft.com/office/powerpoint/2010/main" val="39272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8F298-8B29-4E98-81F5-12A831C6CEB7}" type="slidenum">
              <a:rPr lang="en-US" smtClean="0"/>
              <a:t>7</a:t>
            </a:fld>
            <a:endParaRPr lang="en-US"/>
          </a:p>
        </p:txBody>
      </p:sp>
    </p:spTree>
    <p:extLst>
      <p:ext uri="{BB962C8B-B14F-4D97-AF65-F5344CB8AC3E}">
        <p14:creationId xmlns:p14="http://schemas.microsoft.com/office/powerpoint/2010/main" val="48075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445708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A00494A-7D67-45B8-A029-74F29105030D}"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122767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384387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4377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290312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2797054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2079629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3949068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71100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254295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348009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00494A-7D67-45B8-A029-74F29105030D}"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143803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00494A-7D67-45B8-A029-74F29105030D}"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425142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332135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112809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A00494A-7D67-45B8-A029-74F29105030D}" type="datetimeFigureOut">
              <a:rPr lang="en-US" smtClean="0"/>
              <a:t>9/16/2025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54895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A00494A-7D67-45B8-A029-74F29105030D}"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242CB-E1E5-4942-A103-E2486EEDCFFA}" type="slidenum">
              <a:rPr lang="en-US" smtClean="0"/>
              <a:t>‹#›</a:t>
            </a:fld>
            <a:endParaRPr lang="en-US"/>
          </a:p>
        </p:txBody>
      </p:sp>
    </p:spTree>
    <p:extLst>
      <p:ext uri="{BB962C8B-B14F-4D97-AF65-F5344CB8AC3E}">
        <p14:creationId xmlns:p14="http://schemas.microsoft.com/office/powerpoint/2010/main" val="148492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A00494A-7D67-45B8-A029-74F29105030D}" type="datetimeFigureOut">
              <a:rPr lang="en-US" smtClean="0"/>
              <a:t>9/16/2025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C1242CB-E1E5-4942-A103-E2486EEDCFFA}" type="slidenum">
              <a:rPr lang="en-US" smtClean="0"/>
              <a:t>‹#›</a:t>
            </a:fld>
            <a:endParaRPr lang="en-US"/>
          </a:p>
        </p:txBody>
      </p:sp>
    </p:spTree>
    <p:extLst>
      <p:ext uri="{BB962C8B-B14F-4D97-AF65-F5344CB8AC3E}">
        <p14:creationId xmlns:p14="http://schemas.microsoft.com/office/powerpoint/2010/main" val="379859050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i.org/10.1080/00288330.1975.951556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iteseerx.ist.psu.edu/document?repid=rep1&amp;type=pdf&amp;doi=5c14931a92ecca30315e5189545610acaa857db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doi.org/10.1080/00288330.1975.9515566" TargetMode="External"/><Relationship Id="rId4" Type="http://schemas.openxmlformats.org/officeDocument/2006/relationships/hyperlink" Target="https://scholarworks.alaska.edu/handle/11122/10019"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l7LkzngfhDQ" TargetMode="External"/><Relationship Id="rId2" Type="http://schemas.openxmlformats.org/officeDocument/2006/relationships/hyperlink" Target="https://youtu.be/nKWnjmFPNW8" TargetMode="External"/><Relationship Id="rId1" Type="http://schemas.openxmlformats.org/officeDocument/2006/relationships/slideLayout" Target="../slideLayouts/slideLayout2.xml"/><Relationship Id="rId6" Type="http://schemas.openxmlformats.org/officeDocument/2006/relationships/hyperlink" Target="https://youtu.be/vtku170a4Vs" TargetMode="External"/><Relationship Id="rId5" Type="http://schemas.openxmlformats.org/officeDocument/2006/relationships/hyperlink" Target="https://youtu.be/JCibUowkHXc" TargetMode="External"/><Relationship Id="rId4" Type="http://schemas.openxmlformats.org/officeDocument/2006/relationships/hyperlink" Target="https://youtu.be/omGzbscbF-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755" y="1104900"/>
            <a:ext cx="8825658" cy="3329581"/>
          </a:xfrm>
        </p:spPr>
        <p:txBody>
          <a:bodyPr>
            <a:noAutofit/>
          </a:bodyPr>
          <a:lstStyle/>
          <a:p>
            <a:r>
              <a:rPr lang="en-US" sz="5400" dirty="0" smtClean="0"/>
              <a:t>Boat Motor Usage and Potential Impacts to Critical Life Stages of Salmonids  </a:t>
            </a:r>
            <a:endParaRPr lang="en-US" sz="5400" dirty="0"/>
          </a:p>
        </p:txBody>
      </p:sp>
      <p:sp>
        <p:nvSpPr>
          <p:cNvPr id="4" name="TextBox 3"/>
          <p:cNvSpPr txBox="1"/>
          <p:nvPr/>
        </p:nvSpPr>
        <p:spPr>
          <a:xfrm>
            <a:off x="898497" y="5136543"/>
            <a:ext cx="9533614" cy="646331"/>
          </a:xfrm>
          <a:prstGeom prst="rect">
            <a:avLst/>
          </a:prstGeom>
          <a:noFill/>
        </p:spPr>
        <p:txBody>
          <a:bodyPr wrap="square" rtlCol="0">
            <a:spAutoFit/>
          </a:bodyPr>
          <a:lstStyle/>
          <a:p>
            <a:r>
              <a:rPr lang="en-US" dirty="0" smtClean="0"/>
              <a:t>Stan van de </a:t>
            </a:r>
            <a:r>
              <a:rPr lang="en-US" dirty="0" err="1" smtClean="0"/>
              <a:t>Wetering</a:t>
            </a:r>
            <a:endParaRPr lang="en-US" dirty="0" smtClean="0"/>
          </a:p>
          <a:p>
            <a:r>
              <a:rPr lang="en-US" dirty="0" smtClean="0"/>
              <a:t>Dylan Gorman  </a:t>
            </a:r>
            <a:endParaRPr lang="en-US" dirty="0"/>
          </a:p>
        </p:txBody>
      </p:sp>
    </p:spTree>
    <p:extLst>
      <p:ext uri="{BB962C8B-B14F-4D97-AF65-F5344CB8AC3E}">
        <p14:creationId xmlns:p14="http://schemas.microsoft.com/office/powerpoint/2010/main" val="574877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592" y="2235219"/>
            <a:ext cx="9404723" cy="1400530"/>
          </a:xfrm>
        </p:spPr>
        <p:txBody>
          <a:bodyPr/>
          <a:lstStyle/>
          <a:p>
            <a:r>
              <a:rPr lang="en-US" dirty="0" smtClean="0"/>
              <a:t>Questions? </a:t>
            </a:r>
            <a:endParaRPr lang="en-US" dirty="0"/>
          </a:p>
        </p:txBody>
      </p:sp>
    </p:spTree>
    <p:extLst>
      <p:ext uri="{BB962C8B-B14F-4D97-AF65-F5344CB8AC3E}">
        <p14:creationId xmlns:p14="http://schemas.microsoft.com/office/powerpoint/2010/main" val="70568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1" y="2954618"/>
            <a:ext cx="9404723" cy="1400530"/>
          </a:xfrm>
        </p:spPr>
        <p:txBody>
          <a:bodyPr/>
          <a:lstStyle/>
          <a:p>
            <a:pPr algn="ctr"/>
            <a:r>
              <a:rPr lang="en-US" dirty="0" smtClean="0"/>
              <a:t>Thank You</a:t>
            </a:r>
            <a:endParaRPr lang="en-US" dirty="0"/>
          </a:p>
        </p:txBody>
      </p:sp>
    </p:spTree>
    <p:extLst>
      <p:ext uri="{BB962C8B-B14F-4D97-AF65-F5344CB8AC3E}">
        <p14:creationId xmlns:p14="http://schemas.microsoft.com/office/powerpoint/2010/main" val="2876245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725093"/>
            <a:ext cx="9404723" cy="1400530"/>
          </a:xfrm>
        </p:spPr>
        <p:txBody>
          <a:bodyPr/>
          <a:lstStyle/>
          <a:p>
            <a:r>
              <a:rPr lang="en-US" dirty="0" smtClean="0"/>
              <a:t>Discussion Topics  </a:t>
            </a:r>
            <a:endParaRPr lang="en-US" dirty="0"/>
          </a:p>
        </p:txBody>
      </p:sp>
      <p:sp>
        <p:nvSpPr>
          <p:cNvPr id="3" name="Content Placeholder 2"/>
          <p:cNvSpPr>
            <a:spLocks noGrp="1"/>
          </p:cNvSpPr>
          <p:nvPr>
            <p:ph idx="1"/>
          </p:nvPr>
        </p:nvSpPr>
        <p:spPr/>
        <p:txBody>
          <a:bodyPr>
            <a:normAutofit/>
          </a:bodyPr>
          <a:lstStyle/>
          <a:p>
            <a:pPr marL="457200" indent="-457200">
              <a:buAutoNum type="arabicPeriod"/>
            </a:pPr>
            <a:r>
              <a:rPr lang="en-US" dirty="0" smtClean="0"/>
              <a:t>Scientific Information related to motor boats and sensitive life stages of salmon. </a:t>
            </a:r>
          </a:p>
          <a:p>
            <a:pPr marL="457200" indent="-457200">
              <a:buAutoNum type="arabicPeriod"/>
            </a:pPr>
            <a:r>
              <a:rPr lang="en-US" dirty="0" smtClean="0"/>
              <a:t>Fluid Pressures from </a:t>
            </a:r>
            <a:r>
              <a:rPr lang="en-US" dirty="0" smtClean="0"/>
              <a:t>Motorized Vessels</a:t>
            </a:r>
            <a:r>
              <a:rPr lang="en-US" dirty="0" smtClean="0"/>
              <a:t> </a:t>
            </a:r>
            <a:endParaRPr lang="en-US" dirty="0" smtClean="0"/>
          </a:p>
          <a:p>
            <a:pPr marL="457200" indent="-457200">
              <a:buAutoNum type="arabicPeriod"/>
            </a:pPr>
            <a:r>
              <a:rPr lang="en-US" dirty="0" smtClean="0"/>
              <a:t>Siletz Specific Motor Boat Testing </a:t>
            </a:r>
          </a:p>
          <a:p>
            <a:pPr marL="457200" indent="-457200">
              <a:buAutoNum type="arabicPeriod"/>
            </a:pPr>
            <a:r>
              <a:rPr lang="en-US" dirty="0" smtClean="0"/>
              <a:t>Discussion </a:t>
            </a:r>
            <a:endParaRPr lang="en-US" dirty="0" smtClean="0"/>
          </a:p>
        </p:txBody>
      </p:sp>
    </p:spTree>
    <p:extLst>
      <p:ext uri="{BB962C8B-B14F-4D97-AF65-F5344CB8AC3E}">
        <p14:creationId xmlns:p14="http://schemas.microsoft.com/office/powerpoint/2010/main" val="908782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400462"/>
            <a:ext cx="9404723" cy="1400530"/>
          </a:xfrm>
        </p:spPr>
        <p:txBody>
          <a:bodyPr/>
          <a:lstStyle/>
          <a:p>
            <a:r>
              <a:rPr lang="en-US" sz="4800" dirty="0" smtClean="0"/>
              <a:t>Motor Boat Effects on Critical Life Stages of Salmonids </a:t>
            </a:r>
            <a:endParaRPr lang="en-US" sz="4800"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The </a:t>
            </a:r>
            <a:r>
              <a:rPr lang="en-US" b="1" u="sng" dirty="0" smtClean="0"/>
              <a:t>Best Available </a:t>
            </a:r>
            <a:r>
              <a:rPr lang="en-US" dirty="0" smtClean="0"/>
              <a:t>scientific information on boat motor usage related to critical life stages of salmonids tells us…  </a:t>
            </a:r>
          </a:p>
          <a:p>
            <a:pPr marL="457200" indent="-457200">
              <a:buAutoNum type="arabicPeriod"/>
            </a:pPr>
            <a:r>
              <a:rPr lang="en-US" dirty="0" smtClean="0"/>
              <a:t>A boat propelled by a motor upstream creates an unnatural, focused strong fluid pressure that can dislodge bottom substrate and cause intra-gravel movement. </a:t>
            </a:r>
          </a:p>
          <a:p>
            <a:pPr marL="457200" indent="-457200">
              <a:buAutoNum type="arabicPeriod"/>
            </a:pPr>
            <a:r>
              <a:rPr lang="en-US" dirty="0" smtClean="0"/>
              <a:t>Intra-gravel movement and fluid pressure generated from a motor boat are linked to mortality of sensitive life stages of salmon (fertilized eggs in gravel, </a:t>
            </a:r>
            <a:r>
              <a:rPr lang="en-US" dirty="0" err="1" smtClean="0"/>
              <a:t>alevins</a:t>
            </a:r>
            <a:r>
              <a:rPr lang="en-US" dirty="0" smtClean="0"/>
              <a:t> and fry). </a:t>
            </a:r>
          </a:p>
        </p:txBody>
      </p:sp>
    </p:spTree>
    <p:extLst>
      <p:ext uri="{BB962C8B-B14F-4D97-AF65-F5344CB8AC3E}">
        <p14:creationId xmlns:p14="http://schemas.microsoft.com/office/powerpoint/2010/main" val="1129585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991" y="269838"/>
            <a:ext cx="9404723" cy="1400530"/>
          </a:xfrm>
        </p:spPr>
        <p:txBody>
          <a:bodyPr/>
          <a:lstStyle/>
          <a:p>
            <a:r>
              <a:rPr lang="en-US" sz="3600" dirty="0" smtClean="0"/>
              <a:t>Fluid Pressure from a Motor Boat </a:t>
            </a:r>
            <a:endParaRPr lang="en-US" sz="3600" dirty="0"/>
          </a:p>
        </p:txBody>
      </p:sp>
      <p:pic>
        <p:nvPicPr>
          <p:cNvPr id="4" name="Picture 3"/>
          <p:cNvPicPr>
            <a:picLocks noChangeAspect="1"/>
          </p:cNvPicPr>
          <p:nvPr/>
        </p:nvPicPr>
        <p:blipFill>
          <a:blip r:embed="rId3"/>
          <a:stretch>
            <a:fillRect/>
          </a:stretch>
        </p:blipFill>
        <p:spPr>
          <a:xfrm>
            <a:off x="628153" y="970103"/>
            <a:ext cx="9976040" cy="5432656"/>
          </a:xfrm>
          <a:prstGeom prst="rect">
            <a:avLst/>
          </a:prstGeom>
        </p:spPr>
      </p:pic>
      <p:sp>
        <p:nvSpPr>
          <p:cNvPr id="5" name="TextBox 4"/>
          <p:cNvSpPr txBox="1"/>
          <p:nvPr/>
        </p:nvSpPr>
        <p:spPr>
          <a:xfrm>
            <a:off x="938254" y="6447586"/>
            <a:ext cx="7532536" cy="338554"/>
          </a:xfrm>
          <a:prstGeom prst="rect">
            <a:avLst/>
          </a:prstGeom>
          <a:noFill/>
        </p:spPr>
        <p:txBody>
          <a:bodyPr wrap="square" rtlCol="0">
            <a:spAutoFit/>
          </a:bodyPr>
          <a:lstStyle/>
          <a:p>
            <a:r>
              <a:rPr lang="en-US" sz="800" dirty="0"/>
              <a:t>Sutherland, A., &amp; Ogle, D. (1975). Effect of jet boats on salmon eggs. </a:t>
            </a:r>
            <a:r>
              <a:rPr lang="en-US" sz="800" i="1" dirty="0"/>
              <a:t>New Zealand Journal of Marine and Freshwater Research</a:t>
            </a:r>
            <a:r>
              <a:rPr lang="en-US" sz="800" dirty="0"/>
              <a:t>, </a:t>
            </a:r>
            <a:r>
              <a:rPr lang="en-US" sz="800" i="1" dirty="0"/>
              <a:t>9</a:t>
            </a:r>
            <a:r>
              <a:rPr lang="en-US" sz="800" dirty="0"/>
              <a:t>(3), 273–282. </a:t>
            </a:r>
            <a:r>
              <a:rPr lang="en-US" sz="800" u="sng" dirty="0">
                <a:hlinkClick r:id="rId4"/>
              </a:rPr>
              <a:t>https://doi.org/10.1080/00288330.1975.9515566</a:t>
            </a:r>
            <a:r>
              <a:rPr lang="en-US" sz="800" dirty="0"/>
              <a:t> </a:t>
            </a:r>
          </a:p>
        </p:txBody>
      </p:sp>
    </p:spTree>
    <p:extLst>
      <p:ext uri="{BB962C8B-B14F-4D97-AF65-F5344CB8AC3E}">
        <p14:creationId xmlns:p14="http://schemas.microsoft.com/office/powerpoint/2010/main" val="2735381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83982"/>
          </a:xfrm>
        </p:spPr>
        <p:txBody>
          <a:bodyPr/>
          <a:lstStyle/>
          <a:p>
            <a:pPr algn="ctr"/>
            <a:r>
              <a:rPr lang="en-US" dirty="0" smtClean="0"/>
              <a:t>Citations </a:t>
            </a:r>
            <a:endParaRPr lang="en-US" dirty="0"/>
          </a:p>
        </p:txBody>
      </p:sp>
      <p:sp>
        <p:nvSpPr>
          <p:cNvPr id="3" name="Content Placeholder 2"/>
          <p:cNvSpPr>
            <a:spLocks noGrp="1"/>
          </p:cNvSpPr>
          <p:nvPr>
            <p:ph idx="1"/>
          </p:nvPr>
        </p:nvSpPr>
        <p:spPr>
          <a:xfrm>
            <a:off x="1103312" y="2052918"/>
            <a:ext cx="9364521" cy="4195481"/>
          </a:xfrm>
        </p:spPr>
        <p:txBody>
          <a:bodyPr/>
          <a:lstStyle/>
          <a:p>
            <a:endParaRPr lang="en-US" sz="1200" dirty="0" smtClean="0"/>
          </a:p>
          <a:p>
            <a:pPr marL="228600" indent="-228600">
              <a:buFont typeface="Wingdings 3" charset="2"/>
              <a:buAutoNum type="arabicPeriod"/>
            </a:pPr>
            <a:r>
              <a:rPr lang="en-US" sz="1200" dirty="0"/>
              <a:t>Hill, D.F., &amp; </a:t>
            </a:r>
            <a:r>
              <a:rPr lang="en-US" sz="1200" dirty="0" err="1"/>
              <a:t>Younkin</a:t>
            </a:r>
            <a:r>
              <a:rPr lang="en-US" sz="1200" dirty="0"/>
              <a:t>, B.D. (2005). Biological impacts of hydraulic disturbances associated with jet boating on the </a:t>
            </a:r>
            <a:r>
              <a:rPr lang="en-US" sz="1200" dirty="0" err="1"/>
              <a:t>Chilkat</a:t>
            </a:r>
            <a:r>
              <a:rPr lang="en-US" sz="1200" dirty="0"/>
              <a:t> River, Alaska. </a:t>
            </a:r>
            <a:r>
              <a:rPr lang="en-US" sz="1200" i="1" dirty="0"/>
              <a:t>Department of Civil &amp; Environmental Engineering: The Pennsylvania State University. </a:t>
            </a:r>
            <a:r>
              <a:rPr lang="en-US" sz="1200" u="sng" dirty="0">
                <a:hlinkClick r:id="rId3"/>
              </a:rPr>
              <a:t>https://citeseerx.ist.psu.edu/document?repid=rep1&amp;type=pdf&amp;doi=5c14931a92ecca30315e5189545610acaa857db8</a:t>
            </a:r>
            <a:r>
              <a:rPr lang="en-US" sz="1200" i="1" dirty="0"/>
              <a:t> </a:t>
            </a:r>
            <a:endParaRPr lang="en-US" sz="1200" dirty="0" smtClean="0"/>
          </a:p>
          <a:p>
            <a:pPr marL="228600" indent="-228600">
              <a:buAutoNum type="arabicPeriod"/>
            </a:pPr>
            <a:r>
              <a:rPr lang="en-US" sz="1200" dirty="0" smtClean="0"/>
              <a:t>Horton</a:t>
            </a:r>
            <a:r>
              <a:rPr lang="en-US" sz="1200" dirty="0"/>
              <a:t>, G. (1994). Effects of jet boats on salmonid reproduction in Alaskan streams. [Masters Thesis, University of Alaska Fairbanks]. </a:t>
            </a:r>
            <a:r>
              <a:rPr lang="en-US" sz="1200" u="sng" dirty="0">
                <a:hlinkClick r:id="rId4"/>
              </a:rPr>
              <a:t>https://scholarworks.alaska.edu/handle/11122/10019</a:t>
            </a:r>
            <a:r>
              <a:rPr lang="en-US" sz="1200" dirty="0"/>
              <a:t> </a:t>
            </a:r>
          </a:p>
          <a:p>
            <a:pPr marL="228600" indent="-228600">
              <a:buAutoNum type="arabicPeriod"/>
            </a:pPr>
            <a:r>
              <a:rPr lang="en-US" sz="1200" dirty="0" smtClean="0"/>
              <a:t>Sutherland</a:t>
            </a:r>
            <a:r>
              <a:rPr lang="en-US" sz="1200" dirty="0"/>
              <a:t>, A., &amp; Ogle, D. (1975). Effect of jet boats on salmon eggs. </a:t>
            </a:r>
            <a:r>
              <a:rPr lang="en-US" sz="1200" i="1" dirty="0"/>
              <a:t>New Zealand Journal of Marine and Freshwater Research</a:t>
            </a:r>
            <a:r>
              <a:rPr lang="en-US" sz="1200" dirty="0"/>
              <a:t>, </a:t>
            </a:r>
            <a:r>
              <a:rPr lang="en-US" sz="1200" i="1" dirty="0"/>
              <a:t>9</a:t>
            </a:r>
            <a:r>
              <a:rPr lang="en-US" sz="1200" dirty="0"/>
              <a:t>(3), 273–282. </a:t>
            </a:r>
            <a:r>
              <a:rPr lang="en-US" sz="1200" u="sng" dirty="0">
                <a:hlinkClick r:id="rId5"/>
              </a:rPr>
              <a:t>https://doi.org/10.1080/00288330.1975.9515566</a:t>
            </a:r>
            <a:r>
              <a:rPr lang="en-US" sz="1200" dirty="0"/>
              <a:t> </a:t>
            </a:r>
          </a:p>
          <a:p>
            <a:pPr marL="0" indent="0">
              <a:buNone/>
            </a:pPr>
            <a:endParaRPr lang="en-US" sz="1200" dirty="0"/>
          </a:p>
          <a:p>
            <a:pPr marL="0" indent="0">
              <a:buNone/>
            </a:pPr>
            <a:r>
              <a:rPr lang="en-US" b="1" dirty="0" smtClean="0"/>
              <a:t>Citations two and three are the same papers ODFW used to help draft comments leading to the newly adopted Motor Restrictions for the Upper Rogue River.  </a:t>
            </a:r>
            <a:endParaRPr lang="en-US" b="1" dirty="0"/>
          </a:p>
        </p:txBody>
      </p:sp>
    </p:spTree>
    <p:extLst>
      <p:ext uri="{BB962C8B-B14F-4D97-AF65-F5344CB8AC3E}">
        <p14:creationId xmlns:p14="http://schemas.microsoft.com/office/powerpoint/2010/main" val="3144923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211" y="1925918"/>
            <a:ext cx="9404723" cy="2785782"/>
          </a:xfrm>
        </p:spPr>
        <p:txBody>
          <a:bodyPr/>
          <a:lstStyle/>
          <a:p>
            <a:r>
              <a:rPr lang="en-US" sz="3200" dirty="0" smtClean="0"/>
              <a:t>What about the Siletz River? These studies have different motors and are totally different waterbodies?? </a:t>
            </a:r>
            <a:br>
              <a:rPr lang="en-US" sz="3200" dirty="0" smtClean="0"/>
            </a:br>
            <a:r>
              <a:rPr lang="en-US" sz="3200" dirty="0"/>
              <a:t/>
            </a:r>
            <a:br>
              <a:rPr lang="en-US" sz="3200" dirty="0"/>
            </a:br>
            <a:endParaRPr lang="en-US" sz="3200" dirty="0"/>
          </a:p>
        </p:txBody>
      </p:sp>
    </p:spTree>
    <p:extLst>
      <p:ext uri="{BB962C8B-B14F-4D97-AF65-F5344CB8AC3E}">
        <p14:creationId xmlns:p14="http://schemas.microsoft.com/office/powerpoint/2010/main" val="67382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962994" y="3977359"/>
            <a:ext cx="2768993" cy="2076745"/>
          </a:xfrm>
          <a:prstGeom prst="rect">
            <a:avLst/>
          </a:prstGeom>
        </p:spPr>
      </p:pic>
      <p:sp>
        <p:nvSpPr>
          <p:cNvPr id="2" name="Title 1"/>
          <p:cNvSpPr>
            <a:spLocks noGrp="1"/>
          </p:cNvSpPr>
          <p:nvPr>
            <p:ph type="title"/>
          </p:nvPr>
        </p:nvSpPr>
        <p:spPr>
          <a:xfrm>
            <a:off x="645130" y="211418"/>
            <a:ext cx="9404723" cy="1400530"/>
          </a:xfrm>
        </p:spPr>
        <p:txBody>
          <a:bodyPr/>
          <a:lstStyle/>
          <a:p>
            <a:pPr algn="ctr"/>
            <a:r>
              <a:rPr lang="en-US" dirty="0" smtClean="0"/>
              <a:t>Underwater Video Surveying of Boat Motor Usage on Siletz River</a:t>
            </a:r>
            <a:endParaRPr lang="en-US" dirty="0"/>
          </a:p>
        </p:txBody>
      </p:sp>
      <p:sp>
        <p:nvSpPr>
          <p:cNvPr id="3" name="Content Placeholder 2"/>
          <p:cNvSpPr>
            <a:spLocks noGrp="1"/>
          </p:cNvSpPr>
          <p:nvPr>
            <p:ph idx="1"/>
          </p:nvPr>
        </p:nvSpPr>
        <p:spPr>
          <a:xfrm>
            <a:off x="1103312" y="1611949"/>
            <a:ext cx="8946541" cy="2291665"/>
          </a:xfrm>
        </p:spPr>
        <p:txBody>
          <a:bodyPr>
            <a:normAutofit fontScale="62500" lnSpcReduction="20000"/>
          </a:bodyPr>
          <a:lstStyle/>
          <a:p>
            <a:r>
              <a:rPr lang="en-US" dirty="0" smtClean="0"/>
              <a:t>Materials Used: </a:t>
            </a:r>
          </a:p>
          <a:p>
            <a:pPr lvl="1"/>
            <a:r>
              <a:rPr lang="en-US" dirty="0" smtClean="0"/>
              <a:t>Boat &amp; Motor Combination: 17’ x 60” Aluminum Drift Boat with Suzuki 9.9 Horsepower Outboard Motor </a:t>
            </a:r>
          </a:p>
          <a:p>
            <a:r>
              <a:rPr lang="en-US" dirty="0" smtClean="0"/>
              <a:t> Boat Operation Procedure </a:t>
            </a:r>
          </a:p>
          <a:p>
            <a:pPr lvl="1"/>
            <a:r>
              <a:rPr lang="en-US" dirty="0" smtClean="0"/>
              <a:t>Operate drift boat with an outboard motor upstream through a run and riffle to document effects on substrate and water turbidity. A USCG licensed Captain with local knowledge of the river and equipment was used to minimize damage to river bottom. </a:t>
            </a:r>
          </a:p>
          <a:p>
            <a:r>
              <a:rPr lang="en-US" dirty="0" smtClean="0"/>
              <a:t>Location and Site Conditions </a:t>
            </a:r>
          </a:p>
          <a:p>
            <a:pPr lvl="1"/>
            <a:r>
              <a:rPr lang="en-US" dirty="0" smtClean="0"/>
              <a:t>Jack Morgan Park, Siletz, OR </a:t>
            </a:r>
          </a:p>
          <a:p>
            <a:pPr lvl="1"/>
            <a:r>
              <a:rPr lang="en-US" dirty="0" smtClean="0"/>
              <a:t>May 15</a:t>
            </a:r>
            <a:r>
              <a:rPr lang="en-US" baseline="30000" dirty="0" smtClean="0"/>
              <a:t>th</a:t>
            </a:r>
            <a:r>
              <a:rPr lang="en-US" dirty="0" smtClean="0"/>
              <a:t>, 2025 - Siletz River Gauge Height – 275 CFS (2.96ft Gauge Height)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377" y="4014789"/>
            <a:ext cx="3315407" cy="2069013"/>
          </a:xfrm>
          <a:prstGeom prst="rect">
            <a:avLst/>
          </a:prstGeom>
        </p:spPr>
      </p:pic>
      <p:sp>
        <p:nvSpPr>
          <p:cNvPr id="6" name="5-Point Star 5"/>
          <p:cNvSpPr/>
          <p:nvPr/>
        </p:nvSpPr>
        <p:spPr>
          <a:xfrm>
            <a:off x="4788192" y="5142953"/>
            <a:ext cx="203200" cy="215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7227871" y="2831048"/>
            <a:ext cx="4351658" cy="3252754"/>
          </a:xfrm>
          <a:prstGeom prst="rect">
            <a:avLst/>
          </a:prstGeom>
        </p:spPr>
      </p:pic>
    </p:spTree>
    <p:extLst>
      <p:ext uri="{BB962C8B-B14F-4D97-AF65-F5344CB8AC3E}">
        <p14:creationId xmlns:p14="http://schemas.microsoft.com/office/powerpoint/2010/main" val="121858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Videos </a:t>
            </a:r>
            <a:endParaRPr lang="en-US" dirty="0"/>
          </a:p>
        </p:txBody>
      </p:sp>
      <p:sp>
        <p:nvSpPr>
          <p:cNvPr id="3" name="Content Placeholder 2"/>
          <p:cNvSpPr>
            <a:spLocks noGrp="1"/>
          </p:cNvSpPr>
          <p:nvPr>
            <p:ph idx="1"/>
          </p:nvPr>
        </p:nvSpPr>
        <p:spPr>
          <a:xfrm>
            <a:off x="1104293" y="1361155"/>
            <a:ext cx="8946541" cy="4195481"/>
          </a:xfrm>
        </p:spPr>
        <p:txBody>
          <a:bodyPr/>
          <a:lstStyle/>
          <a:p>
            <a:pPr marL="0" indent="0">
              <a:buNone/>
            </a:pPr>
            <a:r>
              <a:rPr lang="en-US" dirty="0">
                <a:hlinkClick r:id="rId2"/>
              </a:rPr>
              <a:t>https://</a:t>
            </a:r>
            <a:r>
              <a:rPr lang="en-US" dirty="0" smtClean="0">
                <a:hlinkClick r:id="rId2"/>
              </a:rPr>
              <a:t>youtu.be/nKWnjmFPNW8</a:t>
            </a:r>
            <a:endParaRPr lang="en-US" dirty="0" smtClean="0"/>
          </a:p>
          <a:p>
            <a:pPr marL="0" indent="0">
              <a:buNone/>
            </a:pPr>
            <a:endParaRPr lang="en-US" dirty="0"/>
          </a:p>
          <a:p>
            <a:pPr marL="0" indent="0">
              <a:buNone/>
            </a:pPr>
            <a:r>
              <a:rPr lang="en-US" dirty="0">
                <a:hlinkClick r:id="rId3"/>
              </a:rPr>
              <a:t>https://</a:t>
            </a:r>
            <a:r>
              <a:rPr lang="en-US" dirty="0" smtClean="0">
                <a:hlinkClick r:id="rId3"/>
              </a:rPr>
              <a:t>youtu.be/l7LkzngfhDQ</a:t>
            </a:r>
            <a:r>
              <a:rPr lang="en-US" dirty="0" smtClean="0"/>
              <a:t> </a:t>
            </a:r>
          </a:p>
          <a:p>
            <a:pPr marL="0" indent="0">
              <a:buNone/>
            </a:pPr>
            <a:endParaRPr lang="en-US" dirty="0"/>
          </a:p>
          <a:p>
            <a:pPr marL="0" indent="0">
              <a:buNone/>
            </a:pPr>
            <a:r>
              <a:rPr lang="en-US" dirty="0">
                <a:hlinkClick r:id="rId4"/>
              </a:rPr>
              <a:t>https://</a:t>
            </a:r>
            <a:r>
              <a:rPr lang="en-US" dirty="0" smtClean="0">
                <a:hlinkClick r:id="rId4"/>
              </a:rPr>
              <a:t>youtu.be/omGzbscbF-I</a:t>
            </a:r>
            <a:endParaRPr lang="en-US" dirty="0" smtClean="0"/>
          </a:p>
          <a:p>
            <a:pPr marL="0" indent="0">
              <a:buNone/>
            </a:pPr>
            <a:endParaRPr lang="en-US" dirty="0"/>
          </a:p>
          <a:p>
            <a:pPr marL="0" indent="0">
              <a:buNone/>
            </a:pPr>
            <a:r>
              <a:rPr lang="en-US" dirty="0" smtClean="0">
                <a:hlinkClick r:id="rId5"/>
              </a:rPr>
              <a:t>https</a:t>
            </a:r>
            <a:r>
              <a:rPr lang="en-US" dirty="0">
                <a:hlinkClick r:id="rId5"/>
              </a:rPr>
              <a:t>://</a:t>
            </a:r>
            <a:r>
              <a:rPr lang="en-US" dirty="0" smtClean="0">
                <a:hlinkClick r:id="rId5"/>
              </a:rPr>
              <a:t>youtu.be/JCibUowkHXc</a:t>
            </a:r>
            <a:r>
              <a:rPr lang="en-US" dirty="0" smtClean="0"/>
              <a:t>     </a:t>
            </a:r>
          </a:p>
          <a:p>
            <a:pPr marL="0" indent="0">
              <a:buNone/>
            </a:pPr>
            <a:endParaRPr lang="en-US" dirty="0"/>
          </a:p>
          <a:p>
            <a:pPr marL="0" indent="0">
              <a:buNone/>
            </a:pPr>
            <a:r>
              <a:rPr lang="en-US" dirty="0">
                <a:hlinkClick r:id="rId6"/>
              </a:rPr>
              <a:t>https://</a:t>
            </a:r>
            <a:r>
              <a:rPr lang="en-US" dirty="0" smtClean="0">
                <a:hlinkClick r:id="rId6"/>
              </a:rPr>
              <a:t>youtu.be/vtku170a4Vs</a:t>
            </a:r>
            <a:r>
              <a:rPr lang="en-US" dirty="0" smtClean="0"/>
              <a:t> </a:t>
            </a:r>
            <a:endParaRPr lang="en-US" dirty="0"/>
          </a:p>
        </p:txBody>
      </p:sp>
    </p:spTree>
    <p:extLst>
      <p:ext uri="{BB962C8B-B14F-4D97-AF65-F5344CB8AC3E}">
        <p14:creationId xmlns:p14="http://schemas.microsoft.com/office/powerpoint/2010/main" val="1687165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a:t>
            </a:r>
            <a:endParaRPr lang="en-US" dirty="0"/>
          </a:p>
        </p:txBody>
      </p:sp>
      <p:sp>
        <p:nvSpPr>
          <p:cNvPr id="3" name="Content Placeholder 2"/>
          <p:cNvSpPr>
            <a:spLocks noGrp="1"/>
          </p:cNvSpPr>
          <p:nvPr>
            <p:ph idx="1"/>
          </p:nvPr>
        </p:nvSpPr>
        <p:spPr>
          <a:xfrm>
            <a:off x="1104293" y="2257198"/>
            <a:ext cx="8946541" cy="4195481"/>
          </a:xfrm>
        </p:spPr>
        <p:txBody>
          <a:bodyPr/>
          <a:lstStyle/>
          <a:p>
            <a:pPr marL="457200" indent="-457200">
              <a:buAutoNum type="arabicPeriod"/>
            </a:pPr>
            <a:r>
              <a:rPr lang="en-US" dirty="0" smtClean="0"/>
              <a:t>A </a:t>
            </a:r>
            <a:r>
              <a:rPr lang="en-US" dirty="0"/>
              <a:t>boat propelled upstream by a motor generates fluid pressures that can dislodge gravel on the river </a:t>
            </a:r>
            <a:r>
              <a:rPr lang="en-US" dirty="0" smtClean="0"/>
              <a:t>bottom and cause </a:t>
            </a:r>
            <a:r>
              <a:rPr lang="en-US" dirty="0" err="1" smtClean="0"/>
              <a:t>intragravel</a:t>
            </a:r>
            <a:r>
              <a:rPr lang="en-US" dirty="0" smtClean="0"/>
              <a:t> movement. </a:t>
            </a:r>
            <a:endParaRPr lang="en-US" dirty="0"/>
          </a:p>
          <a:p>
            <a:pPr marL="457200" indent="-457200">
              <a:buAutoNum type="arabicPeriod"/>
            </a:pPr>
            <a:r>
              <a:rPr lang="en-US" dirty="0" smtClean="0"/>
              <a:t>Boats </a:t>
            </a:r>
            <a:r>
              <a:rPr lang="en-US" dirty="0"/>
              <a:t>being propelled upstream by motors are used in sections of the river that are known to have salmonids during </a:t>
            </a:r>
            <a:r>
              <a:rPr lang="en-US" dirty="0" smtClean="0"/>
              <a:t>sensitive </a:t>
            </a:r>
            <a:r>
              <a:rPr lang="en-US" dirty="0"/>
              <a:t>life stages. </a:t>
            </a:r>
            <a:endParaRPr lang="en-US" dirty="0" smtClean="0"/>
          </a:p>
          <a:p>
            <a:pPr marL="457200" indent="-457200">
              <a:buAutoNum type="arabicPeriod"/>
            </a:pPr>
            <a:r>
              <a:rPr lang="en-US" dirty="0"/>
              <a:t>Overlap of Spawning Salmon and Boat Motor Usage </a:t>
            </a:r>
            <a:endParaRPr lang="en-US" dirty="0" smtClean="0"/>
          </a:p>
          <a:p>
            <a:pPr marL="457200" indent="-457200">
              <a:buAutoNum type="arabicPeriod"/>
            </a:pPr>
            <a:endParaRPr lang="en-US" dirty="0" smtClean="0"/>
          </a:p>
          <a:p>
            <a:pPr marL="457200" indent="-457200">
              <a:buAutoNum type="arabicPeriod"/>
            </a:pPr>
            <a:endParaRPr lang="en-US" dirty="0"/>
          </a:p>
          <a:p>
            <a:endParaRPr lang="en-US" dirty="0"/>
          </a:p>
        </p:txBody>
      </p:sp>
    </p:spTree>
    <p:extLst>
      <p:ext uri="{BB962C8B-B14F-4D97-AF65-F5344CB8AC3E}">
        <p14:creationId xmlns:p14="http://schemas.microsoft.com/office/powerpoint/2010/main" val="17440875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09442E409DBB44A41A72CA1EC63990" ma:contentTypeVersion="7" ma:contentTypeDescription="Create a new document." ma:contentTypeScope="" ma:versionID="0ea05c4875d7701088a5468d31221513">
  <xsd:schema xmlns:xsd="http://www.w3.org/2001/XMLSchema" xmlns:xs="http://www.w3.org/2001/XMLSchema" xmlns:p="http://schemas.microsoft.com/office/2006/metadata/properties" xmlns:ns1="http://schemas.microsoft.com/sharepoint/v3" xmlns:ns2="7da03368-cb6a-4618-929e-3d12bc48cbec" targetNamespace="http://schemas.microsoft.com/office/2006/metadata/properties" ma:root="true" ma:fieldsID="5e75cbaa470aa8e86e3c6855944424bc" ns1:_="" ns2:_="">
    <xsd:import namespace="http://schemas.microsoft.com/sharepoint/v3"/>
    <xsd:import namespace="7da03368-cb6a-4618-929e-3d12bc48cbe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a03368-cb6a-4618-929e-3d12bc48cbec"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93363C8-826B-49D3-8F27-6374FE0B7C98}"/>
</file>

<file path=customXml/itemProps2.xml><?xml version="1.0" encoding="utf-8"?>
<ds:datastoreItem xmlns:ds="http://schemas.openxmlformats.org/officeDocument/2006/customXml" ds:itemID="{A054D735-9449-4B12-9F58-2FED8E75F3F6}"/>
</file>

<file path=customXml/itemProps3.xml><?xml version="1.0" encoding="utf-8"?>
<ds:datastoreItem xmlns:ds="http://schemas.openxmlformats.org/officeDocument/2006/customXml" ds:itemID="{4B999088-B4D1-435B-8D47-4A0ED5BE752D}"/>
</file>

<file path=docProps/app.xml><?xml version="1.0" encoding="utf-8"?>
<Properties xmlns="http://schemas.openxmlformats.org/officeDocument/2006/extended-properties" xmlns:vt="http://schemas.openxmlformats.org/officeDocument/2006/docPropsVTypes">
  <Template>TM02836342[[fn=Ion]]</Template>
  <TotalTime>1671</TotalTime>
  <Words>1097</Words>
  <Application>Microsoft Office PowerPoint</Application>
  <PresentationFormat>Widescreen</PresentationFormat>
  <Paragraphs>82</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Boat Motor Usage and Potential Impacts to Critical Life Stages of Salmonids  </vt:lpstr>
      <vt:lpstr>Discussion Topics  </vt:lpstr>
      <vt:lpstr>Motor Boat Effects on Critical Life Stages of Salmonids </vt:lpstr>
      <vt:lpstr>Fluid Pressure from a Motor Boat </vt:lpstr>
      <vt:lpstr>Citations </vt:lpstr>
      <vt:lpstr>What about the Siletz River? These studies have different motors and are totally different waterbodies??   </vt:lpstr>
      <vt:lpstr>Underwater Video Surveying of Boat Motor Usage on Siletz River</vt:lpstr>
      <vt:lpstr>Videos </vt:lpstr>
      <vt:lpstr>Discussion</vt:lpstr>
      <vt:lpstr>Questions? </vt:lpstr>
      <vt:lpstr>Thank You</vt:lpstr>
    </vt:vector>
  </TitlesOfParts>
  <Company>CTSI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Information associated with Boat Motors &amp; Salmonids</dc:title>
  <dc:creator>Dylan Gorman</dc:creator>
  <cp:lastModifiedBy>Dylan Gorman</cp:lastModifiedBy>
  <cp:revision>36</cp:revision>
  <dcterms:created xsi:type="dcterms:W3CDTF">2025-09-15T15:05:03Z</dcterms:created>
  <dcterms:modified xsi:type="dcterms:W3CDTF">2025-09-16T21:19:46Z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0x010100C009442E409DBB44A41A72CA1EC63990</vt:lpwstr>
  </property>
</Properties>
</file>