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83" r:id="rId2"/>
    <p:sldId id="256" r:id="rId3"/>
    <p:sldId id="288" r:id="rId4"/>
    <p:sldId id="284" r:id="rId5"/>
    <p:sldId id="285" r:id="rId6"/>
    <p:sldId id="279" r:id="rId7"/>
    <p:sldId id="286" r:id="rId8"/>
    <p:sldId id="280" r:id="rId9"/>
    <p:sldId id="28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92" autoAdjust="0"/>
    <p:restoredTop sz="89758" autoAdjust="0"/>
  </p:normalViewPr>
  <p:slideViewPr>
    <p:cSldViewPr>
      <p:cViewPr>
        <p:scale>
          <a:sx n="66" d="100"/>
          <a:sy n="66" d="100"/>
        </p:scale>
        <p:origin x="-1230" y="-54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75D185-85F3-4EEB-B56D-DA41E759EBCC}" type="datetimeFigureOut">
              <a:rPr lang="en-US" smtClean="0"/>
              <a:pPr/>
              <a:t>11/8/2013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66F799-3398-4702-8DD9-F3C69D55EE61}" type="slidenum">
              <a:rPr lang="en-US" smtClean="0"/>
              <a:pPr/>
              <a:t>‹#›</a:t>
            </a:fld>
            <a:endParaRPr lang="en-US"/>
          </a:p>
        </p:txBody>
      </p:sp>
    </p:spTree>
    <p:extLst>
      <p:ext uri="{BB962C8B-B14F-4D97-AF65-F5344CB8AC3E}">
        <p14:creationId xmlns:p14="http://schemas.microsoft.com/office/powerpoint/2010/main" val="4264059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Font typeface="+mj-lt"/>
              <a:buAutoNum type="arabicPeriod"/>
            </a:pPr>
            <a:r>
              <a:rPr lang="en-US" dirty="0" smtClean="0"/>
              <a:t>Make/Model/Version</a:t>
            </a:r>
            <a:r>
              <a:rPr lang="en-US" baseline="0" dirty="0" smtClean="0"/>
              <a:t> (IOS)</a:t>
            </a:r>
            <a:r>
              <a:rPr lang="en-US" dirty="0" smtClean="0"/>
              <a:t> of Routers?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Make/Model/Version</a:t>
            </a:r>
            <a:r>
              <a:rPr lang="en-US" baseline="0" dirty="0" smtClean="0"/>
              <a:t> (software) of Firewalls?</a:t>
            </a:r>
            <a:endParaRPr lang="en-US" dirty="0" smtClean="0"/>
          </a:p>
          <a:p>
            <a:pPr marL="228600" indent="-228600">
              <a:buFont typeface="+mj-lt"/>
              <a:buAutoNum type="arabicPeriod"/>
            </a:pPr>
            <a:r>
              <a:rPr lang="en-US" dirty="0" smtClean="0"/>
              <a:t>Type of AA (Advanced Authentication) in use?</a:t>
            </a:r>
          </a:p>
          <a:p>
            <a:pPr marL="228600" indent="-228600">
              <a:buFont typeface="+mj-lt"/>
              <a:buAutoNum type="arabicPeriod"/>
            </a:pPr>
            <a:r>
              <a:rPr lang="en-US" dirty="0" smtClean="0"/>
              <a:t>IDS?</a:t>
            </a:r>
            <a:r>
              <a:rPr lang="en-US" baseline="0" dirty="0" smtClean="0"/>
              <a:t>  NIDS/HIDS?</a:t>
            </a:r>
          </a:p>
          <a:p>
            <a:pPr marL="228600" indent="-228600">
              <a:buFont typeface="+mj-lt"/>
              <a:buAutoNum type="arabicPeriod"/>
            </a:pPr>
            <a:r>
              <a:rPr lang="en-US" baseline="0" dirty="0" smtClean="0"/>
              <a:t>FIPS 140-2 Certificates for all traffic outside of the physically controlled areas?</a:t>
            </a:r>
          </a:p>
          <a:p>
            <a:pPr marL="228600" indent="-228600">
              <a:buFont typeface="+mj-lt"/>
              <a:buAutoNum type="arabicPeriod"/>
            </a:pPr>
            <a:r>
              <a:rPr lang="en-US" baseline="0" dirty="0" smtClean="0"/>
              <a:t>All LE traffic separated by VLANs/Firewalls from other Non LE traffic?</a:t>
            </a:r>
          </a:p>
          <a:p>
            <a:pPr marL="228600" indent="-228600">
              <a:buFont typeface="+mj-lt"/>
              <a:buAutoNum type="arabicPeriod"/>
            </a:pPr>
            <a:endParaRPr lang="en-US" baseline="0" dirty="0" smtClean="0"/>
          </a:p>
          <a:p>
            <a:pPr marL="228600" indent="-228600">
              <a:buFont typeface="+mj-lt"/>
              <a:buAutoNum type="arabicPeriod"/>
            </a:pPr>
            <a:endParaRPr lang="en-US" dirty="0" smtClean="0"/>
          </a:p>
        </p:txBody>
      </p:sp>
      <p:sp>
        <p:nvSpPr>
          <p:cNvPr id="4" name="Slide Number Placeholder 3"/>
          <p:cNvSpPr>
            <a:spLocks noGrp="1"/>
          </p:cNvSpPr>
          <p:nvPr>
            <p:ph type="sldNum" sz="quarter" idx="10"/>
          </p:nvPr>
        </p:nvSpPr>
        <p:spPr/>
        <p:txBody>
          <a:bodyPr/>
          <a:lstStyle/>
          <a:p>
            <a:fld id="{A166F799-3398-4702-8DD9-F3C69D55EE61}"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Font typeface="+mj-lt"/>
              <a:buAutoNum type="arabicPeriod"/>
            </a:pPr>
            <a:r>
              <a:rPr lang="en-US" dirty="0" smtClean="0"/>
              <a:t>Make/Model/Version</a:t>
            </a:r>
            <a:r>
              <a:rPr lang="en-US" baseline="0" dirty="0" smtClean="0"/>
              <a:t> (IOS)</a:t>
            </a:r>
            <a:r>
              <a:rPr lang="en-US" dirty="0" smtClean="0"/>
              <a:t> of Routers?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Make/Model/Version</a:t>
            </a:r>
            <a:r>
              <a:rPr lang="en-US" baseline="0" dirty="0" smtClean="0"/>
              <a:t> (software) of Firewalls?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AV?</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Patching?</a:t>
            </a:r>
            <a:endParaRPr lang="en-US" dirty="0" smtClean="0"/>
          </a:p>
          <a:p>
            <a:pPr marL="228600" indent="-228600">
              <a:buFont typeface="+mj-lt"/>
              <a:buAutoNum type="arabicPeriod"/>
            </a:pPr>
            <a:r>
              <a:rPr lang="en-US" dirty="0" smtClean="0"/>
              <a:t>Type of AA (Advanced Authentication) in use?</a:t>
            </a:r>
          </a:p>
          <a:p>
            <a:pPr marL="228600" indent="-228600">
              <a:buFont typeface="+mj-lt"/>
              <a:buAutoNum type="arabicPeriod"/>
            </a:pPr>
            <a:r>
              <a:rPr lang="en-US" dirty="0" smtClean="0"/>
              <a:t>IDS?</a:t>
            </a:r>
            <a:r>
              <a:rPr lang="en-US" baseline="0" dirty="0" smtClean="0"/>
              <a:t>  NIDS/HIDS?</a:t>
            </a:r>
          </a:p>
          <a:p>
            <a:pPr marL="228600" indent="-228600">
              <a:buFont typeface="+mj-lt"/>
              <a:buAutoNum type="arabicPeriod"/>
            </a:pPr>
            <a:r>
              <a:rPr lang="en-US" baseline="0" dirty="0" smtClean="0"/>
              <a:t>FIPS 140-2 Certificates for all traffic outside of the physically controlled areas?</a:t>
            </a:r>
          </a:p>
          <a:p>
            <a:pPr marL="228600" indent="-228600">
              <a:buFont typeface="+mj-lt"/>
              <a:buAutoNum type="arabicPeriod"/>
            </a:pPr>
            <a:r>
              <a:rPr lang="en-US" baseline="0" dirty="0" smtClean="0"/>
              <a:t>All LE traffic separated by VLANs/Firewalls from other Non LE traffic?</a:t>
            </a:r>
          </a:p>
          <a:p>
            <a:pPr marL="228600" indent="-228600">
              <a:buFont typeface="+mj-lt"/>
              <a:buAutoNum type="arabicPeriod"/>
            </a:pPr>
            <a:r>
              <a:rPr lang="en-US" b="1" baseline="0" dirty="0" smtClean="0"/>
              <a:t>Personally Owned Devices?</a:t>
            </a:r>
          </a:p>
          <a:p>
            <a:pPr marL="228600" indent="-228600">
              <a:buFont typeface="+mj-lt"/>
              <a:buAutoNum type="arabicPeriod"/>
            </a:pPr>
            <a:r>
              <a:rPr lang="en-US" baseline="0" dirty="0" smtClean="0"/>
              <a:t> RMS and CAD?</a:t>
            </a:r>
          </a:p>
          <a:p>
            <a:pPr marL="228600" indent="-228600">
              <a:buFont typeface="+mj-lt"/>
              <a:buAutoNum type="arabicPeriod"/>
            </a:pPr>
            <a:r>
              <a:rPr lang="en-US" baseline="0" dirty="0" smtClean="0"/>
              <a:t>  </a:t>
            </a:r>
          </a:p>
          <a:p>
            <a:pPr marL="228600" indent="-228600">
              <a:buFont typeface="+mj-lt"/>
              <a:buAutoNum type="arabicPeriod"/>
            </a:pPr>
            <a:r>
              <a:rPr lang="en-US" baseline="0" dirty="0" smtClean="0"/>
              <a:t>  </a:t>
            </a:r>
          </a:p>
          <a:p>
            <a:pPr marL="228600" indent="-228600">
              <a:buFont typeface="+mj-lt"/>
              <a:buAutoNum type="arabicPeriod"/>
            </a:pPr>
            <a:endParaRPr lang="en-US" dirty="0" smtClean="0"/>
          </a:p>
        </p:txBody>
      </p:sp>
      <p:sp>
        <p:nvSpPr>
          <p:cNvPr id="4" name="Slide Number Placeholder 3"/>
          <p:cNvSpPr>
            <a:spLocks noGrp="1"/>
          </p:cNvSpPr>
          <p:nvPr>
            <p:ph type="sldNum" sz="quarter" idx="10"/>
          </p:nvPr>
        </p:nvSpPr>
        <p:spPr/>
        <p:txBody>
          <a:bodyPr/>
          <a:lstStyle/>
          <a:p>
            <a:fld id="{A166F799-3398-4702-8DD9-F3C69D55EE61}"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sz="1000" kern="1200" baseline="0" dirty="0" smtClean="0">
                <a:solidFill>
                  <a:schemeClr val="tx1"/>
                </a:solidFill>
                <a:latin typeface="+mn-lt"/>
                <a:ea typeface="+mn-ea"/>
                <a:cs typeface="+mn-cs"/>
              </a:rPr>
              <a:t>Segregate, virtually (e.g. virtual local area network (VLAN) and ACLs) or physically (e.g. firewalls), the wireless network from the operational wired infrastructure. Limit access between wireless networks and the wired network to only operational needs. </a:t>
            </a:r>
          </a:p>
          <a:p>
            <a:pPr>
              <a:buFont typeface="Arial" pitchFamily="34" charset="0"/>
              <a:buChar char="•"/>
            </a:pPr>
            <a:r>
              <a:rPr lang="en-US" sz="1000" kern="1200" baseline="0" dirty="0" smtClean="0">
                <a:solidFill>
                  <a:schemeClr val="tx1"/>
                </a:solidFill>
                <a:latin typeface="+mn-lt"/>
                <a:ea typeface="+mn-ea"/>
                <a:cs typeface="+mn-cs"/>
              </a:rPr>
              <a:t>Utilize Virtual Local Area Network (VLAN) technology to segment VoIP traffic from data traffic. </a:t>
            </a:r>
          </a:p>
          <a:p>
            <a:endParaRPr lang="en-US" dirty="0"/>
          </a:p>
        </p:txBody>
      </p:sp>
      <p:sp>
        <p:nvSpPr>
          <p:cNvPr id="4" name="Slide Number Placeholder 3"/>
          <p:cNvSpPr>
            <a:spLocks noGrp="1"/>
          </p:cNvSpPr>
          <p:nvPr>
            <p:ph type="sldNum" sz="quarter" idx="10"/>
          </p:nvPr>
        </p:nvSpPr>
        <p:spPr/>
        <p:txBody>
          <a:bodyPr/>
          <a:lstStyle/>
          <a:p>
            <a:fld id="{A166F799-3398-4702-8DD9-F3C69D55EE61}"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370D6A-39F5-43EC-8A7B-003ADA1839F2}"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C72725-A038-46FB-B779-B7D158CBDC8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370D6A-39F5-43EC-8A7B-003ADA1839F2}"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C72725-A038-46FB-B779-B7D158CBDC8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370D6A-39F5-43EC-8A7B-003ADA1839F2}"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C72725-A038-46FB-B779-B7D158CBDC8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370D6A-39F5-43EC-8A7B-003ADA1839F2}"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C72725-A038-46FB-B779-B7D158CBDC8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370D6A-39F5-43EC-8A7B-003ADA1839F2}"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C72725-A038-46FB-B779-B7D158CBDC8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370D6A-39F5-43EC-8A7B-003ADA1839F2}" type="datetimeFigureOut">
              <a:rPr lang="en-US" smtClean="0"/>
              <a:pPr/>
              <a:t>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C72725-A038-46FB-B779-B7D158CBDC8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370D6A-39F5-43EC-8A7B-003ADA1839F2}" type="datetimeFigureOut">
              <a:rPr lang="en-US" smtClean="0"/>
              <a:pPr/>
              <a:t>11/8/2013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C72725-A038-46FB-B779-B7D158CBDC8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370D6A-39F5-43EC-8A7B-003ADA1839F2}" type="datetimeFigureOut">
              <a:rPr lang="en-US" smtClean="0"/>
              <a:pPr/>
              <a:t>11/8/2013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C72725-A038-46FB-B779-B7D158CBDC8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370D6A-39F5-43EC-8A7B-003ADA1839F2}" type="datetimeFigureOut">
              <a:rPr lang="en-US" smtClean="0"/>
              <a:pPr/>
              <a:t>11/8/2013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C72725-A038-46FB-B779-B7D158CBDC8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370D6A-39F5-43EC-8A7B-003ADA1839F2}" type="datetimeFigureOut">
              <a:rPr lang="en-US" smtClean="0"/>
              <a:pPr/>
              <a:t>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C72725-A038-46FB-B779-B7D158CBDC8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370D6A-39F5-43EC-8A7B-003ADA1839F2}" type="datetimeFigureOut">
              <a:rPr lang="en-US" smtClean="0"/>
              <a:pPr/>
              <a:t>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C72725-A038-46FB-B779-B7D158CBDC8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370D6A-39F5-43EC-8A7B-003ADA1839F2}" type="datetimeFigureOut">
              <a:rPr lang="en-US" smtClean="0"/>
              <a:pPr/>
              <a:t>11/8/2013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C72725-A038-46FB-B779-B7D158CBDC8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image" Target="../media/image10.wmf"/><Relationship Id="rId3" Type="http://schemas.openxmlformats.org/officeDocument/2006/relationships/hyperlink" Target="http://csrc.nist.gov/groups/STM/cmvp/documents/140-1/140crt/FIPS140ConsolidatedCertList0019.pdf" TargetMode="External"/><Relationship Id="rId7" Type="http://schemas.openxmlformats.org/officeDocument/2006/relationships/image" Target="../media/image4.wmf"/><Relationship Id="rId12" Type="http://schemas.openxmlformats.org/officeDocument/2006/relationships/image" Target="../media/image9.wmf"/><Relationship Id="rId2" Type="http://schemas.openxmlformats.org/officeDocument/2006/relationships/notesSlide" Target="../notesSlides/notesSlide1.xml"/><Relationship Id="rId16"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3.wmf"/><Relationship Id="rId11" Type="http://schemas.openxmlformats.org/officeDocument/2006/relationships/image" Target="../media/image8.wmf"/><Relationship Id="rId5" Type="http://schemas.openxmlformats.org/officeDocument/2006/relationships/image" Target="../media/image2.wmf"/><Relationship Id="rId15" Type="http://schemas.openxmlformats.org/officeDocument/2006/relationships/image" Target="../media/image12.wmf"/><Relationship Id="rId10" Type="http://schemas.openxmlformats.org/officeDocument/2006/relationships/image" Target="../media/image7.wmf"/><Relationship Id="rId4" Type="http://schemas.openxmlformats.org/officeDocument/2006/relationships/image" Target="../media/image1.gif"/><Relationship Id="rId9" Type="http://schemas.openxmlformats.org/officeDocument/2006/relationships/image" Target="../media/image6.jpeg"/><Relationship Id="rId14"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image" Target="../media/image10.wmf"/><Relationship Id="rId3" Type="http://schemas.openxmlformats.org/officeDocument/2006/relationships/hyperlink" Target="http://csrc.nist.gov/groups/STM/cmvp/documents/140-1/140crt/FIPS140ConsolidatedCertList0019.pdf" TargetMode="External"/><Relationship Id="rId7" Type="http://schemas.openxmlformats.org/officeDocument/2006/relationships/image" Target="../media/image4.wmf"/><Relationship Id="rId12" Type="http://schemas.openxmlformats.org/officeDocument/2006/relationships/image" Target="../media/image9.wmf"/><Relationship Id="rId2" Type="http://schemas.openxmlformats.org/officeDocument/2006/relationships/notesSlide" Target="../notesSlides/notesSlide2.xml"/><Relationship Id="rId16"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3.wmf"/><Relationship Id="rId11" Type="http://schemas.openxmlformats.org/officeDocument/2006/relationships/image" Target="../media/image8.wmf"/><Relationship Id="rId5" Type="http://schemas.openxmlformats.org/officeDocument/2006/relationships/image" Target="../media/image2.wmf"/><Relationship Id="rId15" Type="http://schemas.openxmlformats.org/officeDocument/2006/relationships/image" Target="../media/image12.wmf"/><Relationship Id="rId10" Type="http://schemas.openxmlformats.org/officeDocument/2006/relationships/image" Target="../media/image7.wmf"/><Relationship Id="rId4" Type="http://schemas.openxmlformats.org/officeDocument/2006/relationships/image" Target="../media/image1.gif"/><Relationship Id="rId9" Type="http://schemas.openxmlformats.org/officeDocument/2006/relationships/image" Target="../media/image6.jpeg"/><Relationship Id="rId14"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lstStyle/>
          <a:p>
            <a:r>
              <a:rPr lang="en-US" dirty="0" smtClean="0"/>
              <a:t>Sample Diagram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 name="Picture 98" descr="FIPS.gif">
            <a:hlinkClick r:id="rId3"/>
          </p:cNvPr>
          <p:cNvPicPr>
            <a:picLocks noChangeAspect="1"/>
          </p:cNvPicPr>
          <p:nvPr/>
        </p:nvPicPr>
        <p:blipFill>
          <a:blip r:embed="rId4" cstate="print"/>
          <a:stretch>
            <a:fillRect/>
          </a:stretch>
        </p:blipFill>
        <p:spPr>
          <a:xfrm>
            <a:off x="4114800" y="0"/>
            <a:ext cx="685800" cy="685800"/>
          </a:xfrm>
          <a:prstGeom prst="rect">
            <a:avLst/>
          </a:prstGeom>
        </p:spPr>
      </p:pic>
      <p:pic>
        <p:nvPicPr>
          <p:cNvPr id="277" name="Picture 276" descr="FIPS.gif">
            <a:hlinkClick r:id="rId3"/>
          </p:cNvPr>
          <p:cNvPicPr>
            <a:picLocks noChangeAspect="1"/>
          </p:cNvPicPr>
          <p:nvPr/>
        </p:nvPicPr>
        <p:blipFill>
          <a:blip r:embed="rId4" cstate="print"/>
          <a:stretch>
            <a:fillRect/>
          </a:stretch>
        </p:blipFill>
        <p:spPr>
          <a:xfrm>
            <a:off x="6096000" y="1676400"/>
            <a:ext cx="685800" cy="685800"/>
          </a:xfrm>
          <a:prstGeom prst="rect">
            <a:avLst/>
          </a:prstGeom>
        </p:spPr>
      </p:pic>
      <p:pic>
        <p:nvPicPr>
          <p:cNvPr id="268" name="Picture 267" descr="FIPS.gif"/>
          <p:cNvPicPr>
            <a:picLocks noChangeAspect="1"/>
          </p:cNvPicPr>
          <p:nvPr/>
        </p:nvPicPr>
        <p:blipFill>
          <a:blip r:embed="rId4" cstate="print"/>
          <a:stretch>
            <a:fillRect/>
          </a:stretch>
        </p:blipFill>
        <p:spPr>
          <a:xfrm>
            <a:off x="228600" y="3733800"/>
            <a:ext cx="533400" cy="533400"/>
          </a:xfrm>
          <a:prstGeom prst="rect">
            <a:avLst/>
          </a:prstGeom>
        </p:spPr>
      </p:pic>
      <p:pic>
        <p:nvPicPr>
          <p:cNvPr id="267" name="Picture 266" descr="FIPS.gif"/>
          <p:cNvPicPr>
            <a:picLocks noChangeAspect="1"/>
          </p:cNvPicPr>
          <p:nvPr/>
        </p:nvPicPr>
        <p:blipFill>
          <a:blip r:embed="rId4" cstate="print"/>
          <a:stretch>
            <a:fillRect/>
          </a:stretch>
        </p:blipFill>
        <p:spPr>
          <a:xfrm>
            <a:off x="1905000" y="3276600"/>
            <a:ext cx="533400" cy="533400"/>
          </a:xfrm>
          <a:prstGeom prst="rect">
            <a:avLst/>
          </a:prstGeom>
        </p:spPr>
      </p:pic>
      <p:sp>
        <p:nvSpPr>
          <p:cNvPr id="253" name="Line 53"/>
          <p:cNvSpPr>
            <a:spLocks noChangeShapeType="1"/>
          </p:cNvSpPr>
          <p:nvPr/>
        </p:nvSpPr>
        <p:spPr bwMode="auto">
          <a:xfrm flipH="1" flipV="1">
            <a:off x="4800600" y="4038600"/>
            <a:ext cx="381000" cy="1447800"/>
          </a:xfrm>
          <a:prstGeom prst="line">
            <a:avLst/>
          </a:prstGeom>
          <a:noFill/>
          <a:ln w="1905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252" name="Line 53"/>
          <p:cNvSpPr>
            <a:spLocks noChangeShapeType="1"/>
          </p:cNvSpPr>
          <p:nvPr/>
        </p:nvSpPr>
        <p:spPr bwMode="auto">
          <a:xfrm flipV="1">
            <a:off x="4191000" y="3962400"/>
            <a:ext cx="304800" cy="1524000"/>
          </a:xfrm>
          <a:prstGeom prst="line">
            <a:avLst/>
          </a:prstGeom>
          <a:noFill/>
          <a:ln w="1905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pic>
        <p:nvPicPr>
          <p:cNvPr id="239" name="Picture 238" descr="FIPS.gif">
            <a:hlinkClick r:id="rId3"/>
          </p:cNvPr>
          <p:cNvPicPr>
            <a:picLocks noChangeAspect="1"/>
          </p:cNvPicPr>
          <p:nvPr/>
        </p:nvPicPr>
        <p:blipFill>
          <a:blip r:embed="rId4" cstate="print"/>
          <a:stretch>
            <a:fillRect/>
          </a:stretch>
        </p:blipFill>
        <p:spPr>
          <a:xfrm>
            <a:off x="4800600" y="2286000"/>
            <a:ext cx="762000" cy="762000"/>
          </a:xfrm>
          <a:prstGeom prst="rect">
            <a:avLst/>
          </a:prstGeom>
        </p:spPr>
      </p:pic>
      <p:sp>
        <p:nvSpPr>
          <p:cNvPr id="238" name="Line 53"/>
          <p:cNvSpPr>
            <a:spLocks noChangeShapeType="1"/>
          </p:cNvSpPr>
          <p:nvPr/>
        </p:nvSpPr>
        <p:spPr bwMode="auto">
          <a:xfrm flipV="1">
            <a:off x="4572000" y="2514600"/>
            <a:ext cx="0" cy="60960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225" name="Line 53"/>
          <p:cNvSpPr>
            <a:spLocks noChangeShapeType="1"/>
          </p:cNvSpPr>
          <p:nvPr/>
        </p:nvSpPr>
        <p:spPr bwMode="auto">
          <a:xfrm flipV="1">
            <a:off x="1066800" y="990600"/>
            <a:ext cx="0" cy="198120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234" name="Line 53"/>
          <p:cNvSpPr>
            <a:spLocks noChangeShapeType="1"/>
          </p:cNvSpPr>
          <p:nvPr/>
        </p:nvSpPr>
        <p:spPr bwMode="auto">
          <a:xfrm flipH="1" flipV="1">
            <a:off x="4768073" y="762000"/>
            <a:ext cx="32526" cy="297180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36" name="Line 53"/>
          <p:cNvSpPr>
            <a:spLocks noChangeShapeType="1"/>
          </p:cNvSpPr>
          <p:nvPr/>
        </p:nvSpPr>
        <p:spPr bwMode="auto">
          <a:xfrm>
            <a:off x="1295400" y="2514600"/>
            <a:ext cx="3276600"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28" name="Line 53"/>
          <p:cNvSpPr>
            <a:spLocks noChangeShapeType="1"/>
          </p:cNvSpPr>
          <p:nvPr/>
        </p:nvSpPr>
        <p:spPr bwMode="auto">
          <a:xfrm>
            <a:off x="1066800" y="2971800"/>
            <a:ext cx="3657600"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pic>
        <p:nvPicPr>
          <p:cNvPr id="113" name="Picture 36"/>
          <p:cNvPicPr>
            <a:picLocks noChangeArrowheads="1"/>
          </p:cNvPicPr>
          <p:nvPr/>
        </p:nvPicPr>
        <p:blipFill>
          <a:blip r:embed="rId5" cstate="print"/>
          <a:srcRect/>
          <a:stretch>
            <a:fillRect/>
          </a:stretch>
        </p:blipFill>
        <p:spPr bwMode="auto">
          <a:xfrm>
            <a:off x="685800" y="381000"/>
            <a:ext cx="685800" cy="685800"/>
          </a:xfrm>
          <a:prstGeom prst="rect">
            <a:avLst/>
          </a:prstGeom>
          <a:noFill/>
          <a:ln w="9525">
            <a:noFill/>
            <a:miter lim="800000"/>
            <a:headEnd/>
            <a:tailEnd/>
          </a:ln>
          <a:effectLst/>
        </p:spPr>
      </p:pic>
      <p:sp>
        <p:nvSpPr>
          <p:cNvPr id="156" name="TextBox 155"/>
          <p:cNvSpPr txBox="1"/>
          <p:nvPr/>
        </p:nvSpPr>
        <p:spPr>
          <a:xfrm>
            <a:off x="609600" y="533400"/>
            <a:ext cx="814647" cy="369332"/>
          </a:xfrm>
          <a:prstGeom prst="rect">
            <a:avLst/>
          </a:prstGeom>
          <a:noFill/>
        </p:spPr>
        <p:txBody>
          <a:bodyPr wrap="none" rtlCol="0">
            <a:spAutoFit/>
          </a:bodyPr>
          <a:lstStyle/>
          <a:p>
            <a:r>
              <a:rPr lang="en-US" b="1" dirty="0" smtClean="0"/>
              <a:t>WWW</a:t>
            </a:r>
            <a:endParaRPr lang="en-US" b="1" dirty="0"/>
          </a:p>
        </p:txBody>
      </p:sp>
      <p:pic>
        <p:nvPicPr>
          <p:cNvPr id="219" name="Picture 36"/>
          <p:cNvPicPr>
            <a:picLocks noChangeArrowheads="1"/>
          </p:cNvPicPr>
          <p:nvPr/>
        </p:nvPicPr>
        <p:blipFill>
          <a:blip r:embed="rId5" cstate="print"/>
          <a:srcRect/>
          <a:stretch>
            <a:fillRect/>
          </a:stretch>
        </p:blipFill>
        <p:spPr bwMode="auto">
          <a:xfrm>
            <a:off x="2057400" y="381000"/>
            <a:ext cx="685800" cy="685800"/>
          </a:xfrm>
          <a:prstGeom prst="rect">
            <a:avLst/>
          </a:prstGeom>
          <a:noFill/>
          <a:ln w="9525">
            <a:noFill/>
            <a:miter lim="800000"/>
            <a:headEnd/>
            <a:tailEnd/>
          </a:ln>
          <a:effectLst/>
        </p:spPr>
      </p:pic>
      <p:pic>
        <p:nvPicPr>
          <p:cNvPr id="220" name="Picture 36"/>
          <p:cNvPicPr>
            <a:picLocks noChangeArrowheads="1"/>
          </p:cNvPicPr>
          <p:nvPr/>
        </p:nvPicPr>
        <p:blipFill>
          <a:blip r:embed="rId5" cstate="print"/>
          <a:srcRect/>
          <a:stretch>
            <a:fillRect/>
          </a:stretch>
        </p:blipFill>
        <p:spPr bwMode="auto">
          <a:xfrm>
            <a:off x="3429000" y="381000"/>
            <a:ext cx="685800" cy="685800"/>
          </a:xfrm>
          <a:prstGeom prst="rect">
            <a:avLst/>
          </a:prstGeom>
          <a:noFill/>
          <a:ln w="9525">
            <a:noFill/>
            <a:miter lim="800000"/>
            <a:headEnd/>
            <a:tailEnd/>
          </a:ln>
          <a:effectLst/>
        </p:spPr>
      </p:pic>
      <p:sp>
        <p:nvSpPr>
          <p:cNvPr id="30" name="TextBox 29"/>
          <p:cNvSpPr txBox="1"/>
          <p:nvPr/>
        </p:nvSpPr>
        <p:spPr>
          <a:xfrm>
            <a:off x="1981200" y="533400"/>
            <a:ext cx="780739" cy="369332"/>
          </a:xfrm>
          <a:prstGeom prst="rect">
            <a:avLst/>
          </a:prstGeom>
          <a:noFill/>
        </p:spPr>
        <p:txBody>
          <a:bodyPr wrap="square" rtlCol="0">
            <a:spAutoFit/>
          </a:bodyPr>
          <a:lstStyle/>
          <a:p>
            <a:pPr algn="ctr"/>
            <a:r>
              <a:rPr lang="en-US" b="1" dirty="0" smtClean="0"/>
              <a:t>CSA</a:t>
            </a:r>
          </a:p>
        </p:txBody>
      </p:sp>
      <p:sp>
        <p:nvSpPr>
          <p:cNvPr id="221" name="TextBox 220"/>
          <p:cNvSpPr txBox="1"/>
          <p:nvPr/>
        </p:nvSpPr>
        <p:spPr>
          <a:xfrm>
            <a:off x="2895600" y="420469"/>
            <a:ext cx="1695139" cy="646331"/>
          </a:xfrm>
          <a:prstGeom prst="rect">
            <a:avLst/>
          </a:prstGeom>
          <a:noFill/>
        </p:spPr>
        <p:txBody>
          <a:bodyPr wrap="square" rtlCol="0">
            <a:spAutoFit/>
          </a:bodyPr>
          <a:lstStyle/>
          <a:p>
            <a:pPr algn="ctr"/>
            <a:r>
              <a:rPr lang="en-US" b="1" dirty="0" smtClean="0"/>
              <a:t>Other</a:t>
            </a:r>
          </a:p>
          <a:p>
            <a:pPr algn="ctr"/>
            <a:r>
              <a:rPr lang="en-US" b="1" dirty="0" smtClean="0"/>
              <a:t>Municipalities</a:t>
            </a:r>
          </a:p>
        </p:txBody>
      </p:sp>
      <p:pic>
        <p:nvPicPr>
          <p:cNvPr id="222" name="Picture 56" descr="E:\Corp ID Astro\Private\FORMATS\Flash Formats\Icon Conversion\WMF Icons\VPNConcentratorAug2000.wmf"/>
          <p:cNvPicPr>
            <a:picLocks noChangeAspect="1" noChangeArrowheads="1"/>
          </p:cNvPicPr>
          <p:nvPr/>
        </p:nvPicPr>
        <p:blipFill>
          <a:blip r:embed="rId6" cstate="print"/>
          <a:srcRect/>
          <a:stretch>
            <a:fillRect/>
          </a:stretch>
        </p:blipFill>
        <p:spPr bwMode="auto">
          <a:xfrm rot="16200000">
            <a:off x="4487431" y="1471956"/>
            <a:ext cx="565924" cy="517613"/>
          </a:xfrm>
          <a:prstGeom prst="rect">
            <a:avLst/>
          </a:prstGeom>
          <a:noFill/>
          <a:ln w="9525">
            <a:noFill/>
            <a:miter lim="800000"/>
            <a:headEnd/>
            <a:tailEnd/>
          </a:ln>
        </p:spPr>
      </p:pic>
      <p:pic>
        <p:nvPicPr>
          <p:cNvPr id="223" name="Picture 94" descr="E:\Corp ID Astro\Private\FORMATS\Flash Formats\Icon Conversion\WMF Icons\Router with firewall.wmf"/>
          <p:cNvPicPr>
            <a:picLocks noChangeAspect="1" noChangeArrowheads="1"/>
          </p:cNvPicPr>
          <p:nvPr/>
        </p:nvPicPr>
        <p:blipFill>
          <a:blip r:embed="rId7" cstate="print"/>
          <a:srcRect/>
          <a:stretch>
            <a:fillRect/>
          </a:stretch>
        </p:blipFill>
        <p:spPr bwMode="auto">
          <a:xfrm>
            <a:off x="4463275" y="2819400"/>
            <a:ext cx="544452" cy="457200"/>
          </a:xfrm>
          <a:prstGeom prst="rect">
            <a:avLst/>
          </a:prstGeom>
          <a:noFill/>
          <a:ln w="9525">
            <a:noFill/>
            <a:miter lim="800000"/>
            <a:headEnd/>
            <a:tailEnd/>
          </a:ln>
        </p:spPr>
      </p:pic>
      <p:pic>
        <p:nvPicPr>
          <p:cNvPr id="224" name="Picture 148"/>
          <p:cNvPicPr>
            <a:picLocks noChangeAspect="1" noChangeArrowheads="1"/>
          </p:cNvPicPr>
          <p:nvPr/>
        </p:nvPicPr>
        <p:blipFill>
          <a:blip r:embed="rId8" cstate="print"/>
          <a:srcRect/>
          <a:stretch>
            <a:fillRect/>
          </a:stretch>
        </p:blipFill>
        <p:spPr bwMode="auto">
          <a:xfrm>
            <a:off x="838201" y="2349357"/>
            <a:ext cx="533400" cy="317643"/>
          </a:xfrm>
          <a:prstGeom prst="rect">
            <a:avLst/>
          </a:prstGeom>
          <a:noFill/>
          <a:ln w="9525">
            <a:noFill/>
            <a:miter lim="800000"/>
            <a:headEnd/>
            <a:tailEnd/>
          </a:ln>
        </p:spPr>
      </p:pic>
      <p:pic>
        <p:nvPicPr>
          <p:cNvPr id="226" name="Picture 225" descr="XForce-168X64.jpg"/>
          <p:cNvPicPr>
            <a:picLocks noChangeAspect="1"/>
          </p:cNvPicPr>
          <p:nvPr/>
        </p:nvPicPr>
        <p:blipFill>
          <a:blip r:embed="rId9" cstate="print"/>
          <a:stretch>
            <a:fillRect/>
          </a:stretch>
        </p:blipFill>
        <p:spPr>
          <a:xfrm>
            <a:off x="1524000" y="2289629"/>
            <a:ext cx="990600" cy="377371"/>
          </a:xfrm>
          <a:prstGeom prst="rect">
            <a:avLst/>
          </a:prstGeom>
        </p:spPr>
      </p:pic>
      <p:sp>
        <p:nvSpPr>
          <p:cNvPr id="227" name="Line 53"/>
          <p:cNvSpPr>
            <a:spLocks noChangeShapeType="1"/>
          </p:cNvSpPr>
          <p:nvPr/>
        </p:nvSpPr>
        <p:spPr bwMode="auto">
          <a:xfrm>
            <a:off x="5029200" y="3867912"/>
            <a:ext cx="1524000" cy="0"/>
          </a:xfrm>
          <a:prstGeom prst="line">
            <a:avLst/>
          </a:prstGeom>
          <a:noFill/>
          <a:ln w="1905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pic>
        <p:nvPicPr>
          <p:cNvPr id="228" name="Picture 227" descr="FIPS.gif"/>
          <p:cNvPicPr>
            <a:picLocks noChangeAspect="1"/>
          </p:cNvPicPr>
          <p:nvPr/>
        </p:nvPicPr>
        <p:blipFill>
          <a:blip r:embed="rId4" cstate="print"/>
          <a:stretch>
            <a:fillRect/>
          </a:stretch>
        </p:blipFill>
        <p:spPr>
          <a:xfrm>
            <a:off x="2667000" y="1143000"/>
            <a:ext cx="962025" cy="962025"/>
          </a:xfrm>
          <a:prstGeom prst="rect">
            <a:avLst/>
          </a:prstGeom>
        </p:spPr>
      </p:pic>
      <p:grpSp>
        <p:nvGrpSpPr>
          <p:cNvPr id="46" name="Group 15"/>
          <p:cNvGrpSpPr>
            <a:grpSpLocks/>
          </p:cNvGrpSpPr>
          <p:nvPr/>
        </p:nvGrpSpPr>
        <p:grpSpPr bwMode="auto">
          <a:xfrm rot="7069228" flipV="1">
            <a:off x="3067128" y="1180797"/>
            <a:ext cx="1039321" cy="153007"/>
            <a:chOff x="1790" y="1441"/>
            <a:chExt cx="2016" cy="96"/>
          </a:xfrm>
        </p:grpSpPr>
        <p:sp>
          <p:nvSpPr>
            <p:cNvPr id="47" name="Line 16"/>
            <p:cNvSpPr>
              <a:spLocks noChangeShapeType="1"/>
            </p:cNvSpPr>
            <p:nvPr/>
          </p:nvSpPr>
          <p:spPr bwMode="auto">
            <a:xfrm flipV="1">
              <a:off x="2702" y="1441"/>
              <a:ext cx="96" cy="96"/>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48" name="Line 17"/>
            <p:cNvSpPr>
              <a:spLocks noChangeShapeType="1"/>
            </p:cNvSpPr>
            <p:nvPr/>
          </p:nvSpPr>
          <p:spPr bwMode="auto">
            <a:xfrm>
              <a:off x="1790"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49" name="Line 18"/>
            <p:cNvSpPr>
              <a:spLocks noChangeShapeType="1"/>
            </p:cNvSpPr>
            <p:nvPr/>
          </p:nvSpPr>
          <p:spPr bwMode="auto">
            <a:xfrm>
              <a:off x="1934"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0" name="Line 19"/>
            <p:cNvSpPr>
              <a:spLocks noChangeShapeType="1"/>
            </p:cNvSpPr>
            <p:nvPr/>
          </p:nvSpPr>
          <p:spPr bwMode="auto">
            <a:xfrm>
              <a:off x="2078"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1" name="Line 20"/>
            <p:cNvSpPr>
              <a:spLocks noChangeShapeType="1"/>
            </p:cNvSpPr>
            <p:nvPr/>
          </p:nvSpPr>
          <p:spPr bwMode="auto">
            <a:xfrm>
              <a:off x="2222"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2" name="Line 21"/>
            <p:cNvSpPr>
              <a:spLocks noChangeShapeType="1"/>
            </p:cNvSpPr>
            <p:nvPr/>
          </p:nvSpPr>
          <p:spPr bwMode="auto">
            <a:xfrm>
              <a:off x="2366"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3" name="Line 22"/>
            <p:cNvSpPr>
              <a:spLocks noChangeShapeType="1"/>
            </p:cNvSpPr>
            <p:nvPr/>
          </p:nvSpPr>
          <p:spPr bwMode="auto">
            <a:xfrm>
              <a:off x="2510"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4" name="Line 23"/>
            <p:cNvSpPr>
              <a:spLocks noChangeShapeType="1"/>
            </p:cNvSpPr>
            <p:nvPr/>
          </p:nvSpPr>
          <p:spPr bwMode="auto">
            <a:xfrm>
              <a:off x="2654"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5" name="Line 24"/>
            <p:cNvSpPr>
              <a:spLocks noChangeShapeType="1"/>
            </p:cNvSpPr>
            <p:nvPr/>
          </p:nvSpPr>
          <p:spPr bwMode="auto">
            <a:xfrm>
              <a:off x="2702"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6" name="Line 25"/>
            <p:cNvSpPr>
              <a:spLocks noChangeShapeType="1"/>
            </p:cNvSpPr>
            <p:nvPr/>
          </p:nvSpPr>
          <p:spPr bwMode="auto">
            <a:xfrm>
              <a:off x="2846"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7" name="Line 26"/>
            <p:cNvSpPr>
              <a:spLocks noChangeShapeType="1"/>
            </p:cNvSpPr>
            <p:nvPr/>
          </p:nvSpPr>
          <p:spPr bwMode="auto">
            <a:xfrm>
              <a:off x="2990"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8" name="Line 27"/>
            <p:cNvSpPr>
              <a:spLocks noChangeShapeType="1"/>
            </p:cNvSpPr>
            <p:nvPr/>
          </p:nvSpPr>
          <p:spPr bwMode="auto">
            <a:xfrm>
              <a:off x="3134"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9" name="Line 28"/>
            <p:cNvSpPr>
              <a:spLocks noChangeShapeType="1"/>
            </p:cNvSpPr>
            <p:nvPr/>
          </p:nvSpPr>
          <p:spPr bwMode="auto">
            <a:xfrm>
              <a:off x="3278"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60" name="Line 29"/>
            <p:cNvSpPr>
              <a:spLocks noChangeShapeType="1"/>
            </p:cNvSpPr>
            <p:nvPr/>
          </p:nvSpPr>
          <p:spPr bwMode="auto">
            <a:xfrm>
              <a:off x="3422"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61" name="Line 30"/>
            <p:cNvSpPr>
              <a:spLocks noChangeShapeType="1"/>
            </p:cNvSpPr>
            <p:nvPr/>
          </p:nvSpPr>
          <p:spPr bwMode="auto">
            <a:xfrm>
              <a:off x="3566"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62" name="Line 31"/>
            <p:cNvSpPr>
              <a:spLocks noChangeShapeType="1"/>
            </p:cNvSpPr>
            <p:nvPr/>
          </p:nvSpPr>
          <p:spPr bwMode="auto">
            <a:xfrm>
              <a:off x="3710"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grpSp>
      <p:grpSp>
        <p:nvGrpSpPr>
          <p:cNvPr id="119" name="Group 15"/>
          <p:cNvGrpSpPr>
            <a:grpSpLocks/>
          </p:cNvGrpSpPr>
          <p:nvPr/>
        </p:nvGrpSpPr>
        <p:grpSpPr bwMode="auto">
          <a:xfrm rot="3133619">
            <a:off x="2217581" y="1191893"/>
            <a:ext cx="915518" cy="152150"/>
            <a:chOff x="1790" y="1441"/>
            <a:chExt cx="2016" cy="96"/>
          </a:xfrm>
        </p:grpSpPr>
        <p:sp>
          <p:nvSpPr>
            <p:cNvPr id="120" name="Line 16"/>
            <p:cNvSpPr>
              <a:spLocks noChangeShapeType="1"/>
            </p:cNvSpPr>
            <p:nvPr/>
          </p:nvSpPr>
          <p:spPr bwMode="auto">
            <a:xfrm flipV="1">
              <a:off x="2702" y="1441"/>
              <a:ext cx="96" cy="96"/>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1" name="Line 17"/>
            <p:cNvSpPr>
              <a:spLocks noChangeShapeType="1"/>
            </p:cNvSpPr>
            <p:nvPr/>
          </p:nvSpPr>
          <p:spPr bwMode="auto">
            <a:xfrm>
              <a:off x="1790"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2" name="Line 18"/>
            <p:cNvSpPr>
              <a:spLocks noChangeShapeType="1"/>
            </p:cNvSpPr>
            <p:nvPr/>
          </p:nvSpPr>
          <p:spPr bwMode="auto">
            <a:xfrm>
              <a:off x="1934"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3" name="Line 19"/>
            <p:cNvSpPr>
              <a:spLocks noChangeShapeType="1"/>
            </p:cNvSpPr>
            <p:nvPr/>
          </p:nvSpPr>
          <p:spPr bwMode="auto">
            <a:xfrm>
              <a:off x="2078"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4" name="Line 20"/>
            <p:cNvSpPr>
              <a:spLocks noChangeShapeType="1"/>
            </p:cNvSpPr>
            <p:nvPr/>
          </p:nvSpPr>
          <p:spPr bwMode="auto">
            <a:xfrm>
              <a:off x="2222"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5" name="Line 21"/>
            <p:cNvSpPr>
              <a:spLocks noChangeShapeType="1"/>
            </p:cNvSpPr>
            <p:nvPr/>
          </p:nvSpPr>
          <p:spPr bwMode="auto">
            <a:xfrm>
              <a:off x="2366"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6" name="Line 22"/>
            <p:cNvSpPr>
              <a:spLocks noChangeShapeType="1"/>
            </p:cNvSpPr>
            <p:nvPr/>
          </p:nvSpPr>
          <p:spPr bwMode="auto">
            <a:xfrm>
              <a:off x="2510"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7" name="Line 23"/>
            <p:cNvSpPr>
              <a:spLocks noChangeShapeType="1"/>
            </p:cNvSpPr>
            <p:nvPr/>
          </p:nvSpPr>
          <p:spPr bwMode="auto">
            <a:xfrm>
              <a:off x="2654"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8" name="Line 24"/>
            <p:cNvSpPr>
              <a:spLocks noChangeShapeType="1"/>
            </p:cNvSpPr>
            <p:nvPr/>
          </p:nvSpPr>
          <p:spPr bwMode="auto">
            <a:xfrm>
              <a:off x="2702"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9" name="Line 25"/>
            <p:cNvSpPr>
              <a:spLocks noChangeShapeType="1"/>
            </p:cNvSpPr>
            <p:nvPr/>
          </p:nvSpPr>
          <p:spPr bwMode="auto">
            <a:xfrm>
              <a:off x="2846"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30" name="Line 26"/>
            <p:cNvSpPr>
              <a:spLocks noChangeShapeType="1"/>
            </p:cNvSpPr>
            <p:nvPr/>
          </p:nvSpPr>
          <p:spPr bwMode="auto">
            <a:xfrm>
              <a:off x="2990"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31" name="Line 27"/>
            <p:cNvSpPr>
              <a:spLocks noChangeShapeType="1"/>
            </p:cNvSpPr>
            <p:nvPr/>
          </p:nvSpPr>
          <p:spPr bwMode="auto">
            <a:xfrm>
              <a:off x="3134"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32" name="Line 28"/>
            <p:cNvSpPr>
              <a:spLocks noChangeShapeType="1"/>
            </p:cNvSpPr>
            <p:nvPr/>
          </p:nvSpPr>
          <p:spPr bwMode="auto">
            <a:xfrm>
              <a:off x="3278"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33" name="Line 29"/>
            <p:cNvSpPr>
              <a:spLocks noChangeShapeType="1"/>
            </p:cNvSpPr>
            <p:nvPr/>
          </p:nvSpPr>
          <p:spPr bwMode="auto">
            <a:xfrm>
              <a:off x="3422"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34" name="Line 30"/>
            <p:cNvSpPr>
              <a:spLocks noChangeShapeType="1"/>
            </p:cNvSpPr>
            <p:nvPr/>
          </p:nvSpPr>
          <p:spPr bwMode="auto">
            <a:xfrm>
              <a:off x="3566"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35" name="Line 31"/>
            <p:cNvSpPr>
              <a:spLocks noChangeShapeType="1"/>
            </p:cNvSpPr>
            <p:nvPr/>
          </p:nvSpPr>
          <p:spPr bwMode="auto">
            <a:xfrm>
              <a:off x="3710"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grpSp>
      <p:pic>
        <p:nvPicPr>
          <p:cNvPr id="229" name="Picture 148"/>
          <p:cNvPicPr>
            <a:picLocks noChangeAspect="1" noChangeArrowheads="1"/>
          </p:cNvPicPr>
          <p:nvPr/>
        </p:nvPicPr>
        <p:blipFill>
          <a:blip r:embed="rId8" cstate="print"/>
          <a:srcRect/>
          <a:stretch>
            <a:fillRect/>
          </a:stretch>
        </p:blipFill>
        <p:spPr bwMode="auto">
          <a:xfrm>
            <a:off x="2895600" y="2362200"/>
            <a:ext cx="533400" cy="317643"/>
          </a:xfrm>
          <a:prstGeom prst="rect">
            <a:avLst/>
          </a:prstGeom>
          <a:noFill/>
          <a:ln w="9525">
            <a:noFill/>
            <a:miter lim="800000"/>
            <a:headEnd/>
            <a:tailEnd/>
          </a:ln>
        </p:spPr>
      </p:pic>
      <p:sp>
        <p:nvSpPr>
          <p:cNvPr id="230" name="Line 53"/>
          <p:cNvSpPr>
            <a:spLocks noChangeShapeType="1"/>
          </p:cNvSpPr>
          <p:nvPr/>
        </p:nvSpPr>
        <p:spPr bwMode="auto">
          <a:xfrm flipV="1">
            <a:off x="3124200" y="2057400"/>
            <a:ext cx="0" cy="38100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231" name="TextBox 230"/>
          <p:cNvSpPr txBox="1"/>
          <p:nvPr/>
        </p:nvSpPr>
        <p:spPr>
          <a:xfrm>
            <a:off x="-76200" y="1981200"/>
            <a:ext cx="1066800" cy="646331"/>
          </a:xfrm>
          <a:prstGeom prst="rect">
            <a:avLst/>
          </a:prstGeom>
          <a:noFill/>
        </p:spPr>
        <p:txBody>
          <a:bodyPr wrap="square" rtlCol="0">
            <a:spAutoFit/>
          </a:bodyPr>
          <a:lstStyle/>
          <a:p>
            <a:pPr algn="ctr"/>
            <a:r>
              <a:rPr lang="en-US" b="1" dirty="0" smtClean="0"/>
              <a:t>Internet</a:t>
            </a:r>
          </a:p>
          <a:p>
            <a:pPr algn="ctr"/>
            <a:r>
              <a:rPr lang="en-US" b="1" dirty="0" smtClean="0"/>
              <a:t>Router</a:t>
            </a:r>
          </a:p>
        </p:txBody>
      </p:sp>
      <p:sp>
        <p:nvSpPr>
          <p:cNvPr id="232" name="TextBox 231"/>
          <p:cNvSpPr txBox="1"/>
          <p:nvPr/>
        </p:nvSpPr>
        <p:spPr>
          <a:xfrm>
            <a:off x="1371600" y="1981200"/>
            <a:ext cx="1219200" cy="923330"/>
          </a:xfrm>
          <a:prstGeom prst="rect">
            <a:avLst/>
          </a:prstGeom>
          <a:noFill/>
        </p:spPr>
        <p:txBody>
          <a:bodyPr wrap="square" rtlCol="0">
            <a:spAutoFit/>
          </a:bodyPr>
          <a:lstStyle/>
          <a:p>
            <a:pPr algn="ctr"/>
            <a:r>
              <a:rPr lang="en-US" b="1" dirty="0" smtClean="0"/>
              <a:t>Intrusion</a:t>
            </a:r>
          </a:p>
          <a:p>
            <a:pPr algn="ctr"/>
            <a:endParaRPr lang="en-US" b="1" dirty="0" smtClean="0"/>
          </a:p>
          <a:p>
            <a:pPr algn="ctr"/>
            <a:r>
              <a:rPr lang="en-US" b="1" dirty="0" smtClean="0"/>
              <a:t>Detection</a:t>
            </a:r>
          </a:p>
        </p:txBody>
      </p:sp>
      <p:sp>
        <p:nvSpPr>
          <p:cNvPr id="233" name="TextBox 232"/>
          <p:cNvSpPr txBox="1"/>
          <p:nvPr/>
        </p:nvSpPr>
        <p:spPr>
          <a:xfrm>
            <a:off x="2667000" y="2590800"/>
            <a:ext cx="1066800" cy="369332"/>
          </a:xfrm>
          <a:prstGeom prst="rect">
            <a:avLst/>
          </a:prstGeom>
          <a:noFill/>
        </p:spPr>
        <p:txBody>
          <a:bodyPr wrap="square" rtlCol="0">
            <a:spAutoFit/>
          </a:bodyPr>
          <a:lstStyle/>
          <a:p>
            <a:pPr algn="ctr"/>
            <a:r>
              <a:rPr lang="en-US" b="1" dirty="0" smtClean="0"/>
              <a:t>Extranet</a:t>
            </a:r>
          </a:p>
        </p:txBody>
      </p:sp>
      <p:sp>
        <p:nvSpPr>
          <p:cNvPr id="41" name="TextBox 40"/>
          <p:cNvSpPr txBox="1"/>
          <p:nvPr/>
        </p:nvSpPr>
        <p:spPr>
          <a:xfrm>
            <a:off x="2133600" y="76200"/>
            <a:ext cx="2019784" cy="369332"/>
          </a:xfrm>
          <a:prstGeom prst="rect">
            <a:avLst/>
          </a:prstGeom>
          <a:noFill/>
        </p:spPr>
        <p:txBody>
          <a:bodyPr wrap="none" rtlCol="0">
            <a:spAutoFit/>
          </a:bodyPr>
          <a:lstStyle/>
          <a:p>
            <a:r>
              <a:rPr lang="en-US" dirty="0" smtClean="0"/>
              <a:t>(</a:t>
            </a:r>
            <a:r>
              <a:rPr lang="en-US" i="1" dirty="0" smtClean="0"/>
              <a:t>Dedicated Circuits</a:t>
            </a:r>
            <a:r>
              <a:rPr lang="en-US" dirty="0" smtClean="0"/>
              <a:t>)</a:t>
            </a:r>
            <a:endParaRPr lang="en-US" dirty="0"/>
          </a:p>
        </p:txBody>
      </p:sp>
      <p:pic>
        <p:nvPicPr>
          <p:cNvPr id="236" name="Picture 36"/>
          <p:cNvPicPr>
            <a:picLocks noChangeArrowheads="1"/>
          </p:cNvPicPr>
          <p:nvPr/>
        </p:nvPicPr>
        <p:blipFill>
          <a:blip r:embed="rId5" cstate="print"/>
          <a:srcRect/>
          <a:stretch>
            <a:fillRect/>
          </a:stretch>
        </p:blipFill>
        <p:spPr bwMode="auto">
          <a:xfrm>
            <a:off x="4419600" y="228600"/>
            <a:ext cx="685800" cy="685800"/>
          </a:xfrm>
          <a:prstGeom prst="rect">
            <a:avLst/>
          </a:prstGeom>
          <a:noFill/>
          <a:ln w="9525">
            <a:noFill/>
            <a:miter lim="800000"/>
            <a:headEnd/>
            <a:tailEnd/>
          </a:ln>
          <a:effectLst/>
        </p:spPr>
      </p:pic>
      <p:sp>
        <p:nvSpPr>
          <p:cNvPr id="237" name="TextBox 236"/>
          <p:cNvSpPr txBox="1"/>
          <p:nvPr/>
        </p:nvSpPr>
        <p:spPr>
          <a:xfrm>
            <a:off x="4495800" y="268069"/>
            <a:ext cx="4038600" cy="646331"/>
          </a:xfrm>
          <a:prstGeom prst="rect">
            <a:avLst/>
          </a:prstGeom>
          <a:noFill/>
        </p:spPr>
        <p:txBody>
          <a:bodyPr wrap="square" rtlCol="0">
            <a:spAutoFit/>
          </a:bodyPr>
          <a:lstStyle/>
          <a:p>
            <a:r>
              <a:rPr lang="en-US" b="1" dirty="0" smtClean="0"/>
              <a:t>VPN to Municipalities via Internet</a:t>
            </a:r>
          </a:p>
          <a:p>
            <a:r>
              <a:rPr lang="en-US" b="1" dirty="0" smtClean="0"/>
              <a:t>       See Figure C-1-D in CJIS Policy</a:t>
            </a:r>
          </a:p>
        </p:txBody>
      </p:sp>
      <p:sp>
        <p:nvSpPr>
          <p:cNvPr id="241" name="TextBox 240"/>
          <p:cNvSpPr txBox="1"/>
          <p:nvPr/>
        </p:nvSpPr>
        <p:spPr>
          <a:xfrm>
            <a:off x="3581400" y="3212068"/>
            <a:ext cx="2438400" cy="369332"/>
          </a:xfrm>
          <a:prstGeom prst="rect">
            <a:avLst/>
          </a:prstGeom>
          <a:noFill/>
        </p:spPr>
        <p:txBody>
          <a:bodyPr wrap="square" rtlCol="0">
            <a:spAutoFit/>
          </a:bodyPr>
          <a:lstStyle/>
          <a:p>
            <a:pPr algn="ctr"/>
            <a:r>
              <a:rPr lang="en-US" b="1" dirty="0" smtClean="0"/>
              <a:t>Router/Firewall/VPN</a:t>
            </a:r>
          </a:p>
        </p:txBody>
      </p:sp>
      <p:pic>
        <p:nvPicPr>
          <p:cNvPr id="242" name="Picture 57"/>
          <p:cNvPicPr>
            <a:picLocks noChangeAspect="1" noChangeArrowheads="1"/>
          </p:cNvPicPr>
          <p:nvPr/>
        </p:nvPicPr>
        <p:blipFill>
          <a:blip r:embed="rId10" cstate="print"/>
          <a:srcRect/>
          <a:stretch>
            <a:fillRect/>
          </a:stretch>
        </p:blipFill>
        <p:spPr bwMode="auto">
          <a:xfrm>
            <a:off x="4343400" y="3733800"/>
            <a:ext cx="811213" cy="346911"/>
          </a:xfrm>
          <a:prstGeom prst="rect">
            <a:avLst/>
          </a:prstGeom>
          <a:noFill/>
          <a:ln w="9525">
            <a:noFill/>
            <a:miter lim="800000"/>
            <a:headEnd/>
            <a:tailEnd/>
          </a:ln>
        </p:spPr>
      </p:pic>
      <p:pic>
        <p:nvPicPr>
          <p:cNvPr id="243" name="Picture 13"/>
          <p:cNvPicPr>
            <a:picLocks noChangeArrowheads="1"/>
          </p:cNvPicPr>
          <p:nvPr/>
        </p:nvPicPr>
        <p:blipFill>
          <a:blip r:embed="rId11" cstate="print"/>
          <a:srcRect/>
          <a:stretch>
            <a:fillRect/>
          </a:stretch>
        </p:blipFill>
        <p:spPr bwMode="auto">
          <a:xfrm>
            <a:off x="3810000" y="5410200"/>
            <a:ext cx="533400" cy="457200"/>
          </a:xfrm>
          <a:prstGeom prst="rect">
            <a:avLst/>
          </a:prstGeom>
          <a:noFill/>
          <a:ln w="9525">
            <a:noFill/>
            <a:miter lim="800000"/>
            <a:headEnd/>
            <a:tailEnd/>
          </a:ln>
        </p:spPr>
      </p:pic>
      <p:pic>
        <p:nvPicPr>
          <p:cNvPr id="244" name="Picture 13"/>
          <p:cNvPicPr>
            <a:picLocks noChangeArrowheads="1"/>
          </p:cNvPicPr>
          <p:nvPr/>
        </p:nvPicPr>
        <p:blipFill>
          <a:blip r:embed="rId11" cstate="print"/>
          <a:srcRect/>
          <a:stretch>
            <a:fillRect/>
          </a:stretch>
        </p:blipFill>
        <p:spPr bwMode="auto">
          <a:xfrm>
            <a:off x="4953000" y="5410200"/>
            <a:ext cx="533400" cy="457200"/>
          </a:xfrm>
          <a:prstGeom prst="rect">
            <a:avLst/>
          </a:prstGeom>
          <a:noFill/>
          <a:ln w="9525">
            <a:noFill/>
            <a:miter lim="800000"/>
            <a:headEnd/>
            <a:tailEnd/>
          </a:ln>
        </p:spPr>
      </p:pic>
      <p:pic>
        <p:nvPicPr>
          <p:cNvPr id="245" name="Picture 7" descr="F:\ChanPipe.pct"/>
          <p:cNvPicPr>
            <a:picLocks noChangeAspect="1" noChangeArrowheads="1"/>
          </p:cNvPicPr>
          <p:nvPr/>
        </p:nvPicPr>
        <p:blipFill>
          <a:blip r:embed="rId12" cstate="print"/>
          <a:srcRect/>
          <a:stretch>
            <a:fillRect/>
          </a:stretch>
        </p:blipFill>
        <p:spPr bwMode="auto">
          <a:xfrm rot="16878928">
            <a:off x="3860249" y="4568085"/>
            <a:ext cx="1057275" cy="161925"/>
          </a:xfrm>
          <a:prstGeom prst="rect">
            <a:avLst/>
          </a:prstGeom>
          <a:noFill/>
          <a:ln w="9525">
            <a:noFill/>
            <a:miter lim="800000"/>
            <a:headEnd/>
            <a:tailEnd/>
          </a:ln>
        </p:spPr>
      </p:pic>
      <p:pic>
        <p:nvPicPr>
          <p:cNvPr id="246" name="Picture 7" descr="F:\ChanPipe.pct"/>
          <p:cNvPicPr>
            <a:picLocks noChangeAspect="1" noChangeArrowheads="1"/>
          </p:cNvPicPr>
          <p:nvPr/>
        </p:nvPicPr>
        <p:blipFill>
          <a:blip r:embed="rId12" cstate="print"/>
          <a:srcRect/>
          <a:stretch>
            <a:fillRect/>
          </a:stretch>
        </p:blipFill>
        <p:spPr bwMode="auto">
          <a:xfrm rot="15326937">
            <a:off x="4468469" y="4568510"/>
            <a:ext cx="1057275" cy="161925"/>
          </a:xfrm>
          <a:prstGeom prst="rect">
            <a:avLst/>
          </a:prstGeom>
          <a:noFill/>
          <a:ln w="9525">
            <a:noFill/>
            <a:miter lim="800000"/>
            <a:headEnd/>
            <a:tailEnd/>
          </a:ln>
        </p:spPr>
      </p:pic>
      <p:pic>
        <p:nvPicPr>
          <p:cNvPr id="247" name="Picture 7" descr="F:\ChanPipe.pct"/>
          <p:cNvPicPr>
            <a:picLocks noChangeAspect="1" noChangeArrowheads="1"/>
          </p:cNvPicPr>
          <p:nvPr/>
        </p:nvPicPr>
        <p:blipFill>
          <a:blip r:embed="rId12" cstate="print"/>
          <a:srcRect/>
          <a:stretch>
            <a:fillRect/>
          </a:stretch>
        </p:blipFill>
        <p:spPr bwMode="auto">
          <a:xfrm>
            <a:off x="5181600" y="3810000"/>
            <a:ext cx="1057275" cy="161925"/>
          </a:xfrm>
          <a:prstGeom prst="rect">
            <a:avLst/>
          </a:prstGeom>
          <a:noFill/>
          <a:ln w="9525">
            <a:noFill/>
            <a:miter lim="800000"/>
            <a:headEnd/>
            <a:tailEnd/>
          </a:ln>
        </p:spPr>
      </p:pic>
      <p:pic>
        <p:nvPicPr>
          <p:cNvPr id="248" name="Picture 20"/>
          <p:cNvPicPr>
            <a:picLocks noChangeArrowheads="1"/>
          </p:cNvPicPr>
          <p:nvPr/>
        </p:nvPicPr>
        <p:blipFill>
          <a:blip r:embed="rId13" cstate="print"/>
          <a:srcRect/>
          <a:stretch>
            <a:fillRect/>
          </a:stretch>
        </p:blipFill>
        <p:spPr bwMode="auto">
          <a:xfrm>
            <a:off x="6553200" y="3810000"/>
            <a:ext cx="381000" cy="685800"/>
          </a:xfrm>
          <a:prstGeom prst="rect">
            <a:avLst/>
          </a:prstGeom>
          <a:noFill/>
          <a:ln w="9525">
            <a:noFill/>
            <a:miter lim="800000"/>
            <a:headEnd/>
            <a:tailEnd/>
          </a:ln>
        </p:spPr>
      </p:pic>
      <p:pic>
        <p:nvPicPr>
          <p:cNvPr id="249" name="Picture 20"/>
          <p:cNvPicPr>
            <a:picLocks noChangeArrowheads="1"/>
          </p:cNvPicPr>
          <p:nvPr/>
        </p:nvPicPr>
        <p:blipFill>
          <a:blip r:embed="rId13" cstate="print"/>
          <a:srcRect/>
          <a:stretch>
            <a:fillRect/>
          </a:stretch>
        </p:blipFill>
        <p:spPr bwMode="auto">
          <a:xfrm>
            <a:off x="6781800" y="3429000"/>
            <a:ext cx="381000" cy="685800"/>
          </a:xfrm>
          <a:prstGeom prst="rect">
            <a:avLst/>
          </a:prstGeom>
          <a:noFill/>
          <a:ln w="9525">
            <a:noFill/>
            <a:miter lim="800000"/>
            <a:headEnd/>
            <a:tailEnd/>
          </a:ln>
        </p:spPr>
      </p:pic>
      <p:sp>
        <p:nvSpPr>
          <p:cNvPr id="250" name="TextBox 249"/>
          <p:cNvSpPr txBox="1"/>
          <p:nvPr/>
        </p:nvSpPr>
        <p:spPr>
          <a:xfrm>
            <a:off x="6781800" y="3200400"/>
            <a:ext cx="1752600" cy="369332"/>
          </a:xfrm>
          <a:prstGeom prst="rect">
            <a:avLst/>
          </a:prstGeom>
          <a:noFill/>
        </p:spPr>
        <p:txBody>
          <a:bodyPr wrap="square" rtlCol="0">
            <a:spAutoFit/>
          </a:bodyPr>
          <a:lstStyle/>
          <a:p>
            <a:pPr algn="ctr"/>
            <a:r>
              <a:rPr lang="en-US" b="1" dirty="0" smtClean="0"/>
              <a:t>AA Server</a:t>
            </a:r>
          </a:p>
        </p:txBody>
      </p:sp>
      <p:sp>
        <p:nvSpPr>
          <p:cNvPr id="251" name="TextBox 250"/>
          <p:cNvSpPr txBox="1"/>
          <p:nvPr/>
        </p:nvSpPr>
        <p:spPr>
          <a:xfrm>
            <a:off x="6781800" y="4154269"/>
            <a:ext cx="1905000" cy="646331"/>
          </a:xfrm>
          <a:prstGeom prst="rect">
            <a:avLst/>
          </a:prstGeom>
          <a:noFill/>
        </p:spPr>
        <p:txBody>
          <a:bodyPr wrap="square" rtlCol="0">
            <a:spAutoFit/>
          </a:bodyPr>
          <a:lstStyle/>
          <a:p>
            <a:pPr algn="ctr"/>
            <a:r>
              <a:rPr lang="en-US" b="1" dirty="0" smtClean="0"/>
              <a:t>CAD System (CJI) 128-bit TLS</a:t>
            </a:r>
          </a:p>
        </p:txBody>
      </p:sp>
      <p:sp>
        <p:nvSpPr>
          <p:cNvPr id="254" name="TextBox 253"/>
          <p:cNvSpPr txBox="1"/>
          <p:nvPr/>
        </p:nvSpPr>
        <p:spPr>
          <a:xfrm>
            <a:off x="3200400" y="5867400"/>
            <a:ext cx="1905000" cy="923330"/>
          </a:xfrm>
          <a:prstGeom prst="rect">
            <a:avLst/>
          </a:prstGeom>
          <a:noFill/>
        </p:spPr>
        <p:txBody>
          <a:bodyPr wrap="square" rtlCol="0">
            <a:spAutoFit/>
          </a:bodyPr>
          <a:lstStyle/>
          <a:p>
            <a:r>
              <a:rPr lang="en-US" b="1" dirty="0" smtClean="0"/>
              <a:t>CAD Clients</a:t>
            </a:r>
          </a:p>
          <a:p>
            <a:r>
              <a:rPr lang="en-US" b="1" dirty="0" smtClean="0"/>
              <a:t>TLS Web App. </a:t>
            </a:r>
          </a:p>
          <a:p>
            <a:r>
              <a:rPr lang="en-US" b="1" dirty="0" smtClean="0"/>
              <a:t>hosted by State</a:t>
            </a:r>
          </a:p>
        </p:txBody>
      </p:sp>
      <p:sp>
        <p:nvSpPr>
          <p:cNvPr id="255" name="TextBox 254"/>
          <p:cNvSpPr txBox="1"/>
          <p:nvPr/>
        </p:nvSpPr>
        <p:spPr>
          <a:xfrm>
            <a:off x="5029200" y="5486400"/>
            <a:ext cx="3657600" cy="646331"/>
          </a:xfrm>
          <a:prstGeom prst="rect">
            <a:avLst/>
          </a:prstGeom>
          <a:noFill/>
        </p:spPr>
        <p:txBody>
          <a:bodyPr wrap="square" rtlCol="0">
            <a:spAutoFit/>
          </a:bodyPr>
          <a:lstStyle/>
          <a:p>
            <a:pPr algn="ctr"/>
            <a:r>
              <a:rPr lang="en-US" b="1" dirty="0" smtClean="0"/>
              <a:t>Other Department workstations/Local 802.11X LAN</a:t>
            </a:r>
          </a:p>
        </p:txBody>
      </p:sp>
      <p:sp>
        <p:nvSpPr>
          <p:cNvPr id="256" name="TextBox 255"/>
          <p:cNvSpPr txBox="1"/>
          <p:nvPr/>
        </p:nvSpPr>
        <p:spPr>
          <a:xfrm>
            <a:off x="5029200" y="4687669"/>
            <a:ext cx="3124200" cy="646331"/>
          </a:xfrm>
          <a:prstGeom prst="rect">
            <a:avLst/>
          </a:prstGeom>
          <a:noFill/>
        </p:spPr>
        <p:txBody>
          <a:bodyPr wrap="square" rtlCol="0">
            <a:spAutoFit/>
          </a:bodyPr>
          <a:lstStyle/>
          <a:p>
            <a:r>
              <a:rPr lang="en-US" b="1" dirty="0" smtClean="0"/>
              <a:t>Non-LE</a:t>
            </a:r>
          </a:p>
          <a:p>
            <a:pPr algn="ctr"/>
            <a:r>
              <a:rPr lang="en-US" b="1" dirty="0" smtClean="0"/>
              <a:t>VLAN (see following slide) </a:t>
            </a:r>
          </a:p>
        </p:txBody>
      </p:sp>
      <p:sp>
        <p:nvSpPr>
          <p:cNvPr id="257" name="TextBox 256"/>
          <p:cNvSpPr txBox="1"/>
          <p:nvPr/>
        </p:nvSpPr>
        <p:spPr>
          <a:xfrm>
            <a:off x="3048000" y="4535269"/>
            <a:ext cx="1066800" cy="646331"/>
          </a:xfrm>
          <a:prstGeom prst="rect">
            <a:avLst/>
          </a:prstGeom>
          <a:noFill/>
        </p:spPr>
        <p:txBody>
          <a:bodyPr wrap="square" rtlCol="0">
            <a:spAutoFit/>
          </a:bodyPr>
          <a:lstStyle/>
          <a:p>
            <a:pPr algn="ctr"/>
            <a:r>
              <a:rPr lang="en-US" b="1" dirty="0" smtClean="0"/>
              <a:t>LE</a:t>
            </a:r>
          </a:p>
          <a:p>
            <a:pPr algn="ctr"/>
            <a:r>
              <a:rPr lang="en-US" b="1" dirty="0" smtClean="0"/>
              <a:t>VLANs</a:t>
            </a:r>
          </a:p>
        </p:txBody>
      </p:sp>
      <p:sp>
        <p:nvSpPr>
          <p:cNvPr id="260" name="Line 53"/>
          <p:cNvSpPr>
            <a:spLocks noChangeShapeType="1"/>
          </p:cNvSpPr>
          <p:nvPr/>
        </p:nvSpPr>
        <p:spPr bwMode="auto">
          <a:xfrm>
            <a:off x="914400" y="3886200"/>
            <a:ext cx="3429000" cy="0"/>
          </a:xfrm>
          <a:prstGeom prst="line">
            <a:avLst/>
          </a:prstGeom>
          <a:noFill/>
          <a:ln w="1905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pic>
        <p:nvPicPr>
          <p:cNvPr id="261" name="Picture 7" descr="F:\ChanPipe.pct"/>
          <p:cNvPicPr>
            <a:picLocks noChangeAspect="1" noChangeArrowheads="1"/>
          </p:cNvPicPr>
          <p:nvPr/>
        </p:nvPicPr>
        <p:blipFill>
          <a:blip r:embed="rId12" cstate="print"/>
          <a:srcRect/>
          <a:stretch>
            <a:fillRect/>
          </a:stretch>
        </p:blipFill>
        <p:spPr bwMode="auto">
          <a:xfrm>
            <a:off x="2752725" y="3800475"/>
            <a:ext cx="1057275" cy="161925"/>
          </a:xfrm>
          <a:prstGeom prst="rect">
            <a:avLst/>
          </a:prstGeom>
          <a:noFill/>
          <a:ln w="9525">
            <a:noFill/>
            <a:miter lim="800000"/>
            <a:headEnd/>
            <a:tailEnd/>
          </a:ln>
        </p:spPr>
      </p:pic>
      <p:grpSp>
        <p:nvGrpSpPr>
          <p:cNvPr id="265" name="Group 264"/>
          <p:cNvGrpSpPr/>
          <p:nvPr/>
        </p:nvGrpSpPr>
        <p:grpSpPr>
          <a:xfrm>
            <a:off x="228600" y="3886200"/>
            <a:ext cx="1143000" cy="914400"/>
            <a:chOff x="381000" y="4114800"/>
            <a:chExt cx="1143000" cy="914400"/>
          </a:xfrm>
        </p:grpSpPr>
        <p:pic>
          <p:nvPicPr>
            <p:cNvPr id="262" name="Picture 261" descr="car.png"/>
            <p:cNvPicPr>
              <a:picLocks noChangeAspect="1"/>
            </p:cNvPicPr>
            <p:nvPr/>
          </p:nvPicPr>
          <p:blipFill>
            <a:blip r:embed="rId14" cstate="print"/>
            <a:stretch>
              <a:fillRect/>
            </a:stretch>
          </p:blipFill>
          <p:spPr>
            <a:xfrm>
              <a:off x="381000" y="4114800"/>
              <a:ext cx="914400" cy="914400"/>
            </a:xfrm>
            <a:prstGeom prst="rect">
              <a:avLst/>
            </a:prstGeom>
          </p:spPr>
        </p:pic>
        <p:pic>
          <p:nvPicPr>
            <p:cNvPr id="263" name="Picture 43"/>
            <p:cNvPicPr>
              <a:picLocks noChangeArrowheads="1"/>
            </p:cNvPicPr>
            <p:nvPr/>
          </p:nvPicPr>
          <p:blipFill>
            <a:blip r:embed="rId15" cstate="print"/>
            <a:srcRect/>
            <a:stretch>
              <a:fillRect/>
            </a:stretch>
          </p:blipFill>
          <p:spPr bwMode="auto">
            <a:xfrm>
              <a:off x="914400" y="4343400"/>
              <a:ext cx="609600" cy="609600"/>
            </a:xfrm>
            <a:prstGeom prst="rect">
              <a:avLst/>
            </a:prstGeom>
            <a:noFill/>
            <a:ln w="9525">
              <a:noFill/>
              <a:miter lim="800000"/>
              <a:headEnd/>
              <a:tailEnd/>
            </a:ln>
          </p:spPr>
        </p:pic>
      </p:grpSp>
      <p:pic>
        <p:nvPicPr>
          <p:cNvPr id="264" name="Picture 263" descr="11949849161257289955radio_wireless_tower_cor__svg_med.png"/>
          <p:cNvPicPr>
            <a:picLocks noChangeAspect="1"/>
          </p:cNvPicPr>
          <p:nvPr/>
        </p:nvPicPr>
        <p:blipFill>
          <a:blip r:embed="rId16" cstate="print"/>
          <a:stretch>
            <a:fillRect/>
          </a:stretch>
        </p:blipFill>
        <p:spPr>
          <a:xfrm>
            <a:off x="2209800" y="3657600"/>
            <a:ext cx="389920" cy="457200"/>
          </a:xfrm>
          <a:prstGeom prst="rect">
            <a:avLst/>
          </a:prstGeom>
        </p:spPr>
      </p:pic>
      <p:pic>
        <p:nvPicPr>
          <p:cNvPr id="266" name="Picture 265" descr="11949849161257289955radio_wireless_tower_cor__svg_med.png"/>
          <p:cNvPicPr>
            <a:picLocks noChangeAspect="1"/>
          </p:cNvPicPr>
          <p:nvPr/>
        </p:nvPicPr>
        <p:blipFill>
          <a:blip r:embed="rId16" cstate="print"/>
          <a:stretch>
            <a:fillRect/>
          </a:stretch>
        </p:blipFill>
        <p:spPr>
          <a:xfrm>
            <a:off x="685800" y="3657600"/>
            <a:ext cx="389920" cy="457200"/>
          </a:xfrm>
          <a:prstGeom prst="rect">
            <a:avLst/>
          </a:prstGeom>
        </p:spPr>
      </p:pic>
      <p:sp>
        <p:nvSpPr>
          <p:cNvPr id="269" name="TextBox 268"/>
          <p:cNvSpPr txBox="1"/>
          <p:nvPr/>
        </p:nvSpPr>
        <p:spPr>
          <a:xfrm>
            <a:off x="228600" y="4876800"/>
            <a:ext cx="2438400" cy="1477328"/>
          </a:xfrm>
          <a:prstGeom prst="rect">
            <a:avLst/>
          </a:prstGeom>
          <a:noFill/>
        </p:spPr>
        <p:txBody>
          <a:bodyPr wrap="square" rtlCol="0">
            <a:spAutoFit/>
          </a:bodyPr>
          <a:lstStyle/>
          <a:p>
            <a:pPr>
              <a:buFont typeface="Arial" pitchFamily="34" charset="0"/>
              <a:buChar char="•"/>
            </a:pPr>
            <a:r>
              <a:rPr lang="en-US" b="1" dirty="0" smtClean="0"/>
              <a:t>   CAD Client w/AA</a:t>
            </a:r>
          </a:p>
          <a:p>
            <a:pPr>
              <a:buFont typeface="Arial" pitchFamily="34" charset="0"/>
              <a:buChar char="•"/>
            </a:pPr>
            <a:r>
              <a:rPr lang="en-US" b="1" dirty="0" smtClean="0"/>
              <a:t>   TLS Web App. hosted  </a:t>
            </a:r>
          </a:p>
          <a:p>
            <a:r>
              <a:rPr lang="en-US" b="1" dirty="0" smtClean="0"/>
              <a:t>     by State with AA</a:t>
            </a:r>
          </a:p>
          <a:p>
            <a:pPr>
              <a:buFont typeface="Arial" charset="0"/>
              <a:buChar char="•"/>
            </a:pPr>
            <a:r>
              <a:rPr lang="en-US" b="1" dirty="0" smtClean="0"/>
              <a:t>   See following slide   </a:t>
            </a:r>
          </a:p>
          <a:p>
            <a:r>
              <a:rPr lang="en-US" b="1" dirty="0" smtClean="0"/>
              <a:t>    for more examples</a:t>
            </a:r>
          </a:p>
        </p:txBody>
      </p:sp>
      <p:sp>
        <p:nvSpPr>
          <p:cNvPr id="270" name="Line 53"/>
          <p:cNvSpPr>
            <a:spLocks noChangeShapeType="1"/>
          </p:cNvSpPr>
          <p:nvPr/>
        </p:nvSpPr>
        <p:spPr bwMode="auto">
          <a:xfrm flipV="1">
            <a:off x="3581400" y="4114800"/>
            <a:ext cx="0" cy="457200"/>
          </a:xfrm>
          <a:prstGeom prst="line">
            <a:avLst/>
          </a:prstGeom>
          <a:noFill/>
          <a:ln w="12700">
            <a:solidFill>
              <a:srgbClr val="CF0E30"/>
            </a:solidFill>
            <a:round/>
            <a:headEnd type="none" w="sm" len="sm"/>
            <a:tailEnd type="arrow" w="med" len="lg"/>
          </a:ln>
          <a:effectLst>
            <a:outerShdw dist="17961" dir="2700000" algn="ctr" rotWithShape="0">
              <a:schemeClr val="tx1"/>
            </a:outerShdw>
          </a:effectLst>
        </p:spPr>
        <p:txBody>
          <a:bodyPr wrap="none" anchor="ctr"/>
          <a:lstStyle/>
          <a:p>
            <a:endParaRPr lang="en-US"/>
          </a:p>
        </p:txBody>
      </p:sp>
      <p:sp>
        <p:nvSpPr>
          <p:cNvPr id="271" name="Line 53"/>
          <p:cNvSpPr>
            <a:spLocks noChangeShapeType="1"/>
          </p:cNvSpPr>
          <p:nvPr/>
        </p:nvSpPr>
        <p:spPr bwMode="auto">
          <a:xfrm flipV="1">
            <a:off x="3733800" y="4419600"/>
            <a:ext cx="609600" cy="304800"/>
          </a:xfrm>
          <a:prstGeom prst="line">
            <a:avLst/>
          </a:prstGeom>
          <a:noFill/>
          <a:ln w="12700">
            <a:solidFill>
              <a:srgbClr val="CF0E30"/>
            </a:solidFill>
            <a:round/>
            <a:headEnd type="none" w="sm" len="sm"/>
            <a:tailEnd type="arrow" w="med" len="lg"/>
          </a:ln>
          <a:effectLst>
            <a:outerShdw dist="17961" dir="2700000" algn="ctr" rotWithShape="0">
              <a:schemeClr val="tx1"/>
            </a:outerShdw>
          </a:effectLst>
        </p:spPr>
        <p:txBody>
          <a:bodyPr wrap="none" anchor="ctr"/>
          <a:lstStyle/>
          <a:p>
            <a:endParaRPr lang="en-US"/>
          </a:p>
        </p:txBody>
      </p:sp>
      <p:sp>
        <p:nvSpPr>
          <p:cNvPr id="272" name="Line 53"/>
          <p:cNvSpPr>
            <a:spLocks noChangeShapeType="1"/>
          </p:cNvSpPr>
          <p:nvPr/>
        </p:nvSpPr>
        <p:spPr bwMode="auto">
          <a:xfrm flipV="1">
            <a:off x="3733800" y="3962400"/>
            <a:ext cx="1524000" cy="533400"/>
          </a:xfrm>
          <a:prstGeom prst="line">
            <a:avLst/>
          </a:prstGeom>
          <a:noFill/>
          <a:ln w="12700">
            <a:solidFill>
              <a:srgbClr val="CF0E30"/>
            </a:solidFill>
            <a:round/>
            <a:headEnd type="none" w="sm" len="sm"/>
            <a:tailEnd type="arrow" w="med" len="lg"/>
          </a:ln>
          <a:effectLst>
            <a:outerShdw dist="17961" dir="2700000" algn="ctr" rotWithShape="0">
              <a:schemeClr val="tx1"/>
            </a:outerShdw>
          </a:effectLst>
        </p:spPr>
        <p:txBody>
          <a:bodyPr wrap="none" anchor="ctr"/>
          <a:lstStyle/>
          <a:p>
            <a:endParaRPr lang="en-US"/>
          </a:p>
        </p:txBody>
      </p:sp>
      <p:sp>
        <p:nvSpPr>
          <p:cNvPr id="273" name="Line 53"/>
          <p:cNvSpPr>
            <a:spLocks noChangeShapeType="1"/>
          </p:cNvSpPr>
          <p:nvPr/>
        </p:nvSpPr>
        <p:spPr bwMode="auto">
          <a:xfrm flipV="1">
            <a:off x="4953000" y="2514600"/>
            <a:ext cx="2286000" cy="53340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pic>
        <p:nvPicPr>
          <p:cNvPr id="274" name="Picture 36"/>
          <p:cNvPicPr>
            <a:picLocks noChangeArrowheads="1"/>
          </p:cNvPicPr>
          <p:nvPr/>
        </p:nvPicPr>
        <p:blipFill>
          <a:blip r:embed="rId5" cstate="print"/>
          <a:srcRect/>
          <a:stretch>
            <a:fillRect/>
          </a:stretch>
        </p:blipFill>
        <p:spPr bwMode="auto">
          <a:xfrm>
            <a:off x="6781800" y="1905000"/>
            <a:ext cx="685800" cy="685800"/>
          </a:xfrm>
          <a:prstGeom prst="rect">
            <a:avLst/>
          </a:prstGeom>
          <a:noFill/>
          <a:ln w="9525">
            <a:noFill/>
            <a:miter lim="800000"/>
            <a:headEnd/>
            <a:tailEnd/>
          </a:ln>
          <a:effectLst/>
        </p:spPr>
      </p:pic>
      <p:pic>
        <p:nvPicPr>
          <p:cNvPr id="275" name="Picture 36"/>
          <p:cNvPicPr>
            <a:picLocks noChangeArrowheads="1"/>
          </p:cNvPicPr>
          <p:nvPr/>
        </p:nvPicPr>
        <p:blipFill>
          <a:blip r:embed="rId5" cstate="print"/>
          <a:srcRect/>
          <a:stretch>
            <a:fillRect/>
          </a:stretch>
        </p:blipFill>
        <p:spPr bwMode="auto">
          <a:xfrm>
            <a:off x="7010400" y="2209800"/>
            <a:ext cx="685800" cy="685800"/>
          </a:xfrm>
          <a:prstGeom prst="rect">
            <a:avLst/>
          </a:prstGeom>
          <a:noFill/>
          <a:ln w="9525">
            <a:noFill/>
            <a:miter lim="800000"/>
            <a:headEnd/>
            <a:tailEnd/>
          </a:ln>
          <a:effectLst/>
        </p:spPr>
      </p:pic>
      <p:sp>
        <p:nvSpPr>
          <p:cNvPr id="276" name="TextBox 275"/>
          <p:cNvSpPr txBox="1"/>
          <p:nvPr/>
        </p:nvSpPr>
        <p:spPr>
          <a:xfrm>
            <a:off x="6629400" y="1600200"/>
            <a:ext cx="2819400" cy="1754326"/>
          </a:xfrm>
          <a:prstGeom prst="rect">
            <a:avLst/>
          </a:prstGeom>
          <a:noFill/>
        </p:spPr>
        <p:txBody>
          <a:bodyPr wrap="square" rtlCol="0">
            <a:spAutoFit/>
          </a:bodyPr>
          <a:lstStyle/>
          <a:p>
            <a:r>
              <a:rPr lang="en-US" b="1" dirty="0" smtClean="0"/>
              <a:t>Other Relationships:</a:t>
            </a:r>
          </a:p>
          <a:p>
            <a:pPr>
              <a:buFont typeface="Arial" pitchFamily="34" charset="0"/>
              <a:buChar char="•"/>
            </a:pPr>
            <a:r>
              <a:rPr lang="en-US" b="1" dirty="0" smtClean="0"/>
              <a:t>  Fiber to other Facilities</a:t>
            </a:r>
          </a:p>
          <a:p>
            <a:pPr>
              <a:buFont typeface="Arial" pitchFamily="34" charset="0"/>
              <a:buChar char="•"/>
            </a:pPr>
            <a:r>
              <a:rPr lang="en-US" b="1" dirty="0" smtClean="0"/>
              <a:t>  SAN Storage (CJI ?)</a:t>
            </a:r>
          </a:p>
          <a:p>
            <a:pPr>
              <a:buFont typeface="Arial" pitchFamily="34" charset="0"/>
              <a:buChar char="•"/>
            </a:pPr>
            <a:r>
              <a:rPr lang="en-US" b="1" dirty="0" smtClean="0"/>
              <a:t>     Regional Provider      </a:t>
            </a:r>
          </a:p>
          <a:p>
            <a:r>
              <a:rPr lang="en-US" b="1" dirty="0" smtClean="0"/>
              <a:t>      (CSA approved)</a:t>
            </a:r>
          </a:p>
          <a:p>
            <a:endParaRPr lang="en-US" b="1" dirty="0" smtClean="0"/>
          </a:p>
        </p:txBody>
      </p:sp>
      <p:sp>
        <p:nvSpPr>
          <p:cNvPr id="278" name="Line 53"/>
          <p:cNvSpPr>
            <a:spLocks noChangeShapeType="1"/>
          </p:cNvSpPr>
          <p:nvPr/>
        </p:nvSpPr>
        <p:spPr bwMode="auto">
          <a:xfrm flipV="1">
            <a:off x="685800" y="914400"/>
            <a:ext cx="228600" cy="38100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279" name="TextBox 278"/>
          <p:cNvSpPr txBox="1"/>
          <p:nvPr/>
        </p:nvSpPr>
        <p:spPr>
          <a:xfrm>
            <a:off x="0" y="1219200"/>
            <a:ext cx="1066800" cy="646331"/>
          </a:xfrm>
          <a:prstGeom prst="rect">
            <a:avLst/>
          </a:prstGeom>
          <a:noFill/>
        </p:spPr>
        <p:txBody>
          <a:bodyPr wrap="square" rtlCol="0">
            <a:spAutoFit/>
          </a:bodyPr>
          <a:lstStyle/>
          <a:p>
            <a:pPr algn="ctr"/>
            <a:r>
              <a:rPr lang="en-US" b="1" dirty="0" smtClean="0">
                <a:solidFill>
                  <a:srgbClr val="FF0000"/>
                </a:solidFill>
              </a:rPr>
              <a:t>Remote Admin?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lstStyle/>
          <a:p>
            <a:r>
              <a:rPr lang="en-US" dirty="0" smtClean="0"/>
              <a:t>What we would like to see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 name="Picture 101" descr="FIPS.gif">
            <a:hlinkClick r:id="rId3"/>
          </p:cNvPr>
          <p:cNvPicPr>
            <a:picLocks noChangeAspect="1"/>
          </p:cNvPicPr>
          <p:nvPr/>
        </p:nvPicPr>
        <p:blipFill>
          <a:blip r:embed="rId4" cstate="print"/>
          <a:stretch>
            <a:fillRect/>
          </a:stretch>
        </p:blipFill>
        <p:spPr>
          <a:xfrm>
            <a:off x="4876800" y="762000"/>
            <a:ext cx="685800" cy="685800"/>
          </a:xfrm>
          <a:prstGeom prst="rect">
            <a:avLst/>
          </a:prstGeom>
        </p:spPr>
      </p:pic>
      <p:sp>
        <p:nvSpPr>
          <p:cNvPr id="97" name="Line 53"/>
          <p:cNvSpPr>
            <a:spLocks noChangeShapeType="1"/>
          </p:cNvSpPr>
          <p:nvPr/>
        </p:nvSpPr>
        <p:spPr bwMode="auto">
          <a:xfrm flipV="1">
            <a:off x="685800" y="914400"/>
            <a:ext cx="228600" cy="38100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pic>
        <p:nvPicPr>
          <p:cNvPr id="277" name="Picture 276" descr="FIPS.gif">
            <a:hlinkClick r:id="rId3"/>
          </p:cNvPr>
          <p:cNvPicPr>
            <a:picLocks noChangeAspect="1"/>
          </p:cNvPicPr>
          <p:nvPr/>
        </p:nvPicPr>
        <p:blipFill>
          <a:blip r:embed="rId4" cstate="print"/>
          <a:stretch>
            <a:fillRect/>
          </a:stretch>
        </p:blipFill>
        <p:spPr>
          <a:xfrm>
            <a:off x="6096000" y="1676400"/>
            <a:ext cx="685800" cy="685800"/>
          </a:xfrm>
          <a:prstGeom prst="rect">
            <a:avLst/>
          </a:prstGeom>
        </p:spPr>
      </p:pic>
      <p:pic>
        <p:nvPicPr>
          <p:cNvPr id="268" name="Picture 267" descr="FIPS.gif"/>
          <p:cNvPicPr>
            <a:picLocks noChangeAspect="1"/>
          </p:cNvPicPr>
          <p:nvPr/>
        </p:nvPicPr>
        <p:blipFill>
          <a:blip r:embed="rId4" cstate="print"/>
          <a:stretch>
            <a:fillRect/>
          </a:stretch>
        </p:blipFill>
        <p:spPr>
          <a:xfrm>
            <a:off x="228600" y="3733800"/>
            <a:ext cx="533400" cy="533400"/>
          </a:xfrm>
          <a:prstGeom prst="rect">
            <a:avLst/>
          </a:prstGeom>
        </p:spPr>
      </p:pic>
      <p:pic>
        <p:nvPicPr>
          <p:cNvPr id="267" name="Picture 266" descr="FIPS.gif"/>
          <p:cNvPicPr>
            <a:picLocks noChangeAspect="1"/>
          </p:cNvPicPr>
          <p:nvPr/>
        </p:nvPicPr>
        <p:blipFill>
          <a:blip r:embed="rId4" cstate="print"/>
          <a:stretch>
            <a:fillRect/>
          </a:stretch>
        </p:blipFill>
        <p:spPr>
          <a:xfrm>
            <a:off x="1905000" y="3276600"/>
            <a:ext cx="533400" cy="533400"/>
          </a:xfrm>
          <a:prstGeom prst="rect">
            <a:avLst/>
          </a:prstGeom>
        </p:spPr>
      </p:pic>
      <p:sp>
        <p:nvSpPr>
          <p:cNvPr id="253" name="Line 53"/>
          <p:cNvSpPr>
            <a:spLocks noChangeShapeType="1"/>
          </p:cNvSpPr>
          <p:nvPr/>
        </p:nvSpPr>
        <p:spPr bwMode="auto">
          <a:xfrm flipH="1" flipV="1">
            <a:off x="4800600" y="4038600"/>
            <a:ext cx="381000" cy="1447800"/>
          </a:xfrm>
          <a:prstGeom prst="line">
            <a:avLst/>
          </a:prstGeom>
          <a:noFill/>
          <a:ln w="1905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252" name="Line 53"/>
          <p:cNvSpPr>
            <a:spLocks noChangeShapeType="1"/>
          </p:cNvSpPr>
          <p:nvPr/>
        </p:nvSpPr>
        <p:spPr bwMode="auto">
          <a:xfrm flipV="1">
            <a:off x="4191000" y="3962400"/>
            <a:ext cx="304800" cy="1524000"/>
          </a:xfrm>
          <a:prstGeom prst="line">
            <a:avLst/>
          </a:prstGeom>
          <a:noFill/>
          <a:ln w="1905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pic>
        <p:nvPicPr>
          <p:cNvPr id="239" name="Picture 238" descr="FIPS.gif">
            <a:hlinkClick r:id="rId3"/>
          </p:cNvPr>
          <p:cNvPicPr>
            <a:picLocks noChangeAspect="1"/>
          </p:cNvPicPr>
          <p:nvPr/>
        </p:nvPicPr>
        <p:blipFill>
          <a:blip r:embed="rId4" cstate="print"/>
          <a:stretch>
            <a:fillRect/>
          </a:stretch>
        </p:blipFill>
        <p:spPr>
          <a:xfrm>
            <a:off x="4800600" y="2286000"/>
            <a:ext cx="762000" cy="762000"/>
          </a:xfrm>
          <a:prstGeom prst="rect">
            <a:avLst/>
          </a:prstGeom>
        </p:spPr>
      </p:pic>
      <p:sp>
        <p:nvSpPr>
          <p:cNvPr id="238" name="Line 53"/>
          <p:cNvSpPr>
            <a:spLocks noChangeShapeType="1"/>
          </p:cNvSpPr>
          <p:nvPr/>
        </p:nvSpPr>
        <p:spPr bwMode="auto">
          <a:xfrm flipV="1">
            <a:off x="4572000" y="2514600"/>
            <a:ext cx="0" cy="60960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225" name="Line 53"/>
          <p:cNvSpPr>
            <a:spLocks noChangeShapeType="1"/>
          </p:cNvSpPr>
          <p:nvPr/>
        </p:nvSpPr>
        <p:spPr bwMode="auto">
          <a:xfrm flipV="1">
            <a:off x="1066800" y="990600"/>
            <a:ext cx="0" cy="198120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234" name="Line 53"/>
          <p:cNvSpPr>
            <a:spLocks noChangeShapeType="1"/>
          </p:cNvSpPr>
          <p:nvPr/>
        </p:nvSpPr>
        <p:spPr bwMode="auto">
          <a:xfrm flipH="1" flipV="1">
            <a:off x="4768073" y="762000"/>
            <a:ext cx="32526" cy="297180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36" name="Line 53"/>
          <p:cNvSpPr>
            <a:spLocks noChangeShapeType="1"/>
          </p:cNvSpPr>
          <p:nvPr/>
        </p:nvSpPr>
        <p:spPr bwMode="auto">
          <a:xfrm>
            <a:off x="1295400" y="2514600"/>
            <a:ext cx="3276600"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28" name="Line 53"/>
          <p:cNvSpPr>
            <a:spLocks noChangeShapeType="1"/>
          </p:cNvSpPr>
          <p:nvPr/>
        </p:nvSpPr>
        <p:spPr bwMode="auto">
          <a:xfrm>
            <a:off x="1066800" y="2971800"/>
            <a:ext cx="3657600"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pic>
        <p:nvPicPr>
          <p:cNvPr id="113" name="Picture 36"/>
          <p:cNvPicPr>
            <a:picLocks noChangeArrowheads="1"/>
          </p:cNvPicPr>
          <p:nvPr/>
        </p:nvPicPr>
        <p:blipFill>
          <a:blip r:embed="rId5" cstate="print"/>
          <a:srcRect/>
          <a:stretch>
            <a:fillRect/>
          </a:stretch>
        </p:blipFill>
        <p:spPr bwMode="auto">
          <a:xfrm>
            <a:off x="685800" y="381000"/>
            <a:ext cx="685800" cy="685800"/>
          </a:xfrm>
          <a:prstGeom prst="rect">
            <a:avLst/>
          </a:prstGeom>
          <a:noFill/>
          <a:ln w="9525">
            <a:noFill/>
            <a:miter lim="800000"/>
            <a:headEnd/>
            <a:tailEnd/>
          </a:ln>
          <a:effectLst/>
        </p:spPr>
      </p:pic>
      <p:sp>
        <p:nvSpPr>
          <p:cNvPr id="156" name="TextBox 155"/>
          <p:cNvSpPr txBox="1"/>
          <p:nvPr/>
        </p:nvSpPr>
        <p:spPr>
          <a:xfrm>
            <a:off x="609600" y="533400"/>
            <a:ext cx="814647" cy="369332"/>
          </a:xfrm>
          <a:prstGeom prst="rect">
            <a:avLst/>
          </a:prstGeom>
          <a:noFill/>
        </p:spPr>
        <p:txBody>
          <a:bodyPr wrap="none" rtlCol="0">
            <a:spAutoFit/>
          </a:bodyPr>
          <a:lstStyle/>
          <a:p>
            <a:r>
              <a:rPr lang="en-US" b="1" dirty="0" smtClean="0"/>
              <a:t>WWW</a:t>
            </a:r>
            <a:endParaRPr lang="en-US" b="1" dirty="0"/>
          </a:p>
        </p:txBody>
      </p:sp>
      <p:pic>
        <p:nvPicPr>
          <p:cNvPr id="219" name="Picture 36"/>
          <p:cNvPicPr>
            <a:picLocks noChangeArrowheads="1"/>
          </p:cNvPicPr>
          <p:nvPr/>
        </p:nvPicPr>
        <p:blipFill>
          <a:blip r:embed="rId5" cstate="print"/>
          <a:srcRect/>
          <a:stretch>
            <a:fillRect/>
          </a:stretch>
        </p:blipFill>
        <p:spPr bwMode="auto">
          <a:xfrm>
            <a:off x="2057400" y="381000"/>
            <a:ext cx="685800" cy="685800"/>
          </a:xfrm>
          <a:prstGeom prst="rect">
            <a:avLst/>
          </a:prstGeom>
          <a:noFill/>
          <a:ln w="9525">
            <a:noFill/>
            <a:miter lim="800000"/>
            <a:headEnd/>
            <a:tailEnd/>
          </a:ln>
          <a:effectLst/>
        </p:spPr>
      </p:pic>
      <p:pic>
        <p:nvPicPr>
          <p:cNvPr id="220" name="Picture 36"/>
          <p:cNvPicPr>
            <a:picLocks noChangeArrowheads="1"/>
          </p:cNvPicPr>
          <p:nvPr/>
        </p:nvPicPr>
        <p:blipFill>
          <a:blip r:embed="rId5" cstate="print"/>
          <a:srcRect/>
          <a:stretch>
            <a:fillRect/>
          </a:stretch>
        </p:blipFill>
        <p:spPr bwMode="auto">
          <a:xfrm>
            <a:off x="3429000" y="381000"/>
            <a:ext cx="685800" cy="685800"/>
          </a:xfrm>
          <a:prstGeom prst="rect">
            <a:avLst/>
          </a:prstGeom>
          <a:noFill/>
          <a:ln w="9525">
            <a:noFill/>
            <a:miter lim="800000"/>
            <a:headEnd/>
            <a:tailEnd/>
          </a:ln>
          <a:effectLst/>
        </p:spPr>
      </p:pic>
      <p:sp>
        <p:nvSpPr>
          <p:cNvPr id="30" name="TextBox 29"/>
          <p:cNvSpPr txBox="1"/>
          <p:nvPr/>
        </p:nvSpPr>
        <p:spPr>
          <a:xfrm>
            <a:off x="1981200" y="533400"/>
            <a:ext cx="780739" cy="369332"/>
          </a:xfrm>
          <a:prstGeom prst="rect">
            <a:avLst/>
          </a:prstGeom>
          <a:noFill/>
        </p:spPr>
        <p:txBody>
          <a:bodyPr wrap="square" rtlCol="0">
            <a:spAutoFit/>
          </a:bodyPr>
          <a:lstStyle/>
          <a:p>
            <a:pPr algn="ctr"/>
            <a:r>
              <a:rPr lang="en-US" b="1" dirty="0" smtClean="0"/>
              <a:t>CSA</a:t>
            </a:r>
          </a:p>
        </p:txBody>
      </p:sp>
      <p:sp>
        <p:nvSpPr>
          <p:cNvPr id="221" name="TextBox 220"/>
          <p:cNvSpPr txBox="1"/>
          <p:nvPr/>
        </p:nvSpPr>
        <p:spPr>
          <a:xfrm>
            <a:off x="2895600" y="420469"/>
            <a:ext cx="1695139" cy="646331"/>
          </a:xfrm>
          <a:prstGeom prst="rect">
            <a:avLst/>
          </a:prstGeom>
          <a:noFill/>
        </p:spPr>
        <p:txBody>
          <a:bodyPr wrap="square" rtlCol="0">
            <a:spAutoFit/>
          </a:bodyPr>
          <a:lstStyle/>
          <a:p>
            <a:pPr algn="ctr"/>
            <a:r>
              <a:rPr lang="en-US" b="1" dirty="0" smtClean="0"/>
              <a:t>Other</a:t>
            </a:r>
          </a:p>
          <a:p>
            <a:pPr algn="ctr"/>
            <a:r>
              <a:rPr lang="en-US" b="1" dirty="0" smtClean="0"/>
              <a:t>Municipalities</a:t>
            </a:r>
          </a:p>
        </p:txBody>
      </p:sp>
      <p:pic>
        <p:nvPicPr>
          <p:cNvPr id="222" name="Picture 56" descr="E:\Corp ID Astro\Private\FORMATS\Flash Formats\Icon Conversion\WMF Icons\VPNConcentratorAug2000.wmf"/>
          <p:cNvPicPr>
            <a:picLocks noChangeAspect="1" noChangeArrowheads="1"/>
          </p:cNvPicPr>
          <p:nvPr/>
        </p:nvPicPr>
        <p:blipFill>
          <a:blip r:embed="rId6" cstate="print"/>
          <a:srcRect/>
          <a:stretch>
            <a:fillRect/>
          </a:stretch>
        </p:blipFill>
        <p:spPr bwMode="auto">
          <a:xfrm rot="16200000">
            <a:off x="4487431" y="1471956"/>
            <a:ext cx="565924" cy="517613"/>
          </a:xfrm>
          <a:prstGeom prst="rect">
            <a:avLst/>
          </a:prstGeom>
          <a:noFill/>
          <a:ln w="9525">
            <a:noFill/>
            <a:miter lim="800000"/>
            <a:headEnd/>
            <a:tailEnd/>
          </a:ln>
        </p:spPr>
      </p:pic>
      <p:pic>
        <p:nvPicPr>
          <p:cNvPr id="223" name="Picture 94" descr="E:\Corp ID Astro\Private\FORMATS\Flash Formats\Icon Conversion\WMF Icons\Router with firewall.wmf"/>
          <p:cNvPicPr>
            <a:picLocks noChangeAspect="1" noChangeArrowheads="1"/>
          </p:cNvPicPr>
          <p:nvPr/>
        </p:nvPicPr>
        <p:blipFill>
          <a:blip r:embed="rId7" cstate="print"/>
          <a:srcRect/>
          <a:stretch>
            <a:fillRect/>
          </a:stretch>
        </p:blipFill>
        <p:spPr bwMode="auto">
          <a:xfrm>
            <a:off x="4463275" y="2819400"/>
            <a:ext cx="544452" cy="457200"/>
          </a:xfrm>
          <a:prstGeom prst="rect">
            <a:avLst/>
          </a:prstGeom>
          <a:noFill/>
          <a:ln w="9525">
            <a:noFill/>
            <a:miter lim="800000"/>
            <a:headEnd/>
            <a:tailEnd/>
          </a:ln>
        </p:spPr>
      </p:pic>
      <p:pic>
        <p:nvPicPr>
          <p:cNvPr id="224" name="Picture 148"/>
          <p:cNvPicPr>
            <a:picLocks noChangeAspect="1" noChangeArrowheads="1"/>
          </p:cNvPicPr>
          <p:nvPr/>
        </p:nvPicPr>
        <p:blipFill>
          <a:blip r:embed="rId8" cstate="print"/>
          <a:srcRect/>
          <a:stretch>
            <a:fillRect/>
          </a:stretch>
        </p:blipFill>
        <p:spPr bwMode="auto">
          <a:xfrm>
            <a:off x="838201" y="2349357"/>
            <a:ext cx="533400" cy="317643"/>
          </a:xfrm>
          <a:prstGeom prst="rect">
            <a:avLst/>
          </a:prstGeom>
          <a:noFill/>
          <a:ln w="9525">
            <a:noFill/>
            <a:miter lim="800000"/>
            <a:headEnd/>
            <a:tailEnd/>
          </a:ln>
        </p:spPr>
      </p:pic>
      <p:pic>
        <p:nvPicPr>
          <p:cNvPr id="226" name="Picture 225" descr="XForce-168X64.jpg"/>
          <p:cNvPicPr>
            <a:picLocks noChangeAspect="1"/>
          </p:cNvPicPr>
          <p:nvPr/>
        </p:nvPicPr>
        <p:blipFill>
          <a:blip r:embed="rId9" cstate="print"/>
          <a:stretch>
            <a:fillRect/>
          </a:stretch>
        </p:blipFill>
        <p:spPr>
          <a:xfrm>
            <a:off x="1524000" y="2289629"/>
            <a:ext cx="990600" cy="377371"/>
          </a:xfrm>
          <a:prstGeom prst="rect">
            <a:avLst/>
          </a:prstGeom>
        </p:spPr>
      </p:pic>
      <p:sp>
        <p:nvSpPr>
          <p:cNvPr id="227" name="Line 53"/>
          <p:cNvSpPr>
            <a:spLocks noChangeShapeType="1"/>
          </p:cNvSpPr>
          <p:nvPr/>
        </p:nvSpPr>
        <p:spPr bwMode="auto">
          <a:xfrm>
            <a:off x="5029200" y="3867912"/>
            <a:ext cx="1524000" cy="0"/>
          </a:xfrm>
          <a:prstGeom prst="line">
            <a:avLst/>
          </a:prstGeom>
          <a:noFill/>
          <a:ln w="1905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pic>
        <p:nvPicPr>
          <p:cNvPr id="228" name="Picture 227" descr="FIPS.gif"/>
          <p:cNvPicPr>
            <a:picLocks noChangeAspect="1"/>
          </p:cNvPicPr>
          <p:nvPr/>
        </p:nvPicPr>
        <p:blipFill>
          <a:blip r:embed="rId4" cstate="print"/>
          <a:stretch>
            <a:fillRect/>
          </a:stretch>
        </p:blipFill>
        <p:spPr>
          <a:xfrm>
            <a:off x="2667000" y="1095375"/>
            <a:ext cx="962025" cy="962025"/>
          </a:xfrm>
          <a:prstGeom prst="rect">
            <a:avLst/>
          </a:prstGeom>
        </p:spPr>
      </p:pic>
      <p:grpSp>
        <p:nvGrpSpPr>
          <p:cNvPr id="2" name="Group 15"/>
          <p:cNvGrpSpPr>
            <a:grpSpLocks/>
          </p:cNvGrpSpPr>
          <p:nvPr/>
        </p:nvGrpSpPr>
        <p:grpSpPr bwMode="auto">
          <a:xfrm rot="7069228" flipV="1">
            <a:off x="3067128" y="1180797"/>
            <a:ext cx="1039321" cy="153007"/>
            <a:chOff x="1790" y="1441"/>
            <a:chExt cx="2016" cy="96"/>
          </a:xfrm>
        </p:grpSpPr>
        <p:sp>
          <p:nvSpPr>
            <p:cNvPr id="47" name="Line 16"/>
            <p:cNvSpPr>
              <a:spLocks noChangeShapeType="1"/>
            </p:cNvSpPr>
            <p:nvPr/>
          </p:nvSpPr>
          <p:spPr bwMode="auto">
            <a:xfrm flipV="1">
              <a:off x="2702" y="1441"/>
              <a:ext cx="96" cy="96"/>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48" name="Line 17"/>
            <p:cNvSpPr>
              <a:spLocks noChangeShapeType="1"/>
            </p:cNvSpPr>
            <p:nvPr/>
          </p:nvSpPr>
          <p:spPr bwMode="auto">
            <a:xfrm>
              <a:off x="1790"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49" name="Line 18"/>
            <p:cNvSpPr>
              <a:spLocks noChangeShapeType="1"/>
            </p:cNvSpPr>
            <p:nvPr/>
          </p:nvSpPr>
          <p:spPr bwMode="auto">
            <a:xfrm>
              <a:off x="1934"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0" name="Line 19"/>
            <p:cNvSpPr>
              <a:spLocks noChangeShapeType="1"/>
            </p:cNvSpPr>
            <p:nvPr/>
          </p:nvSpPr>
          <p:spPr bwMode="auto">
            <a:xfrm>
              <a:off x="2078"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1" name="Line 20"/>
            <p:cNvSpPr>
              <a:spLocks noChangeShapeType="1"/>
            </p:cNvSpPr>
            <p:nvPr/>
          </p:nvSpPr>
          <p:spPr bwMode="auto">
            <a:xfrm>
              <a:off x="2222"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2" name="Line 21"/>
            <p:cNvSpPr>
              <a:spLocks noChangeShapeType="1"/>
            </p:cNvSpPr>
            <p:nvPr/>
          </p:nvSpPr>
          <p:spPr bwMode="auto">
            <a:xfrm>
              <a:off x="2366"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3" name="Line 22"/>
            <p:cNvSpPr>
              <a:spLocks noChangeShapeType="1"/>
            </p:cNvSpPr>
            <p:nvPr/>
          </p:nvSpPr>
          <p:spPr bwMode="auto">
            <a:xfrm>
              <a:off x="2510"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4" name="Line 23"/>
            <p:cNvSpPr>
              <a:spLocks noChangeShapeType="1"/>
            </p:cNvSpPr>
            <p:nvPr/>
          </p:nvSpPr>
          <p:spPr bwMode="auto">
            <a:xfrm>
              <a:off x="2654"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5" name="Line 24"/>
            <p:cNvSpPr>
              <a:spLocks noChangeShapeType="1"/>
            </p:cNvSpPr>
            <p:nvPr/>
          </p:nvSpPr>
          <p:spPr bwMode="auto">
            <a:xfrm>
              <a:off x="2702"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6" name="Line 25"/>
            <p:cNvSpPr>
              <a:spLocks noChangeShapeType="1"/>
            </p:cNvSpPr>
            <p:nvPr/>
          </p:nvSpPr>
          <p:spPr bwMode="auto">
            <a:xfrm>
              <a:off x="2846"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7" name="Line 26"/>
            <p:cNvSpPr>
              <a:spLocks noChangeShapeType="1"/>
            </p:cNvSpPr>
            <p:nvPr/>
          </p:nvSpPr>
          <p:spPr bwMode="auto">
            <a:xfrm>
              <a:off x="2990"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8" name="Line 27"/>
            <p:cNvSpPr>
              <a:spLocks noChangeShapeType="1"/>
            </p:cNvSpPr>
            <p:nvPr/>
          </p:nvSpPr>
          <p:spPr bwMode="auto">
            <a:xfrm>
              <a:off x="3134"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59" name="Line 28"/>
            <p:cNvSpPr>
              <a:spLocks noChangeShapeType="1"/>
            </p:cNvSpPr>
            <p:nvPr/>
          </p:nvSpPr>
          <p:spPr bwMode="auto">
            <a:xfrm>
              <a:off x="3278"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60" name="Line 29"/>
            <p:cNvSpPr>
              <a:spLocks noChangeShapeType="1"/>
            </p:cNvSpPr>
            <p:nvPr/>
          </p:nvSpPr>
          <p:spPr bwMode="auto">
            <a:xfrm>
              <a:off x="3422"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61" name="Line 30"/>
            <p:cNvSpPr>
              <a:spLocks noChangeShapeType="1"/>
            </p:cNvSpPr>
            <p:nvPr/>
          </p:nvSpPr>
          <p:spPr bwMode="auto">
            <a:xfrm>
              <a:off x="3566"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62" name="Line 31"/>
            <p:cNvSpPr>
              <a:spLocks noChangeShapeType="1"/>
            </p:cNvSpPr>
            <p:nvPr/>
          </p:nvSpPr>
          <p:spPr bwMode="auto">
            <a:xfrm>
              <a:off x="3710"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grpSp>
      <p:grpSp>
        <p:nvGrpSpPr>
          <p:cNvPr id="3" name="Group 15"/>
          <p:cNvGrpSpPr>
            <a:grpSpLocks/>
          </p:cNvGrpSpPr>
          <p:nvPr/>
        </p:nvGrpSpPr>
        <p:grpSpPr bwMode="auto">
          <a:xfrm rot="3133619">
            <a:off x="2217581" y="1191893"/>
            <a:ext cx="915518" cy="152150"/>
            <a:chOff x="1790" y="1441"/>
            <a:chExt cx="2016" cy="96"/>
          </a:xfrm>
        </p:grpSpPr>
        <p:sp>
          <p:nvSpPr>
            <p:cNvPr id="120" name="Line 16"/>
            <p:cNvSpPr>
              <a:spLocks noChangeShapeType="1"/>
            </p:cNvSpPr>
            <p:nvPr/>
          </p:nvSpPr>
          <p:spPr bwMode="auto">
            <a:xfrm flipV="1">
              <a:off x="2702" y="1441"/>
              <a:ext cx="96" cy="96"/>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1" name="Line 17"/>
            <p:cNvSpPr>
              <a:spLocks noChangeShapeType="1"/>
            </p:cNvSpPr>
            <p:nvPr/>
          </p:nvSpPr>
          <p:spPr bwMode="auto">
            <a:xfrm>
              <a:off x="1790"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2" name="Line 18"/>
            <p:cNvSpPr>
              <a:spLocks noChangeShapeType="1"/>
            </p:cNvSpPr>
            <p:nvPr/>
          </p:nvSpPr>
          <p:spPr bwMode="auto">
            <a:xfrm>
              <a:off x="1934"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3" name="Line 19"/>
            <p:cNvSpPr>
              <a:spLocks noChangeShapeType="1"/>
            </p:cNvSpPr>
            <p:nvPr/>
          </p:nvSpPr>
          <p:spPr bwMode="auto">
            <a:xfrm>
              <a:off x="2078"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4" name="Line 20"/>
            <p:cNvSpPr>
              <a:spLocks noChangeShapeType="1"/>
            </p:cNvSpPr>
            <p:nvPr/>
          </p:nvSpPr>
          <p:spPr bwMode="auto">
            <a:xfrm>
              <a:off x="2222"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5" name="Line 21"/>
            <p:cNvSpPr>
              <a:spLocks noChangeShapeType="1"/>
            </p:cNvSpPr>
            <p:nvPr/>
          </p:nvSpPr>
          <p:spPr bwMode="auto">
            <a:xfrm>
              <a:off x="2366"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6" name="Line 22"/>
            <p:cNvSpPr>
              <a:spLocks noChangeShapeType="1"/>
            </p:cNvSpPr>
            <p:nvPr/>
          </p:nvSpPr>
          <p:spPr bwMode="auto">
            <a:xfrm>
              <a:off x="2510"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7" name="Line 23"/>
            <p:cNvSpPr>
              <a:spLocks noChangeShapeType="1"/>
            </p:cNvSpPr>
            <p:nvPr/>
          </p:nvSpPr>
          <p:spPr bwMode="auto">
            <a:xfrm>
              <a:off x="2654" y="1441"/>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8" name="Line 24"/>
            <p:cNvSpPr>
              <a:spLocks noChangeShapeType="1"/>
            </p:cNvSpPr>
            <p:nvPr/>
          </p:nvSpPr>
          <p:spPr bwMode="auto">
            <a:xfrm>
              <a:off x="2702"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29" name="Line 25"/>
            <p:cNvSpPr>
              <a:spLocks noChangeShapeType="1"/>
            </p:cNvSpPr>
            <p:nvPr/>
          </p:nvSpPr>
          <p:spPr bwMode="auto">
            <a:xfrm>
              <a:off x="2846"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30" name="Line 26"/>
            <p:cNvSpPr>
              <a:spLocks noChangeShapeType="1"/>
            </p:cNvSpPr>
            <p:nvPr/>
          </p:nvSpPr>
          <p:spPr bwMode="auto">
            <a:xfrm>
              <a:off x="2990"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31" name="Line 27"/>
            <p:cNvSpPr>
              <a:spLocks noChangeShapeType="1"/>
            </p:cNvSpPr>
            <p:nvPr/>
          </p:nvSpPr>
          <p:spPr bwMode="auto">
            <a:xfrm>
              <a:off x="3134"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32" name="Line 28"/>
            <p:cNvSpPr>
              <a:spLocks noChangeShapeType="1"/>
            </p:cNvSpPr>
            <p:nvPr/>
          </p:nvSpPr>
          <p:spPr bwMode="auto">
            <a:xfrm>
              <a:off x="3278"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33" name="Line 29"/>
            <p:cNvSpPr>
              <a:spLocks noChangeShapeType="1"/>
            </p:cNvSpPr>
            <p:nvPr/>
          </p:nvSpPr>
          <p:spPr bwMode="auto">
            <a:xfrm>
              <a:off x="3422"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34" name="Line 30"/>
            <p:cNvSpPr>
              <a:spLocks noChangeShapeType="1"/>
            </p:cNvSpPr>
            <p:nvPr/>
          </p:nvSpPr>
          <p:spPr bwMode="auto">
            <a:xfrm>
              <a:off x="3566"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135" name="Line 31"/>
            <p:cNvSpPr>
              <a:spLocks noChangeShapeType="1"/>
            </p:cNvSpPr>
            <p:nvPr/>
          </p:nvSpPr>
          <p:spPr bwMode="auto">
            <a:xfrm>
              <a:off x="3710" y="1537"/>
              <a:ext cx="9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grpSp>
      <p:pic>
        <p:nvPicPr>
          <p:cNvPr id="229" name="Picture 148"/>
          <p:cNvPicPr>
            <a:picLocks noChangeAspect="1" noChangeArrowheads="1"/>
          </p:cNvPicPr>
          <p:nvPr/>
        </p:nvPicPr>
        <p:blipFill>
          <a:blip r:embed="rId8" cstate="print"/>
          <a:srcRect/>
          <a:stretch>
            <a:fillRect/>
          </a:stretch>
        </p:blipFill>
        <p:spPr bwMode="auto">
          <a:xfrm>
            <a:off x="2895600" y="2362200"/>
            <a:ext cx="533400" cy="317643"/>
          </a:xfrm>
          <a:prstGeom prst="rect">
            <a:avLst/>
          </a:prstGeom>
          <a:noFill/>
          <a:ln w="9525">
            <a:noFill/>
            <a:miter lim="800000"/>
            <a:headEnd/>
            <a:tailEnd/>
          </a:ln>
        </p:spPr>
      </p:pic>
      <p:sp>
        <p:nvSpPr>
          <p:cNvPr id="230" name="Line 53"/>
          <p:cNvSpPr>
            <a:spLocks noChangeShapeType="1"/>
          </p:cNvSpPr>
          <p:nvPr/>
        </p:nvSpPr>
        <p:spPr bwMode="auto">
          <a:xfrm flipV="1">
            <a:off x="3124200" y="2057400"/>
            <a:ext cx="0" cy="38100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sp>
        <p:nvSpPr>
          <p:cNvPr id="231" name="TextBox 230"/>
          <p:cNvSpPr txBox="1"/>
          <p:nvPr/>
        </p:nvSpPr>
        <p:spPr>
          <a:xfrm>
            <a:off x="-76200" y="1981200"/>
            <a:ext cx="1066800" cy="923330"/>
          </a:xfrm>
          <a:prstGeom prst="rect">
            <a:avLst/>
          </a:prstGeom>
          <a:noFill/>
        </p:spPr>
        <p:txBody>
          <a:bodyPr wrap="square" rtlCol="0">
            <a:spAutoFit/>
          </a:bodyPr>
          <a:lstStyle/>
          <a:p>
            <a:pPr algn="ctr"/>
            <a:r>
              <a:rPr lang="en-US" b="1" dirty="0" smtClean="0"/>
              <a:t>CISCO</a:t>
            </a:r>
          </a:p>
          <a:p>
            <a:pPr algn="ctr"/>
            <a:r>
              <a:rPr lang="en-US" b="1" dirty="0" smtClean="0"/>
              <a:t>2800</a:t>
            </a:r>
          </a:p>
          <a:p>
            <a:pPr algn="ctr"/>
            <a:r>
              <a:rPr lang="en-US" b="1" dirty="0" smtClean="0"/>
              <a:t>IOS v6.1</a:t>
            </a:r>
          </a:p>
        </p:txBody>
      </p:sp>
      <p:sp>
        <p:nvSpPr>
          <p:cNvPr id="232" name="TextBox 231"/>
          <p:cNvSpPr txBox="1"/>
          <p:nvPr/>
        </p:nvSpPr>
        <p:spPr>
          <a:xfrm>
            <a:off x="1371600" y="1981200"/>
            <a:ext cx="1219200" cy="923330"/>
          </a:xfrm>
          <a:prstGeom prst="rect">
            <a:avLst/>
          </a:prstGeom>
          <a:noFill/>
        </p:spPr>
        <p:txBody>
          <a:bodyPr wrap="square" rtlCol="0">
            <a:spAutoFit/>
          </a:bodyPr>
          <a:lstStyle/>
          <a:p>
            <a:pPr algn="ctr"/>
            <a:r>
              <a:rPr lang="en-US" b="1" dirty="0" smtClean="0"/>
              <a:t>IBM</a:t>
            </a:r>
          </a:p>
          <a:p>
            <a:pPr algn="ctr"/>
            <a:endParaRPr lang="en-US" b="1" dirty="0" smtClean="0"/>
          </a:p>
          <a:p>
            <a:pPr algn="ctr"/>
            <a:r>
              <a:rPr lang="en-US" b="1" dirty="0" err="1" smtClean="0"/>
              <a:t>Proventia</a:t>
            </a:r>
            <a:endParaRPr lang="en-US" b="1" dirty="0" smtClean="0"/>
          </a:p>
        </p:txBody>
      </p:sp>
      <p:sp>
        <p:nvSpPr>
          <p:cNvPr id="233" name="TextBox 232"/>
          <p:cNvSpPr txBox="1"/>
          <p:nvPr/>
        </p:nvSpPr>
        <p:spPr>
          <a:xfrm>
            <a:off x="2667000" y="2590800"/>
            <a:ext cx="2133600" cy="369332"/>
          </a:xfrm>
          <a:prstGeom prst="rect">
            <a:avLst/>
          </a:prstGeom>
          <a:noFill/>
        </p:spPr>
        <p:txBody>
          <a:bodyPr wrap="square" rtlCol="0">
            <a:spAutoFit/>
          </a:bodyPr>
          <a:lstStyle/>
          <a:p>
            <a:pPr algn="ctr"/>
            <a:r>
              <a:rPr lang="en-US" b="1" dirty="0" smtClean="0"/>
              <a:t>CISCO 2800/v6.1</a:t>
            </a:r>
          </a:p>
        </p:txBody>
      </p:sp>
      <p:sp>
        <p:nvSpPr>
          <p:cNvPr id="41" name="TextBox 40"/>
          <p:cNvSpPr txBox="1"/>
          <p:nvPr/>
        </p:nvSpPr>
        <p:spPr>
          <a:xfrm>
            <a:off x="2133600" y="76200"/>
            <a:ext cx="2019784" cy="369332"/>
          </a:xfrm>
          <a:prstGeom prst="rect">
            <a:avLst/>
          </a:prstGeom>
          <a:noFill/>
        </p:spPr>
        <p:txBody>
          <a:bodyPr wrap="none" rtlCol="0">
            <a:spAutoFit/>
          </a:bodyPr>
          <a:lstStyle/>
          <a:p>
            <a:r>
              <a:rPr lang="en-US" dirty="0" smtClean="0"/>
              <a:t>(</a:t>
            </a:r>
            <a:r>
              <a:rPr lang="en-US" i="1" dirty="0" smtClean="0"/>
              <a:t>Dedicated Circuits</a:t>
            </a:r>
            <a:r>
              <a:rPr lang="en-US" dirty="0" smtClean="0"/>
              <a:t>)</a:t>
            </a:r>
            <a:endParaRPr lang="en-US" dirty="0"/>
          </a:p>
        </p:txBody>
      </p:sp>
      <p:pic>
        <p:nvPicPr>
          <p:cNvPr id="236" name="Picture 36"/>
          <p:cNvPicPr>
            <a:picLocks noChangeArrowheads="1"/>
          </p:cNvPicPr>
          <p:nvPr/>
        </p:nvPicPr>
        <p:blipFill>
          <a:blip r:embed="rId5" cstate="print"/>
          <a:srcRect/>
          <a:stretch>
            <a:fillRect/>
          </a:stretch>
        </p:blipFill>
        <p:spPr bwMode="auto">
          <a:xfrm>
            <a:off x="4419600" y="228600"/>
            <a:ext cx="685800" cy="685800"/>
          </a:xfrm>
          <a:prstGeom prst="rect">
            <a:avLst/>
          </a:prstGeom>
          <a:noFill/>
          <a:ln w="9525">
            <a:noFill/>
            <a:miter lim="800000"/>
            <a:headEnd/>
            <a:tailEnd/>
          </a:ln>
          <a:effectLst/>
        </p:spPr>
      </p:pic>
      <p:sp>
        <p:nvSpPr>
          <p:cNvPr id="237" name="TextBox 236"/>
          <p:cNvSpPr txBox="1"/>
          <p:nvPr/>
        </p:nvSpPr>
        <p:spPr>
          <a:xfrm>
            <a:off x="4495800" y="304800"/>
            <a:ext cx="4114800" cy="646331"/>
          </a:xfrm>
          <a:prstGeom prst="rect">
            <a:avLst/>
          </a:prstGeom>
          <a:noFill/>
        </p:spPr>
        <p:txBody>
          <a:bodyPr wrap="square" rtlCol="0">
            <a:spAutoFit/>
          </a:bodyPr>
          <a:lstStyle/>
          <a:p>
            <a:r>
              <a:rPr lang="en-US" b="1" dirty="0" smtClean="0"/>
              <a:t>VPN to Municipalities via Internet</a:t>
            </a:r>
          </a:p>
          <a:p>
            <a:r>
              <a:rPr lang="en-US" b="1" dirty="0" smtClean="0"/>
              <a:t>          (See Figure C-1-D in CJIS Policy)</a:t>
            </a:r>
          </a:p>
        </p:txBody>
      </p:sp>
      <p:sp>
        <p:nvSpPr>
          <p:cNvPr id="241" name="TextBox 240"/>
          <p:cNvSpPr txBox="1"/>
          <p:nvPr/>
        </p:nvSpPr>
        <p:spPr>
          <a:xfrm>
            <a:off x="3581400" y="3212068"/>
            <a:ext cx="2438400" cy="369332"/>
          </a:xfrm>
          <a:prstGeom prst="rect">
            <a:avLst/>
          </a:prstGeom>
          <a:noFill/>
        </p:spPr>
        <p:txBody>
          <a:bodyPr wrap="square" rtlCol="0">
            <a:spAutoFit/>
          </a:bodyPr>
          <a:lstStyle/>
          <a:p>
            <a:pPr algn="ctr"/>
            <a:r>
              <a:rPr lang="en-US" b="1" dirty="0" smtClean="0"/>
              <a:t>CISCO ASA 5505 </a:t>
            </a:r>
          </a:p>
        </p:txBody>
      </p:sp>
      <p:pic>
        <p:nvPicPr>
          <p:cNvPr id="242" name="Picture 57"/>
          <p:cNvPicPr>
            <a:picLocks noChangeAspect="1" noChangeArrowheads="1"/>
          </p:cNvPicPr>
          <p:nvPr/>
        </p:nvPicPr>
        <p:blipFill>
          <a:blip r:embed="rId10" cstate="print"/>
          <a:srcRect/>
          <a:stretch>
            <a:fillRect/>
          </a:stretch>
        </p:blipFill>
        <p:spPr bwMode="auto">
          <a:xfrm>
            <a:off x="4343400" y="3733800"/>
            <a:ext cx="811213" cy="346911"/>
          </a:xfrm>
          <a:prstGeom prst="rect">
            <a:avLst/>
          </a:prstGeom>
          <a:noFill/>
          <a:ln w="9525">
            <a:noFill/>
            <a:miter lim="800000"/>
            <a:headEnd/>
            <a:tailEnd/>
          </a:ln>
        </p:spPr>
      </p:pic>
      <p:pic>
        <p:nvPicPr>
          <p:cNvPr id="243" name="Picture 13"/>
          <p:cNvPicPr>
            <a:picLocks noChangeArrowheads="1"/>
          </p:cNvPicPr>
          <p:nvPr/>
        </p:nvPicPr>
        <p:blipFill>
          <a:blip r:embed="rId11" cstate="print"/>
          <a:srcRect/>
          <a:stretch>
            <a:fillRect/>
          </a:stretch>
        </p:blipFill>
        <p:spPr bwMode="auto">
          <a:xfrm>
            <a:off x="3810000" y="5410200"/>
            <a:ext cx="533400" cy="457200"/>
          </a:xfrm>
          <a:prstGeom prst="rect">
            <a:avLst/>
          </a:prstGeom>
          <a:noFill/>
          <a:ln w="9525">
            <a:noFill/>
            <a:miter lim="800000"/>
            <a:headEnd/>
            <a:tailEnd/>
          </a:ln>
        </p:spPr>
      </p:pic>
      <p:pic>
        <p:nvPicPr>
          <p:cNvPr id="244" name="Picture 13"/>
          <p:cNvPicPr>
            <a:picLocks noChangeArrowheads="1"/>
          </p:cNvPicPr>
          <p:nvPr/>
        </p:nvPicPr>
        <p:blipFill>
          <a:blip r:embed="rId11" cstate="print"/>
          <a:srcRect/>
          <a:stretch>
            <a:fillRect/>
          </a:stretch>
        </p:blipFill>
        <p:spPr bwMode="auto">
          <a:xfrm>
            <a:off x="4953000" y="5410200"/>
            <a:ext cx="533400" cy="457200"/>
          </a:xfrm>
          <a:prstGeom prst="rect">
            <a:avLst/>
          </a:prstGeom>
          <a:noFill/>
          <a:ln w="9525">
            <a:noFill/>
            <a:miter lim="800000"/>
            <a:headEnd/>
            <a:tailEnd/>
          </a:ln>
        </p:spPr>
      </p:pic>
      <p:pic>
        <p:nvPicPr>
          <p:cNvPr id="245" name="Picture 7" descr="F:\ChanPipe.pct"/>
          <p:cNvPicPr>
            <a:picLocks noChangeAspect="1" noChangeArrowheads="1"/>
          </p:cNvPicPr>
          <p:nvPr/>
        </p:nvPicPr>
        <p:blipFill>
          <a:blip r:embed="rId12" cstate="print"/>
          <a:srcRect/>
          <a:stretch>
            <a:fillRect/>
          </a:stretch>
        </p:blipFill>
        <p:spPr bwMode="auto">
          <a:xfrm rot="16878928">
            <a:off x="3860249" y="4568085"/>
            <a:ext cx="1057275" cy="161925"/>
          </a:xfrm>
          <a:prstGeom prst="rect">
            <a:avLst/>
          </a:prstGeom>
          <a:noFill/>
          <a:ln w="9525">
            <a:noFill/>
            <a:miter lim="800000"/>
            <a:headEnd/>
            <a:tailEnd/>
          </a:ln>
        </p:spPr>
      </p:pic>
      <p:pic>
        <p:nvPicPr>
          <p:cNvPr id="246" name="Picture 7" descr="F:\ChanPipe.pct"/>
          <p:cNvPicPr>
            <a:picLocks noChangeAspect="1" noChangeArrowheads="1"/>
          </p:cNvPicPr>
          <p:nvPr/>
        </p:nvPicPr>
        <p:blipFill>
          <a:blip r:embed="rId12" cstate="print"/>
          <a:srcRect/>
          <a:stretch>
            <a:fillRect/>
          </a:stretch>
        </p:blipFill>
        <p:spPr bwMode="auto">
          <a:xfrm rot="15326937">
            <a:off x="4468469" y="4568510"/>
            <a:ext cx="1057275" cy="161925"/>
          </a:xfrm>
          <a:prstGeom prst="rect">
            <a:avLst/>
          </a:prstGeom>
          <a:noFill/>
          <a:ln w="9525">
            <a:noFill/>
            <a:miter lim="800000"/>
            <a:headEnd/>
            <a:tailEnd/>
          </a:ln>
        </p:spPr>
      </p:pic>
      <p:pic>
        <p:nvPicPr>
          <p:cNvPr id="247" name="Picture 7" descr="F:\ChanPipe.pct"/>
          <p:cNvPicPr>
            <a:picLocks noChangeAspect="1" noChangeArrowheads="1"/>
          </p:cNvPicPr>
          <p:nvPr/>
        </p:nvPicPr>
        <p:blipFill>
          <a:blip r:embed="rId12" cstate="print"/>
          <a:srcRect/>
          <a:stretch>
            <a:fillRect/>
          </a:stretch>
        </p:blipFill>
        <p:spPr bwMode="auto">
          <a:xfrm>
            <a:off x="5181600" y="3810000"/>
            <a:ext cx="1057275" cy="161925"/>
          </a:xfrm>
          <a:prstGeom prst="rect">
            <a:avLst/>
          </a:prstGeom>
          <a:noFill/>
          <a:ln w="9525">
            <a:noFill/>
            <a:miter lim="800000"/>
            <a:headEnd/>
            <a:tailEnd/>
          </a:ln>
        </p:spPr>
      </p:pic>
      <p:pic>
        <p:nvPicPr>
          <p:cNvPr id="248" name="Picture 20"/>
          <p:cNvPicPr>
            <a:picLocks noChangeArrowheads="1"/>
          </p:cNvPicPr>
          <p:nvPr/>
        </p:nvPicPr>
        <p:blipFill>
          <a:blip r:embed="rId13" cstate="print"/>
          <a:srcRect/>
          <a:stretch>
            <a:fillRect/>
          </a:stretch>
        </p:blipFill>
        <p:spPr bwMode="auto">
          <a:xfrm>
            <a:off x="6553200" y="3810000"/>
            <a:ext cx="381000" cy="685800"/>
          </a:xfrm>
          <a:prstGeom prst="rect">
            <a:avLst/>
          </a:prstGeom>
          <a:noFill/>
          <a:ln w="9525">
            <a:noFill/>
            <a:miter lim="800000"/>
            <a:headEnd/>
            <a:tailEnd/>
          </a:ln>
        </p:spPr>
      </p:pic>
      <p:pic>
        <p:nvPicPr>
          <p:cNvPr id="249" name="Picture 20"/>
          <p:cNvPicPr>
            <a:picLocks noChangeArrowheads="1"/>
          </p:cNvPicPr>
          <p:nvPr/>
        </p:nvPicPr>
        <p:blipFill>
          <a:blip r:embed="rId13" cstate="print"/>
          <a:srcRect/>
          <a:stretch>
            <a:fillRect/>
          </a:stretch>
        </p:blipFill>
        <p:spPr bwMode="auto">
          <a:xfrm>
            <a:off x="6781800" y="3429000"/>
            <a:ext cx="381000" cy="685800"/>
          </a:xfrm>
          <a:prstGeom prst="rect">
            <a:avLst/>
          </a:prstGeom>
          <a:noFill/>
          <a:ln w="9525">
            <a:noFill/>
            <a:miter lim="800000"/>
            <a:headEnd/>
            <a:tailEnd/>
          </a:ln>
        </p:spPr>
      </p:pic>
      <p:sp>
        <p:nvSpPr>
          <p:cNvPr id="250" name="TextBox 249"/>
          <p:cNvSpPr txBox="1"/>
          <p:nvPr/>
        </p:nvSpPr>
        <p:spPr>
          <a:xfrm>
            <a:off x="7086600" y="3212068"/>
            <a:ext cx="1752600" cy="369332"/>
          </a:xfrm>
          <a:prstGeom prst="rect">
            <a:avLst/>
          </a:prstGeom>
          <a:noFill/>
        </p:spPr>
        <p:txBody>
          <a:bodyPr wrap="square" rtlCol="0">
            <a:spAutoFit/>
          </a:bodyPr>
          <a:lstStyle/>
          <a:p>
            <a:pPr algn="ctr"/>
            <a:r>
              <a:rPr lang="en-US" b="1" dirty="0" smtClean="0"/>
              <a:t>AA Server (RSA)</a:t>
            </a:r>
          </a:p>
        </p:txBody>
      </p:sp>
      <p:sp>
        <p:nvSpPr>
          <p:cNvPr id="251" name="TextBox 250"/>
          <p:cNvSpPr txBox="1"/>
          <p:nvPr/>
        </p:nvSpPr>
        <p:spPr>
          <a:xfrm>
            <a:off x="6400800" y="4191000"/>
            <a:ext cx="2514600" cy="646331"/>
          </a:xfrm>
          <a:prstGeom prst="rect">
            <a:avLst/>
          </a:prstGeom>
          <a:noFill/>
        </p:spPr>
        <p:txBody>
          <a:bodyPr wrap="square" rtlCol="0">
            <a:spAutoFit/>
          </a:bodyPr>
          <a:lstStyle/>
          <a:p>
            <a:pPr algn="ctr"/>
            <a:r>
              <a:rPr lang="en-US" b="1" dirty="0" smtClean="0"/>
              <a:t>CAD System (CJI) </a:t>
            </a:r>
            <a:r>
              <a:rPr lang="en-US" b="1" i="1" dirty="0" err="1" smtClean="0"/>
              <a:t>Tritech</a:t>
            </a:r>
            <a:r>
              <a:rPr lang="en-US" b="1" i="1" dirty="0" smtClean="0"/>
              <a:t> Perform</a:t>
            </a:r>
            <a:r>
              <a:rPr lang="en-US" b="1" dirty="0" smtClean="0"/>
              <a:t> 128-bit TLS</a:t>
            </a:r>
          </a:p>
        </p:txBody>
      </p:sp>
      <p:sp>
        <p:nvSpPr>
          <p:cNvPr id="254" name="TextBox 253"/>
          <p:cNvSpPr txBox="1"/>
          <p:nvPr/>
        </p:nvSpPr>
        <p:spPr>
          <a:xfrm>
            <a:off x="3048000" y="5715000"/>
            <a:ext cx="2667000" cy="1200329"/>
          </a:xfrm>
          <a:prstGeom prst="rect">
            <a:avLst/>
          </a:prstGeom>
          <a:noFill/>
        </p:spPr>
        <p:txBody>
          <a:bodyPr wrap="square" rtlCol="0">
            <a:spAutoFit/>
          </a:bodyPr>
          <a:lstStyle/>
          <a:p>
            <a:r>
              <a:rPr lang="en-US" b="1" dirty="0" smtClean="0"/>
              <a:t>CAD Clients</a:t>
            </a:r>
          </a:p>
          <a:p>
            <a:r>
              <a:rPr lang="en-US" b="1" dirty="0" smtClean="0"/>
              <a:t>TLS Web App. </a:t>
            </a:r>
          </a:p>
          <a:p>
            <a:r>
              <a:rPr lang="en-US" b="1" dirty="0" smtClean="0"/>
              <a:t>hosted by State (Name of State System)</a:t>
            </a:r>
          </a:p>
        </p:txBody>
      </p:sp>
      <p:sp>
        <p:nvSpPr>
          <p:cNvPr id="255" name="TextBox 254"/>
          <p:cNvSpPr txBox="1"/>
          <p:nvPr/>
        </p:nvSpPr>
        <p:spPr>
          <a:xfrm>
            <a:off x="5029200" y="5486400"/>
            <a:ext cx="3657600" cy="1200329"/>
          </a:xfrm>
          <a:prstGeom prst="rect">
            <a:avLst/>
          </a:prstGeom>
          <a:noFill/>
        </p:spPr>
        <p:txBody>
          <a:bodyPr wrap="square" rtlCol="0">
            <a:spAutoFit/>
          </a:bodyPr>
          <a:lstStyle/>
          <a:p>
            <a:pPr algn="ctr"/>
            <a:r>
              <a:rPr lang="en-US" b="1" dirty="0" smtClean="0"/>
              <a:t>Other Department workstations/Local 802.11X LAN</a:t>
            </a:r>
          </a:p>
          <a:p>
            <a:pPr algn="ctr"/>
            <a:r>
              <a:rPr lang="en-US" b="1" dirty="0" smtClean="0"/>
              <a:t>(if 802.11X used for CJI see CJIS Policy 5.5.7)</a:t>
            </a:r>
          </a:p>
        </p:txBody>
      </p:sp>
      <p:sp>
        <p:nvSpPr>
          <p:cNvPr id="256" name="TextBox 255"/>
          <p:cNvSpPr txBox="1"/>
          <p:nvPr/>
        </p:nvSpPr>
        <p:spPr>
          <a:xfrm>
            <a:off x="5029200" y="4687669"/>
            <a:ext cx="3124200" cy="646331"/>
          </a:xfrm>
          <a:prstGeom prst="rect">
            <a:avLst/>
          </a:prstGeom>
          <a:noFill/>
        </p:spPr>
        <p:txBody>
          <a:bodyPr wrap="square" rtlCol="0">
            <a:spAutoFit/>
          </a:bodyPr>
          <a:lstStyle/>
          <a:p>
            <a:r>
              <a:rPr lang="en-US" b="1" dirty="0" smtClean="0"/>
              <a:t>Non-LE</a:t>
            </a:r>
          </a:p>
          <a:p>
            <a:pPr algn="ctr"/>
            <a:r>
              <a:rPr lang="en-US" b="1" dirty="0" smtClean="0"/>
              <a:t>VLAN (see following slide) </a:t>
            </a:r>
          </a:p>
        </p:txBody>
      </p:sp>
      <p:sp>
        <p:nvSpPr>
          <p:cNvPr id="257" name="TextBox 256"/>
          <p:cNvSpPr txBox="1"/>
          <p:nvPr/>
        </p:nvSpPr>
        <p:spPr>
          <a:xfrm>
            <a:off x="3048000" y="4535269"/>
            <a:ext cx="1066800" cy="646331"/>
          </a:xfrm>
          <a:prstGeom prst="rect">
            <a:avLst/>
          </a:prstGeom>
          <a:noFill/>
        </p:spPr>
        <p:txBody>
          <a:bodyPr wrap="square" rtlCol="0">
            <a:spAutoFit/>
          </a:bodyPr>
          <a:lstStyle/>
          <a:p>
            <a:pPr algn="ctr"/>
            <a:r>
              <a:rPr lang="en-US" b="1" dirty="0" smtClean="0"/>
              <a:t>LE</a:t>
            </a:r>
          </a:p>
          <a:p>
            <a:pPr algn="ctr"/>
            <a:r>
              <a:rPr lang="en-US" b="1" dirty="0" smtClean="0"/>
              <a:t>VLANs</a:t>
            </a:r>
          </a:p>
        </p:txBody>
      </p:sp>
      <p:sp>
        <p:nvSpPr>
          <p:cNvPr id="260" name="Line 53"/>
          <p:cNvSpPr>
            <a:spLocks noChangeShapeType="1"/>
          </p:cNvSpPr>
          <p:nvPr/>
        </p:nvSpPr>
        <p:spPr bwMode="auto">
          <a:xfrm>
            <a:off x="914400" y="3886200"/>
            <a:ext cx="3429000" cy="0"/>
          </a:xfrm>
          <a:prstGeom prst="line">
            <a:avLst/>
          </a:prstGeom>
          <a:noFill/>
          <a:ln w="1905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pic>
        <p:nvPicPr>
          <p:cNvPr id="261" name="Picture 7" descr="F:\ChanPipe.pct"/>
          <p:cNvPicPr>
            <a:picLocks noChangeAspect="1" noChangeArrowheads="1"/>
          </p:cNvPicPr>
          <p:nvPr/>
        </p:nvPicPr>
        <p:blipFill>
          <a:blip r:embed="rId12" cstate="print"/>
          <a:srcRect/>
          <a:stretch>
            <a:fillRect/>
          </a:stretch>
        </p:blipFill>
        <p:spPr bwMode="auto">
          <a:xfrm>
            <a:off x="2752725" y="3800475"/>
            <a:ext cx="1057275" cy="161925"/>
          </a:xfrm>
          <a:prstGeom prst="rect">
            <a:avLst/>
          </a:prstGeom>
          <a:noFill/>
          <a:ln w="9525">
            <a:noFill/>
            <a:miter lim="800000"/>
            <a:headEnd/>
            <a:tailEnd/>
          </a:ln>
        </p:spPr>
      </p:pic>
      <p:grpSp>
        <p:nvGrpSpPr>
          <p:cNvPr id="4" name="Group 264"/>
          <p:cNvGrpSpPr/>
          <p:nvPr/>
        </p:nvGrpSpPr>
        <p:grpSpPr>
          <a:xfrm>
            <a:off x="228600" y="3886200"/>
            <a:ext cx="1143000" cy="914400"/>
            <a:chOff x="381000" y="4114800"/>
            <a:chExt cx="1143000" cy="914400"/>
          </a:xfrm>
        </p:grpSpPr>
        <p:pic>
          <p:nvPicPr>
            <p:cNvPr id="262" name="Picture 261" descr="car.png"/>
            <p:cNvPicPr>
              <a:picLocks noChangeAspect="1"/>
            </p:cNvPicPr>
            <p:nvPr/>
          </p:nvPicPr>
          <p:blipFill>
            <a:blip r:embed="rId14" cstate="print"/>
            <a:stretch>
              <a:fillRect/>
            </a:stretch>
          </p:blipFill>
          <p:spPr>
            <a:xfrm>
              <a:off x="381000" y="4114800"/>
              <a:ext cx="914400" cy="914400"/>
            </a:xfrm>
            <a:prstGeom prst="rect">
              <a:avLst/>
            </a:prstGeom>
          </p:spPr>
        </p:pic>
        <p:pic>
          <p:nvPicPr>
            <p:cNvPr id="263" name="Picture 43"/>
            <p:cNvPicPr>
              <a:picLocks noChangeArrowheads="1"/>
            </p:cNvPicPr>
            <p:nvPr/>
          </p:nvPicPr>
          <p:blipFill>
            <a:blip r:embed="rId15" cstate="print"/>
            <a:srcRect/>
            <a:stretch>
              <a:fillRect/>
            </a:stretch>
          </p:blipFill>
          <p:spPr bwMode="auto">
            <a:xfrm>
              <a:off x="914400" y="4343400"/>
              <a:ext cx="609600" cy="609600"/>
            </a:xfrm>
            <a:prstGeom prst="rect">
              <a:avLst/>
            </a:prstGeom>
            <a:noFill/>
            <a:ln w="9525">
              <a:noFill/>
              <a:miter lim="800000"/>
              <a:headEnd/>
              <a:tailEnd/>
            </a:ln>
          </p:spPr>
        </p:pic>
      </p:grpSp>
      <p:pic>
        <p:nvPicPr>
          <p:cNvPr id="264" name="Picture 263" descr="11949849161257289955radio_wireless_tower_cor__svg_med.png"/>
          <p:cNvPicPr>
            <a:picLocks noChangeAspect="1"/>
          </p:cNvPicPr>
          <p:nvPr/>
        </p:nvPicPr>
        <p:blipFill>
          <a:blip r:embed="rId16" cstate="print"/>
          <a:stretch>
            <a:fillRect/>
          </a:stretch>
        </p:blipFill>
        <p:spPr>
          <a:xfrm>
            <a:off x="2209800" y="3657600"/>
            <a:ext cx="389920" cy="457200"/>
          </a:xfrm>
          <a:prstGeom prst="rect">
            <a:avLst/>
          </a:prstGeom>
        </p:spPr>
      </p:pic>
      <p:pic>
        <p:nvPicPr>
          <p:cNvPr id="266" name="Picture 265" descr="11949849161257289955radio_wireless_tower_cor__svg_med.png"/>
          <p:cNvPicPr>
            <a:picLocks noChangeAspect="1"/>
          </p:cNvPicPr>
          <p:nvPr/>
        </p:nvPicPr>
        <p:blipFill>
          <a:blip r:embed="rId16" cstate="print"/>
          <a:stretch>
            <a:fillRect/>
          </a:stretch>
        </p:blipFill>
        <p:spPr>
          <a:xfrm>
            <a:off x="685800" y="3657600"/>
            <a:ext cx="389920" cy="457200"/>
          </a:xfrm>
          <a:prstGeom prst="rect">
            <a:avLst/>
          </a:prstGeom>
        </p:spPr>
      </p:pic>
      <p:sp>
        <p:nvSpPr>
          <p:cNvPr id="269" name="TextBox 268"/>
          <p:cNvSpPr txBox="1"/>
          <p:nvPr/>
        </p:nvSpPr>
        <p:spPr>
          <a:xfrm>
            <a:off x="228600" y="4876800"/>
            <a:ext cx="2819400" cy="1477328"/>
          </a:xfrm>
          <a:prstGeom prst="rect">
            <a:avLst/>
          </a:prstGeom>
          <a:noFill/>
        </p:spPr>
        <p:txBody>
          <a:bodyPr wrap="square" rtlCol="0">
            <a:spAutoFit/>
          </a:bodyPr>
          <a:lstStyle/>
          <a:p>
            <a:pPr>
              <a:buFont typeface="Arial" pitchFamily="34" charset="0"/>
              <a:buChar char="•"/>
            </a:pPr>
            <a:r>
              <a:rPr lang="en-US" b="1" dirty="0" smtClean="0"/>
              <a:t>   CAD Client w/AA (RSA)</a:t>
            </a:r>
          </a:p>
          <a:p>
            <a:pPr>
              <a:buFont typeface="Arial" pitchFamily="34" charset="0"/>
              <a:buChar char="•"/>
            </a:pPr>
            <a:r>
              <a:rPr lang="en-US" b="1" dirty="0" smtClean="0"/>
              <a:t>   TLS Web App. hosted  </a:t>
            </a:r>
          </a:p>
          <a:p>
            <a:r>
              <a:rPr lang="en-US" b="1" dirty="0" smtClean="0"/>
              <a:t>     by State with AA</a:t>
            </a:r>
          </a:p>
          <a:p>
            <a:pPr>
              <a:buFont typeface="Arial" charset="0"/>
              <a:buChar char="•"/>
            </a:pPr>
            <a:r>
              <a:rPr lang="en-US" b="1" dirty="0" smtClean="0"/>
              <a:t>   See following slide   </a:t>
            </a:r>
          </a:p>
          <a:p>
            <a:r>
              <a:rPr lang="en-US" b="1" dirty="0" smtClean="0"/>
              <a:t>    for more examples</a:t>
            </a:r>
          </a:p>
        </p:txBody>
      </p:sp>
      <p:sp>
        <p:nvSpPr>
          <p:cNvPr id="270" name="Line 53"/>
          <p:cNvSpPr>
            <a:spLocks noChangeShapeType="1"/>
          </p:cNvSpPr>
          <p:nvPr/>
        </p:nvSpPr>
        <p:spPr bwMode="auto">
          <a:xfrm flipV="1">
            <a:off x="3581400" y="4114800"/>
            <a:ext cx="0" cy="457200"/>
          </a:xfrm>
          <a:prstGeom prst="line">
            <a:avLst/>
          </a:prstGeom>
          <a:noFill/>
          <a:ln w="12700">
            <a:solidFill>
              <a:srgbClr val="CF0E30"/>
            </a:solidFill>
            <a:round/>
            <a:headEnd type="none" w="sm" len="sm"/>
            <a:tailEnd type="arrow" w="med" len="lg"/>
          </a:ln>
          <a:effectLst>
            <a:outerShdw dist="17961" dir="2700000" algn="ctr" rotWithShape="0">
              <a:schemeClr val="tx1"/>
            </a:outerShdw>
          </a:effectLst>
        </p:spPr>
        <p:txBody>
          <a:bodyPr wrap="none" anchor="ctr"/>
          <a:lstStyle/>
          <a:p>
            <a:endParaRPr lang="en-US"/>
          </a:p>
        </p:txBody>
      </p:sp>
      <p:sp>
        <p:nvSpPr>
          <p:cNvPr id="271" name="Line 53"/>
          <p:cNvSpPr>
            <a:spLocks noChangeShapeType="1"/>
          </p:cNvSpPr>
          <p:nvPr/>
        </p:nvSpPr>
        <p:spPr bwMode="auto">
          <a:xfrm flipV="1">
            <a:off x="3733800" y="4419600"/>
            <a:ext cx="609600" cy="304800"/>
          </a:xfrm>
          <a:prstGeom prst="line">
            <a:avLst/>
          </a:prstGeom>
          <a:noFill/>
          <a:ln w="12700">
            <a:solidFill>
              <a:srgbClr val="CF0E30"/>
            </a:solidFill>
            <a:round/>
            <a:headEnd type="none" w="sm" len="sm"/>
            <a:tailEnd type="arrow" w="med" len="lg"/>
          </a:ln>
          <a:effectLst>
            <a:outerShdw dist="17961" dir="2700000" algn="ctr" rotWithShape="0">
              <a:schemeClr val="tx1"/>
            </a:outerShdw>
          </a:effectLst>
        </p:spPr>
        <p:txBody>
          <a:bodyPr wrap="none" anchor="ctr"/>
          <a:lstStyle/>
          <a:p>
            <a:endParaRPr lang="en-US"/>
          </a:p>
        </p:txBody>
      </p:sp>
      <p:sp>
        <p:nvSpPr>
          <p:cNvPr id="272" name="Line 53"/>
          <p:cNvSpPr>
            <a:spLocks noChangeShapeType="1"/>
          </p:cNvSpPr>
          <p:nvPr/>
        </p:nvSpPr>
        <p:spPr bwMode="auto">
          <a:xfrm flipV="1">
            <a:off x="3733800" y="3962400"/>
            <a:ext cx="1447800" cy="533400"/>
          </a:xfrm>
          <a:prstGeom prst="line">
            <a:avLst/>
          </a:prstGeom>
          <a:noFill/>
          <a:ln w="12700">
            <a:solidFill>
              <a:srgbClr val="CF0E30"/>
            </a:solidFill>
            <a:round/>
            <a:headEnd type="none" w="sm" len="sm"/>
            <a:tailEnd type="arrow" w="med" len="lg"/>
          </a:ln>
          <a:effectLst>
            <a:outerShdw dist="17961" dir="2700000" algn="ctr" rotWithShape="0">
              <a:schemeClr val="tx1"/>
            </a:outerShdw>
          </a:effectLst>
        </p:spPr>
        <p:txBody>
          <a:bodyPr wrap="none" anchor="ctr"/>
          <a:lstStyle/>
          <a:p>
            <a:endParaRPr lang="en-US"/>
          </a:p>
        </p:txBody>
      </p:sp>
      <p:sp>
        <p:nvSpPr>
          <p:cNvPr id="273" name="Line 53"/>
          <p:cNvSpPr>
            <a:spLocks noChangeShapeType="1"/>
          </p:cNvSpPr>
          <p:nvPr/>
        </p:nvSpPr>
        <p:spPr bwMode="auto">
          <a:xfrm flipV="1">
            <a:off x="4953000" y="2514600"/>
            <a:ext cx="2286000" cy="533400"/>
          </a:xfrm>
          <a:prstGeom prst="line">
            <a:avLst/>
          </a:prstGeom>
          <a:noFill/>
          <a:ln w="25400">
            <a:solidFill>
              <a:srgbClr val="CF0E30"/>
            </a:solidFill>
            <a:round/>
            <a:headEnd type="none" w="sm" len="sm"/>
            <a:tailEnd type="none" w="sm" len="sm"/>
          </a:ln>
          <a:effectLst>
            <a:outerShdw dist="17961" dir="2700000" algn="ctr" rotWithShape="0">
              <a:schemeClr val="tx1"/>
            </a:outerShdw>
          </a:effectLst>
        </p:spPr>
        <p:txBody>
          <a:bodyPr wrap="none" anchor="ctr"/>
          <a:lstStyle/>
          <a:p>
            <a:endParaRPr lang="en-US"/>
          </a:p>
        </p:txBody>
      </p:sp>
      <p:pic>
        <p:nvPicPr>
          <p:cNvPr id="274" name="Picture 36"/>
          <p:cNvPicPr>
            <a:picLocks noChangeArrowheads="1"/>
          </p:cNvPicPr>
          <p:nvPr/>
        </p:nvPicPr>
        <p:blipFill>
          <a:blip r:embed="rId5" cstate="print"/>
          <a:srcRect/>
          <a:stretch>
            <a:fillRect/>
          </a:stretch>
        </p:blipFill>
        <p:spPr bwMode="auto">
          <a:xfrm>
            <a:off x="6781800" y="1905000"/>
            <a:ext cx="685800" cy="685800"/>
          </a:xfrm>
          <a:prstGeom prst="rect">
            <a:avLst/>
          </a:prstGeom>
          <a:noFill/>
          <a:ln w="9525">
            <a:noFill/>
            <a:miter lim="800000"/>
            <a:headEnd/>
            <a:tailEnd/>
          </a:ln>
          <a:effectLst/>
        </p:spPr>
      </p:pic>
      <p:pic>
        <p:nvPicPr>
          <p:cNvPr id="275" name="Picture 36"/>
          <p:cNvPicPr>
            <a:picLocks noChangeArrowheads="1"/>
          </p:cNvPicPr>
          <p:nvPr/>
        </p:nvPicPr>
        <p:blipFill>
          <a:blip r:embed="rId5" cstate="print"/>
          <a:srcRect/>
          <a:stretch>
            <a:fillRect/>
          </a:stretch>
        </p:blipFill>
        <p:spPr bwMode="auto">
          <a:xfrm>
            <a:off x="7010400" y="2209800"/>
            <a:ext cx="685800" cy="685800"/>
          </a:xfrm>
          <a:prstGeom prst="rect">
            <a:avLst/>
          </a:prstGeom>
          <a:noFill/>
          <a:ln w="9525">
            <a:noFill/>
            <a:miter lim="800000"/>
            <a:headEnd/>
            <a:tailEnd/>
          </a:ln>
          <a:effectLst/>
        </p:spPr>
      </p:pic>
      <p:sp>
        <p:nvSpPr>
          <p:cNvPr id="276" name="TextBox 275"/>
          <p:cNvSpPr txBox="1"/>
          <p:nvPr/>
        </p:nvSpPr>
        <p:spPr>
          <a:xfrm>
            <a:off x="6629400" y="1600200"/>
            <a:ext cx="2819400" cy="1754326"/>
          </a:xfrm>
          <a:prstGeom prst="rect">
            <a:avLst/>
          </a:prstGeom>
          <a:noFill/>
        </p:spPr>
        <p:txBody>
          <a:bodyPr wrap="square" rtlCol="0">
            <a:spAutoFit/>
          </a:bodyPr>
          <a:lstStyle/>
          <a:p>
            <a:r>
              <a:rPr lang="en-US" b="1" dirty="0" smtClean="0"/>
              <a:t>Other Relationships:</a:t>
            </a:r>
          </a:p>
          <a:p>
            <a:pPr>
              <a:buFont typeface="Arial" pitchFamily="34" charset="0"/>
              <a:buChar char="•"/>
            </a:pPr>
            <a:r>
              <a:rPr lang="en-US" b="1" dirty="0" smtClean="0"/>
              <a:t>  Fiber to other Facilities</a:t>
            </a:r>
          </a:p>
          <a:p>
            <a:pPr>
              <a:buFont typeface="Arial" pitchFamily="34" charset="0"/>
              <a:buChar char="•"/>
            </a:pPr>
            <a:r>
              <a:rPr lang="en-US" b="1" dirty="0" smtClean="0"/>
              <a:t>    SAN Storage (CJI ?)</a:t>
            </a:r>
          </a:p>
          <a:p>
            <a:pPr>
              <a:buFont typeface="Arial" pitchFamily="34" charset="0"/>
              <a:buChar char="•"/>
            </a:pPr>
            <a:r>
              <a:rPr lang="en-US" b="1" dirty="0" smtClean="0"/>
              <a:t>      Regional Provider      </a:t>
            </a:r>
          </a:p>
          <a:p>
            <a:r>
              <a:rPr lang="en-US" b="1" dirty="0" smtClean="0"/>
              <a:t>       (CSA approved)</a:t>
            </a:r>
          </a:p>
          <a:p>
            <a:endParaRPr lang="en-US" b="1" dirty="0" smtClean="0"/>
          </a:p>
        </p:txBody>
      </p:sp>
      <p:sp>
        <p:nvSpPr>
          <p:cNvPr id="98" name="TextBox 97"/>
          <p:cNvSpPr txBox="1"/>
          <p:nvPr/>
        </p:nvSpPr>
        <p:spPr>
          <a:xfrm>
            <a:off x="0" y="1219200"/>
            <a:ext cx="1066800" cy="646331"/>
          </a:xfrm>
          <a:prstGeom prst="rect">
            <a:avLst/>
          </a:prstGeom>
          <a:noFill/>
        </p:spPr>
        <p:txBody>
          <a:bodyPr wrap="square" rtlCol="0">
            <a:spAutoFit/>
          </a:bodyPr>
          <a:lstStyle/>
          <a:p>
            <a:pPr algn="ctr"/>
            <a:r>
              <a:rPr lang="en-US" b="1" dirty="0" smtClean="0">
                <a:solidFill>
                  <a:srgbClr val="FF0000"/>
                </a:solidFill>
              </a:rPr>
              <a:t>Remote Admin?</a:t>
            </a:r>
          </a:p>
        </p:txBody>
      </p:sp>
      <p:pic>
        <p:nvPicPr>
          <p:cNvPr id="99" name="Picture 20"/>
          <p:cNvPicPr>
            <a:picLocks noChangeArrowheads="1"/>
          </p:cNvPicPr>
          <p:nvPr/>
        </p:nvPicPr>
        <p:blipFill>
          <a:blip r:embed="rId13" cstate="print"/>
          <a:srcRect/>
          <a:stretch>
            <a:fillRect/>
          </a:stretch>
        </p:blipFill>
        <p:spPr bwMode="auto">
          <a:xfrm>
            <a:off x="7162800" y="3581400"/>
            <a:ext cx="381000" cy="685800"/>
          </a:xfrm>
          <a:prstGeom prst="rect">
            <a:avLst/>
          </a:prstGeom>
          <a:noFill/>
          <a:ln w="9525">
            <a:noFill/>
            <a:miter lim="800000"/>
            <a:headEnd/>
            <a:tailEnd/>
          </a:ln>
        </p:spPr>
      </p:pic>
      <p:sp>
        <p:nvSpPr>
          <p:cNvPr id="100" name="TextBox 99"/>
          <p:cNvSpPr txBox="1"/>
          <p:nvPr/>
        </p:nvSpPr>
        <p:spPr>
          <a:xfrm>
            <a:off x="7086600" y="3581400"/>
            <a:ext cx="1905000" cy="646331"/>
          </a:xfrm>
          <a:prstGeom prst="rect">
            <a:avLst/>
          </a:prstGeom>
          <a:noFill/>
        </p:spPr>
        <p:txBody>
          <a:bodyPr wrap="square" rtlCol="0">
            <a:spAutoFit/>
          </a:bodyPr>
          <a:lstStyle/>
          <a:p>
            <a:pPr algn="ctr"/>
            <a:r>
              <a:rPr lang="en-US" b="1" dirty="0" smtClean="0"/>
              <a:t>RMS System (CJI)</a:t>
            </a:r>
          </a:p>
          <a:p>
            <a:pPr algn="ctr"/>
            <a:r>
              <a:rPr lang="en-US" b="1" i="1" dirty="0" err="1" smtClean="0"/>
              <a:t>TriTech</a:t>
            </a:r>
            <a:r>
              <a:rPr lang="en-US" b="1" i="1" dirty="0" smtClean="0"/>
              <a:t> Perform</a:t>
            </a:r>
          </a:p>
        </p:txBody>
      </p:sp>
      <p:sp>
        <p:nvSpPr>
          <p:cNvPr id="101" name="TextBox 100"/>
          <p:cNvSpPr txBox="1"/>
          <p:nvPr/>
        </p:nvSpPr>
        <p:spPr>
          <a:xfrm>
            <a:off x="1143000" y="4001869"/>
            <a:ext cx="1752600" cy="646331"/>
          </a:xfrm>
          <a:prstGeom prst="rect">
            <a:avLst/>
          </a:prstGeom>
          <a:noFill/>
        </p:spPr>
        <p:txBody>
          <a:bodyPr wrap="square" rtlCol="0">
            <a:spAutoFit/>
          </a:bodyPr>
          <a:lstStyle/>
          <a:p>
            <a:pPr algn="ctr"/>
            <a:r>
              <a:rPr lang="en-US" b="1" dirty="0" err="1" smtClean="0"/>
              <a:t>Netmotion</a:t>
            </a:r>
            <a:endParaRPr lang="en-US" b="1" dirty="0" smtClean="0"/>
          </a:p>
          <a:p>
            <a:pPr algn="ctr"/>
            <a:r>
              <a:rPr lang="en-US" b="1" dirty="0" smtClean="0"/>
              <a:t>Mobility XE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19200"/>
            <a:ext cx="8534400" cy="5029200"/>
          </a:xfrm>
        </p:spPr>
        <p:txBody>
          <a:bodyPr>
            <a:normAutofit fontScale="90000"/>
          </a:bodyPr>
          <a:lstStyle/>
          <a:p>
            <a:pPr algn="l"/>
            <a:r>
              <a:rPr lang="en-US" sz="2000" b="1" dirty="0" smtClean="0"/>
              <a:t>5.5.7.1 All 802.11x Wireless Protocols </a:t>
            </a:r>
            <a:br>
              <a:rPr lang="en-US" sz="2000" b="1" dirty="0" smtClean="0"/>
            </a:br>
            <a:r>
              <a:rPr lang="en-US" sz="2000" b="1" dirty="0" smtClean="0"/>
              <a:t/>
            </a:r>
            <a:br>
              <a:rPr lang="en-US" sz="2000" b="1" dirty="0" smtClean="0"/>
            </a:br>
            <a:r>
              <a:rPr lang="en-US" sz="2000" b="1" dirty="0" smtClean="0"/>
              <a:t>	</a:t>
            </a:r>
            <a:r>
              <a:rPr lang="en-US" sz="2000" dirty="0" smtClean="0"/>
              <a:t>Segregate, virtually (e.g. virtual local area network (VLAN) and ACLs) or physically (e.g. firewalls), the wireless network from the operational wired infrastructure. Limit access between wireless networks and the wired network to only operational needs. </a:t>
            </a:r>
            <a:br>
              <a:rPr lang="en-US" sz="2000" dirty="0" smtClean="0"/>
            </a:br>
            <a:r>
              <a:rPr lang="en-US" sz="2000" dirty="0" smtClean="0"/>
              <a:t/>
            </a:r>
            <a:br>
              <a:rPr lang="en-US" sz="2000" dirty="0" smtClean="0"/>
            </a:br>
            <a:r>
              <a:rPr lang="en-US" sz="2000" b="1" dirty="0" smtClean="0"/>
              <a:t> 5.10.1.4 Voice over Internet Protocol </a:t>
            </a:r>
            <a:br>
              <a:rPr lang="en-US" sz="2000" b="1" dirty="0" smtClean="0"/>
            </a:br>
            <a:r>
              <a:rPr lang="en-US" sz="2000" b="1" dirty="0" smtClean="0"/>
              <a:t/>
            </a:r>
            <a:br>
              <a:rPr lang="en-US" sz="2000" b="1" dirty="0" smtClean="0"/>
            </a:br>
            <a:r>
              <a:rPr lang="en-US" sz="2000" dirty="0" smtClean="0"/>
              <a:t> 	</a:t>
            </a:r>
            <a:r>
              <a:rPr lang="en-US" sz="2000" b="1" dirty="0" smtClean="0"/>
              <a:t>VoIP can be installed in-line with an organization’s existing Internet Protocol (IP) services.</a:t>
            </a:r>
            <a:r>
              <a:rPr lang="en-US" sz="2000" dirty="0" smtClean="0"/>
              <a:t>  Among VoIP’s risks that have to be considered carefully are: myriad security concerns, cost issues associated with new networking hardware requirements, and overarching quality of service (</a:t>
            </a:r>
            <a:r>
              <a:rPr lang="en-US" sz="2000" dirty="0" err="1" smtClean="0"/>
              <a:t>QoS</a:t>
            </a:r>
            <a:r>
              <a:rPr lang="en-US" sz="2000" dirty="0" smtClean="0"/>
              <a:t>) factors. </a:t>
            </a:r>
            <a:br>
              <a:rPr lang="en-US" sz="2000" dirty="0" smtClean="0"/>
            </a:br>
            <a:r>
              <a:rPr lang="en-US" sz="2000" dirty="0" smtClean="0"/>
              <a:t>In addition to the security controls described in this document, the following additional controls </a:t>
            </a:r>
            <a:r>
              <a:rPr lang="en-US" sz="2000" b="1" dirty="0" smtClean="0"/>
              <a:t>shall be implemented when an agency deploys VoIP within a network that contains unencrypted CJI</a:t>
            </a:r>
            <a:r>
              <a:rPr lang="en-US" sz="2000" dirty="0" smtClean="0"/>
              <a:t>: </a:t>
            </a:r>
            <a:br>
              <a:rPr lang="en-US" sz="2000" dirty="0" smtClean="0"/>
            </a:br>
            <a:r>
              <a:rPr lang="en-US" sz="2000" dirty="0" smtClean="0"/>
              <a:t>1. Establish usage restrictions and implementation guidance for VoIP technologies. </a:t>
            </a:r>
            <a:br>
              <a:rPr lang="en-US" sz="2000" dirty="0" smtClean="0"/>
            </a:br>
            <a:r>
              <a:rPr lang="en-US" sz="2000" dirty="0" smtClean="0"/>
              <a:t>2. Change the default administrative password on the IP phones and VoIP switches. </a:t>
            </a:r>
            <a:br>
              <a:rPr lang="en-US" sz="2000" dirty="0" smtClean="0"/>
            </a:br>
            <a:r>
              <a:rPr lang="en-US" sz="2000" b="1" dirty="0" smtClean="0"/>
              <a:t>3. Utilize Virtual Local Area Network (VLAN) technology to segment VoIP traffic from data traffic. </a:t>
            </a:r>
            <a:r>
              <a:rPr lang="en-US" sz="2000" dirty="0" smtClean="0"/>
              <a:t/>
            </a:r>
            <a:br>
              <a:rPr lang="en-US" sz="2000" dirty="0" smtClean="0"/>
            </a:br>
            <a:endParaRPr lang="en-US" sz="2000" dirty="0"/>
          </a:p>
        </p:txBody>
      </p:sp>
      <p:sp>
        <p:nvSpPr>
          <p:cNvPr id="4" name="Rectangle 3"/>
          <p:cNvSpPr/>
          <p:nvPr/>
        </p:nvSpPr>
        <p:spPr>
          <a:xfrm>
            <a:off x="0" y="-76200"/>
            <a:ext cx="9144000" cy="707886"/>
          </a:xfrm>
          <a:prstGeom prst="rect">
            <a:avLst/>
          </a:prstGeom>
        </p:spPr>
        <p:txBody>
          <a:bodyPr wrap="square">
            <a:spAutoFit/>
          </a:bodyPr>
          <a:lstStyle/>
          <a:p>
            <a:pPr algn="ctr"/>
            <a:r>
              <a:rPr lang="en-US" sz="4000" dirty="0" smtClean="0"/>
              <a:t>VLANS</a:t>
            </a:r>
            <a:endParaRPr lang="en-US"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VLANs</a:t>
            </a:r>
            <a:endParaRPr lang="en-US" dirty="0"/>
          </a:p>
        </p:txBody>
      </p:sp>
      <p:pic>
        <p:nvPicPr>
          <p:cNvPr id="6" name="Picture 5" descr="test.jpg"/>
          <p:cNvPicPr>
            <a:picLocks noChangeAspect="1"/>
          </p:cNvPicPr>
          <p:nvPr/>
        </p:nvPicPr>
        <p:blipFill>
          <a:blip r:embed="rId3" cstate="print"/>
          <a:stretch>
            <a:fillRect/>
          </a:stretch>
        </p:blipFill>
        <p:spPr>
          <a:xfrm>
            <a:off x="0" y="408319"/>
            <a:ext cx="9144000" cy="604136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229600" cy="1143000"/>
          </a:xfrm>
        </p:spPr>
        <p:txBody>
          <a:bodyPr/>
          <a:lstStyle/>
          <a:p>
            <a:r>
              <a:rPr lang="en-US" dirty="0" smtClean="0"/>
              <a:t>Mobility XE examples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3684" y="6276201"/>
            <a:ext cx="8675516" cy="276999"/>
          </a:xfrm>
          <a:prstGeom prst="rect">
            <a:avLst/>
          </a:prstGeom>
          <a:noFill/>
        </p:spPr>
        <p:txBody>
          <a:bodyPr wrap="none" rtlCol="0">
            <a:spAutoFit/>
          </a:bodyPr>
          <a:lstStyle/>
          <a:p>
            <a:r>
              <a:rPr lang="en-US" sz="1200" dirty="0" smtClean="0"/>
              <a:t>Source: http://discover.netmotionwireless.com/rs/netmotionwireless/images/NetMotion-Wireless_Security-Wireless-Networks_WP.pdf</a:t>
            </a:r>
            <a:endParaRPr lang="en-US" sz="1200" dirty="0"/>
          </a:p>
        </p:txBody>
      </p:sp>
      <p:pic>
        <p:nvPicPr>
          <p:cNvPr id="4" name="Picture 3" descr="test.jpg"/>
          <p:cNvPicPr>
            <a:picLocks noChangeAspect="1"/>
          </p:cNvPicPr>
          <p:nvPr/>
        </p:nvPicPr>
        <p:blipFill>
          <a:blip r:embed="rId2" cstate="print"/>
          <a:stretch>
            <a:fillRect/>
          </a:stretch>
        </p:blipFill>
        <p:spPr>
          <a:xfrm>
            <a:off x="104503" y="0"/>
            <a:ext cx="8934994" cy="614635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3684" y="6276201"/>
            <a:ext cx="8675516" cy="276999"/>
          </a:xfrm>
          <a:prstGeom prst="rect">
            <a:avLst/>
          </a:prstGeom>
          <a:noFill/>
        </p:spPr>
        <p:txBody>
          <a:bodyPr wrap="none" rtlCol="0">
            <a:spAutoFit/>
          </a:bodyPr>
          <a:lstStyle/>
          <a:p>
            <a:r>
              <a:rPr lang="en-US" sz="1200" dirty="0" smtClean="0"/>
              <a:t>Source: http://discover.netmotionwireless.com/rs/netmotionwireless/images/NetMotion-Wireless_Security-Wireless-Networks_WP.pdf</a:t>
            </a:r>
            <a:endParaRPr lang="en-US" sz="1200" dirty="0"/>
          </a:p>
        </p:txBody>
      </p:sp>
      <p:pic>
        <p:nvPicPr>
          <p:cNvPr id="4" name="Picture 3" descr="test.jpg"/>
          <p:cNvPicPr>
            <a:picLocks noChangeAspect="1"/>
          </p:cNvPicPr>
          <p:nvPr/>
        </p:nvPicPr>
        <p:blipFill>
          <a:blip r:embed="rId2" cstate="print"/>
          <a:stretch>
            <a:fillRect/>
          </a:stretch>
        </p:blipFill>
        <p:spPr>
          <a:xfrm>
            <a:off x="117565" y="755072"/>
            <a:ext cx="8908869" cy="534785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E07E8117C47A4D939581AB21B41E8D" ma:contentTypeVersion="31" ma:contentTypeDescription="Create a new document." ma:contentTypeScope="" ma:versionID="96fb38aedb748966b234f6e04949edde">
  <xsd:schema xmlns:xsd="http://www.w3.org/2001/XMLSchema" xmlns:xs="http://www.w3.org/2001/XMLSchema" xmlns:p="http://schemas.microsoft.com/office/2006/metadata/properties" xmlns:ns2="990700cb-64e5-46f2-a187-71ada6183592" xmlns:ns3="299cb2a3-dbf6-496e-af1e-b0319d491b47" targetNamespace="http://schemas.microsoft.com/office/2006/metadata/properties" ma:root="true" ma:fieldsID="b3d25d76f75653e0d63a2e347e00bc4a" ns2:_="" ns3:_="">
    <xsd:import namespace="990700cb-64e5-46f2-a187-71ada6183592"/>
    <xsd:import namespace="299cb2a3-dbf6-496e-af1e-b0319d491b47"/>
    <xsd:element name="properties">
      <xsd:complexType>
        <xsd:sequence>
          <xsd:element name="documentManagement">
            <xsd:complexType>
              <xsd:all>
                <xsd:element ref="ns2:Division_x002f_Unit_x002f_Section_x002f_Program"/>
                <xsd:element ref="ns2:section"/>
                <xsd:element ref="ns2:Keyword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0700cb-64e5-46f2-a187-71ada6183592" elementFormDefault="qualified">
    <xsd:import namespace="http://schemas.microsoft.com/office/2006/documentManagement/types"/>
    <xsd:import namespace="http://schemas.microsoft.com/office/infopath/2007/PartnerControls"/>
    <xsd:element name="Division_x002f_Unit_x002f_Section_x002f_Program" ma:index="8" ma:displayName="Program" ma:description="This is a high level view showing what Division is responsible for the information. Some programs, sections, or units have more information and may be listed. The lowest level in the organization should be selected.  &#10;" ma:format="Dropdown" ma:internalName="Division_x002f_Unit_x002f_Section_x002f_Program" ma:readOnly="false">
      <xsd:simpleType>
        <xsd:union memberTypes="dms:Text">
          <xsd:simpleType>
            <xsd:restriction base="dms:Choice">
              <xsd:enumeration value="Administration"/>
              <xsd:enumeration value="Amber Alert"/>
              <xsd:enumeration value="Central Records Section"/>
              <xsd:enumeration value="Criminal Investigations Division"/>
              <xsd:enumeration value="Criminal Justice Information Systems"/>
              <xsd:enumeration value="Provided for External Partners"/>
              <xsd:enumeration value="Fish &amp; Wildlife Division"/>
              <xsd:enumeration value="Forensic Services Division"/>
              <xsd:enumeration value="Gaming Enforcement Division"/>
              <xsd:enumeration value="Jobs &amp; Careers"/>
              <xsd:enumeration value="Legislative Affairs"/>
              <xsd:enumeration value="Medical Examiner Division"/>
              <xsd:enumeration value="Office of State Fire Marshal"/>
              <xsd:enumeration value="Oregon State Athletic Commission"/>
              <xsd:enumeration value="Patrol Services Division"/>
              <xsd:enumeration value="Professional Standards"/>
              <xsd:enumeration value="Sex Offender Registration"/>
            </xsd:restriction>
          </xsd:simpleType>
        </xsd:union>
      </xsd:simpleType>
    </xsd:element>
    <xsd:element name="section" ma:index="9" ma:displayName="Section" ma:default="Null" ma:description="Completing this field helps those areas with multiple documents best. It is redundant for those with few documents. You may be selecting the same word as selected in the Program field. This field is important to help the table on the Forms &amp; Publications appear properly." ma:format="Dropdown" ma:internalName="section" ma:readOnly="false">
      <xsd:simpleType>
        <xsd:restriction base="dms:Choice">
          <xsd:enumeration value="Null"/>
          <xsd:enumeration value="About Us"/>
          <xsd:enumeration value="Budget"/>
          <xsd:enumeration value="CJIS Security"/>
          <xsd:enumeration value="Codes &amp; Technical Services Unit"/>
          <xsd:enumeration value="Criminal Justice Information Services (CJIS)"/>
          <xsd:enumeration value="Criminal Justice Information Services (CJIS) Regulatory Unit"/>
          <xsd:enumeration value="Drug Enforcement Section"/>
          <xsd:enumeration value="Emergency/Conflagration"/>
          <xsd:enumeration value="External Partners"/>
          <xsd:enumeration value="Fire Life Safety Education (FLSE)"/>
          <xsd:enumeration value="Fire Life Safety Services (FLSS)"/>
          <xsd:enumeration value="Firearms Instant Check System (FICS)"/>
          <xsd:enumeration value="Fish &amp; Wildlife (F&amp;W)"/>
          <xsd:enumeration value="Forensic Services Division (FSD)"/>
          <xsd:enumeration value="Homicide Investigation Tracking System (HITS)"/>
          <xsd:enumeration value="Incident Management Teams (IMT)"/>
          <xsd:enumeration value="Ignition Interlock Device Program (IID)"/>
          <xsd:enumeration value="LEDS 20/20"/>
          <xsd:enumeration value="Livescan"/>
          <xsd:enumeration value="Local Emergency Planning Committee (LEPC)"/>
          <xsd:enumeration value="Open or Own Records"/>
          <xsd:enumeration value="Oregon Task Force on School Safety (OTFSS)"/>
          <xsd:enumeration value="Oregon State Athletic Commission (OSAC)"/>
          <xsd:enumeration value="Oregon State Fire Marshal (OSFM)"/>
          <xsd:enumeration value="Patrol Services"/>
          <xsd:enumeration value="Public Records"/>
          <xsd:enumeration value="Regional Hazardous Materials Emergency Response Teams (RHMERT)"/>
          <xsd:enumeration value="Regulatory Services Unit"/>
          <xsd:enumeration value="State Emergency Response Commission (SERC)"/>
          <xsd:enumeration value="Uniform Crime Reporting (UCR)"/>
          <xsd:enumeration value="Youth Fire Prevention and Intervention Unit"/>
        </xsd:restriction>
      </xsd:simpleType>
    </xsd:element>
    <xsd:element name="Keywords0" ma:index="11" ma:displayName="Keywords" ma:description="Type in keywords specific to the form. Separate each term with a comma.&#10;The keywords will help people find the form using Search. Keywords can include&#10;common misspellings or terms used by customers or any other terms that might be&#10;helpful. You can prepare some keywords ahead of time and save them in a Notepad&#10;file or Word document and then copy and paste them into this section.&#10;" ma:internalName="Keywords0"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99cb2a3-dbf6-496e-af1e-b0319d491b47"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Form Name"/>
        <xsd:element ref="dc:subject" minOccurs="0" maxOccurs="1"/>
        <xsd:element ref="dc:description" minOccurs="0" maxOccurs="1"/>
        <xsd:element name="keywords" maxOccurs="1" ma:index="10" ma:displayName="Format">
          <xsd:simpleType xmlns:xs="http://www.w3.org/2001/XMLSchema">
            <xsd:restriction base="xsd:string">
              <xsd:minLength value="1"/>
            </xsd:restriction>
          </xsd:simpleType>
        </xsd:element>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Keywords0 xmlns="990700cb-64e5-46f2-a187-71ada6183592">VPN, VLAN, CAD</Keywords0>
    <section xmlns="990700cb-64e5-46f2-a187-71ada6183592">CJIS Security</section>
    <Division_x002f_Unit_x002f_Section_x002f_Program xmlns="990700cb-64e5-46f2-a187-71ada6183592">Criminal Justice Information Systems</Division_x002f_Unit_x002f_Section_x002f_Program>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CE421EB21CAD1D48B7C239407173FD13" ma:contentTypeVersion="17" ma:contentTypeDescription="Create a new document." ma:contentTypeScope="" ma:versionID="71c409046f5a88d12ea045c6f0d01c23">
  <xsd:schema xmlns:xsd="http://www.w3.org/2001/XMLSchema" xmlns:xs="http://www.w3.org/2001/XMLSchema" xmlns:p="http://schemas.microsoft.com/office/2006/metadata/properties" xmlns:ns1="http://schemas.microsoft.com/sharepoint/v3" xmlns:ns2="82363c97-0370-4a86-bb07-e7f95df2f7f5" targetNamespace="http://schemas.microsoft.com/office/2006/metadata/properties" ma:root="true" ma:fieldsID="5230c686822ac793061fe111c0f27236" ns1:_="" ns2:_="">
    <xsd:import namespace="http://schemas.microsoft.com/sharepoint/v3"/>
    <xsd:import namespace="82363c97-0370-4a86-bb07-e7f95df2f7f5"/>
    <xsd:element name="properties">
      <xsd:complexType>
        <xsd:sequence>
          <xsd:element name="documentManagement">
            <xsd:complexType>
              <xsd:all>
                <xsd:element ref="ns2:Division_x002f_Unit_x002f_Section_x002f_Program"/>
                <xsd:element ref="ns2:Keywords0"/>
                <xsd:element ref="ns2:section"/>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3"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2363c97-0370-4a86-bb07-e7f95df2f7f5" elementFormDefault="qualified">
    <xsd:import namespace="http://schemas.microsoft.com/office/2006/documentManagement/types"/>
    <xsd:import namespace="http://schemas.microsoft.com/office/infopath/2007/PartnerControls"/>
    <xsd:element name="Division_x002f_Unit_x002f_Section_x002f_Program" ma:index="2" ma:displayName="Program" ma:description="This is a high level view showing what Division is responsible for the information. Some programs, sections, or units have more information and may be listed. The lowest level in the organization should be selected.  &#10;" ma:format="Dropdown" ma:internalName="Division_x002f_Unit_x002f_Section_x002f_Program">
      <xsd:simpleType>
        <xsd:union memberTypes="dms:Text">
          <xsd:simpleType>
            <xsd:restriction base="dms:Choice">
              <xsd:enumeration value="Administration"/>
              <xsd:enumeration value="Amber Alert"/>
              <xsd:enumeration value="Central Records Section"/>
              <xsd:enumeration value="Criminal Investigations Division"/>
              <xsd:enumeration value="Criminal Justice Information Systems"/>
              <xsd:enumeration value="Provided for External Partners"/>
              <xsd:enumeration value="Fish &amp; Wildlife Division"/>
              <xsd:enumeration value="Forensic Services Division"/>
              <xsd:enumeration value="Gaming Enforcement Division"/>
              <xsd:enumeration value="Jobs &amp; Careers"/>
              <xsd:enumeration value="Legislative Affairs"/>
              <xsd:enumeration value="Medical Examiner Division"/>
              <xsd:enumeration value="Office of State Fire Marshal"/>
              <xsd:enumeration value="Oregon State Athletic Commission"/>
              <xsd:enumeration value="Patrol Services Division"/>
              <xsd:enumeration value="Professional Standards"/>
              <xsd:enumeration value="Sex Offender Registration"/>
            </xsd:restriction>
          </xsd:simpleType>
        </xsd:union>
      </xsd:simpleType>
    </xsd:element>
    <xsd:element name="Keywords0" ma:index="4" ma:displayName="Keywords" ma:description="Type in keywords specific to the form. Separate each term with a comma.&#10;The keywords will help people find the form using Search. Keywords can include&#10;common misspellings or terms used by customers or any other terms that might be&#10;helpful. You can prepare some keywords ahead of time and save them in a Notepad&#10;file or Word document and then copy and paste them into this section.&#10;" ma:internalName="Keywords0">
      <xsd:simpleType>
        <xsd:restriction base="dms:Note">
          <xsd:maxLength value="255"/>
        </xsd:restriction>
      </xsd:simpleType>
    </xsd:element>
    <xsd:element name="section" ma:index="12" ma:displayName="Section" ma:default="Null" ma:description="Completing this field helps those areas with multiple documents best. It is redundant for those with few documents. You may be selecting the same word as selected in the Program field. This field is important to help the table on the Forms &amp; Publications appear properly." ma:format="Dropdown" ma:internalName="section">
      <xsd:simpleType>
        <xsd:restriction base="dms:Choice">
          <xsd:enumeration value="Null"/>
          <xsd:enumeration value="About Us"/>
          <xsd:enumeration value="Budget"/>
          <xsd:enumeration value="CJIS Security"/>
          <xsd:enumeration value="Codes &amp; Technical Services Unit"/>
          <xsd:enumeration value="Criminal Justice Information Services (CJIS)"/>
          <xsd:enumeration value="Criminal Justice Information Services (CJIS) Regulatory Unit"/>
          <xsd:enumeration value="Drug Enforcement Section"/>
          <xsd:enumeration value="Emergency/Conflagration"/>
          <xsd:enumeration value="External Partners"/>
          <xsd:enumeration value="Fire Life Safety Education (FLSE)"/>
          <xsd:enumeration value="Fire Life Safety Services (FLSS)"/>
          <xsd:enumeration value="Firearms Instant Check System (FICS)"/>
          <xsd:enumeration value="Fish &amp; Wildlife (F&amp;W)"/>
          <xsd:enumeration value="Forensic Services Division (FSD)"/>
          <xsd:enumeration value="Homicide Investigation Tracking System (HITS)"/>
          <xsd:enumeration value="Incident Management Teams (IMT)"/>
          <xsd:enumeration value="Ignition Interlock Device Program (IID)"/>
          <xsd:enumeration value="LEDS 20/20"/>
          <xsd:enumeration value="Livescan"/>
          <xsd:enumeration value="Local Emergency Planning Committee (LEPC)"/>
          <xsd:enumeration value="Open or Own Records"/>
          <xsd:enumeration value="Oregon Task Force on School Safety (OTFSS)"/>
          <xsd:enumeration value="Oregon State Athletic Commission (OSAC)"/>
          <xsd:enumeration value="Oregon State Fire Marshal (OSFM)"/>
          <xsd:enumeration value="Patrol Services"/>
          <xsd:enumeration value="Public Records"/>
          <xsd:enumeration value="Regional Hazardous Materials Emergency Response Teams (RHMERT)"/>
          <xsd:enumeration value="Regulatory Services Unit"/>
          <xsd:enumeration value="State Emergency Response Commission (SERC)"/>
          <xsd:enumeration value="Uniform Crime Reporting (UCR)"/>
          <xsd:enumeration value="Youth Fire Prevention and Intervention Uni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Required to populate on public view of Forms &amp; Publications"/>
        <xsd:element ref="dc:subject" minOccurs="0" maxOccurs="1"/>
        <xsd:element ref="dc:description" minOccurs="0" maxOccurs="1"/>
        <xsd:element name="keywords" maxOccurs="1" ma:index="3" ma:displayName="Format">
          <xsd:simpleType xmlns:xs="http://www.w3.org/2001/XMLSchema">
            <xsd:restriction base="xsd:string">
              <xsd:minLength value="1"/>
            </xsd:restriction>
          </xsd:simpleType>
        </xsd:element>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2ADAAF-4EDF-4ABB-A1BA-28FA11365D7F}"/>
</file>

<file path=customXml/itemProps2.xml><?xml version="1.0" encoding="utf-8"?>
<ds:datastoreItem xmlns:ds="http://schemas.openxmlformats.org/officeDocument/2006/customXml" ds:itemID="{76ADA96E-F1E5-4A8D-B322-47A18DEDCE3E}"/>
</file>

<file path=customXml/itemProps3.xml><?xml version="1.0" encoding="utf-8"?>
<ds:datastoreItem xmlns:ds="http://schemas.openxmlformats.org/officeDocument/2006/customXml" ds:itemID="{30946271-B0FB-498C-91FF-C8358D571D18}"/>
</file>

<file path=customXml/itemProps4.xml><?xml version="1.0" encoding="utf-8"?>
<ds:datastoreItem xmlns:ds="http://schemas.openxmlformats.org/officeDocument/2006/customXml" ds:itemID="{3916A1E9-F874-439A-965F-8E8AB01CC54E}"/>
</file>

<file path=docProps/app.xml><?xml version="1.0" encoding="utf-8"?>
<Properties xmlns="http://schemas.openxmlformats.org/officeDocument/2006/extended-properties" xmlns:vt="http://schemas.openxmlformats.org/officeDocument/2006/docPropsVTypes">
  <TotalTime>812</TotalTime>
  <Words>469</Words>
  <Application>Microsoft Office PowerPoint</Application>
  <PresentationFormat>On-screen Show (4:3)</PresentationFormat>
  <Paragraphs>107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Sample Diagram</vt:lpstr>
      <vt:lpstr>PowerPoint Presentation</vt:lpstr>
      <vt:lpstr>What we would like to see</vt:lpstr>
      <vt:lpstr>PowerPoint Presentation</vt:lpstr>
      <vt:lpstr>5.5.7.1 All 802.11x Wireless Protocols    Segregate, virtually (e.g. virtual local area network (VLAN) and ACLs) or physically (e.g. firewalls), the wireless network from the operational wired infrastructure. Limit access between wireless networks and the wired network to only operational needs.    5.10.1.4 Voice over Internet Protocol     VoIP can be installed in-line with an organization’s existing Internet Protocol (IP) services.  Among VoIP’s risks that have to be considered carefully are: myriad security concerns, cost issues associated with new networking hardware requirements, and overarching quality of service (QoS) factors.  In addition to the security controls described in this document, the following additional controls shall be implemented when an agency deploys VoIP within a network that contains unencrypted CJI:  1. Establish usage restrictions and implementation guidance for VoIP technologies.  2. Change the default administrative password on the IP phones and VoIP switches.  3. Utilize Virtual Local Area Network (VLAN) technology to segment VoIP traffic from data traffic.  </vt:lpstr>
      <vt:lpstr>VLANs</vt:lpstr>
      <vt:lpstr>Mobility XE examples</vt:lpstr>
      <vt:lpstr>PowerPoint Presentation</vt:lpstr>
      <vt:lpstr>PowerPoint Presentation</vt:lpstr>
    </vt:vector>
  </TitlesOfParts>
  <Company>CJIS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CJIS Network Diagram Example</dc:title>
  <dc:creator>rsmeal</dc:creator>
  <cp:keywords>Worksheet</cp:keywords>
  <cp:lastModifiedBy>Shawn Amsberry</cp:lastModifiedBy>
  <cp:revision>88</cp:revision>
  <dcterms:created xsi:type="dcterms:W3CDTF">2012-04-27T12:33:49Z</dcterms:created>
  <dcterms:modified xsi:type="dcterms:W3CDTF">2013-11-08T18:14:00Z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0x010100D0E07E8117C47A4D939581AB21B41E8D</vt:lpwstr>
  </property>
  <property fmtid="{D5CDD505-2E9C-101B-9397-08002B2CF9AE}" pid="3" name="PublishingRollupImage">
    <vt:lpwstr/>
  </property>
  <property fmtid="{D5CDD505-2E9C-101B-9397-08002B2CF9AE}" pid="4" name="Styles">
    <vt:lpwstr/>
  </property>
  <property fmtid="{D5CDD505-2E9C-101B-9397-08002B2CF9AE}" pid="5" name="PublishingContactEmail">
    <vt:lpwstr/>
  </property>
  <property fmtid="{D5CDD505-2E9C-101B-9397-08002B2CF9AE}" pid="6" name="Meta Keywords">
    <vt:lpwstr/>
  </property>
  <property fmtid="{D5CDD505-2E9C-101B-9397-08002B2CF9AE}" pid="7" name="Aside Column 1">
    <vt:lpwstr/>
  </property>
  <property fmtid="{D5CDD505-2E9C-101B-9397-08002B2CF9AE}" pid="8" name="Quarter Column 3">
    <vt:lpwstr/>
  </property>
  <property fmtid="{D5CDD505-2E9C-101B-9397-08002B2CF9AE}" pid="9" name="Thirds Column 2">
    <vt:lpwstr/>
  </property>
  <property fmtid="{D5CDD505-2E9C-101B-9397-08002B2CF9AE}" pid="10" name="Subject0">
    <vt:lpwstr/>
  </property>
  <property fmtid="{D5CDD505-2E9C-101B-9397-08002B2CF9AE}" pid="11" name="Full Width Column 3">
    <vt:lpwstr/>
  </property>
  <property fmtid="{D5CDD505-2E9C-101B-9397-08002B2CF9AE}" pid="12" name="Two Thirds One Third Column 1">
    <vt:lpwstr/>
  </property>
  <property fmtid="{D5CDD505-2E9C-101B-9397-08002B2CF9AE}" pid="13" name="Scripts">
    <vt:lpwstr/>
  </property>
  <property fmtid="{D5CDD505-2E9C-101B-9397-08002B2CF9AE}" pid="14" name="Half Column 2">
    <vt:lpwstr/>
  </property>
  <property fmtid="{D5CDD505-2E9C-101B-9397-08002B2CF9AE}" pid="15" name="Quarter Column 1">
    <vt:lpwstr/>
  </property>
  <property fmtid="{D5CDD505-2E9C-101B-9397-08002B2CF9AE}" pid="16" name="Thirds Column 5">
    <vt:lpwstr/>
  </property>
  <property fmtid="{D5CDD505-2E9C-101B-9397-08002B2CF9AE}" pid="17" name="One Third Two Thirds Column 1">
    <vt:lpwstr/>
  </property>
  <property fmtid="{D5CDD505-2E9C-101B-9397-08002B2CF9AE}" pid="18" name="Meta Description">
    <vt:lpwstr/>
  </property>
  <property fmtid="{D5CDD505-2E9C-101B-9397-08002B2CF9AE}" pid="19" name="Full Width Column 1">
    <vt:lpwstr/>
  </property>
  <property fmtid="{D5CDD505-2E9C-101B-9397-08002B2CF9AE}" pid="20" name="Audience">
    <vt:lpwstr/>
  </property>
  <property fmtid="{D5CDD505-2E9C-101B-9397-08002B2CF9AE}" pid="21" name="Aside Column 2">
    <vt:lpwstr/>
  </property>
  <property fmtid="{D5CDD505-2E9C-101B-9397-08002B2CF9AE}" pid="22" name="Quarter Column 4">
    <vt:lpwstr/>
  </property>
  <property fmtid="{D5CDD505-2E9C-101B-9397-08002B2CF9AE}" pid="23" name="Thirds Column 3">
    <vt:lpwstr/>
  </property>
  <property fmtid="{D5CDD505-2E9C-101B-9397-08002B2CF9AE}" pid="24" name="Two Thirds One Third Column 2">
    <vt:lpwstr/>
  </property>
  <property fmtid="{D5CDD505-2E9C-101B-9397-08002B2CF9AE}" pid="25" name="Full Width Column 4">
    <vt:lpwstr/>
  </property>
  <property fmtid="{D5CDD505-2E9C-101B-9397-08002B2CF9AE}" pid="26" name="RoutingRuleDescription">
    <vt:lpwstr/>
  </property>
  <property fmtid="{D5CDD505-2E9C-101B-9397-08002B2CF9AE}" pid="27" name="Division">
    <vt:lpwstr/>
  </property>
  <property fmtid="{D5CDD505-2E9C-101B-9397-08002B2CF9AE}" pid="28" name="Half Column 3">
    <vt:lpwstr/>
  </property>
  <property fmtid="{D5CDD505-2E9C-101B-9397-08002B2CF9AE}" pid="29" name="Quarter Column 2">
    <vt:lpwstr/>
  </property>
  <property fmtid="{D5CDD505-2E9C-101B-9397-08002B2CF9AE}" pid="30" name="Thirds Column 6">
    <vt:lpwstr/>
  </property>
  <property fmtid="{D5CDD505-2E9C-101B-9397-08002B2CF9AE}" pid="31" name="One Third Two Thirds Column 2">
    <vt:lpwstr/>
  </property>
  <property fmtid="{D5CDD505-2E9C-101B-9397-08002B2CF9AE}" pid="32" name="Thirds Column 1">
    <vt:lpwstr/>
  </property>
  <property fmtid="{D5CDD505-2E9C-101B-9397-08002B2CF9AE}" pid="33" name="PublishingContactPicture">
    <vt:lpwstr/>
  </property>
  <property fmtid="{D5CDD505-2E9C-101B-9397-08002B2CF9AE}" pid="34" name="PublishingContactName">
    <vt:lpwstr/>
  </property>
  <property fmtid="{D5CDD505-2E9C-101B-9397-08002B2CF9AE}" pid="35" name="Full Width Column 2">
    <vt:lpwstr/>
  </property>
  <property fmtid="{D5CDD505-2E9C-101B-9397-08002B2CF9AE}" pid="36" name="Aside Column 3">
    <vt:lpwstr/>
  </property>
  <property fmtid="{D5CDD505-2E9C-101B-9397-08002B2CF9AE}" pid="37" name="Half Column 1">
    <vt:lpwstr/>
  </property>
  <property fmtid="{D5CDD505-2E9C-101B-9397-08002B2CF9AE}" pid="38" name="Thirds Column 4">
    <vt:lpwstr/>
  </property>
  <property fmtid="{D5CDD505-2E9C-101B-9397-08002B2CF9AE}" pid="39" name="Full Width Column 5">
    <vt:lpwstr/>
  </property>
  <property fmtid="{D5CDD505-2E9C-101B-9397-08002B2CF9AE}" pid="40" name="Half Column 4">
    <vt:lpwstr/>
  </property>
</Properties>
</file>