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458" r:id="rId5"/>
    <p:sldId id="491" r:id="rId6"/>
    <p:sldId id="493" r:id="rId7"/>
    <p:sldId id="495" r:id="rId8"/>
    <p:sldId id="492" r:id="rId9"/>
    <p:sldId id="461" r:id="rId10"/>
    <p:sldId id="494" r:id="rId11"/>
    <p:sldId id="443" r:id="rId12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Libre Franklin Light" pitchFamily="2" charset="0"/>
      <p:regular r:id="rId19"/>
      <p:italic r:id="rId20"/>
    </p:embeddedFont>
    <p:embeddedFont>
      <p:font typeface="Libre Franklin Medium" pitchFamily="2" charset="0"/>
      <p:regular r:id="rId21"/>
      <p:italic r:id="rId22"/>
    </p:embeddedFont>
    <p:embeddedFont>
      <p:font typeface="Libre Franklin Thin" pitchFamily="2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iz-temple, Mariana" initials="RM" lastIdx="25" clrIdx="0">
    <p:extLst>
      <p:ext uri="{19B8F6BF-5375-455C-9EA6-DF929625EA0E}">
        <p15:presenceInfo xmlns:p15="http://schemas.microsoft.com/office/powerpoint/2012/main" userId="S-1-5-21-3399602010-199635127-1747905980-3518" providerId="AD"/>
      </p:ext>
    </p:extLst>
  </p:cmAuthor>
  <p:cmAuthor id="2" name="Green, Alison" initials="GA" lastIdx="5" clrIdx="1">
    <p:extLst>
      <p:ext uri="{19B8F6BF-5375-455C-9EA6-DF929625EA0E}">
        <p15:presenceInfo xmlns:p15="http://schemas.microsoft.com/office/powerpoint/2012/main" userId="S::Alison.Green@osp.oregon.gov::8ac4319f-dd4a-4cc8-a88c-70b69266345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2E1"/>
    <a:srgbClr val="00539F"/>
    <a:srgbClr val="0000FF"/>
    <a:srgbClr val="EEEEEC"/>
    <a:srgbClr val="4E5049"/>
    <a:srgbClr val="000000"/>
    <a:srgbClr val="CC20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CCB95A-A2F3-4426-831C-047677FA40DC}" v="1" dt="2022-10-03T15:08:54.6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80964" autoAdjust="0"/>
  </p:normalViewPr>
  <p:slideViewPr>
    <p:cSldViewPr>
      <p:cViewPr varScale="1">
        <p:scale>
          <a:sx n="44" d="100"/>
          <a:sy n="44" d="100"/>
        </p:scale>
        <p:origin x="1229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35624F-1695-43DE-BD20-9705CD2435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720FD1-79F1-4F67-BA9B-2626B2520D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CB2D-9EA5-4DD8-B176-F9DA822CA98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C020C-D3E1-4B31-B45A-86BB831D00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6B85A-6B27-44D3-8EA3-1660C5B4D6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FF862-40E7-43BE-A97B-0337242B1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22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A9E93-B484-4681-89E6-752B550D6C98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1D12E-BAB5-41AB-97CB-B728A58E2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10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1D12E-BAB5-41AB-97CB-B728A58E26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91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1D12E-BAB5-41AB-97CB-B728A58E26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945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1D12E-BAB5-41AB-97CB-B728A58E26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267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Defensible space is the primary tool, amongst others, that can be implemented to reduce wildfire threat and increase the resiliency of a structure in a wildfire prone area.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Defensible space standards, as seen in the International Wildland Urban-Interface Code (IWUIC)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is the “buffer” you create between a building and the grass, trees, shrubs, or any wildland area that surround it.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space is needed to slow or stop the spread of wildfire and it helps protect structures from catching fire—either from direct flame contact or radiant heat.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Defensible space is also important for the protection of the firefighters defending your home.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Defensible space creates resiliency of homes and businesses in the event of wildfire.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1D12E-BAB5-41AB-97CB-B728A58E26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743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Defensible space is the primary tool, amongst others, that can be implemented to reduce wildfire threat and increase the resiliency of a structure in a wildfire prone area.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Defensible space standards, as seen in the International Wildland Urban-Interface Code (IWUIC)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is the “buffer” you create between a building and the grass, trees, shrubs, or any wildland area that surround it.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space is needed to slow or stop the spread of wildfire and it helps protect structures from catching fire—either from direct flame contact or radiant heat.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Defensible space is also important for the protection of the firefighters defending your home.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Defensible space creates resiliency of homes and businesses in the event of wildfire.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1D12E-BAB5-41AB-97CB-B728A58E26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50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Certificate of occupancy will be a filter as well as risk.</a:t>
            </a:r>
          </a:p>
          <a:p>
            <a:endParaRPr lang="en-US" dirty="0"/>
          </a:p>
          <a:p>
            <a:r>
              <a:rPr lang="en-US" dirty="0"/>
              <a:t>½ acre parcel without a home or business on it.</a:t>
            </a:r>
          </a:p>
          <a:p>
            <a:endParaRPr lang="en-US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</a:rPr>
              <a:t>Shall establish requirements that are consistent with and do not exceed the standards pertaining only to defensible space that are set forth in the International Wildland-Urban Interface Code published by the International Code Council, including the standards pertaining only to defensible space that are set forth in sections 603 and 604 of the code.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</a:rPr>
              <a:t>May consider best practices specific to Oregon in order to establish the requirements.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1D12E-BAB5-41AB-97CB-B728A58E26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578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1D12E-BAB5-41AB-97CB-B728A58E26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222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38200" y="1162902"/>
            <a:ext cx="4981717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re Franklin Light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374221" y="7962900"/>
            <a:ext cx="6474379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re Franklin Medium"/>
                <a:ea typeface="+mn-ea"/>
                <a:cs typeface="+mn-cs"/>
              </a:rPr>
              <a:t>Chad Hawkins</a:t>
            </a:r>
          </a:p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re Franklin Medium"/>
                <a:ea typeface="+mn-ea"/>
                <a:cs typeface="+mn-cs"/>
              </a:rPr>
              <a:t>Assistant Chief Deputy State Fire Marshal</a:t>
            </a:r>
          </a:p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>
                <a:latin typeface="Libre Franklin Medium"/>
              </a:rPr>
              <a:t>Office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re Franklin Medium"/>
                <a:ea typeface="+mn-ea"/>
                <a:cs typeface="+mn-cs"/>
              </a:rPr>
              <a:t> of State Fire Marshal</a:t>
            </a:r>
          </a:p>
        </p:txBody>
      </p:sp>
      <p:sp>
        <p:nvSpPr>
          <p:cNvPr id="6" name="AutoShape 6"/>
          <p:cNvSpPr/>
          <p:nvPr/>
        </p:nvSpPr>
        <p:spPr>
          <a:xfrm>
            <a:off x="1374221" y="7810500"/>
            <a:ext cx="4446467" cy="0"/>
          </a:xfrm>
          <a:prstGeom prst="line">
            <a:avLst/>
          </a:prstGeom>
          <a:ln w="952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D96AC7A-D168-494F-96B5-547617BFEB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7048501"/>
            <a:ext cx="2850389" cy="2850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D10906-A940-4986-B073-21D6B8FFA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5" r="25375"/>
          <a:stretch/>
        </p:blipFill>
        <p:spPr>
          <a:xfrm>
            <a:off x="11532758" y="-1"/>
            <a:ext cx="6755242" cy="10287001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DC4FEFBE-6A1D-40E6-9CF8-0D051B25602F}"/>
              </a:ext>
            </a:extLst>
          </p:cNvPr>
          <p:cNvSpPr txBox="1"/>
          <p:nvPr/>
        </p:nvSpPr>
        <p:spPr>
          <a:xfrm>
            <a:off x="1142999" y="1162902"/>
            <a:ext cx="9439417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re Franklin Light"/>
                <a:ea typeface="+mn-ea"/>
                <a:cs typeface="+mn-cs"/>
              </a:rPr>
              <a:t>Oregon Defensible Space Standards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atin typeface="Libre Franklin Light"/>
              </a:rPr>
              <a:t>Town Hall Meeting</a:t>
            </a:r>
          </a:p>
        </p:txBody>
      </p:sp>
    </p:spTree>
    <p:extLst>
      <p:ext uri="{BB962C8B-B14F-4D97-AF65-F5344CB8AC3E}">
        <p14:creationId xmlns:p14="http://schemas.microsoft.com/office/powerpoint/2010/main" val="1418403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83568"/>
            <a:ext cx="16230600" cy="1288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noProof="0" dirty="0">
                <a:latin typeface="Libre Franklin Thin"/>
              </a:rPr>
              <a:t>Welcome &amp; Objectives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ibre Franklin Thin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028700" y="419100"/>
            <a:ext cx="16230600" cy="0"/>
          </a:xfrm>
          <a:prstGeom prst="line">
            <a:avLst/>
          </a:prstGeom>
          <a:ln w="952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700" y="2095500"/>
            <a:ext cx="16230600" cy="0"/>
          </a:xfrm>
          <a:prstGeom prst="line">
            <a:avLst/>
          </a:prstGeom>
          <a:ln w="952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7DBCD2-2DB9-4434-BBBB-EEB89519E519}"/>
              </a:ext>
            </a:extLst>
          </p:cNvPr>
          <p:cNvSpPr txBox="1"/>
          <p:nvPr/>
        </p:nvSpPr>
        <p:spPr>
          <a:xfrm>
            <a:off x="1028700" y="2362540"/>
            <a:ext cx="16230600" cy="3679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Libre Franklin Light" pitchFamily="2" charset="0"/>
              </a:rPr>
              <a:t>Background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Libre Franklin Light" pitchFamily="2" charset="0"/>
              </a:rPr>
              <a:t>Defensible Space Definition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Libre Franklin Light" pitchFamily="2" charset="0"/>
              </a:rPr>
              <a:t>Oregon Office of State Fire Marshal Scope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Libre Franklin Light" pitchFamily="2" charset="0"/>
              </a:rPr>
              <a:t>Question and Answer </a:t>
            </a:r>
          </a:p>
        </p:txBody>
      </p:sp>
    </p:spTree>
    <p:extLst>
      <p:ext uri="{BB962C8B-B14F-4D97-AF65-F5344CB8AC3E}">
        <p14:creationId xmlns:p14="http://schemas.microsoft.com/office/powerpoint/2010/main" val="659973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83568"/>
            <a:ext cx="162306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latin typeface="Libre Franklin Thin"/>
              </a:rPr>
              <a:t>Background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ibre Franklin Thin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028700" y="419100"/>
            <a:ext cx="16230600" cy="0"/>
          </a:xfrm>
          <a:prstGeom prst="line">
            <a:avLst/>
          </a:prstGeom>
          <a:ln w="952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700" y="2095500"/>
            <a:ext cx="16230600" cy="0"/>
          </a:xfrm>
          <a:prstGeom prst="line">
            <a:avLst/>
          </a:prstGeom>
          <a:ln w="952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7DBCD2-2DB9-4434-BBBB-EEB89519E519}"/>
              </a:ext>
            </a:extLst>
          </p:cNvPr>
          <p:cNvSpPr txBox="1"/>
          <p:nvPr/>
        </p:nvSpPr>
        <p:spPr>
          <a:xfrm>
            <a:off x="1028700" y="2396594"/>
            <a:ext cx="96393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Libre Franklin Light" pitchFamily="2" charset="0"/>
              </a:rPr>
              <a:t>Wildfire is not a new risk to Oregon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Libre Franklin Light" pitchFamily="2" charset="0"/>
              </a:rPr>
              <a:t>Increase in population and fire impacts </a:t>
            </a:r>
            <a:br>
              <a:rPr lang="en-US" sz="3600" dirty="0">
                <a:latin typeface="Libre Franklin Light" pitchFamily="2" charset="0"/>
              </a:rPr>
            </a:br>
            <a:r>
              <a:rPr lang="en-US" sz="3600" dirty="0">
                <a:latin typeface="Libre Franklin Light" pitchFamily="2" charset="0"/>
              </a:rPr>
              <a:t>to communities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Libre Franklin Light" pitchFamily="2" charset="0"/>
              </a:rPr>
              <a:t>More intense wildfires near communities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Libre Franklin Light" pitchFamily="2" charset="0"/>
              </a:rPr>
              <a:t>Urgency to protect communities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001" t="1930" r="4081" b="5939"/>
          <a:stretch/>
        </p:blipFill>
        <p:spPr>
          <a:xfrm>
            <a:off x="10428040" y="3238500"/>
            <a:ext cx="6831260" cy="529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634305"/>
            <a:ext cx="162306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0800"/>
              </a:lnSpc>
              <a:defRPr/>
            </a:pPr>
            <a:r>
              <a:rPr lang="en-US" sz="9600" dirty="0">
                <a:latin typeface="Libre Franklin Thin"/>
              </a:rPr>
              <a:t>Defensible Space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ibre Franklin Thin"/>
              <a:ea typeface="+mn-ea"/>
              <a:cs typeface="+mn-cs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028700" y="419100"/>
            <a:ext cx="16230600" cy="0"/>
          </a:xfrm>
          <a:prstGeom prst="line">
            <a:avLst/>
          </a:prstGeom>
          <a:ln w="952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700" y="2095500"/>
            <a:ext cx="16230600" cy="0"/>
          </a:xfrm>
          <a:prstGeom prst="line">
            <a:avLst/>
          </a:prstGeom>
          <a:ln w="952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FDCC02-2DD8-4DE4-8B95-13228352E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00" y="2933699"/>
            <a:ext cx="8451097" cy="5638799"/>
          </a:xfrm>
        </p:spPr>
        <p:txBody>
          <a:bodyPr>
            <a:noAutofit/>
          </a:bodyPr>
          <a:lstStyle/>
          <a:p>
            <a:pPr marL="571500" indent="-571500"/>
            <a:r>
              <a:rPr lang="en-US" sz="3600" dirty="0">
                <a:latin typeface="Libre Franklin Light" pitchFamily="2" charset="0"/>
              </a:rPr>
              <a:t>Reducing fire intensity around what we value most</a:t>
            </a:r>
          </a:p>
          <a:p>
            <a:pPr marL="571500" indent="-571500"/>
            <a:r>
              <a:rPr lang="en-US" sz="3600" dirty="0">
                <a:latin typeface="Libre Franklin Light" pitchFamily="2" charset="0"/>
              </a:rPr>
              <a:t>Three main ways homes can ignite during a wildfire:</a:t>
            </a:r>
          </a:p>
          <a:p>
            <a:pPr marL="971550" lvl="1" indent="-571500"/>
            <a:r>
              <a:rPr lang="en-US" sz="3200" dirty="0">
                <a:latin typeface="Libre Franklin Light" pitchFamily="2" charset="0"/>
              </a:rPr>
              <a:t>Embers</a:t>
            </a:r>
          </a:p>
          <a:p>
            <a:pPr marL="971550" lvl="1" indent="-571500"/>
            <a:r>
              <a:rPr lang="en-US" sz="3200" dirty="0">
                <a:latin typeface="Libre Franklin Light" pitchFamily="2" charset="0"/>
              </a:rPr>
              <a:t>Radiant heat</a:t>
            </a:r>
          </a:p>
          <a:p>
            <a:pPr marL="971550" lvl="1" indent="-571500"/>
            <a:r>
              <a:rPr lang="en-US" sz="3200" dirty="0">
                <a:latin typeface="Libre Franklin Light" pitchFamily="2" charset="0"/>
              </a:rPr>
              <a:t>Direct flame contact</a:t>
            </a:r>
          </a:p>
        </p:txBody>
      </p:sp>
      <p:pic>
        <p:nvPicPr>
          <p:cNvPr id="11" name="Picture 10" descr="A picture containing outdoor, sky, nature, smoke&#10;&#10;Description automatically generated">
            <a:extLst>
              <a:ext uri="{FF2B5EF4-FFF2-40B4-BE49-F238E27FC236}">
                <a16:creationId xmlns:a16="http://schemas.microsoft.com/office/drawing/2014/main" id="{CCC6BF35-016E-4D37-A5F3-FB339CE52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071089"/>
            <a:ext cx="4025900" cy="4774209"/>
          </a:xfrm>
          <a:prstGeom prst="rect">
            <a:avLst/>
          </a:prstGeom>
        </p:spPr>
      </p:pic>
      <p:pic>
        <p:nvPicPr>
          <p:cNvPr id="7" name="Picture 6" descr="A firefighter putting out a fire&#10;&#10;Description automatically generated with medium confidence">
            <a:extLst>
              <a:ext uri="{FF2B5EF4-FFF2-40B4-BE49-F238E27FC236}">
                <a16:creationId xmlns:a16="http://schemas.microsoft.com/office/drawing/2014/main" id="{AAD92307-AE32-4B35-9D5F-8689125A6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476499"/>
            <a:ext cx="5219700" cy="37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72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634305"/>
            <a:ext cx="162306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0800"/>
              </a:lnSpc>
              <a:defRPr/>
            </a:pPr>
            <a:r>
              <a:rPr lang="en-US" sz="9600" dirty="0">
                <a:latin typeface="Libre Franklin Thin"/>
              </a:rPr>
              <a:t>Defensible Space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ibre Franklin Thin"/>
              <a:ea typeface="+mn-ea"/>
              <a:cs typeface="+mn-cs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028700" y="419100"/>
            <a:ext cx="16230600" cy="0"/>
          </a:xfrm>
          <a:prstGeom prst="line">
            <a:avLst/>
          </a:prstGeom>
          <a:ln w="952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700" y="2095500"/>
            <a:ext cx="16230600" cy="0"/>
          </a:xfrm>
          <a:prstGeom prst="line">
            <a:avLst/>
          </a:prstGeom>
          <a:ln w="952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FDCC02-2DD8-4DE4-8B95-13228352E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917" y="2881831"/>
            <a:ext cx="9273383" cy="5132938"/>
          </a:xfrm>
        </p:spPr>
        <p:txBody>
          <a:bodyPr>
            <a:noAutofit/>
          </a:bodyPr>
          <a:lstStyle/>
          <a:p>
            <a:pPr marL="571500" indent="-571500"/>
            <a:r>
              <a:rPr lang="en-US" sz="4000" dirty="0">
                <a:latin typeface="Libre Franklin Light" pitchFamily="2" charset="0"/>
              </a:rPr>
              <a:t>Area around your home that can reduce the fire intensity from reaching your home during a wildfire </a:t>
            </a:r>
          </a:p>
          <a:p>
            <a:pPr marL="571500" indent="-571500"/>
            <a:r>
              <a:rPr lang="en-US" sz="4000" dirty="0">
                <a:latin typeface="Libre Franklin Light" pitchFamily="2" charset="0"/>
              </a:rPr>
              <a:t>Increases your home’s chance of surviving a wildfire</a:t>
            </a:r>
          </a:p>
          <a:p>
            <a:pPr marL="571500" indent="-571500"/>
            <a:r>
              <a:rPr lang="en-US" sz="4000" dirty="0">
                <a:latin typeface="Libre Franklin Light" pitchFamily="2" charset="0"/>
              </a:rPr>
              <a:t>Small actions make a big difference</a:t>
            </a:r>
          </a:p>
          <a:p>
            <a:pPr marL="571500" indent="-571500"/>
            <a:r>
              <a:rPr lang="en-US" sz="4000" dirty="0">
                <a:latin typeface="Libre Franklin Light" pitchFamily="2" charset="0"/>
              </a:rPr>
              <a:t>Does not have to be a moonscape</a:t>
            </a:r>
          </a:p>
        </p:txBody>
      </p:sp>
      <p:pic>
        <p:nvPicPr>
          <p:cNvPr id="4" name="Picture 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111D2D36-A7B5-4FB8-912A-F11AC4ACF1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17"/>
          <a:stretch/>
        </p:blipFill>
        <p:spPr>
          <a:xfrm>
            <a:off x="2362200" y="2476500"/>
            <a:ext cx="4673599" cy="2971800"/>
          </a:xfrm>
          <a:prstGeom prst="rect">
            <a:avLst/>
          </a:prstGeom>
        </p:spPr>
      </p:pic>
      <p:pic>
        <p:nvPicPr>
          <p:cNvPr id="11" name="Picture 10" descr="A picture containing nature&#10;&#10;Description automatically generated">
            <a:extLst>
              <a:ext uri="{FF2B5EF4-FFF2-40B4-BE49-F238E27FC236}">
                <a16:creationId xmlns:a16="http://schemas.microsoft.com/office/drawing/2014/main" id="{05E10FC2-5465-4E44-8ED8-9890A1F1D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21820"/>
            <a:ext cx="6461917" cy="414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66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83568"/>
            <a:ext cx="9867900" cy="1194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dirty="0">
                <a:latin typeface="Libre Franklin Thin"/>
              </a:rPr>
              <a:t>OSFM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re Franklin Thin"/>
                <a:ea typeface="+mn-ea"/>
                <a:cs typeface="+mn-cs"/>
              </a:rPr>
              <a:t>Defensible Space Scope</a:t>
            </a:r>
          </a:p>
        </p:txBody>
      </p:sp>
      <p:sp>
        <p:nvSpPr>
          <p:cNvPr id="5" name="AutoShape 5"/>
          <p:cNvSpPr/>
          <p:nvPr/>
        </p:nvSpPr>
        <p:spPr>
          <a:xfrm flipV="1">
            <a:off x="1028700" y="360258"/>
            <a:ext cx="9867900" cy="0"/>
          </a:xfrm>
          <a:prstGeom prst="line">
            <a:avLst/>
          </a:prstGeom>
          <a:ln w="952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700" y="2095500"/>
            <a:ext cx="9867900" cy="2"/>
          </a:xfrm>
          <a:prstGeom prst="line">
            <a:avLst/>
          </a:prstGeom>
          <a:ln w="952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FDCC02-2DD8-4DE4-8B95-13228352E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2696266"/>
            <a:ext cx="9867900" cy="701569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>
                <a:latin typeface="Libre Franklin Light" pitchFamily="2" charset="0"/>
              </a:rPr>
              <a:t>The OSFM is tasked with creating minimum defensible space requirements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>
                <a:latin typeface="Libre Franklin Light" pitchFamily="2" charset="0"/>
              </a:rPr>
              <a:t>New requirements won’t extend past 100 feet from home or business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>
                <a:latin typeface="Libre Franklin Light" pitchFamily="2" charset="0"/>
              </a:rPr>
              <a:t>Best management practices will be included to create flexibility for Oregonians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>
                <a:latin typeface="Libre Franklin Light" pitchFamily="2" charset="0"/>
              </a:rPr>
              <a:t>Developed language for irrigated or maintained crops, vineyards, agriculture, etc.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000" dirty="0">
                <a:latin typeface="Libre Franklin Light" pitchFamily="2" charset="0"/>
              </a:rPr>
              <a:t>New code will apply to areas where folks are living and working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3000" dirty="0">
                <a:latin typeface="Libre Franklin Light" pitchFamily="2" charset="0"/>
              </a:rPr>
              <a:t>Certificate of Occupancy</a:t>
            </a:r>
          </a:p>
        </p:txBody>
      </p:sp>
      <p:pic>
        <p:nvPicPr>
          <p:cNvPr id="7" name="Picture 6" descr="A house with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DC6BB30C-DCEC-41F2-8D00-408662D053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" r="17706"/>
          <a:stretch/>
        </p:blipFill>
        <p:spPr>
          <a:xfrm>
            <a:off x="11097959" y="5263407"/>
            <a:ext cx="7224913" cy="5024449"/>
          </a:xfrm>
          <a:prstGeom prst="rect">
            <a:avLst/>
          </a:prstGeom>
        </p:spPr>
      </p:pic>
      <p:pic>
        <p:nvPicPr>
          <p:cNvPr id="10" name="Picture 9" descr="A picture containing tree, outdoor, ground, sky&#10;&#10;Description automatically generated">
            <a:extLst>
              <a:ext uri="{FF2B5EF4-FFF2-40B4-BE49-F238E27FC236}">
                <a16:creationId xmlns:a16="http://schemas.microsoft.com/office/drawing/2014/main" id="{86578532-8BB0-492E-96CE-80B1C5395E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959" y="0"/>
            <a:ext cx="7190042" cy="539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72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>
            <a:extLst>
              <a:ext uri="{FF2B5EF4-FFF2-40B4-BE49-F238E27FC236}">
                <a16:creationId xmlns:a16="http://schemas.microsoft.com/office/drawing/2014/main" id="{CA8A888F-CA2C-4EA1-95A3-76570C8D51CC}"/>
              </a:ext>
            </a:extLst>
          </p:cNvPr>
          <p:cNvSpPr/>
          <p:nvPr/>
        </p:nvSpPr>
        <p:spPr>
          <a:xfrm>
            <a:off x="1028700" y="266700"/>
            <a:ext cx="16230600" cy="0"/>
          </a:xfrm>
          <a:prstGeom prst="line">
            <a:avLst/>
          </a:prstGeom>
          <a:ln w="952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B2EF3414-80F4-479D-8796-FBF0FBA74E3F}"/>
              </a:ext>
            </a:extLst>
          </p:cNvPr>
          <p:cNvSpPr/>
          <p:nvPr/>
        </p:nvSpPr>
        <p:spPr>
          <a:xfrm>
            <a:off x="1028700" y="1708692"/>
            <a:ext cx="16230600" cy="0"/>
          </a:xfrm>
          <a:prstGeom prst="line">
            <a:avLst/>
          </a:prstGeom>
          <a:ln w="952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E4DC961-1300-4415-AF86-2C570BCDDAE4}"/>
              </a:ext>
            </a:extLst>
          </p:cNvPr>
          <p:cNvSpPr txBox="1"/>
          <p:nvPr/>
        </p:nvSpPr>
        <p:spPr>
          <a:xfrm>
            <a:off x="1028700" y="334032"/>
            <a:ext cx="16116300" cy="1263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dirty="0">
                <a:latin typeface="Libre Franklin Thin"/>
              </a:rPr>
              <a:t>Grants and Community Assistance</a:t>
            </a:r>
            <a:endParaRPr kumimoji="0" lang="en-US" sz="7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ibre Franklin Thin"/>
              <a:ea typeface="+mn-ea"/>
              <a:cs typeface="+mn-cs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27F9365-4668-46D1-A0E1-535277872E0E}"/>
              </a:ext>
            </a:extLst>
          </p:cNvPr>
          <p:cNvSpPr txBox="1"/>
          <p:nvPr/>
        </p:nvSpPr>
        <p:spPr>
          <a:xfrm>
            <a:off x="10264797" y="2518029"/>
            <a:ext cx="7124700" cy="2277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fontAlgn="base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Libre Franklin Light" pitchFamily="2" charset="0"/>
              </a:rPr>
              <a:t>Community Risk Reduction Fund</a:t>
            </a:r>
          </a:p>
          <a:p>
            <a:pPr marL="342900" lvl="0" indent="-342900" fontAlgn="base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Libre Franklin Light" pitchFamily="2" charset="0"/>
              </a:rPr>
              <a:t>Educational property walkthroughs</a:t>
            </a:r>
          </a:p>
          <a:p>
            <a:pPr marL="342900" lvl="0" indent="-342900" fontAlgn="base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Libre Franklin Light" pitchFamily="2" charset="0"/>
              </a:rPr>
              <a:t>Grants to support communities and landowners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D7FDF095-FF79-42A6-A8EA-DC41FC03C3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5000" y="9105900"/>
            <a:ext cx="1003284" cy="1003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503" y="2508150"/>
            <a:ext cx="8909093" cy="61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42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09600" y="2247900"/>
            <a:ext cx="11811000" cy="2047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re Franklin Thin"/>
                <a:ea typeface="+mn-ea"/>
                <a:cs typeface="+mn-cs"/>
              </a:rPr>
              <a:t>Thank you for the opportunity to present.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5F0A619-B56B-4B00-80A4-F9B1E7E24E1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30224" y="0"/>
            <a:ext cx="5057775" cy="10287000"/>
          </a:xfr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BC56FE39-BEA6-4486-8297-40B4AB1CC18C}"/>
              </a:ext>
            </a:extLst>
          </p:cNvPr>
          <p:cNvSpPr txBox="1"/>
          <p:nvPr/>
        </p:nvSpPr>
        <p:spPr>
          <a:xfrm>
            <a:off x="3886200" y="6286500"/>
            <a:ext cx="6060430" cy="1034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latin typeface="Libre Franklin Thin"/>
              </a:rPr>
              <a:t>Questions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re Franklin Thin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1C96AD09B74B479D3409A4DC0D275A" ma:contentTypeVersion="7" ma:contentTypeDescription="Create a new document." ma:contentTypeScope="" ma:versionID="30bdc32009ef0ba59c1ea2c405266cce">
  <xsd:schema xmlns:xsd="http://www.w3.org/2001/XMLSchema" xmlns:xs="http://www.w3.org/2001/XMLSchema" xmlns:p="http://schemas.microsoft.com/office/2006/metadata/properties" xmlns:ns2="299cb2a3-dbf6-496e-af1e-b0319d491b47" targetNamespace="http://schemas.microsoft.com/office/2006/metadata/properties" ma:root="true" ma:fieldsID="895660d1c1871ea09394a407915c5047" ns2:_="">
    <xsd:import namespace="299cb2a3-dbf6-496e-af1e-b0319d491b47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9cb2a3-dbf6-496e-af1e-b0319d491b4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7FCDFF2-7776-4446-94A7-533A0C44DD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9cb2a3-dbf6-496e-af1e-b0319d491b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3315DB-F22D-4900-A25F-7AC83A8D67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A405DB-D709-473F-B046-384D972F23BA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b4f47f23-aa43-4969-a9f9-c3c407b00281"/>
    <ds:schemaRef ds:uri="1c674d32-4e7a-4976-88b9-a0d8e24ef68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6020</TotalTime>
  <Words>589</Words>
  <Application>Microsoft Office PowerPoint</Application>
  <PresentationFormat>Custom</PresentationFormat>
  <Paragraphs>68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Libre Franklin Thin</vt:lpstr>
      <vt:lpstr>Libre Franklin Medium</vt:lpstr>
      <vt:lpstr>Libre Franklin Light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White Simple and Basic Science Course Syllabus Education Presentation</dc:title>
  <dc:creator>Green, Alison</dc:creator>
  <cp:lastModifiedBy>Keller, Kassondra</cp:lastModifiedBy>
  <cp:revision>99</cp:revision>
  <dcterms:created xsi:type="dcterms:W3CDTF">2006-08-16T00:00:00Z</dcterms:created>
  <dcterms:modified xsi:type="dcterms:W3CDTF">2022-10-18T16:10:04Z</dcterms:modified>
  <dc:identifier>DAEnrUO4Z-A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0x010100C51C96AD09B74B479D3409A4DC0D275A</vt:lpwstr>
  </property>
</Properties>
</file>