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theme/theme4.xml" ContentType="application/vnd.openxmlformats-officedocument.theme+xml"/>
  <Override PartName="/ppt/slideLayouts/slideLayout8.xml" ContentType="application/vnd.openxmlformats-officedocument.presentationml.slideLayout+xml"/>
  <Override PartName="/ppt/theme/theme5.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158B_846D46E4.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71" r:id="rId4"/>
    <p:sldMasterId id="2147483667" r:id="rId5"/>
    <p:sldMasterId id="2147483845" r:id="rId6"/>
    <p:sldMasterId id="2147484078" r:id="rId7"/>
    <p:sldMasterId id="2147484090" r:id="rId8"/>
    <p:sldMasterId id="2147484098" r:id="rId9"/>
  </p:sldMasterIdLst>
  <p:notesMasterIdLst>
    <p:notesMasterId r:id="rId40"/>
  </p:notesMasterIdLst>
  <p:handoutMasterIdLst>
    <p:handoutMasterId r:id="rId41"/>
  </p:handoutMasterIdLst>
  <p:sldIdLst>
    <p:sldId id="5009" r:id="rId10"/>
    <p:sldId id="5011" r:id="rId11"/>
    <p:sldId id="5005" r:id="rId12"/>
    <p:sldId id="5517" r:id="rId13"/>
    <p:sldId id="5012" r:id="rId14"/>
    <p:sldId id="3615" r:id="rId15"/>
    <p:sldId id="4963" r:id="rId16"/>
    <p:sldId id="4966" r:id="rId17"/>
    <p:sldId id="6337" r:id="rId18"/>
    <p:sldId id="5515" r:id="rId19"/>
    <p:sldId id="3488" r:id="rId20"/>
    <p:sldId id="3489" r:id="rId21"/>
    <p:sldId id="3490" r:id="rId22"/>
    <p:sldId id="5497" r:id="rId23"/>
    <p:sldId id="4968" r:id="rId24"/>
    <p:sldId id="5039" r:id="rId25"/>
    <p:sldId id="3494" r:id="rId26"/>
    <p:sldId id="5040" r:id="rId27"/>
    <p:sldId id="3497" r:id="rId28"/>
    <p:sldId id="5088" r:id="rId29"/>
    <p:sldId id="3501" r:id="rId30"/>
    <p:sldId id="5069" r:id="rId31"/>
    <p:sldId id="3502" r:id="rId32"/>
    <p:sldId id="5073" r:id="rId33"/>
    <p:sldId id="5072" r:id="rId34"/>
    <p:sldId id="5074" r:id="rId35"/>
    <p:sldId id="5485" r:id="rId36"/>
    <p:sldId id="6338" r:id="rId37"/>
    <p:sldId id="6335" r:id="rId38"/>
    <p:sldId id="6339" r:id="rId39"/>
  </p:sldIdLst>
  <p:sldSz cx="12193588" cy="6858000"/>
  <p:notesSz cx="11309350" cy="20104100"/>
  <p:embeddedFontLst>
    <p:embeddedFont>
      <p:font typeface="Exo"/>
      <p:regular r:id="rId42"/>
      <p:bold r:id="rId42"/>
      <p:italic r:id="rId42"/>
      <p:boldItalic r:id="rId42"/>
    </p:embeddedFont>
    <p:embeddedFont>
      <p:font typeface="Montserrat" panose="00000500000000000000" pitchFamily="2" charset="0"/>
      <p:regular r:id="rId42"/>
      <p:bold r:id="rId42"/>
      <p:italic r:id="rId42"/>
      <p:boldItalic r:id="rId42"/>
    </p:embeddedFont>
    <p:embeddedFont>
      <p:font typeface="Montserrat Light" panose="00000400000000000000" pitchFamily="2" charset="0"/>
      <p:regular r:id="rId42"/>
      <p:italic r:id="rId42"/>
    </p:embeddedFont>
    <p:embeddedFont>
      <p:font typeface="Montserrat Medium" panose="00000600000000000000" pitchFamily="2" charset="0"/>
      <p:regular r:id="rId42"/>
      <p:bold r:id="rId42"/>
      <p:italic r:id="rId42"/>
    </p:embeddedFont>
    <p:embeddedFont>
      <p:font typeface="Montserrat Semi Bold" panose="020B0604020202020204" charset="0"/>
      <p:regular r:id="rId43"/>
      <p:bold r:id="rId44"/>
      <p:italic r:id="rId45"/>
      <p:boldItalic r:id="rId46"/>
    </p:embeddedFont>
    <p:embeddedFont>
      <p:font typeface="Montserrat SemiBold" panose="00000700000000000000" pitchFamily="2" charset="0"/>
      <p:regular r:id="rId42"/>
      <p:bold r:id="rId42"/>
      <p:italic r:id="rId42"/>
      <p:boldItalic r:id="rId42"/>
    </p:embeddedFont>
    <p:embeddedFont>
      <p:font typeface="Poppins" panose="00000500000000000000" pitchFamily="2" charset="0"/>
      <p:regular r:id="rId47"/>
      <p:bold r:id="rId48"/>
      <p:italic r:id="rId49"/>
      <p:boldItalic r:id="rId50"/>
    </p:embeddedFont>
    <p:embeddedFont>
      <p:font typeface="Roboto" panose="02000000000000000000" pitchFamily="2" charset="0"/>
      <p:regular r:id="rId51"/>
      <p:bold r:id="rId52"/>
      <p:italic r:id="rId53"/>
      <p:boldItalic r:id="rId54"/>
    </p:embeddedFont>
    <p:embeddedFont>
      <p:font typeface="Roboto Condensed Light" panose="02000000000000000000" pitchFamily="2" charset="0"/>
      <p:regular r:id="rId42"/>
      <p:italic r:id="rId42"/>
    </p:embeddedFont>
    <p:embeddedFont>
      <p:font typeface="Roboto Light" panose="02000000000000000000" pitchFamily="2" charset="0"/>
      <p:regular r:id="rId55"/>
      <p:italic r:id="rId56"/>
    </p:embeddedFont>
    <p:embeddedFont>
      <p:font typeface="Source Sans Pro" panose="020B0503030403020204" pitchFamily="34" charset="0"/>
      <p:regular r:id="rId57"/>
      <p:bold r:id="rId58"/>
      <p:italic r:id="rId59"/>
      <p:boldItalic r:id="rId60"/>
    </p:embeddedFont>
  </p:embeddedFontLst>
  <p:defaultTex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09B3BC9E-BA7B-4567-89B6-218BBA9FE7B4}">
          <p14:sldIdLst>
            <p14:sldId id="5009"/>
            <p14:sldId id="5011"/>
          </p14:sldIdLst>
        </p14:section>
        <p14:section name="IT Strategy &amp; Business Alignment" id="{E901F249-1DDC-42A5-A660-44E216D3B9C4}">
          <p14:sldIdLst>
            <p14:sldId id="5005"/>
            <p14:sldId id="5517"/>
            <p14:sldId id="5012"/>
            <p14:sldId id="3615"/>
            <p14:sldId id="4963"/>
            <p14:sldId id="4966"/>
            <p14:sldId id="6337"/>
            <p14:sldId id="5515"/>
            <p14:sldId id="3488"/>
            <p14:sldId id="3489"/>
            <p14:sldId id="3490"/>
            <p14:sldId id="5497"/>
            <p14:sldId id="4968"/>
            <p14:sldId id="5039"/>
            <p14:sldId id="3494"/>
            <p14:sldId id="5040"/>
            <p14:sldId id="3497"/>
            <p14:sldId id="5088"/>
            <p14:sldId id="3501"/>
          </p14:sldIdLst>
        </p14:section>
        <p14:section name="FY21 IT Goals &amp; Operational Strategy" id="{2C2BA68A-CAEB-47EC-9CCD-0B6C4B9300DC}">
          <p14:sldIdLst>
            <p14:sldId id="5069"/>
            <p14:sldId id="3502"/>
            <p14:sldId id="5073"/>
            <p14:sldId id="5072"/>
            <p14:sldId id="5074"/>
            <p14:sldId id="5485"/>
            <p14:sldId id="6338"/>
          </p14:sldIdLst>
        </p14:section>
        <p14:section name="IT Value &amp; Benefits Realization - Year in Review" id="{B31DDA8E-5577-400F-B01E-DCD874443F02}">
          <p14:sldIdLst>
            <p14:sldId id="6335"/>
            <p14:sldId id="633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3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3291"/>
    <a:srgbClr val="00579B"/>
    <a:srgbClr val="90AF3E"/>
    <a:srgbClr val="004165"/>
    <a:srgbClr val="000000"/>
    <a:srgbClr val="36A07C"/>
    <a:srgbClr val="BC6200"/>
    <a:srgbClr val="8C5D90"/>
    <a:srgbClr val="B3252E"/>
    <a:srgbClr val="5294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8FE8A7-A292-4984-854B-B1096E83ED1A}" v="1" dt="2025-05-30T00:48:07.799"/>
    <p1510:client id="{FFC8E773-3620-4836-9440-85B582F785DF}" v="4" dt="2025-05-30T03:42:27.685"/>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1" d="100"/>
          <a:sy n="111" d="100"/>
        </p:scale>
        <p:origin x="552" y="9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font" Target="NUL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openxmlformats.org/officeDocument/2006/relationships/viewProps" Target="viewProps.xml"/><Relationship Id="rId68"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notesMaster" Target="notesMasters/notesMaster1.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66"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commentAuthors" Target="commentAuthors.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font" Target="fonts/font9.fntdata"/><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font" Target="fonts/font4.fntdata"/><Relationship Id="rId59" Type="http://schemas.openxmlformats.org/officeDocument/2006/relationships/font" Target="fonts/font17.fntdata"/><Relationship Id="rId67" Type="http://schemas.microsoft.com/office/2015/10/relationships/revisionInfo" Target="revisionInfo.xml"/><Relationship Id="rId20" Type="http://schemas.openxmlformats.org/officeDocument/2006/relationships/slide" Target="slides/slide11.xml"/><Relationship Id="rId41" Type="http://schemas.openxmlformats.org/officeDocument/2006/relationships/handoutMaster" Target="handoutMasters/handoutMaster1.xml"/><Relationship Id="rId54" Type="http://schemas.openxmlformats.org/officeDocument/2006/relationships/font" Target="fonts/font12.fntdata"/><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U Qing * PUC" userId="a940fda9-b96e-4410-8d83-3bb97b1bc196" providerId="ADAL" clId="{FF8FE8A7-A292-4984-854B-B1096E83ED1A}"/>
    <pc:docChg chg="undo custSel addSld delSld modSld modSection">
      <pc:chgData name="LIU Qing * PUC" userId="a940fda9-b96e-4410-8d83-3bb97b1bc196" providerId="ADAL" clId="{FF8FE8A7-A292-4984-854B-B1096E83ED1A}" dt="2025-05-30T00:50:00.565" v="6" actId="47"/>
      <pc:docMkLst>
        <pc:docMk/>
      </pc:docMkLst>
      <pc:sldChg chg="add del">
        <pc:chgData name="LIU Qing * PUC" userId="a940fda9-b96e-4410-8d83-3bb97b1bc196" providerId="ADAL" clId="{FF8FE8A7-A292-4984-854B-B1096E83ED1A}" dt="2025-05-30T00:50:00.565" v="6" actId="47"/>
        <pc:sldMkLst>
          <pc:docMk/>
          <pc:sldMk cId="3829716734" sldId="5475"/>
        </pc:sldMkLst>
      </pc:sldChg>
      <pc:sldChg chg="addSp delSp modSp add mod setBg modClrScheme chgLayout">
        <pc:chgData name="LIU Qing * PUC" userId="a940fda9-b96e-4410-8d83-3bb97b1bc196" providerId="ADAL" clId="{FF8FE8A7-A292-4984-854B-B1096E83ED1A}" dt="2025-05-30T00:49:31.762" v="5" actId="478"/>
        <pc:sldMkLst>
          <pc:docMk/>
          <pc:sldMk cId="4212553266" sldId="5517"/>
        </pc:sldMkLst>
        <pc:spChg chg="add del mod ord">
          <ac:chgData name="LIU Qing * PUC" userId="a940fda9-b96e-4410-8d83-3bb97b1bc196" providerId="ADAL" clId="{FF8FE8A7-A292-4984-854B-B1096E83ED1A}" dt="2025-05-30T00:49:31.762" v="5" actId="478"/>
          <ac:spMkLst>
            <pc:docMk/>
            <pc:sldMk cId="4212553266" sldId="5517"/>
            <ac:spMk id="2" creationId="{0C173F4D-2987-FC80-FCF8-2CEE5A003FB0}"/>
          </ac:spMkLst>
        </pc:spChg>
        <pc:spChg chg="add del mod ord">
          <ac:chgData name="LIU Qing * PUC" userId="a940fda9-b96e-4410-8d83-3bb97b1bc196" providerId="ADAL" clId="{FF8FE8A7-A292-4984-854B-B1096E83ED1A}" dt="2025-05-30T00:49:26.068" v="4" actId="478"/>
          <ac:spMkLst>
            <pc:docMk/>
            <pc:sldMk cId="4212553266" sldId="5517"/>
            <ac:spMk id="3" creationId="{3C619F15-3B37-13C6-2E66-5E413FD42DFF}"/>
          </ac:spMkLst>
        </pc:spChg>
      </pc:sldChg>
    </pc:docChg>
  </pc:docChgLst>
  <pc:docChgLst>
    <pc:chgData name="LIU Qing * PUC" userId="a940fda9-b96e-4410-8d83-3bb97b1bc196" providerId="ADAL" clId="{FFC8E773-3620-4836-9440-85B582F785DF}"/>
    <pc:docChg chg="custSel addSld modSld sldOrd modSection">
      <pc:chgData name="LIU Qing * PUC" userId="a940fda9-b96e-4410-8d83-3bb97b1bc196" providerId="ADAL" clId="{FFC8E773-3620-4836-9440-85B582F785DF}" dt="2025-05-30T03:43:23.598" v="75" actId="14734"/>
      <pc:docMkLst>
        <pc:docMk/>
      </pc:docMkLst>
      <pc:sldChg chg="modSp mod">
        <pc:chgData name="LIU Qing * PUC" userId="a940fda9-b96e-4410-8d83-3bb97b1bc196" providerId="ADAL" clId="{FFC8E773-3620-4836-9440-85B582F785DF}" dt="2025-05-30T03:39:03.261" v="22" actId="20577"/>
        <pc:sldMkLst>
          <pc:docMk/>
          <pc:sldMk cId="933025505" sldId="5011"/>
        </pc:sldMkLst>
        <pc:spChg chg="mod">
          <ac:chgData name="LIU Qing * PUC" userId="a940fda9-b96e-4410-8d83-3bb97b1bc196" providerId="ADAL" clId="{FFC8E773-3620-4836-9440-85B582F785DF}" dt="2025-05-30T03:39:03.261" v="22" actId="20577"/>
          <ac:spMkLst>
            <pc:docMk/>
            <pc:sldMk cId="933025505" sldId="5011"/>
            <ac:spMk id="20" creationId="{11E08107-7F8A-4245-85AC-969361BB33BA}"/>
          </ac:spMkLst>
        </pc:spChg>
      </pc:sldChg>
      <pc:sldChg chg="addSp delSp modSp add mod ord">
        <pc:chgData name="LIU Qing * PUC" userId="a940fda9-b96e-4410-8d83-3bb97b1bc196" providerId="ADAL" clId="{FFC8E773-3620-4836-9440-85B582F785DF}" dt="2025-05-30T03:43:23.598" v="75" actId="14734"/>
        <pc:sldMkLst>
          <pc:docMk/>
          <pc:sldMk cId="2654453578" sldId="6339"/>
        </pc:sldMkLst>
        <pc:spChg chg="mod">
          <ac:chgData name="LIU Qing * PUC" userId="a940fda9-b96e-4410-8d83-3bb97b1bc196" providerId="ADAL" clId="{FFC8E773-3620-4836-9440-85B582F785DF}" dt="2025-05-30T03:39:27.630" v="47" actId="20577"/>
          <ac:spMkLst>
            <pc:docMk/>
            <pc:sldMk cId="2654453578" sldId="6339"/>
            <ac:spMk id="2" creationId="{529B94C3-B1E7-5E5C-C8B9-4872CB70C7A0}"/>
          </ac:spMkLst>
        </pc:spChg>
        <pc:spChg chg="add mod">
          <ac:chgData name="LIU Qing * PUC" userId="a940fda9-b96e-4410-8d83-3bb97b1bc196" providerId="ADAL" clId="{FFC8E773-3620-4836-9440-85B582F785DF}" dt="2025-05-30T03:41:57.274" v="60" actId="21"/>
          <ac:spMkLst>
            <pc:docMk/>
            <pc:sldMk cId="2654453578" sldId="6339"/>
            <ac:spMk id="8" creationId="{409798F7-E15E-A797-B2CF-A51D8C99A81D}"/>
          </ac:spMkLst>
        </pc:spChg>
        <pc:spChg chg="add mod">
          <ac:chgData name="LIU Qing * PUC" userId="a940fda9-b96e-4410-8d83-3bb97b1bc196" providerId="ADAL" clId="{FFC8E773-3620-4836-9440-85B582F785DF}" dt="2025-05-30T03:42:13.650" v="64" actId="255"/>
          <ac:spMkLst>
            <pc:docMk/>
            <pc:sldMk cId="2654453578" sldId="6339"/>
            <ac:spMk id="10" creationId="{4DEAD171-DF7C-7634-BB7E-8D2BCB0B0D8E}"/>
          </ac:spMkLst>
        </pc:spChg>
        <pc:graphicFrameChg chg="del">
          <ac:chgData name="LIU Qing * PUC" userId="a940fda9-b96e-4410-8d83-3bb97b1bc196" providerId="ADAL" clId="{FFC8E773-3620-4836-9440-85B582F785DF}" dt="2025-05-30T03:39:58.489" v="48" actId="21"/>
          <ac:graphicFrameMkLst>
            <pc:docMk/>
            <pc:sldMk cId="2654453578" sldId="6339"/>
            <ac:graphicFrameMk id="4" creationId="{EBAD45D6-1ADB-B6CF-DE2E-BE522DBB638F}"/>
          </ac:graphicFrameMkLst>
        </pc:graphicFrameChg>
        <pc:graphicFrameChg chg="add mod modGraphic">
          <ac:chgData name="LIU Qing * PUC" userId="a940fda9-b96e-4410-8d83-3bb97b1bc196" providerId="ADAL" clId="{FFC8E773-3620-4836-9440-85B582F785DF}" dt="2025-05-30T03:43:23.598" v="75" actId="14734"/>
          <ac:graphicFrameMkLst>
            <pc:docMk/>
            <pc:sldMk cId="2654453578" sldId="6339"/>
            <ac:graphicFrameMk id="6" creationId="{B8432422-FDD7-989B-597D-618C902E820D}"/>
          </ac:graphicFrameMkLst>
        </pc:graphicFrameChg>
        <pc:graphicFrameChg chg="add mod">
          <ac:chgData name="LIU Qing * PUC" userId="a940fda9-b96e-4410-8d83-3bb97b1bc196" providerId="ADAL" clId="{FFC8E773-3620-4836-9440-85B582F785DF}" dt="2025-05-30T03:42:24.048" v="65"/>
          <ac:graphicFrameMkLst>
            <pc:docMk/>
            <pc:sldMk cId="2654453578" sldId="6339"/>
            <ac:graphicFrameMk id="11" creationId="{B45EA0FD-2BB1-3840-84EE-C960B40B84D6}"/>
          </ac:graphicFrameMkLst>
        </pc:graphicFrameChg>
        <pc:graphicFrameChg chg="add mod modGraphic">
          <ac:chgData name="LIU Qing * PUC" userId="a940fda9-b96e-4410-8d83-3bb97b1bc196" providerId="ADAL" clId="{FFC8E773-3620-4836-9440-85B582F785DF}" dt="2025-05-30T03:42:55.086" v="72" actId="1076"/>
          <ac:graphicFrameMkLst>
            <pc:docMk/>
            <pc:sldMk cId="2654453578" sldId="6339"/>
            <ac:graphicFrameMk id="12" creationId="{A17958A1-EFB8-0991-FEE6-56B5AC7BAACA}"/>
          </ac:graphicFrameMkLst>
        </pc:graphicFrameChg>
      </pc:sldChg>
    </pc:docChg>
  </pc:docChgLst>
</pc:chgInfo>
</file>

<file path=ppt/comments/modernComment_158B_846D46E4.xml><?xml version="1.0" encoding="utf-8"?>
<p188:cmLst xmlns:a="http://schemas.openxmlformats.org/drawingml/2006/main" xmlns:r="http://schemas.openxmlformats.org/officeDocument/2006/relationships" xmlns:p188="http://schemas.microsoft.com/office/powerpoint/2018/8/main">
  <p188:cm id="{9162B126-7885-4FC3-B4E1-2639395240E1}" authorId="{00000000-0000-0000-0000-000000000000}" status="resolved" created="2023-11-13T22:15:48.421">
    <pc:sldMkLst xmlns:pc="http://schemas.microsoft.com/office/powerpoint/2013/main/command">
      <pc:docMk/>
      <pc:sldMk cId="2221754084" sldId="5515"/>
    </pc:sldMkLst>
    <p188:replyLst>
      <p188:reply id="{05A10279-1272-4594-A99B-1B884A09BE36}" authorId="{00000000-0000-0000-0000-000000000000}" created="2023-11-15T22:13:40.480">
        <p188:txBody>
          <a:bodyPr/>
          <a:lstStyle/>
          <a:p>
            <a:r>
              <a:rPr lang="en-US"/>
              <a:t>Page 10, 14, 17, 20, 21, 22: align IT initiatives list </a:t>
            </a:r>
          </a:p>
        </p188:txBody>
      </p188:reply>
    </p188:replyLst>
    <p188:txBody>
      <a:bodyPr/>
      <a:lstStyle/>
      <a:p>
        <a:r>
          <a:rPr lang="en-CA"/>
          <a:t>Make it bigger</a:t>
        </a:r>
      </a:p>
    </p188:txBody>
    <p188:extLst>
      <p:ext xmlns:p="http://schemas.openxmlformats.org/presentationml/2006/main" uri="{5BB2D875-25FF-4072-B9AC-8F64D62656EB}">
        <p228:taskDetails xmlns:p228="http://schemas.microsoft.com/office/powerpoint/2022/08/main">
          <p228:history/>
        </p228:taskDetails>
      </p:ext>
    </p188:extLst>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F4BFADC-759D-9A4E-9A09-AD89F1BCC0AE}"/>
              </a:ext>
            </a:extLst>
          </p:cNvPr>
          <p:cNvSpPr>
            <a:spLocks noGrp="1"/>
          </p:cNvSpPr>
          <p:nvPr>
            <p:ph type="hdr" sz="quarter"/>
          </p:nvPr>
        </p:nvSpPr>
        <p:spPr>
          <a:xfrm>
            <a:off x="0" y="0"/>
            <a:ext cx="4900956" cy="1007464"/>
          </a:xfrm>
          <a:prstGeom prst="rect">
            <a:avLst/>
          </a:prstGeom>
        </p:spPr>
        <p:txBody>
          <a:bodyPr vert="horz" lIns="91440" tIns="45720" rIns="91440" bIns="45720" rtlCol="0"/>
          <a:lstStyle>
            <a:lvl1pPr algn="l">
              <a:defRPr sz="1200"/>
            </a:lvl1pPr>
          </a:lstStyle>
          <a:p>
            <a:endParaRPr lang="en-US">
              <a:latin typeface="Roboto Light" panose="02000000000000000000" pitchFamily="2" charset="0"/>
            </a:endParaRPr>
          </a:p>
        </p:txBody>
      </p:sp>
      <p:sp>
        <p:nvSpPr>
          <p:cNvPr id="3" name="Date Placeholder 2">
            <a:extLst>
              <a:ext uri="{FF2B5EF4-FFF2-40B4-BE49-F238E27FC236}">
                <a16:creationId xmlns:a16="http://schemas.microsoft.com/office/drawing/2014/main" id="{ED62EC22-1B51-694A-94D5-D4CB2538FD12}"/>
              </a:ext>
            </a:extLst>
          </p:cNvPr>
          <p:cNvSpPr>
            <a:spLocks noGrp="1"/>
          </p:cNvSpPr>
          <p:nvPr>
            <p:ph type="dt" sz="quarter" idx="1"/>
          </p:nvPr>
        </p:nvSpPr>
        <p:spPr>
          <a:xfrm>
            <a:off x="6405715" y="0"/>
            <a:ext cx="4900956" cy="1007464"/>
          </a:xfrm>
          <a:prstGeom prst="rect">
            <a:avLst/>
          </a:prstGeom>
        </p:spPr>
        <p:txBody>
          <a:bodyPr vert="horz" lIns="91440" tIns="45720" rIns="91440" bIns="45720" rtlCol="0"/>
          <a:lstStyle>
            <a:lvl1pPr algn="r">
              <a:defRPr sz="1200"/>
            </a:lvl1pPr>
          </a:lstStyle>
          <a:p>
            <a:fld id="{3421FBE2-D7AF-034E-A3E8-B3AFB8825F2F}" type="datetimeFigureOut">
              <a:rPr lang="en-US" smtClean="0">
                <a:latin typeface="Roboto Light" panose="02000000000000000000" pitchFamily="2" charset="0"/>
              </a:rPr>
              <a:t>5/29/2025</a:t>
            </a:fld>
            <a:endParaRPr lang="en-US">
              <a:latin typeface="Roboto Light" panose="02000000000000000000" pitchFamily="2" charset="0"/>
            </a:endParaRPr>
          </a:p>
        </p:txBody>
      </p:sp>
      <p:sp>
        <p:nvSpPr>
          <p:cNvPr id="4" name="Footer Placeholder 3">
            <a:extLst>
              <a:ext uri="{FF2B5EF4-FFF2-40B4-BE49-F238E27FC236}">
                <a16:creationId xmlns:a16="http://schemas.microsoft.com/office/drawing/2014/main" id="{2202C9E9-64FF-014C-96CA-5B97C999C1FF}"/>
              </a:ext>
            </a:extLst>
          </p:cNvPr>
          <p:cNvSpPr>
            <a:spLocks noGrp="1"/>
          </p:cNvSpPr>
          <p:nvPr>
            <p:ph type="ftr" sz="quarter" idx="2"/>
          </p:nvPr>
        </p:nvSpPr>
        <p:spPr>
          <a:xfrm>
            <a:off x="0" y="19096639"/>
            <a:ext cx="4900956" cy="1007462"/>
          </a:xfrm>
          <a:prstGeom prst="rect">
            <a:avLst/>
          </a:prstGeom>
        </p:spPr>
        <p:txBody>
          <a:bodyPr vert="horz" lIns="91440" tIns="45720" rIns="91440" bIns="45720" rtlCol="0" anchor="b"/>
          <a:lstStyle>
            <a:lvl1pPr algn="l">
              <a:defRPr sz="1200"/>
            </a:lvl1pPr>
          </a:lstStyle>
          <a:p>
            <a:endParaRPr lang="en-US">
              <a:latin typeface="Roboto Light" panose="02000000000000000000" pitchFamily="2" charset="0"/>
            </a:endParaRPr>
          </a:p>
        </p:txBody>
      </p:sp>
      <p:sp>
        <p:nvSpPr>
          <p:cNvPr id="5" name="Slide Number Placeholder 4">
            <a:extLst>
              <a:ext uri="{FF2B5EF4-FFF2-40B4-BE49-F238E27FC236}">
                <a16:creationId xmlns:a16="http://schemas.microsoft.com/office/drawing/2014/main" id="{5E38FAC2-6080-3440-A5EF-CDB292825895}"/>
              </a:ext>
            </a:extLst>
          </p:cNvPr>
          <p:cNvSpPr>
            <a:spLocks noGrp="1"/>
          </p:cNvSpPr>
          <p:nvPr>
            <p:ph type="sldNum" sz="quarter" idx="3"/>
          </p:nvPr>
        </p:nvSpPr>
        <p:spPr>
          <a:xfrm>
            <a:off x="6405715" y="19096639"/>
            <a:ext cx="4900956" cy="1007462"/>
          </a:xfrm>
          <a:prstGeom prst="rect">
            <a:avLst/>
          </a:prstGeom>
        </p:spPr>
        <p:txBody>
          <a:bodyPr vert="horz" lIns="91440" tIns="45720" rIns="91440" bIns="45720" rtlCol="0" anchor="b"/>
          <a:lstStyle>
            <a:lvl1pPr algn="r">
              <a:defRPr sz="1200"/>
            </a:lvl1pPr>
          </a:lstStyle>
          <a:p>
            <a:fld id="{A0D59A62-6DDC-664C-B490-E4412C3B9B65}" type="slidenum">
              <a:rPr lang="en-US" smtClean="0">
                <a:latin typeface="Roboto Light" panose="02000000000000000000" pitchFamily="2" charset="0"/>
              </a:rPr>
              <a:t>‹#›</a:t>
            </a:fld>
            <a:endParaRPr lang="en-US">
              <a:latin typeface="Roboto Light" panose="02000000000000000000" pitchFamily="2" charset="0"/>
            </a:endParaRPr>
          </a:p>
        </p:txBody>
      </p:sp>
    </p:spTree>
    <p:extLst>
      <p:ext uri="{BB962C8B-B14F-4D97-AF65-F5344CB8AC3E}">
        <p14:creationId xmlns:p14="http://schemas.microsoft.com/office/powerpoint/2010/main" val="12334922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900956" cy="1007464"/>
          </a:xfrm>
          <a:prstGeom prst="rect">
            <a:avLst/>
          </a:prstGeom>
        </p:spPr>
        <p:txBody>
          <a:bodyPr vert="horz" lIns="91440" tIns="45720" rIns="91440" bIns="45720" rtlCol="0"/>
          <a:lstStyle>
            <a:lvl1pPr algn="l">
              <a:defRPr sz="1200" b="0" i="0">
                <a:latin typeface="Roboto Condensed Light" panose="02000000000000000000" pitchFamily="2" charset="0"/>
              </a:defRPr>
            </a:lvl1pPr>
          </a:lstStyle>
          <a:p>
            <a:endParaRPr lang="en-US"/>
          </a:p>
        </p:txBody>
      </p:sp>
      <p:sp>
        <p:nvSpPr>
          <p:cNvPr id="3" name="Date Placeholder 2"/>
          <p:cNvSpPr>
            <a:spLocks noGrp="1"/>
          </p:cNvSpPr>
          <p:nvPr>
            <p:ph type="dt" idx="1"/>
          </p:nvPr>
        </p:nvSpPr>
        <p:spPr>
          <a:xfrm>
            <a:off x="6405715" y="0"/>
            <a:ext cx="4900956" cy="1007464"/>
          </a:xfrm>
          <a:prstGeom prst="rect">
            <a:avLst/>
          </a:prstGeom>
        </p:spPr>
        <p:txBody>
          <a:bodyPr vert="horz" lIns="91440" tIns="45720" rIns="91440" bIns="45720" rtlCol="0"/>
          <a:lstStyle>
            <a:lvl1pPr algn="r">
              <a:defRPr sz="1200" b="0" i="0">
                <a:latin typeface="Roboto Condensed Light" panose="02000000000000000000" pitchFamily="2" charset="0"/>
              </a:defRPr>
            </a:lvl1pPr>
          </a:lstStyle>
          <a:p>
            <a:fld id="{F0A9609A-B772-C646-9832-EF91D164CC90}" type="datetimeFigureOut">
              <a:rPr lang="en-US" smtClean="0"/>
              <a:pPr/>
              <a:t>5/29/2025</a:t>
            </a:fld>
            <a:endParaRPr lang="en-US"/>
          </a:p>
        </p:txBody>
      </p:sp>
      <p:sp>
        <p:nvSpPr>
          <p:cNvPr id="4" name="Slide Image Placeholder 3"/>
          <p:cNvSpPr>
            <a:spLocks noGrp="1" noRot="1" noChangeAspect="1"/>
          </p:cNvSpPr>
          <p:nvPr>
            <p:ph type="sldImg" idx="2"/>
          </p:nvPr>
        </p:nvSpPr>
        <p:spPr>
          <a:xfrm>
            <a:off x="-374650" y="2514600"/>
            <a:ext cx="12058650" cy="67833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130578" y="9673900"/>
            <a:ext cx="9048194" cy="79186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9096639"/>
            <a:ext cx="4900956" cy="1007462"/>
          </a:xfrm>
          <a:prstGeom prst="rect">
            <a:avLst/>
          </a:prstGeom>
        </p:spPr>
        <p:txBody>
          <a:bodyPr vert="horz" lIns="91440" tIns="45720" rIns="91440" bIns="45720" rtlCol="0" anchor="b"/>
          <a:lstStyle>
            <a:lvl1pPr algn="l">
              <a:defRPr sz="1200" b="0" i="0">
                <a:latin typeface="Roboto Condensed Light" panose="02000000000000000000" pitchFamily="2" charset="0"/>
              </a:defRPr>
            </a:lvl1pPr>
          </a:lstStyle>
          <a:p>
            <a:endParaRPr lang="en-US"/>
          </a:p>
        </p:txBody>
      </p:sp>
      <p:sp>
        <p:nvSpPr>
          <p:cNvPr id="7" name="Slide Number Placeholder 6"/>
          <p:cNvSpPr>
            <a:spLocks noGrp="1"/>
          </p:cNvSpPr>
          <p:nvPr>
            <p:ph type="sldNum" sz="quarter" idx="5"/>
          </p:nvPr>
        </p:nvSpPr>
        <p:spPr>
          <a:xfrm>
            <a:off x="6405715" y="19096639"/>
            <a:ext cx="4900956" cy="1007462"/>
          </a:xfrm>
          <a:prstGeom prst="rect">
            <a:avLst/>
          </a:prstGeom>
        </p:spPr>
        <p:txBody>
          <a:bodyPr vert="horz" lIns="91440" tIns="45720" rIns="91440" bIns="45720" rtlCol="0" anchor="b"/>
          <a:lstStyle>
            <a:lvl1pPr algn="r">
              <a:defRPr sz="1200" b="0" i="0">
                <a:latin typeface="Roboto Condensed Light" panose="02000000000000000000" pitchFamily="2" charset="0"/>
              </a:defRPr>
            </a:lvl1pPr>
          </a:lstStyle>
          <a:p>
            <a:fld id="{06B0FC7D-8687-9A40-9CA8-0B2F00AB98E3}" type="slidenum">
              <a:rPr lang="en-US" smtClean="0"/>
              <a:pPr/>
              <a:t>‹#›</a:t>
            </a:fld>
            <a:endParaRPr lang="en-US"/>
          </a:p>
        </p:txBody>
      </p:sp>
    </p:spTree>
    <p:extLst>
      <p:ext uri="{BB962C8B-B14F-4D97-AF65-F5344CB8AC3E}">
        <p14:creationId xmlns:p14="http://schemas.microsoft.com/office/powerpoint/2010/main" val="2316559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Roboto Condensed Light" panose="02000000000000000000" pitchFamily="2" charset="0"/>
        <a:ea typeface="+mn-ea"/>
        <a:cs typeface="+mn-cs"/>
      </a:defRPr>
    </a:lvl1pPr>
    <a:lvl2pPr marL="457200" algn="l" defTabSz="914400" rtl="0" eaLnBrk="1" latinLnBrk="0" hangingPunct="1">
      <a:defRPr sz="1200" b="0" i="0" kern="1200">
        <a:solidFill>
          <a:schemeClr val="tx1"/>
        </a:solidFill>
        <a:latin typeface="Roboto Condensed Light" panose="02000000000000000000" pitchFamily="2" charset="0"/>
        <a:ea typeface="+mn-ea"/>
        <a:cs typeface="+mn-cs"/>
      </a:defRPr>
    </a:lvl2pPr>
    <a:lvl3pPr marL="914400" algn="l" defTabSz="914400" rtl="0" eaLnBrk="1" latinLnBrk="0" hangingPunct="1">
      <a:defRPr sz="1200" b="0" i="0" kern="1200">
        <a:solidFill>
          <a:schemeClr val="tx1"/>
        </a:solidFill>
        <a:latin typeface="Roboto Condensed Light" panose="02000000000000000000" pitchFamily="2" charset="0"/>
        <a:ea typeface="+mn-ea"/>
        <a:cs typeface="+mn-cs"/>
      </a:defRPr>
    </a:lvl3pPr>
    <a:lvl4pPr marL="1371600" algn="l" defTabSz="914400" rtl="0" eaLnBrk="1" latinLnBrk="0" hangingPunct="1">
      <a:defRPr sz="1200" b="0" i="0" kern="1200">
        <a:solidFill>
          <a:schemeClr val="tx1"/>
        </a:solidFill>
        <a:latin typeface="Roboto Condensed Light" panose="02000000000000000000" pitchFamily="2" charset="0"/>
        <a:ea typeface="+mn-ea"/>
        <a:cs typeface="+mn-cs"/>
      </a:defRPr>
    </a:lvl4pPr>
    <a:lvl5pPr marL="1828800" algn="l" defTabSz="914400" rtl="0" eaLnBrk="1" latinLnBrk="0" hangingPunct="1">
      <a:defRPr sz="1200" b="0" i="0" kern="1200">
        <a:solidFill>
          <a:schemeClr val="tx1"/>
        </a:solidFill>
        <a:latin typeface="Roboto Condensed Light"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Need to fix background color.</a:t>
            </a:r>
          </a:p>
        </p:txBody>
      </p:sp>
      <p:sp>
        <p:nvSpPr>
          <p:cNvPr id="4" name="Slide Number Placeholder 3"/>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41543169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Done</a:t>
            </a:r>
          </a:p>
        </p:txBody>
      </p:sp>
      <p:sp>
        <p:nvSpPr>
          <p:cNvPr id="4" name="Slide Number Placeholder 3"/>
          <p:cNvSpPr>
            <a:spLocks noGrp="1"/>
          </p:cNvSpPr>
          <p:nvPr>
            <p:ph type="sldNum" sz="quarter" idx="5"/>
          </p:nvPr>
        </p:nvSpPr>
        <p:spPr/>
        <p:txBody>
          <a:bodyPr/>
          <a:lstStyle/>
          <a:p>
            <a:fld id="{06B0FC7D-8687-9A40-9CA8-0B2F00AB98E3}" type="slidenum">
              <a:rPr lang="en-US" smtClean="0"/>
              <a:pPr/>
              <a:t>10</a:t>
            </a:fld>
            <a:endParaRPr lang="en-US"/>
          </a:p>
        </p:txBody>
      </p:sp>
    </p:spTree>
    <p:extLst>
      <p:ext uri="{BB962C8B-B14F-4D97-AF65-F5344CB8AC3E}">
        <p14:creationId xmlns:p14="http://schemas.microsoft.com/office/powerpoint/2010/main" val="5554559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Done</a:t>
            </a:r>
          </a:p>
        </p:txBody>
      </p:sp>
      <p:sp>
        <p:nvSpPr>
          <p:cNvPr id="4" name="Slide Number Placeholder 3"/>
          <p:cNvSpPr>
            <a:spLocks noGrp="1"/>
          </p:cNvSpPr>
          <p:nvPr>
            <p:ph type="sldNum" sz="quarter" idx="5"/>
          </p:nvPr>
        </p:nvSpPr>
        <p:spPr/>
        <p:txBody>
          <a:bodyPr/>
          <a:lstStyle/>
          <a:p>
            <a:fld id="{06B0FC7D-8687-9A40-9CA8-0B2F00AB98E3}" type="slidenum">
              <a:rPr lang="en-US" smtClean="0"/>
              <a:pPr/>
              <a:t>11</a:t>
            </a:fld>
            <a:endParaRPr lang="en-US"/>
          </a:p>
        </p:txBody>
      </p:sp>
    </p:spTree>
    <p:extLst>
      <p:ext uri="{BB962C8B-B14F-4D97-AF65-F5344CB8AC3E}">
        <p14:creationId xmlns:p14="http://schemas.microsoft.com/office/powerpoint/2010/main" val="41586933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Done</a:t>
            </a:r>
          </a:p>
        </p:txBody>
      </p:sp>
      <p:sp>
        <p:nvSpPr>
          <p:cNvPr id="4" name="Slide Number Placeholder 3"/>
          <p:cNvSpPr>
            <a:spLocks noGrp="1"/>
          </p:cNvSpPr>
          <p:nvPr>
            <p:ph type="sldNum" sz="quarter" idx="5"/>
          </p:nvPr>
        </p:nvSpPr>
        <p:spPr/>
        <p:txBody>
          <a:bodyPr/>
          <a:lstStyle/>
          <a:p>
            <a:fld id="{06B0FC7D-8687-9A40-9CA8-0B2F00AB98E3}" type="slidenum">
              <a:rPr lang="en-US" smtClean="0"/>
              <a:pPr/>
              <a:t>12</a:t>
            </a:fld>
            <a:endParaRPr lang="en-US"/>
          </a:p>
        </p:txBody>
      </p:sp>
    </p:spTree>
    <p:extLst>
      <p:ext uri="{BB962C8B-B14F-4D97-AF65-F5344CB8AC3E}">
        <p14:creationId xmlns:p14="http://schemas.microsoft.com/office/powerpoint/2010/main" val="32445217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Done</a:t>
            </a:r>
          </a:p>
        </p:txBody>
      </p:sp>
      <p:sp>
        <p:nvSpPr>
          <p:cNvPr id="4" name="Slide Number Placeholder 3"/>
          <p:cNvSpPr>
            <a:spLocks noGrp="1"/>
          </p:cNvSpPr>
          <p:nvPr>
            <p:ph type="sldNum" sz="quarter" idx="5"/>
          </p:nvPr>
        </p:nvSpPr>
        <p:spPr/>
        <p:txBody>
          <a:bodyPr/>
          <a:lstStyle/>
          <a:p>
            <a:fld id="{06B0FC7D-8687-9A40-9CA8-0B2F00AB98E3}" type="slidenum">
              <a:rPr lang="en-US" smtClean="0"/>
              <a:pPr/>
              <a:t>13</a:t>
            </a:fld>
            <a:endParaRPr lang="en-US"/>
          </a:p>
        </p:txBody>
      </p:sp>
    </p:spTree>
    <p:extLst>
      <p:ext uri="{BB962C8B-B14F-4D97-AF65-F5344CB8AC3E}">
        <p14:creationId xmlns:p14="http://schemas.microsoft.com/office/powerpoint/2010/main" val="40663460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Done</a:t>
            </a:r>
          </a:p>
        </p:txBody>
      </p:sp>
      <p:sp>
        <p:nvSpPr>
          <p:cNvPr id="4" name="Slide Number Placeholder 3"/>
          <p:cNvSpPr>
            <a:spLocks noGrp="1"/>
          </p:cNvSpPr>
          <p:nvPr>
            <p:ph type="sldNum" sz="quarter" idx="5"/>
          </p:nvPr>
        </p:nvSpPr>
        <p:spPr/>
        <p:txBody>
          <a:bodyPr/>
          <a:lstStyle/>
          <a:p>
            <a:fld id="{06B0FC7D-8687-9A40-9CA8-0B2F00AB98E3}" type="slidenum">
              <a:rPr lang="en-US" smtClean="0"/>
              <a:pPr/>
              <a:t>15</a:t>
            </a:fld>
            <a:endParaRPr lang="en-US"/>
          </a:p>
        </p:txBody>
      </p:sp>
    </p:spTree>
    <p:extLst>
      <p:ext uri="{BB962C8B-B14F-4D97-AF65-F5344CB8AC3E}">
        <p14:creationId xmlns:p14="http://schemas.microsoft.com/office/powerpoint/2010/main" val="8595188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Done</a:t>
            </a:r>
          </a:p>
        </p:txBody>
      </p:sp>
      <p:sp>
        <p:nvSpPr>
          <p:cNvPr id="4" name="Slide Number Placeholder 3"/>
          <p:cNvSpPr>
            <a:spLocks noGrp="1"/>
          </p:cNvSpPr>
          <p:nvPr>
            <p:ph type="sldNum" sz="quarter" idx="5"/>
          </p:nvPr>
        </p:nvSpPr>
        <p:spPr/>
        <p:txBody>
          <a:bodyPr/>
          <a:lstStyle/>
          <a:p>
            <a:fld id="{06B0FC7D-8687-9A40-9CA8-0B2F00AB98E3}" type="slidenum">
              <a:rPr lang="en-US" smtClean="0"/>
              <a:pPr/>
              <a:t>16</a:t>
            </a:fld>
            <a:endParaRPr lang="en-US"/>
          </a:p>
        </p:txBody>
      </p:sp>
    </p:spTree>
    <p:extLst>
      <p:ext uri="{BB962C8B-B14F-4D97-AF65-F5344CB8AC3E}">
        <p14:creationId xmlns:p14="http://schemas.microsoft.com/office/powerpoint/2010/main" val="36076546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Done</a:t>
            </a:r>
          </a:p>
          <a:p>
            <a:endParaRPr lang="en-US"/>
          </a:p>
        </p:txBody>
      </p:sp>
      <p:sp>
        <p:nvSpPr>
          <p:cNvPr id="4" name="Slide Number Placeholder 3"/>
          <p:cNvSpPr>
            <a:spLocks noGrp="1"/>
          </p:cNvSpPr>
          <p:nvPr>
            <p:ph type="sldNum" sz="quarter" idx="5"/>
          </p:nvPr>
        </p:nvSpPr>
        <p:spPr/>
        <p:txBody>
          <a:bodyPr/>
          <a:lstStyle/>
          <a:p>
            <a:fld id="{06B0FC7D-8687-9A40-9CA8-0B2F00AB98E3}" type="slidenum">
              <a:rPr lang="en-US" smtClean="0"/>
              <a:pPr/>
              <a:t>17</a:t>
            </a:fld>
            <a:endParaRPr lang="en-US"/>
          </a:p>
        </p:txBody>
      </p:sp>
    </p:spTree>
    <p:extLst>
      <p:ext uri="{BB962C8B-B14F-4D97-AF65-F5344CB8AC3E}">
        <p14:creationId xmlns:p14="http://schemas.microsoft.com/office/powerpoint/2010/main" val="1841453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Done</a:t>
            </a:r>
          </a:p>
          <a:p>
            <a:endParaRPr lang="en-US"/>
          </a:p>
        </p:txBody>
      </p:sp>
      <p:sp>
        <p:nvSpPr>
          <p:cNvPr id="4" name="Slide Number Placeholder 3"/>
          <p:cNvSpPr>
            <a:spLocks noGrp="1"/>
          </p:cNvSpPr>
          <p:nvPr>
            <p:ph type="sldNum" sz="quarter" idx="5"/>
          </p:nvPr>
        </p:nvSpPr>
        <p:spPr/>
        <p:txBody>
          <a:bodyPr/>
          <a:lstStyle/>
          <a:p>
            <a:fld id="{06B0FC7D-8687-9A40-9CA8-0B2F00AB98E3}" type="slidenum">
              <a:rPr lang="en-US" smtClean="0"/>
              <a:pPr/>
              <a:t>18</a:t>
            </a:fld>
            <a:endParaRPr lang="en-US"/>
          </a:p>
        </p:txBody>
      </p:sp>
    </p:spTree>
    <p:extLst>
      <p:ext uri="{BB962C8B-B14F-4D97-AF65-F5344CB8AC3E}">
        <p14:creationId xmlns:p14="http://schemas.microsoft.com/office/powerpoint/2010/main" val="7015174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Done</a:t>
            </a:r>
          </a:p>
          <a:p>
            <a:endParaRPr lang="en-US"/>
          </a:p>
        </p:txBody>
      </p:sp>
      <p:sp>
        <p:nvSpPr>
          <p:cNvPr id="4" name="Slide Number Placeholder 3"/>
          <p:cNvSpPr>
            <a:spLocks noGrp="1"/>
          </p:cNvSpPr>
          <p:nvPr>
            <p:ph type="sldNum" sz="quarter" idx="5"/>
          </p:nvPr>
        </p:nvSpPr>
        <p:spPr/>
        <p:txBody>
          <a:bodyPr/>
          <a:lstStyle/>
          <a:p>
            <a:fld id="{06B0FC7D-8687-9A40-9CA8-0B2F00AB98E3}" type="slidenum">
              <a:rPr lang="en-US" smtClean="0"/>
              <a:pPr/>
              <a:t>19</a:t>
            </a:fld>
            <a:endParaRPr lang="en-US"/>
          </a:p>
        </p:txBody>
      </p:sp>
    </p:spTree>
    <p:extLst>
      <p:ext uri="{BB962C8B-B14F-4D97-AF65-F5344CB8AC3E}">
        <p14:creationId xmlns:p14="http://schemas.microsoft.com/office/powerpoint/2010/main" val="40710489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Done</a:t>
            </a:r>
          </a:p>
        </p:txBody>
      </p:sp>
      <p:sp>
        <p:nvSpPr>
          <p:cNvPr id="4" name="Slide Number Placeholder 3"/>
          <p:cNvSpPr>
            <a:spLocks noGrp="1"/>
          </p:cNvSpPr>
          <p:nvPr>
            <p:ph type="sldNum" sz="quarter" idx="5"/>
          </p:nvPr>
        </p:nvSpPr>
        <p:spPr/>
        <p:txBody>
          <a:bodyPr/>
          <a:lstStyle/>
          <a:p>
            <a:fld id="{06B0FC7D-8687-9A40-9CA8-0B2F00AB98E3}" type="slidenum">
              <a:rPr lang="en-US" smtClean="0"/>
              <a:pPr/>
              <a:t>20</a:t>
            </a:fld>
            <a:endParaRPr lang="en-US"/>
          </a:p>
        </p:txBody>
      </p:sp>
    </p:spTree>
    <p:extLst>
      <p:ext uri="{BB962C8B-B14F-4D97-AF65-F5344CB8AC3E}">
        <p14:creationId xmlns:p14="http://schemas.microsoft.com/office/powerpoint/2010/main" val="3775020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Done</a:t>
            </a:r>
          </a:p>
          <a:p>
            <a:endParaRPr lang="en-US"/>
          </a:p>
        </p:txBody>
      </p:sp>
      <p:sp>
        <p:nvSpPr>
          <p:cNvPr id="4" name="Slide Number Placeholder 3"/>
          <p:cNvSpPr>
            <a:spLocks noGrp="1"/>
          </p:cNvSpPr>
          <p:nvPr>
            <p:ph type="sldNum" sz="quarter" idx="5"/>
          </p:nvPr>
        </p:nvSpPr>
        <p:spPr/>
        <p:txBody>
          <a:bodyPr/>
          <a:lstStyle/>
          <a:p>
            <a:fld id="{06B0FC7D-8687-9A40-9CA8-0B2F00AB98E3}" type="slidenum">
              <a:rPr lang="en-US" smtClean="0"/>
              <a:pPr/>
              <a:t>2</a:t>
            </a:fld>
            <a:endParaRPr lang="en-US"/>
          </a:p>
        </p:txBody>
      </p:sp>
    </p:spTree>
    <p:extLst>
      <p:ext uri="{BB962C8B-B14F-4D97-AF65-F5344CB8AC3E}">
        <p14:creationId xmlns:p14="http://schemas.microsoft.com/office/powerpoint/2010/main" val="17709796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Done</a:t>
            </a:r>
          </a:p>
          <a:p>
            <a:endParaRPr lang="en-US"/>
          </a:p>
        </p:txBody>
      </p:sp>
      <p:sp>
        <p:nvSpPr>
          <p:cNvPr id="4" name="Slide Number Placeholder 3"/>
          <p:cNvSpPr>
            <a:spLocks noGrp="1"/>
          </p:cNvSpPr>
          <p:nvPr>
            <p:ph type="sldNum" sz="quarter" idx="5"/>
          </p:nvPr>
        </p:nvSpPr>
        <p:spPr/>
        <p:txBody>
          <a:bodyPr/>
          <a:lstStyle/>
          <a:p>
            <a:fld id="{06B0FC7D-8687-9A40-9CA8-0B2F00AB98E3}" type="slidenum">
              <a:rPr lang="en-US" smtClean="0"/>
              <a:pPr/>
              <a:t>21</a:t>
            </a:fld>
            <a:endParaRPr lang="en-US"/>
          </a:p>
        </p:txBody>
      </p:sp>
    </p:spTree>
    <p:extLst>
      <p:ext uri="{BB962C8B-B14F-4D97-AF65-F5344CB8AC3E}">
        <p14:creationId xmlns:p14="http://schemas.microsoft.com/office/powerpoint/2010/main" val="27150285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Done</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06B0FC7D-8687-9A40-9CA8-0B2F00AB98E3}" type="slidenum">
              <a:rPr lang="en-US" smtClean="0"/>
              <a:pPr/>
              <a:t>22</a:t>
            </a:fld>
            <a:endParaRPr lang="en-US"/>
          </a:p>
        </p:txBody>
      </p:sp>
    </p:spTree>
    <p:extLst>
      <p:ext uri="{BB962C8B-B14F-4D97-AF65-F5344CB8AC3E}">
        <p14:creationId xmlns:p14="http://schemas.microsoft.com/office/powerpoint/2010/main" val="8215049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Done</a:t>
            </a:r>
          </a:p>
        </p:txBody>
      </p:sp>
      <p:sp>
        <p:nvSpPr>
          <p:cNvPr id="4" name="Slide Number Placeholder 3"/>
          <p:cNvSpPr>
            <a:spLocks noGrp="1"/>
          </p:cNvSpPr>
          <p:nvPr>
            <p:ph type="sldNum" sz="quarter" idx="5"/>
          </p:nvPr>
        </p:nvSpPr>
        <p:spPr/>
        <p:txBody>
          <a:bodyPr/>
          <a:lstStyle/>
          <a:p>
            <a:fld id="{06B0FC7D-8687-9A40-9CA8-0B2F00AB98E3}" type="slidenum">
              <a:rPr lang="en-US" smtClean="0"/>
              <a:pPr/>
              <a:t>23</a:t>
            </a:fld>
            <a:endParaRPr lang="en-US"/>
          </a:p>
        </p:txBody>
      </p:sp>
    </p:spTree>
    <p:extLst>
      <p:ext uri="{BB962C8B-B14F-4D97-AF65-F5344CB8AC3E}">
        <p14:creationId xmlns:p14="http://schemas.microsoft.com/office/powerpoint/2010/main" val="34473336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Done</a:t>
            </a:r>
          </a:p>
          <a:p>
            <a:endParaRPr lang="en-US"/>
          </a:p>
        </p:txBody>
      </p:sp>
      <p:sp>
        <p:nvSpPr>
          <p:cNvPr id="4" name="Slide Number Placeholder 3"/>
          <p:cNvSpPr>
            <a:spLocks noGrp="1"/>
          </p:cNvSpPr>
          <p:nvPr>
            <p:ph type="sldNum" sz="quarter" idx="5"/>
          </p:nvPr>
        </p:nvSpPr>
        <p:spPr/>
        <p:txBody>
          <a:bodyPr/>
          <a:lstStyle/>
          <a:p>
            <a:fld id="{06B0FC7D-8687-9A40-9CA8-0B2F00AB98E3}" type="slidenum">
              <a:rPr lang="en-US" smtClean="0"/>
              <a:pPr/>
              <a:t>24</a:t>
            </a:fld>
            <a:endParaRPr lang="en-US"/>
          </a:p>
        </p:txBody>
      </p:sp>
    </p:spTree>
    <p:extLst>
      <p:ext uri="{BB962C8B-B14F-4D97-AF65-F5344CB8AC3E}">
        <p14:creationId xmlns:p14="http://schemas.microsoft.com/office/powerpoint/2010/main" val="16231533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Done</a:t>
            </a:r>
          </a:p>
          <a:p>
            <a:endParaRPr lang="en-US"/>
          </a:p>
        </p:txBody>
      </p:sp>
      <p:sp>
        <p:nvSpPr>
          <p:cNvPr id="4" name="Slide Number Placeholder 3"/>
          <p:cNvSpPr>
            <a:spLocks noGrp="1"/>
          </p:cNvSpPr>
          <p:nvPr>
            <p:ph type="sldNum" sz="quarter" idx="5"/>
          </p:nvPr>
        </p:nvSpPr>
        <p:spPr/>
        <p:txBody>
          <a:bodyPr/>
          <a:lstStyle/>
          <a:p>
            <a:fld id="{06B0FC7D-8687-9A40-9CA8-0B2F00AB98E3}" type="slidenum">
              <a:rPr lang="en-US" smtClean="0"/>
              <a:pPr/>
              <a:t>25</a:t>
            </a:fld>
            <a:endParaRPr lang="en-US"/>
          </a:p>
        </p:txBody>
      </p:sp>
    </p:spTree>
    <p:extLst>
      <p:ext uri="{BB962C8B-B14F-4D97-AF65-F5344CB8AC3E}">
        <p14:creationId xmlns:p14="http://schemas.microsoft.com/office/powerpoint/2010/main" val="24558388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Done</a:t>
            </a:r>
          </a:p>
        </p:txBody>
      </p:sp>
      <p:sp>
        <p:nvSpPr>
          <p:cNvPr id="4" name="Slide Number Placeholder 3"/>
          <p:cNvSpPr>
            <a:spLocks noGrp="1"/>
          </p:cNvSpPr>
          <p:nvPr>
            <p:ph type="sldNum" sz="quarter" idx="5"/>
          </p:nvPr>
        </p:nvSpPr>
        <p:spPr/>
        <p:txBody>
          <a:bodyPr/>
          <a:lstStyle/>
          <a:p>
            <a:fld id="{06B0FC7D-8687-9A40-9CA8-0B2F00AB98E3}" type="slidenum">
              <a:rPr lang="en-US" smtClean="0"/>
              <a:pPr/>
              <a:t>26</a:t>
            </a:fld>
            <a:endParaRPr lang="en-US"/>
          </a:p>
        </p:txBody>
      </p:sp>
    </p:spTree>
    <p:extLst>
      <p:ext uri="{BB962C8B-B14F-4D97-AF65-F5344CB8AC3E}">
        <p14:creationId xmlns:p14="http://schemas.microsoft.com/office/powerpoint/2010/main" val="24815932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Done</a:t>
            </a:r>
          </a:p>
          <a:p>
            <a:endParaRPr lang="en-US"/>
          </a:p>
        </p:txBody>
      </p:sp>
      <p:sp>
        <p:nvSpPr>
          <p:cNvPr id="4" name="Slide Number Placeholder 3"/>
          <p:cNvSpPr>
            <a:spLocks noGrp="1"/>
          </p:cNvSpPr>
          <p:nvPr>
            <p:ph type="sldNum" sz="quarter" idx="5"/>
          </p:nvPr>
        </p:nvSpPr>
        <p:spPr/>
        <p:txBody>
          <a:bodyPr/>
          <a:lstStyle/>
          <a:p>
            <a:fld id="{06B0FC7D-8687-9A40-9CA8-0B2F00AB98E3}" type="slidenum">
              <a:rPr lang="en-US" smtClean="0"/>
              <a:pPr/>
              <a:t>27</a:t>
            </a:fld>
            <a:endParaRPr lang="en-US"/>
          </a:p>
        </p:txBody>
      </p:sp>
    </p:spTree>
    <p:extLst>
      <p:ext uri="{BB962C8B-B14F-4D97-AF65-F5344CB8AC3E}">
        <p14:creationId xmlns:p14="http://schemas.microsoft.com/office/powerpoint/2010/main" val="8039796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Done</a:t>
            </a:r>
          </a:p>
        </p:txBody>
      </p:sp>
      <p:sp>
        <p:nvSpPr>
          <p:cNvPr id="4" name="Slide Number Placeholder 3"/>
          <p:cNvSpPr>
            <a:spLocks noGrp="1"/>
          </p:cNvSpPr>
          <p:nvPr>
            <p:ph type="sldNum" sz="quarter" idx="5"/>
          </p:nvPr>
        </p:nvSpPr>
        <p:spPr/>
        <p:txBody>
          <a:bodyPr/>
          <a:lstStyle/>
          <a:p>
            <a:fld id="{06B0FC7D-8687-9A40-9CA8-0B2F00AB98E3}" type="slidenum">
              <a:rPr lang="en-US" smtClean="0"/>
              <a:pPr/>
              <a:t>28</a:t>
            </a:fld>
            <a:endParaRPr lang="en-US"/>
          </a:p>
        </p:txBody>
      </p:sp>
    </p:spTree>
    <p:extLst>
      <p:ext uri="{BB962C8B-B14F-4D97-AF65-F5344CB8AC3E}">
        <p14:creationId xmlns:p14="http://schemas.microsoft.com/office/powerpoint/2010/main" val="17092347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Done</a:t>
            </a:r>
          </a:p>
          <a:p>
            <a:endParaRPr lang="en-US"/>
          </a:p>
          <a:p>
            <a:endParaRPr lang="en-US"/>
          </a:p>
        </p:txBody>
      </p:sp>
      <p:sp>
        <p:nvSpPr>
          <p:cNvPr id="4" name="Slide Number Placeholder 3"/>
          <p:cNvSpPr>
            <a:spLocks noGrp="1"/>
          </p:cNvSpPr>
          <p:nvPr>
            <p:ph type="sldNum" sz="quarter" idx="5"/>
          </p:nvPr>
        </p:nvSpPr>
        <p:spPr/>
        <p:txBody>
          <a:bodyPr/>
          <a:lstStyle/>
          <a:p>
            <a:fld id="{06B0FC7D-8687-9A40-9CA8-0B2F00AB98E3}" type="slidenum">
              <a:rPr lang="en-US" smtClean="0"/>
              <a:pPr/>
              <a:t>29</a:t>
            </a:fld>
            <a:endParaRPr lang="en-US"/>
          </a:p>
        </p:txBody>
      </p:sp>
    </p:spTree>
    <p:extLst>
      <p:ext uri="{BB962C8B-B14F-4D97-AF65-F5344CB8AC3E}">
        <p14:creationId xmlns:p14="http://schemas.microsoft.com/office/powerpoint/2010/main" val="15363595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FC40DB-E7CF-9501-4F68-22F30DE44C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4E7106-0C42-0E2B-1E4B-30D8B41FD2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03780A-E12B-C861-1FFC-9006CF80A0C6}"/>
              </a:ext>
            </a:extLst>
          </p:cNvPr>
          <p:cNvSpPr>
            <a:spLocks noGrp="1"/>
          </p:cNvSpPr>
          <p:nvPr>
            <p:ph type="body" idx="1"/>
          </p:nvPr>
        </p:nvSpPr>
        <p:spPr/>
        <p:txBody>
          <a:bodyPr/>
          <a:lstStyle/>
          <a:p>
            <a:r>
              <a:rPr lang="en-US"/>
              <a:t>Done</a:t>
            </a:r>
          </a:p>
        </p:txBody>
      </p:sp>
      <p:sp>
        <p:nvSpPr>
          <p:cNvPr id="4" name="Slide Number Placeholder 3">
            <a:extLst>
              <a:ext uri="{FF2B5EF4-FFF2-40B4-BE49-F238E27FC236}">
                <a16:creationId xmlns:a16="http://schemas.microsoft.com/office/drawing/2014/main" id="{42A675C0-29EE-BD64-27D8-2441AABB9F05}"/>
              </a:ext>
            </a:extLst>
          </p:cNvPr>
          <p:cNvSpPr>
            <a:spLocks noGrp="1"/>
          </p:cNvSpPr>
          <p:nvPr>
            <p:ph type="sldNum" sz="quarter" idx="5"/>
          </p:nvPr>
        </p:nvSpPr>
        <p:spPr/>
        <p:txBody>
          <a:bodyPr/>
          <a:lstStyle/>
          <a:p>
            <a:fld id="{06B0FC7D-8687-9A40-9CA8-0B2F00AB98E3}" type="slidenum">
              <a:rPr lang="en-US" smtClean="0"/>
              <a:pPr/>
              <a:t>30</a:t>
            </a:fld>
            <a:endParaRPr lang="en-US"/>
          </a:p>
        </p:txBody>
      </p:sp>
    </p:spTree>
    <p:extLst>
      <p:ext uri="{BB962C8B-B14F-4D97-AF65-F5344CB8AC3E}">
        <p14:creationId xmlns:p14="http://schemas.microsoft.com/office/powerpoint/2010/main" val="465558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Done</a:t>
            </a:r>
          </a:p>
          <a:p>
            <a:endParaRPr lang="en-US"/>
          </a:p>
        </p:txBody>
      </p:sp>
      <p:sp>
        <p:nvSpPr>
          <p:cNvPr id="4" name="Slide Number Placeholder 3"/>
          <p:cNvSpPr>
            <a:spLocks noGrp="1"/>
          </p:cNvSpPr>
          <p:nvPr>
            <p:ph type="sldNum" sz="quarter" idx="5"/>
          </p:nvPr>
        </p:nvSpPr>
        <p:spPr/>
        <p:txBody>
          <a:bodyPr/>
          <a:lstStyle/>
          <a:p>
            <a:fld id="{06B0FC7D-8687-9A40-9CA8-0B2F00AB98E3}" type="slidenum">
              <a:rPr lang="en-US" smtClean="0"/>
              <a:pPr/>
              <a:t>3</a:t>
            </a:fld>
            <a:endParaRPr lang="en-US"/>
          </a:p>
        </p:txBody>
      </p:sp>
    </p:spTree>
    <p:extLst>
      <p:ext uri="{BB962C8B-B14F-4D97-AF65-F5344CB8AC3E}">
        <p14:creationId xmlns:p14="http://schemas.microsoft.com/office/powerpoint/2010/main" val="834483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0CC4C-1FE6-17F3-0EE2-39537477DA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79F8CE-C2FC-306C-A2D3-EE721D882C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C8F6E7-67F0-0B57-699F-593306955152}"/>
              </a:ext>
            </a:extLst>
          </p:cNvPr>
          <p:cNvSpPr>
            <a:spLocks noGrp="1"/>
          </p:cNvSpPr>
          <p:nvPr>
            <p:ph type="body" idx="1"/>
          </p:nvPr>
        </p:nvSpPr>
        <p:spPr/>
        <p:txBody>
          <a:bodyPr/>
          <a:lstStyle/>
          <a:p>
            <a:r>
              <a:rPr lang="en-CA" sz="1800" dirty="0"/>
              <a:t>ff</a:t>
            </a:r>
          </a:p>
        </p:txBody>
      </p:sp>
      <p:sp>
        <p:nvSpPr>
          <p:cNvPr id="4" name="Slide Number Placeholder 3">
            <a:extLst>
              <a:ext uri="{FF2B5EF4-FFF2-40B4-BE49-F238E27FC236}">
                <a16:creationId xmlns:a16="http://schemas.microsoft.com/office/drawing/2014/main" id="{56CF6311-1B7E-07BE-AD74-ECF38257D9D0}"/>
              </a:ext>
            </a:extLst>
          </p:cNvPr>
          <p:cNvSpPr>
            <a:spLocks noGrp="1"/>
          </p:cNvSpPr>
          <p:nvPr>
            <p:ph type="sldNum" sz="quarter" idx="5"/>
          </p:nvPr>
        </p:nvSpPr>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06B0FC7D-8687-9A40-9CA8-0B2F00AB98E3}" type="slidenum">
              <a:rPr kumimoji="0" lang="en-US" sz="1200" b="0" i="0" u="none" strike="noStrike" kern="1200" cap="none" spc="0" normalizeH="0" baseline="0" noProof="0" smtClean="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Tree>
    <p:extLst>
      <p:ext uri="{BB962C8B-B14F-4D97-AF65-F5344CB8AC3E}">
        <p14:creationId xmlns:p14="http://schemas.microsoft.com/office/powerpoint/2010/main" val="4321297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pPr marL="0" marR="0" lvl="0" indent="0" algn="r" defTabSz="554492" rtl="0" eaLnBrk="1" fontAlgn="auto" latinLnBrk="0" hangingPunct="1">
              <a:lnSpc>
                <a:spcPct val="100000"/>
              </a:lnSpc>
              <a:spcBef>
                <a:spcPts val="0"/>
              </a:spcBef>
              <a:spcAft>
                <a:spcPts val="0"/>
              </a:spcAft>
              <a:buClrTx/>
              <a:buSzTx/>
              <a:buFontTx/>
              <a:buNone/>
              <a:tabLst/>
              <a:defRPr/>
            </a:pPr>
            <a:fld id="{5FDC0BE5-8237-434B-AB26-F93C2EF449B3}" type="slidenum">
              <a:rPr kumimoji="0" lang="en-US" altLang="x-none"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rPr>
              <a:pPr marL="0" marR="0" lvl="0" indent="0" algn="r" defTabSz="554492" rtl="0" eaLnBrk="1" fontAlgn="auto" latinLnBrk="0" hangingPunct="1">
                <a:lnSpc>
                  <a:spcPct val="100000"/>
                </a:lnSpc>
                <a:spcBef>
                  <a:spcPts val="0"/>
                </a:spcBef>
                <a:spcAft>
                  <a:spcPts val="0"/>
                </a:spcAft>
                <a:buClrTx/>
                <a:buSzTx/>
                <a:buFontTx/>
                <a:buNone/>
                <a:tabLst/>
                <a:defRPr/>
              </a:pPr>
              <a:t>5</a:t>
            </a:fld>
            <a:endParaRPr kumimoji="0" lang="en-US" altLang="x-none" sz="1200" b="0" i="0" u="none" strike="noStrike" kern="1200" cap="none" spc="0" normalizeH="0" baseline="0" noProof="0">
              <a:ln>
                <a:noFill/>
              </a:ln>
              <a:solidFill>
                <a:prstClr val="black"/>
              </a:solidFill>
              <a:effectLst/>
              <a:uLnTx/>
              <a:uFillTx/>
              <a:latin typeface="Roboto Condensed Light" panose="02000000000000000000" pitchFamily="2" charset="0"/>
              <a:ea typeface="+mn-ea"/>
              <a:cs typeface="+mn-cs"/>
            </a:endParaRPr>
          </a:p>
        </p:txBody>
      </p:sp>
      <p:sp>
        <p:nvSpPr>
          <p:cNvPr id="6145" name="Text Box 1"/>
          <p:cNvSpPr txBox="1">
            <a:spLocks noGrp="1" noRot="1" noChangeAspect="1" noChangeArrowheads="1"/>
          </p:cNvSpPr>
          <p:nvPr>
            <p:ph type="sldImg"/>
          </p:nvPr>
        </p:nvSpPr>
        <p:spPr bwMode="auto">
          <a:xfrm>
            <a:off x="687388" y="1143000"/>
            <a:ext cx="5481637" cy="308451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146" name="Text Box 2"/>
          <p:cNvSpPr txBox="1">
            <a:spLocks noGrp="1" noChangeArrowheads="1"/>
          </p:cNvSpPr>
          <p:nvPr>
            <p:ph type="body" idx="1"/>
          </p:nvPr>
        </p:nvSpPr>
        <p:spPr bwMode="auto">
          <a:xfrm>
            <a:off x="685800" y="4400550"/>
            <a:ext cx="5484813" cy="35988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altLang="x-none"/>
              <a:t>Done</a:t>
            </a:r>
            <a:endParaRPr lang="x-none" altLang="x-none"/>
          </a:p>
        </p:txBody>
      </p:sp>
    </p:spTree>
    <p:extLst>
      <p:ext uri="{BB962C8B-B14F-4D97-AF65-F5344CB8AC3E}">
        <p14:creationId xmlns:p14="http://schemas.microsoft.com/office/powerpoint/2010/main" val="337865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Done</a:t>
            </a:r>
          </a:p>
        </p:txBody>
      </p:sp>
      <p:sp>
        <p:nvSpPr>
          <p:cNvPr id="4" name="Slide Number Placeholder 3"/>
          <p:cNvSpPr>
            <a:spLocks noGrp="1"/>
          </p:cNvSpPr>
          <p:nvPr>
            <p:ph type="sldNum" sz="quarter" idx="5"/>
          </p:nvPr>
        </p:nvSpPr>
        <p:spPr/>
        <p:txBody>
          <a:bodyPr/>
          <a:lstStyle/>
          <a:p>
            <a:fld id="{06B0FC7D-8687-9A40-9CA8-0B2F00AB98E3}" type="slidenum">
              <a:rPr lang="en-US" smtClean="0"/>
              <a:pPr/>
              <a:t>6</a:t>
            </a:fld>
            <a:endParaRPr lang="en-US"/>
          </a:p>
        </p:txBody>
      </p:sp>
    </p:spTree>
    <p:extLst>
      <p:ext uri="{BB962C8B-B14F-4D97-AF65-F5344CB8AC3E}">
        <p14:creationId xmlns:p14="http://schemas.microsoft.com/office/powerpoint/2010/main" val="4653730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Done</a:t>
            </a:r>
          </a:p>
        </p:txBody>
      </p:sp>
      <p:sp>
        <p:nvSpPr>
          <p:cNvPr id="4" name="Slide Number Placeholder 3"/>
          <p:cNvSpPr>
            <a:spLocks noGrp="1"/>
          </p:cNvSpPr>
          <p:nvPr>
            <p:ph type="sldNum" sz="quarter" idx="5"/>
          </p:nvPr>
        </p:nvSpPr>
        <p:spPr/>
        <p:txBody>
          <a:bodyPr/>
          <a:lstStyle/>
          <a:p>
            <a:fld id="{06B0FC7D-8687-9A40-9CA8-0B2F00AB98E3}" type="slidenum">
              <a:rPr lang="en-US" smtClean="0"/>
              <a:pPr/>
              <a:t>7</a:t>
            </a:fld>
            <a:endParaRPr lang="en-US"/>
          </a:p>
        </p:txBody>
      </p:sp>
    </p:spTree>
    <p:extLst>
      <p:ext uri="{BB962C8B-B14F-4D97-AF65-F5344CB8AC3E}">
        <p14:creationId xmlns:p14="http://schemas.microsoft.com/office/powerpoint/2010/main" val="19949345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Done</a:t>
            </a:r>
          </a:p>
          <a:p>
            <a:endParaRPr lang="en-US"/>
          </a:p>
        </p:txBody>
      </p:sp>
      <p:sp>
        <p:nvSpPr>
          <p:cNvPr id="4" name="Slide Number Placeholder 3"/>
          <p:cNvSpPr>
            <a:spLocks noGrp="1"/>
          </p:cNvSpPr>
          <p:nvPr>
            <p:ph type="sldNum" sz="quarter" idx="5"/>
          </p:nvPr>
        </p:nvSpPr>
        <p:spPr/>
        <p:txBody>
          <a:bodyPr/>
          <a:lstStyle/>
          <a:p>
            <a:fld id="{06B0FC7D-8687-9A40-9CA8-0B2F00AB98E3}" type="slidenum">
              <a:rPr lang="en-US" smtClean="0"/>
              <a:pPr/>
              <a:t>8</a:t>
            </a:fld>
            <a:endParaRPr lang="en-US"/>
          </a:p>
        </p:txBody>
      </p:sp>
    </p:spTree>
    <p:extLst>
      <p:ext uri="{BB962C8B-B14F-4D97-AF65-F5344CB8AC3E}">
        <p14:creationId xmlns:p14="http://schemas.microsoft.com/office/powerpoint/2010/main" val="31252396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Done</a:t>
            </a:r>
          </a:p>
        </p:txBody>
      </p:sp>
      <p:sp>
        <p:nvSpPr>
          <p:cNvPr id="4" name="Slide Number Placeholder 3"/>
          <p:cNvSpPr>
            <a:spLocks noGrp="1"/>
          </p:cNvSpPr>
          <p:nvPr>
            <p:ph type="sldNum" sz="quarter" idx="5"/>
          </p:nvPr>
        </p:nvSpPr>
        <p:spPr/>
        <p:txBody>
          <a:bodyPr/>
          <a:lstStyle/>
          <a:p>
            <a:fld id="{06B0FC7D-8687-9A40-9CA8-0B2F00AB98E3}" type="slidenum">
              <a:rPr lang="en-US" smtClean="0"/>
              <a:pPr/>
              <a:t>9</a:t>
            </a:fld>
            <a:endParaRPr lang="en-US"/>
          </a:p>
        </p:txBody>
      </p:sp>
    </p:spTree>
    <p:extLst>
      <p:ext uri="{BB962C8B-B14F-4D97-AF65-F5344CB8AC3E}">
        <p14:creationId xmlns:p14="http://schemas.microsoft.com/office/powerpoint/2010/main" val="384561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vider-Dark-C">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CA4CF44-3FA5-AB47-A9F1-3ABFB8945ADF}"/>
              </a:ext>
            </a:extLst>
          </p:cNvPr>
          <p:cNvSpPr>
            <a:spLocks noGrp="1"/>
          </p:cNvSpPr>
          <p:nvPr>
            <p:ph type="body" sz="quarter" idx="10" hasCustomPrompt="1"/>
          </p:nvPr>
        </p:nvSpPr>
        <p:spPr>
          <a:xfrm>
            <a:off x="650875" y="1391732"/>
            <a:ext cx="6579266" cy="724147"/>
          </a:xfrm>
          <a:prstGeom prst="rect">
            <a:avLst/>
          </a:prstGeom>
        </p:spPr>
        <p:txBody>
          <a:bodyPr/>
          <a:lstStyle>
            <a:lvl1pPr marL="0" indent="0">
              <a:lnSpc>
                <a:spcPct val="90000"/>
              </a:lnSpc>
              <a:buNone/>
              <a:defRPr sz="4400" b="1" i="0">
                <a:solidFill>
                  <a:schemeClr val="bg1"/>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Section Title</a:t>
            </a:r>
          </a:p>
        </p:txBody>
      </p:sp>
      <p:sp>
        <p:nvSpPr>
          <p:cNvPr id="6" name="Text Placeholder 12">
            <a:extLst>
              <a:ext uri="{FF2B5EF4-FFF2-40B4-BE49-F238E27FC236}">
                <a16:creationId xmlns:a16="http://schemas.microsoft.com/office/drawing/2014/main" id="{905BC031-740B-CC4C-8978-657A3DB9FD02}"/>
              </a:ext>
            </a:extLst>
          </p:cNvPr>
          <p:cNvSpPr>
            <a:spLocks noGrp="1"/>
          </p:cNvSpPr>
          <p:nvPr>
            <p:ph type="body" sz="quarter" idx="11" hasCustomPrompt="1"/>
          </p:nvPr>
        </p:nvSpPr>
        <p:spPr>
          <a:xfrm>
            <a:off x="650874" y="2166970"/>
            <a:ext cx="6589897" cy="2139216"/>
          </a:xfrm>
          <a:prstGeom prst="rect">
            <a:avLst/>
          </a:prstGeom>
        </p:spPr>
        <p:txBody>
          <a:bodyPr/>
          <a:lstStyle>
            <a:lvl1pPr marL="0" indent="0">
              <a:lnSpc>
                <a:spcPct val="100000"/>
              </a:lnSpc>
              <a:buNone/>
              <a:defRPr sz="2000" b="0" i="0">
                <a:solidFill>
                  <a:schemeClr val="bg1"/>
                </a:solidFill>
                <a:latin typeface="Montserrat Medium"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a:t>Subtitle text here</a:t>
            </a:r>
          </a:p>
        </p:txBody>
      </p:sp>
    </p:spTree>
    <p:extLst>
      <p:ext uri="{BB962C8B-B14F-4D97-AF65-F5344CB8AC3E}">
        <p14:creationId xmlns:p14="http://schemas.microsoft.com/office/powerpoint/2010/main" val="10103240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lueprint Overview">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5410086" cy="1130188"/>
          </a:xfrm>
        </p:spPr>
        <p:txBody>
          <a:bodyPr>
            <a:noAutofit/>
          </a:bodyPr>
          <a:lstStyle>
            <a:lvl1pPr>
              <a:defRPr b="0" i="0">
                <a:solidFill>
                  <a:srgbClr val="4A4A4A"/>
                </a:solidFill>
              </a:defRPr>
            </a:lvl1pPr>
          </a:lstStyle>
          <a:p>
            <a:r>
              <a:rPr lang="en-US"/>
              <a:t>Click to edit Master title style</a:t>
            </a:r>
          </a:p>
        </p:txBody>
      </p:sp>
      <p:sp>
        <p:nvSpPr>
          <p:cNvPr id="15" name="Text Placeholder 13">
            <a:extLst>
              <a:ext uri="{FF2B5EF4-FFF2-40B4-BE49-F238E27FC236}">
                <a16:creationId xmlns:a16="http://schemas.microsoft.com/office/drawing/2014/main" id="{74424E38-EBD1-9942-88D3-BFBB97FDAA1A}"/>
              </a:ext>
            </a:extLst>
          </p:cNvPr>
          <p:cNvSpPr>
            <a:spLocks noGrp="1"/>
          </p:cNvSpPr>
          <p:nvPr>
            <p:ph type="body" sz="quarter" idx="10"/>
          </p:nvPr>
        </p:nvSpPr>
        <p:spPr>
          <a:xfrm>
            <a:off x="7177090" y="1085064"/>
            <a:ext cx="4656325" cy="726888"/>
          </a:xfrm>
          <a:prstGeom prst="rect">
            <a:avLst/>
          </a:prstGeom>
        </p:spPr>
        <p:txBody>
          <a:bodyPr lIns="0" tIns="0" rIns="0" bIns="0">
            <a:noAutofit/>
          </a:bodyPr>
          <a:lstStyle>
            <a:lvl1pPr marL="0" indent="0">
              <a:lnSpc>
                <a:spcPct val="100000"/>
              </a:lnSpc>
              <a:buNone/>
              <a:defRPr sz="1200" b="0" i="0">
                <a:solidFill>
                  <a:srgbClr val="2576B7"/>
                </a:solidFill>
                <a:latin typeface="Montserrat SemiBold" pitchFamily="2" charset="77"/>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3887524896"/>
      </p:ext>
    </p:extLst>
  </p:cSld>
  <p:clrMapOvr>
    <a:masterClrMapping/>
  </p:clrMapOvr>
  <p:extLst>
    <p:ext uri="{DCECCB84-F9BA-43D5-87BE-67443E8EF086}">
      <p15:sldGuideLst xmlns:p15="http://schemas.microsoft.com/office/powerpoint/2012/main">
        <p15:guide id="1" orient="horz" pos="89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cSld name="1_Header / Bodycopy">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335406" y="260648"/>
            <a:ext cx="11502537" cy="864096"/>
          </a:xfrm>
        </p:spPr>
        <p:txBody>
          <a:bodyPr/>
          <a:lstStyle>
            <a:lvl1pPr algn="l">
              <a:lnSpc>
                <a:spcPts val="2600"/>
              </a:lnSpc>
              <a:defRPr sz="2400" baseline="0">
                <a:solidFill>
                  <a:schemeClr val="tx1"/>
                </a:solidFill>
              </a:defRPr>
            </a:lvl1pPr>
          </a:lstStyle>
          <a:p>
            <a:r>
              <a:rPr lang="en-US"/>
              <a:t>Page Header (Georgia, 24pt) </a:t>
            </a:r>
            <a:endParaRPr lang="en-CA"/>
          </a:p>
        </p:txBody>
      </p:sp>
      <p:sp>
        <p:nvSpPr>
          <p:cNvPr id="55" name="Text Placeholder 41"/>
          <p:cNvSpPr>
            <a:spLocks noGrp="1"/>
          </p:cNvSpPr>
          <p:nvPr>
            <p:ph type="body" sz="quarter" idx="16" hasCustomPrompt="1"/>
          </p:nvPr>
        </p:nvSpPr>
        <p:spPr>
          <a:xfrm>
            <a:off x="332446" y="1232756"/>
            <a:ext cx="11505494" cy="4973925"/>
          </a:xfrm>
        </p:spPr>
        <p:txBody>
          <a:bodyPr/>
          <a:lstStyle>
            <a:lvl1pPr marL="174591" indent="-174591">
              <a:lnSpc>
                <a:spcPct val="100000"/>
              </a:lnSpc>
              <a:spcBef>
                <a:spcPts val="500"/>
              </a:spcBef>
              <a:buClr>
                <a:schemeClr val="tx1"/>
              </a:buClr>
              <a:buSzPct val="120000"/>
              <a:buFont typeface="Arial" pitchFamily="34" charset="0"/>
              <a:buChar char="•"/>
              <a:defRPr sz="1200" baseline="0">
                <a:latin typeface="Arial" panose="020B0604020202020204" pitchFamily="34" charset="0"/>
              </a:defRPr>
            </a:lvl1pPr>
            <a:lvl2pPr marL="361878" indent="-180939">
              <a:lnSpc>
                <a:spcPct val="100000"/>
              </a:lnSpc>
              <a:spcBef>
                <a:spcPts val="500"/>
              </a:spcBef>
              <a:buClr>
                <a:schemeClr val="tx1"/>
              </a:buClr>
              <a:buSzPct val="150000"/>
              <a:buFont typeface="Arial" pitchFamily="34" charset="0"/>
              <a:buChar char="◦"/>
              <a:defRPr sz="1200">
                <a:latin typeface="Arial" panose="020B0604020202020204" pitchFamily="34" charset="0"/>
              </a:defRPr>
            </a:lvl2pPr>
            <a:lvl3pPr marL="542817" indent="-180939">
              <a:lnSpc>
                <a:spcPct val="100000"/>
              </a:lnSpc>
              <a:spcBef>
                <a:spcPts val="500"/>
              </a:spcBef>
              <a:buClr>
                <a:schemeClr val="tx1"/>
              </a:buClr>
              <a:buSzPct val="100000"/>
              <a:buFont typeface="Arial" pitchFamily="34" charset="0"/>
              <a:buChar char="–"/>
              <a:defRPr sz="1200" baseline="0">
                <a:latin typeface="Arial" panose="020B0604020202020204" pitchFamily="34" charset="0"/>
              </a:defRPr>
            </a:lvl3pPr>
            <a:lvl4pPr marL="714233" indent="-171416">
              <a:lnSpc>
                <a:spcPct val="100000"/>
              </a:lnSpc>
              <a:spcBef>
                <a:spcPts val="500"/>
              </a:spcBef>
              <a:buSzPct val="100000"/>
              <a:buFont typeface="Wingdings" pitchFamily="2" charset="2"/>
              <a:buChar char="§"/>
              <a:defRPr sz="1200">
                <a:latin typeface="Arial" panose="020B0604020202020204" pitchFamily="34" charset="0"/>
              </a:defRPr>
            </a:lvl4pPr>
            <a:lvl5pPr marL="1614166" indent="-174591">
              <a:lnSpc>
                <a:spcPts val="1350"/>
              </a:lnSpc>
              <a:spcBef>
                <a:spcPts val="500"/>
              </a:spcBef>
              <a:buSzPct val="150000"/>
              <a:buFont typeface="Arial" pitchFamily="34" charset="0"/>
              <a:buChar char="◦"/>
              <a:tabLst/>
              <a:defRPr sz="1200" baseline="0"/>
            </a:lvl5pPr>
          </a:lstStyle>
          <a:p>
            <a:pPr lvl="0"/>
            <a:r>
              <a:rPr lang="en-US"/>
              <a:t>First Level (Arial, 12pt)</a:t>
            </a:r>
          </a:p>
          <a:p>
            <a:pPr lvl="1"/>
            <a:r>
              <a:rPr lang="en-US"/>
              <a:t>Second Level (Arial, 12pt)</a:t>
            </a:r>
          </a:p>
          <a:p>
            <a:pPr lvl="2"/>
            <a:r>
              <a:rPr lang="en-US"/>
              <a:t>Third Level (Arial, 12pt)</a:t>
            </a:r>
          </a:p>
          <a:p>
            <a:pPr lvl="3"/>
            <a:r>
              <a:rPr lang="en-US"/>
              <a:t>Forth Level (Arial, 12pt)</a:t>
            </a:r>
          </a:p>
        </p:txBody>
      </p:sp>
      <p:sp>
        <p:nvSpPr>
          <p:cNvPr id="4" name="TextBox 3">
            <a:extLst>
              <a:ext uri="{FF2B5EF4-FFF2-40B4-BE49-F238E27FC236}">
                <a16:creationId xmlns:a16="http://schemas.microsoft.com/office/drawing/2014/main" id="{9CCD3932-957E-C646-B878-DB98E1F75122}"/>
              </a:ext>
            </a:extLst>
          </p:cNvPr>
          <p:cNvSpPr txBox="1"/>
          <p:nvPr userDrawn="1"/>
        </p:nvSpPr>
        <p:spPr>
          <a:xfrm>
            <a:off x="375594" y="6547750"/>
            <a:ext cx="1668780" cy="216371"/>
          </a:xfrm>
          <a:prstGeom prst="rect">
            <a:avLst/>
          </a:prstGeom>
        </p:spPr>
        <p:txBody>
          <a:bodyPr wrap="none" lIns="0" tIns="0" rIns="0" bIns="0" numCol="1" spcCol="360000" rtlCol="0">
            <a:noAutofit/>
          </a:bodyPr>
          <a:lstStyle/>
          <a:p>
            <a:pPr algn="l">
              <a:lnSpc>
                <a:spcPct val="110000"/>
              </a:lnSpc>
            </a:pPr>
            <a:r>
              <a:rPr lang="en-US" sz="700" b="1" spc="30">
                <a:solidFill>
                  <a:schemeClr val="tx2"/>
                </a:solidFill>
                <a:latin typeface="Montserrat" pitchFamily="2" charset="77"/>
                <a:ea typeface="Roboto Condensed Light" panose="02000000000000000000" pitchFamily="2" charset="0"/>
              </a:rPr>
              <a:t>FY22-25 Signant Health IT Strategy</a:t>
            </a:r>
          </a:p>
        </p:txBody>
      </p:sp>
    </p:spTree>
    <p:extLst>
      <p:ext uri="{BB962C8B-B14F-4D97-AF65-F5344CB8AC3E}">
        <p14:creationId xmlns:p14="http://schemas.microsoft.com/office/powerpoint/2010/main" val="4284431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lour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221A20-951A-764D-B6F1-80B2C908A706}"/>
              </a:ext>
            </a:extLst>
          </p:cNvPr>
          <p:cNvSpPr>
            <a:spLocks noGrp="1"/>
          </p:cNvSpPr>
          <p:nvPr>
            <p:ph type="title"/>
          </p:nvPr>
        </p:nvSpPr>
        <p:spPr>
          <a:xfrm>
            <a:off x="375592" y="488457"/>
            <a:ext cx="8601721" cy="1130188"/>
          </a:xfrm>
        </p:spPr>
        <p:txBody>
          <a:bodyPr/>
          <a:lstStyle>
            <a:lvl1pPr>
              <a:defRPr sz="4500"/>
            </a:lvl1pPr>
          </a:lstStyle>
          <a:p>
            <a:r>
              <a:rPr lang="en-GB"/>
              <a:t>Click to edit Master title style</a:t>
            </a:r>
            <a:endParaRPr lang="en-US"/>
          </a:p>
        </p:txBody>
      </p:sp>
      <p:sp>
        <p:nvSpPr>
          <p:cNvPr id="4" name="TextBox 3">
            <a:extLst>
              <a:ext uri="{FF2B5EF4-FFF2-40B4-BE49-F238E27FC236}">
                <a16:creationId xmlns:a16="http://schemas.microsoft.com/office/drawing/2014/main" id="{D6A3A8D6-CC03-A4BC-30E0-25C92B6FA861}"/>
              </a:ext>
            </a:extLst>
          </p:cNvPr>
          <p:cNvSpPr txBox="1"/>
          <p:nvPr userDrawn="1"/>
        </p:nvSpPr>
        <p:spPr>
          <a:xfrm>
            <a:off x="8804022" y="6550714"/>
            <a:ext cx="3438335" cy="107722"/>
          </a:xfrm>
          <a:prstGeom prst="rect">
            <a:avLst/>
          </a:prstGeom>
        </p:spPr>
        <p:txBody>
          <a:bodyPr vert="horz" wrap="square" lIns="0" tIns="0" rIns="91428" bIns="0" rtlCol="0">
            <a:spAutoFit/>
          </a:bodyPr>
          <a:lstStyle/>
          <a:p>
            <a:pPr marL="7700" marR="242951" lvl="0" indent="0" algn="r" defTabSz="554437" rtl="0" eaLnBrk="1" fontAlgn="auto" latinLnBrk="0" hangingPunct="1">
              <a:lnSpc>
                <a:spcPct val="100000"/>
              </a:lnSpc>
              <a:spcBef>
                <a:spcPts val="55"/>
              </a:spcBef>
              <a:spcAft>
                <a:spcPts val="0"/>
              </a:spcAft>
              <a:buClrTx/>
              <a:buSzTx/>
              <a:buFontTx/>
              <a:buNone/>
              <a:tabLst/>
              <a:defRPr/>
            </a:pPr>
            <a:r>
              <a:rPr lang="en-CA" sz="700" b="0" i="0" spc="30" baseline="0">
                <a:solidFill>
                  <a:schemeClr val="tx1">
                    <a:lumMod val="50000"/>
                  </a:schemeClr>
                </a:solidFill>
                <a:latin typeface="Montserrat Light" pitchFamily="2" charset="77"/>
              </a:rPr>
              <a:t>Oregon Public Utility Commission   |   </a:t>
            </a:r>
            <a:fld id="{81D60167-4931-47E6-BA6A-407CBD079E47}" type="slidenum">
              <a:rPr lang="en-CA" sz="700" b="0" i="0" spc="30" baseline="0" smtClean="0">
                <a:solidFill>
                  <a:schemeClr val="tx1">
                    <a:lumMod val="50000"/>
                  </a:schemeClr>
                </a:solidFill>
                <a:latin typeface="Montserrat Light" pitchFamily="2" charset="77"/>
                <a:cs typeface="Arial" panose="020B0604020202020204" pitchFamily="34" charset="0"/>
              </a:rPr>
              <a:pPr marL="7700" marR="242951" lvl="0" indent="0" algn="r" defTabSz="554437" rtl="0" eaLnBrk="1" fontAlgn="auto" latinLnBrk="0" hangingPunct="1">
                <a:lnSpc>
                  <a:spcPct val="100000"/>
                </a:lnSpc>
                <a:spcBef>
                  <a:spcPts val="55"/>
                </a:spcBef>
                <a:spcAft>
                  <a:spcPts val="0"/>
                </a:spcAft>
                <a:buClrTx/>
                <a:buSzTx/>
                <a:buFontTx/>
                <a:buNone/>
                <a:tabLst/>
                <a:defRPr/>
              </a:pPr>
              <a:t>‹#›</a:t>
            </a:fld>
            <a:endParaRPr sz="700" b="0" i="0" spc="30" baseline="0">
              <a:solidFill>
                <a:schemeClr val="tx1">
                  <a:lumMod val="50000"/>
                </a:schemeClr>
              </a:solidFill>
              <a:latin typeface="Montserrat Light" pitchFamily="2" charset="77"/>
              <a:cs typeface="Arial" panose="020B0604020202020204" pitchFamily="34" charset="0"/>
            </a:endParaRPr>
          </a:p>
        </p:txBody>
      </p:sp>
    </p:spTree>
    <p:extLst>
      <p:ext uri="{BB962C8B-B14F-4D97-AF65-F5344CB8AC3E}">
        <p14:creationId xmlns:p14="http://schemas.microsoft.com/office/powerpoint/2010/main" val="2114881123"/>
      </p:ext>
    </p:extLst>
  </p:cSld>
  <p:clrMapOvr>
    <a:masterClrMapping/>
  </p:clrMapOvr>
  <p:extLst>
    <p:ext uri="{DCECCB84-F9BA-43D5-87BE-67443E8EF086}">
      <p15:sldGuideLst xmlns:p15="http://schemas.microsoft.com/office/powerpoint/2012/main">
        <p15:guide id="1" orient="horz" pos="413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Blueprint Overview">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5410086" cy="1130188"/>
          </a:xfrm>
        </p:spPr>
        <p:txBody>
          <a:bodyPr>
            <a:noAutofit/>
          </a:bodyPr>
          <a:lstStyle>
            <a:lvl1pPr>
              <a:defRPr b="0" i="0">
                <a:solidFill>
                  <a:srgbClr val="4A4A4A"/>
                </a:solidFill>
              </a:defRPr>
            </a:lvl1pPr>
          </a:lstStyle>
          <a:p>
            <a:r>
              <a:rPr lang="en-US"/>
              <a:t>Click to edit Master title style</a:t>
            </a:r>
          </a:p>
        </p:txBody>
      </p:sp>
      <p:sp>
        <p:nvSpPr>
          <p:cNvPr id="15" name="Text Placeholder 13">
            <a:extLst>
              <a:ext uri="{FF2B5EF4-FFF2-40B4-BE49-F238E27FC236}">
                <a16:creationId xmlns:a16="http://schemas.microsoft.com/office/drawing/2014/main" id="{74424E38-EBD1-9942-88D3-BFBB97FDAA1A}"/>
              </a:ext>
            </a:extLst>
          </p:cNvPr>
          <p:cNvSpPr>
            <a:spLocks noGrp="1"/>
          </p:cNvSpPr>
          <p:nvPr>
            <p:ph type="body" sz="quarter" idx="10"/>
          </p:nvPr>
        </p:nvSpPr>
        <p:spPr>
          <a:xfrm>
            <a:off x="7177088" y="1085064"/>
            <a:ext cx="4656325" cy="726888"/>
          </a:xfrm>
          <a:prstGeom prst="rect">
            <a:avLst/>
          </a:prstGeom>
        </p:spPr>
        <p:txBody>
          <a:bodyPr lIns="0" tIns="0" rIns="0" bIns="0">
            <a:noAutofit/>
          </a:bodyPr>
          <a:lstStyle>
            <a:lvl1pPr marL="0" indent="0">
              <a:lnSpc>
                <a:spcPct val="100000"/>
              </a:lnSpc>
              <a:buNone/>
              <a:defRPr sz="1200" b="0" i="0">
                <a:solidFill>
                  <a:srgbClr val="2576B7"/>
                </a:solidFill>
                <a:latin typeface="Montserrat SemiBold" pitchFamily="2" charset="77"/>
                <a:cs typeface="Arial" panose="020B0604020202020204" pitchFamily="34" charset="0"/>
              </a:defRPr>
            </a:lvl1pPr>
          </a:lstStyle>
          <a:p>
            <a:pPr lvl="0"/>
            <a:r>
              <a:rPr lang="en-US"/>
              <a:t>Click to edit Master text styles</a:t>
            </a:r>
          </a:p>
        </p:txBody>
      </p:sp>
      <p:sp>
        <p:nvSpPr>
          <p:cNvPr id="2" name="TextBox 1">
            <a:extLst>
              <a:ext uri="{FF2B5EF4-FFF2-40B4-BE49-F238E27FC236}">
                <a16:creationId xmlns:a16="http://schemas.microsoft.com/office/drawing/2014/main" id="{47957E5C-3A44-CFC0-A06D-597873CFF696}"/>
              </a:ext>
            </a:extLst>
          </p:cNvPr>
          <p:cNvSpPr txBox="1"/>
          <p:nvPr userDrawn="1"/>
        </p:nvSpPr>
        <p:spPr>
          <a:xfrm>
            <a:off x="8804022" y="6550714"/>
            <a:ext cx="3438335" cy="107722"/>
          </a:xfrm>
          <a:prstGeom prst="rect">
            <a:avLst/>
          </a:prstGeom>
        </p:spPr>
        <p:txBody>
          <a:bodyPr vert="horz" wrap="square" lIns="0" tIns="0" rIns="91428" bIns="0" rtlCol="0">
            <a:spAutoFit/>
          </a:bodyPr>
          <a:lstStyle/>
          <a:p>
            <a:pPr marL="7700" marR="242951" lvl="0" indent="0" algn="r" defTabSz="554437" rtl="0" eaLnBrk="1" fontAlgn="auto" latinLnBrk="0" hangingPunct="1">
              <a:lnSpc>
                <a:spcPct val="100000"/>
              </a:lnSpc>
              <a:spcBef>
                <a:spcPts val="55"/>
              </a:spcBef>
              <a:spcAft>
                <a:spcPts val="0"/>
              </a:spcAft>
              <a:buClrTx/>
              <a:buSzTx/>
              <a:buFontTx/>
              <a:buNone/>
              <a:tabLst/>
              <a:defRPr/>
            </a:pPr>
            <a:r>
              <a:rPr lang="en-CA" sz="700" b="0" i="0" spc="30" baseline="0">
                <a:solidFill>
                  <a:schemeClr val="tx1">
                    <a:lumMod val="50000"/>
                  </a:schemeClr>
                </a:solidFill>
                <a:latin typeface="Montserrat Light" pitchFamily="2" charset="77"/>
              </a:rPr>
              <a:t>Oregon Public Utility Commission   |   </a:t>
            </a:r>
            <a:fld id="{81D60167-4931-47E6-BA6A-407CBD079E47}" type="slidenum">
              <a:rPr lang="en-CA" sz="700" b="0" i="0" spc="30" baseline="0" smtClean="0">
                <a:solidFill>
                  <a:schemeClr val="tx1">
                    <a:lumMod val="50000"/>
                  </a:schemeClr>
                </a:solidFill>
                <a:latin typeface="Montserrat Light" pitchFamily="2" charset="77"/>
                <a:cs typeface="Arial" panose="020B0604020202020204" pitchFamily="34" charset="0"/>
              </a:rPr>
              <a:pPr marL="7700" marR="242951" lvl="0" indent="0" algn="r" defTabSz="554437" rtl="0" eaLnBrk="1" fontAlgn="auto" latinLnBrk="0" hangingPunct="1">
                <a:lnSpc>
                  <a:spcPct val="100000"/>
                </a:lnSpc>
                <a:spcBef>
                  <a:spcPts val="55"/>
                </a:spcBef>
                <a:spcAft>
                  <a:spcPts val="0"/>
                </a:spcAft>
                <a:buClrTx/>
                <a:buSzTx/>
                <a:buFontTx/>
                <a:buNone/>
                <a:tabLst/>
                <a:defRPr/>
              </a:pPr>
              <a:t>‹#›</a:t>
            </a:fld>
            <a:endParaRPr sz="700" b="0" i="0" spc="30" baseline="0">
              <a:solidFill>
                <a:schemeClr val="tx1">
                  <a:lumMod val="50000"/>
                </a:schemeClr>
              </a:solidFill>
              <a:latin typeface="Montserrat Light" pitchFamily="2" charset="77"/>
              <a:cs typeface="Arial" panose="020B0604020202020204" pitchFamily="34" charset="0"/>
            </a:endParaRPr>
          </a:p>
        </p:txBody>
      </p:sp>
    </p:spTree>
    <p:extLst>
      <p:ext uri="{BB962C8B-B14F-4D97-AF65-F5344CB8AC3E}">
        <p14:creationId xmlns:p14="http://schemas.microsoft.com/office/powerpoint/2010/main" val="569714441"/>
      </p:ext>
    </p:extLst>
  </p:cSld>
  <p:clrMapOvr>
    <a:masterClrMapping/>
  </p:clrMapOvr>
  <p:extLst>
    <p:ext uri="{DCECCB84-F9BA-43D5-87BE-67443E8EF086}">
      <p15:sldGuideLst xmlns:p15="http://schemas.microsoft.com/office/powerpoint/2012/main">
        <p15:guide id="1" orient="horz" pos="89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1_Colours">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4EB4FB6-9F52-6374-041D-92E50B3D8DE4}"/>
              </a:ext>
            </a:extLst>
          </p:cNvPr>
          <p:cNvSpPr txBox="1"/>
          <p:nvPr userDrawn="1"/>
        </p:nvSpPr>
        <p:spPr>
          <a:xfrm>
            <a:off x="8804022" y="6550714"/>
            <a:ext cx="3438335" cy="107722"/>
          </a:xfrm>
          <a:prstGeom prst="rect">
            <a:avLst/>
          </a:prstGeom>
        </p:spPr>
        <p:txBody>
          <a:bodyPr vert="horz" wrap="square" lIns="0" tIns="0" rIns="91428" bIns="0" rtlCol="0">
            <a:spAutoFit/>
          </a:bodyPr>
          <a:lstStyle/>
          <a:p>
            <a:pPr marL="7700" marR="242951" lvl="0" indent="0" algn="r" defTabSz="554437" rtl="0" eaLnBrk="1" fontAlgn="auto" latinLnBrk="0" hangingPunct="1">
              <a:lnSpc>
                <a:spcPct val="100000"/>
              </a:lnSpc>
              <a:spcBef>
                <a:spcPts val="55"/>
              </a:spcBef>
              <a:spcAft>
                <a:spcPts val="0"/>
              </a:spcAft>
              <a:buClrTx/>
              <a:buSzTx/>
              <a:buFontTx/>
              <a:buNone/>
              <a:tabLst/>
              <a:defRPr/>
            </a:pPr>
            <a:r>
              <a:rPr lang="en-CA" sz="700" b="0" i="0" spc="30" baseline="0">
                <a:solidFill>
                  <a:schemeClr val="tx1">
                    <a:lumMod val="50000"/>
                  </a:schemeClr>
                </a:solidFill>
                <a:latin typeface="Montserrat Light" pitchFamily="2" charset="77"/>
              </a:rPr>
              <a:t>Oregon Public Utility Commission   |   </a:t>
            </a:r>
            <a:fld id="{81D60167-4931-47E6-BA6A-407CBD079E47}" type="slidenum">
              <a:rPr lang="en-CA" sz="700" b="0" i="0" spc="30" baseline="0" smtClean="0">
                <a:solidFill>
                  <a:schemeClr val="tx1">
                    <a:lumMod val="50000"/>
                  </a:schemeClr>
                </a:solidFill>
                <a:latin typeface="Montserrat Light" pitchFamily="2" charset="77"/>
                <a:cs typeface="Arial" panose="020B0604020202020204" pitchFamily="34" charset="0"/>
              </a:rPr>
              <a:pPr marL="7700" marR="242951" lvl="0" indent="0" algn="r" defTabSz="554437" rtl="0" eaLnBrk="1" fontAlgn="auto" latinLnBrk="0" hangingPunct="1">
                <a:lnSpc>
                  <a:spcPct val="100000"/>
                </a:lnSpc>
                <a:spcBef>
                  <a:spcPts val="55"/>
                </a:spcBef>
                <a:spcAft>
                  <a:spcPts val="0"/>
                </a:spcAft>
                <a:buClrTx/>
                <a:buSzTx/>
                <a:buFontTx/>
                <a:buNone/>
                <a:tabLst/>
                <a:defRPr/>
              </a:pPr>
              <a:t>‹#›</a:t>
            </a:fld>
            <a:endParaRPr sz="700" b="0" i="0" spc="30" baseline="0">
              <a:solidFill>
                <a:schemeClr val="tx1">
                  <a:lumMod val="50000"/>
                </a:schemeClr>
              </a:solidFill>
              <a:latin typeface="Montserrat Light" pitchFamily="2" charset="77"/>
              <a:cs typeface="Arial" panose="020B0604020202020204" pitchFamily="34" charset="0"/>
            </a:endParaRPr>
          </a:p>
        </p:txBody>
      </p:sp>
    </p:spTree>
    <p:extLst>
      <p:ext uri="{BB962C8B-B14F-4D97-AF65-F5344CB8AC3E}">
        <p14:creationId xmlns:p14="http://schemas.microsoft.com/office/powerpoint/2010/main" val="3838050682"/>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Divider-Dark-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DA9BAF7-9CF6-5841-AD8E-FFB5205BEB12}"/>
              </a:ext>
            </a:extLst>
          </p:cNvPr>
          <p:cNvSpPr>
            <a:spLocks noGrp="1"/>
          </p:cNvSpPr>
          <p:nvPr>
            <p:ph type="body" sz="quarter" idx="10" hasCustomPrompt="1"/>
          </p:nvPr>
        </p:nvSpPr>
        <p:spPr>
          <a:xfrm>
            <a:off x="650875" y="1391732"/>
            <a:ext cx="6579266" cy="724147"/>
          </a:xfrm>
          <a:prstGeom prst="rect">
            <a:avLst/>
          </a:prstGeom>
        </p:spPr>
        <p:txBody>
          <a:bodyPr/>
          <a:lstStyle>
            <a:lvl1pPr marL="0" indent="0">
              <a:lnSpc>
                <a:spcPct val="90000"/>
              </a:lnSpc>
              <a:buNone/>
              <a:defRPr sz="4400" b="1" i="0">
                <a:solidFill>
                  <a:schemeClr val="bg1"/>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Section Title</a:t>
            </a:r>
          </a:p>
        </p:txBody>
      </p:sp>
      <p:sp>
        <p:nvSpPr>
          <p:cNvPr id="6" name="Text Placeholder 12">
            <a:extLst>
              <a:ext uri="{FF2B5EF4-FFF2-40B4-BE49-F238E27FC236}">
                <a16:creationId xmlns:a16="http://schemas.microsoft.com/office/drawing/2014/main" id="{015924EB-B7C6-B44F-9370-05D45757CDB8}"/>
              </a:ext>
            </a:extLst>
          </p:cNvPr>
          <p:cNvSpPr>
            <a:spLocks noGrp="1"/>
          </p:cNvSpPr>
          <p:nvPr>
            <p:ph type="body" sz="quarter" idx="11" hasCustomPrompt="1"/>
          </p:nvPr>
        </p:nvSpPr>
        <p:spPr>
          <a:xfrm>
            <a:off x="650876" y="2166970"/>
            <a:ext cx="6589897" cy="2139216"/>
          </a:xfrm>
          <a:prstGeom prst="rect">
            <a:avLst/>
          </a:prstGeom>
        </p:spPr>
        <p:txBody>
          <a:bodyPr/>
          <a:lstStyle>
            <a:lvl1pPr marL="0" indent="0">
              <a:lnSpc>
                <a:spcPct val="100000"/>
              </a:lnSpc>
              <a:buNone/>
              <a:defRPr sz="2000" b="0" i="0">
                <a:solidFill>
                  <a:schemeClr val="bg1"/>
                </a:solidFill>
                <a:latin typeface="Montserrat Medium"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a:t>Subtitle text here</a:t>
            </a:r>
          </a:p>
        </p:txBody>
      </p:sp>
    </p:spTree>
    <p:extLst>
      <p:ext uri="{BB962C8B-B14F-4D97-AF65-F5344CB8AC3E}">
        <p14:creationId xmlns:p14="http://schemas.microsoft.com/office/powerpoint/2010/main" val="810253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lours">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7FBAB12-8784-E6F2-1B4E-44FAABE61DA2}"/>
              </a:ext>
            </a:extLst>
          </p:cNvPr>
          <p:cNvSpPr txBox="1"/>
          <p:nvPr userDrawn="1"/>
        </p:nvSpPr>
        <p:spPr>
          <a:xfrm>
            <a:off x="8804022" y="6550714"/>
            <a:ext cx="3438335" cy="107722"/>
          </a:xfrm>
          <a:prstGeom prst="rect">
            <a:avLst/>
          </a:prstGeom>
        </p:spPr>
        <p:txBody>
          <a:bodyPr vert="horz" wrap="square" lIns="0" tIns="0" rIns="91428" bIns="0" rtlCol="0">
            <a:spAutoFit/>
          </a:bodyPr>
          <a:lstStyle/>
          <a:p>
            <a:pPr marL="7700" marR="242951" lvl="0" indent="0" algn="r" defTabSz="554437" rtl="0" eaLnBrk="1" fontAlgn="auto" latinLnBrk="0" hangingPunct="1">
              <a:lnSpc>
                <a:spcPct val="100000"/>
              </a:lnSpc>
              <a:spcBef>
                <a:spcPts val="55"/>
              </a:spcBef>
              <a:spcAft>
                <a:spcPts val="0"/>
              </a:spcAft>
              <a:buClrTx/>
              <a:buSzTx/>
              <a:buFontTx/>
              <a:buNone/>
              <a:tabLst/>
              <a:defRPr/>
            </a:pPr>
            <a:r>
              <a:rPr lang="en-CA" sz="700" b="0" i="0" spc="30" baseline="0">
                <a:solidFill>
                  <a:schemeClr val="tx1">
                    <a:lumMod val="50000"/>
                  </a:schemeClr>
                </a:solidFill>
                <a:latin typeface="Montserrat Light" pitchFamily="2" charset="77"/>
              </a:rPr>
              <a:t>Oregon Public Utility Commission   |   </a:t>
            </a:r>
            <a:fld id="{81D60167-4931-47E6-BA6A-407CBD079E47}" type="slidenum">
              <a:rPr lang="en-CA" sz="700" b="0" i="0" spc="30" baseline="0" smtClean="0">
                <a:solidFill>
                  <a:schemeClr val="tx1">
                    <a:lumMod val="50000"/>
                  </a:schemeClr>
                </a:solidFill>
                <a:latin typeface="Montserrat Light" pitchFamily="2" charset="77"/>
                <a:cs typeface="Arial" panose="020B0604020202020204" pitchFamily="34" charset="0"/>
              </a:rPr>
              <a:pPr marL="7700" marR="242951" lvl="0" indent="0" algn="r" defTabSz="554437" rtl="0" eaLnBrk="1" fontAlgn="auto" latinLnBrk="0" hangingPunct="1">
                <a:lnSpc>
                  <a:spcPct val="100000"/>
                </a:lnSpc>
                <a:spcBef>
                  <a:spcPts val="55"/>
                </a:spcBef>
                <a:spcAft>
                  <a:spcPts val="0"/>
                </a:spcAft>
                <a:buClrTx/>
                <a:buSzTx/>
                <a:buFontTx/>
                <a:buNone/>
                <a:tabLst/>
                <a:defRPr/>
              </a:pPr>
              <a:t>‹#›</a:t>
            </a:fld>
            <a:endParaRPr sz="700" b="0" i="0" spc="30" baseline="0">
              <a:solidFill>
                <a:schemeClr val="tx1">
                  <a:lumMod val="50000"/>
                </a:schemeClr>
              </a:solidFill>
              <a:latin typeface="Montserrat Light" pitchFamily="2" charset="77"/>
              <a:cs typeface="Arial" panose="020B0604020202020204" pitchFamily="34" charset="0"/>
            </a:endParaRPr>
          </a:p>
        </p:txBody>
      </p:sp>
    </p:spTree>
    <p:extLst>
      <p:ext uri="{BB962C8B-B14F-4D97-AF65-F5344CB8AC3E}">
        <p14:creationId xmlns:p14="http://schemas.microsoft.com/office/powerpoint/2010/main" val="1941169362"/>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Dark-B">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DA9BAF7-9CF6-5841-AD8E-FFB5205BEB12}"/>
              </a:ext>
            </a:extLst>
          </p:cNvPr>
          <p:cNvSpPr>
            <a:spLocks noGrp="1"/>
          </p:cNvSpPr>
          <p:nvPr>
            <p:ph type="body" sz="quarter" idx="10" hasCustomPrompt="1"/>
          </p:nvPr>
        </p:nvSpPr>
        <p:spPr>
          <a:xfrm>
            <a:off x="650875" y="1391732"/>
            <a:ext cx="6579266" cy="724147"/>
          </a:xfrm>
          <a:prstGeom prst="rect">
            <a:avLst/>
          </a:prstGeom>
        </p:spPr>
        <p:txBody>
          <a:bodyPr/>
          <a:lstStyle>
            <a:lvl1pPr marL="0" indent="0">
              <a:lnSpc>
                <a:spcPct val="90000"/>
              </a:lnSpc>
              <a:buNone/>
              <a:defRPr sz="4400" b="1" i="0">
                <a:solidFill>
                  <a:schemeClr val="bg1"/>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Section Title</a:t>
            </a:r>
          </a:p>
        </p:txBody>
      </p:sp>
      <p:sp>
        <p:nvSpPr>
          <p:cNvPr id="6" name="Text Placeholder 12">
            <a:extLst>
              <a:ext uri="{FF2B5EF4-FFF2-40B4-BE49-F238E27FC236}">
                <a16:creationId xmlns:a16="http://schemas.microsoft.com/office/drawing/2014/main" id="{015924EB-B7C6-B44F-9370-05D45757CDB8}"/>
              </a:ext>
            </a:extLst>
          </p:cNvPr>
          <p:cNvSpPr>
            <a:spLocks noGrp="1"/>
          </p:cNvSpPr>
          <p:nvPr>
            <p:ph type="body" sz="quarter" idx="11" hasCustomPrompt="1"/>
          </p:nvPr>
        </p:nvSpPr>
        <p:spPr>
          <a:xfrm>
            <a:off x="650875" y="2166970"/>
            <a:ext cx="6589897" cy="2139216"/>
          </a:xfrm>
          <a:prstGeom prst="rect">
            <a:avLst/>
          </a:prstGeom>
        </p:spPr>
        <p:txBody>
          <a:bodyPr/>
          <a:lstStyle>
            <a:lvl1pPr marL="0" indent="0">
              <a:lnSpc>
                <a:spcPct val="100000"/>
              </a:lnSpc>
              <a:buNone/>
              <a:defRPr sz="2000" b="0" i="0">
                <a:solidFill>
                  <a:schemeClr val="bg1"/>
                </a:solidFill>
                <a:latin typeface="Montserrat Medium"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a:t>Subtitle text here</a:t>
            </a:r>
          </a:p>
        </p:txBody>
      </p:sp>
    </p:spTree>
    <p:extLst>
      <p:ext uri="{BB962C8B-B14F-4D97-AF65-F5344CB8AC3E}">
        <p14:creationId xmlns:p14="http://schemas.microsoft.com/office/powerpoint/2010/main" val="2139468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Dark-B">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DA9BAF7-9CF6-5841-AD8E-FFB5205BEB12}"/>
              </a:ext>
            </a:extLst>
          </p:cNvPr>
          <p:cNvSpPr>
            <a:spLocks noGrp="1"/>
          </p:cNvSpPr>
          <p:nvPr>
            <p:ph type="body" sz="quarter" idx="10" hasCustomPrompt="1"/>
          </p:nvPr>
        </p:nvSpPr>
        <p:spPr>
          <a:xfrm>
            <a:off x="650875" y="1391732"/>
            <a:ext cx="6579266" cy="724147"/>
          </a:xfrm>
          <a:prstGeom prst="rect">
            <a:avLst/>
          </a:prstGeom>
        </p:spPr>
        <p:txBody>
          <a:bodyPr/>
          <a:lstStyle>
            <a:lvl1pPr marL="0" indent="0">
              <a:lnSpc>
                <a:spcPct val="90000"/>
              </a:lnSpc>
              <a:buNone/>
              <a:defRPr sz="4400" b="1" i="0">
                <a:solidFill>
                  <a:schemeClr val="bg1"/>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a:t>Section Title</a:t>
            </a:r>
          </a:p>
        </p:txBody>
      </p:sp>
      <p:sp>
        <p:nvSpPr>
          <p:cNvPr id="6" name="Text Placeholder 12">
            <a:extLst>
              <a:ext uri="{FF2B5EF4-FFF2-40B4-BE49-F238E27FC236}">
                <a16:creationId xmlns:a16="http://schemas.microsoft.com/office/drawing/2014/main" id="{015924EB-B7C6-B44F-9370-05D45757CDB8}"/>
              </a:ext>
            </a:extLst>
          </p:cNvPr>
          <p:cNvSpPr>
            <a:spLocks noGrp="1"/>
          </p:cNvSpPr>
          <p:nvPr>
            <p:ph type="body" sz="quarter" idx="11" hasCustomPrompt="1"/>
          </p:nvPr>
        </p:nvSpPr>
        <p:spPr>
          <a:xfrm>
            <a:off x="650875" y="2166970"/>
            <a:ext cx="6589897" cy="2139216"/>
          </a:xfrm>
          <a:prstGeom prst="rect">
            <a:avLst/>
          </a:prstGeom>
        </p:spPr>
        <p:txBody>
          <a:bodyPr/>
          <a:lstStyle>
            <a:lvl1pPr marL="0" indent="0">
              <a:lnSpc>
                <a:spcPct val="100000"/>
              </a:lnSpc>
              <a:buNone/>
              <a:defRPr sz="2000" b="0" i="0">
                <a:solidFill>
                  <a:schemeClr val="bg1"/>
                </a:solidFill>
                <a:latin typeface="Montserrat Medium"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a:t>Subtitle text here</a:t>
            </a:r>
          </a:p>
        </p:txBody>
      </p:sp>
      <p:sp>
        <p:nvSpPr>
          <p:cNvPr id="5" name="Rectangle 4">
            <a:extLst>
              <a:ext uri="{FF2B5EF4-FFF2-40B4-BE49-F238E27FC236}">
                <a16:creationId xmlns:a16="http://schemas.microsoft.com/office/drawing/2014/main" id="{7B80F542-4D27-E545-B485-7B797D41A68C}"/>
              </a:ext>
            </a:extLst>
          </p:cNvPr>
          <p:cNvSpPr/>
          <p:nvPr userDrawn="1"/>
        </p:nvSpPr>
        <p:spPr>
          <a:xfrm>
            <a:off x="-10212" y="735796"/>
            <a:ext cx="5882803" cy="2125198"/>
          </a:xfrm>
          <a:prstGeom prst="rect">
            <a:avLst/>
          </a:prstGeom>
          <a:gradFill>
            <a:gsLst>
              <a:gs pos="0">
                <a:schemeClr val="accent1">
                  <a:alpha val="21000"/>
                </a:schemeClr>
              </a:gs>
              <a:gs pos="68000">
                <a:schemeClr val="accent1">
                  <a:alpha val="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37"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a:ln>
                <a:noFill/>
              </a:ln>
              <a:solidFill>
                <a:srgbClr val="FFFFFF"/>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063AFAEA-F9CB-FA48-8DA5-F1A7AD3A666D}"/>
              </a:ext>
            </a:extLst>
          </p:cNvPr>
          <p:cNvSpPr/>
          <p:nvPr userDrawn="1"/>
        </p:nvSpPr>
        <p:spPr>
          <a:xfrm>
            <a:off x="1" y="2860995"/>
            <a:ext cx="5875402" cy="1971444"/>
          </a:xfrm>
          <a:prstGeom prst="rect">
            <a:avLst/>
          </a:prstGeom>
          <a:gradFill>
            <a:gsLst>
              <a:gs pos="0">
                <a:schemeClr val="accent4">
                  <a:alpha val="22773"/>
                </a:schemeClr>
              </a:gs>
              <a:gs pos="68000">
                <a:schemeClr val="accent4">
                  <a:alpha val="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37"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a:ln>
                <a:noFill/>
              </a:ln>
              <a:solidFill>
                <a:srgbClr val="FFFFFF"/>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EB27783A-DE24-BD41-AB9F-E1346890EED8}"/>
              </a:ext>
            </a:extLst>
          </p:cNvPr>
          <p:cNvSpPr/>
          <p:nvPr userDrawn="1"/>
        </p:nvSpPr>
        <p:spPr>
          <a:xfrm>
            <a:off x="-10212" y="4811659"/>
            <a:ext cx="5882804" cy="2046341"/>
          </a:xfrm>
          <a:prstGeom prst="rect">
            <a:avLst/>
          </a:prstGeom>
          <a:gradFill>
            <a:gsLst>
              <a:gs pos="69000">
                <a:srgbClr val="DEBB44">
                  <a:alpha val="0"/>
                </a:srgbClr>
              </a:gs>
              <a:gs pos="0">
                <a:schemeClr val="accent3">
                  <a:alpha val="19879"/>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37"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a:ln>
                <a:noFill/>
              </a:ln>
              <a:solidFill>
                <a:srgbClr val="FFFFFF"/>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55DCCEBC-E697-6242-B4C2-3C8C456DABD2}"/>
              </a:ext>
            </a:extLst>
          </p:cNvPr>
          <p:cNvSpPr/>
          <p:nvPr userDrawn="1"/>
        </p:nvSpPr>
        <p:spPr>
          <a:xfrm>
            <a:off x="5872591" y="2860994"/>
            <a:ext cx="6185707" cy="1971445"/>
          </a:xfrm>
          <a:prstGeom prst="rect">
            <a:avLst/>
          </a:prstGeom>
          <a:gradFill>
            <a:gsLst>
              <a:gs pos="0">
                <a:schemeClr val="accent4">
                  <a:alpha val="25000"/>
                </a:schemeClr>
              </a:gs>
              <a:gs pos="68000">
                <a:schemeClr val="accent4">
                  <a:alpha val="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37"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a:ln>
                <a:noFill/>
              </a:ln>
              <a:solidFill>
                <a:srgbClr val="FFFFFF"/>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C5A656C8-EF26-384C-980E-0430BF3A1448}"/>
              </a:ext>
            </a:extLst>
          </p:cNvPr>
          <p:cNvSpPr/>
          <p:nvPr userDrawn="1"/>
        </p:nvSpPr>
        <p:spPr>
          <a:xfrm>
            <a:off x="5868527" y="735796"/>
            <a:ext cx="6185707" cy="2125199"/>
          </a:xfrm>
          <a:prstGeom prst="rect">
            <a:avLst/>
          </a:prstGeom>
          <a:gradFill>
            <a:gsLst>
              <a:gs pos="0">
                <a:schemeClr val="accent1">
                  <a:alpha val="21000"/>
                </a:schemeClr>
              </a:gs>
              <a:gs pos="68000">
                <a:schemeClr val="accent1">
                  <a:alpha val="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37"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a:ln>
                <a:noFill/>
              </a:ln>
              <a:solidFill>
                <a:srgbClr val="FFFFFF"/>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77D245CE-89AD-A541-9B11-18F0F127DFCD}"/>
              </a:ext>
            </a:extLst>
          </p:cNvPr>
          <p:cNvSpPr/>
          <p:nvPr userDrawn="1"/>
        </p:nvSpPr>
        <p:spPr>
          <a:xfrm>
            <a:off x="5863320" y="4811659"/>
            <a:ext cx="6173635" cy="2046341"/>
          </a:xfrm>
          <a:prstGeom prst="rect">
            <a:avLst/>
          </a:prstGeom>
          <a:gradFill>
            <a:gsLst>
              <a:gs pos="20000">
                <a:srgbClr val="EFC03B">
                  <a:alpha val="19641"/>
                </a:srgbClr>
              </a:gs>
              <a:gs pos="55000">
                <a:srgbClr val="EBBF3D">
                  <a:alpha val="0"/>
                </a:srgbClr>
              </a:gs>
              <a:gs pos="0">
                <a:schemeClr val="accent3">
                  <a:alpha val="48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37"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2632074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olours">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A0A7F45-D730-1B4D-B542-886DDD0FACEA}"/>
              </a:ext>
            </a:extLst>
          </p:cNvPr>
          <p:cNvSpPr txBox="1"/>
          <p:nvPr userDrawn="1"/>
        </p:nvSpPr>
        <p:spPr>
          <a:xfrm>
            <a:off x="375594" y="6547750"/>
            <a:ext cx="1668780" cy="216371"/>
          </a:xfrm>
          <a:prstGeom prst="rect">
            <a:avLst/>
          </a:prstGeom>
        </p:spPr>
        <p:txBody>
          <a:bodyPr wrap="none" lIns="0" tIns="0" rIns="0" bIns="0" numCol="1" spcCol="360000" rtlCol="0">
            <a:noAutofit/>
          </a:bodyPr>
          <a:lstStyle/>
          <a:p>
            <a:pPr algn="l">
              <a:lnSpc>
                <a:spcPct val="110000"/>
              </a:lnSpc>
            </a:pPr>
            <a:r>
              <a:rPr lang="en-US" sz="700" b="1" spc="30">
                <a:solidFill>
                  <a:schemeClr val="tx2"/>
                </a:solidFill>
                <a:latin typeface="Montserrat" pitchFamily="2" charset="77"/>
                <a:ea typeface="Roboto Condensed Light" panose="02000000000000000000" pitchFamily="2" charset="0"/>
              </a:rPr>
              <a:t>IT Strategy</a:t>
            </a:r>
          </a:p>
        </p:txBody>
      </p:sp>
      <p:sp>
        <p:nvSpPr>
          <p:cNvPr id="3" name="Title 2">
            <a:extLst>
              <a:ext uri="{FF2B5EF4-FFF2-40B4-BE49-F238E27FC236}">
                <a16:creationId xmlns:a16="http://schemas.microsoft.com/office/drawing/2014/main" id="{4E221A20-951A-764D-B6F1-80B2C908A706}"/>
              </a:ext>
            </a:extLst>
          </p:cNvPr>
          <p:cNvSpPr>
            <a:spLocks noGrp="1"/>
          </p:cNvSpPr>
          <p:nvPr>
            <p:ph type="title"/>
          </p:nvPr>
        </p:nvSpPr>
        <p:spPr>
          <a:xfrm>
            <a:off x="375594" y="488457"/>
            <a:ext cx="8601721" cy="1130188"/>
          </a:xfrm>
        </p:spPr>
        <p:txBody>
          <a:bodyPr/>
          <a:lstStyle>
            <a:lvl1pPr>
              <a:defRPr sz="4500"/>
            </a:lvl1pPr>
          </a:lstStyle>
          <a:p>
            <a:r>
              <a:rPr lang="en-GB"/>
              <a:t>Click to edit Master title style</a:t>
            </a:r>
            <a:endParaRPr lang="en-US"/>
          </a:p>
        </p:txBody>
      </p:sp>
    </p:spTree>
    <p:extLst>
      <p:ext uri="{BB962C8B-B14F-4D97-AF65-F5344CB8AC3E}">
        <p14:creationId xmlns:p14="http://schemas.microsoft.com/office/powerpoint/2010/main" val="1666460308"/>
      </p:ext>
    </p:extLst>
  </p:cSld>
  <p:clrMapOvr>
    <a:masterClrMapping/>
  </p:clrMapOvr>
  <p:extLst>
    <p:ext uri="{DCECCB84-F9BA-43D5-87BE-67443E8EF086}">
      <p15:sldGuideLst xmlns:p15="http://schemas.microsoft.com/office/powerpoint/2012/main">
        <p15:guide id="1" orient="horz" pos="4133">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theme" Target="../theme/theme2.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7.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8.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image" Target="../media/image1.jpeg"/><Relationship Id="rId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lumMod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4784488"/>
      </p:ext>
    </p:extLst>
  </p:cSld>
  <p:clrMap bg1="lt1" tx1="dk1" bg2="lt2" tx2="dk2" accent1="accent1" accent2="accent2" accent3="accent3" accent4="accent4" accent5="accent5" accent6="accent6" hlink="hlink" folHlink="folHlink"/>
  <p:sldLayoutIdLst>
    <p:sldLayoutId id="2147483782" r:id="rId1"/>
  </p:sldLayoutIdLst>
  <p:hf hdr="0" ftr="0" dt="0"/>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extLst>
    <p:ext uri="{27BBF7A9-308A-43DC-89C8-2F10F3537804}">
      <p15:sldGuideLst xmlns:p15="http://schemas.microsoft.com/office/powerpoint/2012/main">
        <p15:guide id="1" orient="horz" pos="4110">
          <p15:clr>
            <a:srgbClr val="F26B43"/>
          </p15:clr>
        </p15:guide>
        <p15:guide id="2" pos="3840">
          <p15:clr>
            <a:srgbClr val="F26B43"/>
          </p15:clr>
        </p15:guide>
        <p15:guide id="3" orient="horz" pos="381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3073B6-A4BB-BF4F-AAEB-245F9825AFA3}"/>
              </a:ext>
            </a:extLst>
          </p:cNvPr>
          <p:cNvPicPr>
            <a:picLocks noChangeAspect="1"/>
          </p:cNvPicPr>
          <p:nvPr userDrawn="1"/>
        </p:nvPicPr>
        <p:blipFill>
          <a:blip r:embed="rId6" cstate="screen">
            <a:alphaModFix amt="66000"/>
            <a:extLst>
              <a:ext uri="{28A0092B-C50C-407E-A947-70E740481C1C}">
                <a14:useLocalDpi xmlns:a14="http://schemas.microsoft.com/office/drawing/2010/main"/>
              </a:ext>
            </a:extLst>
          </a:blip>
          <a:srcRect/>
          <a:stretch/>
        </p:blipFill>
        <p:spPr>
          <a:xfrm>
            <a:off x="0" y="0"/>
            <a:ext cx="12193588" cy="6858000"/>
          </a:xfrm>
          <a:prstGeom prst="rect">
            <a:avLst/>
          </a:prstGeom>
          <a:effectLst/>
        </p:spPr>
      </p:pic>
      <p:sp>
        <p:nvSpPr>
          <p:cNvPr id="8" name="Title Placeholder 1">
            <a:extLst>
              <a:ext uri="{FF2B5EF4-FFF2-40B4-BE49-F238E27FC236}">
                <a16:creationId xmlns:a16="http://schemas.microsoft.com/office/drawing/2014/main" id="{9D2D98CA-E486-8443-9BF6-95C9C1E815D5}"/>
              </a:ext>
            </a:extLst>
          </p:cNvPr>
          <p:cNvSpPr>
            <a:spLocks noGrp="1"/>
          </p:cNvSpPr>
          <p:nvPr>
            <p:ph type="title"/>
          </p:nvPr>
        </p:nvSpPr>
        <p:spPr>
          <a:xfrm>
            <a:off x="354106" y="530021"/>
            <a:ext cx="5632357" cy="1130188"/>
          </a:xfrm>
          <a:prstGeom prst="rect">
            <a:avLst/>
          </a:prstGeom>
        </p:spPr>
        <p:txBody>
          <a:bodyPr vert="horz" lIns="0" tIns="0" rIns="0" bIns="0" rtlCol="0" anchor="t" anchorCtr="0">
            <a:noAutofit/>
          </a:bodyPr>
          <a:lstStyle/>
          <a:p>
            <a:r>
              <a:rPr lang="en-US"/>
              <a:t>Click to edit Master title style</a:t>
            </a:r>
          </a:p>
        </p:txBody>
      </p:sp>
      <p:sp>
        <p:nvSpPr>
          <p:cNvPr id="4" name="TextBox 3">
            <a:extLst>
              <a:ext uri="{FF2B5EF4-FFF2-40B4-BE49-F238E27FC236}">
                <a16:creationId xmlns:a16="http://schemas.microsoft.com/office/drawing/2014/main" id="{BABAB27C-8C62-C94E-B2A6-91145A92B7D2}"/>
              </a:ext>
            </a:extLst>
          </p:cNvPr>
          <p:cNvSpPr txBox="1"/>
          <p:nvPr userDrawn="1"/>
        </p:nvSpPr>
        <p:spPr>
          <a:xfrm>
            <a:off x="8804022" y="6550714"/>
            <a:ext cx="3438335" cy="107722"/>
          </a:xfrm>
          <a:prstGeom prst="rect">
            <a:avLst/>
          </a:prstGeom>
        </p:spPr>
        <p:txBody>
          <a:bodyPr vert="horz" wrap="square" lIns="0" tIns="0" rIns="91428" bIns="0" rtlCol="0">
            <a:spAutoFit/>
          </a:bodyPr>
          <a:lstStyle/>
          <a:p>
            <a:pPr marL="7700" marR="242951" lvl="0" indent="0" algn="r" defTabSz="554437" rtl="0" eaLnBrk="1" fontAlgn="auto" latinLnBrk="0" hangingPunct="1">
              <a:lnSpc>
                <a:spcPct val="100000"/>
              </a:lnSpc>
              <a:spcBef>
                <a:spcPts val="55"/>
              </a:spcBef>
              <a:spcAft>
                <a:spcPts val="0"/>
              </a:spcAft>
              <a:buClrTx/>
              <a:buSzTx/>
              <a:buFontTx/>
              <a:buNone/>
              <a:tabLst/>
              <a:defRPr/>
            </a:pPr>
            <a:r>
              <a:rPr lang="en-CA" sz="700" b="0" i="0" spc="30" baseline="0">
                <a:solidFill>
                  <a:schemeClr val="tx1">
                    <a:lumMod val="50000"/>
                  </a:schemeClr>
                </a:solidFill>
                <a:latin typeface="Montserrat Light" pitchFamily="2" charset="77"/>
              </a:rPr>
              <a:t>Oregon Public Utility Commission|   </a:t>
            </a:r>
            <a:fld id="{81D60167-4931-47E6-BA6A-407CBD079E47}" type="slidenum">
              <a:rPr lang="en-CA" sz="700" b="0" i="0" spc="30" baseline="0" smtClean="0">
                <a:solidFill>
                  <a:schemeClr val="tx1">
                    <a:lumMod val="50000"/>
                  </a:schemeClr>
                </a:solidFill>
                <a:latin typeface="Montserrat Light" pitchFamily="2" charset="77"/>
                <a:cs typeface="Arial" panose="020B0604020202020204" pitchFamily="34" charset="0"/>
              </a:rPr>
              <a:pPr marL="7700" marR="242951" lvl="0" indent="0" algn="r" defTabSz="554437" rtl="0" eaLnBrk="1" fontAlgn="auto" latinLnBrk="0" hangingPunct="1">
                <a:lnSpc>
                  <a:spcPct val="100000"/>
                </a:lnSpc>
                <a:spcBef>
                  <a:spcPts val="55"/>
                </a:spcBef>
                <a:spcAft>
                  <a:spcPts val="0"/>
                </a:spcAft>
                <a:buClrTx/>
                <a:buSzTx/>
                <a:buFontTx/>
                <a:buNone/>
                <a:tabLst/>
                <a:defRPr/>
              </a:pPr>
              <a:t>‹#›</a:t>
            </a:fld>
            <a:endParaRPr sz="700" b="0" i="0" spc="30" baseline="0">
              <a:solidFill>
                <a:schemeClr val="tx1">
                  <a:lumMod val="50000"/>
                </a:schemeClr>
              </a:solidFill>
              <a:latin typeface="Montserrat Light" pitchFamily="2" charset="77"/>
              <a:cs typeface="Arial" panose="020B0604020202020204" pitchFamily="34" charset="0"/>
            </a:endParaRPr>
          </a:p>
        </p:txBody>
      </p:sp>
    </p:spTree>
    <p:extLst>
      <p:ext uri="{BB962C8B-B14F-4D97-AF65-F5344CB8AC3E}">
        <p14:creationId xmlns:p14="http://schemas.microsoft.com/office/powerpoint/2010/main" val="3961882258"/>
      </p:ext>
    </p:extLst>
  </p:cSld>
  <p:clrMap bg1="lt1" tx1="dk1" bg2="lt2" tx2="dk2" accent1="accent1" accent2="accent2" accent3="accent3" accent4="accent4" accent5="accent5" accent6="accent6" hlink="hlink" folHlink="folHlink"/>
  <p:sldLayoutIdLst>
    <p:sldLayoutId id="2147483700" r:id="rId1"/>
    <p:sldLayoutId id="2147483669" r:id="rId2"/>
    <p:sldLayoutId id="2147484077" r:id="rId3"/>
    <p:sldLayoutId id="2147484102" r:id="rId4"/>
  </p:sldLayoutIdLst>
  <p:hf hdr="0" ftr="0" dt="0"/>
  <p:txStyles>
    <p:titleStyle>
      <a:lvl1pPr algn="l" defTabSz="914400" rtl="0" eaLnBrk="1" latinLnBrk="0" hangingPunct="1">
        <a:lnSpc>
          <a:spcPct val="90000"/>
        </a:lnSpc>
        <a:spcBef>
          <a:spcPct val="0"/>
        </a:spcBef>
        <a:buNone/>
        <a:defRPr sz="4000" b="0" i="0" kern="1200">
          <a:solidFill>
            <a:srgbClr val="4A4A4A"/>
          </a:solidFill>
          <a:latin typeface="Montserrat SemiBold" pitchFamily="2" charset="77"/>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96">
          <p15:clr>
            <a:srgbClr val="F26B43"/>
          </p15:clr>
        </p15:guide>
        <p15:guide id="2" pos="3818">
          <p15:clr>
            <a:srgbClr val="F26B43"/>
          </p15:clr>
        </p15:guide>
        <p15:guide id="3" pos="3909">
          <p15:clr>
            <a:srgbClr val="F26B43"/>
          </p15:clr>
        </p15:guide>
        <p15:guide id="4" pos="4441">
          <p15:clr>
            <a:srgbClr val="F26B43"/>
          </p15:clr>
        </p15:guide>
        <p15:guide id="5" pos="3205">
          <p15:clr>
            <a:srgbClr val="F26B43"/>
          </p15:clr>
        </p15:guide>
        <p15:guide id="6" pos="2684">
          <p15:clr>
            <a:srgbClr val="F26B43"/>
          </p15:clr>
        </p15:guide>
        <p15:guide id="7" pos="2593">
          <p15:clr>
            <a:srgbClr val="F26B43"/>
          </p15:clr>
        </p15:guide>
        <p15:guide id="8" pos="2071">
          <p15:clr>
            <a:srgbClr val="F26B43"/>
          </p15:clr>
        </p15:guide>
        <p15:guide id="9" pos="4521">
          <p15:clr>
            <a:srgbClr val="F26B43"/>
          </p15:clr>
        </p15:guide>
        <p15:guide id="10" pos="5043">
          <p15:clr>
            <a:srgbClr val="F26B43"/>
          </p15:clr>
        </p15:guide>
        <p15:guide id="11" pos="5133">
          <p15:clr>
            <a:srgbClr val="F26B43"/>
          </p15:clr>
        </p15:guide>
        <p15:guide id="12" pos="5655">
          <p15:clr>
            <a:srgbClr val="F26B43"/>
          </p15:clr>
        </p15:guide>
        <p15:guide id="13" pos="5737">
          <p15:clr>
            <a:srgbClr val="F26B43"/>
          </p15:clr>
        </p15:guide>
        <p15:guide id="14" pos="6265">
          <p15:clr>
            <a:srgbClr val="F26B43"/>
          </p15:clr>
        </p15:guide>
        <p15:guide id="15" pos="6358">
          <p15:clr>
            <a:srgbClr val="F26B43"/>
          </p15:clr>
        </p15:guide>
        <p15:guide id="16" pos="6880">
          <p15:clr>
            <a:srgbClr val="F26B43"/>
          </p15:clr>
        </p15:guide>
        <p15:guide id="17" pos="6970">
          <p15:clr>
            <a:srgbClr val="F26B43"/>
          </p15:clr>
        </p15:guide>
        <p15:guide id="18" pos="7492">
          <p15:clr>
            <a:srgbClr val="F26B43"/>
          </p15:clr>
        </p15:guide>
        <p15:guide id="19" pos="1981">
          <p15:clr>
            <a:srgbClr val="F26B43"/>
          </p15:clr>
        </p15:guide>
        <p15:guide id="20" pos="1459">
          <p15:clr>
            <a:srgbClr val="F26B43"/>
          </p15:clr>
        </p15:guide>
        <p15:guide id="21" pos="1368">
          <p15:clr>
            <a:srgbClr val="F26B43"/>
          </p15:clr>
        </p15:guide>
        <p15:guide id="22" pos="847">
          <p15:clr>
            <a:srgbClr val="F26B43"/>
          </p15:clr>
        </p15:guide>
        <p15:guide id="23" pos="756">
          <p15:clr>
            <a:srgbClr val="F26B43"/>
          </p15:clr>
        </p15:guide>
        <p15:guide id="24" pos="234">
          <p15:clr>
            <a:srgbClr val="F26B43"/>
          </p15:clr>
        </p15:guide>
        <p15:guide id="25" orient="horz" pos="600">
          <p15:clr>
            <a:srgbClr val="F26B43"/>
          </p15:clr>
        </p15:guide>
        <p15:guide id="26" orient="horz" pos="4133"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9D2D98CA-E486-8443-9BF6-95C9C1E815D5}"/>
              </a:ext>
            </a:extLst>
          </p:cNvPr>
          <p:cNvSpPr>
            <a:spLocks noGrp="1"/>
          </p:cNvSpPr>
          <p:nvPr>
            <p:ph type="title"/>
          </p:nvPr>
        </p:nvSpPr>
        <p:spPr>
          <a:xfrm>
            <a:off x="371475" y="532472"/>
            <a:ext cx="11522075" cy="976051"/>
          </a:xfrm>
          <a:prstGeom prst="rect">
            <a:avLst/>
          </a:prstGeom>
        </p:spPr>
        <p:txBody>
          <a:bodyPr vert="horz" lIns="0" tIns="0" rIns="0" bIns="0" rtlCol="0" anchor="t" anchorCtr="0">
            <a:noAutofit/>
          </a:bodyPr>
          <a:lstStyle/>
          <a:p>
            <a:r>
              <a:rPr lang="en-US"/>
              <a:t>Click to edit Master title style</a:t>
            </a:r>
          </a:p>
        </p:txBody>
      </p:sp>
      <p:sp>
        <p:nvSpPr>
          <p:cNvPr id="4" name="TextBox 3">
            <a:extLst>
              <a:ext uri="{FF2B5EF4-FFF2-40B4-BE49-F238E27FC236}">
                <a16:creationId xmlns:a16="http://schemas.microsoft.com/office/drawing/2014/main" id="{F1478030-36CB-B649-8AE8-DDFBD937BCD5}"/>
              </a:ext>
            </a:extLst>
          </p:cNvPr>
          <p:cNvSpPr txBox="1"/>
          <p:nvPr userDrawn="1"/>
        </p:nvSpPr>
        <p:spPr>
          <a:xfrm>
            <a:off x="8804022" y="6550714"/>
            <a:ext cx="3438335" cy="107722"/>
          </a:xfrm>
          <a:prstGeom prst="rect">
            <a:avLst/>
          </a:prstGeom>
        </p:spPr>
        <p:txBody>
          <a:bodyPr vert="horz" wrap="square" lIns="0" tIns="0" rIns="91428" bIns="0" rtlCol="0">
            <a:spAutoFit/>
          </a:bodyPr>
          <a:lstStyle/>
          <a:p>
            <a:pPr marL="7700" marR="242951" lvl="0" indent="0" algn="r" defTabSz="554437" rtl="0" eaLnBrk="1" fontAlgn="auto" latinLnBrk="0" hangingPunct="1">
              <a:lnSpc>
                <a:spcPct val="100000"/>
              </a:lnSpc>
              <a:spcBef>
                <a:spcPts val="55"/>
              </a:spcBef>
              <a:spcAft>
                <a:spcPts val="0"/>
              </a:spcAft>
              <a:buClrTx/>
              <a:buSzTx/>
              <a:buFontTx/>
              <a:buNone/>
              <a:tabLst/>
              <a:defRPr/>
            </a:pPr>
            <a:r>
              <a:rPr lang="en-CA" sz="700" b="0" i="0" spc="30" baseline="0">
                <a:solidFill>
                  <a:schemeClr val="tx1">
                    <a:lumMod val="50000"/>
                  </a:schemeClr>
                </a:solidFill>
                <a:latin typeface="Montserrat Light" pitchFamily="2" charset="77"/>
              </a:rPr>
              <a:t>Oregon Public Utility Commission   |   </a:t>
            </a:r>
            <a:fld id="{81D60167-4931-47E6-BA6A-407CBD079E47}" type="slidenum">
              <a:rPr lang="en-CA" sz="700" b="0" i="0" spc="30" baseline="0" smtClean="0">
                <a:solidFill>
                  <a:schemeClr val="tx1">
                    <a:lumMod val="50000"/>
                  </a:schemeClr>
                </a:solidFill>
                <a:latin typeface="Montserrat Light" pitchFamily="2" charset="77"/>
                <a:cs typeface="Arial" panose="020B0604020202020204" pitchFamily="34" charset="0"/>
              </a:rPr>
              <a:pPr marL="7700" marR="242951" lvl="0" indent="0" algn="r" defTabSz="554437" rtl="0" eaLnBrk="1" fontAlgn="auto" latinLnBrk="0" hangingPunct="1">
                <a:lnSpc>
                  <a:spcPct val="100000"/>
                </a:lnSpc>
                <a:spcBef>
                  <a:spcPts val="55"/>
                </a:spcBef>
                <a:spcAft>
                  <a:spcPts val="0"/>
                </a:spcAft>
                <a:buClrTx/>
                <a:buSzTx/>
                <a:buFontTx/>
                <a:buNone/>
                <a:tabLst/>
                <a:defRPr/>
              </a:pPr>
              <a:t>‹#›</a:t>
            </a:fld>
            <a:endParaRPr sz="700" b="0" i="0" spc="30" baseline="0">
              <a:solidFill>
                <a:schemeClr val="tx1">
                  <a:lumMod val="50000"/>
                </a:schemeClr>
              </a:solidFill>
              <a:latin typeface="Montserrat Light" pitchFamily="2" charset="77"/>
              <a:cs typeface="Arial" panose="020B0604020202020204" pitchFamily="34" charset="0"/>
            </a:endParaRPr>
          </a:p>
        </p:txBody>
      </p:sp>
    </p:spTree>
    <p:extLst>
      <p:ext uri="{BB962C8B-B14F-4D97-AF65-F5344CB8AC3E}">
        <p14:creationId xmlns:p14="http://schemas.microsoft.com/office/powerpoint/2010/main" val="2023693067"/>
      </p:ext>
    </p:extLst>
  </p:cSld>
  <p:clrMap bg1="lt1" tx1="dk1" bg2="lt2" tx2="dk2" accent1="accent1" accent2="accent2" accent3="accent3" accent4="accent4" accent5="accent5" accent6="accent6" hlink="hlink" folHlink="folHlink"/>
  <p:sldLayoutIdLst>
    <p:sldLayoutId id="2147483846" r:id="rId1"/>
  </p:sldLayoutIdLst>
  <p:hf hdr="0" ftr="0" dt="0"/>
  <p:txStyles>
    <p:titleStyle>
      <a:lvl1pPr algn="l" defTabSz="914309" rtl="0" eaLnBrk="1" latinLnBrk="0" hangingPunct="1">
        <a:lnSpc>
          <a:spcPct val="90000"/>
        </a:lnSpc>
        <a:spcBef>
          <a:spcPct val="0"/>
        </a:spcBef>
        <a:buNone/>
        <a:defRPr sz="4000" b="0" i="0" kern="1200">
          <a:solidFill>
            <a:srgbClr val="717171"/>
          </a:solidFill>
          <a:latin typeface="Montserrat SemiBold" pitchFamily="2" charset="77"/>
          <a:ea typeface="+mj-ea"/>
          <a:cs typeface="Arial" panose="020B0604020202020204" pitchFamily="34" charset="0"/>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96">
          <p15:clr>
            <a:srgbClr val="F26B43"/>
          </p15:clr>
        </p15:guide>
        <p15:guide id="2" pos="3818">
          <p15:clr>
            <a:srgbClr val="F26B43"/>
          </p15:clr>
        </p15:guide>
        <p15:guide id="3" pos="3909">
          <p15:clr>
            <a:srgbClr val="F26B43"/>
          </p15:clr>
        </p15:guide>
        <p15:guide id="4" pos="4441">
          <p15:clr>
            <a:srgbClr val="F26B43"/>
          </p15:clr>
        </p15:guide>
        <p15:guide id="5" pos="3205">
          <p15:clr>
            <a:srgbClr val="F26B43"/>
          </p15:clr>
        </p15:guide>
        <p15:guide id="6" pos="2684">
          <p15:clr>
            <a:srgbClr val="F26B43"/>
          </p15:clr>
        </p15:guide>
        <p15:guide id="7" pos="2593">
          <p15:clr>
            <a:srgbClr val="F26B43"/>
          </p15:clr>
        </p15:guide>
        <p15:guide id="8" pos="2071">
          <p15:clr>
            <a:srgbClr val="F26B43"/>
          </p15:clr>
        </p15:guide>
        <p15:guide id="9" pos="4521">
          <p15:clr>
            <a:srgbClr val="F26B43"/>
          </p15:clr>
        </p15:guide>
        <p15:guide id="10" pos="5043">
          <p15:clr>
            <a:srgbClr val="F26B43"/>
          </p15:clr>
        </p15:guide>
        <p15:guide id="11" pos="5133">
          <p15:clr>
            <a:srgbClr val="F26B43"/>
          </p15:clr>
        </p15:guide>
        <p15:guide id="12" pos="5655">
          <p15:clr>
            <a:srgbClr val="F26B43"/>
          </p15:clr>
        </p15:guide>
        <p15:guide id="13" pos="5737">
          <p15:clr>
            <a:srgbClr val="F26B43"/>
          </p15:clr>
        </p15:guide>
        <p15:guide id="14" pos="6265">
          <p15:clr>
            <a:srgbClr val="F26B43"/>
          </p15:clr>
        </p15:guide>
        <p15:guide id="15" pos="6358">
          <p15:clr>
            <a:srgbClr val="F26B43"/>
          </p15:clr>
        </p15:guide>
        <p15:guide id="16" pos="6880">
          <p15:clr>
            <a:srgbClr val="F26B43"/>
          </p15:clr>
        </p15:guide>
        <p15:guide id="17" pos="6970">
          <p15:clr>
            <a:srgbClr val="F26B43"/>
          </p15:clr>
        </p15:guide>
        <p15:guide id="18" pos="7492">
          <p15:clr>
            <a:srgbClr val="F26B43"/>
          </p15:clr>
        </p15:guide>
        <p15:guide id="19" pos="1981">
          <p15:clr>
            <a:srgbClr val="F26B43"/>
          </p15:clr>
        </p15:guide>
        <p15:guide id="20" pos="1459">
          <p15:clr>
            <a:srgbClr val="F26B43"/>
          </p15:clr>
        </p15:guide>
        <p15:guide id="21" pos="1368">
          <p15:clr>
            <a:srgbClr val="F26B43"/>
          </p15:clr>
        </p15:guide>
        <p15:guide id="22" pos="847">
          <p15:clr>
            <a:srgbClr val="F26B43"/>
          </p15:clr>
        </p15:guide>
        <p15:guide id="23" pos="756">
          <p15:clr>
            <a:srgbClr val="F26B43"/>
          </p15:clr>
        </p15:guide>
        <p15:guide id="24" pos="234">
          <p15:clr>
            <a:srgbClr val="F26B43"/>
          </p15:clr>
        </p15:guide>
        <p15:guide id="25" orient="horz" pos="60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lumMod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3898916"/>
      </p:ext>
    </p:extLst>
  </p:cSld>
  <p:clrMap bg1="lt1" tx1="dk1" bg2="lt2" tx2="dk2" accent1="accent1" accent2="accent2" accent3="accent3" accent4="accent4" accent5="accent5" accent6="accent6" hlink="hlink" folHlink="folHlink"/>
  <p:sldLayoutIdLst>
    <p:sldLayoutId id="2147484080" r:id="rId1"/>
  </p:sldLayoutIdLst>
  <p:hf hdr="0" ftr="0" dt="0"/>
  <p:txStyles>
    <p:titleStyle>
      <a:lvl1pPr>
        <a:defRPr>
          <a:latin typeface="+mj-lt"/>
          <a:ea typeface="+mj-ea"/>
          <a:cs typeface="+mj-cs"/>
        </a:defRPr>
      </a:lvl1pPr>
    </p:titleStyle>
    <p:bodyStyle>
      <a:lvl1pPr marL="0">
        <a:defRPr>
          <a:latin typeface="+mn-lt"/>
          <a:ea typeface="+mn-ea"/>
          <a:cs typeface="+mn-cs"/>
        </a:defRPr>
      </a:lvl1pPr>
      <a:lvl2pPr marL="277218">
        <a:defRPr>
          <a:latin typeface="+mn-lt"/>
          <a:ea typeface="+mn-ea"/>
          <a:cs typeface="+mn-cs"/>
        </a:defRPr>
      </a:lvl2pPr>
      <a:lvl3pPr marL="554437">
        <a:defRPr>
          <a:latin typeface="+mn-lt"/>
          <a:ea typeface="+mn-ea"/>
          <a:cs typeface="+mn-cs"/>
        </a:defRPr>
      </a:lvl3pPr>
      <a:lvl4pPr marL="831655">
        <a:defRPr>
          <a:latin typeface="+mn-lt"/>
          <a:ea typeface="+mn-ea"/>
          <a:cs typeface="+mn-cs"/>
        </a:defRPr>
      </a:lvl4pPr>
      <a:lvl5pPr marL="1108873">
        <a:defRPr>
          <a:latin typeface="+mn-lt"/>
          <a:ea typeface="+mn-ea"/>
          <a:cs typeface="+mn-cs"/>
        </a:defRPr>
      </a:lvl5pPr>
      <a:lvl6pPr marL="1386091">
        <a:defRPr>
          <a:latin typeface="+mn-lt"/>
          <a:ea typeface="+mn-ea"/>
          <a:cs typeface="+mn-cs"/>
        </a:defRPr>
      </a:lvl6pPr>
      <a:lvl7pPr marL="1663310">
        <a:defRPr>
          <a:latin typeface="+mn-lt"/>
          <a:ea typeface="+mn-ea"/>
          <a:cs typeface="+mn-cs"/>
        </a:defRPr>
      </a:lvl7pPr>
      <a:lvl8pPr marL="1940529">
        <a:defRPr>
          <a:latin typeface="+mn-lt"/>
          <a:ea typeface="+mn-ea"/>
          <a:cs typeface="+mn-cs"/>
        </a:defRPr>
      </a:lvl8pPr>
      <a:lvl9pPr marL="2217747">
        <a:defRPr>
          <a:latin typeface="+mn-lt"/>
          <a:ea typeface="+mn-ea"/>
          <a:cs typeface="+mn-cs"/>
        </a:defRPr>
      </a:lvl9pPr>
    </p:bodyStyle>
    <p:otherStyle>
      <a:lvl1pPr marL="0">
        <a:defRPr>
          <a:latin typeface="+mn-lt"/>
          <a:ea typeface="+mn-ea"/>
          <a:cs typeface="+mn-cs"/>
        </a:defRPr>
      </a:lvl1pPr>
      <a:lvl2pPr marL="277218">
        <a:defRPr>
          <a:latin typeface="+mn-lt"/>
          <a:ea typeface="+mn-ea"/>
          <a:cs typeface="+mn-cs"/>
        </a:defRPr>
      </a:lvl2pPr>
      <a:lvl3pPr marL="554437">
        <a:defRPr>
          <a:latin typeface="+mn-lt"/>
          <a:ea typeface="+mn-ea"/>
          <a:cs typeface="+mn-cs"/>
        </a:defRPr>
      </a:lvl3pPr>
      <a:lvl4pPr marL="831655">
        <a:defRPr>
          <a:latin typeface="+mn-lt"/>
          <a:ea typeface="+mn-ea"/>
          <a:cs typeface="+mn-cs"/>
        </a:defRPr>
      </a:lvl4pPr>
      <a:lvl5pPr marL="1108873">
        <a:defRPr>
          <a:latin typeface="+mn-lt"/>
          <a:ea typeface="+mn-ea"/>
          <a:cs typeface="+mn-cs"/>
        </a:defRPr>
      </a:lvl5pPr>
      <a:lvl6pPr marL="1386091">
        <a:defRPr>
          <a:latin typeface="+mn-lt"/>
          <a:ea typeface="+mn-ea"/>
          <a:cs typeface="+mn-cs"/>
        </a:defRPr>
      </a:lvl6pPr>
      <a:lvl7pPr marL="1663310">
        <a:defRPr>
          <a:latin typeface="+mn-lt"/>
          <a:ea typeface="+mn-ea"/>
          <a:cs typeface="+mn-cs"/>
        </a:defRPr>
      </a:lvl7pPr>
      <a:lvl8pPr marL="1940529">
        <a:defRPr>
          <a:latin typeface="+mn-lt"/>
          <a:ea typeface="+mn-ea"/>
          <a:cs typeface="+mn-cs"/>
        </a:defRPr>
      </a:lvl8pPr>
      <a:lvl9pPr marL="2217747">
        <a:defRPr>
          <a:latin typeface="+mn-lt"/>
          <a:ea typeface="+mn-ea"/>
          <a:cs typeface="+mn-cs"/>
        </a:defRPr>
      </a:lvl9pPr>
    </p:otherStyle>
  </p:txStyles>
  <p:extLst>
    <p:ext uri="{27BBF7A9-308A-43DC-89C8-2F10F3537804}">
      <p15:sldGuideLst xmlns:p15="http://schemas.microsoft.com/office/powerpoint/2012/main">
        <p15:guide id="1" orient="horz" pos="4110">
          <p15:clr>
            <a:srgbClr val="F26B43"/>
          </p15:clr>
        </p15:guide>
        <p15:guide id="2" pos="3840">
          <p15:clr>
            <a:srgbClr val="F26B43"/>
          </p15:clr>
        </p15:guide>
        <p15:guide id="3" orient="horz" pos="381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lumMod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0805972"/>
      </p:ext>
    </p:extLst>
  </p:cSld>
  <p:clrMap bg1="lt1" tx1="dk1" bg2="lt2" tx2="dk2" accent1="accent1" accent2="accent2" accent3="accent3" accent4="accent4" accent5="accent5" accent6="accent6" hlink="hlink" folHlink="folHlink"/>
  <p:sldLayoutIdLst>
    <p:sldLayoutId id="2147484091" r:id="rId1"/>
  </p:sldLayoutIdLst>
  <p:hf hdr="0" ftr="0" dt="0"/>
  <p:txStyles>
    <p:titleStyle>
      <a:lvl1pPr>
        <a:defRPr>
          <a:latin typeface="+mj-lt"/>
          <a:ea typeface="+mj-ea"/>
          <a:cs typeface="+mj-cs"/>
        </a:defRPr>
      </a:lvl1pPr>
    </p:titleStyle>
    <p:bodyStyle>
      <a:lvl1pPr marL="0">
        <a:defRPr>
          <a:latin typeface="+mn-lt"/>
          <a:ea typeface="+mn-ea"/>
          <a:cs typeface="+mn-cs"/>
        </a:defRPr>
      </a:lvl1pPr>
      <a:lvl2pPr marL="277218">
        <a:defRPr>
          <a:latin typeface="+mn-lt"/>
          <a:ea typeface="+mn-ea"/>
          <a:cs typeface="+mn-cs"/>
        </a:defRPr>
      </a:lvl2pPr>
      <a:lvl3pPr marL="554437">
        <a:defRPr>
          <a:latin typeface="+mn-lt"/>
          <a:ea typeface="+mn-ea"/>
          <a:cs typeface="+mn-cs"/>
        </a:defRPr>
      </a:lvl3pPr>
      <a:lvl4pPr marL="831655">
        <a:defRPr>
          <a:latin typeface="+mn-lt"/>
          <a:ea typeface="+mn-ea"/>
          <a:cs typeface="+mn-cs"/>
        </a:defRPr>
      </a:lvl4pPr>
      <a:lvl5pPr marL="1108873">
        <a:defRPr>
          <a:latin typeface="+mn-lt"/>
          <a:ea typeface="+mn-ea"/>
          <a:cs typeface="+mn-cs"/>
        </a:defRPr>
      </a:lvl5pPr>
      <a:lvl6pPr marL="1386091">
        <a:defRPr>
          <a:latin typeface="+mn-lt"/>
          <a:ea typeface="+mn-ea"/>
          <a:cs typeface="+mn-cs"/>
        </a:defRPr>
      </a:lvl6pPr>
      <a:lvl7pPr marL="1663310">
        <a:defRPr>
          <a:latin typeface="+mn-lt"/>
          <a:ea typeface="+mn-ea"/>
          <a:cs typeface="+mn-cs"/>
        </a:defRPr>
      </a:lvl7pPr>
      <a:lvl8pPr marL="1940529">
        <a:defRPr>
          <a:latin typeface="+mn-lt"/>
          <a:ea typeface="+mn-ea"/>
          <a:cs typeface="+mn-cs"/>
        </a:defRPr>
      </a:lvl8pPr>
      <a:lvl9pPr marL="2217747">
        <a:defRPr>
          <a:latin typeface="+mn-lt"/>
          <a:ea typeface="+mn-ea"/>
          <a:cs typeface="+mn-cs"/>
        </a:defRPr>
      </a:lvl9pPr>
    </p:bodyStyle>
    <p:otherStyle>
      <a:lvl1pPr marL="0">
        <a:defRPr>
          <a:latin typeface="+mn-lt"/>
          <a:ea typeface="+mn-ea"/>
          <a:cs typeface="+mn-cs"/>
        </a:defRPr>
      </a:lvl1pPr>
      <a:lvl2pPr marL="277218">
        <a:defRPr>
          <a:latin typeface="+mn-lt"/>
          <a:ea typeface="+mn-ea"/>
          <a:cs typeface="+mn-cs"/>
        </a:defRPr>
      </a:lvl2pPr>
      <a:lvl3pPr marL="554437">
        <a:defRPr>
          <a:latin typeface="+mn-lt"/>
          <a:ea typeface="+mn-ea"/>
          <a:cs typeface="+mn-cs"/>
        </a:defRPr>
      </a:lvl3pPr>
      <a:lvl4pPr marL="831655">
        <a:defRPr>
          <a:latin typeface="+mn-lt"/>
          <a:ea typeface="+mn-ea"/>
          <a:cs typeface="+mn-cs"/>
        </a:defRPr>
      </a:lvl4pPr>
      <a:lvl5pPr marL="1108873">
        <a:defRPr>
          <a:latin typeface="+mn-lt"/>
          <a:ea typeface="+mn-ea"/>
          <a:cs typeface="+mn-cs"/>
        </a:defRPr>
      </a:lvl5pPr>
      <a:lvl6pPr marL="1386091">
        <a:defRPr>
          <a:latin typeface="+mn-lt"/>
          <a:ea typeface="+mn-ea"/>
          <a:cs typeface="+mn-cs"/>
        </a:defRPr>
      </a:lvl6pPr>
      <a:lvl7pPr marL="1663310">
        <a:defRPr>
          <a:latin typeface="+mn-lt"/>
          <a:ea typeface="+mn-ea"/>
          <a:cs typeface="+mn-cs"/>
        </a:defRPr>
      </a:lvl7pPr>
      <a:lvl8pPr marL="1940529">
        <a:defRPr>
          <a:latin typeface="+mn-lt"/>
          <a:ea typeface="+mn-ea"/>
          <a:cs typeface="+mn-cs"/>
        </a:defRPr>
      </a:lvl8pPr>
      <a:lvl9pPr marL="2217747">
        <a:defRPr>
          <a:latin typeface="+mn-lt"/>
          <a:ea typeface="+mn-ea"/>
          <a:cs typeface="+mn-cs"/>
        </a:defRPr>
      </a:lvl9pPr>
    </p:otherStyle>
  </p:txStyles>
  <p:extLst>
    <p:ext uri="{27BBF7A9-308A-43DC-89C8-2F10F3537804}">
      <p15:sldGuideLst xmlns:p15="http://schemas.microsoft.com/office/powerpoint/2012/main">
        <p15:guide id="1" orient="horz" pos="4110">
          <p15:clr>
            <a:srgbClr val="F26B43"/>
          </p15:clr>
        </p15:guide>
        <p15:guide id="2" pos="3840">
          <p15:clr>
            <a:srgbClr val="F26B43"/>
          </p15:clr>
        </p15:guide>
        <p15:guide id="3" orient="horz" pos="381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3073B6-A4BB-BF4F-AAEB-245F9825AFA3}"/>
              </a:ext>
            </a:extLst>
          </p:cNvPr>
          <p:cNvPicPr>
            <a:picLocks noChangeAspect="1"/>
          </p:cNvPicPr>
          <p:nvPr userDrawn="1"/>
        </p:nvPicPr>
        <p:blipFill>
          <a:blip r:embed="rId5" cstate="screen">
            <a:alphaModFix amt="66000"/>
            <a:extLst>
              <a:ext uri="{28A0092B-C50C-407E-A947-70E740481C1C}">
                <a14:useLocalDpi xmlns:a14="http://schemas.microsoft.com/office/drawing/2010/main"/>
              </a:ext>
            </a:extLst>
          </a:blip>
          <a:srcRect/>
          <a:stretch/>
        </p:blipFill>
        <p:spPr>
          <a:xfrm>
            <a:off x="0" y="0"/>
            <a:ext cx="12193588" cy="6858000"/>
          </a:xfrm>
          <a:prstGeom prst="rect">
            <a:avLst/>
          </a:prstGeom>
          <a:effectLst/>
        </p:spPr>
      </p:pic>
      <p:sp>
        <p:nvSpPr>
          <p:cNvPr id="8" name="Title Placeholder 1">
            <a:extLst>
              <a:ext uri="{FF2B5EF4-FFF2-40B4-BE49-F238E27FC236}">
                <a16:creationId xmlns:a16="http://schemas.microsoft.com/office/drawing/2014/main" id="{9D2D98CA-E486-8443-9BF6-95C9C1E815D5}"/>
              </a:ext>
            </a:extLst>
          </p:cNvPr>
          <p:cNvSpPr>
            <a:spLocks noGrp="1"/>
          </p:cNvSpPr>
          <p:nvPr>
            <p:ph type="title"/>
          </p:nvPr>
        </p:nvSpPr>
        <p:spPr>
          <a:xfrm>
            <a:off x="354108" y="530021"/>
            <a:ext cx="5632357" cy="1130188"/>
          </a:xfrm>
          <a:prstGeom prst="rect">
            <a:avLst/>
          </a:prstGeom>
        </p:spPr>
        <p:txBody>
          <a:bodyPr vert="horz" lIns="0" tIns="0" rIns="0" bIns="0" rtlCol="0" anchor="t" anchorCtr="0">
            <a:noAutofit/>
          </a:bodyPr>
          <a:lstStyle/>
          <a:p>
            <a:r>
              <a:rPr lang="en-US"/>
              <a:t>Click to edit Master title style</a:t>
            </a:r>
          </a:p>
        </p:txBody>
      </p:sp>
      <p:sp>
        <p:nvSpPr>
          <p:cNvPr id="4" name="TextBox 3">
            <a:extLst>
              <a:ext uri="{FF2B5EF4-FFF2-40B4-BE49-F238E27FC236}">
                <a16:creationId xmlns:a16="http://schemas.microsoft.com/office/drawing/2014/main" id="{BABAB27C-8C62-C94E-B2A6-91145A92B7D2}"/>
              </a:ext>
            </a:extLst>
          </p:cNvPr>
          <p:cNvSpPr txBox="1"/>
          <p:nvPr userDrawn="1"/>
        </p:nvSpPr>
        <p:spPr>
          <a:xfrm>
            <a:off x="8804024" y="6550714"/>
            <a:ext cx="3438335" cy="107722"/>
          </a:xfrm>
          <a:prstGeom prst="rect">
            <a:avLst/>
          </a:prstGeom>
        </p:spPr>
        <p:txBody>
          <a:bodyPr vert="horz" wrap="square" lIns="0" tIns="0" rIns="91404" bIns="0" rtlCol="0">
            <a:spAutoFit/>
          </a:bodyPr>
          <a:lstStyle/>
          <a:p>
            <a:pPr marL="7698" marR="242903" lvl="0" indent="0" algn="r" defTabSz="554327" rtl="0" eaLnBrk="1" fontAlgn="auto" latinLnBrk="0" hangingPunct="1">
              <a:lnSpc>
                <a:spcPct val="100000"/>
              </a:lnSpc>
              <a:spcBef>
                <a:spcPts val="55"/>
              </a:spcBef>
              <a:spcAft>
                <a:spcPts val="0"/>
              </a:spcAft>
              <a:buClrTx/>
              <a:buSzTx/>
              <a:buFontTx/>
              <a:buNone/>
              <a:tabLst/>
              <a:defRPr/>
            </a:pPr>
            <a:r>
              <a:rPr lang="en-CA" sz="700" b="0" i="0" spc="30" baseline="0">
                <a:solidFill>
                  <a:schemeClr val="tx1">
                    <a:lumMod val="50000"/>
                  </a:schemeClr>
                </a:solidFill>
                <a:latin typeface="Montserrat Light" pitchFamily="2" charset="77"/>
              </a:rPr>
              <a:t> Oregon Public Utility Commission   |   </a:t>
            </a:r>
            <a:fld id="{81D60167-4931-47E6-BA6A-407CBD079E47}" type="slidenum">
              <a:rPr lang="en-CA" sz="700" b="0" i="0" spc="30" baseline="0" smtClean="0">
                <a:solidFill>
                  <a:schemeClr val="tx1">
                    <a:lumMod val="50000"/>
                  </a:schemeClr>
                </a:solidFill>
                <a:latin typeface="Montserrat Light" pitchFamily="2" charset="77"/>
                <a:cs typeface="Arial" panose="020B0604020202020204" pitchFamily="34" charset="0"/>
              </a:rPr>
              <a:pPr marL="7698" marR="242903" lvl="0" indent="0" algn="r" defTabSz="554327" rtl="0" eaLnBrk="1" fontAlgn="auto" latinLnBrk="0" hangingPunct="1">
                <a:lnSpc>
                  <a:spcPct val="100000"/>
                </a:lnSpc>
                <a:spcBef>
                  <a:spcPts val="55"/>
                </a:spcBef>
                <a:spcAft>
                  <a:spcPts val="0"/>
                </a:spcAft>
                <a:buClrTx/>
                <a:buSzTx/>
                <a:buFontTx/>
                <a:buNone/>
                <a:tabLst/>
                <a:defRPr/>
              </a:pPr>
              <a:t>‹#›</a:t>
            </a:fld>
            <a:endParaRPr sz="700" b="0" i="0" spc="30" baseline="0">
              <a:solidFill>
                <a:schemeClr val="tx1">
                  <a:lumMod val="50000"/>
                </a:schemeClr>
              </a:solidFill>
              <a:latin typeface="Montserrat Light" pitchFamily="2" charset="77"/>
              <a:cs typeface="Arial" panose="020B0604020202020204" pitchFamily="34" charset="0"/>
            </a:endParaRPr>
          </a:p>
        </p:txBody>
      </p:sp>
    </p:spTree>
    <p:extLst>
      <p:ext uri="{BB962C8B-B14F-4D97-AF65-F5344CB8AC3E}">
        <p14:creationId xmlns:p14="http://schemas.microsoft.com/office/powerpoint/2010/main" val="3699890812"/>
      </p:ext>
    </p:extLst>
  </p:cSld>
  <p:clrMap bg1="lt1" tx1="dk1" bg2="lt2" tx2="dk2" accent1="accent1" accent2="accent2" accent3="accent3" accent4="accent4" accent5="accent5" accent6="accent6" hlink="hlink" folHlink="folHlink"/>
  <p:sldLayoutIdLst>
    <p:sldLayoutId id="2147484099" r:id="rId1"/>
    <p:sldLayoutId id="2147484100" r:id="rId2"/>
    <p:sldLayoutId id="2147484101" r:id="rId3"/>
  </p:sldLayoutIdLst>
  <p:hf hdr="0" ftr="0" dt="0"/>
  <p:txStyles>
    <p:titleStyle>
      <a:lvl1pPr algn="l" defTabSz="914218" rtl="0" eaLnBrk="1" latinLnBrk="0" hangingPunct="1">
        <a:lnSpc>
          <a:spcPct val="90000"/>
        </a:lnSpc>
        <a:spcBef>
          <a:spcPct val="0"/>
        </a:spcBef>
        <a:buNone/>
        <a:defRPr sz="4000" b="0" i="0" kern="1200">
          <a:solidFill>
            <a:srgbClr val="4A4A4A"/>
          </a:solidFill>
          <a:latin typeface="Montserrat SemiBold" pitchFamily="2" charset="77"/>
          <a:ea typeface="+mj-ea"/>
          <a:cs typeface="Arial" panose="020B0604020202020204" pitchFamily="34" charset="0"/>
        </a:defRPr>
      </a:lvl1pPr>
    </p:titleStyle>
    <p:bodyStyle>
      <a:lvl1pPr marL="228554" indent="-228554" algn="l" defTabSz="91421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62" indent="-228554" algn="l" defTabSz="91421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2" indent="-228554" algn="l" defTabSz="91421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8" indent="-228554" algn="l" defTabSz="9142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8" indent="-228554" algn="l" defTabSz="9142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2" indent="-228554" algn="l" defTabSz="9142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8" rtl="0" eaLnBrk="1" latinLnBrk="0" hangingPunct="1">
        <a:defRPr sz="1800" kern="1200">
          <a:solidFill>
            <a:schemeClr val="tx1"/>
          </a:solidFill>
          <a:latin typeface="+mn-lt"/>
          <a:ea typeface="+mn-ea"/>
          <a:cs typeface="+mn-cs"/>
        </a:defRPr>
      </a:lvl1pPr>
      <a:lvl2pPr marL="457108" algn="l" defTabSz="914218" rtl="0" eaLnBrk="1" latinLnBrk="0" hangingPunct="1">
        <a:defRPr sz="1800" kern="1200">
          <a:solidFill>
            <a:schemeClr val="tx1"/>
          </a:solidFill>
          <a:latin typeface="+mn-lt"/>
          <a:ea typeface="+mn-ea"/>
          <a:cs typeface="+mn-cs"/>
        </a:defRPr>
      </a:lvl2pPr>
      <a:lvl3pPr marL="914218" algn="l" defTabSz="914218" rtl="0" eaLnBrk="1" latinLnBrk="0" hangingPunct="1">
        <a:defRPr sz="1800" kern="1200">
          <a:solidFill>
            <a:schemeClr val="tx1"/>
          </a:solidFill>
          <a:latin typeface="+mn-lt"/>
          <a:ea typeface="+mn-ea"/>
          <a:cs typeface="+mn-cs"/>
        </a:defRPr>
      </a:lvl3pPr>
      <a:lvl4pPr marL="1371326" algn="l" defTabSz="914218" rtl="0" eaLnBrk="1" latinLnBrk="0" hangingPunct="1">
        <a:defRPr sz="1800" kern="1200">
          <a:solidFill>
            <a:schemeClr val="tx1"/>
          </a:solidFill>
          <a:latin typeface="+mn-lt"/>
          <a:ea typeface="+mn-ea"/>
          <a:cs typeface="+mn-cs"/>
        </a:defRPr>
      </a:lvl4pPr>
      <a:lvl5pPr marL="1828434" algn="l" defTabSz="914218" rtl="0" eaLnBrk="1" latinLnBrk="0" hangingPunct="1">
        <a:defRPr sz="1800" kern="1200">
          <a:solidFill>
            <a:schemeClr val="tx1"/>
          </a:solidFill>
          <a:latin typeface="+mn-lt"/>
          <a:ea typeface="+mn-ea"/>
          <a:cs typeface="+mn-cs"/>
        </a:defRPr>
      </a:lvl5pPr>
      <a:lvl6pPr marL="2285542" algn="l" defTabSz="914218" rtl="0" eaLnBrk="1" latinLnBrk="0" hangingPunct="1">
        <a:defRPr sz="1800" kern="1200">
          <a:solidFill>
            <a:schemeClr val="tx1"/>
          </a:solidFill>
          <a:latin typeface="+mn-lt"/>
          <a:ea typeface="+mn-ea"/>
          <a:cs typeface="+mn-cs"/>
        </a:defRPr>
      </a:lvl6pPr>
      <a:lvl7pPr marL="2742652" algn="l" defTabSz="914218" rtl="0" eaLnBrk="1" latinLnBrk="0" hangingPunct="1">
        <a:defRPr sz="1800" kern="1200">
          <a:solidFill>
            <a:schemeClr val="tx1"/>
          </a:solidFill>
          <a:latin typeface="+mn-lt"/>
          <a:ea typeface="+mn-ea"/>
          <a:cs typeface="+mn-cs"/>
        </a:defRPr>
      </a:lvl7pPr>
      <a:lvl8pPr marL="3199760" algn="l" defTabSz="914218" rtl="0" eaLnBrk="1" latinLnBrk="0" hangingPunct="1">
        <a:defRPr sz="1800" kern="1200">
          <a:solidFill>
            <a:schemeClr val="tx1"/>
          </a:solidFill>
          <a:latin typeface="+mn-lt"/>
          <a:ea typeface="+mn-ea"/>
          <a:cs typeface="+mn-cs"/>
        </a:defRPr>
      </a:lvl8pPr>
      <a:lvl9pPr marL="3656868" algn="l" defTabSz="9142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96">
          <p15:clr>
            <a:srgbClr val="F26B43"/>
          </p15:clr>
        </p15:guide>
        <p15:guide id="2" pos="3818">
          <p15:clr>
            <a:srgbClr val="F26B43"/>
          </p15:clr>
        </p15:guide>
        <p15:guide id="3" pos="3909">
          <p15:clr>
            <a:srgbClr val="F26B43"/>
          </p15:clr>
        </p15:guide>
        <p15:guide id="4" pos="4441">
          <p15:clr>
            <a:srgbClr val="F26B43"/>
          </p15:clr>
        </p15:guide>
        <p15:guide id="5" pos="3205">
          <p15:clr>
            <a:srgbClr val="F26B43"/>
          </p15:clr>
        </p15:guide>
        <p15:guide id="6" pos="2684">
          <p15:clr>
            <a:srgbClr val="F26B43"/>
          </p15:clr>
        </p15:guide>
        <p15:guide id="7" pos="2593">
          <p15:clr>
            <a:srgbClr val="F26B43"/>
          </p15:clr>
        </p15:guide>
        <p15:guide id="8" pos="2071">
          <p15:clr>
            <a:srgbClr val="F26B43"/>
          </p15:clr>
        </p15:guide>
        <p15:guide id="9" pos="4521">
          <p15:clr>
            <a:srgbClr val="F26B43"/>
          </p15:clr>
        </p15:guide>
        <p15:guide id="10" pos="5043">
          <p15:clr>
            <a:srgbClr val="F26B43"/>
          </p15:clr>
        </p15:guide>
        <p15:guide id="11" pos="5133">
          <p15:clr>
            <a:srgbClr val="F26B43"/>
          </p15:clr>
        </p15:guide>
        <p15:guide id="12" pos="5655">
          <p15:clr>
            <a:srgbClr val="F26B43"/>
          </p15:clr>
        </p15:guide>
        <p15:guide id="13" pos="5737">
          <p15:clr>
            <a:srgbClr val="F26B43"/>
          </p15:clr>
        </p15:guide>
        <p15:guide id="14" pos="6265">
          <p15:clr>
            <a:srgbClr val="F26B43"/>
          </p15:clr>
        </p15:guide>
        <p15:guide id="15" pos="6358">
          <p15:clr>
            <a:srgbClr val="F26B43"/>
          </p15:clr>
        </p15:guide>
        <p15:guide id="16" pos="6880">
          <p15:clr>
            <a:srgbClr val="F26B43"/>
          </p15:clr>
        </p15:guide>
        <p15:guide id="17" pos="6970">
          <p15:clr>
            <a:srgbClr val="F26B43"/>
          </p15:clr>
        </p15:guide>
        <p15:guide id="18" pos="7492">
          <p15:clr>
            <a:srgbClr val="F26B43"/>
          </p15:clr>
        </p15:guide>
        <p15:guide id="19" pos="1981">
          <p15:clr>
            <a:srgbClr val="F26B43"/>
          </p15:clr>
        </p15:guide>
        <p15:guide id="20" pos="1459">
          <p15:clr>
            <a:srgbClr val="F26B43"/>
          </p15:clr>
        </p15:guide>
        <p15:guide id="21" pos="1368">
          <p15:clr>
            <a:srgbClr val="F26B43"/>
          </p15:clr>
        </p15:guide>
        <p15:guide id="22" pos="847">
          <p15:clr>
            <a:srgbClr val="F26B43"/>
          </p15:clr>
        </p15:guide>
        <p15:guide id="23" pos="756">
          <p15:clr>
            <a:srgbClr val="F26B43"/>
          </p15:clr>
        </p15:guide>
        <p15:guide id="24" pos="234">
          <p15:clr>
            <a:srgbClr val="F26B43"/>
          </p15:clr>
        </p15:guide>
        <p15:guide id="25" orient="horz" pos="600">
          <p15:clr>
            <a:srgbClr val="F26B43"/>
          </p15:clr>
        </p15:guide>
        <p15:guide id="26" orient="horz" pos="413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emf"/><Relationship Id="rId5" Type="http://schemas.openxmlformats.org/officeDocument/2006/relationships/image" Target="../media/image4.emf"/><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18/10/relationships/comments" Target="../comments/modernComment_158B_846D46E4.xm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emf"/></Relationships>
</file>

<file path=ppt/slides/_rels/slide1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emf"/><Relationship Id="rId7" Type="http://schemas.openxmlformats.org/officeDocument/2006/relationships/image" Target="../media/image41.sv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26.emf"/><Relationship Id="rId4" Type="http://schemas.openxmlformats.org/officeDocument/2006/relationships/image" Target="../media/image39.emf"/></Relationships>
</file>

<file path=ppt/slides/_rels/slide25.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9.emf"/><Relationship Id="rId7"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6.emf"/><Relationship Id="rId5" Type="http://schemas.openxmlformats.org/officeDocument/2006/relationships/image" Target="../media/image42.emf"/><Relationship Id="rId4" Type="http://schemas.openxmlformats.org/officeDocument/2006/relationships/image" Target="../media/image38.emf"/></Relationships>
</file>

<file path=ppt/slides/_rels/slide2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5.emf"/><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 Id="rId1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emf"/><Relationship Id="rId4" Type="http://schemas.openxmlformats.org/officeDocument/2006/relationships/image" Target="../media/image20.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4165"/>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E01FDE-56CA-13CF-4B97-DB8CBD82102F}"/>
              </a:ext>
            </a:extLst>
          </p:cNvPr>
          <p:cNvSpPr/>
          <p:nvPr/>
        </p:nvSpPr>
        <p:spPr>
          <a:xfrm>
            <a:off x="6073540" y="0"/>
            <a:ext cx="6120048" cy="6858000"/>
          </a:xfrm>
          <a:prstGeom prst="rect">
            <a:avLst/>
          </a:prstGeom>
          <a:blipFill dpi="0" rotWithShape="1">
            <a:blip r:embed="rId3" cstate="print">
              <a:extLst>
                <a:ext uri="{BEBA8EAE-BF5A-486C-A8C5-ECC9F3942E4B}">
                  <a14:imgProps xmlns:a14="http://schemas.microsoft.com/office/drawing/2010/main">
                    <a14:imgLayer r:embed="rId4"/>
                  </a14:imgProps>
                </a:ext>
                <a:ext uri="{28A0092B-C50C-407E-A947-70E740481C1C}">
                  <a14:useLocalDpi xmlns:a14="http://schemas.microsoft.com/office/drawing/2010/main" val="0"/>
                </a:ext>
              </a:extLst>
            </a:blip>
            <a:srcRect/>
            <a:stretch>
              <a:fillRect/>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3">
            <a:extLst>
              <a:ext uri="{FF2B5EF4-FFF2-40B4-BE49-F238E27FC236}">
                <a16:creationId xmlns:a16="http://schemas.microsoft.com/office/drawing/2014/main" id="{3550CFCA-1D06-4E28-808D-9D0FAB6591C3}"/>
              </a:ext>
            </a:extLst>
          </p:cNvPr>
          <p:cNvSpPr txBox="1">
            <a:spLocks/>
          </p:cNvSpPr>
          <p:nvPr/>
        </p:nvSpPr>
        <p:spPr>
          <a:xfrm>
            <a:off x="516059" y="3158557"/>
            <a:ext cx="5198942" cy="3277279"/>
          </a:xfrm>
          <a:prstGeom prst="rect">
            <a:avLst/>
          </a:prstGeom>
          <a:noFill/>
        </p:spPr>
        <p:txBody>
          <a:bodyPr lIns="0" tIns="0" rIns="0" bIns="0"/>
          <a:lstStyle>
            <a:lvl1pPr marL="0">
              <a:lnSpc>
                <a:spcPct val="90000"/>
              </a:lnSpc>
              <a:defRPr sz="4400" b="1" i="0">
                <a:solidFill>
                  <a:srgbClr val="2576B7"/>
                </a:solidFill>
                <a:latin typeface="Montserrat SemiBold" pitchFamily="2" charset="77"/>
                <a:ea typeface="+mn-ea"/>
                <a:cs typeface="+mn-cs"/>
              </a:defRPr>
            </a:lvl1pPr>
            <a:lvl2pPr marL="277246">
              <a:defRPr sz="4400" b="1" i="0">
                <a:solidFill>
                  <a:schemeClr val="bg1"/>
                </a:solidFill>
                <a:latin typeface="Montserrat SemiBold" pitchFamily="2" charset="77"/>
                <a:ea typeface="+mn-ea"/>
                <a:cs typeface="+mn-cs"/>
              </a:defRPr>
            </a:lvl2pPr>
            <a:lvl3pPr marL="554492">
              <a:defRPr sz="4400" b="1" i="0">
                <a:solidFill>
                  <a:schemeClr val="bg1"/>
                </a:solidFill>
                <a:latin typeface="Montserrat SemiBold" pitchFamily="2" charset="77"/>
                <a:ea typeface="+mn-ea"/>
                <a:cs typeface="+mn-cs"/>
              </a:defRPr>
            </a:lvl3pPr>
            <a:lvl4pPr marL="831738">
              <a:defRPr sz="4400" b="1" i="0">
                <a:solidFill>
                  <a:schemeClr val="bg1"/>
                </a:solidFill>
                <a:latin typeface="Montserrat SemiBold" pitchFamily="2" charset="77"/>
                <a:ea typeface="+mn-ea"/>
                <a:cs typeface="+mn-cs"/>
              </a:defRPr>
            </a:lvl4pPr>
            <a:lvl5pPr marL="1108984">
              <a:defRPr sz="4400" b="1" i="0">
                <a:solidFill>
                  <a:schemeClr val="bg1"/>
                </a:solidFill>
                <a:latin typeface="Montserrat SemiBold" pitchFamily="2" charset="77"/>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a:lstStyle>
          <a:p>
            <a:pPr marL="0" marR="0" lvl="0" indent="0" defTabSz="914400" eaLnBrk="1" fontAlgn="auto" latinLnBrk="0" hangingPunct="1">
              <a:lnSpc>
                <a:spcPct val="90000"/>
              </a:lnSpc>
              <a:spcBef>
                <a:spcPts val="0"/>
              </a:spcBef>
              <a:spcAft>
                <a:spcPts val="800"/>
              </a:spcAft>
              <a:buClrTx/>
              <a:buSzTx/>
              <a:buFontTx/>
              <a:buNone/>
              <a:tabLst/>
              <a:defRPr/>
            </a:pPr>
            <a:r>
              <a:rPr lang="en-US" sz="7200" kern="0">
                <a:solidFill>
                  <a:srgbClr val="90AF3E"/>
                </a:solidFill>
                <a:latin typeface="Arial" panose="020B0604020202020204" pitchFamily="34" charset="0"/>
                <a:cs typeface="Arial" panose="020B0604020202020204" pitchFamily="34" charset="0"/>
              </a:rPr>
              <a:t>Five-Year</a:t>
            </a:r>
            <a:br>
              <a:rPr kumimoji="0" lang="en-US" sz="7200" b="1" i="0" u="none" strike="noStrike" kern="0" cap="none" spc="0" normalizeH="0" baseline="0" noProof="0">
                <a:ln>
                  <a:noFill/>
                </a:ln>
                <a:solidFill>
                  <a:srgbClr val="90AF3E"/>
                </a:solidFill>
                <a:effectLst/>
                <a:uLnTx/>
                <a:uFillTx/>
                <a:latin typeface="Arial" panose="020B0604020202020204" pitchFamily="34" charset="0"/>
                <a:cs typeface="Arial" panose="020B0604020202020204" pitchFamily="34" charset="0"/>
              </a:rPr>
            </a:br>
            <a:r>
              <a:rPr kumimoji="0" lang="en-US" sz="7200" b="1" i="0" u="none" strike="noStrike" kern="0" cap="none" spc="0" normalizeH="0" baseline="0" noProof="0">
                <a:ln>
                  <a:noFill/>
                </a:ln>
                <a:solidFill>
                  <a:srgbClr val="90AF3E"/>
                </a:solidFill>
                <a:effectLst/>
                <a:uLnTx/>
                <a:uFillTx/>
                <a:latin typeface="Arial" panose="020B0604020202020204" pitchFamily="34" charset="0"/>
                <a:cs typeface="Arial" panose="020B0604020202020204" pitchFamily="34" charset="0"/>
              </a:rPr>
              <a:t>IT Strategy</a:t>
            </a:r>
          </a:p>
          <a:p>
            <a:pPr marL="0" marR="0" lvl="0" indent="0" defTabSz="914400" eaLnBrk="1" fontAlgn="auto" latinLnBrk="0" hangingPunct="1">
              <a:lnSpc>
                <a:spcPct val="90000"/>
              </a:lnSpc>
              <a:spcBef>
                <a:spcPts val="0"/>
              </a:spcBef>
              <a:spcAft>
                <a:spcPts val="0"/>
              </a:spcAft>
              <a:buClrTx/>
              <a:buSzTx/>
              <a:buFontTx/>
              <a:buNone/>
              <a:tabLst/>
              <a:defRPr/>
            </a:pPr>
            <a:r>
              <a:rPr kumimoji="0" lang="en-US" sz="2800" b="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rPr>
              <a:t>How IT will support Oregon Public Utility Commission’s </a:t>
            </a:r>
            <a:r>
              <a:rPr lang="en-US" sz="2800" b="0" kern="0">
                <a:solidFill>
                  <a:schemeClr val="bg1"/>
                </a:solidFill>
                <a:latin typeface="Arial" panose="020B0604020202020204" pitchFamily="34" charset="0"/>
                <a:cs typeface="Arial" panose="020B0604020202020204" pitchFamily="34" charset="0"/>
              </a:rPr>
              <a:t>organization</a:t>
            </a:r>
            <a:r>
              <a:rPr kumimoji="0" lang="en-US" sz="2800" b="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rPr>
              <a:t> strategy in 2025-29</a:t>
            </a:r>
          </a:p>
        </p:txBody>
      </p:sp>
      <p:pic>
        <p:nvPicPr>
          <p:cNvPr id="3" name="Picture 2">
            <a:extLst>
              <a:ext uri="{FF2B5EF4-FFF2-40B4-BE49-F238E27FC236}">
                <a16:creationId xmlns:a16="http://schemas.microsoft.com/office/drawing/2014/main" id="{7EF2E56C-93F3-8C44-97AA-870B5C13789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834717" y="6047862"/>
            <a:ext cx="1945496" cy="387974"/>
          </a:xfrm>
          <a:prstGeom prst="rect">
            <a:avLst/>
          </a:prstGeom>
        </p:spPr>
      </p:pic>
      <p:cxnSp>
        <p:nvCxnSpPr>
          <p:cNvPr id="5" name="Straight Connector 4">
            <a:extLst>
              <a:ext uri="{FF2B5EF4-FFF2-40B4-BE49-F238E27FC236}">
                <a16:creationId xmlns:a16="http://schemas.microsoft.com/office/drawing/2014/main" id="{09058F5D-24D2-F505-A934-D124114DD7C1}"/>
              </a:ext>
            </a:extLst>
          </p:cNvPr>
          <p:cNvCxnSpPr/>
          <p:nvPr/>
        </p:nvCxnSpPr>
        <p:spPr>
          <a:xfrm>
            <a:off x="6112434" y="0"/>
            <a:ext cx="0" cy="6858000"/>
          </a:xfrm>
          <a:prstGeom prst="line">
            <a:avLst/>
          </a:prstGeom>
          <a:ln w="76200">
            <a:solidFill>
              <a:srgbClr val="90AF3E"/>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2C55C80-7DA2-D4EA-D2B3-4864A6F04EE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3014" y="422164"/>
            <a:ext cx="2000457" cy="1151914"/>
          </a:xfrm>
          <a:prstGeom prst="rect">
            <a:avLst/>
          </a:prstGeom>
        </p:spPr>
      </p:pic>
    </p:spTree>
    <p:extLst>
      <p:ext uri="{BB962C8B-B14F-4D97-AF65-F5344CB8AC3E}">
        <p14:creationId xmlns:p14="http://schemas.microsoft.com/office/powerpoint/2010/main" val="38136546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a:extLst>
              <a:ext uri="{FF2B5EF4-FFF2-40B4-BE49-F238E27FC236}">
                <a16:creationId xmlns:a16="http://schemas.microsoft.com/office/drawing/2014/main" id="{B12CC411-7148-5B44-9148-D5CF24033851}"/>
              </a:ext>
            </a:extLst>
          </p:cNvPr>
          <p:cNvGrpSpPr/>
          <p:nvPr/>
        </p:nvGrpSpPr>
        <p:grpSpPr>
          <a:xfrm>
            <a:off x="377197" y="413334"/>
            <a:ext cx="784157" cy="774826"/>
            <a:chOff x="377197" y="413334"/>
            <a:chExt cx="784157" cy="774826"/>
          </a:xfrm>
        </p:grpSpPr>
        <p:sp>
          <p:nvSpPr>
            <p:cNvPr id="64" name="Oval 63">
              <a:extLst>
                <a:ext uri="{FF2B5EF4-FFF2-40B4-BE49-F238E27FC236}">
                  <a16:creationId xmlns:a16="http://schemas.microsoft.com/office/drawing/2014/main" id="{C8C691D4-A261-3E43-BDBC-7962B2FF25E7}"/>
                </a:ext>
              </a:extLst>
            </p:cNvPr>
            <p:cNvSpPr/>
            <p:nvPr/>
          </p:nvSpPr>
          <p:spPr>
            <a:xfrm>
              <a:off x="386528" y="413334"/>
              <a:ext cx="774826" cy="774826"/>
            </a:xfrm>
            <a:prstGeom prst="ellipse">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10000"/>
                </a:lnSpc>
                <a:spcBef>
                  <a:spcPts val="0"/>
                </a:spcBef>
                <a:spcAft>
                  <a:spcPts val="0"/>
                </a:spcAft>
                <a:buClrTx/>
                <a:buSzTx/>
                <a:buFontTx/>
                <a:buNone/>
                <a:tabLst/>
                <a:defRPr/>
              </a:pPr>
              <a:endParaRPr kumimoji="0" lang="en-US" sz="900" u="none" strike="noStrike" kern="0" cap="none" spc="0" normalizeH="0" baseline="0" noProof="0">
                <a:ln>
                  <a:noFill/>
                </a:ln>
                <a:solidFill>
                  <a:srgbClr val="FFFFFF"/>
                </a:solidFill>
                <a:effectLst/>
                <a:uLnTx/>
                <a:uFillTx/>
                <a:latin typeface="Roboto Light" panose="02000000000000000000" pitchFamily="2" charset="0"/>
                <a:ea typeface="+mn-ea"/>
                <a:cs typeface="+mn-cs"/>
              </a:endParaRPr>
            </a:p>
          </p:txBody>
        </p:sp>
        <p:sp>
          <p:nvSpPr>
            <p:cNvPr id="65" name="TextBox 64">
              <a:extLst>
                <a:ext uri="{FF2B5EF4-FFF2-40B4-BE49-F238E27FC236}">
                  <a16:creationId xmlns:a16="http://schemas.microsoft.com/office/drawing/2014/main" id="{1D2DAEBD-1BA2-D849-9E6E-BBD6885F740F}"/>
                </a:ext>
              </a:extLst>
            </p:cNvPr>
            <p:cNvSpPr txBox="1"/>
            <p:nvPr/>
          </p:nvSpPr>
          <p:spPr>
            <a:xfrm>
              <a:off x="377197" y="540260"/>
              <a:ext cx="774826" cy="553998"/>
            </a:xfrm>
            <a:prstGeom prst="rect">
              <a:avLst/>
            </a:prstGeom>
            <a:noFill/>
          </p:spPr>
          <p:txBody>
            <a:bodyPr wrap="square" lIns="0" tIns="0" rIns="0" bIns="0" rtlCol="0" anchor="ctr" anchorCtr="0">
              <a:spAutoFit/>
            </a:bodyPr>
            <a:lstStyle/>
            <a:p>
              <a:pPr algn="ctr"/>
              <a:r>
                <a:rPr lang="en-US" sz="3600" b="1">
                  <a:solidFill>
                    <a:srgbClr val="FFFFFF"/>
                  </a:solidFill>
                  <a:latin typeface="Exo" panose="02000503000000000000" pitchFamily="2" charset="77"/>
                  <a:ea typeface="League Spartan" charset="0"/>
                  <a:cs typeface="Poppins" pitchFamily="2" charset="77"/>
                </a:rPr>
                <a:t>1a</a:t>
              </a:r>
            </a:p>
          </p:txBody>
        </p:sp>
      </p:grpSp>
      <p:sp>
        <p:nvSpPr>
          <p:cNvPr id="168" name="Title 1">
            <a:extLst>
              <a:ext uri="{FF2B5EF4-FFF2-40B4-BE49-F238E27FC236}">
                <a16:creationId xmlns:a16="http://schemas.microsoft.com/office/drawing/2014/main" id="{3700EDB7-729C-C543-A14E-D428C5AF56E5}"/>
              </a:ext>
            </a:extLst>
          </p:cNvPr>
          <p:cNvSpPr>
            <a:spLocks noGrp="1"/>
          </p:cNvSpPr>
          <p:nvPr>
            <p:ph type="title"/>
          </p:nvPr>
        </p:nvSpPr>
        <p:spPr>
          <a:xfrm>
            <a:off x="1331932" y="516985"/>
            <a:ext cx="8983643" cy="584482"/>
          </a:xfrm>
        </p:spPr>
        <p:txBody>
          <a:bodyPr vert="horz" lIns="0" tIns="0" rIns="0" bIns="0" rtlCol="0" anchor="t" anchorCtr="0">
            <a:noAutofit/>
          </a:bodyPr>
          <a:lstStyle/>
          <a:p>
            <a:r>
              <a:rPr lang="en-US" sz="3600" b="1">
                <a:latin typeface="+mj-lt"/>
              </a:rPr>
              <a:t>IT will enable all organization projects </a:t>
            </a:r>
            <a:endParaRPr lang="en-CA" sz="3600" b="1">
              <a:latin typeface="+mj-lt"/>
            </a:endParaRPr>
          </a:p>
        </p:txBody>
      </p:sp>
      <p:pic>
        <p:nvPicPr>
          <p:cNvPr id="2" name="Picture 1">
            <a:extLst>
              <a:ext uri="{FF2B5EF4-FFF2-40B4-BE49-F238E27FC236}">
                <a16:creationId xmlns:a16="http://schemas.microsoft.com/office/drawing/2014/main" id="{37C2ADD5-5B6A-4010-B55E-902ECF1EB5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015" y="6273155"/>
            <a:ext cx="706441" cy="396142"/>
          </a:xfrm>
          <a:prstGeom prst="rect">
            <a:avLst/>
          </a:prstGeom>
        </p:spPr>
      </p:pic>
      <p:cxnSp>
        <p:nvCxnSpPr>
          <p:cNvPr id="6" name="Straight Connector 5">
            <a:extLst>
              <a:ext uri="{FF2B5EF4-FFF2-40B4-BE49-F238E27FC236}">
                <a16:creationId xmlns:a16="http://schemas.microsoft.com/office/drawing/2014/main" id="{2E858D00-201D-7EBB-C8C8-62EF7BAC94DF}"/>
              </a:ext>
            </a:extLst>
          </p:cNvPr>
          <p:cNvCxnSpPr>
            <a:cxnSpLocks/>
          </p:cNvCxnSpPr>
          <p:nvPr/>
        </p:nvCxnSpPr>
        <p:spPr>
          <a:xfrm>
            <a:off x="355015" y="1435610"/>
            <a:ext cx="11503610" cy="0"/>
          </a:xfrm>
          <a:prstGeom prst="line">
            <a:avLst/>
          </a:prstGeom>
          <a:ln>
            <a:solidFill>
              <a:srgbClr val="1F4057"/>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1D1CA004-1C9E-E66E-170D-711B2ECF9C00}"/>
              </a:ext>
            </a:extLst>
          </p:cNvPr>
          <p:cNvPicPr>
            <a:picLocks noChangeAspect="1"/>
          </p:cNvPicPr>
          <p:nvPr/>
        </p:nvPicPr>
        <p:blipFill>
          <a:blip r:embed="rId5"/>
          <a:stretch>
            <a:fillRect/>
          </a:stretch>
        </p:blipFill>
        <p:spPr>
          <a:xfrm>
            <a:off x="458516" y="1599077"/>
            <a:ext cx="11276555" cy="4431023"/>
          </a:xfrm>
          <a:prstGeom prst="rect">
            <a:avLst/>
          </a:prstGeom>
        </p:spPr>
      </p:pic>
    </p:spTree>
    <p:extLst>
      <p:ext uri="{BB962C8B-B14F-4D97-AF65-F5344CB8AC3E}">
        <p14:creationId xmlns:p14="http://schemas.microsoft.com/office/powerpoint/2010/main" val="2221754084"/>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B1643AC-FB41-45E1-9AC2-4C4EEEC51352}"/>
              </a:ext>
            </a:extLst>
          </p:cNvPr>
          <p:cNvSpPr>
            <a:spLocks noGrp="1"/>
          </p:cNvSpPr>
          <p:nvPr>
            <p:ph type="title"/>
          </p:nvPr>
        </p:nvSpPr>
        <p:spPr>
          <a:xfrm>
            <a:off x="1347110" y="409536"/>
            <a:ext cx="10063840" cy="693114"/>
          </a:xfrm>
        </p:spPr>
        <p:txBody>
          <a:bodyPr vert="horz" lIns="0" tIns="0" rIns="0" bIns="0" rtlCol="0" anchor="t" anchorCtr="0">
            <a:noAutofit/>
          </a:bodyPr>
          <a:lstStyle/>
          <a:p>
            <a:r>
              <a:rPr lang="en-US" sz="3600" b="1">
                <a:latin typeface="+mj-lt"/>
              </a:rPr>
              <a:t>IT’s target is to attain Optimize status</a:t>
            </a:r>
            <a:endParaRPr lang="en-CA" sz="3600" b="1">
              <a:latin typeface="+mj-lt"/>
            </a:endParaRPr>
          </a:p>
        </p:txBody>
      </p:sp>
      <p:sp>
        <p:nvSpPr>
          <p:cNvPr id="29" name="Rectangle 28">
            <a:extLst>
              <a:ext uri="{FF2B5EF4-FFF2-40B4-BE49-F238E27FC236}">
                <a16:creationId xmlns:a16="http://schemas.microsoft.com/office/drawing/2014/main" id="{DA1EC451-4307-44FC-90C7-8B2A1AFED5F4}"/>
              </a:ext>
            </a:extLst>
          </p:cNvPr>
          <p:cNvSpPr/>
          <p:nvPr/>
        </p:nvSpPr>
        <p:spPr>
          <a:xfrm>
            <a:off x="1347110" y="1630818"/>
            <a:ext cx="9759040" cy="564144"/>
          </a:xfrm>
          <a:prstGeom prst="rect">
            <a:avLst/>
          </a:prstGeom>
          <a:noFill/>
          <a:ln w="12700" cap="flat" cmpd="sng" algn="ctr">
            <a:noFill/>
            <a:prstDash val="solid"/>
            <a:miter lim="800000"/>
          </a:ln>
          <a:effectLst/>
        </p:spPr>
        <p:txBody>
          <a:bodyPr lIns="0" tIns="0" rIns="0" bIns="0"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effectLst/>
                <a:uLnTx/>
                <a:uFillTx/>
                <a:ea typeface="Roboto Light" panose="02000000000000000000" pitchFamily="2" charset="0"/>
              </a:rPr>
              <a:t>Stakeholder management is a critical aspect of running a successful IT department. </a:t>
            </a:r>
            <a:r>
              <a:rPr lang="en-US" sz="1400" b="1" kern="0">
                <a:ea typeface="Roboto Light" panose="02000000000000000000" pitchFamily="2" charset="0"/>
              </a:rPr>
              <a:t>IT’s most important and impactful metric to gauge our success is stakeholder satisfaction.</a:t>
            </a:r>
            <a:r>
              <a:rPr lang="en-US" sz="1400" kern="0">
                <a:ea typeface="Roboto Light" panose="02000000000000000000" pitchFamily="2" charset="0"/>
              </a:rPr>
              <a:t> IT is dedicated to understanding and improving stakeholder satisfaction across the organization. </a:t>
            </a:r>
            <a:endParaRPr kumimoji="0" lang="en-CA" sz="1400" b="0" i="0" u="none" strike="noStrike" kern="0" cap="none" spc="0" normalizeH="0" baseline="0" noProof="0">
              <a:ln>
                <a:noFill/>
              </a:ln>
              <a:effectLst/>
              <a:uLnTx/>
              <a:uFillTx/>
              <a:ea typeface="Roboto Light" panose="02000000000000000000" pitchFamily="2" charset="0"/>
            </a:endParaRPr>
          </a:p>
        </p:txBody>
      </p:sp>
      <p:grpSp>
        <p:nvGrpSpPr>
          <p:cNvPr id="16" name="Group 15">
            <a:extLst>
              <a:ext uri="{FF2B5EF4-FFF2-40B4-BE49-F238E27FC236}">
                <a16:creationId xmlns:a16="http://schemas.microsoft.com/office/drawing/2014/main" id="{2E9DF570-6413-3D4D-AEC9-8D0D662C2ADA}"/>
              </a:ext>
            </a:extLst>
          </p:cNvPr>
          <p:cNvGrpSpPr/>
          <p:nvPr/>
        </p:nvGrpSpPr>
        <p:grpSpPr>
          <a:xfrm>
            <a:off x="377197" y="413334"/>
            <a:ext cx="784157" cy="774826"/>
            <a:chOff x="377197" y="413334"/>
            <a:chExt cx="784157" cy="774826"/>
          </a:xfrm>
        </p:grpSpPr>
        <p:sp>
          <p:nvSpPr>
            <p:cNvPr id="17" name="Oval 16">
              <a:extLst>
                <a:ext uri="{FF2B5EF4-FFF2-40B4-BE49-F238E27FC236}">
                  <a16:creationId xmlns:a16="http://schemas.microsoft.com/office/drawing/2014/main" id="{BA36A3A5-C41C-8643-B832-0AA83C8D562B}"/>
                </a:ext>
              </a:extLst>
            </p:cNvPr>
            <p:cNvSpPr/>
            <p:nvPr/>
          </p:nvSpPr>
          <p:spPr>
            <a:xfrm>
              <a:off x="386528" y="413334"/>
              <a:ext cx="774826" cy="774826"/>
            </a:xfrm>
            <a:prstGeom prst="ellipse">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10000"/>
                </a:lnSpc>
                <a:spcBef>
                  <a:spcPts val="0"/>
                </a:spcBef>
                <a:spcAft>
                  <a:spcPts val="0"/>
                </a:spcAft>
                <a:buClrTx/>
                <a:buSzTx/>
                <a:buFontTx/>
                <a:buNone/>
                <a:tabLst/>
                <a:defRPr/>
              </a:pPr>
              <a:endParaRPr kumimoji="0" lang="en-US" sz="900" u="none" strike="noStrike" kern="0" cap="none" spc="0" normalizeH="0" baseline="0" noProof="0">
                <a:ln>
                  <a:noFill/>
                </a:ln>
                <a:solidFill>
                  <a:srgbClr val="FFFFFF"/>
                </a:solidFill>
                <a:effectLst/>
                <a:uLnTx/>
                <a:uFillTx/>
                <a:latin typeface="Roboto Light" panose="02000000000000000000" pitchFamily="2" charset="0"/>
                <a:ea typeface="+mn-ea"/>
                <a:cs typeface="+mn-cs"/>
              </a:endParaRPr>
            </a:p>
          </p:txBody>
        </p:sp>
        <p:sp>
          <p:nvSpPr>
            <p:cNvPr id="18" name="TextBox 17">
              <a:extLst>
                <a:ext uri="{FF2B5EF4-FFF2-40B4-BE49-F238E27FC236}">
                  <a16:creationId xmlns:a16="http://schemas.microsoft.com/office/drawing/2014/main" id="{2364150D-1687-014A-B739-ACA48974360D}"/>
                </a:ext>
              </a:extLst>
            </p:cNvPr>
            <p:cNvSpPr txBox="1"/>
            <p:nvPr/>
          </p:nvSpPr>
          <p:spPr>
            <a:xfrm>
              <a:off x="377197" y="540260"/>
              <a:ext cx="774826" cy="553998"/>
            </a:xfrm>
            <a:prstGeom prst="rect">
              <a:avLst/>
            </a:prstGeom>
            <a:noFill/>
          </p:spPr>
          <p:txBody>
            <a:bodyPr wrap="square" lIns="0" tIns="0" rIns="0" bIns="0" rtlCol="0" anchor="ctr" anchorCtr="0">
              <a:spAutoFit/>
            </a:bodyPr>
            <a:lstStyle/>
            <a:p>
              <a:pPr algn="ctr"/>
              <a:r>
                <a:rPr lang="en-US" sz="3600" b="1">
                  <a:solidFill>
                    <a:srgbClr val="FFFFFF"/>
                  </a:solidFill>
                  <a:latin typeface="Exo" panose="02000503000000000000" pitchFamily="2" charset="77"/>
                  <a:ea typeface="League Spartan" charset="0"/>
                  <a:cs typeface="Poppins" pitchFamily="2" charset="77"/>
                </a:rPr>
                <a:t>1b</a:t>
              </a:r>
            </a:p>
          </p:txBody>
        </p:sp>
      </p:grpSp>
      <p:pic>
        <p:nvPicPr>
          <p:cNvPr id="2" name="Picture 1">
            <a:extLst>
              <a:ext uri="{FF2B5EF4-FFF2-40B4-BE49-F238E27FC236}">
                <a16:creationId xmlns:a16="http://schemas.microsoft.com/office/drawing/2014/main" id="{CC3A8F95-DA3B-25CD-2C3F-11C9444D51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015" y="6273155"/>
            <a:ext cx="706441" cy="396142"/>
          </a:xfrm>
          <a:prstGeom prst="rect">
            <a:avLst/>
          </a:prstGeom>
        </p:spPr>
      </p:pic>
      <p:cxnSp>
        <p:nvCxnSpPr>
          <p:cNvPr id="8" name="Straight Connector 7">
            <a:extLst>
              <a:ext uri="{FF2B5EF4-FFF2-40B4-BE49-F238E27FC236}">
                <a16:creationId xmlns:a16="http://schemas.microsoft.com/office/drawing/2014/main" id="{ADA81A4A-B086-6CFD-CBC1-99BB8FCC6905}"/>
              </a:ext>
            </a:extLst>
          </p:cNvPr>
          <p:cNvCxnSpPr>
            <a:cxnSpLocks/>
          </p:cNvCxnSpPr>
          <p:nvPr/>
        </p:nvCxnSpPr>
        <p:spPr>
          <a:xfrm>
            <a:off x="355015" y="1435610"/>
            <a:ext cx="11503610" cy="0"/>
          </a:xfrm>
          <a:prstGeom prst="line">
            <a:avLst/>
          </a:prstGeom>
          <a:ln>
            <a:solidFill>
              <a:srgbClr val="1F4057"/>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E74B9C40-75DE-E116-E2E2-F80F46657715}"/>
              </a:ext>
            </a:extLst>
          </p:cNvPr>
          <p:cNvPicPr>
            <a:picLocks noChangeAspect="1"/>
          </p:cNvPicPr>
          <p:nvPr/>
        </p:nvPicPr>
        <p:blipFill>
          <a:blip r:embed="rId4"/>
          <a:stretch>
            <a:fillRect/>
          </a:stretch>
        </p:blipFill>
        <p:spPr>
          <a:xfrm>
            <a:off x="1347110" y="2433103"/>
            <a:ext cx="3673016" cy="2842560"/>
          </a:xfrm>
          <a:prstGeom prst="rect">
            <a:avLst/>
          </a:prstGeom>
        </p:spPr>
      </p:pic>
      <p:pic>
        <p:nvPicPr>
          <p:cNvPr id="10" name="Picture 9">
            <a:extLst>
              <a:ext uri="{FF2B5EF4-FFF2-40B4-BE49-F238E27FC236}">
                <a16:creationId xmlns:a16="http://schemas.microsoft.com/office/drawing/2014/main" id="{856333CD-6592-B7CB-9919-1FCB0628B74F}"/>
              </a:ext>
            </a:extLst>
          </p:cNvPr>
          <p:cNvPicPr>
            <a:picLocks noChangeAspect="1"/>
          </p:cNvPicPr>
          <p:nvPr/>
        </p:nvPicPr>
        <p:blipFill>
          <a:blip r:embed="rId5"/>
          <a:stretch>
            <a:fillRect/>
          </a:stretch>
        </p:blipFill>
        <p:spPr>
          <a:xfrm>
            <a:off x="5509051" y="2552575"/>
            <a:ext cx="5901899" cy="3370784"/>
          </a:xfrm>
          <a:prstGeom prst="rect">
            <a:avLst/>
          </a:prstGeom>
        </p:spPr>
      </p:pic>
      <p:sp>
        <p:nvSpPr>
          <p:cNvPr id="11" name="TextBox 10">
            <a:extLst>
              <a:ext uri="{FF2B5EF4-FFF2-40B4-BE49-F238E27FC236}">
                <a16:creationId xmlns:a16="http://schemas.microsoft.com/office/drawing/2014/main" id="{DE5F6869-7694-97A5-6047-5301C1B36C50}"/>
              </a:ext>
            </a:extLst>
          </p:cNvPr>
          <p:cNvSpPr txBox="1"/>
          <p:nvPr/>
        </p:nvSpPr>
        <p:spPr>
          <a:xfrm>
            <a:off x="1347110" y="5513803"/>
            <a:ext cx="1882353" cy="759351"/>
          </a:xfrm>
          <a:prstGeom prst="rect">
            <a:avLst/>
          </a:prstGeom>
        </p:spPr>
        <p:txBody>
          <a:bodyPr wrap="none" lIns="0" tIns="0" rIns="0" bIns="0" numCol="1" spcCol="360000" rtlCol="0">
            <a:noAutofit/>
          </a:bodyPr>
          <a:lstStyle/>
          <a:p>
            <a:pPr algn="l">
              <a:lnSpc>
                <a:spcPct val="110000"/>
              </a:lnSpc>
              <a:tabLst/>
            </a:pPr>
            <a:r>
              <a:rPr lang="en-US" sz="1200">
                <a:solidFill>
                  <a:schemeClr val="tx1">
                    <a:lumMod val="50000"/>
                  </a:schemeClr>
                </a:solidFill>
                <a:ea typeface="Roboto Condensed Light" panose="02000000000000000000" pitchFamily="2" charset="0"/>
              </a:rPr>
              <a:t>*Source: Diagnostic analysis</a:t>
            </a:r>
          </a:p>
          <a:p>
            <a:pPr algn="l">
              <a:lnSpc>
                <a:spcPct val="110000"/>
              </a:lnSpc>
              <a:tabLst/>
            </a:pPr>
            <a:r>
              <a:rPr lang="en-US" sz="1200">
                <a:solidFill>
                  <a:schemeClr val="tx1">
                    <a:lumMod val="50000"/>
                  </a:schemeClr>
                </a:solidFill>
                <a:ea typeface="Roboto Condensed Light" panose="02000000000000000000" pitchFamily="2" charset="0"/>
              </a:rPr>
              <a:t> of CXO-CIO Alignment report </a:t>
            </a:r>
          </a:p>
          <a:p>
            <a:pPr algn="l">
              <a:lnSpc>
                <a:spcPct val="110000"/>
              </a:lnSpc>
              <a:tabLst/>
            </a:pPr>
            <a:r>
              <a:rPr lang="en-US" sz="1200">
                <a:solidFill>
                  <a:schemeClr val="tx1">
                    <a:lumMod val="50000"/>
                  </a:schemeClr>
                </a:solidFill>
                <a:ea typeface="Roboto Condensed Light" panose="02000000000000000000" pitchFamily="2" charset="0"/>
              </a:rPr>
              <a:t>and Business Satisfaction</a:t>
            </a:r>
          </a:p>
          <a:p>
            <a:pPr algn="l">
              <a:lnSpc>
                <a:spcPct val="110000"/>
              </a:lnSpc>
              <a:tabLst/>
            </a:pPr>
            <a:r>
              <a:rPr lang="en-US" sz="1200">
                <a:solidFill>
                  <a:schemeClr val="tx1">
                    <a:lumMod val="50000"/>
                  </a:schemeClr>
                </a:solidFill>
                <a:ea typeface="Roboto Condensed Light" panose="02000000000000000000" pitchFamily="2" charset="0"/>
              </a:rPr>
              <a:t>scores.</a:t>
            </a:r>
          </a:p>
        </p:txBody>
      </p:sp>
    </p:spTree>
    <p:extLst>
      <p:ext uri="{BB962C8B-B14F-4D97-AF65-F5344CB8AC3E}">
        <p14:creationId xmlns:p14="http://schemas.microsoft.com/office/powerpoint/2010/main" val="2558977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D95F67A-24F8-41F8-929C-DF0F5D46C3C9}"/>
              </a:ext>
            </a:extLst>
          </p:cNvPr>
          <p:cNvSpPr>
            <a:spLocks noGrp="1"/>
          </p:cNvSpPr>
          <p:nvPr>
            <p:ph type="title" idx="4294967295"/>
          </p:nvPr>
        </p:nvSpPr>
        <p:spPr>
          <a:xfrm>
            <a:off x="1335937" y="357898"/>
            <a:ext cx="9903563" cy="830262"/>
          </a:xfrm>
          <a:prstGeom prst="rect">
            <a:avLst/>
          </a:prstGeom>
        </p:spPr>
        <p:txBody>
          <a:bodyPr vert="horz" lIns="0" tIns="0" rIns="0" bIns="0" rtlCol="0" anchor="t" anchorCtr="0">
            <a:noAutofit/>
          </a:bodyPr>
          <a:lstStyle/>
          <a:p>
            <a:r>
              <a:rPr lang="en-US" sz="3600" b="1">
                <a:latin typeface="+mj-lt"/>
              </a:rPr>
              <a:t>Improving IT’s maturity required a deeper understanding of our current state  </a:t>
            </a:r>
            <a:endParaRPr lang="en-CA" sz="3600" b="1">
              <a:latin typeface="+mj-lt"/>
            </a:endParaRPr>
          </a:p>
        </p:txBody>
      </p:sp>
      <p:grpSp>
        <p:nvGrpSpPr>
          <p:cNvPr id="28" name="Group 27">
            <a:extLst>
              <a:ext uri="{FF2B5EF4-FFF2-40B4-BE49-F238E27FC236}">
                <a16:creationId xmlns:a16="http://schemas.microsoft.com/office/drawing/2014/main" id="{5C7570B2-F3DD-4247-A51D-2AA5D37AE7D1}"/>
              </a:ext>
            </a:extLst>
          </p:cNvPr>
          <p:cNvGrpSpPr/>
          <p:nvPr/>
        </p:nvGrpSpPr>
        <p:grpSpPr>
          <a:xfrm>
            <a:off x="377197" y="413334"/>
            <a:ext cx="784157" cy="774826"/>
            <a:chOff x="377197" y="413334"/>
            <a:chExt cx="784157" cy="774826"/>
          </a:xfrm>
        </p:grpSpPr>
        <p:sp>
          <p:nvSpPr>
            <p:cNvPr id="29" name="Oval 28">
              <a:extLst>
                <a:ext uri="{FF2B5EF4-FFF2-40B4-BE49-F238E27FC236}">
                  <a16:creationId xmlns:a16="http://schemas.microsoft.com/office/drawing/2014/main" id="{F55237CF-406E-9143-B676-D9BB3F883D87}"/>
                </a:ext>
              </a:extLst>
            </p:cNvPr>
            <p:cNvSpPr/>
            <p:nvPr/>
          </p:nvSpPr>
          <p:spPr>
            <a:xfrm>
              <a:off x="386528" y="413334"/>
              <a:ext cx="774826" cy="774826"/>
            </a:xfrm>
            <a:prstGeom prst="ellipse">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10000"/>
                </a:lnSpc>
                <a:spcBef>
                  <a:spcPts val="0"/>
                </a:spcBef>
                <a:spcAft>
                  <a:spcPts val="0"/>
                </a:spcAft>
                <a:buClrTx/>
                <a:buSzTx/>
                <a:buFontTx/>
                <a:buNone/>
                <a:tabLst/>
                <a:defRPr/>
              </a:pPr>
              <a:endParaRPr kumimoji="0" lang="en-US" sz="900" u="none" strike="noStrike" kern="0" cap="none" spc="0" normalizeH="0" baseline="0" noProof="0">
                <a:ln>
                  <a:noFill/>
                </a:ln>
                <a:solidFill>
                  <a:srgbClr val="FFFFFF"/>
                </a:solidFill>
                <a:effectLst/>
                <a:uLnTx/>
                <a:uFillTx/>
                <a:latin typeface="Roboto Light" panose="02000000000000000000" pitchFamily="2" charset="0"/>
                <a:ea typeface="+mn-ea"/>
                <a:cs typeface="+mn-cs"/>
              </a:endParaRPr>
            </a:p>
          </p:txBody>
        </p:sp>
        <p:sp>
          <p:nvSpPr>
            <p:cNvPr id="32" name="TextBox 31">
              <a:extLst>
                <a:ext uri="{FF2B5EF4-FFF2-40B4-BE49-F238E27FC236}">
                  <a16:creationId xmlns:a16="http://schemas.microsoft.com/office/drawing/2014/main" id="{CBCC8B0A-12BA-2048-BD03-A562417581C8}"/>
                </a:ext>
              </a:extLst>
            </p:cNvPr>
            <p:cNvSpPr txBox="1"/>
            <p:nvPr/>
          </p:nvSpPr>
          <p:spPr>
            <a:xfrm>
              <a:off x="377197" y="540260"/>
              <a:ext cx="774826" cy="553998"/>
            </a:xfrm>
            <a:prstGeom prst="rect">
              <a:avLst/>
            </a:prstGeom>
            <a:noFill/>
          </p:spPr>
          <p:txBody>
            <a:bodyPr wrap="square" lIns="0" tIns="0" rIns="0" bIns="0" rtlCol="0" anchor="ctr" anchorCtr="0">
              <a:spAutoFit/>
            </a:bodyPr>
            <a:lstStyle/>
            <a:p>
              <a:pPr algn="ctr"/>
              <a:r>
                <a:rPr lang="en-US" sz="3600" b="1">
                  <a:solidFill>
                    <a:srgbClr val="FFFFFF"/>
                  </a:solidFill>
                  <a:latin typeface="Exo" panose="02000503000000000000" pitchFamily="2" charset="77"/>
                  <a:ea typeface="League Spartan" charset="0"/>
                  <a:cs typeface="Poppins" pitchFamily="2" charset="77"/>
                </a:rPr>
                <a:t>1b</a:t>
              </a:r>
            </a:p>
          </p:txBody>
        </p:sp>
      </p:grpSp>
      <p:pic>
        <p:nvPicPr>
          <p:cNvPr id="2" name="Picture 1">
            <a:extLst>
              <a:ext uri="{FF2B5EF4-FFF2-40B4-BE49-F238E27FC236}">
                <a16:creationId xmlns:a16="http://schemas.microsoft.com/office/drawing/2014/main" id="{3C850309-DCBD-630F-3B9C-227CCEE7AF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015" y="6273155"/>
            <a:ext cx="706441" cy="396142"/>
          </a:xfrm>
          <a:prstGeom prst="rect">
            <a:avLst/>
          </a:prstGeom>
        </p:spPr>
      </p:pic>
      <p:cxnSp>
        <p:nvCxnSpPr>
          <p:cNvPr id="4" name="Straight Connector 3">
            <a:extLst>
              <a:ext uri="{FF2B5EF4-FFF2-40B4-BE49-F238E27FC236}">
                <a16:creationId xmlns:a16="http://schemas.microsoft.com/office/drawing/2014/main" id="{CF235394-9B2A-A16F-C0C0-11B2064E2F12}"/>
              </a:ext>
            </a:extLst>
          </p:cNvPr>
          <p:cNvCxnSpPr>
            <a:cxnSpLocks/>
          </p:cNvCxnSpPr>
          <p:nvPr/>
        </p:nvCxnSpPr>
        <p:spPr>
          <a:xfrm>
            <a:off x="355015" y="1435610"/>
            <a:ext cx="11503610" cy="0"/>
          </a:xfrm>
          <a:prstGeom prst="line">
            <a:avLst/>
          </a:prstGeom>
          <a:ln>
            <a:solidFill>
              <a:srgbClr val="1F4057"/>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22C8EAF7-4E9A-7670-3B87-1FC40E3AFEE9}"/>
              </a:ext>
            </a:extLst>
          </p:cNvPr>
          <p:cNvPicPr>
            <a:picLocks noChangeAspect="1"/>
          </p:cNvPicPr>
          <p:nvPr/>
        </p:nvPicPr>
        <p:blipFill>
          <a:blip r:embed="rId4"/>
          <a:stretch>
            <a:fillRect/>
          </a:stretch>
        </p:blipFill>
        <p:spPr>
          <a:xfrm>
            <a:off x="1482561" y="1651032"/>
            <a:ext cx="4230534" cy="3771358"/>
          </a:xfrm>
          <a:prstGeom prst="rect">
            <a:avLst/>
          </a:prstGeom>
        </p:spPr>
      </p:pic>
      <p:pic>
        <p:nvPicPr>
          <p:cNvPr id="11" name="Picture 10">
            <a:extLst>
              <a:ext uri="{FF2B5EF4-FFF2-40B4-BE49-F238E27FC236}">
                <a16:creationId xmlns:a16="http://schemas.microsoft.com/office/drawing/2014/main" id="{702FABE8-3A42-641D-C1CE-379982A21082}"/>
              </a:ext>
            </a:extLst>
          </p:cNvPr>
          <p:cNvPicPr>
            <a:picLocks noChangeAspect="1"/>
          </p:cNvPicPr>
          <p:nvPr/>
        </p:nvPicPr>
        <p:blipFill>
          <a:blip r:embed="rId5"/>
          <a:stretch>
            <a:fillRect/>
          </a:stretch>
        </p:blipFill>
        <p:spPr>
          <a:xfrm>
            <a:off x="6744058" y="1605371"/>
            <a:ext cx="4132489" cy="4678183"/>
          </a:xfrm>
          <a:prstGeom prst="rect">
            <a:avLst/>
          </a:prstGeom>
        </p:spPr>
      </p:pic>
      <p:sp>
        <p:nvSpPr>
          <p:cNvPr id="34" name="Rectangle 33">
            <a:extLst>
              <a:ext uri="{FF2B5EF4-FFF2-40B4-BE49-F238E27FC236}">
                <a16:creationId xmlns:a16="http://schemas.microsoft.com/office/drawing/2014/main" id="{39CA8C20-CBDF-F759-EC11-2671E71EE7ED}"/>
              </a:ext>
            </a:extLst>
          </p:cNvPr>
          <p:cNvSpPr/>
          <p:nvPr/>
        </p:nvSpPr>
        <p:spPr>
          <a:xfrm>
            <a:off x="6720670" y="4331371"/>
            <a:ext cx="4155877" cy="69782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7ECA3AD-06BD-03DE-497F-D553B90D1061}"/>
              </a:ext>
            </a:extLst>
          </p:cNvPr>
          <p:cNvSpPr txBox="1"/>
          <p:nvPr/>
        </p:nvSpPr>
        <p:spPr>
          <a:xfrm>
            <a:off x="1715475" y="5639440"/>
            <a:ext cx="1882353" cy="644114"/>
          </a:xfrm>
          <a:prstGeom prst="rect">
            <a:avLst/>
          </a:prstGeom>
        </p:spPr>
        <p:txBody>
          <a:bodyPr wrap="none" lIns="0" tIns="0" rIns="0" bIns="0" numCol="1" spcCol="360000" rtlCol="0">
            <a:noAutofit/>
          </a:bodyPr>
          <a:lstStyle/>
          <a:p>
            <a:pPr algn="l">
              <a:lnSpc>
                <a:spcPct val="110000"/>
              </a:lnSpc>
              <a:tabLst/>
            </a:pPr>
            <a:r>
              <a:rPr lang="en-US" sz="1200">
                <a:solidFill>
                  <a:schemeClr val="tx1">
                    <a:lumMod val="50000"/>
                  </a:schemeClr>
                </a:solidFill>
                <a:ea typeface="Roboto Condensed Light" panose="02000000000000000000" pitchFamily="2" charset="0"/>
              </a:rPr>
              <a:t>*Source: Diagnostic analysis</a:t>
            </a:r>
          </a:p>
          <a:p>
            <a:pPr algn="l">
              <a:lnSpc>
                <a:spcPct val="110000"/>
              </a:lnSpc>
              <a:tabLst/>
            </a:pPr>
            <a:r>
              <a:rPr lang="en-US" sz="1200">
                <a:solidFill>
                  <a:schemeClr val="tx1">
                    <a:lumMod val="50000"/>
                  </a:schemeClr>
                </a:solidFill>
                <a:ea typeface="Roboto Condensed Light" panose="02000000000000000000" pitchFamily="2" charset="0"/>
              </a:rPr>
              <a:t> of Business Satisfaction</a:t>
            </a:r>
          </a:p>
          <a:p>
            <a:pPr algn="l">
              <a:lnSpc>
                <a:spcPct val="110000"/>
              </a:lnSpc>
              <a:tabLst/>
            </a:pPr>
            <a:r>
              <a:rPr lang="en-US" sz="1200">
                <a:solidFill>
                  <a:schemeClr val="tx1">
                    <a:lumMod val="50000"/>
                  </a:schemeClr>
                </a:solidFill>
                <a:ea typeface="Roboto Condensed Light" panose="02000000000000000000" pitchFamily="2" charset="0"/>
              </a:rPr>
              <a:t> scores. </a:t>
            </a:r>
          </a:p>
        </p:txBody>
      </p:sp>
    </p:spTree>
    <p:extLst>
      <p:ext uri="{BB962C8B-B14F-4D97-AF65-F5344CB8AC3E}">
        <p14:creationId xmlns:p14="http://schemas.microsoft.com/office/powerpoint/2010/main" val="3161001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47">
            <a:extLst>
              <a:ext uri="{FF2B5EF4-FFF2-40B4-BE49-F238E27FC236}">
                <a16:creationId xmlns:a16="http://schemas.microsoft.com/office/drawing/2014/main" id="{CB0DEDD2-418D-4C79-AB15-79DF998E86D9}"/>
              </a:ext>
            </a:extLst>
          </p:cNvPr>
          <p:cNvSpPr txBox="1"/>
          <p:nvPr/>
        </p:nvSpPr>
        <p:spPr>
          <a:xfrm>
            <a:off x="1343968" y="2219894"/>
            <a:ext cx="2035495" cy="2954655"/>
          </a:xfrm>
          <a:prstGeom prst="rect">
            <a:avLst/>
          </a:prstGeom>
        </p:spPr>
        <p:txBody>
          <a:bodyPr wrap="square" lIns="0" tIns="0" rIns="0" bIns="0" rtlCol="0">
            <a:spAutoFit/>
          </a:bodyPr>
          <a:lstStyle/>
          <a:p>
            <a:r>
              <a:rPr lang="en-CA" sz="1200" b="0" i="0" kern="1200">
                <a:ea typeface="Roboto" panose="02000000000000000000" pitchFamily="2" charset="0"/>
              </a:rPr>
              <a:t>Our Stakeholder Satisfaction Assessment* indicated that </a:t>
            </a:r>
            <a:r>
              <a:rPr lang="en-CA" sz="1200" b="1" kern="1200">
                <a:ea typeface="Roboto" panose="02000000000000000000" pitchFamily="2" charset="0"/>
              </a:rPr>
              <a:t>Analytical Capability and Report </a:t>
            </a:r>
            <a:r>
              <a:rPr lang="en-CA" sz="1200" b="0" kern="1200">
                <a:ea typeface="Roboto" panose="02000000000000000000" pitchFamily="2" charset="0"/>
              </a:rPr>
              <a:t>and </a:t>
            </a:r>
            <a:r>
              <a:rPr lang="en-CA" sz="1200" b="1" kern="1200">
                <a:ea typeface="Roboto" panose="02000000000000000000" pitchFamily="2" charset="0"/>
              </a:rPr>
              <a:t>Client-Facing Technology</a:t>
            </a:r>
            <a:r>
              <a:rPr lang="en-CA" sz="1200" b="0" kern="1200">
                <a:ea typeface="Roboto" panose="02000000000000000000" pitchFamily="2" charset="0"/>
              </a:rPr>
              <a:t> a</a:t>
            </a:r>
            <a:r>
              <a:rPr lang="en-CA" sz="1200" b="0" i="0" kern="1200">
                <a:ea typeface="Roboto" panose="02000000000000000000" pitchFamily="2" charset="0"/>
              </a:rPr>
              <a:t>re extremely important IT services that our business stakeholders are not satisfied with these key IT capabilities.  This is the same message from the previous year’s survey result.  We will continue with the following two projects to our Key Initiative Plan:</a:t>
            </a:r>
            <a:br>
              <a:rPr lang="en-CA" sz="1200" b="0" i="0" kern="1200">
                <a:ea typeface="Roboto" panose="02000000000000000000" pitchFamily="2" charset="0"/>
              </a:rPr>
            </a:br>
            <a:endParaRPr lang="en-CA" sz="1200" b="0" i="0" kern="1200">
              <a:ea typeface="Roboto" panose="02000000000000000000" pitchFamily="2" charset="0"/>
            </a:endParaRPr>
          </a:p>
          <a:p>
            <a:pPr marL="171450" indent="-171450">
              <a:buFont typeface="Arial" panose="020B0604020202020204" pitchFamily="34" charset="0"/>
              <a:buChar char="•"/>
            </a:pPr>
            <a:r>
              <a:rPr lang="en-CA" sz="1200">
                <a:ea typeface="Roboto" panose="02000000000000000000" pitchFamily="2" charset="0"/>
              </a:rPr>
              <a:t>Public Web-site Update</a:t>
            </a:r>
          </a:p>
          <a:p>
            <a:pPr marL="171450" indent="-171450">
              <a:buFont typeface="Arial" panose="020B0604020202020204" pitchFamily="34" charset="0"/>
              <a:buChar char="•"/>
            </a:pPr>
            <a:r>
              <a:rPr lang="en-CA" sz="1200" b="0" i="0" kern="1200">
                <a:ea typeface="Roboto" panose="02000000000000000000" pitchFamily="2" charset="0"/>
              </a:rPr>
              <a:t>Power BI</a:t>
            </a:r>
          </a:p>
        </p:txBody>
      </p:sp>
      <p:sp>
        <p:nvSpPr>
          <p:cNvPr id="71" name="TextBox 70">
            <a:extLst>
              <a:ext uri="{FF2B5EF4-FFF2-40B4-BE49-F238E27FC236}">
                <a16:creationId xmlns:a16="http://schemas.microsoft.com/office/drawing/2014/main" id="{4AECA095-79B6-4613-915C-ADFC07D35192}"/>
              </a:ext>
            </a:extLst>
          </p:cNvPr>
          <p:cNvSpPr txBox="1"/>
          <p:nvPr/>
        </p:nvSpPr>
        <p:spPr>
          <a:xfrm>
            <a:off x="1343968" y="5358757"/>
            <a:ext cx="1882353" cy="644114"/>
          </a:xfrm>
          <a:prstGeom prst="rect">
            <a:avLst/>
          </a:prstGeom>
        </p:spPr>
        <p:txBody>
          <a:bodyPr wrap="none" lIns="0" tIns="0" rIns="0" bIns="0" numCol="1" spcCol="360000" rtlCol="0">
            <a:noAutofit/>
          </a:bodyPr>
          <a:lstStyle/>
          <a:p>
            <a:pPr algn="l">
              <a:lnSpc>
                <a:spcPct val="110000"/>
              </a:lnSpc>
              <a:tabLst/>
            </a:pPr>
            <a:r>
              <a:rPr lang="en-US" sz="1200">
                <a:solidFill>
                  <a:schemeClr val="tx1">
                    <a:lumMod val="50000"/>
                  </a:schemeClr>
                </a:solidFill>
                <a:ea typeface="Roboto Condensed Light" panose="02000000000000000000" pitchFamily="2" charset="0"/>
              </a:rPr>
              <a:t>*Source: Diagnostic analysis</a:t>
            </a:r>
          </a:p>
          <a:p>
            <a:pPr algn="l">
              <a:lnSpc>
                <a:spcPct val="110000"/>
              </a:lnSpc>
              <a:tabLst/>
            </a:pPr>
            <a:r>
              <a:rPr lang="en-US" sz="1200">
                <a:solidFill>
                  <a:schemeClr val="tx1">
                    <a:lumMod val="50000"/>
                  </a:schemeClr>
                </a:solidFill>
                <a:ea typeface="Roboto Condensed Light" panose="02000000000000000000" pitchFamily="2" charset="0"/>
              </a:rPr>
              <a:t> of Business Satisfaction</a:t>
            </a:r>
          </a:p>
          <a:p>
            <a:pPr algn="l">
              <a:lnSpc>
                <a:spcPct val="110000"/>
              </a:lnSpc>
              <a:tabLst/>
            </a:pPr>
            <a:r>
              <a:rPr lang="en-US" sz="1200">
                <a:solidFill>
                  <a:schemeClr val="tx1">
                    <a:lumMod val="50000"/>
                  </a:schemeClr>
                </a:solidFill>
                <a:ea typeface="Roboto Condensed Light" panose="02000000000000000000" pitchFamily="2" charset="0"/>
              </a:rPr>
              <a:t> scores. </a:t>
            </a:r>
          </a:p>
        </p:txBody>
      </p:sp>
      <p:sp>
        <p:nvSpPr>
          <p:cNvPr id="2" name="Title 1">
            <a:extLst>
              <a:ext uri="{FF2B5EF4-FFF2-40B4-BE49-F238E27FC236}">
                <a16:creationId xmlns:a16="http://schemas.microsoft.com/office/drawing/2014/main" id="{C5F4CCC6-80C1-8F4E-8DDB-F4AF5BE8FCC3}"/>
              </a:ext>
            </a:extLst>
          </p:cNvPr>
          <p:cNvSpPr>
            <a:spLocks noGrp="1"/>
          </p:cNvSpPr>
          <p:nvPr>
            <p:ph type="title"/>
          </p:nvPr>
        </p:nvSpPr>
        <p:spPr>
          <a:xfrm>
            <a:off x="1343968" y="413334"/>
            <a:ext cx="9838382" cy="1130188"/>
          </a:xfrm>
        </p:spPr>
        <p:txBody>
          <a:bodyPr vert="horz" lIns="0" tIns="0" rIns="0" bIns="0" rtlCol="0" anchor="t" anchorCtr="0">
            <a:noAutofit/>
          </a:bodyPr>
          <a:lstStyle/>
          <a:p>
            <a:r>
              <a:rPr lang="en-US" sz="3600" b="1">
                <a:latin typeface="+mj-lt"/>
              </a:rPr>
              <a:t>A focus on Analytical Capability and Reports and Client-Facing Technology will help us achieve the Optimize status </a:t>
            </a:r>
            <a:endParaRPr lang="en-CA" sz="3600" b="1">
              <a:latin typeface="+mj-lt"/>
            </a:endParaRPr>
          </a:p>
        </p:txBody>
      </p:sp>
      <p:grpSp>
        <p:nvGrpSpPr>
          <p:cNvPr id="29" name="Group 28">
            <a:extLst>
              <a:ext uri="{FF2B5EF4-FFF2-40B4-BE49-F238E27FC236}">
                <a16:creationId xmlns:a16="http://schemas.microsoft.com/office/drawing/2014/main" id="{22549A10-92F7-744C-970D-090571323F81}"/>
              </a:ext>
            </a:extLst>
          </p:cNvPr>
          <p:cNvGrpSpPr/>
          <p:nvPr/>
        </p:nvGrpSpPr>
        <p:grpSpPr>
          <a:xfrm>
            <a:off x="377197" y="413334"/>
            <a:ext cx="784157" cy="774826"/>
            <a:chOff x="377197" y="413334"/>
            <a:chExt cx="784157" cy="774826"/>
          </a:xfrm>
          <a:solidFill>
            <a:schemeClr val="accent1"/>
          </a:solidFill>
        </p:grpSpPr>
        <p:sp>
          <p:nvSpPr>
            <p:cNvPr id="30" name="Oval 29">
              <a:extLst>
                <a:ext uri="{FF2B5EF4-FFF2-40B4-BE49-F238E27FC236}">
                  <a16:creationId xmlns:a16="http://schemas.microsoft.com/office/drawing/2014/main" id="{8007CA05-A191-7A43-9D46-C1610F946283}"/>
                </a:ext>
              </a:extLst>
            </p:cNvPr>
            <p:cNvSpPr/>
            <p:nvPr/>
          </p:nvSpPr>
          <p:spPr>
            <a:xfrm>
              <a:off x="386528" y="413334"/>
              <a:ext cx="774826" cy="774826"/>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10000"/>
                </a:lnSpc>
                <a:spcBef>
                  <a:spcPts val="0"/>
                </a:spcBef>
                <a:spcAft>
                  <a:spcPts val="0"/>
                </a:spcAft>
                <a:buClrTx/>
                <a:buSzTx/>
                <a:buFontTx/>
                <a:buNone/>
                <a:tabLst/>
                <a:defRPr/>
              </a:pPr>
              <a:endParaRPr kumimoji="0" lang="en-US" sz="900" u="none" strike="noStrike" kern="0" cap="none" spc="0" normalizeH="0" baseline="0" noProof="0">
                <a:ln>
                  <a:noFill/>
                </a:ln>
                <a:solidFill>
                  <a:srgbClr val="FFFFFF"/>
                </a:solidFill>
                <a:effectLst/>
                <a:uLnTx/>
                <a:uFillTx/>
                <a:latin typeface="Roboto Light" panose="02000000000000000000" pitchFamily="2" charset="0"/>
                <a:ea typeface="+mn-ea"/>
                <a:cs typeface="+mn-cs"/>
              </a:endParaRPr>
            </a:p>
          </p:txBody>
        </p:sp>
        <p:sp>
          <p:nvSpPr>
            <p:cNvPr id="33" name="TextBox 32">
              <a:extLst>
                <a:ext uri="{FF2B5EF4-FFF2-40B4-BE49-F238E27FC236}">
                  <a16:creationId xmlns:a16="http://schemas.microsoft.com/office/drawing/2014/main" id="{FCA775BD-5527-7D4C-8424-BF35BE89BABE}"/>
                </a:ext>
              </a:extLst>
            </p:cNvPr>
            <p:cNvSpPr txBox="1"/>
            <p:nvPr/>
          </p:nvSpPr>
          <p:spPr>
            <a:xfrm>
              <a:off x="377197" y="601815"/>
              <a:ext cx="774826" cy="430887"/>
            </a:xfrm>
            <a:prstGeom prst="rect">
              <a:avLst/>
            </a:prstGeom>
            <a:noFill/>
          </p:spPr>
          <p:txBody>
            <a:bodyPr wrap="square" lIns="0" tIns="0" rIns="0" bIns="0" rtlCol="0" anchor="ctr" anchorCtr="0">
              <a:spAutoFit/>
            </a:bodyPr>
            <a:lstStyle/>
            <a:p>
              <a:pPr algn="ctr"/>
              <a:r>
                <a:rPr lang="en-US" sz="2800" b="1">
                  <a:solidFill>
                    <a:srgbClr val="FFFFFF"/>
                  </a:solidFill>
                  <a:latin typeface="Exo" panose="02000503000000000000" pitchFamily="2" charset="77"/>
                  <a:ea typeface="League Spartan" charset="0"/>
                  <a:cs typeface="Poppins" pitchFamily="2" charset="77"/>
                </a:rPr>
                <a:t>1b</a:t>
              </a:r>
            </a:p>
          </p:txBody>
        </p:sp>
      </p:grpSp>
      <p:pic>
        <p:nvPicPr>
          <p:cNvPr id="3" name="Picture 2">
            <a:extLst>
              <a:ext uri="{FF2B5EF4-FFF2-40B4-BE49-F238E27FC236}">
                <a16:creationId xmlns:a16="http://schemas.microsoft.com/office/drawing/2014/main" id="{8EAF01DC-7EF4-0D56-0ECB-BC8EE76329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015" y="6273155"/>
            <a:ext cx="706441" cy="396142"/>
          </a:xfrm>
          <a:prstGeom prst="rect">
            <a:avLst/>
          </a:prstGeom>
        </p:spPr>
      </p:pic>
      <p:cxnSp>
        <p:nvCxnSpPr>
          <p:cNvPr id="4" name="Straight Connector 3">
            <a:extLst>
              <a:ext uri="{FF2B5EF4-FFF2-40B4-BE49-F238E27FC236}">
                <a16:creationId xmlns:a16="http://schemas.microsoft.com/office/drawing/2014/main" id="{08DBDF74-14B8-56A2-CAA8-5DE3E751AE37}"/>
              </a:ext>
            </a:extLst>
          </p:cNvPr>
          <p:cNvCxnSpPr>
            <a:cxnSpLocks/>
          </p:cNvCxnSpPr>
          <p:nvPr/>
        </p:nvCxnSpPr>
        <p:spPr>
          <a:xfrm>
            <a:off x="355015" y="2035685"/>
            <a:ext cx="11503610" cy="0"/>
          </a:xfrm>
          <a:prstGeom prst="line">
            <a:avLst/>
          </a:prstGeom>
          <a:ln>
            <a:solidFill>
              <a:srgbClr val="1F4057"/>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AB171A4D-BC93-AB4F-41B9-E5C650E679D7}"/>
              </a:ext>
            </a:extLst>
          </p:cNvPr>
          <p:cNvPicPr>
            <a:picLocks noChangeAspect="1"/>
          </p:cNvPicPr>
          <p:nvPr/>
        </p:nvPicPr>
        <p:blipFill>
          <a:blip r:embed="rId4"/>
          <a:stretch>
            <a:fillRect/>
          </a:stretch>
        </p:blipFill>
        <p:spPr>
          <a:xfrm>
            <a:off x="3705726" y="2173615"/>
            <a:ext cx="7803475" cy="4228006"/>
          </a:xfrm>
          <a:prstGeom prst="rect">
            <a:avLst/>
          </a:prstGeom>
        </p:spPr>
      </p:pic>
    </p:spTree>
    <p:extLst>
      <p:ext uri="{BB962C8B-B14F-4D97-AF65-F5344CB8AC3E}">
        <p14:creationId xmlns:p14="http://schemas.microsoft.com/office/powerpoint/2010/main" val="42232676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780DA-6209-DADE-973F-63DB8CDD442F}"/>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EBDB3DDB-8C08-17CD-9E2B-6EC221B425B4}"/>
              </a:ext>
            </a:extLst>
          </p:cNvPr>
          <p:cNvSpPr txBox="1"/>
          <p:nvPr/>
        </p:nvSpPr>
        <p:spPr>
          <a:xfrm>
            <a:off x="10253663" y="2200734"/>
            <a:ext cx="1939925" cy="246221"/>
          </a:xfrm>
          <a:prstGeom prst="rect">
            <a:avLst/>
          </a:prstGeom>
        </p:spPr>
        <p:txBody>
          <a:bodyPr wrap="square" lIns="0" tIns="0" rIns="0" bIns="0" rtlCol="0">
            <a:spAutoFit/>
          </a:bodyPr>
          <a:lstStyle/>
          <a:p>
            <a:pPr defTabSz="806867"/>
            <a:r>
              <a:rPr lang="en-CA" sz="1600">
                <a:latin typeface="Montserrat" pitchFamily="2" charset="77"/>
                <a:cs typeface="Arial" panose="020B0604020202020204" pitchFamily="34" charset="0"/>
              </a:rPr>
              <a:t>IT Initiatives</a:t>
            </a:r>
          </a:p>
        </p:txBody>
      </p:sp>
      <p:sp>
        <p:nvSpPr>
          <p:cNvPr id="31" name="Isosceles Triangle 30">
            <a:extLst>
              <a:ext uri="{FF2B5EF4-FFF2-40B4-BE49-F238E27FC236}">
                <a16:creationId xmlns:a16="http://schemas.microsoft.com/office/drawing/2014/main" id="{2051FF6A-08D4-AC59-0BA6-58A58A520A5E}"/>
              </a:ext>
            </a:extLst>
          </p:cNvPr>
          <p:cNvSpPr/>
          <p:nvPr/>
        </p:nvSpPr>
        <p:spPr>
          <a:xfrm rot="5400000">
            <a:off x="9467341" y="2526411"/>
            <a:ext cx="757711" cy="352579"/>
          </a:xfrm>
          <a:prstGeom prst="triangle">
            <a:avLst/>
          </a:prstGeom>
          <a:solidFill>
            <a:srgbClr val="CAC9C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Roboto Condensed Light"/>
              <a:ea typeface="+mn-ea"/>
              <a:cs typeface="+mn-cs"/>
            </a:endParaRPr>
          </a:p>
        </p:txBody>
      </p:sp>
      <p:sp>
        <p:nvSpPr>
          <p:cNvPr id="48" name="TextBox 47">
            <a:extLst>
              <a:ext uri="{FF2B5EF4-FFF2-40B4-BE49-F238E27FC236}">
                <a16:creationId xmlns:a16="http://schemas.microsoft.com/office/drawing/2014/main" id="{5C62869A-A25F-774A-1187-5E9ABB8388BA}"/>
              </a:ext>
            </a:extLst>
          </p:cNvPr>
          <p:cNvSpPr txBox="1"/>
          <p:nvPr/>
        </p:nvSpPr>
        <p:spPr>
          <a:xfrm>
            <a:off x="1343968" y="2696144"/>
            <a:ext cx="2035495" cy="1846659"/>
          </a:xfrm>
          <a:prstGeom prst="rect">
            <a:avLst/>
          </a:prstGeom>
        </p:spPr>
        <p:txBody>
          <a:bodyPr wrap="square" lIns="0" tIns="0" rIns="0" bIns="0" rtlCol="0">
            <a:spAutoFit/>
          </a:bodyPr>
          <a:lstStyle/>
          <a:p>
            <a:r>
              <a:rPr lang="en-CA" sz="1200" b="0" i="0" kern="1200">
                <a:latin typeface="Roboto" panose="02000000000000000000" pitchFamily="2" charset="0"/>
                <a:ea typeface="Roboto" panose="02000000000000000000" pitchFamily="2" charset="0"/>
              </a:rPr>
              <a:t>Our Stakeholder Satisfaction Assessment* indicated that </a:t>
            </a:r>
            <a:r>
              <a:rPr lang="en-CA" sz="1200" b="1" kern="1200">
                <a:latin typeface="Roboto" panose="02000000000000000000" pitchFamily="2" charset="0"/>
                <a:ea typeface="Roboto" panose="02000000000000000000" pitchFamily="2" charset="0"/>
              </a:rPr>
              <a:t>Client-Facing Technology </a:t>
            </a:r>
            <a:r>
              <a:rPr lang="en-CA" sz="1200" b="0" kern="1200">
                <a:latin typeface="Roboto" panose="02000000000000000000" pitchFamily="2" charset="0"/>
                <a:ea typeface="Roboto" panose="02000000000000000000" pitchFamily="2" charset="0"/>
              </a:rPr>
              <a:t>and </a:t>
            </a:r>
            <a:r>
              <a:rPr lang="en-CA" sz="1200" b="1" kern="1200">
                <a:latin typeface="Roboto" panose="02000000000000000000" pitchFamily="2" charset="0"/>
                <a:ea typeface="Roboto" panose="02000000000000000000" pitchFamily="2" charset="0"/>
              </a:rPr>
              <a:t>Analytics</a:t>
            </a:r>
            <a:r>
              <a:rPr lang="en-CA" sz="1200" b="0" kern="1200">
                <a:latin typeface="Roboto" panose="02000000000000000000" pitchFamily="2" charset="0"/>
                <a:ea typeface="Roboto" panose="02000000000000000000" pitchFamily="2" charset="0"/>
              </a:rPr>
              <a:t> a</a:t>
            </a:r>
            <a:r>
              <a:rPr lang="en-CA" sz="1200" b="0" i="0" kern="1200">
                <a:latin typeface="Roboto" panose="02000000000000000000" pitchFamily="2" charset="0"/>
                <a:ea typeface="Roboto" panose="02000000000000000000" pitchFamily="2" charset="0"/>
              </a:rPr>
              <a:t>re extremely important IT services that our organization stakeholders are not satisfied with these key IT capabilities.  We will add two projects to our Key Initiative Plan:</a:t>
            </a:r>
          </a:p>
        </p:txBody>
      </p:sp>
      <p:graphicFrame>
        <p:nvGraphicFramePr>
          <p:cNvPr id="57" name="Table 8">
            <a:extLst>
              <a:ext uri="{FF2B5EF4-FFF2-40B4-BE49-F238E27FC236}">
                <a16:creationId xmlns:a16="http://schemas.microsoft.com/office/drawing/2014/main" id="{A2A196CC-E97B-7654-63E2-08639C6C7483}"/>
              </a:ext>
            </a:extLst>
          </p:cNvPr>
          <p:cNvGraphicFramePr>
            <a:graphicFrameLocks noGrp="1"/>
          </p:cNvGraphicFramePr>
          <p:nvPr/>
        </p:nvGraphicFramePr>
        <p:xfrm>
          <a:off x="4696289" y="2719560"/>
          <a:ext cx="4842670" cy="2899300"/>
        </p:xfrm>
        <a:graphic>
          <a:graphicData uri="http://schemas.openxmlformats.org/drawingml/2006/table">
            <a:tbl>
              <a:tblPr firstRow="1" bandRow="1">
                <a:tableStyleId>{69CF1AB2-1976-4502-BF36-3FF5EA218861}</a:tableStyleId>
              </a:tblPr>
              <a:tblGrid>
                <a:gridCol w="2421335">
                  <a:extLst>
                    <a:ext uri="{9D8B030D-6E8A-4147-A177-3AD203B41FA5}">
                      <a16:colId xmlns:a16="http://schemas.microsoft.com/office/drawing/2014/main" val="3630160639"/>
                    </a:ext>
                  </a:extLst>
                </a:gridCol>
                <a:gridCol w="2421335">
                  <a:extLst>
                    <a:ext uri="{9D8B030D-6E8A-4147-A177-3AD203B41FA5}">
                      <a16:colId xmlns:a16="http://schemas.microsoft.com/office/drawing/2014/main" val="354713258"/>
                    </a:ext>
                  </a:extLst>
                </a:gridCol>
              </a:tblGrid>
              <a:tr h="1449650">
                <a:tc>
                  <a:txBody>
                    <a:bodyPr/>
                    <a:lstStyle/>
                    <a:p>
                      <a:pPr algn="ctr"/>
                      <a:r>
                        <a:rPr lang="en-US" sz="1200" b="1" i="0">
                          <a:latin typeface="Montserrat" pitchFamily="2" charset="77"/>
                        </a:rPr>
                        <a:t>High Priority</a:t>
                      </a:r>
                      <a:endParaRPr lang="en-CA" sz="1200" b="1" i="0">
                        <a:latin typeface="Montserrat" pitchFamily="2" charset="77"/>
                      </a:endParaRPr>
                    </a:p>
                  </a:txBody>
                  <a:tcPr>
                    <a:lnL w="12700" cap="flat" cmpd="sng" algn="ctr">
                      <a:noFill/>
                      <a:prstDash val="solid"/>
                      <a:round/>
                      <a:headEnd type="none" w="med" len="med"/>
                      <a:tailEnd type="none" w="med" len="med"/>
                    </a:lnL>
                    <a:lnR w="12700" cap="flat" cmpd="sng" algn="ctr">
                      <a:solidFill>
                        <a:srgbClr val="4A4A4A"/>
                      </a:solidFill>
                      <a:prstDash val="dot"/>
                      <a:round/>
                      <a:headEnd type="none" w="med" len="med"/>
                      <a:tailEnd type="none" w="med" len="med"/>
                    </a:lnR>
                    <a:lnT w="12700" cap="flat" cmpd="sng" algn="ctr">
                      <a:noFill/>
                      <a:prstDash val="solid"/>
                      <a:round/>
                      <a:headEnd type="none" w="med" len="med"/>
                      <a:tailEnd type="none" w="med" len="med"/>
                    </a:lnT>
                    <a:lnB w="12700" cap="flat" cmpd="sng" algn="ctr">
                      <a:solidFill>
                        <a:srgbClr val="4A4A4A"/>
                      </a:solidFill>
                      <a:prstDash val="dot"/>
                      <a:round/>
                      <a:headEnd type="none" w="med" len="med"/>
                      <a:tailEnd type="none" w="med" len="med"/>
                    </a:lnB>
                    <a:noFill/>
                  </a:tcPr>
                </a:tc>
                <a:tc>
                  <a:txBody>
                    <a:bodyPr/>
                    <a:lstStyle/>
                    <a:p>
                      <a:pPr algn="ctr"/>
                      <a:r>
                        <a:rPr lang="en-US" sz="1200" b="1" i="0">
                          <a:latin typeface="Montserrat" pitchFamily="2" charset="77"/>
                        </a:rPr>
                        <a:t>Maintain</a:t>
                      </a:r>
                      <a:endParaRPr lang="en-CA" sz="1200" b="1" i="0">
                        <a:latin typeface="Montserrat" pitchFamily="2" charset="77"/>
                      </a:endParaRPr>
                    </a:p>
                  </a:txBody>
                  <a:tcPr>
                    <a:lnL w="12700" cap="flat" cmpd="sng" algn="ctr">
                      <a:solidFill>
                        <a:srgbClr val="4A4A4A"/>
                      </a:solidFill>
                      <a:prstDash val="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4A4A4A"/>
                      </a:solidFill>
                      <a:prstDash val="dot"/>
                      <a:round/>
                      <a:headEnd type="none" w="med" len="med"/>
                      <a:tailEnd type="none" w="med" len="med"/>
                    </a:lnB>
                    <a:noFill/>
                  </a:tcPr>
                </a:tc>
                <a:extLst>
                  <a:ext uri="{0D108BD9-81ED-4DB2-BD59-A6C34878D82A}">
                    <a16:rowId xmlns:a16="http://schemas.microsoft.com/office/drawing/2014/main" val="3171309847"/>
                  </a:ext>
                </a:extLst>
              </a:tr>
              <a:tr h="1449650">
                <a:tc>
                  <a:txBody>
                    <a:bodyPr/>
                    <a:lstStyle/>
                    <a:p>
                      <a:pPr algn="ctr"/>
                      <a:r>
                        <a:rPr lang="en-US" sz="1200" b="1" i="0">
                          <a:latin typeface="Montserrat" pitchFamily="2" charset="77"/>
                        </a:rPr>
                        <a:t>Low Priority</a:t>
                      </a:r>
                      <a:endParaRPr lang="en-CA" sz="1200" b="1" i="0">
                        <a:latin typeface="Montserrat" pitchFamily="2" charset="77"/>
                      </a:endParaRPr>
                    </a:p>
                  </a:txBody>
                  <a:tcPr>
                    <a:lnL w="12700" cap="flat" cmpd="sng" algn="ctr">
                      <a:noFill/>
                      <a:prstDash val="solid"/>
                      <a:round/>
                      <a:headEnd type="none" w="med" len="med"/>
                      <a:tailEnd type="none" w="med" len="med"/>
                    </a:lnL>
                    <a:lnR w="12700" cap="flat" cmpd="sng" algn="ctr">
                      <a:solidFill>
                        <a:srgbClr val="4A4A4A"/>
                      </a:solidFill>
                      <a:prstDash val="dot"/>
                      <a:round/>
                      <a:headEnd type="none" w="med" len="med"/>
                      <a:tailEnd type="none" w="med" len="med"/>
                    </a:lnR>
                    <a:lnT w="12700" cap="flat" cmpd="sng" algn="ctr">
                      <a:solidFill>
                        <a:srgbClr val="4A4A4A"/>
                      </a:solidFill>
                      <a:prstDash val="dot"/>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200" b="1" i="0">
                          <a:latin typeface="Montserrat" pitchFamily="2" charset="77"/>
                        </a:rPr>
                        <a:t>Low Priority </a:t>
                      </a:r>
                      <a:endParaRPr lang="en-CA" sz="1200" b="1" i="0">
                        <a:latin typeface="Montserrat" pitchFamily="2" charset="77"/>
                      </a:endParaRPr>
                    </a:p>
                  </a:txBody>
                  <a:tcPr>
                    <a:lnL w="12700" cap="flat" cmpd="sng" algn="ctr">
                      <a:solidFill>
                        <a:srgbClr val="4A4A4A"/>
                      </a:solidFill>
                      <a:prstDash val="dot"/>
                      <a:round/>
                      <a:headEnd type="none" w="med" len="med"/>
                      <a:tailEnd type="none" w="med" len="med"/>
                    </a:lnL>
                    <a:lnR w="12700" cap="flat" cmpd="sng" algn="ctr">
                      <a:noFill/>
                      <a:prstDash val="solid"/>
                      <a:round/>
                      <a:headEnd type="none" w="med" len="med"/>
                      <a:tailEnd type="none" w="med" len="med"/>
                    </a:lnR>
                    <a:lnT w="12700" cap="flat" cmpd="sng" algn="ctr">
                      <a:solidFill>
                        <a:srgbClr val="4A4A4A"/>
                      </a:solidFill>
                      <a:prstDash val="dot"/>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666196268"/>
                  </a:ext>
                </a:extLst>
              </a:tr>
            </a:tbl>
          </a:graphicData>
        </a:graphic>
      </p:graphicFrame>
      <p:cxnSp>
        <p:nvCxnSpPr>
          <p:cNvPr id="58" name="Straight Arrow Connector 57">
            <a:extLst>
              <a:ext uri="{FF2B5EF4-FFF2-40B4-BE49-F238E27FC236}">
                <a16:creationId xmlns:a16="http://schemas.microsoft.com/office/drawing/2014/main" id="{D7DD7FF2-3676-9285-C21B-B8DCEEC61D82}"/>
              </a:ext>
            </a:extLst>
          </p:cNvPr>
          <p:cNvCxnSpPr>
            <a:cxnSpLocks/>
            <a:stCxn id="62" idx="2"/>
          </p:cNvCxnSpPr>
          <p:nvPr/>
        </p:nvCxnSpPr>
        <p:spPr>
          <a:xfrm>
            <a:off x="4138633" y="2880914"/>
            <a:ext cx="0" cy="2737946"/>
          </a:xfrm>
          <a:prstGeom prst="straightConnector1">
            <a:avLst/>
          </a:prstGeom>
          <a:ln>
            <a:solidFill>
              <a:srgbClr val="289C47"/>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0014D8BC-FD80-5FF7-434D-481216A802EA}"/>
              </a:ext>
            </a:extLst>
          </p:cNvPr>
          <p:cNvCxnSpPr>
            <a:cxnSpLocks/>
          </p:cNvCxnSpPr>
          <p:nvPr/>
        </p:nvCxnSpPr>
        <p:spPr>
          <a:xfrm flipH="1">
            <a:off x="4696290" y="5808695"/>
            <a:ext cx="4733924" cy="0"/>
          </a:xfrm>
          <a:prstGeom prst="straightConnector1">
            <a:avLst/>
          </a:prstGeom>
          <a:ln>
            <a:solidFill>
              <a:srgbClr val="289C47"/>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C29E43CB-7724-362D-7D67-99B07FEFAE27}"/>
              </a:ext>
            </a:extLst>
          </p:cNvPr>
          <p:cNvSpPr txBox="1"/>
          <p:nvPr/>
        </p:nvSpPr>
        <p:spPr>
          <a:xfrm>
            <a:off x="3673034" y="2613451"/>
            <a:ext cx="931197" cy="267463"/>
          </a:xfrm>
          <a:prstGeom prst="rect">
            <a:avLst/>
          </a:prstGeom>
          <a:noFill/>
        </p:spPr>
        <p:txBody>
          <a:bodyPr wrap="square" lIns="0" tIns="0" rIns="0" bIns="0" numCol="1" spcCol="360000" rtlCol="0">
            <a:noAutofit/>
          </a:bodyPr>
          <a:lstStyle/>
          <a:p>
            <a:pPr algn="ctr">
              <a:lnSpc>
                <a:spcPct val="110000"/>
              </a:lnSpc>
              <a:tabLst/>
            </a:pPr>
            <a:r>
              <a:rPr lang="en-US" sz="1200" b="1">
                <a:solidFill>
                  <a:schemeClr val="tx1">
                    <a:lumMod val="50000"/>
                  </a:schemeClr>
                </a:solidFill>
                <a:latin typeface="Montserrat" pitchFamily="2" charset="77"/>
                <a:ea typeface="Roboto Condensed Light" panose="02000000000000000000" pitchFamily="2" charset="0"/>
              </a:rPr>
              <a:t>High</a:t>
            </a:r>
            <a:endParaRPr lang="en-CA" sz="1200" b="1">
              <a:solidFill>
                <a:schemeClr val="tx1">
                  <a:lumMod val="50000"/>
                </a:schemeClr>
              </a:solidFill>
              <a:latin typeface="Montserrat" pitchFamily="2" charset="77"/>
              <a:ea typeface="Roboto Condensed Light" panose="02000000000000000000" pitchFamily="2" charset="0"/>
            </a:endParaRPr>
          </a:p>
        </p:txBody>
      </p:sp>
      <p:sp>
        <p:nvSpPr>
          <p:cNvPr id="63" name="TextBox 62">
            <a:extLst>
              <a:ext uri="{FF2B5EF4-FFF2-40B4-BE49-F238E27FC236}">
                <a16:creationId xmlns:a16="http://schemas.microsoft.com/office/drawing/2014/main" id="{BBA4AD6C-62A0-4A49-2F9B-1A9719D2EB71}"/>
              </a:ext>
            </a:extLst>
          </p:cNvPr>
          <p:cNvSpPr txBox="1"/>
          <p:nvPr/>
        </p:nvSpPr>
        <p:spPr>
          <a:xfrm>
            <a:off x="9262655" y="5652546"/>
            <a:ext cx="931197" cy="267463"/>
          </a:xfrm>
          <a:prstGeom prst="rect">
            <a:avLst/>
          </a:prstGeom>
          <a:noFill/>
        </p:spPr>
        <p:txBody>
          <a:bodyPr wrap="square" lIns="0" tIns="0" rIns="0" bIns="0" numCol="1" spcCol="360000" rtlCol="0">
            <a:noAutofit/>
          </a:bodyPr>
          <a:lstStyle/>
          <a:p>
            <a:pPr algn="ctr">
              <a:lnSpc>
                <a:spcPct val="110000"/>
              </a:lnSpc>
              <a:tabLst/>
            </a:pPr>
            <a:r>
              <a:rPr lang="en-US" sz="1200" b="1">
                <a:solidFill>
                  <a:schemeClr val="tx1">
                    <a:lumMod val="50000"/>
                  </a:schemeClr>
                </a:solidFill>
                <a:latin typeface="Montserrat" pitchFamily="2" charset="77"/>
                <a:ea typeface="Roboto Condensed Light" panose="02000000000000000000" pitchFamily="2" charset="0"/>
              </a:rPr>
              <a:t>High</a:t>
            </a:r>
            <a:endParaRPr lang="en-CA" sz="1200" b="1">
              <a:solidFill>
                <a:schemeClr val="tx1">
                  <a:lumMod val="50000"/>
                </a:schemeClr>
              </a:solidFill>
              <a:latin typeface="Montserrat" pitchFamily="2" charset="77"/>
              <a:ea typeface="Roboto Condensed Light" panose="02000000000000000000" pitchFamily="2" charset="0"/>
            </a:endParaRPr>
          </a:p>
        </p:txBody>
      </p:sp>
      <p:sp>
        <p:nvSpPr>
          <p:cNvPr id="64" name="TextBox 63">
            <a:extLst>
              <a:ext uri="{FF2B5EF4-FFF2-40B4-BE49-F238E27FC236}">
                <a16:creationId xmlns:a16="http://schemas.microsoft.com/office/drawing/2014/main" id="{991FECB3-CEAB-266C-1691-26EA9EC1A503}"/>
              </a:ext>
            </a:extLst>
          </p:cNvPr>
          <p:cNvSpPr txBox="1"/>
          <p:nvPr/>
        </p:nvSpPr>
        <p:spPr>
          <a:xfrm>
            <a:off x="3680816" y="5703266"/>
            <a:ext cx="931197" cy="267463"/>
          </a:xfrm>
          <a:prstGeom prst="rect">
            <a:avLst/>
          </a:prstGeom>
          <a:noFill/>
        </p:spPr>
        <p:txBody>
          <a:bodyPr wrap="square" lIns="0" tIns="0" rIns="0" bIns="0" numCol="1" spcCol="360000" rtlCol="0">
            <a:noAutofit/>
          </a:bodyPr>
          <a:lstStyle/>
          <a:p>
            <a:pPr algn="ctr">
              <a:lnSpc>
                <a:spcPct val="110000"/>
              </a:lnSpc>
              <a:tabLst/>
            </a:pPr>
            <a:r>
              <a:rPr lang="en-US" sz="1200" b="1">
                <a:solidFill>
                  <a:schemeClr val="tx1">
                    <a:lumMod val="50000"/>
                  </a:schemeClr>
                </a:solidFill>
                <a:latin typeface="Montserrat" pitchFamily="2" charset="77"/>
                <a:ea typeface="Roboto Condensed Light" panose="02000000000000000000" pitchFamily="2" charset="0"/>
              </a:rPr>
              <a:t>Low</a:t>
            </a:r>
            <a:endParaRPr lang="en-CA" sz="1200" b="1">
              <a:solidFill>
                <a:schemeClr val="tx1">
                  <a:lumMod val="50000"/>
                </a:schemeClr>
              </a:solidFill>
              <a:latin typeface="Montserrat" pitchFamily="2" charset="77"/>
              <a:ea typeface="Roboto Condensed Light" panose="02000000000000000000" pitchFamily="2" charset="0"/>
            </a:endParaRPr>
          </a:p>
        </p:txBody>
      </p:sp>
      <p:sp>
        <p:nvSpPr>
          <p:cNvPr id="65" name="Rectangle: Rounded Corners 64">
            <a:extLst>
              <a:ext uri="{FF2B5EF4-FFF2-40B4-BE49-F238E27FC236}">
                <a16:creationId xmlns:a16="http://schemas.microsoft.com/office/drawing/2014/main" id="{59FF1F86-2157-0110-19D2-BACCC8B33371}"/>
              </a:ext>
            </a:extLst>
          </p:cNvPr>
          <p:cNvSpPr/>
          <p:nvPr/>
        </p:nvSpPr>
        <p:spPr>
          <a:xfrm>
            <a:off x="5121162" y="3047948"/>
            <a:ext cx="1693824" cy="345611"/>
          </a:xfrm>
          <a:prstGeom prst="roundRect">
            <a:avLst>
              <a:gd name="adj" fmla="val 0"/>
            </a:avLst>
          </a:prstGeom>
          <a:gradFill>
            <a:gsLst>
              <a:gs pos="100000">
                <a:schemeClr val="accent1">
                  <a:lumMod val="50000"/>
                </a:schemeClr>
              </a:gs>
              <a:gs pos="0">
                <a:schemeClr val="accent1">
                  <a:lumMod val="75000"/>
                </a:schemeClr>
              </a:gs>
            </a:gsLst>
            <a:lin ang="27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en-US" sz="900">
                <a:solidFill>
                  <a:schemeClr val="bg1"/>
                </a:solidFill>
                <a:latin typeface="Montserrat" pitchFamily="2" charset="77"/>
                <a:ea typeface="Roboto" panose="02000000000000000000" pitchFamily="2" charset="0"/>
              </a:rPr>
              <a:t>Client-Facing Technology</a:t>
            </a:r>
            <a:endParaRPr lang="en-CA" sz="900">
              <a:solidFill>
                <a:schemeClr val="bg1"/>
              </a:solidFill>
              <a:latin typeface="Montserrat" pitchFamily="2" charset="77"/>
              <a:ea typeface="Roboto" panose="02000000000000000000" pitchFamily="2" charset="0"/>
            </a:endParaRPr>
          </a:p>
        </p:txBody>
      </p:sp>
      <p:sp>
        <p:nvSpPr>
          <p:cNvPr id="66" name="Rectangle: Rounded Corners 65">
            <a:extLst>
              <a:ext uri="{FF2B5EF4-FFF2-40B4-BE49-F238E27FC236}">
                <a16:creationId xmlns:a16="http://schemas.microsoft.com/office/drawing/2014/main" id="{20801665-121E-C4EB-A118-698605AC85D9}"/>
              </a:ext>
            </a:extLst>
          </p:cNvPr>
          <p:cNvSpPr/>
          <p:nvPr/>
        </p:nvSpPr>
        <p:spPr>
          <a:xfrm>
            <a:off x="5121162" y="3466047"/>
            <a:ext cx="1693824" cy="403200"/>
          </a:xfrm>
          <a:prstGeom prst="roundRect">
            <a:avLst>
              <a:gd name="adj" fmla="val 0"/>
            </a:avLst>
          </a:prstGeom>
          <a:gradFill>
            <a:gsLst>
              <a:gs pos="100000">
                <a:schemeClr val="accent1">
                  <a:lumMod val="50000"/>
                </a:schemeClr>
              </a:gs>
              <a:gs pos="0">
                <a:schemeClr val="accent1">
                  <a:lumMod val="75000"/>
                </a:schemeClr>
              </a:gs>
            </a:gsLst>
            <a:lin ang="27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en-US" sz="900">
                <a:solidFill>
                  <a:schemeClr val="bg1"/>
                </a:solidFill>
                <a:latin typeface="Montserrat" pitchFamily="2" charset="77"/>
                <a:ea typeface="Roboto" panose="02000000000000000000" pitchFamily="2" charset="0"/>
              </a:rPr>
              <a:t>Analytical Capability &amp; Reports</a:t>
            </a:r>
            <a:endParaRPr lang="en-CA" sz="900">
              <a:solidFill>
                <a:schemeClr val="bg1"/>
              </a:solidFill>
              <a:latin typeface="Montserrat" pitchFamily="2" charset="77"/>
              <a:ea typeface="Roboto" panose="02000000000000000000" pitchFamily="2" charset="0"/>
            </a:endParaRPr>
          </a:p>
        </p:txBody>
      </p:sp>
      <p:sp>
        <p:nvSpPr>
          <p:cNvPr id="67" name="Rectangle: Rounded Corners 66">
            <a:extLst>
              <a:ext uri="{FF2B5EF4-FFF2-40B4-BE49-F238E27FC236}">
                <a16:creationId xmlns:a16="http://schemas.microsoft.com/office/drawing/2014/main" id="{5E6364A3-018A-A3B4-D3CF-489CC6658C3A}"/>
              </a:ext>
            </a:extLst>
          </p:cNvPr>
          <p:cNvSpPr/>
          <p:nvPr/>
        </p:nvSpPr>
        <p:spPr>
          <a:xfrm>
            <a:off x="7468064" y="3044028"/>
            <a:ext cx="1695600" cy="349531"/>
          </a:xfrm>
          <a:prstGeom prst="roundRect">
            <a:avLst>
              <a:gd name="adj" fmla="val 0"/>
            </a:avLst>
          </a:prstGeom>
          <a:gradFill>
            <a:gsLst>
              <a:gs pos="100000">
                <a:schemeClr val="accent1">
                  <a:lumMod val="50000"/>
                </a:schemeClr>
              </a:gs>
              <a:gs pos="0">
                <a:schemeClr val="accent1">
                  <a:lumMod val="75000"/>
                </a:schemeClr>
              </a:gs>
            </a:gsLst>
            <a:lin ang="27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en-US" sz="900">
                <a:solidFill>
                  <a:schemeClr val="bg1"/>
                </a:solidFill>
                <a:latin typeface="Montserrat" pitchFamily="2" charset="77"/>
                <a:ea typeface="Roboto" panose="02000000000000000000" pitchFamily="2" charset="0"/>
              </a:rPr>
              <a:t>IT Security</a:t>
            </a:r>
            <a:endParaRPr lang="en-CA" sz="900">
              <a:solidFill>
                <a:schemeClr val="bg1"/>
              </a:solidFill>
              <a:latin typeface="Montserrat" pitchFamily="2" charset="77"/>
              <a:ea typeface="Roboto" panose="02000000000000000000" pitchFamily="2" charset="0"/>
            </a:endParaRPr>
          </a:p>
        </p:txBody>
      </p:sp>
      <p:sp>
        <p:nvSpPr>
          <p:cNvPr id="68" name="Rectangle: Rounded Corners 67">
            <a:extLst>
              <a:ext uri="{FF2B5EF4-FFF2-40B4-BE49-F238E27FC236}">
                <a16:creationId xmlns:a16="http://schemas.microsoft.com/office/drawing/2014/main" id="{A8A64D5A-06C8-AEEE-0449-CA2040FCEE80}"/>
              </a:ext>
            </a:extLst>
          </p:cNvPr>
          <p:cNvSpPr/>
          <p:nvPr/>
        </p:nvSpPr>
        <p:spPr>
          <a:xfrm>
            <a:off x="7774826" y="4574976"/>
            <a:ext cx="1148400" cy="302400"/>
          </a:xfrm>
          <a:prstGeom prst="roundRect">
            <a:avLst>
              <a:gd name="adj" fmla="val 0"/>
            </a:avLst>
          </a:prstGeom>
          <a:gradFill>
            <a:gsLst>
              <a:gs pos="100000">
                <a:schemeClr val="accent1">
                  <a:lumMod val="50000"/>
                </a:schemeClr>
              </a:gs>
              <a:gs pos="0">
                <a:schemeClr val="accent1">
                  <a:lumMod val="75000"/>
                </a:schemeClr>
              </a:gs>
            </a:gsLst>
            <a:lin ang="27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en-US" sz="900">
                <a:solidFill>
                  <a:schemeClr val="bg1"/>
                </a:solidFill>
                <a:latin typeface="Montserrat" pitchFamily="2" charset="77"/>
                <a:ea typeface="Roboto" panose="02000000000000000000" pitchFamily="2" charset="0"/>
              </a:rPr>
              <a:t>IT Policies</a:t>
            </a:r>
            <a:endParaRPr lang="en-CA" sz="900">
              <a:solidFill>
                <a:schemeClr val="bg1"/>
              </a:solidFill>
              <a:latin typeface="Montserrat" pitchFamily="2" charset="77"/>
              <a:ea typeface="Roboto" panose="02000000000000000000" pitchFamily="2" charset="0"/>
            </a:endParaRPr>
          </a:p>
        </p:txBody>
      </p:sp>
      <p:sp>
        <p:nvSpPr>
          <p:cNvPr id="69" name="Rectangle: Rounded Corners 68">
            <a:extLst>
              <a:ext uri="{FF2B5EF4-FFF2-40B4-BE49-F238E27FC236}">
                <a16:creationId xmlns:a16="http://schemas.microsoft.com/office/drawing/2014/main" id="{B7EAE20D-A55E-302A-86F5-BA68CC299415}"/>
              </a:ext>
            </a:extLst>
          </p:cNvPr>
          <p:cNvSpPr/>
          <p:nvPr/>
        </p:nvSpPr>
        <p:spPr>
          <a:xfrm>
            <a:off x="7774826" y="4958642"/>
            <a:ext cx="1148400" cy="302400"/>
          </a:xfrm>
          <a:prstGeom prst="roundRect">
            <a:avLst>
              <a:gd name="adj" fmla="val 0"/>
            </a:avLst>
          </a:prstGeom>
          <a:gradFill>
            <a:gsLst>
              <a:gs pos="100000">
                <a:schemeClr val="accent1">
                  <a:lumMod val="50000"/>
                </a:schemeClr>
              </a:gs>
              <a:gs pos="0">
                <a:schemeClr val="accent1">
                  <a:lumMod val="75000"/>
                </a:schemeClr>
              </a:gs>
            </a:gsLst>
            <a:lin ang="27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en-US" sz="900">
                <a:solidFill>
                  <a:schemeClr val="bg1"/>
                </a:solidFill>
                <a:latin typeface="Montserrat" pitchFamily="2" charset="77"/>
                <a:ea typeface="Roboto" panose="02000000000000000000" pitchFamily="2" charset="0"/>
              </a:rPr>
              <a:t>Work Orders</a:t>
            </a:r>
            <a:endParaRPr lang="en-CA" sz="900">
              <a:solidFill>
                <a:schemeClr val="bg1"/>
              </a:solidFill>
              <a:latin typeface="Montserrat" pitchFamily="2" charset="77"/>
              <a:ea typeface="Roboto" panose="02000000000000000000" pitchFamily="2" charset="0"/>
            </a:endParaRPr>
          </a:p>
        </p:txBody>
      </p:sp>
      <p:sp>
        <p:nvSpPr>
          <p:cNvPr id="2" name="Title 1">
            <a:extLst>
              <a:ext uri="{FF2B5EF4-FFF2-40B4-BE49-F238E27FC236}">
                <a16:creationId xmlns:a16="http://schemas.microsoft.com/office/drawing/2014/main" id="{D3DC83DB-4382-8EED-0392-51E009CBFE2B}"/>
              </a:ext>
            </a:extLst>
          </p:cNvPr>
          <p:cNvSpPr>
            <a:spLocks noGrp="1"/>
          </p:cNvSpPr>
          <p:nvPr>
            <p:ph type="title"/>
          </p:nvPr>
        </p:nvSpPr>
        <p:spPr>
          <a:xfrm>
            <a:off x="1343968" y="579954"/>
            <a:ext cx="9386786" cy="1130188"/>
          </a:xfrm>
        </p:spPr>
        <p:txBody>
          <a:bodyPr lIns="0" tIns="0" rIns="0" bIns="0"/>
          <a:lstStyle/>
          <a:p>
            <a:r>
              <a:rPr lang="en-US" sz="3600"/>
              <a:t>A focus on data quality and business intelligence</a:t>
            </a:r>
            <a:endParaRPr lang="en-CA" sz="3600"/>
          </a:p>
        </p:txBody>
      </p:sp>
      <p:sp>
        <p:nvSpPr>
          <p:cNvPr id="3" name="TextBox 2">
            <a:extLst>
              <a:ext uri="{FF2B5EF4-FFF2-40B4-BE49-F238E27FC236}">
                <a16:creationId xmlns:a16="http://schemas.microsoft.com/office/drawing/2014/main" id="{4E42F8B2-6DB7-47FF-910C-E2EBB12B6F94}"/>
              </a:ext>
            </a:extLst>
          </p:cNvPr>
          <p:cNvSpPr txBox="1"/>
          <p:nvPr/>
        </p:nvSpPr>
        <p:spPr>
          <a:xfrm>
            <a:off x="10244235" y="2517627"/>
            <a:ext cx="1684813" cy="691738"/>
          </a:xfrm>
          <a:prstGeom prst="rect">
            <a:avLst/>
          </a:prstGeom>
        </p:spPr>
        <p:txBody>
          <a:bodyPr wrap="square" lIns="0" tIns="0" rIns="0" bIns="0" numCol="1" spcCol="360000" rtlCol="0">
            <a:noAutofit/>
          </a:bodyPr>
          <a:lstStyle/>
          <a:p>
            <a:pPr>
              <a:lnSpc>
                <a:spcPct val="110000"/>
              </a:lnSpc>
            </a:pPr>
            <a:r>
              <a:rPr lang="en-US" sz="1200">
                <a:solidFill>
                  <a:schemeClr val="tx1">
                    <a:lumMod val="95000"/>
                    <a:lumOff val="5000"/>
                  </a:schemeClr>
                </a:solidFill>
                <a:latin typeface="Roboto" panose="02000000000000000000" pitchFamily="2" charset="0"/>
                <a:ea typeface="Roboto" panose="02000000000000000000" pitchFamily="2" charset="0"/>
              </a:rPr>
              <a:t>Improve Data mapping, collection, and management</a:t>
            </a:r>
          </a:p>
          <a:p>
            <a:pPr algn="l">
              <a:lnSpc>
                <a:spcPct val="110000"/>
              </a:lnSpc>
              <a:tabLst/>
            </a:pPr>
            <a:endParaRPr lang="en-US" sz="1200">
              <a:solidFill>
                <a:schemeClr val="tx1">
                  <a:lumMod val="50000"/>
                </a:schemeClr>
              </a:solidFill>
              <a:latin typeface="Roboto" panose="02000000000000000000" pitchFamily="2" charset="0"/>
              <a:ea typeface="Roboto" panose="02000000000000000000" pitchFamily="2" charset="0"/>
            </a:endParaRPr>
          </a:p>
        </p:txBody>
      </p:sp>
      <p:sp>
        <p:nvSpPr>
          <p:cNvPr id="36" name="Rectangle 35">
            <a:extLst>
              <a:ext uri="{FF2B5EF4-FFF2-40B4-BE49-F238E27FC236}">
                <a16:creationId xmlns:a16="http://schemas.microsoft.com/office/drawing/2014/main" id="{50BE4928-5FA4-A9F0-59CB-290835543154}"/>
              </a:ext>
            </a:extLst>
          </p:cNvPr>
          <p:cNvSpPr/>
          <p:nvPr/>
        </p:nvSpPr>
        <p:spPr>
          <a:xfrm>
            <a:off x="4990214" y="2671698"/>
            <a:ext cx="1920195" cy="1333228"/>
          </a:xfrm>
          <a:prstGeom prst="rect">
            <a:avLst/>
          </a:prstGeom>
          <a:noFill/>
          <a:ln w="47625" cap="flat" cmpd="sng" algn="ctr">
            <a:gradFill flip="none" rotWithShape="1">
              <a:gsLst>
                <a:gs pos="0">
                  <a:schemeClr val="bg1">
                    <a:lumMod val="85000"/>
                  </a:schemeClr>
                </a:gs>
                <a:gs pos="100000">
                  <a:schemeClr val="tx2">
                    <a:lumMod val="40000"/>
                    <a:lumOff val="60000"/>
                  </a:schemeClr>
                </a:gs>
              </a:gsLst>
              <a:lin ang="2700000" scaled="1"/>
              <a:tileRect/>
            </a:gradFill>
            <a:prstDash val="solid"/>
            <a:miter lim="800000"/>
          </a:ln>
          <a:effectLst>
            <a:glow rad="38100">
              <a:schemeClr val="bg1">
                <a:lumMod val="95000"/>
                <a:alpha val="19000"/>
              </a:scheme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Roboto Condensed Light"/>
              <a:ea typeface="+mn-ea"/>
              <a:cs typeface="+mn-cs"/>
            </a:endParaRPr>
          </a:p>
        </p:txBody>
      </p:sp>
      <p:sp>
        <p:nvSpPr>
          <p:cNvPr id="38" name="Rectangle 37">
            <a:extLst>
              <a:ext uri="{FF2B5EF4-FFF2-40B4-BE49-F238E27FC236}">
                <a16:creationId xmlns:a16="http://schemas.microsoft.com/office/drawing/2014/main" id="{9E894887-D4A8-5397-7151-DB6E394D7338}"/>
              </a:ext>
            </a:extLst>
          </p:cNvPr>
          <p:cNvSpPr/>
          <p:nvPr/>
        </p:nvSpPr>
        <p:spPr>
          <a:xfrm>
            <a:off x="3703966" y="4044602"/>
            <a:ext cx="886090" cy="351788"/>
          </a:xfrm>
          <a:prstGeom prst="rect">
            <a:avLst/>
          </a:prstGeom>
          <a:solidFill>
            <a:schemeClr val="bg1"/>
          </a:solidFill>
          <a:ln w="47625" cap="flat" cmpd="sng" algn="ctr">
            <a:gradFill flip="none" rotWithShape="1">
              <a:gsLst>
                <a:gs pos="0">
                  <a:schemeClr val="bg1">
                    <a:lumMod val="85000"/>
                  </a:schemeClr>
                </a:gs>
                <a:gs pos="100000">
                  <a:schemeClr val="tx2">
                    <a:lumMod val="40000"/>
                    <a:lumOff val="60000"/>
                  </a:schemeClr>
                </a:gs>
              </a:gsLst>
              <a:lin ang="2700000" scaled="1"/>
              <a:tileRect/>
            </a:gradFill>
            <a:prstDash val="solid"/>
            <a:miter lim="800000"/>
          </a:ln>
          <a:effectLst>
            <a:glow rad="38100">
              <a:schemeClr val="bg1">
                <a:lumMod val="95000"/>
                <a:alpha val="19000"/>
              </a:scheme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Roboto Condensed Light"/>
              <a:ea typeface="+mn-ea"/>
              <a:cs typeface="+mn-cs"/>
            </a:endParaRPr>
          </a:p>
        </p:txBody>
      </p:sp>
      <p:sp>
        <p:nvSpPr>
          <p:cNvPr id="39" name="TextBox 38">
            <a:extLst>
              <a:ext uri="{FF2B5EF4-FFF2-40B4-BE49-F238E27FC236}">
                <a16:creationId xmlns:a16="http://schemas.microsoft.com/office/drawing/2014/main" id="{A014CFA3-2F32-304B-B9EB-7E52CC85F037}"/>
              </a:ext>
            </a:extLst>
          </p:cNvPr>
          <p:cNvSpPr txBox="1"/>
          <p:nvPr/>
        </p:nvSpPr>
        <p:spPr>
          <a:xfrm>
            <a:off x="3693233" y="4078478"/>
            <a:ext cx="931197" cy="290967"/>
          </a:xfrm>
          <a:prstGeom prst="rect">
            <a:avLst/>
          </a:prstGeom>
          <a:noFill/>
        </p:spPr>
        <p:txBody>
          <a:bodyPr wrap="square" lIns="0" tIns="0" rIns="0" bIns="0" numCol="1" spcCol="360000" rtlCol="0" anchor="ctr" anchorCtr="0">
            <a:noAutofit/>
          </a:bodyPr>
          <a:lstStyle/>
          <a:p>
            <a:pPr algn="ctr">
              <a:lnSpc>
                <a:spcPct val="110000"/>
              </a:lnSpc>
              <a:tabLst/>
            </a:pPr>
            <a:r>
              <a:rPr lang="en-US" sz="1000">
                <a:solidFill>
                  <a:schemeClr val="tx1">
                    <a:lumMod val="50000"/>
                  </a:schemeClr>
                </a:solidFill>
                <a:latin typeface="Roboto" panose="02000000000000000000" pitchFamily="2" charset="0"/>
                <a:ea typeface="Roboto" panose="02000000000000000000" pitchFamily="2" charset="0"/>
              </a:rPr>
              <a:t>Importance</a:t>
            </a:r>
            <a:endParaRPr lang="en-CA" sz="1200">
              <a:solidFill>
                <a:schemeClr val="tx1">
                  <a:lumMod val="50000"/>
                </a:schemeClr>
              </a:solidFill>
              <a:latin typeface="Roboto" panose="02000000000000000000" pitchFamily="2" charset="0"/>
              <a:ea typeface="Roboto" panose="02000000000000000000" pitchFamily="2" charset="0"/>
            </a:endParaRPr>
          </a:p>
        </p:txBody>
      </p:sp>
      <p:sp>
        <p:nvSpPr>
          <p:cNvPr id="40" name="Rectangle 39">
            <a:extLst>
              <a:ext uri="{FF2B5EF4-FFF2-40B4-BE49-F238E27FC236}">
                <a16:creationId xmlns:a16="http://schemas.microsoft.com/office/drawing/2014/main" id="{476A314A-F848-BCA2-E961-A9BAC017F769}"/>
              </a:ext>
            </a:extLst>
          </p:cNvPr>
          <p:cNvSpPr/>
          <p:nvPr/>
        </p:nvSpPr>
        <p:spPr>
          <a:xfrm>
            <a:off x="6667699" y="5662773"/>
            <a:ext cx="886090" cy="351788"/>
          </a:xfrm>
          <a:prstGeom prst="rect">
            <a:avLst/>
          </a:prstGeom>
          <a:solidFill>
            <a:schemeClr val="bg1"/>
          </a:solidFill>
          <a:ln w="47625" cap="flat" cmpd="sng" algn="ctr">
            <a:gradFill flip="none" rotWithShape="1">
              <a:gsLst>
                <a:gs pos="0">
                  <a:schemeClr val="bg1">
                    <a:lumMod val="85000"/>
                  </a:schemeClr>
                </a:gs>
                <a:gs pos="100000">
                  <a:schemeClr val="tx2">
                    <a:lumMod val="40000"/>
                    <a:lumOff val="60000"/>
                  </a:schemeClr>
                </a:gs>
              </a:gsLst>
              <a:lin ang="2700000" scaled="1"/>
              <a:tileRect/>
            </a:gradFill>
            <a:prstDash val="solid"/>
            <a:miter lim="800000"/>
          </a:ln>
          <a:effectLst>
            <a:glow rad="38100">
              <a:schemeClr val="bg1">
                <a:lumMod val="95000"/>
                <a:alpha val="19000"/>
              </a:scheme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Roboto Condensed Light"/>
              <a:ea typeface="+mn-ea"/>
              <a:cs typeface="+mn-cs"/>
            </a:endParaRPr>
          </a:p>
        </p:txBody>
      </p:sp>
      <p:sp>
        <p:nvSpPr>
          <p:cNvPr id="41" name="TextBox 40">
            <a:extLst>
              <a:ext uri="{FF2B5EF4-FFF2-40B4-BE49-F238E27FC236}">
                <a16:creationId xmlns:a16="http://schemas.microsoft.com/office/drawing/2014/main" id="{656F0B8D-4EE3-53EA-6033-F0F942B59383}"/>
              </a:ext>
            </a:extLst>
          </p:cNvPr>
          <p:cNvSpPr txBox="1"/>
          <p:nvPr/>
        </p:nvSpPr>
        <p:spPr>
          <a:xfrm>
            <a:off x="6656966" y="5696649"/>
            <a:ext cx="931197" cy="290967"/>
          </a:xfrm>
          <a:prstGeom prst="rect">
            <a:avLst/>
          </a:prstGeom>
          <a:noFill/>
        </p:spPr>
        <p:txBody>
          <a:bodyPr wrap="square" lIns="0" tIns="0" rIns="0" bIns="0" numCol="1" spcCol="360000" rtlCol="0" anchor="ctr" anchorCtr="0">
            <a:noAutofit/>
          </a:bodyPr>
          <a:lstStyle/>
          <a:p>
            <a:pPr algn="ctr">
              <a:lnSpc>
                <a:spcPct val="110000"/>
              </a:lnSpc>
              <a:tabLst/>
            </a:pPr>
            <a:r>
              <a:rPr lang="en-US" sz="1000">
                <a:solidFill>
                  <a:schemeClr val="tx1">
                    <a:lumMod val="50000"/>
                  </a:schemeClr>
                </a:solidFill>
                <a:latin typeface="Roboto" panose="02000000000000000000" pitchFamily="2" charset="0"/>
                <a:ea typeface="Roboto" panose="02000000000000000000" pitchFamily="2" charset="0"/>
              </a:rPr>
              <a:t>Satisfaction</a:t>
            </a:r>
            <a:endParaRPr lang="en-CA" sz="1200">
              <a:solidFill>
                <a:schemeClr val="tx1">
                  <a:lumMod val="50000"/>
                </a:schemeClr>
              </a:solidFill>
              <a:latin typeface="Roboto" panose="02000000000000000000" pitchFamily="2" charset="0"/>
              <a:ea typeface="Roboto" panose="02000000000000000000" pitchFamily="2" charset="0"/>
            </a:endParaRPr>
          </a:p>
        </p:txBody>
      </p:sp>
      <p:sp>
        <p:nvSpPr>
          <p:cNvPr id="7" name="Rectangle 6">
            <a:extLst>
              <a:ext uri="{FF2B5EF4-FFF2-40B4-BE49-F238E27FC236}">
                <a16:creationId xmlns:a16="http://schemas.microsoft.com/office/drawing/2014/main" id="{8B6C3244-35FD-4077-A7DD-DEC2CC941F54}"/>
              </a:ext>
            </a:extLst>
          </p:cNvPr>
          <p:cNvSpPr/>
          <p:nvPr/>
        </p:nvSpPr>
        <p:spPr>
          <a:xfrm>
            <a:off x="10092584" y="70026"/>
            <a:ext cx="1905712" cy="2632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bg1"/>
                </a:solidFill>
                <a:latin typeface="Roboto Light" panose="02000000000000000000" pitchFamily="2" charset="0"/>
                <a:ea typeface="Roboto Light" panose="02000000000000000000" pitchFamily="2" charset="0"/>
              </a:rPr>
              <a:t>Sample Department X Data</a:t>
            </a:r>
            <a:endParaRPr lang="en-CA" sz="1050">
              <a:solidFill>
                <a:schemeClr val="bg1"/>
              </a:solidFill>
              <a:latin typeface="Roboto Light" panose="02000000000000000000" pitchFamily="2" charset="0"/>
              <a:ea typeface="Roboto Light" panose="02000000000000000000" pitchFamily="2" charset="0"/>
            </a:endParaRPr>
          </a:p>
        </p:txBody>
      </p:sp>
      <p:grpSp>
        <p:nvGrpSpPr>
          <p:cNvPr id="4" name="Group 3">
            <a:extLst>
              <a:ext uri="{FF2B5EF4-FFF2-40B4-BE49-F238E27FC236}">
                <a16:creationId xmlns:a16="http://schemas.microsoft.com/office/drawing/2014/main" id="{D0C0E5BE-1944-6885-D466-5D69176E49B8}"/>
              </a:ext>
            </a:extLst>
          </p:cNvPr>
          <p:cNvGrpSpPr/>
          <p:nvPr/>
        </p:nvGrpSpPr>
        <p:grpSpPr>
          <a:xfrm>
            <a:off x="377197" y="579954"/>
            <a:ext cx="784157" cy="774826"/>
            <a:chOff x="377197" y="413334"/>
            <a:chExt cx="784157" cy="774826"/>
          </a:xfrm>
          <a:solidFill>
            <a:schemeClr val="accent1"/>
          </a:solidFill>
        </p:grpSpPr>
        <p:sp>
          <p:nvSpPr>
            <p:cNvPr id="5" name="Oval 4">
              <a:extLst>
                <a:ext uri="{FF2B5EF4-FFF2-40B4-BE49-F238E27FC236}">
                  <a16:creationId xmlns:a16="http://schemas.microsoft.com/office/drawing/2014/main" id="{F0748A52-FC76-38B3-FDC1-AD02AF0B2687}"/>
                </a:ext>
              </a:extLst>
            </p:cNvPr>
            <p:cNvSpPr/>
            <p:nvPr/>
          </p:nvSpPr>
          <p:spPr>
            <a:xfrm>
              <a:off x="386528" y="413334"/>
              <a:ext cx="774826" cy="774826"/>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10000"/>
                </a:lnSpc>
                <a:spcBef>
                  <a:spcPts val="0"/>
                </a:spcBef>
                <a:spcAft>
                  <a:spcPts val="0"/>
                </a:spcAft>
                <a:buClrTx/>
                <a:buSzTx/>
                <a:buFontTx/>
                <a:buNone/>
                <a:tabLst/>
                <a:defRPr/>
              </a:pPr>
              <a:endParaRPr kumimoji="0" lang="en-US" sz="900" u="none" strike="noStrike" kern="0" cap="none" spc="0" normalizeH="0" baseline="0" noProof="0">
                <a:ln>
                  <a:noFill/>
                </a:ln>
                <a:solidFill>
                  <a:srgbClr val="FFFFFF"/>
                </a:solidFill>
                <a:effectLst/>
                <a:uLnTx/>
                <a:uFillTx/>
                <a:latin typeface="Roboto Light" panose="02000000000000000000" pitchFamily="2" charset="0"/>
                <a:ea typeface="+mn-ea"/>
                <a:cs typeface="+mn-cs"/>
              </a:endParaRPr>
            </a:p>
          </p:txBody>
        </p:sp>
        <p:sp>
          <p:nvSpPr>
            <p:cNvPr id="6" name="TextBox 5">
              <a:extLst>
                <a:ext uri="{FF2B5EF4-FFF2-40B4-BE49-F238E27FC236}">
                  <a16:creationId xmlns:a16="http://schemas.microsoft.com/office/drawing/2014/main" id="{625B3585-ED09-2FA8-062B-7490E94BB537}"/>
                </a:ext>
              </a:extLst>
            </p:cNvPr>
            <p:cNvSpPr txBox="1"/>
            <p:nvPr/>
          </p:nvSpPr>
          <p:spPr>
            <a:xfrm>
              <a:off x="377197" y="601815"/>
              <a:ext cx="774826" cy="430887"/>
            </a:xfrm>
            <a:prstGeom prst="rect">
              <a:avLst/>
            </a:prstGeom>
            <a:noFill/>
          </p:spPr>
          <p:txBody>
            <a:bodyPr wrap="square" lIns="0" tIns="0" rIns="0" bIns="0" rtlCol="0" anchor="ctr" anchorCtr="0">
              <a:spAutoFit/>
            </a:bodyPr>
            <a:lstStyle/>
            <a:p>
              <a:pPr algn="ctr"/>
              <a:r>
                <a:rPr lang="en-US" sz="2800" b="1">
                  <a:solidFill>
                    <a:srgbClr val="FFFFFF"/>
                  </a:solidFill>
                  <a:latin typeface="Exo" panose="02000503000000000000" pitchFamily="2" charset="77"/>
                  <a:ea typeface="League Spartan" charset="0"/>
                  <a:cs typeface="Poppins" pitchFamily="2" charset="77"/>
                </a:rPr>
                <a:t>1b</a:t>
              </a:r>
            </a:p>
          </p:txBody>
        </p:sp>
      </p:grpSp>
      <p:sp>
        <p:nvSpPr>
          <p:cNvPr id="9" name="Rectangle: Rounded Corners 8">
            <a:extLst>
              <a:ext uri="{FF2B5EF4-FFF2-40B4-BE49-F238E27FC236}">
                <a16:creationId xmlns:a16="http://schemas.microsoft.com/office/drawing/2014/main" id="{435679B8-B63C-4D2D-1692-531CFA186C4D}"/>
              </a:ext>
            </a:extLst>
          </p:cNvPr>
          <p:cNvSpPr/>
          <p:nvPr/>
        </p:nvSpPr>
        <p:spPr>
          <a:xfrm>
            <a:off x="7468064" y="3464442"/>
            <a:ext cx="1695600" cy="403200"/>
          </a:xfrm>
          <a:prstGeom prst="roundRect">
            <a:avLst>
              <a:gd name="adj" fmla="val 0"/>
            </a:avLst>
          </a:prstGeom>
          <a:gradFill>
            <a:gsLst>
              <a:gs pos="100000">
                <a:schemeClr val="accent1">
                  <a:lumMod val="50000"/>
                </a:schemeClr>
              </a:gs>
              <a:gs pos="0">
                <a:schemeClr val="accent1">
                  <a:lumMod val="75000"/>
                </a:schemeClr>
              </a:gs>
            </a:gsLst>
            <a:lin ang="27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en-US" sz="900">
                <a:solidFill>
                  <a:schemeClr val="bg1"/>
                </a:solidFill>
                <a:latin typeface="Montserrat" pitchFamily="2" charset="77"/>
                <a:ea typeface="Roboto" panose="02000000000000000000" pitchFamily="2" charset="0"/>
              </a:rPr>
              <a:t>Network &amp; Comm. Infrastructure</a:t>
            </a:r>
            <a:endParaRPr lang="en-CA" sz="900">
              <a:solidFill>
                <a:schemeClr val="bg1"/>
              </a:solidFill>
              <a:latin typeface="Montserrat" pitchFamily="2" charset="77"/>
              <a:ea typeface="Roboto" panose="02000000000000000000" pitchFamily="2" charset="0"/>
            </a:endParaRPr>
          </a:p>
        </p:txBody>
      </p:sp>
      <p:sp>
        <p:nvSpPr>
          <p:cNvPr id="10" name="Isosceles Triangle 9">
            <a:extLst>
              <a:ext uri="{FF2B5EF4-FFF2-40B4-BE49-F238E27FC236}">
                <a16:creationId xmlns:a16="http://schemas.microsoft.com/office/drawing/2014/main" id="{AA49258D-CD5A-C0B6-FCF1-C0F3FCFB3D85}"/>
              </a:ext>
            </a:extLst>
          </p:cNvPr>
          <p:cNvSpPr/>
          <p:nvPr/>
        </p:nvSpPr>
        <p:spPr>
          <a:xfrm rot="5400000">
            <a:off x="9467341" y="3519224"/>
            <a:ext cx="757711" cy="352579"/>
          </a:xfrm>
          <a:prstGeom prst="triangle">
            <a:avLst/>
          </a:prstGeom>
          <a:solidFill>
            <a:srgbClr val="CAC9C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Roboto Condensed Light"/>
              <a:ea typeface="+mn-ea"/>
              <a:cs typeface="+mn-cs"/>
            </a:endParaRPr>
          </a:p>
        </p:txBody>
      </p:sp>
      <p:sp>
        <p:nvSpPr>
          <p:cNvPr id="11" name="TextBox 10">
            <a:extLst>
              <a:ext uri="{FF2B5EF4-FFF2-40B4-BE49-F238E27FC236}">
                <a16:creationId xmlns:a16="http://schemas.microsoft.com/office/drawing/2014/main" id="{0DCEDDE8-DC02-D782-8AF1-F9ECF8D18E59}"/>
              </a:ext>
            </a:extLst>
          </p:cNvPr>
          <p:cNvSpPr txBox="1"/>
          <p:nvPr/>
        </p:nvSpPr>
        <p:spPr>
          <a:xfrm>
            <a:off x="10244235" y="3510440"/>
            <a:ext cx="1684813" cy="691738"/>
          </a:xfrm>
          <a:prstGeom prst="rect">
            <a:avLst/>
          </a:prstGeom>
        </p:spPr>
        <p:txBody>
          <a:bodyPr wrap="square" lIns="0" tIns="0" rIns="0" bIns="0" numCol="1" spcCol="360000" rtlCol="0">
            <a:noAutofit/>
          </a:bodyPr>
          <a:lstStyle/>
          <a:p>
            <a:pPr>
              <a:lnSpc>
                <a:spcPct val="110000"/>
              </a:lnSpc>
            </a:pPr>
            <a:r>
              <a:rPr lang="en-US" sz="1200">
                <a:solidFill>
                  <a:schemeClr val="tx1">
                    <a:lumMod val="95000"/>
                    <a:lumOff val="5000"/>
                  </a:schemeClr>
                </a:solidFill>
                <a:latin typeface="Roboto" panose="02000000000000000000" pitchFamily="2" charset="0"/>
                <a:ea typeface="Roboto" panose="02000000000000000000" pitchFamily="2" charset="0"/>
              </a:rPr>
              <a:t>Improve external communication - web-site redesign</a:t>
            </a:r>
          </a:p>
          <a:p>
            <a:pPr algn="l">
              <a:lnSpc>
                <a:spcPct val="110000"/>
              </a:lnSpc>
              <a:tabLst/>
            </a:pPr>
            <a:endParaRPr lang="en-US" sz="1200">
              <a:solidFill>
                <a:schemeClr val="tx1">
                  <a:lumMod val="50000"/>
                </a:schemeClr>
              </a:solidFill>
              <a:latin typeface="Roboto" panose="02000000000000000000" pitchFamily="2" charset="0"/>
              <a:ea typeface="Roboto" panose="02000000000000000000" pitchFamily="2" charset="0"/>
            </a:endParaRPr>
          </a:p>
        </p:txBody>
      </p:sp>
      <p:sp>
        <p:nvSpPr>
          <p:cNvPr id="12" name="Isosceles Triangle 11">
            <a:extLst>
              <a:ext uri="{FF2B5EF4-FFF2-40B4-BE49-F238E27FC236}">
                <a16:creationId xmlns:a16="http://schemas.microsoft.com/office/drawing/2014/main" id="{53E198D6-FA81-B1A0-1834-EABD77A3296F}"/>
              </a:ext>
            </a:extLst>
          </p:cNvPr>
          <p:cNvSpPr/>
          <p:nvPr/>
        </p:nvSpPr>
        <p:spPr>
          <a:xfrm rot="5400000">
            <a:off x="9482802" y="4509989"/>
            <a:ext cx="757711" cy="352579"/>
          </a:xfrm>
          <a:prstGeom prst="triangle">
            <a:avLst/>
          </a:prstGeom>
          <a:solidFill>
            <a:srgbClr val="CAC9C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Roboto Condensed Light"/>
              <a:ea typeface="+mn-ea"/>
              <a:cs typeface="+mn-cs"/>
            </a:endParaRPr>
          </a:p>
        </p:txBody>
      </p:sp>
      <p:sp>
        <p:nvSpPr>
          <p:cNvPr id="13" name="TextBox 12">
            <a:extLst>
              <a:ext uri="{FF2B5EF4-FFF2-40B4-BE49-F238E27FC236}">
                <a16:creationId xmlns:a16="http://schemas.microsoft.com/office/drawing/2014/main" id="{E29F308A-C5D3-8D6A-F156-04503284368C}"/>
              </a:ext>
            </a:extLst>
          </p:cNvPr>
          <p:cNvSpPr txBox="1"/>
          <p:nvPr/>
        </p:nvSpPr>
        <p:spPr>
          <a:xfrm>
            <a:off x="10259696" y="4501205"/>
            <a:ext cx="1684813" cy="691738"/>
          </a:xfrm>
          <a:prstGeom prst="rect">
            <a:avLst/>
          </a:prstGeom>
        </p:spPr>
        <p:txBody>
          <a:bodyPr wrap="square" lIns="0" tIns="0" rIns="0" bIns="0" numCol="1" spcCol="360000" rtlCol="0">
            <a:noAutofit/>
          </a:bodyPr>
          <a:lstStyle/>
          <a:p>
            <a:pPr>
              <a:lnSpc>
                <a:spcPct val="110000"/>
              </a:lnSpc>
            </a:pPr>
            <a:r>
              <a:rPr lang="en-US" sz="1200">
                <a:solidFill>
                  <a:schemeClr val="tx1">
                    <a:lumMod val="95000"/>
                    <a:lumOff val="5000"/>
                  </a:schemeClr>
                </a:solidFill>
                <a:latin typeface="Roboto" panose="02000000000000000000" pitchFamily="2" charset="0"/>
                <a:ea typeface="Roboto" panose="02000000000000000000" pitchFamily="2" charset="0"/>
              </a:rPr>
              <a:t>Introduce Power BI to employees and provide training</a:t>
            </a:r>
          </a:p>
          <a:p>
            <a:pPr algn="l">
              <a:lnSpc>
                <a:spcPct val="110000"/>
              </a:lnSpc>
              <a:tabLst/>
            </a:pPr>
            <a:endParaRPr lang="en-US" sz="1200">
              <a:solidFill>
                <a:schemeClr val="tx1">
                  <a:lumMod val="50000"/>
                </a:schemeClr>
              </a:solidFill>
              <a:latin typeface="Roboto" panose="02000000000000000000" pitchFamily="2" charset="0"/>
              <a:ea typeface="Roboto" panose="02000000000000000000" pitchFamily="2" charset="0"/>
            </a:endParaRPr>
          </a:p>
        </p:txBody>
      </p:sp>
      <p:sp>
        <p:nvSpPr>
          <p:cNvPr id="14" name="TextBox 13">
            <a:extLst>
              <a:ext uri="{FF2B5EF4-FFF2-40B4-BE49-F238E27FC236}">
                <a16:creationId xmlns:a16="http://schemas.microsoft.com/office/drawing/2014/main" id="{573D71AC-A99D-8DFE-C4D8-04959CBEBD5E}"/>
              </a:ext>
            </a:extLst>
          </p:cNvPr>
          <p:cNvSpPr txBox="1"/>
          <p:nvPr/>
        </p:nvSpPr>
        <p:spPr>
          <a:xfrm>
            <a:off x="1343968" y="5358757"/>
            <a:ext cx="2439138" cy="644114"/>
          </a:xfrm>
          <a:prstGeom prst="rect">
            <a:avLst/>
          </a:prstGeom>
        </p:spPr>
        <p:txBody>
          <a:bodyPr wrap="none" lIns="0" tIns="0" rIns="0" bIns="0" numCol="1" spcCol="360000" rtlCol="0">
            <a:noAutofit/>
          </a:bodyPr>
          <a:lstStyle/>
          <a:p>
            <a:pPr algn="l">
              <a:lnSpc>
                <a:spcPct val="110000"/>
              </a:lnSpc>
              <a:tabLst/>
            </a:pPr>
            <a:r>
              <a:rPr lang="en-US" sz="1200">
                <a:solidFill>
                  <a:schemeClr val="tx1">
                    <a:lumMod val="50000"/>
                  </a:schemeClr>
                </a:solidFill>
                <a:ea typeface="Roboto Condensed Light" panose="02000000000000000000" pitchFamily="2" charset="0"/>
              </a:rPr>
              <a:t>*Source: Diagnostic analysis</a:t>
            </a:r>
          </a:p>
          <a:p>
            <a:pPr algn="l">
              <a:lnSpc>
                <a:spcPct val="110000"/>
              </a:lnSpc>
              <a:tabLst/>
            </a:pPr>
            <a:r>
              <a:rPr lang="en-US" sz="1200">
                <a:solidFill>
                  <a:schemeClr val="tx1">
                    <a:lumMod val="50000"/>
                  </a:schemeClr>
                </a:solidFill>
                <a:ea typeface="Roboto Condensed Light" panose="02000000000000000000" pitchFamily="2" charset="0"/>
              </a:rPr>
              <a:t> of Business Satisfaction</a:t>
            </a:r>
          </a:p>
          <a:p>
            <a:pPr algn="l">
              <a:lnSpc>
                <a:spcPct val="110000"/>
              </a:lnSpc>
              <a:tabLst/>
            </a:pPr>
            <a:r>
              <a:rPr lang="en-US" sz="1200">
                <a:solidFill>
                  <a:schemeClr val="tx1">
                    <a:lumMod val="50000"/>
                  </a:schemeClr>
                </a:solidFill>
                <a:ea typeface="Roboto Condensed Light" panose="02000000000000000000" pitchFamily="2" charset="0"/>
              </a:rPr>
              <a:t> scores. </a:t>
            </a:r>
          </a:p>
        </p:txBody>
      </p:sp>
    </p:spTree>
    <p:extLst>
      <p:ext uri="{BB962C8B-B14F-4D97-AF65-F5344CB8AC3E}">
        <p14:creationId xmlns:p14="http://schemas.microsoft.com/office/powerpoint/2010/main" val="19053097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extBox 65">
            <a:extLst>
              <a:ext uri="{FF2B5EF4-FFF2-40B4-BE49-F238E27FC236}">
                <a16:creationId xmlns:a16="http://schemas.microsoft.com/office/drawing/2014/main" id="{0009A929-7CB7-4D95-A2F8-A3A6BFA5A790}"/>
              </a:ext>
            </a:extLst>
          </p:cNvPr>
          <p:cNvSpPr txBox="1"/>
          <p:nvPr/>
        </p:nvSpPr>
        <p:spPr>
          <a:xfrm>
            <a:off x="6076849" y="1822784"/>
            <a:ext cx="1211870" cy="215444"/>
          </a:xfrm>
          <a:prstGeom prst="rect">
            <a:avLst/>
          </a:prstGeom>
          <a:noFill/>
        </p:spPr>
        <p:txBody>
          <a:bodyPr wrap="none" lIns="0" tIns="0" rIns="0" bIns="0" rtlCol="0" anchor="b" anchorCtr="0">
            <a:sp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a:ln>
                  <a:noFill/>
                </a:ln>
                <a:solidFill>
                  <a:srgbClr val="494949"/>
                </a:solidFill>
                <a:effectLst/>
                <a:uLnTx/>
                <a:uFillTx/>
                <a:latin typeface="+mj-lt"/>
                <a:ea typeface="League Spartan" charset="0"/>
                <a:cs typeface="Poppins" pitchFamily="2" charset="77"/>
              </a:rPr>
              <a:t>Modernization</a:t>
            </a:r>
          </a:p>
        </p:txBody>
      </p:sp>
      <p:sp>
        <p:nvSpPr>
          <p:cNvPr id="99" name="TextBox 98">
            <a:extLst>
              <a:ext uri="{FF2B5EF4-FFF2-40B4-BE49-F238E27FC236}">
                <a16:creationId xmlns:a16="http://schemas.microsoft.com/office/drawing/2014/main" id="{B8E00176-FB87-45A5-8A05-B365D96E4389}"/>
              </a:ext>
            </a:extLst>
          </p:cNvPr>
          <p:cNvSpPr txBox="1"/>
          <p:nvPr/>
        </p:nvSpPr>
        <p:spPr>
          <a:xfrm>
            <a:off x="6128170" y="5097760"/>
            <a:ext cx="2369238" cy="215444"/>
          </a:xfrm>
          <a:prstGeom prst="rect">
            <a:avLst/>
          </a:prstGeom>
          <a:noFill/>
        </p:spPr>
        <p:txBody>
          <a:bodyPr wrap="none" lIns="0" tIns="0" rIns="0" bIns="0" rtlCol="0" anchor="b" anchorCtr="0">
            <a:spAutoFit/>
          </a:bodyPr>
          <a:lstStyle>
            <a:defPPr>
              <a:defRPr lang="en-US"/>
            </a:defPPr>
            <a:lvl1pPr>
              <a:defRPr sz="2000" b="1">
                <a:solidFill>
                  <a:srgbClr val="494949"/>
                </a:solidFill>
                <a:latin typeface="Montserrat SemiBold" pitchFamily="2" charset="77"/>
                <a:ea typeface="League Spartan" charset="0"/>
                <a:cs typeface="Poppins" pitchFamily="2" charset="77"/>
              </a:defRPr>
            </a:lvl1pPr>
          </a:lstStyle>
          <a:p>
            <a:pPr marL="0" marR="0" lvl="0" indent="0" algn="l" defTabSz="554492"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a:ln>
                  <a:noFill/>
                </a:ln>
                <a:solidFill>
                  <a:srgbClr val="4A4A4A"/>
                </a:solidFill>
                <a:effectLst/>
                <a:uLnTx/>
                <a:uFillTx/>
                <a:latin typeface="+mj-lt"/>
                <a:ea typeface="Roboto" panose="02000000000000000000" pitchFamily="2" charset="0"/>
              </a:rPr>
              <a:t>Become a Business Partner</a:t>
            </a:r>
          </a:p>
        </p:txBody>
      </p:sp>
      <p:sp>
        <p:nvSpPr>
          <p:cNvPr id="143" name="Arc 142">
            <a:extLst>
              <a:ext uri="{FF2B5EF4-FFF2-40B4-BE49-F238E27FC236}">
                <a16:creationId xmlns:a16="http://schemas.microsoft.com/office/drawing/2014/main" id="{1676540C-96FC-48A5-9A6D-96EDC8A3F93C}"/>
              </a:ext>
            </a:extLst>
          </p:cNvPr>
          <p:cNvSpPr/>
          <p:nvPr/>
        </p:nvSpPr>
        <p:spPr>
          <a:xfrm>
            <a:off x="649158" y="2013800"/>
            <a:ext cx="4159057" cy="4159057"/>
          </a:xfrm>
          <a:prstGeom prst="arc">
            <a:avLst>
              <a:gd name="adj1" fmla="val 16200000"/>
              <a:gd name="adj2" fmla="val 5453292"/>
            </a:avLst>
          </a:prstGeom>
          <a:noFill/>
          <a:ln w="38100" cap="rnd" cmpd="sng" algn="ctr">
            <a:solidFill>
              <a:srgbClr val="FFFFFF">
                <a:lumMod val="85000"/>
              </a:srgbClr>
            </a:solidFill>
            <a:prstDash val="dash"/>
            <a:miter lim="800000"/>
          </a:ln>
          <a:effectLst/>
        </p:spPr>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900" u="none" strike="noStrike" kern="0" cap="none" spc="0" normalizeH="0" baseline="0" noProof="0">
              <a:ln>
                <a:noFill/>
              </a:ln>
              <a:solidFill>
                <a:srgbClr val="494949"/>
              </a:solidFill>
              <a:effectLst/>
              <a:uLnTx/>
              <a:uFillTx/>
              <a:latin typeface="Roboto Light" panose="02000000000000000000" pitchFamily="2" charset="0"/>
              <a:ea typeface="+mn-ea"/>
              <a:cs typeface="+mn-cs"/>
            </a:endParaRPr>
          </a:p>
        </p:txBody>
      </p:sp>
      <p:sp>
        <p:nvSpPr>
          <p:cNvPr id="144" name="Freeform 17">
            <a:extLst>
              <a:ext uri="{FF2B5EF4-FFF2-40B4-BE49-F238E27FC236}">
                <a16:creationId xmlns:a16="http://schemas.microsoft.com/office/drawing/2014/main" id="{B3DA6692-5F29-424F-9532-6A96912FF18D}"/>
              </a:ext>
            </a:extLst>
          </p:cNvPr>
          <p:cNvSpPr/>
          <p:nvPr/>
        </p:nvSpPr>
        <p:spPr>
          <a:xfrm>
            <a:off x="2718008" y="2278024"/>
            <a:ext cx="1815306" cy="3630611"/>
          </a:xfrm>
          <a:custGeom>
            <a:avLst/>
            <a:gdLst>
              <a:gd name="connsiteX0" fmla="*/ 0 w 4613275"/>
              <a:gd name="connsiteY0" fmla="*/ 0 h 9226550"/>
              <a:gd name="connsiteX1" fmla="*/ 4613275 w 4613275"/>
              <a:gd name="connsiteY1" fmla="*/ 4613275 h 9226550"/>
              <a:gd name="connsiteX2" fmla="*/ 0 w 4613275"/>
              <a:gd name="connsiteY2" fmla="*/ 9226550 h 9226550"/>
              <a:gd name="connsiteX3" fmla="*/ 0 w 4613275"/>
              <a:gd name="connsiteY3" fmla="*/ 8926779 h 9226550"/>
              <a:gd name="connsiteX4" fmla="*/ 4313504 w 4613275"/>
              <a:gd name="connsiteY4" fmla="*/ 4613275 h 9226550"/>
              <a:gd name="connsiteX5" fmla="*/ 0 w 4613275"/>
              <a:gd name="connsiteY5" fmla="*/ 299771 h 922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3275" h="9226550">
                <a:moveTo>
                  <a:pt x="0" y="0"/>
                </a:moveTo>
                <a:cubicBezTo>
                  <a:pt x="2547841" y="0"/>
                  <a:pt x="4613275" y="2065434"/>
                  <a:pt x="4613275" y="4613275"/>
                </a:cubicBezTo>
                <a:cubicBezTo>
                  <a:pt x="4613275" y="7161116"/>
                  <a:pt x="2547841" y="9226550"/>
                  <a:pt x="0" y="9226550"/>
                </a:cubicBezTo>
                <a:lnTo>
                  <a:pt x="0" y="8926779"/>
                </a:lnTo>
                <a:cubicBezTo>
                  <a:pt x="2382282" y="8926779"/>
                  <a:pt x="4313504" y="6995557"/>
                  <a:pt x="4313504" y="4613275"/>
                </a:cubicBezTo>
                <a:cubicBezTo>
                  <a:pt x="4313504" y="2230993"/>
                  <a:pt x="2382282" y="299771"/>
                  <a:pt x="0" y="299771"/>
                </a:cubicBezTo>
                <a:close/>
              </a:path>
            </a:pathLst>
          </a:custGeom>
          <a:solidFill>
            <a:srgbClr val="FFFFFF">
              <a:lumMod val="8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900" u="none" strike="noStrike" kern="0" cap="none" spc="0" normalizeH="0" baseline="0" noProof="0">
              <a:ln>
                <a:noFill/>
              </a:ln>
              <a:solidFill>
                <a:srgbClr val="494949"/>
              </a:solidFill>
              <a:effectLst/>
              <a:uLnTx/>
              <a:uFillTx/>
              <a:latin typeface="Roboto Light" panose="02000000000000000000" pitchFamily="2" charset="0"/>
              <a:ea typeface="+mn-ea"/>
              <a:cs typeface="+mn-cs"/>
            </a:endParaRPr>
          </a:p>
        </p:txBody>
      </p:sp>
      <p:sp>
        <p:nvSpPr>
          <p:cNvPr id="148" name="Oval 147">
            <a:extLst>
              <a:ext uri="{FF2B5EF4-FFF2-40B4-BE49-F238E27FC236}">
                <a16:creationId xmlns:a16="http://schemas.microsoft.com/office/drawing/2014/main" id="{75707A69-9896-4FC8-AD8F-EE1A232C77FC}"/>
              </a:ext>
            </a:extLst>
          </p:cNvPr>
          <p:cNvSpPr>
            <a:spLocks noChangeAspect="1"/>
          </p:cNvSpPr>
          <p:nvPr/>
        </p:nvSpPr>
        <p:spPr>
          <a:xfrm>
            <a:off x="3594007" y="2558790"/>
            <a:ext cx="228600" cy="228600"/>
          </a:xfrm>
          <a:prstGeom prst="ellipse">
            <a:avLst/>
          </a:prstGeom>
          <a:solidFill>
            <a:schemeClr val="accent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900" u="none" strike="noStrike" kern="0" cap="none" spc="0" normalizeH="0" baseline="0" noProof="0">
              <a:ln>
                <a:noFill/>
              </a:ln>
              <a:solidFill>
                <a:srgbClr val="FFFFFF"/>
              </a:solidFill>
              <a:effectLst/>
              <a:uLnTx/>
              <a:uFillTx/>
              <a:latin typeface="Roboto Light" panose="02000000000000000000" pitchFamily="2" charset="0"/>
              <a:ea typeface="+mn-ea"/>
              <a:cs typeface="+mn-cs"/>
            </a:endParaRPr>
          </a:p>
        </p:txBody>
      </p:sp>
      <p:graphicFrame>
        <p:nvGraphicFramePr>
          <p:cNvPr id="20" name="Table 77">
            <a:extLst>
              <a:ext uri="{FF2B5EF4-FFF2-40B4-BE49-F238E27FC236}">
                <a16:creationId xmlns:a16="http://schemas.microsoft.com/office/drawing/2014/main" id="{6370ECB4-4442-471B-8D97-60A6841BC9AB}"/>
              </a:ext>
            </a:extLst>
          </p:cNvPr>
          <p:cNvGraphicFramePr>
            <a:graphicFrameLocks noGrp="1"/>
          </p:cNvGraphicFramePr>
          <p:nvPr>
            <p:extLst>
              <p:ext uri="{D42A27DB-BD31-4B8C-83A1-F6EECF244321}">
                <p14:modId xmlns:p14="http://schemas.microsoft.com/office/powerpoint/2010/main" val="3244319239"/>
              </p:ext>
            </p:extLst>
          </p:nvPr>
        </p:nvGraphicFramePr>
        <p:xfrm>
          <a:off x="6058096" y="2085246"/>
          <a:ext cx="4035229" cy="1560830"/>
        </p:xfrm>
        <a:graphic>
          <a:graphicData uri="http://schemas.openxmlformats.org/drawingml/2006/table">
            <a:tbl>
              <a:tblPr firstRow="1" bandRow="1">
                <a:tableStyleId>{5C22544A-7EE6-4342-B048-85BDC9FD1C3A}</a:tableStyleId>
              </a:tblPr>
              <a:tblGrid>
                <a:gridCol w="4035229">
                  <a:extLst>
                    <a:ext uri="{9D8B030D-6E8A-4147-A177-3AD203B41FA5}">
                      <a16:colId xmlns:a16="http://schemas.microsoft.com/office/drawing/2014/main" val="920872177"/>
                    </a:ext>
                  </a:extLst>
                </a:gridCol>
              </a:tblGrid>
              <a:tr h="70737">
                <a:tc>
                  <a:txBody>
                    <a:bodyPr/>
                    <a:lstStyle/>
                    <a:p>
                      <a:pPr marL="0" algn="l" defTabSz="914309" rtl="0" eaLnBrk="1" latinLnBrk="0" hangingPunct="1"/>
                      <a:r>
                        <a:rPr lang="en-CA" sz="1200" b="0" i="0" kern="1200">
                          <a:solidFill>
                            <a:srgbClr val="4A4A4A"/>
                          </a:solidFill>
                          <a:latin typeface="+mn-lt"/>
                          <a:ea typeface="Roboto Light" panose="02000000000000000000" pitchFamily="2" charset="0"/>
                          <a:cs typeface="+mn-cs"/>
                        </a:rPr>
                        <a:t>  Modernize legacy applications</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1748132"/>
                  </a:ext>
                </a:extLst>
              </a:tr>
              <a:tr h="0">
                <a:tc>
                  <a:txBody>
                    <a:bodyPr/>
                    <a:lstStyle/>
                    <a:p>
                      <a:pPr marL="0" algn="l" defTabSz="914309" rtl="0" eaLnBrk="1" latinLnBrk="0" hangingPunct="1"/>
                      <a:r>
                        <a:rPr lang="en-US" sz="1200" b="0" i="0" kern="1200">
                          <a:solidFill>
                            <a:srgbClr val="4A4A4A"/>
                          </a:solidFill>
                          <a:latin typeface="+mn-lt"/>
                          <a:ea typeface="Roboto Light" panose="02000000000000000000" pitchFamily="2" charset="0"/>
                          <a:cs typeface="+mn-cs"/>
                        </a:rPr>
                        <a:t>Improve Data collection and Data management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46710935"/>
                  </a:ext>
                </a:extLst>
              </a:tr>
              <a:tr h="153635">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sz="1200" b="0" i="0" kern="1200">
                          <a:solidFill>
                            <a:srgbClr val="4A4A4A"/>
                          </a:solidFill>
                          <a:latin typeface="+mn-lt"/>
                          <a:ea typeface="Roboto Light" panose="02000000000000000000" pitchFamily="2" charset="0"/>
                          <a:cs typeface="+mn-cs"/>
                        </a:rPr>
                        <a:t>Improve Data mapping, collection, and management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27676954"/>
                  </a:ext>
                </a:extLst>
              </a:tr>
              <a:tr h="153635">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sz="1200" b="0" i="0" kern="1200">
                          <a:solidFill>
                            <a:srgbClr val="4A4A4A"/>
                          </a:solidFill>
                          <a:latin typeface="+mn-lt"/>
                          <a:ea typeface="Roboto Light" panose="02000000000000000000" pitchFamily="2" charset="0"/>
                          <a:cs typeface="+mn-cs"/>
                        </a:rPr>
                        <a:t>Improve Internal and External collaboration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38857124"/>
                  </a:ext>
                </a:extLst>
              </a:tr>
              <a:tr h="153635">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sz="1200" b="0" i="0" kern="1200">
                          <a:solidFill>
                            <a:srgbClr val="4A4A4A"/>
                          </a:solidFill>
                          <a:latin typeface="+mn-lt"/>
                          <a:ea typeface="Roboto Light" panose="02000000000000000000" pitchFamily="2" charset="0"/>
                          <a:cs typeface="+mn-cs"/>
                        </a:rPr>
                        <a:t>Improve data access for the public</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6348048"/>
                  </a:ext>
                </a:extLst>
              </a:tr>
              <a:tr h="153635">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sz="1200" b="0" i="0" kern="1200">
                          <a:solidFill>
                            <a:srgbClr val="4A4A4A"/>
                          </a:solidFill>
                          <a:latin typeface="+mn-lt"/>
                          <a:ea typeface="Roboto Light" panose="02000000000000000000" pitchFamily="2" charset="0"/>
                          <a:cs typeface="+mn-cs"/>
                        </a:rPr>
                        <a:t>Improve external communication - web-site redesign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89903120"/>
                  </a:ext>
                </a:extLst>
              </a:tr>
            </a:tbl>
          </a:graphicData>
        </a:graphic>
      </p:graphicFrame>
      <p:graphicFrame>
        <p:nvGraphicFramePr>
          <p:cNvPr id="21" name="Table 20">
            <a:extLst>
              <a:ext uri="{FF2B5EF4-FFF2-40B4-BE49-F238E27FC236}">
                <a16:creationId xmlns:a16="http://schemas.microsoft.com/office/drawing/2014/main" id="{6F407F5D-B882-4CC3-9FC9-C496DD2F6917}"/>
              </a:ext>
            </a:extLst>
          </p:cNvPr>
          <p:cNvGraphicFramePr>
            <a:graphicFrameLocks noGrp="1"/>
          </p:cNvGraphicFramePr>
          <p:nvPr>
            <p:extLst>
              <p:ext uri="{D42A27DB-BD31-4B8C-83A1-F6EECF244321}">
                <p14:modId xmlns:p14="http://schemas.microsoft.com/office/powerpoint/2010/main" val="1300819782"/>
              </p:ext>
            </p:extLst>
          </p:nvPr>
        </p:nvGraphicFramePr>
        <p:xfrm>
          <a:off x="6112397" y="5349897"/>
          <a:ext cx="4032250" cy="274320"/>
        </p:xfrm>
        <a:graphic>
          <a:graphicData uri="http://schemas.openxmlformats.org/drawingml/2006/table">
            <a:tbl>
              <a:tblPr firstRow="1" bandRow="1">
                <a:tableStyleId>{5C22544A-7EE6-4342-B048-85BDC9FD1C3A}</a:tableStyleId>
              </a:tblPr>
              <a:tblGrid>
                <a:gridCol w="4032250">
                  <a:extLst>
                    <a:ext uri="{9D8B030D-6E8A-4147-A177-3AD203B41FA5}">
                      <a16:colId xmlns:a16="http://schemas.microsoft.com/office/drawing/2014/main" val="2521633980"/>
                    </a:ext>
                  </a:extLst>
                </a:gridCol>
              </a:tblGrid>
              <a:tr h="205674">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sz="1200" b="0" i="0" kern="1200">
                          <a:solidFill>
                            <a:srgbClr val="4A4A4A"/>
                          </a:solidFill>
                          <a:latin typeface="+mn-lt"/>
                          <a:ea typeface="Roboto Light" panose="02000000000000000000" pitchFamily="2" charset="0"/>
                          <a:cs typeface="+mn-cs"/>
                        </a:rPr>
                        <a:t>Introduce Power BI to employees and provide training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35254190"/>
                  </a:ext>
                </a:extLst>
              </a:tr>
            </a:tbl>
          </a:graphicData>
        </a:graphic>
      </p:graphicFrame>
      <p:grpSp>
        <p:nvGrpSpPr>
          <p:cNvPr id="3" name="Group 2">
            <a:extLst>
              <a:ext uri="{FF2B5EF4-FFF2-40B4-BE49-F238E27FC236}">
                <a16:creationId xmlns:a16="http://schemas.microsoft.com/office/drawing/2014/main" id="{EA805953-47B6-4540-9C1E-EE68BF63EE48}"/>
              </a:ext>
            </a:extLst>
          </p:cNvPr>
          <p:cNvGrpSpPr/>
          <p:nvPr/>
        </p:nvGrpSpPr>
        <p:grpSpPr>
          <a:xfrm>
            <a:off x="5041753" y="1794729"/>
            <a:ext cx="774826" cy="774826"/>
            <a:chOff x="5041753" y="2520020"/>
            <a:chExt cx="774826" cy="774826"/>
          </a:xfrm>
          <a:solidFill>
            <a:schemeClr val="accent1"/>
          </a:solidFill>
        </p:grpSpPr>
        <p:sp>
          <p:nvSpPr>
            <p:cNvPr id="37" name="Oval 36">
              <a:extLst>
                <a:ext uri="{FF2B5EF4-FFF2-40B4-BE49-F238E27FC236}">
                  <a16:creationId xmlns:a16="http://schemas.microsoft.com/office/drawing/2014/main" id="{042A46BC-CE87-FC4B-BAC1-3FFC9F852929}"/>
                </a:ext>
              </a:extLst>
            </p:cNvPr>
            <p:cNvSpPr/>
            <p:nvPr/>
          </p:nvSpPr>
          <p:spPr>
            <a:xfrm>
              <a:off x="5041753" y="2520020"/>
              <a:ext cx="774826" cy="774826"/>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10000"/>
                </a:lnSpc>
                <a:spcBef>
                  <a:spcPts val="0"/>
                </a:spcBef>
                <a:spcAft>
                  <a:spcPts val="0"/>
                </a:spcAft>
                <a:buClrTx/>
                <a:buSzTx/>
                <a:buFontTx/>
                <a:buNone/>
                <a:tabLst/>
                <a:defRPr/>
              </a:pPr>
              <a:endParaRPr kumimoji="0" lang="en-US" sz="900" u="none" strike="noStrike" kern="0" cap="none" spc="0" normalizeH="0" baseline="0" noProof="0">
                <a:ln>
                  <a:noFill/>
                </a:ln>
                <a:solidFill>
                  <a:srgbClr val="FFFFFF"/>
                </a:solidFill>
                <a:effectLst/>
                <a:uLnTx/>
                <a:uFillTx/>
                <a:latin typeface="Roboto Light" panose="02000000000000000000" pitchFamily="2" charset="0"/>
                <a:ea typeface="+mn-ea"/>
                <a:cs typeface="+mn-cs"/>
              </a:endParaRPr>
            </a:p>
          </p:txBody>
        </p:sp>
        <p:sp>
          <p:nvSpPr>
            <p:cNvPr id="38" name="TextBox 37">
              <a:extLst>
                <a:ext uri="{FF2B5EF4-FFF2-40B4-BE49-F238E27FC236}">
                  <a16:creationId xmlns:a16="http://schemas.microsoft.com/office/drawing/2014/main" id="{68FC6536-60A7-8643-B3A6-AA13B5F1C187}"/>
                </a:ext>
              </a:extLst>
            </p:cNvPr>
            <p:cNvSpPr txBox="1"/>
            <p:nvPr/>
          </p:nvSpPr>
          <p:spPr>
            <a:xfrm>
              <a:off x="5140879" y="2719253"/>
              <a:ext cx="615108" cy="400110"/>
            </a:xfrm>
            <a:prstGeom prst="rect">
              <a:avLst/>
            </a:prstGeom>
            <a:grpFill/>
          </p:spPr>
          <p:txBody>
            <a:bodyPr wrap="square" rtlCol="0" anchor="ctr" anchorCtr="0">
              <a:spAutoFit/>
            </a:bodyPr>
            <a:lstStyle/>
            <a:p>
              <a:pPr algn="ctr"/>
              <a:r>
                <a:rPr lang="en-US" sz="2000" b="1">
                  <a:solidFill>
                    <a:schemeClr val="bg1"/>
                  </a:solidFill>
                  <a:latin typeface="Exo" panose="02000503000000000000" pitchFamily="2" charset="77"/>
                  <a:ea typeface="League Spartan" charset="0"/>
                  <a:cs typeface="Poppins" pitchFamily="2" charset="77"/>
                </a:rPr>
                <a:t>1a</a:t>
              </a:r>
            </a:p>
          </p:txBody>
        </p:sp>
      </p:grpSp>
      <p:grpSp>
        <p:nvGrpSpPr>
          <p:cNvPr id="4" name="Group 3">
            <a:extLst>
              <a:ext uri="{FF2B5EF4-FFF2-40B4-BE49-F238E27FC236}">
                <a16:creationId xmlns:a16="http://schemas.microsoft.com/office/drawing/2014/main" id="{2AAA1889-C0D5-114B-BA1A-B91EE6684362}"/>
              </a:ext>
            </a:extLst>
          </p:cNvPr>
          <p:cNvGrpSpPr/>
          <p:nvPr/>
        </p:nvGrpSpPr>
        <p:grpSpPr>
          <a:xfrm>
            <a:off x="5093074" y="5066983"/>
            <a:ext cx="774826" cy="774826"/>
            <a:chOff x="5041753" y="4362699"/>
            <a:chExt cx="774826" cy="774826"/>
          </a:xfrm>
          <a:solidFill>
            <a:schemeClr val="accent1"/>
          </a:solidFill>
        </p:grpSpPr>
        <p:sp>
          <p:nvSpPr>
            <p:cNvPr id="36" name="Oval 35">
              <a:extLst>
                <a:ext uri="{FF2B5EF4-FFF2-40B4-BE49-F238E27FC236}">
                  <a16:creationId xmlns:a16="http://schemas.microsoft.com/office/drawing/2014/main" id="{BD6BB509-546F-654E-ADAF-628448584B25}"/>
                </a:ext>
              </a:extLst>
            </p:cNvPr>
            <p:cNvSpPr/>
            <p:nvPr/>
          </p:nvSpPr>
          <p:spPr>
            <a:xfrm>
              <a:off x="5041753" y="4362699"/>
              <a:ext cx="774826" cy="774826"/>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10000"/>
                </a:lnSpc>
                <a:spcBef>
                  <a:spcPts val="0"/>
                </a:spcBef>
                <a:spcAft>
                  <a:spcPts val="0"/>
                </a:spcAft>
                <a:buClrTx/>
                <a:buSzTx/>
                <a:buFontTx/>
                <a:buNone/>
                <a:tabLst/>
                <a:defRPr/>
              </a:pPr>
              <a:endParaRPr kumimoji="0" lang="en-US" sz="900" u="none" strike="noStrike" kern="0" cap="none" spc="0" normalizeH="0" baseline="0" noProof="0">
                <a:ln>
                  <a:noFill/>
                </a:ln>
                <a:solidFill>
                  <a:srgbClr val="FFFFFF"/>
                </a:solidFill>
                <a:effectLst/>
                <a:uLnTx/>
                <a:uFillTx/>
                <a:latin typeface="Roboto Light" panose="02000000000000000000" pitchFamily="2" charset="0"/>
                <a:ea typeface="+mn-ea"/>
                <a:cs typeface="+mn-cs"/>
              </a:endParaRPr>
            </a:p>
          </p:txBody>
        </p:sp>
        <p:sp>
          <p:nvSpPr>
            <p:cNvPr id="39" name="TextBox 38">
              <a:extLst>
                <a:ext uri="{FF2B5EF4-FFF2-40B4-BE49-F238E27FC236}">
                  <a16:creationId xmlns:a16="http://schemas.microsoft.com/office/drawing/2014/main" id="{E77D1FB3-4641-B149-9DEB-91436128B03F}"/>
                </a:ext>
              </a:extLst>
            </p:cNvPr>
            <p:cNvSpPr txBox="1"/>
            <p:nvPr/>
          </p:nvSpPr>
          <p:spPr>
            <a:xfrm>
              <a:off x="5118628" y="4565464"/>
              <a:ext cx="648292" cy="400110"/>
            </a:xfrm>
            <a:prstGeom prst="rect">
              <a:avLst/>
            </a:prstGeom>
            <a:grpFill/>
          </p:spPr>
          <p:txBody>
            <a:bodyPr wrap="square" rtlCol="0" anchor="ctr" anchorCtr="0">
              <a:spAutoFit/>
            </a:bodyPr>
            <a:lstStyle/>
            <a:p>
              <a:pPr algn="ctr"/>
              <a:r>
                <a:rPr lang="en-US" sz="2000" b="1">
                  <a:solidFill>
                    <a:schemeClr val="bg1"/>
                  </a:solidFill>
                  <a:latin typeface="Exo" panose="02000503000000000000" pitchFamily="2" charset="77"/>
                  <a:ea typeface="League Spartan" charset="0"/>
                  <a:cs typeface="Poppins" pitchFamily="2" charset="77"/>
                </a:rPr>
                <a:t>1b</a:t>
              </a:r>
            </a:p>
          </p:txBody>
        </p:sp>
      </p:grpSp>
      <p:sp>
        <p:nvSpPr>
          <p:cNvPr id="41" name="TextBox 40">
            <a:extLst>
              <a:ext uri="{FF2B5EF4-FFF2-40B4-BE49-F238E27FC236}">
                <a16:creationId xmlns:a16="http://schemas.microsoft.com/office/drawing/2014/main" id="{0F9F984F-1B6A-6B45-B2B2-F28FFF5B69C5}"/>
              </a:ext>
            </a:extLst>
          </p:cNvPr>
          <p:cNvSpPr txBox="1"/>
          <p:nvPr/>
        </p:nvSpPr>
        <p:spPr>
          <a:xfrm>
            <a:off x="1844820" y="3851377"/>
            <a:ext cx="1944688" cy="520655"/>
          </a:xfrm>
          <a:prstGeom prst="rect">
            <a:avLst/>
          </a:prstGeom>
          <a:noFill/>
        </p:spPr>
        <p:txBody>
          <a:bodyPr wrap="square" lIns="0" tIns="0" rIns="0" bIns="0" rtlCol="0" anchor="ctr" anchorCtr="0">
            <a:spAutoFit/>
          </a:bodyPr>
          <a:lstStyle/>
          <a:p>
            <a:pPr>
              <a:lnSpc>
                <a:spcPct val="110000"/>
              </a:lnSpc>
            </a:pPr>
            <a:r>
              <a:rPr lang="en-US" sz="1600" b="1">
                <a:latin typeface="+mj-lt"/>
                <a:ea typeface="League Spartan" charset="0"/>
                <a:cs typeface="Poppins" pitchFamily="2" charset="77"/>
              </a:rPr>
              <a:t>Business Support Initiatives</a:t>
            </a:r>
          </a:p>
        </p:txBody>
      </p:sp>
      <p:sp>
        <p:nvSpPr>
          <p:cNvPr id="2" name="Title 1">
            <a:extLst>
              <a:ext uri="{FF2B5EF4-FFF2-40B4-BE49-F238E27FC236}">
                <a16:creationId xmlns:a16="http://schemas.microsoft.com/office/drawing/2014/main" id="{0676AEE9-B2F7-6A43-8FC3-53EDB410BFD0}"/>
              </a:ext>
            </a:extLst>
          </p:cNvPr>
          <p:cNvSpPr>
            <a:spLocks noGrp="1"/>
          </p:cNvSpPr>
          <p:nvPr>
            <p:ph type="title"/>
          </p:nvPr>
        </p:nvSpPr>
        <p:spPr>
          <a:xfrm>
            <a:off x="375592" y="392229"/>
            <a:ext cx="11517958" cy="1130188"/>
          </a:xfrm>
        </p:spPr>
        <p:txBody>
          <a:bodyPr/>
          <a:lstStyle/>
          <a:p>
            <a:r>
              <a:rPr lang="en-US" sz="3600" b="1">
                <a:latin typeface="+mj-lt"/>
              </a:rPr>
              <a:t>In summary, IT identified </a:t>
            </a:r>
            <a:r>
              <a:rPr lang="en-US" sz="3600" b="1">
                <a:solidFill>
                  <a:schemeClr val="accent1"/>
                </a:solidFill>
                <a:latin typeface="+mj-lt"/>
              </a:rPr>
              <a:t>7</a:t>
            </a:r>
            <a:r>
              <a:rPr lang="en-US" sz="3600" b="1">
                <a:latin typeface="+mj-lt"/>
              </a:rPr>
              <a:t> major initiatives to support the business </a:t>
            </a:r>
          </a:p>
        </p:txBody>
      </p:sp>
      <p:grpSp>
        <p:nvGrpSpPr>
          <p:cNvPr id="22" name="Group 21">
            <a:extLst>
              <a:ext uri="{FF2B5EF4-FFF2-40B4-BE49-F238E27FC236}">
                <a16:creationId xmlns:a16="http://schemas.microsoft.com/office/drawing/2014/main" id="{C8F832C9-1DB4-A349-BE49-781EB5667139}"/>
              </a:ext>
            </a:extLst>
          </p:cNvPr>
          <p:cNvGrpSpPr/>
          <p:nvPr/>
        </p:nvGrpSpPr>
        <p:grpSpPr>
          <a:xfrm>
            <a:off x="898332" y="3713607"/>
            <a:ext cx="777370" cy="774826"/>
            <a:chOff x="386528" y="413334"/>
            <a:chExt cx="777370" cy="774826"/>
          </a:xfrm>
          <a:solidFill>
            <a:schemeClr val="accent1"/>
          </a:solidFill>
        </p:grpSpPr>
        <p:sp>
          <p:nvSpPr>
            <p:cNvPr id="23" name="Oval 22">
              <a:extLst>
                <a:ext uri="{FF2B5EF4-FFF2-40B4-BE49-F238E27FC236}">
                  <a16:creationId xmlns:a16="http://schemas.microsoft.com/office/drawing/2014/main" id="{BB9E4D12-A70B-B24E-8B42-2BD328F1E806}"/>
                </a:ext>
              </a:extLst>
            </p:cNvPr>
            <p:cNvSpPr/>
            <p:nvPr/>
          </p:nvSpPr>
          <p:spPr>
            <a:xfrm>
              <a:off x="386528" y="413334"/>
              <a:ext cx="774826" cy="774826"/>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10000"/>
                </a:lnSpc>
                <a:spcBef>
                  <a:spcPts val="0"/>
                </a:spcBef>
                <a:spcAft>
                  <a:spcPts val="0"/>
                </a:spcAft>
                <a:buClrTx/>
                <a:buSzTx/>
                <a:buFontTx/>
                <a:buNone/>
                <a:tabLst/>
                <a:defRPr/>
              </a:pPr>
              <a:endParaRPr kumimoji="0" lang="en-US" sz="900" u="none" strike="noStrike" kern="0" cap="none" spc="0" normalizeH="0" baseline="0" noProof="0">
                <a:ln>
                  <a:noFill/>
                </a:ln>
                <a:solidFill>
                  <a:srgbClr val="FFFFFF"/>
                </a:solidFill>
                <a:effectLst/>
                <a:uLnTx/>
                <a:uFillTx/>
                <a:latin typeface="Roboto Light" panose="02000000000000000000" pitchFamily="2" charset="0"/>
                <a:ea typeface="+mn-ea"/>
                <a:cs typeface="+mn-cs"/>
              </a:endParaRPr>
            </a:p>
          </p:txBody>
        </p:sp>
        <p:sp>
          <p:nvSpPr>
            <p:cNvPr id="24" name="TextBox 23">
              <a:extLst>
                <a:ext uri="{FF2B5EF4-FFF2-40B4-BE49-F238E27FC236}">
                  <a16:creationId xmlns:a16="http://schemas.microsoft.com/office/drawing/2014/main" id="{7F3FC75E-DFD1-4F48-8866-BC00BCE6701B}"/>
                </a:ext>
              </a:extLst>
            </p:cNvPr>
            <p:cNvSpPr txBox="1"/>
            <p:nvPr/>
          </p:nvSpPr>
          <p:spPr>
            <a:xfrm>
              <a:off x="389072" y="601816"/>
              <a:ext cx="774826" cy="430887"/>
            </a:xfrm>
            <a:prstGeom prst="rect">
              <a:avLst/>
            </a:prstGeom>
            <a:noFill/>
          </p:spPr>
          <p:txBody>
            <a:bodyPr wrap="square" lIns="0" tIns="0" rIns="0" bIns="0" rtlCol="0" anchor="ctr" anchorCtr="0">
              <a:spAutoFit/>
            </a:bodyPr>
            <a:lstStyle/>
            <a:p>
              <a:pPr algn="ctr"/>
              <a:r>
                <a:rPr lang="en-US" sz="2800" b="1">
                  <a:solidFill>
                    <a:srgbClr val="FFFFFF"/>
                  </a:solidFill>
                  <a:latin typeface="Exo" panose="02000503000000000000" pitchFamily="2" charset="77"/>
                  <a:ea typeface="League Spartan" charset="0"/>
                  <a:cs typeface="Poppins" pitchFamily="2" charset="77"/>
                </a:rPr>
                <a:t>01</a:t>
              </a:r>
            </a:p>
          </p:txBody>
        </p:sp>
      </p:grpSp>
      <p:pic>
        <p:nvPicPr>
          <p:cNvPr id="5" name="Picture 4">
            <a:extLst>
              <a:ext uri="{FF2B5EF4-FFF2-40B4-BE49-F238E27FC236}">
                <a16:creationId xmlns:a16="http://schemas.microsoft.com/office/drawing/2014/main" id="{9990DA9D-DC07-8909-CEA1-25AE2F6AB9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015" y="6273155"/>
            <a:ext cx="706441" cy="396142"/>
          </a:xfrm>
          <a:prstGeom prst="rect">
            <a:avLst/>
          </a:prstGeom>
        </p:spPr>
      </p:pic>
      <p:cxnSp>
        <p:nvCxnSpPr>
          <p:cNvPr id="6" name="Straight Connector 5">
            <a:extLst>
              <a:ext uri="{FF2B5EF4-FFF2-40B4-BE49-F238E27FC236}">
                <a16:creationId xmlns:a16="http://schemas.microsoft.com/office/drawing/2014/main" id="{202E5F01-9AF9-AAD3-85C8-1C510A1C6B21}"/>
              </a:ext>
            </a:extLst>
          </p:cNvPr>
          <p:cNvCxnSpPr>
            <a:cxnSpLocks/>
          </p:cNvCxnSpPr>
          <p:nvPr/>
        </p:nvCxnSpPr>
        <p:spPr>
          <a:xfrm>
            <a:off x="355015" y="1435610"/>
            <a:ext cx="11503610" cy="0"/>
          </a:xfrm>
          <a:prstGeom prst="line">
            <a:avLst/>
          </a:prstGeom>
          <a:ln>
            <a:solidFill>
              <a:srgbClr val="1F405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21676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D2955-25D3-44EB-BE02-3BD1D916BA69}"/>
              </a:ext>
            </a:extLst>
          </p:cNvPr>
          <p:cNvSpPr>
            <a:spLocks noGrp="1"/>
          </p:cNvSpPr>
          <p:nvPr>
            <p:ph type="title"/>
          </p:nvPr>
        </p:nvSpPr>
        <p:spPr>
          <a:xfrm>
            <a:off x="1344612" y="476848"/>
            <a:ext cx="10399713" cy="886787"/>
          </a:xfrm>
        </p:spPr>
        <p:txBody>
          <a:bodyPr/>
          <a:lstStyle/>
          <a:p>
            <a:r>
              <a:rPr lang="en-US" sz="2800" b="1">
                <a:latin typeface="+mj-lt"/>
              </a:rPr>
              <a:t>Analyzing diagnostic data helped us identify one low-maturity IT processes to focus on in 2023-25</a:t>
            </a:r>
            <a:endParaRPr lang="en-CA" sz="2800" b="1">
              <a:latin typeface="+mj-lt"/>
            </a:endParaRPr>
          </a:p>
        </p:txBody>
      </p:sp>
      <p:sp>
        <p:nvSpPr>
          <p:cNvPr id="28" name="TextBox 27">
            <a:extLst>
              <a:ext uri="{FF2B5EF4-FFF2-40B4-BE49-F238E27FC236}">
                <a16:creationId xmlns:a16="http://schemas.microsoft.com/office/drawing/2014/main" id="{D5BB3279-FBBA-4F74-BF2B-E8383EC7620F}"/>
              </a:ext>
            </a:extLst>
          </p:cNvPr>
          <p:cNvSpPr txBox="1"/>
          <p:nvPr/>
        </p:nvSpPr>
        <p:spPr>
          <a:xfrm>
            <a:off x="650082" y="419776"/>
            <a:ext cx="409086" cy="553998"/>
          </a:xfrm>
          <a:prstGeom prst="rect">
            <a:avLst/>
          </a:prstGeom>
          <a:noFill/>
        </p:spPr>
        <p:txBody>
          <a:bodyPr wrap="none" rtlCol="0" anchor="ctr" anchorCtr="0">
            <a:spAutoFit/>
          </a:bodyPr>
          <a:lstStyle/>
          <a:p>
            <a:pPr marL="0" marR="0" lvl="0" indent="0" algn="ctr" defTabSz="554492" rtl="0" eaLnBrk="1" fontAlgn="auto" latinLnBrk="0" hangingPunct="1">
              <a:lnSpc>
                <a:spcPct val="100000"/>
              </a:lnSpc>
              <a:spcBef>
                <a:spcPts val="0"/>
              </a:spcBef>
              <a:spcAft>
                <a:spcPts val="0"/>
              </a:spcAft>
              <a:buClrTx/>
              <a:buSzTx/>
              <a:buFontTx/>
              <a:buNone/>
              <a:tabLst/>
              <a:defRPr/>
            </a:pPr>
            <a:r>
              <a:rPr lang="en-US" sz="3000" b="1">
                <a:solidFill>
                  <a:srgbClr val="FFFFFF"/>
                </a:solidFill>
                <a:latin typeface="Montserrat SemiBold" pitchFamily="2" charset="77"/>
                <a:ea typeface="League Spartan" charset="0"/>
                <a:cs typeface="Poppins" pitchFamily="2" charset="77"/>
              </a:rPr>
              <a:t>2</a:t>
            </a:r>
            <a:endParaRPr kumimoji="0" lang="en-US" sz="3000" b="1" i="0" u="none" strike="noStrike" kern="1200" cap="none" spc="0" normalizeH="0" baseline="0" noProof="0">
              <a:ln>
                <a:noFill/>
              </a:ln>
              <a:solidFill>
                <a:srgbClr val="FFFFFF"/>
              </a:solidFill>
              <a:effectLst/>
              <a:uLnTx/>
              <a:uFillTx/>
              <a:latin typeface="Montserrat SemiBold" pitchFamily="2" charset="77"/>
              <a:ea typeface="League Spartan" charset="0"/>
              <a:cs typeface="Poppins" pitchFamily="2" charset="77"/>
            </a:endParaRPr>
          </a:p>
        </p:txBody>
      </p:sp>
      <p:grpSp>
        <p:nvGrpSpPr>
          <p:cNvPr id="27" name="Group 26">
            <a:extLst>
              <a:ext uri="{FF2B5EF4-FFF2-40B4-BE49-F238E27FC236}">
                <a16:creationId xmlns:a16="http://schemas.microsoft.com/office/drawing/2014/main" id="{9E0D8003-E616-4345-9FF8-F35FA5E5337E}"/>
              </a:ext>
            </a:extLst>
          </p:cNvPr>
          <p:cNvGrpSpPr/>
          <p:nvPr/>
        </p:nvGrpSpPr>
        <p:grpSpPr>
          <a:xfrm>
            <a:off x="344993" y="427923"/>
            <a:ext cx="777370" cy="774826"/>
            <a:chOff x="386528" y="413334"/>
            <a:chExt cx="777370" cy="774826"/>
          </a:xfrm>
          <a:solidFill>
            <a:schemeClr val="accent4"/>
          </a:solidFill>
        </p:grpSpPr>
        <p:sp>
          <p:nvSpPr>
            <p:cNvPr id="30" name="Oval 29">
              <a:extLst>
                <a:ext uri="{FF2B5EF4-FFF2-40B4-BE49-F238E27FC236}">
                  <a16:creationId xmlns:a16="http://schemas.microsoft.com/office/drawing/2014/main" id="{8640EDB3-55EB-4F41-B6FE-60E16A79DFEB}"/>
                </a:ext>
              </a:extLst>
            </p:cNvPr>
            <p:cNvSpPr/>
            <p:nvPr/>
          </p:nvSpPr>
          <p:spPr>
            <a:xfrm>
              <a:off x="386528" y="413334"/>
              <a:ext cx="774826" cy="774826"/>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10000"/>
                </a:lnSpc>
                <a:spcBef>
                  <a:spcPts val="0"/>
                </a:spcBef>
                <a:spcAft>
                  <a:spcPts val="0"/>
                </a:spcAft>
                <a:buClrTx/>
                <a:buSzTx/>
                <a:buFontTx/>
                <a:buNone/>
                <a:tabLst/>
                <a:defRPr/>
              </a:pPr>
              <a:endParaRPr kumimoji="0" lang="en-US" sz="900" u="none" strike="noStrike" kern="0" cap="none" spc="0" normalizeH="0" baseline="0" noProof="0">
                <a:ln>
                  <a:noFill/>
                </a:ln>
                <a:solidFill>
                  <a:srgbClr val="FFFFFF"/>
                </a:solidFill>
                <a:effectLst/>
                <a:uLnTx/>
                <a:uFillTx/>
                <a:latin typeface="Roboto Light" panose="02000000000000000000" pitchFamily="2" charset="0"/>
                <a:ea typeface="+mn-ea"/>
                <a:cs typeface="+mn-cs"/>
              </a:endParaRPr>
            </a:p>
          </p:txBody>
        </p:sp>
        <p:sp>
          <p:nvSpPr>
            <p:cNvPr id="31" name="TextBox 30">
              <a:extLst>
                <a:ext uri="{FF2B5EF4-FFF2-40B4-BE49-F238E27FC236}">
                  <a16:creationId xmlns:a16="http://schemas.microsoft.com/office/drawing/2014/main" id="{7BEB3DA8-5C1D-F14F-8398-C28B7D697CBB}"/>
                </a:ext>
              </a:extLst>
            </p:cNvPr>
            <p:cNvSpPr txBox="1"/>
            <p:nvPr/>
          </p:nvSpPr>
          <p:spPr>
            <a:xfrm>
              <a:off x="389072" y="601816"/>
              <a:ext cx="774826" cy="430887"/>
            </a:xfrm>
            <a:prstGeom prst="rect">
              <a:avLst/>
            </a:prstGeom>
            <a:noFill/>
          </p:spPr>
          <p:txBody>
            <a:bodyPr wrap="square" lIns="0" tIns="0" rIns="0" bIns="0" rtlCol="0" anchor="ctr" anchorCtr="0">
              <a:spAutoFit/>
            </a:bodyPr>
            <a:lstStyle/>
            <a:p>
              <a:pPr algn="ctr"/>
              <a:r>
                <a:rPr lang="en-US" sz="2800" b="1">
                  <a:solidFill>
                    <a:srgbClr val="FFFFFF"/>
                  </a:solidFill>
                  <a:latin typeface="Exo" panose="02000503000000000000" pitchFamily="2" charset="77"/>
                  <a:ea typeface="League Spartan" charset="0"/>
                  <a:cs typeface="Poppins" pitchFamily="2" charset="77"/>
                </a:rPr>
                <a:t>02</a:t>
              </a:r>
            </a:p>
          </p:txBody>
        </p:sp>
      </p:grpSp>
      <p:pic>
        <p:nvPicPr>
          <p:cNvPr id="3" name="Picture 2">
            <a:extLst>
              <a:ext uri="{FF2B5EF4-FFF2-40B4-BE49-F238E27FC236}">
                <a16:creationId xmlns:a16="http://schemas.microsoft.com/office/drawing/2014/main" id="{7B3BCF2D-3D70-94C4-41F5-482080D7CD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015" y="6273155"/>
            <a:ext cx="706441" cy="396142"/>
          </a:xfrm>
          <a:prstGeom prst="rect">
            <a:avLst/>
          </a:prstGeom>
        </p:spPr>
      </p:pic>
      <p:cxnSp>
        <p:nvCxnSpPr>
          <p:cNvPr id="4" name="Straight Connector 3">
            <a:extLst>
              <a:ext uri="{FF2B5EF4-FFF2-40B4-BE49-F238E27FC236}">
                <a16:creationId xmlns:a16="http://schemas.microsoft.com/office/drawing/2014/main" id="{A290A4A0-B403-C891-7AFC-D233055B00B8}"/>
              </a:ext>
            </a:extLst>
          </p:cNvPr>
          <p:cNvCxnSpPr>
            <a:cxnSpLocks/>
          </p:cNvCxnSpPr>
          <p:nvPr/>
        </p:nvCxnSpPr>
        <p:spPr>
          <a:xfrm>
            <a:off x="355015" y="1435610"/>
            <a:ext cx="11503610" cy="0"/>
          </a:xfrm>
          <a:prstGeom prst="line">
            <a:avLst/>
          </a:prstGeom>
          <a:ln>
            <a:solidFill>
              <a:srgbClr val="1F4057"/>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C9D459E-31E3-990F-D8E1-412D6B5E9C1A}"/>
              </a:ext>
            </a:extLst>
          </p:cNvPr>
          <p:cNvPicPr>
            <a:picLocks noChangeAspect="1"/>
          </p:cNvPicPr>
          <p:nvPr/>
        </p:nvPicPr>
        <p:blipFill>
          <a:blip r:embed="rId4"/>
          <a:stretch>
            <a:fillRect/>
          </a:stretch>
        </p:blipFill>
        <p:spPr>
          <a:xfrm>
            <a:off x="4198854" y="1596496"/>
            <a:ext cx="7545472" cy="4676657"/>
          </a:xfrm>
          <a:prstGeom prst="rect">
            <a:avLst/>
          </a:prstGeom>
        </p:spPr>
      </p:pic>
      <p:sp>
        <p:nvSpPr>
          <p:cNvPr id="15" name="Rectangle 14">
            <a:extLst>
              <a:ext uri="{FF2B5EF4-FFF2-40B4-BE49-F238E27FC236}">
                <a16:creationId xmlns:a16="http://schemas.microsoft.com/office/drawing/2014/main" id="{7A7A0ADF-5E92-4475-BC83-B943CF32E4B4}"/>
              </a:ext>
            </a:extLst>
          </p:cNvPr>
          <p:cNvSpPr/>
          <p:nvPr/>
        </p:nvSpPr>
        <p:spPr>
          <a:xfrm>
            <a:off x="6300005" y="3287197"/>
            <a:ext cx="1095878" cy="1060685"/>
          </a:xfrm>
          <a:prstGeom prst="rect">
            <a:avLst/>
          </a:prstGeom>
          <a:noFill/>
          <a:ln w="47625" cap="flat" cmpd="sng" algn="ctr">
            <a:solidFill>
              <a:srgbClr val="FF0000"/>
            </a:solidFill>
            <a:prstDash val="solid"/>
            <a:miter lim="800000"/>
          </a:ln>
          <a:effectLst>
            <a:glow rad="38100">
              <a:schemeClr val="bg1">
                <a:lumMod val="95000"/>
                <a:alpha val="19000"/>
              </a:scheme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Roboto Condensed Light"/>
              <a:ea typeface="+mn-ea"/>
              <a:cs typeface="+mn-cs"/>
            </a:endParaRPr>
          </a:p>
        </p:txBody>
      </p:sp>
      <p:pic>
        <p:nvPicPr>
          <p:cNvPr id="11" name="Picture 10">
            <a:extLst>
              <a:ext uri="{FF2B5EF4-FFF2-40B4-BE49-F238E27FC236}">
                <a16:creationId xmlns:a16="http://schemas.microsoft.com/office/drawing/2014/main" id="{CD4810D1-A40D-9837-EC4E-87F1D4391E11}"/>
              </a:ext>
            </a:extLst>
          </p:cNvPr>
          <p:cNvPicPr>
            <a:picLocks noChangeAspect="1"/>
          </p:cNvPicPr>
          <p:nvPr/>
        </p:nvPicPr>
        <p:blipFill>
          <a:blip r:embed="rId5"/>
          <a:stretch>
            <a:fillRect/>
          </a:stretch>
        </p:blipFill>
        <p:spPr>
          <a:xfrm>
            <a:off x="493668" y="1986361"/>
            <a:ext cx="2055127" cy="3159375"/>
          </a:xfrm>
          <a:prstGeom prst="rect">
            <a:avLst/>
          </a:prstGeom>
        </p:spPr>
      </p:pic>
      <p:sp>
        <p:nvSpPr>
          <p:cNvPr id="14" name="TextBox 13">
            <a:extLst>
              <a:ext uri="{FF2B5EF4-FFF2-40B4-BE49-F238E27FC236}">
                <a16:creationId xmlns:a16="http://schemas.microsoft.com/office/drawing/2014/main" id="{0E4FD942-7739-31A1-FE07-4944056048D2}"/>
              </a:ext>
            </a:extLst>
          </p:cNvPr>
          <p:cNvSpPr txBox="1"/>
          <p:nvPr/>
        </p:nvSpPr>
        <p:spPr>
          <a:xfrm>
            <a:off x="493668" y="5422390"/>
            <a:ext cx="1882353" cy="644114"/>
          </a:xfrm>
          <a:prstGeom prst="rect">
            <a:avLst/>
          </a:prstGeom>
        </p:spPr>
        <p:txBody>
          <a:bodyPr wrap="none" lIns="0" tIns="0" rIns="0" bIns="0" numCol="1" spcCol="360000" rtlCol="0">
            <a:noAutofit/>
          </a:bodyPr>
          <a:lstStyle/>
          <a:p>
            <a:pPr algn="l">
              <a:lnSpc>
                <a:spcPct val="110000"/>
              </a:lnSpc>
              <a:tabLst/>
            </a:pPr>
            <a:r>
              <a:rPr lang="en-US" sz="1200">
                <a:solidFill>
                  <a:schemeClr val="tx1">
                    <a:lumMod val="50000"/>
                  </a:schemeClr>
                </a:solidFill>
                <a:ea typeface="Roboto Condensed Light" panose="02000000000000000000" pitchFamily="2" charset="0"/>
              </a:rPr>
              <a:t>*Source: Diagnostic analysis of </a:t>
            </a:r>
          </a:p>
          <a:p>
            <a:pPr algn="l">
              <a:lnSpc>
                <a:spcPct val="110000"/>
              </a:lnSpc>
              <a:tabLst/>
            </a:pPr>
            <a:r>
              <a:rPr lang="en-US" sz="1200">
                <a:solidFill>
                  <a:schemeClr val="tx1">
                    <a:lumMod val="50000"/>
                  </a:schemeClr>
                </a:solidFill>
                <a:ea typeface="Roboto Condensed Light" panose="02000000000000000000" pitchFamily="2" charset="0"/>
              </a:rPr>
              <a:t>IT Management &amp; Governance Diagnostic</a:t>
            </a:r>
          </a:p>
          <a:p>
            <a:pPr algn="l">
              <a:lnSpc>
                <a:spcPct val="110000"/>
              </a:lnSpc>
              <a:tabLst/>
            </a:pPr>
            <a:r>
              <a:rPr lang="en-US" sz="1200">
                <a:solidFill>
                  <a:schemeClr val="tx1">
                    <a:lumMod val="50000"/>
                  </a:schemeClr>
                </a:solidFill>
                <a:ea typeface="Roboto Condensed Light" panose="02000000000000000000" pitchFamily="2" charset="0"/>
              </a:rPr>
              <a:t>scores. </a:t>
            </a:r>
          </a:p>
        </p:txBody>
      </p:sp>
    </p:spTree>
    <p:extLst>
      <p:ext uri="{BB962C8B-B14F-4D97-AF65-F5344CB8AC3E}">
        <p14:creationId xmlns:p14="http://schemas.microsoft.com/office/powerpoint/2010/main" val="7963766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D2955-25D3-44EB-BE02-3BD1D916BA69}"/>
              </a:ext>
            </a:extLst>
          </p:cNvPr>
          <p:cNvSpPr>
            <a:spLocks noGrp="1"/>
          </p:cNvSpPr>
          <p:nvPr>
            <p:ph type="title"/>
          </p:nvPr>
        </p:nvSpPr>
        <p:spPr>
          <a:xfrm>
            <a:off x="1350962" y="456571"/>
            <a:ext cx="9720263" cy="1130188"/>
          </a:xfrm>
        </p:spPr>
        <p:txBody>
          <a:bodyPr/>
          <a:lstStyle/>
          <a:p>
            <a:r>
              <a:rPr lang="en-US" sz="2800" b="1">
                <a:latin typeface="+mj-lt"/>
              </a:rPr>
              <a:t>Addressing low-maturity processes requires process, technology, and organization-related initiatives </a:t>
            </a:r>
            <a:endParaRPr lang="en-CA" sz="2800" b="1">
              <a:latin typeface="+mj-lt"/>
            </a:endParaRPr>
          </a:p>
        </p:txBody>
      </p:sp>
      <p:grpSp>
        <p:nvGrpSpPr>
          <p:cNvPr id="43" name="Group 42">
            <a:extLst>
              <a:ext uri="{FF2B5EF4-FFF2-40B4-BE49-F238E27FC236}">
                <a16:creationId xmlns:a16="http://schemas.microsoft.com/office/drawing/2014/main" id="{A1A671E5-9F9F-E34E-929B-B5ED64527977}"/>
              </a:ext>
            </a:extLst>
          </p:cNvPr>
          <p:cNvGrpSpPr/>
          <p:nvPr/>
        </p:nvGrpSpPr>
        <p:grpSpPr>
          <a:xfrm>
            <a:off x="344993" y="427923"/>
            <a:ext cx="777370" cy="774826"/>
            <a:chOff x="386528" y="413334"/>
            <a:chExt cx="777370" cy="774826"/>
          </a:xfrm>
          <a:solidFill>
            <a:schemeClr val="accent4"/>
          </a:solidFill>
        </p:grpSpPr>
        <p:sp>
          <p:nvSpPr>
            <p:cNvPr id="46" name="Oval 45">
              <a:extLst>
                <a:ext uri="{FF2B5EF4-FFF2-40B4-BE49-F238E27FC236}">
                  <a16:creationId xmlns:a16="http://schemas.microsoft.com/office/drawing/2014/main" id="{3BA966BB-2B4A-2C4E-BB71-57664B8188C0}"/>
                </a:ext>
              </a:extLst>
            </p:cNvPr>
            <p:cNvSpPr/>
            <p:nvPr/>
          </p:nvSpPr>
          <p:spPr>
            <a:xfrm>
              <a:off x="386528" y="413334"/>
              <a:ext cx="774826" cy="774826"/>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10000"/>
                </a:lnSpc>
                <a:spcBef>
                  <a:spcPts val="0"/>
                </a:spcBef>
                <a:spcAft>
                  <a:spcPts val="0"/>
                </a:spcAft>
                <a:buClrTx/>
                <a:buSzTx/>
                <a:buFontTx/>
                <a:buNone/>
                <a:tabLst/>
                <a:defRPr/>
              </a:pPr>
              <a:endParaRPr kumimoji="0" lang="en-US" sz="900" u="none" strike="noStrike" kern="0" cap="none" spc="0" normalizeH="0" baseline="0" noProof="0">
                <a:ln>
                  <a:noFill/>
                </a:ln>
                <a:solidFill>
                  <a:srgbClr val="FFFFFF"/>
                </a:solidFill>
                <a:effectLst/>
                <a:uLnTx/>
                <a:uFillTx/>
                <a:latin typeface="Roboto Light" panose="02000000000000000000" pitchFamily="2" charset="0"/>
                <a:ea typeface="+mn-ea"/>
                <a:cs typeface="+mn-cs"/>
              </a:endParaRPr>
            </a:p>
          </p:txBody>
        </p:sp>
        <p:sp>
          <p:nvSpPr>
            <p:cNvPr id="47" name="TextBox 46">
              <a:extLst>
                <a:ext uri="{FF2B5EF4-FFF2-40B4-BE49-F238E27FC236}">
                  <a16:creationId xmlns:a16="http://schemas.microsoft.com/office/drawing/2014/main" id="{FCB90F78-A2BF-1D42-AD37-6F8E0CE3A64E}"/>
                </a:ext>
              </a:extLst>
            </p:cNvPr>
            <p:cNvSpPr txBox="1"/>
            <p:nvPr/>
          </p:nvSpPr>
          <p:spPr>
            <a:xfrm>
              <a:off x="389072" y="601816"/>
              <a:ext cx="774826" cy="430887"/>
            </a:xfrm>
            <a:prstGeom prst="rect">
              <a:avLst/>
            </a:prstGeom>
            <a:noFill/>
          </p:spPr>
          <p:txBody>
            <a:bodyPr wrap="square" lIns="0" tIns="0" rIns="0" bIns="0" rtlCol="0" anchor="ctr" anchorCtr="0">
              <a:spAutoFit/>
            </a:bodyPr>
            <a:lstStyle/>
            <a:p>
              <a:pPr algn="ctr"/>
              <a:r>
                <a:rPr lang="en-US" sz="2800" b="1">
                  <a:solidFill>
                    <a:srgbClr val="FFFFFF"/>
                  </a:solidFill>
                  <a:latin typeface="Exo" panose="02000503000000000000" pitchFamily="2" charset="77"/>
                  <a:ea typeface="League Spartan" charset="0"/>
                  <a:cs typeface="Poppins" pitchFamily="2" charset="77"/>
                </a:rPr>
                <a:t>02</a:t>
              </a:r>
            </a:p>
          </p:txBody>
        </p:sp>
      </p:grpSp>
      <p:sp>
        <p:nvSpPr>
          <p:cNvPr id="58" name="Isosceles Triangle 30">
            <a:extLst>
              <a:ext uri="{FF2B5EF4-FFF2-40B4-BE49-F238E27FC236}">
                <a16:creationId xmlns:a16="http://schemas.microsoft.com/office/drawing/2014/main" id="{9DC7B768-130C-8A4E-8F3E-EDD4DC76FDB1}"/>
              </a:ext>
            </a:extLst>
          </p:cNvPr>
          <p:cNvSpPr/>
          <p:nvPr/>
        </p:nvSpPr>
        <p:spPr>
          <a:xfrm rot="5400000">
            <a:off x="7706689" y="2388628"/>
            <a:ext cx="757711" cy="352579"/>
          </a:xfrm>
          <a:prstGeom prst="triangle">
            <a:avLst/>
          </a:prstGeom>
          <a:solidFill>
            <a:srgbClr val="CAC9C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Roboto Condensed Light"/>
              <a:ea typeface="+mn-ea"/>
              <a:cs typeface="+mn-cs"/>
            </a:endParaRPr>
          </a:p>
        </p:txBody>
      </p:sp>
      <p:sp>
        <p:nvSpPr>
          <p:cNvPr id="59" name="Isosceles Triangle 31">
            <a:extLst>
              <a:ext uri="{FF2B5EF4-FFF2-40B4-BE49-F238E27FC236}">
                <a16:creationId xmlns:a16="http://schemas.microsoft.com/office/drawing/2014/main" id="{441D86D7-B178-864D-BB14-865CCF12F158}"/>
              </a:ext>
            </a:extLst>
          </p:cNvPr>
          <p:cNvSpPr/>
          <p:nvPr/>
        </p:nvSpPr>
        <p:spPr>
          <a:xfrm rot="5400000">
            <a:off x="7729983" y="3526793"/>
            <a:ext cx="809537" cy="352579"/>
          </a:xfrm>
          <a:prstGeom prst="triangle">
            <a:avLst/>
          </a:prstGeom>
          <a:solidFill>
            <a:srgbClr val="CAC9C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Roboto Condensed Light"/>
              <a:ea typeface="+mn-ea"/>
              <a:cs typeface="+mn-cs"/>
            </a:endParaRPr>
          </a:p>
        </p:txBody>
      </p:sp>
      <p:graphicFrame>
        <p:nvGraphicFramePr>
          <p:cNvPr id="60" name="Table 8">
            <a:extLst>
              <a:ext uri="{FF2B5EF4-FFF2-40B4-BE49-F238E27FC236}">
                <a16:creationId xmlns:a16="http://schemas.microsoft.com/office/drawing/2014/main" id="{16BB60EF-6D0B-E442-8ABA-F2813D9F43CB}"/>
              </a:ext>
            </a:extLst>
          </p:cNvPr>
          <p:cNvGraphicFramePr>
            <a:graphicFrameLocks noGrp="1"/>
          </p:cNvGraphicFramePr>
          <p:nvPr>
            <p:extLst>
              <p:ext uri="{D42A27DB-BD31-4B8C-83A1-F6EECF244321}">
                <p14:modId xmlns:p14="http://schemas.microsoft.com/office/powerpoint/2010/main" val="4222525109"/>
              </p:ext>
            </p:extLst>
          </p:nvPr>
        </p:nvGraphicFramePr>
        <p:xfrm>
          <a:off x="2377743" y="2357839"/>
          <a:ext cx="4842670" cy="2899300"/>
        </p:xfrm>
        <a:graphic>
          <a:graphicData uri="http://schemas.openxmlformats.org/drawingml/2006/table">
            <a:tbl>
              <a:tblPr firstRow="1" bandRow="1">
                <a:tableStyleId>{69CF1AB2-1976-4502-BF36-3FF5EA218861}</a:tableStyleId>
              </a:tblPr>
              <a:tblGrid>
                <a:gridCol w="2421335">
                  <a:extLst>
                    <a:ext uri="{9D8B030D-6E8A-4147-A177-3AD203B41FA5}">
                      <a16:colId xmlns:a16="http://schemas.microsoft.com/office/drawing/2014/main" val="3630160639"/>
                    </a:ext>
                  </a:extLst>
                </a:gridCol>
                <a:gridCol w="2421335">
                  <a:extLst>
                    <a:ext uri="{9D8B030D-6E8A-4147-A177-3AD203B41FA5}">
                      <a16:colId xmlns:a16="http://schemas.microsoft.com/office/drawing/2014/main" val="354713258"/>
                    </a:ext>
                  </a:extLst>
                </a:gridCol>
              </a:tblGrid>
              <a:tr h="1449650">
                <a:tc>
                  <a:txBody>
                    <a:bodyPr/>
                    <a:lstStyle/>
                    <a:p>
                      <a:pPr algn="ctr"/>
                      <a:endParaRPr lang="en-CA" sz="1200" b="1" i="0">
                        <a:latin typeface="Montserrat" pitchFamily="2" charset="77"/>
                      </a:endParaRPr>
                    </a:p>
                  </a:txBody>
                  <a:tcPr>
                    <a:lnL w="12700" cap="flat" cmpd="sng" algn="ctr">
                      <a:noFill/>
                      <a:prstDash val="solid"/>
                      <a:round/>
                      <a:headEnd type="none" w="med" len="med"/>
                      <a:tailEnd type="none" w="med" len="med"/>
                    </a:lnL>
                    <a:lnR w="12700" cap="flat" cmpd="sng" algn="ctr">
                      <a:solidFill>
                        <a:srgbClr val="4A4A4A"/>
                      </a:solidFill>
                      <a:prstDash val="dot"/>
                      <a:round/>
                      <a:headEnd type="none" w="med" len="med"/>
                      <a:tailEnd type="none" w="med" len="med"/>
                    </a:lnR>
                    <a:lnT w="12700" cap="flat" cmpd="sng" algn="ctr">
                      <a:noFill/>
                      <a:prstDash val="solid"/>
                      <a:round/>
                      <a:headEnd type="none" w="med" len="med"/>
                      <a:tailEnd type="none" w="med" len="med"/>
                    </a:lnT>
                    <a:lnB w="12700" cap="flat" cmpd="sng" algn="ctr">
                      <a:solidFill>
                        <a:srgbClr val="4A4A4A"/>
                      </a:solidFill>
                      <a:prstDash val="dot"/>
                      <a:round/>
                      <a:headEnd type="none" w="med" len="med"/>
                      <a:tailEnd type="none" w="med" len="med"/>
                    </a:lnB>
                    <a:noFill/>
                  </a:tcPr>
                </a:tc>
                <a:tc>
                  <a:txBody>
                    <a:bodyPr/>
                    <a:lstStyle/>
                    <a:p>
                      <a:pPr algn="ctr"/>
                      <a:r>
                        <a:rPr lang="en-US" sz="1200" b="1" i="0">
                          <a:latin typeface="Montserrat" pitchFamily="2" charset="77"/>
                        </a:rPr>
                        <a:t>Maintain</a:t>
                      </a:r>
                      <a:endParaRPr lang="en-CA" sz="1200" b="1" i="0">
                        <a:latin typeface="Montserrat" pitchFamily="2" charset="77"/>
                      </a:endParaRPr>
                    </a:p>
                  </a:txBody>
                  <a:tcPr>
                    <a:lnL w="12700" cap="flat" cmpd="sng" algn="ctr">
                      <a:solidFill>
                        <a:srgbClr val="4A4A4A"/>
                      </a:solidFill>
                      <a:prstDash val="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4A4A4A"/>
                      </a:solidFill>
                      <a:prstDash val="dot"/>
                      <a:round/>
                      <a:headEnd type="none" w="med" len="med"/>
                      <a:tailEnd type="none" w="med" len="med"/>
                    </a:lnB>
                    <a:noFill/>
                  </a:tcPr>
                </a:tc>
                <a:extLst>
                  <a:ext uri="{0D108BD9-81ED-4DB2-BD59-A6C34878D82A}">
                    <a16:rowId xmlns:a16="http://schemas.microsoft.com/office/drawing/2014/main" val="3171309847"/>
                  </a:ext>
                </a:extLst>
              </a:tr>
              <a:tr h="1449650">
                <a:tc>
                  <a:txBody>
                    <a:bodyPr/>
                    <a:lstStyle/>
                    <a:p>
                      <a:pPr algn="ctr"/>
                      <a:r>
                        <a:rPr lang="en-US" sz="1200" b="1" i="0">
                          <a:latin typeface="Montserrat" pitchFamily="2" charset="77"/>
                        </a:rPr>
                        <a:t>Low Priority</a:t>
                      </a:r>
                      <a:endParaRPr lang="en-CA" sz="1200" b="1" i="0">
                        <a:latin typeface="Montserrat" pitchFamily="2" charset="77"/>
                      </a:endParaRPr>
                    </a:p>
                  </a:txBody>
                  <a:tcPr>
                    <a:lnL w="12700" cap="flat" cmpd="sng" algn="ctr">
                      <a:noFill/>
                      <a:prstDash val="solid"/>
                      <a:round/>
                      <a:headEnd type="none" w="med" len="med"/>
                      <a:tailEnd type="none" w="med" len="med"/>
                    </a:lnL>
                    <a:lnR w="12700" cap="flat" cmpd="sng" algn="ctr">
                      <a:solidFill>
                        <a:srgbClr val="4A4A4A"/>
                      </a:solidFill>
                      <a:prstDash val="dot"/>
                      <a:round/>
                      <a:headEnd type="none" w="med" len="med"/>
                      <a:tailEnd type="none" w="med" len="med"/>
                    </a:lnR>
                    <a:lnT w="12700" cap="flat" cmpd="sng" algn="ctr">
                      <a:solidFill>
                        <a:srgbClr val="4A4A4A"/>
                      </a:solidFill>
                      <a:prstDash val="dot"/>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1200" b="1" i="0">
                          <a:latin typeface="Montserrat" pitchFamily="2" charset="77"/>
                        </a:rPr>
                        <a:t>Low Priority </a:t>
                      </a:r>
                      <a:endParaRPr lang="en-CA" sz="1200" b="1" i="0">
                        <a:latin typeface="Montserrat" pitchFamily="2" charset="77"/>
                      </a:endParaRPr>
                    </a:p>
                  </a:txBody>
                  <a:tcPr>
                    <a:lnL w="12700" cap="flat" cmpd="sng" algn="ctr">
                      <a:solidFill>
                        <a:srgbClr val="4A4A4A"/>
                      </a:solidFill>
                      <a:prstDash val="dot"/>
                      <a:round/>
                      <a:headEnd type="none" w="med" len="med"/>
                      <a:tailEnd type="none" w="med" len="med"/>
                    </a:lnL>
                    <a:lnR w="12700" cap="flat" cmpd="sng" algn="ctr">
                      <a:noFill/>
                      <a:prstDash val="solid"/>
                      <a:round/>
                      <a:headEnd type="none" w="med" len="med"/>
                      <a:tailEnd type="none" w="med" len="med"/>
                    </a:lnR>
                    <a:lnT w="12700" cap="flat" cmpd="sng" algn="ctr">
                      <a:solidFill>
                        <a:srgbClr val="4A4A4A"/>
                      </a:solidFill>
                      <a:prstDash val="dot"/>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666196268"/>
                  </a:ext>
                </a:extLst>
              </a:tr>
            </a:tbl>
          </a:graphicData>
        </a:graphic>
      </p:graphicFrame>
      <p:cxnSp>
        <p:nvCxnSpPr>
          <p:cNvPr id="61" name="Straight Arrow Connector 60">
            <a:extLst>
              <a:ext uri="{FF2B5EF4-FFF2-40B4-BE49-F238E27FC236}">
                <a16:creationId xmlns:a16="http://schemas.microsoft.com/office/drawing/2014/main" id="{36E04B25-5BF4-F04E-91FC-1A1D5DCC5D14}"/>
              </a:ext>
            </a:extLst>
          </p:cNvPr>
          <p:cNvCxnSpPr>
            <a:cxnSpLocks/>
          </p:cNvCxnSpPr>
          <p:nvPr/>
        </p:nvCxnSpPr>
        <p:spPr>
          <a:xfrm>
            <a:off x="1820087" y="2519193"/>
            <a:ext cx="0" cy="2737946"/>
          </a:xfrm>
          <a:prstGeom prst="straightConnector1">
            <a:avLst/>
          </a:prstGeom>
          <a:ln>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A5073636-90EC-3243-9EF0-AAF19F331D63}"/>
              </a:ext>
            </a:extLst>
          </p:cNvPr>
          <p:cNvCxnSpPr>
            <a:cxnSpLocks/>
          </p:cNvCxnSpPr>
          <p:nvPr/>
        </p:nvCxnSpPr>
        <p:spPr>
          <a:xfrm flipH="1">
            <a:off x="2377744" y="5446974"/>
            <a:ext cx="4733924" cy="0"/>
          </a:xfrm>
          <a:prstGeom prst="straightConnector1">
            <a:avLst/>
          </a:prstGeom>
          <a:ln>
            <a:solidFill>
              <a:schemeClr val="accent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6" name="Rectangle: Rounded Corners 65">
            <a:extLst>
              <a:ext uri="{FF2B5EF4-FFF2-40B4-BE49-F238E27FC236}">
                <a16:creationId xmlns:a16="http://schemas.microsoft.com/office/drawing/2014/main" id="{B3A00BDD-6317-5348-B5A0-DF80A71EA943}"/>
              </a:ext>
            </a:extLst>
          </p:cNvPr>
          <p:cNvSpPr/>
          <p:nvPr/>
        </p:nvSpPr>
        <p:spPr>
          <a:xfrm>
            <a:off x="2734838" y="2739936"/>
            <a:ext cx="1607928" cy="345611"/>
          </a:xfrm>
          <a:prstGeom prst="roundRect">
            <a:avLst>
              <a:gd name="adj" fmla="val 0"/>
            </a:avLst>
          </a:prstGeom>
          <a:gradFill>
            <a:gsLst>
              <a:gs pos="100000">
                <a:schemeClr val="accent4">
                  <a:lumMod val="50000"/>
                </a:schemeClr>
              </a:gs>
              <a:gs pos="0">
                <a:schemeClr val="accent4">
                  <a:lumMod val="75000"/>
                </a:schemeClr>
              </a:gs>
            </a:gsLst>
            <a:lin ang="27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en-US" sz="900">
                <a:solidFill>
                  <a:schemeClr val="bg1"/>
                </a:solidFill>
                <a:latin typeface="Montserrat" pitchFamily="2" charset="77"/>
                <a:ea typeface="Roboto" panose="02000000000000000000" pitchFamily="2" charset="0"/>
              </a:rPr>
              <a:t>Vendor Management</a:t>
            </a:r>
            <a:endParaRPr lang="en-CA" sz="900">
              <a:solidFill>
                <a:schemeClr val="bg1"/>
              </a:solidFill>
              <a:latin typeface="Montserrat" pitchFamily="2" charset="77"/>
              <a:ea typeface="Roboto" panose="02000000000000000000" pitchFamily="2" charset="0"/>
            </a:endParaRPr>
          </a:p>
        </p:txBody>
      </p:sp>
      <p:sp>
        <p:nvSpPr>
          <p:cNvPr id="67" name="Rectangle: Rounded Corners 66">
            <a:extLst>
              <a:ext uri="{FF2B5EF4-FFF2-40B4-BE49-F238E27FC236}">
                <a16:creationId xmlns:a16="http://schemas.microsoft.com/office/drawing/2014/main" id="{82379C2D-03E4-D046-9107-50D42F213655}"/>
              </a:ext>
            </a:extLst>
          </p:cNvPr>
          <p:cNvSpPr/>
          <p:nvPr/>
        </p:nvSpPr>
        <p:spPr>
          <a:xfrm>
            <a:off x="5149518" y="2686227"/>
            <a:ext cx="1695600" cy="345611"/>
          </a:xfrm>
          <a:prstGeom prst="roundRect">
            <a:avLst>
              <a:gd name="adj" fmla="val 0"/>
            </a:avLst>
          </a:prstGeom>
          <a:gradFill>
            <a:gsLst>
              <a:gs pos="100000">
                <a:schemeClr val="accent4">
                  <a:lumMod val="50000"/>
                </a:schemeClr>
              </a:gs>
              <a:gs pos="0">
                <a:schemeClr val="accent4">
                  <a:lumMod val="75000"/>
                </a:schemeClr>
              </a:gs>
            </a:gsLst>
            <a:lin ang="27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en-US" sz="900">
                <a:solidFill>
                  <a:schemeClr val="bg1"/>
                </a:solidFill>
                <a:latin typeface="Montserrat" pitchFamily="2" charset="77"/>
                <a:ea typeface="Roboto" panose="02000000000000000000" pitchFamily="2" charset="0"/>
              </a:rPr>
              <a:t>Security Management</a:t>
            </a:r>
            <a:endParaRPr lang="en-CA" sz="900">
              <a:solidFill>
                <a:schemeClr val="bg1"/>
              </a:solidFill>
              <a:latin typeface="Montserrat" pitchFamily="2" charset="77"/>
              <a:ea typeface="Roboto" panose="02000000000000000000" pitchFamily="2" charset="0"/>
            </a:endParaRPr>
          </a:p>
        </p:txBody>
      </p:sp>
      <p:sp>
        <p:nvSpPr>
          <p:cNvPr id="70" name="TextBox 69">
            <a:extLst>
              <a:ext uri="{FF2B5EF4-FFF2-40B4-BE49-F238E27FC236}">
                <a16:creationId xmlns:a16="http://schemas.microsoft.com/office/drawing/2014/main" id="{D8668DB5-4F39-7E49-9A5B-280DBF59CB22}"/>
              </a:ext>
            </a:extLst>
          </p:cNvPr>
          <p:cNvSpPr txBox="1"/>
          <p:nvPr/>
        </p:nvSpPr>
        <p:spPr>
          <a:xfrm>
            <a:off x="8463417" y="2366429"/>
            <a:ext cx="2204583" cy="555978"/>
          </a:xfrm>
          <a:prstGeom prst="rect">
            <a:avLst/>
          </a:prstGeom>
        </p:spPr>
        <p:txBody>
          <a:bodyPr wrap="square" lIns="0" tIns="0" rIns="0" bIns="0" numCol="1" spcCol="360000" rtlCol="0">
            <a:noAutofit/>
          </a:bodyPr>
          <a:lstStyle/>
          <a:p>
            <a:pPr>
              <a:lnSpc>
                <a:spcPct val="110000"/>
              </a:lnSpc>
            </a:pPr>
            <a:r>
              <a:rPr lang="en-CA" sz="1400">
                <a:solidFill>
                  <a:schemeClr val="tx1">
                    <a:lumMod val="95000"/>
                    <a:lumOff val="5000"/>
                  </a:schemeClr>
                </a:solidFill>
                <a:ea typeface="Roboto" panose="02000000000000000000" pitchFamily="2" charset="0"/>
              </a:rPr>
              <a:t>Complete and communicate an IT strategy</a:t>
            </a:r>
          </a:p>
          <a:p>
            <a:pPr algn="l">
              <a:lnSpc>
                <a:spcPct val="110000"/>
              </a:lnSpc>
              <a:tabLst/>
            </a:pPr>
            <a:endParaRPr lang="en-US" sz="1400">
              <a:solidFill>
                <a:schemeClr val="tx1">
                  <a:lumMod val="50000"/>
                </a:schemeClr>
              </a:solidFill>
              <a:ea typeface="Roboto" panose="02000000000000000000" pitchFamily="2" charset="0"/>
            </a:endParaRPr>
          </a:p>
        </p:txBody>
      </p:sp>
      <p:sp>
        <p:nvSpPr>
          <p:cNvPr id="71" name="TextBox 70">
            <a:extLst>
              <a:ext uri="{FF2B5EF4-FFF2-40B4-BE49-F238E27FC236}">
                <a16:creationId xmlns:a16="http://schemas.microsoft.com/office/drawing/2014/main" id="{DFF030CE-47A2-8C42-9B1E-E3CAB8969EEA}"/>
              </a:ext>
            </a:extLst>
          </p:cNvPr>
          <p:cNvSpPr txBox="1"/>
          <p:nvPr/>
        </p:nvSpPr>
        <p:spPr>
          <a:xfrm>
            <a:off x="8463417" y="3551303"/>
            <a:ext cx="2299833" cy="246221"/>
          </a:xfrm>
          <a:prstGeom prst="rect">
            <a:avLst/>
          </a:prstGeom>
        </p:spPr>
        <p:txBody>
          <a:bodyPr wrap="square" lIns="0" tIns="0" rIns="0" bIns="0" numCol="1" spcCol="360000" rtlCol="0">
            <a:noAutofit/>
          </a:bodyPr>
          <a:lstStyle/>
          <a:p>
            <a:r>
              <a:rPr lang="en-CA" sz="1400">
                <a:solidFill>
                  <a:schemeClr val="tx1">
                    <a:lumMod val="95000"/>
                    <a:lumOff val="5000"/>
                  </a:schemeClr>
                </a:solidFill>
                <a:ea typeface="Roboto" panose="02000000000000000000" pitchFamily="2" charset="0"/>
              </a:rPr>
              <a:t>Implement Asset management System</a:t>
            </a:r>
            <a:endParaRPr lang="en-US" sz="1400">
              <a:solidFill>
                <a:schemeClr val="tx1">
                  <a:lumMod val="50000"/>
                </a:schemeClr>
              </a:solidFill>
              <a:ea typeface="Roboto" panose="02000000000000000000" pitchFamily="2" charset="0"/>
            </a:endParaRPr>
          </a:p>
        </p:txBody>
      </p:sp>
      <p:sp>
        <p:nvSpPr>
          <p:cNvPr id="72" name="Rectangle 71">
            <a:extLst>
              <a:ext uri="{FF2B5EF4-FFF2-40B4-BE49-F238E27FC236}">
                <a16:creationId xmlns:a16="http://schemas.microsoft.com/office/drawing/2014/main" id="{FF214D37-5244-CB49-99AB-0664BB6FFBC6}"/>
              </a:ext>
            </a:extLst>
          </p:cNvPr>
          <p:cNvSpPr/>
          <p:nvPr/>
        </p:nvSpPr>
        <p:spPr>
          <a:xfrm>
            <a:off x="2377743" y="2309977"/>
            <a:ext cx="2283669" cy="1333228"/>
          </a:xfrm>
          <a:prstGeom prst="rect">
            <a:avLst/>
          </a:prstGeom>
          <a:noFill/>
          <a:ln w="47625" cap="flat" cmpd="sng" algn="ctr">
            <a:gradFill flip="none" rotWithShape="1">
              <a:gsLst>
                <a:gs pos="0">
                  <a:schemeClr val="bg1">
                    <a:lumMod val="85000"/>
                  </a:schemeClr>
                </a:gs>
                <a:gs pos="100000">
                  <a:schemeClr val="tx2">
                    <a:lumMod val="40000"/>
                    <a:lumOff val="60000"/>
                  </a:schemeClr>
                </a:gs>
              </a:gsLst>
              <a:lin ang="2700000" scaled="1"/>
              <a:tileRect/>
            </a:gradFill>
            <a:prstDash val="solid"/>
            <a:miter lim="800000"/>
          </a:ln>
          <a:effectLst>
            <a:glow rad="38100">
              <a:schemeClr val="bg1">
                <a:lumMod val="95000"/>
                <a:alpha val="19000"/>
              </a:scheme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Roboto Condensed Light"/>
              <a:ea typeface="+mn-ea"/>
              <a:cs typeface="+mn-cs"/>
            </a:endParaRPr>
          </a:p>
        </p:txBody>
      </p:sp>
      <p:sp>
        <p:nvSpPr>
          <p:cNvPr id="3" name="Rectangle 2">
            <a:extLst>
              <a:ext uri="{FF2B5EF4-FFF2-40B4-BE49-F238E27FC236}">
                <a16:creationId xmlns:a16="http://schemas.microsoft.com/office/drawing/2014/main" id="{5BE5B7E8-3ECA-8346-968E-B4B81F811869}"/>
              </a:ext>
            </a:extLst>
          </p:cNvPr>
          <p:cNvSpPr/>
          <p:nvPr/>
        </p:nvSpPr>
        <p:spPr>
          <a:xfrm>
            <a:off x="3001890" y="2365587"/>
            <a:ext cx="1095172" cy="261610"/>
          </a:xfrm>
          <a:prstGeom prst="rect">
            <a:avLst/>
          </a:prstGeom>
        </p:spPr>
        <p:txBody>
          <a:bodyPr wrap="none">
            <a:spAutoFit/>
          </a:bodyPr>
          <a:lstStyle/>
          <a:p>
            <a:pPr algn="ctr"/>
            <a:r>
              <a:rPr lang="en-US" sz="1100" b="1">
                <a:latin typeface="Montserrat" pitchFamily="2" charset="77"/>
              </a:rPr>
              <a:t>High Priority</a:t>
            </a:r>
            <a:endParaRPr lang="en-CA" sz="1100" b="1">
              <a:latin typeface="Montserrat" pitchFamily="2" charset="77"/>
            </a:endParaRPr>
          </a:p>
        </p:txBody>
      </p:sp>
      <p:sp>
        <p:nvSpPr>
          <p:cNvPr id="74" name="Rectangle: Rounded Corners 66">
            <a:extLst>
              <a:ext uri="{FF2B5EF4-FFF2-40B4-BE49-F238E27FC236}">
                <a16:creationId xmlns:a16="http://schemas.microsoft.com/office/drawing/2014/main" id="{C416CD9B-C490-604F-B074-B879239F92C2}"/>
              </a:ext>
            </a:extLst>
          </p:cNvPr>
          <p:cNvSpPr/>
          <p:nvPr/>
        </p:nvSpPr>
        <p:spPr>
          <a:xfrm>
            <a:off x="5149518" y="3105257"/>
            <a:ext cx="1695600" cy="402269"/>
          </a:xfrm>
          <a:prstGeom prst="roundRect">
            <a:avLst>
              <a:gd name="adj" fmla="val 0"/>
            </a:avLst>
          </a:prstGeom>
          <a:gradFill>
            <a:gsLst>
              <a:gs pos="100000">
                <a:schemeClr val="accent4">
                  <a:lumMod val="50000"/>
                </a:schemeClr>
              </a:gs>
              <a:gs pos="0">
                <a:schemeClr val="accent4">
                  <a:lumMod val="75000"/>
                </a:schemeClr>
              </a:gs>
            </a:gsLst>
            <a:lin ang="27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en-US" sz="900">
                <a:solidFill>
                  <a:schemeClr val="bg1"/>
                </a:solidFill>
                <a:latin typeface="Montserrat" pitchFamily="2" charset="77"/>
                <a:ea typeface="Roboto" panose="02000000000000000000" pitchFamily="2" charset="0"/>
              </a:rPr>
              <a:t>Infrastructure &amp; Cloud Management</a:t>
            </a:r>
            <a:endParaRPr lang="en-CA" sz="900">
              <a:solidFill>
                <a:schemeClr val="bg1"/>
              </a:solidFill>
              <a:latin typeface="Montserrat" pitchFamily="2" charset="77"/>
              <a:ea typeface="Roboto" panose="02000000000000000000" pitchFamily="2" charset="0"/>
            </a:endParaRPr>
          </a:p>
        </p:txBody>
      </p:sp>
      <p:sp>
        <p:nvSpPr>
          <p:cNvPr id="75" name="Rectangle 74">
            <a:extLst>
              <a:ext uri="{FF2B5EF4-FFF2-40B4-BE49-F238E27FC236}">
                <a16:creationId xmlns:a16="http://schemas.microsoft.com/office/drawing/2014/main" id="{401D1BB1-CDB9-B248-AD77-814A0F20D519}"/>
              </a:ext>
            </a:extLst>
          </p:cNvPr>
          <p:cNvSpPr/>
          <p:nvPr/>
        </p:nvSpPr>
        <p:spPr>
          <a:xfrm>
            <a:off x="4342766" y="5290825"/>
            <a:ext cx="886090" cy="351788"/>
          </a:xfrm>
          <a:prstGeom prst="rect">
            <a:avLst/>
          </a:prstGeom>
          <a:solidFill>
            <a:schemeClr val="bg1"/>
          </a:solidFill>
          <a:ln w="47625" cap="flat" cmpd="sng" algn="ctr">
            <a:gradFill flip="none" rotWithShape="1">
              <a:gsLst>
                <a:gs pos="0">
                  <a:schemeClr val="bg1">
                    <a:lumMod val="85000"/>
                  </a:schemeClr>
                </a:gs>
                <a:gs pos="100000">
                  <a:schemeClr val="tx2">
                    <a:lumMod val="40000"/>
                    <a:lumOff val="60000"/>
                  </a:schemeClr>
                </a:gs>
              </a:gsLst>
              <a:lin ang="2700000" scaled="1"/>
              <a:tileRect/>
            </a:gradFill>
            <a:prstDash val="solid"/>
            <a:miter lim="800000"/>
          </a:ln>
          <a:effectLst>
            <a:glow rad="38100">
              <a:schemeClr val="bg1">
                <a:lumMod val="95000"/>
                <a:alpha val="19000"/>
              </a:scheme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Roboto Condensed Light"/>
              <a:ea typeface="+mn-ea"/>
              <a:cs typeface="+mn-cs"/>
            </a:endParaRPr>
          </a:p>
        </p:txBody>
      </p:sp>
      <p:sp>
        <p:nvSpPr>
          <p:cNvPr id="76" name="TextBox 75">
            <a:extLst>
              <a:ext uri="{FF2B5EF4-FFF2-40B4-BE49-F238E27FC236}">
                <a16:creationId xmlns:a16="http://schemas.microsoft.com/office/drawing/2014/main" id="{79A1D4AE-4E63-2445-9361-9325504404D5}"/>
              </a:ext>
            </a:extLst>
          </p:cNvPr>
          <p:cNvSpPr txBox="1"/>
          <p:nvPr/>
        </p:nvSpPr>
        <p:spPr>
          <a:xfrm>
            <a:off x="4332033" y="5324701"/>
            <a:ext cx="931197" cy="290967"/>
          </a:xfrm>
          <a:prstGeom prst="rect">
            <a:avLst/>
          </a:prstGeom>
          <a:noFill/>
        </p:spPr>
        <p:txBody>
          <a:bodyPr wrap="square" lIns="0" tIns="0" rIns="0" bIns="0" numCol="1" spcCol="360000" rtlCol="0" anchor="ctr" anchorCtr="0">
            <a:noAutofit/>
          </a:bodyPr>
          <a:lstStyle/>
          <a:p>
            <a:pPr algn="ctr">
              <a:lnSpc>
                <a:spcPct val="110000"/>
              </a:lnSpc>
              <a:tabLst/>
            </a:pPr>
            <a:r>
              <a:rPr lang="en-US" sz="1000">
                <a:solidFill>
                  <a:schemeClr val="tx1">
                    <a:lumMod val="50000"/>
                  </a:schemeClr>
                </a:solidFill>
                <a:latin typeface="Roboto" panose="02000000000000000000" pitchFamily="2" charset="0"/>
                <a:ea typeface="Roboto" panose="02000000000000000000" pitchFamily="2" charset="0"/>
              </a:rPr>
              <a:t>Effectiveness</a:t>
            </a:r>
            <a:endParaRPr lang="en-CA" sz="1200">
              <a:solidFill>
                <a:schemeClr val="tx1">
                  <a:lumMod val="50000"/>
                </a:schemeClr>
              </a:solidFill>
              <a:latin typeface="Roboto" panose="02000000000000000000" pitchFamily="2" charset="0"/>
              <a:ea typeface="Roboto" panose="02000000000000000000" pitchFamily="2" charset="0"/>
            </a:endParaRPr>
          </a:p>
        </p:txBody>
      </p:sp>
      <p:sp>
        <p:nvSpPr>
          <p:cNvPr id="77" name="Rectangle 76">
            <a:extLst>
              <a:ext uri="{FF2B5EF4-FFF2-40B4-BE49-F238E27FC236}">
                <a16:creationId xmlns:a16="http://schemas.microsoft.com/office/drawing/2014/main" id="{53AD21B2-B35A-8441-A608-42737FC2B09B}"/>
              </a:ext>
            </a:extLst>
          </p:cNvPr>
          <p:cNvSpPr/>
          <p:nvPr/>
        </p:nvSpPr>
        <p:spPr>
          <a:xfrm>
            <a:off x="1365221" y="3609329"/>
            <a:ext cx="886090" cy="351788"/>
          </a:xfrm>
          <a:prstGeom prst="rect">
            <a:avLst/>
          </a:prstGeom>
          <a:solidFill>
            <a:schemeClr val="bg1"/>
          </a:solidFill>
          <a:ln w="47625" cap="flat" cmpd="sng" algn="ctr">
            <a:gradFill flip="none" rotWithShape="1">
              <a:gsLst>
                <a:gs pos="0">
                  <a:schemeClr val="bg1">
                    <a:lumMod val="85000"/>
                  </a:schemeClr>
                </a:gs>
                <a:gs pos="100000">
                  <a:schemeClr val="tx2">
                    <a:lumMod val="40000"/>
                    <a:lumOff val="60000"/>
                  </a:schemeClr>
                </a:gs>
              </a:gsLst>
              <a:lin ang="2700000" scaled="1"/>
              <a:tileRect/>
            </a:gradFill>
            <a:prstDash val="solid"/>
            <a:miter lim="800000"/>
          </a:ln>
          <a:effectLst>
            <a:glow rad="38100">
              <a:schemeClr val="bg1">
                <a:lumMod val="95000"/>
                <a:alpha val="19000"/>
              </a:scheme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Roboto Condensed Light"/>
              <a:ea typeface="+mn-ea"/>
              <a:cs typeface="+mn-cs"/>
            </a:endParaRPr>
          </a:p>
        </p:txBody>
      </p:sp>
      <p:sp>
        <p:nvSpPr>
          <p:cNvPr id="78" name="TextBox 77">
            <a:extLst>
              <a:ext uri="{FF2B5EF4-FFF2-40B4-BE49-F238E27FC236}">
                <a16:creationId xmlns:a16="http://schemas.microsoft.com/office/drawing/2014/main" id="{DA9AC480-F126-D244-BD66-59ABB6D66E08}"/>
              </a:ext>
            </a:extLst>
          </p:cNvPr>
          <p:cNvSpPr txBox="1"/>
          <p:nvPr/>
        </p:nvSpPr>
        <p:spPr>
          <a:xfrm>
            <a:off x="1354488" y="3643205"/>
            <a:ext cx="931197" cy="290967"/>
          </a:xfrm>
          <a:prstGeom prst="rect">
            <a:avLst/>
          </a:prstGeom>
          <a:noFill/>
        </p:spPr>
        <p:txBody>
          <a:bodyPr wrap="square" lIns="0" tIns="0" rIns="0" bIns="0" numCol="1" spcCol="360000" rtlCol="0" anchor="ctr" anchorCtr="0">
            <a:noAutofit/>
          </a:bodyPr>
          <a:lstStyle/>
          <a:p>
            <a:pPr algn="ctr">
              <a:lnSpc>
                <a:spcPct val="110000"/>
              </a:lnSpc>
              <a:tabLst/>
            </a:pPr>
            <a:r>
              <a:rPr lang="en-US" sz="1000">
                <a:solidFill>
                  <a:schemeClr val="tx1">
                    <a:lumMod val="50000"/>
                  </a:schemeClr>
                </a:solidFill>
                <a:latin typeface="Roboto" panose="02000000000000000000" pitchFamily="2" charset="0"/>
                <a:ea typeface="Roboto" panose="02000000000000000000" pitchFamily="2" charset="0"/>
              </a:rPr>
              <a:t>Importance</a:t>
            </a:r>
            <a:endParaRPr lang="en-CA" sz="1200">
              <a:solidFill>
                <a:schemeClr val="tx1">
                  <a:lumMod val="50000"/>
                </a:schemeClr>
              </a:solidFill>
              <a:latin typeface="Roboto" panose="02000000000000000000" pitchFamily="2" charset="0"/>
              <a:ea typeface="Roboto" panose="02000000000000000000" pitchFamily="2" charset="0"/>
            </a:endParaRPr>
          </a:p>
        </p:txBody>
      </p:sp>
      <p:sp>
        <p:nvSpPr>
          <p:cNvPr id="79" name="Isosceles Triangle 31">
            <a:extLst>
              <a:ext uri="{FF2B5EF4-FFF2-40B4-BE49-F238E27FC236}">
                <a16:creationId xmlns:a16="http://schemas.microsoft.com/office/drawing/2014/main" id="{C6CF89EB-5B9D-9C49-BDEE-4834837A7A43}"/>
              </a:ext>
            </a:extLst>
          </p:cNvPr>
          <p:cNvSpPr/>
          <p:nvPr/>
        </p:nvSpPr>
        <p:spPr>
          <a:xfrm rot="5400000">
            <a:off x="7729983" y="4521470"/>
            <a:ext cx="809537" cy="352579"/>
          </a:xfrm>
          <a:prstGeom prst="triangle">
            <a:avLst/>
          </a:prstGeom>
          <a:solidFill>
            <a:srgbClr val="CAC9C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Roboto Condensed Light"/>
              <a:ea typeface="+mn-ea"/>
              <a:cs typeface="+mn-cs"/>
            </a:endParaRPr>
          </a:p>
        </p:txBody>
      </p:sp>
      <p:sp>
        <p:nvSpPr>
          <p:cNvPr id="80" name="TextBox 79">
            <a:extLst>
              <a:ext uri="{FF2B5EF4-FFF2-40B4-BE49-F238E27FC236}">
                <a16:creationId xmlns:a16="http://schemas.microsoft.com/office/drawing/2014/main" id="{99611814-9181-4C43-8A96-BE51830E6DAF}"/>
              </a:ext>
            </a:extLst>
          </p:cNvPr>
          <p:cNvSpPr txBox="1"/>
          <p:nvPr/>
        </p:nvSpPr>
        <p:spPr>
          <a:xfrm>
            <a:off x="8463417" y="4536047"/>
            <a:ext cx="2376031" cy="350904"/>
          </a:xfrm>
          <a:prstGeom prst="rect">
            <a:avLst/>
          </a:prstGeom>
        </p:spPr>
        <p:txBody>
          <a:bodyPr wrap="square" lIns="0" tIns="0" rIns="0" bIns="0" numCol="1" spcCol="360000" rtlCol="0">
            <a:noAutofit/>
          </a:bodyPr>
          <a:lstStyle/>
          <a:p>
            <a:r>
              <a:rPr lang="en-US" sz="1400">
                <a:solidFill>
                  <a:schemeClr val="tx1">
                    <a:lumMod val="95000"/>
                    <a:lumOff val="5000"/>
                  </a:schemeClr>
                </a:solidFill>
                <a:ea typeface="Roboto" panose="02000000000000000000" pitchFamily="2" charset="0"/>
              </a:rPr>
              <a:t>Semi-annual meetings with sections to discuss challenges</a:t>
            </a:r>
          </a:p>
        </p:txBody>
      </p:sp>
      <p:sp>
        <p:nvSpPr>
          <p:cNvPr id="81" name="TextBox 80">
            <a:extLst>
              <a:ext uri="{FF2B5EF4-FFF2-40B4-BE49-F238E27FC236}">
                <a16:creationId xmlns:a16="http://schemas.microsoft.com/office/drawing/2014/main" id="{75074F20-D02A-C749-B201-304FF1B026F6}"/>
              </a:ext>
            </a:extLst>
          </p:cNvPr>
          <p:cNvSpPr txBox="1"/>
          <p:nvPr/>
        </p:nvSpPr>
        <p:spPr>
          <a:xfrm>
            <a:off x="6972684" y="5328925"/>
            <a:ext cx="931197" cy="267463"/>
          </a:xfrm>
          <a:prstGeom prst="rect">
            <a:avLst/>
          </a:prstGeom>
          <a:noFill/>
        </p:spPr>
        <p:txBody>
          <a:bodyPr wrap="square" lIns="0" tIns="0" rIns="0" bIns="0" numCol="1" spcCol="360000" rtlCol="0">
            <a:noAutofit/>
          </a:bodyPr>
          <a:lstStyle/>
          <a:p>
            <a:pPr algn="ctr">
              <a:lnSpc>
                <a:spcPct val="110000"/>
              </a:lnSpc>
              <a:tabLst/>
            </a:pPr>
            <a:r>
              <a:rPr lang="en-US" sz="1200" b="1">
                <a:solidFill>
                  <a:schemeClr val="tx1">
                    <a:lumMod val="50000"/>
                  </a:schemeClr>
                </a:solidFill>
                <a:latin typeface="Montserrat" pitchFamily="2" charset="77"/>
                <a:ea typeface="Roboto Condensed Light" panose="02000000000000000000" pitchFamily="2" charset="0"/>
              </a:rPr>
              <a:t>High</a:t>
            </a:r>
            <a:endParaRPr lang="en-CA" sz="1200" b="1">
              <a:solidFill>
                <a:schemeClr val="tx1">
                  <a:lumMod val="50000"/>
                </a:schemeClr>
              </a:solidFill>
              <a:latin typeface="Montserrat" pitchFamily="2" charset="77"/>
              <a:ea typeface="Roboto Condensed Light" panose="02000000000000000000" pitchFamily="2" charset="0"/>
            </a:endParaRPr>
          </a:p>
        </p:txBody>
      </p:sp>
      <p:sp>
        <p:nvSpPr>
          <p:cNvPr id="82" name="TextBox 81">
            <a:extLst>
              <a:ext uri="{FF2B5EF4-FFF2-40B4-BE49-F238E27FC236}">
                <a16:creationId xmlns:a16="http://schemas.microsoft.com/office/drawing/2014/main" id="{9EA7106A-EA3F-6E4B-9E53-F3094F6D567F}"/>
              </a:ext>
            </a:extLst>
          </p:cNvPr>
          <p:cNvSpPr txBox="1"/>
          <p:nvPr/>
        </p:nvSpPr>
        <p:spPr>
          <a:xfrm>
            <a:off x="1350962" y="2258515"/>
            <a:ext cx="931197" cy="267463"/>
          </a:xfrm>
          <a:prstGeom prst="rect">
            <a:avLst/>
          </a:prstGeom>
          <a:noFill/>
        </p:spPr>
        <p:txBody>
          <a:bodyPr wrap="square" lIns="0" tIns="0" rIns="0" bIns="0" numCol="1" spcCol="360000" rtlCol="0">
            <a:noAutofit/>
          </a:bodyPr>
          <a:lstStyle/>
          <a:p>
            <a:pPr algn="ctr">
              <a:lnSpc>
                <a:spcPct val="110000"/>
              </a:lnSpc>
              <a:tabLst/>
            </a:pPr>
            <a:r>
              <a:rPr lang="en-US" sz="1200" b="1">
                <a:solidFill>
                  <a:schemeClr val="tx1">
                    <a:lumMod val="50000"/>
                  </a:schemeClr>
                </a:solidFill>
                <a:latin typeface="Montserrat" pitchFamily="2" charset="77"/>
                <a:ea typeface="Roboto Condensed Light" panose="02000000000000000000" pitchFamily="2" charset="0"/>
              </a:rPr>
              <a:t>High</a:t>
            </a:r>
            <a:endParaRPr lang="en-CA" sz="1200" b="1">
              <a:solidFill>
                <a:schemeClr val="tx1">
                  <a:lumMod val="50000"/>
                </a:schemeClr>
              </a:solidFill>
              <a:latin typeface="Montserrat" pitchFamily="2" charset="77"/>
              <a:ea typeface="Roboto Condensed Light" panose="02000000000000000000" pitchFamily="2" charset="0"/>
            </a:endParaRPr>
          </a:p>
        </p:txBody>
      </p:sp>
      <p:sp>
        <p:nvSpPr>
          <p:cNvPr id="83" name="TextBox 82">
            <a:extLst>
              <a:ext uri="{FF2B5EF4-FFF2-40B4-BE49-F238E27FC236}">
                <a16:creationId xmlns:a16="http://schemas.microsoft.com/office/drawing/2014/main" id="{F81B201A-CE00-1A45-82C0-941DEC042C37}"/>
              </a:ext>
            </a:extLst>
          </p:cNvPr>
          <p:cNvSpPr txBox="1"/>
          <p:nvPr/>
        </p:nvSpPr>
        <p:spPr>
          <a:xfrm>
            <a:off x="1358744" y="5348330"/>
            <a:ext cx="931197" cy="267463"/>
          </a:xfrm>
          <a:prstGeom prst="rect">
            <a:avLst/>
          </a:prstGeom>
          <a:noFill/>
        </p:spPr>
        <p:txBody>
          <a:bodyPr wrap="square" lIns="0" tIns="0" rIns="0" bIns="0" numCol="1" spcCol="360000" rtlCol="0">
            <a:noAutofit/>
          </a:bodyPr>
          <a:lstStyle/>
          <a:p>
            <a:pPr algn="ctr">
              <a:lnSpc>
                <a:spcPct val="110000"/>
              </a:lnSpc>
              <a:tabLst/>
            </a:pPr>
            <a:r>
              <a:rPr lang="en-US" sz="1200" b="1">
                <a:solidFill>
                  <a:schemeClr val="tx1">
                    <a:lumMod val="50000"/>
                  </a:schemeClr>
                </a:solidFill>
                <a:latin typeface="Montserrat" pitchFamily="2" charset="77"/>
                <a:ea typeface="Roboto Condensed Light" panose="02000000000000000000" pitchFamily="2" charset="0"/>
              </a:rPr>
              <a:t>Low</a:t>
            </a:r>
            <a:endParaRPr lang="en-CA" sz="1200" b="1">
              <a:solidFill>
                <a:schemeClr val="tx1">
                  <a:lumMod val="50000"/>
                </a:schemeClr>
              </a:solidFill>
              <a:latin typeface="Montserrat" pitchFamily="2" charset="77"/>
              <a:ea typeface="Roboto Condensed Light" panose="02000000000000000000" pitchFamily="2" charset="0"/>
            </a:endParaRPr>
          </a:p>
        </p:txBody>
      </p:sp>
      <p:sp>
        <p:nvSpPr>
          <p:cNvPr id="84" name="TextBox 83">
            <a:extLst>
              <a:ext uri="{FF2B5EF4-FFF2-40B4-BE49-F238E27FC236}">
                <a16:creationId xmlns:a16="http://schemas.microsoft.com/office/drawing/2014/main" id="{E18EE53D-B5AA-3249-BB8A-BC181A7F7207}"/>
              </a:ext>
            </a:extLst>
          </p:cNvPr>
          <p:cNvSpPr txBox="1"/>
          <p:nvPr/>
        </p:nvSpPr>
        <p:spPr>
          <a:xfrm>
            <a:off x="8463417" y="1848765"/>
            <a:ext cx="1939925" cy="246221"/>
          </a:xfrm>
          <a:prstGeom prst="rect">
            <a:avLst/>
          </a:prstGeom>
        </p:spPr>
        <p:txBody>
          <a:bodyPr wrap="square" lIns="0" tIns="0" rIns="0" bIns="0" rtlCol="0">
            <a:spAutoFit/>
          </a:bodyPr>
          <a:lstStyle/>
          <a:p>
            <a:pPr defTabSz="806867"/>
            <a:r>
              <a:rPr lang="en-CA" sz="1600" b="1">
                <a:latin typeface="+mj-lt"/>
                <a:cs typeface="Arial" panose="020B0604020202020204" pitchFamily="34" charset="0"/>
              </a:rPr>
              <a:t>IT Initiatives</a:t>
            </a:r>
          </a:p>
        </p:txBody>
      </p:sp>
      <p:sp>
        <p:nvSpPr>
          <p:cNvPr id="4" name="Rectangle: Rounded Corners 3">
            <a:extLst>
              <a:ext uri="{FF2B5EF4-FFF2-40B4-BE49-F238E27FC236}">
                <a16:creationId xmlns:a16="http://schemas.microsoft.com/office/drawing/2014/main" id="{F128105A-F4F6-5250-66BF-B72AF1A46C51}"/>
              </a:ext>
            </a:extLst>
          </p:cNvPr>
          <p:cNvSpPr/>
          <p:nvPr/>
        </p:nvSpPr>
        <p:spPr>
          <a:xfrm>
            <a:off x="2734838" y="4160319"/>
            <a:ext cx="1629276" cy="302400"/>
          </a:xfrm>
          <a:prstGeom prst="roundRect">
            <a:avLst>
              <a:gd name="adj" fmla="val 0"/>
            </a:avLst>
          </a:prstGeom>
          <a:gradFill>
            <a:gsLst>
              <a:gs pos="100000">
                <a:schemeClr val="accent4">
                  <a:lumMod val="50000"/>
                </a:schemeClr>
              </a:gs>
              <a:gs pos="0">
                <a:schemeClr val="accent4">
                  <a:lumMod val="75000"/>
                </a:schemeClr>
              </a:gs>
            </a:gsLst>
            <a:lin ang="27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en-US" sz="900">
                <a:solidFill>
                  <a:schemeClr val="bg1"/>
                </a:solidFill>
                <a:latin typeface="Montserrat" pitchFamily="2" charset="77"/>
                <a:ea typeface="Roboto" panose="02000000000000000000" pitchFamily="2" charset="0"/>
              </a:rPr>
              <a:t>IT Innovation</a:t>
            </a:r>
          </a:p>
        </p:txBody>
      </p:sp>
      <p:pic>
        <p:nvPicPr>
          <p:cNvPr id="6" name="Picture 5">
            <a:extLst>
              <a:ext uri="{FF2B5EF4-FFF2-40B4-BE49-F238E27FC236}">
                <a16:creationId xmlns:a16="http://schemas.microsoft.com/office/drawing/2014/main" id="{84DEA6C3-F1A9-0D38-CEED-FCE8C3E187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015" y="6273155"/>
            <a:ext cx="706441" cy="396142"/>
          </a:xfrm>
          <a:prstGeom prst="rect">
            <a:avLst/>
          </a:prstGeom>
        </p:spPr>
      </p:pic>
      <p:cxnSp>
        <p:nvCxnSpPr>
          <p:cNvPr id="7" name="Straight Connector 6">
            <a:extLst>
              <a:ext uri="{FF2B5EF4-FFF2-40B4-BE49-F238E27FC236}">
                <a16:creationId xmlns:a16="http://schemas.microsoft.com/office/drawing/2014/main" id="{7F7413DF-E1D6-D8E7-3AD3-9B28257C30C6}"/>
              </a:ext>
            </a:extLst>
          </p:cNvPr>
          <p:cNvCxnSpPr>
            <a:cxnSpLocks/>
          </p:cNvCxnSpPr>
          <p:nvPr/>
        </p:nvCxnSpPr>
        <p:spPr>
          <a:xfrm>
            <a:off x="355015" y="1555519"/>
            <a:ext cx="11503610" cy="0"/>
          </a:xfrm>
          <a:prstGeom prst="line">
            <a:avLst/>
          </a:prstGeom>
          <a:ln>
            <a:solidFill>
              <a:srgbClr val="1F4057"/>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38948A3-859F-3F3D-4A82-CCA54CF78934}"/>
              </a:ext>
            </a:extLst>
          </p:cNvPr>
          <p:cNvSpPr txBox="1"/>
          <p:nvPr/>
        </p:nvSpPr>
        <p:spPr>
          <a:xfrm>
            <a:off x="1436566" y="5914115"/>
            <a:ext cx="1882353" cy="644114"/>
          </a:xfrm>
          <a:prstGeom prst="rect">
            <a:avLst/>
          </a:prstGeom>
        </p:spPr>
        <p:txBody>
          <a:bodyPr wrap="none" lIns="0" tIns="0" rIns="0" bIns="0" numCol="1" spcCol="360000" rtlCol="0">
            <a:noAutofit/>
          </a:bodyPr>
          <a:lstStyle/>
          <a:p>
            <a:pPr algn="l">
              <a:lnSpc>
                <a:spcPct val="110000"/>
              </a:lnSpc>
              <a:tabLst/>
            </a:pPr>
            <a:r>
              <a:rPr lang="en-US" sz="1200">
                <a:solidFill>
                  <a:schemeClr val="tx1">
                    <a:lumMod val="50000"/>
                  </a:schemeClr>
                </a:solidFill>
                <a:ea typeface="Roboto Condensed Light" panose="02000000000000000000" pitchFamily="2" charset="0"/>
              </a:rPr>
              <a:t>*Source: Diagnostic analysis of </a:t>
            </a:r>
          </a:p>
          <a:p>
            <a:pPr algn="l">
              <a:lnSpc>
                <a:spcPct val="110000"/>
              </a:lnSpc>
              <a:tabLst/>
            </a:pPr>
            <a:r>
              <a:rPr lang="en-US" sz="1200">
                <a:solidFill>
                  <a:schemeClr val="tx1">
                    <a:lumMod val="50000"/>
                  </a:schemeClr>
                </a:solidFill>
                <a:ea typeface="Roboto Condensed Light" panose="02000000000000000000" pitchFamily="2" charset="0"/>
              </a:rPr>
              <a:t>IT Management &amp; Governance Diagnostic</a:t>
            </a:r>
          </a:p>
          <a:p>
            <a:pPr algn="l">
              <a:lnSpc>
                <a:spcPct val="110000"/>
              </a:lnSpc>
              <a:tabLst/>
            </a:pPr>
            <a:r>
              <a:rPr lang="en-US" sz="1200">
                <a:solidFill>
                  <a:schemeClr val="tx1">
                    <a:lumMod val="50000"/>
                  </a:schemeClr>
                </a:solidFill>
                <a:ea typeface="Roboto Condensed Light" panose="02000000000000000000" pitchFamily="2" charset="0"/>
              </a:rPr>
              <a:t>scores. </a:t>
            </a:r>
          </a:p>
        </p:txBody>
      </p:sp>
    </p:spTree>
    <p:extLst>
      <p:ext uri="{BB962C8B-B14F-4D97-AF65-F5344CB8AC3E}">
        <p14:creationId xmlns:p14="http://schemas.microsoft.com/office/powerpoint/2010/main" val="33782116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Table 77">
            <a:extLst>
              <a:ext uri="{FF2B5EF4-FFF2-40B4-BE49-F238E27FC236}">
                <a16:creationId xmlns:a16="http://schemas.microsoft.com/office/drawing/2014/main" id="{6370ECB4-4442-471B-8D97-60A6841BC9AB}"/>
              </a:ext>
            </a:extLst>
          </p:cNvPr>
          <p:cNvGraphicFramePr>
            <a:graphicFrameLocks noGrp="1"/>
          </p:cNvGraphicFramePr>
          <p:nvPr>
            <p:extLst>
              <p:ext uri="{D42A27DB-BD31-4B8C-83A1-F6EECF244321}">
                <p14:modId xmlns:p14="http://schemas.microsoft.com/office/powerpoint/2010/main" val="1648450004"/>
              </p:ext>
            </p:extLst>
          </p:nvPr>
        </p:nvGraphicFramePr>
        <p:xfrm>
          <a:off x="6099142" y="3719654"/>
          <a:ext cx="4021006" cy="822960"/>
        </p:xfrm>
        <a:graphic>
          <a:graphicData uri="http://schemas.openxmlformats.org/drawingml/2006/table">
            <a:tbl>
              <a:tblPr firstRow="1" bandRow="1">
                <a:tableStyleId>{5C22544A-7EE6-4342-B048-85BDC9FD1C3A}</a:tableStyleId>
              </a:tblPr>
              <a:tblGrid>
                <a:gridCol w="4021006">
                  <a:extLst>
                    <a:ext uri="{9D8B030D-6E8A-4147-A177-3AD203B41FA5}">
                      <a16:colId xmlns:a16="http://schemas.microsoft.com/office/drawing/2014/main" val="920872177"/>
                    </a:ext>
                  </a:extLst>
                </a:gridCol>
              </a:tblGrid>
              <a:tr h="205674">
                <a:tc>
                  <a:txBody>
                    <a:bodyPr/>
                    <a:lstStyle/>
                    <a:p>
                      <a:pPr marL="0" algn="l" defTabSz="914309" rtl="0" eaLnBrk="1" latinLnBrk="0" hangingPunct="1"/>
                      <a:r>
                        <a:rPr lang="en-US" sz="1200" b="0" i="0" kern="1200">
                          <a:solidFill>
                            <a:srgbClr val="4A4A4A"/>
                          </a:solidFill>
                          <a:latin typeface="+mn-lt"/>
                          <a:ea typeface="Roboto Light" panose="02000000000000000000" pitchFamily="2" charset="0"/>
                          <a:cs typeface="+mn-cs"/>
                        </a:rPr>
                        <a:t>Complete and communicate an IT strategy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61511113"/>
                  </a:ext>
                </a:extLst>
              </a:tr>
              <a:tr h="205674">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sz="1200" b="0" i="0" kern="1200">
                          <a:solidFill>
                            <a:srgbClr val="4A4A4A"/>
                          </a:solidFill>
                          <a:latin typeface="+mn-lt"/>
                          <a:ea typeface="Roboto Light" panose="02000000000000000000" pitchFamily="2" charset="0"/>
                          <a:cs typeface="+mn-cs"/>
                        </a:rPr>
                        <a:t>Implement Asset management System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1748132"/>
                  </a:ext>
                </a:extLst>
              </a:tr>
              <a:tr h="205674">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sz="1200" b="0" i="0" kern="1200">
                          <a:solidFill>
                            <a:srgbClr val="4A4A4A"/>
                          </a:solidFill>
                          <a:latin typeface="+mn-lt"/>
                          <a:ea typeface="Roboto Light" panose="02000000000000000000" pitchFamily="2" charset="0"/>
                          <a:cs typeface="+mn-cs"/>
                        </a:rPr>
                        <a:t>Semi-annual meetings with sections to discuss challenges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86499998"/>
                  </a:ext>
                </a:extLst>
              </a:tr>
            </a:tbl>
          </a:graphicData>
        </a:graphic>
      </p:graphicFrame>
      <p:sp>
        <p:nvSpPr>
          <p:cNvPr id="2" name="Title 1">
            <a:extLst>
              <a:ext uri="{FF2B5EF4-FFF2-40B4-BE49-F238E27FC236}">
                <a16:creationId xmlns:a16="http://schemas.microsoft.com/office/drawing/2014/main" id="{0676AEE9-B2F7-6A43-8FC3-53EDB410BFD0}"/>
              </a:ext>
            </a:extLst>
          </p:cNvPr>
          <p:cNvSpPr>
            <a:spLocks noGrp="1"/>
          </p:cNvSpPr>
          <p:nvPr>
            <p:ph type="title"/>
          </p:nvPr>
        </p:nvSpPr>
        <p:spPr>
          <a:xfrm>
            <a:off x="343842" y="424114"/>
            <a:ext cx="11194566" cy="1130188"/>
          </a:xfrm>
        </p:spPr>
        <p:txBody>
          <a:bodyPr/>
          <a:lstStyle/>
          <a:p>
            <a:r>
              <a:rPr lang="en-US" sz="3200" b="1">
                <a:latin typeface="+mj-lt"/>
              </a:rPr>
              <a:t>In summary, IT identified </a:t>
            </a:r>
            <a:r>
              <a:rPr lang="en-US" sz="3200" b="1">
                <a:solidFill>
                  <a:schemeClr val="accent4"/>
                </a:solidFill>
                <a:latin typeface="+mj-lt"/>
              </a:rPr>
              <a:t>3</a:t>
            </a:r>
            <a:r>
              <a:rPr lang="en-US" sz="3200" b="1">
                <a:latin typeface="+mj-lt"/>
              </a:rPr>
              <a:t> major initiatives to maintain &amp; improve IT excellence and reduce risk</a:t>
            </a:r>
          </a:p>
        </p:txBody>
      </p:sp>
      <p:sp>
        <p:nvSpPr>
          <p:cNvPr id="12" name="TextBox 11">
            <a:extLst>
              <a:ext uri="{FF2B5EF4-FFF2-40B4-BE49-F238E27FC236}">
                <a16:creationId xmlns:a16="http://schemas.microsoft.com/office/drawing/2014/main" id="{9E6432BE-F84B-AC48-9BB2-CFDD5DC8B647}"/>
              </a:ext>
            </a:extLst>
          </p:cNvPr>
          <p:cNvSpPr txBox="1"/>
          <p:nvPr/>
        </p:nvSpPr>
        <p:spPr>
          <a:xfrm>
            <a:off x="6096794" y="3305889"/>
            <a:ext cx="2725105" cy="246221"/>
          </a:xfrm>
          <a:prstGeom prst="rect">
            <a:avLst/>
          </a:prstGeom>
          <a:noFill/>
        </p:spPr>
        <p:txBody>
          <a:bodyPr wrap="none" lIns="0" tIns="0" rIns="0" bIns="0" rtlCol="0" anchor="b" anchorCtr="0">
            <a:spAutoFit/>
          </a:bodyPr>
          <a:lstStyle/>
          <a:p>
            <a:pPr lvl="0">
              <a:defRPr/>
            </a:pPr>
            <a:r>
              <a:rPr lang="en-US" sz="1600" b="1">
                <a:solidFill>
                  <a:srgbClr val="494949"/>
                </a:solidFill>
                <a:latin typeface="+mj-lt"/>
                <a:ea typeface="League Spartan" charset="0"/>
                <a:cs typeface="Poppins" pitchFamily="2" charset="77"/>
              </a:rPr>
              <a:t>Core IT Process Initiatives:</a:t>
            </a:r>
          </a:p>
        </p:txBody>
      </p:sp>
      <p:sp>
        <p:nvSpPr>
          <p:cNvPr id="14" name="Arc 13">
            <a:extLst>
              <a:ext uri="{FF2B5EF4-FFF2-40B4-BE49-F238E27FC236}">
                <a16:creationId xmlns:a16="http://schemas.microsoft.com/office/drawing/2014/main" id="{3CD3BEFB-1316-FD40-978C-A93F36A60BC3}"/>
              </a:ext>
            </a:extLst>
          </p:cNvPr>
          <p:cNvSpPr/>
          <p:nvPr/>
        </p:nvSpPr>
        <p:spPr>
          <a:xfrm>
            <a:off x="1173593" y="2085256"/>
            <a:ext cx="4159057" cy="4159057"/>
          </a:xfrm>
          <a:prstGeom prst="arc">
            <a:avLst>
              <a:gd name="adj1" fmla="val 16200000"/>
              <a:gd name="adj2" fmla="val 5453292"/>
            </a:avLst>
          </a:prstGeom>
          <a:noFill/>
          <a:ln w="38100" cap="rnd" cmpd="sng" algn="ctr">
            <a:solidFill>
              <a:srgbClr val="FFFFFF">
                <a:lumMod val="85000"/>
              </a:srgbClr>
            </a:solidFill>
            <a:prstDash val="dash"/>
            <a:miter lim="800000"/>
          </a:ln>
          <a:effectLst/>
        </p:spPr>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900" u="none" strike="noStrike" kern="0" cap="none" spc="0" normalizeH="0" baseline="0" noProof="0">
              <a:ln>
                <a:noFill/>
              </a:ln>
              <a:solidFill>
                <a:srgbClr val="494949"/>
              </a:solidFill>
              <a:effectLst/>
              <a:uLnTx/>
              <a:uFillTx/>
              <a:latin typeface="Roboto Light" panose="02000000000000000000" pitchFamily="2" charset="0"/>
              <a:ea typeface="+mn-ea"/>
              <a:cs typeface="+mn-cs"/>
            </a:endParaRPr>
          </a:p>
        </p:txBody>
      </p:sp>
      <p:sp>
        <p:nvSpPr>
          <p:cNvPr id="15" name="Freeform 17">
            <a:extLst>
              <a:ext uri="{FF2B5EF4-FFF2-40B4-BE49-F238E27FC236}">
                <a16:creationId xmlns:a16="http://schemas.microsoft.com/office/drawing/2014/main" id="{33EC78E0-4F0F-D14F-BAEB-59A4F07EFD36}"/>
              </a:ext>
            </a:extLst>
          </p:cNvPr>
          <p:cNvSpPr/>
          <p:nvPr/>
        </p:nvSpPr>
        <p:spPr>
          <a:xfrm>
            <a:off x="3242443" y="2349480"/>
            <a:ext cx="1815306" cy="3630611"/>
          </a:xfrm>
          <a:custGeom>
            <a:avLst/>
            <a:gdLst>
              <a:gd name="connsiteX0" fmla="*/ 0 w 4613275"/>
              <a:gd name="connsiteY0" fmla="*/ 0 h 9226550"/>
              <a:gd name="connsiteX1" fmla="*/ 4613275 w 4613275"/>
              <a:gd name="connsiteY1" fmla="*/ 4613275 h 9226550"/>
              <a:gd name="connsiteX2" fmla="*/ 0 w 4613275"/>
              <a:gd name="connsiteY2" fmla="*/ 9226550 h 9226550"/>
              <a:gd name="connsiteX3" fmla="*/ 0 w 4613275"/>
              <a:gd name="connsiteY3" fmla="*/ 8926779 h 9226550"/>
              <a:gd name="connsiteX4" fmla="*/ 4313504 w 4613275"/>
              <a:gd name="connsiteY4" fmla="*/ 4613275 h 9226550"/>
              <a:gd name="connsiteX5" fmla="*/ 0 w 4613275"/>
              <a:gd name="connsiteY5" fmla="*/ 299771 h 922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3275" h="9226550">
                <a:moveTo>
                  <a:pt x="0" y="0"/>
                </a:moveTo>
                <a:cubicBezTo>
                  <a:pt x="2547841" y="0"/>
                  <a:pt x="4613275" y="2065434"/>
                  <a:pt x="4613275" y="4613275"/>
                </a:cubicBezTo>
                <a:cubicBezTo>
                  <a:pt x="4613275" y="7161116"/>
                  <a:pt x="2547841" y="9226550"/>
                  <a:pt x="0" y="9226550"/>
                </a:cubicBezTo>
                <a:lnTo>
                  <a:pt x="0" y="8926779"/>
                </a:lnTo>
                <a:cubicBezTo>
                  <a:pt x="2382282" y="8926779"/>
                  <a:pt x="4313504" y="6995557"/>
                  <a:pt x="4313504" y="4613275"/>
                </a:cubicBezTo>
                <a:cubicBezTo>
                  <a:pt x="4313504" y="2230993"/>
                  <a:pt x="2382282" y="299771"/>
                  <a:pt x="0" y="299771"/>
                </a:cubicBezTo>
                <a:close/>
              </a:path>
            </a:pathLst>
          </a:custGeom>
          <a:solidFill>
            <a:srgbClr val="FFFFFF">
              <a:lumMod val="8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900" u="none" strike="noStrike" kern="0" cap="none" spc="0" normalizeH="0" baseline="0" noProof="0">
              <a:ln>
                <a:noFill/>
              </a:ln>
              <a:solidFill>
                <a:srgbClr val="494949"/>
              </a:solidFill>
              <a:effectLst/>
              <a:uLnTx/>
              <a:uFillTx/>
              <a:latin typeface="Roboto Light" panose="02000000000000000000" pitchFamily="2" charset="0"/>
              <a:ea typeface="+mn-ea"/>
              <a:cs typeface="+mn-cs"/>
            </a:endParaRPr>
          </a:p>
        </p:txBody>
      </p:sp>
      <p:sp>
        <p:nvSpPr>
          <p:cNvPr id="16" name="TextBox 15">
            <a:extLst>
              <a:ext uri="{FF2B5EF4-FFF2-40B4-BE49-F238E27FC236}">
                <a16:creationId xmlns:a16="http://schemas.microsoft.com/office/drawing/2014/main" id="{620A606F-693B-984E-818F-E623968FA0CD}"/>
              </a:ext>
            </a:extLst>
          </p:cNvPr>
          <p:cNvSpPr txBox="1"/>
          <p:nvPr/>
        </p:nvSpPr>
        <p:spPr>
          <a:xfrm>
            <a:off x="1724585" y="3949047"/>
            <a:ext cx="1944688" cy="249812"/>
          </a:xfrm>
          <a:prstGeom prst="rect">
            <a:avLst/>
          </a:prstGeom>
          <a:noFill/>
        </p:spPr>
        <p:txBody>
          <a:bodyPr wrap="square" lIns="0" tIns="0" rIns="0" bIns="0" rtlCol="0" anchor="ctr" anchorCtr="0">
            <a:spAutoFit/>
          </a:bodyPr>
          <a:lstStyle/>
          <a:p>
            <a:pPr algn="ctr">
              <a:lnSpc>
                <a:spcPct val="110000"/>
              </a:lnSpc>
            </a:pPr>
            <a:r>
              <a:rPr lang="en-US" sz="1600" b="1">
                <a:latin typeface="+mj-lt"/>
                <a:ea typeface="League Spartan" charset="0"/>
                <a:cs typeface="Poppins" pitchFamily="2" charset="77"/>
              </a:rPr>
              <a:t>IT Excellence</a:t>
            </a:r>
          </a:p>
        </p:txBody>
      </p:sp>
      <p:sp>
        <p:nvSpPr>
          <p:cNvPr id="17" name="Oval 16">
            <a:extLst>
              <a:ext uri="{FF2B5EF4-FFF2-40B4-BE49-F238E27FC236}">
                <a16:creationId xmlns:a16="http://schemas.microsoft.com/office/drawing/2014/main" id="{3874D3E0-DE99-EF44-AA65-4580CC69D1CE}"/>
              </a:ext>
            </a:extLst>
          </p:cNvPr>
          <p:cNvSpPr>
            <a:spLocks noChangeAspect="1"/>
          </p:cNvSpPr>
          <p:nvPr/>
        </p:nvSpPr>
        <p:spPr>
          <a:xfrm>
            <a:off x="4877722" y="3850361"/>
            <a:ext cx="228600" cy="228600"/>
          </a:xfrm>
          <a:prstGeom prst="ellipse">
            <a:avLst/>
          </a:prstGeom>
          <a:solidFill>
            <a:schemeClr val="accent4"/>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900" u="none" strike="noStrike" kern="0" cap="none" spc="0" normalizeH="0" baseline="0" noProof="0">
              <a:ln>
                <a:noFill/>
              </a:ln>
              <a:solidFill>
                <a:srgbClr val="FFFFFF"/>
              </a:solidFill>
              <a:effectLst/>
              <a:uLnTx/>
              <a:uFillTx/>
              <a:latin typeface="Roboto Light" panose="02000000000000000000" pitchFamily="2" charset="0"/>
              <a:ea typeface="+mn-ea"/>
              <a:cs typeface="+mn-cs"/>
            </a:endParaRPr>
          </a:p>
        </p:txBody>
      </p:sp>
      <p:grpSp>
        <p:nvGrpSpPr>
          <p:cNvPr id="18" name="Group 17">
            <a:extLst>
              <a:ext uri="{FF2B5EF4-FFF2-40B4-BE49-F238E27FC236}">
                <a16:creationId xmlns:a16="http://schemas.microsoft.com/office/drawing/2014/main" id="{DBE17954-F6A8-9744-8EA0-CB41ED12DE9E}"/>
              </a:ext>
            </a:extLst>
          </p:cNvPr>
          <p:cNvGrpSpPr/>
          <p:nvPr/>
        </p:nvGrpSpPr>
        <p:grpSpPr>
          <a:xfrm>
            <a:off x="1028024" y="3661879"/>
            <a:ext cx="777370" cy="774826"/>
            <a:chOff x="386528" y="413334"/>
            <a:chExt cx="777370" cy="774826"/>
          </a:xfrm>
          <a:solidFill>
            <a:schemeClr val="accent4"/>
          </a:solidFill>
        </p:grpSpPr>
        <p:sp>
          <p:nvSpPr>
            <p:cNvPr id="19" name="Oval 18">
              <a:extLst>
                <a:ext uri="{FF2B5EF4-FFF2-40B4-BE49-F238E27FC236}">
                  <a16:creationId xmlns:a16="http://schemas.microsoft.com/office/drawing/2014/main" id="{F6CBD48F-9AB5-4C46-80CE-CA53043FDFE1}"/>
                </a:ext>
              </a:extLst>
            </p:cNvPr>
            <p:cNvSpPr/>
            <p:nvPr/>
          </p:nvSpPr>
          <p:spPr>
            <a:xfrm>
              <a:off x="386528" y="413334"/>
              <a:ext cx="774826" cy="774826"/>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10000"/>
                </a:lnSpc>
                <a:spcBef>
                  <a:spcPts val="0"/>
                </a:spcBef>
                <a:spcAft>
                  <a:spcPts val="0"/>
                </a:spcAft>
                <a:buClrTx/>
                <a:buSzTx/>
                <a:buFontTx/>
                <a:buNone/>
                <a:tabLst/>
                <a:defRPr/>
              </a:pPr>
              <a:endParaRPr kumimoji="0" lang="en-US" sz="900" u="none" strike="noStrike" kern="0" cap="none" spc="0" normalizeH="0" baseline="0" noProof="0">
                <a:ln>
                  <a:noFill/>
                </a:ln>
                <a:solidFill>
                  <a:srgbClr val="FFFFFF"/>
                </a:solidFill>
                <a:effectLst/>
                <a:uLnTx/>
                <a:uFillTx/>
                <a:latin typeface="Roboto Light" panose="02000000000000000000" pitchFamily="2" charset="0"/>
                <a:ea typeface="+mn-ea"/>
                <a:cs typeface="+mn-cs"/>
              </a:endParaRPr>
            </a:p>
          </p:txBody>
        </p:sp>
        <p:sp>
          <p:nvSpPr>
            <p:cNvPr id="21" name="TextBox 20">
              <a:extLst>
                <a:ext uri="{FF2B5EF4-FFF2-40B4-BE49-F238E27FC236}">
                  <a16:creationId xmlns:a16="http://schemas.microsoft.com/office/drawing/2014/main" id="{47F8E4A6-E78E-EE4E-8615-A4BA501859EA}"/>
                </a:ext>
              </a:extLst>
            </p:cNvPr>
            <p:cNvSpPr txBox="1"/>
            <p:nvPr/>
          </p:nvSpPr>
          <p:spPr>
            <a:xfrm>
              <a:off x="389072" y="601816"/>
              <a:ext cx="774826" cy="430887"/>
            </a:xfrm>
            <a:prstGeom prst="rect">
              <a:avLst/>
            </a:prstGeom>
            <a:noFill/>
          </p:spPr>
          <p:txBody>
            <a:bodyPr wrap="square" lIns="0" tIns="0" rIns="0" bIns="0" rtlCol="0" anchor="ctr" anchorCtr="0">
              <a:spAutoFit/>
            </a:bodyPr>
            <a:lstStyle/>
            <a:p>
              <a:pPr algn="ctr"/>
              <a:r>
                <a:rPr lang="en-US" sz="2800" b="1">
                  <a:solidFill>
                    <a:srgbClr val="FFFFFF"/>
                  </a:solidFill>
                  <a:latin typeface="Exo" panose="02000503000000000000" pitchFamily="2" charset="77"/>
                  <a:ea typeface="League Spartan" charset="0"/>
                  <a:cs typeface="Poppins" pitchFamily="2" charset="77"/>
                </a:rPr>
                <a:t>02</a:t>
              </a:r>
            </a:p>
          </p:txBody>
        </p:sp>
      </p:grpSp>
      <p:pic>
        <p:nvPicPr>
          <p:cNvPr id="3" name="Picture 2">
            <a:extLst>
              <a:ext uri="{FF2B5EF4-FFF2-40B4-BE49-F238E27FC236}">
                <a16:creationId xmlns:a16="http://schemas.microsoft.com/office/drawing/2014/main" id="{7D6E0868-66FB-2EA8-5234-4836410A20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015" y="6273155"/>
            <a:ext cx="706441" cy="396142"/>
          </a:xfrm>
          <a:prstGeom prst="rect">
            <a:avLst/>
          </a:prstGeom>
        </p:spPr>
      </p:pic>
      <p:cxnSp>
        <p:nvCxnSpPr>
          <p:cNvPr id="5" name="Straight Connector 4">
            <a:extLst>
              <a:ext uri="{FF2B5EF4-FFF2-40B4-BE49-F238E27FC236}">
                <a16:creationId xmlns:a16="http://schemas.microsoft.com/office/drawing/2014/main" id="{878D58C5-AF7C-6821-47AB-331571B9124E}"/>
              </a:ext>
            </a:extLst>
          </p:cNvPr>
          <p:cNvCxnSpPr>
            <a:cxnSpLocks/>
          </p:cNvCxnSpPr>
          <p:nvPr/>
        </p:nvCxnSpPr>
        <p:spPr>
          <a:xfrm>
            <a:off x="355015" y="1435610"/>
            <a:ext cx="11503610" cy="0"/>
          </a:xfrm>
          <a:prstGeom prst="line">
            <a:avLst/>
          </a:prstGeom>
          <a:ln>
            <a:solidFill>
              <a:srgbClr val="1F405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61019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E2924-B9FC-4967-9668-468F5A2CA0C0}"/>
              </a:ext>
            </a:extLst>
          </p:cNvPr>
          <p:cNvSpPr>
            <a:spLocks noGrp="1"/>
          </p:cNvSpPr>
          <p:nvPr>
            <p:ph type="title" idx="4294967295"/>
          </p:nvPr>
        </p:nvSpPr>
        <p:spPr>
          <a:xfrm>
            <a:off x="1402488" y="519425"/>
            <a:ext cx="9501188" cy="770900"/>
          </a:xfrm>
          <a:prstGeom prst="rect">
            <a:avLst/>
          </a:prstGeom>
        </p:spPr>
        <p:txBody>
          <a:bodyPr vert="horz" lIns="0" tIns="0" rIns="0" bIns="0" rtlCol="0" anchor="t" anchorCtr="0">
            <a:noAutofit/>
          </a:bodyPr>
          <a:lstStyle/>
          <a:p>
            <a:r>
              <a:rPr lang="en-US" sz="3600" b="1">
                <a:latin typeface="+mj-lt"/>
              </a:rPr>
              <a:t>CEO-CIO Alignment</a:t>
            </a:r>
            <a:endParaRPr lang="en-CA" sz="3600" b="1">
              <a:latin typeface="+mj-lt"/>
            </a:endParaRPr>
          </a:p>
        </p:txBody>
      </p:sp>
      <p:grpSp>
        <p:nvGrpSpPr>
          <p:cNvPr id="56" name="Group 55">
            <a:extLst>
              <a:ext uri="{FF2B5EF4-FFF2-40B4-BE49-F238E27FC236}">
                <a16:creationId xmlns:a16="http://schemas.microsoft.com/office/drawing/2014/main" id="{CC500208-317D-D446-9517-E7A8159B283B}"/>
              </a:ext>
            </a:extLst>
          </p:cNvPr>
          <p:cNvGrpSpPr/>
          <p:nvPr/>
        </p:nvGrpSpPr>
        <p:grpSpPr>
          <a:xfrm>
            <a:off x="386528" y="413334"/>
            <a:ext cx="789245" cy="774826"/>
            <a:chOff x="386528" y="413334"/>
            <a:chExt cx="789245" cy="774826"/>
          </a:xfrm>
        </p:grpSpPr>
        <p:sp>
          <p:nvSpPr>
            <p:cNvPr id="57" name="Oval 56">
              <a:extLst>
                <a:ext uri="{FF2B5EF4-FFF2-40B4-BE49-F238E27FC236}">
                  <a16:creationId xmlns:a16="http://schemas.microsoft.com/office/drawing/2014/main" id="{076BDB5A-1984-8F4D-A42D-DFE26B1C1F48}"/>
                </a:ext>
              </a:extLst>
            </p:cNvPr>
            <p:cNvSpPr/>
            <p:nvPr/>
          </p:nvSpPr>
          <p:spPr>
            <a:xfrm>
              <a:off x="386528" y="413334"/>
              <a:ext cx="774826" cy="774826"/>
            </a:xfrm>
            <a:prstGeom prst="ellipse">
              <a:avLst/>
            </a:prstGeom>
            <a:solidFill>
              <a:schemeClr val="accent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10000"/>
                </a:lnSpc>
                <a:spcBef>
                  <a:spcPts val="0"/>
                </a:spcBef>
                <a:spcAft>
                  <a:spcPts val="0"/>
                </a:spcAft>
                <a:buClrTx/>
                <a:buSzTx/>
                <a:buFontTx/>
                <a:buNone/>
                <a:tabLst/>
                <a:defRPr/>
              </a:pPr>
              <a:endParaRPr kumimoji="0" lang="en-US" sz="900" u="none" strike="noStrike" kern="0" cap="none" spc="0" normalizeH="0" baseline="0" noProof="0">
                <a:ln>
                  <a:noFill/>
                </a:ln>
                <a:solidFill>
                  <a:srgbClr val="FFFFFF"/>
                </a:solidFill>
                <a:effectLst/>
                <a:uLnTx/>
                <a:uFillTx/>
                <a:latin typeface="Roboto Light" panose="02000000000000000000" pitchFamily="2" charset="0"/>
                <a:ea typeface="+mn-ea"/>
                <a:cs typeface="+mn-cs"/>
              </a:endParaRPr>
            </a:p>
          </p:txBody>
        </p:sp>
        <p:sp>
          <p:nvSpPr>
            <p:cNvPr id="58" name="TextBox 57">
              <a:extLst>
                <a:ext uri="{FF2B5EF4-FFF2-40B4-BE49-F238E27FC236}">
                  <a16:creationId xmlns:a16="http://schemas.microsoft.com/office/drawing/2014/main" id="{AD8B22C2-A327-4E48-B115-B2770567E072}"/>
                </a:ext>
              </a:extLst>
            </p:cNvPr>
            <p:cNvSpPr txBox="1"/>
            <p:nvPr/>
          </p:nvSpPr>
          <p:spPr>
            <a:xfrm>
              <a:off x="400947" y="613691"/>
              <a:ext cx="774826" cy="430887"/>
            </a:xfrm>
            <a:prstGeom prst="rect">
              <a:avLst/>
            </a:prstGeom>
            <a:noFill/>
          </p:spPr>
          <p:txBody>
            <a:bodyPr wrap="square" lIns="0" tIns="0" rIns="0" bIns="0" rtlCol="0" anchor="ctr" anchorCtr="0">
              <a:spAutoFit/>
            </a:bodyPr>
            <a:lstStyle/>
            <a:p>
              <a:pPr algn="ctr"/>
              <a:r>
                <a:rPr lang="en-US" sz="2800" b="1">
                  <a:solidFill>
                    <a:srgbClr val="FFFFFF"/>
                  </a:solidFill>
                  <a:latin typeface="Exo" panose="02000503000000000000" pitchFamily="2" charset="77"/>
                  <a:ea typeface="League Spartan" charset="0"/>
                  <a:cs typeface="Poppins" pitchFamily="2" charset="77"/>
                </a:rPr>
                <a:t>03</a:t>
              </a:r>
            </a:p>
          </p:txBody>
        </p:sp>
      </p:grpSp>
      <p:pic>
        <p:nvPicPr>
          <p:cNvPr id="3" name="Picture 2">
            <a:extLst>
              <a:ext uri="{FF2B5EF4-FFF2-40B4-BE49-F238E27FC236}">
                <a16:creationId xmlns:a16="http://schemas.microsoft.com/office/drawing/2014/main" id="{8C39B0EC-2864-47C5-97F8-20F6FD9C50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015" y="6273155"/>
            <a:ext cx="706441" cy="396142"/>
          </a:xfrm>
          <a:prstGeom prst="rect">
            <a:avLst/>
          </a:prstGeom>
        </p:spPr>
      </p:pic>
      <p:cxnSp>
        <p:nvCxnSpPr>
          <p:cNvPr id="5" name="Straight Connector 4">
            <a:extLst>
              <a:ext uri="{FF2B5EF4-FFF2-40B4-BE49-F238E27FC236}">
                <a16:creationId xmlns:a16="http://schemas.microsoft.com/office/drawing/2014/main" id="{B41EC22C-AD12-4770-4B30-6496BBAC5B79}"/>
              </a:ext>
            </a:extLst>
          </p:cNvPr>
          <p:cNvCxnSpPr>
            <a:cxnSpLocks/>
          </p:cNvCxnSpPr>
          <p:nvPr/>
        </p:nvCxnSpPr>
        <p:spPr>
          <a:xfrm>
            <a:off x="355015" y="1435610"/>
            <a:ext cx="11503610" cy="0"/>
          </a:xfrm>
          <a:prstGeom prst="line">
            <a:avLst/>
          </a:prstGeom>
          <a:ln>
            <a:solidFill>
              <a:srgbClr val="1F4057"/>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8E8E210C-7B80-E17C-73B9-974D9F53D1DD}"/>
              </a:ext>
            </a:extLst>
          </p:cNvPr>
          <p:cNvPicPr>
            <a:picLocks noChangeAspect="1"/>
          </p:cNvPicPr>
          <p:nvPr/>
        </p:nvPicPr>
        <p:blipFill>
          <a:blip r:embed="rId4"/>
          <a:stretch>
            <a:fillRect/>
          </a:stretch>
        </p:blipFill>
        <p:spPr>
          <a:xfrm>
            <a:off x="355015" y="1703038"/>
            <a:ext cx="6777296" cy="4012117"/>
          </a:xfrm>
          <a:prstGeom prst="rect">
            <a:avLst/>
          </a:prstGeom>
        </p:spPr>
      </p:pic>
      <p:pic>
        <p:nvPicPr>
          <p:cNvPr id="13" name="Picture 12">
            <a:extLst>
              <a:ext uri="{FF2B5EF4-FFF2-40B4-BE49-F238E27FC236}">
                <a16:creationId xmlns:a16="http://schemas.microsoft.com/office/drawing/2014/main" id="{61DF25EF-D955-CD01-CC3A-66C654F15DDE}"/>
              </a:ext>
            </a:extLst>
          </p:cNvPr>
          <p:cNvPicPr>
            <a:picLocks noChangeAspect="1"/>
          </p:cNvPicPr>
          <p:nvPr/>
        </p:nvPicPr>
        <p:blipFill>
          <a:blip r:embed="rId5"/>
          <a:stretch>
            <a:fillRect/>
          </a:stretch>
        </p:blipFill>
        <p:spPr>
          <a:xfrm>
            <a:off x="7632081" y="2298642"/>
            <a:ext cx="4083260" cy="1130358"/>
          </a:xfrm>
          <a:prstGeom prst="rect">
            <a:avLst/>
          </a:prstGeom>
        </p:spPr>
      </p:pic>
      <p:pic>
        <p:nvPicPr>
          <p:cNvPr id="15" name="Picture 14">
            <a:extLst>
              <a:ext uri="{FF2B5EF4-FFF2-40B4-BE49-F238E27FC236}">
                <a16:creationId xmlns:a16="http://schemas.microsoft.com/office/drawing/2014/main" id="{990942EB-218E-CE9C-68C9-57C064DAD700}"/>
              </a:ext>
            </a:extLst>
          </p:cNvPr>
          <p:cNvPicPr>
            <a:picLocks noChangeAspect="1"/>
          </p:cNvPicPr>
          <p:nvPr/>
        </p:nvPicPr>
        <p:blipFill>
          <a:blip r:embed="rId6"/>
          <a:stretch>
            <a:fillRect/>
          </a:stretch>
        </p:blipFill>
        <p:spPr>
          <a:xfrm>
            <a:off x="7632081" y="3834602"/>
            <a:ext cx="4083260" cy="1295467"/>
          </a:xfrm>
          <a:prstGeom prst="rect">
            <a:avLst/>
          </a:prstGeom>
        </p:spPr>
      </p:pic>
    </p:spTree>
    <p:extLst>
      <p:ext uri="{BB962C8B-B14F-4D97-AF65-F5344CB8AC3E}">
        <p14:creationId xmlns:p14="http://schemas.microsoft.com/office/powerpoint/2010/main" val="8181530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0414942-AEC0-EC48-3281-AE482FF78EC1}"/>
              </a:ext>
            </a:extLst>
          </p:cNvPr>
          <p:cNvGrpSpPr/>
          <p:nvPr/>
        </p:nvGrpSpPr>
        <p:grpSpPr>
          <a:xfrm>
            <a:off x="1207008" y="1256417"/>
            <a:ext cx="9204067" cy="5251979"/>
            <a:chOff x="2643662" y="1256417"/>
            <a:chExt cx="5830170" cy="5251979"/>
          </a:xfrm>
        </p:grpSpPr>
        <p:sp>
          <p:nvSpPr>
            <p:cNvPr id="2" name="Rectangle 1">
              <a:extLst>
                <a:ext uri="{FF2B5EF4-FFF2-40B4-BE49-F238E27FC236}">
                  <a16:creationId xmlns:a16="http://schemas.microsoft.com/office/drawing/2014/main" id="{C96AA3F9-6109-2643-9460-9A16BCFFFA10}"/>
                </a:ext>
              </a:extLst>
            </p:cNvPr>
            <p:cNvSpPr/>
            <p:nvPr/>
          </p:nvSpPr>
          <p:spPr>
            <a:xfrm>
              <a:off x="5925888" y="2205515"/>
              <a:ext cx="2547944" cy="4302881"/>
            </a:xfrm>
            <a:prstGeom prst="rect">
              <a:avLst/>
            </a:prstGeom>
            <a:gradFill>
              <a:gsLst>
                <a:gs pos="100000">
                  <a:srgbClr val="90AF3E">
                    <a:alpha val="0"/>
                    <a:lumMod val="20000"/>
                    <a:lumOff val="80000"/>
                  </a:srgbClr>
                </a:gs>
                <a:gs pos="0">
                  <a:srgbClr val="90AF3E">
                    <a:lumMod val="20000"/>
                    <a:lumOff val="8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Light" panose="02000000000000000000" pitchFamily="2" charset="0"/>
              </a:endParaRPr>
            </a:p>
          </p:txBody>
        </p:sp>
        <p:cxnSp>
          <p:nvCxnSpPr>
            <p:cNvPr id="4" name="Straight Connector 3">
              <a:extLst>
                <a:ext uri="{FF2B5EF4-FFF2-40B4-BE49-F238E27FC236}">
                  <a16:creationId xmlns:a16="http://schemas.microsoft.com/office/drawing/2014/main" id="{DB8316BC-21A6-D643-AD52-55A520A2E6CE}"/>
                </a:ext>
              </a:extLst>
            </p:cNvPr>
            <p:cNvCxnSpPr/>
            <p:nvPr/>
          </p:nvCxnSpPr>
          <p:spPr>
            <a:xfrm>
              <a:off x="5925888" y="2217650"/>
              <a:ext cx="2547944" cy="0"/>
            </a:xfrm>
            <a:prstGeom prst="line">
              <a:avLst/>
            </a:prstGeom>
            <a:ln w="38100">
              <a:solidFill>
                <a:srgbClr val="90AF3E"/>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71A47BEB-6477-9E46-87E8-DF387146BF4C}"/>
                </a:ext>
              </a:extLst>
            </p:cNvPr>
            <p:cNvSpPr/>
            <p:nvPr/>
          </p:nvSpPr>
          <p:spPr>
            <a:xfrm>
              <a:off x="2675025" y="2205515"/>
              <a:ext cx="2547944" cy="4302881"/>
            </a:xfrm>
            <a:prstGeom prst="rect">
              <a:avLst/>
            </a:prstGeom>
            <a:gradFill>
              <a:gsLst>
                <a:gs pos="100000">
                  <a:schemeClr val="accent1">
                    <a:lumMod val="20000"/>
                    <a:lumOff val="80000"/>
                    <a:alpha val="0"/>
                  </a:schemeClr>
                </a:gs>
                <a:gs pos="0">
                  <a:schemeClr val="accent1">
                    <a:lumMod val="20000"/>
                    <a:lumOff val="8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Light" panose="02000000000000000000" pitchFamily="2" charset="0"/>
              </a:endParaRPr>
            </a:p>
          </p:txBody>
        </p:sp>
        <p:cxnSp>
          <p:nvCxnSpPr>
            <p:cNvPr id="21" name="Straight Connector 20">
              <a:extLst>
                <a:ext uri="{FF2B5EF4-FFF2-40B4-BE49-F238E27FC236}">
                  <a16:creationId xmlns:a16="http://schemas.microsoft.com/office/drawing/2014/main" id="{77E78054-DDBE-E14E-8F92-85630D49961B}"/>
                </a:ext>
              </a:extLst>
            </p:cNvPr>
            <p:cNvCxnSpPr/>
            <p:nvPr/>
          </p:nvCxnSpPr>
          <p:spPr>
            <a:xfrm>
              <a:off x="2675025" y="2217650"/>
              <a:ext cx="2547944" cy="0"/>
            </a:xfrm>
            <a:prstGeom prst="line">
              <a:avLst/>
            </a:prstGeom>
            <a:ln w="38100">
              <a:solidFill>
                <a:srgbClr val="00579B"/>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D959C33-A099-469B-9D01-B3CF5D39412E}"/>
                </a:ext>
              </a:extLst>
            </p:cNvPr>
            <p:cNvSpPr txBox="1"/>
            <p:nvPr/>
          </p:nvSpPr>
          <p:spPr>
            <a:xfrm>
              <a:off x="2907497" y="1518695"/>
              <a:ext cx="1499625" cy="492443"/>
            </a:xfrm>
            <a:prstGeom prst="rect">
              <a:avLst/>
            </a:prstGeom>
            <a:noFill/>
          </p:spPr>
          <p:txBody>
            <a:bodyPr wrap="square" lIns="0" tIns="0" rIns="0" bIns="0" rtlCol="0" anchor="b" anchorCtr="0">
              <a:spAutoFit/>
            </a:bodyPr>
            <a:lstStyle/>
            <a:p>
              <a:r>
                <a:rPr lang="en-US" sz="1600" b="1">
                  <a:solidFill>
                    <a:srgbClr val="00579B"/>
                  </a:solidFill>
                  <a:latin typeface="Arial" panose="020B0604020202020204" pitchFamily="34" charset="0"/>
                  <a:ea typeface="League Spartan" charset="0"/>
                  <a:cs typeface="Arial" panose="020B0604020202020204" pitchFamily="34" charset="0"/>
                </a:rPr>
                <a:t>Five-Year Strategy &amp; Business Alignment </a:t>
              </a:r>
            </a:p>
          </p:txBody>
        </p:sp>
        <p:sp>
          <p:nvSpPr>
            <p:cNvPr id="8" name="Subtitle 2">
              <a:extLst>
                <a:ext uri="{FF2B5EF4-FFF2-40B4-BE49-F238E27FC236}">
                  <a16:creationId xmlns:a16="http://schemas.microsoft.com/office/drawing/2014/main" id="{AA344253-5AC7-46EC-9767-33AF04EBCC73}"/>
                </a:ext>
              </a:extLst>
            </p:cNvPr>
            <p:cNvSpPr txBox="1">
              <a:spLocks/>
            </p:cNvSpPr>
            <p:nvPr/>
          </p:nvSpPr>
          <p:spPr>
            <a:xfrm>
              <a:off x="2907497" y="2488227"/>
              <a:ext cx="2097758" cy="2554545"/>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spcBef>
                  <a:spcPts val="0"/>
                </a:spcBef>
                <a:spcAft>
                  <a:spcPts val="1200"/>
                </a:spcAft>
              </a:pPr>
              <a:r>
                <a:rPr lang="en-US" sz="1200">
                  <a:solidFill>
                    <a:srgbClr val="000000"/>
                  </a:solidFill>
                  <a:latin typeface="+mn-lt"/>
                  <a:ea typeface="Roboto Light" panose="02000000000000000000" pitchFamily="2" charset="0"/>
                  <a:cs typeface="Mukta ExtraLight" panose="020B0000000000000000" pitchFamily="34" charset="77"/>
                </a:rPr>
                <a:t>IT Strategy on a Page</a:t>
              </a:r>
            </a:p>
            <a:p>
              <a:pPr algn="l">
                <a:lnSpc>
                  <a:spcPct val="100000"/>
                </a:lnSpc>
                <a:spcBef>
                  <a:spcPts val="0"/>
                </a:spcBef>
                <a:spcAft>
                  <a:spcPts val="1200"/>
                </a:spcAft>
              </a:pPr>
              <a:r>
                <a:rPr lang="en-US" sz="1200">
                  <a:solidFill>
                    <a:srgbClr val="000000"/>
                  </a:solidFill>
                  <a:latin typeface="+mn-lt"/>
                  <a:ea typeface="Roboto Light" panose="02000000000000000000" pitchFamily="2" charset="0"/>
                  <a:cs typeface="Mukta ExtraLight" panose="020B0000000000000000" pitchFamily="34" charset="77"/>
                </a:rPr>
                <a:t>Message from the CIO</a:t>
              </a:r>
            </a:p>
            <a:p>
              <a:pPr algn="l">
                <a:lnSpc>
                  <a:spcPct val="100000"/>
                </a:lnSpc>
                <a:spcBef>
                  <a:spcPts val="0"/>
                </a:spcBef>
                <a:spcAft>
                  <a:spcPts val="1200"/>
                </a:spcAft>
              </a:pPr>
              <a:r>
                <a:rPr lang="en-US" sz="1200">
                  <a:solidFill>
                    <a:srgbClr val="000000"/>
                  </a:solidFill>
                  <a:latin typeface="+mn-lt"/>
                  <a:ea typeface="Roboto Light" panose="02000000000000000000" pitchFamily="2" charset="0"/>
                  <a:cs typeface="Mukta ExtraLight" panose="020B0000000000000000" pitchFamily="34" charset="77"/>
                </a:rPr>
                <a:t>IT Mission, Vision, Principles &amp; Planning Horizon</a:t>
              </a:r>
            </a:p>
            <a:p>
              <a:pPr algn="l">
                <a:lnSpc>
                  <a:spcPct val="100000"/>
                </a:lnSpc>
                <a:spcBef>
                  <a:spcPts val="0"/>
                </a:spcBef>
                <a:spcAft>
                  <a:spcPts val="1200"/>
                </a:spcAft>
              </a:pPr>
              <a:r>
                <a:rPr lang="en-US" sz="1200">
                  <a:solidFill>
                    <a:srgbClr val="000000"/>
                  </a:solidFill>
                  <a:latin typeface="+mn-lt"/>
                  <a:ea typeface="Roboto Light" panose="02000000000000000000" pitchFamily="2" charset="0"/>
                  <a:cs typeface="Mukta ExtraLight" panose="020B0000000000000000" pitchFamily="34" charset="77"/>
                </a:rPr>
                <a:t>IT Team</a:t>
              </a:r>
            </a:p>
            <a:p>
              <a:pPr algn="l">
                <a:lnSpc>
                  <a:spcPct val="100000"/>
                </a:lnSpc>
                <a:spcBef>
                  <a:spcPts val="0"/>
                </a:spcBef>
                <a:spcAft>
                  <a:spcPts val="1200"/>
                </a:spcAft>
              </a:pPr>
              <a:r>
                <a:rPr lang="en-US" sz="1200">
                  <a:solidFill>
                    <a:srgbClr val="000000"/>
                  </a:solidFill>
                  <a:latin typeface="+mn-lt"/>
                  <a:ea typeface="Roboto Light" panose="02000000000000000000" pitchFamily="2" charset="0"/>
                  <a:cs typeface="Mukta ExtraLight" panose="020B0000000000000000" pitchFamily="34" charset="77"/>
                </a:rPr>
                <a:t>Five-Year Business Support Initiatives</a:t>
              </a:r>
            </a:p>
            <a:p>
              <a:pPr algn="l">
                <a:lnSpc>
                  <a:spcPct val="100000"/>
                </a:lnSpc>
                <a:spcBef>
                  <a:spcPts val="0"/>
                </a:spcBef>
                <a:spcAft>
                  <a:spcPts val="1200"/>
                </a:spcAft>
              </a:pPr>
              <a:r>
                <a:rPr lang="en-US" sz="1200">
                  <a:solidFill>
                    <a:srgbClr val="000000"/>
                  </a:solidFill>
                  <a:latin typeface="+mn-lt"/>
                  <a:ea typeface="Roboto Light" panose="02000000000000000000" pitchFamily="2" charset="0"/>
                  <a:cs typeface="Mukta ExtraLight" panose="020B0000000000000000" pitchFamily="34" charset="77"/>
                </a:rPr>
                <a:t>Five-Year IT Excellence Initiatives</a:t>
              </a:r>
            </a:p>
            <a:p>
              <a:pPr algn="l">
                <a:lnSpc>
                  <a:spcPct val="100000"/>
                </a:lnSpc>
                <a:spcBef>
                  <a:spcPts val="0"/>
                </a:spcBef>
                <a:spcAft>
                  <a:spcPts val="1200"/>
                </a:spcAft>
              </a:pPr>
              <a:r>
                <a:rPr lang="en-US" sz="1200">
                  <a:solidFill>
                    <a:srgbClr val="000000"/>
                  </a:solidFill>
                  <a:latin typeface="+mn-lt"/>
                  <a:ea typeface="Roboto Light" panose="02000000000000000000" pitchFamily="2" charset="0"/>
                  <a:cs typeface="Mukta ExtraLight" panose="020B0000000000000000" pitchFamily="34" charset="77"/>
                </a:rPr>
                <a:t>Five-Year Innovation Initiatives</a:t>
              </a:r>
            </a:p>
            <a:p>
              <a:pPr algn="l">
                <a:lnSpc>
                  <a:spcPct val="100000"/>
                </a:lnSpc>
                <a:spcBef>
                  <a:spcPts val="0"/>
                </a:spcBef>
                <a:spcAft>
                  <a:spcPts val="1200"/>
                </a:spcAft>
              </a:pPr>
              <a:r>
                <a:rPr lang="en-US" sz="1200">
                  <a:solidFill>
                    <a:srgbClr val="000000"/>
                  </a:solidFill>
                  <a:latin typeface="+mn-lt"/>
                  <a:ea typeface="Roboto Light" panose="02000000000000000000" pitchFamily="2" charset="0"/>
                  <a:cs typeface="Mukta ExtraLight" panose="020B0000000000000000" pitchFamily="34" charset="77"/>
                </a:rPr>
                <a:t>Five-Year Key IT Initiatives Summaries</a:t>
              </a:r>
            </a:p>
          </p:txBody>
        </p:sp>
        <p:sp>
          <p:nvSpPr>
            <p:cNvPr id="18" name="TextBox 17">
              <a:extLst>
                <a:ext uri="{FF2B5EF4-FFF2-40B4-BE49-F238E27FC236}">
                  <a16:creationId xmlns:a16="http://schemas.microsoft.com/office/drawing/2014/main" id="{38DFF72C-70BB-CB46-A01F-58A0674123F3}"/>
                </a:ext>
              </a:extLst>
            </p:cNvPr>
            <p:cNvSpPr txBox="1"/>
            <p:nvPr/>
          </p:nvSpPr>
          <p:spPr>
            <a:xfrm>
              <a:off x="6305341" y="1518696"/>
              <a:ext cx="1371082" cy="492443"/>
            </a:xfrm>
            <a:prstGeom prst="rect">
              <a:avLst/>
            </a:prstGeom>
            <a:noFill/>
          </p:spPr>
          <p:txBody>
            <a:bodyPr wrap="square" lIns="0" tIns="0" rIns="0" bIns="0" rtlCol="0" anchor="b" anchorCtr="0">
              <a:spAutoFit/>
            </a:bodyPr>
            <a:lstStyle/>
            <a:p>
              <a:r>
                <a:rPr lang="en-US" sz="1600" b="1">
                  <a:solidFill>
                    <a:srgbClr val="90AF3E"/>
                  </a:solidFill>
                  <a:latin typeface="Arial" panose="020B0604020202020204" pitchFamily="34" charset="0"/>
                  <a:ea typeface="League Spartan" charset="0"/>
                  <a:cs typeface="Arial" panose="020B0604020202020204" pitchFamily="34" charset="0"/>
                </a:rPr>
                <a:t>Five-Year IT Goals &amp; Operating Model</a:t>
              </a:r>
            </a:p>
          </p:txBody>
        </p:sp>
        <p:sp>
          <p:nvSpPr>
            <p:cNvPr id="20" name="Subtitle 2">
              <a:extLst>
                <a:ext uri="{FF2B5EF4-FFF2-40B4-BE49-F238E27FC236}">
                  <a16:creationId xmlns:a16="http://schemas.microsoft.com/office/drawing/2014/main" id="{11E08107-7F8A-4245-85AC-969361BB33BA}"/>
                </a:ext>
              </a:extLst>
            </p:cNvPr>
            <p:cNvSpPr txBox="1">
              <a:spLocks/>
            </p:cNvSpPr>
            <p:nvPr/>
          </p:nvSpPr>
          <p:spPr>
            <a:xfrm>
              <a:off x="6184837" y="2488228"/>
              <a:ext cx="2184669" cy="3077766"/>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spcBef>
                  <a:spcPts val="0"/>
                </a:spcBef>
                <a:spcAft>
                  <a:spcPts val="1200"/>
                </a:spcAft>
              </a:pPr>
              <a:r>
                <a:rPr lang="en-US" sz="1200" dirty="0">
                  <a:solidFill>
                    <a:srgbClr val="000000"/>
                  </a:solidFill>
                  <a:latin typeface="+mn-lt"/>
                  <a:ea typeface="Roboto Light" panose="02000000000000000000" pitchFamily="2" charset="0"/>
                  <a:cs typeface="Mukta ExtraLight" panose="020B0000000000000000" pitchFamily="34" charset="77"/>
                </a:rPr>
                <a:t>Five-Year IT Roadmap</a:t>
              </a:r>
            </a:p>
            <a:p>
              <a:pPr algn="l">
                <a:lnSpc>
                  <a:spcPct val="100000"/>
                </a:lnSpc>
                <a:spcBef>
                  <a:spcPts val="0"/>
                </a:spcBef>
                <a:spcAft>
                  <a:spcPts val="1200"/>
                </a:spcAft>
              </a:pPr>
              <a:r>
                <a:rPr lang="en-US" sz="1200" dirty="0">
                  <a:solidFill>
                    <a:srgbClr val="000000"/>
                  </a:solidFill>
                  <a:latin typeface="+mn-lt"/>
                  <a:ea typeface="Roboto Light" panose="02000000000000000000" pitchFamily="2" charset="0"/>
                  <a:cs typeface="Mukta ExtraLight" panose="020B0000000000000000" pitchFamily="34" charset="77"/>
                </a:rPr>
                <a:t>Five-Year IT Goals</a:t>
              </a:r>
            </a:p>
            <a:p>
              <a:pPr algn="l">
                <a:lnSpc>
                  <a:spcPct val="100000"/>
                </a:lnSpc>
                <a:spcBef>
                  <a:spcPts val="0"/>
                </a:spcBef>
                <a:spcAft>
                  <a:spcPts val="1200"/>
                </a:spcAft>
              </a:pPr>
              <a:r>
                <a:rPr lang="en-US" sz="1200" dirty="0">
                  <a:solidFill>
                    <a:srgbClr val="000000"/>
                  </a:solidFill>
                  <a:latin typeface="+mn-lt"/>
                  <a:ea typeface="Roboto Light" panose="02000000000000000000" pitchFamily="2" charset="0"/>
                  <a:cs typeface="Mukta ExtraLight" panose="020B0000000000000000" pitchFamily="34" charset="77"/>
                </a:rPr>
                <a:t>Five-Year IT Metrics &amp; IT Performance Management Goals </a:t>
              </a:r>
            </a:p>
            <a:p>
              <a:pPr algn="l">
                <a:lnSpc>
                  <a:spcPct val="100000"/>
                </a:lnSpc>
                <a:spcBef>
                  <a:spcPts val="0"/>
                </a:spcBef>
                <a:spcAft>
                  <a:spcPts val="1200"/>
                </a:spcAft>
              </a:pPr>
              <a:r>
                <a:rPr lang="en-US" sz="1200" dirty="0">
                  <a:solidFill>
                    <a:srgbClr val="000000"/>
                  </a:solidFill>
                  <a:latin typeface="+mn-lt"/>
                  <a:ea typeface="Roboto Light" panose="02000000000000000000" pitchFamily="2" charset="0"/>
                  <a:cs typeface="Mukta ExtraLight" panose="020B0000000000000000" pitchFamily="34" charset="77"/>
                </a:rPr>
                <a:t>Five-Year IT Organization &amp; Proposed Changes</a:t>
              </a:r>
            </a:p>
            <a:p>
              <a:pPr algn="l">
                <a:lnSpc>
                  <a:spcPct val="100000"/>
                </a:lnSpc>
                <a:spcBef>
                  <a:spcPts val="0"/>
                </a:spcBef>
                <a:spcAft>
                  <a:spcPts val="1200"/>
                </a:spcAft>
              </a:pPr>
              <a:r>
                <a:rPr lang="en-US" sz="1200" dirty="0">
                  <a:solidFill>
                    <a:srgbClr val="000000"/>
                  </a:solidFill>
                  <a:latin typeface="+mn-lt"/>
                  <a:ea typeface="Roboto Light" panose="02000000000000000000" pitchFamily="2" charset="0"/>
                  <a:cs typeface="Mukta ExtraLight" panose="020B0000000000000000" pitchFamily="34" charset="77"/>
                </a:rPr>
                <a:t>Five-Year IT Budget &amp; Proposed Changes</a:t>
              </a:r>
            </a:p>
            <a:p>
              <a:pPr algn="l">
                <a:lnSpc>
                  <a:spcPct val="100000"/>
                </a:lnSpc>
                <a:spcBef>
                  <a:spcPts val="0"/>
                </a:spcBef>
                <a:spcAft>
                  <a:spcPts val="1200"/>
                </a:spcAft>
              </a:pPr>
              <a:r>
                <a:rPr lang="en-US" sz="1200" dirty="0">
                  <a:solidFill>
                    <a:srgbClr val="000000"/>
                  </a:solidFill>
                  <a:latin typeface="+mn-lt"/>
                  <a:ea typeface="Roboto Light" panose="02000000000000000000" pitchFamily="2" charset="0"/>
                  <a:cs typeface="Mukta ExtraLight" panose="020B0000000000000000" pitchFamily="34" charset="77"/>
                </a:rPr>
                <a:t>Next Steps &amp; Refresh Strategy </a:t>
              </a:r>
            </a:p>
            <a:p>
              <a:pPr algn="l">
                <a:lnSpc>
                  <a:spcPct val="100000"/>
                </a:lnSpc>
                <a:spcBef>
                  <a:spcPts val="0"/>
                </a:spcBef>
                <a:spcAft>
                  <a:spcPts val="1200"/>
                </a:spcAft>
              </a:pPr>
              <a:r>
                <a:rPr lang="en-US" sz="1200" dirty="0">
                  <a:solidFill>
                    <a:srgbClr val="000000"/>
                  </a:solidFill>
                  <a:latin typeface="+mn-lt"/>
                  <a:ea typeface="Roboto Light" panose="02000000000000000000" pitchFamily="2" charset="0"/>
                  <a:cs typeface="Mukta ExtraLight" panose="020B0000000000000000" pitchFamily="34" charset="77"/>
                </a:rPr>
                <a:t>Communication Plan</a:t>
              </a:r>
            </a:p>
            <a:p>
              <a:pPr algn="l">
                <a:lnSpc>
                  <a:spcPct val="100000"/>
                </a:lnSpc>
                <a:spcBef>
                  <a:spcPts val="0"/>
                </a:spcBef>
                <a:spcAft>
                  <a:spcPts val="1200"/>
                </a:spcAft>
              </a:pPr>
              <a:r>
                <a:rPr lang="en-US" sz="1200" dirty="0">
                  <a:solidFill>
                    <a:srgbClr val="000000"/>
                  </a:solidFill>
                  <a:latin typeface="+mn-lt"/>
                  <a:ea typeface="Roboto Light" panose="02000000000000000000" pitchFamily="2" charset="0"/>
                  <a:cs typeface="Mukta ExtraLight" panose="020B0000000000000000" pitchFamily="34" charset="77"/>
                </a:rPr>
                <a:t>Business Value Matrix</a:t>
              </a:r>
            </a:p>
            <a:p>
              <a:pPr algn="l">
                <a:lnSpc>
                  <a:spcPct val="100000"/>
                </a:lnSpc>
                <a:spcBef>
                  <a:spcPts val="0"/>
                </a:spcBef>
                <a:spcAft>
                  <a:spcPts val="1200"/>
                </a:spcAft>
              </a:pPr>
              <a:r>
                <a:rPr lang="en-US" sz="1200" dirty="0">
                  <a:solidFill>
                    <a:srgbClr val="000000"/>
                  </a:solidFill>
                  <a:latin typeface="+mn-lt"/>
                  <a:ea typeface="Roboto Light" panose="02000000000000000000" pitchFamily="2" charset="0"/>
                  <a:cs typeface="Mukta ExtraLight" panose="020B0000000000000000" pitchFamily="34" charset="77"/>
                </a:rPr>
                <a:t>Annual Progress Report</a:t>
              </a:r>
            </a:p>
          </p:txBody>
        </p:sp>
        <p:sp>
          <p:nvSpPr>
            <p:cNvPr id="30" name="TextBox 29">
              <a:extLst>
                <a:ext uri="{FF2B5EF4-FFF2-40B4-BE49-F238E27FC236}">
                  <a16:creationId xmlns:a16="http://schemas.microsoft.com/office/drawing/2014/main" id="{48A54226-2151-B34B-A938-52E6EAD5C023}"/>
                </a:ext>
              </a:extLst>
            </p:cNvPr>
            <p:cNvSpPr txBox="1"/>
            <p:nvPr/>
          </p:nvSpPr>
          <p:spPr>
            <a:xfrm>
              <a:off x="2643662" y="1256417"/>
              <a:ext cx="180741" cy="923330"/>
            </a:xfrm>
            <a:prstGeom prst="rect">
              <a:avLst/>
            </a:prstGeom>
            <a:noFill/>
          </p:spPr>
          <p:txBody>
            <a:bodyPr wrap="none" lIns="0" tIns="0" rIns="0" bIns="0" rtlCol="0" anchor="ctr" anchorCtr="0">
              <a:spAutoFit/>
            </a:bodyPr>
            <a:lstStyle/>
            <a:p>
              <a:r>
                <a:rPr lang="en-US" sz="6000">
                  <a:solidFill>
                    <a:srgbClr val="00579B">
                      <a:alpha val="35000"/>
                    </a:srgbClr>
                  </a:solidFill>
                  <a:latin typeface="Montserrat Medium" pitchFamily="2" charset="77"/>
                  <a:ea typeface="League Spartan" charset="0"/>
                  <a:cs typeface="Poppins" pitchFamily="2" charset="77"/>
                </a:rPr>
                <a:t>1</a:t>
              </a:r>
            </a:p>
          </p:txBody>
        </p:sp>
        <p:sp>
          <p:nvSpPr>
            <p:cNvPr id="31" name="TextBox 30">
              <a:extLst>
                <a:ext uri="{FF2B5EF4-FFF2-40B4-BE49-F238E27FC236}">
                  <a16:creationId xmlns:a16="http://schemas.microsoft.com/office/drawing/2014/main" id="{CE78B70F-921B-3647-913C-F42F87A5D301}"/>
                </a:ext>
              </a:extLst>
            </p:cNvPr>
            <p:cNvSpPr txBox="1"/>
            <p:nvPr/>
          </p:nvSpPr>
          <p:spPr>
            <a:xfrm>
              <a:off x="5910602" y="1256417"/>
              <a:ext cx="280250" cy="923330"/>
            </a:xfrm>
            <a:prstGeom prst="rect">
              <a:avLst/>
            </a:prstGeom>
            <a:noFill/>
          </p:spPr>
          <p:txBody>
            <a:bodyPr wrap="none" lIns="0" tIns="0" rIns="0" bIns="0" rtlCol="0" anchor="ctr" anchorCtr="0">
              <a:spAutoFit/>
            </a:bodyPr>
            <a:lstStyle/>
            <a:p>
              <a:r>
                <a:rPr lang="en-US" sz="6000">
                  <a:solidFill>
                    <a:srgbClr val="90AF3E">
                      <a:alpha val="35000"/>
                    </a:srgbClr>
                  </a:solidFill>
                  <a:latin typeface="Montserrat Medium" pitchFamily="2" charset="77"/>
                  <a:ea typeface="League Spartan" charset="0"/>
                  <a:cs typeface="Poppins" pitchFamily="2" charset="77"/>
                </a:rPr>
                <a:t>2</a:t>
              </a:r>
            </a:p>
          </p:txBody>
        </p:sp>
      </p:grpSp>
      <p:sp>
        <p:nvSpPr>
          <p:cNvPr id="34" name="Title 4">
            <a:extLst>
              <a:ext uri="{FF2B5EF4-FFF2-40B4-BE49-F238E27FC236}">
                <a16:creationId xmlns:a16="http://schemas.microsoft.com/office/drawing/2014/main" id="{D35DA2E2-137B-B449-ABD6-AC4C0B01EBBF}"/>
              </a:ext>
            </a:extLst>
          </p:cNvPr>
          <p:cNvSpPr txBox="1">
            <a:spLocks/>
          </p:cNvSpPr>
          <p:nvPr/>
        </p:nvSpPr>
        <p:spPr>
          <a:xfrm>
            <a:off x="1156944" y="484200"/>
            <a:ext cx="4063067" cy="553998"/>
          </a:xfrm>
          <a:prstGeom prst="rect">
            <a:avLst/>
          </a:prstGeom>
        </p:spPr>
        <p:txBody>
          <a:bodyPr lIns="0" tIns="0" rIns="0" bIns="0"/>
          <a:lstStyle>
            <a:lvl1pPr algn="l" defTabSz="914309" rtl="0" eaLnBrk="1" latinLnBrk="0" hangingPunct="1">
              <a:lnSpc>
                <a:spcPct val="90000"/>
              </a:lnSpc>
              <a:spcBef>
                <a:spcPct val="0"/>
              </a:spcBef>
              <a:buNone/>
              <a:defRPr sz="4000" b="0" i="0" kern="1200">
                <a:solidFill>
                  <a:srgbClr val="717171"/>
                </a:solidFill>
                <a:latin typeface="Montserrat SemiBold" pitchFamily="2" charset="77"/>
                <a:ea typeface="+mj-ea"/>
                <a:cs typeface="Arial" panose="020B0604020202020204" pitchFamily="34" charset="0"/>
              </a:defRPr>
            </a:lvl1pPr>
          </a:lstStyle>
          <a:p>
            <a:r>
              <a:rPr lang="en-US" sz="4500" b="1">
                <a:solidFill>
                  <a:schemeClr val="tx2"/>
                </a:solidFill>
                <a:latin typeface="Arial" panose="020B0604020202020204" pitchFamily="34" charset="0"/>
              </a:rPr>
              <a:t>Contents</a:t>
            </a:r>
            <a:endParaRPr lang="en-CA" sz="4500" b="1">
              <a:solidFill>
                <a:schemeClr val="tx2"/>
              </a:solidFill>
              <a:latin typeface="Arial" panose="020B0604020202020204" pitchFamily="34" charset="0"/>
            </a:endParaRPr>
          </a:p>
        </p:txBody>
      </p:sp>
      <p:cxnSp>
        <p:nvCxnSpPr>
          <p:cNvPr id="5" name="Straight Connector 4">
            <a:extLst>
              <a:ext uri="{FF2B5EF4-FFF2-40B4-BE49-F238E27FC236}">
                <a16:creationId xmlns:a16="http://schemas.microsoft.com/office/drawing/2014/main" id="{C864FFD1-8318-378D-170E-18B6985E7EF8}"/>
              </a:ext>
            </a:extLst>
          </p:cNvPr>
          <p:cNvCxnSpPr/>
          <p:nvPr/>
        </p:nvCxnSpPr>
        <p:spPr>
          <a:xfrm>
            <a:off x="635174" y="-7525"/>
            <a:ext cx="16232" cy="6874566"/>
          </a:xfrm>
          <a:prstGeom prst="line">
            <a:avLst/>
          </a:prstGeom>
          <a:ln w="76200">
            <a:solidFill>
              <a:srgbClr val="90AF3E"/>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ACA2E20-86D2-D0FD-4C7F-EB0455EED23B}"/>
              </a:ext>
            </a:extLst>
          </p:cNvPr>
          <p:cNvCxnSpPr/>
          <p:nvPr/>
        </p:nvCxnSpPr>
        <p:spPr>
          <a:xfrm>
            <a:off x="488135" y="-7525"/>
            <a:ext cx="16232" cy="6874566"/>
          </a:xfrm>
          <a:prstGeom prst="line">
            <a:avLst/>
          </a:prstGeom>
          <a:ln w="76200">
            <a:solidFill>
              <a:srgbClr val="00579B"/>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9B87D341-002D-BF63-8893-CC2AE9B9E7A0}"/>
              </a:ext>
            </a:extLst>
          </p:cNvPr>
          <p:cNvSpPr/>
          <p:nvPr/>
        </p:nvSpPr>
        <p:spPr>
          <a:xfrm>
            <a:off x="1" y="0"/>
            <a:ext cx="376182" cy="6874566"/>
          </a:xfrm>
          <a:prstGeom prst="rect">
            <a:avLst/>
          </a:prstGeom>
          <a:solidFill>
            <a:srgbClr val="00579B">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30255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D2955-25D3-44EB-BE02-3BD1D916BA69}"/>
              </a:ext>
            </a:extLst>
          </p:cNvPr>
          <p:cNvSpPr>
            <a:spLocks noGrp="1"/>
          </p:cNvSpPr>
          <p:nvPr>
            <p:ph type="title"/>
          </p:nvPr>
        </p:nvSpPr>
        <p:spPr>
          <a:xfrm>
            <a:off x="1325562" y="397184"/>
            <a:ext cx="9720263" cy="1130188"/>
          </a:xfrm>
        </p:spPr>
        <p:txBody>
          <a:bodyPr vert="horz" lIns="0" tIns="0" rIns="0" bIns="0" rtlCol="0" anchor="t" anchorCtr="0">
            <a:noAutofit/>
          </a:bodyPr>
          <a:lstStyle/>
          <a:p>
            <a:r>
              <a:rPr lang="en-US" sz="3600" b="1">
                <a:latin typeface="+mj-lt"/>
              </a:rPr>
              <a:t>IT identified specific use cases that will align with the CEO</a:t>
            </a:r>
            <a:endParaRPr lang="en-CA" sz="3600" b="1">
              <a:latin typeface="+mj-lt"/>
            </a:endParaRPr>
          </a:p>
        </p:txBody>
      </p:sp>
      <p:grpSp>
        <p:nvGrpSpPr>
          <p:cNvPr id="25" name="Group 24">
            <a:extLst>
              <a:ext uri="{FF2B5EF4-FFF2-40B4-BE49-F238E27FC236}">
                <a16:creationId xmlns:a16="http://schemas.microsoft.com/office/drawing/2014/main" id="{B60F54ED-A4D6-0B47-8ED2-2C05C4989F2F}"/>
              </a:ext>
            </a:extLst>
          </p:cNvPr>
          <p:cNvGrpSpPr/>
          <p:nvPr/>
        </p:nvGrpSpPr>
        <p:grpSpPr>
          <a:xfrm>
            <a:off x="386528" y="413334"/>
            <a:ext cx="789245" cy="774826"/>
            <a:chOff x="386528" y="413334"/>
            <a:chExt cx="789245" cy="774826"/>
          </a:xfrm>
        </p:grpSpPr>
        <p:sp>
          <p:nvSpPr>
            <p:cNvPr id="26" name="Oval 25">
              <a:extLst>
                <a:ext uri="{FF2B5EF4-FFF2-40B4-BE49-F238E27FC236}">
                  <a16:creationId xmlns:a16="http://schemas.microsoft.com/office/drawing/2014/main" id="{C01175B8-BB76-6E4E-A65A-27BF9798927A}"/>
                </a:ext>
              </a:extLst>
            </p:cNvPr>
            <p:cNvSpPr/>
            <p:nvPr/>
          </p:nvSpPr>
          <p:spPr>
            <a:xfrm>
              <a:off x="386528" y="413334"/>
              <a:ext cx="774826" cy="774826"/>
            </a:xfrm>
            <a:prstGeom prst="ellipse">
              <a:avLst/>
            </a:prstGeom>
            <a:solidFill>
              <a:schemeClr val="accent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10000"/>
                </a:lnSpc>
                <a:spcBef>
                  <a:spcPts val="0"/>
                </a:spcBef>
                <a:spcAft>
                  <a:spcPts val="0"/>
                </a:spcAft>
                <a:buClrTx/>
                <a:buSzTx/>
                <a:buFontTx/>
                <a:buNone/>
                <a:tabLst/>
                <a:defRPr/>
              </a:pPr>
              <a:endParaRPr kumimoji="0" lang="en-US" sz="900" u="none" strike="noStrike" kern="0" cap="none" spc="0" normalizeH="0" baseline="0" noProof="0">
                <a:ln>
                  <a:noFill/>
                </a:ln>
                <a:solidFill>
                  <a:srgbClr val="FFFFFF"/>
                </a:solidFill>
                <a:effectLst/>
                <a:uLnTx/>
                <a:uFillTx/>
                <a:latin typeface="Roboto Light" panose="02000000000000000000" pitchFamily="2" charset="0"/>
                <a:ea typeface="+mn-ea"/>
                <a:cs typeface="+mn-cs"/>
              </a:endParaRPr>
            </a:p>
          </p:txBody>
        </p:sp>
        <p:sp>
          <p:nvSpPr>
            <p:cNvPr id="27" name="TextBox 26">
              <a:extLst>
                <a:ext uri="{FF2B5EF4-FFF2-40B4-BE49-F238E27FC236}">
                  <a16:creationId xmlns:a16="http://schemas.microsoft.com/office/drawing/2014/main" id="{F3A6D9F8-2842-2E47-BFB7-5FD6FB38F675}"/>
                </a:ext>
              </a:extLst>
            </p:cNvPr>
            <p:cNvSpPr txBox="1"/>
            <p:nvPr/>
          </p:nvSpPr>
          <p:spPr>
            <a:xfrm>
              <a:off x="400947" y="601816"/>
              <a:ext cx="774826" cy="430887"/>
            </a:xfrm>
            <a:prstGeom prst="rect">
              <a:avLst/>
            </a:prstGeom>
            <a:noFill/>
          </p:spPr>
          <p:txBody>
            <a:bodyPr wrap="square" lIns="0" tIns="0" rIns="0" bIns="0" rtlCol="0" anchor="ctr" anchorCtr="0">
              <a:spAutoFit/>
            </a:bodyPr>
            <a:lstStyle/>
            <a:p>
              <a:pPr algn="ctr"/>
              <a:r>
                <a:rPr lang="en-US" sz="2800" b="1">
                  <a:solidFill>
                    <a:srgbClr val="FFFFFF"/>
                  </a:solidFill>
                  <a:latin typeface="Exo" panose="02000503000000000000" pitchFamily="2" charset="77"/>
                  <a:ea typeface="League Spartan" charset="0"/>
                  <a:cs typeface="Poppins" pitchFamily="2" charset="77"/>
                </a:rPr>
                <a:t>03</a:t>
              </a:r>
            </a:p>
          </p:txBody>
        </p:sp>
      </p:grpSp>
      <p:sp>
        <p:nvSpPr>
          <p:cNvPr id="28" name="Isosceles Triangle 30">
            <a:extLst>
              <a:ext uri="{FF2B5EF4-FFF2-40B4-BE49-F238E27FC236}">
                <a16:creationId xmlns:a16="http://schemas.microsoft.com/office/drawing/2014/main" id="{F3F9337B-C8BC-9745-B4E8-99D4AF319647}"/>
              </a:ext>
            </a:extLst>
          </p:cNvPr>
          <p:cNvSpPr/>
          <p:nvPr/>
        </p:nvSpPr>
        <p:spPr>
          <a:xfrm rot="5400000">
            <a:off x="8331731" y="3168912"/>
            <a:ext cx="757711" cy="352579"/>
          </a:xfrm>
          <a:prstGeom prst="triangle">
            <a:avLst/>
          </a:prstGeom>
          <a:solidFill>
            <a:srgbClr val="CAC9C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Roboto Condensed Light"/>
              <a:ea typeface="+mn-ea"/>
              <a:cs typeface="+mn-cs"/>
            </a:endParaRPr>
          </a:p>
        </p:txBody>
      </p:sp>
      <p:sp>
        <p:nvSpPr>
          <p:cNvPr id="32" name="Isosceles Triangle 31">
            <a:extLst>
              <a:ext uri="{FF2B5EF4-FFF2-40B4-BE49-F238E27FC236}">
                <a16:creationId xmlns:a16="http://schemas.microsoft.com/office/drawing/2014/main" id="{6BC1E0E1-1799-9049-8DD1-096C53C6199E}"/>
              </a:ext>
            </a:extLst>
          </p:cNvPr>
          <p:cNvSpPr/>
          <p:nvPr/>
        </p:nvSpPr>
        <p:spPr>
          <a:xfrm rot="5400000">
            <a:off x="8305818" y="4219195"/>
            <a:ext cx="809537" cy="352579"/>
          </a:xfrm>
          <a:prstGeom prst="triangle">
            <a:avLst/>
          </a:prstGeom>
          <a:solidFill>
            <a:srgbClr val="CAC9C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Roboto Condensed Light"/>
              <a:ea typeface="+mn-ea"/>
              <a:cs typeface="+mn-cs"/>
            </a:endParaRPr>
          </a:p>
        </p:txBody>
      </p:sp>
      <p:graphicFrame>
        <p:nvGraphicFramePr>
          <p:cNvPr id="36" name="Table 8">
            <a:extLst>
              <a:ext uri="{FF2B5EF4-FFF2-40B4-BE49-F238E27FC236}">
                <a16:creationId xmlns:a16="http://schemas.microsoft.com/office/drawing/2014/main" id="{69093D33-D43B-D543-BF89-68CEDE52FF78}"/>
              </a:ext>
            </a:extLst>
          </p:cNvPr>
          <p:cNvGraphicFramePr>
            <a:graphicFrameLocks noGrp="1"/>
          </p:cNvGraphicFramePr>
          <p:nvPr>
            <p:extLst>
              <p:ext uri="{D42A27DB-BD31-4B8C-83A1-F6EECF244321}">
                <p14:modId xmlns:p14="http://schemas.microsoft.com/office/powerpoint/2010/main" val="2135390785"/>
              </p:ext>
            </p:extLst>
          </p:nvPr>
        </p:nvGraphicFramePr>
        <p:xfrm>
          <a:off x="2574385" y="2032849"/>
          <a:ext cx="4842670" cy="2899300"/>
        </p:xfrm>
        <a:graphic>
          <a:graphicData uri="http://schemas.openxmlformats.org/drawingml/2006/table">
            <a:tbl>
              <a:tblPr firstRow="1" bandRow="1">
                <a:tableStyleId>{69CF1AB2-1976-4502-BF36-3FF5EA218861}</a:tableStyleId>
              </a:tblPr>
              <a:tblGrid>
                <a:gridCol w="2421335">
                  <a:extLst>
                    <a:ext uri="{9D8B030D-6E8A-4147-A177-3AD203B41FA5}">
                      <a16:colId xmlns:a16="http://schemas.microsoft.com/office/drawing/2014/main" val="3630160639"/>
                    </a:ext>
                  </a:extLst>
                </a:gridCol>
                <a:gridCol w="2421335">
                  <a:extLst>
                    <a:ext uri="{9D8B030D-6E8A-4147-A177-3AD203B41FA5}">
                      <a16:colId xmlns:a16="http://schemas.microsoft.com/office/drawing/2014/main" val="354713258"/>
                    </a:ext>
                  </a:extLst>
                </a:gridCol>
              </a:tblGrid>
              <a:tr h="1449650">
                <a:tc>
                  <a:txBody>
                    <a:bodyPr/>
                    <a:lstStyle/>
                    <a:p>
                      <a:pPr algn="ctr"/>
                      <a:endParaRPr lang="en-CA" sz="1200" b="1" i="0">
                        <a:latin typeface="Montserrat" pitchFamily="2" charset="77"/>
                      </a:endParaRPr>
                    </a:p>
                  </a:txBody>
                  <a:tcPr>
                    <a:lnL w="12700" cap="flat" cmpd="sng" algn="ctr">
                      <a:noFill/>
                      <a:prstDash val="solid"/>
                      <a:round/>
                      <a:headEnd type="none" w="med" len="med"/>
                      <a:tailEnd type="none" w="med" len="med"/>
                    </a:lnL>
                    <a:lnR w="12700" cap="flat" cmpd="sng" algn="ctr">
                      <a:solidFill>
                        <a:srgbClr val="4A4A4A"/>
                      </a:solidFill>
                      <a:prstDash val="dot"/>
                      <a:round/>
                      <a:headEnd type="none" w="med" len="med"/>
                      <a:tailEnd type="none" w="med" len="med"/>
                    </a:lnR>
                    <a:lnT w="12700" cap="flat" cmpd="sng" algn="ctr">
                      <a:noFill/>
                      <a:prstDash val="solid"/>
                      <a:round/>
                      <a:headEnd type="none" w="med" len="med"/>
                      <a:tailEnd type="none" w="med" len="med"/>
                    </a:lnT>
                    <a:lnB w="12700" cap="flat" cmpd="sng" algn="ctr">
                      <a:solidFill>
                        <a:srgbClr val="4A4A4A"/>
                      </a:solidFill>
                      <a:prstDash val="dot"/>
                      <a:round/>
                      <a:headEnd type="none" w="med" len="med"/>
                      <a:tailEnd type="none" w="med" len="med"/>
                    </a:lnB>
                    <a:noFill/>
                  </a:tcPr>
                </a:tc>
                <a:tc>
                  <a:txBody>
                    <a:bodyPr/>
                    <a:lstStyle/>
                    <a:p>
                      <a:pPr algn="ctr"/>
                      <a:endParaRPr lang="en-CA" sz="1200" b="1" i="0">
                        <a:latin typeface="Montserrat" pitchFamily="2" charset="77"/>
                      </a:endParaRPr>
                    </a:p>
                  </a:txBody>
                  <a:tcPr>
                    <a:lnL w="12700" cap="flat" cmpd="sng" algn="ctr">
                      <a:solidFill>
                        <a:srgbClr val="4A4A4A"/>
                      </a:solidFill>
                      <a:prstDash val="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4A4A4A"/>
                      </a:solidFill>
                      <a:prstDash val="dot"/>
                      <a:round/>
                      <a:headEnd type="none" w="med" len="med"/>
                      <a:tailEnd type="none" w="med" len="med"/>
                    </a:lnB>
                    <a:noFill/>
                  </a:tcPr>
                </a:tc>
                <a:extLst>
                  <a:ext uri="{0D108BD9-81ED-4DB2-BD59-A6C34878D82A}">
                    <a16:rowId xmlns:a16="http://schemas.microsoft.com/office/drawing/2014/main" val="3171309847"/>
                  </a:ext>
                </a:extLst>
              </a:tr>
              <a:tr h="1449650">
                <a:tc>
                  <a:txBody>
                    <a:bodyPr/>
                    <a:lstStyle/>
                    <a:p>
                      <a:pPr algn="ctr"/>
                      <a:endParaRPr lang="en-CA" sz="1200" b="1" i="0">
                        <a:latin typeface="Montserrat" pitchFamily="2" charset="77"/>
                      </a:endParaRPr>
                    </a:p>
                  </a:txBody>
                  <a:tcPr>
                    <a:lnL w="12700" cap="flat" cmpd="sng" algn="ctr">
                      <a:noFill/>
                      <a:prstDash val="solid"/>
                      <a:round/>
                      <a:headEnd type="none" w="med" len="med"/>
                      <a:tailEnd type="none" w="med" len="med"/>
                    </a:lnL>
                    <a:lnR w="12700" cap="flat" cmpd="sng" algn="ctr">
                      <a:solidFill>
                        <a:srgbClr val="4A4A4A"/>
                      </a:solidFill>
                      <a:prstDash val="dot"/>
                      <a:round/>
                      <a:headEnd type="none" w="med" len="med"/>
                      <a:tailEnd type="none" w="med" len="med"/>
                    </a:lnR>
                    <a:lnT w="12700" cap="flat" cmpd="sng" algn="ctr">
                      <a:solidFill>
                        <a:srgbClr val="4A4A4A"/>
                      </a:solidFill>
                      <a:prstDash val="dot"/>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CA" sz="1200" b="1" i="0">
                        <a:latin typeface="Montserrat" pitchFamily="2" charset="77"/>
                      </a:endParaRPr>
                    </a:p>
                  </a:txBody>
                  <a:tcPr>
                    <a:lnL w="12700" cap="flat" cmpd="sng" algn="ctr">
                      <a:solidFill>
                        <a:srgbClr val="4A4A4A"/>
                      </a:solidFill>
                      <a:prstDash val="dot"/>
                      <a:round/>
                      <a:headEnd type="none" w="med" len="med"/>
                      <a:tailEnd type="none" w="med" len="med"/>
                    </a:lnL>
                    <a:lnR w="12700" cap="flat" cmpd="sng" algn="ctr">
                      <a:noFill/>
                      <a:prstDash val="solid"/>
                      <a:round/>
                      <a:headEnd type="none" w="med" len="med"/>
                      <a:tailEnd type="none" w="med" len="med"/>
                    </a:lnR>
                    <a:lnT w="12700" cap="flat" cmpd="sng" algn="ctr">
                      <a:solidFill>
                        <a:srgbClr val="4A4A4A"/>
                      </a:solidFill>
                      <a:prstDash val="dot"/>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666196268"/>
                  </a:ext>
                </a:extLst>
              </a:tr>
            </a:tbl>
          </a:graphicData>
        </a:graphic>
      </p:graphicFrame>
      <p:cxnSp>
        <p:nvCxnSpPr>
          <p:cNvPr id="37" name="Straight Arrow Connector 36">
            <a:extLst>
              <a:ext uri="{FF2B5EF4-FFF2-40B4-BE49-F238E27FC236}">
                <a16:creationId xmlns:a16="http://schemas.microsoft.com/office/drawing/2014/main" id="{2C77AFED-A367-EB43-BB74-53A955CE8AC1}"/>
              </a:ext>
            </a:extLst>
          </p:cNvPr>
          <p:cNvCxnSpPr>
            <a:cxnSpLocks/>
          </p:cNvCxnSpPr>
          <p:nvPr/>
        </p:nvCxnSpPr>
        <p:spPr>
          <a:xfrm>
            <a:off x="2016729" y="2194203"/>
            <a:ext cx="0" cy="2737946"/>
          </a:xfrm>
          <a:prstGeom prst="straightConnector1">
            <a:avLst/>
          </a:prstGeom>
          <a:ln>
            <a:solidFill>
              <a:srgbClr val="4A4A4A"/>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AE0A2DF7-2395-1E43-A1A8-80B8F8E52BFF}"/>
              </a:ext>
            </a:extLst>
          </p:cNvPr>
          <p:cNvCxnSpPr>
            <a:cxnSpLocks/>
          </p:cNvCxnSpPr>
          <p:nvPr/>
        </p:nvCxnSpPr>
        <p:spPr>
          <a:xfrm flipH="1">
            <a:off x="2574386" y="5121984"/>
            <a:ext cx="4733924" cy="0"/>
          </a:xfrm>
          <a:prstGeom prst="straightConnector1">
            <a:avLst/>
          </a:prstGeom>
          <a:ln>
            <a:solidFill>
              <a:srgbClr val="4A4A4A"/>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6" name="Rectangle: Rounded Corners 65">
            <a:extLst>
              <a:ext uri="{FF2B5EF4-FFF2-40B4-BE49-F238E27FC236}">
                <a16:creationId xmlns:a16="http://schemas.microsoft.com/office/drawing/2014/main" id="{95F236C8-0C4A-2149-880A-193E0955F5FB}"/>
              </a:ext>
            </a:extLst>
          </p:cNvPr>
          <p:cNvSpPr/>
          <p:nvPr/>
        </p:nvSpPr>
        <p:spPr>
          <a:xfrm>
            <a:off x="5304968" y="2547643"/>
            <a:ext cx="1864358" cy="513824"/>
          </a:xfrm>
          <a:prstGeom prst="roundRect">
            <a:avLst>
              <a:gd name="adj" fmla="val 0"/>
            </a:avLst>
          </a:prstGeom>
          <a:gradFill>
            <a:gsLst>
              <a:gs pos="100000">
                <a:schemeClr val="accent3">
                  <a:lumMod val="50000"/>
                </a:schemeClr>
              </a:gs>
              <a:gs pos="0">
                <a:schemeClr val="accent3">
                  <a:lumMod val="75000"/>
                </a:schemeClr>
              </a:gs>
            </a:gsLst>
            <a:lin ang="27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en-US" sz="900">
                <a:solidFill>
                  <a:schemeClr val="bg1"/>
                </a:solidFill>
                <a:latin typeface="Montserrat" pitchFamily="2" charset="77"/>
                <a:ea typeface="Roboto" panose="02000000000000000000" pitchFamily="2" charset="0"/>
              </a:rPr>
              <a:t>Modernize Legacy Applications</a:t>
            </a:r>
            <a:endParaRPr lang="en-CA" sz="900">
              <a:solidFill>
                <a:schemeClr val="bg1"/>
              </a:solidFill>
              <a:latin typeface="Montserrat" pitchFamily="2" charset="77"/>
              <a:ea typeface="Roboto" panose="02000000000000000000" pitchFamily="2" charset="0"/>
            </a:endParaRPr>
          </a:p>
        </p:txBody>
      </p:sp>
      <p:sp>
        <p:nvSpPr>
          <p:cNvPr id="54" name="TextBox 53">
            <a:extLst>
              <a:ext uri="{FF2B5EF4-FFF2-40B4-BE49-F238E27FC236}">
                <a16:creationId xmlns:a16="http://schemas.microsoft.com/office/drawing/2014/main" id="{4E5E0822-B73B-9B40-997E-0FCDE9B79052}"/>
              </a:ext>
            </a:extLst>
          </p:cNvPr>
          <p:cNvSpPr txBox="1"/>
          <p:nvPr/>
        </p:nvSpPr>
        <p:spPr>
          <a:xfrm>
            <a:off x="9088459" y="3210002"/>
            <a:ext cx="1939925" cy="555978"/>
          </a:xfrm>
          <a:prstGeom prst="rect">
            <a:avLst/>
          </a:prstGeom>
        </p:spPr>
        <p:txBody>
          <a:bodyPr wrap="square" lIns="0" tIns="0" rIns="0" bIns="0" numCol="1" spcCol="360000" rtlCol="0">
            <a:noAutofit/>
          </a:bodyPr>
          <a:lstStyle/>
          <a:p>
            <a:pPr lvl="0" defTabSz="914309">
              <a:defRPr/>
            </a:pPr>
            <a:r>
              <a:rPr lang="en-US" sz="1200">
                <a:solidFill>
                  <a:schemeClr val="tx1">
                    <a:lumMod val="95000"/>
                    <a:lumOff val="5000"/>
                  </a:schemeClr>
                </a:solidFill>
                <a:ea typeface="Roboto Light" panose="02000000000000000000" pitchFamily="2" charset="0"/>
              </a:rPr>
              <a:t>Legacy Application Replacement</a:t>
            </a:r>
          </a:p>
        </p:txBody>
      </p:sp>
      <p:sp>
        <p:nvSpPr>
          <p:cNvPr id="55" name="TextBox 54">
            <a:extLst>
              <a:ext uri="{FF2B5EF4-FFF2-40B4-BE49-F238E27FC236}">
                <a16:creationId xmlns:a16="http://schemas.microsoft.com/office/drawing/2014/main" id="{36D99946-1B0C-2D4D-965B-7B9487D9186A}"/>
              </a:ext>
            </a:extLst>
          </p:cNvPr>
          <p:cNvSpPr txBox="1"/>
          <p:nvPr/>
        </p:nvSpPr>
        <p:spPr>
          <a:xfrm>
            <a:off x="9039252" y="4272373"/>
            <a:ext cx="1768554" cy="246221"/>
          </a:xfrm>
          <a:prstGeom prst="rect">
            <a:avLst/>
          </a:prstGeom>
        </p:spPr>
        <p:txBody>
          <a:bodyPr wrap="square" lIns="0" tIns="0" rIns="0" bIns="0" numCol="1" spcCol="360000" rtlCol="0">
            <a:noAutofit/>
          </a:bodyPr>
          <a:lstStyle/>
          <a:p>
            <a:pPr lvl="0" defTabSz="914309">
              <a:defRPr/>
            </a:pPr>
            <a:r>
              <a:rPr lang="en-CA" sz="1200">
                <a:solidFill>
                  <a:schemeClr val="tx1">
                    <a:lumMod val="95000"/>
                    <a:lumOff val="5000"/>
                  </a:schemeClr>
                </a:solidFill>
                <a:ea typeface="Roboto Light" panose="02000000000000000000" pitchFamily="2" charset="0"/>
              </a:rPr>
              <a:t>Digitize Order Books</a:t>
            </a:r>
          </a:p>
        </p:txBody>
      </p:sp>
      <p:sp>
        <p:nvSpPr>
          <p:cNvPr id="56" name="Rectangle 55">
            <a:extLst>
              <a:ext uri="{FF2B5EF4-FFF2-40B4-BE49-F238E27FC236}">
                <a16:creationId xmlns:a16="http://schemas.microsoft.com/office/drawing/2014/main" id="{B56D132A-5F8F-7140-8B15-C92B87BAE32B}"/>
              </a:ext>
            </a:extLst>
          </p:cNvPr>
          <p:cNvSpPr/>
          <p:nvPr/>
        </p:nvSpPr>
        <p:spPr>
          <a:xfrm>
            <a:off x="5133386" y="1984987"/>
            <a:ext cx="2283669" cy="1333228"/>
          </a:xfrm>
          <a:prstGeom prst="rect">
            <a:avLst/>
          </a:prstGeom>
          <a:noFill/>
          <a:ln w="47625" cap="flat" cmpd="sng" algn="ctr">
            <a:gradFill flip="none" rotWithShape="1">
              <a:gsLst>
                <a:gs pos="0">
                  <a:schemeClr val="bg1">
                    <a:lumMod val="85000"/>
                  </a:schemeClr>
                </a:gs>
                <a:gs pos="100000">
                  <a:schemeClr val="tx2">
                    <a:lumMod val="40000"/>
                    <a:lumOff val="60000"/>
                  </a:schemeClr>
                </a:gs>
              </a:gsLst>
              <a:lin ang="2700000" scaled="1"/>
              <a:tileRect/>
            </a:gradFill>
            <a:prstDash val="solid"/>
            <a:miter lim="800000"/>
          </a:ln>
          <a:effectLst>
            <a:glow rad="38100">
              <a:schemeClr val="bg1">
                <a:lumMod val="95000"/>
                <a:alpha val="19000"/>
              </a:scheme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Roboto Condensed Light"/>
              <a:ea typeface="+mn-ea"/>
              <a:cs typeface="+mn-cs"/>
            </a:endParaRPr>
          </a:p>
        </p:txBody>
      </p:sp>
      <p:sp>
        <p:nvSpPr>
          <p:cNvPr id="58" name="Rectangle 57">
            <a:extLst>
              <a:ext uri="{FF2B5EF4-FFF2-40B4-BE49-F238E27FC236}">
                <a16:creationId xmlns:a16="http://schemas.microsoft.com/office/drawing/2014/main" id="{3DE15314-5064-7D49-BD31-1EB01714B0A4}"/>
              </a:ext>
            </a:extLst>
          </p:cNvPr>
          <p:cNvSpPr/>
          <p:nvPr/>
        </p:nvSpPr>
        <p:spPr>
          <a:xfrm>
            <a:off x="5757533" y="2135847"/>
            <a:ext cx="1095172" cy="261610"/>
          </a:xfrm>
          <a:prstGeom prst="rect">
            <a:avLst/>
          </a:prstGeom>
        </p:spPr>
        <p:txBody>
          <a:bodyPr wrap="none">
            <a:spAutoFit/>
          </a:bodyPr>
          <a:lstStyle/>
          <a:p>
            <a:pPr algn="ctr"/>
            <a:r>
              <a:rPr lang="en-US" sz="1100" b="1">
                <a:latin typeface="Montserrat" pitchFamily="2" charset="77"/>
              </a:rPr>
              <a:t>High Priority</a:t>
            </a:r>
            <a:endParaRPr lang="en-CA" sz="1100" b="1">
              <a:latin typeface="Montserrat" pitchFamily="2" charset="77"/>
            </a:endParaRPr>
          </a:p>
        </p:txBody>
      </p:sp>
      <p:sp>
        <p:nvSpPr>
          <p:cNvPr id="60" name="Rectangle 59">
            <a:extLst>
              <a:ext uri="{FF2B5EF4-FFF2-40B4-BE49-F238E27FC236}">
                <a16:creationId xmlns:a16="http://schemas.microsoft.com/office/drawing/2014/main" id="{CA63A9F5-6F10-7A42-95D7-92CB544C1BBB}"/>
              </a:ext>
            </a:extLst>
          </p:cNvPr>
          <p:cNvSpPr/>
          <p:nvPr/>
        </p:nvSpPr>
        <p:spPr>
          <a:xfrm>
            <a:off x="4207377" y="4965835"/>
            <a:ext cx="1550152" cy="351788"/>
          </a:xfrm>
          <a:prstGeom prst="rect">
            <a:avLst/>
          </a:prstGeom>
          <a:solidFill>
            <a:schemeClr val="bg1"/>
          </a:solidFill>
          <a:ln w="47625" cap="flat" cmpd="sng" algn="ctr">
            <a:gradFill flip="none" rotWithShape="1">
              <a:gsLst>
                <a:gs pos="0">
                  <a:schemeClr val="bg1">
                    <a:lumMod val="85000"/>
                  </a:schemeClr>
                </a:gs>
                <a:gs pos="100000">
                  <a:schemeClr val="tx2">
                    <a:lumMod val="40000"/>
                    <a:lumOff val="60000"/>
                  </a:schemeClr>
                </a:gs>
              </a:gsLst>
              <a:lin ang="2700000" scaled="1"/>
              <a:tileRect/>
            </a:gradFill>
            <a:prstDash val="solid"/>
            <a:miter lim="800000"/>
          </a:ln>
          <a:effectLst>
            <a:glow rad="38100">
              <a:schemeClr val="bg1">
                <a:lumMod val="95000"/>
                <a:alpha val="19000"/>
              </a:scheme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Roboto Condensed Light"/>
              <a:ea typeface="+mn-ea"/>
              <a:cs typeface="+mn-cs"/>
            </a:endParaRPr>
          </a:p>
        </p:txBody>
      </p:sp>
      <p:sp>
        <p:nvSpPr>
          <p:cNvPr id="61" name="TextBox 60">
            <a:extLst>
              <a:ext uri="{FF2B5EF4-FFF2-40B4-BE49-F238E27FC236}">
                <a16:creationId xmlns:a16="http://schemas.microsoft.com/office/drawing/2014/main" id="{0BD29A51-2A3A-124F-807C-0C2408407FC6}"/>
              </a:ext>
            </a:extLst>
          </p:cNvPr>
          <p:cNvSpPr txBox="1"/>
          <p:nvPr/>
        </p:nvSpPr>
        <p:spPr>
          <a:xfrm>
            <a:off x="4155886" y="4999711"/>
            <a:ext cx="1676776" cy="290967"/>
          </a:xfrm>
          <a:prstGeom prst="rect">
            <a:avLst/>
          </a:prstGeom>
          <a:noFill/>
        </p:spPr>
        <p:txBody>
          <a:bodyPr wrap="square" lIns="0" tIns="0" rIns="0" bIns="0" numCol="1" spcCol="360000" rtlCol="0" anchor="ctr" anchorCtr="0">
            <a:noAutofit/>
          </a:bodyPr>
          <a:lstStyle/>
          <a:p>
            <a:pPr algn="ctr">
              <a:lnSpc>
                <a:spcPct val="110000"/>
              </a:lnSpc>
              <a:tabLst/>
            </a:pPr>
            <a:r>
              <a:rPr lang="en-US" sz="1000">
                <a:solidFill>
                  <a:schemeClr val="tx1">
                    <a:lumMod val="50000"/>
                  </a:schemeClr>
                </a:solidFill>
                <a:latin typeface="Roboto" panose="02000000000000000000" pitchFamily="2" charset="0"/>
                <a:ea typeface="Roboto" panose="02000000000000000000" pitchFamily="2" charset="0"/>
              </a:rPr>
              <a:t>Potential to Automate</a:t>
            </a:r>
            <a:endParaRPr lang="en-CA" sz="1200">
              <a:solidFill>
                <a:schemeClr val="tx1">
                  <a:lumMod val="50000"/>
                </a:schemeClr>
              </a:solidFill>
              <a:latin typeface="Roboto" panose="02000000000000000000" pitchFamily="2" charset="0"/>
              <a:ea typeface="Roboto" panose="02000000000000000000" pitchFamily="2" charset="0"/>
            </a:endParaRPr>
          </a:p>
        </p:txBody>
      </p:sp>
      <p:sp>
        <p:nvSpPr>
          <p:cNvPr id="62" name="Rectangle 61">
            <a:extLst>
              <a:ext uri="{FF2B5EF4-FFF2-40B4-BE49-F238E27FC236}">
                <a16:creationId xmlns:a16="http://schemas.microsoft.com/office/drawing/2014/main" id="{7783DD4B-FDBE-D841-9F5C-4C7B7978BD93}"/>
              </a:ext>
            </a:extLst>
          </p:cNvPr>
          <p:cNvSpPr/>
          <p:nvPr/>
        </p:nvSpPr>
        <p:spPr>
          <a:xfrm>
            <a:off x="1561863" y="3284339"/>
            <a:ext cx="886090" cy="351788"/>
          </a:xfrm>
          <a:prstGeom prst="rect">
            <a:avLst/>
          </a:prstGeom>
          <a:solidFill>
            <a:schemeClr val="bg1"/>
          </a:solidFill>
          <a:ln w="47625" cap="flat" cmpd="sng" algn="ctr">
            <a:gradFill flip="none" rotWithShape="1">
              <a:gsLst>
                <a:gs pos="0">
                  <a:schemeClr val="bg1">
                    <a:lumMod val="85000"/>
                  </a:schemeClr>
                </a:gs>
                <a:gs pos="100000">
                  <a:schemeClr val="tx2">
                    <a:lumMod val="40000"/>
                    <a:lumOff val="60000"/>
                  </a:schemeClr>
                </a:gs>
              </a:gsLst>
              <a:lin ang="2700000" scaled="1"/>
              <a:tileRect/>
            </a:gradFill>
            <a:prstDash val="solid"/>
            <a:miter lim="800000"/>
          </a:ln>
          <a:effectLst>
            <a:glow rad="38100">
              <a:schemeClr val="bg1">
                <a:lumMod val="95000"/>
                <a:alpha val="19000"/>
              </a:scheme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Roboto Condensed Light"/>
              <a:ea typeface="+mn-ea"/>
              <a:cs typeface="+mn-cs"/>
            </a:endParaRPr>
          </a:p>
        </p:txBody>
      </p:sp>
      <p:sp>
        <p:nvSpPr>
          <p:cNvPr id="63" name="TextBox 62">
            <a:extLst>
              <a:ext uri="{FF2B5EF4-FFF2-40B4-BE49-F238E27FC236}">
                <a16:creationId xmlns:a16="http://schemas.microsoft.com/office/drawing/2014/main" id="{A2419312-F5CF-894F-BCDB-9E0A93BF8576}"/>
              </a:ext>
            </a:extLst>
          </p:cNvPr>
          <p:cNvSpPr txBox="1"/>
          <p:nvPr/>
        </p:nvSpPr>
        <p:spPr>
          <a:xfrm>
            <a:off x="1551130" y="3318215"/>
            <a:ext cx="931197" cy="290967"/>
          </a:xfrm>
          <a:prstGeom prst="rect">
            <a:avLst/>
          </a:prstGeom>
          <a:noFill/>
        </p:spPr>
        <p:txBody>
          <a:bodyPr wrap="square" lIns="0" tIns="0" rIns="0" bIns="0" numCol="1" spcCol="360000" rtlCol="0" anchor="ctr" anchorCtr="0">
            <a:noAutofit/>
          </a:bodyPr>
          <a:lstStyle/>
          <a:p>
            <a:pPr algn="ctr">
              <a:lnSpc>
                <a:spcPct val="110000"/>
              </a:lnSpc>
              <a:tabLst/>
            </a:pPr>
            <a:r>
              <a:rPr lang="en-US" sz="1000">
                <a:solidFill>
                  <a:schemeClr val="tx1">
                    <a:lumMod val="50000"/>
                  </a:schemeClr>
                </a:solidFill>
                <a:latin typeface="Roboto" panose="02000000000000000000" pitchFamily="2" charset="0"/>
                <a:ea typeface="Roboto" panose="02000000000000000000" pitchFamily="2" charset="0"/>
              </a:rPr>
              <a:t>Value</a:t>
            </a:r>
            <a:endParaRPr lang="en-CA" sz="1200">
              <a:solidFill>
                <a:schemeClr val="tx1">
                  <a:lumMod val="50000"/>
                </a:schemeClr>
              </a:solidFill>
              <a:latin typeface="Roboto" panose="02000000000000000000" pitchFamily="2" charset="0"/>
              <a:ea typeface="Roboto" panose="02000000000000000000" pitchFamily="2" charset="0"/>
            </a:endParaRPr>
          </a:p>
        </p:txBody>
      </p:sp>
      <p:sp>
        <p:nvSpPr>
          <p:cNvPr id="66" name="TextBox 65">
            <a:extLst>
              <a:ext uri="{FF2B5EF4-FFF2-40B4-BE49-F238E27FC236}">
                <a16:creationId xmlns:a16="http://schemas.microsoft.com/office/drawing/2014/main" id="{DE43A5BA-02D2-5849-9B8F-3676A62A96AE}"/>
              </a:ext>
            </a:extLst>
          </p:cNvPr>
          <p:cNvSpPr txBox="1"/>
          <p:nvPr/>
        </p:nvSpPr>
        <p:spPr>
          <a:xfrm>
            <a:off x="7169326" y="5003935"/>
            <a:ext cx="931197" cy="267463"/>
          </a:xfrm>
          <a:prstGeom prst="rect">
            <a:avLst/>
          </a:prstGeom>
          <a:noFill/>
        </p:spPr>
        <p:txBody>
          <a:bodyPr wrap="square" lIns="0" tIns="0" rIns="0" bIns="0" numCol="1" spcCol="360000" rtlCol="0">
            <a:noAutofit/>
          </a:bodyPr>
          <a:lstStyle/>
          <a:p>
            <a:pPr algn="ctr">
              <a:lnSpc>
                <a:spcPct val="110000"/>
              </a:lnSpc>
              <a:tabLst/>
            </a:pPr>
            <a:r>
              <a:rPr lang="en-US" sz="1200" b="1">
                <a:solidFill>
                  <a:schemeClr val="tx1">
                    <a:lumMod val="50000"/>
                  </a:schemeClr>
                </a:solidFill>
                <a:latin typeface="Montserrat" pitchFamily="2" charset="77"/>
                <a:ea typeface="Roboto Condensed Light" panose="02000000000000000000" pitchFamily="2" charset="0"/>
              </a:rPr>
              <a:t>High</a:t>
            </a:r>
            <a:endParaRPr lang="en-CA" sz="1200" b="1">
              <a:solidFill>
                <a:schemeClr val="tx1">
                  <a:lumMod val="50000"/>
                </a:schemeClr>
              </a:solidFill>
              <a:latin typeface="Montserrat" pitchFamily="2" charset="77"/>
              <a:ea typeface="Roboto Condensed Light" panose="02000000000000000000" pitchFamily="2" charset="0"/>
            </a:endParaRPr>
          </a:p>
        </p:txBody>
      </p:sp>
      <p:sp>
        <p:nvSpPr>
          <p:cNvPr id="67" name="TextBox 66">
            <a:extLst>
              <a:ext uri="{FF2B5EF4-FFF2-40B4-BE49-F238E27FC236}">
                <a16:creationId xmlns:a16="http://schemas.microsoft.com/office/drawing/2014/main" id="{44160EE5-C144-1846-89BB-D4549C241E03}"/>
              </a:ext>
            </a:extLst>
          </p:cNvPr>
          <p:cNvSpPr txBox="1"/>
          <p:nvPr/>
        </p:nvSpPr>
        <p:spPr>
          <a:xfrm>
            <a:off x="1547604" y="1933525"/>
            <a:ext cx="931197" cy="267463"/>
          </a:xfrm>
          <a:prstGeom prst="rect">
            <a:avLst/>
          </a:prstGeom>
          <a:noFill/>
        </p:spPr>
        <p:txBody>
          <a:bodyPr wrap="square" lIns="0" tIns="0" rIns="0" bIns="0" numCol="1" spcCol="360000" rtlCol="0">
            <a:noAutofit/>
          </a:bodyPr>
          <a:lstStyle/>
          <a:p>
            <a:pPr algn="ctr">
              <a:lnSpc>
                <a:spcPct val="110000"/>
              </a:lnSpc>
              <a:tabLst/>
            </a:pPr>
            <a:r>
              <a:rPr lang="en-US" sz="1200" b="1">
                <a:solidFill>
                  <a:schemeClr val="tx1">
                    <a:lumMod val="50000"/>
                  </a:schemeClr>
                </a:solidFill>
                <a:latin typeface="Montserrat" pitchFamily="2" charset="77"/>
                <a:ea typeface="Roboto Condensed Light" panose="02000000000000000000" pitchFamily="2" charset="0"/>
              </a:rPr>
              <a:t>High</a:t>
            </a:r>
            <a:endParaRPr lang="en-CA" sz="1200" b="1">
              <a:solidFill>
                <a:schemeClr val="tx1">
                  <a:lumMod val="50000"/>
                </a:schemeClr>
              </a:solidFill>
              <a:latin typeface="Montserrat" pitchFamily="2" charset="77"/>
              <a:ea typeface="Roboto Condensed Light" panose="02000000000000000000" pitchFamily="2" charset="0"/>
            </a:endParaRPr>
          </a:p>
        </p:txBody>
      </p:sp>
      <p:sp>
        <p:nvSpPr>
          <p:cNvPr id="68" name="TextBox 67">
            <a:extLst>
              <a:ext uri="{FF2B5EF4-FFF2-40B4-BE49-F238E27FC236}">
                <a16:creationId xmlns:a16="http://schemas.microsoft.com/office/drawing/2014/main" id="{3AC7475B-DDF0-064E-8910-7DD690001B66}"/>
              </a:ext>
            </a:extLst>
          </p:cNvPr>
          <p:cNvSpPr txBox="1"/>
          <p:nvPr/>
        </p:nvSpPr>
        <p:spPr>
          <a:xfrm>
            <a:off x="1555386" y="5023340"/>
            <a:ext cx="931197" cy="267463"/>
          </a:xfrm>
          <a:prstGeom prst="rect">
            <a:avLst/>
          </a:prstGeom>
          <a:noFill/>
        </p:spPr>
        <p:txBody>
          <a:bodyPr wrap="square" lIns="0" tIns="0" rIns="0" bIns="0" numCol="1" spcCol="360000" rtlCol="0">
            <a:noAutofit/>
          </a:bodyPr>
          <a:lstStyle/>
          <a:p>
            <a:pPr algn="ctr">
              <a:lnSpc>
                <a:spcPct val="110000"/>
              </a:lnSpc>
              <a:tabLst/>
            </a:pPr>
            <a:r>
              <a:rPr lang="en-US" sz="1200" b="1">
                <a:solidFill>
                  <a:schemeClr val="tx1">
                    <a:lumMod val="50000"/>
                  </a:schemeClr>
                </a:solidFill>
                <a:latin typeface="Montserrat" pitchFamily="2" charset="77"/>
                <a:ea typeface="Roboto Condensed Light" panose="02000000000000000000" pitchFamily="2" charset="0"/>
              </a:rPr>
              <a:t>Low</a:t>
            </a:r>
            <a:endParaRPr lang="en-CA" sz="1200" b="1">
              <a:solidFill>
                <a:schemeClr val="tx1">
                  <a:lumMod val="50000"/>
                </a:schemeClr>
              </a:solidFill>
              <a:latin typeface="Montserrat" pitchFamily="2" charset="77"/>
              <a:ea typeface="Roboto Condensed Light" panose="02000000000000000000" pitchFamily="2" charset="0"/>
            </a:endParaRPr>
          </a:p>
        </p:txBody>
      </p:sp>
      <p:sp>
        <p:nvSpPr>
          <p:cNvPr id="69" name="TextBox 68">
            <a:extLst>
              <a:ext uri="{FF2B5EF4-FFF2-40B4-BE49-F238E27FC236}">
                <a16:creationId xmlns:a16="http://schemas.microsoft.com/office/drawing/2014/main" id="{908B9BE6-2C84-B846-9511-F159342C556C}"/>
              </a:ext>
            </a:extLst>
          </p:cNvPr>
          <p:cNvSpPr txBox="1"/>
          <p:nvPr/>
        </p:nvSpPr>
        <p:spPr>
          <a:xfrm>
            <a:off x="9088459" y="2546703"/>
            <a:ext cx="1939925" cy="246221"/>
          </a:xfrm>
          <a:prstGeom prst="rect">
            <a:avLst/>
          </a:prstGeom>
        </p:spPr>
        <p:txBody>
          <a:bodyPr wrap="square" lIns="0" tIns="0" rIns="0" bIns="0" rtlCol="0">
            <a:spAutoFit/>
          </a:bodyPr>
          <a:lstStyle/>
          <a:p>
            <a:pPr defTabSz="806867"/>
            <a:r>
              <a:rPr lang="en-CA" sz="1600" b="1">
                <a:latin typeface="+mj-lt"/>
                <a:cs typeface="Arial" panose="020B0604020202020204" pitchFamily="34" charset="0"/>
              </a:rPr>
              <a:t>IT Initiatives</a:t>
            </a:r>
          </a:p>
        </p:txBody>
      </p:sp>
      <p:sp>
        <p:nvSpPr>
          <p:cNvPr id="70" name="Rectangle 69">
            <a:extLst>
              <a:ext uri="{FF2B5EF4-FFF2-40B4-BE49-F238E27FC236}">
                <a16:creationId xmlns:a16="http://schemas.microsoft.com/office/drawing/2014/main" id="{C1ACD257-BBFA-1941-92E3-2879A996508C}"/>
              </a:ext>
            </a:extLst>
          </p:cNvPr>
          <p:cNvSpPr/>
          <p:nvPr/>
        </p:nvSpPr>
        <p:spPr>
          <a:xfrm>
            <a:off x="3107812" y="2107272"/>
            <a:ext cx="1345240" cy="261610"/>
          </a:xfrm>
          <a:prstGeom prst="rect">
            <a:avLst/>
          </a:prstGeom>
        </p:spPr>
        <p:txBody>
          <a:bodyPr wrap="none">
            <a:spAutoFit/>
          </a:bodyPr>
          <a:lstStyle/>
          <a:p>
            <a:pPr algn="ctr"/>
            <a:r>
              <a:rPr lang="en-US" sz="1100" b="1">
                <a:latin typeface="Montserrat" pitchFamily="2" charset="77"/>
              </a:rPr>
              <a:t>Medium Priority</a:t>
            </a:r>
            <a:endParaRPr lang="en-CA" sz="1100" b="1">
              <a:latin typeface="Montserrat" pitchFamily="2" charset="77"/>
            </a:endParaRPr>
          </a:p>
        </p:txBody>
      </p:sp>
      <p:sp>
        <p:nvSpPr>
          <p:cNvPr id="71" name="Rectangle: Rounded Corners 65">
            <a:extLst>
              <a:ext uri="{FF2B5EF4-FFF2-40B4-BE49-F238E27FC236}">
                <a16:creationId xmlns:a16="http://schemas.microsoft.com/office/drawing/2014/main" id="{A940E25C-D811-A045-8E5F-FF38CB7320D5}"/>
              </a:ext>
            </a:extLst>
          </p:cNvPr>
          <p:cNvSpPr/>
          <p:nvPr/>
        </p:nvSpPr>
        <p:spPr>
          <a:xfrm>
            <a:off x="2867303" y="2465019"/>
            <a:ext cx="1864358" cy="679072"/>
          </a:xfrm>
          <a:prstGeom prst="roundRect">
            <a:avLst>
              <a:gd name="adj" fmla="val 0"/>
            </a:avLst>
          </a:prstGeom>
          <a:gradFill>
            <a:gsLst>
              <a:gs pos="100000">
                <a:schemeClr val="accent3">
                  <a:lumMod val="50000"/>
                </a:schemeClr>
              </a:gs>
              <a:gs pos="0">
                <a:schemeClr val="accent3">
                  <a:lumMod val="75000"/>
                </a:schemeClr>
              </a:gs>
            </a:gsLst>
            <a:lin ang="27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r>
              <a:rPr lang="en-US" sz="900">
                <a:solidFill>
                  <a:schemeClr val="bg1"/>
                </a:solidFill>
                <a:latin typeface="Montserrat" pitchFamily="2" charset="77"/>
                <a:ea typeface="Roboto" panose="02000000000000000000" pitchFamily="2" charset="0"/>
              </a:rPr>
              <a:t>Digitize Physical Documents</a:t>
            </a:r>
            <a:endParaRPr lang="en-CA" sz="900">
              <a:solidFill>
                <a:schemeClr val="bg1"/>
              </a:solidFill>
              <a:latin typeface="Montserrat" pitchFamily="2" charset="77"/>
              <a:ea typeface="Roboto" panose="02000000000000000000" pitchFamily="2" charset="0"/>
            </a:endParaRPr>
          </a:p>
        </p:txBody>
      </p:sp>
      <p:sp>
        <p:nvSpPr>
          <p:cNvPr id="72" name="Rectangle 71">
            <a:extLst>
              <a:ext uri="{FF2B5EF4-FFF2-40B4-BE49-F238E27FC236}">
                <a16:creationId xmlns:a16="http://schemas.microsoft.com/office/drawing/2014/main" id="{E99CBD00-A12B-374A-A5AD-8183951EFC6D}"/>
              </a:ext>
            </a:extLst>
          </p:cNvPr>
          <p:cNvSpPr/>
          <p:nvPr/>
        </p:nvSpPr>
        <p:spPr>
          <a:xfrm>
            <a:off x="5762342" y="3636550"/>
            <a:ext cx="1085554" cy="261610"/>
          </a:xfrm>
          <a:prstGeom prst="rect">
            <a:avLst/>
          </a:prstGeom>
        </p:spPr>
        <p:txBody>
          <a:bodyPr wrap="none">
            <a:spAutoFit/>
          </a:bodyPr>
          <a:lstStyle/>
          <a:p>
            <a:pPr algn="ctr"/>
            <a:r>
              <a:rPr lang="en-US" sz="1100" b="1">
                <a:latin typeface="Montserrat" pitchFamily="2" charset="77"/>
              </a:rPr>
              <a:t>Low Priority </a:t>
            </a:r>
            <a:endParaRPr lang="en-CA" sz="1100" b="1">
              <a:latin typeface="Montserrat" pitchFamily="2" charset="77"/>
            </a:endParaRPr>
          </a:p>
        </p:txBody>
      </p:sp>
      <p:sp>
        <p:nvSpPr>
          <p:cNvPr id="73" name="Rectangle 72">
            <a:extLst>
              <a:ext uri="{FF2B5EF4-FFF2-40B4-BE49-F238E27FC236}">
                <a16:creationId xmlns:a16="http://schemas.microsoft.com/office/drawing/2014/main" id="{85A67DA5-0F97-114D-8185-5FC7C1258D2A}"/>
              </a:ext>
            </a:extLst>
          </p:cNvPr>
          <p:cNvSpPr/>
          <p:nvPr/>
        </p:nvSpPr>
        <p:spPr>
          <a:xfrm>
            <a:off x="3237655" y="3636550"/>
            <a:ext cx="1085554" cy="261610"/>
          </a:xfrm>
          <a:prstGeom prst="rect">
            <a:avLst/>
          </a:prstGeom>
        </p:spPr>
        <p:txBody>
          <a:bodyPr wrap="none">
            <a:spAutoFit/>
          </a:bodyPr>
          <a:lstStyle/>
          <a:p>
            <a:pPr algn="ctr"/>
            <a:r>
              <a:rPr lang="en-US" sz="1100" b="1">
                <a:latin typeface="Montserrat" pitchFamily="2" charset="77"/>
              </a:rPr>
              <a:t>Low Priority </a:t>
            </a:r>
            <a:endParaRPr lang="en-CA" sz="1100" b="1">
              <a:latin typeface="Montserrat" pitchFamily="2" charset="77"/>
            </a:endParaRPr>
          </a:p>
        </p:txBody>
      </p:sp>
      <p:pic>
        <p:nvPicPr>
          <p:cNvPr id="3" name="Picture 2">
            <a:extLst>
              <a:ext uri="{FF2B5EF4-FFF2-40B4-BE49-F238E27FC236}">
                <a16:creationId xmlns:a16="http://schemas.microsoft.com/office/drawing/2014/main" id="{E4B5DEA5-8037-E0CE-C35B-60E95AED4C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015" y="6273155"/>
            <a:ext cx="706441" cy="396142"/>
          </a:xfrm>
          <a:prstGeom prst="rect">
            <a:avLst/>
          </a:prstGeom>
        </p:spPr>
      </p:pic>
      <p:cxnSp>
        <p:nvCxnSpPr>
          <p:cNvPr id="4" name="Straight Connector 3">
            <a:extLst>
              <a:ext uri="{FF2B5EF4-FFF2-40B4-BE49-F238E27FC236}">
                <a16:creationId xmlns:a16="http://schemas.microsoft.com/office/drawing/2014/main" id="{B3363DF1-3A48-C089-A8AB-C4E0319E0A03}"/>
              </a:ext>
            </a:extLst>
          </p:cNvPr>
          <p:cNvCxnSpPr>
            <a:cxnSpLocks/>
          </p:cNvCxnSpPr>
          <p:nvPr/>
        </p:nvCxnSpPr>
        <p:spPr>
          <a:xfrm>
            <a:off x="355015" y="1435610"/>
            <a:ext cx="11503610" cy="0"/>
          </a:xfrm>
          <a:prstGeom prst="line">
            <a:avLst/>
          </a:prstGeom>
          <a:ln>
            <a:solidFill>
              <a:srgbClr val="1F4057"/>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27C5D513-559E-4316-FFE3-3BC7F5ECA253}"/>
              </a:ext>
            </a:extLst>
          </p:cNvPr>
          <p:cNvSpPr txBox="1"/>
          <p:nvPr/>
        </p:nvSpPr>
        <p:spPr>
          <a:xfrm>
            <a:off x="1436566" y="5751930"/>
            <a:ext cx="8559081" cy="644114"/>
          </a:xfrm>
          <a:prstGeom prst="rect">
            <a:avLst/>
          </a:prstGeom>
        </p:spPr>
        <p:txBody>
          <a:bodyPr wrap="none" lIns="0" tIns="0" rIns="0" bIns="0" numCol="1" spcCol="360000" rtlCol="0">
            <a:noAutofit/>
          </a:bodyPr>
          <a:lstStyle/>
          <a:p>
            <a:pPr algn="l">
              <a:lnSpc>
                <a:spcPct val="110000"/>
              </a:lnSpc>
              <a:tabLst/>
            </a:pPr>
            <a:r>
              <a:rPr lang="en-US" sz="1200">
                <a:solidFill>
                  <a:schemeClr val="tx1">
                    <a:lumMod val="50000"/>
                  </a:schemeClr>
                </a:solidFill>
                <a:ea typeface="Roboto Condensed Light" panose="02000000000000000000" pitchFamily="2" charset="0"/>
              </a:rPr>
              <a:t>*Source: Diagnostic analysis of IT Management &amp; Governance Diagnostic scores. </a:t>
            </a:r>
          </a:p>
        </p:txBody>
      </p:sp>
      <p:sp>
        <p:nvSpPr>
          <p:cNvPr id="6" name="Isosceles Triangle 5">
            <a:extLst>
              <a:ext uri="{FF2B5EF4-FFF2-40B4-BE49-F238E27FC236}">
                <a16:creationId xmlns:a16="http://schemas.microsoft.com/office/drawing/2014/main" id="{E3C76AA5-CDF7-D9C6-8A67-24B56FEF3CD8}"/>
              </a:ext>
            </a:extLst>
          </p:cNvPr>
          <p:cNvSpPr/>
          <p:nvPr/>
        </p:nvSpPr>
        <p:spPr>
          <a:xfrm rot="5400000">
            <a:off x="8305818" y="5293982"/>
            <a:ext cx="809537" cy="352579"/>
          </a:xfrm>
          <a:prstGeom prst="triangle">
            <a:avLst/>
          </a:prstGeom>
          <a:solidFill>
            <a:srgbClr val="CAC9C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Roboto Condensed Light"/>
              <a:ea typeface="+mn-ea"/>
              <a:cs typeface="+mn-cs"/>
            </a:endParaRPr>
          </a:p>
        </p:txBody>
      </p:sp>
      <p:sp>
        <p:nvSpPr>
          <p:cNvPr id="7" name="TextBox 6">
            <a:extLst>
              <a:ext uri="{FF2B5EF4-FFF2-40B4-BE49-F238E27FC236}">
                <a16:creationId xmlns:a16="http://schemas.microsoft.com/office/drawing/2014/main" id="{ADE4194F-2BD0-A9BB-AAE6-9D93F234529F}"/>
              </a:ext>
            </a:extLst>
          </p:cNvPr>
          <p:cNvSpPr txBox="1"/>
          <p:nvPr/>
        </p:nvSpPr>
        <p:spPr>
          <a:xfrm>
            <a:off x="9039252" y="5347160"/>
            <a:ext cx="1768554" cy="246221"/>
          </a:xfrm>
          <a:prstGeom prst="rect">
            <a:avLst/>
          </a:prstGeom>
        </p:spPr>
        <p:txBody>
          <a:bodyPr wrap="square" lIns="0" tIns="0" rIns="0" bIns="0" numCol="1" spcCol="360000" rtlCol="0">
            <a:noAutofit/>
          </a:bodyPr>
          <a:lstStyle/>
          <a:p>
            <a:pPr lvl="0" defTabSz="914309">
              <a:defRPr/>
            </a:pPr>
            <a:r>
              <a:rPr lang="en-CA" sz="1200">
                <a:solidFill>
                  <a:schemeClr val="tx1">
                    <a:lumMod val="95000"/>
                    <a:lumOff val="5000"/>
                  </a:schemeClr>
                </a:solidFill>
                <a:ea typeface="Roboto Light" panose="02000000000000000000" pitchFamily="2" charset="0"/>
              </a:rPr>
              <a:t>Research New Technology</a:t>
            </a:r>
          </a:p>
        </p:txBody>
      </p:sp>
    </p:spTree>
    <p:extLst>
      <p:ext uri="{BB962C8B-B14F-4D97-AF65-F5344CB8AC3E}">
        <p14:creationId xmlns:p14="http://schemas.microsoft.com/office/powerpoint/2010/main" val="16062173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25CB1-00FE-4136-8458-E8E85AAAF5E9}"/>
              </a:ext>
            </a:extLst>
          </p:cNvPr>
          <p:cNvSpPr>
            <a:spLocks noGrp="1"/>
          </p:cNvSpPr>
          <p:nvPr>
            <p:ph type="title"/>
          </p:nvPr>
        </p:nvSpPr>
        <p:spPr>
          <a:xfrm>
            <a:off x="375592" y="288621"/>
            <a:ext cx="11517958" cy="1130188"/>
          </a:xfrm>
        </p:spPr>
        <p:txBody>
          <a:bodyPr vert="horz" lIns="0" tIns="0" rIns="0" bIns="0" rtlCol="0" anchor="t" anchorCtr="0">
            <a:noAutofit/>
          </a:bodyPr>
          <a:lstStyle/>
          <a:p>
            <a:r>
              <a:rPr lang="en-US" sz="3600" b="1">
                <a:latin typeface="+mj-lt"/>
              </a:rPr>
              <a:t>To drive technology innovation, we focused on CEO and CIO alignment that will have the most impact for Oregon Public Utility Commission</a:t>
            </a:r>
            <a:endParaRPr lang="en-CA" sz="3600" b="1">
              <a:latin typeface="+mj-lt"/>
            </a:endParaRPr>
          </a:p>
        </p:txBody>
      </p:sp>
      <p:sp>
        <p:nvSpPr>
          <p:cNvPr id="18" name="TextBox 17">
            <a:extLst>
              <a:ext uri="{FF2B5EF4-FFF2-40B4-BE49-F238E27FC236}">
                <a16:creationId xmlns:a16="http://schemas.microsoft.com/office/drawing/2014/main" id="{A0CCB02C-A130-864B-90BD-6CA3E88BDE67}"/>
              </a:ext>
            </a:extLst>
          </p:cNvPr>
          <p:cNvSpPr txBox="1"/>
          <p:nvPr/>
        </p:nvSpPr>
        <p:spPr>
          <a:xfrm>
            <a:off x="6044895" y="3624988"/>
            <a:ext cx="2868542" cy="246221"/>
          </a:xfrm>
          <a:prstGeom prst="rect">
            <a:avLst/>
          </a:prstGeom>
          <a:noFill/>
        </p:spPr>
        <p:txBody>
          <a:bodyPr wrap="none" lIns="0" tIns="0" rIns="0" bIns="0" rtlCol="0" anchor="b" anchorCtr="0">
            <a:spAutoFit/>
          </a:bodyPr>
          <a:lstStyle/>
          <a:p>
            <a:pPr lvl="0">
              <a:defRPr/>
            </a:pPr>
            <a:r>
              <a:rPr lang="en-US" sz="1600" b="1">
                <a:solidFill>
                  <a:srgbClr val="494949"/>
                </a:solidFill>
                <a:latin typeface="+mj-lt"/>
                <a:ea typeface="League Spartan" charset="0"/>
                <a:cs typeface="Poppins" pitchFamily="2" charset="77"/>
              </a:rPr>
              <a:t>Drive Technology Innovation:</a:t>
            </a:r>
          </a:p>
        </p:txBody>
      </p:sp>
      <p:graphicFrame>
        <p:nvGraphicFramePr>
          <p:cNvPr id="19" name="Table 77">
            <a:extLst>
              <a:ext uri="{FF2B5EF4-FFF2-40B4-BE49-F238E27FC236}">
                <a16:creationId xmlns:a16="http://schemas.microsoft.com/office/drawing/2014/main" id="{6C7C6CDD-E345-1243-9BC9-B4E0FFB55EBF}"/>
              </a:ext>
            </a:extLst>
          </p:cNvPr>
          <p:cNvGraphicFramePr>
            <a:graphicFrameLocks noGrp="1"/>
          </p:cNvGraphicFramePr>
          <p:nvPr>
            <p:extLst>
              <p:ext uri="{D42A27DB-BD31-4B8C-83A1-F6EECF244321}">
                <p14:modId xmlns:p14="http://schemas.microsoft.com/office/powerpoint/2010/main" val="3835092121"/>
              </p:ext>
            </p:extLst>
          </p:nvPr>
        </p:nvGraphicFramePr>
        <p:xfrm>
          <a:off x="6026142" y="3930259"/>
          <a:ext cx="4035229" cy="914400"/>
        </p:xfrm>
        <a:graphic>
          <a:graphicData uri="http://schemas.openxmlformats.org/drawingml/2006/table">
            <a:tbl>
              <a:tblPr firstRow="1" bandRow="1">
                <a:tableStyleId>{5C22544A-7EE6-4342-B048-85BDC9FD1C3A}</a:tableStyleId>
              </a:tblPr>
              <a:tblGrid>
                <a:gridCol w="4035229">
                  <a:extLst>
                    <a:ext uri="{9D8B030D-6E8A-4147-A177-3AD203B41FA5}">
                      <a16:colId xmlns:a16="http://schemas.microsoft.com/office/drawing/2014/main" val="920872177"/>
                    </a:ext>
                  </a:extLst>
                </a:gridCol>
              </a:tblGrid>
              <a:tr h="205674">
                <a:tc>
                  <a:txBody>
                    <a:bodyPr/>
                    <a:lstStyle/>
                    <a:p>
                      <a:r>
                        <a:rPr lang="en-US" sz="1400" b="0" i="0" kern="1200">
                          <a:solidFill>
                            <a:srgbClr val="4A4A4A"/>
                          </a:solidFill>
                          <a:latin typeface="+mn-lt"/>
                          <a:ea typeface="Roboto Light" panose="02000000000000000000" pitchFamily="2" charset="0"/>
                          <a:cs typeface="+mn-cs"/>
                        </a:rPr>
                        <a:t>Legacy Application Replacement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61511113"/>
                  </a:ext>
                </a:extLst>
              </a:tr>
              <a:tr h="205674">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sz="1400" b="0" i="0" kern="1200">
                          <a:solidFill>
                            <a:srgbClr val="4A4A4A"/>
                          </a:solidFill>
                          <a:latin typeface="+mn-lt"/>
                          <a:ea typeface="Roboto Light" panose="02000000000000000000" pitchFamily="2" charset="0"/>
                          <a:cs typeface="+mn-cs"/>
                        </a:rPr>
                        <a:t>Digitize Order Books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1748132"/>
                  </a:ext>
                </a:extLst>
              </a:tr>
              <a:tr h="205674">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sz="1400" b="0" i="0" kern="1200">
                          <a:solidFill>
                            <a:srgbClr val="4A4A4A"/>
                          </a:solidFill>
                          <a:latin typeface="+mn-lt"/>
                          <a:ea typeface="Roboto Light" panose="02000000000000000000" pitchFamily="2" charset="0"/>
                          <a:cs typeface="+mn-cs"/>
                        </a:rPr>
                        <a:t>Research New Technology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50000"/>
                        </a:schemeClr>
                      </a:solidFill>
                      <a:prstDash val="solid"/>
                      <a:round/>
                      <a:headEnd type="none" w="med" len="med"/>
                      <a:tailEnd type="none" w="med" len="med"/>
                    </a:lnT>
                    <a:lnB w="6350" cap="flat" cmpd="sng" algn="ctr">
                      <a:solidFill>
                        <a:schemeClr val="bg2">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66513233"/>
                  </a:ext>
                </a:extLst>
              </a:tr>
            </a:tbl>
          </a:graphicData>
        </a:graphic>
      </p:graphicFrame>
      <p:sp>
        <p:nvSpPr>
          <p:cNvPr id="20" name="Arc 19">
            <a:extLst>
              <a:ext uri="{FF2B5EF4-FFF2-40B4-BE49-F238E27FC236}">
                <a16:creationId xmlns:a16="http://schemas.microsoft.com/office/drawing/2014/main" id="{51E6FAE0-27EC-064B-9F1F-75A7F83F2CFE}"/>
              </a:ext>
            </a:extLst>
          </p:cNvPr>
          <p:cNvSpPr/>
          <p:nvPr/>
        </p:nvSpPr>
        <p:spPr>
          <a:xfrm>
            <a:off x="1173593" y="2327117"/>
            <a:ext cx="4159057" cy="4159057"/>
          </a:xfrm>
          <a:prstGeom prst="arc">
            <a:avLst>
              <a:gd name="adj1" fmla="val 16200000"/>
              <a:gd name="adj2" fmla="val 5453292"/>
            </a:avLst>
          </a:prstGeom>
          <a:noFill/>
          <a:ln w="38100" cap="rnd" cmpd="sng" algn="ctr">
            <a:solidFill>
              <a:srgbClr val="FFFFFF">
                <a:lumMod val="85000"/>
              </a:srgbClr>
            </a:solidFill>
            <a:prstDash val="dash"/>
            <a:miter lim="800000"/>
          </a:ln>
          <a:effectLst/>
        </p:spPr>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900" u="none" strike="noStrike" kern="0" cap="none" spc="0" normalizeH="0" baseline="0" noProof="0">
              <a:ln>
                <a:noFill/>
              </a:ln>
              <a:solidFill>
                <a:srgbClr val="494949"/>
              </a:solidFill>
              <a:effectLst/>
              <a:uLnTx/>
              <a:uFillTx/>
              <a:latin typeface="Roboto Light" panose="02000000000000000000" pitchFamily="2" charset="0"/>
              <a:ea typeface="+mn-ea"/>
              <a:cs typeface="+mn-cs"/>
            </a:endParaRPr>
          </a:p>
        </p:txBody>
      </p:sp>
      <p:sp>
        <p:nvSpPr>
          <p:cNvPr id="21" name="Freeform 17">
            <a:extLst>
              <a:ext uri="{FF2B5EF4-FFF2-40B4-BE49-F238E27FC236}">
                <a16:creationId xmlns:a16="http://schemas.microsoft.com/office/drawing/2014/main" id="{0C42B362-4DBE-7744-93AA-A30316C80B55}"/>
              </a:ext>
            </a:extLst>
          </p:cNvPr>
          <p:cNvSpPr/>
          <p:nvPr/>
        </p:nvSpPr>
        <p:spPr>
          <a:xfrm>
            <a:off x="3242443" y="2591341"/>
            <a:ext cx="1815306" cy="3630611"/>
          </a:xfrm>
          <a:custGeom>
            <a:avLst/>
            <a:gdLst>
              <a:gd name="connsiteX0" fmla="*/ 0 w 4613275"/>
              <a:gd name="connsiteY0" fmla="*/ 0 h 9226550"/>
              <a:gd name="connsiteX1" fmla="*/ 4613275 w 4613275"/>
              <a:gd name="connsiteY1" fmla="*/ 4613275 h 9226550"/>
              <a:gd name="connsiteX2" fmla="*/ 0 w 4613275"/>
              <a:gd name="connsiteY2" fmla="*/ 9226550 h 9226550"/>
              <a:gd name="connsiteX3" fmla="*/ 0 w 4613275"/>
              <a:gd name="connsiteY3" fmla="*/ 8926779 h 9226550"/>
              <a:gd name="connsiteX4" fmla="*/ 4313504 w 4613275"/>
              <a:gd name="connsiteY4" fmla="*/ 4613275 h 9226550"/>
              <a:gd name="connsiteX5" fmla="*/ 0 w 4613275"/>
              <a:gd name="connsiteY5" fmla="*/ 299771 h 922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3275" h="9226550">
                <a:moveTo>
                  <a:pt x="0" y="0"/>
                </a:moveTo>
                <a:cubicBezTo>
                  <a:pt x="2547841" y="0"/>
                  <a:pt x="4613275" y="2065434"/>
                  <a:pt x="4613275" y="4613275"/>
                </a:cubicBezTo>
                <a:cubicBezTo>
                  <a:pt x="4613275" y="7161116"/>
                  <a:pt x="2547841" y="9226550"/>
                  <a:pt x="0" y="9226550"/>
                </a:cubicBezTo>
                <a:lnTo>
                  <a:pt x="0" y="8926779"/>
                </a:lnTo>
                <a:cubicBezTo>
                  <a:pt x="2382282" y="8926779"/>
                  <a:pt x="4313504" y="6995557"/>
                  <a:pt x="4313504" y="4613275"/>
                </a:cubicBezTo>
                <a:cubicBezTo>
                  <a:pt x="4313504" y="2230993"/>
                  <a:pt x="2382282" y="299771"/>
                  <a:pt x="0" y="299771"/>
                </a:cubicBezTo>
                <a:close/>
              </a:path>
            </a:pathLst>
          </a:custGeom>
          <a:solidFill>
            <a:srgbClr val="FFFFFF">
              <a:lumMod val="8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900" u="none" strike="noStrike" kern="0" cap="none" spc="0" normalizeH="0" baseline="0" noProof="0">
              <a:ln>
                <a:noFill/>
              </a:ln>
              <a:solidFill>
                <a:srgbClr val="494949"/>
              </a:solidFill>
              <a:effectLst/>
              <a:uLnTx/>
              <a:uFillTx/>
              <a:latin typeface="Roboto Light" panose="02000000000000000000" pitchFamily="2" charset="0"/>
              <a:ea typeface="+mn-ea"/>
              <a:cs typeface="+mn-cs"/>
            </a:endParaRPr>
          </a:p>
        </p:txBody>
      </p:sp>
      <p:sp>
        <p:nvSpPr>
          <p:cNvPr id="22" name="TextBox 21">
            <a:extLst>
              <a:ext uri="{FF2B5EF4-FFF2-40B4-BE49-F238E27FC236}">
                <a16:creationId xmlns:a16="http://schemas.microsoft.com/office/drawing/2014/main" id="{F4F2414F-3243-B14F-8527-C4AD0245BE2C}"/>
              </a:ext>
            </a:extLst>
          </p:cNvPr>
          <p:cNvSpPr txBox="1"/>
          <p:nvPr/>
        </p:nvSpPr>
        <p:spPr>
          <a:xfrm>
            <a:off x="1724585" y="4190908"/>
            <a:ext cx="1944688" cy="249812"/>
          </a:xfrm>
          <a:prstGeom prst="rect">
            <a:avLst/>
          </a:prstGeom>
          <a:noFill/>
        </p:spPr>
        <p:txBody>
          <a:bodyPr wrap="square" lIns="0" tIns="0" rIns="0" bIns="0" rtlCol="0" anchor="ctr" anchorCtr="0">
            <a:spAutoFit/>
          </a:bodyPr>
          <a:lstStyle/>
          <a:p>
            <a:pPr algn="ctr">
              <a:lnSpc>
                <a:spcPct val="110000"/>
              </a:lnSpc>
            </a:pPr>
            <a:r>
              <a:rPr lang="en-US" sz="1600" b="1">
                <a:latin typeface="+mj-lt"/>
                <a:ea typeface="League Spartan" charset="0"/>
                <a:cs typeface="Poppins" pitchFamily="2" charset="77"/>
              </a:rPr>
              <a:t>Innovation</a:t>
            </a:r>
          </a:p>
        </p:txBody>
      </p:sp>
      <p:sp>
        <p:nvSpPr>
          <p:cNvPr id="23" name="Oval 22">
            <a:extLst>
              <a:ext uri="{FF2B5EF4-FFF2-40B4-BE49-F238E27FC236}">
                <a16:creationId xmlns:a16="http://schemas.microsoft.com/office/drawing/2014/main" id="{751E1B4E-6198-F749-962E-CE1B689113D8}"/>
              </a:ext>
            </a:extLst>
          </p:cNvPr>
          <p:cNvSpPr>
            <a:spLocks noChangeAspect="1"/>
          </p:cNvSpPr>
          <p:nvPr/>
        </p:nvSpPr>
        <p:spPr>
          <a:xfrm>
            <a:off x="4140231" y="5697322"/>
            <a:ext cx="228600" cy="228600"/>
          </a:xfrm>
          <a:prstGeom prst="ellipse">
            <a:avLst/>
          </a:prstGeom>
          <a:solidFill>
            <a:schemeClr val="accent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900" u="none" strike="noStrike" kern="0" cap="none" spc="0" normalizeH="0" baseline="0" noProof="0">
              <a:ln>
                <a:noFill/>
              </a:ln>
              <a:solidFill>
                <a:srgbClr val="FFFFFF"/>
              </a:solidFill>
              <a:effectLst/>
              <a:uLnTx/>
              <a:uFillTx/>
              <a:latin typeface="Roboto Light" panose="02000000000000000000" pitchFamily="2" charset="0"/>
              <a:ea typeface="+mn-ea"/>
              <a:cs typeface="+mn-cs"/>
            </a:endParaRPr>
          </a:p>
        </p:txBody>
      </p:sp>
      <p:grpSp>
        <p:nvGrpSpPr>
          <p:cNvPr id="24" name="Group 23">
            <a:extLst>
              <a:ext uri="{FF2B5EF4-FFF2-40B4-BE49-F238E27FC236}">
                <a16:creationId xmlns:a16="http://schemas.microsoft.com/office/drawing/2014/main" id="{03D95233-2150-1A48-9A9A-01DA0ED37C34}"/>
              </a:ext>
            </a:extLst>
          </p:cNvPr>
          <p:cNvGrpSpPr/>
          <p:nvPr/>
        </p:nvGrpSpPr>
        <p:grpSpPr>
          <a:xfrm>
            <a:off x="1028024" y="3903740"/>
            <a:ext cx="777370" cy="774826"/>
            <a:chOff x="386528" y="413334"/>
            <a:chExt cx="777370" cy="774826"/>
          </a:xfrm>
        </p:grpSpPr>
        <p:sp>
          <p:nvSpPr>
            <p:cNvPr id="25" name="Oval 24">
              <a:extLst>
                <a:ext uri="{FF2B5EF4-FFF2-40B4-BE49-F238E27FC236}">
                  <a16:creationId xmlns:a16="http://schemas.microsoft.com/office/drawing/2014/main" id="{E683EA18-33FB-8C42-9937-418CE557741D}"/>
                </a:ext>
              </a:extLst>
            </p:cNvPr>
            <p:cNvSpPr/>
            <p:nvPr/>
          </p:nvSpPr>
          <p:spPr>
            <a:xfrm>
              <a:off x="386528" y="413334"/>
              <a:ext cx="774826" cy="774826"/>
            </a:xfrm>
            <a:prstGeom prst="ellipse">
              <a:avLst/>
            </a:prstGeom>
            <a:solidFill>
              <a:schemeClr val="accent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10000"/>
                </a:lnSpc>
                <a:spcBef>
                  <a:spcPts val="0"/>
                </a:spcBef>
                <a:spcAft>
                  <a:spcPts val="0"/>
                </a:spcAft>
                <a:buClrTx/>
                <a:buSzTx/>
                <a:buFontTx/>
                <a:buNone/>
                <a:tabLst/>
                <a:defRPr/>
              </a:pPr>
              <a:endParaRPr kumimoji="0" lang="en-US" sz="900" u="none" strike="noStrike" kern="0" cap="none" spc="0" normalizeH="0" baseline="0" noProof="0">
                <a:ln>
                  <a:noFill/>
                </a:ln>
                <a:solidFill>
                  <a:srgbClr val="FFFFFF"/>
                </a:solidFill>
                <a:effectLst/>
                <a:uLnTx/>
                <a:uFillTx/>
                <a:latin typeface="Roboto Light" panose="02000000000000000000" pitchFamily="2" charset="0"/>
                <a:ea typeface="+mn-ea"/>
                <a:cs typeface="+mn-cs"/>
              </a:endParaRPr>
            </a:p>
          </p:txBody>
        </p:sp>
        <p:sp>
          <p:nvSpPr>
            <p:cNvPr id="26" name="TextBox 25">
              <a:extLst>
                <a:ext uri="{FF2B5EF4-FFF2-40B4-BE49-F238E27FC236}">
                  <a16:creationId xmlns:a16="http://schemas.microsoft.com/office/drawing/2014/main" id="{01980855-D548-4740-ACA7-E9851DBA8150}"/>
                </a:ext>
              </a:extLst>
            </p:cNvPr>
            <p:cNvSpPr txBox="1"/>
            <p:nvPr/>
          </p:nvSpPr>
          <p:spPr>
            <a:xfrm>
              <a:off x="389072" y="601816"/>
              <a:ext cx="774826" cy="430887"/>
            </a:xfrm>
            <a:prstGeom prst="rect">
              <a:avLst/>
            </a:prstGeom>
            <a:noFill/>
          </p:spPr>
          <p:txBody>
            <a:bodyPr wrap="square" lIns="0" tIns="0" rIns="0" bIns="0" rtlCol="0" anchor="ctr" anchorCtr="0">
              <a:spAutoFit/>
            </a:bodyPr>
            <a:lstStyle/>
            <a:p>
              <a:pPr algn="ctr"/>
              <a:r>
                <a:rPr lang="en-US" sz="2800" b="1">
                  <a:solidFill>
                    <a:srgbClr val="FFFFFF"/>
                  </a:solidFill>
                  <a:latin typeface="Exo" panose="02000503000000000000" pitchFamily="2" charset="77"/>
                  <a:ea typeface="League Spartan" charset="0"/>
                  <a:cs typeface="Poppins" pitchFamily="2" charset="77"/>
                </a:rPr>
                <a:t>03</a:t>
              </a:r>
            </a:p>
          </p:txBody>
        </p:sp>
      </p:grpSp>
      <p:pic>
        <p:nvPicPr>
          <p:cNvPr id="3" name="Picture 2">
            <a:extLst>
              <a:ext uri="{FF2B5EF4-FFF2-40B4-BE49-F238E27FC236}">
                <a16:creationId xmlns:a16="http://schemas.microsoft.com/office/drawing/2014/main" id="{CC29C554-1CA9-F8FF-4274-AE48A56CF9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015" y="6273155"/>
            <a:ext cx="706441" cy="396142"/>
          </a:xfrm>
          <a:prstGeom prst="rect">
            <a:avLst/>
          </a:prstGeom>
        </p:spPr>
      </p:pic>
      <p:cxnSp>
        <p:nvCxnSpPr>
          <p:cNvPr id="4" name="Straight Connector 3">
            <a:extLst>
              <a:ext uri="{FF2B5EF4-FFF2-40B4-BE49-F238E27FC236}">
                <a16:creationId xmlns:a16="http://schemas.microsoft.com/office/drawing/2014/main" id="{F2F3F725-014F-E383-E92D-927D24832416}"/>
              </a:ext>
            </a:extLst>
          </p:cNvPr>
          <p:cNvCxnSpPr>
            <a:cxnSpLocks/>
          </p:cNvCxnSpPr>
          <p:nvPr/>
        </p:nvCxnSpPr>
        <p:spPr>
          <a:xfrm>
            <a:off x="355015" y="1921385"/>
            <a:ext cx="11503610" cy="0"/>
          </a:xfrm>
          <a:prstGeom prst="line">
            <a:avLst/>
          </a:prstGeom>
          <a:ln>
            <a:solidFill>
              <a:srgbClr val="1F405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74227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 name="Text Placeholder 3">
            <a:extLst>
              <a:ext uri="{FF2B5EF4-FFF2-40B4-BE49-F238E27FC236}">
                <a16:creationId xmlns:a16="http://schemas.microsoft.com/office/drawing/2014/main" id="{73291697-F9F8-9F46-9E18-A62A651EE8FD}"/>
              </a:ext>
            </a:extLst>
          </p:cNvPr>
          <p:cNvSpPr txBox="1">
            <a:spLocks/>
          </p:cNvSpPr>
          <p:nvPr/>
        </p:nvSpPr>
        <p:spPr>
          <a:xfrm>
            <a:off x="801067" y="560282"/>
            <a:ext cx="9522637" cy="575114"/>
          </a:xfrm>
          <a:prstGeom prst="rect">
            <a:avLst/>
          </a:prstGeom>
        </p:spPr>
        <p:txBody>
          <a:bodyPr vert="horz" lIns="0" tIns="0" rIns="0" bIns="0" rtlCol="0" anchor="t" anchorCtr="0">
            <a:noAutofit/>
          </a:bodyPr>
          <a:lstStyle>
            <a:lvl1pPr defTabSz="914400">
              <a:lnSpc>
                <a:spcPct val="90000"/>
              </a:lnSpc>
              <a:spcBef>
                <a:spcPct val="0"/>
              </a:spcBef>
              <a:buNone/>
              <a:defRPr sz="3600" b="1" i="0">
                <a:solidFill>
                  <a:srgbClr val="4A4A4A"/>
                </a:solidFill>
                <a:latin typeface="+mj-lt"/>
                <a:ea typeface="+mj-ea"/>
                <a:cs typeface="Arial" panose="020B0604020202020204" pitchFamily="34" charset="0"/>
              </a:defRPr>
            </a:lvl1pPr>
            <a:lvl2pPr marL="277246">
              <a:defRPr sz="4400" b="1" i="0">
                <a:solidFill>
                  <a:schemeClr val="bg1"/>
                </a:solidFill>
                <a:latin typeface="Montserrat SemiBold" pitchFamily="2" charset="77"/>
                <a:ea typeface="+mn-ea"/>
                <a:cs typeface="+mn-cs"/>
              </a:defRPr>
            </a:lvl2pPr>
            <a:lvl3pPr marL="554492">
              <a:defRPr sz="4400" b="1" i="0">
                <a:solidFill>
                  <a:schemeClr val="bg1"/>
                </a:solidFill>
                <a:latin typeface="Montserrat SemiBold" pitchFamily="2" charset="77"/>
                <a:ea typeface="+mn-ea"/>
                <a:cs typeface="+mn-cs"/>
              </a:defRPr>
            </a:lvl3pPr>
            <a:lvl4pPr marL="831738">
              <a:defRPr sz="4400" b="1" i="0">
                <a:solidFill>
                  <a:schemeClr val="bg1"/>
                </a:solidFill>
                <a:latin typeface="Montserrat SemiBold" pitchFamily="2" charset="77"/>
                <a:ea typeface="+mn-ea"/>
                <a:cs typeface="+mn-cs"/>
              </a:defRPr>
            </a:lvl4pPr>
            <a:lvl5pPr marL="1108984">
              <a:defRPr sz="4400" b="1" i="0">
                <a:solidFill>
                  <a:schemeClr val="bg1"/>
                </a:solidFill>
                <a:latin typeface="Montserrat SemiBold" pitchFamily="2" charset="77"/>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a:lstStyle>
          <a:p>
            <a:r>
              <a:rPr lang="en-US"/>
              <a:t>2023-25 IT Goals &amp; </a:t>
            </a:r>
            <a:br>
              <a:rPr lang="en-US"/>
            </a:br>
            <a:r>
              <a:rPr lang="en-US"/>
              <a:t>Operational Strategy </a:t>
            </a:r>
            <a:endParaRPr lang="en-CA"/>
          </a:p>
        </p:txBody>
      </p:sp>
      <p:sp>
        <p:nvSpPr>
          <p:cNvPr id="4" name="TextBox 3">
            <a:extLst>
              <a:ext uri="{FF2B5EF4-FFF2-40B4-BE49-F238E27FC236}">
                <a16:creationId xmlns:a16="http://schemas.microsoft.com/office/drawing/2014/main" id="{5ECF404F-7000-6341-85B5-A50356E7EAC5}"/>
              </a:ext>
            </a:extLst>
          </p:cNvPr>
          <p:cNvSpPr txBox="1"/>
          <p:nvPr/>
        </p:nvSpPr>
        <p:spPr>
          <a:xfrm>
            <a:off x="915988" y="2079910"/>
            <a:ext cx="6066691" cy="2937525"/>
          </a:xfrm>
          <a:prstGeom prst="rect">
            <a:avLst/>
          </a:prstGeom>
        </p:spPr>
        <p:txBody>
          <a:bodyPr wrap="none" lIns="0" tIns="0" rIns="0" bIns="0" numCol="1" spcCol="360000" rtlCol="0">
            <a:noAutofit/>
          </a:bodyPr>
          <a:lstStyle/>
          <a:p>
            <a:pPr>
              <a:lnSpc>
                <a:spcPct val="110000"/>
              </a:lnSpc>
            </a:pPr>
            <a:r>
              <a:rPr lang="en-US" sz="1600" b="1">
                <a:solidFill>
                  <a:srgbClr val="4A4A4A"/>
                </a:solidFill>
                <a:ea typeface="Roboto" panose="02000000000000000000" pitchFamily="2" charset="0"/>
              </a:rPr>
              <a:t>This section includes</a:t>
            </a:r>
            <a:endParaRPr lang="en-US" sz="1800">
              <a:solidFill>
                <a:srgbClr val="4A4A4A"/>
              </a:solidFill>
              <a:ea typeface="Roboto" panose="02000000000000000000" pitchFamily="2" charset="0"/>
            </a:endParaRPr>
          </a:p>
          <a:p>
            <a:pPr>
              <a:lnSpc>
                <a:spcPct val="110000"/>
              </a:lnSpc>
              <a:spcBef>
                <a:spcPts val="1200"/>
              </a:spcBef>
            </a:pPr>
            <a:r>
              <a:rPr lang="en-US" sz="1600">
                <a:solidFill>
                  <a:srgbClr val="4A4A4A"/>
                </a:solidFill>
                <a:ea typeface="Roboto" panose="02000000000000000000" pitchFamily="2" charset="0"/>
              </a:rPr>
              <a:t>Five-Year IT Roadmap</a:t>
            </a:r>
          </a:p>
          <a:p>
            <a:pPr>
              <a:lnSpc>
                <a:spcPct val="110000"/>
              </a:lnSpc>
              <a:spcBef>
                <a:spcPts val="1200"/>
              </a:spcBef>
            </a:pPr>
            <a:r>
              <a:rPr lang="en-US" sz="1600">
                <a:solidFill>
                  <a:srgbClr val="4A4A4A"/>
                </a:solidFill>
                <a:ea typeface="Roboto" panose="02000000000000000000" pitchFamily="2" charset="0"/>
              </a:rPr>
              <a:t>Five-Year IT Goals</a:t>
            </a:r>
          </a:p>
          <a:p>
            <a:pPr>
              <a:lnSpc>
                <a:spcPct val="110000"/>
              </a:lnSpc>
              <a:spcBef>
                <a:spcPts val="1200"/>
              </a:spcBef>
            </a:pPr>
            <a:r>
              <a:rPr lang="en-US" sz="1600">
                <a:solidFill>
                  <a:srgbClr val="4A4A4A"/>
                </a:solidFill>
                <a:ea typeface="Roboto" panose="02000000000000000000" pitchFamily="2" charset="0"/>
              </a:rPr>
              <a:t>Five-Year IT Metrics &amp; IT Performance Management Goals </a:t>
            </a:r>
          </a:p>
          <a:p>
            <a:pPr>
              <a:lnSpc>
                <a:spcPct val="110000"/>
              </a:lnSpc>
              <a:spcBef>
                <a:spcPts val="1200"/>
              </a:spcBef>
            </a:pPr>
            <a:r>
              <a:rPr lang="en-US" sz="1600">
                <a:solidFill>
                  <a:srgbClr val="4A4A4A"/>
                </a:solidFill>
                <a:ea typeface="Roboto" panose="02000000000000000000" pitchFamily="2" charset="0"/>
              </a:rPr>
              <a:t>Five-Year IT Organization &amp; Proposed Changes</a:t>
            </a:r>
          </a:p>
          <a:p>
            <a:pPr>
              <a:lnSpc>
                <a:spcPct val="110000"/>
              </a:lnSpc>
              <a:spcBef>
                <a:spcPts val="1200"/>
              </a:spcBef>
            </a:pPr>
            <a:r>
              <a:rPr lang="en-US" sz="1600">
                <a:solidFill>
                  <a:srgbClr val="4A4A4A"/>
                </a:solidFill>
                <a:ea typeface="Roboto" panose="02000000000000000000" pitchFamily="2" charset="0"/>
              </a:rPr>
              <a:t>Five-Year IT Budget &amp; Proposed Changes</a:t>
            </a:r>
          </a:p>
          <a:p>
            <a:pPr>
              <a:lnSpc>
                <a:spcPct val="110000"/>
              </a:lnSpc>
              <a:spcBef>
                <a:spcPts val="1200"/>
              </a:spcBef>
            </a:pPr>
            <a:r>
              <a:rPr lang="en-US" sz="1600">
                <a:solidFill>
                  <a:srgbClr val="4A4A4A"/>
                </a:solidFill>
                <a:ea typeface="Roboto" panose="02000000000000000000" pitchFamily="2" charset="0"/>
              </a:rPr>
              <a:t>Next Steps &amp; Refresh Strategy </a:t>
            </a:r>
          </a:p>
          <a:p>
            <a:pPr>
              <a:lnSpc>
                <a:spcPct val="110000"/>
              </a:lnSpc>
              <a:spcBef>
                <a:spcPts val="1200"/>
              </a:spcBef>
            </a:pPr>
            <a:r>
              <a:rPr lang="en-US" sz="1600">
                <a:solidFill>
                  <a:srgbClr val="4A4A4A"/>
                </a:solidFill>
                <a:ea typeface="Roboto" panose="02000000000000000000" pitchFamily="2" charset="0"/>
              </a:rPr>
              <a:t>Communication Plan</a:t>
            </a:r>
          </a:p>
          <a:p>
            <a:pPr>
              <a:lnSpc>
                <a:spcPct val="110000"/>
              </a:lnSpc>
              <a:spcBef>
                <a:spcPts val="1200"/>
              </a:spcBef>
            </a:pPr>
            <a:r>
              <a:rPr lang="en-US" sz="1600">
                <a:solidFill>
                  <a:srgbClr val="4A4A4A"/>
                </a:solidFill>
                <a:ea typeface="Roboto" panose="02000000000000000000" pitchFamily="2" charset="0"/>
              </a:rPr>
              <a:t>Business Value Matrix</a:t>
            </a:r>
          </a:p>
          <a:p>
            <a:pPr>
              <a:lnSpc>
                <a:spcPct val="110000"/>
              </a:lnSpc>
            </a:pPr>
            <a:endParaRPr lang="en-CA" sz="1800">
              <a:solidFill>
                <a:srgbClr val="4A4A4A"/>
              </a:solidFill>
              <a:ea typeface="Roboto" panose="02000000000000000000" pitchFamily="2" charset="0"/>
            </a:endParaRPr>
          </a:p>
        </p:txBody>
      </p:sp>
      <p:pic>
        <p:nvPicPr>
          <p:cNvPr id="5" name="Picture 4">
            <a:extLst>
              <a:ext uri="{FF2B5EF4-FFF2-40B4-BE49-F238E27FC236}">
                <a16:creationId xmlns:a16="http://schemas.microsoft.com/office/drawing/2014/main" id="{20962D61-88D0-4850-4896-82A9C99CB90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686142" y="420385"/>
            <a:ext cx="2000457" cy="1117372"/>
          </a:xfrm>
          <a:prstGeom prst="rect">
            <a:avLst/>
          </a:prstGeom>
        </p:spPr>
      </p:pic>
      <p:cxnSp>
        <p:nvCxnSpPr>
          <p:cNvPr id="7" name="Straight Connector 6">
            <a:extLst>
              <a:ext uri="{FF2B5EF4-FFF2-40B4-BE49-F238E27FC236}">
                <a16:creationId xmlns:a16="http://schemas.microsoft.com/office/drawing/2014/main" id="{D4ADC1CC-E0D5-FA13-9C17-3C65213F2FAE}"/>
              </a:ext>
            </a:extLst>
          </p:cNvPr>
          <p:cNvCxnSpPr/>
          <p:nvPr/>
        </p:nvCxnSpPr>
        <p:spPr>
          <a:xfrm>
            <a:off x="635174" y="-7525"/>
            <a:ext cx="16232" cy="6874566"/>
          </a:xfrm>
          <a:prstGeom prst="line">
            <a:avLst/>
          </a:prstGeom>
          <a:ln w="76200">
            <a:solidFill>
              <a:srgbClr val="90AF3E"/>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4673B46-76EB-E285-80E9-D505930CA91E}"/>
              </a:ext>
            </a:extLst>
          </p:cNvPr>
          <p:cNvCxnSpPr/>
          <p:nvPr/>
        </p:nvCxnSpPr>
        <p:spPr>
          <a:xfrm>
            <a:off x="488135" y="-7525"/>
            <a:ext cx="16232" cy="6874566"/>
          </a:xfrm>
          <a:prstGeom prst="line">
            <a:avLst/>
          </a:prstGeom>
          <a:ln w="76200">
            <a:solidFill>
              <a:srgbClr val="00579B"/>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31445375-448E-4731-7962-4B975167C4C4}"/>
              </a:ext>
            </a:extLst>
          </p:cNvPr>
          <p:cNvSpPr/>
          <p:nvPr/>
        </p:nvSpPr>
        <p:spPr>
          <a:xfrm>
            <a:off x="1" y="0"/>
            <a:ext cx="376182" cy="6874566"/>
          </a:xfrm>
          <a:prstGeom prst="rect">
            <a:avLst/>
          </a:prstGeom>
          <a:solidFill>
            <a:srgbClr val="00579B">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4035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022E7-5DA7-4C87-BD76-4C469941E334}"/>
              </a:ext>
            </a:extLst>
          </p:cNvPr>
          <p:cNvSpPr>
            <a:spLocks noGrp="1"/>
          </p:cNvSpPr>
          <p:nvPr>
            <p:ph type="title"/>
          </p:nvPr>
        </p:nvSpPr>
        <p:spPr>
          <a:xfrm>
            <a:off x="375593" y="243212"/>
            <a:ext cx="11517205" cy="1130188"/>
          </a:xfrm>
        </p:spPr>
        <p:txBody>
          <a:bodyPr vert="horz" lIns="0" tIns="0" rIns="0" bIns="0" rtlCol="0" anchor="t" anchorCtr="0">
            <a:noAutofit/>
          </a:bodyPr>
          <a:lstStyle/>
          <a:p>
            <a:r>
              <a:rPr lang="en-US" sz="3600" b="1">
                <a:latin typeface="+mj-lt"/>
              </a:rPr>
              <a:t>Our key IT initiatives will result in a Five-Year roadmap to success</a:t>
            </a:r>
            <a:endParaRPr lang="en-CA" sz="3600" b="1">
              <a:latin typeface="+mj-lt"/>
            </a:endParaRPr>
          </a:p>
        </p:txBody>
      </p:sp>
      <p:graphicFrame>
        <p:nvGraphicFramePr>
          <p:cNvPr id="3" name="Table 11">
            <a:extLst>
              <a:ext uri="{FF2B5EF4-FFF2-40B4-BE49-F238E27FC236}">
                <a16:creationId xmlns:a16="http://schemas.microsoft.com/office/drawing/2014/main" id="{B96F5537-BAD9-CFB0-9684-5D3DA6982F27}"/>
              </a:ext>
            </a:extLst>
          </p:cNvPr>
          <p:cNvGraphicFramePr>
            <a:graphicFrameLocks noGrp="1"/>
          </p:cNvGraphicFramePr>
          <p:nvPr>
            <p:extLst>
              <p:ext uri="{D42A27DB-BD31-4B8C-83A1-F6EECF244321}">
                <p14:modId xmlns:p14="http://schemas.microsoft.com/office/powerpoint/2010/main" val="3499226582"/>
              </p:ext>
            </p:extLst>
          </p:nvPr>
        </p:nvGraphicFramePr>
        <p:xfrm>
          <a:off x="380373" y="1112245"/>
          <a:ext cx="11354425" cy="4954718"/>
        </p:xfrm>
        <a:graphic>
          <a:graphicData uri="http://schemas.openxmlformats.org/drawingml/2006/table">
            <a:tbl>
              <a:tblPr firstRow="1" bandRow="1"/>
              <a:tblGrid>
                <a:gridCol w="711561">
                  <a:extLst>
                    <a:ext uri="{9D8B030D-6E8A-4147-A177-3AD203B41FA5}">
                      <a16:colId xmlns:a16="http://schemas.microsoft.com/office/drawing/2014/main" val="338120818"/>
                    </a:ext>
                  </a:extLst>
                </a:gridCol>
                <a:gridCol w="2362824">
                  <a:extLst>
                    <a:ext uri="{9D8B030D-6E8A-4147-A177-3AD203B41FA5}">
                      <a16:colId xmlns:a16="http://schemas.microsoft.com/office/drawing/2014/main" val="2705922649"/>
                    </a:ext>
                  </a:extLst>
                </a:gridCol>
                <a:gridCol w="2772665">
                  <a:extLst>
                    <a:ext uri="{9D8B030D-6E8A-4147-A177-3AD203B41FA5}">
                      <a16:colId xmlns:a16="http://schemas.microsoft.com/office/drawing/2014/main" val="2092029354"/>
                    </a:ext>
                  </a:extLst>
                </a:gridCol>
                <a:gridCol w="1101475">
                  <a:extLst>
                    <a:ext uri="{9D8B030D-6E8A-4147-A177-3AD203B41FA5}">
                      <a16:colId xmlns:a16="http://schemas.microsoft.com/office/drawing/2014/main" val="3049473685"/>
                    </a:ext>
                  </a:extLst>
                </a:gridCol>
                <a:gridCol w="1101475">
                  <a:extLst>
                    <a:ext uri="{9D8B030D-6E8A-4147-A177-3AD203B41FA5}">
                      <a16:colId xmlns:a16="http://schemas.microsoft.com/office/drawing/2014/main" val="2581917294"/>
                    </a:ext>
                  </a:extLst>
                </a:gridCol>
                <a:gridCol w="1101475">
                  <a:extLst>
                    <a:ext uri="{9D8B030D-6E8A-4147-A177-3AD203B41FA5}">
                      <a16:colId xmlns:a16="http://schemas.microsoft.com/office/drawing/2014/main" val="2451265572"/>
                    </a:ext>
                  </a:extLst>
                </a:gridCol>
                <a:gridCol w="1101475">
                  <a:extLst>
                    <a:ext uri="{9D8B030D-6E8A-4147-A177-3AD203B41FA5}">
                      <a16:colId xmlns:a16="http://schemas.microsoft.com/office/drawing/2014/main" val="3919778606"/>
                    </a:ext>
                  </a:extLst>
                </a:gridCol>
                <a:gridCol w="1101475">
                  <a:extLst>
                    <a:ext uri="{9D8B030D-6E8A-4147-A177-3AD203B41FA5}">
                      <a16:colId xmlns:a16="http://schemas.microsoft.com/office/drawing/2014/main" val="1512049811"/>
                    </a:ext>
                  </a:extLst>
                </a:gridCol>
              </a:tblGrid>
              <a:tr h="278724">
                <a:tc gridSpan="3">
                  <a:txBody>
                    <a:bodyPr/>
                    <a:lstStyle/>
                    <a:p>
                      <a:pPr algn="ctr"/>
                      <a:endParaRPr lang="en-US" sz="1000" b="0">
                        <a:solidFill>
                          <a:srgbClr val="4A4A4A"/>
                        </a:solidFill>
                        <a:latin typeface="Roboto" panose="02000000000000000000" pitchFamily="2" charset="0"/>
                        <a:ea typeface="Roboto" panose="02000000000000000000" pitchFamily="2" charset="0"/>
                      </a:endParaRPr>
                    </a:p>
                  </a:txBody>
                  <a:tcPr marL="45720" marR="45720" anchor="ctr">
                    <a:lnL w="12700" cap="flat" cmpd="sng" algn="ctr">
                      <a:noFill/>
                      <a:prstDash val="solid"/>
                      <a:round/>
                      <a:headEnd type="none" w="med" len="med"/>
                      <a:tailEnd type="none" w="med" len="med"/>
                    </a:lnL>
                    <a:lnR w="12700" cmpd="sng">
                      <a:noFill/>
                      <a:prstDash val="solid"/>
                    </a:lnR>
                    <a:lnT w="381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CA"/>
                    </a:p>
                  </a:txBody>
                  <a:tcPr/>
                </a:tc>
                <a:tc hMerge="1">
                  <a:txBody>
                    <a:bodyPr/>
                    <a:lstStyle/>
                    <a:p>
                      <a:endParaRPr lang="en-CA"/>
                    </a:p>
                  </a:txBody>
                  <a:tcPr/>
                </a:tc>
                <a:tc gridSpan="5">
                  <a:txBody>
                    <a:bodyPr/>
                    <a:lstStyle/>
                    <a:p>
                      <a:pPr algn="ctr"/>
                      <a:endParaRPr kumimoji="0" lang="en-CA" sz="1200" b="1" i="0" u="none" strike="noStrike" kern="1200" cap="none" spc="0" normalizeH="0" baseline="0">
                        <a:ln>
                          <a:noFill/>
                        </a:ln>
                        <a:solidFill>
                          <a:schemeClr val="bg1"/>
                        </a:solidFill>
                        <a:effectLst/>
                        <a:uLnTx/>
                        <a:uFillTx/>
                        <a:latin typeface="Montserrat SemiBold" panose="00000700000000000000" pitchFamily="2" charset="0"/>
                        <a:ea typeface="+mn-ea"/>
                        <a:cs typeface="+mn-cs"/>
                      </a:endParaRPr>
                    </a:p>
                  </a:txBody>
                  <a:tcPr marL="0" marR="0" marT="0" marB="0" anchor="ctr">
                    <a:lnL w="12700" cmpd="sng">
                      <a:noFill/>
                      <a:prstDash val="solid"/>
                    </a:lnL>
                    <a:lnR w="12700" cmpd="sng">
                      <a:noFill/>
                      <a:prstDash val="solid"/>
                    </a:lnR>
                    <a:lnT w="12700" cmpd="sng">
                      <a:noFill/>
                      <a:prstDash val="soli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CA"/>
                    </a:p>
                  </a:txBody>
                  <a:tcPr>
                    <a:lnL w="12700" cmpd="sng">
                      <a:noFill/>
                      <a:prstDash val="solid"/>
                    </a:lnL>
                  </a:tcPr>
                </a:tc>
                <a:tc hMerge="1">
                  <a:txBody>
                    <a:bodyPr/>
                    <a:lstStyle/>
                    <a:p>
                      <a:endParaRPr lang="en-CA"/>
                    </a:p>
                  </a:txBody>
                  <a:tcPr/>
                </a:tc>
                <a:tc hMerge="1">
                  <a:txBody>
                    <a:bodyPr/>
                    <a:lstStyle/>
                    <a:p>
                      <a:pPr algn="ctr"/>
                      <a:endParaRPr kumimoji="0" lang="en-CA" sz="1200" b="1" i="0" u="none" strike="noStrike" kern="1200" cap="none" spc="0" normalizeH="0" baseline="0">
                        <a:ln>
                          <a:noFill/>
                        </a:ln>
                        <a:solidFill>
                          <a:schemeClr val="bg1"/>
                        </a:solidFill>
                        <a:effectLst/>
                        <a:uLnTx/>
                        <a:uFillTx/>
                        <a:latin typeface="Montserrat SemiBold" panose="00000700000000000000" pitchFamily="2" charset="0"/>
                        <a:ea typeface="+mn-ea"/>
                        <a:cs typeface="+mn-cs"/>
                      </a:endParaRPr>
                    </a:p>
                  </a:txBody>
                  <a:tcPr marL="0" marR="0" marT="0"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tc hMerge="1">
                  <a:txBody>
                    <a:bodyPr/>
                    <a:lstStyle/>
                    <a:p>
                      <a:endParaRPr lang="en-CA"/>
                    </a:p>
                  </a:txBody>
                  <a:tcPr/>
                </a:tc>
                <a:extLst>
                  <a:ext uri="{0D108BD9-81ED-4DB2-BD59-A6C34878D82A}">
                    <a16:rowId xmlns:a16="http://schemas.microsoft.com/office/drawing/2014/main" val="3072202494"/>
                  </a:ext>
                </a:extLst>
              </a:tr>
              <a:tr h="278724">
                <a:tc gridSpan="2">
                  <a:txBody>
                    <a:bodyPr/>
                    <a:lstStyle>
                      <a:lvl1pPr marL="0" algn="l" defTabSz="914309" rtl="0" eaLnBrk="1" latinLnBrk="0" hangingPunct="1">
                        <a:defRPr sz="1800" kern="1200">
                          <a:solidFill>
                            <a:schemeClr val="dk1"/>
                          </a:solidFill>
                          <a:latin typeface="Calibri" panose="020F0502020204030204"/>
                        </a:defRPr>
                      </a:lvl1pPr>
                      <a:lvl2pPr marL="457154" algn="l" defTabSz="914309" rtl="0" eaLnBrk="1" latinLnBrk="0" hangingPunct="1">
                        <a:defRPr sz="1800" kern="1200">
                          <a:solidFill>
                            <a:schemeClr val="dk1"/>
                          </a:solidFill>
                          <a:latin typeface="Calibri" panose="020F0502020204030204"/>
                        </a:defRPr>
                      </a:lvl2pPr>
                      <a:lvl3pPr marL="914309" algn="l" defTabSz="914309" rtl="0" eaLnBrk="1" latinLnBrk="0" hangingPunct="1">
                        <a:defRPr sz="1800" kern="1200">
                          <a:solidFill>
                            <a:schemeClr val="dk1"/>
                          </a:solidFill>
                          <a:latin typeface="Calibri" panose="020F0502020204030204"/>
                        </a:defRPr>
                      </a:lvl3pPr>
                      <a:lvl4pPr marL="1371463" algn="l" defTabSz="914309" rtl="0" eaLnBrk="1" latinLnBrk="0" hangingPunct="1">
                        <a:defRPr sz="1800" kern="1200">
                          <a:solidFill>
                            <a:schemeClr val="dk1"/>
                          </a:solidFill>
                          <a:latin typeface="Calibri" panose="020F0502020204030204"/>
                        </a:defRPr>
                      </a:lvl4pPr>
                      <a:lvl5pPr marL="1828617" algn="l" defTabSz="914309" rtl="0" eaLnBrk="1" latinLnBrk="0" hangingPunct="1">
                        <a:defRPr sz="1800" kern="1200">
                          <a:solidFill>
                            <a:schemeClr val="dk1"/>
                          </a:solidFill>
                          <a:latin typeface="Calibri" panose="020F0502020204030204"/>
                        </a:defRPr>
                      </a:lvl5pPr>
                      <a:lvl6pPr marL="2285771" algn="l" defTabSz="914309" rtl="0" eaLnBrk="1" latinLnBrk="0" hangingPunct="1">
                        <a:defRPr sz="1800" kern="1200">
                          <a:solidFill>
                            <a:schemeClr val="dk1"/>
                          </a:solidFill>
                          <a:latin typeface="Calibri" panose="020F0502020204030204"/>
                        </a:defRPr>
                      </a:lvl6pPr>
                      <a:lvl7pPr marL="2742926" algn="l" defTabSz="914309" rtl="0" eaLnBrk="1" latinLnBrk="0" hangingPunct="1">
                        <a:defRPr sz="1800" kern="1200">
                          <a:solidFill>
                            <a:schemeClr val="dk1"/>
                          </a:solidFill>
                          <a:latin typeface="Calibri" panose="020F0502020204030204"/>
                        </a:defRPr>
                      </a:lvl7pPr>
                      <a:lvl8pPr marL="3200080" algn="l" defTabSz="914309" rtl="0" eaLnBrk="1" latinLnBrk="0" hangingPunct="1">
                        <a:defRPr sz="1800" kern="1200">
                          <a:solidFill>
                            <a:schemeClr val="dk1"/>
                          </a:solidFill>
                          <a:latin typeface="Calibri" panose="020F0502020204030204"/>
                        </a:defRPr>
                      </a:lvl8pPr>
                      <a:lvl9pPr marL="3657234" algn="l" defTabSz="914309" rtl="0" eaLnBrk="1" latinLnBrk="0" hangingPunct="1">
                        <a:defRPr sz="1800" kern="1200">
                          <a:solidFill>
                            <a:schemeClr val="dk1"/>
                          </a:solidFill>
                          <a:latin typeface="Calibri" panose="020F0502020204030204"/>
                        </a:defRPr>
                      </a:lvl9pPr>
                    </a:lstStyle>
                    <a:p>
                      <a:pPr algn="ctr"/>
                      <a:endParaRPr lang="en-US" sz="1000" b="0">
                        <a:solidFill>
                          <a:srgbClr val="4A4A4A"/>
                        </a:solidFill>
                        <a:latin typeface="Roboto" panose="02000000000000000000" pitchFamily="2" charset="0"/>
                        <a:ea typeface="Roboto" panose="02000000000000000000" pitchFamily="2" charset="0"/>
                      </a:endParaRPr>
                    </a:p>
                  </a:txBody>
                  <a:tcPr marL="45720" marR="45720" anchor="ctr">
                    <a:lnL w="12700" cap="flat" cmpd="sng" algn="ctr">
                      <a:noFill/>
                      <a:prstDash val="solid"/>
                      <a:round/>
                      <a:headEnd type="none" w="med" len="med"/>
                      <a:tailEnd type="none" w="med" len="med"/>
                    </a:lnL>
                    <a:lnR w="12700" cmpd="sng">
                      <a:noFill/>
                      <a:prstDash val="solid"/>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r>
                        <a:rPr lang="en-US" sz="1000" b="0">
                          <a:solidFill>
                            <a:srgbClr val="4A4A4A"/>
                          </a:solidFill>
                          <a:latin typeface="Roboto" panose="02000000000000000000" pitchFamily="2" charset="0"/>
                          <a:ea typeface="Roboto" panose="02000000000000000000" pitchFamily="2" charset="0"/>
                        </a:rPr>
                        <a:t>Customer Support</a:t>
                      </a:r>
                    </a:p>
                  </a:txBody>
                  <a:tcPr anchor="ctr"/>
                </a:tc>
                <a:tc>
                  <a:txBody>
                    <a:bodyPr/>
                    <a:lstStyle/>
                    <a:p>
                      <a:pPr algn="ctr"/>
                      <a:endParaRPr lang="en-US" sz="1000" b="0">
                        <a:solidFill>
                          <a:srgbClr val="4A4A4A"/>
                        </a:solidFill>
                        <a:latin typeface="Roboto" panose="02000000000000000000" pitchFamily="2" charset="0"/>
                        <a:ea typeface="Roboto" panose="02000000000000000000" pitchFamily="2" charset="0"/>
                      </a:endParaRPr>
                    </a:p>
                  </a:txBody>
                  <a:tcPr marL="45720" marR="45720" anchor="ctr">
                    <a:lnL w="12700" cmpd="sng">
                      <a:noFill/>
                      <a:prstDash val="solid"/>
                    </a:lnL>
                    <a:lnR w="6350" cap="flat" cmpd="sng" algn="ctr">
                      <a:solidFill>
                        <a:schemeClr val="tx1">
                          <a:lumMod val="40000"/>
                          <a:lumOff val="60000"/>
                        </a:schemeClr>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309" rtl="0" eaLnBrk="1" latinLnBrk="0" hangingPunct="1">
                        <a:defRPr sz="1800" kern="1200">
                          <a:solidFill>
                            <a:schemeClr val="dk1"/>
                          </a:solidFill>
                          <a:latin typeface="Calibri" panose="020F0502020204030204"/>
                        </a:defRPr>
                      </a:lvl1pPr>
                      <a:lvl2pPr marL="457154" algn="l" defTabSz="914309" rtl="0" eaLnBrk="1" latinLnBrk="0" hangingPunct="1">
                        <a:defRPr sz="1800" kern="1200">
                          <a:solidFill>
                            <a:schemeClr val="dk1"/>
                          </a:solidFill>
                          <a:latin typeface="Calibri" panose="020F0502020204030204"/>
                        </a:defRPr>
                      </a:lvl2pPr>
                      <a:lvl3pPr marL="914309" algn="l" defTabSz="914309" rtl="0" eaLnBrk="1" latinLnBrk="0" hangingPunct="1">
                        <a:defRPr sz="1800" kern="1200">
                          <a:solidFill>
                            <a:schemeClr val="dk1"/>
                          </a:solidFill>
                          <a:latin typeface="Calibri" panose="020F0502020204030204"/>
                        </a:defRPr>
                      </a:lvl3pPr>
                      <a:lvl4pPr marL="1371463" algn="l" defTabSz="914309" rtl="0" eaLnBrk="1" latinLnBrk="0" hangingPunct="1">
                        <a:defRPr sz="1800" kern="1200">
                          <a:solidFill>
                            <a:schemeClr val="dk1"/>
                          </a:solidFill>
                          <a:latin typeface="Calibri" panose="020F0502020204030204"/>
                        </a:defRPr>
                      </a:lvl4pPr>
                      <a:lvl5pPr marL="1828617" algn="l" defTabSz="914309" rtl="0" eaLnBrk="1" latinLnBrk="0" hangingPunct="1">
                        <a:defRPr sz="1800" kern="1200">
                          <a:solidFill>
                            <a:schemeClr val="dk1"/>
                          </a:solidFill>
                          <a:latin typeface="Calibri" panose="020F0502020204030204"/>
                        </a:defRPr>
                      </a:lvl5pPr>
                      <a:lvl6pPr marL="2285771" algn="l" defTabSz="914309" rtl="0" eaLnBrk="1" latinLnBrk="0" hangingPunct="1">
                        <a:defRPr sz="1800" kern="1200">
                          <a:solidFill>
                            <a:schemeClr val="dk1"/>
                          </a:solidFill>
                          <a:latin typeface="Calibri" panose="020F0502020204030204"/>
                        </a:defRPr>
                      </a:lvl6pPr>
                      <a:lvl7pPr marL="2742926" algn="l" defTabSz="914309" rtl="0" eaLnBrk="1" latinLnBrk="0" hangingPunct="1">
                        <a:defRPr sz="1800" kern="1200">
                          <a:solidFill>
                            <a:schemeClr val="dk1"/>
                          </a:solidFill>
                          <a:latin typeface="Calibri" panose="020F0502020204030204"/>
                        </a:defRPr>
                      </a:lvl7pPr>
                      <a:lvl8pPr marL="3200080" algn="l" defTabSz="914309" rtl="0" eaLnBrk="1" latinLnBrk="0" hangingPunct="1">
                        <a:defRPr sz="1800" kern="1200">
                          <a:solidFill>
                            <a:schemeClr val="dk1"/>
                          </a:solidFill>
                          <a:latin typeface="Calibri" panose="020F0502020204030204"/>
                        </a:defRPr>
                      </a:lvl8pPr>
                      <a:lvl9pPr marL="3657234" algn="l" defTabSz="914309" rtl="0" eaLnBrk="1" latinLnBrk="0" hangingPunct="1">
                        <a:defRPr sz="1800" kern="1200">
                          <a:solidFill>
                            <a:schemeClr val="dk1"/>
                          </a:solidFill>
                          <a:latin typeface="Calibri" panose="020F0502020204030204"/>
                        </a:defRPr>
                      </a:lvl9pPr>
                    </a:lstStyle>
                    <a:p>
                      <a:pPr algn="ctr"/>
                      <a:r>
                        <a:rPr kumimoji="0" lang="en-US" sz="1200" b="1" i="0" u="none" strike="noStrike" kern="1200" cap="none" spc="0" normalizeH="0" baseline="0">
                          <a:ln>
                            <a:noFill/>
                          </a:ln>
                          <a:solidFill>
                            <a:schemeClr val="bg1"/>
                          </a:solidFill>
                          <a:effectLst/>
                          <a:uLnTx/>
                          <a:uFillTx/>
                          <a:latin typeface="Montserrat SemiBold" panose="00000700000000000000" pitchFamily="2" charset="0"/>
                          <a:ea typeface="+mn-ea"/>
                          <a:cs typeface="+mn-cs"/>
                        </a:rPr>
                        <a:t>2025</a:t>
                      </a:r>
                      <a:endParaRPr kumimoji="0" lang="en-CA" sz="1200" b="1" i="0" u="none" strike="noStrike" kern="1200" cap="none" spc="0" normalizeH="0" baseline="0">
                        <a:ln>
                          <a:noFill/>
                        </a:ln>
                        <a:solidFill>
                          <a:schemeClr val="bg1"/>
                        </a:solidFill>
                        <a:effectLst/>
                        <a:uLnTx/>
                        <a:uFillTx/>
                        <a:latin typeface="Montserrat SemiBold" panose="00000700000000000000" pitchFamily="2" charset="0"/>
                        <a:ea typeface="+mn-ea"/>
                        <a:cs typeface="+mn-cs"/>
                      </a:endParaRPr>
                    </a:p>
                  </a:txBody>
                  <a:tcPr marL="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solidFill>
                      <a:schemeClr val="tx1"/>
                    </a:solidFill>
                  </a:tcPr>
                </a:tc>
                <a:tc>
                  <a:txBody>
                    <a:bodyPr/>
                    <a:lstStyle/>
                    <a:p>
                      <a:pPr algn="ctr"/>
                      <a:r>
                        <a:rPr kumimoji="0" lang="en-US" sz="1200" b="1" i="0" u="none" strike="noStrike" kern="1200" cap="none" spc="0" normalizeH="0" baseline="0">
                          <a:ln>
                            <a:noFill/>
                          </a:ln>
                          <a:solidFill>
                            <a:schemeClr val="bg1"/>
                          </a:solidFill>
                          <a:effectLst/>
                          <a:uLnTx/>
                          <a:uFillTx/>
                          <a:latin typeface="Montserrat SemiBold" panose="00000700000000000000" pitchFamily="2" charset="0"/>
                          <a:ea typeface="+mn-ea"/>
                          <a:cs typeface="+mn-cs"/>
                        </a:rPr>
                        <a:t>2026</a:t>
                      </a:r>
                      <a:endParaRPr kumimoji="0" lang="en-CA" sz="1200" b="1" i="0" u="none" strike="noStrike" kern="1200" cap="none" spc="0" normalizeH="0" baseline="0">
                        <a:ln>
                          <a:noFill/>
                        </a:ln>
                        <a:solidFill>
                          <a:schemeClr val="bg1"/>
                        </a:solidFill>
                        <a:effectLst/>
                        <a:uLnTx/>
                        <a:uFillTx/>
                        <a:latin typeface="Montserrat SemiBold" panose="00000700000000000000" pitchFamily="2" charset="0"/>
                        <a:ea typeface="+mn-ea"/>
                        <a:cs typeface="+mn-cs"/>
                      </a:endParaRPr>
                    </a:p>
                  </a:txBody>
                  <a:tcPr marL="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B w="6350" cap="flat" cmpd="sng" algn="ctr">
                      <a:solidFill>
                        <a:schemeClr val="tx1">
                          <a:lumMod val="40000"/>
                          <a:lumOff val="60000"/>
                        </a:schemeClr>
                      </a:solidFill>
                      <a:prstDash val="solid"/>
                      <a:round/>
                      <a:headEnd type="none" w="med" len="med"/>
                      <a:tailEnd type="none" w="med" len="med"/>
                    </a:lnB>
                    <a:solidFill>
                      <a:schemeClr val="tx1"/>
                    </a:solidFill>
                  </a:tcPr>
                </a:tc>
                <a:tc>
                  <a:txBody>
                    <a:bodyPr/>
                    <a:lstStyle/>
                    <a:p>
                      <a:pPr algn="ctr"/>
                      <a:r>
                        <a:rPr kumimoji="0" lang="en-US" sz="1200" b="1" i="0" u="none" strike="noStrike" kern="1200" cap="none" spc="0" normalizeH="0" baseline="0">
                          <a:ln>
                            <a:noFill/>
                          </a:ln>
                          <a:solidFill>
                            <a:schemeClr val="bg1"/>
                          </a:solidFill>
                          <a:effectLst/>
                          <a:uLnTx/>
                          <a:uFillTx/>
                          <a:latin typeface="Montserrat SemiBold" panose="00000700000000000000" pitchFamily="2" charset="0"/>
                          <a:ea typeface="+mn-ea"/>
                          <a:cs typeface="+mn-cs"/>
                        </a:rPr>
                        <a:t>2027</a:t>
                      </a:r>
                      <a:endParaRPr kumimoji="0" lang="en-CA" sz="1200" b="1" i="0" u="none" strike="noStrike" kern="1200" cap="none" spc="0" normalizeH="0" baseline="0">
                        <a:ln>
                          <a:noFill/>
                        </a:ln>
                        <a:solidFill>
                          <a:schemeClr val="bg1"/>
                        </a:solidFill>
                        <a:effectLst/>
                        <a:uLnTx/>
                        <a:uFillTx/>
                        <a:latin typeface="Montserrat SemiBold" panose="00000700000000000000" pitchFamily="2" charset="0"/>
                        <a:ea typeface="+mn-ea"/>
                        <a:cs typeface="+mn-cs"/>
                      </a:endParaRPr>
                    </a:p>
                  </a:txBody>
                  <a:tcPr marL="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solidFill>
                      <a:schemeClr val="tx1"/>
                    </a:solidFill>
                  </a:tcPr>
                </a:tc>
                <a:tc>
                  <a:txBody>
                    <a:bodyPr/>
                    <a:lstStyle>
                      <a:lvl1pPr marL="0" algn="l" defTabSz="914309" rtl="0" eaLnBrk="1" latinLnBrk="0" hangingPunct="1">
                        <a:defRPr sz="1800" kern="1200">
                          <a:solidFill>
                            <a:schemeClr val="dk1"/>
                          </a:solidFill>
                          <a:latin typeface="Calibri" panose="020F0502020204030204"/>
                        </a:defRPr>
                      </a:lvl1pPr>
                      <a:lvl2pPr marL="457154" algn="l" defTabSz="914309" rtl="0" eaLnBrk="1" latinLnBrk="0" hangingPunct="1">
                        <a:defRPr sz="1800" kern="1200">
                          <a:solidFill>
                            <a:schemeClr val="dk1"/>
                          </a:solidFill>
                          <a:latin typeface="Calibri" panose="020F0502020204030204"/>
                        </a:defRPr>
                      </a:lvl2pPr>
                      <a:lvl3pPr marL="914309" algn="l" defTabSz="914309" rtl="0" eaLnBrk="1" latinLnBrk="0" hangingPunct="1">
                        <a:defRPr sz="1800" kern="1200">
                          <a:solidFill>
                            <a:schemeClr val="dk1"/>
                          </a:solidFill>
                          <a:latin typeface="Calibri" panose="020F0502020204030204"/>
                        </a:defRPr>
                      </a:lvl3pPr>
                      <a:lvl4pPr marL="1371463" algn="l" defTabSz="914309" rtl="0" eaLnBrk="1" latinLnBrk="0" hangingPunct="1">
                        <a:defRPr sz="1800" kern="1200">
                          <a:solidFill>
                            <a:schemeClr val="dk1"/>
                          </a:solidFill>
                          <a:latin typeface="Calibri" panose="020F0502020204030204"/>
                        </a:defRPr>
                      </a:lvl4pPr>
                      <a:lvl5pPr marL="1828617" algn="l" defTabSz="914309" rtl="0" eaLnBrk="1" latinLnBrk="0" hangingPunct="1">
                        <a:defRPr sz="1800" kern="1200">
                          <a:solidFill>
                            <a:schemeClr val="dk1"/>
                          </a:solidFill>
                          <a:latin typeface="Calibri" panose="020F0502020204030204"/>
                        </a:defRPr>
                      </a:lvl5pPr>
                      <a:lvl6pPr marL="2285771" algn="l" defTabSz="914309" rtl="0" eaLnBrk="1" latinLnBrk="0" hangingPunct="1">
                        <a:defRPr sz="1800" kern="1200">
                          <a:solidFill>
                            <a:schemeClr val="dk1"/>
                          </a:solidFill>
                          <a:latin typeface="Calibri" panose="020F0502020204030204"/>
                        </a:defRPr>
                      </a:lvl6pPr>
                      <a:lvl7pPr marL="2742926" algn="l" defTabSz="914309" rtl="0" eaLnBrk="1" latinLnBrk="0" hangingPunct="1">
                        <a:defRPr sz="1800" kern="1200">
                          <a:solidFill>
                            <a:schemeClr val="dk1"/>
                          </a:solidFill>
                          <a:latin typeface="Calibri" panose="020F0502020204030204"/>
                        </a:defRPr>
                      </a:lvl7pPr>
                      <a:lvl8pPr marL="3200080" algn="l" defTabSz="914309" rtl="0" eaLnBrk="1" latinLnBrk="0" hangingPunct="1">
                        <a:defRPr sz="1800" kern="1200">
                          <a:solidFill>
                            <a:schemeClr val="dk1"/>
                          </a:solidFill>
                          <a:latin typeface="Calibri" panose="020F0502020204030204"/>
                        </a:defRPr>
                      </a:lvl8pPr>
                      <a:lvl9pPr marL="3657234" algn="l" defTabSz="914309" rtl="0" eaLnBrk="1" latinLnBrk="0" hangingPunct="1">
                        <a:defRPr sz="1800" kern="1200">
                          <a:solidFill>
                            <a:schemeClr val="dk1"/>
                          </a:solidFill>
                          <a:latin typeface="Calibri" panose="020F0502020204030204"/>
                        </a:defRPr>
                      </a:lvl9pPr>
                    </a:lstStyle>
                    <a:p>
                      <a:pPr algn="ctr"/>
                      <a:r>
                        <a:rPr kumimoji="0" lang="en-US" sz="1200" b="1" i="0" u="none" strike="noStrike" kern="1200" cap="none" spc="0" normalizeH="0" baseline="0">
                          <a:ln>
                            <a:noFill/>
                          </a:ln>
                          <a:solidFill>
                            <a:schemeClr val="bg1"/>
                          </a:solidFill>
                          <a:effectLst/>
                          <a:uLnTx/>
                          <a:uFillTx/>
                          <a:latin typeface="Montserrat SemiBold" panose="00000700000000000000" pitchFamily="2" charset="0"/>
                          <a:ea typeface="+mn-ea"/>
                          <a:cs typeface="+mn-cs"/>
                        </a:rPr>
                        <a:t>2028</a:t>
                      </a:r>
                      <a:endParaRPr kumimoji="0" lang="en-CA" sz="1200" b="1" i="0" u="none" strike="noStrike" kern="1200" cap="none" spc="0" normalizeH="0" baseline="0">
                        <a:ln>
                          <a:noFill/>
                        </a:ln>
                        <a:solidFill>
                          <a:schemeClr val="bg1"/>
                        </a:solidFill>
                        <a:effectLst/>
                        <a:uLnTx/>
                        <a:uFillTx/>
                        <a:latin typeface="Montserrat SemiBold" panose="00000700000000000000" pitchFamily="2" charset="0"/>
                        <a:ea typeface="+mn-ea"/>
                        <a:cs typeface="+mn-cs"/>
                      </a:endParaRPr>
                    </a:p>
                  </a:txBody>
                  <a:tcPr marL="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solidFill>
                      <a:schemeClr val="tx1"/>
                    </a:solidFill>
                  </a:tcPr>
                </a:tc>
                <a:tc>
                  <a:txBody>
                    <a:bodyPr/>
                    <a:lstStyle/>
                    <a:p>
                      <a:pPr algn="ctr"/>
                      <a:r>
                        <a:rPr kumimoji="0" lang="en-US" sz="1200" b="1" i="0" u="none" strike="noStrike" kern="1200" cap="none" spc="0" normalizeH="0" baseline="0">
                          <a:ln>
                            <a:noFill/>
                          </a:ln>
                          <a:solidFill>
                            <a:schemeClr val="bg1"/>
                          </a:solidFill>
                          <a:effectLst/>
                          <a:uLnTx/>
                          <a:uFillTx/>
                          <a:latin typeface="Montserrat SemiBold" panose="00000700000000000000" pitchFamily="2" charset="0"/>
                          <a:ea typeface="+mn-ea"/>
                          <a:cs typeface="+mn-cs"/>
                        </a:rPr>
                        <a:t>2029</a:t>
                      </a:r>
                      <a:endParaRPr kumimoji="0" lang="en-CA" sz="1200" b="1" i="0" u="none" strike="noStrike" kern="1200" cap="none" spc="0" normalizeH="0" baseline="0">
                        <a:ln>
                          <a:noFill/>
                        </a:ln>
                        <a:solidFill>
                          <a:schemeClr val="bg1"/>
                        </a:solidFill>
                        <a:effectLst/>
                        <a:uLnTx/>
                        <a:uFillTx/>
                        <a:latin typeface="Montserrat SemiBold" panose="00000700000000000000" pitchFamily="2" charset="0"/>
                        <a:ea typeface="+mn-ea"/>
                        <a:cs typeface="+mn-cs"/>
                      </a:endParaRPr>
                    </a:p>
                  </a:txBody>
                  <a:tcPr marL="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solidFill>
                      <a:schemeClr val="tx1"/>
                    </a:solidFill>
                  </a:tcPr>
                </a:tc>
                <a:extLst>
                  <a:ext uri="{0D108BD9-81ED-4DB2-BD59-A6C34878D82A}">
                    <a16:rowId xmlns:a16="http://schemas.microsoft.com/office/drawing/2014/main" val="2113795304"/>
                  </a:ext>
                </a:extLst>
              </a:tr>
              <a:tr h="296145">
                <a:tc gridSpan="3">
                  <a:txBody>
                    <a:bodyPr/>
                    <a:lstStyle/>
                    <a:p>
                      <a:pPr algn="l"/>
                      <a:r>
                        <a:rPr lang="en-US" sz="1100" b="1">
                          <a:solidFill>
                            <a:schemeClr val="bg1"/>
                          </a:solidFill>
                          <a:latin typeface="Montserrat Semi Bold" panose="020B0604020202020204" charset="0"/>
                          <a:ea typeface="Roboto" panose="02000000000000000000" pitchFamily="2" charset="0"/>
                          <a:cs typeface="Montserrat Semi Bold" panose="020B0604020202020204" charset="0"/>
                        </a:rPr>
                        <a:t>Business Support</a:t>
                      </a:r>
                    </a:p>
                  </a:txBody>
                  <a:tcPr marL="180000" marR="45720" anchor="ctr">
                    <a:lnL w="6350" cap="flat" cmpd="sng" algn="ctr">
                      <a:solidFill>
                        <a:schemeClr val="tx1">
                          <a:lumMod val="40000"/>
                          <a:lumOff val="60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pPr algn="l"/>
                      <a:r>
                        <a:rPr lang="en-US" sz="1100" b="1">
                          <a:solidFill>
                            <a:schemeClr val="bg1"/>
                          </a:solidFill>
                          <a:latin typeface="Montserrat Semi Bold" panose="020B0604020202020204" charset="0"/>
                          <a:ea typeface="Roboto" panose="02000000000000000000" pitchFamily="2" charset="0"/>
                          <a:cs typeface="Montserrat Semi Bold" panose="020B0604020202020204" charset="0"/>
                        </a:rPr>
                        <a:t>Business Support</a:t>
                      </a:r>
                    </a:p>
                  </a:txBody>
                  <a:tcPr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hMerge="1">
                  <a:txBody>
                    <a:bodyPr/>
                    <a:lstStyle/>
                    <a:p>
                      <a:endParaRPr lang="en-CA"/>
                    </a:p>
                  </a:txBody>
                  <a:tcPr/>
                </a:tc>
                <a:tc gridSpan="5">
                  <a:txBody>
                    <a:bodyPr/>
                    <a:lstStyle/>
                    <a:p>
                      <a:pPr algn="ctr"/>
                      <a:endParaRPr lang="en-CA" sz="800">
                        <a:latin typeface="Roboto" panose="02000000000000000000" pitchFamily="2" charset="0"/>
                        <a:ea typeface="Roboto" panose="02000000000000000000" pitchFamily="2" charset="0"/>
                      </a:endParaRPr>
                    </a:p>
                  </a:txBody>
                  <a:tcPr marL="0" marR="0" marT="0" marB="0" anchor="ctr">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CA" sz="800">
                        <a:latin typeface="Roboto" panose="02000000000000000000" pitchFamily="2" charset="0"/>
                        <a:ea typeface="Roboto" panose="02000000000000000000" pitchFamily="2" charset="0"/>
                      </a:endParaRPr>
                    </a:p>
                  </a:txBody>
                  <a:tcPr marL="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CA" sz="800">
                        <a:latin typeface="Roboto" panose="02000000000000000000" pitchFamily="2" charset="0"/>
                        <a:ea typeface="Roboto" panose="02000000000000000000" pitchFamily="2" charset="0"/>
                      </a:endParaRPr>
                    </a:p>
                  </a:txBody>
                  <a:tcPr marL="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CA" sz="800">
                        <a:latin typeface="Roboto" panose="02000000000000000000" pitchFamily="2" charset="0"/>
                        <a:ea typeface="Roboto" panose="02000000000000000000" pitchFamily="2" charset="0"/>
                      </a:endParaRPr>
                    </a:p>
                  </a:txBody>
                  <a:tcPr marL="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CA" sz="800">
                        <a:latin typeface="Roboto" panose="02000000000000000000" pitchFamily="2" charset="0"/>
                        <a:ea typeface="Roboto" panose="02000000000000000000" pitchFamily="2" charset="0"/>
                      </a:endParaRPr>
                    </a:p>
                  </a:txBody>
                  <a:tcPr marL="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8168770"/>
                  </a:ext>
                </a:extLst>
              </a:tr>
              <a:tr h="278724">
                <a:tc>
                  <a:txBody>
                    <a:bodyPr/>
                    <a:lstStyle>
                      <a:lvl1pPr marL="0" algn="l" defTabSz="914309" rtl="0" eaLnBrk="1" latinLnBrk="0" hangingPunct="1">
                        <a:defRPr sz="1800" kern="1200">
                          <a:solidFill>
                            <a:schemeClr val="dk1"/>
                          </a:solidFill>
                          <a:latin typeface="Calibri" panose="020F0502020204030204"/>
                        </a:defRPr>
                      </a:lvl1pPr>
                      <a:lvl2pPr marL="457154" algn="l" defTabSz="914309" rtl="0" eaLnBrk="1" latinLnBrk="0" hangingPunct="1">
                        <a:defRPr sz="1800" kern="1200">
                          <a:solidFill>
                            <a:schemeClr val="dk1"/>
                          </a:solidFill>
                          <a:latin typeface="Calibri" panose="020F0502020204030204"/>
                        </a:defRPr>
                      </a:lvl2pPr>
                      <a:lvl3pPr marL="914309" algn="l" defTabSz="914309" rtl="0" eaLnBrk="1" latinLnBrk="0" hangingPunct="1">
                        <a:defRPr sz="1800" kern="1200">
                          <a:solidFill>
                            <a:schemeClr val="dk1"/>
                          </a:solidFill>
                          <a:latin typeface="Calibri" panose="020F0502020204030204"/>
                        </a:defRPr>
                      </a:lvl3pPr>
                      <a:lvl4pPr marL="1371463" algn="l" defTabSz="914309" rtl="0" eaLnBrk="1" latinLnBrk="0" hangingPunct="1">
                        <a:defRPr sz="1800" kern="1200">
                          <a:solidFill>
                            <a:schemeClr val="dk1"/>
                          </a:solidFill>
                          <a:latin typeface="Calibri" panose="020F0502020204030204"/>
                        </a:defRPr>
                      </a:lvl4pPr>
                      <a:lvl5pPr marL="1828617" algn="l" defTabSz="914309" rtl="0" eaLnBrk="1" latinLnBrk="0" hangingPunct="1">
                        <a:defRPr sz="1800" kern="1200">
                          <a:solidFill>
                            <a:schemeClr val="dk1"/>
                          </a:solidFill>
                          <a:latin typeface="Calibri" panose="020F0502020204030204"/>
                        </a:defRPr>
                      </a:lvl5pPr>
                      <a:lvl6pPr marL="2285771" algn="l" defTabSz="914309" rtl="0" eaLnBrk="1" latinLnBrk="0" hangingPunct="1">
                        <a:defRPr sz="1800" kern="1200">
                          <a:solidFill>
                            <a:schemeClr val="dk1"/>
                          </a:solidFill>
                          <a:latin typeface="Calibri" panose="020F0502020204030204"/>
                        </a:defRPr>
                      </a:lvl6pPr>
                      <a:lvl7pPr marL="2742926" algn="l" defTabSz="914309" rtl="0" eaLnBrk="1" latinLnBrk="0" hangingPunct="1">
                        <a:defRPr sz="1800" kern="1200">
                          <a:solidFill>
                            <a:schemeClr val="dk1"/>
                          </a:solidFill>
                          <a:latin typeface="Calibri" panose="020F0502020204030204"/>
                        </a:defRPr>
                      </a:lvl7pPr>
                      <a:lvl8pPr marL="3200080" algn="l" defTabSz="914309" rtl="0" eaLnBrk="1" latinLnBrk="0" hangingPunct="1">
                        <a:defRPr sz="1800" kern="1200">
                          <a:solidFill>
                            <a:schemeClr val="dk1"/>
                          </a:solidFill>
                          <a:latin typeface="Calibri" panose="020F0502020204030204"/>
                        </a:defRPr>
                      </a:lvl8pPr>
                      <a:lvl9pPr marL="3657234" algn="l" defTabSz="914309" rtl="0" eaLnBrk="1" latinLnBrk="0" hangingPunct="1">
                        <a:defRPr sz="1800" kern="1200">
                          <a:solidFill>
                            <a:schemeClr val="dk1"/>
                          </a:solidFill>
                          <a:latin typeface="Calibri" panose="020F0502020204030204"/>
                        </a:defRPr>
                      </a:lvl9pPr>
                    </a:lstStyle>
                    <a:p>
                      <a:pPr algn="ctr"/>
                      <a:r>
                        <a:rPr lang="en-CA" sz="1000" b="1">
                          <a:solidFill>
                            <a:schemeClr val="tx1"/>
                          </a:solidFill>
                          <a:latin typeface="Roboto" panose="02000000000000000000" pitchFamily="2" charset="0"/>
                          <a:ea typeface="Roboto" panose="02000000000000000000" pitchFamily="2" charset="0"/>
                        </a:rPr>
                        <a:t>1</a:t>
                      </a:r>
                    </a:p>
                  </a:txBody>
                  <a:tcPr marL="45720" marR="4572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2">
                  <a:txBody>
                    <a:bodyPr/>
                    <a:lstStyle/>
                    <a:p>
                      <a:pPr algn="l"/>
                      <a:r>
                        <a:rPr lang="en-US" sz="1000" b="0">
                          <a:solidFill>
                            <a:srgbClr val="4A4A4A"/>
                          </a:solidFill>
                          <a:latin typeface="Roboto" panose="02000000000000000000" pitchFamily="2" charset="0"/>
                          <a:ea typeface="Roboto" panose="02000000000000000000" pitchFamily="2" charset="0"/>
                        </a:rPr>
                        <a:t>Modernize legacy applications</a:t>
                      </a:r>
                    </a:p>
                  </a:txBody>
                  <a:tcPr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CA"/>
                    </a:p>
                  </a:txBody>
                  <a:tcPr/>
                </a:tc>
                <a:tc>
                  <a:txBody>
                    <a:bodyPr/>
                    <a:lstStyle>
                      <a:lvl1pPr marL="0" algn="l" defTabSz="914309" rtl="0" eaLnBrk="1" latinLnBrk="0" hangingPunct="1">
                        <a:defRPr sz="1800" kern="1200">
                          <a:solidFill>
                            <a:schemeClr val="dk1"/>
                          </a:solidFill>
                          <a:latin typeface="Calibri" panose="020F0502020204030204"/>
                        </a:defRPr>
                      </a:lvl1pPr>
                      <a:lvl2pPr marL="457154" algn="l" defTabSz="914309" rtl="0" eaLnBrk="1" latinLnBrk="0" hangingPunct="1">
                        <a:defRPr sz="1800" kern="1200">
                          <a:solidFill>
                            <a:schemeClr val="dk1"/>
                          </a:solidFill>
                          <a:latin typeface="Calibri" panose="020F0502020204030204"/>
                        </a:defRPr>
                      </a:lvl2pPr>
                      <a:lvl3pPr marL="914309" algn="l" defTabSz="914309" rtl="0" eaLnBrk="1" latinLnBrk="0" hangingPunct="1">
                        <a:defRPr sz="1800" kern="1200">
                          <a:solidFill>
                            <a:schemeClr val="dk1"/>
                          </a:solidFill>
                          <a:latin typeface="Calibri" panose="020F0502020204030204"/>
                        </a:defRPr>
                      </a:lvl3pPr>
                      <a:lvl4pPr marL="1371463" algn="l" defTabSz="914309" rtl="0" eaLnBrk="1" latinLnBrk="0" hangingPunct="1">
                        <a:defRPr sz="1800" kern="1200">
                          <a:solidFill>
                            <a:schemeClr val="dk1"/>
                          </a:solidFill>
                          <a:latin typeface="Calibri" panose="020F0502020204030204"/>
                        </a:defRPr>
                      </a:lvl4pPr>
                      <a:lvl5pPr marL="1828617" algn="l" defTabSz="914309" rtl="0" eaLnBrk="1" latinLnBrk="0" hangingPunct="1">
                        <a:defRPr sz="1800" kern="1200">
                          <a:solidFill>
                            <a:schemeClr val="dk1"/>
                          </a:solidFill>
                          <a:latin typeface="Calibri" panose="020F0502020204030204"/>
                        </a:defRPr>
                      </a:lvl5pPr>
                      <a:lvl6pPr marL="2285771" algn="l" defTabSz="914309" rtl="0" eaLnBrk="1" latinLnBrk="0" hangingPunct="1">
                        <a:defRPr sz="1800" kern="1200">
                          <a:solidFill>
                            <a:schemeClr val="dk1"/>
                          </a:solidFill>
                          <a:latin typeface="Calibri" panose="020F0502020204030204"/>
                        </a:defRPr>
                      </a:lvl6pPr>
                      <a:lvl7pPr marL="2742926" algn="l" defTabSz="914309" rtl="0" eaLnBrk="1" latinLnBrk="0" hangingPunct="1">
                        <a:defRPr sz="1800" kern="1200">
                          <a:solidFill>
                            <a:schemeClr val="dk1"/>
                          </a:solidFill>
                          <a:latin typeface="Calibri" panose="020F0502020204030204"/>
                        </a:defRPr>
                      </a:lvl7pPr>
                      <a:lvl8pPr marL="3200080" algn="l" defTabSz="914309" rtl="0" eaLnBrk="1" latinLnBrk="0" hangingPunct="1">
                        <a:defRPr sz="1800" kern="1200">
                          <a:solidFill>
                            <a:schemeClr val="dk1"/>
                          </a:solidFill>
                          <a:latin typeface="Calibri" panose="020F0502020204030204"/>
                        </a:defRPr>
                      </a:lvl8pPr>
                      <a:lvl9pPr marL="3657234" algn="l" defTabSz="914309" rtl="0" eaLnBrk="1" latinLnBrk="0" hangingPunct="1">
                        <a:defRPr sz="1800" kern="1200">
                          <a:solidFill>
                            <a:schemeClr val="dk1"/>
                          </a:solidFill>
                          <a:latin typeface="Calibri" panose="020F0502020204030204"/>
                        </a:defRPr>
                      </a:lvl9pPr>
                    </a:lstStyle>
                    <a:p>
                      <a:pPr algn="ctr"/>
                      <a:endParaRPr lang="en-CA" sz="800">
                        <a:latin typeface="Roboto" panose="02000000000000000000" pitchFamily="2" charset="0"/>
                        <a:ea typeface="Roboto" panose="02000000000000000000" pitchFamily="2" charset="0"/>
                      </a:endParaRPr>
                    </a:p>
                  </a:txBody>
                  <a:tcPr marL="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309" rtl="0" eaLnBrk="1" latinLnBrk="0" hangingPunct="1">
                        <a:defRPr sz="1800" kern="1200">
                          <a:solidFill>
                            <a:schemeClr val="dk1"/>
                          </a:solidFill>
                          <a:latin typeface="Calibri" panose="020F0502020204030204"/>
                        </a:defRPr>
                      </a:lvl1pPr>
                      <a:lvl2pPr marL="457154" algn="l" defTabSz="914309" rtl="0" eaLnBrk="1" latinLnBrk="0" hangingPunct="1">
                        <a:defRPr sz="1800" kern="1200">
                          <a:solidFill>
                            <a:schemeClr val="dk1"/>
                          </a:solidFill>
                          <a:latin typeface="Calibri" panose="020F0502020204030204"/>
                        </a:defRPr>
                      </a:lvl2pPr>
                      <a:lvl3pPr marL="914309" algn="l" defTabSz="914309" rtl="0" eaLnBrk="1" latinLnBrk="0" hangingPunct="1">
                        <a:defRPr sz="1800" kern="1200">
                          <a:solidFill>
                            <a:schemeClr val="dk1"/>
                          </a:solidFill>
                          <a:latin typeface="Calibri" panose="020F0502020204030204"/>
                        </a:defRPr>
                      </a:lvl3pPr>
                      <a:lvl4pPr marL="1371463" algn="l" defTabSz="914309" rtl="0" eaLnBrk="1" latinLnBrk="0" hangingPunct="1">
                        <a:defRPr sz="1800" kern="1200">
                          <a:solidFill>
                            <a:schemeClr val="dk1"/>
                          </a:solidFill>
                          <a:latin typeface="Calibri" panose="020F0502020204030204"/>
                        </a:defRPr>
                      </a:lvl4pPr>
                      <a:lvl5pPr marL="1828617" algn="l" defTabSz="914309" rtl="0" eaLnBrk="1" latinLnBrk="0" hangingPunct="1">
                        <a:defRPr sz="1800" kern="1200">
                          <a:solidFill>
                            <a:schemeClr val="dk1"/>
                          </a:solidFill>
                          <a:latin typeface="Calibri" panose="020F0502020204030204"/>
                        </a:defRPr>
                      </a:lvl5pPr>
                      <a:lvl6pPr marL="2285771" algn="l" defTabSz="914309" rtl="0" eaLnBrk="1" latinLnBrk="0" hangingPunct="1">
                        <a:defRPr sz="1800" kern="1200">
                          <a:solidFill>
                            <a:schemeClr val="dk1"/>
                          </a:solidFill>
                          <a:latin typeface="Calibri" panose="020F0502020204030204"/>
                        </a:defRPr>
                      </a:lvl6pPr>
                      <a:lvl7pPr marL="2742926" algn="l" defTabSz="914309" rtl="0" eaLnBrk="1" latinLnBrk="0" hangingPunct="1">
                        <a:defRPr sz="1800" kern="1200">
                          <a:solidFill>
                            <a:schemeClr val="dk1"/>
                          </a:solidFill>
                          <a:latin typeface="Calibri" panose="020F0502020204030204"/>
                        </a:defRPr>
                      </a:lvl7pPr>
                      <a:lvl8pPr marL="3200080" algn="l" defTabSz="914309" rtl="0" eaLnBrk="1" latinLnBrk="0" hangingPunct="1">
                        <a:defRPr sz="1800" kern="1200">
                          <a:solidFill>
                            <a:schemeClr val="dk1"/>
                          </a:solidFill>
                          <a:latin typeface="Calibri" panose="020F0502020204030204"/>
                        </a:defRPr>
                      </a:lvl8pPr>
                      <a:lvl9pPr marL="3657234" algn="l" defTabSz="914309" rtl="0" eaLnBrk="1" latinLnBrk="0" hangingPunct="1">
                        <a:defRPr sz="1800" kern="1200">
                          <a:solidFill>
                            <a:schemeClr val="dk1"/>
                          </a:solidFill>
                          <a:latin typeface="Calibri" panose="020F0502020204030204"/>
                        </a:defRPr>
                      </a:lvl9pPr>
                    </a:lstStyle>
                    <a:p>
                      <a:pPr algn="ctr"/>
                      <a:endParaRPr lang="en-CA" sz="800">
                        <a:latin typeface="Roboto" panose="02000000000000000000" pitchFamily="2" charset="0"/>
                        <a:ea typeface="Roboto" panose="02000000000000000000" pitchFamily="2" charset="0"/>
                      </a:endParaRPr>
                    </a:p>
                  </a:txBody>
                  <a:tcPr marL="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309" rtl="0" eaLnBrk="1" latinLnBrk="0" hangingPunct="1">
                        <a:defRPr sz="1800" kern="1200">
                          <a:solidFill>
                            <a:schemeClr val="dk1"/>
                          </a:solidFill>
                          <a:latin typeface="Calibri" panose="020F0502020204030204"/>
                        </a:defRPr>
                      </a:lvl1pPr>
                      <a:lvl2pPr marL="457154" algn="l" defTabSz="914309" rtl="0" eaLnBrk="1" latinLnBrk="0" hangingPunct="1">
                        <a:defRPr sz="1800" kern="1200">
                          <a:solidFill>
                            <a:schemeClr val="dk1"/>
                          </a:solidFill>
                          <a:latin typeface="Calibri" panose="020F0502020204030204"/>
                        </a:defRPr>
                      </a:lvl2pPr>
                      <a:lvl3pPr marL="914309" algn="l" defTabSz="914309" rtl="0" eaLnBrk="1" latinLnBrk="0" hangingPunct="1">
                        <a:defRPr sz="1800" kern="1200">
                          <a:solidFill>
                            <a:schemeClr val="dk1"/>
                          </a:solidFill>
                          <a:latin typeface="Calibri" panose="020F0502020204030204"/>
                        </a:defRPr>
                      </a:lvl3pPr>
                      <a:lvl4pPr marL="1371463" algn="l" defTabSz="914309" rtl="0" eaLnBrk="1" latinLnBrk="0" hangingPunct="1">
                        <a:defRPr sz="1800" kern="1200">
                          <a:solidFill>
                            <a:schemeClr val="dk1"/>
                          </a:solidFill>
                          <a:latin typeface="Calibri" panose="020F0502020204030204"/>
                        </a:defRPr>
                      </a:lvl4pPr>
                      <a:lvl5pPr marL="1828617" algn="l" defTabSz="914309" rtl="0" eaLnBrk="1" latinLnBrk="0" hangingPunct="1">
                        <a:defRPr sz="1800" kern="1200">
                          <a:solidFill>
                            <a:schemeClr val="dk1"/>
                          </a:solidFill>
                          <a:latin typeface="Calibri" panose="020F0502020204030204"/>
                        </a:defRPr>
                      </a:lvl5pPr>
                      <a:lvl6pPr marL="2285771" algn="l" defTabSz="914309" rtl="0" eaLnBrk="1" latinLnBrk="0" hangingPunct="1">
                        <a:defRPr sz="1800" kern="1200">
                          <a:solidFill>
                            <a:schemeClr val="dk1"/>
                          </a:solidFill>
                          <a:latin typeface="Calibri" panose="020F0502020204030204"/>
                        </a:defRPr>
                      </a:lvl6pPr>
                      <a:lvl7pPr marL="2742926" algn="l" defTabSz="914309" rtl="0" eaLnBrk="1" latinLnBrk="0" hangingPunct="1">
                        <a:defRPr sz="1800" kern="1200">
                          <a:solidFill>
                            <a:schemeClr val="dk1"/>
                          </a:solidFill>
                          <a:latin typeface="Calibri" panose="020F0502020204030204"/>
                        </a:defRPr>
                      </a:lvl7pPr>
                      <a:lvl8pPr marL="3200080" algn="l" defTabSz="914309" rtl="0" eaLnBrk="1" latinLnBrk="0" hangingPunct="1">
                        <a:defRPr sz="1800" kern="1200">
                          <a:solidFill>
                            <a:schemeClr val="dk1"/>
                          </a:solidFill>
                          <a:latin typeface="Calibri" panose="020F0502020204030204"/>
                        </a:defRPr>
                      </a:lvl8pPr>
                      <a:lvl9pPr marL="3657234" algn="l" defTabSz="914309" rtl="0" eaLnBrk="1" latinLnBrk="0" hangingPunct="1">
                        <a:defRPr sz="1800" kern="1200">
                          <a:solidFill>
                            <a:schemeClr val="dk1"/>
                          </a:solidFill>
                          <a:latin typeface="Calibri" panose="020F0502020204030204"/>
                        </a:defRPr>
                      </a:lvl9pPr>
                    </a:lstStyle>
                    <a:p>
                      <a:pPr algn="ctr"/>
                      <a:endParaRPr lang="en-CA" sz="800">
                        <a:latin typeface="Roboto" panose="02000000000000000000" pitchFamily="2" charset="0"/>
                        <a:ea typeface="Roboto" panose="02000000000000000000" pitchFamily="2" charset="0"/>
                      </a:endParaRPr>
                    </a:p>
                  </a:txBody>
                  <a:tcPr marL="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309" rtl="0" eaLnBrk="1" latinLnBrk="0" hangingPunct="1">
                        <a:defRPr sz="1800" kern="1200">
                          <a:solidFill>
                            <a:schemeClr val="dk1"/>
                          </a:solidFill>
                          <a:latin typeface="Calibri" panose="020F0502020204030204"/>
                        </a:defRPr>
                      </a:lvl1pPr>
                      <a:lvl2pPr marL="457154" algn="l" defTabSz="914309" rtl="0" eaLnBrk="1" latinLnBrk="0" hangingPunct="1">
                        <a:defRPr sz="1800" kern="1200">
                          <a:solidFill>
                            <a:schemeClr val="dk1"/>
                          </a:solidFill>
                          <a:latin typeface="Calibri" panose="020F0502020204030204"/>
                        </a:defRPr>
                      </a:lvl2pPr>
                      <a:lvl3pPr marL="914309" algn="l" defTabSz="914309" rtl="0" eaLnBrk="1" latinLnBrk="0" hangingPunct="1">
                        <a:defRPr sz="1800" kern="1200">
                          <a:solidFill>
                            <a:schemeClr val="dk1"/>
                          </a:solidFill>
                          <a:latin typeface="Calibri" panose="020F0502020204030204"/>
                        </a:defRPr>
                      </a:lvl3pPr>
                      <a:lvl4pPr marL="1371463" algn="l" defTabSz="914309" rtl="0" eaLnBrk="1" latinLnBrk="0" hangingPunct="1">
                        <a:defRPr sz="1800" kern="1200">
                          <a:solidFill>
                            <a:schemeClr val="dk1"/>
                          </a:solidFill>
                          <a:latin typeface="Calibri" panose="020F0502020204030204"/>
                        </a:defRPr>
                      </a:lvl4pPr>
                      <a:lvl5pPr marL="1828617" algn="l" defTabSz="914309" rtl="0" eaLnBrk="1" latinLnBrk="0" hangingPunct="1">
                        <a:defRPr sz="1800" kern="1200">
                          <a:solidFill>
                            <a:schemeClr val="dk1"/>
                          </a:solidFill>
                          <a:latin typeface="Calibri" panose="020F0502020204030204"/>
                        </a:defRPr>
                      </a:lvl5pPr>
                      <a:lvl6pPr marL="2285771" algn="l" defTabSz="914309" rtl="0" eaLnBrk="1" latinLnBrk="0" hangingPunct="1">
                        <a:defRPr sz="1800" kern="1200">
                          <a:solidFill>
                            <a:schemeClr val="dk1"/>
                          </a:solidFill>
                          <a:latin typeface="Calibri" panose="020F0502020204030204"/>
                        </a:defRPr>
                      </a:lvl6pPr>
                      <a:lvl7pPr marL="2742926" algn="l" defTabSz="914309" rtl="0" eaLnBrk="1" latinLnBrk="0" hangingPunct="1">
                        <a:defRPr sz="1800" kern="1200">
                          <a:solidFill>
                            <a:schemeClr val="dk1"/>
                          </a:solidFill>
                          <a:latin typeface="Calibri" panose="020F0502020204030204"/>
                        </a:defRPr>
                      </a:lvl7pPr>
                      <a:lvl8pPr marL="3200080" algn="l" defTabSz="914309" rtl="0" eaLnBrk="1" latinLnBrk="0" hangingPunct="1">
                        <a:defRPr sz="1800" kern="1200">
                          <a:solidFill>
                            <a:schemeClr val="dk1"/>
                          </a:solidFill>
                          <a:latin typeface="Calibri" panose="020F0502020204030204"/>
                        </a:defRPr>
                      </a:lvl8pPr>
                      <a:lvl9pPr marL="3657234" algn="l" defTabSz="914309" rtl="0" eaLnBrk="1" latinLnBrk="0" hangingPunct="1">
                        <a:defRPr sz="1800" kern="1200">
                          <a:solidFill>
                            <a:schemeClr val="dk1"/>
                          </a:solidFill>
                          <a:latin typeface="Calibri" panose="020F0502020204030204"/>
                        </a:defRPr>
                      </a:lvl9pPr>
                    </a:lstStyle>
                    <a:p>
                      <a:pPr algn="ctr"/>
                      <a:endParaRPr lang="en-CA" sz="800">
                        <a:latin typeface="Roboto" panose="02000000000000000000" pitchFamily="2" charset="0"/>
                        <a:ea typeface="Roboto" panose="02000000000000000000" pitchFamily="2" charset="0"/>
                      </a:endParaRPr>
                    </a:p>
                  </a:txBody>
                  <a:tcPr marL="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309" rtl="0" eaLnBrk="1" latinLnBrk="0" hangingPunct="1">
                        <a:defRPr sz="1800" kern="1200">
                          <a:solidFill>
                            <a:schemeClr val="dk1"/>
                          </a:solidFill>
                          <a:latin typeface="Calibri" panose="020F0502020204030204"/>
                        </a:defRPr>
                      </a:lvl1pPr>
                      <a:lvl2pPr marL="457154" algn="l" defTabSz="914309" rtl="0" eaLnBrk="1" latinLnBrk="0" hangingPunct="1">
                        <a:defRPr sz="1800" kern="1200">
                          <a:solidFill>
                            <a:schemeClr val="dk1"/>
                          </a:solidFill>
                          <a:latin typeface="Calibri" panose="020F0502020204030204"/>
                        </a:defRPr>
                      </a:lvl2pPr>
                      <a:lvl3pPr marL="914309" algn="l" defTabSz="914309" rtl="0" eaLnBrk="1" latinLnBrk="0" hangingPunct="1">
                        <a:defRPr sz="1800" kern="1200">
                          <a:solidFill>
                            <a:schemeClr val="dk1"/>
                          </a:solidFill>
                          <a:latin typeface="Calibri" panose="020F0502020204030204"/>
                        </a:defRPr>
                      </a:lvl3pPr>
                      <a:lvl4pPr marL="1371463" algn="l" defTabSz="914309" rtl="0" eaLnBrk="1" latinLnBrk="0" hangingPunct="1">
                        <a:defRPr sz="1800" kern="1200">
                          <a:solidFill>
                            <a:schemeClr val="dk1"/>
                          </a:solidFill>
                          <a:latin typeface="Calibri" panose="020F0502020204030204"/>
                        </a:defRPr>
                      </a:lvl4pPr>
                      <a:lvl5pPr marL="1828617" algn="l" defTabSz="914309" rtl="0" eaLnBrk="1" latinLnBrk="0" hangingPunct="1">
                        <a:defRPr sz="1800" kern="1200">
                          <a:solidFill>
                            <a:schemeClr val="dk1"/>
                          </a:solidFill>
                          <a:latin typeface="Calibri" panose="020F0502020204030204"/>
                        </a:defRPr>
                      </a:lvl5pPr>
                      <a:lvl6pPr marL="2285771" algn="l" defTabSz="914309" rtl="0" eaLnBrk="1" latinLnBrk="0" hangingPunct="1">
                        <a:defRPr sz="1800" kern="1200">
                          <a:solidFill>
                            <a:schemeClr val="dk1"/>
                          </a:solidFill>
                          <a:latin typeface="Calibri" panose="020F0502020204030204"/>
                        </a:defRPr>
                      </a:lvl6pPr>
                      <a:lvl7pPr marL="2742926" algn="l" defTabSz="914309" rtl="0" eaLnBrk="1" latinLnBrk="0" hangingPunct="1">
                        <a:defRPr sz="1800" kern="1200">
                          <a:solidFill>
                            <a:schemeClr val="dk1"/>
                          </a:solidFill>
                          <a:latin typeface="Calibri" panose="020F0502020204030204"/>
                        </a:defRPr>
                      </a:lvl7pPr>
                      <a:lvl8pPr marL="3200080" algn="l" defTabSz="914309" rtl="0" eaLnBrk="1" latinLnBrk="0" hangingPunct="1">
                        <a:defRPr sz="1800" kern="1200">
                          <a:solidFill>
                            <a:schemeClr val="dk1"/>
                          </a:solidFill>
                          <a:latin typeface="Calibri" panose="020F0502020204030204"/>
                        </a:defRPr>
                      </a:lvl8pPr>
                      <a:lvl9pPr marL="3657234" algn="l" defTabSz="914309" rtl="0" eaLnBrk="1" latinLnBrk="0" hangingPunct="1">
                        <a:defRPr sz="1800" kern="1200">
                          <a:solidFill>
                            <a:schemeClr val="dk1"/>
                          </a:solidFill>
                          <a:latin typeface="Calibri" panose="020F0502020204030204"/>
                        </a:defRPr>
                      </a:lvl9pPr>
                    </a:lstStyle>
                    <a:p>
                      <a:pPr algn="ctr"/>
                      <a:endParaRPr lang="en-CA" sz="800">
                        <a:latin typeface="Roboto" panose="02000000000000000000" pitchFamily="2" charset="0"/>
                        <a:ea typeface="Roboto" panose="02000000000000000000" pitchFamily="2" charset="0"/>
                      </a:endParaRPr>
                    </a:p>
                  </a:txBody>
                  <a:tcPr marL="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126286748"/>
                  </a:ext>
                </a:extLst>
              </a:tr>
              <a:tr h="278724">
                <a:tc>
                  <a:txBody>
                    <a:bodyPr/>
                    <a:lstStyle>
                      <a:lvl1pPr marL="0" algn="l" defTabSz="914309" rtl="0" eaLnBrk="1" latinLnBrk="0" hangingPunct="1">
                        <a:defRPr sz="1800" kern="1200">
                          <a:solidFill>
                            <a:schemeClr val="dk1"/>
                          </a:solidFill>
                          <a:latin typeface="Calibri" panose="020F0502020204030204"/>
                        </a:defRPr>
                      </a:lvl1pPr>
                      <a:lvl2pPr marL="457154" algn="l" defTabSz="914309" rtl="0" eaLnBrk="1" latinLnBrk="0" hangingPunct="1">
                        <a:defRPr sz="1800" kern="1200">
                          <a:solidFill>
                            <a:schemeClr val="dk1"/>
                          </a:solidFill>
                          <a:latin typeface="Calibri" panose="020F0502020204030204"/>
                        </a:defRPr>
                      </a:lvl2pPr>
                      <a:lvl3pPr marL="914309" algn="l" defTabSz="914309" rtl="0" eaLnBrk="1" latinLnBrk="0" hangingPunct="1">
                        <a:defRPr sz="1800" kern="1200">
                          <a:solidFill>
                            <a:schemeClr val="dk1"/>
                          </a:solidFill>
                          <a:latin typeface="Calibri" panose="020F0502020204030204"/>
                        </a:defRPr>
                      </a:lvl3pPr>
                      <a:lvl4pPr marL="1371463" algn="l" defTabSz="914309" rtl="0" eaLnBrk="1" latinLnBrk="0" hangingPunct="1">
                        <a:defRPr sz="1800" kern="1200">
                          <a:solidFill>
                            <a:schemeClr val="dk1"/>
                          </a:solidFill>
                          <a:latin typeface="Calibri" panose="020F0502020204030204"/>
                        </a:defRPr>
                      </a:lvl4pPr>
                      <a:lvl5pPr marL="1828617" algn="l" defTabSz="914309" rtl="0" eaLnBrk="1" latinLnBrk="0" hangingPunct="1">
                        <a:defRPr sz="1800" kern="1200">
                          <a:solidFill>
                            <a:schemeClr val="dk1"/>
                          </a:solidFill>
                          <a:latin typeface="Calibri" panose="020F0502020204030204"/>
                        </a:defRPr>
                      </a:lvl5pPr>
                      <a:lvl6pPr marL="2285771" algn="l" defTabSz="914309" rtl="0" eaLnBrk="1" latinLnBrk="0" hangingPunct="1">
                        <a:defRPr sz="1800" kern="1200">
                          <a:solidFill>
                            <a:schemeClr val="dk1"/>
                          </a:solidFill>
                          <a:latin typeface="Calibri" panose="020F0502020204030204"/>
                        </a:defRPr>
                      </a:lvl6pPr>
                      <a:lvl7pPr marL="2742926" algn="l" defTabSz="914309" rtl="0" eaLnBrk="1" latinLnBrk="0" hangingPunct="1">
                        <a:defRPr sz="1800" kern="1200">
                          <a:solidFill>
                            <a:schemeClr val="dk1"/>
                          </a:solidFill>
                          <a:latin typeface="Calibri" panose="020F0502020204030204"/>
                        </a:defRPr>
                      </a:lvl7pPr>
                      <a:lvl8pPr marL="3200080" algn="l" defTabSz="914309" rtl="0" eaLnBrk="1" latinLnBrk="0" hangingPunct="1">
                        <a:defRPr sz="1800" kern="1200">
                          <a:solidFill>
                            <a:schemeClr val="dk1"/>
                          </a:solidFill>
                          <a:latin typeface="Calibri" panose="020F0502020204030204"/>
                        </a:defRPr>
                      </a:lvl8pPr>
                      <a:lvl9pPr marL="3657234" algn="l" defTabSz="914309" rtl="0" eaLnBrk="1" latinLnBrk="0" hangingPunct="1">
                        <a:defRPr sz="1800" kern="1200">
                          <a:solidFill>
                            <a:schemeClr val="dk1"/>
                          </a:solidFill>
                          <a:latin typeface="Calibri" panose="020F0502020204030204"/>
                        </a:defRPr>
                      </a:lvl9pPr>
                    </a:lstStyle>
                    <a:p>
                      <a:pPr algn="ctr"/>
                      <a:r>
                        <a:rPr lang="en-CA" sz="1000" b="1">
                          <a:solidFill>
                            <a:schemeClr val="tx1"/>
                          </a:solidFill>
                          <a:latin typeface="Roboto" panose="02000000000000000000" pitchFamily="2" charset="0"/>
                          <a:ea typeface="Roboto" panose="02000000000000000000" pitchFamily="2" charset="0"/>
                        </a:rPr>
                        <a:t>2</a:t>
                      </a:r>
                    </a:p>
                  </a:txBody>
                  <a:tcPr marL="45720" marR="4572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2">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4A4A4A"/>
                          </a:solidFill>
                          <a:effectLst/>
                          <a:uLnTx/>
                          <a:uFillTx/>
                          <a:latin typeface="Roboto" panose="02000000000000000000" pitchFamily="2" charset="0"/>
                          <a:ea typeface="Roboto" panose="02000000000000000000" pitchFamily="2" charset="0"/>
                          <a:cs typeface="+mn-cs"/>
                        </a:rPr>
                        <a:t>Improve Data collection and Data management</a:t>
                      </a:r>
                    </a:p>
                  </a:txBody>
                  <a:tcPr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CA"/>
                    </a:p>
                  </a:txBody>
                  <a:tcPr/>
                </a:tc>
                <a:tc>
                  <a:txBody>
                    <a:bodyPr/>
                    <a:lstStyle>
                      <a:lvl1pPr marL="0" algn="l" defTabSz="914309" rtl="0" eaLnBrk="1" latinLnBrk="0" hangingPunct="1">
                        <a:defRPr sz="1800" kern="1200">
                          <a:solidFill>
                            <a:schemeClr val="dk1"/>
                          </a:solidFill>
                          <a:latin typeface="Calibri" panose="020F0502020204030204"/>
                        </a:defRPr>
                      </a:lvl1pPr>
                      <a:lvl2pPr marL="457154" algn="l" defTabSz="914309" rtl="0" eaLnBrk="1" latinLnBrk="0" hangingPunct="1">
                        <a:defRPr sz="1800" kern="1200">
                          <a:solidFill>
                            <a:schemeClr val="dk1"/>
                          </a:solidFill>
                          <a:latin typeface="Calibri" panose="020F0502020204030204"/>
                        </a:defRPr>
                      </a:lvl2pPr>
                      <a:lvl3pPr marL="914309" algn="l" defTabSz="914309" rtl="0" eaLnBrk="1" latinLnBrk="0" hangingPunct="1">
                        <a:defRPr sz="1800" kern="1200">
                          <a:solidFill>
                            <a:schemeClr val="dk1"/>
                          </a:solidFill>
                          <a:latin typeface="Calibri" panose="020F0502020204030204"/>
                        </a:defRPr>
                      </a:lvl3pPr>
                      <a:lvl4pPr marL="1371463" algn="l" defTabSz="914309" rtl="0" eaLnBrk="1" latinLnBrk="0" hangingPunct="1">
                        <a:defRPr sz="1800" kern="1200">
                          <a:solidFill>
                            <a:schemeClr val="dk1"/>
                          </a:solidFill>
                          <a:latin typeface="Calibri" panose="020F0502020204030204"/>
                        </a:defRPr>
                      </a:lvl4pPr>
                      <a:lvl5pPr marL="1828617" algn="l" defTabSz="914309" rtl="0" eaLnBrk="1" latinLnBrk="0" hangingPunct="1">
                        <a:defRPr sz="1800" kern="1200">
                          <a:solidFill>
                            <a:schemeClr val="dk1"/>
                          </a:solidFill>
                          <a:latin typeface="Calibri" panose="020F0502020204030204"/>
                        </a:defRPr>
                      </a:lvl5pPr>
                      <a:lvl6pPr marL="2285771" algn="l" defTabSz="914309" rtl="0" eaLnBrk="1" latinLnBrk="0" hangingPunct="1">
                        <a:defRPr sz="1800" kern="1200">
                          <a:solidFill>
                            <a:schemeClr val="dk1"/>
                          </a:solidFill>
                          <a:latin typeface="Calibri" panose="020F0502020204030204"/>
                        </a:defRPr>
                      </a:lvl6pPr>
                      <a:lvl7pPr marL="2742926" algn="l" defTabSz="914309" rtl="0" eaLnBrk="1" latinLnBrk="0" hangingPunct="1">
                        <a:defRPr sz="1800" kern="1200">
                          <a:solidFill>
                            <a:schemeClr val="dk1"/>
                          </a:solidFill>
                          <a:latin typeface="Calibri" panose="020F0502020204030204"/>
                        </a:defRPr>
                      </a:lvl7pPr>
                      <a:lvl8pPr marL="3200080" algn="l" defTabSz="914309" rtl="0" eaLnBrk="1" latinLnBrk="0" hangingPunct="1">
                        <a:defRPr sz="1800" kern="1200">
                          <a:solidFill>
                            <a:schemeClr val="dk1"/>
                          </a:solidFill>
                          <a:latin typeface="Calibri" panose="020F0502020204030204"/>
                        </a:defRPr>
                      </a:lvl8pPr>
                      <a:lvl9pPr marL="3657234" algn="l" defTabSz="914309" rtl="0" eaLnBrk="1" latinLnBrk="0" hangingPunct="1">
                        <a:defRPr sz="1800" kern="1200">
                          <a:solidFill>
                            <a:schemeClr val="dk1"/>
                          </a:solidFill>
                          <a:latin typeface="Calibri" panose="020F0502020204030204"/>
                        </a:defRPr>
                      </a:lvl9pPr>
                    </a:lstStyle>
                    <a:p>
                      <a:pPr algn="ctr"/>
                      <a:endParaRPr lang="en-CA" sz="800">
                        <a:latin typeface="Roboto" panose="02000000000000000000" pitchFamily="2" charset="0"/>
                        <a:ea typeface="Roboto" panose="02000000000000000000" pitchFamily="2" charset="0"/>
                      </a:endParaRPr>
                    </a:p>
                  </a:txBody>
                  <a:tcPr marL="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309" rtl="0" eaLnBrk="1" latinLnBrk="0" hangingPunct="1">
                        <a:defRPr sz="1800" kern="1200">
                          <a:solidFill>
                            <a:schemeClr val="dk1"/>
                          </a:solidFill>
                          <a:latin typeface="Calibri" panose="020F0502020204030204"/>
                        </a:defRPr>
                      </a:lvl1pPr>
                      <a:lvl2pPr marL="457154" algn="l" defTabSz="914309" rtl="0" eaLnBrk="1" latinLnBrk="0" hangingPunct="1">
                        <a:defRPr sz="1800" kern="1200">
                          <a:solidFill>
                            <a:schemeClr val="dk1"/>
                          </a:solidFill>
                          <a:latin typeface="Calibri" panose="020F0502020204030204"/>
                        </a:defRPr>
                      </a:lvl2pPr>
                      <a:lvl3pPr marL="914309" algn="l" defTabSz="914309" rtl="0" eaLnBrk="1" latinLnBrk="0" hangingPunct="1">
                        <a:defRPr sz="1800" kern="1200">
                          <a:solidFill>
                            <a:schemeClr val="dk1"/>
                          </a:solidFill>
                          <a:latin typeface="Calibri" panose="020F0502020204030204"/>
                        </a:defRPr>
                      </a:lvl3pPr>
                      <a:lvl4pPr marL="1371463" algn="l" defTabSz="914309" rtl="0" eaLnBrk="1" latinLnBrk="0" hangingPunct="1">
                        <a:defRPr sz="1800" kern="1200">
                          <a:solidFill>
                            <a:schemeClr val="dk1"/>
                          </a:solidFill>
                          <a:latin typeface="Calibri" panose="020F0502020204030204"/>
                        </a:defRPr>
                      </a:lvl4pPr>
                      <a:lvl5pPr marL="1828617" algn="l" defTabSz="914309" rtl="0" eaLnBrk="1" latinLnBrk="0" hangingPunct="1">
                        <a:defRPr sz="1800" kern="1200">
                          <a:solidFill>
                            <a:schemeClr val="dk1"/>
                          </a:solidFill>
                          <a:latin typeface="Calibri" panose="020F0502020204030204"/>
                        </a:defRPr>
                      </a:lvl5pPr>
                      <a:lvl6pPr marL="2285771" algn="l" defTabSz="914309" rtl="0" eaLnBrk="1" latinLnBrk="0" hangingPunct="1">
                        <a:defRPr sz="1800" kern="1200">
                          <a:solidFill>
                            <a:schemeClr val="dk1"/>
                          </a:solidFill>
                          <a:latin typeface="Calibri" panose="020F0502020204030204"/>
                        </a:defRPr>
                      </a:lvl6pPr>
                      <a:lvl7pPr marL="2742926" algn="l" defTabSz="914309" rtl="0" eaLnBrk="1" latinLnBrk="0" hangingPunct="1">
                        <a:defRPr sz="1800" kern="1200">
                          <a:solidFill>
                            <a:schemeClr val="dk1"/>
                          </a:solidFill>
                          <a:latin typeface="Calibri" panose="020F0502020204030204"/>
                        </a:defRPr>
                      </a:lvl7pPr>
                      <a:lvl8pPr marL="3200080" algn="l" defTabSz="914309" rtl="0" eaLnBrk="1" latinLnBrk="0" hangingPunct="1">
                        <a:defRPr sz="1800" kern="1200">
                          <a:solidFill>
                            <a:schemeClr val="dk1"/>
                          </a:solidFill>
                          <a:latin typeface="Calibri" panose="020F0502020204030204"/>
                        </a:defRPr>
                      </a:lvl8pPr>
                      <a:lvl9pPr marL="3657234" algn="l" defTabSz="914309" rtl="0" eaLnBrk="1" latinLnBrk="0" hangingPunct="1">
                        <a:defRPr sz="1800" kern="1200">
                          <a:solidFill>
                            <a:schemeClr val="dk1"/>
                          </a:solidFill>
                          <a:latin typeface="Calibri" panose="020F0502020204030204"/>
                        </a:defRPr>
                      </a:lvl9pPr>
                    </a:lstStyle>
                    <a:p>
                      <a:pPr algn="ctr"/>
                      <a:endParaRPr lang="en-CA" sz="800">
                        <a:latin typeface="Roboto" panose="02000000000000000000" pitchFamily="2" charset="0"/>
                        <a:ea typeface="Roboto" panose="02000000000000000000" pitchFamily="2" charset="0"/>
                      </a:endParaRPr>
                    </a:p>
                  </a:txBody>
                  <a:tcPr marL="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309" rtl="0" eaLnBrk="1" latinLnBrk="0" hangingPunct="1">
                        <a:defRPr sz="1800" kern="1200">
                          <a:solidFill>
                            <a:schemeClr val="dk1"/>
                          </a:solidFill>
                          <a:latin typeface="Calibri" panose="020F0502020204030204"/>
                        </a:defRPr>
                      </a:lvl1pPr>
                      <a:lvl2pPr marL="457154" algn="l" defTabSz="914309" rtl="0" eaLnBrk="1" latinLnBrk="0" hangingPunct="1">
                        <a:defRPr sz="1800" kern="1200">
                          <a:solidFill>
                            <a:schemeClr val="dk1"/>
                          </a:solidFill>
                          <a:latin typeface="Calibri" panose="020F0502020204030204"/>
                        </a:defRPr>
                      </a:lvl2pPr>
                      <a:lvl3pPr marL="914309" algn="l" defTabSz="914309" rtl="0" eaLnBrk="1" latinLnBrk="0" hangingPunct="1">
                        <a:defRPr sz="1800" kern="1200">
                          <a:solidFill>
                            <a:schemeClr val="dk1"/>
                          </a:solidFill>
                          <a:latin typeface="Calibri" panose="020F0502020204030204"/>
                        </a:defRPr>
                      </a:lvl3pPr>
                      <a:lvl4pPr marL="1371463" algn="l" defTabSz="914309" rtl="0" eaLnBrk="1" latinLnBrk="0" hangingPunct="1">
                        <a:defRPr sz="1800" kern="1200">
                          <a:solidFill>
                            <a:schemeClr val="dk1"/>
                          </a:solidFill>
                          <a:latin typeface="Calibri" panose="020F0502020204030204"/>
                        </a:defRPr>
                      </a:lvl4pPr>
                      <a:lvl5pPr marL="1828617" algn="l" defTabSz="914309" rtl="0" eaLnBrk="1" latinLnBrk="0" hangingPunct="1">
                        <a:defRPr sz="1800" kern="1200">
                          <a:solidFill>
                            <a:schemeClr val="dk1"/>
                          </a:solidFill>
                          <a:latin typeface="Calibri" panose="020F0502020204030204"/>
                        </a:defRPr>
                      </a:lvl5pPr>
                      <a:lvl6pPr marL="2285771" algn="l" defTabSz="914309" rtl="0" eaLnBrk="1" latinLnBrk="0" hangingPunct="1">
                        <a:defRPr sz="1800" kern="1200">
                          <a:solidFill>
                            <a:schemeClr val="dk1"/>
                          </a:solidFill>
                          <a:latin typeface="Calibri" panose="020F0502020204030204"/>
                        </a:defRPr>
                      </a:lvl6pPr>
                      <a:lvl7pPr marL="2742926" algn="l" defTabSz="914309" rtl="0" eaLnBrk="1" latinLnBrk="0" hangingPunct="1">
                        <a:defRPr sz="1800" kern="1200">
                          <a:solidFill>
                            <a:schemeClr val="dk1"/>
                          </a:solidFill>
                          <a:latin typeface="Calibri" panose="020F0502020204030204"/>
                        </a:defRPr>
                      </a:lvl7pPr>
                      <a:lvl8pPr marL="3200080" algn="l" defTabSz="914309" rtl="0" eaLnBrk="1" latinLnBrk="0" hangingPunct="1">
                        <a:defRPr sz="1800" kern="1200">
                          <a:solidFill>
                            <a:schemeClr val="dk1"/>
                          </a:solidFill>
                          <a:latin typeface="Calibri" panose="020F0502020204030204"/>
                        </a:defRPr>
                      </a:lvl8pPr>
                      <a:lvl9pPr marL="3657234" algn="l" defTabSz="914309" rtl="0" eaLnBrk="1" latinLnBrk="0" hangingPunct="1">
                        <a:defRPr sz="1800" kern="1200">
                          <a:solidFill>
                            <a:schemeClr val="dk1"/>
                          </a:solidFill>
                          <a:latin typeface="Calibri" panose="020F0502020204030204"/>
                        </a:defRPr>
                      </a:lvl9pPr>
                    </a:lstStyle>
                    <a:p>
                      <a:pPr algn="ctr"/>
                      <a:endParaRPr lang="en-CA" sz="800">
                        <a:latin typeface="Roboto" panose="02000000000000000000" pitchFamily="2" charset="0"/>
                        <a:ea typeface="Roboto" panose="02000000000000000000" pitchFamily="2" charset="0"/>
                      </a:endParaRPr>
                    </a:p>
                  </a:txBody>
                  <a:tcPr marL="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309" rtl="0" eaLnBrk="1" latinLnBrk="0" hangingPunct="1">
                        <a:defRPr sz="1800" kern="1200">
                          <a:solidFill>
                            <a:schemeClr val="dk1"/>
                          </a:solidFill>
                          <a:latin typeface="Calibri" panose="020F0502020204030204"/>
                        </a:defRPr>
                      </a:lvl1pPr>
                      <a:lvl2pPr marL="457154" algn="l" defTabSz="914309" rtl="0" eaLnBrk="1" latinLnBrk="0" hangingPunct="1">
                        <a:defRPr sz="1800" kern="1200">
                          <a:solidFill>
                            <a:schemeClr val="dk1"/>
                          </a:solidFill>
                          <a:latin typeface="Calibri" panose="020F0502020204030204"/>
                        </a:defRPr>
                      </a:lvl2pPr>
                      <a:lvl3pPr marL="914309" algn="l" defTabSz="914309" rtl="0" eaLnBrk="1" latinLnBrk="0" hangingPunct="1">
                        <a:defRPr sz="1800" kern="1200">
                          <a:solidFill>
                            <a:schemeClr val="dk1"/>
                          </a:solidFill>
                          <a:latin typeface="Calibri" panose="020F0502020204030204"/>
                        </a:defRPr>
                      </a:lvl3pPr>
                      <a:lvl4pPr marL="1371463" algn="l" defTabSz="914309" rtl="0" eaLnBrk="1" latinLnBrk="0" hangingPunct="1">
                        <a:defRPr sz="1800" kern="1200">
                          <a:solidFill>
                            <a:schemeClr val="dk1"/>
                          </a:solidFill>
                          <a:latin typeface="Calibri" panose="020F0502020204030204"/>
                        </a:defRPr>
                      </a:lvl4pPr>
                      <a:lvl5pPr marL="1828617" algn="l" defTabSz="914309" rtl="0" eaLnBrk="1" latinLnBrk="0" hangingPunct="1">
                        <a:defRPr sz="1800" kern="1200">
                          <a:solidFill>
                            <a:schemeClr val="dk1"/>
                          </a:solidFill>
                          <a:latin typeface="Calibri" panose="020F0502020204030204"/>
                        </a:defRPr>
                      </a:lvl5pPr>
                      <a:lvl6pPr marL="2285771" algn="l" defTabSz="914309" rtl="0" eaLnBrk="1" latinLnBrk="0" hangingPunct="1">
                        <a:defRPr sz="1800" kern="1200">
                          <a:solidFill>
                            <a:schemeClr val="dk1"/>
                          </a:solidFill>
                          <a:latin typeface="Calibri" panose="020F0502020204030204"/>
                        </a:defRPr>
                      </a:lvl6pPr>
                      <a:lvl7pPr marL="2742926" algn="l" defTabSz="914309" rtl="0" eaLnBrk="1" latinLnBrk="0" hangingPunct="1">
                        <a:defRPr sz="1800" kern="1200">
                          <a:solidFill>
                            <a:schemeClr val="dk1"/>
                          </a:solidFill>
                          <a:latin typeface="Calibri" panose="020F0502020204030204"/>
                        </a:defRPr>
                      </a:lvl7pPr>
                      <a:lvl8pPr marL="3200080" algn="l" defTabSz="914309" rtl="0" eaLnBrk="1" latinLnBrk="0" hangingPunct="1">
                        <a:defRPr sz="1800" kern="1200">
                          <a:solidFill>
                            <a:schemeClr val="dk1"/>
                          </a:solidFill>
                          <a:latin typeface="Calibri" panose="020F0502020204030204"/>
                        </a:defRPr>
                      </a:lvl8pPr>
                      <a:lvl9pPr marL="3657234" algn="l" defTabSz="914309" rtl="0" eaLnBrk="1" latinLnBrk="0" hangingPunct="1">
                        <a:defRPr sz="1800" kern="1200">
                          <a:solidFill>
                            <a:schemeClr val="dk1"/>
                          </a:solidFill>
                          <a:latin typeface="Calibri" panose="020F0502020204030204"/>
                        </a:defRPr>
                      </a:lvl9pPr>
                    </a:lstStyle>
                    <a:p>
                      <a:pPr algn="ctr"/>
                      <a:endParaRPr lang="en-CA" sz="800">
                        <a:latin typeface="Roboto" panose="02000000000000000000" pitchFamily="2" charset="0"/>
                        <a:ea typeface="Roboto" panose="02000000000000000000" pitchFamily="2" charset="0"/>
                      </a:endParaRPr>
                    </a:p>
                  </a:txBody>
                  <a:tcPr marL="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309" rtl="0" eaLnBrk="1" latinLnBrk="0" hangingPunct="1">
                        <a:defRPr sz="1800" kern="1200">
                          <a:solidFill>
                            <a:schemeClr val="dk1"/>
                          </a:solidFill>
                          <a:latin typeface="Calibri" panose="020F0502020204030204"/>
                        </a:defRPr>
                      </a:lvl1pPr>
                      <a:lvl2pPr marL="457154" algn="l" defTabSz="914309" rtl="0" eaLnBrk="1" latinLnBrk="0" hangingPunct="1">
                        <a:defRPr sz="1800" kern="1200">
                          <a:solidFill>
                            <a:schemeClr val="dk1"/>
                          </a:solidFill>
                          <a:latin typeface="Calibri" panose="020F0502020204030204"/>
                        </a:defRPr>
                      </a:lvl2pPr>
                      <a:lvl3pPr marL="914309" algn="l" defTabSz="914309" rtl="0" eaLnBrk="1" latinLnBrk="0" hangingPunct="1">
                        <a:defRPr sz="1800" kern="1200">
                          <a:solidFill>
                            <a:schemeClr val="dk1"/>
                          </a:solidFill>
                          <a:latin typeface="Calibri" panose="020F0502020204030204"/>
                        </a:defRPr>
                      </a:lvl3pPr>
                      <a:lvl4pPr marL="1371463" algn="l" defTabSz="914309" rtl="0" eaLnBrk="1" latinLnBrk="0" hangingPunct="1">
                        <a:defRPr sz="1800" kern="1200">
                          <a:solidFill>
                            <a:schemeClr val="dk1"/>
                          </a:solidFill>
                          <a:latin typeface="Calibri" panose="020F0502020204030204"/>
                        </a:defRPr>
                      </a:lvl4pPr>
                      <a:lvl5pPr marL="1828617" algn="l" defTabSz="914309" rtl="0" eaLnBrk="1" latinLnBrk="0" hangingPunct="1">
                        <a:defRPr sz="1800" kern="1200">
                          <a:solidFill>
                            <a:schemeClr val="dk1"/>
                          </a:solidFill>
                          <a:latin typeface="Calibri" panose="020F0502020204030204"/>
                        </a:defRPr>
                      </a:lvl5pPr>
                      <a:lvl6pPr marL="2285771" algn="l" defTabSz="914309" rtl="0" eaLnBrk="1" latinLnBrk="0" hangingPunct="1">
                        <a:defRPr sz="1800" kern="1200">
                          <a:solidFill>
                            <a:schemeClr val="dk1"/>
                          </a:solidFill>
                          <a:latin typeface="Calibri" panose="020F0502020204030204"/>
                        </a:defRPr>
                      </a:lvl6pPr>
                      <a:lvl7pPr marL="2742926" algn="l" defTabSz="914309" rtl="0" eaLnBrk="1" latinLnBrk="0" hangingPunct="1">
                        <a:defRPr sz="1800" kern="1200">
                          <a:solidFill>
                            <a:schemeClr val="dk1"/>
                          </a:solidFill>
                          <a:latin typeface="Calibri" panose="020F0502020204030204"/>
                        </a:defRPr>
                      </a:lvl7pPr>
                      <a:lvl8pPr marL="3200080" algn="l" defTabSz="914309" rtl="0" eaLnBrk="1" latinLnBrk="0" hangingPunct="1">
                        <a:defRPr sz="1800" kern="1200">
                          <a:solidFill>
                            <a:schemeClr val="dk1"/>
                          </a:solidFill>
                          <a:latin typeface="Calibri" panose="020F0502020204030204"/>
                        </a:defRPr>
                      </a:lvl8pPr>
                      <a:lvl9pPr marL="3657234" algn="l" defTabSz="914309" rtl="0" eaLnBrk="1" latinLnBrk="0" hangingPunct="1">
                        <a:defRPr sz="1800" kern="1200">
                          <a:solidFill>
                            <a:schemeClr val="dk1"/>
                          </a:solidFill>
                          <a:latin typeface="Calibri" panose="020F0502020204030204"/>
                        </a:defRPr>
                      </a:lvl9pPr>
                    </a:lstStyle>
                    <a:p>
                      <a:pPr algn="ctr"/>
                      <a:endParaRPr lang="en-CA" sz="800">
                        <a:latin typeface="Roboto" panose="02000000000000000000" pitchFamily="2" charset="0"/>
                        <a:ea typeface="Roboto" panose="02000000000000000000" pitchFamily="2" charset="0"/>
                      </a:endParaRPr>
                    </a:p>
                  </a:txBody>
                  <a:tcPr marL="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080303197"/>
                  </a:ext>
                </a:extLst>
              </a:tr>
              <a:tr h="297776">
                <a:tc>
                  <a:txBody>
                    <a:bodyPr/>
                    <a:lstStyle>
                      <a:lvl1pPr marL="0" algn="l" defTabSz="914309" rtl="0" eaLnBrk="1" latinLnBrk="0" hangingPunct="1">
                        <a:defRPr sz="1800" kern="1200">
                          <a:solidFill>
                            <a:schemeClr val="dk1"/>
                          </a:solidFill>
                          <a:latin typeface="Calibri" panose="020F0502020204030204"/>
                        </a:defRPr>
                      </a:lvl1pPr>
                      <a:lvl2pPr marL="457154" algn="l" defTabSz="914309" rtl="0" eaLnBrk="1" latinLnBrk="0" hangingPunct="1">
                        <a:defRPr sz="1800" kern="1200">
                          <a:solidFill>
                            <a:schemeClr val="dk1"/>
                          </a:solidFill>
                          <a:latin typeface="Calibri" panose="020F0502020204030204"/>
                        </a:defRPr>
                      </a:lvl2pPr>
                      <a:lvl3pPr marL="914309" algn="l" defTabSz="914309" rtl="0" eaLnBrk="1" latinLnBrk="0" hangingPunct="1">
                        <a:defRPr sz="1800" kern="1200">
                          <a:solidFill>
                            <a:schemeClr val="dk1"/>
                          </a:solidFill>
                          <a:latin typeface="Calibri" panose="020F0502020204030204"/>
                        </a:defRPr>
                      </a:lvl3pPr>
                      <a:lvl4pPr marL="1371463" algn="l" defTabSz="914309" rtl="0" eaLnBrk="1" latinLnBrk="0" hangingPunct="1">
                        <a:defRPr sz="1800" kern="1200">
                          <a:solidFill>
                            <a:schemeClr val="dk1"/>
                          </a:solidFill>
                          <a:latin typeface="Calibri" panose="020F0502020204030204"/>
                        </a:defRPr>
                      </a:lvl4pPr>
                      <a:lvl5pPr marL="1828617" algn="l" defTabSz="914309" rtl="0" eaLnBrk="1" latinLnBrk="0" hangingPunct="1">
                        <a:defRPr sz="1800" kern="1200">
                          <a:solidFill>
                            <a:schemeClr val="dk1"/>
                          </a:solidFill>
                          <a:latin typeface="Calibri" panose="020F0502020204030204"/>
                        </a:defRPr>
                      </a:lvl5pPr>
                      <a:lvl6pPr marL="2285771" algn="l" defTabSz="914309" rtl="0" eaLnBrk="1" latinLnBrk="0" hangingPunct="1">
                        <a:defRPr sz="1800" kern="1200">
                          <a:solidFill>
                            <a:schemeClr val="dk1"/>
                          </a:solidFill>
                          <a:latin typeface="Calibri" panose="020F0502020204030204"/>
                        </a:defRPr>
                      </a:lvl6pPr>
                      <a:lvl7pPr marL="2742926" algn="l" defTabSz="914309" rtl="0" eaLnBrk="1" latinLnBrk="0" hangingPunct="1">
                        <a:defRPr sz="1800" kern="1200">
                          <a:solidFill>
                            <a:schemeClr val="dk1"/>
                          </a:solidFill>
                          <a:latin typeface="Calibri" panose="020F0502020204030204"/>
                        </a:defRPr>
                      </a:lvl7pPr>
                      <a:lvl8pPr marL="3200080" algn="l" defTabSz="914309" rtl="0" eaLnBrk="1" latinLnBrk="0" hangingPunct="1">
                        <a:defRPr sz="1800" kern="1200">
                          <a:solidFill>
                            <a:schemeClr val="dk1"/>
                          </a:solidFill>
                          <a:latin typeface="Calibri" panose="020F0502020204030204"/>
                        </a:defRPr>
                      </a:lvl8pPr>
                      <a:lvl9pPr marL="3657234" algn="l" defTabSz="914309" rtl="0" eaLnBrk="1" latinLnBrk="0" hangingPunct="1">
                        <a:defRPr sz="1800" kern="1200">
                          <a:solidFill>
                            <a:schemeClr val="dk1"/>
                          </a:solidFill>
                          <a:latin typeface="Calibri" panose="020F0502020204030204"/>
                        </a:defRPr>
                      </a:lvl9pPr>
                    </a:lstStyle>
                    <a:p>
                      <a:pPr algn="ctr"/>
                      <a:r>
                        <a:rPr lang="en-US" sz="1000" b="1">
                          <a:solidFill>
                            <a:schemeClr val="tx1"/>
                          </a:solidFill>
                          <a:latin typeface="Roboto" panose="02000000000000000000" pitchFamily="2" charset="0"/>
                          <a:ea typeface="Roboto" panose="02000000000000000000" pitchFamily="2" charset="0"/>
                        </a:rPr>
                        <a:t>3</a:t>
                      </a:r>
                      <a:endParaRPr lang="en-CA" sz="1000" b="1">
                        <a:solidFill>
                          <a:schemeClr val="tx1"/>
                        </a:solidFill>
                        <a:latin typeface="Roboto" panose="02000000000000000000" pitchFamily="2" charset="0"/>
                        <a:ea typeface="Roboto" panose="02000000000000000000" pitchFamily="2" charset="0"/>
                      </a:endParaRPr>
                    </a:p>
                  </a:txBody>
                  <a:tcPr marL="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2">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4A4A4A"/>
                          </a:solidFill>
                          <a:effectLst/>
                          <a:uLnTx/>
                          <a:uFillTx/>
                          <a:latin typeface="Roboto" panose="02000000000000000000" pitchFamily="2" charset="0"/>
                          <a:ea typeface="Roboto" panose="02000000000000000000" pitchFamily="2" charset="0"/>
                          <a:cs typeface="+mn-cs"/>
                        </a:rPr>
                        <a:t>Improve Data mapping, collection, and management</a:t>
                      </a:r>
                    </a:p>
                  </a:txBody>
                  <a:tcPr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CA"/>
                    </a:p>
                  </a:txBody>
                  <a:tcPr/>
                </a:tc>
                <a:tc>
                  <a:txBody>
                    <a:bodyPr/>
                    <a:lstStyle>
                      <a:lvl1pPr marL="0" algn="l" defTabSz="914309" rtl="0" eaLnBrk="1" latinLnBrk="0" hangingPunct="1">
                        <a:defRPr sz="1800" kern="1200">
                          <a:solidFill>
                            <a:schemeClr val="dk1"/>
                          </a:solidFill>
                          <a:latin typeface="Calibri" panose="020F0502020204030204"/>
                        </a:defRPr>
                      </a:lvl1pPr>
                      <a:lvl2pPr marL="457154" algn="l" defTabSz="914309" rtl="0" eaLnBrk="1" latinLnBrk="0" hangingPunct="1">
                        <a:defRPr sz="1800" kern="1200">
                          <a:solidFill>
                            <a:schemeClr val="dk1"/>
                          </a:solidFill>
                          <a:latin typeface="Calibri" panose="020F0502020204030204"/>
                        </a:defRPr>
                      </a:lvl2pPr>
                      <a:lvl3pPr marL="914309" algn="l" defTabSz="914309" rtl="0" eaLnBrk="1" latinLnBrk="0" hangingPunct="1">
                        <a:defRPr sz="1800" kern="1200">
                          <a:solidFill>
                            <a:schemeClr val="dk1"/>
                          </a:solidFill>
                          <a:latin typeface="Calibri" panose="020F0502020204030204"/>
                        </a:defRPr>
                      </a:lvl3pPr>
                      <a:lvl4pPr marL="1371463" algn="l" defTabSz="914309" rtl="0" eaLnBrk="1" latinLnBrk="0" hangingPunct="1">
                        <a:defRPr sz="1800" kern="1200">
                          <a:solidFill>
                            <a:schemeClr val="dk1"/>
                          </a:solidFill>
                          <a:latin typeface="Calibri" panose="020F0502020204030204"/>
                        </a:defRPr>
                      </a:lvl4pPr>
                      <a:lvl5pPr marL="1828617" algn="l" defTabSz="914309" rtl="0" eaLnBrk="1" latinLnBrk="0" hangingPunct="1">
                        <a:defRPr sz="1800" kern="1200">
                          <a:solidFill>
                            <a:schemeClr val="dk1"/>
                          </a:solidFill>
                          <a:latin typeface="Calibri" panose="020F0502020204030204"/>
                        </a:defRPr>
                      </a:lvl5pPr>
                      <a:lvl6pPr marL="2285771" algn="l" defTabSz="914309" rtl="0" eaLnBrk="1" latinLnBrk="0" hangingPunct="1">
                        <a:defRPr sz="1800" kern="1200">
                          <a:solidFill>
                            <a:schemeClr val="dk1"/>
                          </a:solidFill>
                          <a:latin typeface="Calibri" panose="020F0502020204030204"/>
                        </a:defRPr>
                      </a:lvl6pPr>
                      <a:lvl7pPr marL="2742926" algn="l" defTabSz="914309" rtl="0" eaLnBrk="1" latinLnBrk="0" hangingPunct="1">
                        <a:defRPr sz="1800" kern="1200">
                          <a:solidFill>
                            <a:schemeClr val="dk1"/>
                          </a:solidFill>
                          <a:latin typeface="Calibri" panose="020F0502020204030204"/>
                        </a:defRPr>
                      </a:lvl7pPr>
                      <a:lvl8pPr marL="3200080" algn="l" defTabSz="914309" rtl="0" eaLnBrk="1" latinLnBrk="0" hangingPunct="1">
                        <a:defRPr sz="1800" kern="1200">
                          <a:solidFill>
                            <a:schemeClr val="dk1"/>
                          </a:solidFill>
                          <a:latin typeface="Calibri" panose="020F0502020204030204"/>
                        </a:defRPr>
                      </a:lvl8pPr>
                      <a:lvl9pPr marL="3657234" algn="l" defTabSz="914309" rtl="0" eaLnBrk="1" latinLnBrk="0" hangingPunct="1">
                        <a:defRPr sz="1800" kern="1200">
                          <a:solidFill>
                            <a:schemeClr val="dk1"/>
                          </a:solidFill>
                          <a:latin typeface="Calibri" panose="020F0502020204030204"/>
                        </a:defRPr>
                      </a:lvl9pPr>
                    </a:lstStyle>
                    <a:p>
                      <a:pPr algn="ctr"/>
                      <a:endParaRPr lang="en-CA" sz="800">
                        <a:latin typeface="Roboto" panose="02000000000000000000" pitchFamily="2" charset="0"/>
                        <a:ea typeface="Roboto" panose="02000000000000000000" pitchFamily="2" charset="0"/>
                      </a:endParaRPr>
                    </a:p>
                  </a:txBody>
                  <a:tcPr marL="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309" rtl="0" eaLnBrk="1" latinLnBrk="0" hangingPunct="1">
                        <a:defRPr sz="1800" kern="1200">
                          <a:solidFill>
                            <a:schemeClr val="dk1"/>
                          </a:solidFill>
                          <a:latin typeface="Calibri" panose="020F0502020204030204"/>
                        </a:defRPr>
                      </a:lvl1pPr>
                      <a:lvl2pPr marL="457154" algn="l" defTabSz="914309" rtl="0" eaLnBrk="1" latinLnBrk="0" hangingPunct="1">
                        <a:defRPr sz="1800" kern="1200">
                          <a:solidFill>
                            <a:schemeClr val="dk1"/>
                          </a:solidFill>
                          <a:latin typeface="Calibri" panose="020F0502020204030204"/>
                        </a:defRPr>
                      </a:lvl2pPr>
                      <a:lvl3pPr marL="914309" algn="l" defTabSz="914309" rtl="0" eaLnBrk="1" latinLnBrk="0" hangingPunct="1">
                        <a:defRPr sz="1800" kern="1200">
                          <a:solidFill>
                            <a:schemeClr val="dk1"/>
                          </a:solidFill>
                          <a:latin typeface="Calibri" panose="020F0502020204030204"/>
                        </a:defRPr>
                      </a:lvl3pPr>
                      <a:lvl4pPr marL="1371463" algn="l" defTabSz="914309" rtl="0" eaLnBrk="1" latinLnBrk="0" hangingPunct="1">
                        <a:defRPr sz="1800" kern="1200">
                          <a:solidFill>
                            <a:schemeClr val="dk1"/>
                          </a:solidFill>
                          <a:latin typeface="Calibri" panose="020F0502020204030204"/>
                        </a:defRPr>
                      </a:lvl4pPr>
                      <a:lvl5pPr marL="1828617" algn="l" defTabSz="914309" rtl="0" eaLnBrk="1" latinLnBrk="0" hangingPunct="1">
                        <a:defRPr sz="1800" kern="1200">
                          <a:solidFill>
                            <a:schemeClr val="dk1"/>
                          </a:solidFill>
                          <a:latin typeface="Calibri" panose="020F0502020204030204"/>
                        </a:defRPr>
                      </a:lvl5pPr>
                      <a:lvl6pPr marL="2285771" algn="l" defTabSz="914309" rtl="0" eaLnBrk="1" latinLnBrk="0" hangingPunct="1">
                        <a:defRPr sz="1800" kern="1200">
                          <a:solidFill>
                            <a:schemeClr val="dk1"/>
                          </a:solidFill>
                          <a:latin typeface="Calibri" panose="020F0502020204030204"/>
                        </a:defRPr>
                      </a:lvl6pPr>
                      <a:lvl7pPr marL="2742926" algn="l" defTabSz="914309" rtl="0" eaLnBrk="1" latinLnBrk="0" hangingPunct="1">
                        <a:defRPr sz="1800" kern="1200">
                          <a:solidFill>
                            <a:schemeClr val="dk1"/>
                          </a:solidFill>
                          <a:latin typeface="Calibri" panose="020F0502020204030204"/>
                        </a:defRPr>
                      </a:lvl7pPr>
                      <a:lvl8pPr marL="3200080" algn="l" defTabSz="914309" rtl="0" eaLnBrk="1" latinLnBrk="0" hangingPunct="1">
                        <a:defRPr sz="1800" kern="1200">
                          <a:solidFill>
                            <a:schemeClr val="dk1"/>
                          </a:solidFill>
                          <a:latin typeface="Calibri" panose="020F0502020204030204"/>
                        </a:defRPr>
                      </a:lvl8pPr>
                      <a:lvl9pPr marL="3657234" algn="l" defTabSz="914309" rtl="0" eaLnBrk="1" latinLnBrk="0" hangingPunct="1">
                        <a:defRPr sz="1800" kern="1200">
                          <a:solidFill>
                            <a:schemeClr val="dk1"/>
                          </a:solidFill>
                          <a:latin typeface="Calibri" panose="020F0502020204030204"/>
                        </a:defRPr>
                      </a:lvl9pPr>
                    </a:lstStyle>
                    <a:p>
                      <a:pPr algn="ctr"/>
                      <a:endParaRPr lang="en-CA" sz="800">
                        <a:latin typeface="Roboto" panose="02000000000000000000" pitchFamily="2" charset="0"/>
                        <a:ea typeface="Roboto" panose="02000000000000000000" pitchFamily="2" charset="0"/>
                      </a:endParaRPr>
                    </a:p>
                  </a:txBody>
                  <a:tcPr marL="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309" rtl="0" eaLnBrk="1" latinLnBrk="0" hangingPunct="1">
                        <a:defRPr sz="1800" kern="1200">
                          <a:solidFill>
                            <a:schemeClr val="dk1"/>
                          </a:solidFill>
                          <a:latin typeface="Calibri" panose="020F0502020204030204"/>
                        </a:defRPr>
                      </a:lvl1pPr>
                      <a:lvl2pPr marL="457154" algn="l" defTabSz="914309" rtl="0" eaLnBrk="1" latinLnBrk="0" hangingPunct="1">
                        <a:defRPr sz="1800" kern="1200">
                          <a:solidFill>
                            <a:schemeClr val="dk1"/>
                          </a:solidFill>
                          <a:latin typeface="Calibri" panose="020F0502020204030204"/>
                        </a:defRPr>
                      </a:lvl2pPr>
                      <a:lvl3pPr marL="914309" algn="l" defTabSz="914309" rtl="0" eaLnBrk="1" latinLnBrk="0" hangingPunct="1">
                        <a:defRPr sz="1800" kern="1200">
                          <a:solidFill>
                            <a:schemeClr val="dk1"/>
                          </a:solidFill>
                          <a:latin typeface="Calibri" panose="020F0502020204030204"/>
                        </a:defRPr>
                      </a:lvl3pPr>
                      <a:lvl4pPr marL="1371463" algn="l" defTabSz="914309" rtl="0" eaLnBrk="1" latinLnBrk="0" hangingPunct="1">
                        <a:defRPr sz="1800" kern="1200">
                          <a:solidFill>
                            <a:schemeClr val="dk1"/>
                          </a:solidFill>
                          <a:latin typeface="Calibri" panose="020F0502020204030204"/>
                        </a:defRPr>
                      </a:lvl4pPr>
                      <a:lvl5pPr marL="1828617" algn="l" defTabSz="914309" rtl="0" eaLnBrk="1" latinLnBrk="0" hangingPunct="1">
                        <a:defRPr sz="1800" kern="1200">
                          <a:solidFill>
                            <a:schemeClr val="dk1"/>
                          </a:solidFill>
                          <a:latin typeface="Calibri" panose="020F0502020204030204"/>
                        </a:defRPr>
                      </a:lvl5pPr>
                      <a:lvl6pPr marL="2285771" algn="l" defTabSz="914309" rtl="0" eaLnBrk="1" latinLnBrk="0" hangingPunct="1">
                        <a:defRPr sz="1800" kern="1200">
                          <a:solidFill>
                            <a:schemeClr val="dk1"/>
                          </a:solidFill>
                          <a:latin typeface="Calibri" panose="020F0502020204030204"/>
                        </a:defRPr>
                      </a:lvl6pPr>
                      <a:lvl7pPr marL="2742926" algn="l" defTabSz="914309" rtl="0" eaLnBrk="1" latinLnBrk="0" hangingPunct="1">
                        <a:defRPr sz="1800" kern="1200">
                          <a:solidFill>
                            <a:schemeClr val="dk1"/>
                          </a:solidFill>
                          <a:latin typeface="Calibri" panose="020F0502020204030204"/>
                        </a:defRPr>
                      </a:lvl7pPr>
                      <a:lvl8pPr marL="3200080" algn="l" defTabSz="914309" rtl="0" eaLnBrk="1" latinLnBrk="0" hangingPunct="1">
                        <a:defRPr sz="1800" kern="1200">
                          <a:solidFill>
                            <a:schemeClr val="dk1"/>
                          </a:solidFill>
                          <a:latin typeface="Calibri" panose="020F0502020204030204"/>
                        </a:defRPr>
                      </a:lvl8pPr>
                      <a:lvl9pPr marL="3657234" algn="l" defTabSz="914309" rtl="0" eaLnBrk="1" latinLnBrk="0" hangingPunct="1">
                        <a:defRPr sz="1800" kern="1200">
                          <a:solidFill>
                            <a:schemeClr val="dk1"/>
                          </a:solidFill>
                          <a:latin typeface="Calibri" panose="020F0502020204030204"/>
                        </a:defRPr>
                      </a:lvl9pPr>
                    </a:lstStyle>
                    <a:p>
                      <a:pPr algn="ctr"/>
                      <a:endParaRPr lang="en-CA" sz="800">
                        <a:latin typeface="Roboto" panose="02000000000000000000" pitchFamily="2" charset="0"/>
                        <a:ea typeface="Roboto" panose="02000000000000000000" pitchFamily="2" charset="0"/>
                      </a:endParaRPr>
                    </a:p>
                  </a:txBody>
                  <a:tcPr marL="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309" rtl="0" eaLnBrk="1" latinLnBrk="0" hangingPunct="1">
                        <a:defRPr sz="1800" kern="1200">
                          <a:solidFill>
                            <a:schemeClr val="dk1"/>
                          </a:solidFill>
                          <a:latin typeface="Calibri" panose="020F0502020204030204"/>
                        </a:defRPr>
                      </a:lvl1pPr>
                      <a:lvl2pPr marL="457154" algn="l" defTabSz="914309" rtl="0" eaLnBrk="1" latinLnBrk="0" hangingPunct="1">
                        <a:defRPr sz="1800" kern="1200">
                          <a:solidFill>
                            <a:schemeClr val="dk1"/>
                          </a:solidFill>
                          <a:latin typeface="Calibri" panose="020F0502020204030204"/>
                        </a:defRPr>
                      </a:lvl2pPr>
                      <a:lvl3pPr marL="914309" algn="l" defTabSz="914309" rtl="0" eaLnBrk="1" latinLnBrk="0" hangingPunct="1">
                        <a:defRPr sz="1800" kern="1200">
                          <a:solidFill>
                            <a:schemeClr val="dk1"/>
                          </a:solidFill>
                          <a:latin typeface="Calibri" panose="020F0502020204030204"/>
                        </a:defRPr>
                      </a:lvl3pPr>
                      <a:lvl4pPr marL="1371463" algn="l" defTabSz="914309" rtl="0" eaLnBrk="1" latinLnBrk="0" hangingPunct="1">
                        <a:defRPr sz="1800" kern="1200">
                          <a:solidFill>
                            <a:schemeClr val="dk1"/>
                          </a:solidFill>
                          <a:latin typeface="Calibri" panose="020F0502020204030204"/>
                        </a:defRPr>
                      </a:lvl4pPr>
                      <a:lvl5pPr marL="1828617" algn="l" defTabSz="914309" rtl="0" eaLnBrk="1" latinLnBrk="0" hangingPunct="1">
                        <a:defRPr sz="1800" kern="1200">
                          <a:solidFill>
                            <a:schemeClr val="dk1"/>
                          </a:solidFill>
                          <a:latin typeface="Calibri" panose="020F0502020204030204"/>
                        </a:defRPr>
                      </a:lvl5pPr>
                      <a:lvl6pPr marL="2285771" algn="l" defTabSz="914309" rtl="0" eaLnBrk="1" latinLnBrk="0" hangingPunct="1">
                        <a:defRPr sz="1800" kern="1200">
                          <a:solidFill>
                            <a:schemeClr val="dk1"/>
                          </a:solidFill>
                          <a:latin typeface="Calibri" panose="020F0502020204030204"/>
                        </a:defRPr>
                      </a:lvl6pPr>
                      <a:lvl7pPr marL="2742926" algn="l" defTabSz="914309" rtl="0" eaLnBrk="1" latinLnBrk="0" hangingPunct="1">
                        <a:defRPr sz="1800" kern="1200">
                          <a:solidFill>
                            <a:schemeClr val="dk1"/>
                          </a:solidFill>
                          <a:latin typeface="Calibri" panose="020F0502020204030204"/>
                        </a:defRPr>
                      </a:lvl7pPr>
                      <a:lvl8pPr marL="3200080" algn="l" defTabSz="914309" rtl="0" eaLnBrk="1" latinLnBrk="0" hangingPunct="1">
                        <a:defRPr sz="1800" kern="1200">
                          <a:solidFill>
                            <a:schemeClr val="dk1"/>
                          </a:solidFill>
                          <a:latin typeface="Calibri" panose="020F0502020204030204"/>
                        </a:defRPr>
                      </a:lvl8pPr>
                      <a:lvl9pPr marL="3657234" algn="l" defTabSz="914309" rtl="0" eaLnBrk="1" latinLnBrk="0" hangingPunct="1">
                        <a:defRPr sz="1800" kern="1200">
                          <a:solidFill>
                            <a:schemeClr val="dk1"/>
                          </a:solidFill>
                          <a:latin typeface="Calibri" panose="020F0502020204030204"/>
                        </a:defRPr>
                      </a:lvl9pPr>
                    </a:lstStyle>
                    <a:p>
                      <a:pPr algn="ctr"/>
                      <a:endParaRPr lang="en-CA" sz="800">
                        <a:latin typeface="Roboto" panose="02000000000000000000" pitchFamily="2" charset="0"/>
                        <a:ea typeface="Roboto" panose="02000000000000000000" pitchFamily="2" charset="0"/>
                      </a:endParaRPr>
                    </a:p>
                  </a:txBody>
                  <a:tcPr marL="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309" rtl="0" eaLnBrk="1" latinLnBrk="0" hangingPunct="1">
                        <a:defRPr sz="1800" kern="1200">
                          <a:solidFill>
                            <a:schemeClr val="dk1"/>
                          </a:solidFill>
                          <a:latin typeface="Calibri" panose="020F0502020204030204"/>
                        </a:defRPr>
                      </a:lvl1pPr>
                      <a:lvl2pPr marL="457154" algn="l" defTabSz="914309" rtl="0" eaLnBrk="1" latinLnBrk="0" hangingPunct="1">
                        <a:defRPr sz="1800" kern="1200">
                          <a:solidFill>
                            <a:schemeClr val="dk1"/>
                          </a:solidFill>
                          <a:latin typeface="Calibri" panose="020F0502020204030204"/>
                        </a:defRPr>
                      </a:lvl2pPr>
                      <a:lvl3pPr marL="914309" algn="l" defTabSz="914309" rtl="0" eaLnBrk="1" latinLnBrk="0" hangingPunct="1">
                        <a:defRPr sz="1800" kern="1200">
                          <a:solidFill>
                            <a:schemeClr val="dk1"/>
                          </a:solidFill>
                          <a:latin typeface="Calibri" panose="020F0502020204030204"/>
                        </a:defRPr>
                      </a:lvl3pPr>
                      <a:lvl4pPr marL="1371463" algn="l" defTabSz="914309" rtl="0" eaLnBrk="1" latinLnBrk="0" hangingPunct="1">
                        <a:defRPr sz="1800" kern="1200">
                          <a:solidFill>
                            <a:schemeClr val="dk1"/>
                          </a:solidFill>
                          <a:latin typeface="Calibri" panose="020F0502020204030204"/>
                        </a:defRPr>
                      </a:lvl4pPr>
                      <a:lvl5pPr marL="1828617" algn="l" defTabSz="914309" rtl="0" eaLnBrk="1" latinLnBrk="0" hangingPunct="1">
                        <a:defRPr sz="1800" kern="1200">
                          <a:solidFill>
                            <a:schemeClr val="dk1"/>
                          </a:solidFill>
                          <a:latin typeface="Calibri" panose="020F0502020204030204"/>
                        </a:defRPr>
                      </a:lvl5pPr>
                      <a:lvl6pPr marL="2285771" algn="l" defTabSz="914309" rtl="0" eaLnBrk="1" latinLnBrk="0" hangingPunct="1">
                        <a:defRPr sz="1800" kern="1200">
                          <a:solidFill>
                            <a:schemeClr val="dk1"/>
                          </a:solidFill>
                          <a:latin typeface="Calibri" panose="020F0502020204030204"/>
                        </a:defRPr>
                      </a:lvl6pPr>
                      <a:lvl7pPr marL="2742926" algn="l" defTabSz="914309" rtl="0" eaLnBrk="1" latinLnBrk="0" hangingPunct="1">
                        <a:defRPr sz="1800" kern="1200">
                          <a:solidFill>
                            <a:schemeClr val="dk1"/>
                          </a:solidFill>
                          <a:latin typeface="Calibri" panose="020F0502020204030204"/>
                        </a:defRPr>
                      </a:lvl7pPr>
                      <a:lvl8pPr marL="3200080" algn="l" defTabSz="914309" rtl="0" eaLnBrk="1" latinLnBrk="0" hangingPunct="1">
                        <a:defRPr sz="1800" kern="1200">
                          <a:solidFill>
                            <a:schemeClr val="dk1"/>
                          </a:solidFill>
                          <a:latin typeface="Calibri" panose="020F0502020204030204"/>
                        </a:defRPr>
                      </a:lvl8pPr>
                      <a:lvl9pPr marL="3657234" algn="l" defTabSz="914309" rtl="0" eaLnBrk="1" latinLnBrk="0" hangingPunct="1">
                        <a:defRPr sz="1800" kern="1200">
                          <a:solidFill>
                            <a:schemeClr val="dk1"/>
                          </a:solidFill>
                          <a:latin typeface="Calibri" panose="020F0502020204030204"/>
                        </a:defRPr>
                      </a:lvl9pPr>
                    </a:lstStyle>
                    <a:p>
                      <a:pPr algn="ctr"/>
                      <a:endParaRPr lang="en-CA" sz="800">
                        <a:latin typeface="Roboto" panose="02000000000000000000" pitchFamily="2" charset="0"/>
                        <a:ea typeface="Roboto" panose="02000000000000000000" pitchFamily="2" charset="0"/>
                      </a:endParaRPr>
                    </a:p>
                  </a:txBody>
                  <a:tcPr marL="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44567192"/>
                  </a:ext>
                </a:extLst>
              </a:tr>
              <a:tr h="278724">
                <a:tc>
                  <a:txBody>
                    <a:bodyPr/>
                    <a:lstStyle/>
                    <a:p>
                      <a:pPr algn="ctr"/>
                      <a:r>
                        <a:rPr lang="en-CA" sz="1000" b="1">
                          <a:solidFill>
                            <a:schemeClr val="tx1"/>
                          </a:solidFill>
                          <a:latin typeface="Roboto" panose="02000000000000000000" pitchFamily="2" charset="0"/>
                          <a:ea typeface="Roboto" panose="02000000000000000000" pitchFamily="2" charset="0"/>
                        </a:rPr>
                        <a:t>4</a:t>
                      </a:r>
                    </a:p>
                  </a:txBody>
                  <a:tcPr marL="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2">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4A4A4A"/>
                          </a:solidFill>
                          <a:effectLst/>
                          <a:uLnTx/>
                          <a:uFillTx/>
                          <a:latin typeface="Roboto" panose="02000000000000000000" pitchFamily="2" charset="0"/>
                          <a:ea typeface="Roboto" panose="02000000000000000000" pitchFamily="2" charset="0"/>
                          <a:cs typeface="+mn-cs"/>
                        </a:rPr>
                        <a:t>Improve Internal and External collaboration</a:t>
                      </a:r>
                    </a:p>
                  </a:txBody>
                  <a:tcPr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a:txBody>
                    <a:bodyPr/>
                    <a:lstStyle/>
                    <a:p>
                      <a:pPr algn="ctr"/>
                      <a:endParaRPr lang="en-CA" sz="800">
                        <a:latin typeface="Roboto" panose="02000000000000000000" pitchFamily="2" charset="0"/>
                        <a:ea typeface="Roboto" panose="02000000000000000000" pitchFamily="2" charset="0"/>
                      </a:endParaRPr>
                    </a:p>
                  </a:txBody>
                  <a:tcPr marL="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CA" sz="800">
                        <a:latin typeface="Roboto" panose="02000000000000000000" pitchFamily="2" charset="0"/>
                        <a:ea typeface="Roboto" panose="02000000000000000000" pitchFamily="2" charset="0"/>
                      </a:endParaRPr>
                    </a:p>
                  </a:txBody>
                  <a:tcPr marL="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CA" sz="800">
                        <a:latin typeface="Roboto" panose="02000000000000000000" pitchFamily="2" charset="0"/>
                        <a:ea typeface="Roboto" panose="02000000000000000000" pitchFamily="2" charset="0"/>
                      </a:endParaRPr>
                    </a:p>
                  </a:txBody>
                  <a:tcPr marL="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CA" sz="800">
                        <a:latin typeface="Roboto" panose="02000000000000000000" pitchFamily="2" charset="0"/>
                        <a:ea typeface="Roboto" panose="02000000000000000000" pitchFamily="2" charset="0"/>
                      </a:endParaRPr>
                    </a:p>
                  </a:txBody>
                  <a:tcPr marL="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CA" sz="800">
                        <a:latin typeface="Roboto" panose="02000000000000000000" pitchFamily="2" charset="0"/>
                        <a:ea typeface="Roboto" panose="02000000000000000000" pitchFamily="2" charset="0"/>
                      </a:endParaRPr>
                    </a:p>
                  </a:txBody>
                  <a:tcPr marL="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10881683"/>
                  </a:ext>
                </a:extLst>
              </a:tr>
              <a:tr h="278724">
                <a:tc>
                  <a:txBody>
                    <a:bodyPr/>
                    <a:lstStyle/>
                    <a:p>
                      <a:pPr algn="ctr"/>
                      <a:r>
                        <a:rPr lang="en-CA" sz="1000" b="1">
                          <a:solidFill>
                            <a:schemeClr val="tx1"/>
                          </a:solidFill>
                          <a:latin typeface="Roboto" panose="02000000000000000000" pitchFamily="2" charset="0"/>
                          <a:ea typeface="Roboto" panose="02000000000000000000" pitchFamily="2" charset="0"/>
                        </a:rPr>
                        <a:t>5</a:t>
                      </a:r>
                    </a:p>
                  </a:txBody>
                  <a:tcPr marL="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2">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4A4A4A"/>
                          </a:solidFill>
                          <a:effectLst/>
                          <a:uLnTx/>
                          <a:uFillTx/>
                          <a:latin typeface="Roboto" panose="02000000000000000000" pitchFamily="2" charset="0"/>
                          <a:ea typeface="Roboto" panose="02000000000000000000" pitchFamily="2" charset="0"/>
                          <a:cs typeface="+mn-cs"/>
                        </a:rPr>
                        <a:t>Improve data access for the public</a:t>
                      </a:r>
                    </a:p>
                  </a:txBody>
                  <a:tcPr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a:txBody>
                    <a:bodyPr/>
                    <a:lstStyle/>
                    <a:p>
                      <a:pPr algn="ctr"/>
                      <a:endParaRPr lang="en-CA" sz="800">
                        <a:latin typeface="Roboto" panose="02000000000000000000" pitchFamily="2" charset="0"/>
                        <a:ea typeface="Roboto" panose="02000000000000000000" pitchFamily="2" charset="0"/>
                      </a:endParaRPr>
                    </a:p>
                  </a:txBody>
                  <a:tcPr marL="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CA" sz="800">
                        <a:latin typeface="Roboto" panose="02000000000000000000" pitchFamily="2" charset="0"/>
                        <a:ea typeface="Roboto" panose="02000000000000000000" pitchFamily="2" charset="0"/>
                      </a:endParaRPr>
                    </a:p>
                  </a:txBody>
                  <a:tcPr marL="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CA" sz="800">
                        <a:latin typeface="Roboto" panose="02000000000000000000" pitchFamily="2" charset="0"/>
                        <a:ea typeface="Roboto" panose="02000000000000000000" pitchFamily="2" charset="0"/>
                      </a:endParaRPr>
                    </a:p>
                  </a:txBody>
                  <a:tcPr marL="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CA" sz="800">
                        <a:latin typeface="Roboto" panose="02000000000000000000" pitchFamily="2" charset="0"/>
                        <a:ea typeface="Roboto" panose="02000000000000000000" pitchFamily="2" charset="0"/>
                      </a:endParaRPr>
                    </a:p>
                  </a:txBody>
                  <a:tcPr marL="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CA" sz="800">
                        <a:latin typeface="Roboto" panose="02000000000000000000" pitchFamily="2" charset="0"/>
                        <a:ea typeface="Roboto" panose="02000000000000000000" pitchFamily="2" charset="0"/>
                      </a:endParaRPr>
                    </a:p>
                  </a:txBody>
                  <a:tcPr marL="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419941664"/>
                  </a:ext>
                </a:extLst>
              </a:tr>
              <a:tr h="278724">
                <a:tc>
                  <a:txBody>
                    <a:bodyPr/>
                    <a:lstStyle/>
                    <a:p>
                      <a:pPr algn="ctr"/>
                      <a:r>
                        <a:rPr lang="en-CA" sz="1000" b="1">
                          <a:solidFill>
                            <a:schemeClr val="tx1"/>
                          </a:solidFill>
                          <a:latin typeface="Roboto" panose="02000000000000000000" pitchFamily="2" charset="0"/>
                          <a:ea typeface="Roboto" panose="02000000000000000000" pitchFamily="2" charset="0"/>
                        </a:rPr>
                        <a:t>6</a:t>
                      </a:r>
                    </a:p>
                  </a:txBody>
                  <a:tcPr marL="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2">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4A4A4A"/>
                          </a:solidFill>
                          <a:effectLst/>
                          <a:uLnTx/>
                          <a:uFillTx/>
                          <a:latin typeface="Roboto" panose="02000000000000000000" pitchFamily="2" charset="0"/>
                          <a:ea typeface="Roboto" panose="02000000000000000000" pitchFamily="2" charset="0"/>
                          <a:cs typeface="+mn-cs"/>
                        </a:rPr>
                        <a:t>Improve external communication - web-site redesign</a:t>
                      </a:r>
                    </a:p>
                  </a:txBody>
                  <a:tcPr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a:txBody>
                    <a:bodyPr/>
                    <a:lstStyle/>
                    <a:p>
                      <a:pPr algn="ctr"/>
                      <a:endParaRPr lang="en-CA" sz="800">
                        <a:latin typeface="Roboto" panose="02000000000000000000" pitchFamily="2" charset="0"/>
                        <a:ea typeface="Roboto" panose="02000000000000000000" pitchFamily="2" charset="0"/>
                      </a:endParaRPr>
                    </a:p>
                  </a:txBody>
                  <a:tcPr marL="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CA" sz="800">
                        <a:latin typeface="Roboto" panose="02000000000000000000" pitchFamily="2" charset="0"/>
                        <a:ea typeface="Roboto" panose="02000000000000000000" pitchFamily="2" charset="0"/>
                      </a:endParaRPr>
                    </a:p>
                  </a:txBody>
                  <a:tcPr marL="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CA" sz="800">
                        <a:latin typeface="Roboto" panose="02000000000000000000" pitchFamily="2" charset="0"/>
                        <a:ea typeface="Roboto" panose="02000000000000000000" pitchFamily="2" charset="0"/>
                      </a:endParaRPr>
                    </a:p>
                  </a:txBody>
                  <a:tcPr marL="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CA" sz="800">
                        <a:latin typeface="Roboto" panose="02000000000000000000" pitchFamily="2" charset="0"/>
                        <a:ea typeface="Roboto" panose="02000000000000000000" pitchFamily="2" charset="0"/>
                      </a:endParaRPr>
                    </a:p>
                  </a:txBody>
                  <a:tcPr marL="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CA" sz="800">
                        <a:latin typeface="Roboto" panose="02000000000000000000" pitchFamily="2" charset="0"/>
                        <a:ea typeface="Roboto" panose="02000000000000000000" pitchFamily="2" charset="0"/>
                      </a:endParaRPr>
                    </a:p>
                  </a:txBody>
                  <a:tcPr marL="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151268992"/>
                  </a:ext>
                </a:extLst>
              </a:tr>
              <a:tr h="278724">
                <a:tc>
                  <a:txBody>
                    <a:bodyPr/>
                    <a:lstStyle/>
                    <a:p>
                      <a:pPr algn="ctr"/>
                      <a:r>
                        <a:rPr lang="en-CA" sz="1000" b="1">
                          <a:solidFill>
                            <a:schemeClr val="tx1"/>
                          </a:solidFill>
                          <a:latin typeface="Roboto" panose="02000000000000000000" pitchFamily="2" charset="0"/>
                          <a:ea typeface="Roboto" panose="02000000000000000000" pitchFamily="2" charset="0"/>
                        </a:rPr>
                        <a:t>7</a:t>
                      </a:r>
                    </a:p>
                  </a:txBody>
                  <a:tcPr marL="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2">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4A4A4A"/>
                          </a:solidFill>
                          <a:effectLst/>
                          <a:uLnTx/>
                          <a:uFillTx/>
                          <a:latin typeface="Roboto" panose="02000000000000000000" pitchFamily="2" charset="0"/>
                          <a:ea typeface="Roboto" panose="02000000000000000000" pitchFamily="2" charset="0"/>
                          <a:cs typeface="+mn-cs"/>
                        </a:rPr>
                        <a:t>Introduce Power BI to employees and provide training</a:t>
                      </a:r>
                    </a:p>
                  </a:txBody>
                  <a:tcPr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a:txBody>
                    <a:bodyPr/>
                    <a:lstStyle/>
                    <a:p>
                      <a:pPr algn="ctr"/>
                      <a:endParaRPr lang="en-CA" sz="800">
                        <a:latin typeface="Roboto" panose="02000000000000000000" pitchFamily="2" charset="0"/>
                        <a:ea typeface="Roboto" panose="02000000000000000000" pitchFamily="2" charset="0"/>
                      </a:endParaRPr>
                    </a:p>
                  </a:txBody>
                  <a:tcPr marL="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CA" sz="800">
                        <a:latin typeface="Roboto" panose="02000000000000000000" pitchFamily="2" charset="0"/>
                        <a:ea typeface="Roboto" panose="02000000000000000000" pitchFamily="2" charset="0"/>
                      </a:endParaRPr>
                    </a:p>
                  </a:txBody>
                  <a:tcPr marL="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CA" sz="800">
                        <a:latin typeface="Roboto" panose="02000000000000000000" pitchFamily="2" charset="0"/>
                        <a:ea typeface="Roboto" panose="02000000000000000000" pitchFamily="2" charset="0"/>
                      </a:endParaRPr>
                    </a:p>
                  </a:txBody>
                  <a:tcPr marL="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CA" sz="800">
                        <a:latin typeface="Roboto" panose="02000000000000000000" pitchFamily="2" charset="0"/>
                        <a:ea typeface="Roboto" panose="02000000000000000000" pitchFamily="2" charset="0"/>
                      </a:endParaRPr>
                    </a:p>
                  </a:txBody>
                  <a:tcPr marL="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CA" sz="800">
                        <a:latin typeface="Roboto" panose="02000000000000000000" pitchFamily="2" charset="0"/>
                        <a:ea typeface="Roboto" panose="02000000000000000000" pitchFamily="2" charset="0"/>
                      </a:endParaRPr>
                    </a:p>
                  </a:txBody>
                  <a:tcPr marL="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62688878"/>
                  </a:ext>
                </a:extLst>
              </a:tr>
              <a:tr h="273449">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a:solidFill>
                            <a:schemeClr val="bg1"/>
                          </a:solidFill>
                          <a:latin typeface="Montserrat Semi Bold" panose="020B0604020202020204" charset="0"/>
                          <a:ea typeface="Roboto" panose="02000000000000000000" pitchFamily="2" charset="0"/>
                          <a:cs typeface="Montserrat Semi Bold" panose="020B0604020202020204" charset="0"/>
                        </a:rPr>
                        <a:t>IT Excellence</a:t>
                      </a:r>
                    </a:p>
                  </a:txBody>
                  <a:tcPr marL="180000" marR="0" marT="0" marB="0" anchor="ctr">
                    <a:lnL w="6350" cap="flat" cmpd="sng" algn="ctr">
                      <a:solidFill>
                        <a:schemeClr val="tx1">
                          <a:lumMod val="40000"/>
                          <a:lumOff val="60000"/>
                        </a:schemeClr>
                      </a:solidFill>
                      <a:prstDash val="solid"/>
                      <a:round/>
                      <a:headEnd type="none" w="med" len="med"/>
                      <a:tailEnd type="none" w="med" len="med"/>
                    </a:lnL>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a:solidFill>
                            <a:schemeClr val="bg1"/>
                          </a:solidFill>
                          <a:latin typeface="Montserrat Semi Bold" panose="020B0604020202020204" charset="0"/>
                          <a:ea typeface="Roboto" panose="02000000000000000000" pitchFamily="2" charset="0"/>
                          <a:cs typeface="Montserrat Semi Bold" panose="020B0604020202020204" charset="0"/>
                        </a:rPr>
                        <a:t>IT Excellence</a:t>
                      </a:r>
                    </a:p>
                  </a:txBody>
                  <a:tcPr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hMerge="1">
                  <a:txBody>
                    <a:bodyPr/>
                    <a:lstStyle/>
                    <a:p>
                      <a:endParaRPr lang="en-CA"/>
                    </a:p>
                  </a:txBody>
                  <a:tcPr/>
                </a:tc>
                <a:tc gridSpan="5">
                  <a:txBody>
                    <a:bodyPr/>
                    <a:lstStyle/>
                    <a:p>
                      <a:pPr algn="ctr"/>
                      <a:endParaRPr lang="en-CA" sz="800">
                        <a:latin typeface="Roboto" panose="02000000000000000000" pitchFamily="2" charset="0"/>
                        <a:ea typeface="Roboto" panose="02000000000000000000" pitchFamily="2" charset="0"/>
                      </a:endParaRPr>
                    </a:p>
                  </a:txBody>
                  <a:tcPr marL="0" marR="0" marT="0" marB="0" anchor="ctr">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CA" sz="800">
                        <a:latin typeface="Roboto" panose="02000000000000000000" pitchFamily="2" charset="0"/>
                        <a:ea typeface="Roboto" panose="02000000000000000000" pitchFamily="2" charset="0"/>
                      </a:endParaRPr>
                    </a:p>
                  </a:txBody>
                  <a:tcPr marL="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CA" sz="800">
                        <a:latin typeface="Roboto" panose="02000000000000000000" pitchFamily="2" charset="0"/>
                        <a:ea typeface="Roboto" panose="02000000000000000000" pitchFamily="2" charset="0"/>
                      </a:endParaRPr>
                    </a:p>
                  </a:txBody>
                  <a:tcPr marL="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CA" sz="800">
                        <a:latin typeface="Roboto" panose="02000000000000000000" pitchFamily="2" charset="0"/>
                        <a:ea typeface="Roboto" panose="02000000000000000000" pitchFamily="2" charset="0"/>
                      </a:endParaRPr>
                    </a:p>
                  </a:txBody>
                  <a:tcPr marL="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CA" sz="800">
                        <a:latin typeface="Roboto" panose="02000000000000000000" pitchFamily="2" charset="0"/>
                        <a:ea typeface="Roboto" panose="02000000000000000000" pitchFamily="2" charset="0"/>
                      </a:endParaRPr>
                    </a:p>
                  </a:txBody>
                  <a:tcPr marL="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38885582"/>
                  </a:ext>
                </a:extLst>
              </a:tr>
              <a:tr h="276115">
                <a:tc>
                  <a:txBody>
                    <a:bodyPr/>
                    <a:lstStyle>
                      <a:lvl1pPr marL="0" algn="l" defTabSz="914309" rtl="0" eaLnBrk="1" latinLnBrk="0" hangingPunct="1">
                        <a:defRPr sz="1800" kern="1200">
                          <a:solidFill>
                            <a:schemeClr val="dk1"/>
                          </a:solidFill>
                          <a:latin typeface="Calibri" panose="020F0502020204030204"/>
                        </a:defRPr>
                      </a:lvl1pPr>
                      <a:lvl2pPr marL="457154" algn="l" defTabSz="914309" rtl="0" eaLnBrk="1" latinLnBrk="0" hangingPunct="1">
                        <a:defRPr sz="1800" kern="1200">
                          <a:solidFill>
                            <a:schemeClr val="dk1"/>
                          </a:solidFill>
                          <a:latin typeface="Calibri" panose="020F0502020204030204"/>
                        </a:defRPr>
                      </a:lvl2pPr>
                      <a:lvl3pPr marL="914309" algn="l" defTabSz="914309" rtl="0" eaLnBrk="1" latinLnBrk="0" hangingPunct="1">
                        <a:defRPr sz="1800" kern="1200">
                          <a:solidFill>
                            <a:schemeClr val="dk1"/>
                          </a:solidFill>
                          <a:latin typeface="Calibri" panose="020F0502020204030204"/>
                        </a:defRPr>
                      </a:lvl3pPr>
                      <a:lvl4pPr marL="1371463" algn="l" defTabSz="914309" rtl="0" eaLnBrk="1" latinLnBrk="0" hangingPunct="1">
                        <a:defRPr sz="1800" kern="1200">
                          <a:solidFill>
                            <a:schemeClr val="dk1"/>
                          </a:solidFill>
                          <a:latin typeface="Calibri" panose="020F0502020204030204"/>
                        </a:defRPr>
                      </a:lvl4pPr>
                      <a:lvl5pPr marL="1828617" algn="l" defTabSz="914309" rtl="0" eaLnBrk="1" latinLnBrk="0" hangingPunct="1">
                        <a:defRPr sz="1800" kern="1200">
                          <a:solidFill>
                            <a:schemeClr val="dk1"/>
                          </a:solidFill>
                          <a:latin typeface="Calibri" panose="020F0502020204030204"/>
                        </a:defRPr>
                      </a:lvl5pPr>
                      <a:lvl6pPr marL="2285771" algn="l" defTabSz="914309" rtl="0" eaLnBrk="1" latinLnBrk="0" hangingPunct="1">
                        <a:defRPr sz="1800" kern="1200">
                          <a:solidFill>
                            <a:schemeClr val="dk1"/>
                          </a:solidFill>
                          <a:latin typeface="Calibri" panose="020F0502020204030204"/>
                        </a:defRPr>
                      </a:lvl6pPr>
                      <a:lvl7pPr marL="2742926" algn="l" defTabSz="914309" rtl="0" eaLnBrk="1" latinLnBrk="0" hangingPunct="1">
                        <a:defRPr sz="1800" kern="1200">
                          <a:solidFill>
                            <a:schemeClr val="dk1"/>
                          </a:solidFill>
                          <a:latin typeface="Calibri" panose="020F0502020204030204"/>
                        </a:defRPr>
                      </a:lvl7pPr>
                      <a:lvl8pPr marL="3200080" algn="l" defTabSz="914309" rtl="0" eaLnBrk="1" latinLnBrk="0" hangingPunct="1">
                        <a:defRPr sz="1800" kern="1200">
                          <a:solidFill>
                            <a:schemeClr val="dk1"/>
                          </a:solidFill>
                          <a:latin typeface="Calibri" panose="020F0502020204030204"/>
                        </a:defRPr>
                      </a:lvl8pPr>
                      <a:lvl9pPr marL="3657234" algn="l" defTabSz="914309" rtl="0" eaLnBrk="1" latinLnBrk="0" hangingPunct="1">
                        <a:defRPr sz="1800" kern="1200">
                          <a:solidFill>
                            <a:schemeClr val="dk1"/>
                          </a:solidFill>
                          <a:latin typeface="Calibri" panose="020F0502020204030204"/>
                        </a:defRPr>
                      </a:lvl9pPr>
                    </a:lstStyle>
                    <a:p>
                      <a:pPr algn="ctr"/>
                      <a:r>
                        <a:rPr lang="en-US" sz="1000" b="1">
                          <a:solidFill>
                            <a:schemeClr val="tx1"/>
                          </a:solidFill>
                          <a:latin typeface="Roboto" panose="02000000000000000000" pitchFamily="2" charset="0"/>
                          <a:ea typeface="Roboto" panose="02000000000000000000" pitchFamily="2" charset="0"/>
                        </a:rPr>
                        <a:t>8</a:t>
                      </a:r>
                      <a:endParaRPr lang="en-CA" sz="1000" b="1">
                        <a:solidFill>
                          <a:schemeClr val="tx1"/>
                        </a:solidFill>
                        <a:latin typeface="Roboto" panose="02000000000000000000" pitchFamily="2" charset="0"/>
                        <a:ea typeface="Roboto" panose="02000000000000000000" pitchFamily="2" charset="0"/>
                      </a:endParaRPr>
                    </a:p>
                  </a:txBody>
                  <a:tcPr marL="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2">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a:ln>
                            <a:noFill/>
                          </a:ln>
                          <a:solidFill>
                            <a:srgbClr val="4A4A4A"/>
                          </a:solidFill>
                          <a:effectLst/>
                          <a:uLnTx/>
                          <a:uFillTx/>
                          <a:latin typeface="Roboto" panose="02000000000000000000" pitchFamily="2" charset="0"/>
                          <a:ea typeface="Roboto" panose="02000000000000000000" pitchFamily="2" charset="0"/>
                          <a:cs typeface="+mn-cs"/>
                        </a:rPr>
                        <a:t>Complete and communicate an IT strategy</a:t>
                      </a:r>
                    </a:p>
                  </a:txBody>
                  <a:tcPr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CA"/>
                    </a:p>
                  </a:txBody>
                  <a:tcPr/>
                </a:tc>
                <a:tc>
                  <a:txBody>
                    <a:bodyPr/>
                    <a:lstStyle>
                      <a:lvl1pPr marL="0" algn="l" defTabSz="914309" rtl="0" eaLnBrk="1" latinLnBrk="0" hangingPunct="1">
                        <a:defRPr sz="1800" kern="1200">
                          <a:solidFill>
                            <a:schemeClr val="dk1"/>
                          </a:solidFill>
                          <a:latin typeface="Calibri" panose="020F0502020204030204"/>
                        </a:defRPr>
                      </a:lvl1pPr>
                      <a:lvl2pPr marL="457154" algn="l" defTabSz="914309" rtl="0" eaLnBrk="1" latinLnBrk="0" hangingPunct="1">
                        <a:defRPr sz="1800" kern="1200">
                          <a:solidFill>
                            <a:schemeClr val="dk1"/>
                          </a:solidFill>
                          <a:latin typeface="Calibri" panose="020F0502020204030204"/>
                        </a:defRPr>
                      </a:lvl2pPr>
                      <a:lvl3pPr marL="914309" algn="l" defTabSz="914309" rtl="0" eaLnBrk="1" latinLnBrk="0" hangingPunct="1">
                        <a:defRPr sz="1800" kern="1200">
                          <a:solidFill>
                            <a:schemeClr val="dk1"/>
                          </a:solidFill>
                          <a:latin typeface="Calibri" panose="020F0502020204030204"/>
                        </a:defRPr>
                      </a:lvl3pPr>
                      <a:lvl4pPr marL="1371463" algn="l" defTabSz="914309" rtl="0" eaLnBrk="1" latinLnBrk="0" hangingPunct="1">
                        <a:defRPr sz="1800" kern="1200">
                          <a:solidFill>
                            <a:schemeClr val="dk1"/>
                          </a:solidFill>
                          <a:latin typeface="Calibri" panose="020F0502020204030204"/>
                        </a:defRPr>
                      </a:lvl4pPr>
                      <a:lvl5pPr marL="1828617" algn="l" defTabSz="914309" rtl="0" eaLnBrk="1" latinLnBrk="0" hangingPunct="1">
                        <a:defRPr sz="1800" kern="1200">
                          <a:solidFill>
                            <a:schemeClr val="dk1"/>
                          </a:solidFill>
                          <a:latin typeface="Calibri" panose="020F0502020204030204"/>
                        </a:defRPr>
                      </a:lvl5pPr>
                      <a:lvl6pPr marL="2285771" algn="l" defTabSz="914309" rtl="0" eaLnBrk="1" latinLnBrk="0" hangingPunct="1">
                        <a:defRPr sz="1800" kern="1200">
                          <a:solidFill>
                            <a:schemeClr val="dk1"/>
                          </a:solidFill>
                          <a:latin typeface="Calibri" panose="020F0502020204030204"/>
                        </a:defRPr>
                      </a:lvl6pPr>
                      <a:lvl7pPr marL="2742926" algn="l" defTabSz="914309" rtl="0" eaLnBrk="1" latinLnBrk="0" hangingPunct="1">
                        <a:defRPr sz="1800" kern="1200">
                          <a:solidFill>
                            <a:schemeClr val="dk1"/>
                          </a:solidFill>
                          <a:latin typeface="Calibri" panose="020F0502020204030204"/>
                        </a:defRPr>
                      </a:lvl7pPr>
                      <a:lvl8pPr marL="3200080" algn="l" defTabSz="914309" rtl="0" eaLnBrk="1" latinLnBrk="0" hangingPunct="1">
                        <a:defRPr sz="1800" kern="1200">
                          <a:solidFill>
                            <a:schemeClr val="dk1"/>
                          </a:solidFill>
                          <a:latin typeface="Calibri" panose="020F0502020204030204"/>
                        </a:defRPr>
                      </a:lvl8pPr>
                      <a:lvl9pPr marL="3657234" algn="l" defTabSz="914309" rtl="0" eaLnBrk="1" latinLnBrk="0" hangingPunct="1">
                        <a:defRPr sz="1800" kern="1200">
                          <a:solidFill>
                            <a:schemeClr val="dk1"/>
                          </a:solidFill>
                          <a:latin typeface="Calibri" panose="020F0502020204030204"/>
                        </a:defRPr>
                      </a:lvl9pPr>
                    </a:lstStyle>
                    <a:p>
                      <a:pPr algn="ctr"/>
                      <a:endParaRPr lang="en-CA" sz="800">
                        <a:latin typeface="Roboto" panose="02000000000000000000" pitchFamily="2" charset="0"/>
                        <a:ea typeface="Roboto" panose="02000000000000000000" pitchFamily="2" charset="0"/>
                      </a:endParaRPr>
                    </a:p>
                  </a:txBody>
                  <a:tcPr marL="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309" rtl="0" eaLnBrk="1" latinLnBrk="0" hangingPunct="1">
                        <a:defRPr sz="1800" kern="1200">
                          <a:solidFill>
                            <a:schemeClr val="dk1"/>
                          </a:solidFill>
                          <a:latin typeface="Calibri" panose="020F0502020204030204"/>
                        </a:defRPr>
                      </a:lvl1pPr>
                      <a:lvl2pPr marL="457154" algn="l" defTabSz="914309" rtl="0" eaLnBrk="1" latinLnBrk="0" hangingPunct="1">
                        <a:defRPr sz="1800" kern="1200">
                          <a:solidFill>
                            <a:schemeClr val="dk1"/>
                          </a:solidFill>
                          <a:latin typeface="Calibri" panose="020F0502020204030204"/>
                        </a:defRPr>
                      </a:lvl2pPr>
                      <a:lvl3pPr marL="914309" algn="l" defTabSz="914309" rtl="0" eaLnBrk="1" latinLnBrk="0" hangingPunct="1">
                        <a:defRPr sz="1800" kern="1200">
                          <a:solidFill>
                            <a:schemeClr val="dk1"/>
                          </a:solidFill>
                          <a:latin typeface="Calibri" panose="020F0502020204030204"/>
                        </a:defRPr>
                      </a:lvl3pPr>
                      <a:lvl4pPr marL="1371463" algn="l" defTabSz="914309" rtl="0" eaLnBrk="1" latinLnBrk="0" hangingPunct="1">
                        <a:defRPr sz="1800" kern="1200">
                          <a:solidFill>
                            <a:schemeClr val="dk1"/>
                          </a:solidFill>
                          <a:latin typeface="Calibri" panose="020F0502020204030204"/>
                        </a:defRPr>
                      </a:lvl4pPr>
                      <a:lvl5pPr marL="1828617" algn="l" defTabSz="914309" rtl="0" eaLnBrk="1" latinLnBrk="0" hangingPunct="1">
                        <a:defRPr sz="1800" kern="1200">
                          <a:solidFill>
                            <a:schemeClr val="dk1"/>
                          </a:solidFill>
                          <a:latin typeface="Calibri" panose="020F0502020204030204"/>
                        </a:defRPr>
                      </a:lvl5pPr>
                      <a:lvl6pPr marL="2285771" algn="l" defTabSz="914309" rtl="0" eaLnBrk="1" latinLnBrk="0" hangingPunct="1">
                        <a:defRPr sz="1800" kern="1200">
                          <a:solidFill>
                            <a:schemeClr val="dk1"/>
                          </a:solidFill>
                          <a:latin typeface="Calibri" panose="020F0502020204030204"/>
                        </a:defRPr>
                      </a:lvl6pPr>
                      <a:lvl7pPr marL="2742926" algn="l" defTabSz="914309" rtl="0" eaLnBrk="1" latinLnBrk="0" hangingPunct="1">
                        <a:defRPr sz="1800" kern="1200">
                          <a:solidFill>
                            <a:schemeClr val="dk1"/>
                          </a:solidFill>
                          <a:latin typeface="Calibri" panose="020F0502020204030204"/>
                        </a:defRPr>
                      </a:lvl7pPr>
                      <a:lvl8pPr marL="3200080" algn="l" defTabSz="914309" rtl="0" eaLnBrk="1" latinLnBrk="0" hangingPunct="1">
                        <a:defRPr sz="1800" kern="1200">
                          <a:solidFill>
                            <a:schemeClr val="dk1"/>
                          </a:solidFill>
                          <a:latin typeface="Calibri" panose="020F0502020204030204"/>
                        </a:defRPr>
                      </a:lvl8pPr>
                      <a:lvl9pPr marL="3657234" algn="l" defTabSz="914309" rtl="0" eaLnBrk="1" latinLnBrk="0" hangingPunct="1">
                        <a:defRPr sz="1800" kern="1200">
                          <a:solidFill>
                            <a:schemeClr val="dk1"/>
                          </a:solidFill>
                          <a:latin typeface="Calibri" panose="020F0502020204030204"/>
                        </a:defRPr>
                      </a:lvl9pPr>
                    </a:lstStyle>
                    <a:p>
                      <a:pPr algn="ctr"/>
                      <a:endParaRPr lang="en-CA" sz="800">
                        <a:latin typeface="Roboto" panose="02000000000000000000" pitchFamily="2" charset="0"/>
                        <a:ea typeface="Roboto" panose="02000000000000000000" pitchFamily="2" charset="0"/>
                      </a:endParaRPr>
                    </a:p>
                  </a:txBody>
                  <a:tcPr marL="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309" rtl="0" eaLnBrk="1" latinLnBrk="0" hangingPunct="1">
                        <a:defRPr sz="1800" kern="1200">
                          <a:solidFill>
                            <a:schemeClr val="dk1"/>
                          </a:solidFill>
                          <a:latin typeface="Calibri" panose="020F0502020204030204"/>
                        </a:defRPr>
                      </a:lvl1pPr>
                      <a:lvl2pPr marL="457154" algn="l" defTabSz="914309" rtl="0" eaLnBrk="1" latinLnBrk="0" hangingPunct="1">
                        <a:defRPr sz="1800" kern="1200">
                          <a:solidFill>
                            <a:schemeClr val="dk1"/>
                          </a:solidFill>
                          <a:latin typeface="Calibri" panose="020F0502020204030204"/>
                        </a:defRPr>
                      </a:lvl2pPr>
                      <a:lvl3pPr marL="914309" algn="l" defTabSz="914309" rtl="0" eaLnBrk="1" latinLnBrk="0" hangingPunct="1">
                        <a:defRPr sz="1800" kern="1200">
                          <a:solidFill>
                            <a:schemeClr val="dk1"/>
                          </a:solidFill>
                          <a:latin typeface="Calibri" panose="020F0502020204030204"/>
                        </a:defRPr>
                      </a:lvl3pPr>
                      <a:lvl4pPr marL="1371463" algn="l" defTabSz="914309" rtl="0" eaLnBrk="1" latinLnBrk="0" hangingPunct="1">
                        <a:defRPr sz="1800" kern="1200">
                          <a:solidFill>
                            <a:schemeClr val="dk1"/>
                          </a:solidFill>
                          <a:latin typeface="Calibri" panose="020F0502020204030204"/>
                        </a:defRPr>
                      </a:lvl4pPr>
                      <a:lvl5pPr marL="1828617" algn="l" defTabSz="914309" rtl="0" eaLnBrk="1" latinLnBrk="0" hangingPunct="1">
                        <a:defRPr sz="1800" kern="1200">
                          <a:solidFill>
                            <a:schemeClr val="dk1"/>
                          </a:solidFill>
                          <a:latin typeface="Calibri" panose="020F0502020204030204"/>
                        </a:defRPr>
                      </a:lvl5pPr>
                      <a:lvl6pPr marL="2285771" algn="l" defTabSz="914309" rtl="0" eaLnBrk="1" latinLnBrk="0" hangingPunct="1">
                        <a:defRPr sz="1800" kern="1200">
                          <a:solidFill>
                            <a:schemeClr val="dk1"/>
                          </a:solidFill>
                          <a:latin typeface="Calibri" panose="020F0502020204030204"/>
                        </a:defRPr>
                      </a:lvl6pPr>
                      <a:lvl7pPr marL="2742926" algn="l" defTabSz="914309" rtl="0" eaLnBrk="1" latinLnBrk="0" hangingPunct="1">
                        <a:defRPr sz="1800" kern="1200">
                          <a:solidFill>
                            <a:schemeClr val="dk1"/>
                          </a:solidFill>
                          <a:latin typeface="Calibri" panose="020F0502020204030204"/>
                        </a:defRPr>
                      </a:lvl7pPr>
                      <a:lvl8pPr marL="3200080" algn="l" defTabSz="914309" rtl="0" eaLnBrk="1" latinLnBrk="0" hangingPunct="1">
                        <a:defRPr sz="1800" kern="1200">
                          <a:solidFill>
                            <a:schemeClr val="dk1"/>
                          </a:solidFill>
                          <a:latin typeface="Calibri" panose="020F0502020204030204"/>
                        </a:defRPr>
                      </a:lvl8pPr>
                      <a:lvl9pPr marL="3657234" algn="l" defTabSz="914309" rtl="0" eaLnBrk="1" latinLnBrk="0" hangingPunct="1">
                        <a:defRPr sz="1800" kern="1200">
                          <a:solidFill>
                            <a:schemeClr val="dk1"/>
                          </a:solidFill>
                          <a:latin typeface="Calibri" panose="020F0502020204030204"/>
                        </a:defRPr>
                      </a:lvl9pPr>
                    </a:lstStyle>
                    <a:p>
                      <a:pPr algn="ctr"/>
                      <a:endParaRPr lang="en-CA" sz="800">
                        <a:latin typeface="Roboto" panose="02000000000000000000" pitchFamily="2" charset="0"/>
                        <a:ea typeface="Roboto" panose="02000000000000000000" pitchFamily="2" charset="0"/>
                      </a:endParaRPr>
                    </a:p>
                  </a:txBody>
                  <a:tcPr marL="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309" rtl="0" eaLnBrk="1" latinLnBrk="0" hangingPunct="1">
                        <a:defRPr sz="1800" kern="1200">
                          <a:solidFill>
                            <a:schemeClr val="dk1"/>
                          </a:solidFill>
                          <a:latin typeface="Calibri" panose="020F0502020204030204"/>
                        </a:defRPr>
                      </a:lvl1pPr>
                      <a:lvl2pPr marL="457154" algn="l" defTabSz="914309" rtl="0" eaLnBrk="1" latinLnBrk="0" hangingPunct="1">
                        <a:defRPr sz="1800" kern="1200">
                          <a:solidFill>
                            <a:schemeClr val="dk1"/>
                          </a:solidFill>
                          <a:latin typeface="Calibri" panose="020F0502020204030204"/>
                        </a:defRPr>
                      </a:lvl2pPr>
                      <a:lvl3pPr marL="914309" algn="l" defTabSz="914309" rtl="0" eaLnBrk="1" latinLnBrk="0" hangingPunct="1">
                        <a:defRPr sz="1800" kern="1200">
                          <a:solidFill>
                            <a:schemeClr val="dk1"/>
                          </a:solidFill>
                          <a:latin typeface="Calibri" panose="020F0502020204030204"/>
                        </a:defRPr>
                      </a:lvl3pPr>
                      <a:lvl4pPr marL="1371463" algn="l" defTabSz="914309" rtl="0" eaLnBrk="1" latinLnBrk="0" hangingPunct="1">
                        <a:defRPr sz="1800" kern="1200">
                          <a:solidFill>
                            <a:schemeClr val="dk1"/>
                          </a:solidFill>
                          <a:latin typeface="Calibri" panose="020F0502020204030204"/>
                        </a:defRPr>
                      </a:lvl4pPr>
                      <a:lvl5pPr marL="1828617" algn="l" defTabSz="914309" rtl="0" eaLnBrk="1" latinLnBrk="0" hangingPunct="1">
                        <a:defRPr sz="1800" kern="1200">
                          <a:solidFill>
                            <a:schemeClr val="dk1"/>
                          </a:solidFill>
                          <a:latin typeface="Calibri" panose="020F0502020204030204"/>
                        </a:defRPr>
                      </a:lvl5pPr>
                      <a:lvl6pPr marL="2285771" algn="l" defTabSz="914309" rtl="0" eaLnBrk="1" latinLnBrk="0" hangingPunct="1">
                        <a:defRPr sz="1800" kern="1200">
                          <a:solidFill>
                            <a:schemeClr val="dk1"/>
                          </a:solidFill>
                          <a:latin typeface="Calibri" panose="020F0502020204030204"/>
                        </a:defRPr>
                      </a:lvl6pPr>
                      <a:lvl7pPr marL="2742926" algn="l" defTabSz="914309" rtl="0" eaLnBrk="1" latinLnBrk="0" hangingPunct="1">
                        <a:defRPr sz="1800" kern="1200">
                          <a:solidFill>
                            <a:schemeClr val="dk1"/>
                          </a:solidFill>
                          <a:latin typeface="Calibri" panose="020F0502020204030204"/>
                        </a:defRPr>
                      </a:lvl7pPr>
                      <a:lvl8pPr marL="3200080" algn="l" defTabSz="914309" rtl="0" eaLnBrk="1" latinLnBrk="0" hangingPunct="1">
                        <a:defRPr sz="1800" kern="1200">
                          <a:solidFill>
                            <a:schemeClr val="dk1"/>
                          </a:solidFill>
                          <a:latin typeface="Calibri" panose="020F0502020204030204"/>
                        </a:defRPr>
                      </a:lvl8pPr>
                      <a:lvl9pPr marL="3657234" algn="l" defTabSz="914309" rtl="0" eaLnBrk="1" latinLnBrk="0" hangingPunct="1">
                        <a:defRPr sz="1800" kern="1200">
                          <a:solidFill>
                            <a:schemeClr val="dk1"/>
                          </a:solidFill>
                          <a:latin typeface="Calibri" panose="020F0502020204030204"/>
                        </a:defRPr>
                      </a:lvl9pPr>
                    </a:lstStyle>
                    <a:p>
                      <a:pPr algn="ctr"/>
                      <a:endParaRPr lang="en-CA" sz="800">
                        <a:latin typeface="Roboto" panose="02000000000000000000" pitchFamily="2" charset="0"/>
                        <a:ea typeface="Roboto" panose="02000000000000000000" pitchFamily="2" charset="0"/>
                      </a:endParaRPr>
                    </a:p>
                  </a:txBody>
                  <a:tcPr marL="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309" rtl="0" eaLnBrk="1" latinLnBrk="0" hangingPunct="1">
                        <a:defRPr sz="1800" kern="1200">
                          <a:solidFill>
                            <a:schemeClr val="dk1"/>
                          </a:solidFill>
                          <a:latin typeface="Calibri" panose="020F0502020204030204"/>
                        </a:defRPr>
                      </a:lvl1pPr>
                      <a:lvl2pPr marL="457154" algn="l" defTabSz="914309" rtl="0" eaLnBrk="1" latinLnBrk="0" hangingPunct="1">
                        <a:defRPr sz="1800" kern="1200">
                          <a:solidFill>
                            <a:schemeClr val="dk1"/>
                          </a:solidFill>
                          <a:latin typeface="Calibri" panose="020F0502020204030204"/>
                        </a:defRPr>
                      </a:lvl2pPr>
                      <a:lvl3pPr marL="914309" algn="l" defTabSz="914309" rtl="0" eaLnBrk="1" latinLnBrk="0" hangingPunct="1">
                        <a:defRPr sz="1800" kern="1200">
                          <a:solidFill>
                            <a:schemeClr val="dk1"/>
                          </a:solidFill>
                          <a:latin typeface="Calibri" panose="020F0502020204030204"/>
                        </a:defRPr>
                      </a:lvl3pPr>
                      <a:lvl4pPr marL="1371463" algn="l" defTabSz="914309" rtl="0" eaLnBrk="1" latinLnBrk="0" hangingPunct="1">
                        <a:defRPr sz="1800" kern="1200">
                          <a:solidFill>
                            <a:schemeClr val="dk1"/>
                          </a:solidFill>
                          <a:latin typeface="Calibri" panose="020F0502020204030204"/>
                        </a:defRPr>
                      </a:lvl4pPr>
                      <a:lvl5pPr marL="1828617" algn="l" defTabSz="914309" rtl="0" eaLnBrk="1" latinLnBrk="0" hangingPunct="1">
                        <a:defRPr sz="1800" kern="1200">
                          <a:solidFill>
                            <a:schemeClr val="dk1"/>
                          </a:solidFill>
                          <a:latin typeface="Calibri" panose="020F0502020204030204"/>
                        </a:defRPr>
                      </a:lvl5pPr>
                      <a:lvl6pPr marL="2285771" algn="l" defTabSz="914309" rtl="0" eaLnBrk="1" latinLnBrk="0" hangingPunct="1">
                        <a:defRPr sz="1800" kern="1200">
                          <a:solidFill>
                            <a:schemeClr val="dk1"/>
                          </a:solidFill>
                          <a:latin typeface="Calibri" panose="020F0502020204030204"/>
                        </a:defRPr>
                      </a:lvl6pPr>
                      <a:lvl7pPr marL="2742926" algn="l" defTabSz="914309" rtl="0" eaLnBrk="1" latinLnBrk="0" hangingPunct="1">
                        <a:defRPr sz="1800" kern="1200">
                          <a:solidFill>
                            <a:schemeClr val="dk1"/>
                          </a:solidFill>
                          <a:latin typeface="Calibri" panose="020F0502020204030204"/>
                        </a:defRPr>
                      </a:lvl7pPr>
                      <a:lvl8pPr marL="3200080" algn="l" defTabSz="914309" rtl="0" eaLnBrk="1" latinLnBrk="0" hangingPunct="1">
                        <a:defRPr sz="1800" kern="1200">
                          <a:solidFill>
                            <a:schemeClr val="dk1"/>
                          </a:solidFill>
                          <a:latin typeface="Calibri" panose="020F0502020204030204"/>
                        </a:defRPr>
                      </a:lvl8pPr>
                      <a:lvl9pPr marL="3657234" algn="l" defTabSz="914309" rtl="0" eaLnBrk="1" latinLnBrk="0" hangingPunct="1">
                        <a:defRPr sz="1800" kern="1200">
                          <a:solidFill>
                            <a:schemeClr val="dk1"/>
                          </a:solidFill>
                          <a:latin typeface="Calibri" panose="020F0502020204030204"/>
                        </a:defRPr>
                      </a:lvl9pPr>
                    </a:lstStyle>
                    <a:p>
                      <a:pPr algn="ctr"/>
                      <a:endParaRPr lang="en-CA" sz="800">
                        <a:latin typeface="Roboto" panose="02000000000000000000" pitchFamily="2" charset="0"/>
                        <a:ea typeface="Roboto" panose="02000000000000000000" pitchFamily="2" charset="0"/>
                      </a:endParaRPr>
                    </a:p>
                  </a:txBody>
                  <a:tcPr marL="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06299682"/>
                  </a:ext>
                </a:extLst>
              </a:tr>
              <a:tr h="260916">
                <a:tc>
                  <a:txBody>
                    <a:bodyPr/>
                    <a:lstStyle/>
                    <a:p>
                      <a:pPr algn="ctr"/>
                      <a:r>
                        <a:rPr lang="en-US" sz="1000" b="1">
                          <a:solidFill>
                            <a:schemeClr val="tx1"/>
                          </a:solidFill>
                          <a:latin typeface="Roboto" panose="02000000000000000000" pitchFamily="2" charset="0"/>
                          <a:ea typeface="Roboto" panose="02000000000000000000" pitchFamily="2" charset="0"/>
                        </a:rPr>
                        <a:t>9</a:t>
                      </a:r>
                      <a:endParaRPr lang="en-CA" sz="1000" b="1">
                        <a:solidFill>
                          <a:schemeClr val="tx1"/>
                        </a:solidFill>
                        <a:latin typeface="Roboto" panose="02000000000000000000" pitchFamily="2" charset="0"/>
                        <a:ea typeface="Roboto" panose="02000000000000000000" pitchFamily="2" charset="0"/>
                      </a:endParaRPr>
                    </a:p>
                  </a:txBody>
                  <a:tcPr marL="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2">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a:ln>
                            <a:noFill/>
                          </a:ln>
                          <a:solidFill>
                            <a:srgbClr val="4A4A4A"/>
                          </a:solidFill>
                          <a:effectLst/>
                          <a:uLnTx/>
                          <a:uFillTx/>
                          <a:latin typeface="Roboto" panose="02000000000000000000" pitchFamily="2" charset="0"/>
                          <a:ea typeface="Roboto" panose="02000000000000000000" pitchFamily="2" charset="0"/>
                          <a:cs typeface="+mn-cs"/>
                        </a:rPr>
                        <a:t>Implement Asset management System</a:t>
                      </a:r>
                    </a:p>
                  </a:txBody>
                  <a:tcPr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CA"/>
                    </a:p>
                  </a:txBody>
                  <a:tcPr/>
                </a:tc>
                <a:tc>
                  <a:txBody>
                    <a:bodyPr/>
                    <a:lstStyle/>
                    <a:p>
                      <a:pPr algn="ctr"/>
                      <a:endParaRPr lang="en-CA" sz="800">
                        <a:latin typeface="Roboto" panose="02000000000000000000" pitchFamily="2" charset="0"/>
                        <a:ea typeface="Roboto" panose="02000000000000000000" pitchFamily="2" charset="0"/>
                      </a:endParaRPr>
                    </a:p>
                  </a:txBody>
                  <a:tcPr marL="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CA" sz="800">
                        <a:latin typeface="Roboto" panose="02000000000000000000" pitchFamily="2" charset="0"/>
                        <a:ea typeface="Roboto" panose="02000000000000000000" pitchFamily="2" charset="0"/>
                      </a:endParaRPr>
                    </a:p>
                  </a:txBody>
                  <a:tcPr marL="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CA" sz="800">
                        <a:latin typeface="Roboto" panose="02000000000000000000" pitchFamily="2" charset="0"/>
                        <a:ea typeface="Roboto" panose="02000000000000000000" pitchFamily="2" charset="0"/>
                      </a:endParaRPr>
                    </a:p>
                  </a:txBody>
                  <a:tcPr marL="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CA" sz="800">
                        <a:latin typeface="Roboto" panose="02000000000000000000" pitchFamily="2" charset="0"/>
                        <a:ea typeface="Roboto" panose="02000000000000000000" pitchFamily="2" charset="0"/>
                      </a:endParaRPr>
                    </a:p>
                  </a:txBody>
                  <a:tcPr marL="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CA" sz="800">
                        <a:latin typeface="Roboto" panose="02000000000000000000" pitchFamily="2" charset="0"/>
                        <a:ea typeface="Roboto" panose="02000000000000000000" pitchFamily="2" charset="0"/>
                      </a:endParaRPr>
                    </a:p>
                  </a:txBody>
                  <a:tcPr marL="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20955499"/>
                  </a:ext>
                </a:extLst>
              </a:tr>
              <a:tr h="278910">
                <a:tc>
                  <a:txBody>
                    <a:bodyPr/>
                    <a:lstStyle>
                      <a:lvl1pPr marL="0" algn="l" defTabSz="914309" rtl="0" eaLnBrk="1" latinLnBrk="0" hangingPunct="1">
                        <a:defRPr sz="1800" kern="1200">
                          <a:solidFill>
                            <a:schemeClr val="dk1"/>
                          </a:solidFill>
                          <a:latin typeface="Calibri" panose="020F0502020204030204"/>
                        </a:defRPr>
                      </a:lvl1pPr>
                      <a:lvl2pPr marL="457154" algn="l" defTabSz="914309" rtl="0" eaLnBrk="1" latinLnBrk="0" hangingPunct="1">
                        <a:defRPr sz="1800" kern="1200">
                          <a:solidFill>
                            <a:schemeClr val="dk1"/>
                          </a:solidFill>
                          <a:latin typeface="Calibri" panose="020F0502020204030204"/>
                        </a:defRPr>
                      </a:lvl2pPr>
                      <a:lvl3pPr marL="914309" algn="l" defTabSz="914309" rtl="0" eaLnBrk="1" latinLnBrk="0" hangingPunct="1">
                        <a:defRPr sz="1800" kern="1200">
                          <a:solidFill>
                            <a:schemeClr val="dk1"/>
                          </a:solidFill>
                          <a:latin typeface="Calibri" panose="020F0502020204030204"/>
                        </a:defRPr>
                      </a:lvl3pPr>
                      <a:lvl4pPr marL="1371463" algn="l" defTabSz="914309" rtl="0" eaLnBrk="1" latinLnBrk="0" hangingPunct="1">
                        <a:defRPr sz="1800" kern="1200">
                          <a:solidFill>
                            <a:schemeClr val="dk1"/>
                          </a:solidFill>
                          <a:latin typeface="Calibri" panose="020F0502020204030204"/>
                        </a:defRPr>
                      </a:lvl4pPr>
                      <a:lvl5pPr marL="1828617" algn="l" defTabSz="914309" rtl="0" eaLnBrk="1" latinLnBrk="0" hangingPunct="1">
                        <a:defRPr sz="1800" kern="1200">
                          <a:solidFill>
                            <a:schemeClr val="dk1"/>
                          </a:solidFill>
                          <a:latin typeface="Calibri" panose="020F0502020204030204"/>
                        </a:defRPr>
                      </a:lvl5pPr>
                      <a:lvl6pPr marL="2285771" algn="l" defTabSz="914309" rtl="0" eaLnBrk="1" latinLnBrk="0" hangingPunct="1">
                        <a:defRPr sz="1800" kern="1200">
                          <a:solidFill>
                            <a:schemeClr val="dk1"/>
                          </a:solidFill>
                          <a:latin typeface="Calibri" panose="020F0502020204030204"/>
                        </a:defRPr>
                      </a:lvl6pPr>
                      <a:lvl7pPr marL="2742926" algn="l" defTabSz="914309" rtl="0" eaLnBrk="1" latinLnBrk="0" hangingPunct="1">
                        <a:defRPr sz="1800" kern="1200">
                          <a:solidFill>
                            <a:schemeClr val="dk1"/>
                          </a:solidFill>
                          <a:latin typeface="Calibri" panose="020F0502020204030204"/>
                        </a:defRPr>
                      </a:lvl7pPr>
                      <a:lvl8pPr marL="3200080" algn="l" defTabSz="914309" rtl="0" eaLnBrk="1" latinLnBrk="0" hangingPunct="1">
                        <a:defRPr sz="1800" kern="1200">
                          <a:solidFill>
                            <a:schemeClr val="dk1"/>
                          </a:solidFill>
                          <a:latin typeface="Calibri" panose="020F0502020204030204"/>
                        </a:defRPr>
                      </a:lvl8pPr>
                      <a:lvl9pPr marL="3657234" algn="l" defTabSz="914309" rtl="0" eaLnBrk="1" latinLnBrk="0" hangingPunct="1">
                        <a:defRPr sz="1800" kern="1200">
                          <a:solidFill>
                            <a:schemeClr val="dk1"/>
                          </a:solidFill>
                          <a:latin typeface="Calibri" panose="020F0502020204030204"/>
                        </a:defRPr>
                      </a:lvl9pPr>
                    </a:lstStyle>
                    <a:p>
                      <a:pPr algn="ctr"/>
                      <a:r>
                        <a:rPr lang="en-US" sz="1000" b="1">
                          <a:solidFill>
                            <a:schemeClr val="tx1"/>
                          </a:solidFill>
                          <a:latin typeface="Roboto" panose="02000000000000000000" pitchFamily="2" charset="0"/>
                          <a:ea typeface="Roboto" panose="02000000000000000000" pitchFamily="2" charset="0"/>
                        </a:rPr>
                        <a:t>10</a:t>
                      </a:r>
                      <a:endParaRPr lang="en-CA" sz="1000" b="1">
                        <a:solidFill>
                          <a:schemeClr val="tx1"/>
                        </a:solidFill>
                        <a:latin typeface="Roboto" panose="02000000000000000000" pitchFamily="2" charset="0"/>
                        <a:ea typeface="Roboto" panose="02000000000000000000" pitchFamily="2" charset="0"/>
                      </a:endParaRPr>
                    </a:p>
                  </a:txBody>
                  <a:tcPr marL="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2">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a:ln>
                            <a:noFill/>
                          </a:ln>
                          <a:solidFill>
                            <a:srgbClr val="4A4A4A"/>
                          </a:solidFill>
                          <a:effectLst/>
                          <a:uLnTx/>
                          <a:uFillTx/>
                          <a:latin typeface="Roboto" panose="02000000000000000000" pitchFamily="2" charset="0"/>
                          <a:ea typeface="Roboto" panose="02000000000000000000" pitchFamily="2" charset="0"/>
                          <a:cs typeface="+mn-cs"/>
                        </a:rPr>
                        <a:t>Semi-annual meetings with sections to discuss challenges</a:t>
                      </a:r>
                    </a:p>
                  </a:txBody>
                  <a:tcPr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CA"/>
                    </a:p>
                  </a:txBody>
                  <a:tcPr/>
                </a:tc>
                <a:tc>
                  <a:txBody>
                    <a:bodyPr/>
                    <a:lstStyle>
                      <a:lvl1pPr marL="0" algn="l" defTabSz="914309" rtl="0" eaLnBrk="1" latinLnBrk="0" hangingPunct="1">
                        <a:defRPr sz="1800" kern="1200">
                          <a:solidFill>
                            <a:schemeClr val="dk1"/>
                          </a:solidFill>
                          <a:latin typeface="Calibri" panose="020F0502020204030204"/>
                        </a:defRPr>
                      </a:lvl1pPr>
                      <a:lvl2pPr marL="457154" algn="l" defTabSz="914309" rtl="0" eaLnBrk="1" latinLnBrk="0" hangingPunct="1">
                        <a:defRPr sz="1800" kern="1200">
                          <a:solidFill>
                            <a:schemeClr val="dk1"/>
                          </a:solidFill>
                          <a:latin typeface="Calibri" panose="020F0502020204030204"/>
                        </a:defRPr>
                      </a:lvl2pPr>
                      <a:lvl3pPr marL="914309" algn="l" defTabSz="914309" rtl="0" eaLnBrk="1" latinLnBrk="0" hangingPunct="1">
                        <a:defRPr sz="1800" kern="1200">
                          <a:solidFill>
                            <a:schemeClr val="dk1"/>
                          </a:solidFill>
                          <a:latin typeface="Calibri" panose="020F0502020204030204"/>
                        </a:defRPr>
                      </a:lvl3pPr>
                      <a:lvl4pPr marL="1371463" algn="l" defTabSz="914309" rtl="0" eaLnBrk="1" latinLnBrk="0" hangingPunct="1">
                        <a:defRPr sz="1800" kern="1200">
                          <a:solidFill>
                            <a:schemeClr val="dk1"/>
                          </a:solidFill>
                          <a:latin typeface="Calibri" panose="020F0502020204030204"/>
                        </a:defRPr>
                      </a:lvl4pPr>
                      <a:lvl5pPr marL="1828617" algn="l" defTabSz="914309" rtl="0" eaLnBrk="1" latinLnBrk="0" hangingPunct="1">
                        <a:defRPr sz="1800" kern="1200">
                          <a:solidFill>
                            <a:schemeClr val="dk1"/>
                          </a:solidFill>
                          <a:latin typeface="Calibri" panose="020F0502020204030204"/>
                        </a:defRPr>
                      </a:lvl5pPr>
                      <a:lvl6pPr marL="2285771" algn="l" defTabSz="914309" rtl="0" eaLnBrk="1" latinLnBrk="0" hangingPunct="1">
                        <a:defRPr sz="1800" kern="1200">
                          <a:solidFill>
                            <a:schemeClr val="dk1"/>
                          </a:solidFill>
                          <a:latin typeface="Calibri" panose="020F0502020204030204"/>
                        </a:defRPr>
                      </a:lvl6pPr>
                      <a:lvl7pPr marL="2742926" algn="l" defTabSz="914309" rtl="0" eaLnBrk="1" latinLnBrk="0" hangingPunct="1">
                        <a:defRPr sz="1800" kern="1200">
                          <a:solidFill>
                            <a:schemeClr val="dk1"/>
                          </a:solidFill>
                          <a:latin typeface="Calibri" panose="020F0502020204030204"/>
                        </a:defRPr>
                      </a:lvl7pPr>
                      <a:lvl8pPr marL="3200080" algn="l" defTabSz="914309" rtl="0" eaLnBrk="1" latinLnBrk="0" hangingPunct="1">
                        <a:defRPr sz="1800" kern="1200">
                          <a:solidFill>
                            <a:schemeClr val="dk1"/>
                          </a:solidFill>
                          <a:latin typeface="Calibri" panose="020F0502020204030204"/>
                        </a:defRPr>
                      </a:lvl8pPr>
                      <a:lvl9pPr marL="3657234" algn="l" defTabSz="914309" rtl="0" eaLnBrk="1" latinLnBrk="0" hangingPunct="1">
                        <a:defRPr sz="1800" kern="1200">
                          <a:solidFill>
                            <a:schemeClr val="dk1"/>
                          </a:solidFill>
                          <a:latin typeface="Calibri" panose="020F0502020204030204"/>
                        </a:defRPr>
                      </a:lvl9pPr>
                    </a:lstStyle>
                    <a:p>
                      <a:pPr algn="ctr"/>
                      <a:endParaRPr lang="en-CA" sz="800">
                        <a:latin typeface="Roboto" panose="02000000000000000000" pitchFamily="2" charset="0"/>
                        <a:ea typeface="Roboto" panose="02000000000000000000" pitchFamily="2" charset="0"/>
                      </a:endParaRPr>
                    </a:p>
                  </a:txBody>
                  <a:tcPr marL="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309" rtl="0" eaLnBrk="1" latinLnBrk="0" hangingPunct="1">
                        <a:defRPr sz="1800" kern="1200">
                          <a:solidFill>
                            <a:schemeClr val="dk1"/>
                          </a:solidFill>
                          <a:latin typeface="Calibri" panose="020F0502020204030204"/>
                        </a:defRPr>
                      </a:lvl1pPr>
                      <a:lvl2pPr marL="457154" algn="l" defTabSz="914309" rtl="0" eaLnBrk="1" latinLnBrk="0" hangingPunct="1">
                        <a:defRPr sz="1800" kern="1200">
                          <a:solidFill>
                            <a:schemeClr val="dk1"/>
                          </a:solidFill>
                          <a:latin typeface="Calibri" panose="020F0502020204030204"/>
                        </a:defRPr>
                      </a:lvl2pPr>
                      <a:lvl3pPr marL="914309" algn="l" defTabSz="914309" rtl="0" eaLnBrk="1" latinLnBrk="0" hangingPunct="1">
                        <a:defRPr sz="1800" kern="1200">
                          <a:solidFill>
                            <a:schemeClr val="dk1"/>
                          </a:solidFill>
                          <a:latin typeface="Calibri" panose="020F0502020204030204"/>
                        </a:defRPr>
                      </a:lvl3pPr>
                      <a:lvl4pPr marL="1371463" algn="l" defTabSz="914309" rtl="0" eaLnBrk="1" latinLnBrk="0" hangingPunct="1">
                        <a:defRPr sz="1800" kern="1200">
                          <a:solidFill>
                            <a:schemeClr val="dk1"/>
                          </a:solidFill>
                          <a:latin typeface="Calibri" panose="020F0502020204030204"/>
                        </a:defRPr>
                      </a:lvl4pPr>
                      <a:lvl5pPr marL="1828617" algn="l" defTabSz="914309" rtl="0" eaLnBrk="1" latinLnBrk="0" hangingPunct="1">
                        <a:defRPr sz="1800" kern="1200">
                          <a:solidFill>
                            <a:schemeClr val="dk1"/>
                          </a:solidFill>
                          <a:latin typeface="Calibri" panose="020F0502020204030204"/>
                        </a:defRPr>
                      </a:lvl5pPr>
                      <a:lvl6pPr marL="2285771" algn="l" defTabSz="914309" rtl="0" eaLnBrk="1" latinLnBrk="0" hangingPunct="1">
                        <a:defRPr sz="1800" kern="1200">
                          <a:solidFill>
                            <a:schemeClr val="dk1"/>
                          </a:solidFill>
                          <a:latin typeface="Calibri" panose="020F0502020204030204"/>
                        </a:defRPr>
                      </a:lvl6pPr>
                      <a:lvl7pPr marL="2742926" algn="l" defTabSz="914309" rtl="0" eaLnBrk="1" latinLnBrk="0" hangingPunct="1">
                        <a:defRPr sz="1800" kern="1200">
                          <a:solidFill>
                            <a:schemeClr val="dk1"/>
                          </a:solidFill>
                          <a:latin typeface="Calibri" panose="020F0502020204030204"/>
                        </a:defRPr>
                      </a:lvl7pPr>
                      <a:lvl8pPr marL="3200080" algn="l" defTabSz="914309" rtl="0" eaLnBrk="1" latinLnBrk="0" hangingPunct="1">
                        <a:defRPr sz="1800" kern="1200">
                          <a:solidFill>
                            <a:schemeClr val="dk1"/>
                          </a:solidFill>
                          <a:latin typeface="Calibri" panose="020F0502020204030204"/>
                        </a:defRPr>
                      </a:lvl8pPr>
                      <a:lvl9pPr marL="3657234" algn="l" defTabSz="914309" rtl="0" eaLnBrk="1" latinLnBrk="0" hangingPunct="1">
                        <a:defRPr sz="1800" kern="1200">
                          <a:solidFill>
                            <a:schemeClr val="dk1"/>
                          </a:solidFill>
                          <a:latin typeface="Calibri" panose="020F0502020204030204"/>
                        </a:defRPr>
                      </a:lvl9pPr>
                    </a:lstStyle>
                    <a:p>
                      <a:pPr algn="ctr"/>
                      <a:endParaRPr lang="en-CA" sz="800">
                        <a:latin typeface="Roboto" panose="02000000000000000000" pitchFamily="2" charset="0"/>
                        <a:ea typeface="Roboto" panose="02000000000000000000" pitchFamily="2" charset="0"/>
                      </a:endParaRPr>
                    </a:p>
                  </a:txBody>
                  <a:tcPr marL="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309" rtl="0" eaLnBrk="1" latinLnBrk="0" hangingPunct="1">
                        <a:defRPr sz="1800" kern="1200">
                          <a:solidFill>
                            <a:schemeClr val="dk1"/>
                          </a:solidFill>
                          <a:latin typeface="Calibri" panose="020F0502020204030204"/>
                        </a:defRPr>
                      </a:lvl1pPr>
                      <a:lvl2pPr marL="457154" algn="l" defTabSz="914309" rtl="0" eaLnBrk="1" latinLnBrk="0" hangingPunct="1">
                        <a:defRPr sz="1800" kern="1200">
                          <a:solidFill>
                            <a:schemeClr val="dk1"/>
                          </a:solidFill>
                          <a:latin typeface="Calibri" panose="020F0502020204030204"/>
                        </a:defRPr>
                      </a:lvl2pPr>
                      <a:lvl3pPr marL="914309" algn="l" defTabSz="914309" rtl="0" eaLnBrk="1" latinLnBrk="0" hangingPunct="1">
                        <a:defRPr sz="1800" kern="1200">
                          <a:solidFill>
                            <a:schemeClr val="dk1"/>
                          </a:solidFill>
                          <a:latin typeface="Calibri" panose="020F0502020204030204"/>
                        </a:defRPr>
                      </a:lvl3pPr>
                      <a:lvl4pPr marL="1371463" algn="l" defTabSz="914309" rtl="0" eaLnBrk="1" latinLnBrk="0" hangingPunct="1">
                        <a:defRPr sz="1800" kern="1200">
                          <a:solidFill>
                            <a:schemeClr val="dk1"/>
                          </a:solidFill>
                          <a:latin typeface="Calibri" panose="020F0502020204030204"/>
                        </a:defRPr>
                      </a:lvl4pPr>
                      <a:lvl5pPr marL="1828617" algn="l" defTabSz="914309" rtl="0" eaLnBrk="1" latinLnBrk="0" hangingPunct="1">
                        <a:defRPr sz="1800" kern="1200">
                          <a:solidFill>
                            <a:schemeClr val="dk1"/>
                          </a:solidFill>
                          <a:latin typeface="Calibri" panose="020F0502020204030204"/>
                        </a:defRPr>
                      </a:lvl5pPr>
                      <a:lvl6pPr marL="2285771" algn="l" defTabSz="914309" rtl="0" eaLnBrk="1" latinLnBrk="0" hangingPunct="1">
                        <a:defRPr sz="1800" kern="1200">
                          <a:solidFill>
                            <a:schemeClr val="dk1"/>
                          </a:solidFill>
                          <a:latin typeface="Calibri" panose="020F0502020204030204"/>
                        </a:defRPr>
                      </a:lvl6pPr>
                      <a:lvl7pPr marL="2742926" algn="l" defTabSz="914309" rtl="0" eaLnBrk="1" latinLnBrk="0" hangingPunct="1">
                        <a:defRPr sz="1800" kern="1200">
                          <a:solidFill>
                            <a:schemeClr val="dk1"/>
                          </a:solidFill>
                          <a:latin typeface="Calibri" panose="020F0502020204030204"/>
                        </a:defRPr>
                      </a:lvl7pPr>
                      <a:lvl8pPr marL="3200080" algn="l" defTabSz="914309" rtl="0" eaLnBrk="1" latinLnBrk="0" hangingPunct="1">
                        <a:defRPr sz="1800" kern="1200">
                          <a:solidFill>
                            <a:schemeClr val="dk1"/>
                          </a:solidFill>
                          <a:latin typeface="Calibri" panose="020F0502020204030204"/>
                        </a:defRPr>
                      </a:lvl8pPr>
                      <a:lvl9pPr marL="3657234" algn="l" defTabSz="914309" rtl="0" eaLnBrk="1" latinLnBrk="0" hangingPunct="1">
                        <a:defRPr sz="1800" kern="1200">
                          <a:solidFill>
                            <a:schemeClr val="dk1"/>
                          </a:solidFill>
                          <a:latin typeface="Calibri" panose="020F0502020204030204"/>
                        </a:defRPr>
                      </a:lvl9pPr>
                    </a:lstStyle>
                    <a:p>
                      <a:pPr algn="ctr"/>
                      <a:endParaRPr lang="en-CA" sz="800">
                        <a:latin typeface="Roboto" panose="02000000000000000000" pitchFamily="2" charset="0"/>
                        <a:ea typeface="Roboto" panose="02000000000000000000" pitchFamily="2" charset="0"/>
                      </a:endParaRPr>
                    </a:p>
                  </a:txBody>
                  <a:tcPr marL="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309" rtl="0" eaLnBrk="1" latinLnBrk="0" hangingPunct="1">
                        <a:defRPr sz="1800" kern="1200">
                          <a:solidFill>
                            <a:schemeClr val="dk1"/>
                          </a:solidFill>
                          <a:latin typeface="Calibri" panose="020F0502020204030204"/>
                        </a:defRPr>
                      </a:lvl1pPr>
                      <a:lvl2pPr marL="457154" algn="l" defTabSz="914309" rtl="0" eaLnBrk="1" latinLnBrk="0" hangingPunct="1">
                        <a:defRPr sz="1800" kern="1200">
                          <a:solidFill>
                            <a:schemeClr val="dk1"/>
                          </a:solidFill>
                          <a:latin typeface="Calibri" panose="020F0502020204030204"/>
                        </a:defRPr>
                      </a:lvl2pPr>
                      <a:lvl3pPr marL="914309" algn="l" defTabSz="914309" rtl="0" eaLnBrk="1" latinLnBrk="0" hangingPunct="1">
                        <a:defRPr sz="1800" kern="1200">
                          <a:solidFill>
                            <a:schemeClr val="dk1"/>
                          </a:solidFill>
                          <a:latin typeface="Calibri" panose="020F0502020204030204"/>
                        </a:defRPr>
                      </a:lvl3pPr>
                      <a:lvl4pPr marL="1371463" algn="l" defTabSz="914309" rtl="0" eaLnBrk="1" latinLnBrk="0" hangingPunct="1">
                        <a:defRPr sz="1800" kern="1200">
                          <a:solidFill>
                            <a:schemeClr val="dk1"/>
                          </a:solidFill>
                          <a:latin typeface="Calibri" panose="020F0502020204030204"/>
                        </a:defRPr>
                      </a:lvl4pPr>
                      <a:lvl5pPr marL="1828617" algn="l" defTabSz="914309" rtl="0" eaLnBrk="1" latinLnBrk="0" hangingPunct="1">
                        <a:defRPr sz="1800" kern="1200">
                          <a:solidFill>
                            <a:schemeClr val="dk1"/>
                          </a:solidFill>
                          <a:latin typeface="Calibri" panose="020F0502020204030204"/>
                        </a:defRPr>
                      </a:lvl5pPr>
                      <a:lvl6pPr marL="2285771" algn="l" defTabSz="914309" rtl="0" eaLnBrk="1" latinLnBrk="0" hangingPunct="1">
                        <a:defRPr sz="1800" kern="1200">
                          <a:solidFill>
                            <a:schemeClr val="dk1"/>
                          </a:solidFill>
                          <a:latin typeface="Calibri" panose="020F0502020204030204"/>
                        </a:defRPr>
                      </a:lvl6pPr>
                      <a:lvl7pPr marL="2742926" algn="l" defTabSz="914309" rtl="0" eaLnBrk="1" latinLnBrk="0" hangingPunct="1">
                        <a:defRPr sz="1800" kern="1200">
                          <a:solidFill>
                            <a:schemeClr val="dk1"/>
                          </a:solidFill>
                          <a:latin typeface="Calibri" panose="020F0502020204030204"/>
                        </a:defRPr>
                      </a:lvl7pPr>
                      <a:lvl8pPr marL="3200080" algn="l" defTabSz="914309" rtl="0" eaLnBrk="1" latinLnBrk="0" hangingPunct="1">
                        <a:defRPr sz="1800" kern="1200">
                          <a:solidFill>
                            <a:schemeClr val="dk1"/>
                          </a:solidFill>
                          <a:latin typeface="Calibri" panose="020F0502020204030204"/>
                        </a:defRPr>
                      </a:lvl8pPr>
                      <a:lvl9pPr marL="3657234" algn="l" defTabSz="914309" rtl="0" eaLnBrk="1" latinLnBrk="0" hangingPunct="1">
                        <a:defRPr sz="1800" kern="1200">
                          <a:solidFill>
                            <a:schemeClr val="dk1"/>
                          </a:solidFill>
                          <a:latin typeface="Calibri" panose="020F0502020204030204"/>
                        </a:defRPr>
                      </a:lvl9pPr>
                    </a:lstStyle>
                    <a:p>
                      <a:pPr algn="ctr"/>
                      <a:endParaRPr lang="en-CA" sz="800">
                        <a:latin typeface="Roboto" panose="02000000000000000000" pitchFamily="2" charset="0"/>
                        <a:ea typeface="Roboto" panose="02000000000000000000" pitchFamily="2" charset="0"/>
                      </a:endParaRPr>
                    </a:p>
                  </a:txBody>
                  <a:tcPr marL="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914309" rtl="0" eaLnBrk="1" latinLnBrk="0" hangingPunct="1">
                        <a:defRPr sz="1800" kern="1200">
                          <a:solidFill>
                            <a:schemeClr val="dk1"/>
                          </a:solidFill>
                          <a:latin typeface="Calibri" panose="020F0502020204030204"/>
                        </a:defRPr>
                      </a:lvl1pPr>
                      <a:lvl2pPr marL="457154" algn="l" defTabSz="914309" rtl="0" eaLnBrk="1" latinLnBrk="0" hangingPunct="1">
                        <a:defRPr sz="1800" kern="1200">
                          <a:solidFill>
                            <a:schemeClr val="dk1"/>
                          </a:solidFill>
                          <a:latin typeface="Calibri" panose="020F0502020204030204"/>
                        </a:defRPr>
                      </a:lvl2pPr>
                      <a:lvl3pPr marL="914309" algn="l" defTabSz="914309" rtl="0" eaLnBrk="1" latinLnBrk="0" hangingPunct="1">
                        <a:defRPr sz="1800" kern="1200">
                          <a:solidFill>
                            <a:schemeClr val="dk1"/>
                          </a:solidFill>
                          <a:latin typeface="Calibri" panose="020F0502020204030204"/>
                        </a:defRPr>
                      </a:lvl3pPr>
                      <a:lvl4pPr marL="1371463" algn="l" defTabSz="914309" rtl="0" eaLnBrk="1" latinLnBrk="0" hangingPunct="1">
                        <a:defRPr sz="1800" kern="1200">
                          <a:solidFill>
                            <a:schemeClr val="dk1"/>
                          </a:solidFill>
                          <a:latin typeface="Calibri" panose="020F0502020204030204"/>
                        </a:defRPr>
                      </a:lvl4pPr>
                      <a:lvl5pPr marL="1828617" algn="l" defTabSz="914309" rtl="0" eaLnBrk="1" latinLnBrk="0" hangingPunct="1">
                        <a:defRPr sz="1800" kern="1200">
                          <a:solidFill>
                            <a:schemeClr val="dk1"/>
                          </a:solidFill>
                          <a:latin typeface="Calibri" panose="020F0502020204030204"/>
                        </a:defRPr>
                      </a:lvl5pPr>
                      <a:lvl6pPr marL="2285771" algn="l" defTabSz="914309" rtl="0" eaLnBrk="1" latinLnBrk="0" hangingPunct="1">
                        <a:defRPr sz="1800" kern="1200">
                          <a:solidFill>
                            <a:schemeClr val="dk1"/>
                          </a:solidFill>
                          <a:latin typeface="Calibri" panose="020F0502020204030204"/>
                        </a:defRPr>
                      </a:lvl6pPr>
                      <a:lvl7pPr marL="2742926" algn="l" defTabSz="914309" rtl="0" eaLnBrk="1" latinLnBrk="0" hangingPunct="1">
                        <a:defRPr sz="1800" kern="1200">
                          <a:solidFill>
                            <a:schemeClr val="dk1"/>
                          </a:solidFill>
                          <a:latin typeface="Calibri" panose="020F0502020204030204"/>
                        </a:defRPr>
                      </a:lvl7pPr>
                      <a:lvl8pPr marL="3200080" algn="l" defTabSz="914309" rtl="0" eaLnBrk="1" latinLnBrk="0" hangingPunct="1">
                        <a:defRPr sz="1800" kern="1200">
                          <a:solidFill>
                            <a:schemeClr val="dk1"/>
                          </a:solidFill>
                          <a:latin typeface="Calibri" panose="020F0502020204030204"/>
                        </a:defRPr>
                      </a:lvl8pPr>
                      <a:lvl9pPr marL="3657234" algn="l" defTabSz="914309" rtl="0" eaLnBrk="1" latinLnBrk="0" hangingPunct="1">
                        <a:defRPr sz="1800" kern="1200">
                          <a:solidFill>
                            <a:schemeClr val="dk1"/>
                          </a:solidFill>
                          <a:latin typeface="Calibri" panose="020F0502020204030204"/>
                        </a:defRPr>
                      </a:lvl9pPr>
                    </a:lstStyle>
                    <a:p>
                      <a:pPr algn="ctr"/>
                      <a:endParaRPr lang="en-CA" sz="800">
                        <a:latin typeface="Roboto" panose="02000000000000000000" pitchFamily="2" charset="0"/>
                        <a:ea typeface="Roboto" panose="02000000000000000000" pitchFamily="2" charset="0"/>
                      </a:endParaRPr>
                    </a:p>
                  </a:txBody>
                  <a:tcPr marL="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0326557"/>
                  </a:ext>
                </a:extLst>
              </a:tr>
              <a:tr h="273449">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a:solidFill>
                            <a:schemeClr val="bg1"/>
                          </a:solidFill>
                          <a:latin typeface="Montserrat Semi Bold" panose="020B0604020202020204" charset="0"/>
                          <a:ea typeface="Roboto" panose="02000000000000000000" pitchFamily="2" charset="0"/>
                          <a:cs typeface="Montserrat Semi Bold" panose="020B0604020202020204" charset="0"/>
                        </a:rPr>
                        <a:t>Innovation</a:t>
                      </a:r>
                    </a:p>
                  </a:txBody>
                  <a:tcPr marL="180000" marR="0" marT="0" marB="0" anchor="ctr">
                    <a:lnL w="6350" cap="flat" cmpd="sng" algn="ctr">
                      <a:solidFill>
                        <a:schemeClr val="tx1">
                          <a:lumMod val="40000"/>
                          <a:lumOff val="60000"/>
                        </a:schemeClr>
                      </a:solidFill>
                      <a:prstDash val="solid"/>
                      <a:round/>
                      <a:headEnd type="none" w="med" len="med"/>
                      <a:tailEnd type="none" w="med" len="med"/>
                    </a:lnL>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a:solidFill>
                            <a:schemeClr val="bg1"/>
                          </a:solidFill>
                          <a:latin typeface="Montserrat Semi Bold" panose="020B0604020202020204" charset="0"/>
                          <a:ea typeface="Roboto" panose="02000000000000000000" pitchFamily="2" charset="0"/>
                          <a:cs typeface="Montserrat Semi Bold" panose="020B0604020202020204" charset="0"/>
                        </a:rPr>
                        <a:t>Innovation</a:t>
                      </a:r>
                    </a:p>
                  </a:txBody>
                  <a:tcPr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hMerge="1">
                  <a:txBody>
                    <a:bodyPr/>
                    <a:lstStyle/>
                    <a:p>
                      <a:endParaRPr lang="en-CA"/>
                    </a:p>
                  </a:txBody>
                  <a:tcPr/>
                </a:tc>
                <a:tc gridSpan="5">
                  <a:txBody>
                    <a:bodyPr/>
                    <a:lstStyle/>
                    <a:p>
                      <a:pPr algn="ctr"/>
                      <a:endParaRPr lang="en-CA" sz="800">
                        <a:latin typeface="Roboto" panose="02000000000000000000" pitchFamily="2" charset="0"/>
                        <a:ea typeface="Roboto" panose="02000000000000000000" pitchFamily="2" charset="0"/>
                      </a:endParaRPr>
                    </a:p>
                  </a:txBody>
                  <a:tcPr marL="0" marR="0" marT="0" marB="0" anchor="ctr">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CA" sz="800">
                        <a:latin typeface="Roboto" panose="02000000000000000000" pitchFamily="2" charset="0"/>
                        <a:ea typeface="Roboto" panose="02000000000000000000" pitchFamily="2" charset="0"/>
                      </a:endParaRPr>
                    </a:p>
                  </a:txBody>
                  <a:tcPr marL="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CA" sz="800">
                        <a:latin typeface="Roboto" panose="02000000000000000000" pitchFamily="2" charset="0"/>
                        <a:ea typeface="Roboto" panose="02000000000000000000" pitchFamily="2" charset="0"/>
                      </a:endParaRPr>
                    </a:p>
                  </a:txBody>
                  <a:tcPr marL="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CA" sz="800">
                        <a:latin typeface="Roboto" panose="02000000000000000000" pitchFamily="2" charset="0"/>
                        <a:ea typeface="Roboto" panose="02000000000000000000" pitchFamily="2" charset="0"/>
                      </a:endParaRPr>
                    </a:p>
                  </a:txBody>
                  <a:tcPr marL="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CA" sz="800">
                        <a:latin typeface="Roboto" panose="02000000000000000000" pitchFamily="2" charset="0"/>
                        <a:ea typeface="Roboto" panose="02000000000000000000" pitchFamily="2" charset="0"/>
                      </a:endParaRPr>
                    </a:p>
                  </a:txBody>
                  <a:tcPr marL="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2080858"/>
                  </a:ext>
                </a:extLst>
              </a:tr>
              <a:tr h="278724">
                <a:tc>
                  <a:txBody>
                    <a:bodyPr/>
                    <a:lstStyle/>
                    <a:p>
                      <a:pPr algn="ctr"/>
                      <a:r>
                        <a:rPr lang="en-US" sz="1000" b="1">
                          <a:solidFill>
                            <a:schemeClr val="tx1"/>
                          </a:solidFill>
                          <a:latin typeface="Roboto" panose="02000000000000000000" pitchFamily="2" charset="0"/>
                          <a:ea typeface="Roboto" panose="02000000000000000000" pitchFamily="2" charset="0"/>
                        </a:rPr>
                        <a:t>11</a:t>
                      </a:r>
                      <a:endParaRPr lang="en-CA" sz="1000" b="1">
                        <a:solidFill>
                          <a:schemeClr val="tx1"/>
                        </a:solidFill>
                        <a:latin typeface="Roboto" panose="02000000000000000000" pitchFamily="2" charset="0"/>
                        <a:ea typeface="Roboto" panose="02000000000000000000" pitchFamily="2" charset="0"/>
                      </a:endParaRPr>
                    </a:p>
                  </a:txBody>
                  <a:tcPr marL="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2">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a:ln>
                            <a:noFill/>
                          </a:ln>
                          <a:solidFill>
                            <a:srgbClr val="4A4A4A"/>
                          </a:solidFill>
                          <a:effectLst/>
                          <a:uLnTx/>
                          <a:uFillTx/>
                          <a:latin typeface="Roboto" panose="02000000000000000000" pitchFamily="2" charset="0"/>
                          <a:ea typeface="Roboto" panose="02000000000000000000" pitchFamily="2" charset="0"/>
                          <a:cs typeface="+mn-cs"/>
                        </a:rPr>
                        <a:t>Legacy Application Replacement</a:t>
                      </a:r>
                    </a:p>
                  </a:txBody>
                  <a:tcPr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CA"/>
                    </a:p>
                  </a:txBody>
                  <a:tcPr/>
                </a:tc>
                <a:tc>
                  <a:txBody>
                    <a:bodyPr/>
                    <a:lstStyle/>
                    <a:p>
                      <a:pPr algn="ctr"/>
                      <a:endParaRPr lang="en-CA" sz="800">
                        <a:latin typeface="Roboto" panose="02000000000000000000" pitchFamily="2" charset="0"/>
                        <a:ea typeface="Roboto" panose="02000000000000000000" pitchFamily="2" charset="0"/>
                      </a:endParaRPr>
                    </a:p>
                  </a:txBody>
                  <a:tcPr marL="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CA" sz="800">
                        <a:latin typeface="Roboto" panose="02000000000000000000" pitchFamily="2" charset="0"/>
                        <a:ea typeface="Roboto" panose="02000000000000000000" pitchFamily="2" charset="0"/>
                      </a:endParaRPr>
                    </a:p>
                  </a:txBody>
                  <a:tcPr marL="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CA" sz="800">
                        <a:latin typeface="Roboto" panose="02000000000000000000" pitchFamily="2" charset="0"/>
                        <a:ea typeface="Roboto" panose="02000000000000000000" pitchFamily="2" charset="0"/>
                      </a:endParaRPr>
                    </a:p>
                  </a:txBody>
                  <a:tcPr marL="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CA" sz="800">
                        <a:latin typeface="Roboto" panose="02000000000000000000" pitchFamily="2" charset="0"/>
                        <a:ea typeface="Roboto" panose="02000000000000000000" pitchFamily="2" charset="0"/>
                      </a:endParaRPr>
                    </a:p>
                  </a:txBody>
                  <a:tcPr marL="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CA" sz="800">
                        <a:latin typeface="Roboto" panose="02000000000000000000" pitchFamily="2" charset="0"/>
                        <a:ea typeface="Roboto" panose="02000000000000000000" pitchFamily="2" charset="0"/>
                      </a:endParaRPr>
                    </a:p>
                  </a:txBody>
                  <a:tcPr marL="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07227077"/>
                  </a:ext>
                </a:extLst>
              </a:tr>
              <a:tr h="244721">
                <a:tc>
                  <a:txBody>
                    <a:bodyPr/>
                    <a:lstStyle/>
                    <a:p>
                      <a:pPr algn="ctr"/>
                      <a:r>
                        <a:rPr lang="en-US" sz="1000" b="1">
                          <a:solidFill>
                            <a:schemeClr val="tx1"/>
                          </a:solidFill>
                          <a:latin typeface="Roboto" panose="02000000000000000000" pitchFamily="2" charset="0"/>
                          <a:ea typeface="Roboto" panose="02000000000000000000" pitchFamily="2" charset="0"/>
                        </a:rPr>
                        <a:t>12</a:t>
                      </a:r>
                      <a:endParaRPr lang="en-CA" sz="1000" b="1">
                        <a:solidFill>
                          <a:schemeClr val="tx1"/>
                        </a:solidFill>
                        <a:latin typeface="Roboto" panose="02000000000000000000" pitchFamily="2" charset="0"/>
                        <a:ea typeface="Roboto" panose="02000000000000000000" pitchFamily="2" charset="0"/>
                      </a:endParaRPr>
                    </a:p>
                  </a:txBody>
                  <a:tcPr marL="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2">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a:ln>
                            <a:noFill/>
                          </a:ln>
                          <a:solidFill>
                            <a:srgbClr val="4A4A4A"/>
                          </a:solidFill>
                          <a:effectLst/>
                          <a:uLnTx/>
                          <a:uFillTx/>
                          <a:latin typeface="Roboto" panose="02000000000000000000" pitchFamily="2" charset="0"/>
                          <a:ea typeface="Roboto" panose="02000000000000000000" pitchFamily="2" charset="0"/>
                          <a:cs typeface="+mn-cs"/>
                        </a:rPr>
                        <a:t>Digitize Order Books</a:t>
                      </a:r>
                    </a:p>
                  </a:txBody>
                  <a:tcPr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CA"/>
                    </a:p>
                  </a:txBody>
                  <a:tcPr/>
                </a:tc>
                <a:tc>
                  <a:txBody>
                    <a:bodyPr/>
                    <a:lstStyle/>
                    <a:p>
                      <a:pPr algn="ctr"/>
                      <a:endParaRPr lang="en-CA" sz="800">
                        <a:latin typeface="Roboto" panose="02000000000000000000" pitchFamily="2" charset="0"/>
                        <a:ea typeface="Roboto" panose="02000000000000000000" pitchFamily="2" charset="0"/>
                      </a:endParaRPr>
                    </a:p>
                  </a:txBody>
                  <a:tcPr marL="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CA" sz="800">
                        <a:latin typeface="Roboto" panose="02000000000000000000" pitchFamily="2" charset="0"/>
                        <a:ea typeface="Roboto" panose="02000000000000000000" pitchFamily="2" charset="0"/>
                      </a:endParaRPr>
                    </a:p>
                  </a:txBody>
                  <a:tcPr marL="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CA" sz="800">
                        <a:latin typeface="Roboto" panose="02000000000000000000" pitchFamily="2" charset="0"/>
                        <a:ea typeface="Roboto" panose="02000000000000000000" pitchFamily="2" charset="0"/>
                      </a:endParaRPr>
                    </a:p>
                  </a:txBody>
                  <a:tcPr marL="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CA" sz="800">
                        <a:latin typeface="Roboto" panose="02000000000000000000" pitchFamily="2" charset="0"/>
                        <a:ea typeface="Roboto" panose="02000000000000000000" pitchFamily="2" charset="0"/>
                      </a:endParaRPr>
                    </a:p>
                  </a:txBody>
                  <a:tcPr marL="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CA" sz="800">
                        <a:latin typeface="Roboto" panose="02000000000000000000" pitchFamily="2" charset="0"/>
                        <a:ea typeface="Roboto" panose="02000000000000000000" pitchFamily="2" charset="0"/>
                      </a:endParaRPr>
                    </a:p>
                  </a:txBody>
                  <a:tcPr marL="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79247004"/>
                  </a:ext>
                </a:extLst>
              </a:tr>
              <a:tr h="244721">
                <a:tc>
                  <a:txBody>
                    <a:bodyPr/>
                    <a:lstStyle/>
                    <a:p>
                      <a:pPr algn="ctr"/>
                      <a:r>
                        <a:rPr lang="en-CA" sz="1000" b="1">
                          <a:solidFill>
                            <a:schemeClr val="tx1"/>
                          </a:solidFill>
                          <a:latin typeface="Roboto" panose="02000000000000000000" pitchFamily="2" charset="0"/>
                          <a:ea typeface="Roboto" panose="02000000000000000000" pitchFamily="2" charset="0"/>
                        </a:rPr>
                        <a:t>13</a:t>
                      </a:r>
                    </a:p>
                  </a:txBody>
                  <a:tcPr marL="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2">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a:ln>
                            <a:noFill/>
                          </a:ln>
                          <a:solidFill>
                            <a:srgbClr val="4A4A4A"/>
                          </a:solidFill>
                          <a:effectLst/>
                          <a:uLnTx/>
                          <a:uFillTx/>
                          <a:latin typeface="Roboto" panose="02000000000000000000" pitchFamily="2" charset="0"/>
                          <a:ea typeface="Roboto" panose="02000000000000000000" pitchFamily="2" charset="0"/>
                          <a:cs typeface="+mn-cs"/>
                        </a:rPr>
                        <a:t>Research New Technology</a:t>
                      </a:r>
                    </a:p>
                  </a:txBody>
                  <a:tcPr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endParaRPr lang="en-US"/>
                    </a:p>
                  </a:txBody>
                  <a:tcPr/>
                </a:tc>
                <a:tc>
                  <a:txBody>
                    <a:bodyPr/>
                    <a:lstStyle/>
                    <a:p>
                      <a:pPr algn="ctr"/>
                      <a:endParaRPr lang="en-CA" sz="800">
                        <a:latin typeface="Roboto" panose="02000000000000000000" pitchFamily="2" charset="0"/>
                        <a:ea typeface="Roboto" panose="02000000000000000000" pitchFamily="2" charset="0"/>
                      </a:endParaRPr>
                    </a:p>
                  </a:txBody>
                  <a:tcPr marL="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CA" sz="800">
                        <a:latin typeface="Roboto" panose="02000000000000000000" pitchFamily="2" charset="0"/>
                        <a:ea typeface="Roboto" panose="02000000000000000000" pitchFamily="2" charset="0"/>
                      </a:endParaRPr>
                    </a:p>
                  </a:txBody>
                  <a:tcPr marL="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CA" sz="800">
                        <a:latin typeface="Roboto" panose="02000000000000000000" pitchFamily="2" charset="0"/>
                        <a:ea typeface="Roboto" panose="02000000000000000000" pitchFamily="2" charset="0"/>
                      </a:endParaRPr>
                    </a:p>
                  </a:txBody>
                  <a:tcPr marL="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CA" sz="800">
                        <a:latin typeface="Roboto" panose="02000000000000000000" pitchFamily="2" charset="0"/>
                        <a:ea typeface="Roboto" panose="02000000000000000000" pitchFamily="2" charset="0"/>
                      </a:endParaRPr>
                    </a:p>
                  </a:txBody>
                  <a:tcPr marL="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CA" sz="800">
                        <a:latin typeface="Roboto" panose="02000000000000000000" pitchFamily="2" charset="0"/>
                        <a:ea typeface="Roboto" panose="02000000000000000000" pitchFamily="2" charset="0"/>
                      </a:endParaRPr>
                    </a:p>
                  </a:txBody>
                  <a:tcPr marL="0" marR="0" marT="0" marB="0" anchor="ctr">
                    <a:lnL w="6350" cap="flat" cmpd="sng" algn="ctr">
                      <a:solidFill>
                        <a:schemeClr val="tx1">
                          <a:lumMod val="40000"/>
                          <a:lumOff val="60000"/>
                        </a:schemeClr>
                      </a:solidFill>
                      <a:prstDash val="solid"/>
                      <a:round/>
                      <a:headEnd type="none" w="med" len="med"/>
                      <a:tailEnd type="none" w="med" len="med"/>
                    </a:lnL>
                    <a:lnR w="6350" cap="flat" cmpd="sng" algn="ctr">
                      <a:solidFill>
                        <a:schemeClr val="tx1">
                          <a:lumMod val="40000"/>
                          <a:lumOff val="60000"/>
                        </a:schemeClr>
                      </a:solidFill>
                      <a:prstDash val="solid"/>
                      <a:round/>
                      <a:headEnd type="none" w="med" len="med"/>
                      <a:tailEnd type="none" w="med" len="med"/>
                    </a:lnR>
                    <a:lnT w="6350" cap="flat" cmpd="sng" algn="ctr">
                      <a:solidFill>
                        <a:schemeClr val="tx1">
                          <a:lumMod val="40000"/>
                          <a:lumOff val="60000"/>
                        </a:schemeClr>
                      </a:solidFill>
                      <a:prstDash val="solid"/>
                      <a:round/>
                      <a:headEnd type="none" w="med" len="med"/>
                      <a:tailEnd type="none" w="med" len="med"/>
                    </a:lnT>
                    <a:lnB w="635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35822119"/>
                  </a:ext>
                </a:extLst>
              </a:tr>
            </a:tbl>
          </a:graphicData>
        </a:graphic>
      </p:graphicFrame>
      <p:sp>
        <p:nvSpPr>
          <p:cNvPr id="5" name="Rectangle 4">
            <a:extLst>
              <a:ext uri="{FF2B5EF4-FFF2-40B4-BE49-F238E27FC236}">
                <a16:creationId xmlns:a16="http://schemas.microsoft.com/office/drawing/2014/main" id="{B4EBD5F5-241A-F50B-4613-F2C0CE653887}"/>
              </a:ext>
            </a:extLst>
          </p:cNvPr>
          <p:cNvSpPr/>
          <p:nvPr/>
        </p:nvSpPr>
        <p:spPr>
          <a:xfrm>
            <a:off x="6804212" y="1960080"/>
            <a:ext cx="4930585" cy="28331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ectangle 6">
            <a:extLst>
              <a:ext uri="{FF2B5EF4-FFF2-40B4-BE49-F238E27FC236}">
                <a16:creationId xmlns:a16="http://schemas.microsoft.com/office/drawing/2014/main" id="{E9E1688D-8B60-EE22-A99E-A6E4225E0942}"/>
              </a:ext>
            </a:extLst>
          </p:cNvPr>
          <p:cNvSpPr/>
          <p:nvPr/>
        </p:nvSpPr>
        <p:spPr>
          <a:xfrm>
            <a:off x="7333036" y="2244458"/>
            <a:ext cx="4401762" cy="28331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a:extLst>
              <a:ext uri="{FF2B5EF4-FFF2-40B4-BE49-F238E27FC236}">
                <a16:creationId xmlns:a16="http://schemas.microsoft.com/office/drawing/2014/main" id="{0471C888-BCD6-8D55-509D-D5A9C8BE4E67}"/>
              </a:ext>
            </a:extLst>
          </p:cNvPr>
          <p:cNvSpPr/>
          <p:nvPr/>
        </p:nvSpPr>
        <p:spPr>
          <a:xfrm>
            <a:off x="7333035" y="4199635"/>
            <a:ext cx="1093789" cy="283312"/>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10">
            <a:extLst>
              <a:ext uri="{FF2B5EF4-FFF2-40B4-BE49-F238E27FC236}">
                <a16:creationId xmlns:a16="http://schemas.microsoft.com/office/drawing/2014/main" id="{8052DBB5-9F47-F29D-6463-4F17EAA61937}"/>
              </a:ext>
            </a:extLst>
          </p:cNvPr>
          <p:cNvSpPr/>
          <p:nvPr/>
        </p:nvSpPr>
        <p:spPr>
          <a:xfrm>
            <a:off x="6805006" y="4462460"/>
            <a:ext cx="528029" cy="283312"/>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11">
            <a:extLst>
              <a:ext uri="{FF2B5EF4-FFF2-40B4-BE49-F238E27FC236}">
                <a16:creationId xmlns:a16="http://schemas.microsoft.com/office/drawing/2014/main" id="{FEDB8F66-E7F4-A7AE-5A2C-2AB7529A59CF}"/>
              </a:ext>
            </a:extLst>
          </p:cNvPr>
          <p:cNvSpPr/>
          <p:nvPr/>
        </p:nvSpPr>
        <p:spPr>
          <a:xfrm>
            <a:off x="6223841" y="4735480"/>
            <a:ext cx="5510956" cy="283312"/>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a:extLst>
              <a:ext uri="{FF2B5EF4-FFF2-40B4-BE49-F238E27FC236}">
                <a16:creationId xmlns:a16="http://schemas.microsoft.com/office/drawing/2014/main" id="{271D57DF-1A2D-103E-FB16-F61BEAAB7F58}"/>
              </a:ext>
            </a:extLst>
          </p:cNvPr>
          <p:cNvSpPr/>
          <p:nvPr/>
        </p:nvSpPr>
        <p:spPr>
          <a:xfrm>
            <a:off x="6223841" y="5293838"/>
            <a:ext cx="5510956" cy="28331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ectangle 13">
            <a:extLst>
              <a:ext uri="{FF2B5EF4-FFF2-40B4-BE49-F238E27FC236}">
                <a16:creationId xmlns:a16="http://schemas.microsoft.com/office/drawing/2014/main" id="{E1768F45-C776-F0FC-F51C-89A509C18FB2}"/>
              </a:ext>
            </a:extLst>
          </p:cNvPr>
          <p:cNvSpPr/>
          <p:nvPr/>
        </p:nvSpPr>
        <p:spPr>
          <a:xfrm>
            <a:off x="7333035" y="5538935"/>
            <a:ext cx="2205601" cy="28331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3">
            <a:extLst>
              <a:ext uri="{FF2B5EF4-FFF2-40B4-BE49-F238E27FC236}">
                <a16:creationId xmlns:a16="http://schemas.microsoft.com/office/drawing/2014/main" id="{0A6BF139-B9DF-4764-DD5F-6F3349077F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015" y="6273155"/>
            <a:ext cx="706441" cy="396142"/>
          </a:xfrm>
          <a:prstGeom prst="rect">
            <a:avLst/>
          </a:prstGeom>
        </p:spPr>
      </p:pic>
      <p:sp>
        <p:nvSpPr>
          <p:cNvPr id="6" name="Rectangle 5">
            <a:extLst>
              <a:ext uri="{FF2B5EF4-FFF2-40B4-BE49-F238E27FC236}">
                <a16:creationId xmlns:a16="http://schemas.microsoft.com/office/drawing/2014/main" id="{2FE5728C-40EB-F8FB-ECB7-2A1991653DE5}"/>
              </a:ext>
            </a:extLst>
          </p:cNvPr>
          <p:cNvSpPr/>
          <p:nvPr/>
        </p:nvSpPr>
        <p:spPr>
          <a:xfrm>
            <a:off x="7333035" y="2528514"/>
            <a:ext cx="4401762" cy="28331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a:extLst>
              <a:ext uri="{FF2B5EF4-FFF2-40B4-BE49-F238E27FC236}">
                <a16:creationId xmlns:a16="http://schemas.microsoft.com/office/drawing/2014/main" id="{81A7B365-0838-6C1B-88B5-B2173BCFCAA0}"/>
              </a:ext>
            </a:extLst>
          </p:cNvPr>
          <p:cNvSpPr/>
          <p:nvPr/>
        </p:nvSpPr>
        <p:spPr>
          <a:xfrm>
            <a:off x="7333035" y="2816585"/>
            <a:ext cx="4401762" cy="28331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Rectangle 15">
            <a:extLst>
              <a:ext uri="{FF2B5EF4-FFF2-40B4-BE49-F238E27FC236}">
                <a16:creationId xmlns:a16="http://schemas.microsoft.com/office/drawing/2014/main" id="{098A700E-D43D-935D-9FC6-75B160A89F4A}"/>
              </a:ext>
            </a:extLst>
          </p:cNvPr>
          <p:cNvSpPr/>
          <p:nvPr/>
        </p:nvSpPr>
        <p:spPr>
          <a:xfrm>
            <a:off x="7817130" y="3361694"/>
            <a:ext cx="1721506" cy="28331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Rectangle 16">
            <a:extLst>
              <a:ext uri="{FF2B5EF4-FFF2-40B4-BE49-F238E27FC236}">
                <a16:creationId xmlns:a16="http://schemas.microsoft.com/office/drawing/2014/main" id="{1419944A-A66A-C80B-7E41-5901129E8928}"/>
              </a:ext>
            </a:extLst>
          </p:cNvPr>
          <p:cNvSpPr/>
          <p:nvPr/>
        </p:nvSpPr>
        <p:spPr>
          <a:xfrm>
            <a:off x="7333035" y="3094938"/>
            <a:ext cx="4401762" cy="28331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Rectangle 17">
            <a:extLst>
              <a:ext uri="{FF2B5EF4-FFF2-40B4-BE49-F238E27FC236}">
                <a16:creationId xmlns:a16="http://schemas.microsoft.com/office/drawing/2014/main" id="{57BD4AC9-5532-20F0-1E56-8682E42D4D08}"/>
              </a:ext>
            </a:extLst>
          </p:cNvPr>
          <p:cNvSpPr/>
          <p:nvPr/>
        </p:nvSpPr>
        <p:spPr>
          <a:xfrm>
            <a:off x="7333035" y="3649012"/>
            <a:ext cx="1093789" cy="28331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Rectangle 18">
            <a:extLst>
              <a:ext uri="{FF2B5EF4-FFF2-40B4-BE49-F238E27FC236}">
                <a16:creationId xmlns:a16="http://schemas.microsoft.com/office/drawing/2014/main" id="{F7EBBC81-B650-9BC5-DF01-BABBD7EC4EEE}"/>
              </a:ext>
            </a:extLst>
          </p:cNvPr>
          <p:cNvSpPr/>
          <p:nvPr/>
        </p:nvSpPr>
        <p:spPr>
          <a:xfrm>
            <a:off x="6223841" y="5795367"/>
            <a:ext cx="5510956" cy="28331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6628579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Text Placeholder 3">
            <a:extLst>
              <a:ext uri="{FF2B5EF4-FFF2-40B4-BE49-F238E27FC236}">
                <a16:creationId xmlns:a16="http://schemas.microsoft.com/office/drawing/2014/main" id="{73291697-F9F8-9F46-9E18-A62A651EE8FD}"/>
              </a:ext>
            </a:extLst>
          </p:cNvPr>
          <p:cNvSpPr txBox="1">
            <a:spLocks/>
          </p:cNvSpPr>
          <p:nvPr/>
        </p:nvSpPr>
        <p:spPr>
          <a:xfrm>
            <a:off x="355977" y="323862"/>
            <a:ext cx="11274048" cy="783354"/>
          </a:xfrm>
          <a:prstGeom prst="rect">
            <a:avLst/>
          </a:prstGeom>
        </p:spPr>
        <p:txBody>
          <a:bodyPr vert="horz" lIns="0" tIns="0" rIns="0" bIns="0" rtlCol="0" anchor="t" anchorCtr="0">
            <a:noAutofit/>
          </a:bodyPr>
          <a:lstStyle>
            <a:lvl1pPr defTabSz="914400">
              <a:lnSpc>
                <a:spcPct val="90000"/>
              </a:lnSpc>
              <a:spcBef>
                <a:spcPct val="0"/>
              </a:spcBef>
              <a:buNone/>
              <a:defRPr sz="3600" b="1" i="0">
                <a:solidFill>
                  <a:srgbClr val="4A4A4A"/>
                </a:solidFill>
                <a:latin typeface="+mj-lt"/>
                <a:ea typeface="+mj-ea"/>
                <a:cs typeface="Arial" panose="020B0604020202020204" pitchFamily="34" charset="0"/>
              </a:defRPr>
            </a:lvl1pPr>
            <a:lvl2pPr marL="277246">
              <a:defRPr sz="4400" b="1" i="0">
                <a:solidFill>
                  <a:schemeClr val="bg1"/>
                </a:solidFill>
                <a:latin typeface="Montserrat SemiBold" pitchFamily="2" charset="77"/>
                <a:ea typeface="+mn-ea"/>
                <a:cs typeface="+mn-cs"/>
              </a:defRPr>
            </a:lvl2pPr>
            <a:lvl3pPr marL="554492">
              <a:defRPr sz="4400" b="1" i="0">
                <a:solidFill>
                  <a:schemeClr val="bg1"/>
                </a:solidFill>
                <a:latin typeface="Montserrat SemiBold" pitchFamily="2" charset="77"/>
                <a:ea typeface="+mn-ea"/>
                <a:cs typeface="+mn-cs"/>
              </a:defRPr>
            </a:lvl3pPr>
            <a:lvl4pPr marL="831738">
              <a:defRPr sz="4400" b="1" i="0">
                <a:solidFill>
                  <a:schemeClr val="bg1"/>
                </a:solidFill>
                <a:latin typeface="Montserrat SemiBold" pitchFamily="2" charset="77"/>
                <a:ea typeface="+mn-ea"/>
                <a:cs typeface="+mn-cs"/>
              </a:defRPr>
            </a:lvl4pPr>
            <a:lvl5pPr marL="1108984">
              <a:defRPr sz="4400" b="1" i="0">
                <a:solidFill>
                  <a:schemeClr val="bg1"/>
                </a:solidFill>
                <a:latin typeface="Montserrat SemiBold" pitchFamily="2" charset="77"/>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a:lstStyle>
          <a:p>
            <a:r>
              <a:rPr lang="en-US"/>
              <a:t>IT’s key initiative plan comprises </a:t>
            </a:r>
            <a:r>
              <a:rPr lang="en-US">
                <a:solidFill>
                  <a:srgbClr val="00579B"/>
                </a:solidFill>
              </a:rPr>
              <a:t>13</a:t>
            </a:r>
            <a:r>
              <a:rPr lang="en-US"/>
              <a:t> initiatives to helps us achieve four main IT goals</a:t>
            </a:r>
            <a:endParaRPr lang="en-CA"/>
          </a:p>
        </p:txBody>
      </p:sp>
      <p:sp>
        <p:nvSpPr>
          <p:cNvPr id="59" name="Rectangle 58">
            <a:extLst>
              <a:ext uri="{FF2B5EF4-FFF2-40B4-BE49-F238E27FC236}">
                <a16:creationId xmlns:a16="http://schemas.microsoft.com/office/drawing/2014/main" id="{838A9B54-AB0E-B348-8156-683252AC31EB}"/>
              </a:ext>
            </a:extLst>
          </p:cNvPr>
          <p:cNvSpPr/>
          <p:nvPr/>
        </p:nvSpPr>
        <p:spPr>
          <a:xfrm>
            <a:off x="3501635" y="1590709"/>
            <a:ext cx="137149" cy="3119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CA" sz="1800">
              <a:solidFill>
                <a:prstClr val="white"/>
              </a:solidFill>
              <a:latin typeface="Roboto Condensed Light"/>
            </a:endParaRPr>
          </a:p>
        </p:txBody>
      </p:sp>
      <p:sp>
        <p:nvSpPr>
          <p:cNvPr id="92" name="TextBox 91">
            <a:extLst>
              <a:ext uri="{FF2B5EF4-FFF2-40B4-BE49-F238E27FC236}">
                <a16:creationId xmlns:a16="http://schemas.microsoft.com/office/drawing/2014/main" id="{45E39812-5E47-AC49-A3A2-26BF2DC6A1BF}"/>
              </a:ext>
            </a:extLst>
          </p:cNvPr>
          <p:cNvSpPr txBox="1"/>
          <p:nvPr/>
        </p:nvSpPr>
        <p:spPr>
          <a:xfrm>
            <a:off x="6993919" y="2219144"/>
            <a:ext cx="4290205" cy="444609"/>
          </a:xfrm>
          <a:prstGeom prst="rect">
            <a:avLst/>
          </a:prstGeom>
          <a:noFill/>
        </p:spPr>
        <p:txBody>
          <a:bodyPr wrap="square" lIns="0" tIns="0" rIns="0" bIns="0" rtlCol="0" anchor="t">
            <a:spAutoFit/>
          </a:bodyPr>
          <a:lstStyle/>
          <a:p>
            <a:pPr defTabSz="914217">
              <a:lnSpc>
                <a:spcPts val="1750"/>
              </a:lnSpc>
            </a:pPr>
            <a:r>
              <a:rPr lang="en-US" sz="1200">
                <a:solidFill>
                  <a:srgbClr val="4A4A4A"/>
                </a:solidFill>
                <a:ea typeface="Roboto Light" panose="02000000000000000000" pitchFamily="2" charset="0"/>
                <a:cs typeface="Roboto Light" panose="02000000000000000000" pitchFamily="2" charset="0"/>
              </a:rPr>
              <a:t>Create a plan to modernize all legacy applications and improve User Interface for external facing applications.</a:t>
            </a:r>
          </a:p>
        </p:txBody>
      </p:sp>
      <p:sp>
        <p:nvSpPr>
          <p:cNvPr id="93" name="TextBox 92">
            <a:extLst>
              <a:ext uri="{FF2B5EF4-FFF2-40B4-BE49-F238E27FC236}">
                <a16:creationId xmlns:a16="http://schemas.microsoft.com/office/drawing/2014/main" id="{62665C74-26A5-3E45-8C9C-D5B715A59261}"/>
              </a:ext>
            </a:extLst>
          </p:cNvPr>
          <p:cNvSpPr txBox="1"/>
          <p:nvPr/>
        </p:nvSpPr>
        <p:spPr>
          <a:xfrm>
            <a:off x="6993919" y="2977250"/>
            <a:ext cx="4290206" cy="670055"/>
          </a:xfrm>
          <a:prstGeom prst="rect">
            <a:avLst/>
          </a:prstGeom>
          <a:noFill/>
        </p:spPr>
        <p:txBody>
          <a:bodyPr wrap="square" lIns="0" tIns="0" rIns="0" bIns="0" rtlCol="0" anchor="t">
            <a:spAutoFit/>
          </a:bodyPr>
          <a:lstStyle/>
          <a:p>
            <a:pPr defTabSz="914217">
              <a:lnSpc>
                <a:spcPts val="1750"/>
              </a:lnSpc>
            </a:pPr>
            <a:r>
              <a:rPr lang="en-US" sz="1200">
                <a:solidFill>
                  <a:srgbClr val="4A4A4A"/>
                </a:solidFill>
                <a:ea typeface="Roboto Light" panose="02000000000000000000" pitchFamily="2" charset="0"/>
                <a:cs typeface="Roboto Light" panose="02000000000000000000" pitchFamily="2" charset="0"/>
              </a:rPr>
              <a:t>Data is the foundation of all analytical work at the PUC. We will focus on making high-quality, trustworthy information readily available to the agency.</a:t>
            </a:r>
          </a:p>
        </p:txBody>
      </p:sp>
      <p:sp>
        <p:nvSpPr>
          <p:cNvPr id="94" name="TextBox 93">
            <a:extLst>
              <a:ext uri="{FF2B5EF4-FFF2-40B4-BE49-F238E27FC236}">
                <a16:creationId xmlns:a16="http://schemas.microsoft.com/office/drawing/2014/main" id="{8330EA39-0AB7-FB4B-ABFA-AE663581688A}"/>
              </a:ext>
            </a:extLst>
          </p:cNvPr>
          <p:cNvSpPr txBox="1"/>
          <p:nvPr/>
        </p:nvSpPr>
        <p:spPr>
          <a:xfrm>
            <a:off x="6993919" y="4025600"/>
            <a:ext cx="4484908" cy="906274"/>
          </a:xfrm>
          <a:prstGeom prst="rect">
            <a:avLst/>
          </a:prstGeom>
          <a:noFill/>
        </p:spPr>
        <p:txBody>
          <a:bodyPr wrap="square" lIns="0" tIns="0" rIns="0" bIns="0" rtlCol="0" anchor="t">
            <a:spAutoFit/>
          </a:bodyPr>
          <a:lstStyle>
            <a:defPPr>
              <a:defRPr lang="en-US"/>
            </a:defPPr>
            <a:lvl1pPr algn="just" defTabSz="914217">
              <a:lnSpc>
                <a:spcPts val="1750"/>
              </a:lnSpc>
              <a:defRPr sz="1200">
                <a:latin typeface="Lato Light" panose="020F0502020204030203" pitchFamily="34" charset="0"/>
                <a:ea typeface="Lato Light" panose="020F0502020204030203" pitchFamily="34" charset="0"/>
                <a:cs typeface="Lato Light" panose="020F0502020204030203" pitchFamily="34" charset="0"/>
              </a:defRPr>
            </a:lvl1pPr>
          </a:lstStyle>
          <a:p>
            <a:pPr algn="l"/>
            <a:r>
              <a:rPr lang="en-US">
                <a:solidFill>
                  <a:srgbClr val="4A4A4A"/>
                </a:solidFill>
                <a:latin typeface="+mn-lt"/>
                <a:ea typeface="Roboto Light" panose="02000000000000000000" pitchFamily="2" charset="0"/>
                <a:cs typeface="Roboto Light" panose="02000000000000000000" pitchFamily="2" charset="0"/>
              </a:rPr>
              <a:t>The current IT satisfaction rating is 90% for 2024.  We can always improve on this score. Technology can be used to improve business processes and make employees’ lives easier. We plan to provide better communication to our customers.</a:t>
            </a:r>
          </a:p>
        </p:txBody>
      </p:sp>
      <p:grpSp>
        <p:nvGrpSpPr>
          <p:cNvPr id="6" name="Group 5">
            <a:extLst>
              <a:ext uri="{FF2B5EF4-FFF2-40B4-BE49-F238E27FC236}">
                <a16:creationId xmlns:a16="http://schemas.microsoft.com/office/drawing/2014/main" id="{54D4F03D-B784-F949-B8A7-C8F0230AD46D}"/>
              </a:ext>
            </a:extLst>
          </p:cNvPr>
          <p:cNvGrpSpPr/>
          <p:nvPr/>
        </p:nvGrpSpPr>
        <p:grpSpPr>
          <a:xfrm>
            <a:off x="4642034" y="2919172"/>
            <a:ext cx="1836144" cy="804498"/>
            <a:chOff x="5261459" y="3236557"/>
            <a:chExt cx="2621695" cy="1262900"/>
          </a:xfrm>
        </p:grpSpPr>
        <p:pic>
          <p:nvPicPr>
            <p:cNvPr id="53" name="Picture 52">
              <a:extLst>
                <a:ext uri="{FF2B5EF4-FFF2-40B4-BE49-F238E27FC236}">
                  <a16:creationId xmlns:a16="http://schemas.microsoft.com/office/drawing/2014/main" id="{B606898D-59D6-6740-B57E-3A0CFBA6C625}"/>
                </a:ext>
              </a:extLst>
            </p:cNvPr>
            <p:cNvPicPr>
              <a:picLocks noChangeAspect="1"/>
            </p:cNvPicPr>
            <p:nvPr/>
          </p:nvPicPr>
          <p:blipFill>
            <a:blip r:embed="rId3"/>
            <a:stretch>
              <a:fillRect/>
            </a:stretch>
          </p:blipFill>
          <p:spPr>
            <a:xfrm>
              <a:off x="6163622" y="3236557"/>
              <a:ext cx="800100" cy="787400"/>
            </a:xfrm>
            <a:prstGeom prst="rect">
              <a:avLst/>
            </a:prstGeom>
          </p:spPr>
        </p:pic>
        <p:sp>
          <p:nvSpPr>
            <p:cNvPr id="97" name="TextBox 96">
              <a:extLst>
                <a:ext uri="{FF2B5EF4-FFF2-40B4-BE49-F238E27FC236}">
                  <a16:creationId xmlns:a16="http://schemas.microsoft.com/office/drawing/2014/main" id="{1C62993F-693C-5A45-87DB-34D2352527B5}"/>
                </a:ext>
              </a:extLst>
            </p:cNvPr>
            <p:cNvSpPr txBox="1"/>
            <p:nvPr/>
          </p:nvSpPr>
          <p:spPr>
            <a:xfrm>
              <a:off x="5261459" y="4244271"/>
              <a:ext cx="2621695" cy="255186"/>
            </a:xfrm>
            <a:prstGeom prst="rect">
              <a:avLst/>
            </a:prstGeom>
            <a:noFill/>
          </p:spPr>
          <p:txBody>
            <a:bodyPr wrap="square" lIns="0" tIns="0" rIns="0" bIns="0" rtlCol="0" anchor="ctr">
              <a:spAutoFit/>
            </a:bodyPr>
            <a:lstStyle/>
            <a:p>
              <a:pPr algn="ctr" defTabSz="914217"/>
              <a:r>
                <a:rPr lang="en-US" sz="1400">
                  <a:solidFill>
                    <a:schemeClr val="accent4"/>
                  </a:solidFill>
                  <a:latin typeface="+mj-lt"/>
                  <a:cs typeface="Poppins" pitchFamily="2" charset="77"/>
                </a:rPr>
                <a:t>Improve Data Quality</a:t>
              </a:r>
            </a:p>
          </p:txBody>
        </p:sp>
      </p:grpSp>
      <p:sp>
        <p:nvSpPr>
          <p:cNvPr id="101" name="TextBox 100">
            <a:extLst>
              <a:ext uri="{FF2B5EF4-FFF2-40B4-BE49-F238E27FC236}">
                <a16:creationId xmlns:a16="http://schemas.microsoft.com/office/drawing/2014/main" id="{D4A5FA38-CE05-DD4A-8249-F8C90CC28748}"/>
              </a:ext>
            </a:extLst>
          </p:cNvPr>
          <p:cNvSpPr txBox="1"/>
          <p:nvPr/>
        </p:nvSpPr>
        <p:spPr>
          <a:xfrm>
            <a:off x="4821535" y="2441449"/>
            <a:ext cx="1453755" cy="369892"/>
          </a:xfrm>
          <a:prstGeom prst="rect">
            <a:avLst/>
          </a:prstGeom>
          <a:noFill/>
        </p:spPr>
        <p:txBody>
          <a:bodyPr wrap="square" lIns="0" tIns="0" rIns="0" bIns="0" rtlCol="0" anchor="ctr">
            <a:spAutoFit/>
          </a:bodyPr>
          <a:lstStyle/>
          <a:p>
            <a:pPr algn="ctr" defTabSz="914217"/>
            <a:r>
              <a:rPr lang="en-US" sz="1400">
                <a:solidFill>
                  <a:schemeClr val="accent1"/>
                </a:solidFill>
                <a:latin typeface="+mj-lt"/>
                <a:cs typeface="Poppins" pitchFamily="2" charset="77"/>
              </a:rPr>
              <a:t>Modernize Legacy Application</a:t>
            </a:r>
          </a:p>
        </p:txBody>
      </p:sp>
      <p:grpSp>
        <p:nvGrpSpPr>
          <p:cNvPr id="7" name="Group 6">
            <a:extLst>
              <a:ext uri="{FF2B5EF4-FFF2-40B4-BE49-F238E27FC236}">
                <a16:creationId xmlns:a16="http://schemas.microsoft.com/office/drawing/2014/main" id="{ABE5B9A9-6AF8-714D-8049-BF3878839238}"/>
              </a:ext>
            </a:extLst>
          </p:cNvPr>
          <p:cNvGrpSpPr/>
          <p:nvPr/>
        </p:nvGrpSpPr>
        <p:grpSpPr>
          <a:xfrm>
            <a:off x="4692231" y="3938503"/>
            <a:ext cx="1735750" cy="936144"/>
            <a:chOff x="5437580" y="5237647"/>
            <a:chExt cx="2332063" cy="1300758"/>
          </a:xfrm>
        </p:grpSpPr>
        <p:pic>
          <p:nvPicPr>
            <p:cNvPr id="52" name="Picture 51">
              <a:extLst>
                <a:ext uri="{FF2B5EF4-FFF2-40B4-BE49-F238E27FC236}">
                  <a16:creationId xmlns:a16="http://schemas.microsoft.com/office/drawing/2014/main" id="{EE19AF46-42A2-1644-8926-2CE0CDE34A3A}"/>
                </a:ext>
              </a:extLst>
            </p:cNvPr>
            <p:cNvPicPr>
              <a:picLocks noChangeAspect="1"/>
            </p:cNvPicPr>
            <p:nvPr/>
          </p:nvPicPr>
          <p:blipFill>
            <a:blip r:embed="rId4"/>
            <a:stretch>
              <a:fillRect/>
            </a:stretch>
          </p:blipFill>
          <p:spPr>
            <a:xfrm>
              <a:off x="6219051" y="5237647"/>
              <a:ext cx="700823" cy="700822"/>
            </a:xfrm>
            <a:prstGeom prst="rect">
              <a:avLst/>
            </a:prstGeom>
          </p:spPr>
        </p:pic>
        <p:sp>
          <p:nvSpPr>
            <p:cNvPr id="103" name="TextBox 102">
              <a:extLst>
                <a:ext uri="{FF2B5EF4-FFF2-40B4-BE49-F238E27FC236}">
                  <a16:creationId xmlns:a16="http://schemas.microsoft.com/office/drawing/2014/main" id="{F9218FAB-CFF9-5E4B-9BA3-C6DB815A6B50}"/>
                </a:ext>
              </a:extLst>
            </p:cNvPr>
            <p:cNvSpPr txBox="1"/>
            <p:nvPr/>
          </p:nvSpPr>
          <p:spPr>
            <a:xfrm>
              <a:off x="5437580" y="6028034"/>
              <a:ext cx="2332063" cy="510371"/>
            </a:xfrm>
            <a:prstGeom prst="rect">
              <a:avLst/>
            </a:prstGeom>
            <a:noFill/>
          </p:spPr>
          <p:txBody>
            <a:bodyPr wrap="square" lIns="0" tIns="0" rIns="0" bIns="0" rtlCol="0" anchor="ctr">
              <a:spAutoFit/>
            </a:bodyPr>
            <a:lstStyle/>
            <a:p>
              <a:pPr algn="ctr" defTabSz="914217"/>
              <a:r>
                <a:rPr lang="en-US" sz="1400">
                  <a:solidFill>
                    <a:schemeClr val="accent6"/>
                  </a:solidFill>
                  <a:latin typeface="+mj-lt"/>
                  <a:cs typeface="Poppins" pitchFamily="2" charset="77"/>
                </a:rPr>
                <a:t>Raise End-User Satisfaction</a:t>
              </a:r>
            </a:p>
          </p:txBody>
        </p:sp>
      </p:grpSp>
      <p:graphicFrame>
        <p:nvGraphicFramePr>
          <p:cNvPr id="105" name="Table 4">
            <a:extLst>
              <a:ext uri="{FF2B5EF4-FFF2-40B4-BE49-F238E27FC236}">
                <a16:creationId xmlns:a16="http://schemas.microsoft.com/office/drawing/2014/main" id="{42FFA9BD-AAB1-AE4C-A326-DF07987A77A0}"/>
              </a:ext>
            </a:extLst>
          </p:cNvPr>
          <p:cNvGraphicFramePr>
            <a:graphicFrameLocks noGrp="1"/>
          </p:cNvGraphicFramePr>
          <p:nvPr>
            <p:extLst>
              <p:ext uri="{D42A27DB-BD31-4B8C-83A1-F6EECF244321}">
                <p14:modId xmlns:p14="http://schemas.microsoft.com/office/powerpoint/2010/main" val="2888369823"/>
              </p:ext>
            </p:extLst>
          </p:nvPr>
        </p:nvGraphicFramePr>
        <p:xfrm>
          <a:off x="371475" y="1671474"/>
          <a:ext cx="3130160" cy="4031245"/>
        </p:xfrm>
        <a:graphic>
          <a:graphicData uri="http://schemas.openxmlformats.org/drawingml/2006/table">
            <a:tbl>
              <a:tblPr firstRow="1" bandRow="1">
                <a:tableStyleId>{F2DE63D5-997A-4646-A377-4702673A728D}</a:tableStyleId>
              </a:tblPr>
              <a:tblGrid>
                <a:gridCol w="3130160">
                  <a:extLst>
                    <a:ext uri="{9D8B030D-6E8A-4147-A177-3AD203B41FA5}">
                      <a16:colId xmlns:a16="http://schemas.microsoft.com/office/drawing/2014/main" val="1754463959"/>
                    </a:ext>
                  </a:extLst>
                </a:gridCol>
              </a:tblGrid>
              <a:tr h="556837">
                <a:tc>
                  <a:txBody>
                    <a:bodyPr/>
                    <a:lstStyle/>
                    <a:p>
                      <a:r>
                        <a:rPr lang="en-US" sz="1400" b="1" i="0">
                          <a:solidFill>
                            <a:schemeClr val="bg1"/>
                          </a:solidFill>
                          <a:latin typeface="+mj-lt"/>
                          <a:ea typeface="Roboto" panose="02000000000000000000" pitchFamily="2" charset="0"/>
                        </a:rPr>
                        <a:t>Key IT initiatives</a:t>
                      </a:r>
                      <a:endParaRPr lang="en-CA" sz="1400" b="1" i="0">
                        <a:solidFill>
                          <a:schemeClr val="bg1"/>
                        </a:solidFill>
                        <a:latin typeface="+mj-lt"/>
                        <a:ea typeface="Roboto" panose="02000000000000000000" pitchFamily="2"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solidFill>
                      <a:srgbClr val="00579B"/>
                    </a:solidFill>
                  </a:tcPr>
                </a:tc>
                <a:extLst>
                  <a:ext uri="{0D108BD9-81ED-4DB2-BD59-A6C34878D82A}">
                    <a16:rowId xmlns:a16="http://schemas.microsoft.com/office/drawing/2014/main" val="3577769102"/>
                  </a:ext>
                </a:extLst>
              </a:tr>
              <a:tr h="236983">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CA" sz="1000" b="0" i="0" kern="1200">
                          <a:solidFill>
                            <a:schemeClr val="tx1">
                              <a:lumMod val="95000"/>
                              <a:lumOff val="5000"/>
                            </a:schemeClr>
                          </a:solidFill>
                          <a:latin typeface="+mn-lt"/>
                          <a:ea typeface="Roboto" panose="02000000000000000000" pitchFamily="2" charset="0"/>
                          <a:cs typeface="+mn-cs"/>
                        </a:rPr>
                        <a:t>Modernize legacy applications</a:t>
                      </a:r>
                    </a:p>
                  </a:txBody>
                  <a:tcPr marL="91416" marR="91416" marT="45708" marB="4570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08917053"/>
                  </a:ext>
                </a:extLst>
              </a:tr>
              <a:tr h="145567">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sz="1000" b="0" i="0" kern="1200">
                          <a:solidFill>
                            <a:schemeClr val="tx1">
                              <a:lumMod val="95000"/>
                              <a:lumOff val="5000"/>
                            </a:schemeClr>
                          </a:solidFill>
                          <a:latin typeface="+mn-lt"/>
                          <a:ea typeface="Roboto" panose="02000000000000000000" pitchFamily="2" charset="0"/>
                          <a:cs typeface="+mn-cs"/>
                        </a:rPr>
                        <a:t>Improve Data collection and Data management</a:t>
                      </a:r>
                    </a:p>
                  </a:txBody>
                  <a:tcPr marL="91416" marR="91416" marT="45708" marB="4570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31627875"/>
                  </a:ext>
                </a:extLst>
              </a:tr>
              <a:tr h="0">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sz="1000" b="0" i="0" kern="1200">
                          <a:solidFill>
                            <a:schemeClr val="tx1">
                              <a:lumMod val="95000"/>
                              <a:lumOff val="5000"/>
                            </a:schemeClr>
                          </a:solidFill>
                          <a:latin typeface="+mn-lt"/>
                          <a:ea typeface="Roboto" panose="02000000000000000000" pitchFamily="2" charset="0"/>
                          <a:cs typeface="+mn-cs"/>
                        </a:rPr>
                        <a:t>Improve Data mapping, collection, and management</a:t>
                      </a:r>
                    </a:p>
                  </a:txBody>
                  <a:tcPr marL="91416" marR="91416" marT="45708" marB="4570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0689622"/>
                  </a:ext>
                </a:extLst>
              </a:tr>
              <a:tr h="0">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sz="1000" b="0" i="0" kern="1200">
                          <a:solidFill>
                            <a:schemeClr val="tx1">
                              <a:lumMod val="95000"/>
                              <a:lumOff val="5000"/>
                            </a:schemeClr>
                          </a:solidFill>
                          <a:latin typeface="+mn-lt"/>
                          <a:ea typeface="Roboto" panose="02000000000000000000" pitchFamily="2" charset="0"/>
                          <a:cs typeface="+mn-cs"/>
                        </a:rPr>
                        <a:t>Improve Internal and External collaboration</a:t>
                      </a:r>
                    </a:p>
                  </a:txBody>
                  <a:tcPr marL="91416" marR="91416" marT="45708" marB="4570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22762258"/>
                  </a:ext>
                </a:extLst>
              </a:tr>
              <a:tr h="0">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sz="1000" b="0" i="0" kern="1200">
                          <a:solidFill>
                            <a:schemeClr val="tx1">
                              <a:lumMod val="95000"/>
                              <a:lumOff val="5000"/>
                            </a:schemeClr>
                          </a:solidFill>
                          <a:latin typeface="+mn-lt"/>
                          <a:ea typeface="Roboto" panose="02000000000000000000" pitchFamily="2" charset="0"/>
                          <a:cs typeface="+mn-cs"/>
                        </a:rPr>
                        <a:t>Improve data access for the public</a:t>
                      </a:r>
                    </a:p>
                  </a:txBody>
                  <a:tcPr marL="91416" marR="91416" marT="45708" marB="4570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0322381"/>
                  </a:ext>
                </a:extLst>
              </a:tr>
              <a:tr h="0">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CA" sz="1000" b="0" i="0" kern="1200">
                          <a:solidFill>
                            <a:schemeClr val="tx1">
                              <a:lumMod val="95000"/>
                              <a:lumOff val="5000"/>
                            </a:schemeClr>
                          </a:solidFill>
                          <a:latin typeface="+mn-lt"/>
                          <a:ea typeface="Roboto" panose="02000000000000000000" pitchFamily="2" charset="0"/>
                          <a:cs typeface="+mn-cs"/>
                        </a:rPr>
                        <a:t>Improve external communication - web-site redesign</a:t>
                      </a:r>
                    </a:p>
                  </a:txBody>
                  <a:tcPr marL="91416" marR="91416" marT="45708" marB="4570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90727728"/>
                  </a:ext>
                </a:extLst>
              </a:tr>
              <a:tr h="0">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sz="1000" b="0" i="0" kern="1200">
                          <a:solidFill>
                            <a:schemeClr val="tx1">
                              <a:lumMod val="95000"/>
                              <a:lumOff val="5000"/>
                            </a:schemeClr>
                          </a:solidFill>
                          <a:latin typeface="+mn-lt"/>
                          <a:ea typeface="Roboto" panose="02000000000000000000" pitchFamily="2" charset="0"/>
                          <a:cs typeface="+mn-cs"/>
                        </a:rPr>
                        <a:t>Introduce Power BI to employees and provide training</a:t>
                      </a:r>
                    </a:p>
                  </a:txBody>
                  <a:tcPr marL="91416" marR="91416" marT="45708" marB="4570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8618198"/>
                  </a:ext>
                </a:extLst>
              </a:tr>
              <a:tr h="0">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sz="1000" b="0" i="0" kern="1200">
                          <a:solidFill>
                            <a:schemeClr val="tx1">
                              <a:lumMod val="95000"/>
                              <a:lumOff val="5000"/>
                            </a:schemeClr>
                          </a:solidFill>
                          <a:latin typeface="+mn-lt"/>
                          <a:ea typeface="Roboto" panose="02000000000000000000" pitchFamily="2" charset="0"/>
                          <a:cs typeface="+mn-cs"/>
                        </a:rPr>
                        <a:t>Complete and communicate an IT strategy</a:t>
                      </a:r>
                    </a:p>
                  </a:txBody>
                  <a:tcPr marL="91416" marR="91416" marT="45708" marB="4570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5502680"/>
                  </a:ext>
                </a:extLst>
              </a:tr>
              <a:tr h="0">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CA" sz="1000" b="0" i="0" kern="1200">
                          <a:solidFill>
                            <a:schemeClr val="tx1">
                              <a:lumMod val="95000"/>
                              <a:lumOff val="5000"/>
                            </a:schemeClr>
                          </a:solidFill>
                          <a:latin typeface="+mn-lt"/>
                          <a:ea typeface="Roboto" panose="02000000000000000000" pitchFamily="2" charset="0"/>
                          <a:cs typeface="+mn-cs"/>
                        </a:rPr>
                        <a:t>Implement Asset management System</a:t>
                      </a:r>
                    </a:p>
                  </a:txBody>
                  <a:tcPr marL="91416" marR="91416" marT="45708" marB="4570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7702632"/>
                  </a:ext>
                </a:extLst>
              </a:tr>
              <a:tr h="0">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sz="1000" b="0" i="0" kern="1200">
                          <a:solidFill>
                            <a:schemeClr val="tx1">
                              <a:lumMod val="95000"/>
                              <a:lumOff val="5000"/>
                            </a:schemeClr>
                          </a:solidFill>
                          <a:latin typeface="+mn-lt"/>
                          <a:ea typeface="Roboto" panose="02000000000000000000" pitchFamily="2" charset="0"/>
                          <a:cs typeface="+mn-cs"/>
                        </a:rPr>
                        <a:t>Semi-annual meetings with sections to discuss challenges</a:t>
                      </a:r>
                    </a:p>
                  </a:txBody>
                  <a:tcPr marL="91416" marR="91416" marT="45708" marB="4570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94253958"/>
                  </a:ext>
                </a:extLst>
              </a:tr>
              <a:tr h="0">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sz="1000" b="0" i="0" kern="1200">
                          <a:solidFill>
                            <a:schemeClr val="tx1">
                              <a:lumMod val="95000"/>
                              <a:lumOff val="5000"/>
                            </a:schemeClr>
                          </a:solidFill>
                          <a:latin typeface="+mn-lt"/>
                          <a:ea typeface="Roboto" panose="02000000000000000000" pitchFamily="2" charset="0"/>
                          <a:cs typeface="+mn-cs"/>
                        </a:rPr>
                        <a:t>Legacy Application Replacement</a:t>
                      </a:r>
                    </a:p>
                  </a:txBody>
                  <a:tcPr marL="91416" marR="91416" marT="45708" marB="4570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45409997"/>
                  </a:ext>
                </a:extLst>
              </a:tr>
              <a:tr h="0">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sz="1000" b="0" i="0" kern="1200">
                          <a:solidFill>
                            <a:schemeClr val="tx1">
                              <a:lumMod val="95000"/>
                              <a:lumOff val="5000"/>
                            </a:schemeClr>
                          </a:solidFill>
                          <a:latin typeface="+mn-lt"/>
                          <a:ea typeface="Roboto" panose="02000000000000000000" pitchFamily="2" charset="0"/>
                          <a:cs typeface="+mn-cs"/>
                        </a:rPr>
                        <a:t>Digitize Order Books</a:t>
                      </a:r>
                    </a:p>
                  </a:txBody>
                  <a:tcPr marL="91416" marR="91416" marT="45708" marB="4570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4860398"/>
                  </a:ext>
                </a:extLst>
              </a:tr>
              <a:tr h="365219">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sz="1000" b="0" i="0" kern="1200">
                          <a:solidFill>
                            <a:schemeClr val="tx1">
                              <a:lumMod val="95000"/>
                              <a:lumOff val="5000"/>
                            </a:schemeClr>
                          </a:solidFill>
                          <a:latin typeface="+mn-lt"/>
                          <a:ea typeface="Roboto" panose="02000000000000000000" pitchFamily="2" charset="0"/>
                          <a:cs typeface="+mn-cs"/>
                        </a:rPr>
                        <a:t>Research New Technology</a:t>
                      </a:r>
                    </a:p>
                    <a:p>
                      <a:pPr marL="0" marR="0" lvl="0" indent="0" algn="l" defTabSz="914309" rtl="0" eaLnBrk="1" fontAlgn="auto" latinLnBrk="0" hangingPunct="1">
                        <a:lnSpc>
                          <a:spcPct val="100000"/>
                        </a:lnSpc>
                        <a:spcBef>
                          <a:spcPts val="0"/>
                        </a:spcBef>
                        <a:spcAft>
                          <a:spcPts val="0"/>
                        </a:spcAft>
                        <a:buClrTx/>
                        <a:buSzTx/>
                        <a:buFontTx/>
                        <a:buNone/>
                        <a:tabLst/>
                        <a:defRPr/>
                      </a:pPr>
                      <a:endParaRPr lang="en-US" sz="1000" b="0" i="0" kern="1200">
                        <a:solidFill>
                          <a:schemeClr val="tx1">
                            <a:lumMod val="95000"/>
                            <a:lumOff val="5000"/>
                          </a:schemeClr>
                        </a:solidFill>
                        <a:latin typeface="+mn-lt"/>
                        <a:ea typeface="Roboto" panose="02000000000000000000" pitchFamily="2" charset="0"/>
                        <a:cs typeface="+mn-cs"/>
                      </a:endParaRPr>
                    </a:p>
                  </a:txBody>
                  <a:tcPr marL="91416" marR="91416" marT="45708" marB="45708"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7235274"/>
                  </a:ext>
                </a:extLst>
              </a:tr>
            </a:tbl>
          </a:graphicData>
        </a:graphic>
      </p:graphicFrame>
      <p:pic>
        <p:nvPicPr>
          <p:cNvPr id="2" name="Picture 1">
            <a:extLst>
              <a:ext uri="{FF2B5EF4-FFF2-40B4-BE49-F238E27FC236}">
                <a16:creationId xmlns:a16="http://schemas.microsoft.com/office/drawing/2014/main" id="{9F873350-CFC4-E70F-440E-6053D18154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5015" y="6273155"/>
            <a:ext cx="706441" cy="396142"/>
          </a:xfrm>
          <a:prstGeom prst="rect">
            <a:avLst/>
          </a:prstGeom>
        </p:spPr>
      </p:pic>
      <p:cxnSp>
        <p:nvCxnSpPr>
          <p:cNvPr id="3" name="Straight Connector 2">
            <a:extLst>
              <a:ext uri="{FF2B5EF4-FFF2-40B4-BE49-F238E27FC236}">
                <a16:creationId xmlns:a16="http://schemas.microsoft.com/office/drawing/2014/main" id="{41D37CCC-F7A9-D926-86AA-02F4DD38A65C}"/>
              </a:ext>
            </a:extLst>
          </p:cNvPr>
          <p:cNvCxnSpPr>
            <a:cxnSpLocks/>
          </p:cNvCxnSpPr>
          <p:nvPr/>
        </p:nvCxnSpPr>
        <p:spPr>
          <a:xfrm>
            <a:off x="355015" y="1435610"/>
            <a:ext cx="11503610" cy="0"/>
          </a:xfrm>
          <a:prstGeom prst="line">
            <a:avLst/>
          </a:prstGeom>
          <a:ln>
            <a:solidFill>
              <a:srgbClr val="1F4057"/>
            </a:solidFill>
          </a:ln>
        </p:spPr>
        <p:style>
          <a:lnRef idx="1">
            <a:schemeClr val="accent1"/>
          </a:lnRef>
          <a:fillRef idx="0">
            <a:schemeClr val="accent1"/>
          </a:fillRef>
          <a:effectRef idx="0">
            <a:schemeClr val="accent1"/>
          </a:effectRef>
          <a:fontRef idx="minor">
            <a:schemeClr val="tx1"/>
          </a:fontRef>
        </p:style>
      </p:cxnSp>
      <p:grpSp>
        <p:nvGrpSpPr>
          <p:cNvPr id="4" name="Group 4">
            <a:extLst>
              <a:ext uri="{FF2B5EF4-FFF2-40B4-BE49-F238E27FC236}">
                <a16:creationId xmlns:a16="http://schemas.microsoft.com/office/drawing/2014/main" id="{54917D28-EE37-DD4E-B638-DC72F986BA52}"/>
              </a:ext>
            </a:extLst>
          </p:cNvPr>
          <p:cNvGrpSpPr>
            <a:grpSpLocks noChangeAspect="1"/>
          </p:cNvGrpSpPr>
          <p:nvPr/>
        </p:nvGrpSpPr>
        <p:grpSpPr bwMode="auto">
          <a:xfrm>
            <a:off x="5299284" y="1868095"/>
            <a:ext cx="498255" cy="498255"/>
            <a:chOff x="3982" y="987"/>
            <a:chExt cx="480" cy="480"/>
          </a:xfrm>
        </p:grpSpPr>
        <p:sp>
          <p:nvSpPr>
            <p:cNvPr id="8" name="AutoShape 3">
              <a:extLst>
                <a:ext uri="{FF2B5EF4-FFF2-40B4-BE49-F238E27FC236}">
                  <a16:creationId xmlns:a16="http://schemas.microsoft.com/office/drawing/2014/main" id="{7EF7A65C-775C-8DB2-AF8A-5AE32E8D649A}"/>
                </a:ext>
              </a:extLst>
            </p:cNvPr>
            <p:cNvSpPr>
              <a:spLocks noChangeAspect="1" noChangeArrowheads="1" noTextEdit="1"/>
            </p:cNvSpPr>
            <p:nvPr/>
          </p:nvSpPr>
          <p:spPr bwMode="auto">
            <a:xfrm>
              <a:off x="3982" y="987"/>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5">
              <a:extLst>
                <a:ext uri="{FF2B5EF4-FFF2-40B4-BE49-F238E27FC236}">
                  <a16:creationId xmlns:a16="http://schemas.microsoft.com/office/drawing/2014/main" id="{0BB8515D-A28C-0403-E78A-BEE919C99BB6}"/>
                </a:ext>
              </a:extLst>
            </p:cNvPr>
            <p:cNvSpPr>
              <a:spLocks/>
            </p:cNvSpPr>
            <p:nvPr/>
          </p:nvSpPr>
          <p:spPr bwMode="auto">
            <a:xfrm>
              <a:off x="4369" y="1199"/>
              <a:ext cx="58" cy="135"/>
            </a:xfrm>
            <a:custGeom>
              <a:avLst/>
              <a:gdLst>
                <a:gd name="T0" fmla="*/ 66 w 93"/>
                <a:gd name="T1" fmla="*/ 221 h 221"/>
                <a:gd name="T2" fmla="*/ 66 w 93"/>
                <a:gd name="T3" fmla="*/ 221 h 221"/>
                <a:gd name="T4" fmla="*/ 27 w 93"/>
                <a:gd name="T5" fmla="*/ 221 h 221"/>
                <a:gd name="T6" fmla="*/ 0 w 93"/>
                <a:gd name="T7" fmla="*/ 193 h 221"/>
                <a:gd name="T8" fmla="*/ 0 w 93"/>
                <a:gd name="T9" fmla="*/ 27 h 221"/>
                <a:gd name="T10" fmla="*/ 27 w 93"/>
                <a:gd name="T11" fmla="*/ 0 h 221"/>
                <a:gd name="T12" fmla="*/ 66 w 93"/>
                <a:gd name="T13" fmla="*/ 0 h 221"/>
                <a:gd name="T14" fmla="*/ 93 w 93"/>
                <a:gd name="T15" fmla="*/ 27 h 221"/>
                <a:gd name="T16" fmla="*/ 93 w 93"/>
                <a:gd name="T17" fmla="*/ 193 h 221"/>
                <a:gd name="T18" fmla="*/ 66 w 93"/>
                <a:gd name="T19" fmla="*/ 221 h 221"/>
                <a:gd name="T20" fmla="*/ 66 w 93"/>
                <a:gd name="T21" fmla="*/ 221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221">
                  <a:moveTo>
                    <a:pt x="66" y="221"/>
                  </a:moveTo>
                  <a:lnTo>
                    <a:pt x="66" y="221"/>
                  </a:lnTo>
                  <a:lnTo>
                    <a:pt x="27" y="221"/>
                  </a:lnTo>
                  <a:cubicBezTo>
                    <a:pt x="12" y="221"/>
                    <a:pt x="0" y="209"/>
                    <a:pt x="0" y="193"/>
                  </a:cubicBezTo>
                  <a:lnTo>
                    <a:pt x="0" y="27"/>
                  </a:lnTo>
                  <a:cubicBezTo>
                    <a:pt x="0" y="12"/>
                    <a:pt x="12" y="0"/>
                    <a:pt x="27" y="0"/>
                  </a:cubicBezTo>
                  <a:lnTo>
                    <a:pt x="66" y="0"/>
                  </a:lnTo>
                  <a:cubicBezTo>
                    <a:pt x="81" y="0"/>
                    <a:pt x="93" y="12"/>
                    <a:pt x="93" y="27"/>
                  </a:cubicBezTo>
                  <a:lnTo>
                    <a:pt x="93" y="193"/>
                  </a:lnTo>
                  <a:cubicBezTo>
                    <a:pt x="93" y="209"/>
                    <a:pt x="81" y="221"/>
                    <a:pt x="66" y="221"/>
                  </a:cubicBezTo>
                  <a:lnTo>
                    <a:pt x="66" y="221"/>
                  </a:lnTo>
                  <a:close/>
                </a:path>
              </a:pathLst>
            </a:custGeom>
            <a:noFill/>
            <a:ln w="25400" cap="rnd">
              <a:solidFill>
                <a:srgbClr val="3C77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Freeform 6">
              <a:extLst>
                <a:ext uri="{FF2B5EF4-FFF2-40B4-BE49-F238E27FC236}">
                  <a16:creationId xmlns:a16="http://schemas.microsoft.com/office/drawing/2014/main" id="{C93426A2-9247-8FAB-FBB8-AF9AD9EE8019}"/>
                </a:ext>
              </a:extLst>
            </p:cNvPr>
            <p:cNvSpPr>
              <a:spLocks/>
            </p:cNvSpPr>
            <p:nvPr/>
          </p:nvSpPr>
          <p:spPr bwMode="auto">
            <a:xfrm>
              <a:off x="4427" y="1221"/>
              <a:ext cx="37" cy="92"/>
            </a:xfrm>
            <a:custGeom>
              <a:avLst/>
              <a:gdLst>
                <a:gd name="T0" fmla="*/ 0 w 60"/>
                <a:gd name="T1" fmla="*/ 151 h 151"/>
                <a:gd name="T2" fmla="*/ 0 w 60"/>
                <a:gd name="T3" fmla="*/ 151 h 151"/>
                <a:gd name="T4" fmla="*/ 0 w 60"/>
                <a:gd name="T5" fmla="*/ 151 h 151"/>
                <a:gd name="T6" fmla="*/ 0 w 60"/>
                <a:gd name="T7" fmla="*/ 0 h 151"/>
                <a:gd name="T8" fmla="*/ 0 w 60"/>
                <a:gd name="T9" fmla="*/ 0 h 151"/>
                <a:gd name="T10" fmla="*/ 60 w 60"/>
                <a:gd name="T11" fmla="*/ 59 h 151"/>
                <a:gd name="T12" fmla="*/ 60 w 60"/>
                <a:gd name="T13" fmla="*/ 91 h 151"/>
                <a:gd name="T14" fmla="*/ 0 w 60"/>
                <a:gd name="T15" fmla="*/ 151 h 151"/>
                <a:gd name="T16" fmla="*/ 0 w 60"/>
                <a:gd name="T17" fmla="*/ 15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151">
                  <a:moveTo>
                    <a:pt x="0" y="151"/>
                  </a:moveTo>
                  <a:lnTo>
                    <a:pt x="0" y="151"/>
                  </a:lnTo>
                  <a:lnTo>
                    <a:pt x="0" y="151"/>
                  </a:lnTo>
                  <a:lnTo>
                    <a:pt x="0" y="0"/>
                  </a:lnTo>
                  <a:lnTo>
                    <a:pt x="0" y="0"/>
                  </a:lnTo>
                  <a:cubicBezTo>
                    <a:pt x="33" y="0"/>
                    <a:pt x="60" y="26"/>
                    <a:pt x="60" y="59"/>
                  </a:cubicBezTo>
                  <a:lnTo>
                    <a:pt x="60" y="91"/>
                  </a:lnTo>
                  <a:cubicBezTo>
                    <a:pt x="60" y="124"/>
                    <a:pt x="33" y="151"/>
                    <a:pt x="0" y="151"/>
                  </a:cubicBezTo>
                  <a:lnTo>
                    <a:pt x="0" y="151"/>
                  </a:lnTo>
                  <a:close/>
                </a:path>
              </a:pathLst>
            </a:custGeom>
            <a:noFill/>
            <a:ln w="25400" cap="rnd">
              <a:solidFill>
                <a:srgbClr val="3C77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Freeform 7">
              <a:extLst>
                <a:ext uri="{FF2B5EF4-FFF2-40B4-BE49-F238E27FC236}">
                  <a16:creationId xmlns:a16="http://schemas.microsoft.com/office/drawing/2014/main" id="{ED73D679-1C0C-9424-5E0F-E1AA23B6DA46}"/>
                </a:ext>
              </a:extLst>
            </p:cNvPr>
            <p:cNvSpPr>
              <a:spLocks/>
            </p:cNvSpPr>
            <p:nvPr/>
          </p:nvSpPr>
          <p:spPr bwMode="auto">
            <a:xfrm>
              <a:off x="4063" y="992"/>
              <a:ext cx="364" cy="452"/>
            </a:xfrm>
            <a:custGeom>
              <a:avLst/>
              <a:gdLst>
                <a:gd name="T0" fmla="*/ 0 w 589"/>
                <a:gd name="T1" fmla="*/ 464 h 741"/>
                <a:gd name="T2" fmla="*/ 0 w 589"/>
                <a:gd name="T3" fmla="*/ 464 h 741"/>
                <a:gd name="T4" fmla="*/ 0 w 589"/>
                <a:gd name="T5" fmla="*/ 295 h 741"/>
                <a:gd name="T6" fmla="*/ 294 w 589"/>
                <a:gd name="T7" fmla="*/ 0 h 741"/>
                <a:gd name="T8" fmla="*/ 589 w 589"/>
                <a:gd name="T9" fmla="*/ 295 h 741"/>
                <a:gd name="T10" fmla="*/ 589 w 589"/>
                <a:gd name="T11" fmla="*/ 540 h 741"/>
                <a:gd name="T12" fmla="*/ 388 w 589"/>
                <a:gd name="T13" fmla="*/ 741 h 741"/>
              </a:gdLst>
              <a:ahLst/>
              <a:cxnLst>
                <a:cxn ang="0">
                  <a:pos x="T0" y="T1"/>
                </a:cxn>
                <a:cxn ang="0">
                  <a:pos x="T2" y="T3"/>
                </a:cxn>
                <a:cxn ang="0">
                  <a:pos x="T4" y="T5"/>
                </a:cxn>
                <a:cxn ang="0">
                  <a:pos x="T6" y="T7"/>
                </a:cxn>
                <a:cxn ang="0">
                  <a:pos x="T8" y="T9"/>
                </a:cxn>
                <a:cxn ang="0">
                  <a:pos x="T10" y="T11"/>
                </a:cxn>
                <a:cxn ang="0">
                  <a:pos x="T12" y="T13"/>
                </a:cxn>
              </a:cxnLst>
              <a:rect l="0" t="0" r="r" b="b"/>
              <a:pathLst>
                <a:path w="589" h="741">
                  <a:moveTo>
                    <a:pt x="0" y="464"/>
                  </a:moveTo>
                  <a:lnTo>
                    <a:pt x="0" y="464"/>
                  </a:lnTo>
                  <a:lnTo>
                    <a:pt x="0" y="295"/>
                  </a:lnTo>
                  <a:cubicBezTo>
                    <a:pt x="0" y="132"/>
                    <a:pt x="132" y="0"/>
                    <a:pt x="294" y="0"/>
                  </a:cubicBezTo>
                  <a:cubicBezTo>
                    <a:pt x="457" y="0"/>
                    <a:pt x="589" y="132"/>
                    <a:pt x="589" y="295"/>
                  </a:cubicBezTo>
                  <a:lnTo>
                    <a:pt x="589" y="540"/>
                  </a:lnTo>
                  <a:cubicBezTo>
                    <a:pt x="589" y="651"/>
                    <a:pt x="499" y="741"/>
                    <a:pt x="388" y="741"/>
                  </a:cubicBezTo>
                </a:path>
              </a:pathLst>
            </a:custGeom>
            <a:noFill/>
            <a:ln w="25400" cap="rnd">
              <a:solidFill>
                <a:srgbClr val="3C77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Freeform 8">
              <a:extLst>
                <a:ext uri="{FF2B5EF4-FFF2-40B4-BE49-F238E27FC236}">
                  <a16:creationId xmlns:a16="http://schemas.microsoft.com/office/drawing/2014/main" id="{7FDE78B6-CED1-AAE7-A695-4164B3B49A56}"/>
                </a:ext>
              </a:extLst>
            </p:cNvPr>
            <p:cNvSpPr>
              <a:spLocks/>
            </p:cNvSpPr>
            <p:nvPr/>
          </p:nvSpPr>
          <p:spPr bwMode="auto">
            <a:xfrm>
              <a:off x="4063" y="1199"/>
              <a:ext cx="57" cy="135"/>
            </a:xfrm>
            <a:custGeom>
              <a:avLst/>
              <a:gdLst>
                <a:gd name="T0" fmla="*/ 27 w 93"/>
                <a:gd name="T1" fmla="*/ 221 h 221"/>
                <a:gd name="T2" fmla="*/ 27 w 93"/>
                <a:gd name="T3" fmla="*/ 221 h 221"/>
                <a:gd name="T4" fmla="*/ 66 w 93"/>
                <a:gd name="T5" fmla="*/ 221 h 221"/>
                <a:gd name="T6" fmla="*/ 93 w 93"/>
                <a:gd name="T7" fmla="*/ 193 h 221"/>
                <a:gd name="T8" fmla="*/ 93 w 93"/>
                <a:gd name="T9" fmla="*/ 27 h 221"/>
                <a:gd name="T10" fmla="*/ 66 w 93"/>
                <a:gd name="T11" fmla="*/ 0 h 221"/>
                <a:gd name="T12" fmla="*/ 27 w 93"/>
                <a:gd name="T13" fmla="*/ 0 h 221"/>
                <a:gd name="T14" fmla="*/ 0 w 93"/>
                <a:gd name="T15" fmla="*/ 27 h 221"/>
                <a:gd name="T16" fmla="*/ 0 w 93"/>
                <a:gd name="T17" fmla="*/ 193 h 221"/>
                <a:gd name="T18" fmla="*/ 27 w 93"/>
                <a:gd name="T19" fmla="*/ 221 h 221"/>
                <a:gd name="T20" fmla="*/ 27 w 93"/>
                <a:gd name="T21" fmla="*/ 221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3" h="221">
                  <a:moveTo>
                    <a:pt x="27" y="221"/>
                  </a:moveTo>
                  <a:lnTo>
                    <a:pt x="27" y="221"/>
                  </a:lnTo>
                  <a:lnTo>
                    <a:pt x="66" y="221"/>
                  </a:lnTo>
                  <a:cubicBezTo>
                    <a:pt x="81" y="221"/>
                    <a:pt x="93" y="209"/>
                    <a:pt x="93" y="193"/>
                  </a:cubicBezTo>
                  <a:lnTo>
                    <a:pt x="93" y="27"/>
                  </a:lnTo>
                  <a:cubicBezTo>
                    <a:pt x="93" y="12"/>
                    <a:pt x="81" y="0"/>
                    <a:pt x="66" y="0"/>
                  </a:cubicBezTo>
                  <a:lnTo>
                    <a:pt x="27" y="0"/>
                  </a:lnTo>
                  <a:cubicBezTo>
                    <a:pt x="12" y="0"/>
                    <a:pt x="0" y="12"/>
                    <a:pt x="0" y="27"/>
                  </a:cubicBezTo>
                  <a:lnTo>
                    <a:pt x="0" y="193"/>
                  </a:lnTo>
                  <a:cubicBezTo>
                    <a:pt x="0" y="209"/>
                    <a:pt x="12" y="221"/>
                    <a:pt x="27" y="221"/>
                  </a:cubicBezTo>
                  <a:lnTo>
                    <a:pt x="27" y="221"/>
                  </a:lnTo>
                  <a:close/>
                </a:path>
              </a:pathLst>
            </a:custGeom>
            <a:noFill/>
            <a:ln w="25400" cap="rnd">
              <a:solidFill>
                <a:srgbClr val="3C77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Freeform 9">
              <a:extLst>
                <a:ext uri="{FF2B5EF4-FFF2-40B4-BE49-F238E27FC236}">
                  <a16:creationId xmlns:a16="http://schemas.microsoft.com/office/drawing/2014/main" id="{D4881FBC-F280-3E91-F34F-0A24A2C215DB}"/>
                </a:ext>
              </a:extLst>
            </p:cNvPr>
            <p:cNvSpPr>
              <a:spLocks/>
            </p:cNvSpPr>
            <p:nvPr/>
          </p:nvSpPr>
          <p:spPr bwMode="auto">
            <a:xfrm>
              <a:off x="4026" y="1221"/>
              <a:ext cx="37" cy="92"/>
            </a:xfrm>
            <a:custGeom>
              <a:avLst/>
              <a:gdLst>
                <a:gd name="T0" fmla="*/ 60 w 60"/>
                <a:gd name="T1" fmla="*/ 151 h 151"/>
                <a:gd name="T2" fmla="*/ 60 w 60"/>
                <a:gd name="T3" fmla="*/ 151 h 151"/>
                <a:gd name="T4" fmla="*/ 60 w 60"/>
                <a:gd name="T5" fmla="*/ 151 h 151"/>
                <a:gd name="T6" fmla="*/ 60 w 60"/>
                <a:gd name="T7" fmla="*/ 0 h 151"/>
                <a:gd name="T8" fmla="*/ 60 w 60"/>
                <a:gd name="T9" fmla="*/ 0 h 151"/>
                <a:gd name="T10" fmla="*/ 0 w 60"/>
                <a:gd name="T11" fmla="*/ 59 h 151"/>
                <a:gd name="T12" fmla="*/ 0 w 60"/>
                <a:gd name="T13" fmla="*/ 91 h 151"/>
                <a:gd name="T14" fmla="*/ 60 w 60"/>
                <a:gd name="T15" fmla="*/ 151 h 151"/>
                <a:gd name="T16" fmla="*/ 60 w 60"/>
                <a:gd name="T17" fmla="*/ 15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151">
                  <a:moveTo>
                    <a:pt x="60" y="151"/>
                  </a:moveTo>
                  <a:lnTo>
                    <a:pt x="60" y="151"/>
                  </a:lnTo>
                  <a:lnTo>
                    <a:pt x="60" y="151"/>
                  </a:lnTo>
                  <a:lnTo>
                    <a:pt x="60" y="0"/>
                  </a:lnTo>
                  <a:lnTo>
                    <a:pt x="60" y="0"/>
                  </a:lnTo>
                  <a:cubicBezTo>
                    <a:pt x="27" y="0"/>
                    <a:pt x="0" y="26"/>
                    <a:pt x="0" y="59"/>
                  </a:cubicBezTo>
                  <a:lnTo>
                    <a:pt x="0" y="91"/>
                  </a:lnTo>
                  <a:cubicBezTo>
                    <a:pt x="0" y="124"/>
                    <a:pt x="27" y="151"/>
                    <a:pt x="60" y="151"/>
                  </a:cubicBezTo>
                  <a:lnTo>
                    <a:pt x="60" y="151"/>
                  </a:lnTo>
                  <a:close/>
                </a:path>
              </a:pathLst>
            </a:custGeom>
            <a:noFill/>
            <a:ln w="25400" cap="rnd">
              <a:solidFill>
                <a:srgbClr val="3C77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10">
              <a:extLst>
                <a:ext uri="{FF2B5EF4-FFF2-40B4-BE49-F238E27FC236}">
                  <a16:creationId xmlns:a16="http://schemas.microsoft.com/office/drawing/2014/main" id="{EDB14BC0-50BF-0B35-33D6-53F68C73AC1F}"/>
                </a:ext>
              </a:extLst>
            </p:cNvPr>
            <p:cNvSpPr>
              <a:spLocks/>
            </p:cNvSpPr>
            <p:nvPr/>
          </p:nvSpPr>
          <p:spPr bwMode="auto">
            <a:xfrm>
              <a:off x="4261" y="1424"/>
              <a:ext cx="42" cy="40"/>
            </a:xfrm>
            <a:custGeom>
              <a:avLst/>
              <a:gdLst>
                <a:gd name="T0" fmla="*/ 0 w 67"/>
                <a:gd name="T1" fmla="*/ 34 h 67"/>
                <a:gd name="T2" fmla="*/ 0 w 67"/>
                <a:gd name="T3" fmla="*/ 34 h 67"/>
                <a:gd name="T4" fmla="*/ 33 w 67"/>
                <a:gd name="T5" fmla="*/ 0 h 67"/>
                <a:gd name="T6" fmla="*/ 67 w 67"/>
                <a:gd name="T7" fmla="*/ 34 h 67"/>
                <a:gd name="T8" fmla="*/ 33 w 67"/>
                <a:gd name="T9" fmla="*/ 67 h 67"/>
                <a:gd name="T10" fmla="*/ 0 w 67"/>
                <a:gd name="T11" fmla="*/ 34 h 67"/>
                <a:gd name="T12" fmla="*/ 0 w 67"/>
                <a:gd name="T13" fmla="*/ 34 h 67"/>
              </a:gdLst>
              <a:ahLst/>
              <a:cxnLst>
                <a:cxn ang="0">
                  <a:pos x="T0" y="T1"/>
                </a:cxn>
                <a:cxn ang="0">
                  <a:pos x="T2" y="T3"/>
                </a:cxn>
                <a:cxn ang="0">
                  <a:pos x="T4" y="T5"/>
                </a:cxn>
                <a:cxn ang="0">
                  <a:pos x="T6" y="T7"/>
                </a:cxn>
                <a:cxn ang="0">
                  <a:pos x="T8" y="T9"/>
                </a:cxn>
                <a:cxn ang="0">
                  <a:pos x="T10" y="T11"/>
                </a:cxn>
                <a:cxn ang="0">
                  <a:pos x="T12" y="T13"/>
                </a:cxn>
              </a:cxnLst>
              <a:rect l="0" t="0" r="r" b="b"/>
              <a:pathLst>
                <a:path w="67" h="67">
                  <a:moveTo>
                    <a:pt x="0" y="34"/>
                  </a:moveTo>
                  <a:lnTo>
                    <a:pt x="0" y="34"/>
                  </a:lnTo>
                  <a:cubicBezTo>
                    <a:pt x="0" y="15"/>
                    <a:pt x="15" y="0"/>
                    <a:pt x="33" y="0"/>
                  </a:cubicBezTo>
                  <a:cubicBezTo>
                    <a:pt x="52" y="0"/>
                    <a:pt x="67" y="15"/>
                    <a:pt x="67" y="34"/>
                  </a:cubicBezTo>
                  <a:cubicBezTo>
                    <a:pt x="67" y="52"/>
                    <a:pt x="52" y="67"/>
                    <a:pt x="33" y="67"/>
                  </a:cubicBezTo>
                  <a:cubicBezTo>
                    <a:pt x="15" y="67"/>
                    <a:pt x="0" y="52"/>
                    <a:pt x="0" y="34"/>
                  </a:cubicBezTo>
                  <a:lnTo>
                    <a:pt x="0" y="34"/>
                  </a:lnTo>
                  <a:close/>
                </a:path>
              </a:pathLst>
            </a:custGeom>
            <a:noFill/>
            <a:ln w="25400" cap="rnd">
              <a:solidFill>
                <a:srgbClr val="3C77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11">
              <a:extLst>
                <a:ext uri="{FF2B5EF4-FFF2-40B4-BE49-F238E27FC236}">
                  <a16:creationId xmlns:a16="http://schemas.microsoft.com/office/drawing/2014/main" id="{41B7D36C-3243-8440-722A-2A987B9A4523}"/>
                </a:ext>
              </a:extLst>
            </p:cNvPr>
            <p:cNvSpPr>
              <a:spLocks/>
            </p:cNvSpPr>
            <p:nvPr/>
          </p:nvSpPr>
          <p:spPr bwMode="auto">
            <a:xfrm>
              <a:off x="3990" y="1144"/>
              <a:ext cx="320" cy="302"/>
            </a:xfrm>
            <a:custGeom>
              <a:avLst/>
              <a:gdLst>
                <a:gd name="T0" fmla="*/ 174 w 518"/>
                <a:gd name="T1" fmla="*/ 0 h 495"/>
                <a:gd name="T2" fmla="*/ 174 w 518"/>
                <a:gd name="T3" fmla="*/ 0 h 495"/>
                <a:gd name="T4" fmla="*/ 477 w 518"/>
                <a:gd name="T5" fmla="*/ 0 h 495"/>
                <a:gd name="T6" fmla="*/ 518 w 518"/>
                <a:gd name="T7" fmla="*/ 41 h 495"/>
                <a:gd name="T8" fmla="*/ 518 w 518"/>
                <a:gd name="T9" fmla="*/ 360 h 495"/>
                <a:gd name="T10" fmla="*/ 477 w 518"/>
                <a:gd name="T11" fmla="*/ 402 h 495"/>
                <a:gd name="T12" fmla="*/ 214 w 518"/>
                <a:gd name="T13" fmla="*/ 402 h 495"/>
                <a:gd name="T14" fmla="*/ 214 w 518"/>
                <a:gd name="T15" fmla="*/ 483 h 495"/>
                <a:gd name="T16" fmla="*/ 198 w 518"/>
                <a:gd name="T17" fmla="*/ 489 h 495"/>
                <a:gd name="T18" fmla="*/ 110 w 518"/>
                <a:gd name="T19" fmla="*/ 402 h 495"/>
                <a:gd name="T20" fmla="*/ 41 w 518"/>
                <a:gd name="T21" fmla="*/ 402 h 495"/>
                <a:gd name="T22" fmla="*/ 0 w 518"/>
                <a:gd name="T23" fmla="*/ 360 h 495"/>
                <a:gd name="T24" fmla="*/ 0 w 518"/>
                <a:gd name="T25" fmla="*/ 41 h 495"/>
                <a:gd name="T26" fmla="*/ 41 w 518"/>
                <a:gd name="T27" fmla="*/ 0 h 495"/>
                <a:gd name="T28" fmla="*/ 72 w 518"/>
                <a:gd name="T29" fmla="*/ 0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18" h="495">
                  <a:moveTo>
                    <a:pt x="174" y="0"/>
                  </a:moveTo>
                  <a:lnTo>
                    <a:pt x="174" y="0"/>
                  </a:lnTo>
                  <a:lnTo>
                    <a:pt x="477" y="0"/>
                  </a:lnTo>
                  <a:cubicBezTo>
                    <a:pt x="500" y="0"/>
                    <a:pt x="518" y="18"/>
                    <a:pt x="518" y="41"/>
                  </a:cubicBezTo>
                  <a:lnTo>
                    <a:pt x="518" y="360"/>
                  </a:lnTo>
                  <a:cubicBezTo>
                    <a:pt x="518" y="383"/>
                    <a:pt x="500" y="402"/>
                    <a:pt x="477" y="402"/>
                  </a:cubicBezTo>
                  <a:lnTo>
                    <a:pt x="214" y="402"/>
                  </a:lnTo>
                  <a:lnTo>
                    <a:pt x="214" y="483"/>
                  </a:lnTo>
                  <a:cubicBezTo>
                    <a:pt x="214" y="491"/>
                    <a:pt x="204" y="495"/>
                    <a:pt x="198" y="489"/>
                  </a:cubicBezTo>
                  <a:lnTo>
                    <a:pt x="110" y="402"/>
                  </a:lnTo>
                  <a:lnTo>
                    <a:pt x="41" y="402"/>
                  </a:lnTo>
                  <a:cubicBezTo>
                    <a:pt x="18" y="402"/>
                    <a:pt x="0" y="383"/>
                    <a:pt x="0" y="360"/>
                  </a:cubicBezTo>
                  <a:lnTo>
                    <a:pt x="0" y="41"/>
                  </a:lnTo>
                  <a:cubicBezTo>
                    <a:pt x="0" y="18"/>
                    <a:pt x="18" y="0"/>
                    <a:pt x="41" y="0"/>
                  </a:cubicBezTo>
                  <a:lnTo>
                    <a:pt x="72" y="0"/>
                  </a:lnTo>
                </a:path>
              </a:pathLst>
            </a:custGeom>
            <a:noFill/>
            <a:ln w="25400" cap="rnd">
              <a:solidFill>
                <a:srgbClr val="3C77B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pic>
        <p:nvPicPr>
          <p:cNvPr id="18" name="Graphic 17" descr="Cloud Computing outline">
            <a:extLst>
              <a:ext uri="{FF2B5EF4-FFF2-40B4-BE49-F238E27FC236}">
                <a16:creationId xmlns:a16="http://schemas.microsoft.com/office/drawing/2014/main" id="{E6F04A58-F0A3-884D-CD70-C49438D8017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82460" y="4996478"/>
            <a:ext cx="697543" cy="697543"/>
          </a:xfrm>
          <a:prstGeom prst="rect">
            <a:avLst/>
          </a:prstGeom>
        </p:spPr>
      </p:pic>
      <p:sp>
        <p:nvSpPr>
          <p:cNvPr id="19" name="TextBox 18">
            <a:extLst>
              <a:ext uri="{FF2B5EF4-FFF2-40B4-BE49-F238E27FC236}">
                <a16:creationId xmlns:a16="http://schemas.microsoft.com/office/drawing/2014/main" id="{E58CEA4B-A3BE-3E50-E7B7-3E75F8E20A58}"/>
              </a:ext>
            </a:extLst>
          </p:cNvPr>
          <p:cNvSpPr txBox="1"/>
          <p:nvPr/>
        </p:nvSpPr>
        <p:spPr>
          <a:xfrm>
            <a:off x="4692231" y="5671656"/>
            <a:ext cx="1735750" cy="430887"/>
          </a:xfrm>
          <a:prstGeom prst="rect">
            <a:avLst/>
          </a:prstGeom>
          <a:noFill/>
        </p:spPr>
        <p:txBody>
          <a:bodyPr wrap="square" lIns="0" tIns="0" rIns="0" bIns="0" rtlCol="0" anchor="ctr">
            <a:spAutoFit/>
          </a:bodyPr>
          <a:lstStyle/>
          <a:p>
            <a:pPr algn="ctr" defTabSz="914217"/>
            <a:r>
              <a:rPr lang="en-US" sz="1400">
                <a:solidFill>
                  <a:srgbClr val="5D3291"/>
                </a:solidFill>
                <a:latin typeface="+mj-lt"/>
                <a:cs typeface="Poppins" pitchFamily="2" charset="77"/>
              </a:rPr>
              <a:t>Research New Technology</a:t>
            </a:r>
          </a:p>
        </p:txBody>
      </p:sp>
      <p:sp>
        <p:nvSpPr>
          <p:cNvPr id="20" name="TextBox 19">
            <a:extLst>
              <a:ext uri="{FF2B5EF4-FFF2-40B4-BE49-F238E27FC236}">
                <a16:creationId xmlns:a16="http://schemas.microsoft.com/office/drawing/2014/main" id="{81CDCEBF-1537-101F-DF27-AAAE4F749AB0}"/>
              </a:ext>
            </a:extLst>
          </p:cNvPr>
          <p:cNvSpPr txBox="1"/>
          <p:nvPr/>
        </p:nvSpPr>
        <p:spPr>
          <a:xfrm>
            <a:off x="7018210" y="5310169"/>
            <a:ext cx="4484908" cy="444609"/>
          </a:xfrm>
          <a:prstGeom prst="rect">
            <a:avLst/>
          </a:prstGeom>
          <a:noFill/>
        </p:spPr>
        <p:txBody>
          <a:bodyPr wrap="square" lIns="0" tIns="0" rIns="0" bIns="0" rtlCol="0" anchor="t">
            <a:spAutoFit/>
          </a:bodyPr>
          <a:lstStyle>
            <a:defPPr>
              <a:defRPr lang="en-US"/>
            </a:defPPr>
            <a:lvl1pPr algn="just" defTabSz="914217">
              <a:lnSpc>
                <a:spcPts val="1750"/>
              </a:lnSpc>
              <a:defRPr sz="1200">
                <a:latin typeface="Lato Light" panose="020F0502020204030203" pitchFamily="34" charset="0"/>
                <a:ea typeface="Lato Light" panose="020F0502020204030203" pitchFamily="34" charset="0"/>
                <a:cs typeface="Lato Light" panose="020F0502020204030203" pitchFamily="34" charset="0"/>
              </a:defRPr>
            </a:lvl1pPr>
          </a:lstStyle>
          <a:p>
            <a:pPr algn="l"/>
            <a:r>
              <a:rPr lang="en-US">
                <a:solidFill>
                  <a:srgbClr val="4A4A4A"/>
                </a:solidFill>
                <a:latin typeface="+mn-lt"/>
                <a:ea typeface="Roboto Light" panose="02000000000000000000" pitchFamily="2" charset="0"/>
                <a:cs typeface="Roboto Light" panose="02000000000000000000" pitchFamily="2" charset="0"/>
              </a:rPr>
              <a:t>Technology is integrated to everything we do today.  We need to replace our legacy applications and offer better technology to our end users.</a:t>
            </a:r>
          </a:p>
        </p:txBody>
      </p:sp>
    </p:spTree>
    <p:extLst>
      <p:ext uri="{BB962C8B-B14F-4D97-AF65-F5344CB8AC3E}">
        <p14:creationId xmlns:p14="http://schemas.microsoft.com/office/powerpoint/2010/main" val="23186858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Text Placeholder 3">
            <a:extLst>
              <a:ext uri="{FF2B5EF4-FFF2-40B4-BE49-F238E27FC236}">
                <a16:creationId xmlns:a16="http://schemas.microsoft.com/office/drawing/2014/main" id="{73291697-F9F8-9F46-9E18-A62A651EE8FD}"/>
              </a:ext>
            </a:extLst>
          </p:cNvPr>
          <p:cNvSpPr txBox="1">
            <a:spLocks/>
          </p:cNvSpPr>
          <p:nvPr/>
        </p:nvSpPr>
        <p:spPr>
          <a:xfrm>
            <a:off x="355977" y="332762"/>
            <a:ext cx="11123533" cy="459533"/>
          </a:xfrm>
          <a:prstGeom prst="rect">
            <a:avLst/>
          </a:prstGeom>
        </p:spPr>
        <p:txBody>
          <a:bodyPr vert="horz" lIns="0" tIns="0" rIns="0" bIns="0" rtlCol="0" anchor="t" anchorCtr="0">
            <a:noAutofit/>
          </a:bodyPr>
          <a:lstStyle>
            <a:lvl1pPr defTabSz="914400">
              <a:lnSpc>
                <a:spcPct val="90000"/>
              </a:lnSpc>
              <a:spcBef>
                <a:spcPct val="0"/>
              </a:spcBef>
              <a:buNone/>
              <a:defRPr sz="3600" b="1" i="0">
                <a:solidFill>
                  <a:srgbClr val="4A4A4A"/>
                </a:solidFill>
                <a:latin typeface="+mj-lt"/>
                <a:ea typeface="+mj-ea"/>
                <a:cs typeface="Arial" panose="020B0604020202020204" pitchFamily="34" charset="0"/>
              </a:defRPr>
            </a:lvl1pPr>
            <a:lvl2pPr marL="277246">
              <a:defRPr sz="4400" b="1" i="0">
                <a:solidFill>
                  <a:schemeClr val="bg1"/>
                </a:solidFill>
                <a:latin typeface="Montserrat SemiBold" pitchFamily="2" charset="77"/>
                <a:ea typeface="+mn-ea"/>
                <a:cs typeface="+mn-cs"/>
              </a:defRPr>
            </a:lvl2pPr>
            <a:lvl3pPr marL="554492">
              <a:defRPr sz="4400" b="1" i="0">
                <a:solidFill>
                  <a:schemeClr val="bg1"/>
                </a:solidFill>
                <a:latin typeface="Montserrat SemiBold" pitchFamily="2" charset="77"/>
                <a:ea typeface="+mn-ea"/>
                <a:cs typeface="+mn-cs"/>
              </a:defRPr>
            </a:lvl3pPr>
            <a:lvl4pPr marL="831738">
              <a:defRPr sz="4400" b="1" i="0">
                <a:solidFill>
                  <a:schemeClr val="bg1"/>
                </a:solidFill>
                <a:latin typeface="Montserrat SemiBold" pitchFamily="2" charset="77"/>
                <a:ea typeface="+mn-ea"/>
                <a:cs typeface="+mn-cs"/>
              </a:defRPr>
            </a:lvl4pPr>
            <a:lvl5pPr marL="1108984">
              <a:defRPr sz="4400" b="1" i="0">
                <a:solidFill>
                  <a:schemeClr val="bg1"/>
                </a:solidFill>
                <a:latin typeface="Montserrat SemiBold" pitchFamily="2" charset="77"/>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a:lstStyle>
          <a:p>
            <a:r>
              <a:rPr lang="en-US"/>
              <a:t>Progress </a:t>
            </a:r>
            <a:r>
              <a:rPr lang="en-CA"/>
              <a:t>towards IT goals will be judged against projected targets for three key metrics</a:t>
            </a:r>
          </a:p>
        </p:txBody>
      </p:sp>
      <p:sp>
        <p:nvSpPr>
          <p:cNvPr id="19" name="TextBox 18">
            <a:extLst>
              <a:ext uri="{FF2B5EF4-FFF2-40B4-BE49-F238E27FC236}">
                <a16:creationId xmlns:a16="http://schemas.microsoft.com/office/drawing/2014/main" id="{255CAC3B-CE11-BC46-B1E0-CE9BB1458F45}"/>
              </a:ext>
            </a:extLst>
          </p:cNvPr>
          <p:cNvSpPr txBox="1"/>
          <p:nvPr/>
        </p:nvSpPr>
        <p:spPr>
          <a:xfrm>
            <a:off x="1553879" y="2279097"/>
            <a:ext cx="2075998" cy="459100"/>
          </a:xfrm>
          <a:prstGeom prst="rect">
            <a:avLst/>
          </a:prstGeom>
          <a:noFill/>
        </p:spPr>
        <p:txBody>
          <a:bodyPr wrap="square" lIns="0" tIns="0" rIns="0" bIns="0" rtlCol="0" anchor="b" anchorCtr="0">
            <a:spAutoFit/>
          </a:bodyPr>
          <a:lstStyle/>
          <a:p>
            <a:pPr>
              <a:lnSpc>
                <a:spcPct val="110000"/>
              </a:lnSpc>
            </a:pPr>
            <a:r>
              <a:rPr lang="en-US" sz="1400">
                <a:solidFill>
                  <a:srgbClr val="267BBE"/>
                </a:solidFill>
                <a:latin typeface="+mj-lt"/>
                <a:ea typeface="League Spartan" charset="0"/>
                <a:cs typeface="Poppins" pitchFamily="2" charset="77"/>
              </a:rPr>
              <a:t>Modernize legacy application</a:t>
            </a:r>
          </a:p>
        </p:txBody>
      </p:sp>
      <p:sp>
        <p:nvSpPr>
          <p:cNvPr id="20" name="TextBox 19">
            <a:extLst>
              <a:ext uri="{FF2B5EF4-FFF2-40B4-BE49-F238E27FC236}">
                <a16:creationId xmlns:a16="http://schemas.microsoft.com/office/drawing/2014/main" id="{8CB8E119-373D-FF4E-818A-3CF0B6DBD45B}"/>
              </a:ext>
            </a:extLst>
          </p:cNvPr>
          <p:cNvSpPr txBox="1"/>
          <p:nvPr/>
        </p:nvSpPr>
        <p:spPr>
          <a:xfrm>
            <a:off x="1554246" y="3472658"/>
            <a:ext cx="2033225" cy="222112"/>
          </a:xfrm>
          <a:prstGeom prst="rect">
            <a:avLst/>
          </a:prstGeom>
          <a:noFill/>
        </p:spPr>
        <p:txBody>
          <a:bodyPr wrap="square" lIns="0" tIns="0" rIns="0" bIns="0" rtlCol="0" anchor="b" anchorCtr="0">
            <a:spAutoFit/>
          </a:bodyPr>
          <a:lstStyle/>
          <a:p>
            <a:pPr>
              <a:lnSpc>
                <a:spcPct val="110000"/>
              </a:lnSpc>
            </a:pPr>
            <a:r>
              <a:rPr lang="en-US" sz="1400">
                <a:solidFill>
                  <a:srgbClr val="289C47"/>
                </a:solidFill>
                <a:latin typeface="+mj-lt"/>
                <a:ea typeface="League Spartan" charset="0"/>
                <a:cs typeface="Poppins" pitchFamily="2" charset="77"/>
              </a:rPr>
              <a:t>Improve Data Quality</a:t>
            </a:r>
          </a:p>
        </p:txBody>
      </p:sp>
      <p:sp>
        <p:nvSpPr>
          <p:cNvPr id="21" name="TextBox 20">
            <a:extLst>
              <a:ext uri="{FF2B5EF4-FFF2-40B4-BE49-F238E27FC236}">
                <a16:creationId xmlns:a16="http://schemas.microsoft.com/office/drawing/2014/main" id="{7D383639-6527-8B46-A8A6-579DB8CCFB08}"/>
              </a:ext>
            </a:extLst>
          </p:cNvPr>
          <p:cNvSpPr txBox="1"/>
          <p:nvPr/>
        </p:nvSpPr>
        <p:spPr>
          <a:xfrm>
            <a:off x="1533340" y="4371919"/>
            <a:ext cx="1978958" cy="455574"/>
          </a:xfrm>
          <a:prstGeom prst="rect">
            <a:avLst/>
          </a:prstGeom>
          <a:noFill/>
        </p:spPr>
        <p:txBody>
          <a:bodyPr wrap="square" lIns="0" tIns="0" rIns="0" bIns="0" rtlCol="0" anchor="b" anchorCtr="0">
            <a:spAutoFit/>
          </a:bodyPr>
          <a:lstStyle/>
          <a:p>
            <a:pPr>
              <a:lnSpc>
                <a:spcPct val="110000"/>
              </a:lnSpc>
            </a:pPr>
            <a:r>
              <a:rPr lang="en-US" sz="1400">
                <a:solidFill>
                  <a:schemeClr val="accent6"/>
                </a:solidFill>
                <a:latin typeface="+mj-lt"/>
                <a:ea typeface="League Spartan" charset="0"/>
                <a:cs typeface="Poppins" pitchFamily="2" charset="77"/>
              </a:rPr>
              <a:t>Raise End-User Satisfaction</a:t>
            </a:r>
          </a:p>
        </p:txBody>
      </p:sp>
      <p:sp>
        <p:nvSpPr>
          <p:cNvPr id="25" name="Rectangle 24">
            <a:extLst>
              <a:ext uri="{FF2B5EF4-FFF2-40B4-BE49-F238E27FC236}">
                <a16:creationId xmlns:a16="http://schemas.microsoft.com/office/drawing/2014/main" id="{05BE3594-8CC6-9A46-B162-F4F1780B3F2C}"/>
              </a:ext>
            </a:extLst>
          </p:cNvPr>
          <p:cNvSpPr/>
          <p:nvPr/>
        </p:nvSpPr>
        <p:spPr>
          <a:xfrm>
            <a:off x="3946661" y="2139449"/>
            <a:ext cx="3136354" cy="866907"/>
          </a:xfrm>
          <a:prstGeom prst="rect">
            <a:avLst/>
          </a:prstGeom>
          <a:solidFill>
            <a:srgbClr val="FFFFFF"/>
          </a:solidFill>
          <a:ln w="38100"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u="none" strike="noStrike" kern="0" cap="none" spc="0" normalizeH="0" baseline="0" noProof="0">
              <a:ln>
                <a:noFill/>
              </a:ln>
              <a:solidFill>
                <a:srgbClr val="000000"/>
              </a:solidFill>
              <a:effectLst/>
              <a:uLnTx/>
              <a:uFillTx/>
              <a:latin typeface="Roboto Light" panose="02000000000000000000" pitchFamily="2" charset="0"/>
              <a:ea typeface="+mn-ea"/>
              <a:cs typeface="+mn-cs"/>
            </a:endParaRPr>
          </a:p>
        </p:txBody>
      </p:sp>
      <p:sp>
        <p:nvSpPr>
          <p:cNvPr id="26" name="Rectangle 25">
            <a:extLst>
              <a:ext uri="{FF2B5EF4-FFF2-40B4-BE49-F238E27FC236}">
                <a16:creationId xmlns:a16="http://schemas.microsoft.com/office/drawing/2014/main" id="{B54EA892-E430-2E40-884A-BC6CBC3789D9}"/>
              </a:ext>
            </a:extLst>
          </p:cNvPr>
          <p:cNvSpPr/>
          <p:nvPr/>
        </p:nvSpPr>
        <p:spPr>
          <a:xfrm>
            <a:off x="3943729" y="3191297"/>
            <a:ext cx="3136354" cy="787400"/>
          </a:xfrm>
          <a:prstGeom prst="rect">
            <a:avLst/>
          </a:prstGeom>
          <a:solidFill>
            <a:srgbClr val="FFFFFF"/>
          </a:solidFill>
          <a:ln w="38100"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u="none" strike="noStrike" kern="0" cap="none" spc="0" normalizeH="0" baseline="0" noProof="0">
              <a:ln>
                <a:noFill/>
              </a:ln>
              <a:solidFill>
                <a:srgbClr val="000000"/>
              </a:solidFill>
              <a:effectLst/>
              <a:uLnTx/>
              <a:uFillTx/>
              <a:latin typeface="Roboto Light" panose="02000000000000000000" pitchFamily="2" charset="0"/>
              <a:ea typeface="+mn-ea"/>
              <a:cs typeface="+mn-cs"/>
            </a:endParaRPr>
          </a:p>
        </p:txBody>
      </p:sp>
      <p:sp>
        <p:nvSpPr>
          <p:cNvPr id="27" name="Rectangle 26">
            <a:extLst>
              <a:ext uri="{FF2B5EF4-FFF2-40B4-BE49-F238E27FC236}">
                <a16:creationId xmlns:a16="http://schemas.microsoft.com/office/drawing/2014/main" id="{1DDC194C-68BB-9B4D-A5B6-4A3907854A5D}"/>
              </a:ext>
            </a:extLst>
          </p:cNvPr>
          <p:cNvSpPr/>
          <p:nvPr/>
        </p:nvSpPr>
        <p:spPr>
          <a:xfrm>
            <a:off x="3943729" y="4205140"/>
            <a:ext cx="3136354" cy="762001"/>
          </a:xfrm>
          <a:prstGeom prst="rect">
            <a:avLst/>
          </a:prstGeom>
          <a:solidFill>
            <a:srgbClr val="FFFFFF"/>
          </a:solidFill>
          <a:ln w="38100"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u="none" strike="noStrike" kern="0" cap="none" spc="0" normalizeH="0" baseline="0" noProof="0">
              <a:ln>
                <a:noFill/>
              </a:ln>
              <a:solidFill>
                <a:srgbClr val="000000"/>
              </a:solidFill>
              <a:effectLst/>
              <a:uLnTx/>
              <a:uFillTx/>
              <a:latin typeface="Roboto Light" panose="02000000000000000000" pitchFamily="2" charset="0"/>
              <a:ea typeface="+mn-ea"/>
              <a:cs typeface="+mn-cs"/>
            </a:endParaRPr>
          </a:p>
        </p:txBody>
      </p:sp>
      <p:sp>
        <p:nvSpPr>
          <p:cNvPr id="28" name="TextBox 27">
            <a:extLst>
              <a:ext uri="{FF2B5EF4-FFF2-40B4-BE49-F238E27FC236}">
                <a16:creationId xmlns:a16="http://schemas.microsoft.com/office/drawing/2014/main" id="{623EA49F-455F-7F41-9FC6-EF053A0C5B2A}"/>
              </a:ext>
            </a:extLst>
          </p:cNvPr>
          <p:cNvSpPr txBox="1"/>
          <p:nvPr/>
        </p:nvSpPr>
        <p:spPr>
          <a:xfrm>
            <a:off x="3864538" y="1592769"/>
            <a:ext cx="1609589" cy="307777"/>
          </a:xfrm>
          <a:prstGeom prst="rect">
            <a:avLst/>
          </a:prstGeom>
          <a:noFill/>
        </p:spPr>
        <p:txBody>
          <a:bodyPr wrap="square" rtlCol="0" anchor="ctr" anchorCtr="0">
            <a:spAutoFit/>
          </a:bodyPr>
          <a:lstStyle/>
          <a:p>
            <a:r>
              <a:rPr lang="en-US" sz="1400" b="1">
                <a:solidFill>
                  <a:srgbClr val="4A4A4A"/>
                </a:solidFill>
                <a:latin typeface="+mj-lt"/>
                <a:ea typeface="League Spartan" charset="0"/>
                <a:cs typeface="Poppins" pitchFamily="2" charset="77"/>
              </a:rPr>
              <a:t>Metric</a:t>
            </a:r>
          </a:p>
        </p:txBody>
      </p:sp>
      <p:sp>
        <p:nvSpPr>
          <p:cNvPr id="29" name="Subtitle 2">
            <a:extLst>
              <a:ext uri="{FF2B5EF4-FFF2-40B4-BE49-F238E27FC236}">
                <a16:creationId xmlns:a16="http://schemas.microsoft.com/office/drawing/2014/main" id="{6EA5F3F7-E642-1A4C-9D8E-1E318042007D}"/>
              </a:ext>
            </a:extLst>
          </p:cNvPr>
          <p:cNvSpPr txBox="1">
            <a:spLocks/>
          </p:cNvSpPr>
          <p:nvPr/>
        </p:nvSpPr>
        <p:spPr>
          <a:xfrm>
            <a:off x="4060832" y="2166065"/>
            <a:ext cx="2501083" cy="721608"/>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200">
                <a:solidFill>
                  <a:schemeClr val="tx1">
                    <a:lumMod val="50000"/>
                  </a:schemeClr>
                </a:solidFill>
                <a:latin typeface="+mn-lt"/>
                <a:ea typeface="Roboto Light" panose="02000000000000000000" pitchFamily="2" charset="0"/>
                <a:cs typeface="Roboto Light" panose="02000000000000000000" pitchFamily="2" charset="0"/>
              </a:rPr>
              <a:t>Identify all legacy applications and create modernization plan for each application</a:t>
            </a:r>
          </a:p>
        </p:txBody>
      </p:sp>
      <p:sp>
        <p:nvSpPr>
          <p:cNvPr id="30" name="Rectangle 29">
            <a:extLst>
              <a:ext uri="{FF2B5EF4-FFF2-40B4-BE49-F238E27FC236}">
                <a16:creationId xmlns:a16="http://schemas.microsoft.com/office/drawing/2014/main" id="{8E6C4FEB-F6CF-8C4E-80DB-1AC136D767CA}"/>
              </a:ext>
            </a:extLst>
          </p:cNvPr>
          <p:cNvSpPr/>
          <p:nvPr/>
        </p:nvSpPr>
        <p:spPr>
          <a:xfrm>
            <a:off x="7264033" y="2148319"/>
            <a:ext cx="3170776" cy="866907"/>
          </a:xfrm>
          <a:prstGeom prst="rect">
            <a:avLst/>
          </a:prstGeom>
          <a:solidFill>
            <a:srgbClr val="FFFFFF"/>
          </a:solidFill>
          <a:ln w="38100"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u="none" strike="noStrike" kern="0" cap="none" spc="0" normalizeH="0" baseline="0" noProof="0">
              <a:ln>
                <a:noFill/>
              </a:ln>
              <a:solidFill>
                <a:srgbClr val="000000"/>
              </a:solidFill>
              <a:effectLst/>
              <a:uLnTx/>
              <a:uFillTx/>
              <a:latin typeface="Roboto Light" panose="02000000000000000000" pitchFamily="2" charset="0"/>
              <a:ea typeface="+mn-ea"/>
              <a:cs typeface="+mn-cs"/>
            </a:endParaRPr>
          </a:p>
        </p:txBody>
      </p:sp>
      <p:sp>
        <p:nvSpPr>
          <p:cNvPr id="31" name="Rectangle 30">
            <a:extLst>
              <a:ext uri="{FF2B5EF4-FFF2-40B4-BE49-F238E27FC236}">
                <a16:creationId xmlns:a16="http://schemas.microsoft.com/office/drawing/2014/main" id="{766B2225-B477-504A-9397-4302095F5CD8}"/>
              </a:ext>
            </a:extLst>
          </p:cNvPr>
          <p:cNvSpPr/>
          <p:nvPr/>
        </p:nvSpPr>
        <p:spPr>
          <a:xfrm>
            <a:off x="7266070" y="3201596"/>
            <a:ext cx="3146954" cy="773190"/>
          </a:xfrm>
          <a:prstGeom prst="rect">
            <a:avLst/>
          </a:prstGeom>
          <a:solidFill>
            <a:srgbClr val="FFFFFF"/>
          </a:solidFill>
          <a:ln w="38100"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u="none" strike="noStrike" kern="0" cap="none" spc="0" normalizeH="0" baseline="0" noProof="0">
              <a:ln>
                <a:noFill/>
              </a:ln>
              <a:solidFill>
                <a:srgbClr val="000000"/>
              </a:solidFill>
              <a:effectLst/>
              <a:uLnTx/>
              <a:uFillTx/>
              <a:latin typeface="Roboto Light" panose="02000000000000000000" pitchFamily="2" charset="0"/>
              <a:ea typeface="+mn-ea"/>
              <a:cs typeface="+mn-cs"/>
            </a:endParaRPr>
          </a:p>
        </p:txBody>
      </p:sp>
      <p:sp>
        <p:nvSpPr>
          <p:cNvPr id="32" name="Rectangle 31">
            <a:extLst>
              <a:ext uri="{FF2B5EF4-FFF2-40B4-BE49-F238E27FC236}">
                <a16:creationId xmlns:a16="http://schemas.microsoft.com/office/drawing/2014/main" id="{6C2496D8-FE5E-8943-B4CB-A3AF6C2C0FDA}"/>
              </a:ext>
            </a:extLst>
          </p:cNvPr>
          <p:cNvSpPr/>
          <p:nvPr/>
        </p:nvSpPr>
        <p:spPr>
          <a:xfrm>
            <a:off x="7287161" y="4199216"/>
            <a:ext cx="3170776" cy="762000"/>
          </a:xfrm>
          <a:prstGeom prst="rect">
            <a:avLst/>
          </a:prstGeom>
          <a:solidFill>
            <a:srgbClr val="FFFFFF"/>
          </a:solidFill>
          <a:ln w="38100"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u="none" strike="noStrike" kern="0" cap="none" spc="0" normalizeH="0" baseline="0" noProof="0">
              <a:ln>
                <a:noFill/>
              </a:ln>
              <a:solidFill>
                <a:srgbClr val="000000"/>
              </a:solidFill>
              <a:effectLst/>
              <a:uLnTx/>
              <a:uFillTx/>
              <a:latin typeface="Roboto Light" panose="02000000000000000000" pitchFamily="2" charset="0"/>
              <a:ea typeface="+mn-ea"/>
              <a:cs typeface="+mn-cs"/>
            </a:endParaRPr>
          </a:p>
        </p:txBody>
      </p:sp>
      <p:sp>
        <p:nvSpPr>
          <p:cNvPr id="33" name="TextBox 32">
            <a:extLst>
              <a:ext uri="{FF2B5EF4-FFF2-40B4-BE49-F238E27FC236}">
                <a16:creationId xmlns:a16="http://schemas.microsoft.com/office/drawing/2014/main" id="{8A528D10-FD16-C14D-8A76-FF473FBE4227}"/>
              </a:ext>
            </a:extLst>
          </p:cNvPr>
          <p:cNvSpPr txBox="1"/>
          <p:nvPr/>
        </p:nvSpPr>
        <p:spPr>
          <a:xfrm>
            <a:off x="7241869" y="1595312"/>
            <a:ext cx="1609589" cy="307777"/>
          </a:xfrm>
          <a:prstGeom prst="rect">
            <a:avLst/>
          </a:prstGeom>
          <a:noFill/>
        </p:spPr>
        <p:txBody>
          <a:bodyPr wrap="square" rtlCol="0" anchor="ctr" anchorCtr="0">
            <a:spAutoFit/>
          </a:bodyPr>
          <a:lstStyle/>
          <a:p>
            <a:r>
              <a:rPr lang="en-US" sz="1400" b="1">
                <a:solidFill>
                  <a:srgbClr val="4A4A4A"/>
                </a:solidFill>
                <a:latin typeface="+mj-lt"/>
                <a:ea typeface="League Spartan" charset="0"/>
                <a:cs typeface="Poppins" pitchFamily="2" charset="77"/>
              </a:rPr>
              <a:t>Target</a:t>
            </a:r>
          </a:p>
        </p:txBody>
      </p:sp>
      <p:sp>
        <p:nvSpPr>
          <p:cNvPr id="34" name="Subtitle 2">
            <a:extLst>
              <a:ext uri="{FF2B5EF4-FFF2-40B4-BE49-F238E27FC236}">
                <a16:creationId xmlns:a16="http://schemas.microsoft.com/office/drawing/2014/main" id="{5BA91578-60C4-984A-AB34-FFA19536A208}"/>
              </a:ext>
            </a:extLst>
          </p:cNvPr>
          <p:cNvSpPr txBox="1">
            <a:spLocks/>
          </p:cNvSpPr>
          <p:nvPr/>
        </p:nvSpPr>
        <p:spPr>
          <a:xfrm>
            <a:off x="7387339" y="2316144"/>
            <a:ext cx="2599499" cy="490775"/>
          </a:xfrm>
          <a:prstGeom prst="rect">
            <a:avLst/>
          </a:prstGeom>
        </p:spPr>
        <p:txBody>
          <a:bodyPr vert="horz" wrap="square" lIns="45720" tIns="22860" rIns="45720" bIns="22860" rtlCol="0" anchor="ctr">
            <a:spAutoFit/>
          </a:bodyPr>
          <a:lstStyle>
            <a:defPPr>
              <a:defRPr lang="en-US"/>
            </a:defPPr>
            <a:lvl1pPr indent="0" defTabSz="1087636">
              <a:lnSpc>
                <a:spcPts val="1750"/>
              </a:lnSpc>
              <a:spcBef>
                <a:spcPct val="20000"/>
              </a:spcBef>
              <a:buFont typeface="Arial"/>
              <a:buNone/>
              <a:defRPr sz="1400">
                <a:solidFill>
                  <a:srgbClr val="000000"/>
                </a:solidFill>
                <a:latin typeface="Montserrat Light" panose="00000400000000000000" pitchFamily="2" charset="0"/>
                <a:ea typeface="Roboto Condensed Light" panose="02000000000000000000" pitchFamily="2" charset="0"/>
                <a:cs typeface="Lato Light" panose="020F0502020204030203" pitchFamily="34" charset="0"/>
              </a:defRPr>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r>
              <a:rPr lang="en-US" sz="1200">
                <a:solidFill>
                  <a:schemeClr val="tx1">
                    <a:lumMod val="50000"/>
                  </a:schemeClr>
                </a:solidFill>
                <a:latin typeface="+mn-lt"/>
                <a:ea typeface="Roboto Light" panose="02000000000000000000" pitchFamily="2" charset="0"/>
                <a:cs typeface="Roboto Light" panose="02000000000000000000" pitchFamily="2" charset="0"/>
              </a:rPr>
              <a:t>Create plan for 100% of the agency’s legacy applications by the end of 2026</a:t>
            </a:r>
          </a:p>
        </p:txBody>
      </p:sp>
      <p:sp>
        <p:nvSpPr>
          <p:cNvPr id="40" name="Subtitle 2">
            <a:extLst>
              <a:ext uri="{FF2B5EF4-FFF2-40B4-BE49-F238E27FC236}">
                <a16:creationId xmlns:a16="http://schemas.microsoft.com/office/drawing/2014/main" id="{A7B3EC6D-4BF5-5F46-9745-033FEC9C1F93}"/>
              </a:ext>
            </a:extLst>
          </p:cNvPr>
          <p:cNvSpPr txBox="1">
            <a:spLocks/>
          </p:cNvSpPr>
          <p:nvPr/>
        </p:nvSpPr>
        <p:spPr>
          <a:xfrm>
            <a:off x="4079327" y="3245259"/>
            <a:ext cx="2001163" cy="490775"/>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200">
                <a:solidFill>
                  <a:schemeClr val="tx1">
                    <a:lumMod val="50000"/>
                  </a:schemeClr>
                </a:solidFill>
                <a:latin typeface="+mn-lt"/>
                <a:ea typeface="Roboto Light" panose="02000000000000000000" pitchFamily="2" charset="0"/>
                <a:cs typeface="Roboto Light" panose="02000000000000000000" pitchFamily="2" charset="0"/>
              </a:rPr>
              <a:t>Follow industry best practice to inventory all PUC data</a:t>
            </a:r>
          </a:p>
        </p:txBody>
      </p:sp>
      <p:sp>
        <p:nvSpPr>
          <p:cNvPr id="41" name="Subtitle 2">
            <a:extLst>
              <a:ext uri="{FF2B5EF4-FFF2-40B4-BE49-F238E27FC236}">
                <a16:creationId xmlns:a16="http://schemas.microsoft.com/office/drawing/2014/main" id="{E89BF58D-6AA0-4B40-B15D-7A4896EC3717}"/>
              </a:ext>
            </a:extLst>
          </p:cNvPr>
          <p:cNvSpPr txBox="1">
            <a:spLocks/>
          </p:cNvSpPr>
          <p:nvPr/>
        </p:nvSpPr>
        <p:spPr>
          <a:xfrm>
            <a:off x="7419887" y="3357865"/>
            <a:ext cx="2925651" cy="490775"/>
          </a:xfrm>
          <a:prstGeom prst="rect">
            <a:avLst/>
          </a:prstGeom>
        </p:spPr>
        <p:txBody>
          <a:bodyPr vert="horz" wrap="square" lIns="45720" tIns="22860" rIns="45720" bIns="22860" rtlCol="0" anchor="ctr">
            <a:spAutoFit/>
          </a:bodyPr>
          <a:lstStyle>
            <a:defPPr>
              <a:defRPr lang="en-US"/>
            </a:defPPr>
            <a:lvl1pPr indent="0" defTabSz="1087636">
              <a:lnSpc>
                <a:spcPts val="1750"/>
              </a:lnSpc>
              <a:spcBef>
                <a:spcPct val="20000"/>
              </a:spcBef>
              <a:buFont typeface="Arial"/>
              <a:buNone/>
              <a:defRPr sz="1400">
                <a:solidFill>
                  <a:srgbClr val="000000"/>
                </a:solidFill>
                <a:latin typeface="Montserrat Light" panose="00000400000000000000" pitchFamily="2" charset="0"/>
                <a:ea typeface="Roboto Condensed Light" panose="02000000000000000000" pitchFamily="2" charset="0"/>
                <a:cs typeface="Lato Light" panose="020F0502020204030203" pitchFamily="34" charset="0"/>
              </a:defRPr>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r>
              <a:rPr lang="en-US" sz="1200">
                <a:solidFill>
                  <a:schemeClr val="tx1">
                    <a:lumMod val="50000"/>
                  </a:schemeClr>
                </a:solidFill>
                <a:latin typeface="+mn-lt"/>
                <a:ea typeface="Roboto Light" panose="02000000000000000000" pitchFamily="2" charset="0"/>
                <a:cs typeface="Roboto Light" panose="02000000000000000000" pitchFamily="2" charset="0"/>
              </a:rPr>
              <a:t>Identify 100% of the agency data and ensure  by the end of 2026</a:t>
            </a:r>
          </a:p>
        </p:txBody>
      </p:sp>
      <p:sp>
        <p:nvSpPr>
          <p:cNvPr id="47" name="Subtitle 2">
            <a:extLst>
              <a:ext uri="{FF2B5EF4-FFF2-40B4-BE49-F238E27FC236}">
                <a16:creationId xmlns:a16="http://schemas.microsoft.com/office/drawing/2014/main" id="{FA782200-7A6D-784A-896F-C46358D74CB1}"/>
              </a:ext>
            </a:extLst>
          </p:cNvPr>
          <p:cNvSpPr txBox="1">
            <a:spLocks/>
          </p:cNvSpPr>
          <p:nvPr/>
        </p:nvSpPr>
        <p:spPr>
          <a:xfrm>
            <a:off x="4079327" y="4419916"/>
            <a:ext cx="2501083" cy="259943"/>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200">
                <a:solidFill>
                  <a:schemeClr val="tx1">
                    <a:lumMod val="50000"/>
                  </a:schemeClr>
                </a:solidFill>
                <a:latin typeface="+mn-lt"/>
                <a:ea typeface="Roboto Light" panose="02000000000000000000" pitchFamily="2" charset="0"/>
                <a:cs typeface="Roboto Light" panose="02000000000000000000" pitchFamily="2" charset="0"/>
              </a:rPr>
              <a:t>Overall stakeholder satisfaction</a:t>
            </a:r>
          </a:p>
        </p:txBody>
      </p:sp>
      <p:sp>
        <p:nvSpPr>
          <p:cNvPr id="61" name="Subtitle 2">
            <a:extLst>
              <a:ext uri="{FF2B5EF4-FFF2-40B4-BE49-F238E27FC236}">
                <a16:creationId xmlns:a16="http://schemas.microsoft.com/office/drawing/2014/main" id="{27E1894F-5E30-2E49-A68C-131CD1A22F0B}"/>
              </a:ext>
            </a:extLst>
          </p:cNvPr>
          <p:cNvSpPr txBox="1">
            <a:spLocks/>
          </p:cNvSpPr>
          <p:nvPr/>
        </p:nvSpPr>
        <p:spPr>
          <a:xfrm>
            <a:off x="7418679" y="4374874"/>
            <a:ext cx="2414457" cy="490775"/>
          </a:xfrm>
          <a:prstGeom prst="rect">
            <a:avLst/>
          </a:prstGeom>
        </p:spPr>
        <p:txBody>
          <a:bodyPr vert="horz" wrap="square" lIns="45720" tIns="22860" rIns="45720" bIns="22860" rtlCol="0" anchor="ctr">
            <a:spAutoFit/>
          </a:bodyPr>
          <a:lstStyle>
            <a:defPPr>
              <a:defRPr lang="en-US"/>
            </a:defPPr>
            <a:lvl1pPr indent="0" defTabSz="1087636">
              <a:lnSpc>
                <a:spcPts val="1750"/>
              </a:lnSpc>
              <a:spcBef>
                <a:spcPct val="20000"/>
              </a:spcBef>
              <a:buFont typeface="Arial"/>
              <a:buNone/>
              <a:defRPr sz="1400">
                <a:solidFill>
                  <a:srgbClr val="000000"/>
                </a:solidFill>
                <a:latin typeface="Montserrat Light" panose="00000400000000000000" pitchFamily="2" charset="0"/>
                <a:ea typeface="Roboto Condensed Light" panose="02000000000000000000" pitchFamily="2" charset="0"/>
                <a:cs typeface="Lato Light" panose="020F0502020204030203" pitchFamily="34" charset="0"/>
              </a:defRPr>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r>
              <a:rPr lang="en-US" sz="1200">
                <a:solidFill>
                  <a:schemeClr val="tx1">
                    <a:lumMod val="50000"/>
                  </a:schemeClr>
                </a:solidFill>
                <a:latin typeface="+mn-lt"/>
                <a:ea typeface="Roboto Light" panose="02000000000000000000" pitchFamily="2" charset="0"/>
                <a:cs typeface="Roboto Light" panose="02000000000000000000" pitchFamily="2" charset="0"/>
              </a:rPr>
              <a:t>Increase CIO BV satisfaction scores from 90% to 94% for 2025</a:t>
            </a:r>
          </a:p>
        </p:txBody>
      </p:sp>
      <p:pic>
        <p:nvPicPr>
          <p:cNvPr id="2" name="Picture 1">
            <a:extLst>
              <a:ext uri="{FF2B5EF4-FFF2-40B4-BE49-F238E27FC236}">
                <a16:creationId xmlns:a16="http://schemas.microsoft.com/office/drawing/2014/main" id="{132AC92C-B403-9247-BBEA-FFC5D22D102D}"/>
              </a:ext>
            </a:extLst>
          </p:cNvPr>
          <p:cNvPicPr>
            <a:picLocks noChangeAspect="1"/>
          </p:cNvPicPr>
          <p:nvPr/>
        </p:nvPicPr>
        <p:blipFill>
          <a:blip r:embed="rId3"/>
          <a:stretch>
            <a:fillRect/>
          </a:stretch>
        </p:blipFill>
        <p:spPr>
          <a:xfrm>
            <a:off x="573670" y="4102524"/>
            <a:ext cx="762000" cy="762000"/>
          </a:xfrm>
          <a:prstGeom prst="rect">
            <a:avLst/>
          </a:prstGeom>
        </p:spPr>
      </p:pic>
      <p:pic>
        <p:nvPicPr>
          <p:cNvPr id="4" name="Picture 3">
            <a:extLst>
              <a:ext uri="{FF2B5EF4-FFF2-40B4-BE49-F238E27FC236}">
                <a16:creationId xmlns:a16="http://schemas.microsoft.com/office/drawing/2014/main" id="{8B4FD95B-F64C-C649-9C48-9C87C906C97B}"/>
              </a:ext>
            </a:extLst>
          </p:cNvPr>
          <p:cNvPicPr>
            <a:picLocks noChangeAspect="1"/>
          </p:cNvPicPr>
          <p:nvPr/>
        </p:nvPicPr>
        <p:blipFill>
          <a:blip r:embed="rId4"/>
          <a:stretch>
            <a:fillRect/>
          </a:stretch>
        </p:blipFill>
        <p:spPr>
          <a:xfrm>
            <a:off x="573670" y="3035300"/>
            <a:ext cx="800100" cy="787400"/>
          </a:xfrm>
          <a:prstGeom prst="rect">
            <a:avLst/>
          </a:prstGeom>
        </p:spPr>
      </p:pic>
      <p:pic>
        <p:nvPicPr>
          <p:cNvPr id="5" name="Picture 4">
            <a:extLst>
              <a:ext uri="{FF2B5EF4-FFF2-40B4-BE49-F238E27FC236}">
                <a16:creationId xmlns:a16="http://schemas.microsoft.com/office/drawing/2014/main" id="{27F28E76-6A84-6A4D-B6FB-B8CF0B3C518D}"/>
              </a:ext>
            </a:extLst>
          </p:cNvPr>
          <p:cNvPicPr>
            <a:picLocks noChangeAspect="1"/>
          </p:cNvPicPr>
          <p:nvPr/>
        </p:nvPicPr>
        <p:blipFill>
          <a:blip r:embed="rId5"/>
          <a:stretch>
            <a:fillRect/>
          </a:stretch>
        </p:blipFill>
        <p:spPr>
          <a:xfrm>
            <a:off x="591554" y="2098108"/>
            <a:ext cx="762000" cy="762000"/>
          </a:xfrm>
          <a:prstGeom prst="rect">
            <a:avLst/>
          </a:prstGeom>
        </p:spPr>
      </p:pic>
      <p:grpSp>
        <p:nvGrpSpPr>
          <p:cNvPr id="3" name="Group 2">
            <a:extLst>
              <a:ext uri="{FF2B5EF4-FFF2-40B4-BE49-F238E27FC236}">
                <a16:creationId xmlns:a16="http://schemas.microsoft.com/office/drawing/2014/main" id="{E83F77FF-15B4-B34E-96A3-C722A400833C}"/>
              </a:ext>
            </a:extLst>
          </p:cNvPr>
          <p:cNvGrpSpPr/>
          <p:nvPr/>
        </p:nvGrpSpPr>
        <p:grpSpPr>
          <a:xfrm>
            <a:off x="10258093" y="3799528"/>
            <a:ext cx="998958" cy="1031620"/>
            <a:chOff x="613865" y="3287788"/>
            <a:chExt cx="5051402" cy="5118103"/>
          </a:xfrm>
        </p:grpSpPr>
        <p:sp>
          <p:nvSpPr>
            <p:cNvPr id="51" name="Shape 164">
              <a:extLst>
                <a:ext uri="{FF2B5EF4-FFF2-40B4-BE49-F238E27FC236}">
                  <a16:creationId xmlns:a16="http://schemas.microsoft.com/office/drawing/2014/main" id="{21BE540B-54A6-7544-9224-F4221FFFA840}"/>
                </a:ext>
              </a:extLst>
            </p:cNvPr>
            <p:cNvSpPr/>
            <p:nvPr/>
          </p:nvSpPr>
          <p:spPr>
            <a:xfrm>
              <a:off x="1397301" y="3287788"/>
              <a:ext cx="1669958" cy="236681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3244" y="171"/>
                    <a:pt x="5673" y="2542"/>
                    <a:pt x="0" y="6326"/>
                  </a:cubicBezTo>
                  <a:lnTo>
                    <a:pt x="21600" y="21600"/>
                  </a:lnTo>
                  <a:cubicBezTo>
                    <a:pt x="21600" y="21600"/>
                    <a:pt x="21600" y="0"/>
                    <a:pt x="21600" y="0"/>
                  </a:cubicBezTo>
                  <a:close/>
                </a:path>
              </a:pathLst>
            </a:custGeom>
            <a:solidFill>
              <a:srgbClr val="F99D4A"/>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a:latin typeface="Roboto Light" panose="02000000000000000000" pitchFamily="2" charset="0"/>
                <a:ea typeface="Roboto Light" panose="02000000000000000000" pitchFamily="2" charset="0"/>
                <a:cs typeface="Arial"/>
              </a:endParaRPr>
            </a:p>
          </p:txBody>
        </p:sp>
        <p:sp>
          <p:nvSpPr>
            <p:cNvPr id="52" name="Shape 165">
              <a:extLst>
                <a:ext uri="{FF2B5EF4-FFF2-40B4-BE49-F238E27FC236}">
                  <a16:creationId xmlns:a16="http://schemas.microsoft.com/office/drawing/2014/main" id="{70C9F82C-0A2C-1D43-B16F-A5754B5AC3C6}"/>
                </a:ext>
              </a:extLst>
            </p:cNvPr>
            <p:cNvSpPr/>
            <p:nvPr/>
          </p:nvSpPr>
          <p:spPr>
            <a:xfrm>
              <a:off x="3204913" y="3287788"/>
              <a:ext cx="1669959" cy="236681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6326"/>
                  </a:lnTo>
                  <a:cubicBezTo>
                    <a:pt x="15927" y="2542"/>
                    <a:pt x="8356" y="171"/>
                    <a:pt x="0" y="0"/>
                  </a:cubicBezTo>
                  <a:close/>
                </a:path>
              </a:pathLst>
            </a:custGeom>
            <a:solidFill>
              <a:srgbClr val="F99D4A"/>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a:latin typeface="Roboto Light" panose="02000000000000000000" pitchFamily="2" charset="0"/>
                <a:ea typeface="Roboto Light" panose="02000000000000000000" pitchFamily="2" charset="0"/>
                <a:cs typeface="Arial"/>
              </a:endParaRPr>
            </a:p>
          </p:txBody>
        </p:sp>
        <p:sp>
          <p:nvSpPr>
            <p:cNvPr id="53" name="Shape 166">
              <a:extLst>
                <a:ext uri="{FF2B5EF4-FFF2-40B4-BE49-F238E27FC236}">
                  <a16:creationId xmlns:a16="http://schemas.microsoft.com/office/drawing/2014/main" id="{3804A9B2-35CE-9841-AD91-967AF1200B73}"/>
                </a:ext>
              </a:extLst>
            </p:cNvPr>
            <p:cNvSpPr/>
            <p:nvPr/>
          </p:nvSpPr>
          <p:spPr>
            <a:xfrm>
              <a:off x="613865" y="4079244"/>
              <a:ext cx="2361592" cy="16735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6326" y="0"/>
                  </a:lnTo>
                  <a:cubicBezTo>
                    <a:pt x="2542" y="5673"/>
                    <a:pt x="171" y="13246"/>
                    <a:pt x="0" y="21600"/>
                  </a:cubicBezTo>
                  <a:cubicBezTo>
                    <a:pt x="0" y="21600"/>
                    <a:pt x="21600" y="21600"/>
                    <a:pt x="21600" y="21600"/>
                  </a:cubicBezTo>
                  <a:close/>
                </a:path>
              </a:pathLst>
            </a:custGeom>
            <a:solidFill>
              <a:srgbClr val="F99D4A"/>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a:latin typeface="Roboto Light" panose="02000000000000000000" pitchFamily="2" charset="0"/>
                <a:ea typeface="Roboto Light" panose="02000000000000000000" pitchFamily="2" charset="0"/>
                <a:cs typeface="Arial"/>
              </a:endParaRPr>
            </a:p>
          </p:txBody>
        </p:sp>
        <p:sp>
          <p:nvSpPr>
            <p:cNvPr id="54" name="Shape 167">
              <a:extLst>
                <a:ext uri="{FF2B5EF4-FFF2-40B4-BE49-F238E27FC236}">
                  <a16:creationId xmlns:a16="http://schemas.microsoft.com/office/drawing/2014/main" id="{00CF1D80-27C4-7844-9466-46973E766ADC}"/>
                </a:ext>
              </a:extLst>
            </p:cNvPr>
            <p:cNvSpPr/>
            <p:nvPr/>
          </p:nvSpPr>
          <p:spPr>
            <a:xfrm>
              <a:off x="613865" y="5915524"/>
              <a:ext cx="2361592" cy="167369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cubicBezTo>
                    <a:pt x="171" y="8355"/>
                    <a:pt x="2542" y="15927"/>
                    <a:pt x="6326" y="21600"/>
                  </a:cubicBezTo>
                  <a:cubicBezTo>
                    <a:pt x="6326" y="21600"/>
                    <a:pt x="21600" y="0"/>
                    <a:pt x="21600" y="0"/>
                  </a:cubicBezTo>
                  <a:close/>
                </a:path>
              </a:pathLst>
            </a:custGeom>
            <a:solidFill>
              <a:srgbClr val="DEE4E9"/>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a:latin typeface="Roboto Light" panose="02000000000000000000" pitchFamily="2" charset="0"/>
                <a:ea typeface="Roboto Light" panose="02000000000000000000" pitchFamily="2" charset="0"/>
                <a:cs typeface="Arial"/>
              </a:endParaRPr>
            </a:p>
          </p:txBody>
        </p:sp>
        <p:sp>
          <p:nvSpPr>
            <p:cNvPr id="55" name="Shape 168">
              <a:extLst>
                <a:ext uri="{FF2B5EF4-FFF2-40B4-BE49-F238E27FC236}">
                  <a16:creationId xmlns:a16="http://schemas.microsoft.com/office/drawing/2014/main" id="{6AA04A1B-440B-AA4F-822C-FEBBC59A7E7B}"/>
                </a:ext>
              </a:extLst>
            </p:cNvPr>
            <p:cNvSpPr/>
            <p:nvPr/>
          </p:nvSpPr>
          <p:spPr>
            <a:xfrm>
              <a:off x="1397303" y="6026879"/>
              <a:ext cx="1669956" cy="236668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5274"/>
                  </a:lnTo>
                  <a:cubicBezTo>
                    <a:pt x="5673" y="19058"/>
                    <a:pt x="13244" y="21429"/>
                    <a:pt x="21600" y="21600"/>
                  </a:cubicBezTo>
                  <a:cubicBezTo>
                    <a:pt x="21600" y="21600"/>
                    <a:pt x="21600" y="0"/>
                    <a:pt x="21600" y="0"/>
                  </a:cubicBezTo>
                  <a:close/>
                </a:path>
              </a:pathLst>
            </a:custGeom>
            <a:solidFill>
              <a:srgbClr val="F99D4A"/>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a:latin typeface="Roboto Light" panose="02000000000000000000" pitchFamily="2" charset="0"/>
                <a:ea typeface="Roboto Light" panose="02000000000000000000" pitchFamily="2" charset="0"/>
                <a:cs typeface="Arial"/>
              </a:endParaRPr>
            </a:p>
          </p:txBody>
        </p:sp>
        <p:sp>
          <p:nvSpPr>
            <p:cNvPr id="56" name="Shape 169">
              <a:extLst>
                <a:ext uri="{FF2B5EF4-FFF2-40B4-BE49-F238E27FC236}">
                  <a16:creationId xmlns:a16="http://schemas.microsoft.com/office/drawing/2014/main" id="{37B8D534-1830-DF40-913C-E4E4C1E4BB27}"/>
                </a:ext>
              </a:extLst>
            </p:cNvPr>
            <p:cNvSpPr/>
            <p:nvPr/>
          </p:nvSpPr>
          <p:spPr>
            <a:xfrm>
              <a:off x="3303675" y="5915524"/>
              <a:ext cx="2361592" cy="16736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5274" y="21600"/>
                  </a:lnTo>
                  <a:cubicBezTo>
                    <a:pt x="19058" y="15927"/>
                    <a:pt x="21429" y="8355"/>
                    <a:pt x="21600" y="0"/>
                  </a:cubicBezTo>
                  <a:cubicBezTo>
                    <a:pt x="21600" y="0"/>
                    <a:pt x="0" y="0"/>
                    <a:pt x="0" y="0"/>
                  </a:cubicBezTo>
                  <a:close/>
                </a:path>
              </a:pathLst>
            </a:custGeom>
            <a:solidFill>
              <a:srgbClr val="F99D4A"/>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a:latin typeface="Roboto Light" panose="02000000000000000000" pitchFamily="2" charset="0"/>
                <a:ea typeface="Roboto Light" panose="02000000000000000000" pitchFamily="2" charset="0"/>
                <a:cs typeface="Arial"/>
              </a:endParaRPr>
            </a:p>
          </p:txBody>
        </p:sp>
        <p:sp>
          <p:nvSpPr>
            <p:cNvPr id="58" name="Shape 170">
              <a:extLst>
                <a:ext uri="{FF2B5EF4-FFF2-40B4-BE49-F238E27FC236}">
                  <a16:creationId xmlns:a16="http://schemas.microsoft.com/office/drawing/2014/main" id="{AE406324-BB6F-3E45-A9F7-35EB75D0236A}"/>
                </a:ext>
              </a:extLst>
            </p:cNvPr>
            <p:cNvSpPr/>
            <p:nvPr/>
          </p:nvSpPr>
          <p:spPr>
            <a:xfrm>
              <a:off x="3303675" y="4103909"/>
              <a:ext cx="2361592" cy="167355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cubicBezTo>
                    <a:pt x="21429" y="13246"/>
                    <a:pt x="19058" y="5673"/>
                    <a:pt x="15274" y="0"/>
                  </a:cubicBezTo>
                  <a:cubicBezTo>
                    <a:pt x="15274" y="0"/>
                    <a:pt x="0" y="21600"/>
                    <a:pt x="0" y="21600"/>
                  </a:cubicBezTo>
                  <a:close/>
                </a:path>
              </a:pathLst>
            </a:custGeom>
            <a:solidFill>
              <a:srgbClr val="F99D4A"/>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a:latin typeface="Roboto Light" panose="02000000000000000000" pitchFamily="2" charset="0"/>
                <a:ea typeface="Roboto Light" panose="02000000000000000000" pitchFamily="2" charset="0"/>
                <a:cs typeface="Arial"/>
              </a:endParaRPr>
            </a:p>
          </p:txBody>
        </p:sp>
        <p:sp>
          <p:nvSpPr>
            <p:cNvPr id="59" name="Shape 171">
              <a:extLst>
                <a:ext uri="{FF2B5EF4-FFF2-40B4-BE49-F238E27FC236}">
                  <a16:creationId xmlns:a16="http://schemas.microsoft.com/office/drawing/2014/main" id="{E0D6983A-963E-F84D-B9C8-7E88D1697F77}"/>
                </a:ext>
              </a:extLst>
            </p:cNvPr>
            <p:cNvSpPr/>
            <p:nvPr/>
          </p:nvSpPr>
          <p:spPr>
            <a:xfrm>
              <a:off x="3204913" y="6039212"/>
              <a:ext cx="1669959" cy="236667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8356" y="21429"/>
                    <a:pt x="15927" y="19058"/>
                    <a:pt x="21600" y="15274"/>
                  </a:cubicBezTo>
                  <a:cubicBezTo>
                    <a:pt x="21600" y="15274"/>
                    <a:pt x="0" y="0"/>
                    <a:pt x="0" y="0"/>
                  </a:cubicBezTo>
                  <a:close/>
                </a:path>
              </a:pathLst>
            </a:custGeom>
            <a:solidFill>
              <a:srgbClr val="F99D4A"/>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a:latin typeface="Roboto Light" panose="02000000000000000000" pitchFamily="2" charset="0"/>
                <a:ea typeface="Roboto Light" panose="02000000000000000000" pitchFamily="2" charset="0"/>
                <a:cs typeface="Arial"/>
              </a:endParaRPr>
            </a:p>
          </p:txBody>
        </p:sp>
        <p:sp>
          <p:nvSpPr>
            <p:cNvPr id="63" name="Shape 172">
              <a:extLst>
                <a:ext uri="{FF2B5EF4-FFF2-40B4-BE49-F238E27FC236}">
                  <a16:creationId xmlns:a16="http://schemas.microsoft.com/office/drawing/2014/main" id="{887AC8AF-0475-BE4A-A591-92860A2B6D5B}"/>
                </a:ext>
              </a:extLst>
            </p:cNvPr>
            <p:cNvSpPr/>
            <p:nvPr/>
          </p:nvSpPr>
          <p:spPr>
            <a:xfrm>
              <a:off x="1440521" y="4147255"/>
              <a:ext cx="3393330" cy="3401181"/>
            </a:xfrm>
            <a:prstGeom prst="ellipse">
              <a:avLst/>
            </a:prstGeom>
            <a:solidFill>
              <a:srgbClr val="FFFFFF"/>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a:latin typeface="Roboto Light" panose="02000000000000000000" pitchFamily="2" charset="0"/>
                <a:ea typeface="Roboto Light" panose="02000000000000000000" pitchFamily="2" charset="0"/>
                <a:cs typeface="Arial"/>
              </a:endParaRPr>
            </a:p>
          </p:txBody>
        </p:sp>
        <p:sp>
          <p:nvSpPr>
            <p:cNvPr id="64" name="Shape 173">
              <a:extLst>
                <a:ext uri="{FF2B5EF4-FFF2-40B4-BE49-F238E27FC236}">
                  <a16:creationId xmlns:a16="http://schemas.microsoft.com/office/drawing/2014/main" id="{C0904A29-D574-D348-9E24-E5D71B5DAF7A}"/>
                </a:ext>
              </a:extLst>
            </p:cNvPr>
            <p:cNvSpPr/>
            <p:nvPr/>
          </p:nvSpPr>
          <p:spPr>
            <a:xfrm>
              <a:off x="1844681" y="4557057"/>
              <a:ext cx="2587301" cy="2577551"/>
            </a:xfrm>
            <a:prstGeom prst="ellipse">
              <a:avLst/>
            </a:prstGeom>
            <a:solidFill>
              <a:schemeClr val="tx1"/>
            </a:solidFill>
            <a:ln w="12700">
              <a:miter lim="400000"/>
            </a:ln>
          </p:spPr>
          <p:txBody>
            <a:bodyPr lIns="50800" tIns="50800" rIns="50800" bIns="50800" anchor="ctr"/>
            <a:lstStyle/>
            <a:p>
              <a:pPr>
                <a:defRPr sz="3600" b="1">
                  <a:solidFill>
                    <a:srgbClr val="FFFFFF"/>
                  </a:solidFill>
                  <a:effectLst>
                    <a:outerShdw blurRad="38100" dist="12700" dir="5400000" rotWithShape="0">
                      <a:srgbClr val="000000">
                        <a:alpha val="50000"/>
                      </a:srgbClr>
                    </a:outerShdw>
                  </a:effectLst>
                  <a:latin typeface="Helvetica Neue"/>
                  <a:ea typeface="Helvetica Neue"/>
                  <a:cs typeface="Helvetica Neue"/>
                  <a:sym typeface="Helvetica Neue"/>
                </a:defRPr>
              </a:pPr>
              <a:endParaRPr>
                <a:latin typeface="Roboto Light" panose="02000000000000000000" pitchFamily="2" charset="0"/>
                <a:ea typeface="Roboto Light" panose="02000000000000000000" pitchFamily="2" charset="0"/>
                <a:cs typeface="Arial"/>
              </a:endParaRPr>
            </a:p>
          </p:txBody>
        </p:sp>
        <p:sp>
          <p:nvSpPr>
            <p:cNvPr id="65" name="Shape 205">
              <a:extLst>
                <a:ext uri="{FF2B5EF4-FFF2-40B4-BE49-F238E27FC236}">
                  <a16:creationId xmlns:a16="http://schemas.microsoft.com/office/drawing/2014/main" id="{E2E8B439-E7C5-F041-807D-E9BE112388E9}"/>
                </a:ext>
              </a:extLst>
            </p:cNvPr>
            <p:cNvSpPr/>
            <p:nvPr/>
          </p:nvSpPr>
          <p:spPr>
            <a:xfrm>
              <a:off x="2054078" y="5067966"/>
              <a:ext cx="2712265" cy="1568472"/>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defTabSz="622300">
                <a:defRPr sz="9600" b="1">
                  <a:solidFill>
                    <a:srgbClr val="FFFFFF"/>
                  </a:solidFill>
                  <a:latin typeface="Helvetica"/>
                  <a:ea typeface="Helvetica"/>
                  <a:cs typeface="Helvetica"/>
                  <a:sym typeface="Helvetica"/>
                </a:defRPr>
              </a:lvl1pPr>
            </a:lstStyle>
            <a:p>
              <a:r>
                <a:rPr lang="en-CA" sz="2000">
                  <a:latin typeface="Exo" pitchFamily="2" charset="77"/>
                  <a:ea typeface="Bebas Neue Bold"/>
                  <a:cs typeface="Bebas Neue Bold"/>
                </a:rPr>
                <a:t>90</a:t>
              </a:r>
              <a:r>
                <a:rPr sz="1800" baseline="30000">
                  <a:latin typeface="Exo" pitchFamily="2" charset="77"/>
                  <a:ea typeface="Bebas Neue Bold"/>
                  <a:cs typeface="Bebas Neue Bold"/>
                </a:rPr>
                <a:t>%</a:t>
              </a:r>
              <a:endParaRPr sz="2000" baseline="30000">
                <a:latin typeface="Exo" pitchFamily="2" charset="77"/>
                <a:ea typeface="Bebas Neue Bold"/>
                <a:cs typeface="Bebas Neue Bold"/>
              </a:endParaRPr>
            </a:p>
          </p:txBody>
        </p:sp>
      </p:grpSp>
      <p:grpSp>
        <p:nvGrpSpPr>
          <p:cNvPr id="66" name="Group 65">
            <a:extLst>
              <a:ext uri="{FF2B5EF4-FFF2-40B4-BE49-F238E27FC236}">
                <a16:creationId xmlns:a16="http://schemas.microsoft.com/office/drawing/2014/main" id="{00347945-8A29-8F4B-B132-81AFF0B3C645}"/>
              </a:ext>
            </a:extLst>
          </p:cNvPr>
          <p:cNvGrpSpPr/>
          <p:nvPr/>
        </p:nvGrpSpPr>
        <p:grpSpPr>
          <a:xfrm>
            <a:off x="10258093" y="2683827"/>
            <a:ext cx="998958" cy="1031620"/>
            <a:chOff x="613865" y="3287788"/>
            <a:chExt cx="5051402" cy="5118103"/>
          </a:xfrm>
        </p:grpSpPr>
        <p:sp>
          <p:nvSpPr>
            <p:cNvPr id="67" name="Shape 164">
              <a:extLst>
                <a:ext uri="{FF2B5EF4-FFF2-40B4-BE49-F238E27FC236}">
                  <a16:creationId xmlns:a16="http://schemas.microsoft.com/office/drawing/2014/main" id="{FFDF914D-DEF5-3B4C-870D-656B00AC33EB}"/>
                </a:ext>
              </a:extLst>
            </p:cNvPr>
            <p:cNvSpPr/>
            <p:nvPr/>
          </p:nvSpPr>
          <p:spPr>
            <a:xfrm>
              <a:off x="1397301" y="3287788"/>
              <a:ext cx="1669958" cy="236681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3244" y="171"/>
                    <a:pt x="5673" y="2542"/>
                    <a:pt x="0" y="6326"/>
                  </a:cubicBezTo>
                  <a:lnTo>
                    <a:pt x="21600" y="21600"/>
                  </a:lnTo>
                  <a:cubicBezTo>
                    <a:pt x="21600" y="21600"/>
                    <a:pt x="21600" y="0"/>
                    <a:pt x="21600" y="0"/>
                  </a:cubicBezTo>
                  <a:close/>
                </a:path>
              </a:pathLst>
            </a:custGeom>
            <a:solidFill>
              <a:srgbClr val="289C47"/>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a:latin typeface="Roboto Light" panose="02000000000000000000" pitchFamily="2" charset="0"/>
                <a:ea typeface="Roboto Light" panose="02000000000000000000" pitchFamily="2" charset="0"/>
                <a:cs typeface="Arial"/>
              </a:endParaRPr>
            </a:p>
          </p:txBody>
        </p:sp>
        <p:sp>
          <p:nvSpPr>
            <p:cNvPr id="68" name="Shape 165">
              <a:extLst>
                <a:ext uri="{FF2B5EF4-FFF2-40B4-BE49-F238E27FC236}">
                  <a16:creationId xmlns:a16="http://schemas.microsoft.com/office/drawing/2014/main" id="{37276AF2-6411-6246-B2A4-BE1E58DC4C5E}"/>
                </a:ext>
              </a:extLst>
            </p:cNvPr>
            <p:cNvSpPr/>
            <p:nvPr/>
          </p:nvSpPr>
          <p:spPr>
            <a:xfrm>
              <a:off x="3204913" y="3287788"/>
              <a:ext cx="1669959" cy="236681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6326"/>
                  </a:lnTo>
                  <a:cubicBezTo>
                    <a:pt x="15927" y="2542"/>
                    <a:pt x="8356" y="171"/>
                    <a:pt x="0" y="0"/>
                  </a:cubicBezTo>
                  <a:close/>
                </a:path>
              </a:pathLst>
            </a:custGeom>
            <a:solidFill>
              <a:schemeClr val="accent4"/>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a:latin typeface="Roboto Light" panose="02000000000000000000" pitchFamily="2" charset="0"/>
                <a:ea typeface="Roboto Light" panose="02000000000000000000" pitchFamily="2" charset="0"/>
                <a:cs typeface="Arial"/>
              </a:endParaRPr>
            </a:p>
          </p:txBody>
        </p:sp>
        <p:sp>
          <p:nvSpPr>
            <p:cNvPr id="69" name="Shape 166">
              <a:extLst>
                <a:ext uri="{FF2B5EF4-FFF2-40B4-BE49-F238E27FC236}">
                  <a16:creationId xmlns:a16="http://schemas.microsoft.com/office/drawing/2014/main" id="{2EF9ECF6-3C5F-C74D-A029-EA116F560AA7}"/>
                </a:ext>
              </a:extLst>
            </p:cNvPr>
            <p:cNvSpPr/>
            <p:nvPr/>
          </p:nvSpPr>
          <p:spPr>
            <a:xfrm>
              <a:off x="613865" y="4079244"/>
              <a:ext cx="2361592" cy="16735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6326" y="0"/>
                  </a:lnTo>
                  <a:cubicBezTo>
                    <a:pt x="2542" y="5673"/>
                    <a:pt x="171" y="13246"/>
                    <a:pt x="0" y="21600"/>
                  </a:cubicBezTo>
                  <a:cubicBezTo>
                    <a:pt x="0" y="21600"/>
                    <a:pt x="21600" y="21600"/>
                    <a:pt x="21600" y="21600"/>
                  </a:cubicBezTo>
                  <a:close/>
                </a:path>
              </a:pathLst>
            </a:custGeom>
            <a:solidFill>
              <a:srgbClr val="289C47"/>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a:latin typeface="Roboto Light" panose="02000000000000000000" pitchFamily="2" charset="0"/>
                <a:ea typeface="Roboto Light" panose="02000000000000000000" pitchFamily="2" charset="0"/>
                <a:cs typeface="Arial"/>
              </a:endParaRPr>
            </a:p>
          </p:txBody>
        </p:sp>
        <p:sp>
          <p:nvSpPr>
            <p:cNvPr id="70" name="Shape 167">
              <a:extLst>
                <a:ext uri="{FF2B5EF4-FFF2-40B4-BE49-F238E27FC236}">
                  <a16:creationId xmlns:a16="http://schemas.microsoft.com/office/drawing/2014/main" id="{076C8367-4B38-9A43-93C0-D0378755D259}"/>
                </a:ext>
              </a:extLst>
            </p:cNvPr>
            <p:cNvSpPr/>
            <p:nvPr/>
          </p:nvSpPr>
          <p:spPr>
            <a:xfrm>
              <a:off x="613865" y="5915524"/>
              <a:ext cx="2361592" cy="167369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cubicBezTo>
                    <a:pt x="171" y="8355"/>
                    <a:pt x="2542" y="15927"/>
                    <a:pt x="6326" y="21600"/>
                  </a:cubicBezTo>
                  <a:cubicBezTo>
                    <a:pt x="6326" y="21600"/>
                    <a:pt x="21600" y="0"/>
                    <a:pt x="21600" y="0"/>
                  </a:cubicBezTo>
                  <a:close/>
                </a:path>
              </a:pathLst>
            </a:custGeom>
            <a:solidFill>
              <a:srgbClr val="00B050"/>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a:latin typeface="Roboto Light" panose="02000000000000000000" pitchFamily="2" charset="0"/>
                <a:ea typeface="Roboto Light" panose="02000000000000000000" pitchFamily="2" charset="0"/>
                <a:cs typeface="Arial"/>
              </a:endParaRPr>
            </a:p>
          </p:txBody>
        </p:sp>
        <p:sp>
          <p:nvSpPr>
            <p:cNvPr id="71" name="Shape 168">
              <a:extLst>
                <a:ext uri="{FF2B5EF4-FFF2-40B4-BE49-F238E27FC236}">
                  <a16:creationId xmlns:a16="http://schemas.microsoft.com/office/drawing/2014/main" id="{DF1334AF-DE4B-8F48-AB72-42CEE15E7AFA}"/>
                </a:ext>
              </a:extLst>
            </p:cNvPr>
            <p:cNvSpPr/>
            <p:nvPr/>
          </p:nvSpPr>
          <p:spPr>
            <a:xfrm>
              <a:off x="1397303" y="6026879"/>
              <a:ext cx="1669956" cy="236668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5274"/>
                  </a:lnTo>
                  <a:cubicBezTo>
                    <a:pt x="5673" y="19058"/>
                    <a:pt x="13244" y="21429"/>
                    <a:pt x="21600" y="21600"/>
                  </a:cubicBezTo>
                  <a:cubicBezTo>
                    <a:pt x="21600" y="21600"/>
                    <a:pt x="21600" y="0"/>
                    <a:pt x="21600" y="0"/>
                  </a:cubicBezTo>
                  <a:close/>
                </a:path>
              </a:pathLst>
            </a:custGeom>
            <a:solidFill>
              <a:srgbClr val="00B050"/>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a:latin typeface="Roboto Light" panose="02000000000000000000" pitchFamily="2" charset="0"/>
                <a:ea typeface="Roboto Light" panose="02000000000000000000" pitchFamily="2" charset="0"/>
                <a:cs typeface="Arial"/>
              </a:endParaRPr>
            </a:p>
          </p:txBody>
        </p:sp>
        <p:sp>
          <p:nvSpPr>
            <p:cNvPr id="72" name="Shape 169">
              <a:extLst>
                <a:ext uri="{FF2B5EF4-FFF2-40B4-BE49-F238E27FC236}">
                  <a16:creationId xmlns:a16="http://schemas.microsoft.com/office/drawing/2014/main" id="{9BD3463A-0C70-E94F-B934-9EE8C28F0C29}"/>
                </a:ext>
              </a:extLst>
            </p:cNvPr>
            <p:cNvSpPr/>
            <p:nvPr/>
          </p:nvSpPr>
          <p:spPr>
            <a:xfrm>
              <a:off x="3303675" y="5915524"/>
              <a:ext cx="2361592" cy="16736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5274" y="21600"/>
                  </a:lnTo>
                  <a:cubicBezTo>
                    <a:pt x="19058" y="15927"/>
                    <a:pt x="21429" y="8355"/>
                    <a:pt x="21600" y="0"/>
                  </a:cubicBezTo>
                  <a:cubicBezTo>
                    <a:pt x="21600" y="0"/>
                    <a:pt x="0" y="0"/>
                    <a:pt x="0" y="0"/>
                  </a:cubicBezTo>
                  <a:close/>
                </a:path>
              </a:pathLst>
            </a:custGeom>
            <a:solidFill>
              <a:srgbClr val="00B050"/>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a:latin typeface="Roboto Light" panose="02000000000000000000" pitchFamily="2" charset="0"/>
                <a:ea typeface="Roboto Light" panose="02000000000000000000" pitchFamily="2" charset="0"/>
                <a:cs typeface="Arial"/>
              </a:endParaRPr>
            </a:p>
          </p:txBody>
        </p:sp>
        <p:sp>
          <p:nvSpPr>
            <p:cNvPr id="73" name="Shape 170">
              <a:extLst>
                <a:ext uri="{FF2B5EF4-FFF2-40B4-BE49-F238E27FC236}">
                  <a16:creationId xmlns:a16="http://schemas.microsoft.com/office/drawing/2014/main" id="{9ED233B9-0EE7-5C47-A87E-550F1E9EA83A}"/>
                </a:ext>
              </a:extLst>
            </p:cNvPr>
            <p:cNvSpPr/>
            <p:nvPr/>
          </p:nvSpPr>
          <p:spPr>
            <a:xfrm>
              <a:off x="3303675" y="4103909"/>
              <a:ext cx="2361592" cy="167355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cubicBezTo>
                    <a:pt x="21429" y="13246"/>
                    <a:pt x="19058" y="5673"/>
                    <a:pt x="15274" y="0"/>
                  </a:cubicBezTo>
                  <a:cubicBezTo>
                    <a:pt x="15274" y="0"/>
                    <a:pt x="0" y="21600"/>
                    <a:pt x="0" y="21600"/>
                  </a:cubicBezTo>
                  <a:close/>
                </a:path>
              </a:pathLst>
            </a:custGeom>
            <a:solidFill>
              <a:schemeClr val="accent4"/>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a:latin typeface="Roboto Light" panose="02000000000000000000" pitchFamily="2" charset="0"/>
                <a:ea typeface="Roboto Light" panose="02000000000000000000" pitchFamily="2" charset="0"/>
                <a:cs typeface="Arial"/>
              </a:endParaRPr>
            </a:p>
          </p:txBody>
        </p:sp>
        <p:sp>
          <p:nvSpPr>
            <p:cNvPr id="74" name="Shape 171">
              <a:extLst>
                <a:ext uri="{FF2B5EF4-FFF2-40B4-BE49-F238E27FC236}">
                  <a16:creationId xmlns:a16="http://schemas.microsoft.com/office/drawing/2014/main" id="{9994B0D0-34D4-CD4D-B8BB-D472CDF40366}"/>
                </a:ext>
              </a:extLst>
            </p:cNvPr>
            <p:cNvSpPr/>
            <p:nvPr/>
          </p:nvSpPr>
          <p:spPr>
            <a:xfrm>
              <a:off x="3204913" y="6039212"/>
              <a:ext cx="1669959" cy="236667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8356" y="21429"/>
                    <a:pt x="15927" y="19058"/>
                    <a:pt x="21600" y="15274"/>
                  </a:cubicBezTo>
                  <a:cubicBezTo>
                    <a:pt x="21600" y="15274"/>
                    <a:pt x="0" y="0"/>
                    <a:pt x="0" y="0"/>
                  </a:cubicBezTo>
                  <a:close/>
                </a:path>
              </a:pathLst>
            </a:custGeom>
            <a:solidFill>
              <a:srgbClr val="00B050"/>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a:latin typeface="Roboto Light" panose="02000000000000000000" pitchFamily="2" charset="0"/>
                <a:ea typeface="Roboto Light" panose="02000000000000000000" pitchFamily="2" charset="0"/>
                <a:cs typeface="Arial"/>
              </a:endParaRPr>
            </a:p>
          </p:txBody>
        </p:sp>
        <p:sp>
          <p:nvSpPr>
            <p:cNvPr id="75" name="Shape 172">
              <a:extLst>
                <a:ext uri="{FF2B5EF4-FFF2-40B4-BE49-F238E27FC236}">
                  <a16:creationId xmlns:a16="http://schemas.microsoft.com/office/drawing/2014/main" id="{99A27618-8EC2-7148-9F35-2C4335ADA576}"/>
                </a:ext>
              </a:extLst>
            </p:cNvPr>
            <p:cNvSpPr/>
            <p:nvPr/>
          </p:nvSpPr>
          <p:spPr>
            <a:xfrm>
              <a:off x="1440521" y="4147255"/>
              <a:ext cx="3393330" cy="3401181"/>
            </a:xfrm>
            <a:prstGeom prst="ellipse">
              <a:avLst/>
            </a:prstGeom>
            <a:solidFill>
              <a:srgbClr val="FFFFFF"/>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a:latin typeface="Roboto Light" panose="02000000000000000000" pitchFamily="2" charset="0"/>
                <a:ea typeface="Roboto Light" panose="02000000000000000000" pitchFamily="2" charset="0"/>
                <a:cs typeface="Arial"/>
              </a:endParaRPr>
            </a:p>
          </p:txBody>
        </p:sp>
        <p:sp>
          <p:nvSpPr>
            <p:cNvPr id="76" name="Shape 173">
              <a:extLst>
                <a:ext uri="{FF2B5EF4-FFF2-40B4-BE49-F238E27FC236}">
                  <a16:creationId xmlns:a16="http://schemas.microsoft.com/office/drawing/2014/main" id="{F0A66802-9030-A74D-AE91-D744BDFF52AE}"/>
                </a:ext>
              </a:extLst>
            </p:cNvPr>
            <p:cNvSpPr/>
            <p:nvPr/>
          </p:nvSpPr>
          <p:spPr>
            <a:xfrm>
              <a:off x="1844681" y="4557057"/>
              <a:ext cx="2587301" cy="2577551"/>
            </a:xfrm>
            <a:prstGeom prst="ellipse">
              <a:avLst/>
            </a:prstGeom>
            <a:solidFill>
              <a:schemeClr val="tx1"/>
            </a:solidFill>
            <a:ln w="12700">
              <a:miter lim="400000"/>
            </a:ln>
          </p:spPr>
          <p:txBody>
            <a:bodyPr lIns="50800" tIns="50800" rIns="50800" bIns="50800" anchor="ctr"/>
            <a:lstStyle/>
            <a:p>
              <a:pPr>
                <a:defRPr sz="3600" b="1">
                  <a:solidFill>
                    <a:srgbClr val="FFFFFF"/>
                  </a:solidFill>
                  <a:effectLst>
                    <a:outerShdw blurRad="38100" dist="12700" dir="5400000" rotWithShape="0">
                      <a:srgbClr val="000000">
                        <a:alpha val="50000"/>
                      </a:srgbClr>
                    </a:outerShdw>
                  </a:effectLst>
                  <a:latin typeface="Helvetica Neue"/>
                  <a:ea typeface="Helvetica Neue"/>
                  <a:cs typeface="Helvetica Neue"/>
                  <a:sym typeface="Helvetica Neue"/>
                </a:defRPr>
              </a:pPr>
              <a:endParaRPr>
                <a:latin typeface="Roboto Light" panose="02000000000000000000" pitchFamily="2" charset="0"/>
                <a:ea typeface="Roboto Light" panose="02000000000000000000" pitchFamily="2" charset="0"/>
                <a:cs typeface="Arial"/>
              </a:endParaRPr>
            </a:p>
          </p:txBody>
        </p:sp>
        <p:sp>
          <p:nvSpPr>
            <p:cNvPr id="77" name="Shape 205">
              <a:extLst>
                <a:ext uri="{FF2B5EF4-FFF2-40B4-BE49-F238E27FC236}">
                  <a16:creationId xmlns:a16="http://schemas.microsoft.com/office/drawing/2014/main" id="{840283AF-BF0F-254D-A6F4-909921A11CC9}"/>
                </a:ext>
              </a:extLst>
            </p:cNvPr>
            <p:cNvSpPr/>
            <p:nvPr/>
          </p:nvSpPr>
          <p:spPr>
            <a:xfrm>
              <a:off x="1556049" y="4659082"/>
              <a:ext cx="3568280" cy="2035935"/>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defTabSz="622300">
                <a:defRPr sz="9600" b="1">
                  <a:solidFill>
                    <a:srgbClr val="FFFFFF"/>
                  </a:solidFill>
                  <a:latin typeface="Helvetica"/>
                  <a:ea typeface="Helvetica"/>
                  <a:cs typeface="Helvetica"/>
                  <a:sym typeface="Helvetica"/>
                </a:defRPr>
              </a:lvl1pPr>
            </a:lstStyle>
            <a:p>
              <a:r>
                <a:rPr lang="en-CA" sz="2000">
                  <a:latin typeface="Exo" pitchFamily="2" charset="77"/>
                  <a:ea typeface="Bebas Neue Bold"/>
                  <a:cs typeface="Bebas Neue Bold"/>
                </a:rPr>
                <a:t>100</a:t>
              </a:r>
              <a:r>
                <a:rPr lang="en-CA" sz="1800" baseline="30000">
                  <a:latin typeface="Exo" pitchFamily="2" charset="77"/>
                  <a:ea typeface="Bebas Neue Bold"/>
                  <a:cs typeface="Bebas Neue Bold"/>
                </a:rPr>
                <a:t>%</a:t>
              </a:r>
              <a:endParaRPr lang="en-CA" sz="2000" baseline="30000">
                <a:latin typeface="Exo" pitchFamily="2" charset="77"/>
                <a:ea typeface="Bebas Neue Bold"/>
                <a:cs typeface="Bebas Neue Bold"/>
              </a:endParaRPr>
            </a:p>
          </p:txBody>
        </p:sp>
      </p:grpSp>
      <p:grpSp>
        <p:nvGrpSpPr>
          <p:cNvPr id="78" name="Group 77">
            <a:extLst>
              <a:ext uri="{FF2B5EF4-FFF2-40B4-BE49-F238E27FC236}">
                <a16:creationId xmlns:a16="http://schemas.microsoft.com/office/drawing/2014/main" id="{936E886D-7EC2-4247-8181-B765A052E5C3}"/>
              </a:ext>
            </a:extLst>
          </p:cNvPr>
          <p:cNvGrpSpPr/>
          <p:nvPr/>
        </p:nvGrpSpPr>
        <p:grpSpPr>
          <a:xfrm>
            <a:off x="10289486" y="1569957"/>
            <a:ext cx="998958" cy="1031620"/>
            <a:chOff x="613865" y="3287788"/>
            <a:chExt cx="5051402" cy="5118103"/>
          </a:xfrm>
        </p:grpSpPr>
        <p:sp>
          <p:nvSpPr>
            <p:cNvPr id="79" name="Shape 164">
              <a:extLst>
                <a:ext uri="{FF2B5EF4-FFF2-40B4-BE49-F238E27FC236}">
                  <a16:creationId xmlns:a16="http://schemas.microsoft.com/office/drawing/2014/main" id="{1C54D0D4-D884-F741-8CCE-76289368513F}"/>
                </a:ext>
              </a:extLst>
            </p:cNvPr>
            <p:cNvSpPr/>
            <p:nvPr/>
          </p:nvSpPr>
          <p:spPr>
            <a:xfrm>
              <a:off x="1397301" y="3287788"/>
              <a:ext cx="1669958" cy="236681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3244" y="171"/>
                    <a:pt x="5673" y="2542"/>
                    <a:pt x="0" y="6326"/>
                  </a:cubicBezTo>
                  <a:lnTo>
                    <a:pt x="21600" y="21600"/>
                  </a:lnTo>
                  <a:cubicBezTo>
                    <a:pt x="21600" y="21600"/>
                    <a:pt x="21600" y="0"/>
                    <a:pt x="21600" y="0"/>
                  </a:cubicBezTo>
                  <a:close/>
                </a:path>
              </a:pathLst>
            </a:custGeom>
            <a:solidFill>
              <a:schemeClr val="accent1"/>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a:latin typeface="Roboto Light" panose="02000000000000000000" pitchFamily="2" charset="0"/>
                <a:ea typeface="Roboto Light" panose="02000000000000000000" pitchFamily="2" charset="0"/>
                <a:cs typeface="Arial"/>
              </a:endParaRPr>
            </a:p>
          </p:txBody>
        </p:sp>
        <p:sp>
          <p:nvSpPr>
            <p:cNvPr id="80" name="Shape 165">
              <a:extLst>
                <a:ext uri="{FF2B5EF4-FFF2-40B4-BE49-F238E27FC236}">
                  <a16:creationId xmlns:a16="http://schemas.microsoft.com/office/drawing/2014/main" id="{9048CC75-3D12-8344-8F6F-C3CF5EF6C72B}"/>
                </a:ext>
              </a:extLst>
            </p:cNvPr>
            <p:cNvSpPr/>
            <p:nvPr/>
          </p:nvSpPr>
          <p:spPr>
            <a:xfrm>
              <a:off x="3204913" y="3287788"/>
              <a:ext cx="1669959" cy="236681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6326"/>
                  </a:lnTo>
                  <a:cubicBezTo>
                    <a:pt x="15927" y="2542"/>
                    <a:pt x="8356" y="171"/>
                    <a:pt x="0" y="0"/>
                  </a:cubicBezTo>
                  <a:close/>
                </a:path>
              </a:pathLst>
            </a:custGeom>
            <a:solidFill>
              <a:schemeClr val="accent1"/>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a:latin typeface="Roboto Light" panose="02000000000000000000" pitchFamily="2" charset="0"/>
                <a:ea typeface="Roboto Light" panose="02000000000000000000" pitchFamily="2" charset="0"/>
                <a:cs typeface="Arial"/>
              </a:endParaRPr>
            </a:p>
          </p:txBody>
        </p:sp>
        <p:sp>
          <p:nvSpPr>
            <p:cNvPr id="81" name="Shape 166">
              <a:extLst>
                <a:ext uri="{FF2B5EF4-FFF2-40B4-BE49-F238E27FC236}">
                  <a16:creationId xmlns:a16="http://schemas.microsoft.com/office/drawing/2014/main" id="{1DB16138-E9FE-544D-9C78-4BFCD1B8E367}"/>
                </a:ext>
              </a:extLst>
            </p:cNvPr>
            <p:cNvSpPr/>
            <p:nvPr/>
          </p:nvSpPr>
          <p:spPr>
            <a:xfrm>
              <a:off x="613865" y="4079244"/>
              <a:ext cx="2361592" cy="16735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6326" y="0"/>
                  </a:lnTo>
                  <a:cubicBezTo>
                    <a:pt x="2542" y="5673"/>
                    <a:pt x="171" y="13246"/>
                    <a:pt x="0" y="21600"/>
                  </a:cubicBezTo>
                  <a:cubicBezTo>
                    <a:pt x="0" y="21600"/>
                    <a:pt x="21600" y="21600"/>
                    <a:pt x="21600" y="21600"/>
                  </a:cubicBezTo>
                  <a:close/>
                </a:path>
              </a:pathLst>
            </a:custGeom>
            <a:solidFill>
              <a:srgbClr val="2576B7"/>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a:latin typeface="Roboto Light" panose="02000000000000000000" pitchFamily="2" charset="0"/>
                <a:ea typeface="Roboto Light" panose="02000000000000000000" pitchFamily="2" charset="0"/>
                <a:cs typeface="Arial"/>
              </a:endParaRPr>
            </a:p>
          </p:txBody>
        </p:sp>
        <p:sp>
          <p:nvSpPr>
            <p:cNvPr id="82" name="Shape 167">
              <a:extLst>
                <a:ext uri="{FF2B5EF4-FFF2-40B4-BE49-F238E27FC236}">
                  <a16:creationId xmlns:a16="http://schemas.microsoft.com/office/drawing/2014/main" id="{BE19F43C-B3FD-9848-9E11-312FE8E8EE1E}"/>
                </a:ext>
              </a:extLst>
            </p:cNvPr>
            <p:cNvSpPr/>
            <p:nvPr/>
          </p:nvSpPr>
          <p:spPr>
            <a:xfrm>
              <a:off x="613865" y="5915524"/>
              <a:ext cx="2361592" cy="167369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cubicBezTo>
                    <a:pt x="171" y="8355"/>
                    <a:pt x="2542" y="15927"/>
                    <a:pt x="6326" y="21600"/>
                  </a:cubicBezTo>
                  <a:cubicBezTo>
                    <a:pt x="6326" y="21600"/>
                    <a:pt x="21600" y="0"/>
                    <a:pt x="21600" y="0"/>
                  </a:cubicBezTo>
                  <a:close/>
                </a:path>
              </a:pathLst>
            </a:custGeom>
            <a:solidFill>
              <a:schemeClr val="accent1"/>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a:latin typeface="Roboto Light" panose="02000000000000000000" pitchFamily="2" charset="0"/>
                <a:ea typeface="Roboto Light" panose="02000000000000000000" pitchFamily="2" charset="0"/>
                <a:cs typeface="Arial"/>
              </a:endParaRPr>
            </a:p>
          </p:txBody>
        </p:sp>
        <p:sp>
          <p:nvSpPr>
            <p:cNvPr id="83" name="Shape 168">
              <a:extLst>
                <a:ext uri="{FF2B5EF4-FFF2-40B4-BE49-F238E27FC236}">
                  <a16:creationId xmlns:a16="http://schemas.microsoft.com/office/drawing/2014/main" id="{CEBFBC41-76FB-D847-B053-719BF56C1870}"/>
                </a:ext>
              </a:extLst>
            </p:cNvPr>
            <p:cNvSpPr/>
            <p:nvPr/>
          </p:nvSpPr>
          <p:spPr>
            <a:xfrm>
              <a:off x="1397303" y="6026879"/>
              <a:ext cx="1669956" cy="236668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5274"/>
                  </a:lnTo>
                  <a:cubicBezTo>
                    <a:pt x="5673" y="19058"/>
                    <a:pt x="13244" y="21429"/>
                    <a:pt x="21600" y="21600"/>
                  </a:cubicBezTo>
                  <a:cubicBezTo>
                    <a:pt x="21600" y="21600"/>
                    <a:pt x="21600" y="0"/>
                    <a:pt x="21600" y="0"/>
                  </a:cubicBezTo>
                  <a:close/>
                </a:path>
              </a:pathLst>
            </a:custGeom>
            <a:solidFill>
              <a:schemeClr val="accent1"/>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a:latin typeface="Roboto Light" panose="02000000000000000000" pitchFamily="2" charset="0"/>
                <a:ea typeface="Roboto Light" panose="02000000000000000000" pitchFamily="2" charset="0"/>
                <a:cs typeface="Arial"/>
              </a:endParaRPr>
            </a:p>
          </p:txBody>
        </p:sp>
        <p:sp>
          <p:nvSpPr>
            <p:cNvPr id="84" name="Shape 169">
              <a:extLst>
                <a:ext uri="{FF2B5EF4-FFF2-40B4-BE49-F238E27FC236}">
                  <a16:creationId xmlns:a16="http://schemas.microsoft.com/office/drawing/2014/main" id="{41C89801-CF02-A044-B457-D1EEFDCE7914}"/>
                </a:ext>
              </a:extLst>
            </p:cNvPr>
            <p:cNvSpPr/>
            <p:nvPr/>
          </p:nvSpPr>
          <p:spPr>
            <a:xfrm>
              <a:off x="3303675" y="5915524"/>
              <a:ext cx="2361592" cy="16736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5274" y="21600"/>
                  </a:lnTo>
                  <a:cubicBezTo>
                    <a:pt x="19058" y="15927"/>
                    <a:pt x="21429" y="8355"/>
                    <a:pt x="21600" y="0"/>
                  </a:cubicBezTo>
                  <a:cubicBezTo>
                    <a:pt x="21600" y="0"/>
                    <a:pt x="0" y="0"/>
                    <a:pt x="0" y="0"/>
                  </a:cubicBezTo>
                  <a:close/>
                </a:path>
              </a:pathLst>
            </a:custGeom>
            <a:solidFill>
              <a:schemeClr val="accent1"/>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a:latin typeface="Roboto Light" panose="02000000000000000000" pitchFamily="2" charset="0"/>
                <a:ea typeface="Roboto Light" panose="02000000000000000000" pitchFamily="2" charset="0"/>
                <a:cs typeface="Arial"/>
              </a:endParaRPr>
            </a:p>
          </p:txBody>
        </p:sp>
        <p:sp>
          <p:nvSpPr>
            <p:cNvPr id="85" name="Shape 170">
              <a:extLst>
                <a:ext uri="{FF2B5EF4-FFF2-40B4-BE49-F238E27FC236}">
                  <a16:creationId xmlns:a16="http://schemas.microsoft.com/office/drawing/2014/main" id="{F33B129E-C03B-A34C-BBC2-111563319AF5}"/>
                </a:ext>
              </a:extLst>
            </p:cNvPr>
            <p:cNvSpPr/>
            <p:nvPr/>
          </p:nvSpPr>
          <p:spPr>
            <a:xfrm>
              <a:off x="3303675" y="4103909"/>
              <a:ext cx="2361592" cy="167355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cubicBezTo>
                    <a:pt x="21429" y="13246"/>
                    <a:pt x="19058" y="5673"/>
                    <a:pt x="15274" y="0"/>
                  </a:cubicBezTo>
                  <a:cubicBezTo>
                    <a:pt x="15274" y="0"/>
                    <a:pt x="0" y="21600"/>
                    <a:pt x="0" y="21600"/>
                  </a:cubicBezTo>
                  <a:close/>
                </a:path>
              </a:pathLst>
            </a:custGeom>
            <a:solidFill>
              <a:schemeClr val="accent1"/>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a:latin typeface="Roboto Light" panose="02000000000000000000" pitchFamily="2" charset="0"/>
                <a:ea typeface="Roboto Light" panose="02000000000000000000" pitchFamily="2" charset="0"/>
                <a:cs typeface="Arial"/>
              </a:endParaRPr>
            </a:p>
          </p:txBody>
        </p:sp>
        <p:sp>
          <p:nvSpPr>
            <p:cNvPr id="86" name="Shape 171">
              <a:extLst>
                <a:ext uri="{FF2B5EF4-FFF2-40B4-BE49-F238E27FC236}">
                  <a16:creationId xmlns:a16="http://schemas.microsoft.com/office/drawing/2014/main" id="{E522589C-57FF-D04A-99AC-EEC360E9C25C}"/>
                </a:ext>
              </a:extLst>
            </p:cNvPr>
            <p:cNvSpPr/>
            <p:nvPr/>
          </p:nvSpPr>
          <p:spPr>
            <a:xfrm>
              <a:off x="3204913" y="6039212"/>
              <a:ext cx="1669959" cy="236667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8356" y="21429"/>
                    <a:pt x="15927" y="19058"/>
                    <a:pt x="21600" y="15274"/>
                  </a:cubicBezTo>
                  <a:cubicBezTo>
                    <a:pt x="21600" y="15274"/>
                    <a:pt x="0" y="0"/>
                    <a:pt x="0" y="0"/>
                  </a:cubicBezTo>
                  <a:close/>
                </a:path>
              </a:pathLst>
            </a:custGeom>
            <a:solidFill>
              <a:schemeClr val="accent1"/>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a:latin typeface="Roboto Light" panose="02000000000000000000" pitchFamily="2" charset="0"/>
                <a:ea typeface="Roboto Light" panose="02000000000000000000" pitchFamily="2" charset="0"/>
                <a:cs typeface="Arial"/>
              </a:endParaRPr>
            </a:p>
          </p:txBody>
        </p:sp>
        <p:sp>
          <p:nvSpPr>
            <p:cNvPr id="87" name="Shape 172">
              <a:extLst>
                <a:ext uri="{FF2B5EF4-FFF2-40B4-BE49-F238E27FC236}">
                  <a16:creationId xmlns:a16="http://schemas.microsoft.com/office/drawing/2014/main" id="{C8C39BC0-D95A-2E46-BBF0-8431DB9535E8}"/>
                </a:ext>
              </a:extLst>
            </p:cNvPr>
            <p:cNvSpPr/>
            <p:nvPr/>
          </p:nvSpPr>
          <p:spPr>
            <a:xfrm>
              <a:off x="1440521" y="4147255"/>
              <a:ext cx="3393330" cy="3401181"/>
            </a:xfrm>
            <a:prstGeom prst="ellipse">
              <a:avLst/>
            </a:prstGeom>
            <a:solidFill>
              <a:srgbClr val="FFFFFF"/>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a:latin typeface="Roboto Light" panose="02000000000000000000" pitchFamily="2" charset="0"/>
                <a:ea typeface="Roboto Light" panose="02000000000000000000" pitchFamily="2" charset="0"/>
                <a:cs typeface="Arial"/>
              </a:endParaRPr>
            </a:p>
          </p:txBody>
        </p:sp>
        <p:sp>
          <p:nvSpPr>
            <p:cNvPr id="88" name="Shape 173">
              <a:extLst>
                <a:ext uri="{FF2B5EF4-FFF2-40B4-BE49-F238E27FC236}">
                  <a16:creationId xmlns:a16="http://schemas.microsoft.com/office/drawing/2014/main" id="{28640FD9-7CBF-A14C-BC67-5C3DD0832CC2}"/>
                </a:ext>
              </a:extLst>
            </p:cNvPr>
            <p:cNvSpPr/>
            <p:nvPr/>
          </p:nvSpPr>
          <p:spPr>
            <a:xfrm>
              <a:off x="1844681" y="4557057"/>
              <a:ext cx="2587301" cy="2577551"/>
            </a:xfrm>
            <a:prstGeom prst="ellipse">
              <a:avLst/>
            </a:prstGeom>
            <a:solidFill>
              <a:schemeClr val="tx1"/>
            </a:solidFill>
            <a:ln w="12700">
              <a:miter lim="400000"/>
            </a:ln>
          </p:spPr>
          <p:txBody>
            <a:bodyPr lIns="50800" tIns="50800" rIns="50800" bIns="50800" anchor="ctr"/>
            <a:lstStyle/>
            <a:p>
              <a:pPr>
                <a:defRPr sz="3600" b="1">
                  <a:solidFill>
                    <a:srgbClr val="FFFFFF"/>
                  </a:solidFill>
                  <a:effectLst>
                    <a:outerShdw blurRad="38100" dist="12700" dir="5400000" rotWithShape="0">
                      <a:srgbClr val="000000">
                        <a:alpha val="50000"/>
                      </a:srgbClr>
                    </a:outerShdw>
                  </a:effectLst>
                  <a:latin typeface="Helvetica Neue"/>
                  <a:ea typeface="Helvetica Neue"/>
                  <a:cs typeface="Helvetica Neue"/>
                  <a:sym typeface="Helvetica Neue"/>
                </a:defRPr>
              </a:pPr>
              <a:endParaRPr>
                <a:latin typeface="Roboto Light" panose="02000000000000000000" pitchFamily="2" charset="0"/>
                <a:ea typeface="Roboto Light" panose="02000000000000000000" pitchFamily="2" charset="0"/>
                <a:cs typeface="Arial"/>
              </a:endParaRPr>
            </a:p>
          </p:txBody>
        </p:sp>
        <p:sp>
          <p:nvSpPr>
            <p:cNvPr id="89" name="Shape 205">
              <a:extLst>
                <a:ext uri="{FF2B5EF4-FFF2-40B4-BE49-F238E27FC236}">
                  <a16:creationId xmlns:a16="http://schemas.microsoft.com/office/drawing/2014/main" id="{D804D676-DDA3-3D48-AE01-EFD883BFFEE6}"/>
                </a:ext>
              </a:extLst>
            </p:cNvPr>
            <p:cNvSpPr/>
            <p:nvPr/>
          </p:nvSpPr>
          <p:spPr>
            <a:xfrm>
              <a:off x="1630170" y="4819448"/>
              <a:ext cx="3393325" cy="2035935"/>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defTabSz="622300">
                <a:defRPr sz="9600" b="1">
                  <a:solidFill>
                    <a:srgbClr val="FFFFFF"/>
                  </a:solidFill>
                  <a:latin typeface="Helvetica"/>
                  <a:ea typeface="Helvetica"/>
                  <a:cs typeface="Helvetica"/>
                  <a:sym typeface="Helvetica"/>
                </a:defRPr>
              </a:lvl1pPr>
            </a:lstStyle>
            <a:p>
              <a:r>
                <a:rPr lang="en-CA" sz="2000">
                  <a:latin typeface="Exo" pitchFamily="2" charset="77"/>
                  <a:ea typeface="Bebas Neue Bold"/>
                  <a:cs typeface="Bebas Neue Bold"/>
                </a:rPr>
                <a:t>100</a:t>
              </a:r>
              <a:r>
                <a:rPr sz="1800" baseline="30000">
                  <a:latin typeface="Exo" pitchFamily="2" charset="77"/>
                  <a:ea typeface="Bebas Neue Bold"/>
                  <a:cs typeface="Bebas Neue Bold"/>
                </a:rPr>
                <a:t>%</a:t>
              </a:r>
              <a:endParaRPr sz="2000" baseline="30000">
                <a:latin typeface="Exo" pitchFamily="2" charset="77"/>
                <a:ea typeface="Bebas Neue Bold"/>
                <a:cs typeface="Bebas Neue Bold"/>
              </a:endParaRPr>
            </a:p>
          </p:txBody>
        </p:sp>
      </p:grpSp>
      <p:pic>
        <p:nvPicPr>
          <p:cNvPr id="6" name="Picture 5">
            <a:extLst>
              <a:ext uri="{FF2B5EF4-FFF2-40B4-BE49-F238E27FC236}">
                <a16:creationId xmlns:a16="http://schemas.microsoft.com/office/drawing/2014/main" id="{A13B3BC3-2DCA-B470-A044-F39BCC96AF5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5015" y="6273155"/>
            <a:ext cx="706441" cy="396142"/>
          </a:xfrm>
          <a:prstGeom prst="rect">
            <a:avLst/>
          </a:prstGeom>
        </p:spPr>
      </p:pic>
      <p:cxnSp>
        <p:nvCxnSpPr>
          <p:cNvPr id="7" name="Straight Connector 6">
            <a:extLst>
              <a:ext uri="{FF2B5EF4-FFF2-40B4-BE49-F238E27FC236}">
                <a16:creationId xmlns:a16="http://schemas.microsoft.com/office/drawing/2014/main" id="{86104265-F753-AE16-B705-12BB7E5E4077}"/>
              </a:ext>
            </a:extLst>
          </p:cNvPr>
          <p:cNvCxnSpPr>
            <a:cxnSpLocks/>
          </p:cNvCxnSpPr>
          <p:nvPr/>
        </p:nvCxnSpPr>
        <p:spPr>
          <a:xfrm>
            <a:off x="355015" y="1435610"/>
            <a:ext cx="11503610" cy="0"/>
          </a:xfrm>
          <a:prstGeom prst="line">
            <a:avLst/>
          </a:prstGeom>
          <a:ln>
            <a:solidFill>
              <a:srgbClr val="1F4057"/>
            </a:solidFill>
          </a:ln>
        </p:spPr>
        <p:style>
          <a:lnRef idx="1">
            <a:schemeClr val="accent1"/>
          </a:lnRef>
          <a:fillRef idx="0">
            <a:schemeClr val="accent1"/>
          </a:fillRef>
          <a:effectRef idx="0">
            <a:schemeClr val="accent1"/>
          </a:effectRef>
          <a:fontRef idx="minor">
            <a:schemeClr val="tx1"/>
          </a:fontRef>
        </p:style>
      </p:cxnSp>
      <p:pic>
        <p:nvPicPr>
          <p:cNvPr id="8" name="Graphic 7" descr="Cloud Computing outline">
            <a:extLst>
              <a:ext uri="{FF2B5EF4-FFF2-40B4-BE49-F238E27FC236}">
                <a16:creationId xmlns:a16="http://schemas.microsoft.com/office/drawing/2014/main" id="{47E44D8D-76E1-F6DF-7C95-BD5FC04825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1554" y="5173271"/>
            <a:ext cx="827883" cy="827883"/>
          </a:xfrm>
          <a:prstGeom prst="rect">
            <a:avLst/>
          </a:prstGeom>
        </p:spPr>
      </p:pic>
      <p:sp>
        <p:nvSpPr>
          <p:cNvPr id="9" name="TextBox 8">
            <a:extLst>
              <a:ext uri="{FF2B5EF4-FFF2-40B4-BE49-F238E27FC236}">
                <a16:creationId xmlns:a16="http://schemas.microsoft.com/office/drawing/2014/main" id="{9ED0E12F-D2AA-B12A-CDDD-8C3A41D9AF6F}"/>
              </a:ext>
            </a:extLst>
          </p:cNvPr>
          <p:cNvSpPr txBox="1"/>
          <p:nvPr/>
        </p:nvSpPr>
        <p:spPr>
          <a:xfrm>
            <a:off x="1549957" y="5397085"/>
            <a:ext cx="1735750" cy="430887"/>
          </a:xfrm>
          <a:prstGeom prst="rect">
            <a:avLst/>
          </a:prstGeom>
          <a:noFill/>
        </p:spPr>
        <p:txBody>
          <a:bodyPr wrap="square" lIns="0" tIns="0" rIns="0" bIns="0" rtlCol="0" anchor="ctr">
            <a:spAutoFit/>
          </a:bodyPr>
          <a:lstStyle/>
          <a:p>
            <a:pPr defTabSz="914217"/>
            <a:r>
              <a:rPr lang="en-US" sz="1400">
                <a:solidFill>
                  <a:srgbClr val="5D3291"/>
                </a:solidFill>
                <a:latin typeface="+mj-lt"/>
                <a:cs typeface="Poppins" pitchFamily="2" charset="77"/>
              </a:rPr>
              <a:t>Research New Technology</a:t>
            </a:r>
          </a:p>
        </p:txBody>
      </p:sp>
      <p:sp>
        <p:nvSpPr>
          <p:cNvPr id="10" name="Rectangle 9">
            <a:extLst>
              <a:ext uri="{FF2B5EF4-FFF2-40B4-BE49-F238E27FC236}">
                <a16:creationId xmlns:a16="http://schemas.microsoft.com/office/drawing/2014/main" id="{EFE7B8EA-1288-50A2-0767-E46A0A5FBEA7}"/>
              </a:ext>
            </a:extLst>
          </p:cNvPr>
          <p:cNvSpPr/>
          <p:nvPr/>
        </p:nvSpPr>
        <p:spPr>
          <a:xfrm>
            <a:off x="3951948" y="5221114"/>
            <a:ext cx="3136354" cy="762001"/>
          </a:xfrm>
          <a:prstGeom prst="rect">
            <a:avLst/>
          </a:prstGeom>
          <a:solidFill>
            <a:srgbClr val="FFFFFF"/>
          </a:solidFill>
          <a:ln w="38100"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u="none" strike="noStrike" kern="0" cap="none" spc="0" normalizeH="0" baseline="0" noProof="0">
              <a:ln>
                <a:noFill/>
              </a:ln>
              <a:solidFill>
                <a:srgbClr val="000000"/>
              </a:solidFill>
              <a:effectLst/>
              <a:uLnTx/>
              <a:uFillTx/>
              <a:latin typeface="Roboto Light" panose="02000000000000000000" pitchFamily="2" charset="0"/>
              <a:ea typeface="+mn-ea"/>
              <a:cs typeface="+mn-cs"/>
            </a:endParaRPr>
          </a:p>
        </p:txBody>
      </p:sp>
      <p:sp>
        <p:nvSpPr>
          <p:cNvPr id="11" name="Subtitle 2">
            <a:extLst>
              <a:ext uri="{FF2B5EF4-FFF2-40B4-BE49-F238E27FC236}">
                <a16:creationId xmlns:a16="http://schemas.microsoft.com/office/drawing/2014/main" id="{C8C9D637-ADB0-7732-E51F-827BB5074B78}"/>
              </a:ext>
            </a:extLst>
          </p:cNvPr>
          <p:cNvSpPr txBox="1">
            <a:spLocks/>
          </p:cNvSpPr>
          <p:nvPr/>
        </p:nvSpPr>
        <p:spPr>
          <a:xfrm>
            <a:off x="4087546" y="5320474"/>
            <a:ext cx="2501083" cy="490775"/>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ts val="1750"/>
              </a:lnSpc>
            </a:pPr>
            <a:r>
              <a:rPr lang="en-US" sz="1200">
                <a:solidFill>
                  <a:schemeClr val="tx1">
                    <a:lumMod val="50000"/>
                  </a:schemeClr>
                </a:solidFill>
                <a:latin typeface="+mn-lt"/>
                <a:ea typeface="Roboto Light" panose="02000000000000000000" pitchFamily="2" charset="0"/>
                <a:cs typeface="Roboto Light" panose="02000000000000000000" pitchFamily="2" charset="0"/>
              </a:rPr>
              <a:t>Offer new technology to our employees</a:t>
            </a:r>
          </a:p>
        </p:txBody>
      </p:sp>
      <p:sp>
        <p:nvSpPr>
          <p:cNvPr id="37" name="Rectangle 36">
            <a:extLst>
              <a:ext uri="{FF2B5EF4-FFF2-40B4-BE49-F238E27FC236}">
                <a16:creationId xmlns:a16="http://schemas.microsoft.com/office/drawing/2014/main" id="{BBABBADC-A6AC-1ED2-D624-144A8D2F6189}"/>
              </a:ext>
            </a:extLst>
          </p:cNvPr>
          <p:cNvSpPr/>
          <p:nvPr/>
        </p:nvSpPr>
        <p:spPr>
          <a:xfrm>
            <a:off x="7288376" y="5199698"/>
            <a:ext cx="3170776" cy="762000"/>
          </a:xfrm>
          <a:prstGeom prst="rect">
            <a:avLst/>
          </a:prstGeom>
          <a:solidFill>
            <a:srgbClr val="FFFFFF"/>
          </a:solidFill>
          <a:ln w="38100" cap="flat" cmpd="sng" algn="ctr">
            <a:solidFill>
              <a:srgbClr val="FFFFFF">
                <a:lumMod val="9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u="none" strike="noStrike" kern="0" cap="none" spc="0" normalizeH="0" baseline="0" noProof="0">
              <a:ln>
                <a:noFill/>
              </a:ln>
              <a:solidFill>
                <a:srgbClr val="000000"/>
              </a:solidFill>
              <a:effectLst/>
              <a:uLnTx/>
              <a:uFillTx/>
              <a:latin typeface="Roboto Light" panose="02000000000000000000" pitchFamily="2" charset="0"/>
              <a:ea typeface="+mn-ea"/>
              <a:cs typeface="+mn-cs"/>
            </a:endParaRPr>
          </a:p>
        </p:txBody>
      </p:sp>
      <p:sp>
        <p:nvSpPr>
          <p:cNvPr id="38" name="Subtitle 2">
            <a:extLst>
              <a:ext uri="{FF2B5EF4-FFF2-40B4-BE49-F238E27FC236}">
                <a16:creationId xmlns:a16="http://schemas.microsoft.com/office/drawing/2014/main" id="{8AD7B961-2DC5-CE32-3B28-F33A3176DA9F}"/>
              </a:ext>
            </a:extLst>
          </p:cNvPr>
          <p:cNvSpPr txBox="1">
            <a:spLocks/>
          </p:cNvSpPr>
          <p:nvPr/>
        </p:nvSpPr>
        <p:spPr>
          <a:xfrm>
            <a:off x="7419894" y="5375356"/>
            <a:ext cx="2413242" cy="490775"/>
          </a:xfrm>
          <a:prstGeom prst="rect">
            <a:avLst/>
          </a:prstGeom>
        </p:spPr>
        <p:txBody>
          <a:bodyPr vert="horz" wrap="square" lIns="45720" tIns="22860" rIns="45720" bIns="22860" rtlCol="0" anchor="ctr">
            <a:spAutoFit/>
          </a:bodyPr>
          <a:lstStyle>
            <a:defPPr>
              <a:defRPr lang="en-US"/>
            </a:defPPr>
            <a:lvl1pPr indent="0" defTabSz="1087636">
              <a:lnSpc>
                <a:spcPts val="1750"/>
              </a:lnSpc>
              <a:spcBef>
                <a:spcPct val="20000"/>
              </a:spcBef>
              <a:buFont typeface="Arial"/>
              <a:buNone/>
              <a:defRPr sz="1400">
                <a:solidFill>
                  <a:srgbClr val="000000"/>
                </a:solidFill>
                <a:latin typeface="Montserrat Light" panose="00000400000000000000" pitchFamily="2" charset="0"/>
                <a:ea typeface="Roboto Condensed Light" panose="02000000000000000000" pitchFamily="2" charset="0"/>
                <a:cs typeface="Lato Light" panose="020F0502020204030203" pitchFamily="34" charset="0"/>
              </a:defRPr>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r>
              <a:rPr lang="en-US" sz="1200">
                <a:solidFill>
                  <a:schemeClr val="tx1">
                    <a:lumMod val="50000"/>
                  </a:schemeClr>
                </a:solidFill>
                <a:latin typeface="+mn-lt"/>
                <a:ea typeface="Roboto Light" panose="02000000000000000000" pitchFamily="2" charset="0"/>
                <a:cs typeface="Roboto Light" panose="02000000000000000000" pitchFamily="2" charset="0"/>
              </a:rPr>
              <a:t>Digitize 100% Order Books by the end of 2027 </a:t>
            </a:r>
          </a:p>
        </p:txBody>
      </p:sp>
      <p:grpSp>
        <p:nvGrpSpPr>
          <p:cNvPr id="12" name="Group 11">
            <a:extLst>
              <a:ext uri="{FF2B5EF4-FFF2-40B4-BE49-F238E27FC236}">
                <a16:creationId xmlns:a16="http://schemas.microsoft.com/office/drawing/2014/main" id="{7AB97CD5-5E96-29EE-639F-8546B75E5952}"/>
              </a:ext>
            </a:extLst>
          </p:cNvPr>
          <p:cNvGrpSpPr/>
          <p:nvPr/>
        </p:nvGrpSpPr>
        <p:grpSpPr>
          <a:xfrm>
            <a:off x="10258093" y="5050051"/>
            <a:ext cx="998958" cy="1031620"/>
            <a:chOff x="613865" y="3287788"/>
            <a:chExt cx="5051402" cy="5118103"/>
          </a:xfrm>
        </p:grpSpPr>
        <p:sp>
          <p:nvSpPr>
            <p:cNvPr id="13" name="Shape 164">
              <a:extLst>
                <a:ext uri="{FF2B5EF4-FFF2-40B4-BE49-F238E27FC236}">
                  <a16:creationId xmlns:a16="http://schemas.microsoft.com/office/drawing/2014/main" id="{D8524077-1D6E-2E7F-2232-D01F57633910}"/>
                </a:ext>
              </a:extLst>
            </p:cNvPr>
            <p:cNvSpPr/>
            <p:nvPr/>
          </p:nvSpPr>
          <p:spPr>
            <a:xfrm>
              <a:off x="1397301" y="3287788"/>
              <a:ext cx="1669958" cy="236681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3244" y="171"/>
                    <a:pt x="5673" y="2542"/>
                    <a:pt x="0" y="6326"/>
                  </a:cubicBezTo>
                  <a:lnTo>
                    <a:pt x="21600" y="21600"/>
                  </a:lnTo>
                  <a:cubicBezTo>
                    <a:pt x="21600" y="21600"/>
                    <a:pt x="21600" y="0"/>
                    <a:pt x="21600" y="0"/>
                  </a:cubicBezTo>
                  <a:close/>
                </a:path>
              </a:pathLst>
            </a:custGeom>
            <a:solidFill>
              <a:srgbClr val="5D3291"/>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a:latin typeface="Roboto Light" panose="02000000000000000000" pitchFamily="2" charset="0"/>
                <a:ea typeface="Roboto Light" panose="02000000000000000000" pitchFamily="2" charset="0"/>
                <a:cs typeface="Arial"/>
              </a:endParaRPr>
            </a:p>
          </p:txBody>
        </p:sp>
        <p:sp>
          <p:nvSpPr>
            <p:cNvPr id="14" name="Shape 165">
              <a:extLst>
                <a:ext uri="{FF2B5EF4-FFF2-40B4-BE49-F238E27FC236}">
                  <a16:creationId xmlns:a16="http://schemas.microsoft.com/office/drawing/2014/main" id="{5E414AA6-AB1D-812F-4BD4-16879C454B87}"/>
                </a:ext>
              </a:extLst>
            </p:cNvPr>
            <p:cNvSpPr/>
            <p:nvPr/>
          </p:nvSpPr>
          <p:spPr>
            <a:xfrm>
              <a:off x="3204913" y="3287788"/>
              <a:ext cx="1669959" cy="236681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6326"/>
                  </a:lnTo>
                  <a:cubicBezTo>
                    <a:pt x="15927" y="2542"/>
                    <a:pt x="8356" y="171"/>
                    <a:pt x="0" y="0"/>
                  </a:cubicBezTo>
                  <a:close/>
                </a:path>
              </a:pathLst>
            </a:custGeom>
            <a:solidFill>
              <a:srgbClr val="5D3291"/>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a:latin typeface="Roboto Light" panose="02000000000000000000" pitchFamily="2" charset="0"/>
                <a:ea typeface="Roboto Light" panose="02000000000000000000" pitchFamily="2" charset="0"/>
                <a:cs typeface="Arial"/>
              </a:endParaRPr>
            </a:p>
          </p:txBody>
        </p:sp>
        <p:sp>
          <p:nvSpPr>
            <p:cNvPr id="15" name="Shape 166">
              <a:extLst>
                <a:ext uri="{FF2B5EF4-FFF2-40B4-BE49-F238E27FC236}">
                  <a16:creationId xmlns:a16="http://schemas.microsoft.com/office/drawing/2014/main" id="{7000961A-6D61-CA9E-772E-D3212346C03A}"/>
                </a:ext>
              </a:extLst>
            </p:cNvPr>
            <p:cNvSpPr/>
            <p:nvPr/>
          </p:nvSpPr>
          <p:spPr>
            <a:xfrm>
              <a:off x="613865" y="4079244"/>
              <a:ext cx="2361592" cy="16735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6326" y="0"/>
                  </a:lnTo>
                  <a:cubicBezTo>
                    <a:pt x="2542" y="5673"/>
                    <a:pt x="171" y="13246"/>
                    <a:pt x="0" y="21600"/>
                  </a:cubicBezTo>
                  <a:cubicBezTo>
                    <a:pt x="0" y="21600"/>
                    <a:pt x="21600" y="21600"/>
                    <a:pt x="21600" y="21600"/>
                  </a:cubicBezTo>
                  <a:close/>
                </a:path>
              </a:pathLst>
            </a:custGeom>
            <a:solidFill>
              <a:srgbClr val="5D3291"/>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a:latin typeface="Roboto Light" panose="02000000000000000000" pitchFamily="2" charset="0"/>
                <a:ea typeface="Roboto Light" panose="02000000000000000000" pitchFamily="2" charset="0"/>
                <a:cs typeface="Arial"/>
              </a:endParaRPr>
            </a:p>
          </p:txBody>
        </p:sp>
        <p:sp>
          <p:nvSpPr>
            <p:cNvPr id="16" name="Shape 167">
              <a:extLst>
                <a:ext uri="{FF2B5EF4-FFF2-40B4-BE49-F238E27FC236}">
                  <a16:creationId xmlns:a16="http://schemas.microsoft.com/office/drawing/2014/main" id="{90607F61-FE1C-ACA2-BBE2-B56254468D3D}"/>
                </a:ext>
              </a:extLst>
            </p:cNvPr>
            <p:cNvSpPr/>
            <p:nvPr/>
          </p:nvSpPr>
          <p:spPr>
            <a:xfrm>
              <a:off x="613865" y="5915524"/>
              <a:ext cx="2361592" cy="167369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cubicBezTo>
                    <a:pt x="171" y="8355"/>
                    <a:pt x="2542" y="15927"/>
                    <a:pt x="6326" y="21600"/>
                  </a:cubicBezTo>
                  <a:cubicBezTo>
                    <a:pt x="6326" y="21600"/>
                    <a:pt x="21600" y="0"/>
                    <a:pt x="21600" y="0"/>
                  </a:cubicBezTo>
                  <a:close/>
                </a:path>
              </a:pathLst>
            </a:custGeom>
            <a:solidFill>
              <a:srgbClr val="5D3291"/>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a:latin typeface="Roboto Light" panose="02000000000000000000" pitchFamily="2" charset="0"/>
                <a:ea typeface="Roboto Light" panose="02000000000000000000" pitchFamily="2" charset="0"/>
                <a:cs typeface="Arial"/>
              </a:endParaRPr>
            </a:p>
          </p:txBody>
        </p:sp>
        <p:sp>
          <p:nvSpPr>
            <p:cNvPr id="17" name="Shape 168">
              <a:extLst>
                <a:ext uri="{FF2B5EF4-FFF2-40B4-BE49-F238E27FC236}">
                  <a16:creationId xmlns:a16="http://schemas.microsoft.com/office/drawing/2014/main" id="{7C3E97A3-B3A0-DE9A-14FA-4F1B9F68FA2B}"/>
                </a:ext>
              </a:extLst>
            </p:cNvPr>
            <p:cNvSpPr/>
            <p:nvPr/>
          </p:nvSpPr>
          <p:spPr>
            <a:xfrm>
              <a:off x="1397303" y="6026879"/>
              <a:ext cx="1669956" cy="236668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5274"/>
                  </a:lnTo>
                  <a:cubicBezTo>
                    <a:pt x="5673" y="19058"/>
                    <a:pt x="13244" y="21429"/>
                    <a:pt x="21600" y="21600"/>
                  </a:cubicBezTo>
                  <a:cubicBezTo>
                    <a:pt x="21600" y="21600"/>
                    <a:pt x="21600" y="0"/>
                    <a:pt x="21600" y="0"/>
                  </a:cubicBezTo>
                  <a:close/>
                </a:path>
              </a:pathLst>
            </a:custGeom>
            <a:solidFill>
              <a:srgbClr val="5D3291"/>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a:latin typeface="Roboto Light" panose="02000000000000000000" pitchFamily="2" charset="0"/>
                <a:ea typeface="Roboto Light" panose="02000000000000000000" pitchFamily="2" charset="0"/>
                <a:cs typeface="Arial"/>
              </a:endParaRPr>
            </a:p>
          </p:txBody>
        </p:sp>
        <p:sp>
          <p:nvSpPr>
            <p:cNvPr id="18" name="Shape 169">
              <a:extLst>
                <a:ext uri="{FF2B5EF4-FFF2-40B4-BE49-F238E27FC236}">
                  <a16:creationId xmlns:a16="http://schemas.microsoft.com/office/drawing/2014/main" id="{14B372AE-6A88-22AD-EEE6-A42CA5289A11}"/>
                </a:ext>
              </a:extLst>
            </p:cNvPr>
            <p:cNvSpPr/>
            <p:nvPr/>
          </p:nvSpPr>
          <p:spPr>
            <a:xfrm>
              <a:off x="3303675" y="5915524"/>
              <a:ext cx="2361592" cy="16736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5274" y="21600"/>
                  </a:lnTo>
                  <a:cubicBezTo>
                    <a:pt x="19058" y="15927"/>
                    <a:pt x="21429" y="8355"/>
                    <a:pt x="21600" y="0"/>
                  </a:cubicBezTo>
                  <a:cubicBezTo>
                    <a:pt x="21600" y="0"/>
                    <a:pt x="0" y="0"/>
                    <a:pt x="0" y="0"/>
                  </a:cubicBezTo>
                  <a:close/>
                </a:path>
              </a:pathLst>
            </a:custGeom>
            <a:solidFill>
              <a:srgbClr val="5D3291"/>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a:latin typeface="Roboto Light" panose="02000000000000000000" pitchFamily="2" charset="0"/>
                <a:ea typeface="Roboto Light" panose="02000000000000000000" pitchFamily="2" charset="0"/>
                <a:cs typeface="Arial"/>
              </a:endParaRPr>
            </a:p>
          </p:txBody>
        </p:sp>
        <p:sp>
          <p:nvSpPr>
            <p:cNvPr id="22" name="Shape 170">
              <a:extLst>
                <a:ext uri="{FF2B5EF4-FFF2-40B4-BE49-F238E27FC236}">
                  <a16:creationId xmlns:a16="http://schemas.microsoft.com/office/drawing/2014/main" id="{4F4EE898-64AC-9237-6F0D-3D3F8565165B}"/>
                </a:ext>
              </a:extLst>
            </p:cNvPr>
            <p:cNvSpPr/>
            <p:nvPr/>
          </p:nvSpPr>
          <p:spPr>
            <a:xfrm>
              <a:off x="3303675" y="4103909"/>
              <a:ext cx="2361592" cy="167355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cubicBezTo>
                    <a:pt x="21429" y="13246"/>
                    <a:pt x="19058" y="5673"/>
                    <a:pt x="15274" y="0"/>
                  </a:cubicBezTo>
                  <a:cubicBezTo>
                    <a:pt x="15274" y="0"/>
                    <a:pt x="0" y="21600"/>
                    <a:pt x="0" y="21600"/>
                  </a:cubicBezTo>
                  <a:close/>
                </a:path>
              </a:pathLst>
            </a:custGeom>
            <a:solidFill>
              <a:srgbClr val="5D3291"/>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a:latin typeface="Roboto Light" panose="02000000000000000000" pitchFamily="2" charset="0"/>
                <a:ea typeface="Roboto Light" panose="02000000000000000000" pitchFamily="2" charset="0"/>
                <a:cs typeface="Arial"/>
              </a:endParaRPr>
            </a:p>
          </p:txBody>
        </p:sp>
        <p:sp>
          <p:nvSpPr>
            <p:cNvPr id="23" name="Shape 171">
              <a:extLst>
                <a:ext uri="{FF2B5EF4-FFF2-40B4-BE49-F238E27FC236}">
                  <a16:creationId xmlns:a16="http://schemas.microsoft.com/office/drawing/2014/main" id="{4B9BF4F3-48BF-1F78-3D3D-9560546B1E08}"/>
                </a:ext>
              </a:extLst>
            </p:cNvPr>
            <p:cNvSpPr/>
            <p:nvPr/>
          </p:nvSpPr>
          <p:spPr>
            <a:xfrm>
              <a:off x="3204913" y="6039212"/>
              <a:ext cx="1669959" cy="236667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8356" y="21429"/>
                    <a:pt x="15927" y="19058"/>
                    <a:pt x="21600" y="15274"/>
                  </a:cubicBezTo>
                  <a:cubicBezTo>
                    <a:pt x="21600" y="15274"/>
                    <a:pt x="0" y="0"/>
                    <a:pt x="0" y="0"/>
                  </a:cubicBezTo>
                  <a:close/>
                </a:path>
              </a:pathLst>
            </a:custGeom>
            <a:solidFill>
              <a:srgbClr val="5D3291"/>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a:latin typeface="Roboto Light" panose="02000000000000000000" pitchFamily="2" charset="0"/>
                <a:ea typeface="Roboto Light" panose="02000000000000000000" pitchFamily="2" charset="0"/>
                <a:cs typeface="Arial"/>
              </a:endParaRPr>
            </a:p>
          </p:txBody>
        </p:sp>
        <p:sp>
          <p:nvSpPr>
            <p:cNvPr id="24" name="Shape 172">
              <a:extLst>
                <a:ext uri="{FF2B5EF4-FFF2-40B4-BE49-F238E27FC236}">
                  <a16:creationId xmlns:a16="http://schemas.microsoft.com/office/drawing/2014/main" id="{9BA37D13-AC70-588D-728F-30762C6CF003}"/>
                </a:ext>
              </a:extLst>
            </p:cNvPr>
            <p:cNvSpPr/>
            <p:nvPr/>
          </p:nvSpPr>
          <p:spPr>
            <a:xfrm>
              <a:off x="1440521" y="4147255"/>
              <a:ext cx="3393330" cy="3401181"/>
            </a:xfrm>
            <a:prstGeom prst="ellipse">
              <a:avLst/>
            </a:prstGeom>
            <a:solidFill>
              <a:srgbClr val="FFFFFF"/>
            </a:solid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a:latin typeface="Roboto Light" panose="02000000000000000000" pitchFamily="2" charset="0"/>
                <a:ea typeface="Roboto Light" panose="02000000000000000000" pitchFamily="2" charset="0"/>
                <a:cs typeface="Arial"/>
              </a:endParaRPr>
            </a:p>
          </p:txBody>
        </p:sp>
        <p:sp>
          <p:nvSpPr>
            <p:cNvPr id="35" name="Shape 173">
              <a:extLst>
                <a:ext uri="{FF2B5EF4-FFF2-40B4-BE49-F238E27FC236}">
                  <a16:creationId xmlns:a16="http://schemas.microsoft.com/office/drawing/2014/main" id="{388AB21B-4A63-6847-273D-D56F1B5F814F}"/>
                </a:ext>
              </a:extLst>
            </p:cNvPr>
            <p:cNvSpPr/>
            <p:nvPr/>
          </p:nvSpPr>
          <p:spPr>
            <a:xfrm>
              <a:off x="1844681" y="4557057"/>
              <a:ext cx="2587301" cy="2577551"/>
            </a:xfrm>
            <a:prstGeom prst="ellipse">
              <a:avLst/>
            </a:prstGeom>
            <a:solidFill>
              <a:schemeClr val="tx1"/>
            </a:solidFill>
            <a:ln w="12700">
              <a:miter lim="400000"/>
            </a:ln>
          </p:spPr>
          <p:txBody>
            <a:bodyPr lIns="50800" tIns="50800" rIns="50800" bIns="50800" anchor="ctr"/>
            <a:lstStyle/>
            <a:p>
              <a:pPr>
                <a:defRPr sz="3600" b="1">
                  <a:solidFill>
                    <a:srgbClr val="FFFFFF"/>
                  </a:solidFill>
                  <a:effectLst>
                    <a:outerShdw blurRad="38100" dist="12700" dir="5400000" rotWithShape="0">
                      <a:srgbClr val="000000">
                        <a:alpha val="50000"/>
                      </a:srgbClr>
                    </a:outerShdw>
                  </a:effectLst>
                  <a:latin typeface="Helvetica Neue"/>
                  <a:ea typeface="Helvetica Neue"/>
                  <a:cs typeface="Helvetica Neue"/>
                  <a:sym typeface="Helvetica Neue"/>
                </a:defRPr>
              </a:pPr>
              <a:endParaRPr>
                <a:latin typeface="Roboto Light" panose="02000000000000000000" pitchFamily="2" charset="0"/>
                <a:ea typeface="Roboto Light" panose="02000000000000000000" pitchFamily="2" charset="0"/>
                <a:cs typeface="Arial"/>
              </a:endParaRPr>
            </a:p>
          </p:txBody>
        </p:sp>
        <p:sp>
          <p:nvSpPr>
            <p:cNvPr id="36" name="Shape 205">
              <a:extLst>
                <a:ext uri="{FF2B5EF4-FFF2-40B4-BE49-F238E27FC236}">
                  <a16:creationId xmlns:a16="http://schemas.microsoft.com/office/drawing/2014/main" id="{BFF50015-8055-334D-EA2A-28B93FEAA8D9}"/>
                </a:ext>
              </a:extLst>
            </p:cNvPr>
            <p:cNvSpPr/>
            <p:nvPr/>
          </p:nvSpPr>
          <p:spPr>
            <a:xfrm>
              <a:off x="1691740" y="4835711"/>
              <a:ext cx="3606428" cy="2035935"/>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defTabSz="622300">
                <a:defRPr sz="9600" b="1">
                  <a:solidFill>
                    <a:srgbClr val="FFFFFF"/>
                  </a:solidFill>
                  <a:latin typeface="Helvetica"/>
                  <a:ea typeface="Helvetica"/>
                  <a:cs typeface="Helvetica"/>
                  <a:sym typeface="Helvetica"/>
                </a:defRPr>
              </a:lvl1pPr>
            </a:lstStyle>
            <a:p>
              <a:r>
                <a:rPr lang="en-CA" sz="2000">
                  <a:latin typeface="Exo" pitchFamily="2" charset="77"/>
                  <a:ea typeface="Bebas Neue Bold"/>
                  <a:cs typeface="Bebas Neue Bold"/>
                </a:rPr>
                <a:t>100</a:t>
              </a:r>
              <a:r>
                <a:rPr sz="1800" baseline="30000">
                  <a:latin typeface="Exo" pitchFamily="2" charset="77"/>
                  <a:ea typeface="Bebas Neue Bold"/>
                  <a:cs typeface="Bebas Neue Bold"/>
                </a:rPr>
                <a:t>%</a:t>
              </a:r>
              <a:endParaRPr sz="2000" baseline="30000">
                <a:latin typeface="Exo" pitchFamily="2" charset="77"/>
                <a:ea typeface="Bebas Neue Bold"/>
                <a:cs typeface="Bebas Neue Bold"/>
              </a:endParaRPr>
            </a:p>
          </p:txBody>
        </p:sp>
      </p:grpSp>
    </p:spTree>
    <p:extLst>
      <p:ext uri="{BB962C8B-B14F-4D97-AF65-F5344CB8AC3E}">
        <p14:creationId xmlns:p14="http://schemas.microsoft.com/office/powerpoint/2010/main" val="26783174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Text Placeholder 3">
            <a:extLst>
              <a:ext uri="{FF2B5EF4-FFF2-40B4-BE49-F238E27FC236}">
                <a16:creationId xmlns:a16="http://schemas.microsoft.com/office/drawing/2014/main" id="{73291697-F9F8-9F46-9E18-A62A651EE8FD}"/>
              </a:ext>
            </a:extLst>
          </p:cNvPr>
          <p:cNvSpPr txBox="1">
            <a:spLocks/>
          </p:cNvSpPr>
          <p:nvPr/>
        </p:nvSpPr>
        <p:spPr>
          <a:xfrm>
            <a:off x="366714" y="278414"/>
            <a:ext cx="11526836" cy="459533"/>
          </a:xfrm>
          <a:prstGeom prst="rect">
            <a:avLst/>
          </a:prstGeom>
        </p:spPr>
        <p:txBody>
          <a:bodyPr vert="horz" lIns="0" tIns="0" rIns="0" bIns="0" rtlCol="0" anchor="t" anchorCtr="0">
            <a:noAutofit/>
          </a:bodyPr>
          <a:lstStyle>
            <a:lvl1pPr defTabSz="914400">
              <a:lnSpc>
                <a:spcPct val="90000"/>
              </a:lnSpc>
              <a:spcBef>
                <a:spcPct val="0"/>
              </a:spcBef>
              <a:buNone/>
              <a:defRPr sz="3600" b="1" i="0">
                <a:solidFill>
                  <a:srgbClr val="4A4A4A"/>
                </a:solidFill>
                <a:latin typeface="+mj-lt"/>
                <a:ea typeface="+mj-ea"/>
                <a:cs typeface="Arial" panose="020B0604020202020204" pitchFamily="34" charset="0"/>
              </a:defRPr>
            </a:lvl1pPr>
            <a:lvl2pPr marL="277246">
              <a:defRPr sz="4400" b="1" i="0">
                <a:solidFill>
                  <a:schemeClr val="bg1"/>
                </a:solidFill>
                <a:latin typeface="Montserrat SemiBold" pitchFamily="2" charset="77"/>
                <a:ea typeface="+mn-ea"/>
                <a:cs typeface="+mn-cs"/>
              </a:defRPr>
            </a:lvl2pPr>
            <a:lvl3pPr marL="554492">
              <a:defRPr sz="4400" b="1" i="0">
                <a:solidFill>
                  <a:schemeClr val="bg1"/>
                </a:solidFill>
                <a:latin typeface="Montserrat SemiBold" pitchFamily="2" charset="77"/>
                <a:ea typeface="+mn-ea"/>
                <a:cs typeface="+mn-cs"/>
              </a:defRPr>
            </a:lvl3pPr>
            <a:lvl4pPr marL="831738">
              <a:defRPr sz="4400" b="1" i="0">
                <a:solidFill>
                  <a:schemeClr val="bg1"/>
                </a:solidFill>
                <a:latin typeface="Montserrat SemiBold" pitchFamily="2" charset="77"/>
                <a:ea typeface="+mn-ea"/>
                <a:cs typeface="+mn-cs"/>
              </a:defRPr>
            </a:lvl4pPr>
            <a:lvl5pPr marL="1108984">
              <a:defRPr sz="4400" b="1" i="0">
                <a:solidFill>
                  <a:schemeClr val="bg1"/>
                </a:solidFill>
                <a:latin typeface="Montserrat SemiBold" pitchFamily="2" charset="77"/>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a:lstStyle>
          <a:p>
            <a:r>
              <a:rPr lang="en-US"/>
              <a:t>IT will require resources to deliver the follow key IT initiatives</a:t>
            </a:r>
            <a:endParaRPr lang="en-CA"/>
          </a:p>
        </p:txBody>
      </p:sp>
      <p:sp>
        <p:nvSpPr>
          <p:cNvPr id="57" name="TextBox 56">
            <a:extLst>
              <a:ext uri="{FF2B5EF4-FFF2-40B4-BE49-F238E27FC236}">
                <a16:creationId xmlns:a16="http://schemas.microsoft.com/office/drawing/2014/main" id="{30E2AB79-753A-4243-A642-0010CA5F47D1}"/>
              </a:ext>
            </a:extLst>
          </p:cNvPr>
          <p:cNvSpPr txBox="1"/>
          <p:nvPr/>
        </p:nvSpPr>
        <p:spPr>
          <a:xfrm>
            <a:off x="4408575" y="1738962"/>
            <a:ext cx="0" cy="0"/>
          </a:xfrm>
          <a:prstGeom prst="rect">
            <a:avLst/>
          </a:prstGeom>
        </p:spPr>
        <p:txBody>
          <a:bodyPr wrap="none" lIns="0" tIns="0" rIns="0" bIns="0" numCol="1" spcCol="360000" rtlCol="0">
            <a:noAutofit/>
          </a:bodyPr>
          <a:lstStyle/>
          <a:p>
            <a:pPr marL="179388" indent="-179388" algn="l">
              <a:lnSpc>
                <a:spcPct val="110000"/>
              </a:lnSpc>
              <a:buFont typeface="Arial" panose="020B0604020202020204" pitchFamily="34" charset="0"/>
              <a:buChar char="•"/>
              <a:tabLst/>
            </a:pPr>
            <a:endParaRPr lang="en-US" sz="1400">
              <a:solidFill>
                <a:schemeClr val="tx1">
                  <a:lumMod val="50000"/>
                </a:schemeClr>
              </a:solidFill>
              <a:latin typeface="Roboto Condensed Light" panose="02000000000000000000" pitchFamily="2" charset="0"/>
              <a:ea typeface="Roboto Condensed Light" panose="02000000000000000000" pitchFamily="2" charset="0"/>
            </a:endParaRPr>
          </a:p>
        </p:txBody>
      </p:sp>
      <p:sp>
        <p:nvSpPr>
          <p:cNvPr id="59" name="Rectangle 58">
            <a:extLst>
              <a:ext uri="{FF2B5EF4-FFF2-40B4-BE49-F238E27FC236}">
                <a16:creationId xmlns:a16="http://schemas.microsoft.com/office/drawing/2014/main" id="{838A9B54-AB0E-B348-8156-683252AC31EB}"/>
              </a:ext>
            </a:extLst>
          </p:cNvPr>
          <p:cNvSpPr/>
          <p:nvPr/>
        </p:nvSpPr>
        <p:spPr>
          <a:xfrm>
            <a:off x="3501635" y="1590709"/>
            <a:ext cx="137149" cy="3119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CA" sz="1800">
              <a:solidFill>
                <a:prstClr val="white"/>
              </a:solidFill>
              <a:latin typeface="Roboto Condensed Light"/>
            </a:endParaRPr>
          </a:p>
        </p:txBody>
      </p:sp>
      <p:sp>
        <p:nvSpPr>
          <p:cNvPr id="60" name="Rectangle 59">
            <a:extLst>
              <a:ext uri="{FF2B5EF4-FFF2-40B4-BE49-F238E27FC236}">
                <a16:creationId xmlns:a16="http://schemas.microsoft.com/office/drawing/2014/main" id="{7129B10A-6DF9-5C48-8939-F061A49E7094}"/>
              </a:ext>
            </a:extLst>
          </p:cNvPr>
          <p:cNvSpPr/>
          <p:nvPr/>
        </p:nvSpPr>
        <p:spPr>
          <a:xfrm>
            <a:off x="3501635" y="1965063"/>
            <a:ext cx="137149" cy="3119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CA" sz="1800">
              <a:solidFill>
                <a:prstClr val="white"/>
              </a:solidFill>
              <a:latin typeface="Roboto Condensed Light"/>
            </a:endParaRPr>
          </a:p>
        </p:txBody>
      </p:sp>
      <p:graphicFrame>
        <p:nvGraphicFramePr>
          <p:cNvPr id="105" name="Table 4">
            <a:extLst>
              <a:ext uri="{FF2B5EF4-FFF2-40B4-BE49-F238E27FC236}">
                <a16:creationId xmlns:a16="http://schemas.microsoft.com/office/drawing/2014/main" id="{42FFA9BD-AAB1-AE4C-A326-DF07987A77A0}"/>
              </a:ext>
            </a:extLst>
          </p:cNvPr>
          <p:cNvGraphicFramePr>
            <a:graphicFrameLocks noGrp="1"/>
          </p:cNvGraphicFramePr>
          <p:nvPr>
            <p:extLst>
              <p:ext uri="{D42A27DB-BD31-4B8C-83A1-F6EECF244321}">
                <p14:modId xmlns:p14="http://schemas.microsoft.com/office/powerpoint/2010/main" val="25884616"/>
              </p:ext>
            </p:extLst>
          </p:nvPr>
        </p:nvGraphicFramePr>
        <p:xfrm>
          <a:off x="371475" y="1631974"/>
          <a:ext cx="3744912" cy="4398950"/>
        </p:xfrm>
        <a:graphic>
          <a:graphicData uri="http://schemas.openxmlformats.org/drawingml/2006/table">
            <a:tbl>
              <a:tblPr firstRow="1" bandRow="1">
                <a:tableStyleId>{F2DE63D5-997A-4646-A377-4702673A728D}</a:tableStyleId>
              </a:tblPr>
              <a:tblGrid>
                <a:gridCol w="3744912">
                  <a:extLst>
                    <a:ext uri="{9D8B030D-6E8A-4147-A177-3AD203B41FA5}">
                      <a16:colId xmlns:a16="http://schemas.microsoft.com/office/drawing/2014/main" val="1754463959"/>
                    </a:ext>
                  </a:extLst>
                </a:gridCol>
              </a:tblGrid>
              <a:tr h="591695">
                <a:tc>
                  <a:txBody>
                    <a:bodyPr/>
                    <a:lstStyle/>
                    <a:p>
                      <a:r>
                        <a:rPr lang="en-US" sz="1200" b="1" i="0">
                          <a:solidFill>
                            <a:schemeClr val="bg1"/>
                          </a:solidFill>
                          <a:latin typeface="Montserrat SemiBold" pitchFamily="2" charset="77"/>
                          <a:ea typeface="Roboto" panose="02000000000000000000" pitchFamily="2" charset="0"/>
                        </a:rPr>
                        <a:t>Key IT initiatives</a:t>
                      </a:r>
                      <a:endParaRPr lang="en-CA" sz="1200" b="1" i="0">
                        <a:solidFill>
                          <a:schemeClr val="bg1"/>
                        </a:solidFill>
                        <a:latin typeface="Montserrat SemiBold" pitchFamily="2" charset="77"/>
                        <a:ea typeface="Roboto" panose="02000000000000000000" pitchFamily="2"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577769102"/>
                  </a:ext>
                </a:extLst>
              </a:tr>
              <a:tr h="418431">
                <a:tc>
                  <a:txBody>
                    <a:bodyPr/>
                    <a:lstStyle/>
                    <a:p>
                      <a:pPr algn="l" fontAlgn="ctr"/>
                      <a:r>
                        <a:rPr lang="en-US" sz="1000" b="0" i="0" kern="1200">
                          <a:solidFill>
                            <a:schemeClr val="tx1">
                              <a:lumMod val="50000"/>
                            </a:schemeClr>
                          </a:solidFill>
                          <a:latin typeface="Roboto Light" panose="02000000000000000000" pitchFamily="2" charset="0"/>
                          <a:ea typeface="Roboto Light" panose="02000000000000000000" pitchFamily="2" charset="0"/>
                          <a:cs typeface="Roboto Light" panose="02000000000000000000" pitchFamily="2" charset="0"/>
                        </a:rPr>
                        <a:t>  Modernize legacy applications</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08917053"/>
                  </a:ext>
                </a:extLst>
              </a:tr>
              <a:tr h="418431">
                <a:tc>
                  <a:txBody>
                    <a:bodyPr/>
                    <a:lstStyle/>
                    <a:p>
                      <a:pPr algn="l" fontAlgn="ctr"/>
                      <a:r>
                        <a:rPr lang="en-US" sz="1000" b="0" i="0" kern="1200">
                          <a:solidFill>
                            <a:schemeClr val="tx1">
                              <a:lumMod val="50000"/>
                            </a:schemeClr>
                          </a:solidFill>
                          <a:latin typeface="Roboto Light" panose="02000000000000000000" pitchFamily="2" charset="0"/>
                          <a:ea typeface="Roboto Light" panose="02000000000000000000" pitchFamily="2" charset="0"/>
                          <a:cs typeface="Roboto Light" panose="02000000000000000000" pitchFamily="2" charset="0"/>
                        </a:rPr>
                        <a:t>  Introduce Power BI to employees and provide training</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31627875"/>
                  </a:ext>
                </a:extLst>
              </a:tr>
              <a:tr h="418431">
                <a:tc>
                  <a:txBody>
                    <a:bodyPr/>
                    <a:lstStyle/>
                    <a:p>
                      <a:pPr algn="l" fontAlgn="ctr"/>
                      <a:r>
                        <a:rPr lang="en-US" sz="1000" b="0" i="0" kern="1200">
                          <a:solidFill>
                            <a:schemeClr val="tx1">
                              <a:lumMod val="50000"/>
                            </a:schemeClr>
                          </a:solidFill>
                          <a:latin typeface="Roboto Light" panose="02000000000000000000" pitchFamily="2" charset="0"/>
                          <a:ea typeface="Roboto Light" panose="02000000000000000000" pitchFamily="2" charset="0"/>
                          <a:cs typeface="Roboto Light" panose="02000000000000000000" pitchFamily="2" charset="0"/>
                        </a:rPr>
                        <a:t>  Digitize Order Books</a:t>
                      </a: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0689622"/>
                  </a:ext>
                </a:extLst>
              </a:tr>
              <a:tr h="459807">
                <a:tc>
                  <a:txBody>
                    <a:bodyPr/>
                    <a:lstStyle/>
                    <a:p>
                      <a:pPr algn="l" fontAlgn="ctr"/>
                      <a:endParaRPr lang="en-US" sz="1000" b="0" i="0" kern="1200">
                        <a:solidFill>
                          <a:schemeClr val="tx1">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22762258"/>
                  </a:ext>
                </a:extLst>
              </a:tr>
              <a:tr h="418431">
                <a:tc>
                  <a:txBody>
                    <a:bodyPr/>
                    <a:lstStyle/>
                    <a:p>
                      <a:pPr algn="l" fontAlgn="ctr"/>
                      <a:endParaRPr lang="en-US" sz="1000" b="0" i="0" kern="1200">
                        <a:solidFill>
                          <a:schemeClr val="tx1">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410322381"/>
                  </a:ext>
                </a:extLst>
              </a:tr>
              <a:tr h="418431">
                <a:tc>
                  <a:txBody>
                    <a:bodyPr/>
                    <a:lstStyle/>
                    <a:p>
                      <a:pPr algn="l" fontAlgn="ctr"/>
                      <a:endParaRPr lang="en-US" sz="1000" b="0" i="0" kern="1200">
                        <a:solidFill>
                          <a:schemeClr val="tx1">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90727728"/>
                  </a:ext>
                </a:extLst>
              </a:tr>
              <a:tr h="418431">
                <a:tc>
                  <a:txBody>
                    <a:bodyPr/>
                    <a:lstStyle/>
                    <a:p>
                      <a:pPr algn="l" fontAlgn="ctr"/>
                      <a:endParaRPr lang="en-US" sz="1000" b="0" i="0" kern="1200">
                        <a:solidFill>
                          <a:schemeClr val="tx1">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278618198"/>
                  </a:ext>
                </a:extLst>
              </a:tr>
              <a:tr h="418431">
                <a:tc>
                  <a:txBody>
                    <a:bodyPr/>
                    <a:lstStyle/>
                    <a:p>
                      <a:pPr algn="l" fontAlgn="ctr"/>
                      <a:endParaRPr lang="en-US" sz="1000" b="0" i="0" kern="1200">
                        <a:solidFill>
                          <a:schemeClr val="tx1">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5502680"/>
                  </a:ext>
                </a:extLst>
              </a:tr>
              <a:tr h="418431">
                <a:tc>
                  <a:txBody>
                    <a:bodyPr/>
                    <a:lstStyle/>
                    <a:p>
                      <a:pPr algn="l" fontAlgn="ctr"/>
                      <a:endParaRPr lang="en-US" sz="1000" b="0" i="0" kern="1200">
                        <a:solidFill>
                          <a:schemeClr val="tx1">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a:txBody>
                  <a:tcPr marL="0" marR="0" marT="0" marB="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17702632"/>
                  </a:ext>
                </a:extLst>
              </a:tr>
            </a:tbl>
          </a:graphicData>
        </a:graphic>
      </p:graphicFrame>
      <p:graphicFrame>
        <p:nvGraphicFramePr>
          <p:cNvPr id="51" name="Table 4">
            <a:extLst>
              <a:ext uri="{FF2B5EF4-FFF2-40B4-BE49-F238E27FC236}">
                <a16:creationId xmlns:a16="http://schemas.microsoft.com/office/drawing/2014/main" id="{443DCF61-5AB6-894E-982A-3F5CB42D783D}"/>
              </a:ext>
            </a:extLst>
          </p:cNvPr>
          <p:cNvGraphicFramePr>
            <a:graphicFrameLocks noGrp="1"/>
          </p:cNvGraphicFramePr>
          <p:nvPr>
            <p:extLst>
              <p:ext uri="{D42A27DB-BD31-4B8C-83A1-F6EECF244321}">
                <p14:modId xmlns:p14="http://schemas.microsoft.com/office/powerpoint/2010/main" val="1237826301"/>
              </p:ext>
            </p:extLst>
          </p:nvPr>
        </p:nvGraphicFramePr>
        <p:xfrm>
          <a:off x="4260851" y="1623838"/>
          <a:ext cx="3744912" cy="4407090"/>
        </p:xfrm>
        <a:graphic>
          <a:graphicData uri="http://schemas.openxmlformats.org/drawingml/2006/table">
            <a:tbl>
              <a:tblPr firstRow="1" bandRow="1">
                <a:tableStyleId>{F2DE63D5-997A-4646-A377-4702673A728D}</a:tableStyleId>
              </a:tblPr>
              <a:tblGrid>
                <a:gridCol w="3744912">
                  <a:extLst>
                    <a:ext uri="{9D8B030D-6E8A-4147-A177-3AD203B41FA5}">
                      <a16:colId xmlns:a16="http://schemas.microsoft.com/office/drawing/2014/main" val="1754463959"/>
                    </a:ext>
                  </a:extLst>
                </a:gridCol>
              </a:tblGrid>
              <a:tr h="616949">
                <a:tc>
                  <a:txBody>
                    <a:bodyPr/>
                    <a:lstStyle/>
                    <a:p>
                      <a:r>
                        <a:rPr lang="en-US" sz="1200" b="1" i="0">
                          <a:latin typeface="Montserrat SemiBold" pitchFamily="2" charset="77"/>
                          <a:ea typeface="Roboto Light" panose="02000000000000000000" pitchFamily="2" charset="0"/>
                        </a:rPr>
                        <a:t>Resource Addition Requirements</a:t>
                      </a:r>
                      <a:endParaRPr lang="en-CA" sz="1200" b="1" i="0">
                        <a:latin typeface="Montserrat SemiBold" pitchFamily="2" charset="77"/>
                        <a:ea typeface="Roboto Light" panose="02000000000000000000" pitchFamily="2"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577769102"/>
                  </a:ext>
                </a:extLst>
              </a:tr>
              <a:tr h="4186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a:solidFill>
                            <a:schemeClr val="tx1">
                              <a:lumMod val="50000"/>
                            </a:schemeClr>
                          </a:solidFill>
                          <a:latin typeface="Roboto Light" panose="02000000000000000000" pitchFamily="2" charset="0"/>
                          <a:ea typeface="Roboto Light" panose="02000000000000000000" pitchFamily="2" charset="0"/>
                          <a:cs typeface="Roboto Light" panose="02000000000000000000" pitchFamily="2" charset="0"/>
                        </a:rPr>
                        <a:t>External contract and project management</a:t>
                      </a:r>
                      <a:endParaRPr lang="en-CA" sz="1000" b="0" i="0">
                        <a:solidFill>
                          <a:schemeClr val="tx1">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08917053"/>
                  </a:ext>
                </a:extLst>
              </a:tr>
              <a:tr h="418613">
                <a:tc>
                  <a:txBody>
                    <a:bodyPr/>
                    <a:lstStyle/>
                    <a:p>
                      <a:r>
                        <a:rPr lang="en-CA" sz="1000" b="0" i="0">
                          <a:solidFill>
                            <a:schemeClr val="tx1">
                              <a:lumMod val="50000"/>
                            </a:schemeClr>
                          </a:solidFill>
                          <a:latin typeface="Roboto Light" panose="02000000000000000000" pitchFamily="2" charset="0"/>
                          <a:ea typeface="Roboto Light" panose="02000000000000000000" pitchFamily="2" charset="0"/>
                          <a:cs typeface="Roboto Light" panose="02000000000000000000" pitchFamily="2" charset="0"/>
                        </a:rPr>
                        <a:t>External training</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31627875"/>
                  </a:ext>
                </a:extLst>
              </a:tr>
              <a:tr h="418613">
                <a:tc>
                  <a:txBody>
                    <a:bodyPr/>
                    <a:lstStyle/>
                    <a:p>
                      <a:r>
                        <a:rPr lang="en-US" sz="1000" b="0" i="0">
                          <a:solidFill>
                            <a:schemeClr val="tx1">
                              <a:lumMod val="50000"/>
                            </a:schemeClr>
                          </a:solidFill>
                          <a:latin typeface="Roboto Light" panose="02000000000000000000" pitchFamily="2" charset="0"/>
                          <a:ea typeface="Roboto Light" panose="02000000000000000000" pitchFamily="2" charset="0"/>
                          <a:cs typeface="Roboto Light" panose="02000000000000000000" pitchFamily="2" charset="0"/>
                        </a:rPr>
                        <a:t>1 temporary employee, purchasing equipment</a:t>
                      </a:r>
                      <a:endParaRPr lang="en-CA" sz="1000" b="0" i="0">
                        <a:solidFill>
                          <a:schemeClr val="tx1">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0689622"/>
                  </a:ext>
                </a:extLst>
              </a:tr>
              <a:tr h="441237">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sz="1000" b="0" i="0">
                          <a:solidFill>
                            <a:schemeClr val="tx1">
                              <a:lumMod val="50000"/>
                            </a:schemeClr>
                          </a:solidFill>
                          <a:latin typeface="Roboto Light" panose="02000000000000000000" pitchFamily="2" charset="0"/>
                          <a:ea typeface="Roboto Light" panose="02000000000000000000" pitchFamily="2" charset="0"/>
                          <a:cs typeface="Roboto Light" panose="02000000000000000000" pitchFamily="2" charset="0"/>
                        </a:rPr>
                        <a:t>--</a:t>
                      </a:r>
                      <a:endParaRPr lang="en-CA" sz="1000" b="0" i="0">
                        <a:solidFill>
                          <a:schemeClr val="tx1">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22762258"/>
                  </a:ext>
                </a:extLst>
              </a:tr>
              <a:tr h="418613">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sz="1000" b="0" i="0">
                          <a:solidFill>
                            <a:schemeClr val="tx1">
                              <a:lumMod val="50000"/>
                            </a:schemeClr>
                          </a:solidFill>
                          <a:latin typeface="Roboto Light" panose="02000000000000000000" pitchFamily="2" charset="0"/>
                          <a:ea typeface="Roboto Light" panose="02000000000000000000" pitchFamily="2" charset="0"/>
                          <a:cs typeface="Roboto Light" panose="02000000000000000000" pitchFamily="2" charset="0"/>
                        </a:rPr>
                        <a:t>--</a:t>
                      </a:r>
                      <a:endParaRPr lang="en-CA" sz="1000" b="0" i="0">
                        <a:solidFill>
                          <a:schemeClr val="tx1">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410322381"/>
                  </a:ext>
                </a:extLst>
              </a:tr>
              <a:tr h="418613">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sz="1000" b="0" i="0">
                          <a:solidFill>
                            <a:schemeClr val="tx1">
                              <a:lumMod val="50000"/>
                            </a:schemeClr>
                          </a:solidFill>
                          <a:latin typeface="Roboto Light" panose="02000000000000000000" pitchFamily="2" charset="0"/>
                          <a:ea typeface="Roboto Light" panose="02000000000000000000" pitchFamily="2" charset="0"/>
                          <a:cs typeface="Roboto Light" panose="02000000000000000000" pitchFamily="2" charset="0"/>
                        </a:rPr>
                        <a:t>--</a:t>
                      </a:r>
                      <a:endParaRPr lang="en-CA" sz="1000" b="0" i="0">
                        <a:solidFill>
                          <a:schemeClr val="tx1">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90727728"/>
                  </a:ext>
                </a:extLst>
              </a:tr>
              <a:tr h="418613">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sz="1000" b="0" i="0">
                          <a:solidFill>
                            <a:schemeClr val="tx1">
                              <a:lumMod val="50000"/>
                            </a:schemeClr>
                          </a:solidFill>
                          <a:latin typeface="Roboto Light" panose="02000000000000000000" pitchFamily="2" charset="0"/>
                          <a:ea typeface="Roboto Light" panose="02000000000000000000" pitchFamily="2" charset="0"/>
                          <a:cs typeface="Roboto Light" panose="02000000000000000000" pitchFamily="2" charset="0"/>
                        </a:rPr>
                        <a:t>--</a:t>
                      </a:r>
                      <a:endParaRPr lang="en-CA" sz="1000" b="0" i="0">
                        <a:solidFill>
                          <a:schemeClr val="tx1">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278618198"/>
                  </a:ext>
                </a:extLst>
              </a:tr>
              <a:tr h="418613">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sz="1000" b="0" i="0">
                          <a:solidFill>
                            <a:schemeClr val="tx1">
                              <a:lumMod val="50000"/>
                            </a:schemeClr>
                          </a:solidFill>
                          <a:latin typeface="Roboto Light" panose="02000000000000000000" pitchFamily="2" charset="0"/>
                          <a:ea typeface="Roboto Light" panose="02000000000000000000" pitchFamily="2" charset="0"/>
                          <a:cs typeface="Roboto Light" panose="02000000000000000000" pitchFamily="2" charset="0"/>
                        </a:rPr>
                        <a:t>--</a:t>
                      </a:r>
                      <a:endParaRPr lang="en-CA" sz="1000" b="0" i="0">
                        <a:solidFill>
                          <a:schemeClr val="tx1">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5502680"/>
                  </a:ext>
                </a:extLst>
              </a:tr>
              <a:tr h="418613">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sz="1000" b="0" i="0">
                          <a:solidFill>
                            <a:schemeClr val="tx1">
                              <a:lumMod val="50000"/>
                            </a:schemeClr>
                          </a:solidFill>
                          <a:latin typeface="Roboto Light" panose="02000000000000000000" pitchFamily="2" charset="0"/>
                          <a:ea typeface="Roboto Light" panose="02000000000000000000" pitchFamily="2" charset="0"/>
                          <a:cs typeface="Roboto Light" panose="02000000000000000000" pitchFamily="2" charset="0"/>
                        </a:rPr>
                        <a:t>--</a:t>
                      </a:r>
                      <a:endParaRPr lang="en-CA" sz="1000" b="0" i="0">
                        <a:solidFill>
                          <a:schemeClr val="tx1">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17702632"/>
                  </a:ext>
                </a:extLst>
              </a:tr>
            </a:tbl>
          </a:graphicData>
        </a:graphic>
      </p:graphicFrame>
      <p:graphicFrame>
        <p:nvGraphicFramePr>
          <p:cNvPr id="52" name="Table 4">
            <a:extLst>
              <a:ext uri="{FF2B5EF4-FFF2-40B4-BE49-F238E27FC236}">
                <a16:creationId xmlns:a16="http://schemas.microsoft.com/office/drawing/2014/main" id="{8F841667-B76C-2D4C-9F06-F14926CE7B2A}"/>
              </a:ext>
            </a:extLst>
          </p:cNvPr>
          <p:cNvGraphicFramePr>
            <a:graphicFrameLocks noGrp="1"/>
          </p:cNvGraphicFramePr>
          <p:nvPr>
            <p:extLst>
              <p:ext uri="{D42A27DB-BD31-4B8C-83A1-F6EECF244321}">
                <p14:modId xmlns:p14="http://schemas.microsoft.com/office/powerpoint/2010/main" val="2775199559"/>
              </p:ext>
            </p:extLst>
          </p:nvPr>
        </p:nvGraphicFramePr>
        <p:xfrm>
          <a:off x="8148638" y="1631975"/>
          <a:ext cx="3744912" cy="4398954"/>
        </p:xfrm>
        <a:graphic>
          <a:graphicData uri="http://schemas.openxmlformats.org/drawingml/2006/table">
            <a:tbl>
              <a:tblPr firstRow="1" bandRow="1">
                <a:tableStyleId>{F2DE63D5-997A-4646-A377-4702673A728D}</a:tableStyleId>
              </a:tblPr>
              <a:tblGrid>
                <a:gridCol w="3744912">
                  <a:extLst>
                    <a:ext uri="{9D8B030D-6E8A-4147-A177-3AD203B41FA5}">
                      <a16:colId xmlns:a16="http://schemas.microsoft.com/office/drawing/2014/main" val="1754463959"/>
                    </a:ext>
                  </a:extLst>
                </a:gridCol>
              </a:tblGrid>
              <a:tr h="603853">
                <a:tc>
                  <a:txBody>
                    <a:bodyPr/>
                    <a:lstStyle/>
                    <a:p>
                      <a:r>
                        <a:rPr lang="en-US" sz="1200" b="1" i="0">
                          <a:latin typeface="Montserrat SemiBold" pitchFamily="2" charset="77"/>
                          <a:ea typeface="Roboto Light" panose="02000000000000000000" pitchFamily="2" charset="0"/>
                          <a:cs typeface="ROBOTO LIGHT" panose="02000000000000000000" pitchFamily="2" charset="0"/>
                        </a:rPr>
                        <a:t>Functional Area of IT</a:t>
                      </a:r>
                      <a:endParaRPr lang="en-CA" sz="1200" b="1" i="0">
                        <a:latin typeface="Montserrat SemiBold" pitchFamily="2" charset="77"/>
                        <a:ea typeface="Roboto Light" panose="02000000000000000000" pitchFamily="2" charset="0"/>
                        <a:cs typeface="ROBOTO LIGHT" panose="02000000000000000000" pitchFamily="2"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577769102"/>
                  </a:ext>
                </a:extLst>
              </a:tr>
              <a:tr h="4188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a:solidFill>
                            <a:schemeClr val="tx1">
                              <a:lumMod val="50000"/>
                            </a:schemeClr>
                          </a:solidFill>
                          <a:latin typeface="Roboto Light" panose="02000000000000000000" pitchFamily="2" charset="0"/>
                          <a:ea typeface="Roboto Light" panose="02000000000000000000" pitchFamily="2" charset="0"/>
                          <a:cs typeface="Roboto Light" panose="02000000000000000000" pitchFamily="2" charset="0"/>
                        </a:rPr>
                        <a:t>Application Development</a:t>
                      </a:r>
                      <a:endParaRPr lang="en-CA" sz="1000" b="0" i="0">
                        <a:solidFill>
                          <a:schemeClr val="tx1">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08917053"/>
                  </a:ext>
                </a:extLst>
              </a:tr>
              <a:tr h="418832">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sz="1000" b="0" i="0">
                          <a:solidFill>
                            <a:schemeClr val="tx1">
                              <a:lumMod val="50000"/>
                            </a:schemeClr>
                          </a:solidFill>
                          <a:latin typeface="Roboto Light" panose="02000000000000000000" pitchFamily="2" charset="0"/>
                          <a:ea typeface="Roboto Light" panose="02000000000000000000" pitchFamily="2" charset="0"/>
                          <a:cs typeface="Roboto Light" panose="02000000000000000000" pitchFamily="2" charset="0"/>
                        </a:rPr>
                        <a:t>--</a:t>
                      </a:r>
                      <a:endParaRPr lang="en-CA" sz="1000" b="0" i="0">
                        <a:solidFill>
                          <a:schemeClr val="tx1">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31627875"/>
                  </a:ext>
                </a:extLst>
              </a:tr>
              <a:tr h="418832">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sz="1000" b="0" i="0">
                          <a:solidFill>
                            <a:schemeClr val="tx1">
                              <a:lumMod val="50000"/>
                            </a:schemeClr>
                          </a:solidFill>
                          <a:latin typeface="Roboto Light" panose="02000000000000000000" pitchFamily="2" charset="0"/>
                          <a:ea typeface="Roboto Light" panose="02000000000000000000" pitchFamily="2" charset="0"/>
                          <a:cs typeface="Roboto Light" panose="02000000000000000000" pitchFamily="2" charset="0"/>
                        </a:rPr>
                        <a:t>--</a:t>
                      </a:r>
                      <a:endParaRPr lang="en-CA" sz="1000" b="0" i="0">
                        <a:solidFill>
                          <a:schemeClr val="tx1">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0689622"/>
                  </a:ext>
                </a:extLst>
              </a:tr>
              <a:tr h="4444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000" b="0" i="0">
                          <a:solidFill>
                            <a:schemeClr val="tx1">
                              <a:lumMod val="50000"/>
                            </a:schemeClr>
                          </a:solidFill>
                          <a:latin typeface="Roboto Light" panose="02000000000000000000" pitchFamily="2" charset="0"/>
                          <a:ea typeface="Roboto Light" panose="02000000000000000000" pitchFamily="2" charset="0"/>
                          <a:cs typeface="Roboto Light" panose="02000000000000000000" pitchFamily="2" charset="0"/>
                        </a:rPr>
                        <a:t>--</a:t>
                      </a: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22762258"/>
                  </a:ext>
                </a:extLst>
              </a:tr>
              <a:tr h="418832">
                <a:tc>
                  <a:txBody>
                    <a:bodyPr/>
                    <a:lstStyle/>
                    <a:p>
                      <a:r>
                        <a:rPr lang="en-US" sz="1000" b="0" i="0">
                          <a:solidFill>
                            <a:schemeClr val="tx1">
                              <a:lumMod val="50000"/>
                            </a:schemeClr>
                          </a:solidFill>
                          <a:latin typeface="Roboto Light" panose="02000000000000000000" pitchFamily="2" charset="0"/>
                          <a:ea typeface="Roboto Light" panose="02000000000000000000" pitchFamily="2" charset="0"/>
                          <a:cs typeface="Roboto Light" panose="02000000000000000000" pitchFamily="2" charset="0"/>
                        </a:rPr>
                        <a:t>--</a:t>
                      </a:r>
                      <a:endParaRPr lang="en-CA" sz="1000" b="0" i="0">
                        <a:solidFill>
                          <a:schemeClr val="tx1">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410322381"/>
                  </a:ext>
                </a:extLst>
              </a:tr>
              <a:tr h="418832">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sz="1000" b="0" i="0">
                          <a:solidFill>
                            <a:schemeClr val="tx1">
                              <a:lumMod val="50000"/>
                            </a:schemeClr>
                          </a:solidFill>
                          <a:latin typeface="Roboto Light" panose="02000000000000000000" pitchFamily="2" charset="0"/>
                          <a:ea typeface="Roboto Light" panose="02000000000000000000" pitchFamily="2" charset="0"/>
                          <a:cs typeface="Roboto Light" panose="02000000000000000000" pitchFamily="2" charset="0"/>
                        </a:rPr>
                        <a:t>--</a:t>
                      </a:r>
                      <a:endParaRPr lang="en-CA" sz="1000" b="0" i="0">
                        <a:solidFill>
                          <a:schemeClr val="tx1">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90727728"/>
                  </a:ext>
                </a:extLst>
              </a:tr>
              <a:tr h="4188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a:solidFill>
                            <a:schemeClr val="tx1">
                              <a:lumMod val="50000"/>
                            </a:schemeClr>
                          </a:solidFill>
                          <a:latin typeface="Roboto Light" panose="02000000000000000000" pitchFamily="2" charset="0"/>
                          <a:ea typeface="Roboto Light" panose="02000000000000000000" pitchFamily="2" charset="0"/>
                          <a:cs typeface="Roboto Light" panose="02000000000000000000" pitchFamily="2" charset="0"/>
                        </a:rPr>
                        <a:t>--</a:t>
                      </a:r>
                      <a:endParaRPr lang="en-CA" sz="1000" b="0" i="0">
                        <a:solidFill>
                          <a:schemeClr val="tx1">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278618198"/>
                  </a:ext>
                </a:extLst>
              </a:tr>
              <a:tr h="418832">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sz="1000" b="0" i="0">
                          <a:solidFill>
                            <a:schemeClr val="tx1">
                              <a:lumMod val="50000"/>
                            </a:schemeClr>
                          </a:solidFill>
                          <a:latin typeface="Roboto Light" panose="02000000000000000000" pitchFamily="2" charset="0"/>
                          <a:ea typeface="Roboto Light" panose="02000000000000000000" pitchFamily="2" charset="0"/>
                          <a:cs typeface="Roboto Light" panose="02000000000000000000" pitchFamily="2" charset="0"/>
                        </a:rPr>
                        <a:t>--</a:t>
                      </a:r>
                      <a:endParaRPr lang="en-CA" sz="1000" b="0" i="0">
                        <a:solidFill>
                          <a:schemeClr val="tx1">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5502680"/>
                  </a:ext>
                </a:extLst>
              </a:tr>
              <a:tr h="418832">
                <a:tc>
                  <a:txBody>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lang="en-US" sz="1000" b="0" i="0">
                          <a:solidFill>
                            <a:schemeClr val="tx1">
                              <a:lumMod val="50000"/>
                            </a:schemeClr>
                          </a:solidFill>
                          <a:latin typeface="Roboto Light" panose="02000000000000000000" pitchFamily="2" charset="0"/>
                          <a:ea typeface="Roboto Light" panose="02000000000000000000" pitchFamily="2" charset="0"/>
                          <a:cs typeface="Roboto Light" panose="02000000000000000000" pitchFamily="2" charset="0"/>
                        </a:rPr>
                        <a:t>--</a:t>
                      </a:r>
                      <a:endParaRPr lang="en-CA" sz="1000" b="0" i="0">
                        <a:solidFill>
                          <a:schemeClr val="tx1">
                            <a:lumMod val="50000"/>
                          </a:schemeClr>
                        </a:solidFill>
                        <a:latin typeface="Roboto Light" panose="02000000000000000000" pitchFamily="2" charset="0"/>
                        <a:ea typeface="Roboto Light" panose="02000000000000000000" pitchFamily="2" charset="0"/>
                        <a:cs typeface="Roboto Light" panose="02000000000000000000" pitchFamily="2" charset="0"/>
                      </a:endParaRPr>
                    </a:p>
                  </a:txBody>
                  <a:tcP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17702632"/>
                  </a:ext>
                </a:extLst>
              </a:tr>
            </a:tbl>
          </a:graphicData>
        </a:graphic>
      </p:graphicFrame>
      <p:pic>
        <p:nvPicPr>
          <p:cNvPr id="2" name="Picture 1">
            <a:extLst>
              <a:ext uri="{FF2B5EF4-FFF2-40B4-BE49-F238E27FC236}">
                <a16:creationId xmlns:a16="http://schemas.microsoft.com/office/drawing/2014/main" id="{6C0F8F4A-AE50-1499-7F03-808A990AC4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015" y="6273155"/>
            <a:ext cx="706441" cy="396142"/>
          </a:xfrm>
          <a:prstGeom prst="rect">
            <a:avLst/>
          </a:prstGeom>
        </p:spPr>
      </p:pic>
      <p:cxnSp>
        <p:nvCxnSpPr>
          <p:cNvPr id="3" name="Straight Connector 2">
            <a:extLst>
              <a:ext uri="{FF2B5EF4-FFF2-40B4-BE49-F238E27FC236}">
                <a16:creationId xmlns:a16="http://schemas.microsoft.com/office/drawing/2014/main" id="{B89CAC1E-61E8-E7D0-C9BD-1BEEFD83F78A}"/>
              </a:ext>
            </a:extLst>
          </p:cNvPr>
          <p:cNvCxnSpPr>
            <a:cxnSpLocks/>
          </p:cNvCxnSpPr>
          <p:nvPr/>
        </p:nvCxnSpPr>
        <p:spPr>
          <a:xfrm>
            <a:off x="355015" y="1435610"/>
            <a:ext cx="11503610" cy="0"/>
          </a:xfrm>
          <a:prstGeom prst="line">
            <a:avLst/>
          </a:prstGeom>
          <a:ln>
            <a:solidFill>
              <a:srgbClr val="1F405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13705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E768B-55EA-49F7-830F-3D35A6297C7F}"/>
              </a:ext>
            </a:extLst>
          </p:cNvPr>
          <p:cNvSpPr>
            <a:spLocks noGrp="1"/>
          </p:cNvSpPr>
          <p:nvPr>
            <p:ph type="title"/>
          </p:nvPr>
        </p:nvSpPr>
        <p:spPr>
          <a:xfrm>
            <a:off x="354105" y="367718"/>
            <a:ext cx="11003255" cy="1130188"/>
          </a:xfrm>
        </p:spPr>
        <p:txBody>
          <a:bodyPr vert="horz" lIns="0" tIns="0" rIns="0" bIns="0" rtlCol="0" anchor="t" anchorCtr="0">
            <a:noAutofit/>
          </a:bodyPr>
          <a:lstStyle/>
          <a:p>
            <a:r>
              <a:rPr lang="en-US" sz="3600" b="1">
                <a:latin typeface="+mj-lt"/>
              </a:rPr>
              <a:t>Next steps &amp; refresh strategy</a:t>
            </a:r>
            <a:endParaRPr lang="en-CA" sz="3600" b="1">
              <a:latin typeface="+mj-lt"/>
            </a:endParaRPr>
          </a:p>
        </p:txBody>
      </p:sp>
      <p:grpSp>
        <p:nvGrpSpPr>
          <p:cNvPr id="35" name="Group 34">
            <a:extLst>
              <a:ext uri="{FF2B5EF4-FFF2-40B4-BE49-F238E27FC236}">
                <a16:creationId xmlns:a16="http://schemas.microsoft.com/office/drawing/2014/main" id="{A40A2B92-6E26-40DB-9E7A-B589F80BCAC1}"/>
              </a:ext>
            </a:extLst>
          </p:cNvPr>
          <p:cNvGrpSpPr/>
          <p:nvPr/>
        </p:nvGrpSpPr>
        <p:grpSpPr>
          <a:xfrm>
            <a:off x="2773020" y="1367551"/>
            <a:ext cx="8874898" cy="2774612"/>
            <a:chOff x="561781" y="1692011"/>
            <a:chExt cx="10577128" cy="5569540"/>
          </a:xfrm>
        </p:grpSpPr>
        <p:sp>
          <p:nvSpPr>
            <p:cNvPr id="5" name="Shape 42367">
              <a:extLst>
                <a:ext uri="{FF2B5EF4-FFF2-40B4-BE49-F238E27FC236}">
                  <a16:creationId xmlns:a16="http://schemas.microsoft.com/office/drawing/2014/main" id="{2017923A-3447-4977-AD71-2A4E6426FFD7}"/>
                </a:ext>
              </a:extLst>
            </p:cNvPr>
            <p:cNvSpPr/>
            <p:nvPr/>
          </p:nvSpPr>
          <p:spPr>
            <a:xfrm>
              <a:off x="1817913" y="5786817"/>
              <a:ext cx="0" cy="313708"/>
            </a:xfrm>
            <a:prstGeom prst="line">
              <a:avLst/>
            </a:prstGeom>
            <a:noFill/>
            <a:ln w="38100" cap="flat">
              <a:solidFill>
                <a:srgbClr val="FFFFFF">
                  <a:lumMod val="85000"/>
                </a:srgbClr>
              </a:solidFill>
              <a:prstDash val="solid"/>
              <a:miter lim="400000"/>
            </a:ln>
            <a:effectLst/>
          </p:spPr>
          <p:txBody>
            <a:bodyPr wrap="square" lIns="35719" tIns="35719" rIns="35719" bIns="35719" numCol="1" anchor="ctr">
              <a:noAutofit/>
            </a:bodyPr>
            <a:lstStyle/>
            <a:p>
              <a:pPr defTabSz="914400">
                <a:lnSpc>
                  <a:spcPct val="110000"/>
                </a:lnSpc>
                <a:defRPr/>
              </a:pPr>
              <a:endParaRPr lang="en-CA" sz="2532" kern="0">
                <a:solidFill>
                  <a:srgbClr val="494949"/>
                </a:solidFill>
                <a:latin typeface="Arial" panose="020B0604020202020204" pitchFamily="34" charset="0"/>
              </a:endParaRPr>
            </a:p>
          </p:txBody>
        </p:sp>
        <p:sp>
          <p:nvSpPr>
            <p:cNvPr id="6" name="Shape 42368">
              <a:extLst>
                <a:ext uri="{FF2B5EF4-FFF2-40B4-BE49-F238E27FC236}">
                  <a16:creationId xmlns:a16="http://schemas.microsoft.com/office/drawing/2014/main" id="{C77A40DA-37DC-4FC3-865F-810892FA3C3A}"/>
                </a:ext>
              </a:extLst>
            </p:cNvPr>
            <p:cNvSpPr/>
            <p:nvPr/>
          </p:nvSpPr>
          <p:spPr>
            <a:xfrm>
              <a:off x="5000957" y="5786817"/>
              <a:ext cx="0" cy="313708"/>
            </a:xfrm>
            <a:prstGeom prst="line">
              <a:avLst/>
            </a:prstGeom>
            <a:noFill/>
            <a:ln w="38100" cap="flat">
              <a:solidFill>
                <a:srgbClr val="FFFFFF">
                  <a:lumMod val="85000"/>
                </a:srgbClr>
              </a:solidFill>
              <a:prstDash val="solid"/>
              <a:miter lim="400000"/>
            </a:ln>
            <a:effectLst/>
          </p:spPr>
          <p:txBody>
            <a:bodyPr wrap="square" lIns="35719" tIns="35719" rIns="35719" bIns="35719" numCol="1" anchor="ctr">
              <a:noAutofit/>
            </a:bodyPr>
            <a:lstStyle/>
            <a:p>
              <a:pPr defTabSz="914400">
                <a:lnSpc>
                  <a:spcPct val="110000"/>
                </a:lnSpc>
                <a:defRPr/>
              </a:pPr>
              <a:endParaRPr lang="en-CA" sz="2532" kern="0">
                <a:solidFill>
                  <a:srgbClr val="494949"/>
                </a:solidFill>
                <a:latin typeface="Arial" panose="020B0604020202020204" pitchFamily="34" charset="0"/>
              </a:endParaRPr>
            </a:p>
          </p:txBody>
        </p:sp>
        <p:sp>
          <p:nvSpPr>
            <p:cNvPr id="7" name="Shape 42369">
              <a:extLst>
                <a:ext uri="{FF2B5EF4-FFF2-40B4-BE49-F238E27FC236}">
                  <a16:creationId xmlns:a16="http://schemas.microsoft.com/office/drawing/2014/main" id="{84AF49AB-0E74-42D5-A8B5-F4A806A0F608}"/>
                </a:ext>
              </a:extLst>
            </p:cNvPr>
            <p:cNvSpPr/>
            <p:nvPr/>
          </p:nvSpPr>
          <p:spPr>
            <a:xfrm>
              <a:off x="8188096" y="5786817"/>
              <a:ext cx="0" cy="313708"/>
            </a:xfrm>
            <a:prstGeom prst="line">
              <a:avLst/>
            </a:prstGeom>
            <a:noFill/>
            <a:ln w="38100" cap="flat">
              <a:solidFill>
                <a:srgbClr val="FFFFFF">
                  <a:lumMod val="85000"/>
                </a:srgbClr>
              </a:solidFill>
              <a:prstDash val="solid"/>
              <a:miter lim="400000"/>
            </a:ln>
            <a:effectLst/>
          </p:spPr>
          <p:txBody>
            <a:bodyPr wrap="square" lIns="35719" tIns="35719" rIns="35719" bIns="35719" numCol="1" anchor="ctr">
              <a:noAutofit/>
            </a:bodyPr>
            <a:lstStyle/>
            <a:p>
              <a:pPr defTabSz="914400">
                <a:lnSpc>
                  <a:spcPct val="110000"/>
                </a:lnSpc>
                <a:defRPr/>
              </a:pPr>
              <a:endParaRPr lang="en-CA" sz="2532" kern="0">
                <a:solidFill>
                  <a:srgbClr val="494949"/>
                </a:solidFill>
                <a:latin typeface="Arial" panose="020B0604020202020204" pitchFamily="34" charset="0"/>
              </a:endParaRPr>
            </a:p>
          </p:txBody>
        </p:sp>
        <p:sp>
          <p:nvSpPr>
            <p:cNvPr id="8" name="Shape 42371">
              <a:extLst>
                <a:ext uri="{FF2B5EF4-FFF2-40B4-BE49-F238E27FC236}">
                  <a16:creationId xmlns:a16="http://schemas.microsoft.com/office/drawing/2014/main" id="{FB850D33-4E2F-4540-9E47-A60C1C311ADA}"/>
                </a:ext>
              </a:extLst>
            </p:cNvPr>
            <p:cNvSpPr/>
            <p:nvPr/>
          </p:nvSpPr>
          <p:spPr>
            <a:xfrm>
              <a:off x="3412206" y="2844620"/>
              <a:ext cx="0" cy="313708"/>
            </a:xfrm>
            <a:prstGeom prst="line">
              <a:avLst/>
            </a:prstGeom>
            <a:noFill/>
            <a:ln w="38100" cap="flat">
              <a:solidFill>
                <a:srgbClr val="FFFFFF">
                  <a:lumMod val="85000"/>
                </a:srgbClr>
              </a:solidFill>
              <a:prstDash val="solid"/>
              <a:miter lim="400000"/>
            </a:ln>
            <a:effectLst/>
          </p:spPr>
          <p:txBody>
            <a:bodyPr wrap="square" lIns="35719" tIns="35719" rIns="35719" bIns="35719" numCol="1" anchor="ctr">
              <a:noAutofit/>
            </a:bodyPr>
            <a:lstStyle/>
            <a:p>
              <a:pPr defTabSz="914400">
                <a:lnSpc>
                  <a:spcPct val="110000"/>
                </a:lnSpc>
                <a:defRPr/>
              </a:pPr>
              <a:endParaRPr sz="2532" kern="0">
                <a:solidFill>
                  <a:srgbClr val="494949"/>
                </a:solidFill>
                <a:latin typeface="Arial" panose="020B0604020202020204" pitchFamily="34" charset="0"/>
              </a:endParaRPr>
            </a:p>
          </p:txBody>
        </p:sp>
        <p:sp>
          <p:nvSpPr>
            <p:cNvPr id="9" name="Shape 42372">
              <a:extLst>
                <a:ext uri="{FF2B5EF4-FFF2-40B4-BE49-F238E27FC236}">
                  <a16:creationId xmlns:a16="http://schemas.microsoft.com/office/drawing/2014/main" id="{A7A45402-9B3D-4F0E-AF34-A786A00A0028}"/>
                </a:ext>
              </a:extLst>
            </p:cNvPr>
            <p:cNvSpPr/>
            <p:nvPr/>
          </p:nvSpPr>
          <p:spPr>
            <a:xfrm>
              <a:off x="6604694" y="2844620"/>
              <a:ext cx="0" cy="313708"/>
            </a:xfrm>
            <a:prstGeom prst="line">
              <a:avLst/>
            </a:prstGeom>
            <a:noFill/>
            <a:ln w="38100" cap="flat">
              <a:solidFill>
                <a:srgbClr val="FFFFFF">
                  <a:lumMod val="85000"/>
                </a:srgbClr>
              </a:solidFill>
              <a:prstDash val="solid"/>
              <a:miter lim="400000"/>
            </a:ln>
            <a:effectLst/>
          </p:spPr>
          <p:txBody>
            <a:bodyPr wrap="square" lIns="35719" tIns="35719" rIns="35719" bIns="35719" numCol="1" anchor="ctr">
              <a:noAutofit/>
            </a:bodyPr>
            <a:lstStyle/>
            <a:p>
              <a:pPr defTabSz="914400">
                <a:lnSpc>
                  <a:spcPct val="110000"/>
                </a:lnSpc>
                <a:defRPr/>
              </a:pPr>
              <a:endParaRPr sz="2532" kern="0">
                <a:solidFill>
                  <a:srgbClr val="494949"/>
                </a:solidFill>
                <a:latin typeface="Arial" panose="020B0604020202020204" pitchFamily="34" charset="0"/>
              </a:endParaRPr>
            </a:p>
          </p:txBody>
        </p:sp>
        <p:sp>
          <p:nvSpPr>
            <p:cNvPr id="10" name="Shape 42391">
              <a:extLst>
                <a:ext uri="{FF2B5EF4-FFF2-40B4-BE49-F238E27FC236}">
                  <a16:creationId xmlns:a16="http://schemas.microsoft.com/office/drawing/2014/main" id="{C62EC45A-D529-4BF7-9770-E248BB8DCB35}"/>
                </a:ext>
              </a:extLst>
            </p:cNvPr>
            <p:cNvSpPr/>
            <p:nvPr/>
          </p:nvSpPr>
          <p:spPr>
            <a:xfrm>
              <a:off x="1120047" y="3158326"/>
              <a:ext cx="2007408" cy="2636910"/>
            </a:xfrm>
            <a:custGeom>
              <a:avLst/>
              <a:gdLst/>
              <a:ahLst/>
              <a:cxnLst>
                <a:cxn ang="0">
                  <a:pos x="wd2" y="hd2"/>
                </a:cxn>
                <a:cxn ang="5400000">
                  <a:pos x="wd2" y="hd2"/>
                </a:cxn>
                <a:cxn ang="10800000">
                  <a:pos x="wd2" y="hd2"/>
                </a:cxn>
                <a:cxn ang="16200000">
                  <a:pos x="wd2" y="hd2"/>
                </a:cxn>
              </a:cxnLst>
              <a:rect l="0" t="0" r="r" b="b"/>
              <a:pathLst>
                <a:path w="21551" h="21563" extrusionOk="0">
                  <a:moveTo>
                    <a:pt x="7399" y="0"/>
                  </a:moveTo>
                  <a:cubicBezTo>
                    <a:pt x="7173" y="0"/>
                    <a:pt x="6948" y="38"/>
                    <a:pt x="6738" y="113"/>
                  </a:cubicBezTo>
                  <a:cubicBezTo>
                    <a:pt x="6369" y="259"/>
                    <a:pt x="6105" y="460"/>
                    <a:pt x="5585" y="856"/>
                  </a:cubicBezTo>
                  <a:lnTo>
                    <a:pt x="3" y="5108"/>
                  </a:lnTo>
                  <a:lnTo>
                    <a:pt x="5181" y="9052"/>
                  </a:lnTo>
                  <a:cubicBezTo>
                    <a:pt x="5832" y="9547"/>
                    <a:pt x="6164" y="9800"/>
                    <a:pt x="6403" y="10153"/>
                  </a:cubicBezTo>
                  <a:cubicBezTo>
                    <a:pt x="6648" y="10552"/>
                    <a:pt x="6648" y="11012"/>
                    <a:pt x="6403" y="11411"/>
                  </a:cubicBezTo>
                  <a:cubicBezTo>
                    <a:pt x="6164" y="11763"/>
                    <a:pt x="5832" y="12014"/>
                    <a:pt x="5171" y="12517"/>
                  </a:cubicBezTo>
                  <a:lnTo>
                    <a:pt x="0" y="16456"/>
                  </a:lnTo>
                  <a:lnTo>
                    <a:pt x="5575" y="20703"/>
                  </a:lnTo>
                  <a:cubicBezTo>
                    <a:pt x="6103" y="21105"/>
                    <a:pt x="6369" y="21305"/>
                    <a:pt x="6738" y="21451"/>
                  </a:cubicBezTo>
                  <a:cubicBezTo>
                    <a:pt x="7157" y="21600"/>
                    <a:pt x="7641" y="21600"/>
                    <a:pt x="8059" y="21451"/>
                  </a:cubicBezTo>
                  <a:cubicBezTo>
                    <a:pt x="8428" y="21305"/>
                    <a:pt x="8693" y="21104"/>
                    <a:pt x="9212" y="20708"/>
                  </a:cubicBezTo>
                  <a:lnTo>
                    <a:pt x="20422" y="12170"/>
                  </a:lnTo>
                  <a:cubicBezTo>
                    <a:pt x="20950" y="11767"/>
                    <a:pt x="21213" y="11565"/>
                    <a:pt x="21405" y="11284"/>
                  </a:cubicBezTo>
                  <a:cubicBezTo>
                    <a:pt x="21600" y="10965"/>
                    <a:pt x="21600" y="10597"/>
                    <a:pt x="21405" y="10278"/>
                  </a:cubicBezTo>
                  <a:cubicBezTo>
                    <a:pt x="21213" y="9996"/>
                    <a:pt x="20949" y="9795"/>
                    <a:pt x="20429" y="9399"/>
                  </a:cubicBezTo>
                  <a:lnTo>
                    <a:pt x="9219" y="861"/>
                  </a:lnTo>
                  <a:cubicBezTo>
                    <a:pt x="8691" y="459"/>
                    <a:pt x="8429" y="259"/>
                    <a:pt x="8059" y="113"/>
                  </a:cubicBezTo>
                  <a:cubicBezTo>
                    <a:pt x="7850" y="38"/>
                    <a:pt x="7624" y="0"/>
                    <a:pt x="7399" y="0"/>
                  </a:cubicBezTo>
                  <a:close/>
                </a:path>
              </a:pathLst>
            </a:custGeom>
            <a:solidFill>
              <a:srgbClr val="2576B7"/>
            </a:solidFill>
            <a:ln w="12700" cap="flat">
              <a:noFill/>
              <a:miter lim="400000"/>
            </a:ln>
            <a:effectLst/>
          </p:spPr>
          <p:txBody>
            <a:bodyPr wrap="square" lIns="0" tIns="0" rIns="0" bIns="0" numCol="1" anchor="t">
              <a:noAutofit/>
            </a:bodyPr>
            <a:lstStyle/>
            <a:p>
              <a:pPr defTabSz="914400">
                <a:lnSpc>
                  <a:spcPct val="110000"/>
                </a:lnSpc>
                <a:defRPr/>
              </a:pPr>
              <a:endParaRPr sz="2532" kern="0">
                <a:solidFill>
                  <a:srgbClr val="494949"/>
                </a:solidFill>
                <a:latin typeface="Arial" panose="020B0604020202020204" pitchFamily="34" charset="0"/>
              </a:endParaRPr>
            </a:p>
          </p:txBody>
        </p:sp>
        <p:sp>
          <p:nvSpPr>
            <p:cNvPr id="11" name="Shape 42392">
              <a:extLst>
                <a:ext uri="{FF2B5EF4-FFF2-40B4-BE49-F238E27FC236}">
                  <a16:creationId xmlns:a16="http://schemas.microsoft.com/office/drawing/2014/main" id="{CE413F15-CD6E-4D3D-9D41-F103AD92B945}"/>
                </a:ext>
              </a:extLst>
            </p:cNvPr>
            <p:cNvSpPr/>
            <p:nvPr/>
          </p:nvSpPr>
          <p:spPr>
            <a:xfrm>
              <a:off x="1661256" y="4303683"/>
              <a:ext cx="666913" cy="346196"/>
            </a:xfrm>
            <a:prstGeom prst="rightArrow">
              <a:avLst>
                <a:gd name="adj1" fmla="val 42849"/>
                <a:gd name="adj2" fmla="val 62190"/>
              </a:avLst>
            </a:prstGeom>
            <a:solidFill>
              <a:srgbClr val="FFFFFF"/>
            </a:solidFill>
            <a:ln w="12700" cap="flat">
              <a:noFill/>
              <a:miter lim="400000"/>
            </a:ln>
            <a:effectLst/>
          </p:spPr>
          <p:txBody>
            <a:bodyPr wrap="square" lIns="0" tIns="0" rIns="0" bIns="0" numCol="1" anchor="t">
              <a:noAutofit/>
            </a:bodyPr>
            <a:lstStyle/>
            <a:p>
              <a:pPr defTabSz="914400">
                <a:lnSpc>
                  <a:spcPct val="110000"/>
                </a:lnSpc>
                <a:defRPr/>
              </a:pPr>
              <a:endParaRPr sz="2532" kern="0">
                <a:solidFill>
                  <a:srgbClr val="494949"/>
                </a:solidFill>
                <a:latin typeface="Arial" panose="020B0604020202020204" pitchFamily="34" charset="0"/>
              </a:endParaRPr>
            </a:p>
          </p:txBody>
        </p:sp>
        <p:sp>
          <p:nvSpPr>
            <p:cNvPr id="12" name="Shape 42397">
              <a:extLst>
                <a:ext uri="{FF2B5EF4-FFF2-40B4-BE49-F238E27FC236}">
                  <a16:creationId xmlns:a16="http://schemas.microsoft.com/office/drawing/2014/main" id="{CA4B6E41-8AFD-4356-9121-71DB93FCA20C}"/>
                </a:ext>
              </a:extLst>
            </p:cNvPr>
            <p:cNvSpPr/>
            <p:nvPr/>
          </p:nvSpPr>
          <p:spPr>
            <a:xfrm>
              <a:off x="2726083" y="3158326"/>
              <a:ext cx="2007409" cy="2636910"/>
            </a:xfrm>
            <a:custGeom>
              <a:avLst/>
              <a:gdLst/>
              <a:ahLst/>
              <a:cxnLst>
                <a:cxn ang="0">
                  <a:pos x="wd2" y="hd2"/>
                </a:cxn>
                <a:cxn ang="5400000">
                  <a:pos x="wd2" y="hd2"/>
                </a:cxn>
                <a:cxn ang="10800000">
                  <a:pos x="wd2" y="hd2"/>
                </a:cxn>
                <a:cxn ang="16200000">
                  <a:pos x="wd2" y="hd2"/>
                </a:cxn>
              </a:cxnLst>
              <a:rect l="0" t="0" r="r" b="b"/>
              <a:pathLst>
                <a:path w="21551" h="21563" extrusionOk="0">
                  <a:moveTo>
                    <a:pt x="7399" y="0"/>
                  </a:moveTo>
                  <a:cubicBezTo>
                    <a:pt x="7173" y="0"/>
                    <a:pt x="6948" y="38"/>
                    <a:pt x="6738" y="113"/>
                  </a:cubicBezTo>
                  <a:cubicBezTo>
                    <a:pt x="6369" y="259"/>
                    <a:pt x="6105" y="460"/>
                    <a:pt x="5585" y="856"/>
                  </a:cubicBezTo>
                  <a:lnTo>
                    <a:pt x="3" y="5108"/>
                  </a:lnTo>
                  <a:lnTo>
                    <a:pt x="5181" y="9052"/>
                  </a:lnTo>
                  <a:cubicBezTo>
                    <a:pt x="5832" y="9547"/>
                    <a:pt x="6164" y="9800"/>
                    <a:pt x="6403" y="10153"/>
                  </a:cubicBezTo>
                  <a:cubicBezTo>
                    <a:pt x="6648" y="10552"/>
                    <a:pt x="6648" y="11012"/>
                    <a:pt x="6403" y="11411"/>
                  </a:cubicBezTo>
                  <a:cubicBezTo>
                    <a:pt x="6164" y="11763"/>
                    <a:pt x="5832" y="12014"/>
                    <a:pt x="5171" y="12517"/>
                  </a:cubicBezTo>
                  <a:lnTo>
                    <a:pt x="0" y="16456"/>
                  </a:lnTo>
                  <a:lnTo>
                    <a:pt x="5575" y="20703"/>
                  </a:lnTo>
                  <a:cubicBezTo>
                    <a:pt x="6103" y="21105"/>
                    <a:pt x="6369" y="21305"/>
                    <a:pt x="6738" y="21451"/>
                  </a:cubicBezTo>
                  <a:cubicBezTo>
                    <a:pt x="7157" y="21600"/>
                    <a:pt x="7641" y="21600"/>
                    <a:pt x="8059" y="21451"/>
                  </a:cubicBezTo>
                  <a:cubicBezTo>
                    <a:pt x="8428" y="21305"/>
                    <a:pt x="8693" y="21104"/>
                    <a:pt x="9212" y="20708"/>
                  </a:cubicBezTo>
                  <a:lnTo>
                    <a:pt x="20422" y="12170"/>
                  </a:lnTo>
                  <a:cubicBezTo>
                    <a:pt x="20950" y="11767"/>
                    <a:pt x="21213" y="11565"/>
                    <a:pt x="21405" y="11284"/>
                  </a:cubicBezTo>
                  <a:cubicBezTo>
                    <a:pt x="21600" y="10965"/>
                    <a:pt x="21600" y="10597"/>
                    <a:pt x="21405" y="10278"/>
                  </a:cubicBezTo>
                  <a:cubicBezTo>
                    <a:pt x="21213" y="9996"/>
                    <a:pt x="20949" y="9795"/>
                    <a:pt x="20429" y="9399"/>
                  </a:cubicBezTo>
                  <a:lnTo>
                    <a:pt x="9219" y="861"/>
                  </a:lnTo>
                  <a:cubicBezTo>
                    <a:pt x="8691" y="459"/>
                    <a:pt x="8429" y="259"/>
                    <a:pt x="8059" y="113"/>
                  </a:cubicBezTo>
                  <a:cubicBezTo>
                    <a:pt x="7850" y="38"/>
                    <a:pt x="7624" y="0"/>
                    <a:pt x="7399" y="0"/>
                  </a:cubicBezTo>
                  <a:close/>
                </a:path>
              </a:pathLst>
            </a:custGeom>
            <a:solidFill>
              <a:srgbClr val="5090C4"/>
            </a:solidFill>
            <a:ln w="12700" cap="flat">
              <a:noFill/>
              <a:miter lim="400000"/>
            </a:ln>
            <a:effectLst/>
          </p:spPr>
          <p:txBody>
            <a:bodyPr wrap="square" lIns="0" tIns="0" rIns="0" bIns="0" numCol="1" anchor="t">
              <a:noAutofit/>
            </a:bodyPr>
            <a:lstStyle/>
            <a:p>
              <a:pPr defTabSz="914400">
                <a:lnSpc>
                  <a:spcPct val="110000"/>
                </a:lnSpc>
                <a:defRPr/>
              </a:pPr>
              <a:endParaRPr sz="2532" kern="0">
                <a:solidFill>
                  <a:srgbClr val="494949"/>
                </a:solidFill>
                <a:latin typeface="Arial" panose="020B0604020202020204" pitchFamily="34" charset="0"/>
              </a:endParaRPr>
            </a:p>
          </p:txBody>
        </p:sp>
        <p:sp>
          <p:nvSpPr>
            <p:cNvPr id="13" name="Shape 42401">
              <a:extLst>
                <a:ext uri="{FF2B5EF4-FFF2-40B4-BE49-F238E27FC236}">
                  <a16:creationId xmlns:a16="http://schemas.microsoft.com/office/drawing/2014/main" id="{0D8D7932-56B3-4FDB-94EC-0AC80AE27CB4}"/>
                </a:ext>
              </a:extLst>
            </p:cNvPr>
            <p:cNvSpPr/>
            <p:nvPr/>
          </p:nvSpPr>
          <p:spPr>
            <a:xfrm>
              <a:off x="3261034" y="4303683"/>
              <a:ext cx="666914" cy="346196"/>
            </a:xfrm>
            <a:prstGeom prst="rightArrow">
              <a:avLst>
                <a:gd name="adj1" fmla="val 42849"/>
                <a:gd name="adj2" fmla="val 62190"/>
              </a:avLst>
            </a:prstGeom>
            <a:solidFill>
              <a:srgbClr val="FFFFFF"/>
            </a:solidFill>
            <a:ln w="12700" cap="flat">
              <a:noFill/>
              <a:miter lim="400000"/>
            </a:ln>
            <a:effectLst/>
          </p:spPr>
          <p:txBody>
            <a:bodyPr wrap="square" lIns="0" tIns="0" rIns="0" bIns="0" numCol="1" anchor="t">
              <a:noAutofit/>
            </a:bodyPr>
            <a:lstStyle/>
            <a:p>
              <a:pPr defTabSz="914400">
                <a:lnSpc>
                  <a:spcPct val="110000"/>
                </a:lnSpc>
                <a:defRPr/>
              </a:pPr>
              <a:endParaRPr sz="2532" kern="0">
                <a:solidFill>
                  <a:srgbClr val="494949"/>
                </a:solidFill>
                <a:latin typeface="Arial" panose="020B0604020202020204" pitchFamily="34" charset="0"/>
              </a:endParaRPr>
            </a:p>
          </p:txBody>
        </p:sp>
        <p:sp>
          <p:nvSpPr>
            <p:cNvPr id="14" name="Shape 42403">
              <a:extLst>
                <a:ext uri="{FF2B5EF4-FFF2-40B4-BE49-F238E27FC236}">
                  <a16:creationId xmlns:a16="http://schemas.microsoft.com/office/drawing/2014/main" id="{60F218D0-ABD6-45AD-BE51-B89D4000957B}"/>
                </a:ext>
              </a:extLst>
            </p:cNvPr>
            <p:cNvSpPr/>
            <p:nvPr/>
          </p:nvSpPr>
          <p:spPr>
            <a:xfrm>
              <a:off x="4312534" y="3158326"/>
              <a:ext cx="2007409" cy="2636910"/>
            </a:xfrm>
            <a:custGeom>
              <a:avLst/>
              <a:gdLst/>
              <a:ahLst/>
              <a:cxnLst>
                <a:cxn ang="0">
                  <a:pos x="wd2" y="hd2"/>
                </a:cxn>
                <a:cxn ang="5400000">
                  <a:pos x="wd2" y="hd2"/>
                </a:cxn>
                <a:cxn ang="10800000">
                  <a:pos x="wd2" y="hd2"/>
                </a:cxn>
                <a:cxn ang="16200000">
                  <a:pos x="wd2" y="hd2"/>
                </a:cxn>
              </a:cxnLst>
              <a:rect l="0" t="0" r="r" b="b"/>
              <a:pathLst>
                <a:path w="21551" h="21563" extrusionOk="0">
                  <a:moveTo>
                    <a:pt x="7399" y="0"/>
                  </a:moveTo>
                  <a:cubicBezTo>
                    <a:pt x="7173" y="0"/>
                    <a:pt x="6948" y="38"/>
                    <a:pt x="6738" y="113"/>
                  </a:cubicBezTo>
                  <a:cubicBezTo>
                    <a:pt x="6369" y="259"/>
                    <a:pt x="6105" y="460"/>
                    <a:pt x="5585" y="856"/>
                  </a:cubicBezTo>
                  <a:lnTo>
                    <a:pt x="3" y="5108"/>
                  </a:lnTo>
                  <a:lnTo>
                    <a:pt x="5181" y="9052"/>
                  </a:lnTo>
                  <a:cubicBezTo>
                    <a:pt x="5832" y="9547"/>
                    <a:pt x="6164" y="9800"/>
                    <a:pt x="6403" y="10153"/>
                  </a:cubicBezTo>
                  <a:cubicBezTo>
                    <a:pt x="6648" y="10552"/>
                    <a:pt x="6648" y="11012"/>
                    <a:pt x="6403" y="11411"/>
                  </a:cubicBezTo>
                  <a:cubicBezTo>
                    <a:pt x="6164" y="11763"/>
                    <a:pt x="5832" y="12014"/>
                    <a:pt x="5171" y="12517"/>
                  </a:cubicBezTo>
                  <a:lnTo>
                    <a:pt x="0" y="16456"/>
                  </a:lnTo>
                  <a:lnTo>
                    <a:pt x="5575" y="20703"/>
                  </a:lnTo>
                  <a:cubicBezTo>
                    <a:pt x="6103" y="21105"/>
                    <a:pt x="6369" y="21305"/>
                    <a:pt x="6738" y="21451"/>
                  </a:cubicBezTo>
                  <a:cubicBezTo>
                    <a:pt x="7157" y="21600"/>
                    <a:pt x="7641" y="21600"/>
                    <a:pt x="8059" y="21451"/>
                  </a:cubicBezTo>
                  <a:cubicBezTo>
                    <a:pt x="8428" y="21305"/>
                    <a:pt x="8693" y="21104"/>
                    <a:pt x="9212" y="20708"/>
                  </a:cubicBezTo>
                  <a:lnTo>
                    <a:pt x="20422" y="12170"/>
                  </a:lnTo>
                  <a:cubicBezTo>
                    <a:pt x="20950" y="11767"/>
                    <a:pt x="21213" y="11565"/>
                    <a:pt x="21405" y="11284"/>
                  </a:cubicBezTo>
                  <a:cubicBezTo>
                    <a:pt x="21600" y="10965"/>
                    <a:pt x="21600" y="10597"/>
                    <a:pt x="21405" y="10278"/>
                  </a:cubicBezTo>
                  <a:cubicBezTo>
                    <a:pt x="21213" y="9996"/>
                    <a:pt x="20949" y="9795"/>
                    <a:pt x="20429" y="9399"/>
                  </a:cubicBezTo>
                  <a:lnTo>
                    <a:pt x="9219" y="861"/>
                  </a:lnTo>
                  <a:cubicBezTo>
                    <a:pt x="8691" y="459"/>
                    <a:pt x="8429" y="259"/>
                    <a:pt x="8059" y="113"/>
                  </a:cubicBezTo>
                  <a:cubicBezTo>
                    <a:pt x="7850" y="38"/>
                    <a:pt x="7624" y="0"/>
                    <a:pt x="7399" y="0"/>
                  </a:cubicBezTo>
                  <a:close/>
                </a:path>
              </a:pathLst>
            </a:custGeom>
            <a:solidFill>
              <a:srgbClr val="15466D"/>
            </a:solidFill>
            <a:ln w="12700" cap="flat">
              <a:noFill/>
              <a:miter lim="400000"/>
            </a:ln>
            <a:effectLst/>
          </p:spPr>
          <p:txBody>
            <a:bodyPr wrap="square" lIns="0" tIns="0" rIns="0" bIns="0" numCol="1" anchor="t">
              <a:noAutofit/>
            </a:bodyPr>
            <a:lstStyle/>
            <a:p>
              <a:pPr defTabSz="914400">
                <a:lnSpc>
                  <a:spcPct val="110000"/>
                </a:lnSpc>
                <a:defRPr/>
              </a:pPr>
              <a:endParaRPr sz="2532" kern="0">
                <a:solidFill>
                  <a:srgbClr val="494949"/>
                </a:solidFill>
                <a:latin typeface="Arial" panose="020B0604020202020204" pitchFamily="34" charset="0"/>
              </a:endParaRPr>
            </a:p>
          </p:txBody>
        </p:sp>
        <p:sp>
          <p:nvSpPr>
            <p:cNvPr id="15" name="Shape 42407">
              <a:extLst>
                <a:ext uri="{FF2B5EF4-FFF2-40B4-BE49-F238E27FC236}">
                  <a16:creationId xmlns:a16="http://schemas.microsoft.com/office/drawing/2014/main" id="{7DA8E24E-9F33-4D10-8F45-0104C970B6C1}"/>
                </a:ext>
              </a:extLst>
            </p:cNvPr>
            <p:cNvSpPr/>
            <p:nvPr/>
          </p:nvSpPr>
          <p:spPr>
            <a:xfrm>
              <a:off x="4860815" y="4303683"/>
              <a:ext cx="666914" cy="346196"/>
            </a:xfrm>
            <a:prstGeom prst="rightArrow">
              <a:avLst>
                <a:gd name="adj1" fmla="val 42849"/>
                <a:gd name="adj2" fmla="val 62190"/>
              </a:avLst>
            </a:prstGeom>
            <a:solidFill>
              <a:srgbClr val="FFFFFF"/>
            </a:solidFill>
            <a:ln w="12700" cap="flat">
              <a:noFill/>
              <a:miter lim="400000"/>
            </a:ln>
            <a:effectLst/>
          </p:spPr>
          <p:txBody>
            <a:bodyPr wrap="square" lIns="0" tIns="0" rIns="0" bIns="0" numCol="1" anchor="t">
              <a:noAutofit/>
            </a:bodyPr>
            <a:lstStyle/>
            <a:p>
              <a:pPr defTabSz="914400">
                <a:lnSpc>
                  <a:spcPct val="110000"/>
                </a:lnSpc>
                <a:defRPr/>
              </a:pPr>
              <a:endParaRPr sz="2532" kern="0">
                <a:solidFill>
                  <a:srgbClr val="494949"/>
                </a:solidFill>
                <a:latin typeface="Arial" panose="020B0604020202020204" pitchFamily="34" charset="0"/>
              </a:endParaRPr>
            </a:p>
          </p:txBody>
        </p:sp>
        <p:sp>
          <p:nvSpPr>
            <p:cNvPr id="16" name="Shape 42409">
              <a:extLst>
                <a:ext uri="{FF2B5EF4-FFF2-40B4-BE49-F238E27FC236}">
                  <a16:creationId xmlns:a16="http://schemas.microsoft.com/office/drawing/2014/main" id="{BF6C82A8-E81D-4F82-BD7A-CF7BE934D369}"/>
                </a:ext>
              </a:extLst>
            </p:cNvPr>
            <p:cNvSpPr/>
            <p:nvPr/>
          </p:nvSpPr>
          <p:spPr>
            <a:xfrm>
              <a:off x="5918569" y="3158326"/>
              <a:ext cx="2007409" cy="2636910"/>
            </a:xfrm>
            <a:custGeom>
              <a:avLst/>
              <a:gdLst/>
              <a:ahLst/>
              <a:cxnLst>
                <a:cxn ang="0">
                  <a:pos x="wd2" y="hd2"/>
                </a:cxn>
                <a:cxn ang="5400000">
                  <a:pos x="wd2" y="hd2"/>
                </a:cxn>
                <a:cxn ang="10800000">
                  <a:pos x="wd2" y="hd2"/>
                </a:cxn>
                <a:cxn ang="16200000">
                  <a:pos x="wd2" y="hd2"/>
                </a:cxn>
              </a:cxnLst>
              <a:rect l="0" t="0" r="r" b="b"/>
              <a:pathLst>
                <a:path w="21551" h="21563" extrusionOk="0">
                  <a:moveTo>
                    <a:pt x="7399" y="0"/>
                  </a:moveTo>
                  <a:cubicBezTo>
                    <a:pt x="7173" y="0"/>
                    <a:pt x="6948" y="38"/>
                    <a:pt x="6738" y="113"/>
                  </a:cubicBezTo>
                  <a:cubicBezTo>
                    <a:pt x="6369" y="259"/>
                    <a:pt x="6105" y="460"/>
                    <a:pt x="5585" y="856"/>
                  </a:cubicBezTo>
                  <a:lnTo>
                    <a:pt x="3" y="5108"/>
                  </a:lnTo>
                  <a:lnTo>
                    <a:pt x="5181" y="9052"/>
                  </a:lnTo>
                  <a:cubicBezTo>
                    <a:pt x="5832" y="9547"/>
                    <a:pt x="6164" y="9800"/>
                    <a:pt x="6403" y="10153"/>
                  </a:cubicBezTo>
                  <a:cubicBezTo>
                    <a:pt x="6648" y="10552"/>
                    <a:pt x="6648" y="11012"/>
                    <a:pt x="6403" y="11411"/>
                  </a:cubicBezTo>
                  <a:cubicBezTo>
                    <a:pt x="6164" y="11763"/>
                    <a:pt x="5832" y="12014"/>
                    <a:pt x="5171" y="12517"/>
                  </a:cubicBezTo>
                  <a:lnTo>
                    <a:pt x="0" y="16456"/>
                  </a:lnTo>
                  <a:lnTo>
                    <a:pt x="5575" y="20703"/>
                  </a:lnTo>
                  <a:cubicBezTo>
                    <a:pt x="6103" y="21105"/>
                    <a:pt x="6369" y="21305"/>
                    <a:pt x="6738" y="21451"/>
                  </a:cubicBezTo>
                  <a:cubicBezTo>
                    <a:pt x="7157" y="21600"/>
                    <a:pt x="7641" y="21600"/>
                    <a:pt x="8059" y="21451"/>
                  </a:cubicBezTo>
                  <a:cubicBezTo>
                    <a:pt x="8428" y="21305"/>
                    <a:pt x="8693" y="21104"/>
                    <a:pt x="9212" y="20708"/>
                  </a:cubicBezTo>
                  <a:lnTo>
                    <a:pt x="20422" y="12170"/>
                  </a:lnTo>
                  <a:cubicBezTo>
                    <a:pt x="20950" y="11767"/>
                    <a:pt x="21213" y="11565"/>
                    <a:pt x="21405" y="11284"/>
                  </a:cubicBezTo>
                  <a:cubicBezTo>
                    <a:pt x="21600" y="10965"/>
                    <a:pt x="21600" y="10597"/>
                    <a:pt x="21405" y="10278"/>
                  </a:cubicBezTo>
                  <a:cubicBezTo>
                    <a:pt x="21213" y="9996"/>
                    <a:pt x="20949" y="9795"/>
                    <a:pt x="20429" y="9399"/>
                  </a:cubicBezTo>
                  <a:lnTo>
                    <a:pt x="9219" y="861"/>
                  </a:lnTo>
                  <a:cubicBezTo>
                    <a:pt x="8691" y="459"/>
                    <a:pt x="8429" y="259"/>
                    <a:pt x="8059" y="113"/>
                  </a:cubicBezTo>
                  <a:cubicBezTo>
                    <a:pt x="7850" y="38"/>
                    <a:pt x="7624" y="0"/>
                    <a:pt x="7399" y="0"/>
                  </a:cubicBezTo>
                  <a:close/>
                </a:path>
              </a:pathLst>
            </a:custGeom>
            <a:solidFill>
              <a:srgbClr val="2576B7"/>
            </a:solidFill>
            <a:ln w="12700" cap="flat">
              <a:noFill/>
              <a:miter lim="400000"/>
            </a:ln>
            <a:effectLst/>
          </p:spPr>
          <p:txBody>
            <a:bodyPr wrap="square" lIns="0" tIns="0" rIns="0" bIns="0" numCol="1" anchor="t">
              <a:noAutofit/>
            </a:bodyPr>
            <a:lstStyle/>
            <a:p>
              <a:pPr marL="0" marR="0" lvl="0" indent="0" defTabSz="914400" eaLnBrk="1" fontAlgn="auto" latinLnBrk="0" hangingPunct="1">
                <a:lnSpc>
                  <a:spcPct val="110000"/>
                </a:lnSpc>
                <a:spcBef>
                  <a:spcPts val="0"/>
                </a:spcBef>
                <a:spcAft>
                  <a:spcPts val="0"/>
                </a:spcAft>
                <a:buClrTx/>
                <a:buSzTx/>
                <a:buFontTx/>
                <a:buNone/>
                <a:tabLst/>
                <a:defRPr/>
              </a:pPr>
              <a:endParaRPr kumimoji="0" sz="2532" b="0" i="0" u="none" strike="noStrike" kern="0" cap="none" spc="0" normalizeH="0" baseline="0" noProof="0">
                <a:ln>
                  <a:noFill/>
                </a:ln>
                <a:solidFill>
                  <a:srgbClr val="494949"/>
                </a:solidFill>
                <a:effectLst/>
                <a:uLnTx/>
                <a:uFillTx/>
                <a:latin typeface="Arial" panose="020B0604020202020204" pitchFamily="34" charset="0"/>
              </a:endParaRPr>
            </a:p>
          </p:txBody>
        </p:sp>
        <p:sp>
          <p:nvSpPr>
            <p:cNvPr id="17" name="Shape 42413">
              <a:extLst>
                <a:ext uri="{FF2B5EF4-FFF2-40B4-BE49-F238E27FC236}">
                  <a16:creationId xmlns:a16="http://schemas.microsoft.com/office/drawing/2014/main" id="{D2C54811-E60F-41C3-A75F-A08D1777E6A9}"/>
                </a:ext>
              </a:extLst>
            </p:cNvPr>
            <p:cNvSpPr/>
            <p:nvPr/>
          </p:nvSpPr>
          <p:spPr>
            <a:xfrm>
              <a:off x="6460593" y="4303683"/>
              <a:ext cx="666914" cy="346196"/>
            </a:xfrm>
            <a:prstGeom prst="rightArrow">
              <a:avLst>
                <a:gd name="adj1" fmla="val 42849"/>
                <a:gd name="adj2" fmla="val 62190"/>
              </a:avLst>
            </a:prstGeom>
            <a:solidFill>
              <a:srgbClr val="FFFFFF"/>
            </a:solidFill>
            <a:ln w="12700" cap="flat">
              <a:noFill/>
              <a:miter lim="400000"/>
            </a:ln>
            <a:effectLst/>
          </p:spPr>
          <p:txBody>
            <a:bodyPr wrap="square" lIns="0" tIns="0" rIns="0" bIns="0" numCol="1" anchor="t">
              <a:noAutofit/>
            </a:bodyPr>
            <a:lstStyle/>
            <a:p>
              <a:pPr defTabSz="914400">
                <a:lnSpc>
                  <a:spcPct val="110000"/>
                </a:lnSpc>
                <a:defRPr/>
              </a:pPr>
              <a:endParaRPr sz="2532" kern="0">
                <a:solidFill>
                  <a:srgbClr val="494949"/>
                </a:solidFill>
                <a:latin typeface="Arial" panose="020B0604020202020204" pitchFamily="34" charset="0"/>
              </a:endParaRPr>
            </a:p>
          </p:txBody>
        </p:sp>
        <p:sp>
          <p:nvSpPr>
            <p:cNvPr id="18" name="Shape 42415">
              <a:extLst>
                <a:ext uri="{FF2B5EF4-FFF2-40B4-BE49-F238E27FC236}">
                  <a16:creationId xmlns:a16="http://schemas.microsoft.com/office/drawing/2014/main" id="{541B961F-394A-46A3-A550-2BD0CD3EE5EF}"/>
                </a:ext>
              </a:extLst>
            </p:cNvPr>
            <p:cNvSpPr/>
            <p:nvPr/>
          </p:nvSpPr>
          <p:spPr>
            <a:xfrm>
              <a:off x="7505020" y="3158326"/>
              <a:ext cx="2007409" cy="2636910"/>
            </a:xfrm>
            <a:custGeom>
              <a:avLst/>
              <a:gdLst/>
              <a:ahLst/>
              <a:cxnLst>
                <a:cxn ang="0">
                  <a:pos x="wd2" y="hd2"/>
                </a:cxn>
                <a:cxn ang="5400000">
                  <a:pos x="wd2" y="hd2"/>
                </a:cxn>
                <a:cxn ang="10800000">
                  <a:pos x="wd2" y="hd2"/>
                </a:cxn>
                <a:cxn ang="16200000">
                  <a:pos x="wd2" y="hd2"/>
                </a:cxn>
              </a:cxnLst>
              <a:rect l="0" t="0" r="r" b="b"/>
              <a:pathLst>
                <a:path w="21551" h="21563" extrusionOk="0">
                  <a:moveTo>
                    <a:pt x="7399" y="0"/>
                  </a:moveTo>
                  <a:cubicBezTo>
                    <a:pt x="7173" y="0"/>
                    <a:pt x="6948" y="38"/>
                    <a:pt x="6738" y="113"/>
                  </a:cubicBezTo>
                  <a:cubicBezTo>
                    <a:pt x="6369" y="259"/>
                    <a:pt x="6105" y="460"/>
                    <a:pt x="5585" y="856"/>
                  </a:cubicBezTo>
                  <a:lnTo>
                    <a:pt x="3" y="5108"/>
                  </a:lnTo>
                  <a:lnTo>
                    <a:pt x="5181" y="9052"/>
                  </a:lnTo>
                  <a:cubicBezTo>
                    <a:pt x="5832" y="9547"/>
                    <a:pt x="6164" y="9800"/>
                    <a:pt x="6403" y="10153"/>
                  </a:cubicBezTo>
                  <a:cubicBezTo>
                    <a:pt x="6648" y="10552"/>
                    <a:pt x="6648" y="11012"/>
                    <a:pt x="6403" y="11411"/>
                  </a:cubicBezTo>
                  <a:cubicBezTo>
                    <a:pt x="6164" y="11763"/>
                    <a:pt x="5832" y="12014"/>
                    <a:pt x="5171" y="12517"/>
                  </a:cubicBezTo>
                  <a:lnTo>
                    <a:pt x="0" y="16456"/>
                  </a:lnTo>
                  <a:lnTo>
                    <a:pt x="5575" y="20703"/>
                  </a:lnTo>
                  <a:cubicBezTo>
                    <a:pt x="6103" y="21105"/>
                    <a:pt x="6369" y="21305"/>
                    <a:pt x="6738" y="21451"/>
                  </a:cubicBezTo>
                  <a:cubicBezTo>
                    <a:pt x="7157" y="21600"/>
                    <a:pt x="7641" y="21600"/>
                    <a:pt x="8059" y="21451"/>
                  </a:cubicBezTo>
                  <a:cubicBezTo>
                    <a:pt x="8428" y="21305"/>
                    <a:pt x="8693" y="21104"/>
                    <a:pt x="9212" y="20708"/>
                  </a:cubicBezTo>
                  <a:lnTo>
                    <a:pt x="20422" y="12170"/>
                  </a:lnTo>
                  <a:cubicBezTo>
                    <a:pt x="20950" y="11767"/>
                    <a:pt x="21213" y="11565"/>
                    <a:pt x="21405" y="11284"/>
                  </a:cubicBezTo>
                  <a:cubicBezTo>
                    <a:pt x="21600" y="10965"/>
                    <a:pt x="21600" y="10597"/>
                    <a:pt x="21405" y="10278"/>
                  </a:cubicBezTo>
                  <a:cubicBezTo>
                    <a:pt x="21213" y="9996"/>
                    <a:pt x="20949" y="9795"/>
                    <a:pt x="20429" y="9399"/>
                  </a:cubicBezTo>
                  <a:lnTo>
                    <a:pt x="9219" y="861"/>
                  </a:lnTo>
                  <a:cubicBezTo>
                    <a:pt x="8691" y="459"/>
                    <a:pt x="8429" y="259"/>
                    <a:pt x="8059" y="113"/>
                  </a:cubicBezTo>
                  <a:cubicBezTo>
                    <a:pt x="7850" y="38"/>
                    <a:pt x="7624" y="0"/>
                    <a:pt x="7399" y="0"/>
                  </a:cubicBezTo>
                  <a:close/>
                </a:path>
              </a:pathLst>
            </a:custGeom>
            <a:solidFill>
              <a:srgbClr val="5090C4"/>
            </a:solidFill>
            <a:ln w="12700" cap="flat">
              <a:noFill/>
              <a:miter lim="400000"/>
            </a:ln>
            <a:effectLst/>
          </p:spPr>
          <p:txBody>
            <a:bodyPr wrap="square" lIns="0" tIns="0" rIns="0" bIns="0" numCol="1" anchor="t">
              <a:noAutofit/>
            </a:bodyPr>
            <a:lstStyle/>
            <a:p>
              <a:pPr defTabSz="914400">
                <a:lnSpc>
                  <a:spcPct val="110000"/>
                </a:lnSpc>
                <a:defRPr/>
              </a:pPr>
              <a:endParaRPr sz="2532" kern="0">
                <a:solidFill>
                  <a:srgbClr val="494949"/>
                </a:solidFill>
                <a:latin typeface="Arial" panose="020B0604020202020204" pitchFamily="34" charset="0"/>
              </a:endParaRPr>
            </a:p>
          </p:txBody>
        </p:sp>
        <p:sp>
          <p:nvSpPr>
            <p:cNvPr id="19" name="Shape 42419">
              <a:extLst>
                <a:ext uri="{FF2B5EF4-FFF2-40B4-BE49-F238E27FC236}">
                  <a16:creationId xmlns:a16="http://schemas.microsoft.com/office/drawing/2014/main" id="{1550AB8D-5F0A-49FC-BB79-740951A7336A}"/>
                </a:ext>
              </a:extLst>
            </p:cNvPr>
            <p:cNvSpPr/>
            <p:nvPr/>
          </p:nvSpPr>
          <p:spPr>
            <a:xfrm>
              <a:off x="8060374" y="4303683"/>
              <a:ext cx="666914" cy="346196"/>
            </a:xfrm>
            <a:prstGeom prst="rightArrow">
              <a:avLst>
                <a:gd name="adj1" fmla="val 42849"/>
                <a:gd name="adj2" fmla="val 62190"/>
              </a:avLst>
            </a:prstGeom>
            <a:solidFill>
              <a:srgbClr val="FFFFFF"/>
            </a:solidFill>
            <a:ln w="12700" cap="flat">
              <a:noFill/>
              <a:miter lim="400000"/>
            </a:ln>
            <a:effectLst/>
          </p:spPr>
          <p:txBody>
            <a:bodyPr wrap="square" lIns="0" tIns="0" rIns="0" bIns="0" numCol="1" anchor="t">
              <a:noAutofit/>
            </a:bodyPr>
            <a:lstStyle/>
            <a:p>
              <a:pPr defTabSz="914400">
                <a:lnSpc>
                  <a:spcPct val="110000"/>
                </a:lnSpc>
                <a:defRPr/>
              </a:pPr>
              <a:endParaRPr sz="2532" kern="0">
                <a:solidFill>
                  <a:srgbClr val="494949"/>
                </a:solidFill>
                <a:latin typeface="Arial" panose="020B0604020202020204" pitchFamily="34" charset="0"/>
              </a:endParaRPr>
            </a:p>
          </p:txBody>
        </p:sp>
        <p:sp>
          <p:nvSpPr>
            <p:cNvPr id="20" name="TextBox 19">
              <a:extLst>
                <a:ext uri="{FF2B5EF4-FFF2-40B4-BE49-F238E27FC236}">
                  <a16:creationId xmlns:a16="http://schemas.microsoft.com/office/drawing/2014/main" id="{C71C8529-FF2E-4766-9737-E45CF1DC4C33}"/>
                </a:ext>
              </a:extLst>
            </p:cNvPr>
            <p:cNvSpPr txBox="1"/>
            <p:nvPr/>
          </p:nvSpPr>
          <p:spPr>
            <a:xfrm>
              <a:off x="2759564" y="1692011"/>
              <a:ext cx="1305283" cy="1053103"/>
            </a:xfrm>
            <a:prstGeom prst="rect">
              <a:avLst/>
            </a:prstGeom>
            <a:noFill/>
          </p:spPr>
          <p:txBody>
            <a:bodyPr wrap="square" lIns="0" tIns="0" rIns="0" bIns="0" rtlCol="0" anchor="b">
              <a:spAutoFit/>
            </a:bodyPr>
            <a:lstStyle/>
            <a:p>
              <a:pPr algn="ctr">
                <a:lnSpc>
                  <a:spcPct val="110000"/>
                </a:lnSpc>
              </a:pPr>
              <a:r>
                <a:rPr lang="en-US" sz="1600" b="1">
                  <a:solidFill>
                    <a:srgbClr val="5090C4"/>
                  </a:solidFill>
                  <a:latin typeface="Montserrat SemiBold" pitchFamily="2" charset="77"/>
                  <a:cs typeface="Poppins" pitchFamily="2" charset="77"/>
                </a:rPr>
                <a:t>IT Planning</a:t>
              </a:r>
            </a:p>
          </p:txBody>
        </p:sp>
        <p:sp>
          <p:nvSpPr>
            <p:cNvPr id="21" name="TextBox 20">
              <a:extLst>
                <a:ext uri="{FF2B5EF4-FFF2-40B4-BE49-F238E27FC236}">
                  <a16:creationId xmlns:a16="http://schemas.microsoft.com/office/drawing/2014/main" id="{0383E765-C403-496B-B193-4323D6FDA0DF}"/>
                </a:ext>
              </a:extLst>
            </p:cNvPr>
            <p:cNvSpPr txBox="1"/>
            <p:nvPr/>
          </p:nvSpPr>
          <p:spPr>
            <a:xfrm>
              <a:off x="5637018" y="2300980"/>
              <a:ext cx="1929340" cy="509432"/>
            </a:xfrm>
            <a:prstGeom prst="rect">
              <a:avLst/>
            </a:prstGeom>
            <a:noFill/>
          </p:spPr>
          <p:txBody>
            <a:bodyPr wrap="square" lIns="0" tIns="0" rIns="0" bIns="0" rtlCol="0" anchor="b">
              <a:spAutoFit/>
            </a:bodyPr>
            <a:lstStyle/>
            <a:p>
              <a:pPr algn="ctr">
                <a:lnSpc>
                  <a:spcPct val="110000"/>
                </a:lnSpc>
              </a:pPr>
              <a:r>
                <a:rPr lang="en-US" sz="1600" b="1">
                  <a:solidFill>
                    <a:srgbClr val="2576B7"/>
                  </a:solidFill>
                  <a:latin typeface="Montserrat SemiBold" pitchFamily="2" charset="77"/>
                  <a:cs typeface="Poppins" pitchFamily="2" charset="77"/>
                </a:rPr>
                <a:t>Plan Update</a:t>
              </a:r>
            </a:p>
          </p:txBody>
        </p:sp>
        <p:sp>
          <p:nvSpPr>
            <p:cNvPr id="22" name="TextBox 21">
              <a:extLst>
                <a:ext uri="{FF2B5EF4-FFF2-40B4-BE49-F238E27FC236}">
                  <a16:creationId xmlns:a16="http://schemas.microsoft.com/office/drawing/2014/main" id="{B90BA5F0-25A0-46BA-AB0F-D7B656AFB5B7}"/>
                </a:ext>
              </a:extLst>
            </p:cNvPr>
            <p:cNvSpPr txBox="1"/>
            <p:nvPr/>
          </p:nvSpPr>
          <p:spPr>
            <a:xfrm>
              <a:off x="3858698" y="6752119"/>
              <a:ext cx="2284517" cy="509432"/>
            </a:xfrm>
            <a:prstGeom prst="rect">
              <a:avLst/>
            </a:prstGeom>
            <a:noFill/>
          </p:spPr>
          <p:txBody>
            <a:bodyPr wrap="square" lIns="0" tIns="0" rIns="0" bIns="0" rtlCol="0" anchor="b">
              <a:spAutoFit/>
            </a:bodyPr>
            <a:lstStyle/>
            <a:p>
              <a:pPr algn="ctr">
                <a:lnSpc>
                  <a:spcPct val="110000"/>
                </a:lnSpc>
              </a:pPr>
              <a:r>
                <a:rPr lang="en-US" sz="1600" b="1">
                  <a:solidFill>
                    <a:srgbClr val="15466D"/>
                  </a:solidFill>
                  <a:latin typeface="Montserrat SemiBold" pitchFamily="2" charset="77"/>
                  <a:cs typeface="Poppins" pitchFamily="2" charset="77"/>
                </a:rPr>
                <a:t>Survey Feedback</a:t>
              </a:r>
            </a:p>
          </p:txBody>
        </p:sp>
        <p:sp>
          <p:nvSpPr>
            <p:cNvPr id="23" name="TextBox 22">
              <a:extLst>
                <a:ext uri="{FF2B5EF4-FFF2-40B4-BE49-F238E27FC236}">
                  <a16:creationId xmlns:a16="http://schemas.microsoft.com/office/drawing/2014/main" id="{6B089721-9598-43C6-AC07-4EC6839235A9}"/>
                </a:ext>
              </a:extLst>
            </p:cNvPr>
            <p:cNvSpPr txBox="1"/>
            <p:nvPr/>
          </p:nvSpPr>
          <p:spPr>
            <a:xfrm>
              <a:off x="561781" y="6208448"/>
              <a:ext cx="2565674" cy="1053103"/>
            </a:xfrm>
            <a:prstGeom prst="rect">
              <a:avLst/>
            </a:prstGeom>
            <a:noFill/>
          </p:spPr>
          <p:txBody>
            <a:bodyPr wrap="square" lIns="0" tIns="0" rIns="0" bIns="0" rtlCol="0" anchor="b">
              <a:spAutoFit/>
            </a:bodyPr>
            <a:lstStyle/>
            <a:p>
              <a:pPr algn="ctr">
                <a:lnSpc>
                  <a:spcPct val="110000"/>
                </a:lnSpc>
              </a:pPr>
              <a:r>
                <a:rPr lang="en-US" sz="1600" b="1">
                  <a:solidFill>
                    <a:srgbClr val="2576B7"/>
                  </a:solidFill>
                  <a:latin typeface="Montserrat SemiBold" pitchFamily="2" charset="77"/>
                  <a:cs typeface="Poppins" pitchFamily="2" charset="77"/>
                </a:rPr>
                <a:t>Business Context Discovery</a:t>
              </a:r>
            </a:p>
          </p:txBody>
        </p:sp>
        <p:sp>
          <p:nvSpPr>
            <p:cNvPr id="24" name="TextBox 23">
              <a:extLst>
                <a:ext uri="{FF2B5EF4-FFF2-40B4-BE49-F238E27FC236}">
                  <a16:creationId xmlns:a16="http://schemas.microsoft.com/office/drawing/2014/main" id="{D3CA2FD6-C59A-41C8-A814-004B151C5489}"/>
                </a:ext>
              </a:extLst>
            </p:cNvPr>
            <p:cNvSpPr txBox="1"/>
            <p:nvPr/>
          </p:nvSpPr>
          <p:spPr>
            <a:xfrm>
              <a:off x="7045838" y="6168939"/>
              <a:ext cx="2284515" cy="1053103"/>
            </a:xfrm>
            <a:prstGeom prst="rect">
              <a:avLst/>
            </a:prstGeom>
            <a:noFill/>
          </p:spPr>
          <p:txBody>
            <a:bodyPr wrap="square" lIns="0" tIns="0" rIns="0" bIns="0" rtlCol="0" anchor="b">
              <a:spAutoFit/>
            </a:bodyPr>
            <a:lstStyle/>
            <a:p>
              <a:pPr algn="ctr">
                <a:lnSpc>
                  <a:spcPct val="110000"/>
                </a:lnSpc>
              </a:pPr>
              <a:r>
                <a:rPr lang="en-US" sz="1600" b="1">
                  <a:solidFill>
                    <a:srgbClr val="5090C4"/>
                  </a:solidFill>
                  <a:latin typeface="Montserrat SemiBold" pitchFamily="2" charset="77"/>
                  <a:cs typeface="Poppins" pitchFamily="2" charset="77"/>
                </a:rPr>
                <a:t>Review Approval &amp; Revise</a:t>
              </a:r>
            </a:p>
          </p:txBody>
        </p:sp>
        <p:sp>
          <p:nvSpPr>
            <p:cNvPr id="25" name="TextBox 24">
              <a:extLst>
                <a:ext uri="{FF2B5EF4-FFF2-40B4-BE49-F238E27FC236}">
                  <a16:creationId xmlns:a16="http://schemas.microsoft.com/office/drawing/2014/main" id="{5794C8E0-C033-4F1C-B2C1-CC1B53E49E13}"/>
                </a:ext>
              </a:extLst>
            </p:cNvPr>
            <p:cNvSpPr txBox="1"/>
            <p:nvPr/>
          </p:nvSpPr>
          <p:spPr>
            <a:xfrm>
              <a:off x="2219862" y="4065681"/>
              <a:ext cx="825702" cy="822197"/>
            </a:xfrm>
            <a:prstGeom prst="rect">
              <a:avLst/>
            </a:prstGeom>
            <a:noFill/>
          </p:spPr>
          <p:txBody>
            <a:bodyPr wrap="none" rtlCol="0" anchor="ctr">
              <a:spAutoFit/>
            </a:bodyPr>
            <a:lstStyle/>
            <a:p>
              <a:pPr algn="ctr">
                <a:lnSpc>
                  <a:spcPct val="110000"/>
                </a:lnSpc>
              </a:pPr>
              <a:r>
                <a:rPr lang="en-US" sz="2000" b="1">
                  <a:solidFill>
                    <a:srgbClr val="FFFFFF"/>
                  </a:solidFill>
                  <a:latin typeface="Montserrat SemiBold" pitchFamily="2" charset="77"/>
                  <a:cs typeface="Poppins" pitchFamily="2" charset="77"/>
                </a:rPr>
                <a:t>Mar</a:t>
              </a:r>
            </a:p>
          </p:txBody>
        </p:sp>
        <p:sp>
          <p:nvSpPr>
            <p:cNvPr id="26" name="TextBox 25">
              <a:extLst>
                <a:ext uri="{FF2B5EF4-FFF2-40B4-BE49-F238E27FC236}">
                  <a16:creationId xmlns:a16="http://schemas.microsoft.com/office/drawing/2014/main" id="{1C3AD9AF-11CD-4AC4-9806-AE4DCB3BFBF8}"/>
                </a:ext>
              </a:extLst>
            </p:cNvPr>
            <p:cNvSpPr txBox="1"/>
            <p:nvPr/>
          </p:nvSpPr>
          <p:spPr>
            <a:xfrm>
              <a:off x="3805477" y="4065681"/>
              <a:ext cx="873464" cy="822197"/>
            </a:xfrm>
            <a:prstGeom prst="rect">
              <a:avLst/>
            </a:prstGeom>
            <a:noFill/>
          </p:spPr>
          <p:txBody>
            <a:bodyPr wrap="none" rtlCol="0" anchor="ctr">
              <a:spAutoFit/>
            </a:bodyPr>
            <a:lstStyle/>
            <a:p>
              <a:pPr algn="ctr">
                <a:lnSpc>
                  <a:spcPct val="110000"/>
                </a:lnSpc>
              </a:pPr>
              <a:r>
                <a:rPr lang="en-US" sz="2000" b="1">
                  <a:solidFill>
                    <a:srgbClr val="FFFFFF"/>
                  </a:solidFill>
                  <a:latin typeface="Montserrat SemiBold" pitchFamily="2" charset="77"/>
                  <a:cs typeface="Poppins" pitchFamily="2" charset="77"/>
                </a:rPr>
                <a:t>May</a:t>
              </a:r>
            </a:p>
          </p:txBody>
        </p:sp>
        <p:sp>
          <p:nvSpPr>
            <p:cNvPr id="27" name="TextBox 26">
              <a:extLst>
                <a:ext uri="{FF2B5EF4-FFF2-40B4-BE49-F238E27FC236}">
                  <a16:creationId xmlns:a16="http://schemas.microsoft.com/office/drawing/2014/main" id="{DBB0CD3C-098A-4CA5-81A0-53E9B8AD2521}"/>
                </a:ext>
              </a:extLst>
            </p:cNvPr>
            <p:cNvSpPr txBox="1"/>
            <p:nvPr/>
          </p:nvSpPr>
          <p:spPr>
            <a:xfrm>
              <a:off x="5468578" y="4065681"/>
              <a:ext cx="798956" cy="822197"/>
            </a:xfrm>
            <a:prstGeom prst="rect">
              <a:avLst/>
            </a:prstGeom>
            <a:noFill/>
          </p:spPr>
          <p:txBody>
            <a:bodyPr wrap="none" rtlCol="0" anchor="ctr">
              <a:spAutoFit/>
            </a:bodyPr>
            <a:lstStyle/>
            <a:p>
              <a:pPr algn="ctr">
                <a:lnSpc>
                  <a:spcPct val="110000"/>
                </a:lnSpc>
              </a:pPr>
              <a:r>
                <a:rPr lang="en-US" sz="2000" b="1">
                  <a:solidFill>
                    <a:srgbClr val="FFFFFF"/>
                  </a:solidFill>
                  <a:latin typeface="Montserrat SemiBold" pitchFamily="2" charset="77"/>
                  <a:cs typeface="Poppins" pitchFamily="2" charset="77"/>
                </a:rPr>
                <a:t>Jun</a:t>
              </a:r>
            </a:p>
          </p:txBody>
        </p:sp>
        <p:sp>
          <p:nvSpPr>
            <p:cNvPr id="28" name="TextBox 27">
              <a:extLst>
                <a:ext uri="{FF2B5EF4-FFF2-40B4-BE49-F238E27FC236}">
                  <a16:creationId xmlns:a16="http://schemas.microsoft.com/office/drawing/2014/main" id="{8925B052-5827-4870-A7CA-C001652A62A8}"/>
                </a:ext>
              </a:extLst>
            </p:cNvPr>
            <p:cNvSpPr txBox="1"/>
            <p:nvPr/>
          </p:nvSpPr>
          <p:spPr>
            <a:xfrm>
              <a:off x="7129493" y="4065681"/>
              <a:ext cx="676685" cy="822197"/>
            </a:xfrm>
            <a:prstGeom prst="rect">
              <a:avLst/>
            </a:prstGeom>
            <a:noFill/>
          </p:spPr>
          <p:txBody>
            <a:bodyPr wrap="none" rtlCol="0" anchor="ctr">
              <a:spAutoFit/>
            </a:bodyPr>
            <a:lstStyle/>
            <a:p>
              <a:pPr algn="ctr">
                <a:lnSpc>
                  <a:spcPct val="110000"/>
                </a:lnSpc>
              </a:pPr>
              <a:r>
                <a:rPr lang="en-US" sz="2000" b="1">
                  <a:solidFill>
                    <a:srgbClr val="FFFFFF"/>
                  </a:solidFill>
                  <a:latin typeface="Montserrat SemiBold" pitchFamily="2" charset="77"/>
                  <a:cs typeface="Poppins" pitchFamily="2" charset="77"/>
                </a:rPr>
                <a:t>Jul</a:t>
              </a:r>
            </a:p>
          </p:txBody>
        </p:sp>
        <p:sp>
          <p:nvSpPr>
            <p:cNvPr id="29" name="TextBox 28">
              <a:extLst>
                <a:ext uri="{FF2B5EF4-FFF2-40B4-BE49-F238E27FC236}">
                  <a16:creationId xmlns:a16="http://schemas.microsoft.com/office/drawing/2014/main" id="{0F989A7B-A56C-40E3-A868-2AF9AD02C99C}"/>
                </a:ext>
              </a:extLst>
            </p:cNvPr>
            <p:cNvSpPr txBox="1"/>
            <p:nvPr/>
          </p:nvSpPr>
          <p:spPr>
            <a:xfrm>
              <a:off x="8629189" y="4065681"/>
              <a:ext cx="840985" cy="822197"/>
            </a:xfrm>
            <a:prstGeom prst="rect">
              <a:avLst/>
            </a:prstGeom>
            <a:noFill/>
          </p:spPr>
          <p:txBody>
            <a:bodyPr wrap="none" rtlCol="0" anchor="ctr">
              <a:spAutoFit/>
            </a:bodyPr>
            <a:lstStyle/>
            <a:p>
              <a:pPr algn="ctr">
                <a:lnSpc>
                  <a:spcPct val="110000"/>
                </a:lnSpc>
              </a:pPr>
              <a:r>
                <a:rPr lang="en-US" sz="2000" b="1">
                  <a:solidFill>
                    <a:srgbClr val="FFFFFF"/>
                  </a:solidFill>
                  <a:latin typeface="Montserrat SemiBold" pitchFamily="2" charset="77"/>
                  <a:cs typeface="Poppins" pitchFamily="2" charset="77"/>
                </a:rPr>
                <a:t>Nov</a:t>
              </a:r>
            </a:p>
          </p:txBody>
        </p:sp>
        <p:sp>
          <p:nvSpPr>
            <p:cNvPr id="30" name="Shape 42372">
              <a:extLst>
                <a:ext uri="{FF2B5EF4-FFF2-40B4-BE49-F238E27FC236}">
                  <a16:creationId xmlns:a16="http://schemas.microsoft.com/office/drawing/2014/main" id="{65EAC690-49E7-4457-AC56-B63898529CB8}"/>
                </a:ext>
              </a:extLst>
            </p:cNvPr>
            <p:cNvSpPr/>
            <p:nvPr/>
          </p:nvSpPr>
          <p:spPr>
            <a:xfrm>
              <a:off x="9817625" y="2843007"/>
              <a:ext cx="0" cy="313708"/>
            </a:xfrm>
            <a:prstGeom prst="line">
              <a:avLst/>
            </a:prstGeom>
            <a:noFill/>
            <a:ln w="38100" cap="flat">
              <a:solidFill>
                <a:srgbClr val="FFFFFF">
                  <a:lumMod val="85000"/>
                </a:srgbClr>
              </a:solidFill>
              <a:prstDash val="solid"/>
              <a:miter lim="400000"/>
            </a:ln>
            <a:effectLst/>
          </p:spPr>
          <p:txBody>
            <a:bodyPr wrap="square" lIns="35719" tIns="35719" rIns="35719" bIns="35719" numCol="1" anchor="ctr">
              <a:noAutofit/>
            </a:bodyPr>
            <a:lstStyle/>
            <a:p>
              <a:pPr defTabSz="914400">
                <a:lnSpc>
                  <a:spcPct val="110000"/>
                </a:lnSpc>
                <a:defRPr/>
              </a:pPr>
              <a:endParaRPr sz="2532" kern="0">
                <a:solidFill>
                  <a:srgbClr val="494949"/>
                </a:solidFill>
                <a:latin typeface="Arial" panose="020B0604020202020204" pitchFamily="34" charset="0"/>
              </a:endParaRPr>
            </a:p>
          </p:txBody>
        </p:sp>
        <p:sp>
          <p:nvSpPr>
            <p:cNvPr id="31" name="Shape 42409">
              <a:extLst>
                <a:ext uri="{FF2B5EF4-FFF2-40B4-BE49-F238E27FC236}">
                  <a16:creationId xmlns:a16="http://schemas.microsoft.com/office/drawing/2014/main" id="{0E09C98E-DAF2-435D-A32E-FE3B3C5F9191}"/>
                </a:ext>
              </a:extLst>
            </p:cNvPr>
            <p:cNvSpPr/>
            <p:nvPr/>
          </p:nvSpPr>
          <p:spPr>
            <a:xfrm>
              <a:off x="9131500" y="3156713"/>
              <a:ext cx="2007409" cy="2636910"/>
            </a:xfrm>
            <a:custGeom>
              <a:avLst/>
              <a:gdLst/>
              <a:ahLst/>
              <a:cxnLst>
                <a:cxn ang="0">
                  <a:pos x="wd2" y="hd2"/>
                </a:cxn>
                <a:cxn ang="5400000">
                  <a:pos x="wd2" y="hd2"/>
                </a:cxn>
                <a:cxn ang="10800000">
                  <a:pos x="wd2" y="hd2"/>
                </a:cxn>
                <a:cxn ang="16200000">
                  <a:pos x="wd2" y="hd2"/>
                </a:cxn>
              </a:cxnLst>
              <a:rect l="0" t="0" r="r" b="b"/>
              <a:pathLst>
                <a:path w="21551" h="21563" extrusionOk="0">
                  <a:moveTo>
                    <a:pt x="7399" y="0"/>
                  </a:moveTo>
                  <a:cubicBezTo>
                    <a:pt x="7173" y="0"/>
                    <a:pt x="6948" y="38"/>
                    <a:pt x="6738" y="113"/>
                  </a:cubicBezTo>
                  <a:cubicBezTo>
                    <a:pt x="6369" y="259"/>
                    <a:pt x="6105" y="460"/>
                    <a:pt x="5585" y="856"/>
                  </a:cubicBezTo>
                  <a:lnTo>
                    <a:pt x="3" y="5108"/>
                  </a:lnTo>
                  <a:lnTo>
                    <a:pt x="5181" y="9052"/>
                  </a:lnTo>
                  <a:cubicBezTo>
                    <a:pt x="5832" y="9547"/>
                    <a:pt x="6164" y="9800"/>
                    <a:pt x="6403" y="10153"/>
                  </a:cubicBezTo>
                  <a:cubicBezTo>
                    <a:pt x="6648" y="10552"/>
                    <a:pt x="6648" y="11012"/>
                    <a:pt x="6403" y="11411"/>
                  </a:cubicBezTo>
                  <a:cubicBezTo>
                    <a:pt x="6164" y="11763"/>
                    <a:pt x="5832" y="12014"/>
                    <a:pt x="5171" y="12517"/>
                  </a:cubicBezTo>
                  <a:lnTo>
                    <a:pt x="0" y="16456"/>
                  </a:lnTo>
                  <a:lnTo>
                    <a:pt x="5575" y="20703"/>
                  </a:lnTo>
                  <a:cubicBezTo>
                    <a:pt x="6103" y="21105"/>
                    <a:pt x="6369" y="21305"/>
                    <a:pt x="6738" y="21451"/>
                  </a:cubicBezTo>
                  <a:cubicBezTo>
                    <a:pt x="7157" y="21600"/>
                    <a:pt x="7641" y="21600"/>
                    <a:pt x="8059" y="21451"/>
                  </a:cubicBezTo>
                  <a:cubicBezTo>
                    <a:pt x="8428" y="21305"/>
                    <a:pt x="8693" y="21104"/>
                    <a:pt x="9212" y="20708"/>
                  </a:cubicBezTo>
                  <a:lnTo>
                    <a:pt x="20422" y="12170"/>
                  </a:lnTo>
                  <a:cubicBezTo>
                    <a:pt x="20950" y="11767"/>
                    <a:pt x="21213" y="11565"/>
                    <a:pt x="21405" y="11284"/>
                  </a:cubicBezTo>
                  <a:cubicBezTo>
                    <a:pt x="21600" y="10965"/>
                    <a:pt x="21600" y="10597"/>
                    <a:pt x="21405" y="10278"/>
                  </a:cubicBezTo>
                  <a:cubicBezTo>
                    <a:pt x="21213" y="9996"/>
                    <a:pt x="20949" y="9795"/>
                    <a:pt x="20429" y="9399"/>
                  </a:cubicBezTo>
                  <a:lnTo>
                    <a:pt x="9219" y="861"/>
                  </a:lnTo>
                  <a:cubicBezTo>
                    <a:pt x="8691" y="459"/>
                    <a:pt x="8429" y="259"/>
                    <a:pt x="8059" y="113"/>
                  </a:cubicBezTo>
                  <a:cubicBezTo>
                    <a:pt x="7850" y="38"/>
                    <a:pt x="7624" y="0"/>
                    <a:pt x="7399" y="0"/>
                  </a:cubicBezTo>
                  <a:close/>
                </a:path>
              </a:pathLst>
            </a:custGeom>
            <a:solidFill>
              <a:srgbClr val="2576B7">
                <a:lumMod val="50000"/>
              </a:srgbClr>
            </a:solidFill>
            <a:ln w="12700" cap="flat">
              <a:noFill/>
              <a:miter lim="400000"/>
            </a:ln>
            <a:effectLst/>
          </p:spPr>
          <p:txBody>
            <a:bodyPr wrap="square" lIns="0" tIns="0" rIns="0" bIns="0" numCol="1" anchor="t">
              <a:noAutofit/>
            </a:bodyPr>
            <a:lstStyle/>
            <a:p>
              <a:pPr marL="0" marR="0" lvl="0" indent="0" defTabSz="914400" eaLnBrk="1" fontAlgn="auto" latinLnBrk="0" hangingPunct="1">
                <a:lnSpc>
                  <a:spcPct val="110000"/>
                </a:lnSpc>
                <a:spcBef>
                  <a:spcPts val="0"/>
                </a:spcBef>
                <a:spcAft>
                  <a:spcPts val="0"/>
                </a:spcAft>
                <a:buClrTx/>
                <a:buSzTx/>
                <a:buFontTx/>
                <a:buNone/>
                <a:tabLst/>
                <a:defRPr/>
              </a:pPr>
              <a:endParaRPr kumimoji="0" sz="2532" b="0" i="0" u="none" strike="noStrike" kern="0" cap="none" spc="0" normalizeH="0" baseline="0" noProof="0">
                <a:ln>
                  <a:noFill/>
                </a:ln>
                <a:solidFill>
                  <a:srgbClr val="494949"/>
                </a:solidFill>
                <a:effectLst/>
                <a:uLnTx/>
                <a:uFillTx/>
                <a:latin typeface="Arial" panose="020B0604020202020204" pitchFamily="34" charset="0"/>
              </a:endParaRPr>
            </a:p>
          </p:txBody>
        </p:sp>
        <p:sp>
          <p:nvSpPr>
            <p:cNvPr id="32" name="Shape 42413">
              <a:extLst>
                <a:ext uri="{FF2B5EF4-FFF2-40B4-BE49-F238E27FC236}">
                  <a16:creationId xmlns:a16="http://schemas.microsoft.com/office/drawing/2014/main" id="{3FF7D939-7504-474B-84C9-D5E8E98FD686}"/>
                </a:ext>
              </a:extLst>
            </p:cNvPr>
            <p:cNvSpPr/>
            <p:nvPr/>
          </p:nvSpPr>
          <p:spPr>
            <a:xfrm>
              <a:off x="9673524" y="4302070"/>
              <a:ext cx="666914" cy="346196"/>
            </a:xfrm>
            <a:prstGeom prst="rightArrow">
              <a:avLst>
                <a:gd name="adj1" fmla="val 42849"/>
                <a:gd name="adj2" fmla="val 62190"/>
              </a:avLst>
            </a:prstGeom>
            <a:solidFill>
              <a:srgbClr val="FFFFFF"/>
            </a:solidFill>
            <a:ln w="12700" cap="flat">
              <a:noFill/>
              <a:miter lim="400000"/>
            </a:ln>
            <a:effectLst/>
          </p:spPr>
          <p:txBody>
            <a:bodyPr wrap="square" lIns="0" tIns="0" rIns="0" bIns="0" numCol="1" anchor="t">
              <a:noAutofit/>
            </a:bodyPr>
            <a:lstStyle/>
            <a:p>
              <a:pPr defTabSz="914400">
                <a:lnSpc>
                  <a:spcPct val="110000"/>
                </a:lnSpc>
                <a:defRPr/>
              </a:pPr>
              <a:endParaRPr sz="2532" kern="0">
                <a:solidFill>
                  <a:srgbClr val="494949"/>
                </a:solidFill>
                <a:latin typeface="Arial" panose="020B0604020202020204" pitchFamily="34" charset="0"/>
              </a:endParaRPr>
            </a:p>
          </p:txBody>
        </p:sp>
        <p:sp>
          <p:nvSpPr>
            <p:cNvPr id="33" name="TextBox 32">
              <a:extLst>
                <a:ext uri="{FF2B5EF4-FFF2-40B4-BE49-F238E27FC236}">
                  <a16:creationId xmlns:a16="http://schemas.microsoft.com/office/drawing/2014/main" id="{C8065E0D-0F13-4467-98BF-194177AE38AF}"/>
                </a:ext>
              </a:extLst>
            </p:cNvPr>
            <p:cNvSpPr txBox="1"/>
            <p:nvPr/>
          </p:nvSpPr>
          <p:spPr>
            <a:xfrm>
              <a:off x="9181798" y="2258224"/>
              <a:ext cx="1571229" cy="509432"/>
            </a:xfrm>
            <a:prstGeom prst="rect">
              <a:avLst/>
            </a:prstGeom>
            <a:noFill/>
          </p:spPr>
          <p:txBody>
            <a:bodyPr wrap="square" lIns="0" tIns="0" rIns="0" bIns="0" rtlCol="0" anchor="b">
              <a:spAutoFit/>
            </a:bodyPr>
            <a:lstStyle/>
            <a:p>
              <a:pPr algn="ctr">
                <a:lnSpc>
                  <a:spcPct val="110000"/>
                </a:lnSpc>
              </a:pPr>
              <a:r>
                <a:rPr lang="en-US" sz="1600" b="1">
                  <a:solidFill>
                    <a:srgbClr val="2576B7">
                      <a:lumMod val="50000"/>
                    </a:srgbClr>
                  </a:solidFill>
                  <a:latin typeface="Montserrat SemiBold" pitchFamily="2" charset="77"/>
                  <a:cs typeface="Poppins" pitchFamily="2" charset="77"/>
                </a:rPr>
                <a:t>Finalize</a:t>
              </a:r>
            </a:p>
          </p:txBody>
        </p:sp>
        <p:sp>
          <p:nvSpPr>
            <p:cNvPr id="34" name="TextBox 33">
              <a:extLst>
                <a:ext uri="{FF2B5EF4-FFF2-40B4-BE49-F238E27FC236}">
                  <a16:creationId xmlns:a16="http://schemas.microsoft.com/office/drawing/2014/main" id="{FE9D813F-1601-4F41-BD1F-BC8E8DE682AC}"/>
                </a:ext>
              </a:extLst>
            </p:cNvPr>
            <p:cNvSpPr txBox="1"/>
            <p:nvPr/>
          </p:nvSpPr>
          <p:spPr>
            <a:xfrm>
              <a:off x="10233142" y="4064068"/>
              <a:ext cx="840986" cy="822197"/>
            </a:xfrm>
            <a:prstGeom prst="rect">
              <a:avLst/>
            </a:prstGeom>
            <a:noFill/>
          </p:spPr>
          <p:txBody>
            <a:bodyPr wrap="none" rtlCol="0" anchor="ctr">
              <a:spAutoFit/>
            </a:bodyPr>
            <a:lstStyle/>
            <a:p>
              <a:pPr algn="ctr">
                <a:lnSpc>
                  <a:spcPct val="110000"/>
                </a:lnSpc>
              </a:pPr>
              <a:r>
                <a:rPr lang="en-US" sz="2000" b="1">
                  <a:solidFill>
                    <a:srgbClr val="FFFFFF"/>
                  </a:solidFill>
                  <a:latin typeface="Montserrat SemiBold" pitchFamily="2" charset="77"/>
                  <a:cs typeface="Poppins" pitchFamily="2" charset="77"/>
                </a:rPr>
                <a:t>Dec</a:t>
              </a:r>
            </a:p>
          </p:txBody>
        </p:sp>
      </p:grpSp>
      <p:grpSp>
        <p:nvGrpSpPr>
          <p:cNvPr id="36" name="Group 35">
            <a:extLst>
              <a:ext uri="{FF2B5EF4-FFF2-40B4-BE49-F238E27FC236}">
                <a16:creationId xmlns:a16="http://schemas.microsoft.com/office/drawing/2014/main" id="{012FF4A5-D25A-43AC-9012-10D3DFF01DB1}"/>
              </a:ext>
            </a:extLst>
          </p:cNvPr>
          <p:cNvGrpSpPr/>
          <p:nvPr/>
        </p:nvGrpSpPr>
        <p:grpSpPr>
          <a:xfrm>
            <a:off x="611171" y="4250491"/>
            <a:ext cx="6947860" cy="1873168"/>
            <a:chOff x="371476" y="4632056"/>
            <a:chExt cx="10668048" cy="2011680"/>
          </a:xfrm>
        </p:grpSpPr>
        <p:sp>
          <p:nvSpPr>
            <p:cNvPr id="37" name="Rectangle 36">
              <a:extLst>
                <a:ext uri="{FF2B5EF4-FFF2-40B4-BE49-F238E27FC236}">
                  <a16:creationId xmlns:a16="http://schemas.microsoft.com/office/drawing/2014/main" id="{6CB934ED-C6F1-4B9B-A558-C16C382FB41C}"/>
                </a:ext>
              </a:extLst>
            </p:cNvPr>
            <p:cNvSpPr/>
            <p:nvPr/>
          </p:nvSpPr>
          <p:spPr>
            <a:xfrm>
              <a:off x="371476" y="4632056"/>
              <a:ext cx="3004500" cy="502920"/>
            </a:xfrm>
            <a:prstGeom prst="rect">
              <a:avLst/>
            </a:prstGeom>
            <a:solidFill>
              <a:srgbClr val="FFFFFF"/>
            </a:solidFill>
            <a:ln w="381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8" name="Rectangle 37">
              <a:extLst>
                <a:ext uri="{FF2B5EF4-FFF2-40B4-BE49-F238E27FC236}">
                  <a16:creationId xmlns:a16="http://schemas.microsoft.com/office/drawing/2014/main" id="{E96D285F-6039-4CFE-B6D3-4C274B399C51}"/>
                </a:ext>
              </a:extLst>
            </p:cNvPr>
            <p:cNvSpPr/>
            <p:nvPr/>
          </p:nvSpPr>
          <p:spPr>
            <a:xfrm>
              <a:off x="371476" y="5134976"/>
              <a:ext cx="3004500" cy="502920"/>
            </a:xfrm>
            <a:prstGeom prst="rect">
              <a:avLst/>
            </a:prstGeom>
            <a:solidFill>
              <a:srgbClr val="FFFFFF">
                <a:lumMod val="95000"/>
              </a:srgbClr>
            </a:solidFill>
            <a:ln w="381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9" name="Rectangle 38">
              <a:extLst>
                <a:ext uri="{FF2B5EF4-FFF2-40B4-BE49-F238E27FC236}">
                  <a16:creationId xmlns:a16="http://schemas.microsoft.com/office/drawing/2014/main" id="{7F3543C1-50E5-4391-A60C-40018D9CFD01}"/>
                </a:ext>
              </a:extLst>
            </p:cNvPr>
            <p:cNvSpPr/>
            <p:nvPr/>
          </p:nvSpPr>
          <p:spPr>
            <a:xfrm>
              <a:off x="371476" y="5637896"/>
              <a:ext cx="3004500" cy="502920"/>
            </a:xfrm>
            <a:prstGeom prst="rect">
              <a:avLst/>
            </a:prstGeom>
            <a:solidFill>
              <a:srgbClr val="FFFFFF"/>
            </a:solidFill>
            <a:ln w="381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40" name="Rectangle 39">
              <a:extLst>
                <a:ext uri="{FF2B5EF4-FFF2-40B4-BE49-F238E27FC236}">
                  <a16:creationId xmlns:a16="http://schemas.microsoft.com/office/drawing/2014/main" id="{AEEC9052-64A8-454F-8897-87C70144AEE5}"/>
                </a:ext>
              </a:extLst>
            </p:cNvPr>
            <p:cNvSpPr/>
            <p:nvPr/>
          </p:nvSpPr>
          <p:spPr>
            <a:xfrm>
              <a:off x="371476" y="6140816"/>
              <a:ext cx="3004500" cy="502920"/>
            </a:xfrm>
            <a:prstGeom prst="rect">
              <a:avLst/>
            </a:prstGeom>
            <a:solidFill>
              <a:srgbClr val="FFFFFF">
                <a:lumMod val="95000"/>
              </a:srgbClr>
            </a:solidFill>
            <a:ln w="381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41" name="Rectangle 40">
              <a:extLst>
                <a:ext uri="{FF2B5EF4-FFF2-40B4-BE49-F238E27FC236}">
                  <a16:creationId xmlns:a16="http://schemas.microsoft.com/office/drawing/2014/main" id="{4D30CC1E-5D9A-4389-8336-326D5F92CC19}"/>
                </a:ext>
              </a:extLst>
            </p:cNvPr>
            <p:cNvSpPr/>
            <p:nvPr/>
          </p:nvSpPr>
          <p:spPr>
            <a:xfrm>
              <a:off x="3427913" y="4632056"/>
              <a:ext cx="2322575" cy="502920"/>
            </a:xfrm>
            <a:prstGeom prst="rect">
              <a:avLst/>
            </a:prstGeom>
            <a:solidFill>
              <a:srgbClr val="FFFFFF"/>
            </a:solidFill>
            <a:ln w="381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717171"/>
                </a:solidFill>
                <a:effectLst/>
                <a:uLnTx/>
                <a:uFillTx/>
                <a:latin typeface="Arial" panose="020B0604020202020204" pitchFamily="34" charset="0"/>
                <a:ea typeface="+mn-ea"/>
                <a:cs typeface="+mn-cs"/>
              </a:endParaRPr>
            </a:p>
          </p:txBody>
        </p:sp>
        <p:sp>
          <p:nvSpPr>
            <p:cNvPr id="42" name="Rectangle 41">
              <a:extLst>
                <a:ext uri="{FF2B5EF4-FFF2-40B4-BE49-F238E27FC236}">
                  <a16:creationId xmlns:a16="http://schemas.microsoft.com/office/drawing/2014/main" id="{7FF17780-388A-4382-9FC9-D625D54D7209}"/>
                </a:ext>
              </a:extLst>
            </p:cNvPr>
            <p:cNvSpPr/>
            <p:nvPr/>
          </p:nvSpPr>
          <p:spPr>
            <a:xfrm>
              <a:off x="5802239" y="4632056"/>
              <a:ext cx="2914755" cy="502920"/>
            </a:xfrm>
            <a:prstGeom prst="rect">
              <a:avLst/>
            </a:prstGeom>
            <a:solidFill>
              <a:srgbClr val="FFFFFF"/>
            </a:solidFill>
            <a:ln w="381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717171"/>
                </a:solidFill>
                <a:effectLst/>
                <a:uLnTx/>
                <a:uFillTx/>
                <a:latin typeface="Arial" panose="020B0604020202020204" pitchFamily="34" charset="0"/>
                <a:ea typeface="+mn-ea"/>
                <a:cs typeface="+mn-cs"/>
              </a:endParaRPr>
            </a:p>
          </p:txBody>
        </p:sp>
        <p:sp>
          <p:nvSpPr>
            <p:cNvPr id="43" name="Rectangle 42">
              <a:extLst>
                <a:ext uri="{FF2B5EF4-FFF2-40B4-BE49-F238E27FC236}">
                  <a16:creationId xmlns:a16="http://schemas.microsoft.com/office/drawing/2014/main" id="{C1BC1498-5D35-4351-A969-0A58CB85E145}"/>
                </a:ext>
              </a:extLst>
            </p:cNvPr>
            <p:cNvSpPr/>
            <p:nvPr/>
          </p:nvSpPr>
          <p:spPr>
            <a:xfrm>
              <a:off x="8716948" y="4632056"/>
              <a:ext cx="2322576" cy="502920"/>
            </a:xfrm>
            <a:prstGeom prst="rect">
              <a:avLst/>
            </a:prstGeom>
            <a:solidFill>
              <a:srgbClr val="FFFFFF"/>
            </a:solidFill>
            <a:ln w="381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717171"/>
                </a:solidFill>
                <a:effectLst/>
                <a:uLnTx/>
                <a:uFillTx/>
                <a:latin typeface="Arial" panose="020B0604020202020204" pitchFamily="34" charset="0"/>
                <a:ea typeface="+mn-ea"/>
                <a:cs typeface="+mn-cs"/>
              </a:endParaRPr>
            </a:p>
          </p:txBody>
        </p:sp>
        <p:sp>
          <p:nvSpPr>
            <p:cNvPr id="44" name="Rectangle 43">
              <a:extLst>
                <a:ext uri="{FF2B5EF4-FFF2-40B4-BE49-F238E27FC236}">
                  <a16:creationId xmlns:a16="http://schemas.microsoft.com/office/drawing/2014/main" id="{323D388D-C892-4DA6-BCF8-185E2A94E07C}"/>
                </a:ext>
              </a:extLst>
            </p:cNvPr>
            <p:cNvSpPr/>
            <p:nvPr/>
          </p:nvSpPr>
          <p:spPr>
            <a:xfrm>
              <a:off x="3427867" y="5134976"/>
              <a:ext cx="2322480" cy="502920"/>
            </a:xfrm>
            <a:prstGeom prst="rect">
              <a:avLst/>
            </a:prstGeom>
            <a:solidFill>
              <a:srgbClr val="FFFFFF">
                <a:lumMod val="95000"/>
              </a:srgbClr>
            </a:solidFill>
            <a:ln w="381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5" name="Rectangle 44">
              <a:extLst>
                <a:ext uri="{FF2B5EF4-FFF2-40B4-BE49-F238E27FC236}">
                  <a16:creationId xmlns:a16="http://schemas.microsoft.com/office/drawing/2014/main" id="{BB3589AE-7DFF-4D22-8CCB-077152AEC051}"/>
                </a:ext>
              </a:extLst>
            </p:cNvPr>
            <p:cNvSpPr/>
            <p:nvPr/>
          </p:nvSpPr>
          <p:spPr>
            <a:xfrm>
              <a:off x="3427867" y="5637896"/>
              <a:ext cx="2322480" cy="502920"/>
            </a:xfrm>
            <a:prstGeom prst="rect">
              <a:avLst/>
            </a:prstGeom>
            <a:solidFill>
              <a:srgbClr val="FFFFFF"/>
            </a:solidFill>
            <a:ln w="381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6" name="Rectangle 45">
              <a:extLst>
                <a:ext uri="{FF2B5EF4-FFF2-40B4-BE49-F238E27FC236}">
                  <a16:creationId xmlns:a16="http://schemas.microsoft.com/office/drawing/2014/main" id="{CD6B90FA-D99A-47C1-A6D5-F49C7B85B4CF}"/>
                </a:ext>
              </a:extLst>
            </p:cNvPr>
            <p:cNvSpPr/>
            <p:nvPr/>
          </p:nvSpPr>
          <p:spPr>
            <a:xfrm>
              <a:off x="3427867" y="6140816"/>
              <a:ext cx="2322480" cy="502920"/>
            </a:xfrm>
            <a:prstGeom prst="rect">
              <a:avLst/>
            </a:prstGeom>
            <a:solidFill>
              <a:srgbClr val="FFFFFF">
                <a:lumMod val="95000"/>
              </a:srgbClr>
            </a:solidFill>
            <a:ln w="381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7" name="Rectangle 46">
              <a:extLst>
                <a:ext uri="{FF2B5EF4-FFF2-40B4-BE49-F238E27FC236}">
                  <a16:creationId xmlns:a16="http://schemas.microsoft.com/office/drawing/2014/main" id="{C798B229-F953-40E7-9485-5B081B45EC31}"/>
                </a:ext>
              </a:extLst>
            </p:cNvPr>
            <p:cNvSpPr/>
            <p:nvPr/>
          </p:nvSpPr>
          <p:spPr>
            <a:xfrm>
              <a:off x="5802314" y="5134976"/>
              <a:ext cx="2914636" cy="502920"/>
            </a:xfrm>
            <a:prstGeom prst="rect">
              <a:avLst/>
            </a:prstGeom>
            <a:solidFill>
              <a:srgbClr val="FFFFFF">
                <a:lumMod val="95000"/>
              </a:srgbClr>
            </a:solidFill>
            <a:ln w="381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8" name="Rectangle 47">
              <a:extLst>
                <a:ext uri="{FF2B5EF4-FFF2-40B4-BE49-F238E27FC236}">
                  <a16:creationId xmlns:a16="http://schemas.microsoft.com/office/drawing/2014/main" id="{E49EBEE7-3943-4A4C-8568-93F77563D7F8}"/>
                </a:ext>
              </a:extLst>
            </p:cNvPr>
            <p:cNvSpPr/>
            <p:nvPr/>
          </p:nvSpPr>
          <p:spPr>
            <a:xfrm>
              <a:off x="5802314" y="5637896"/>
              <a:ext cx="2914636" cy="502920"/>
            </a:xfrm>
            <a:prstGeom prst="rect">
              <a:avLst/>
            </a:prstGeom>
            <a:solidFill>
              <a:srgbClr val="FFFFFF"/>
            </a:solidFill>
            <a:ln w="381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9" name="Rectangle 48">
              <a:extLst>
                <a:ext uri="{FF2B5EF4-FFF2-40B4-BE49-F238E27FC236}">
                  <a16:creationId xmlns:a16="http://schemas.microsoft.com/office/drawing/2014/main" id="{23042677-C455-4669-BC3F-4FA495CEC081}"/>
                </a:ext>
              </a:extLst>
            </p:cNvPr>
            <p:cNvSpPr/>
            <p:nvPr/>
          </p:nvSpPr>
          <p:spPr>
            <a:xfrm>
              <a:off x="5802314" y="6140816"/>
              <a:ext cx="2914636" cy="502920"/>
            </a:xfrm>
            <a:prstGeom prst="rect">
              <a:avLst/>
            </a:prstGeom>
            <a:solidFill>
              <a:srgbClr val="FFFFFF">
                <a:lumMod val="95000"/>
              </a:srgbClr>
            </a:solidFill>
            <a:ln w="381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0" name="Rectangle 49">
              <a:extLst>
                <a:ext uri="{FF2B5EF4-FFF2-40B4-BE49-F238E27FC236}">
                  <a16:creationId xmlns:a16="http://schemas.microsoft.com/office/drawing/2014/main" id="{0AD61E01-EE56-4B88-89D4-A2DDB462CD85}"/>
                </a:ext>
              </a:extLst>
            </p:cNvPr>
            <p:cNvSpPr/>
            <p:nvPr/>
          </p:nvSpPr>
          <p:spPr>
            <a:xfrm>
              <a:off x="8716996" y="5134976"/>
              <a:ext cx="2322481" cy="502920"/>
            </a:xfrm>
            <a:prstGeom prst="rect">
              <a:avLst/>
            </a:prstGeom>
            <a:solidFill>
              <a:srgbClr val="FFFFFF">
                <a:lumMod val="95000"/>
              </a:srgbClr>
            </a:solidFill>
            <a:ln w="381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1" name="Rectangle 50">
              <a:extLst>
                <a:ext uri="{FF2B5EF4-FFF2-40B4-BE49-F238E27FC236}">
                  <a16:creationId xmlns:a16="http://schemas.microsoft.com/office/drawing/2014/main" id="{ACAFC0EE-03BC-40E2-BA83-47BECF6DE8CE}"/>
                </a:ext>
              </a:extLst>
            </p:cNvPr>
            <p:cNvSpPr/>
            <p:nvPr/>
          </p:nvSpPr>
          <p:spPr>
            <a:xfrm>
              <a:off x="8716996" y="5637896"/>
              <a:ext cx="2322481" cy="502920"/>
            </a:xfrm>
            <a:prstGeom prst="rect">
              <a:avLst/>
            </a:prstGeom>
            <a:solidFill>
              <a:srgbClr val="FFFFFF"/>
            </a:solidFill>
            <a:ln w="381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2" name="Rectangle 51">
              <a:extLst>
                <a:ext uri="{FF2B5EF4-FFF2-40B4-BE49-F238E27FC236}">
                  <a16:creationId xmlns:a16="http://schemas.microsoft.com/office/drawing/2014/main" id="{DD58BBFB-552A-4EE2-BFC8-E5C7C64E9126}"/>
                </a:ext>
              </a:extLst>
            </p:cNvPr>
            <p:cNvSpPr/>
            <p:nvPr/>
          </p:nvSpPr>
          <p:spPr>
            <a:xfrm>
              <a:off x="8716996" y="6140816"/>
              <a:ext cx="2322481" cy="502920"/>
            </a:xfrm>
            <a:prstGeom prst="rect">
              <a:avLst/>
            </a:prstGeom>
            <a:solidFill>
              <a:srgbClr val="FFFFFF">
                <a:lumMod val="95000"/>
              </a:srgbClr>
            </a:solidFill>
            <a:ln w="381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3" name="TextBox 52">
              <a:extLst>
                <a:ext uri="{FF2B5EF4-FFF2-40B4-BE49-F238E27FC236}">
                  <a16:creationId xmlns:a16="http://schemas.microsoft.com/office/drawing/2014/main" id="{CA78A78C-CDE9-479C-B6A0-E60A2A50FBE8}"/>
                </a:ext>
              </a:extLst>
            </p:cNvPr>
            <p:cNvSpPr txBox="1"/>
            <p:nvPr/>
          </p:nvSpPr>
          <p:spPr>
            <a:xfrm>
              <a:off x="3821310" y="4734581"/>
              <a:ext cx="1535650" cy="297869"/>
            </a:xfrm>
            <a:prstGeom prst="rect">
              <a:avLst/>
            </a:prstGeom>
            <a:noFill/>
          </p:spPr>
          <p:txBody>
            <a:bodyPr wrap="none" rtlCol="0" anchor="ctr" anchorCtr="0">
              <a:spAutoFit/>
            </a:bodyPr>
            <a:lstStyle/>
            <a:p>
              <a:pPr algn="ctr"/>
              <a:r>
                <a:rPr lang="en-US" sz="1100" b="1">
                  <a:solidFill>
                    <a:srgbClr val="717171"/>
                  </a:solidFill>
                  <a:latin typeface="Montserrat SemiBold" pitchFamily="2" charset="77"/>
                  <a:ea typeface="League Spartan" charset="0"/>
                  <a:cs typeface="Poppins" pitchFamily="2" charset="77"/>
                </a:rPr>
                <a:t>AUDIENCE</a:t>
              </a:r>
            </a:p>
          </p:txBody>
        </p:sp>
        <p:sp>
          <p:nvSpPr>
            <p:cNvPr id="54" name="TextBox 53">
              <a:extLst>
                <a:ext uri="{FF2B5EF4-FFF2-40B4-BE49-F238E27FC236}">
                  <a16:creationId xmlns:a16="http://schemas.microsoft.com/office/drawing/2014/main" id="{07B84278-A3A7-45F3-9153-16E0079EE0FC}"/>
                </a:ext>
              </a:extLst>
            </p:cNvPr>
            <p:cNvSpPr txBox="1"/>
            <p:nvPr/>
          </p:nvSpPr>
          <p:spPr>
            <a:xfrm>
              <a:off x="6672657" y="4734581"/>
              <a:ext cx="1095948" cy="297869"/>
            </a:xfrm>
            <a:prstGeom prst="rect">
              <a:avLst/>
            </a:prstGeom>
            <a:noFill/>
          </p:spPr>
          <p:txBody>
            <a:bodyPr wrap="none" rtlCol="0" anchor="ctr" anchorCtr="0">
              <a:spAutoFit/>
            </a:bodyPr>
            <a:lstStyle/>
            <a:p>
              <a:pPr algn="ctr"/>
              <a:r>
                <a:rPr lang="en-US" sz="1100" b="1">
                  <a:solidFill>
                    <a:srgbClr val="717171"/>
                  </a:solidFill>
                  <a:latin typeface="Montserrat SemiBold" pitchFamily="2" charset="77"/>
                  <a:ea typeface="League Spartan" charset="0"/>
                  <a:cs typeface="Poppins" pitchFamily="2" charset="77"/>
                </a:rPr>
                <a:t>SCOPE</a:t>
              </a:r>
            </a:p>
          </p:txBody>
        </p:sp>
        <p:sp>
          <p:nvSpPr>
            <p:cNvPr id="55" name="TextBox 54">
              <a:extLst>
                <a:ext uri="{FF2B5EF4-FFF2-40B4-BE49-F238E27FC236}">
                  <a16:creationId xmlns:a16="http://schemas.microsoft.com/office/drawing/2014/main" id="{8549F918-118D-45D5-9681-B132FA270C7E}"/>
                </a:ext>
              </a:extLst>
            </p:cNvPr>
            <p:cNvSpPr txBox="1"/>
            <p:nvPr/>
          </p:nvSpPr>
          <p:spPr>
            <a:xfrm>
              <a:off x="9412865" y="4734581"/>
              <a:ext cx="930743" cy="297869"/>
            </a:xfrm>
            <a:prstGeom prst="rect">
              <a:avLst/>
            </a:prstGeom>
            <a:noFill/>
          </p:spPr>
          <p:txBody>
            <a:bodyPr wrap="none" rtlCol="0" anchor="ctr" anchorCtr="0">
              <a:spAutoFit/>
            </a:bodyPr>
            <a:lstStyle/>
            <a:p>
              <a:pPr algn="ctr"/>
              <a:r>
                <a:rPr lang="en-US" sz="1100" b="1">
                  <a:solidFill>
                    <a:srgbClr val="717171"/>
                  </a:solidFill>
                  <a:latin typeface="Montserrat SemiBold" pitchFamily="2" charset="77"/>
                  <a:ea typeface="League Spartan" charset="0"/>
                  <a:cs typeface="Poppins" pitchFamily="2" charset="77"/>
                </a:rPr>
                <a:t>DATE</a:t>
              </a:r>
            </a:p>
          </p:txBody>
        </p:sp>
        <p:sp>
          <p:nvSpPr>
            <p:cNvPr id="56" name="TextBox 55">
              <a:extLst>
                <a:ext uri="{FF2B5EF4-FFF2-40B4-BE49-F238E27FC236}">
                  <a16:creationId xmlns:a16="http://schemas.microsoft.com/office/drawing/2014/main" id="{A97C8B0A-72EA-4341-96F2-8AF8FEC2966B}"/>
                </a:ext>
              </a:extLst>
            </p:cNvPr>
            <p:cNvSpPr txBox="1"/>
            <p:nvPr/>
          </p:nvSpPr>
          <p:spPr>
            <a:xfrm>
              <a:off x="551126" y="5240184"/>
              <a:ext cx="1649578" cy="297482"/>
            </a:xfrm>
            <a:prstGeom prst="rect">
              <a:avLst/>
            </a:prstGeom>
            <a:noFill/>
          </p:spPr>
          <p:txBody>
            <a:bodyPr wrap="none" rtlCol="0" anchor="ctr" anchorCtr="0">
              <a:spAutoFit/>
            </a:bodyPr>
            <a:lstStyle/>
            <a:p>
              <a:r>
                <a:rPr lang="en-US" sz="1200" b="1">
                  <a:solidFill>
                    <a:srgbClr val="717171"/>
                  </a:solidFill>
                  <a:latin typeface="Montserrat SemiBold" pitchFamily="2" charset="77"/>
                  <a:ea typeface="League Spartan" charset="0"/>
                  <a:cs typeface="Poppins" pitchFamily="2" charset="77"/>
                </a:rPr>
                <a:t>ANNUALLY</a:t>
              </a:r>
            </a:p>
          </p:txBody>
        </p:sp>
        <p:sp>
          <p:nvSpPr>
            <p:cNvPr id="57" name="TextBox 56">
              <a:extLst>
                <a:ext uri="{FF2B5EF4-FFF2-40B4-BE49-F238E27FC236}">
                  <a16:creationId xmlns:a16="http://schemas.microsoft.com/office/drawing/2014/main" id="{9B577AC5-1B27-4FA8-96F7-E9646CCEDCFF}"/>
                </a:ext>
              </a:extLst>
            </p:cNvPr>
            <p:cNvSpPr txBox="1"/>
            <p:nvPr/>
          </p:nvSpPr>
          <p:spPr>
            <a:xfrm>
              <a:off x="551126" y="5740617"/>
              <a:ext cx="1671730" cy="297482"/>
            </a:xfrm>
            <a:prstGeom prst="rect">
              <a:avLst/>
            </a:prstGeom>
            <a:noFill/>
          </p:spPr>
          <p:txBody>
            <a:bodyPr wrap="none" rtlCol="0" anchor="ctr" anchorCtr="0">
              <a:spAutoFit/>
            </a:bodyPr>
            <a:lstStyle/>
            <a:p>
              <a:r>
                <a:rPr lang="en-US" sz="1200" b="1">
                  <a:solidFill>
                    <a:srgbClr val="717171"/>
                  </a:solidFill>
                  <a:latin typeface="Montserrat SemiBold" pitchFamily="2" charset="77"/>
                  <a:ea typeface="League Spartan" charset="0"/>
                  <a:cs typeface="Poppins" pitchFamily="2" charset="77"/>
                </a:rPr>
                <a:t>IT Planning</a:t>
              </a:r>
            </a:p>
          </p:txBody>
        </p:sp>
        <p:sp>
          <p:nvSpPr>
            <p:cNvPr id="58" name="TextBox 57">
              <a:extLst>
                <a:ext uri="{FF2B5EF4-FFF2-40B4-BE49-F238E27FC236}">
                  <a16:creationId xmlns:a16="http://schemas.microsoft.com/office/drawing/2014/main" id="{229BADBB-5C88-4FB8-A510-5D4F88C8612F}"/>
                </a:ext>
              </a:extLst>
            </p:cNvPr>
            <p:cNvSpPr txBox="1"/>
            <p:nvPr/>
          </p:nvSpPr>
          <p:spPr>
            <a:xfrm>
              <a:off x="551128" y="6243537"/>
              <a:ext cx="2703843" cy="297482"/>
            </a:xfrm>
            <a:prstGeom prst="rect">
              <a:avLst/>
            </a:prstGeom>
            <a:noFill/>
          </p:spPr>
          <p:txBody>
            <a:bodyPr wrap="square" rtlCol="0" anchor="ctr" anchorCtr="0">
              <a:spAutoFit/>
            </a:bodyPr>
            <a:lstStyle/>
            <a:p>
              <a:r>
                <a:rPr lang="en-US" sz="1200" b="1">
                  <a:solidFill>
                    <a:srgbClr val="717171"/>
                  </a:solidFill>
                  <a:latin typeface="Montserrat SemiBold" pitchFamily="2" charset="77"/>
                  <a:ea typeface="League Spartan" charset="0"/>
                  <a:cs typeface="Poppins" pitchFamily="2" charset="77"/>
                </a:rPr>
                <a:t>Finalize</a:t>
              </a:r>
            </a:p>
          </p:txBody>
        </p:sp>
        <p:sp>
          <p:nvSpPr>
            <p:cNvPr id="59" name="Subtitle 2">
              <a:extLst>
                <a:ext uri="{FF2B5EF4-FFF2-40B4-BE49-F238E27FC236}">
                  <a16:creationId xmlns:a16="http://schemas.microsoft.com/office/drawing/2014/main" id="{267EC6E7-99A3-43DD-8592-964FA303629B}"/>
                </a:ext>
              </a:extLst>
            </p:cNvPr>
            <p:cNvSpPr txBox="1">
              <a:spLocks/>
            </p:cNvSpPr>
            <p:nvPr/>
          </p:nvSpPr>
          <p:spPr>
            <a:xfrm>
              <a:off x="5850386" y="5173014"/>
              <a:ext cx="2898009" cy="446222"/>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US" sz="1200">
                  <a:solidFill>
                    <a:srgbClr val="000000"/>
                  </a:solidFill>
                  <a:latin typeface="Arial" panose="020B0604020202020204" pitchFamily="34" charset="0"/>
                  <a:ea typeface="Roboto Condensed Light" panose="02000000000000000000" pitchFamily="2" charset="0"/>
                  <a:cs typeface="Lato Light" panose="020F0502020204030203" pitchFamily="34" charset="0"/>
                </a:rPr>
                <a:t>Resurvey, review/ validate, update schedule</a:t>
              </a:r>
            </a:p>
          </p:txBody>
        </p:sp>
        <p:sp>
          <p:nvSpPr>
            <p:cNvPr id="60" name="Subtitle 2">
              <a:extLst>
                <a:ext uri="{FF2B5EF4-FFF2-40B4-BE49-F238E27FC236}">
                  <a16:creationId xmlns:a16="http://schemas.microsoft.com/office/drawing/2014/main" id="{3F6CCAD7-E102-4CFC-AABE-7C7BBEE45945}"/>
                </a:ext>
              </a:extLst>
            </p:cNvPr>
            <p:cNvSpPr txBox="1">
              <a:spLocks/>
            </p:cNvSpPr>
            <p:nvPr/>
          </p:nvSpPr>
          <p:spPr>
            <a:xfrm>
              <a:off x="5850386" y="5665562"/>
              <a:ext cx="2552257" cy="473086"/>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US" sz="1200">
                  <a:solidFill>
                    <a:srgbClr val="000000"/>
                  </a:solidFill>
                  <a:latin typeface="Arial" panose="020B0604020202020204" pitchFamily="34" charset="0"/>
                  <a:ea typeface="Roboto Condensed Light" panose="02000000000000000000" pitchFamily="2" charset="0"/>
                  <a:cs typeface="Lato Light" panose="020F0502020204030203" pitchFamily="34" charset="0"/>
                </a:rPr>
                <a:t>Status update, risks/ constraints, priorities</a:t>
              </a:r>
            </a:p>
          </p:txBody>
        </p:sp>
        <p:sp>
          <p:nvSpPr>
            <p:cNvPr id="61" name="Subtitle 2">
              <a:extLst>
                <a:ext uri="{FF2B5EF4-FFF2-40B4-BE49-F238E27FC236}">
                  <a16:creationId xmlns:a16="http://schemas.microsoft.com/office/drawing/2014/main" id="{8D90C08F-2849-434B-B721-7A6473874C5D}"/>
                </a:ext>
              </a:extLst>
            </p:cNvPr>
            <p:cNvSpPr txBox="1">
              <a:spLocks/>
            </p:cNvSpPr>
            <p:nvPr/>
          </p:nvSpPr>
          <p:spPr>
            <a:xfrm>
              <a:off x="5850386" y="6273612"/>
              <a:ext cx="2552257" cy="262826"/>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US" sz="1200">
                  <a:solidFill>
                    <a:srgbClr val="000000"/>
                  </a:solidFill>
                  <a:latin typeface="Arial" panose="020B0604020202020204" pitchFamily="34" charset="0"/>
                  <a:ea typeface="Roboto Condensed Light" panose="02000000000000000000" pitchFamily="2" charset="0"/>
                  <a:cs typeface="Lato Light" panose="020F0502020204030203" pitchFamily="34" charset="0"/>
                </a:rPr>
                <a:t>Full planning</a:t>
              </a:r>
            </a:p>
          </p:txBody>
        </p:sp>
        <p:sp>
          <p:nvSpPr>
            <p:cNvPr id="62" name="Subtitle 2">
              <a:extLst>
                <a:ext uri="{FF2B5EF4-FFF2-40B4-BE49-F238E27FC236}">
                  <a16:creationId xmlns:a16="http://schemas.microsoft.com/office/drawing/2014/main" id="{72E5E3A1-537F-4319-8444-2CBD4373B7B6}"/>
                </a:ext>
              </a:extLst>
            </p:cNvPr>
            <p:cNvSpPr txBox="1">
              <a:spLocks/>
            </p:cNvSpPr>
            <p:nvPr/>
          </p:nvSpPr>
          <p:spPr>
            <a:xfrm>
              <a:off x="8889894" y="5249851"/>
              <a:ext cx="1976683" cy="273174"/>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0"/>
                </a:lnSpc>
              </a:pPr>
              <a:r>
                <a:rPr lang="en-US" sz="1200">
                  <a:solidFill>
                    <a:srgbClr val="000000"/>
                  </a:solidFill>
                  <a:latin typeface="Arial" panose="020B0604020202020204" pitchFamily="34" charset="0"/>
                  <a:ea typeface="Roboto Condensed Light" panose="02000000000000000000" pitchFamily="2" charset="0"/>
                  <a:cs typeface="Lato Light" panose="020F0502020204030203" pitchFamily="34" charset="0"/>
                </a:rPr>
                <a:t>Nov. 2026</a:t>
              </a:r>
            </a:p>
          </p:txBody>
        </p:sp>
        <p:sp>
          <p:nvSpPr>
            <p:cNvPr id="63" name="Subtitle 2">
              <a:extLst>
                <a:ext uri="{FF2B5EF4-FFF2-40B4-BE49-F238E27FC236}">
                  <a16:creationId xmlns:a16="http://schemas.microsoft.com/office/drawing/2014/main" id="{8DDEF18A-F523-497E-BB92-21F5E5E10648}"/>
                </a:ext>
              </a:extLst>
            </p:cNvPr>
            <p:cNvSpPr txBox="1">
              <a:spLocks/>
            </p:cNvSpPr>
            <p:nvPr/>
          </p:nvSpPr>
          <p:spPr>
            <a:xfrm>
              <a:off x="8889894" y="5755829"/>
              <a:ext cx="1976683" cy="273174"/>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0"/>
                </a:lnSpc>
              </a:pPr>
              <a:r>
                <a:rPr lang="en-US" sz="1200">
                  <a:solidFill>
                    <a:srgbClr val="000000"/>
                  </a:solidFill>
                  <a:latin typeface="Arial" panose="020B0604020202020204" pitchFamily="34" charset="0"/>
                  <a:ea typeface="Roboto Condensed Light" panose="02000000000000000000" pitchFamily="2" charset="0"/>
                  <a:cs typeface="Lato Light" panose="020F0502020204030203" pitchFamily="34" charset="0"/>
                </a:rPr>
                <a:t>May. 2026</a:t>
              </a:r>
            </a:p>
          </p:txBody>
        </p:sp>
        <p:sp>
          <p:nvSpPr>
            <p:cNvPr id="64" name="Subtitle 2">
              <a:extLst>
                <a:ext uri="{FF2B5EF4-FFF2-40B4-BE49-F238E27FC236}">
                  <a16:creationId xmlns:a16="http://schemas.microsoft.com/office/drawing/2014/main" id="{EAAA3FF0-57F4-4B9A-BAA6-C5ED00E9286C}"/>
                </a:ext>
              </a:extLst>
            </p:cNvPr>
            <p:cNvSpPr txBox="1">
              <a:spLocks/>
            </p:cNvSpPr>
            <p:nvPr/>
          </p:nvSpPr>
          <p:spPr>
            <a:xfrm>
              <a:off x="8889894" y="6258749"/>
              <a:ext cx="1976683" cy="273174"/>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0"/>
                </a:lnSpc>
              </a:pPr>
              <a:r>
                <a:rPr lang="en-US" sz="1200">
                  <a:solidFill>
                    <a:srgbClr val="000000"/>
                  </a:solidFill>
                  <a:latin typeface="Arial" panose="020B0604020202020204" pitchFamily="34" charset="0"/>
                  <a:ea typeface="Roboto Condensed Light" panose="02000000000000000000" pitchFamily="2" charset="0"/>
                  <a:cs typeface="Lato Light" panose="020F0502020204030203" pitchFamily="34" charset="0"/>
                </a:rPr>
                <a:t>Dec. 2026</a:t>
              </a:r>
            </a:p>
          </p:txBody>
        </p:sp>
        <p:sp>
          <p:nvSpPr>
            <p:cNvPr id="65" name="Subtitle 2">
              <a:extLst>
                <a:ext uri="{FF2B5EF4-FFF2-40B4-BE49-F238E27FC236}">
                  <a16:creationId xmlns:a16="http://schemas.microsoft.com/office/drawing/2014/main" id="{09CA75A6-4820-4ACE-8C9C-8014F994688B}"/>
                </a:ext>
              </a:extLst>
            </p:cNvPr>
            <p:cNvSpPr txBox="1">
              <a:spLocks/>
            </p:cNvSpPr>
            <p:nvPr/>
          </p:nvSpPr>
          <p:spPr>
            <a:xfrm>
              <a:off x="3600766" y="5163325"/>
              <a:ext cx="2123545" cy="446222"/>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US" sz="1200">
                  <a:solidFill>
                    <a:srgbClr val="000000"/>
                  </a:solidFill>
                  <a:latin typeface="Arial" panose="020B0604020202020204" pitchFamily="34" charset="0"/>
                  <a:ea typeface="Roboto Condensed Light" panose="02000000000000000000" pitchFamily="2" charset="0"/>
                  <a:cs typeface="Lato Light" panose="020F0502020204030203" pitchFamily="34" charset="0"/>
                </a:rPr>
                <a:t>PUC leadership team</a:t>
              </a:r>
            </a:p>
          </p:txBody>
        </p:sp>
        <p:sp>
          <p:nvSpPr>
            <p:cNvPr id="66" name="Subtitle 2">
              <a:extLst>
                <a:ext uri="{FF2B5EF4-FFF2-40B4-BE49-F238E27FC236}">
                  <a16:creationId xmlns:a16="http://schemas.microsoft.com/office/drawing/2014/main" id="{D237AEBE-A22A-4605-A0EA-C83556B1E762}"/>
                </a:ext>
              </a:extLst>
            </p:cNvPr>
            <p:cNvSpPr txBox="1">
              <a:spLocks/>
            </p:cNvSpPr>
            <p:nvPr/>
          </p:nvSpPr>
          <p:spPr>
            <a:xfrm>
              <a:off x="3600766" y="5768464"/>
              <a:ext cx="1976683" cy="247901"/>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US" sz="1200">
                  <a:solidFill>
                    <a:srgbClr val="000000"/>
                  </a:solidFill>
                  <a:latin typeface="Arial" panose="020B0604020202020204" pitchFamily="34" charset="0"/>
                  <a:ea typeface="Roboto Condensed Light" panose="02000000000000000000" pitchFamily="2" charset="0"/>
                  <a:cs typeface="Lato Light" panose="020F0502020204030203" pitchFamily="34" charset="0"/>
                </a:rPr>
                <a:t>IT team</a:t>
              </a:r>
            </a:p>
          </p:txBody>
        </p:sp>
        <p:sp>
          <p:nvSpPr>
            <p:cNvPr id="67" name="Subtitle 2">
              <a:extLst>
                <a:ext uri="{FF2B5EF4-FFF2-40B4-BE49-F238E27FC236}">
                  <a16:creationId xmlns:a16="http://schemas.microsoft.com/office/drawing/2014/main" id="{5E28FA7E-25FB-454F-BFF6-A86805246233}"/>
                </a:ext>
              </a:extLst>
            </p:cNvPr>
            <p:cNvSpPr txBox="1">
              <a:spLocks/>
            </p:cNvSpPr>
            <p:nvPr/>
          </p:nvSpPr>
          <p:spPr>
            <a:xfrm>
              <a:off x="3600766" y="6271384"/>
              <a:ext cx="1976683" cy="247901"/>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n-US" sz="1200">
                  <a:solidFill>
                    <a:srgbClr val="000000"/>
                  </a:solidFill>
                  <a:latin typeface="Arial" panose="020B0604020202020204" pitchFamily="34" charset="0"/>
                  <a:ea typeface="Roboto Condensed Light" panose="02000000000000000000" pitchFamily="2" charset="0"/>
                  <a:cs typeface="Lato Light" panose="020F0502020204030203" pitchFamily="34" charset="0"/>
                </a:rPr>
                <a:t>IT leadership</a:t>
              </a:r>
            </a:p>
          </p:txBody>
        </p:sp>
      </p:grpSp>
      <p:sp>
        <p:nvSpPr>
          <p:cNvPr id="68" name="Text Placeholder 2">
            <a:extLst>
              <a:ext uri="{FF2B5EF4-FFF2-40B4-BE49-F238E27FC236}">
                <a16:creationId xmlns:a16="http://schemas.microsoft.com/office/drawing/2014/main" id="{D8F1D98D-72FA-4D21-A3F8-CEBCC8020FEF}"/>
              </a:ext>
            </a:extLst>
          </p:cNvPr>
          <p:cNvSpPr>
            <a:spLocks noGrp="1"/>
          </p:cNvSpPr>
          <p:nvPr>
            <p:ph type="body" sz="quarter" idx="10"/>
          </p:nvPr>
        </p:nvSpPr>
        <p:spPr>
          <a:xfrm>
            <a:off x="7840895" y="4670612"/>
            <a:ext cx="3725909" cy="1657367"/>
          </a:xfrm>
        </p:spPr>
        <p:txBody>
          <a:bodyPr/>
          <a:lstStyle/>
          <a:p>
            <a:r>
              <a:rPr lang="en-US" sz="1600">
                <a:solidFill>
                  <a:schemeClr val="tx1"/>
                </a:solidFill>
              </a:rPr>
              <a:t>IT is dedicated to frequent touch points throughout the year to ensure the strategy team and all stakeholders are on the same page about any changes or updates regarding strategic initiatives.  </a:t>
            </a:r>
          </a:p>
        </p:txBody>
      </p:sp>
      <p:sp>
        <p:nvSpPr>
          <p:cNvPr id="69" name="Text Placeholder 2">
            <a:extLst>
              <a:ext uri="{FF2B5EF4-FFF2-40B4-BE49-F238E27FC236}">
                <a16:creationId xmlns:a16="http://schemas.microsoft.com/office/drawing/2014/main" id="{E6343E75-9FF6-4846-B843-BAB0124B33DA}"/>
              </a:ext>
            </a:extLst>
          </p:cNvPr>
          <p:cNvSpPr txBox="1">
            <a:spLocks/>
          </p:cNvSpPr>
          <p:nvPr/>
        </p:nvSpPr>
        <p:spPr>
          <a:xfrm>
            <a:off x="490754" y="1949773"/>
            <a:ext cx="2486186" cy="1657367"/>
          </a:xfrm>
          <a:prstGeom prst="rect">
            <a:avLst/>
          </a:prstGeom>
        </p:spPr>
        <p:txBody>
          <a:bodyPr lIns="0" tIns="0" rIns="0" bIns="0">
            <a:noAutofit/>
          </a:bodyPr>
          <a:lstStyle>
            <a:lvl1pPr marL="0" indent="0" algn="l" defTabSz="914400" rtl="0" eaLnBrk="1" latinLnBrk="0" hangingPunct="1">
              <a:lnSpc>
                <a:spcPct val="100000"/>
              </a:lnSpc>
              <a:spcBef>
                <a:spcPts val="1000"/>
              </a:spcBef>
              <a:buFont typeface="Arial" panose="020B0604020202020204" pitchFamily="34" charset="0"/>
              <a:buNone/>
              <a:defRPr sz="1200" b="0" i="0" kern="1200">
                <a:solidFill>
                  <a:srgbClr val="2576B7"/>
                </a:solidFill>
                <a:latin typeface="Montserrat SemiBold" pitchFamily="2" charset="77"/>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solidFill>
                  <a:schemeClr val="tx1"/>
                </a:solidFill>
              </a:rPr>
              <a:t>We will put a process in place to review the IT strategy that makes us proactive to deal with any changes to the business’ strategy or direction. </a:t>
            </a:r>
          </a:p>
        </p:txBody>
      </p:sp>
      <p:pic>
        <p:nvPicPr>
          <p:cNvPr id="3" name="Picture 2">
            <a:extLst>
              <a:ext uri="{FF2B5EF4-FFF2-40B4-BE49-F238E27FC236}">
                <a16:creationId xmlns:a16="http://schemas.microsoft.com/office/drawing/2014/main" id="{172DF7E5-D62F-BC33-7584-66708CDC2F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015" y="6273155"/>
            <a:ext cx="706441" cy="396142"/>
          </a:xfrm>
          <a:prstGeom prst="rect">
            <a:avLst/>
          </a:prstGeom>
        </p:spPr>
      </p:pic>
      <p:cxnSp>
        <p:nvCxnSpPr>
          <p:cNvPr id="4" name="Straight Connector 3">
            <a:extLst>
              <a:ext uri="{FF2B5EF4-FFF2-40B4-BE49-F238E27FC236}">
                <a16:creationId xmlns:a16="http://schemas.microsoft.com/office/drawing/2014/main" id="{B846BFD3-F0BB-5A0D-7507-0668EE39BB94}"/>
              </a:ext>
            </a:extLst>
          </p:cNvPr>
          <p:cNvCxnSpPr>
            <a:cxnSpLocks/>
          </p:cNvCxnSpPr>
          <p:nvPr/>
        </p:nvCxnSpPr>
        <p:spPr>
          <a:xfrm>
            <a:off x="355015" y="1035560"/>
            <a:ext cx="11503610" cy="0"/>
          </a:xfrm>
          <a:prstGeom prst="line">
            <a:avLst/>
          </a:prstGeom>
          <a:ln>
            <a:solidFill>
              <a:srgbClr val="1F405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46154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0CD10-38EB-9D15-E96B-B657F7429FAB}"/>
              </a:ext>
            </a:extLst>
          </p:cNvPr>
          <p:cNvSpPr>
            <a:spLocks noGrp="1"/>
          </p:cNvSpPr>
          <p:nvPr>
            <p:ph type="title"/>
          </p:nvPr>
        </p:nvSpPr>
        <p:spPr>
          <a:xfrm>
            <a:off x="354106" y="372737"/>
            <a:ext cx="11503114" cy="1130188"/>
          </a:xfrm>
        </p:spPr>
        <p:txBody>
          <a:bodyPr vert="horz" lIns="0" tIns="0" rIns="0" bIns="0" rtlCol="0" anchor="t" anchorCtr="0">
            <a:noAutofit/>
          </a:bodyPr>
          <a:lstStyle/>
          <a:p>
            <a:r>
              <a:rPr lang="en-US" sz="3600" b="1">
                <a:latin typeface="+mj-lt"/>
              </a:rPr>
              <a:t>Communicating the IT Strategy</a:t>
            </a:r>
          </a:p>
        </p:txBody>
      </p:sp>
      <p:graphicFrame>
        <p:nvGraphicFramePr>
          <p:cNvPr id="4" name="Table 4">
            <a:extLst>
              <a:ext uri="{FF2B5EF4-FFF2-40B4-BE49-F238E27FC236}">
                <a16:creationId xmlns:a16="http://schemas.microsoft.com/office/drawing/2014/main" id="{2F5461B9-DF32-AD37-BBCF-666F4BEA4550}"/>
              </a:ext>
            </a:extLst>
          </p:cNvPr>
          <p:cNvGraphicFramePr>
            <a:graphicFrameLocks noGrp="1"/>
          </p:cNvGraphicFramePr>
          <p:nvPr>
            <p:extLst>
              <p:ext uri="{D42A27DB-BD31-4B8C-83A1-F6EECF244321}">
                <p14:modId xmlns:p14="http://schemas.microsoft.com/office/powerpoint/2010/main" val="3259081029"/>
              </p:ext>
            </p:extLst>
          </p:nvPr>
        </p:nvGraphicFramePr>
        <p:xfrm>
          <a:off x="824458" y="1502925"/>
          <a:ext cx="10560571" cy="4298378"/>
        </p:xfrm>
        <a:graphic>
          <a:graphicData uri="http://schemas.openxmlformats.org/drawingml/2006/table">
            <a:tbl>
              <a:tblPr firstRow="1" bandRow="1">
                <a:tableStyleId>{5C22544A-7EE6-4342-B048-85BDC9FD1C3A}</a:tableStyleId>
              </a:tblPr>
              <a:tblGrid>
                <a:gridCol w="2112114">
                  <a:extLst>
                    <a:ext uri="{9D8B030D-6E8A-4147-A177-3AD203B41FA5}">
                      <a16:colId xmlns:a16="http://schemas.microsoft.com/office/drawing/2014/main" val="1438292474"/>
                    </a:ext>
                  </a:extLst>
                </a:gridCol>
                <a:gridCol w="2283125">
                  <a:extLst>
                    <a:ext uri="{9D8B030D-6E8A-4147-A177-3AD203B41FA5}">
                      <a16:colId xmlns:a16="http://schemas.microsoft.com/office/drawing/2014/main" val="2838771304"/>
                    </a:ext>
                  </a:extLst>
                </a:gridCol>
                <a:gridCol w="1941104">
                  <a:extLst>
                    <a:ext uri="{9D8B030D-6E8A-4147-A177-3AD203B41FA5}">
                      <a16:colId xmlns:a16="http://schemas.microsoft.com/office/drawing/2014/main" val="1180532319"/>
                    </a:ext>
                  </a:extLst>
                </a:gridCol>
                <a:gridCol w="2112114">
                  <a:extLst>
                    <a:ext uri="{9D8B030D-6E8A-4147-A177-3AD203B41FA5}">
                      <a16:colId xmlns:a16="http://schemas.microsoft.com/office/drawing/2014/main" val="2252763347"/>
                    </a:ext>
                  </a:extLst>
                </a:gridCol>
                <a:gridCol w="2112114">
                  <a:extLst>
                    <a:ext uri="{9D8B030D-6E8A-4147-A177-3AD203B41FA5}">
                      <a16:colId xmlns:a16="http://schemas.microsoft.com/office/drawing/2014/main" val="3839404870"/>
                    </a:ext>
                  </a:extLst>
                </a:gridCol>
              </a:tblGrid>
              <a:tr h="614054">
                <a:tc>
                  <a:txBody>
                    <a:bodyPr/>
                    <a:lstStyle/>
                    <a:p>
                      <a:pPr algn="ctr"/>
                      <a:r>
                        <a:rPr lang="en-US"/>
                        <a:t>Audience</a:t>
                      </a:r>
                    </a:p>
                  </a:txBody>
                  <a:tcPr anchor="ctr"/>
                </a:tc>
                <a:tc>
                  <a:txBody>
                    <a:bodyPr/>
                    <a:lstStyle/>
                    <a:p>
                      <a:pPr algn="ctr"/>
                      <a:r>
                        <a:rPr lang="en-US"/>
                        <a:t>What</a:t>
                      </a:r>
                    </a:p>
                  </a:txBody>
                  <a:tcPr anchor="ctr"/>
                </a:tc>
                <a:tc>
                  <a:txBody>
                    <a:bodyPr/>
                    <a:lstStyle/>
                    <a:p>
                      <a:pPr algn="ctr"/>
                      <a:r>
                        <a:rPr lang="en-US"/>
                        <a:t>Mode Options</a:t>
                      </a:r>
                    </a:p>
                  </a:txBody>
                  <a:tcPr anchor="ctr"/>
                </a:tc>
                <a:tc>
                  <a:txBody>
                    <a:bodyPr/>
                    <a:lstStyle/>
                    <a:p>
                      <a:pPr algn="ctr"/>
                      <a:r>
                        <a:rPr lang="en-US"/>
                        <a:t>Owner</a:t>
                      </a:r>
                    </a:p>
                  </a:txBody>
                  <a:tcPr anchor="ctr"/>
                </a:tc>
                <a:tc>
                  <a:txBody>
                    <a:bodyPr/>
                    <a:lstStyle/>
                    <a:p>
                      <a:pPr algn="ctr"/>
                      <a:r>
                        <a:rPr lang="en-US"/>
                        <a:t>Timing</a:t>
                      </a:r>
                    </a:p>
                  </a:txBody>
                  <a:tcPr anchor="ctr"/>
                </a:tc>
                <a:extLst>
                  <a:ext uri="{0D108BD9-81ED-4DB2-BD59-A6C34878D82A}">
                    <a16:rowId xmlns:a16="http://schemas.microsoft.com/office/drawing/2014/main" val="3055124777"/>
                  </a:ext>
                </a:extLst>
              </a:tr>
              <a:tr h="614054">
                <a:tc>
                  <a:txBody>
                    <a:bodyPr/>
                    <a:lstStyle/>
                    <a:p>
                      <a:r>
                        <a:rPr lang="en-US"/>
                        <a:t>PUC Leadership</a:t>
                      </a:r>
                    </a:p>
                  </a:txBody>
                  <a:tcPr/>
                </a:tc>
                <a:tc>
                  <a:txBody>
                    <a:bodyPr/>
                    <a:lstStyle/>
                    <a:p>
                      <a:r>
                        <a:rPr lang="en-US"/>
                        <a:t>IT Strategy (final, full)</a:t>
                      </a:r>
                    </a:p>
                  </a:txBody>
                  <a:tcPr/>
                </a:tc>
                <a:tc>
                  <a:txBody>
                    <a:bodyPr/>
                    <a:lstStyle/>
                    <a:p>
                      <a:r>
                        <a:rPr lang="en-US"/>
                        <a:t>Meeting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Executive Director</a:t>
                      </a:r>
                    </a:p>
                  </a:txBody>
                  <a:tcPr/>
                </a:tc>
                <a:tc>
                  <a:txBody>
                    <a:bodyPr/>
                    <a:lstStyle/>
                    <a:p>
                      <a:r>
                        <a:rPr lang="en-US"/>
                        <a:t>Nov. annually</a:t>
                      </a:r>
                    </a:p>
                  </a:txBody>
                  <a:tcPr/>
                </a:tc>
                <a:extLst>
                  <a:ext uri="{0D108BD9-81ED-4DB2-BD59-A6C34878D82A}">
                    <a16:rowId xmlns:a16="http://schemas.microsoft.com/office/drawing/2014/main" val="2006495419"/>
                  </a:ext>
                </a:extLst>
              </a:tr>
              <a:tr h="614054">
                <a:tc>
                  <a:txBody>
                    <a:bodyPr/>
                    <a:lstStyle/>
                    <a:p>
                      <a:r>
                        <a:rPr lang="en-US"/>
                        <a:t>Executive Director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IT Strategy (final, full)</a:t>
                      </a:r>
                    </a:p>
                  </a:txBody>
                  <a:tcPr/>
                </a:tc>
                <a:tc>
                  <a:txBody>
                    <a:bodyPr/>
                    <a:lstStyle/>
                    <a:p>
                      <a:r>
                        <a:rPr lang="en-US"/>
                        <a:t>Meeting</a:t>
                      </a:r>
                    </a:p>
                  </a:txBody>
                  <a:tcPr/>
                </a:tc>
                <a:tc>
                  <a:txBody>
                    <a:bodyPr/>
                    <a:lstStyle/>
                    <a:p>
                      <a:r>
                        <a:rPr lang="en-US"/>
                        <a:t>CIO</a:t>
                      </a:r>
                    </a:p>
                  </a:txBody>
                  <a:tcPr/>
                </a:tc>
                <a:tc>
                  <a:txBody>
                    <a:bodyPr/>
                    <a:lstStyle/>
                    <a:p>
                      <a:r>
                        <a:rPr lang="en-US"/>
                        <a:t>Oct. annually</a:t>
                      </a:r>
                    </a:p>
                  </a:txBody>
                  <a:tcPr/>
                </a:tc>
                <a:extLst>
                  <a:ext uri="{0D108BD9-81ED-4DB2-BD59-A6C34878D82A}">
                    <a16:rowId xmlns:a16="http://schemas.microsoft.com/office/drawing/2014/main" val="2639145564"/>
                  </a:ext>
                </a:extLst>
              </a:tr>
              <a:tr h="614054">
                <a:tc>
                  <a:txBody>
                    <a:bodyPr/>
                    <a:lstStyle/>
                    <a:p>
                      <a:r>
                        <a:rPr lang="en-US"/>
                        <a:t>COO</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IT Strategy (final, full)</a:t>
                      </a:r>
                    </a:p>
                  </a:txBody>
                  <a:tcPr/>
                </a:tc>
                <a:tc>
                  <a:txBody>
                    <a:bodyPr/>
                    <a:lstStyle/>
                    <a:p>
                      <a:r>
                        <a:rPr lang="en-US"/>
                        <a:t>Meeting</a:t>
                      </a:r>
                    </a:p>
                  </a:txBody>
                  <a:tcPr/>
                </a:tc>
                <a:tc>
                  <a:txBody>
                    <a:bodyPr/>
                    <a:lstStyle/>
                    <a:p>
                      <a:r>
                        <a:rPr lang="en-US"/>
                        <a:t>CIO</a:t>
                      </a:r>
                    </a:p>
                  </a:txBody>
                  <a:tcPr/>
                </a:tc>
                <a:tc>
                  <a:txBody>
                    <a:bodyPr/>
                    <a:lstStyle/>
                    <a:p>
                      <a:r>
                        <a:rPr lang="en-US"/>
                        <a:t>Oct. annually</a:t>
                      </a:r>
                    </a:p>
                  </a:txBody>
                  <a:tcPr/>
                </a:tc>
                <a:extLst>
                  <a:ext uri="{0D108BD9-81ED-4DB2-BD59-A6C34878D82A}">
                    <a16:rowId xmlns:a16="http://schemas.microsoft.com/office/drawing/2014/main" val="287365504"/>
                  </a:ext>
                </a:extLst>
              </a:tr>
              <a:tr h="614054">
                <a:tc>
                  <a:txBody>
                    <a:bodyPr/>
                    <a:lstStyle/>
                    <a:p>
                      <a:r>
                        <a:rPr lang="en-US"/>
                        <a:t>All IS Staff</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IT Strategy (draft, full)</a:t>
                      </a:r>
                    </a:p>
                  </a:txBody>
                  <a:tcPr/>
                </a:tc>
                <a:tc>
                  <a:txBody>
                    <a:bodyPr/>
                    <a:lstStyle/>
                    <a:p>
                      <a:r>
                        <a:rPr lang="en-US"/>
                        <a:t>Meeting</a:t>
                      </a:r>
                    </a:p>
                  </a:txBody>
                  <a:tcPr/>
                </a:tc>
                <a:tc>
                  <a:txBody>
                    <a:bodyPr/>
                    <a:lstStyle/>
                    <a:p>
                      <a:r>
                        <a:rPr lang="en-US"/>
                        <a:t>CIO</a:t>
                      </a:r>
                    </a:p>
                  </a:txBody>
                  <a:tcPr/>
                </a:tc>
                <a:tc>
                  <a:txBody>
                    <a:bodyPr/>
                    <a:lstStyle/>
                    <a:p>
                      <a:r>
                        <a:rPr lang="en-US"/>
                        <a:t>May. annually</a:t>
                      </a:r>
                    </a:p>
                  </a:txBody>
                  <a:tcPr/>
                </a:tc>
                <a:extLst>
                  <a:ext uri="{0D108BD9-81ED-4DB2-BD59-A6C34878D82A}">
                    <a16:rowId xmlns:a16="http://schemas.microsoft.com/office/drawing/2014/main" val="561727103"/>
                  </a:ext>
                </a:extLst>
              </a:tr>
              <a:tr h="614054">
                <a:tc>
                  <a:txBody>
                    <a:bodyPr/>
                    <a:lstStyle/>
                    <a:p>
                      <a:r>
                        <a:rPr lang="en-US"/>
                        <a:t>PUC Employees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IT Strategy (summary)</a:t>
                      </a:r>
                    </a:p>
                  </a:txBody>
                  <a:tcPr/>
                </a:tc>
                <a:tc>
                  <a:txBody>
                    <a:bodyPr/>
                    <a:lstStyle/>
                    <a:p>
                      <a:r>
                        <a:rPr lang="en-US"/>
                        <a:t>Intranet</a:t>
                      </a:r>
                    </a:p>
                  </a:txBody>
                  <a:tcPr/>
                </a:tc>
                <a:tc>
                  <a:txBody>
                    <a:bodyPr/>
                    <a:lstStyle/>
                    <a:p>
                      <a:r>
                        <a:rPr lang="en-US"/>
                        <a:t>CIO</a:t>
                      </a:r>
                    </a:p>
                  </a:txBody>
                  <a:tcPr/>
                </a:tc>
                <a:tc>
                  <a:txBody>
                    <a:bodyPr/>
                    <a:lstStyle/>
                    <a:p>
                      <a:r>
                        <a:rPr lang="en-US"/>
                        <a:t>Nov. annually</a:t>
                      </a:r>
                    </a:p>
                  </a:txBody>
                  <a:tcPr/>
                </a:tc>
                <a:extLst>
                  <a:ext uri="{0D108BD9-81ED-4DB2-BD59-A6C34878D82A}">
                    <a16:rowId xmlns:a16="http://schemas.microsoft.com/office/drawing/2014/main" val="1759462009"/>
                  </a:ext>
                </a:extLst>
              </a:tr>
              <a:tr h="614054">
                <a:tc>
                  <a:txBody>
                    <a:bodyPr/>
                    <a:lstStyle/>
                    <a:p>
                      <a:r>
                        <a:rPr lang="en-US"/>
                        <a:t>EIS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IT Strategy (final, full)</a:t>
                      </a:r>
                    </a:p>
                  </a:txBody>
                  <a:tcPr/>
                </a:tc>
                <a:tc>
                  <a:txBody>
                    <a:bodyPr/>
                    <a:lstStyle/>
                    <a:p>
                      <a:r>
                        <a:rPr lang="en-US"/>
                        <a:t>Email submission</a:t>
                      </a:r>
                    </a:p>
                  </a:txBody>
                  <a:tcPr/>
                </a:tc>
                <a:tc>
                  <a:txBody>
                    <a:bodyPr/>
                    <a:lstStyle/>
                    <a:p>
                      <a:r>
                        <a:rPr lang="en-US"/>
                        <a:t>CIO</a:t>
                      </a:r>
                    </a:p>
                  </a:txBody>
                  <a:tcPr/>
                </a:tc>
                <a:tc>
                  <a:txBody>
                    <a:bodyPr/>
                    <a:lstStyle/>
                    <a:p>
                      <a:r>
                        <a:rPr lang="en-US"/>
                        <a:t>Dec. annually</a:t>
                      </a:r>
                    </a:p>
                  </a:txBody>
                  <a:tcPr/>
                </a:tc>
                <a:extLst>
                  <a:ext uri="{0D108BD9-81ED-4DB2-BD59-A6C34878D82A}">
                    <a16:rowId xmlns:a16="http://schemas.microsoft.com/office/drawing/2014/main" val="2930962565"/>
                  </a:ext>
                </a:extLst>
              </a:tr>
            </a:tbl>
          </a:graphicData>
        </a:graphic>
      </p:graphicFrame>
      <p:pic>
        <p:nvPicPr>
          <p:cNvPr id="3" name="Picture 2">
            <a:extLst>
              <a:ext uri="{FF2B5EF4-FFF2-40B4-BE49-F238E27FC236}">
                <a16:creationId xmlns:a16="http://schemas.microsoft.com/office/drawing/2014/main" id="{06A680AF-78B6-FF46-D3A7-B504ABF0F6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015" y="6273155"/>
            <a:ext cx="706441" cy="396142"/>
          </a:xfrm>
          <a:prstGeom prst="rect">
            <a:avLst/>
          </a:prstGeom>
        </p:spPr>
      </p:pic>
      <p:cxnSp>
        <p:nvCxnSpPr>
          <p:cNvPr id="5" name="Straight Connector 4">
            <a:extLst>
              <a:ext uri="{FF2B5EF4-FFF2-40B4-BE49-F238E27FC236}">
                <a16:creationId xmlns:a16="http://schemas.microsoft.com/office/drawing/2014/main" id="{4B147ECE-4E29-A550-9540-7D595D18E09F}"/>
              </a:ext>
            </a:extLst>
          </p:cNvPr>
          <p:cNvCxnSpPr>
            <a:cxnSpLocks/>
          </p:cNvCxnSpPr>
          <p:nvPr/>
        </p:nvCxnSpPr>
        <p:spPr>
          <a:xfrm>
            <a:off x="355015" y="1026035"/>
            <a:ext cx="11503610" cy="0"/>
          </a:xfrm>
          <a:prstGeom prst="line">
            <a:avLst/>
          </a:prstGeom>
          <a:ln>
            <a:solidFill>
              <a:srgbClr val="1F405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73027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7" name="Table 8">
            <a:extLst>
              <a:ext uri="{FF2B5EF4-FFF2-40B4-BE49-F238E27FC236}">
                <a16:creationId xmlns:a16="http://schemas.microsoft.com/office/drawing/2014/main" id="{DB06878F-C2FE-469F-9A0B-91AA85C6E946}"/>
              </a:ext>
            </a:extLst>
          </p:cNvPr>
          <p:cNvGraphicFramePr>
            <a:graphicFrameLocks noGrp="1"/>
          </p:cNvGraphicFramePr>
          <p:nvPr>
            <p:extLst>
              <p:ext uri="{D42A27DB-BD31-4B8C-83A1-F6EECF244321}">
                <p14:modId xmlns:p14="http://schemas.microsoft.com/office/powerpoint/2010/main" val="1701499264"/>
              </p:ext>
            </p:extLst>
          </p:nvPr>
        </p:nvGraphicFramePr>
        <p:xfrm>
          <a:off x="862379" y="1258631"/>
          <a:ext cx="10775358" cy="5004000"/>
        </p:xfrm>
        <a:graphic>
          <a:graphicData uri="http://schemas.openxmlformats.org/drawingml/2006/table">
            <a:tbl>
              <a:tblPr firstRow="1" bandRow="1">
                <a:tableStyleId>{69CF1AB2-1976-4502-BF36-3FF5EA218861}</a:tableStyleId>
              </a:tblPr>
              <a:tblGrid>
                <a:gridCol w="5397019">
                  <a:extLst>
                    <a:ext uri="{9D8B030D-6E8A-4147-A177-3AD203B41FA5}">
                      <a16:colId xmlns:a16="http://schemas.microsoft.com/office/drawing/2014/main" val="3630160639"/>
                    </a:ext>
                  </a:extLst>
                </a:gridCol>
                <a:gridCol w="5378339">
                  <a:extLst>
                    <a:ext uri="{9D8B030D-6E8A-4147-A177-3AD203B41FA5}">
                      <a16:colId xmlns:a16="http://schemas.microsoft.com/office/drawing/2014/main" val="354713258"/>
                    </a:ext>
                  </a:extLst>
                </a:gridCol>
              </a:tblGrid>
              <a:tr h="2628000">
                <a:tc>
                  <a:txBody>
                    <a:bodyPr/>
                    <a:lstStyle/>
                    <a:p>
                      <a:pPr algn="ctr"/>
                      <a:endParaRPr lang="en-CA" sz="1200" b="1" i="0">
                        <a:latin typeface="Montserrat" pitchFamily="2" charset="77"/>
                      </a:endParaRPr>
                    </a:p>
                  </a:txBody>
                  <a:tcPr marL="91416" marR="91416" marT="45708" marB="45708">
                    <a:lnL w="12700" cap="flat" cmpd="sng" algn="ctr">
                      <a:noFill/>
                      <a:prstDash val="solid"/>
                      <a:round/>
                      <a:headEnd type="none" w="med" len="med"/>
                      <a:tailEnd type="none" w="med" len="med"/>
                    </a:lnL>
                    <a:lnR w="38100" cap="flat" cmpd="sng" algn="ctr">
                      <a:solidFill>
                        <a:schemeClr val="tx1"/>
                      </a:solidFill>
                      <a:prstDash val="dot"/>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dot"/>
                      <a:round/>
                      <a:headEnd type="none" w="med" len="med"/>
                      <a:tailEnd type="none" w="med" len="med"/>
                    </a:lnB>
                    <a:noFill/>
                  </a:tcPr>
                </a:tc>
                <a:tc>
                  <a:txBody>
                    <a:bodyPr/>
                    <a:lstStyle/>
                    <a:p>
                      <a:pPr algn="ctr"/>
                      <a:endParaRPr lang="en-CA" sz="1200" b="1" i="0">
                        <a:latin typeface="Montserrat" pitchFamily="2" charset="77"/>
                      </a:endParaRPr>
                    </a:p>
                  </a:txBody>
                  <a:tcPr marL="91416" marR="91416" marT="45708" marB="45708">
                    <a:lnL w="38100" cap="flat" cmpd="sng" algn="ctr">
                      <a:solidFill>
                        <a:schemeClr val="tx1"/>
                      </a:solidFill>
                      <a:prstDash val="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chemeClr val="tx1"/>
                      </a:solidFill>
                      <a:prstDash val="dot"/>
                      <a:round/>
                      <a:headEnd type="none" w="med" len="med"/>
                      <a:tailEnd type="none" w="med" len="med"/>
                    </a:lnB>
                    <a:noFill/>
                  </a:tcPr>
                </a:tc>
                <a:extLst>
                  <a:ext uri="{0D108BD9-81ED-4DB2-BD59-A6C34878D82A}">
                    <a16:rowId xmlns:a16="http://schemas.microsoft.com/office/drawing/2014/main" val="3171309847"/>
                  </a:ext>
                </a:extLst>
              </a:tr>
              <a:tr h="2376000">
                <a:tc>
                  <a:txBody>
                    <a:bodyPr/>
                    <a:lstStyle/>
                    <a:p>
                      <a:pPr algn="ctr"/>
                      <a:endParaRPr lang="en-CA" sz="1200" b="1" i="0">
                        <a:latin typeface="Montserrat" pitchFamily="2" charset="77"/>
                      </a:endParaRPr>
                    </a:p>
                  </a:txBody>
                  <a:tcPr marL="91416" marR="91416" marT="45708" marB="45708">
                    <a:lnL w="12700" cap="flat" cmpd="sng" algn="ctr">
                      <a:noFill/>
                      <a:prstDash val="solid"/>
                      <a:round/>
                      <a:headEnd type="none" w="med" len="med"/>
                      <a:tailEnd type="none" w="med" len="med"/>
                    </a:lnL>
                    <a:lnR w="38100" cap="flat" cmpd="sng" algn="ctr">
                      <a:solidFill>
                        <a:schemeClr val="tx1"/>
                      </a:solidFill>
                      <a:prstDash val="dot"/>
                      <a:round/>
                      <a:headEnd type="none" w="med" len="med"/>
                      <a:tailEnd type="none" w="med" len="med"/>
                    </a:lnR>
                    <a:lnT w="38100" cap="flat" cmpd="sng" algn="ctr">
                      <a:solidFill>
                        <a:schemeClr val="tx1"/>
                      </a:solidFill>
                      <a:prstDash val="dot"/>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CA" sz="1200" b="1" i="0">
                        <a:latin typeface="Montserrat" pitchFamily="2" charset="77"/>
                      </a:endParaRPr>
                    </a:p>
                  </a:txBody>
                  <a:tcPr marL="91416" marR="91416" marT="45708" marB="45708">
                    <a:lnL w="38100" cap="flat" cmpd="sng" algn="ctr">
                      <a:solidFill>
                        <a:schemeClr val="tx1"/>
                      </a:solidFill>
                      <a:prstDash val="dot"/>
                      <a:round/>
                      <a:headEnd type="none" w="med" len="med"/>
                      <a:tailEnd type="none" w="med" len="med"/>
                    </a:lnL>
                    <a:lnR w="12700" cap="flat" cmpd="sng" algn="ctr">
                      <a:noFill/>
                      <a:prstDash val="solid"/>
                      <a:round/>
                      <a:headEnd type="none" w="med" len="med"/>
                      <a:tailEnd type="none" w="med" len="med"/>
                    </a:lnR>
                    <a:lnT w="38100" cap="flat" cmpd="sng" algn="ctr">
                      <a:solidFill>
                        <a:schemeClr val="tx1"/>
                      </a:solidFill>
                      <a:prstDash val="dot"/>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666196268"/>
                  </a:ext>
                </a:extLst>
              </a:tr>
            </a:tbl>
          </a:graphicData>
        </a:graphic>
      </p:graphicFrame>
      <p:sp>
        <p:nvSpPr>
          <p:cNvPr id="54" name="Rectangle 23">
            <a:extLst>
              <a:ext uri="{FF2B5EF4-FFF2-40B4-BE49-F238E27FC236}">
                <a16:creationId xmlns:a16="http://schemas.microsoft.com/office/drawing/2014/main" id="{F8AA4634-EBFE-4FCB-AD74-B225D757D1F4}"/>
              </a:ext>
            </a:extLst>
          </p:cNvPr>
          <p:cNvSpPr/>
          <p:nvPr/>
        </p:nvSpPr>
        <p:spPr>
          <a:xfrm>
            <a:off x="6331272" y="4007083"/>
            <a:ext cx="5306465" cy="2275438"/>
          </a:xfrm>
          <a:prstGeom prst="rect">
            <a:avLst/>
          </a:prstGeom>
          <a:solidFill>
            <a:schemeClr val="accent6">
              <a:alpha val="80000"/>
            </a:schemeClr>
          </a:solidFill>
          <a:ln w="12700" cap="flat" cmpd="sng" algn="ctr">
            <a:noFill/>
            <a:prstDash val="solid"/>
            <a:miter lim="800000"/>
          </a:ln>
          <a:effectLst/>
        </p:spPr>
        <p:txBody>
          <a:bodyPr rtlCol="0" anchor="b"/>
          <a:lstStyle/>
          <a:p>
            <a:pPr algn="r" defTabSz="914218">
              <a:defRPr/>
            </a:pPr>
            <a:r>
              <a:rPr lang="en-CA" sz="1400" b="1" kern="0">
                <a:solidFill>
                  <a:srgbClr val="FFFFFF"/>
                </a:solidFill>
                <a:latin typeface="Roboto Condensed Light" panose="02000000000000000000" pitchFamily="2" charset="0"/>
                <a:ea typeface="Roboto Condensed Light" panose="02000000000000000000" pitchFamily="2" charset="0"/>
              </a:rPr>
              <a:t>Cost Reduction</a:t>
            </a:r>
            <a:endParaRPr lang="en-US" sz="1400" b="1" kern="0">
              <a:solidFill>
                <a:srgbClr val="FFFFFF"/>
              </a:solidFill>
              <a:latin typeface="Roboto Condensed Light" panose="02000000000000000000" pitchFamily="2" charset="0"/>
              <a:ea typeface="Roboto Condensed Light" panose="02000000000000000000" pitchFamily="2" charset="0"/>
            </a:endParaRPr>
          </a:p>
        </p:txBody>
      </p:sp>
      <p:sp>
        <p:nvSpPr>
          <p:cNvPr id="53" name="Rectangle 23">
            <a:extLst>
              <a:ext uri="{FF2B5EF4-FFF2-40B4-BE49-F238E27FC236}">
                <a16:creationId xmlns:a16="http://schemas.microsoft.com/office/drawing/2014/main" id="{06BF8473-5104-4B70-843B-3BDA0CA1094E}"/>
              </a:ext>
            </a:extLst>
          </p:cNvPr>
          <p:cNvSpPr/>
          <p:nvPr/>
        </p:nvSpPr>
        <p:spPr>
          <a:xfrm>
            <a:off x="6324087" y="1256308"/>
            <a:ext cx="5306465" cy="2494943"/>
          </a:xfrm>
          <a:prstGeom prst="rect">
            <a:avLst/>
          </a:prstGeom>
          <a:solidFill>
            <a:srgbClr val="002060">
              <a:alpha val="80000"/>
            </a:srgbClr>
          </a:solidFill>
          <a:ln w="12700" cap="flat" cmpd="sng" algn="ctr">
            <a:noFill/>
            <a:prstDash val="solid"/>
            <a:miter lim="800000"/>
          </a:ln>
          <a:effectLst/>
        </p:spPr>
        <p:txBody>
          <a:bodyPr rtlCol="0" anchor="t"/>
          <a:lstStyle/>
          <a:p>
            <a:pPr algn="r" defTabSz="914218">
              <a:defRPr/>
            </a:pPr>
            <a:r>
              <a:rPr lang="en-CA" sz="1400" b="1" kern="0">
                <a:solidFill>
                  <a:srgbClr val="FFFFFF"/>
                </a:solidFill>
                <a:latin typeface="Roboto Condensed Light" panose="02000000000000000000" pitchFamily="2" charset="0"/>
                <a:ea typeface="Roboto Condensed Light" panose="02000000000000000000" pitchFamily="2" charset="0"/>
              </a:rPr>
              <a:t>Operational efficiency </a:t>
            </a:r>
          </a:p>
        </p:txBody>
      </p:sp>
      <p:sp>
        <p:nvSpPr>
          <p:cNvPr id="52" name="Rectangle 23">
            <a:extLst>
              <a:ext uri="{FF2B5EF4-FFF2-40B4-BE49-F238E27FC236}">
                <a16:creationId xmlns:a16="http://schemas.microsoft.com/office/drawing/2014/main" id="{FF089A84-7639-4814-A700-965423B92F0C}"/>
              </a:ext>
            </a:extLst>
          </p:cNvPr>
          <p:cNvSpPr/>
          <p:nvPr/>
        </p:nvSpPr>
        <p:spPr>
          <a:xfrm>
            <a:off x="862380" y="4007083"/>
            <a:ext cx="5299280" cy="2264261"/>
          </a:xfrm>
          <a:prstGeom prst="rect">
            <a:avLst/>
          </a:prstGeom>
          <a:solidFill>
            <a:srgbClr val="00B050">
              <a:alpha val="80000"/>
            </a:srgbClr>
          </a:solidFill>
          <a:ln w="12700" cap="flat" cmpd="sng" algn="ctr">
            <a:noFill/>
            <a:prstDash val="solid"/>
            <a:miter lim="800000"/>
          </a:ln>
          <a:effectLst/>
        </p:spPr>
        <p:txBody>
          <a:bodyPr rtlCol="0" anchor="b"/>
          <a:lstStyle/>
          <a:p>
            <a:pPr defTabSz="914218">
              <a:defRPr/>
            </a:pPr>
            <a:r>
              <a:rPr lang="en-CA" sz="1400" b="1" kern="0">
                <a:solidFill>
                  <a:srgbClr val="FFFFFF"/>
                </a:solidFill>
                <a:latin typeface="Roboto Condensed Light" panose="02000000000000000000" pitchFamily="2" charset="0"/>
                <a:ea typeface="Roboto Condensed Light" panose="02000000000000000000" pitchFamily="2" charset="0"/>
              </a:rPr>
              <a:t>Service Enablement</a:t>
            </a:r>
            <a:endParaRPr lang="en-US" sz="1400" b="1" kern="0">
              <a:solidFill>
                <a:srgbClr val="FFFFFF"/>
              </a:solidFill>
              <a:latin typeface="Roboto Condensed Light" panose="02000000000000000000" pitchFamily="2" charset="0"/>
              <a:ea typeface="Roboto Condensed Light" panose="02000000000000000000" pitchFamily="2" charset="0"/>
            </a:endParaRPr>
          </a:p>
        </p:txBody>
      </p:sp>
      <p:sp>
        <p:nvSpPr>
          <p:cNvPr id="51" name="Rectangle 23">
            <a:extLst>
              <a:ext uri="{FF2B5EF4-FFF2-40B4-BE49-F238E27FC236}">
                <a16:creationId xmlns:a16="http://schemas.microsoft.com/office/drawing/2014/main" id="{D5057E75-F7BC-4187-8A1C-AA6C6DC5F862}"/>
              </a:ext>
            </a:extLst>
          </p:cNvPr>
          <p:cNvSpPr/>
          <p:nvPr/>
        </p:nvSpPr>
        <p:spPr>
          <a:xfrm>
            <a:off x="866169" y="1264102"/>
            <a:ext cx="5295491" cy="2487150"/>
          </a:xfrm>
          <a:prstGeom prst="rect">
            <a:avLst/>
          </a:prstGeom>
          <a:solidFill>
            <a:srgbClr val="2576B7">
              <a:alpha val="80000"/>
            </a:srgbClr>
          </a:solidFill>
          <a:ln w="12700" cap="flat" cmpd="sng" algn="ctr">
            <a:noFill/>
            <a:prstDash val="solid"/>
            <a:miter lim="800000"/>
          </a:ln>
          <a:effectLst/>
        </p:spPr>
        <p:txBody>
          <a:bodyPr rtlCol="0" anchor="t"/>
          <a:lstStyle/>
          <a:p>
            <a:pPr defTabSz="914218">
              <a:defRPr/>
            </a:pPr>
            <a:r>
              <a:rPr lang="en-CA" sz="1400" b="1" kern="0">
                <a:solidFill>
                  <a:srgbClr val="FFFFFF"/>
                </a:solidFill>
                <a:latin typeface="Roboto Condensed Light" panose="02000000000000000000" pitchFamily="2" charset="0"/>
                <a:ea typeface="Roboto Condensed Light" panose="02000000000000000000" pitchFamily="2" charset="0"/>
              </a:rPr>
              <a:t>Stakeholders reach</a:t>
            </a:r>
            <a:endParaRPr lang="en-US" sz="1400" b="1" kern="0">
              <a:solidFill>
                <a:srgbClr val="FFFFFF"/>
              </a:solidFill>
              <a:latin typeface="Roboto Condensed Light" panose="02000000000000000000" pitchFamily="2" charset="0"/>
              <a:ea typeface="Roboto Condensed Light" panose="02000000000000000000" pitchFamily="2" charset="0"/>
            </a:endParaRPr>
          </a:p>
        </p:txBody>
      </p:sp>
      <p:sp>
        <p:nvSpPr>
          <p:cNvPr id="2" name="Title 1">
            <a:extLst>
              <a:ext uri="{FF2B5EF4-FFF2-40B4-BE49-F238E27FC236}">
                <a16:creationId xmlns:a16="http://schemas.microsoft.com/office/drawing/2014/main" id="{C5F4CCC6-80C1-8F4E-8DDB-F4AF5BE8FCC3}"/>
              </a:ext>
            </a:extLst>
          </p:cNvPr>
          <p:cNvSpPr>
            <a:spLocks noGrp="1"/>
          </p:cNvSpPr>
          <p:nvPr>
            <p:ph type="title"/>
          </p:nvPr>
        </p:nvSpPr>
        <p:spPr>
          <a:xfrm>
            <a:off x="419491" y="280972"/>
            <a:ext cx="11315993" cy="500985"/>
          </a:xfrm>
        </p:spPr>
        <p:txBody>
          <a:bodyPr vert="horz" lIns="0" tIns="0" rIns="0" bIns="0" rtlCol="0" anchor="t" anchorCtr="0">
            <a:noAutofit/>
          </a:bodyPr>
          <a:lstStyle/>
          <a:p>
            <a:r>
              <a:rPr lang="en-US" sz="2800"/>
              <a:t>2023-25 Accomplishments: PUC IT Success &amp; Business Value Created</a:t>
            </a:r>
            <a:endParaRPr lang="en-CA" sz="2800"/>
          </a:p>
        </p:txBody>
      </p:sp>
      <p:sp>
        <p:nvSpPr>
          <p:cNvPr id="38" name="Rectangle 37">
            <a:extLst>
              <a:ext uri="{FF2B5EF4-FFF2-40B4-BE49-F238E27FC236}">
                <a16:creationId xmlns:a16="http://schemas.microsoft.com/office/drawing/2014/main" id="{4AD2D75F-3560-3747-A6F9-F010D7859F71}"/>
              </a:ext>
            </a:extLst>
          </p:cNvPr>
          <p:cNvSpPr/>
          <p:nvPr/>
        </p:nvSpPr>
        <p:spPr>
          <a:xfrm>
            <a:off x="107515" y="3675003"/>
            <a:ext cx="885860" cy="351696"/>
          </a:xfrm>
          <a:prstGeom prst="rect">
            <a:avLst/>
          </a:prstGeom>
          <a:solidFill>
            <a:schemeClr val="bg1"/>
          </a:solidFill>
          <a:ln w="47625" cap="flat" cmpd="sng" algn="ctr">
            <a:gradFill flip="none" rotWithShape="1">
              <a:gsLst>
                <a:gs pos="0">
                  <a:schemeClr val="bg1">
                    <a:lumMod val="85000"/>
                  </a:schemeClr>
                </a:gs>
                <a:gs pos="100000">
                  <a:schemeClr val="tx2">
                    <a:lumMod val="40000"/>
                    <a:lumOff val="60000"/>
                  </a:schemeClr>
                </a:gs>
              </a:gsLst>
              <a:lin ang="2700000" scaled="1"/>
              <a:tileRect/>
            </a:gradFill>
            <a:prstDash val="solid"/>
            <a:miter lim="800000"/>
          </a:ln>
          <a:effectLst>
            <a:glow rad="38100">
              <a:schemeClr val="bg1">
                <a:lumMod val="95000"/>
                <a:alpha val="19000"/>
              </a:schemeClr>
            </a:glow>
          </a:effectLst>
        </p:spPr>
        <p:txBody>
          <a:bodyPr rtlCol="0" anchor="ctr"/>
          <a:lstStyle/>
          <a:p>
            <a:pPr algn="ctr" defTabSz="554382">
              <a:lnSpc>
                <a:spcPct val="110000"/>
              </a:lnSpc>
              <a:defRPr/>
            </a:pPr>
            <a:r>
              <a:rPr lang="en-US" sz="1000">
                <a:solidFill>
                  <a:srgbClr val="494A4A">
                    <a:lumMod val="50000"/>
                  </a:srgbClr>
                </a:solidFill>
                <a:latin typeface="Roboto" panose="02000000000000000000" pitchFamily="2" charset="0"/>
                <a:ea typeface="Roboto" panose="02000000000000000000" pitchFamily="2" charset="0"/>
              </a:rPr>
              <a:t>Improved</a:t>
            </a:r>
          </a:p>
          <a:p>
            <a:pPr algn="ctr" defTabSz="554382">
              <a:lnSpc>
                <a:spcPct val="110000"/>
              </a:lnSpc>
              <a:defRPr/>
            </a:pPr>
            <a:r>
              <a:rPr lang="en-US" sz="1000">
                <a:solidFill>
                  <a:srgbClr val="494A4A">
                    <a:lumMod val="50000"/>
                  </a:srgbClr>
                </a:solidFill>
                <a:latin typeface="Roboto" panose="02000000000000000000" pitchFamily="2" charset="0"/>
                <a:ea typeface="Roboto" panose="02000000000000000000" pitchFamily="2" charset="0"/>
              </a:rPr>
              <a:t>Capabilities</a:t>
            </a:r>
            <a:endParaRPr lang="en-CA" sz="1200">
              <a:solidFill>
                <a:srgbClr val="494A4A">
                  <a:lumMod val="50000"/>
                </a:srgbClr>
              </a:solidFill>
              <a:latin typeface="Roboto" panose="02000000000000000000" pitchFamily="2" charset="0"/>
              <a:ea typeface="Roboto" panose="02000000000000000000" pitchFamily="2" charset="0"/>
            </a:endParaRPr>
          </a:p>
        </p:txBody>
      </p:sp>
      <p:sp>
        <p:nvSpPr>
          <p:cNvPr id="40" name="Rectangle 39">
            <a:extLst>
              <a:ext uri="{FF2B5EF4-FFF2-40B4-BE49-F238E27FC236}">
                <a16:creationId xmlns:a16="http://schemas.microsoft.com/office/drawing/2014/main" id="{AEC1258C-EA42-A94A-BBBA-53909F8A31D5}"/>
              </a:ext>
            </a:extLst>
          </p:cNvPr>
          <p:cNvSpPr/>
          <p:nvPr/>
        </p:nvSpPr>
        <p:spPr>
          <a:xfrm>
            <a:off x="5818934" y="6275590"/>
            <a:ext cx="885860" cy="351696"/>
          </a:xfrm>
          <a:prstGeom prst="rect">
            <a:avLst/>
          </a:prstGeom>
          <a:solidFill>
            <a:schemeClr val="bg1"/>
          </a:solidFill>
          <a:ln w="47625" cap="flat" cmpd="sng" algn="ctr">
            <a:gradFill flip="none" rotWithShape="1">
              <a:gsLst>
                <a:gs pos="0">
                  <a:schemeClr val="bg1">
                    <a:lumMod val="85000"/>
                  </a:schemeClr>
                </a:gs>
                <a:gs pos="100000">
                  <a:schemeClr val="tx2">
                    <a:lumMod val="40000"/>
                    <a:lumOff val="60000"/>
                  </a:schemeClr>
                </a:gs>
              </a:gsLst>
              <a:lin ang="2700000" scaled="1"/>
              <a:tileRect/>
            </a:gradFill>
            <a:prstDash val="solid"/>
            <a:miter lim="800000"/>
          </a:ln>
          <a:effectLst>
            <a:glow rad="38100">
              <a:schemeClr val="bg1">
                <a:lumMod val="95000"/>
                <a:alpha val="19000"/>
              </a:schemeClr>
            </a:glow>
          </a:effectLst>
        </p:spPr>
        <p:txBody>
          <a:bodyPr rtlCol="0" anchor="ctr"/>
          <a:lstStyle/>
          <a:p>
            <a:pPr algn="ctr" defTabSz="554382">
              <a:lnSpc>
                <a:spcPct val="110000"/>
              </a:lnSpc>
              <a:defRPr/>
            </a:pPr>
            <a:r>
              <a:rPr lang="en-US" sz="1000">
                <a:solidFill>
                  <a:srgbClr val="494A4A">
                    <a:lumMod val="50000"/>
                  </a:srgbClr>
                </a:solidFill>
                <a:latin typeface="Roboto" panose="02000000000000000000" pitchFamily="2" charset="0"/>
                <a:ea typeface="Roboto" panose="02000000000000000000" pitchFamily="2" charset="0"/>
              </a:rPr>
              <a:t>Inward</a:t>
            </a:r>
          </a:p>
          <a:p>
            <a:pPr algn="ctr" defTabSz="554382">
              <a:lnSpc>
                <a:spcPct val="110000"/>
              </a:lnSpc>
              <a:defRPr/>
            </a:pPr>
            <a:r>
              <a:rPr lang="en-US" sz="1000">
                <a:solidFill>
                  <a:srgbClr val="494A4A">
                    <a:lumMod val="50000"/>
                  </a:srgbClr>
                </a:solidFill>
                <a:latin typeface="Roboto" panose="02000000000000000000" pitchFamily="2" charset="0"/>
                <a:ea typeface="Roboto" panose="02000000000000000000" pitchFamily="2" charset="0"/>
              </a:rPr>
              <a:t>Value</a:t>
            </a:r>
            <a:endParaRPr lang="en-CA" sz="1200">
              <a:solidFill>
                <a:srgbClr val="494A4A">
                  <a:lumMod val="50000"/>
                </a:srgbClr>
              </a:solidFill>
              <a:latin typeface="Roboto" panose="02000000000000000000" pitchFamily="2" charset="0"/>
              <a:ea typeface="Roboto" panose="02000000000000000000" pitchFamily="2" charset="0"/>
            </a:endParaRPr>
          </a:p>
        </p:txBody>
      </p:sp>
      <p:sp>
        <p:nvSpPr>
          <p:cNvPr id="34" name="Rectangle 33">
            <a:extLst>
              <a:ext uri="{FF2B5EF4-FFF2-40B4-BE49-F238E27FC236}">
                <a16:creationId xmlns:a16="http://schemas.microsoft.com/office/drawing/2014/main" id="{DDF7098E-3DE1-47F0-89CA-7CE6D51C055F}"/>
              </a:ext>
            </a:extLst>
          </p:cNvPr>
          <p:cNvSpPr/>
          <p:nvPr/>
        </p:nvSpPr>
        <p:spPr>
          <a:xfrm>
            <a:off x="11221511" y="3727893"/>
            <a:ext cx="885860" cy="351696"/>
          </a:xfrm>
          <a:prstGeom prst="rect">
            <a:avLst/>
          </a:prstGeom>
          <a:solidFill>
            <a:schemeClr val="bg1"/>
          </a:solidFill>
          <a:ln w="47625" cap="flat" cmpd="sng" algn="ctr">
            <a:gradFill flip="none" rotWithShape="1">
              <a:gsLst>
                <a:gs pos="0">
                  <a:schemeClr val="bg1">
                    <a:lumMod val="85000"/>
                  </a:schemeClr>
                </a:gs>
                <a:gs pos="100000">
                  <a:schemeClr val="tx2">
                    <a:lumMod val="40000"/>
                    <a:lumOff val="60000"/>
                  </a:schemeClr>
                </a:gs>
              </a:gsLst>
              <a:lin ang="2700000" scaled="1"/>
              <a:tileRect/>
            </a:gradFill>
            <a:prstDash val="solid"/>
            <a:miter lim="800000"/>
          </a:ln>
          <a:effectLst>
            <a:glow rad="38100">
              <a:schemeClr val="bg1">
                <a:lumMod val="95000"/>
                <a:alpha val="19000"/>
              </a:schemeClr>
            </a:glow>
          </a:effectLst>
        </p:spPr>
        <p:txBody>
          <a:bodyPr rtlCol="0" anchor="ctr"/>
          <a:lstStyle/>
          <a:p>
            <a:pPr algn="ctr" defTabSz="914218">
              <a:defRPr/>
            </a:pPr>
            <a:r>
              <a:rPr lang="en-US" sz="1000" kern="0">
                <a:latin typeface="Roboto Light" panose="02000000000000000000" pitchFamily="2" charset="0"/>
                <a:ea typeface="Roboto Light" panose="02000000000000000000" pitchFamily="2" charset="0"/>
              </a:rPr>
              <a:t>Financial Benefit</a:t>
            </a:r>
            <a:endParaRPr lang="en-CA" sz="1000" kern="0">
              <a:latin typeface="Roboto Light" panose="02000000000000000000" pitchFamily="2" charset="0"/>
              <a:ea typeface="Roboto Light" panose="02000000000000000000" pitchFamily="2" charset="0"/>
            </a:endParaRPr>
          </a:p>
        </p:txBody>
      </p:sp>
      <p:sp>
        <p:nvSpPr>
          <p:cNvPr id="35" name="TextBox 34">
            <a:extLst>
              <a:ext uri="{FF2B5EF4-FFF2-40B4-BE49-F238E27FC236}">
                <a16:creationId xmlns:a16="http://schemas.microsoft.com/office/drawing/2014/main" id="{3AFCC8F1-E1AF-42A2-B46C-7B1DFFB2505E}"/>
              </a:ext>
            </a:extLst>
          </p:cNvPr>
          <p:cNvSpPr txBox="1"/>
          <p:nvPr/>
        </p:nvSpPr>
        <p:spPr>
          <a:xfrm>
            <a:off x="10252444" y="4455362"/>
            <a:ext cx="930955" cy="290891"/>
          </a:xfrm>
          <a:prstGeom prst="rect">
            <a:avLst/>
          </a:prstGeom>
          <a:noFill/>
        </p:spPr>
        <p:txBody>
          <a:bodyPr wrap="square" lIns="0" tIns="0" rIns="0" bIns="0" numCol="1" spcCol="360000" rtlCol="0" anchor="ctr" anchorCtr="0">
            <a:noAutofit/>
          </a:bodyPr>
          <a:lstStyle/>
          <a:p>
            <a:pPr algn="ctr" defTabSz="554382">
              <a:lnSpc>
                <a:spcPct val="110000"/>
              </a:lnSpc>
              <a:defRPr/>
            </a:pPr>
            <a:r>
              <a:rPr lang="en-US" sz="1000">
                <a:solidFill>
                  <a:srgbClr val="494A4A">
                    <a:lumMod val="50000"/>
                  </a:srgbClr>
                </a:solidFill>
                <a:latin typeface="Roboto" panose="02000000000000000000" pitchFamily="2" charset="0"/>
                <a:ea typeface="Roboto" panose="02000000000000000000" pitchFamily="2" charset="0"/>
              </a:rPr>
              <a:t>Financial</a:t>
            </a:r>
          </a:p>
          <a:p>
            <a:pPr algn="ctr" defTabSz="554382">
              <a:lnSpc>
                <a:spcPct val="110000"/>
              </a:lnSpc>
              <a:defRPr/>
            </a:pPr>
            <a:r>
              <a:rPr lang="en-US" sz="1000">
                <a:solidFill>
                  <a:srgbClr val="494A4A">
                    <a:lumMod val="50000"/>
                  </a:srgbClr>
                </a:solidFill>
                <a:latin typeface="Roboto" panose="02000000000000000000" pitchFamily="2" charset="0"/>
                <a:ea typeface="Roboto" panose="02000000000000000000" pitchFamily="2" charset="0"/>
              </a:rPr>
              <a:t>Benefit</a:t>
            </a:r>
            <a:endParaRPr lang="en-CA" sz="1200">
              <a:solidFill>
                <a:srgbClr val="494A4A">
                  <a:lumMod val="50000"/>
                </a:srgbClr>
              </a:solidFill>
              <a:latin typeface="Roboto" panose="02000000000000000000" pitchFamily="2" charset="0"/>
              <a:ea typeface="Roboto" panose="02000000000000000000" pitchFamily="2" charset="0"/>
            </a:endParaRPr>
          </a:p>
        </p:txBody>
      </p:sp>
      <p:sp>
        <p:nvSpPr>
          <p:cNvPr id="42" name="Rectangle 41">
            <a:extLst>
              <a:ext uri="{FF2B5EF4-FFF2-40B4-BE49-F238E27FC236}">
                <a16:creationId xmlns:a16="http://schemas.microsoft.com/office/drawing/2014/main" id="{102A81B4-9D0F-4B0A-ADB7-3189E38DA1ED}"/>
              </a:ext>
            </a:extLst>
          </p:cNvPr>
          <p:cNvSpPr/>
          <p:nvPr/>
        </p:nvSpPr>
        <p:spPr>
          <a:xfrm>
            <a:off x="5784568" y="855998"/>
            <a:ext cx="885860" cy="351696"/>
          </a:xfrm>
          <a:prstGeom prst="rect">
            <a:avLst/>
          </a:prstGeom>
          <a:solidFill>
            <a:schemeClr val="bg1"/>
          </a:solidFill>
          <a:ln w="47625" cap="flat" cmpd="sng" algn="ctr">
            <a:gradFill flip="none" rotWithShape="1">
              <a:gsLst>
                <a:gs pos="0">
                  <a:schemeClr val="bg1">
                    <a:lumMod val="85000"/>
                  </a:schemeClr>
                </a:gs>
                <a:gs pos="100000">
                  <a:schemeClr val="tx2">
                    <a:lumMod val="40000"/>
                    <a:lumOff val="60000"/>
                  </a:schemeClr>
                </a:gs>
              </a:gsLst>
              <a:lin ang="2700000" scaled="1"/>
              <a:tileRect/>
            </a:gradFill>
            <a:prstDash val="solid"/>
            <a:miter lim="800000"/>
          </a:ln>
          <a:effectLst>
            <a:glow rad="38100">
              <a:schemeClr val="bg1">
                <a:lumMod val="95000"/>
                <a:alpha val="19000"/>
              </a:schemeClr>
            </a:glow>
          </a:effectLst>
        </p:spPr>
        <p:txBody>
          <a:bodyPr rtlCol="0" anchor="ctr"/>
          <a:lstStyle/>
          <a:p>
            <a:pPr algn="ctr" defTabSz="554382">
              <a:lnSpc>
                <a:spcPct val="110000"/>
              </a:lnSpc>
              <a:defRPr/>
            </a:pPr>
            <a:r>
              <a:rPr lang="en-US" sz="1000">
                <a:solidFill>
                  <a:srgbClr val="494A4A">
                    <a:lumMod val="50000"/>
                  </a:srgbClr>
                </a:solidFill>
                <a:latin typeface="Roboto" panose="02000000000000000000" pitchFamily="2" charset="0"/>
                <a:ea typeface="Roboto" panose="02000000000000000000" pitchFamily="2" charset="0"/>
              </a:rPr>
              <a:t>Outward</a:t>
            </a:r>
          </a:p>
          <a:p>
            <a:pPr algn="ctr" defTabSz="554382">
              <a:lnSpc>
                <a:spcPct val="110000"/>
              </a:lnSpc>
              <a:defRPr/>
            </a:pPr>
            <a:r>
              <a:rPr lang="en-US" sz="1000">
                <a:solidFill>
                  <a:srgbClr val="494A4A">
                    <a:lumMod val="50000"/>
                  </a:srgbClr>
                </a:solidFill>
                <a:latin typeface="Roboto" panose="02000000000000000000" pitchFamily="2" charset="0"/>
                <a:ea typeface="Roboto" panose="02000000000000000000" pitchFamily="2" charset="0"/>
              </a:rPr>
              <a:t>Value</a:t>
            </a:r>
            <a:endParaRPr lang="en-CA" sz="1200">
              <a:solidFill>
                <a:srgbClr val="494A4A">
                  <a:lumMod val="50000"/>
                </a:srgbClr>
              </a:solidFill>
              <a:latin typeface="Roboto" panose="02000000000000000000" pitchFamily="2" charset="0"/>
              <a:ea typeface="Roboto" panose="02000000000000000000" pitchFamily="2" charset="0"/>
            </a:endParaRPr>
          </a:p>
        </p:txBody>
      </p:sp>
      <p:sp>
        <p:nvSpPr>
          <p:cNvPr id="25" name="Rectangle: Rounded Corners 24">
            <a:extLst>
              <a:ext uri="{FF2B5EF4-FFF2-40B4-BE49-F238E27FC236}">
                <a16:creationId xmlns:a16="http://schemas.microsoft.com/office/drawing/2014/main" id="{E176CE8D-0C0F-4DD2-8E4F-2E324DE25A7B}"/>
              </a:ext>
            </a:extLst>
          </p:cNvPr>
          <p:cNvSpPr/>
          <p:nvPr/>
        </p:nvSpPr>
        <p:spPr>
          <a:xfrm>
            <a:off x="8550268" y="2815547"/>
            <a:ext cx="1474976" cy="302322"/>
          </a:xfrm>
          <a:prstGeom prst="roundRect">
            <a:avLst>
              <a:gd name="adj" fmla="val 0"/>
            </a:avLst>
          </a:prstGeom>
          <a:gradFill>
            <a:gsLst>
              <a:gs pos="100000">
                <a:schemeClr val="accent1">
                  <a:lumMod val="50000"/>
                </a:schemeClr>
              </a:gs>
              <a:gs pos="0">
                <a:schemeClr val="accent1">
                  <a:lumMod val="75000"/>
                </a:schemeClr>
              </a:gs>
            </a:gsLst>
            <a:lin ang="2700000" scaled="1"/>
          </a:gradFill>
          <a:ln w="1905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lIns="53986" tIns="53986" rIns="53986" bIns="53986" rtlCol="0" anchor="ctr"/>
          <a:lstStyle/>
          <a:p>
            <a:pPr algn="ctr" defTabSz="554382">
              <a:defRPr/>
            </a:pPr>
            <a:r>
              <a:rPr lang="en-US" sz="900" b="1">
                <a:solidFill>
                  <a:srgbClr val="FFFFFF"/>
                </a:solidFill>
                <a:latin typeface="Montserrat" pitchFamily="2" charset="77"/>
                <a:ea typeface="Roboto" panose="02000000000000000000" pitchFamily="2" charset="0"/>
              </a:rPr>
              <a:t>Semi-Annual challenge discovery</a:t>
            </a:r>
            <a:endParaRPr lang="en-CA" sz="900" b="1">
              <a:solidFill>
                <a:srgbClr val="FFFFFF"/>
              </a:solidFill>
              <a:latin typeface="Montserrat" pitchFamily="2" charset="77"/>
              <a:ea typeface="Roboto" panose="02000000000000000000" pitchFamily="2" charset="0"/>
            </a:endParaRPr>
          </a:p>
        </p:txBody>
      </p:sp>
      <p:sp>
        <p:nvSpPr>
          <p:cNvPr id="26" name="Rectangle: Rounded Corners 25">
            <a:extLst>
              <a:ext uri="{FF2B5EF4-FFF2-40B4-BE49-F238E27FC236}">
                <a16:creationId xmlns:a16="http://schemas.microsoft.com/office/drawing/2014/main" id="{9B9E85CC-4482-47EE-AA6A-746CCD3AF585}"/>
              </a:ext>
            </a:extLst>
          </p:cNvPr>
          <p:cNvSpPr/>
          <p:nvPr/>
        </p:nvSpPr>
        <p:spPr>
          <a:xfrm>
            <a:off x="6691945" y="1670642"/>
            <a:ext cx="1474976" cy="302322"/>
          </a:xfrm>
          <a:prstGeom prst="roundRect">
            <a:avLst>
              <a:gd name="adj" fmla="val 0"/>
            </a:avLst>
          </a:prstGeom>
          <a:gradFill>
            <a:gsLst>
              <a:gs pos="100000">
                <a:schemeClr val="accent1">
                  <a:lumMod val="50000"/>
                </a:schemeClr>
              </a:gs>
              <a:gs pos="0">
                <a:schemeClr val="accent1">
                  <a:lumMod val="75000"/>
                </a:schemeClr>
              </a:gs>
            </a:gsLst>
            <a:lin ang="2700000" scaled="1"/>
          </a:gradFill>
          <a:ln w="1905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lIns="53986" tIns="53986" rIns="53986" bIns="53986" rtlCol="0" anchor="ctr"/>
          <a:lstStyle/>
          <a:p>
            <a:pPr algn="ctr" defTabSz="554382">
              <a:defRPr/>
            </a:pPr>
            <a:r>
              <a:rPr lang="en-US" sz="900" b="1">
                <a:solidFill>
                  <a:srgbClr val="FFFFFF"/>
                </a:solidFill>
                <a:latin typeface="Montserrat" pitchFamily="2" charset="77"/>
                <a:ea typeface="Roboto" panose="02000000000000000000" pitchFamily="2" charset="0"/>
              </a:rPr>
              <a:t>Project Valence</a:t>
            </a:r>
            <a:endParaRPr lang="en-CA" sz="900" b="1">
              <a:solidFill>
                <a:srgbClr val="FFFFFF"/>
              </a:solidFill>
              <a:latin typeface="Montserrat" pitchFamily="2" charset="77"/>
              <a:ea typeface="Roboto" panose="02000000000000000000" pitchFamily="2" charset="0"/>
            </a:endParaRPr>
          </a:p>
        </p:txBody>
      </p:sp>
      <p:sp>
        <p:nvSpPr>
          <p:cNvPr id="60" name="Rectangle: Rounded Corners 59">
            <a:extLst>
              <a:ext uri="{FF2B5EF4-FFF2-40B4-BE49-F238E27FC236}">
                <a16:creationId xmlns:a16="http://schemas.microsoft.com/office/drawing/2014/main" id="{8F60427F-4366-4F95-8896-ACC8483F2C1B}"/>
              </a:ext>
            </a:extLst>
          </p:cNvPr>
          <p:cNvSpPr/>
          <p:nvPr/>
        </p:nvSpPr>
        <p:spPr>
          <a:xfrm>
            <a:off x="6704792" y="2211301"/>
            <a:ext cx="1462129" cy="319181"/>
          </a:xfrm>
          <a:prstGeom prst="roundRect">
            <a:avLst>
              <a:gd name="adj" fmla="val 0"/>
            </a:avLst>
          </a:prstGeom>
          <a:gradFill>
            <a:gsLst>
              <a:gs pos="100000">
                <a:schemeClr val="accent1">
                  <a:lumMod val="50000"/>
                </a:schemeClr>
              </a:gs>
              <a:gs pos="0">
                <a:schemeClr val="accent1">
                  <a:lumMod val="75000"/>
                </a:schemeClr>
              </a:gs>
            </a:gsLst>
            <a:lin ang="2700000" scaled="1"/>
          </a:gradFill>
          <a:ln w="1905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lIns="53986" tIns="53986" rIns="53986" bIns="53986" rtlCol="0" anchor="ctr"/>
          <a:lstStyle/>
          <a:p>
            <a:pPr algn="ctr" defTabSz="554382">
              <a:defRPr/>
            </a:pPr>
            <a:r>
              <a:rPr lang="en-US" sz="900" b="1">
                <a:solidFill>
                  <a:srgbClr val="FFFFFF"/>
                </a:solidFill>
                <a:latin typeface="Montserrat" pitchFamily="2" charset="77"/>
                <a:ea typeface="Roboto" panose="02000000000000000000" pitchFamily="2" charset="0"/>
              </a:rPr>
              <a:t>Project Phoenix</a:t>
            </a:r>
            <a:endParaRPr lang="en-CA" sz="900" b="1">
              <a:solidFill>
                <a:srgbClr val="FFFFFF"/>
              </a:solidFill>
              <a:latin typeface="Montserrat" pitchFamily="2" charset="77"/>
              <a:ea typeface="Roboto" panose="02000000000000000000" pitchFamily="2" charset="0"/>
            </a:endParaRPr>
          </a:p>
        </p:txBody>
      </p:sp>
      <p:sp>
        <p:nvSpPr>
          <p:cNvPr id="64" name="Rectangle: Rounded Corners 63">
            <a:extLst>
              <a:ext uri="{FF2B5EF4-FFF2-40B4-BE49-F238E27FC236}">
                <a16:creationId xmlns:a16="http://schemas.microsoft.com/office/drawing/2014/main" id="{33551AB5-9F8D-404E-AC1F-1A83B48154DF}"/>
              </a:ext>
            </a:extLst>
          </p:cNvPr>
          <p:cNvSpPr/>
          <p:nvPr/>
        </p:nvSpPr>
        <p:spPr>
          <a:xfrm>
            <a:off x="6704792" y="2807600"/>
            <a:ext cx="1462129" cy="319181"/>
          </a:xfrm>
          <a:prstGeom prst="roundRect">
            <a:avLst>
              <a:gd name="adj" fmla="val 0"/>
            </a:avLst>
          </a:prstGeom>
          <a:gradFill>
            <a:gsLst>
              <a:gs pos="100000">
                <a:schemeClr val="accent1">
                  <a:lumMod val="50000"/>
                </a:schemeClr>
              </a:gs>
              <a:gs pos="0">
                <a:schemeClr val="accent1">
                  <a:lumMod val="75000"/>
                </a:schemeClr>
              </a:gs>
            </a:gsLst>
            <a:lin ang="2700000" scaled="1"/>
          </a:gradFill>
          <a:ln w="1905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lIns="53986" tIns="53986" rIns="53986" bIns="53986" rtlCol="0" anchor="ctr"/>
          <a:lstStyle/>
          <a:p>
            <a:pPr algn="ctr" defTabSz="554382">
              <a:defRPr/>
            </a:pPr>
            <a:r>
              <a:rPr lang="en-US" sz="900" b="1">
                <a:solidFill>
                  <a:srgbClr val="FFFFFF"/>
                </a:solidFill>
                <a:latin typeface="Montserrat" pitchFamily="2" charset="77"/>
                <a:ea typeface="Roboto" panose="02000000000000000000" pitchFamily="2" charset="0"/>
              </a:rPr>
              <a:t>Laptop Replacement</a:t>
            </a:r>
            <a:endParaRPr lang="en-CA" sz="900" b="1">
              <a:solidFill>
                <a:srgbClr val="FFFFFF"/>
              </a:solidFill>
              <a:latin typeface="Montserrat" pitchFamily="2" charset="77"/>
              <a:ea typeface="Roboto" panose="02000000000000000000" pitchFamily="2" charset="0"/>
            </a:endParaRPr>
          </a:p>
        </p:txBody>
      </p:sp>
      <p:sp>
        <p:nvSpPr>
          <p:cNvPr id="65" name="Rectangle: Rounded Corners 64">
            <a:extLst>
              <a:ext uri="{FF2B5EF4-FFF2-40B4-BE49-F238E27FC236}">
                <a16:creationId xmlns:a16="http://schemas.microsoft.com/office/drawing/2014/main" id="{2763A452-C5A9-4BE0-A952-0F2B30F3DDF0}"/>
              </a:ext>
            </a:extLst>
          </p:cNvPr>
          <p:cNvSpPr/>
          <p:nvPr/>
        </p:nvSpPr>
        <p:spPr>
          <a:xfrm>
            <a:off x="8542062" y="1668874"/>
            <a:ext cx="1470335" cy="302322"/>
          </a:xfrm>
          <a:prstGeom prst="roundRect">
            <a:avLst>
              <a:gd name="adj" fmla="val 0"/>
            </a:avLst>
          </a:prstGeom>
          <a:gradFill>
            <a:gsLst>
              <a:gs pos="100000">
                <a:schemeClr val="accent1">
                  <a:lumMod val="50000"/>
                </a:schemeClr>
              </a:gs>
              <a:gs pos="0">
                <a:schemeClr val="accent1">
                  <a:lumMod val="75000"/>
                </a:schemeClr>
              </a:gs>
            </a:gsLst>
            <a:lin ang="2700000" scaled="1"/>
          </a:gradFill>
          <a:ln w="1905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lIns="53986" tIns="53986" rIns="53986" bIns="53986" rtlCol="0" anchor="ctr"/>
          <a:lstStyle/>
          <a:p>
            <a:pPr algn="ctr" defTabSz="554382">
              <a:defRPr/>
            </a:pPr>
            <a:r>
              <a:rPr lang="en-US" sz="900" b="1">
                <a:solidFill>
                  <a:srgbClr val="FFFFFF"/>
                </a:solidFill>
                <a:latin typeface="Montserrat" pitchFamily="2" charset="77"/>
                <a:ea typeface="Roboto" panose="02000000000000000000" pitchFamily="2" charset="0"/>
              </a:rPr>
              <a:t>Agency Move</a:t>
            </a:r>
            <a:endParaRPr lang="en-CA" sz="900" b="1">
              <a:solidFill>
                <a:srgbClr val="FFFFFF"/>
              </a:solidFill>
              <a:latin typeface="Montserrat" pitchFamily="2" charset="77"/>
              <a:ea typeface="Roboto" panose="02000000000000000000" pitchFamily="2" charset="0"/>
            </a:endParaRPr>
          </a:p>
        </p:txBody>
      </p:sp>
      <p:sp>
        <p:nvSpPr>
          <p:cNvPr id="44" name="Arrow: Right 43">
            <a:extLst>
              <a:ext uri="{FF2B5EF4-FFF2-40B4-BE49-F238E27FC236}">
                <a16:creationId xmlns:a16="http://schemas.microsoft.com/office/drawing/2014/main" id="{3596EBA9-71F0-43D7-A461-2A19FC6C4051}"/>
              </a:ext>
            </a:extLst>
          </p:cNvPr>
          <p:cNvSpPr/>
          <p:nvPr/>
        </p:nvSpPr>
        <p:spPr>
          <a:xfrm>
            <a:off x="4569726" y="6238566"/>
            <a:ext cx="1202938" cy="543324"/>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14309">
              <a:defRPr/>
            </a:pPr>
            <a:r>
              <a:rPr lang="en-US" sz="900" b="1">
                <a:solidFill>
                  <a:srgbClr val="FFFFFF"/>
                </a:solidFill>
                <a:latin typeface="Calibri" panose="020F0502020204030204"/>
              </a:rPr>
              <a:t>Internal  to IT</a:t>
            </a:r>
            <a:endParaRPr lang="en-CA" sz="900" b="1">
              <a:solidFill>
                <a:srgbClr val="FFFFFF"/>
              </a:solidFill>
              <a:latin typeface="Calibri" panose="020F0502020204030204"/>
            </a:endParaRPr>
          </a:p>
        </p:txBody>
      </p:sp>
      <p:sp>
        <p:nvSpPr>
          <p:cNvPr id="45" name="Arrow: Left 44">
            <a:extLst>
              <a:ext uri="{FF2B5EF4-FFF2-40B4-BE49-F238E27FC236}">
                <a16:creationId xmlns:a16="http://schemas.microsoft.com/office/drawing/2014/main" id="{E4F41CA4-65D2-4D9F-8D2E-A770F3968C9F}"/>
              </a:ext>
            </a:extLst>
          </p:cNvPr>
          <p:cNvSpPr/>
          <p:nvPr/>
        </p:nvSpPr>
        <p:spPr>
          <a:xfrm>
            <a:off x="6739158" y="730593"/>
            <a:ext cx="1148101" cy="477101"/>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14309">
              <a:defRPr/>
            </a:pPr>
            <a:r>
              <a:rPr lang="en-US" sz="900" b="1">
                <a:solidFill>
                  <a:srgbClr val="FFFFFF"/>
                </a:solidFill>
                <a:latin typeface="Calibri" panose="020F0502020204030204"/>
              </a:rPr>
              <a:t>External to  IT</a:t>
            </a:r>
            <a:endParaRPr lang="en-CA" sz="900" b="1">
              <a:solidFill>
                <a:srgbClr val="FFFFFF"/>
              </a:solidFill>
              <a:latin typeface="Calibri" panose="020F0502020204030204"/>
            </a:endParaRPr>
          </a:p>
        </p:txBody>
      </p:sp>
      <p:sp>
        <p:nvSpPr>
          <p:cNvPr id="11" name="Rectangle: Rounded Corners 10">
            <a:extLst>
              <a:ext uri="{FF2B5EF4-FFF2-40B4-BE49-F238E27FC236}">
                <a16:creationId xmlns:a16="http://schemas.microsoft.com/office/drawing/2014/main" id="{DC43B022-7A4C-BE25-FCE4-EA00E8B1A704}"/>
              </a:ext>
            </a:extLst>
          </p:cNvPr>
          <p:cNvSpPr/>
          <p:nvPr/>
        </p:nvSpPr>
        <p:spPr>
          <a:xfrm>
            <a:off x="1260268" y="4809514"/>
            <a:ext cx="1474976" cy="302322"/>
          </a:xfrm>
          <a:prstGeom prst="roundRect">
            <a:avLst>
              <a:gd name="adj" fmla="val 0"/>
            </a:avLst>
          </a:prstGeom>
          <a:gradFill>
            <a:gsLst>
              <a:gs pos="100000">
                <a:schemeClr val="accent1">
                  <a:lumMod val="50000"/>
                </a:schemeClr>
              </a:gs>
              <a:gs pos="0">
                <a:schemeClr val="accent1">
                  <a:lumMod val="75000"/>
                </a:schemeClr>
              </a:gs>
            </a:gsLst>
            <a:lin ang="2700000" scaled="1"/>
          </a:gradFill>
          <a:ln w="1905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lIns="53986" tIns="53986" rIns="53986" bIns="53986" rtlCol="0" anchor="ctr"/>
          <a:lstStyle/>
          <a:p>
            <a:pPr algn="ctr" defTabSz="554382">
              <a:defRPr/>
            </a:pPr>
            <a:r>
              <a:rPr lang="en-US" sz="900" b="1">
                <a:solidFill>
                  <a:srgbClr val="FFFFFF"/>
                </a:solidFill>
                <a:latin typeface="Montserrat" pitchFamily="2" charset="77"/>
                <a:ea typeface="Roboto" panose="02000000000000000000" pitchFamily="2" charset="0"/>
              </a:rPr>
              <a:t>Employee ID sync with AD</a:t>
            </a:r>
            <a:endParaRPr lang="en-CA" sz="900" b="1">
              <a:solidFill>
                <a:srgbClr val="FFFFFF"/>
              </a:solidFill>
              <a:latin typeface="Montserrat" pitchFamily="2" charset="77"/>
              <a:ea typeface="Roboto" panose="02000000000000000000" pitchFamily="2" charset="0"/>
            </a:endParaRPr>
          </a:p>
        </p:txBody>
      </p:sp>
      <p:sp>
        <p:nvSpPr>
          <p:cNvPr id="13" name="Rectangle: Rounded Corners 12">
            <a:extLst>
              <a:ext uri="{FF2B5EF4-FFF2-40B4-BE49-F238E27FC236}">
                <a16:creationId xmlns:a16="http://schemas.microsoft.com/office/drawing/2014/main" id="{24633433-D738-DC2A-6376-05D35F2B8B68}"/>
              </a:ext>
            </a:extLst>
          </p:cNvPr>
          <p:cNvSpPr/>
          <p:nvPr/>
        </p:nvSpPr>
        <p:spPr>
          <a:xfrm>
            <a:off x="1260268" y="4298486"/>
            <a:ext cx="1474976" cy="302322"/>
          </a:xfrm>
          <a:prstGeom prst="roundRect">
            <a:avLst>
              <a:gd name="adj" fmla="val 0"/>
            </a:avLst>
          </a:prstGeom>
          <a:gradFill>
            <a:gsLst>
              <a:gs pos="100000">
                <a:schemeClr val="accent1">
                  <a:lumMod val="50000"/>
                </a:schemeClr>
              </a:gs>
              <a:gs pos="0">
                <a:schemeClr val="accent1">
                  <a:lumMod val="75000"/>
                </a:schemeClr>
              </a:gs>
            </a:gsLst>
            <a:lin ang="2700000" scaled="1"/>
          </a:gradFill>
          <a:ln w="1905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lIns="53986" tIns="53986" rIns="53986" bIns="53986" rtlCol="0" anchor="ctr"/>
          <a:lstStyle/>
          <a:p>
            <a:pPr algn="ctr" defTabSz="554382">
              <a:defRPr/>
            </a:pPr>
            <a:r>
              <a:rPr lang="en-US" sz="900" b="1">
                <a:solidFill>
                  <a:srgbClr val="FFFFFF"/>
                </a:solidFill>
                <a:latin typeface="Montserrat" pitchFamily="2" charset="77"/>
                <a:ea typeface="Roboto" panose="02000000000000000000" pitchFamily="2" charset="0"/>
              </a:rPr>
              <a:t>RSPF Business Process Mapping</a:t>
            </a:r>
            <a:endParaRPr lang="en-CA" sz="900" b="1">
              <a:solidFill>
                <a:srgbClr val="FFFFFF"/>
              </a:solidFill>
              <a:latin typeface="Montserrat" pitchFamily="2" charset="77"/>
              <a:ea typeface="Roboto" panose="02000000000000000000" pitchFamily="2" charset="0"/>
            </a:endParaRPr>
          </a:p>
        </p:txBody>
      </p:sp>
      <p:sp>
        <p:nvSpPr>
          <p:cNvPr id="16" name="Rectangle: Rounded Corners 15">
            <a:extLst>
              <a:ext uri="{FF2B5EF4-FFF2-40B4-BE49-F238E27FC236}">
                <a16:creationId xmlns:a16="http://schemas.microsoft.com/office/drawing/2014/main" id="{8988BAAC-AB93-7DA4-DDAD-DB646EB59B88}"/>
              </a:ext>
            </a:extLst>
          </p:cNvPr>
          <p:cNvSpPr/>
          <p:nvPr/>
        </p:nvSpPr>
        <p:spPr>
          <a:xfrm>
            <a:off x="8550268" y="2230591"/>
            <a:ext cx="1462129" cy="302322"/>
          </a:xfrm>
          <a:prstGeom prst="roundRect">
            <a:avLst>
              <a:gd name="adj" fmla="val 0"/>
            </a:avLst>
          </a:prstGeom>
          <a:gradFill>
            <a:gsLst>
              <a:gs pos="100000">
                <a:schemeClr val="accent1">
                  <a:lumMod val="50000"/>
                </a:schemeClr>
              </a:gs>
              <a:gs pos="0">
                <a:schemeClr val="accent1">
                  <a:lumMod val="75000"/>
                </a:schemeClr>
              </a:gs>
            </a:gsLst>
            <a:lin ang="2700000" scaled="1"/>
          </a:gradFill>
          <a:ln w="1905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lIns="53986" tIns="53986" rIns="53986" bIns="53986" rtlCol="0" anchor="ctr"/>
          <a:lstStyle/>
          <a:p>
            <a:pPr algn="ctr" defTabSz="554382">
              <a:defRPr/>
            </a:pPr>
            <a:r>
              <a:rPr lang="en-US" sz="900" b="1">
                <a:solidFill>
                  <a:srgbClr val="FFFFFF"/>
                </a:solidFill>
                <a:latin typeface="Montserrat" pitchFamily="2" charset="77"/>
                <a:ea typeface="Roboto" panose="02000000000000000000" pitchFamily="2" charset="0"/>
              </a:rPr>
              <a:t>Retiring Physical Servers</a:t>
            </a:r>
            <a:endParaRPr lang="en-CA" sz="900" b="1">
              <a:solidFill>
                <a:srgbClr val="FFFFFF"/>
              </a:solidFill>
              <a:latin typeface="Montserrat" pitchFamily="2" charset="77"/>
              <a:ea typeface="Roboto" panose="02000000000000000000" pitchFamily="2" charset="0"/>
            </a:endParaRPr>
          </a:p>
        </p:txBody>
      </p:sp>
      <p:sp>
        <p:nvSpPr>
          <p:cNvPr id="17" name="Rectangle: Rounded Corners 16">
            <a:extLst>
              <a:ext uri="{FF2B5EF4-FFF2-40B4-BE49-F238E27FC236}">
                <a16:creationId xmlns:a16="http://schemas.microsoft.com/office/drawing/2014/main" id="{D55F1334-AA25-2544-0ECE-36B3AC5C31A9}"/>
              </a:ext>
            </a:extLst>
          </p:cNvPr>
          <p:cNvSpPr/>
          <p:nvPr/>
        </p:nvSpPr>
        <p:spPr>
          <a:xfrm>
            <a:off x="2536203" y="3699621"/>
            <a:ext cx="1462129" cy="311969"/>
          </a:xfrm>
          <a:prstGeom prst="roundRect">
            <a:avLst>
              <a:gd name="adj" fmla="val 0"/>
            </a:avLst>
          </a:prstGeom>
          <a:gradFill>
            <a:gsLst>
              <a:gs pos="100000">
                <a:schemeClr val="accent1">
                  <a:lumMod val="50000"/>
                </a:schemeClr>
              </a:gs>
              <a:gs pos="0">
                <a:schemeClr val="accent1">
                  <a:lumMod val="75000"/>
                </a:schemeClr>
              </a:gs>
            </a:gsLst>
            <a:lin ang="2700000" scaled="1"/>
          </a:gradFill>
          <a:ln w="1905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lIns="53986" tIns="53986" rIns="53986" bIns="53986" rtlCol="0" anchor="ctr"/>
          <a:lstStyle/>
          <a:p>
            <a:pPr algn="ctr" defTabSz="554382">
              <a:defRPr/>
            </a:pPr>
            <a:r>
              <a:rPr lang="en-US" sz="900" b="1">
                <a:solidFill>
                  <a:srgbClr val="FFFFFF"/>
                </a:solidFill>
                <a:latin typeface="Montserrat" pitchFamily="2" charset="77"/>
                <a:ea typeface="Roboto" panose="02000000000000000000" pitchFamily="2" charset="0"/>
              </a:rPr>
              <a:t>Network Equipment Upgrade</a:t>
            </a:r>
            <a:endParaRPr lang="en-CA" sz="900" b="1">
              <a:solidFill>
                <a:srgbClr val="FFFFFF"/>
              </a:solidFill>
              <a:latin typeface="Montserrat" pitchFamily="2" charset="77"/>
              <a:ea typeface="Roboto" panose="02000000000000000000" pitchFamily="2" charset="0"/>
            </a:endParaRPr>
          </a:p>
        </p:txBody>
      </p:sp>
      <p:sp>
        <p:nvSpPr>
          <p:cNvPr id="3" name="Rectangle: Rounded Corners 2">
            <a:extLst>
              <a:ext uri="{FF2B5EF4-FFF2-40B4-BE49-F238E27FC236}">
                <a16:creationId xmlns:a16="http://schemas.microsoft.com/office/drawing/2014/main" id="{41C2D44B-7225-0BA7-E96C-B4475822017C}"/>
              </a:ext>
            </a:extLst>
          </p:cNvPr>
          <p:cNvSpPr/>
          <p:nvPr/>
        </p:nvSpPr>
        <p:spPr>
          <a:xfrm>
            <a:off x="3099391" y="4298485"/>
            <a:ext cx="1470335" cy="302322"/>
          </a:xfrm>
          <a:prstGeom prst="roundRect">
            <a:avLst>
              <a:gd name="adj" fmla="val 0"/>
            </a:avLst>
          </a:prstGeom>
          <a:gradFill>
            <a:gsLst>
              <a:gs pos="100000">
                <a:schemeClr val="accent1">
                  <a:lumMod val="50000"/>
                </a:schemeClr>
              </a:gs>
              <a:gs pos="0">
                <a:schemeClr val="accent1">
                  <a:lumMod val="75000"/>
                </a:schemeClr>
              </a:gs>
            </a:gsLst>
            <a:lin ang="2700000" scaled="1"/>
          </a:gradFill>
          <a:ln w="1905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lIns="53986" tIns="53986" rIns="53986" bIns="53986" rtlCol="0" anchor="ctr"/>
          <a:lstStyle/>
          <a:p>
            <a:pPr algn="ctr" defTabSz="554382">
              <a:defRPr/>
            </a:pPr>
            <a:r>
              <a:rPr lang="en-US" sz="900" b="1">
                <a:solidFill>
                  <a:srgbClr val="FFFFFF"/>
                </a:solidFill>
                <a:latin typeface="Montserrat" pitchFamily="2" charset="77"/>
                <a:ea typeface="Roboto" panose="02000000000000000000" pitchFamily="2" charset="0"/>
              </a:rPr>
              <a:t>Implemented Network Monitoring</a:t>
            </a:r>
            <a:endParaRPr lang="en-CA" sz="900" b="1">
              <a:solidFill>
                <a:srgbClr val="FFFFFF"/>
              </a:solidFill>
              <a:latin typeface="Montserrat" pitchFamily="2" charset="77"/>
              <a:ea typeface="Roboto" panose="02000000000000000000" pitchFamily="2" charset="0"/>
            </a:endParaRPr>
          </a:p>
        </p:txBody>
      </p:sp>
      <p:sp>
        <p:nvSpPr>
          <p:cNvPr id="4" name="Rectangle: Rounded Corners 3">
            <a:extLst>
              <a:ext uri="{FF2B5EF4-FFF2-40B4-BE49-F238E27FC236}">
                <a16:creationId xmlns:a16="http://schemas.microsoft.com/office/drawing/2014/main" id="{031C81B7-1211-D07E-DFFF-4C04BA9D4AF9}"/>
              </a:ext>
            </a:extLst>
          </p:cNvPr>
          <p:cNvSpPr/>
          <p:nvPr/>
        </p:nvSpPr>
        <p:spPr>
          <a:xfrm>
            <a:off x="1260268" y="2201457"/>
            <a:ext cx="1470335" cy="302322"/>
          </a:xfrm>
          <a:prstGeom prst="roundRect">
            <a:avLst>
              <a:gd name="adj" fmla="val 0"/>
            </a:avLst>
          </a:prstGeom>
          <a:gradFill>
            <a:gsLst>
              <a:gs pos="100000">
                <a:schemeClr val="accent1">
                  <a:lumMod val="50000"/>
                </a:schemeClr>
              </a:gs>
              <a:gs pos="0">
                <a:schemeClr val="accent1">
                  <a:lumMod val="75000"/>
                </a:schemeClr>
              </a:gs>
            </a:gsLst>
            <a:lin ang="2700000" scaled="1"/>
          </a:gradFill>
          <a:ln w="1905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lIns="53986" tIns="53986" rIns="53986" bIns="53986" rtlCol="0" anchor="ctr"/>
          <a:lstStyle/>
          <a:p>
            <a:pPr algn="ctr" defTabSz="554382">
              <a:defRPr/>
            </a:pPr>
            <a:r>
              <a:rPr lang="en-US" sz="900" b="1">
                <a:solidFill>
                  <a:srgbClr val="FFFFFF"/>
                </a:solidFill>
                <a:latin typeface="Montserrat" pitchFamily="2" charset="77"/>
                <a:ea typeface="Roboto" panose="02000000000000000000" pitchFamily="2" charset="0"/>
              </a:rPr>
              <a:t>Setup SSO for multiple applications</a:t>
            </a:r>
            <a:endParaRPr lang="en-CA" sz="900" b="1">
              <a:solidFill>
                <a:srgbClr val="FFFFFF"/>
              </a:solidFill>
              <a:latin typeface="Montserrat" pitchFamily="2" charset="77"/>
              <a:ea typeface="Roboto" panose="02000000000000000000" pitchFamily="2" charset="0"/>
            </a:endParaRPr>
          </a:p>
        </p:txBody>
      </p:sp>
      <p:sp>
        <p:nvSpPr>
          <p:cNvPr id="5" name="Rectangle: Rounded Corners 4">
            <a:extLst>
              <a:ext uri="{FF2B5EF4-FFF2-40B4-BE49-F238E27FC236}">
                <a16:creationId xmlns:a16="http://schemas.microsoft.com/office/drawing/2014/main" id="{866FC4DC-3A7C-07FB-3440-DDBCC36B1D04}"/>
              </a:ext>
            </a:extLst>
          </p:cNvPr>
          <p:cNvSpPr/>
          <p:nvPr/>
        </p:nvSpPr>
        <p:spPr>
          <a:xfrm>
            <a:off x="1260268" y="1668874"/>
            <a:ext cx="1470335" cy="302322"/>
          </a:xfrm>
          <a:prstGeom prst="roundRect">
            <a:avLst>
              <a:gd name="adj" fmla="val 0"/>
            </a:avLst>
          </a:prstGeom>
          <a:gradFill>
            <a:gsLst>
              <a:gs pos="100000">
                <a:schemeClr val="accent1">
                  <a:lumMod val="50000"/>
                </a:schemeClr>
              </a:gs>
              <a:gs pos="0">
                <a:schemeClr val="accent1">
                  <a:lumMod val="75000"/>
                </a:schemeClr>
              </a:gs>
            </a:gsLst>
            <a:lin ang="2700000" scaled="1"/>
          </a:gradFill>
          <a:ln w="1905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lIns="53986" tIns="53986" rIns="53986" bIns="53986" rtlCol="0" anchor="ctr"/>
          <a:lstStyle/>
          <a:p>
            <a:pPr algn="ctr" defTabSz="554382">
              <a:defRPr/>
            </a:pPr>
            <a:r>
              <a:rPr lang="en-US" sz="900" b="1">
                <a:solidFill>
                  <a:srgbClr val="FFFFFF"/>
                </a:solidFill>
                <a:latin typeface="Montserrat" pitchFamily="2" charset="77"/>
                <a:ea typeface="Roboto" panose="02000000000000000000" pitchFamily="2" charset="0"/>
              </a:rPr>
              <a:t>Intune Migration</a:t>
            </a:r>
            <a:endParaRPr lang="en-CA" sz="900" b="1">
              <a:solidFill>
                <a:srgbClr val="FFFFFF"/>
              </a:solidFill>
              <a:latin typeface="Montserrat" pitchFamily="2" charset="77"/>
              <a:ea typeface="Roboto" panose="02000000000000000000" pitchFamily="2" charset="0"/>
            </a:endParaRPr>
          </a:p>
        </p:txBody>
      </p:sp>
      <p:sp>
        <p:nvSpPr>
          <p:cNvPr id="6" name="Rectangle: Rounded Corners 5">
            <a:extLst>
              <a:ext uri="{FF2B5EF4-FFF2-40B4-BE49-F238E27FC236}">
                <a16:creationId xmlns:a16="http://schemas.microsoft.com/office/drawing/2014/main" id="{B894F169-7842-45DD-461A-F54692C89C5D}"/>
              </a:ext>
            </a:extLst>
          </p:cNvPr>
          <p:cNvSpPr/>
          <p:nvPr/>
        </p:nvSpPr>
        <p:spPr>
          <a:xfrm>
            <a:off x="6691945" y="4298485"/>
            <a:ext cx="1470335" cy="302322"/>
          </a:xfrm>
          <a:prstGeom prst="roundRect">
            <a:avLst>
              <a:gd name="adj" fmla="val 0"/>
            </a:avLst>
          </a:prstGeom>
          <a:gradFill>
            <a:gsLst>
              <a:gs pos="100000">
                <a:schemeClr val="accent1">
                  <a:lumMod val="50000"/>
                </a:schemeClr>
              </a:gs>
              <a:gs pos="0">
                <a:schemeClr val="accent1">
                  <a:lumMod val="75000"/>
                </a:schemeClr>
              </a:gs>
            </a:gsLst>
            <a:lin ang="2700000" scaled="1"/>
          </a:gradFill>
          <a:ln w="1905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lIns="53986" tIns="53986" rIns="53986" bIns="53986" rtlCol="0" anchor="ctr"/>
          <a:lstStyle/>
          <a:p>
            <a:pPr algn="ctr" defTabSz="554382">
              <a:defRPr/>
            </a:pPr>
            <a:r>
              <a:rPr lang="en-US" sz="900" b="1">
                <a:solidFill>
                  <a:srgbClr val="FFFFFF"/>
                </a:solidFill>
                <a:latin typeface="Montserrat" pitchFamily="2" charset="77"/>
                <a:ea typeface="Roboto" panose="02000000000000000000" pitchFamily="2" charset="0"/>
              </a:rPr>
              <a:t>Migrated SCCM Server</a:t>
            </a:r>
            <a:endParaRPr lang="en-CA" sz="900" b="1">
              <a:solidFill>
                <a:srgbClr val="FFFFFF"/>
              </a:solidFill>
              <a:latin typeface="Montserrat" pitchFamily="2" charset="77"/>
              <a:ea typeface="Roboto" panose="02000000000000000000" pitchFamily="2" charset="0"/>
            </a:endParaRPr>
          </a:p>
        </p:txBody>
      </p:sp>
      <p:sp>
        <p:nvSpPr>
          <p:cNvPr id="7" name="Rectangle: Rounded Corners 6">
            <a:extLst>
              <a:ext uri="{FF2B5EF4-FFF2-40B4-BE49-F238E27FC236}">
                <a16:creationId xmlns:a16="http://schemas.microsoft.com/office/drawing/2014/main" id="{8A8A2285-FFB0-EF58-6219-1DB29AC6B8E3}"/>
              </a:ext>
            </a:extLst>
          </p:cNvPr>
          <p:cNvSpPr/>
          <p:nvPr/>
        </p:nvSpPr>
        <p:spPr>
          <a:xfrm>
            <a:off x="1260268" y="2759995"/>
            <a:ext cx="1462129" cy="319181"/>
          </a:xfrm>
          <a:prstGeom prst="roundRect">
            <a:avLst>
              <a:gd name="adj" fmla="val 0"/>
            </a:avLst>
          </a:prstGeom>
          <a:gradFill>
            <a:gsLst>
              <a:gs pos="100000">
                <a:schemeClr val="accent1">
                  <a:lumMod val="50000"/>
                </a:schemeClr>
              </a:gs>
              <a:gs pos="0">
                <a:schemeClr val="accent1">
                  <a:lumMod val="75000"/>
                </a:schemeClr>
              </a:gs>
            </a:gsLst>
            <a:lin ang="2700000" scaled="1"/>
          </a:gradFill>
          <a:ln w="1905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lIns="53986" tIns="53986" rIns="53986" bIns="53986" rtlCol="0" anchor="ctr"/>
          <a:lstStyle/>
          <a:p>
            <a:pPr algn="ctr" defTabSz="554382">
              <a:defRPr/>
            </a:pPr>
            <a:r>
              <a:rPr lang="en-US" sz="900" b="1">
                <a:solidFill>
                  <a:srgbClr val="FFFFFF"/>
                </a:solidFill>
                <a:latin typeface="Montserrat" pitchFamily="2" charset="77"/>
                <a:ea typeface="Roboto" panose="02000000000000000000" pitchFamily="2" charset="0"/>
              </a:rPr>
              <a:t>Created AI Usage Guide</a:t>
            </a:r>
            <a:endParaRPr lang="en-CA" sz="900" b="1">
              <a:solidFill>
                <a:srgbClr val="FFFFFF"/>
              </a:solidFill>
              <a:latin typeface="Montserrat" pitchFamily="2" charset="77"/>
              <a:ea typeface="Roboto" panose="02000000000000000000" pitchFamily="2" charset="0"/>
            </a:endParaRPr>
          </a:p>
        </p:txBody>
      </p:sp>
    </p:spTree>
    <p:extLst>
      <p:ext uri="{BB962C8B-B14F-4D97-AF65-F5344CB8AC3E}">
        <p14:creationId xmlns:p14="http://schemas.microsoft.com/office/powerpoint/2010/main" val="21053941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Placeholder 3">
            <a:extLst>
              <a:ext uri="{FF2B5EF4-FFF2-40B4-BE49-F238E27FC236}">
                <a16:creationId xmlns:a16="http://schemas.microsoft.com/office/drawing/2014/main" id="{CEA954FD-919E-F44A-A4AA-834AED889208}"/>
              </a:ext>
            </a:extLst>
          </p:cNvPr>
          <p:cNvSpPr txBox="1">
            <a:spLocks/>
          </p:cNvSpPr>
          <p:nvPr/>
        </p:nvSpPr>
        <p:spPr>
          <a:xfrm>
            <a:off x="895783" y="479112"/>
            <a:ext cx="10945812" cy="1335098"/>
          </a:xfrm>
          <a:prstGeom prst="rect">
            <a:avLst/>
          </a:prstGeom>
        </p:spPr>
        <p:txBody>
          <a:bodyPr lIns="0" tIns="0" rIns="0" bIns="0"/>
          <a:lstStyle>
            <a:lvl1pPr marL="0" indent="0">
              <a:lnSpc>
                <a:spcPct val="90000"/>
              </a:lnSpc>
              <a:buNone/>
              <a:defRPr sz="4400" b="1" i="0">
                <a:solidFill>
                  <a:srgbClr val="2576B7"/>
                </a:solidFill>
                <a:latin typeface="Montserrat SemiBold" pitchFamily="2" charset="77"/>
                <a:ea typeface="+mn-ea"/>
                <a:cs typeface="+mn-cs"/>
              </a:defRPr>
            </a:lvl1pPr>
            <a:lvl2pPr marL="277246">
              <a:defRPr sz="4400" b="1" i="0">
                <a:solidFill>
                  <a:schemeClr val="bg1"/>
                </a:solidFill>
                <a:latin typeface="Montserrat SemiBold" pitchFamily="2" charset="77"/>
                <a:ea typeface="+mn-ea"/>
                <a:cs typeface="+mn-cs"/>
              </a:defRPr>
            </a:lvl2pPr>
            <a:lvl3pPr marL="554492">
              <a:defRPr sz="4400" b="1" i="0">
                <a:solidFill>
                  <a:schemeClr val="bg1"/>
                </a:solidFill>
                <a:latin typeface="Montserrat SemiBold" pitchFamily="2" charset="77"/>
                <a:ea typeface="+mn-ea"/>
                <a:cs typeface="+mn-cs"/>
              </a:defRPr>
            </a:lvl3pPr>
            <a:lvl4pPr marL="831738">
              <a:defRPr sz="4400" b="1" i="0">
                <a:solidFill>
                  <a:schemeClr val="bg1"/>
                </a:solidFill>
                <a:latin typeface="Montserrat SemiBold" pitchFamily="2" charset="77"/>
                <a:ea typeface="+mn-ea"/>
                <a:cs typeface="+mn-cs"/>
              </a:defRPr>
            </a:lvl4pPr>
            <a:lvl5pPr marL="1108984">
              <a:defRPr sz="4400" b="1" i="0">
                <a:solidFill>
                  <a:schemeClr val="bg1"/>
                </a:solidFill>
                <a:latin typeface="Montserrat SemiBold" pitchFamily="2" charset="77"/>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4500" b="1" i="0" u="none" strike="noStrike" kern="0" cap="none" spc="0" normalizeH="0" baseline="0" noProof="0">
                <a:ln>
                  <a:noFill/>
                </a:ln>
                <a:solidFill>
                  <a:schemeClr val="tx2"/>
                </a:solidFill>
                <a:effectLst/>
                <a:uLnTx/>
                <a:uFillTx/>
                <a:latin typeface="Arial" panose="020B0604020202020204" pitchFamily="34" charset="0"/>
                <a:cs typeface="Arial" panose="020B0604020202020204" pitchFamily="34" charset="0"/>
              </a:rPr>
              <a:t>Five-Year Strategy &amp; </a:t>
            </a:r>
            <a:br>
              <a:rPr kumimoji="0" lang="en-US" sz="4500" b="1" i="0" u="none" strike="noStrike" kern="0" cap="none" spc="0" normalizeH="0" baseline="0" noProof="0">
                <a:ln>
                  <a:noFill/>
                </a:ln>
                <a:solidFill>
                  <a:schemeClr val="tx2"/>
                </a:solidFill>
                <a:effectLst/>
                <a:uLnTx/>
                <a:uFillTx/>
                <a:latin typeface="Arial" panose="020B0604020202020204" pitchFamily="34" charset="0"/>
                <a:cs typeface="Arial" panose="020B0604020202020204" pitchFamily="34" charset="0"/>
              </a:rPr>
            </a:br>
            <a:r>
              <a:rPr kumimoji="0" lang="en-US" sz="4500" b="1" i="0" u="none" strike="noStrike" kern="0" cap="none" spc="0" normalizeH="0" baseline="0" noProof="0">
                <a:ln>
                  <a:noFill/>
                </a:ln>
                <a:solidFill>
                  <a:schemeClr val="tx2"/>
                </a:solidFill>
                <a:effectLst/>
                <a:uLnTx/>
                <a:uFillTx/>
                <a:latin typeface="Arial" panose="020B0604020202020204" pitchFamily="34" charset="0"/>
                <a:cs typeface="Arial" panose="020B0604020202020204" pitchFamily="34" charset="0"/>
              </a:rPr>
              <a:t>Business Alignment </a:t>
            </a:r>
            <a:endParaRPr kumimoji="0" lang="en-CA" sz="4500" b="1" i="0" u="none" strike="noStrike" kern="0" cap="none" spc="0" normalizeH="0" baseline="0" noProof="0">
              <a:ln>
                <a:noFill/>
              </a:ln>
              <a:solidFill>
                <a:schemeClr val="tx2"/>
              </a:solidFill>
              <a:effectLst/>
              <a:uLnTx/>
              <a:uFillTx/>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83FBB05B-D5BC-114F-9A0D-5FC3CB97F2A0}"/>
              </a:ext>
            </a:extLst>
          </p:cNvPr>
          <p:cNvSpPr txBox="1"/>
          <p:nvPr/>
        </p:nvSpPr>
        <p:spPr>
          <a:xfrm>
            <a:off x="895783" y="2185685"/>
            <a:ext cx="6066691" cy="3800825"/>
          </a:xfrm>
          <a:prstGeom prst="rect">
            <a:avLst/>
          </a:prstGeom>
        </p:spPr>
        <p:txBody>
          <a:bodyPr wrap="none" lIns="0" tIns="0" rIns="0" bIns="0" numCol="1" spcCol="360000" rtlCol="0">
            <a:noAutofit/>
          </a:bodyPr>
          <a:lstStyle/>
          <a:p>
            <a:pPr>
              <a:lnSpc>
                <a:spcPct val="110000"/>
              </a:lnSpc>
            </a:pPr>
            <a:r>
              <a:rPr lang="en-US" sz="1600" b="1">
                <a:solidFill>
                  <a:schemeClr val="tx2"/>
                </a:solidFill>
                <a:ea typeface="Roboto" panose="02000000000000000000" pitchFamily="2" charset="0"/>
              </a:rPr>
              <a:t>This section includes:</a:t>
            </a:r>
            <a:endParaRPr lang="en-US" sz="1800">
              <a:solidFill>
                <a:srgbClr val="494A4A">
                  <a:lumMod val="50000"/>
                </a:srgbClr>
              </a:solidFill>
              <a:ea typeface="Roboto" panose="02000000000000000000" pitchFamily="2" charset="0"/>
            </a:endParaRPr>
          </a:p>
          <a:p>
            <a:pPr>
              <a:lnSpc>
                <a:spcPct val="110000"/>
              </a:lnSpc>
              <a:spcBef>
                <a:spcPts val="1200"/>
              </a:spcBef>
            </a:pPr>
            <a:r>
              <a:rPr lang="en-US" sz="1800">
                <a:solidFill>
                  <a:schemeClr val="tx2"/>
                </a:solidFill>
                <a:ea typeface="Roboto Light" panose="02000000000000000000" pitchFamily="2" charset="0"/>
              </a:rPr>
              <a:t>IT Strategy on a Page</a:t>
            </a:r>
          </a:p>
          <a:p>
            <a:pPr>
              <a:lnSpc>
                <a:spcPct val="110000"/>
              </a:lnSpc>
              <a:spcBef>
                <a:spcPts val="1200"/>
              </a:spcBef>
            </a:pPr>
            <a:r>
              <a:rPr lang="en-US" sz="1800">
                <a:solidFill>
                  <a:schemeClr val="tx2"/>
                </a:solidFill>
                <a:ea typeface="Roboto Light" panose="02000000000000000000" pitchFamily="2" charset="0"/>
              </a:rPr>
              <a:t>Message from the CIO</a:t>
            </a:r>
          </a:p>
          <a:p>
            <a:pPr>
              <a:lnSpc>
                <a:spcPct val="110000"/>
              </a:lnSpc>
              <a:spcBef>
                <a:spcPts val="1200"/>
              </a:spcBef>
            </a:pPr>
            <a:r>
              <a:rPr lang="en-US" sz="1800">
                <a:solidFill>
                  <a:schemeClr val="tx2"/>
                </a:solidFill>
                <a:ea typeface="Roboto Light" panose="02000000000000000000" pitchFamily="2" charset="0"/>
              </a:rPr>
              <a:t>IT Mission, Vision, Principles &amp; Planning Horizon</a:t>
            </a:r>
          </a:p>
          <a:p>
            <a:pPr>
              <a:lnSpc>
                <a:spcPct val="110000"/>
              </a:lnSpc>
              <a:spcBef>
                <a:spcPts val="1200"/>
              </a:spcBef>
            </a:pPr>
            <a:r>
              <a:rPr lang="en-US" sz="1800">
                <a:solidFill>
                  <a:schemeClr val="tx2"/>
                </a:solidFill>
                <a:ea typeface="Roboto Light" panose="02000000000000000000" pitchFamily="2" charset="0"/>
              </a:rPr>
              <a:t>IT Team</a:t>
            </a:r>
          </a:p>
          <a:p>
            <a:pPr>
              <a:lnSpc>
                <a:spcPct val="110000"/>
              </a:lnSpc>
              <a:spcBef>
                <a:spcPts val="1200"/>
              </a:spcBef>
            </a:pPr>
            <a:r>
              <a:rPr lang="en-US" sz="1800">
                <a:solidFill>
                  <a:schemeClr val="tx2"/>
                </a:solidFill>
                <a:ea typeface="Roboto Light" panose="02000000000000000000" pitchFamily="2" charset="0"/>
              </a:rPr>
              <a:t>Five-Year Business Support Initiatives</a:t>
            </a:r>
          </a:p>
          <a:p>
            <a:pPr>
              <a:lnSpc>
                <a:spcPct val="110000"/>
              </a:lnSpc>
              <a:spcBef>
                <a:spcPts val="1200"/>
              </a:spcBef>
            </a:pPr>
            <a:r>
              <a:rPr lang="en-US" sz="1800">
                <a:solidFill>
                  <a:schemeClr val="tx2"/>
                </a:solidFill>
                <a:ea typeface="Roboto Light" panose="02000000000000000000" pitchFamily="2" charset="0"/>
              </a:rPr>
              <a:t>Five-Year IT Excellence Initiatives</a:t>
            </a:r>
          </a:p>
          <a:p>
            <a:pPr>
              <a:lnSpc>
                <a:spcPct val="110000"/>
              </a:lnSpc>
              <a:spcBef>
                <a:spcPts val="1200"/>
              </a:spcBef>
            </a:pPr>
            <a:r>
              <a:rPr lang="en-US" sz="1800">
                <a:solidFill>
                  <a:schemeClr val="tx2"/>
                </a:solidFill>
                <a:ea typeface="Roboto Light" panose="02000000000000000000" pitchFamily="2" charset="0"/>
              </a:rPr>
              <a:t>Five-Year Innovation Initiatives</a:t>
            </a:r>
          </a:p>
          <a:p>
            <a:pPr>
              <a:lnSpc>
                <a:spcPct val="110000"/>
              </a:lnSpc>
              <a:spcBef>
                <a:spcPts val="1200"/>
              </a:spcBef>
            </a:pPr>
            <a:r>
              <a:rPr lang="en-US" sz="1800">
                <a:solidFill>
                  <a:schemeClr val="tx2"/>
                </a:solidFill>
                <a:ea typeface="Roboto Light" panose="02000000000000000000" pitchFamily="2" charset="0"/>
              </a:rPr>
              <a:t>Five-Year Key IT Initiatives Summaries</a:t>
            </a:r>
          </a:p>
          <a:p>
            <a:pPr>
              <a:lnSpc>
                <a:spcPct val="110000"/>
              </a:lnSpc>
            </a:pPr>
            <a:endParaRPr lang="en-CA" sz="1800">
              <a:solidFill>
                <a:srgbClr val="494A4A">
                  <a:lumMod val="50000"/>
                </a:srgbClr>
              </a:solidFill>
              <a:ea typeface="Roboto" panose="02000000000000000000" pitchFamily="2" charset="0"/>
            </a:endParaRPr>
          </a:p>
        </p:txBody>
      </p:sp>
      <p:cxnSp>
        <p:nvCxnSpPr>
          <p:cNvPr id="3" name="Straight Connector 2">
            <a:extLst>
              <a:ext uri="{FF2B5EF4-FFF2-40B4-BE49-F238E27FC236}">
                <a16:creationId xmlns:a16="http://schemas.microsoft.com/office/drawing/2014/main" id="{BCB1A502-0812-E876-88C9-1B82283C66DD}"/>
              </a:ext>
            </a:extLst>
          </p:cNvPr>
          <p:cNvCxnSpPr/>
          <p:nvPr/>
        </p:nvCxnSpPr>
        <p:spPr>
          <a:xfrm>
            <a:off x="635174" y="-7525"/>
            <a:ext cx="16232" cy="6874566"/>
          </a:xfrm>
          <a:prstGeom prst="line">
            <a:avLst/>
          </a:prstGeom>
          <a:ln w="76200">
            <a:solidFill>
              <a:srgbClr val="90AF3E"/>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1A77F148-8C54-88B1-2DFE-0BB743490F89}"/>
              </a:ext>
            </a:extLst>
          </p:cNvPr>
          <p:cNvCxnSpPr/>
          <p:nvPr/>
        </p:nvCxnSpPr>
        <p:spPr>
          <a:xfrm>
            <a:off x="488135" y="-7525"/>
            <a:ext cx="16232" cy="6874566"/>
          </a:xfrm>
          <a:prstGeom prst="line">
            <a:avLst/>
          </a:prstGeom>
          <a:ln w="76200">
            <a:solidFill>
              <a:srgbClr val="00579B"/>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6FDB1469-20F1-671A-3EA3-9D57D60B0C8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686142" y="5261516"/>
            <a:ext cx="2000457" cy="1117372"/>
          </a:xfrm>
          <a:prstGeom prst="rect">
            <a:avLst/>
          </a:prstGeom>
        </p:spPr>
      </p:pic>
      <p:sp>
        <p:nvSpPr>
          <p:cNvPr id="6" name="Rectangle 5">
            <a:extLst>
              <a:ext uri="{FF2B5EF4-FFF2-40B4-BE49-F238E27FC236}">
                <a16:creationId xmlns:a16="http://schemas.microsoft.com/office/drawing/2014/main" id="{3A4BB9BD-1DA6-5C9E-0085-A5D3E45D6112}"/>
              </a:ext>
            </a:extLst>
          </p:cNvPr>
          <p:cNvSpPr/>
          <p:nvPr/>
        </p:nvSpPr>
        <p:spPr>
          <a:xfrm>
            <a:off x="1" y="0"/>
            <a:ext cx="376182" cy="6874566"/>
          </a:xfrm>
          <a:prstGeom prst="rect">
            <a:avLst/>
          </a:prstGeom>
          <a:solidFill>
            <a:srgbClr val="00579B">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4343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AFF6D-6CE1-4803-0DF0-A3BBA4C584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9B94C3-B1E7-5E5C-C8B9-4872CB70C7A0}"/>
              </a:ext>
            </a:extLst>
          </p:cNvPr>
          <p:cNvSpPr>
            <a:spLocks noGrp="1"/>
          </p:cNvSpPr>
          <p:nvPr>
            <p:ph type="title"/>
          </p:nvPr>
        </p:nvSpPr>
        <p:spPr>
          <a:xfrm>
            <a:off x="354106" y="372737"/>
            <a:ext cx="11503114" cy="1130188"/>
          </a:xfrm>
        </p:spPr>
        <p:txBody>
          <a:bodyPr vert="horz" lIns="0" tIns="0" rIns="0" bIns="0" rtlCol="0" anchor="t" anchorCtr="0">
            <a:noAutofit/>
          </a:bodyPr>
          <a:lstStyle/>
          <a:p>
            <a:r>
              <a:rPr lang="en-US" sz="3600" b="1" dirty="0">
                <a:latin typeface="+mj-lt"/>
              </a:rPr>
              <a:t>Annual Progress Report</a:t>
            </a:r>
          </a:p>
        </p:txBody>
      </p:sp>
      <p:pic>
        <p:nvPicPr>
          <p:cNvPr id="3" name="Picture 2">
            <a:extLst>
              <a:ext uri="{FF2B5EF4-FFF2-40B4-BE49-F238E27FC236}">
                <a16:creationId xmlns:a16="http://schemas.microsoft.com/office/drawing/2014/main" id="{0C2ECFFF-95CB-F0E7-0457-447AD3F1D5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015" y="6273155"/>
            <a:ext cx="706441" cy="396142"/>
          </a:xfrm>
          <a:prstGeom prst="rect">
            <a:avLst/>
          </a:prstGeom>
        </p:spPr>
      </p:pic>
      <p:cxnSp>
        <p:nvCxnSpPr>
          <p:cNvPr id="5" name="Straight Connector 4">
            <a:extLst>
              <a:ext uri="{FF2B5EF4-FFF2-40B4-BE49-F238E27FC236}">
                <a16:creationId xmlns:a16="http://schemas.microsoft.com/office/drawing/2014/main" id="{A690CA48-4DFD-3CEF-6810-27D30945F3D5}"/>
              </a:ext>
            </a:extLst>
          </p:cNvPr>
          <p:cNvCxnSpPr>
            <a:cxnSpLocks/>
          </p:cNvCxnSpPr>
          <p:nvPr/>
        </p:nvCxnSpPr>
        <p:spPr>
          <a:xfrm>
            <a:off x="355015" y="1026035"/>
            <a:ext cx="11503610" cy="0"/>
          </a:xfrm>
          <a:prstGeom prst="line">
            <a:avLst/>
          </a:prstGeom>
          <a:ln>
            <a:solidFill>
              <a:srgbClr val="1F4057"/>
            </a:solidFill>
          </a:ln>
        </p:spPr>
        <p:style>
          <a:lnRef idx="1">
            <a:schemeClr val="accent1"/>
          </a:lnRef>
          <a:fillRef idx="0">
            <a:schemeClr val="accent1"/>
          </a:fillRef>
          <a:effectRef idx="0">
            <a:schemeClr val="accent1"/>
          </a:effectRef>
          <a:fontRef idx="minor">
            <a:schemeClr val="tx1"/>
          </a:fontRef>
        </p:style>
      </p:cxnSp>
      <p:graphicFrame>
        <p:nvGraphicFramePr>
          <p:cNvPr id="6" name="Table 5">
            <a:extLst>
              <a:ext uri="{FF2B5EF4-FFF2-40B4-BE49-F238E27FC236}">
                <a16:creationId xmlns:a16="http://schemas.microsoft.com/office/drawing/2014/main" id="{B8432422-FDD7-989B-597D-618C902E820D}"/>
              </a:ext>
            </a:extLst>
          </p:cNvPr>
          <p:cNvGraphicFramePr>
            <a:graphicFrameLocks noGrp="1"/>
          </p:cNvGraphicFramePr>
          <p:nvPr>
            <p:extLst>
              <p:ext uri="{D42A27DB-BD31-4B8C-83A1-F6EECF244321}">
                <p14:modId xmlns:p14="http://schemas.microsoft.com/office/powerpoint/2010/main" val="3771948946"/>
              </p:ext>
            </p:extLst>
          </p:nvPr>
        </p:nvGraphicFramePr>
        <p:xfrm>
          <a:off x="838200" y="1732058"/>
          <a:ext cx="10517187" cy="1223964"/>
        </p:xfrm>
        <a:graphic>
          <a:graphicData uri="http://schemas.openxmlformats.org/drawingml/2006/table">
            <a:tbl>
              <a:tblPr firstRow="1" firstCol="1" bandRow="1">
                <a:tableStyleId>{5C22544A-7EE6-4342-B048-85BDC9FD1C3A}</a:tableStyleId>
              </a:tblPr>
              <a:tblGrid>
                <a:gridCol w="645543">
                  <a:extLst>
                    <a:ext uri="{9D8B030D-6E8A-4147-A177-3AD203B41FA5}">
                      <a16:colId xmlns:a16="http://schemas.microsoft.com/office/drawing/2014/main" val="3774342881"/>
                    </a:ext>
                  </a:extLst>
                </a:gridCol>
                <a:gridCol w="4373593">
                  <a:extLst>
                    <a:ext uri="{9D8B030D-6E8A-4147-A177-3AD203B41FA5}">
                      <a16:colId xmlns:a16="http://schemas.microsoft.com/office/drawing/2014/main" val="53104069"/>
                    </a:ext>
                  </a:extLst>
                </a:gridCol>
                <a:gridCol w="5498051">
                  <a:extLst>
                    <a:ext uri="{9D8B030D-6E8A-4147-A177-3AD203B41FA5}">
                      <a16:colId xmlns:a16="http://schemas.microsoft.com/office/drawing/2014/main" val="3670907915"/>
                    </a:ext>
                  </a:extLst>
                </a:gridCol>
              </a:tblGrid>
              <a:tr h="0">
                <a:tc>
                  <a:txBody>
                    <a:bodyPr/>
                    <a:lstStyle/>
                    <a:p>
                      <a:pPr marL="0" marR="0">
                        <a:lnSpc>
                          <a:spcPct val="107000"/>
                        </a:lnSpc>
                        <a:spcAft>
                          <a:spcPts val="800"/>
                        </a:spcAft>
                        <a:buNone/>
                      </a:pPr>
                      <a:r>
                        <a:rPr lang="en-US" sz="1100" kern="100">
                          <a:effectLst/>
                        </a:rPr>
                        <a:t>Number</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1100" kern="100">
                          <a:effectLst/>
                        </a:rPr>
                        <a:t>Goals</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1100" kern="100">
                          <a:effectLst/>
                        </a:rPr>
                        <a:t>Result</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71823492"/>
                  </a:ext>
                </a:extLst>
              </a:tr>
              <a:tr h="0">
                <a:tc>
                  <a:txBody>
                    <a:bodyPr/>
                    <a:lstStyle/>
                    <a:p>
                      <a:pPr marL="0" marR="0">
                        <a:lnSpc>
                          <a:spcPct val="107000"/>
                        </a:lnSpc>
                        <a:spcAft>
                          <a:spcPts val="800"/>
                        </a:spcAft>
                        <a:buNone/>
                      </a:pPr>
                      <a:r>
                        <a:rPr lang="en-US" sz="1100" kern="100" dirty="0">
                          <a:effectLst/>
                        </a:rPr>
                        <a:t>1</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1100" kern="100" dirty="0">
                          <a:effectLst/>
                        </a:rPr>
                        <a:t>Identify and create plan for 100% of the agency’s legacy applications by end of 2024.</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1100" kern="100">
                          <a:effectLst/>
                        </a:rPr>
                        <a:t>We identified 100% of the agency’s legacy applications.  However we did not create plans to modernize these legacy applications.</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74224888"/>
                  </a:ext>
                </a:extLst>
              </a:tr>
              <a:tr h="0">
                <a:tc>
                  <a:txBody>
                    <a:bodyPr/>
                    <a:lstStyle/>
                    <a:p>
                      <a:pPr marL="0" marR="0">
                        <a:lnSpc>
                          <a:spcPct val="107000"/>
                        </a:lnSpc>
                        <a:spcAft>
                          <a:spcPts val="800"/>
                        </a:spcAft>
                        <a:buNone/>
                      </a:pPr>
                      <a:r>
                        <a:rPr lang="en-US" sz="1100" kern="100" dirty="0">
                          <a:effectLst/>
                        </a:rPr>
                        <a:t>2</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1100" kern="100">
                          <a:effectLst/>
                        </a:rPr>
                        <a:t>Identify 100% of the agency data and ensure at least 50% of the data is high quality by end of 2024.</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1100" kern="100">
                          <a:effectLst/>
                        </a:rPr>
                        <a:t>With shifting priorities, we did not get a chance to identify the agency’s data nor had a chance to ensure the data is of high quality.</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95346044"/>
                  </a:ext>
                </a:extLst>
              </a:tr>
              <a:tr h="0">
                <a:tc>
                  <a:txBody>
                    <a:bodyPr/>
                    <a:lstStyle/>
                    <a:p>
                      <a:pPr marL="0" marR="0">
                        <a:lnSpc>
                          <a:spcPct val="107000"/>
                        </a:lnSpc>
                        <a:spcAft>
                          <a:spcPts val="800"/>
                        </a:spcAft>
                        <a:buNone/>
                      </a:pPr>
                      <a:r>
                        <a:rPr lang="en-US" sz="1100" kern="100">
                          <a:effectLst/>
                        </a:rPr>
                        <a:t>3</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1100" kern="100">
                          <a:effectLst/>
                        </a:rPr>
                        <a:t>Increase CIO BV satisfaction scores from 93% to 94% for 2024</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1100" kern="100" dirty="0">
                          <a:effectLst/>
                        </a:rPr>
                        <a:t>Our satisfaction score dropped from 93% to 90%.  However, we are still 14% above industry average.  Industry being State government.</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06894783"/>
                  </a:ext>
                </a:extLst>
              </a:tr>
            </a:tbl>
          </a:graphicData>
        </a:graphic>
      </p:graphicFrame>
      <p:sp>
        <p:nvSpPr>
          <p:cNvPr id="8" name="TextBox 7">
            <a:extLst>
              <a:ext uri="{FF2B5EF4-FFF2-40B4-BE49-F238E27FC236}">
                <a16:creationId xmlns:a16="http://schemas.microsoft.com/office/drawing/2014/main" id="{409798F7-E15E-A797-B2CF-A51D8C99A81D}"/>
              </a:ext>
            </a:extLst>
          </p:cNvPr>
          <p:cNvSpPr txBox="1"/>
          <p:nvPr/>
        </p:nvSpPr>
        <p:spPr>
          <a:xfrm>
            <a:off x="708235" y="1191271"/>
            <a:ext cx="6120440" cy="774507"/>
          </a:xfrm>
          <a:prstGeom prst="rect">
            <a:avLst/>
          </a:prstGeom>
          <a:noFill/>
        </p:spPr>
        <p:txBody>
          <a:bodyPr wrap="square">
            <a:spAutoFit/>
          </a:bodyPr>
          <a:lstStyle/>
          <a:p>
            <a:pPr>
              <a:lnSpc>
                <a:spcPct val="107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set three goals in 2023:</a:t>
            </a:r>
          </a:p>
          <a:p>
            <a:pPr marL="0" marR="0">
              <a:lnSpc>
                <a:spcPct val="107000"/>
              </a:lnSpc>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4DEAD171-DF7C-7634-BB7E-8D2BCB0B0D8E}"/>
              </a:ext>
            </a:extLst>
          </p:cNvPr>
          <p:cNvSpPr txBox="1"/>
          <p:nvPr/>
        </p:nvSpPr>
        <p:spPr>
          <a:xfrm>
            <a:off x="708235" y="3185155"/>
            <a:ext cx="6120440" cy="369332"/>
          </a:xfrm>
          <a:prstGeom prst="rect">
            <a:avLst/>
          </a:prstGeom>
          <a:noFill/>
        </p:spPr>
        <p:txBody>
          <a:bodyPr wrap="square">
            <a:spAutoFit/>
          </a:bodyPr>
          <a:lstStyle/>
          <a:p>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 also had 9 IT initiatives identified:</a:t>
            </a:r>
            <a:endParaRPr lang="en-US" sz="1800" dirty="0"/>
          </a:p>
        </p:txBody>
      </p:sp>
      <p:graphicFrame>
        <p:nvGraphicFramePr>
          <p:cNvPr id="12" name="Table 11">
            <a:extLst>
              <a:ext uri="{FF2B5EF4-FFF2-40B4-BE49-F238E27FC236}">
                <a16:creationId xmlns:a16="http://schemas.microsoft.com/office/drawing/2014/main" id="{A17958A1-EFB8-0991-FEE6-56B5AC7BAACA}"/>
              </a:ext>
            </a:extLst>
          </p:cNvPr>
          <p:cNvGraphicFramePr>
            <a:graphicFrameLocks noGrp="1"/>
          </p:cNvGraphicFramePr>
          <p:nvPr>
            <p:extLst>
              <p:ext uri="{D42A27DB-BD31-4B8C-83A1-F6EECF244321}">
                <p14:modId xmlns:p14="http://schemas.microsoft.com/office/powerpoint/2010/main" val="2083707484"/>
              </p:ext>
            </p:extLst>
          </p:nvPr>
        </p:nvGraphicFramePr>
        <p:xfrm>
          <a:off x="838199" y="3758689"/>
          <a:ext cx="10517187" cy="2073276"/>
        </p:xfrm>
        <a:graphic>
          <a:graphicData uri="http://schemas.openxmlformats.org/drawingml/2006/table">
            <a:tbl>
              <a:tblPr firstRow="1" firstCol="1" bandRow="1">
                <a:tableStyleId>{5C22544A-7EE6-4342-B048-85BDC9FD1C3A}</a:tableStyleId>
              </a:tblPr>
              <a:tblGrid>
                <a:gridCol w="636917">
                  <a:extLst>
                    <a:ext uri="{9D8B030D-6E8A-4147-A177-3AD203B41FA5}">
                      <a16:colId xmlns:a16="http://schemas.microsoft.com/office/drawing/2014/main" val="3332882782"/>
                    </a:ext>
                  </a:extLst>
                </a:gridCol>
                <a:gridCol w="3071004">
                  <a:extLst>
                    <a:ext uri="{9D8B030D-6E8A-4147-A177-3AD203B41FA5}">
                      <a16:colId xmlns:a16="http://schemas.microsoft.com/office/drawing/2014/main" val="2924038392"/>
                    </a:ext>
                  </a:extLst>
                </a:gridCol>
                <a:gridCol w="6809266">
                  <a:extLst>
                    <a:ext uri="{9D8B030D-6E8A-4147-A177-3AD203B41FA5}">
                      <a16:colId xmlns:a16="http://schemas.microsoft.com/office/drawing/2014/main" val="4019237692"/>
                    </a:ext>
                  </a:extLst>
                </a:gridCol>
              </a:tblGrid>
              <a:tr h="0">
                <a:tc>
                  <a:txBody>
                    <a:bodyPr/>
                    <a:lstStyle/>
                    <a:p>
                      <a:pPr marL="0" marR="0">
                        <a:lnSpc>
                          <a:spcPct val="107000"/>
                        </a:lnSpc>
                        <a:spcAft>
                          <a:spcPts val="800"/>
                        </a:spcAft>
                        <a:buNone/>
                      </a:pPr>
                      <a:r>
                        <a:rPr lang="en-US" sz="1100" kern="100">
                          <a:effectLst/>
                        </a:rPr>
                        <a:t>Number</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1100" kern="100">
                          <a:effectLst/>
                        </a:rPr>
                        <a:t>Goals</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1100" kern="100" dirty="0">
                          <a:effectLst/>
                        </a:rPr>
                        <a:t>Result</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69926539"/>
                  </a:ext>
                </a:extLst>
              </a:tr>
              <a:tr h="0">
                <a:tc>
                  <a:txBody>
                    <a:bodyPr/>
                    <a:lstStyle/>
                    <a:p>
                      <a:pPr marL="0" marR="0">
                        <a:lnSpc>
                          <a:spcPct val="107000"/>
                        </a:lnSpc>
                        <a:spcAft>
                          <a:spcPts val="800"/>
                        </a:spcAft>
                        <a:buNone/>
                      </a:pPr>
                      <a:r>
                        <a:rPr lang="en-US" sz="1100" kern="100">
                          <a:effectLst/>
                        </a:rPr>
                        <a:t>1</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1100" kern="100">
                          <a:effectLst/>
                        </a:rPr>
                        <a:t>Website redesign for better transparency.</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1100" kern="100">
                          <a:effectLst/>
                        </a:rPr>
                        <a:t>Due to shifting priorities, we have not started this initiative in 2024.</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77475968"/>
                  </a:ext>
                </a:extLst>
              </a:tr>
              <a:tr h="0">
                <a:tc>
                  <a:txBody>
                    <a:bodyPr/>
                    <a:lstStyle/>
                    <a:p>
                      <a:pPr marL="0" marR="0">
                        <a:lnSpc>
                          <a:spcPct val="107000"/>
                        </a:lnSpc>
                        <a:spcAft>
                          <a:spcPts val="800"/>
                        </a:spcAft>
                        <a:buNone/>
                      </a:pPr>
                      <a:r>
                        <a:rPr lang="en-US" sz="1100" kern="100">
                          <a:effectLst/>
                        </a:rPr>
                        <a:t>2</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1100" kern="100">
                          <a:effectLst/>
                        </a:rPr>
                        <a:t>Digitizing physical documents.</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1100" kern="100">
                          <a:effectLst/>
                        </a:rPr>
                        <a:t>Due to shifting priorities, we have not started this initiative in 2024.</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02437948"/>
                  </a:ext>
                </a:extLst>
              </a:tr>
              <a:tr h="0">
                <a:tc>
                  <a:txBody>
                    <a:bodyPr/>
                    <a:lstStyle/>
                    <a:p>
                      <a:pPr marL="0" marR="0">
                        <a:lnSpc>
                          <a:spcPct val="107000"/>
                        </a:lnSpc>
                        <a:spcAft>
                          <a:spcPts val="800"/>
                        </a:spcAft>
                        <a:buNone/>
                      </a:pPr>
                      <a:r>
                        <a:rPr lang="en-US" sz="1100" kern="100">
                          <a:effectLst/>
                        </a:rPr>
                        <a:t>3</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1100" kern="100">
                          <a:effectLst/>
                        </a:rPr>
                        <a:t>Bring in new technology to meet business needs</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1100" kern="100">
                          <a:effectLst/>
                        </a:rPr>
                        <a:t>We deployed a network monitoring tool, Elastic, implemented InTune for Mobile Device Management, and upgraded 60% laptops.</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88781276"/>
                  </a:ext>
                </a:extLst>
              </a:tr>
              <a:tr h="0">
                <a:tc>
                  <a:txBody>
                    <a:bodyPr/>
                    <a:lstStyle/>
                    <a:p>
                      <a:pPr marL="0" marR="0">
                        <a:lnSpc>
                          <a:spcPct val="107000"/>
                        </a:lnSpc>
                        <a:spcAft>
                          <a:spcPts val="800"/>
                        </a:spcAft>
                        <a:buNone/>
                      </a:pPr>
                      <a:r>
                        <a:rPr lang="en-US" sz="1100" kern="100">
                          <a:effectLst/>
                        </a:rPr>
                        <a:t>4</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1100" kern="100">
                          <a:effectLst/>
                        </a:rPr>
                        <a:t>Legacy application modernization.</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1100" kern="100">
                          <a:effectLst/>
                        </a:rPr>
                        <a:t>We signed a contract with a vendor to upgrade our legacy business application Oct. 2024.</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55850088"/>
                  </a:ext>
                </a:extLst>
              </a:tr>
              <a:tr h="0">
                <a:tc>
                  <a:txBody>
                    <a:bodyPr/>
                    <a:lstStyle/>
                    <a:p>
                      <a:pPr marL="0" marR="0">
                        <a:lnSpc>
                          <a:spcPct val="107000"/>
                        </a:lnSpc>
                        <a:spcAft>
                          <a:spcPts val="800"/>
                        </a:spcAft>
                        <a:buNone/>
                      </a:pPr>
                      <a:r>
                        <a:rPr lang="en-US" sz="1100" kern="100">
                          <a:effectLst/>
                        </a:rPr>
                        <a:t>5</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1100" kern="100">
                          <a:effectLst/>
                        </a:rPr>
                        <a:t>Provide IT training on productivity applications.</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1100" kern="100">
                          <a:effectLst/>
                        </a:rPr>
                        <a:t>We worked with Microsoft to create a training plan on M365 products.  The training is scheduled for late 2025.</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17372582"/>
                  </a:ext>
                </a:extLst>
              </a:tr>
              <a:tr h="0">
                <a:tc>
                  <a:txBody>
                    <a:bodyPr/>
                    <a:lstStyle/>
                    <a:p>
                      <a:pPr marL="0" marR="0">
                        <a:lnSpc>
                          <a:spcPct val="107000"/>
                        </a:lnSpc>
                        <a:spcAft>
                          <a:spcPts val="800"/>
                        </a:spcAft>
                        <a:buNone/>
                      </a:pPr>
                      <a:r>
                        <a:rPr lang="en-US" sz="1100" kern="100">
                          <a:effectLst/>
                        </a:rPr>
                        <a:t>6</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1100" kern="100">
                          <a:effectLst/>
                        </a:rPr>
                        <a:t>Improve IS project intake and management process</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1100" kern="100">
                          <a:effectLst/>
                        </a:rPr>
                        <a:t>Due to shifting priorities, we have not started this initiative in 2024.</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86864293"/>
                  </a:ext>
                </a:extLst>
              </a:tr>
              <a:tr h="0">
                <a:tc>
                  <a:txBody>
                    <a:bodyPr/>
                    <a:lstStyle/>
                    <a:p>
                      <a:pPr marL="0" marR="0">
                        <a:lnSpc>
                          <a:spcPct val="107000"/>
                        </a:lnSpc>
                        <a:spcAft>
                          <a:spcPts val="800"/>
                        </a:spcAft>
                        <a:buNone/>
                      </a:pPr>
                      <a:r>
                        <a:rPr lang="en-US" sz="1100" kern="100">
                          <a:effectLst/>
                        </a:rPr>
                        <a:t>7</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1100" kern="100">
                          <a:effectLst/>
                        </a:rPr>
                        <a:t>Job Shadow to understand business processes.</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1100" kern="100">
                          <a:effectLst/>
                        </a:rPr>
                        <a:t>We started semi-annual meetings with our employees to talk about challenges and how technology could automate portions of their daily work.</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80159116"/>
                  </a:ext>
                </a:extLst>
              </a:tr>
              <a:tr h="0">
                <a:tc>
                  <a:txBody>
                    <a:bodyPr/>
                    <a:lstStyle/>
                    <a:p>
                      <a:pPr marL="0" marR="0">
                        <a:lnSpc>
                          <a:spcPct val="107000"/>
                        </a:lnSpc>
                        <a:spcAft>
                          <a:spcPts val="800"/>
                        </a:spcAft>
                        <a:buNone/>
                      </a:pPr>
                      <a:r>
                        <a:rPr lang="en-US" sz="1100" kern="100">
                          <a:effectLst/>
                        </a:rPr>
                        <a:t>8</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1100" kern="100">
                          <a:effectLst/>
                        </a:rPr>
                        <a:t>Improve data inventory and management.</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1100" kern="100">
                          <a:effectLst/>
                        </a:rPr>
                        <a:t>Due to shifting priorities, we have not started this initiative in 2024.</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24068448"/>
                  </a:ext>
                </a:extLst>
              </a:tr>
              <a:tr h="0">
                <a:tc>
                  <a:txBody>
                    <a:bodyPr/>
                    <a:lstStyle/>
                    <a:p>
                      <a:pPr marL="0" marR="0">
                        <a:lnSpc>
                          <a:spcPct val="107000"/>
                        </a:lnSpc>
                        <a:spcAft>
                          <a:spcPts val="800"/>
                        </a:spcAft>
                        <a:buNone/>
                      </a:pPr>
                      <a:r>
                        <a:rPr lang="en-US" sz="1100" kern="100">
                          <a:effectLst/>
                        </a:rPr>
                        <a:t>9</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1100" kern="100">
                          <a:effectLst/>
                        </a:rPr>
                        <a:t>Enable Power BI.</a:t>
                      </a:r>
                      <a:endParaRPr lang="en-US" sz="11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Aft>
                          <a:spcPts val="800"/>
                        </a:spcAft>
                        <a:buNone/>
                      </a:pPr>
                      <a:r>
                        <a:rPr lang="en-US" sz="1100" kern="100" dirty="0">
                          <a:effectLst/>
                        </a:rPr>
                        <a:t>We enabled Power BI licenses and installed Power BI desktop client for all employees.</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7038635"/>
                  </a:ext>
                </a:extLst>
              </a:tr>
            </a:tbl>
          </a:graphicData>
        </a:graphic>
      </p:graphicFrame>
    </p:spTree>
    <p:extLst>
      <p:ext uri="{BB962C8B-B14F-4D97-AF65-F5344CB8AC3E}">
        <p14:creationId xmlns:p14="http://schemas.microsoft.com/office/powerpoint/2010/main" val="26544535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37A960-2AB7-A3A5-9004-3C1F0A439077}"/>
            </a:ext>
          </a:extLst>
        </p:cNvPr>
        <p:cNvGrpSpPr/>
        <p:nvPr/>
      </p:nvGrpSpPr>
      <p:grpSpPr>
        <a:xfrm>
          <a:off x="0" y="0"/>
          <a:ext cx="0" cy="0"/>
          <a:chOff x="0" y="0"/>
          <a:chExt cx="0" cy="0"/>
        </a:xfrm>
      </p:grpSpPr>
      <p:sp>
        <p:nvSpPr>
          <p:cNvPr id="113" name="Rectangle 112">
            <a:extLst>
              <a:ext uri="{FF2B5EF4-FFF2-40B4-BE49-F238E27FC236}">
                <a16:creationId xmlns:a16="http://schemas.microsoft.com/office/drawing/2014/main" id="{0610B399-B9DD-8FEE-163E-123D1B245D0D}"/>
              </a:ext>
            </a:extLst>
          </p:cNvPr>
          <p:cNvSpPr/>
          <p:nvPr/>
        </p:nvSpPr>
        <p:spPr>
          <a:xfrm>
            <a:off x="2110087" y="2997473"/>
            <a:ext cx="3658339" cy="3659553"/>
          </a:xfrm>
          <a:prstGeom prst="rect">
            <a:avLst/>
          </a:prstGeom>
          <a:gradFill>
            <a:gsLst>
              <a:gs pos="0">
                <a:schemeClr val="bg1">
                  <a:lumMod val="75000"/>
                  <a:alpha val="18000"/>
                </a:schemeClr>
              </a:gs>
              <a:gs pos="68000">
                <a:schemeClr val="bg1">
                  <a:lumMod val="75000"/>
                  <a:alpha val="0"/>
                </a:schemeClr>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 name="Group 26">
            <a:extLst>
              <a:ext uri="{FF2B5EF4-FFF2-40B4-BE49-F238E27FC236}">
                <a16:creationId xmlns:a16="http://schemas.microsoft.com/office/drawing/2014/main" id="{700583EE-CCC9-B308-3CE1-4F1A4E7A091C}"/>
              </a:ext>
            </a:extLst>
          </p:cNvPr>
          <p:cNvGrpSpPr/>
          <p:nvPr/>
        </p:nvGrpSpPr>
        <p:grpSpPr>
          <a:xfrm>
            <a:off x="2110086" y="74954"/>
            <a:ext cx="12227073" cy="608483"/>
            <a:chOff x="2464397" y="67019"/>
            <a:chExt cx="4558834" cy="456362"/>
          </a:xfrm>
          <a:solidFill>
            <a:srgbClr val="90AF3E"/>
          </a:solidFill>
        </p:grpSpPr>
        <p:sp>
          <p:nvSpPr>
            <p:cNvPr id="25" name="Rectangle 24">
              <a:extLst>
                <a:ext uri="{FF2B5EF4-FFF2-40B4-BE49-F238E27FC236}">
                  <a16:creationId xmlns:a16="http://schemas.microsoft.com/office/drawing/2014/main" id="{89F39D8A-AB7C-180B-0C71-883E34E04681}"/>
                </a:ext>
              </a:extLst>
            </p:cNvPr>
            <p:cNvSpPr/>
            <p:nvPr/>
          </p:nvSpPr>
          <p:spPr>
            <a:xfrm>
              <a:off x="2464397" y="67019"/>
              <a:ext cx="3675813" cy="456362"/>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9" name="Title 1">
              <a:extLst>
                <a:ext uri="{FF2B5EF4-FFF2-40B4-BE49-F238E27FC236}">
                  <a16:creationId xmlns:a16="http://schemas.microsoft.com/office/drawing/2014/main" id="{53A4F9E0-A32D-394D-8DAF-71529BAB4AD9}"/>
                </a:ext>
              </a:extLst>
            </p:cNvPr>
            <p:cNvSpPr txBox="1">
              <a:spLocks/>
            </p:cNvSpPr>
            <p:nvPr/>
          </p:nvSpPr>
          <p:spPr>
            <a:xfrm>
              <a:off x="2496453" y="156519"/>
              <a:ext cx="4526778" cy="329967"/>
            </a:xfrm>
            <a:prstGeom prst="rect">
              <a:avLst/>
            </a:prstGeom>
            <a:noFill/>
            <a:ln>
              <a:noFill/>
            </a:ln>
          </p:spPr>
          <p:txBody>
            <a:bodyPr vert="horz" lIns="0" tIns="0" rIns="0" bIns="0" rtlCol="0" anchor="t" anchorCtr="0">
              <a:noAutofit/>
            </a:bodyPr>
            <a:lstStyle>
              <a:lvl1pPr algn="l" defTabSz="914309" rtl="0" eaLnBrk="1" latinLnBrk="0" hangingPunct="1">
                <a:lnSpc>
                  <a:spcPct val="90000"/>
                </a:lnSpc>
                <a:spcBef>
                  <a:spcPct val="0"/>
                </a:spcBef>
                <a:buNone/>
                <a:defRPr sz="4000" b="0" i="0" kern="1200">
                  <a:solidFill>
                    <a:srgbClr val="717171"/>
                  </a:solidFill>
                  <a:latin typeface="Montserrat SemiBold" pitchFamily="2" charset="77"/>
                  <a:ea typeface="+mj-ea"/>
                  <a:cs typeface="Arial" panose="020B0604020202020204" pitchFamily="34" charset="0"/>
                </a:defRPr>
              </a:lvl1pPr>
            </a:lstStyle>
            <a:p>
              <a:pPr defTabSz="914073"/>
              <a:r>
                <a:rPr lang="en-US" sz="3200" dirty="0">
                  <a:solidFill>
                    <a:schemeClr val="bg1"/>
                  </a:solidFill>
                </a:rPr>
                <a:t>FY25-29 IT Strategic Plan</a:t>
              </a:r>
            </a:p>
          </p:txBody>
        </p:sp>
      </p:grpSp>
      <p:graphicFrame>
        <p:nvGraphicFramePr>
          <p:cNvPr id="14" name="Table 13">
            <a:extLst>
              <a:ext uri="{FF2B5EF4-FFF2-40B4-BE49-F238E27FC236}">
                <a16:creationId xmlns:a16="http://schemas.microsoft.com/office/drawing/2014/main" id="{99ADFB43-DDF5-8473-5A38-10D790102FFC}"/>
              </a:ext>
            </a:extLst>
          </p:cNvPr>
          <p:cNvGraphicFramePr>
            <a:graphicFrameLocks noGrp="1"/>
          </p:cNvGraphicFramePr>
          <p:nvPr/>
        </p:nvGraphicFramePr>
        <p:xfrm>
          <a:off x="74648" y="4402051"/>
          <a:ext cx="1951109" cy="2153954"/>
        </p:xfrm>
        <a:graphic>
          <a:graphicData uri="http://schemas.openxmlformats.org/drawingml/2006/table">
            <a:tbl>
              <a:tblPr firstRow="1" bandRow="1">
                <a:tableStyleId>{5C22544A-7EE6-4342-B048-85BDC9FD1C3A}</a:tableStyleId>
              </a:tblPr>
              <a:tblGrid>
                <a:gridCol w="1951109">
                  <a:extLst>
                    <a:ext uri="{9D8B030D-6E8A-4147-A177-3AD203B41FA5}">
                      <a16:colId xmlns:a16="http://schemas.microsoft.com/office/drawing/2014/main" val="2860227214"/>
                    </a:ext>
                  </a:extLst>
                </a:gridCol>
              </a:tblGrid>
              <a:tr h="5145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9C73CE"/>
                          </a:solidFill>
                          <a:effectLst/>
                          <a:uLnTx/>
                          <a:uFillTx/>
                          <a:latin typeface="Montserrat" panose="00000500000000000000" pitchFamily="2" charset="0"/>
                          <a:ea typeface="League Spartan" charset="0"/>
                          <a:cs typeface="Arial" panose="020B0604020202020204" pitchFamily="34" charset="0"/>
                        </a:rPr>
                        <a:t>Improve Data Quality</a:t>
                      </a:r>
                      <a:endParaRPr kumimoji="0" lang="en-US" sz="800" b="0" i="0" u="none" strike="noStrike" kern="1200" cap="none" spc="0" normalizeH="0" baseline="0" noProof="0" dirty="0">
                        <a:ln>
                          <a:noFill/>
                        </a:ln>
                        <a:solidFill>
                          <a:srgbClr val="9C73CE"/>
                        </a:solidFill>
                        <a:effectLst/>
                        <a:uLnTx/>
                        <a:uFillTx/>
                        <a:latin typeface="Montserrat" panose="00000500000000000000" pitchFamily="2" charset="0"/>
                        <a:ea typeface="League Spartan" charset="0"/>
                        <a:cs typeface="Arial" panose="020B0604020202020204" pitchFamily="34" charset="0"/>
                      </a:endParaRPr>
                    </a:p>
                  </a:txBody>
                  <a:tcPr marL="701409" marR="48768" marT="49488" marB="49488" anchor="ctr">
                    <a:lnL w="12700" cmpd="sng">
                      <a:noFill/>
                    </a:lnL>
                    <a:lnR w="12700" cmpd="sng">
                      <a:noFill/>
                    </a:lnR>
                    <a:lnT w="12700" cmpd="sng">
                      <a:noFill/>
                    </a:lnT>
                    <a:lnB w="38100" cmpd="sng">
                      <a:noFill/>
                    </a:lnB>
                    <a:solidFill>
                      <a:schemeClr val="bg1"/>
                    </a:solidFill>
                  </a:tcPr>
                </a:tc>
                <a:extLst>
                  <a:ext uri="{0D108BD9-81ED-4DB2-BD59-A6C34878D82A}">
                    <a16:rowId xmlns:a16="http://schemas.microsoft.com/office/drawing/2014/main" val="1881965266"/>
                  </a:ext>
                </a:extLst>
              </a:tr>
              <a:tr h="6102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6CADE1"/>
                          </a:solidFill>
                          <a:effectLst/>
                          <a:uLnTx/>
                          <a:uFillTx/>
                          <a:latin typeface="Montserrat" panose="00000500000000000000" pitchFamily="2" charset="0"/>
                          <a:ea typeface="League Spartan" charset="0"/>
                          <a:cs typeface="Arial" panose="020B0604020202020204" pitchFamily="34" charset="0"/>
                        </a:rPr>
                        <a:t>Modernize Legacy Applications</a:t>
                      </a:r>
                      <a:endParaRPr kumimoji="0" lang="en-US" sz="800" b="0" i="0" u="none" strike="noStrike" kern="1200" cap="none" spc="0" normalizeH="0" baseline="0" noProof="0" dirty="0">
                        <a:ln>
                          <a:noFill/>
                        </a:ln>
                        <a:solidFill>
                          <a:srgbClr val="6CADE1"/>
                        </a:solidFill>
                        <a:effectLst/>
                        <a:uLnTx/>
                        <a:uFillTx/>
                        <a:latin typeface="Montserrat" panose="00000500000000000000" pitchFamily="2" charset="0"/>
                        <a:ea typeface="League Spartan" charset="0"/>
                        <a:cs typeface="Arial" panose="020B0604020202020204" pitchFamily="34" charset="0"/>
                      </a:endParaRPr>
                    </a:p>
                  </a:txBody>
                  <a:tcPr marL="701409" marR="48768" marT="49488" marB="49488" anchor="ctr">
                    <a:lnL w="12700" cmpd="sng">
                      <a:noFill/>
                    </a:lnL>
                    <a:lnR w="12700" cmpd="sng">
                      <a:noFill/>
                    </a:lnR>
                    <a:lnT w="12700" cmpd="sng">
                      <a:noFill/>
                    </a:lnT>
                    <a:lnB w="38100" cmpd="sng">
                      <a:noFill/>
                    </a:lnB>
                    <a:solidFill>
                      <a:schemeClr val="bg1"/>
                    </a:solidFill>
                  </a:tcPr>
                </a:tc>
                <a:extLst>
                  <a:ext uri="{0D108BD9-81ED-4DB2-BD59-A6C34878D82A}">
                    <a16:rowId xmlns:a16="http://schemas.microsoft.com/office/drawing/2014/main" val="1245410096"/>
                  </a:ext>
                </a:extLst>
              </a:tr>
              <a:tr h="5145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9EC9EB"/>
                          </a:solidFill>
                          <a:effectLst/>
                          <a:uLnTx/>
                          <a:uFillTx/>
                          <a:latin typeface="Montserrat" panose="00000500000000000000" pitchFamily="2" charset="0"/>
                          <a:ea typeface="League Spartan" charset="0"/>
                          <a:cs typeface="Arial" panose="020B0604020202020204" pitchFamily="34" charset="0"/>
                        </a:rPr>
                        <a:t>Raise End-User Satisfaction</a:t>
                      </a:r>
                    </a:p>
                  </a:txBody>
                  <a:tcPr marL="701409" marR="48768" marT="49488" marB="49488" anchor="ctr">
                    <a:lnL w="12700" cmpd="sng">
                      <a:noFill/>
                    </a:lnL>
                    <a:lnR w="12700" cmpd="sng">
                      <a:noFill/>
                    </a:lnR>
                    <a:lnT w="12700" cmpd="sng">
                      <a:noFill/>
                    </a:lnT>
                    <a:lnB w="38100" cmpd="sng">
                      <a:noFill/>
                    </a:lnB>
                    <a:solidFill>
                      <a:schemeClr val="bg1"/>
                    </a:solidFill>
                  </a:tcPr>
                </a:tc>
                <a:extLst>
                  <a:ext uri="{0D108BD9-81ED-4DB2-BD59-A6C34878D82A}">
                    <a16:rowId xmlns:a16="http://schemas.microsoft.com/office/drawing/2014/main" val="2508908607"/>
                  </a:ext>
                </a:extLst>
              </a:tr>
              <a:tr h="5145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BCA0DE"/>
                          </a:solidFill>
                          <a:effectLst/>
                          <a:uLnTx/>
                          <a:uFillTx/>
                          <a:latin typeface="Montserrat" panose="00000500000000000000" pitchFamily="2" charset="0"/>
                          <a:ea typeface="League Spartan" charset="0"/>
                          <a:cs typeface="Arial" panose="020B0604020202020204" pitchFamily="34" charset="0"/>
                        </a:rPr>
                        <a:t>Research new Technology</a:t>
                      </a:r>
                    </a:p>
                  </a:txBody>
                  <a:tcPr marL="701409" marR="48768" marT="49488" marB="49488" anchor="ctr">
                    <a:lnL w="12700" cmpd="sng">
                      <a:noFill/>
                    </a:lnL>
                    <a:lnR w="12700" cmpd="sng">
                      <a:noFill/>
                    </a:lnR>
                    <a:lnT w="12700" cmpd="sng">
                      <a:noFill/>
                    </a:lnT>
                    <a:lnB w="38100" cmpd="sng">
                      <a:noFill/>
                    </a:lnB>
                    <a:solidFill>
                      <a:schemeClr val="bg1"/>
                    </a:solidFill>
                  </a:tcPr>
                </a:tc>
                <a:extLst>
                  <a:ext uri="{0D108BD9-81ED-4DB2-BD59-A6C34878D82A}">
                    <a16:rowId xmlns:a16="http://schemas.microsoft.com/office/drawing/2014/main" val="2173498297"/>
                  </a:ext>
                </a:extLst>
              </a:tr>
            </a:tbl>
          </a:graphicData>
        </a:graphic>
      </p:graphicFrame>
      <p:pic>
        <p:nvPicPr>
          <p:cNvPr id="37" name="Graphic 36">
            <a:extLst>
              <a:ext uri="{FF2B5EF4-FFF2-40B4-BE49-F238E27FC236}">
                <a16:creationId xmlns:a16="http://schemas.microsoft.com/office/drawing/2014/main" id="{22AAA2DD-DFD5-4A8A-30A8-83A80DC118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9766" y="5064499"/>
            <a:ext cx="304800" cy="304800"/>
          </a:xfrm>
          <a:prstGeom prst="rect">
            <a:avLst/>
          </a:prstGeom>
        </p:spPr>
      </p:pic>
      <p:pic>
        <p:nvPicPr>
          <p:cNvPr id="39" name="Graphic 38">
            <a:extLst>
              <a:ext uri="{FF2B5EF4-FFF2-40B4-BE49-F238E27FC236}">
                <a16:creationId xmlns:a16="http://schemas.microsoft.com/office/drawing/2014/main" id="{DF70E9E0-3B5C-2B95-9121-51F433BEBCC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2330" y="4478063"/>
            <a:ext cx="304800" cy="304800"/>
          </a:xfrm>
          <a:prstGeom prst="rect">
            <a:avLst/>
          </a:prstGeom>
        </p:spPr>
      </p:pic>
      <p:pic>
        <p:nvPicPr>
          <p:cNvPr id="41" name="Graphic 40">
            <a:extLst>
              <a:ext uri="{FF2B5EF4-FFF2-40B4-BE49-F238E27FC236}">
                <a16:creationId xmlns:a16="http://schemas.microsoft.com/office/drawing/2014/main" id="{F02FE390-1303-3BB4-8915-F98F7054A48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9766" y="5652428"/>
            <a:ext cx="304800" cy="304800"/>
          </a:xfrm>
          <a:prstGeom prst="rect">
            <a:avLst/>
          </a:prstGeom>
        </p:spPr>
      </p:pic>
      <p:sp>
        <p:nvSpPr>
          <p:cNvPr id="6" name="Rectangle 5">
            <a:extLst>
              <a:ext uri="{FF2B5EF4-FFF2-40B4-BE49-F238E27FC236}">
                <a16:creationId xmlns:a16="http://schemas.microsoft.com/office/drawing/2014/main" id="{2587B486-BC86-DADF-864F-FC143B025EAD}"/>
              </a:ext>
            </a:extLst>
          </p:cNvPr>
          <p:cNvSpPr/>
          <p:nvPr/>
        </p:nvSpPr>
        <p:spPr>
          <a:xfrm>
            <a:off x="5811488" y="704578"/>
            <a:ext cx="6157355" cy="302088"/>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71981" tIns="43188" rIns="71981" bIns="35991" rtlCol="0" anchor="ctr">
            <a:noAutofit/>
          </a:bodyPr>
          <a:lstStyle/>
          <a:p>
            <a:pPr defTabSz="554349"/>
            <a:r>
              <a:rPr lang="en-US" sz="1400" b="1" dirty="0">
                <a:solidFill>
                  <a:srgbClr val="FFFFFF"/>
                </a:solidFill>
                <a:latin typeface="Montserrat SemiBold" panose="00000700000000000000" pitchFamily="2" charset="0"/>
              </a:rPr>
              <a:t>Business Support</a:t>
            </a:r>
          </a:p>
        </p:txBody>
      </p:sp>
      <p:sp>
        <p:nvSpPr>
          <p:cNvPr id="54" name="Rectangle 53">
            <a:extLst>
              <a:ext uri="{FF2B5EF4-FFF2-40B4-BE49-F238E27FC236}">
                <a16:creationId xmlns:a16="http://schemas.microsoft.com/office/drawing/2014/main" id="{89B42FED-DFF3-5FAF-8A03-640EAAE63B61}"/>
              </a:ext>
            </a:extLst>
          </p:cNvPr>
          <p:cNvSpPr/>
          <p:nvPr/>
        </p:nvSpPr>
        <p:spPr>
          <a:xfrm>
            <a:off x="5811487" y="3123055"/>
            <a:ext cx="6137040" cy="295396"/>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71981" tIns="43188" rIns="71981" bIns="35991" rtlCol="0" anchor="ctr">
            <a:noAutofit/>
          </a:bodyPr>
          <a:lstStyle/>
          <a:p>
            <a:pPr defTabSz="554349"/>
            <a:r>
              <a:rPr lang="en-US" sz="1400" b="1" dirty="0">
                <a:solidFill>
                  <a:srgbClr val="FFFFFF"/>
                </a:solidFill>
                <a:latin typeface="Montserrat SemiBold" panose="00000700000000000000" pitchFamily="2" charset="0"/>
              </a:rPr>
              <a:t>IT Excellence</a:t>
            </a:r>
          </a:p>
        </p:txBody>
      </p:sp>
      <p:pic>
        <p:nvPicPr>
          <p:cNvPr id="34" name="Graphic 10">
            <a:extLst>
              <a:ext uri="{FF2B5EF4-FFF2-40B4-BE49-F238E27FC236}">
                <a16:creationId xmlns:a16="http://schemas.microsoft.com/office/drawing/2014/main" id="{C2CCEB3C-91EB-7D56-F4B6-1BFE8D68D17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9766" y="6162215"/>
            <a:ext cx="279490" cy="279491"/>
          </a:xfrm>
          <a:prstGeom prst="rect">
            <a:avLst/>
          </a:prstGeom>
        </p:spPr>
      </p:pic>
      <p:grpSp>
        <p:nvGrpSpPr>
          <p:cNvPr id="49" name="Group 48">
            <a:extLst>
              <a:ext uri="{FF2B5EF4-FFF2-40B4-BE49-F238E27FC236}">
                <a16:creationId xmlns:a16="http://schemas.microsoft.com/office/drawing/2014/main" id="{AE39CCF5-BC7A-D7B2-3D9A-0723DB4D8EC6}"/>
              </a:ext>
            </a:extLst>
          </p:cNvPr>
          <p:cNvGrpSpPr/>
          <p:nvPr/>
        </p:nvGrpSpPr>
        <p:grpSpPr>
          <a:xfrm>
            <a:off x="2110086" y="2631538"/>
            <a:ext cx="3671093" cy="328248"/>
            <a:chOff x="1621264" y="576152"/>
            <a:chExt cx="3725655" cy="195689"/>
          </a:xfrm>
          <a:solidFill>
            <a:srgbClr val="90AF3E"/>
          </a:solidFill>
        </p:grpSpPr>
        <p:sp>
          <p:nvSpPr>
            <p:cNvPr id="51" name="Rectangle 50">
              <a:extLst>
                <a:ext uri="{FF2B5EF4-FFF2-40B4-BE49-F238E27FC236}">
                  <a16:creationId xmlns:a16="http://schemas.microsoft.com/office/drawing/2014/main" id="{EB338D1A-20B2-B5C2-4431-58087A1BF7C6}"/>
                </a:ext>
              </a:extLst>
            </p:cNvPr>
            <p:cNvSpPr/>
            <p:nvPr/>
          </p:nvSpPr>
          <p:spPr>
            <a:xfrm>
              <a:off x="1621264" y="576152"/>
              <a:ext cx="3725655" cy="195689"/>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2" name="Title 1">
              <a:extLst>
                <a:ext uri="{FF2B5EF4-FFF2-40B4-BE49-F238E27FC236}">
                  <a16:creationId xmlns:a16="http://schemas.microsoft.com/office/drawing/2014/main" id="{6365D5DF-B912-0B3C-0B76-90561FCEBB06}"/>
                </a:ext>
              </a:extLst>
            </p:cNvPr>
            <p:cNvSpPr txBox="1">
              <a:spLocks/>
            </p:cNvSpPr>
            <p:nvPr/>
          </p:nvSpPr>
          <p:spPr>
            <a:xfrm>
              <a:off x="1660134" y="623470"/>
              <a:ext cx="2463563" cy="148371"/>
            </a:xfrm>
            <a:prstGeom prst="rect">
              <a:avLst/>
            </a:prstGeom>
            <a:noFill/>
          </p:spPr>
          <p:txBody>
            <a:bodyPr vert="horz" lIns="0" tIns="0" rIns="0" bIns="0" rtlCol="0" anchor="t" anchorCtr="0">
              <a:noAutofit/>
            </a:bodyPr>
            <a:lstStyle>
              <a:lvl1pPr algn="l" defTabSz="914309" rtl="0" eaLnBrk="1" latinLnBrk="0" hangingPunct="1">
                <a:lnSpc>
                  <a:spcPct val="90000"/>
                </a:lnSpc>
                <a:spcBef>
                  <a:spcPct val="0"/>
                </a:spcBef>
                <a:buNone/>
                <a:defRPr sz="4000" b="0" i="0" kern="1200">
                  <a:solidFill>
                    <a:srgbClr val="717171"/>
                  </a:solidFill>
                  <a:latin typeface="Montserrat SemiBold" pitchFamily="2" charset="77"/>
                  <a:ea typeface="+mj-ea"/>
                  <a:cs typeface="Arial" panose="020B0604020202020204" pitchFamily="34" charset="0"/>
                </a:defRPr>
              </a:lvl1pPr>
            </a:lstStyle>
            <a:p>
              <a:pPr defTabSz="914073"/>
              <a:r>
                <a:rPr lang="en-US" sz="1400" dirty="0">
                  <a:solidFill>
                    <a:schemeClr val="bg1"/>
                  </a:solidFill>
                  <a:latin typeface="Montserrat SemiBold" pitchFamily="2" charset="0"/>
                </a:rPr>
                <a:t>IT Current Maturity State</a:t>
              </a:r>
            </a:p>
          </p:txBody>
        </p:sp>
      </p:grpSp>
      <p:grpSp>
        <p:nvGrpSpPr>
          <p:cNvPr id="55" name="Group 54">
            <a:extLst>
              <a:ext uri="{FF2B5EF4-FFF2-40B4-BE49-F238E27FC236}">
                <a16:creationId xmlns:a16="http://schemas.microsoft.com/office/drawing/2014/main" id="{C09FE74F-45A6-9274-1470-4091DE36B4A0}"/>
              </a:ext>
            </a:extLst>
          </p:cNvPr>
          <p:cNvGrpSpPr/>
          <p:nvPr/>
        </p:nvGrpSpPr>
        <p:grpSpPr>
          <a:xfrm>
            <a:off x="67596" y="4055931"/>
            <a:ext cx="1951109" cy="304576"/>
            <a:chOff x="1627542" y="612474"/>
            <a:chExt cx="3402046" cy="195689"/>
          </a:xfrm>
          <a:solidFill>
            <a:srgbClr val="90AF3E"/>
          </a:solidFill>
        </p:grpSpPr>
        <p:sp>
          <p:nvSpPr>
            <p:cNvPr id="72" name="Rectangle 71">
              <a:extLst>
                <a:ext uri="{FF2B5EF4-FFF2-40B4-BE49-F238E27FC236}">
                  <a16:creationId xmlns:a16="http://schemas.microsoft.com/office/drawing/2014/main" id="{84F190FA-B318-F224-5337-15B8E4DF8FC7}"/>
                </a:ext>
              </a:extLst>
            </p:cNvPr>
            <p:cNvSpPr/>
            <p:nvPr/>
          </p:nvSpPr>
          <p:spPr>
            <a:xfrm>
              <a:off x="1627542" y="612474"/>
              <a:ext cx="3402046" cy="195689"/>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p>
          </p:txBody>
        </p:sp>
        <p:sp>
          <p:nvSpPr>
            <p:cNvPr id="79" name="Title 1">
              <a:extLst>
                <a:ext uri="{FF2B5EF4-FFF2-40B4-BE49-F238E27FC236}">
                  <a16:creationId xmlns:a16="http://schemas.microsoft.com/office/drawing/2014/main" id="{D046A901-B46F-249C-4579-093C37D177E3}"/>
                </a:ext>
              </a:extLst>
            </p:cNvPr>
            <p:cNvSpPr txBox="1">
              <a:spLocks/>
            </p:cNvSpPr>
            <p:nvPr/>
          </p:nvSpPr>
          <p:spPr>
            <a:xfrm>
              <a:off x="1746340" y="647164"/>
              <a:ext cx="3200278" cy="95644"/>
            </a:xfrm>
            <a:prstGeom prst="rect">
              <a:avLst/>
            </a:prstGeom>
            <a:grpFill/>
          </p:spPr>
          <p:txBody>
            <a:bodyPr vert="horz" lIns="0" tIns="0" rIns="0" bIns="0" rtlCol="0" anchor="t" anchorCtr="0">
              <a:noAutofit/>
            </a:bodyPr>
            <a:lstStyle>
              <a:lvl1pPr algn="l" defTabSz="914309" rtl="0" eaLnBrk="1" latinLnBrk="0" hangingPunct="1">
                <a:lnSpc>
                  <a:spcPct val="90000"/>
                </a:lnSpc>
                <a:spcBef>
                  <a:spcPct val="0"/>
                </a:spcBef>
                <a:buNone/>
                <a:defRPr sz="4000" b="0" i="0" kern="1200">
                  <a:solidFill>
                    <a:srgbClr val="717171"/>
                  </a:solidFill>
                  <a:latin typeface="Montserrat SemiBold" pitchFamily="2" charset="77"/>
                  <a:ea typeface="+mj-ea"/>
                  <a:cs typeface="Arial" panose="020B0604020202020204" pitchFamily="34" charset="0"/>
                </a:defRPr>
              </a:lvl1pPr>
            </a:lstStyle>
            <a:p>
              <a:pPr defTabSz="914073"/>
              <a:r>
                <a:rPr lang="en-US" sz="1467" b="1" dirty="0">
                  <a:solidFill>
                    <a:schemeClr val="bg1"/>
                  </a:solidFill>
                </a:rPr>
                <a:t>IT Goals</a:t>
              </a:r>
            </a:p>
          </p:txBody>
        </p:sp>
      </p:grpSp>
      <p:graphicFrame>
        <p:nvGraphicFramePr>
          <p:cNvPr id="12" name="Table 11">
            <a:extLst>
              <a:ext uri="{FF2B5EF4-FFF2-40B4-BE49-F238E27FC236}">
                <a16:creationId xmlns:a16="http://schemas.microsoft.com/office/drawing/2014/main" id="{6A69E74E-6C37-FB95-E888-263177498023}"/>
              </a:ext>
            </a:extLst>
          </p:cNvPr>
          <p:cNvGraphicFramePr>
            <a:graphicFrameLocks noGrp="1"/>
          </p:cNvGraphicFramePr>
          <p:nvPr/>
        </p:nvGraphicFramePr>
        <p:xfrm>
          <a:off x="7233177" y="1071126"/>
          <a:ext cx="4720738" cy="2003629"/>
        </p:xfrm>
        <a:graphic>
          <a:graphicData uri="http://schemas.openxmlformats.org/drawingml/2006/table">
            <a:tbl>
              <a:tblPr bandRow="1"/>
              <a:tblGrid>
                <a:gridCol w="1269734">
                  <a:extLst>
                    <a:ext uri="{9D8B030D-6E8A-4147-A177-3AD203B41FA5}">
                      <a16:colId xmlns:a16="http://schemas.microsoft.com/office/drawing/2014/main" val="2127453033"/>
                    </a:ext>
                  </a:extLst>
                </a:gridCol>
                <a:gridCol w="1269734">
                  <a:extLst>
                    <a:ext uri="{9D8B030D-6E8A-4147-A177-3AD203B41FA5}">
                      <a16:colId xmlns:a16="http://schemas.microsoft.com/office/drawing/2014/main" val="4095293532"/>
                    </a:ext>
                  </a:extLst>
                </a:gridCol>
                <a:gridCol w="167790">
                  <a:extLst>
                    <a:ext uri="{9D8B030D-6E8A-4147-A177-3AD203B41FA5}">
                      <a16:colId xmlns:a16="http://schemas.microsoft.com/office/drawing/2014/main" val="645288069"/>
                    </a:ext>
                  </a:extLst>
                </a:gridCol>
                <a:gridCol w="167790">
                  <a:extLst>
                    <a:ext uri="{9D8B030D-6E8A-4147-A177-3AD203B41FA5}">
                      <a16:colId xmlns:a16="http://schemas.microsoft.com/office/drawing/2014/main" val="3193092994"/>
                    </a:ext>
                  </a:extLst>
                </a:gridCol>
                <a:gridCol w="167790">
                  <a:extLst>
                    <a:ext uri="{9D8B030D-6E8A-4147-A177-3AD203B41FA5}">
                      <a16:colId xmlns:a16="http://schemas.microsoft.com/office/drawing/2014/main" val="2415794203"/>
                    </a:ext>
                  </a:extLst>
                </a:gridCol>
                <a:gridCol w="167790">
                  <a:extLst>
                    <a:ext uri="{9D8B030D-6E8A-4147-A177-3AD203B41FA5}">
                      <a16:colId xmlns:a16="http://schemas.microsoft.com/office/drawing/2014/main" val="1858653946"/>
                    </a:ext>
                  </a:extLst>
                </a:gridCol>
                <a:gridCol w="167790">
                  <a:extLst>
                    <a:ext uri="{9D8B030D-6E8A-4147-A177-3AD203B41FA5}">
                      <a16:colId xmlns:a16="http://schemas.microsoft.com/office/drawing/2014/main" val="307218430"/>
                    </a:ext>
                  </a:extLst>
                </a:gridCol>
                <a:gridCol w="167790">
                  <a:extLst>
                    <a:ext uri="{9D8B030D-6E8A-4147-A177-3AD203B41FA5}">
                      <a16:colId xmlns:a16="http://schemas.microsoft.com/office/drawing/2014/main" val="1713753195"/>
                    </a:ext>
                  </a:extLst>
                </a:gridCol>
                <a:gridCol w="167790">
                  <a:extLst>
                    <a:ext uri="{9D8B030D-6E8A-4147-A177-3AD203B41FA5}">
                      <a16:colId xmlns:a16="http://schemas.microsoft.com/office/drawing/2014/main" val="2116320888"/>
                    </a:ext>
                  </a:extLst>
                </a:gridCol>
                <a:gridCol w="167790">
                  <a:extLst>
                    <a:ext uri="{9D8B030D-6E8A-4147-A177-3AD203B41FA5}">
                      <a16:colId xmlns:a16="http://schemas.microsoft.com/office/drawing/2014/main" val="558953117"/>
                    </a:ext>
                  </a:extLst>
                </a:gridCol>
                <a:gridCol w="167790">
                  <a:extLst>
                    <a:ext uri="{9D8B030D-6E8A-4147-A177-3AD203B41FA5}">
                      <a16:colId xmlns:a16="http://schemas.microsoft.com/office/drawing/2014/main" val="3935788322"/>
                    </a:ext>
                  </a:extLst>
                </a:gridCol>
                <a:gridCol w="167790">
                  <a:extLst>
                    <a:ext uri="{9D8B030D-6E8A-4147-A177-3AD203B41FA5}">
                      <a16:colId xmlns:a16="http://schemas.microsoft.com/office/drawing/2014/main" val="1349025004"/>
                    </a:ext>
                  </a:extLst>
                </a:gridCol>
                <a:gridCol w="167790">
                  <a:extLst>
                    <a:ext uri="{9D8B030D-6E8A-4147-A177-3AD203B41FA5}">
                      <a16:colId xmlns:a16="http://schemas.microsoft.com/office/drawing/2014/main" val="767936809"/>
                    </a:ext>
                  </a:extLst>
                </a:gridCol>
                <a:gridCol w="167790">
                  <a:extLst>
                    <a:ext uri="{9D8B030D-6E8A-4147-A177-3AD203B41FA5}">
                      <a16:colId xmlns:a16="http://schemas.microsoft.com/office/drawing/2014/main" val="1663302668"/>
                    </a:ext>
                  </a:extLst>
                </a:gridCol>
                <a:gridCol w="167790">
                  <a:extLst>
                    <a:ext uri="{9D8B030D-6E8A-4147-A177-3AD203B41FA5}">
                      <a16:colId xmlns:a16="http://schemas.microsoft.com/office/drawing/2014/main" val="2573266151"/>
                    </a:ext>
                  </a:extLst>
                </a:gridCol>
              </a:tblGrid>
              <a:tr h="129225">
                <a:tc>
                  <a:txBody>
                    <a:bodyPr/>
                    <a:lstStyle/>
                    <a:p>
                      <a:pPr algn="l"/>
                      <a:r>
                        <a:rPr lang="en-CA" sz="700" b="1" dirty="0">
                          <a:solidFill>
                            <a:schemeClr val="bg1"/>
                          </a:solidFill>
                          <a:latin typeface="Montserrat" pitchFamily="2" charset="0"/>
                          <a:ea typeface="Roboto" panose="02000000000000000000" pitchFamily="2" charset="0"/>
                          <a:cs typeface="Roboto" panose="02000000000000000000" pitchFamily="2" charset="0"/>
                        </a:rPr>
                        <a:t>IT Goals</a:t>
                      </a:r>
                    </a:p>
                  </a:txBody>
                  <a:tcPr marL="7200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200" rtl="0" eaLnBrk="1" latinLnBrk="0" hangingPunct="1">
                        <a:defRPr kumimoji="1" sz="1800" kern="1200">
                          <a:solidFill>
                            <a:schemeClr val="dk1"/>
                          </a:solidFill>
                          <a:latin typeface="Calibri" panose="020F0502020204030204"/>
                        </a:defRPr>
                      </a:lvl1pPr>
                      <a:lvl2pPr marL="457200" algn="l" defTabSz="457200" rtl="0" eaLnBrk="1" latinLnBrk="0" hangingPunct="1">
                        <a:defRPr kumimoji="1" sz="1800" kern="1200">
                          <a:solidFill>
                            <a:schemeClr val="dk1"/>
                          </a:solidFill>
                          <a:latin typeface="Calibri" panose="020F0502020204030204"/>
                        </a:defRPr>
                      </a:lvl2pPr>
                      <a:lvl3pPr marL="914400" algn="l" defTabSz="457200" rtl="0" eaLnBrk="1" latinLnBrk="0" hangingPunct="1">
                        <a:defRPr kumimoji="1" sz="1800" kern="1200">
                          <a:solidFill>
                            <a:schemeClr val="dk1"/>
                          </a:solidFill>
                          <a:latin typeface="Calibri" panose="020F0502020204030204"/>
                        </a:defRPr>
                      </a:lvl3pPr>
                      <a:lvl4pPr marL="1371600" algn="l" defTabSz="457200" rtl="0" eaLnBrk="1" latinLnBrk="0" hangingPunct="1">
                        <a:defRPr kumimoji="1" sz="1800" kern="1200">
                          <a:solidFill>
                            <a:schemeClr val="dk1"/>
                          </a:solidFill>
                          <a:latin typeface="Calibri" panose="020F0502020204030204"/>
                        </a:defRPr>
                      </a:lvl4pPr>
                      <a:lvl5pPr marL="1828800" algn="l" defTabSz="457200" rtl="0" eaLnBrk="1" latinLnBrk="0" hangingPunct="1">
                        <a:defRPr kumimoji="1" sz="1800" kern="1200">
                          <a:solidFill>
                            <a:schemeClr val="dk1"/>
                          </a:solidFill>
                          <a:latin typeface="Calibri" panose="020F0502020204030204"/>
                        </a:defRPr>
                      </a:lvl5pPr>
                      <a:lvl6pPr marL="2286000" algn="l" defTabSz="457200" rtl="0" eaLnBrk="1" latinLnBrk="0" hangingPunct="1">
                        <a:defRPr kumimoji="1" sz="1800" kern="1200">
                          <a:solidFill>
                            <a:schemeClr val="dk1"/>
                          </a:solidFill>
                          <a:latin typeface="Calibri" panose="020F0502020204030204"/>
                        </a:defRPr>
                      </a:lvl6pPr>
                      <a:lvl7pPr marL="2743200" algn="l" defTabSz="457200" rtl="0" eaLnBrk="1" latinLnBrk="0" hangingPunct="1">
                        <a:defRPr kumimoji="1" sz="1800" kern="1200">
                          <a:solidFill>
                            <a:schemeClr val="dk1"/>
                          </a:solidFill>
                          <a:latin typeface="Calibri" panose="020F0502020204030204"/>
                        </a:defRPr>
                      </a:lvl7pPr>
                      <a:lvl8pPr marL="3200400" algn="l" defTabSz="457200" rtl="0" eaLnBrk="1" latinLnBrk="0" hangingPunct="1">
                        <a:defRPr kumimoji="1" sz="1800" kern="1200">
                          <a:solidFill>
                            <a:schemeClr val="dk1"/>
                          </a:solidFill>
                          <a:latin typeface="Calibri" panose="020F0502020204030204"/>
                        </a:defRPr>
                      </a:lvl8pPr>
                      <a:lvl9pPr marL="3657600" algn="l" defTabSz="457200" rtl="0" eaLnBrk="1" latinLnBrk="0" hangingPunct="1">
                        <a:defRPr kumimoji="1" sz="1800" kern="1200">
                          <a:solidFill>
                            <a:schemeClr val="dk1"/>
                          </a:solidFill>
                          <a:latin typeface="Calibri" panose="020F0502020204030204"/>
                        </a:defRPr>
                      </a:lvl9pPr>
                    </a:lstStyle>
                    <a:p>
                      <a:pPr algn="l"/>
                      <a:r>
                        <a:rPr lang="en-CA" sz="700" b="1" dirty="0">
                          <a:solidFill>
                            <a:schemeClr val="bg1"/>
                          </a:solidFill>
                          <a:latin typeface="Montserrat" pitchFamily="2" charset="0"/>
                          <a:ea typeface="Roboto" panose="02000000000000000000" pitchFamily="2" charset="0"/>
                          <a:cs typeface="Roboto" panose="02000000000000000000" pitchFamily="2" charset="0"/>
                        </a:rPr>
                        <a:t>Initiative List</a:t>
                      </a:r>
                    </a:p>
                  </a:txBody>
                  <a:tcPr marL="7200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gridSpan="4">
                  <a:txBody>
                    <a:bodyPr/>
                    <a:lstStyle>
                      <a:lvl1pPr marL="0" algn="l" defTabSz="457200" rtl="0" eaLnBrk="1" latinLnBrk="0" hangingPunct="1">
                        <a:defRPr kumimoji="1" sz="1800" kern="1200">
                          <a:solidFill>
                            <a:schemeClr val="dk1"/>
                          </a:solidFill>
                          <a:latin typeface="Calibri" panose="020F0502020204030204"/>
                        </a:defRPr>
                      </a:lvl1pPr>
                      <a:lvl2pPr marL="457200" algn="l" defTabSz="457200" rtl="0" eaLnBrk="1" latinLnBrk="0" hangingPunct="1">
                        <a:defRPr kumimoji="1" sz="1800" kern="1200">
                          <a:solidFill>
                            <a:schemeClr val="dk1"/>
                          </a:solidFill>
                          <a:latin typeface="Calibri" panose="020F0502020204030204"/>
                        </a:defRPr>
                      </a:lvl2pPr>
                      <a:lvl3pPr marL="914400" algn="l" defTabSz="457200" rtl="0" eaLnBrk="1" latinLnBrk="0" hangingPunct="1">
                        <a:defRPr kumimoji="1" sz="1800" kern="1200">
                          <a:solidFill>
                            <a:schemeClr val="dk1"/>
                          </a:solidFill>
                          <a:latin typeface="Calibri" panose="020F0502020204030204"/>
                        </a:defRPr>
                      </a:lvl3pPr>
                      <a:lvl4pPr marL="1371600" algn="l" defTabSz="457200" rtl="0" eaLnBrk="1" latinLnBrk="0" hangingPunct="1">
                        <a:defRPr kumimoji="1" sz="1800" kern="1200">
                          <a:solidFill>
                            <a:schemeClr val="dk1"/>
                          </a:solidFill>
                          <a:latin typeface="Calibri" panose="020F0502020204030204"/>
                        </a:defRPr>
                      </a:lvl4pPr>
                      <a:lvl5pPr marL="1828800" algn="l" defTabSz="457200" rtl="0" eaLnBrk="1" latinLnBrk="0" hangingPunct="1">
                        <a:defRPr kumimoji="1" sz="1800" kern="1200">
                          <a:solidFill>
                            <a:schemeClr val="dk1"/>
                          </a:solidFill>
                          <a:latin typeface="Calibri" panose="020F0502020204030204"/>
                        </a:defRPr>
                      </a:lvl5pPr>
                      <a:lvl6pPr marL="2286000" algn="l" defTabSz="457200" rtl="0" eaLnBrk="1" latinLnBrk="0" hangingPunct="1">
                        <a:defRPr kumimoji="1" sz="1800" kern="1200">
                          <a:solidFill>
                            <a:schemeClr val="dk1"/>
                          </a:solidFill>
                          <a:latin typeface="Calibri" panose="020F0502020204030204"/>
                        </a:defRPr>
                      </a:lvl6pPr>
                      <a:lvl7pPr marL="2743200" algn="l" defTabSz="457200" rtl="0" eaLnBrk="1" latinLnBrk="0" hangingPunct="1">
                        <a:defRPr kumimoji="1" sz="1800" kern="1200">
                          <a:solidFill>
                            <a:schemeClr val="dk1"/>
                          </a:solidFill>
                          <a:latin typeface="Calibri" panose="020F0502020204030204"/>
                        </a:defRPr>
                      </a:lvl7pPr>
                      <a:lvl8pPr marL="3200400" algn="l" defTabSz="457200" rtl="0" eaLnBrk="1" latinLnBrk="0" hangingPunct="1">
                        <a:defRPr kumimoji="1" sz="1800" kern="1200">
                          <a:solidFill>
                            <a:schemeClr val="dk1"/>
                          </a:solidFill>
                          <a:latin typeface="Calibri" panose="020F0502020204030204"/>
                        </a:defRPr>
                      </a:lvl8pPr>
                      <a:lvl9pPr marL="3657600" algn="l" defTabSz="457200" rtl="0" eaLnBrk="1" latinLnBrk="0" hangingPunct="1">
                        <a:defRPr kumimoji="1" sz="1800" kern="1200">
                          <a:solidFill>
                            <a:schemeClr val="dk1"/>
                          </a:solidFill>
                          <a:latin typeface="Calibri" panose="020F0502020204030204"/>
                        </a:defRPr>
                      </a:lvl9pPr>
                    </a:lstStyle>
                    <a:p>
                      <a:pPr marL="0" algn="ctr"/>
                      <a:r>
                        <a:rPr lang="en-CA" sz="700" b="1" dirty="0">
                          <a:solidFill>
                            <a:schemeClr val="bg1"/>
                          </a:solidFill>
                          <a:latin typeface="Montserrat" pitchFamily="2" charset="0"/>
                          <a:ea typeface="Roboto Light" panose="02000000000000000000" pitchFamily="2" charset="0"/>
                          <a:cs typeface="Arial" panose="020B0604020202020204" pitchFamily="34" charset="0"/>
                        </a:rPr>
                        <a:t>FY25</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hMerge="1">
                  <a:txBody>
                    <a:bodyPr/>
                    <a:lstStyle/>
                    <a:p>
                      <a:pPr marL="0" algn="ctr"/>
                      <a:endParaRPr lang="en-CA" sz="600" b="1" dirty="0">
                        <a:solidFill>
                          <a:schemeClr val="tx1"/>
                        </a:solidFill>
                        <a:latin typeface="Montserrat" pitchFamily="2" charset="0"/>
                        <a:ea typeface="Roboto Light" panose="02000000000000000000" pitchFamily="2" charset="0"/>
                        <a:cs typeface="Arial" panose="020B0604020202020204" pitchFamily="34"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hMerge="1">
                  <a:txBody>
                    <a:bodyPr/>
                    <a:lstStyle/>
                    <a:p>
                      <a:pPr marL="0" algn="ctr"/>
                      <a:endParaRPr lang="en-CA" sz="600" b="1" dirty="0">
                        <a:solidFill>
                          <a:schemeClr val="tx1"/>
                        </a:solidFill>
                        <a:latin typeface="Montserrat" pitchFamily="2" charset="0"/>
                        <a:ea typeface="Roboto Light" panose="02000000000000000000" pitchFamily="2" charset="0"/>
                        <a:cs typeface="Arial" panose="020B0604020202020204" pitchFamily="34"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hMerge="1">
                  <a:txBody>
                    <a:bodyPr/>
                    <a:lstStyle/>
                    <a:p>
                      <a:pPr marL="0" algn="ctr"/>
                      <a:endParaRPr lang="en-CA" sz="600" b="1" dirty="0">
                        <a:solidFill>
                          <a:schemeClr val="tx1"/>
                        </a:solidFill>
                        <a:latin typeface="Montserrat" pitchFamily="2" charset="0"/>
                        <a:ea typeface="Roboto Light" panose="02000000000000000000" pitchFamily="2" charset="0"/>
                        <a:cs typeface="Arial" panose="020B0604020202020204" pitchFamily="34"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gridSpan="4">
                  <a:txBody>
                    <a:bodyPr/>
                    <a:lstStyle/>
                    <a:p>
                      <a:pPr marL="0" algn="ctr"/>
                      <a:r>
                        <a:rPr lang="en-CA" sz="700" b="1" dirty="0">
                          <a:solidFill>
                            <a:schemeClr val="bg1"/>
                          </a:solidFill>
                          <a:latin typeface="Montserrat" pitchFamily="2" charset="0"/>
                          <a:ea typeface="Roboto Light" panose="02000000000000000000" pitchFamily="2" charset="0"/>
                          <a:cs typeface="Arial" panose="020B0604020202020204" pitchFamily="34" charset="0"/>
                        </a:rPr>
                        <a:t>FY26</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hMerge="1">
                  <a:txBody>
                    <a:bodyPr/>
                    <a:lstStyle/>
                    <a:p>
                      <a:pPr marL="0" algn="ctr"/>
                      <a:endParaRPr lang="en-CA" sz="600" b="1" dirty="0">
                        <a:solidFill>
                          <a:schemeClr val="tx1"/>
                        </a:solidFill>
                        <a:latin typeface="Montserrat" pitchFamily="2" charset="0"/>
                        <a:ea typeface="Roboto Light" panose="02000000000000000000" pitchFamily="2" charset="0"/>
                        <a:cs typeface="Arial" panose="020B0604020202020204" pitchFamily="34"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hMerge="1">
                  <a:txBody>
                    <a:bodyPr/>
                    <a:lstStyle/>
                    <a:p>
                      <a:pPr marL="0" algn="ctr"/>
                      <a:endParaRPr lang="en-CA" sz="600" b="1" dirty="0">
                        <a:solidFill>
                          <a:schemeClr val="tx1"/>
                        </a:solidFill>
                        <a:latin typeface="Montserrat" pitchFamily="2" charset="0"/>
                        <a:ea typeface="Roboto Light" panose="02000000000000000000" pitchFamily="2" charset="0"/>
                        <a:cs typeface="Arial" panose="020B0604020202020204" pitchFamily="34"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hMerge="1">
                  <a:txBody>
                    <a:bodyPr/>
                    <a:lstStyle/>
                    <a:p>
                      <a:pPr marL="0" algn="ctr"/>
                      <a:endParaRPr lang="en-CA" sz="600" b="1" dirty="0">
                        <a:solidFill>
                          <a:schemeClr val="tx1"/>
                        </a:solidFill>
                        <a:latin typeface="Montserrat" pitchFamily="2" charset="0"/>
                        <a:ea typeface="Roboto Light" panose="02000000000000000000" pitchFamily="2" charset="0"/>
                        <a:cs typeface="Arial" panose="020B0604020202020204" pitchFamily="34"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gridSpan="3">
                  <a:txBody>
                    <a:bodyPr/>
                    <a:lstStyle/>
                    <a:p>
                      <a:pPr marL="0" algn="ctr"/>
                      <a:r>
                        <a:rPr lang="en-CA" sz="700" b="1" dirty="0">
                          <a:solidFill>
                            <a:schemeClr val="bg1"/>
                          </a:solidFill>
                          <a:latin typeface="Montserrat" pitchFamily="2" charset="0"/>
                          <a:ea typeface="Roboto Light" panose="02000000000000000000" pitchFamily="2" charset="0"/>
                          <a:cs typeface="Arial" panose="020B0604020202020204" pitchFamily="34" charset="0"/>
                        </a:rPr>
                        <a:t>FY27</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hMerge="1">
                  <a:txBody>
                    <a:bodyPr/>
                    <a:lstStyle/>
                    <a:p>
                      <a:pPr marL="0" algn="ctr"/>
                      <a:endParaRPr lang="en-CA" sz="600" b="1" dirty="0">
                        <a:solidFill>
                          <a:schemeClr val="tx1"/>
                        </a:solidFill>
                        <a:latin typeface="Montserrat" pitchFamily="2" charset="0"/>
                        <a:ea typeface="Roboto Light" panose="02000000000000000000" pitchFamily="2" charset="0"/>
                        <a:cs typeface="Arial" panose="020B0604020202020204" pitchFamily="34"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hMerge="1">
                  <a:txBody>
                    <a:bodyPr/>
                    <a:lstStyle/>
                    <a:p>
                      <a:pPr marL="0" algn="ctr"/>
                      <a:endParaRPr lang="en-CA" sz="600" b="1" dirty="0">
                        <a:solidFill>
                          <a:schemeClr val="tx1"/>
                        </a:solidFill>
                        <a:latin typeface="Montserrat" pitchFamily="2" charset="0"/>
                        <a:ea typeface="Roboto Light" panose="02000000000000000000" pitchFamily="2" charset="0"/>
                        <a:cs typeface="Arial" panose="020B0604020202020204" pitchFamily="34"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algn="ctr"/>
                      <a:r>
                        <a:rPr lang="en-CA" sz="700" b="1" dirty="0">
                          <a:solidFill>
                            <a:schemeClr val="bg1"/>
                          </a:solidFill>
                          <a:latin typeface="Montserrat" pitchFamily="2" charset="0"/>
                          <a:ea typeface="Roboto Light" panose="02000000000000000000" pitchFamily="2" charset="0"/>
                          <a:cs typeface="Arial" panose="020B0604020202020204" pitchFamily="34" charset="0"/>
                        </a:rPr>
                        <a:t>28</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algn="ctr"/>
                      <a:r>
                        <a:rPr lang="en-CA" sz="700" b="1" dirty="0">
                          <a:solidFill>
                            <a:schemeClr val="bg1"/>
                          </a:solidFill>
                          <a:latin typeface="Montserrat" pitchFamily="2" charset="0"/>
                          <a:ea typeface="Roboto Light" panose="02000000000000000000" pitchFamily="2" charset="0"/>
                          <a:cs typeface="Arial" panose="020B0604020202020204" pitchFamily="34" charset="0"/>
                        </a:rPr>
                        <a:t>29</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840892550"/>
                  </a:ext>
                </a:extLst>
              </a:tr>
              <a:tr h="281673">
                <a:tc>
                  <a:txBody>
                    <a:bodyPr/>
                    <a:lstStyle/>
                    <a:p>
                      <a:pPr marL="0" marR="0" lvl="0" indent="0" algn="l" defTabSz="914309" rtl="0" eaLnBrk="1" fontAlgn="ctr" latinLnBrk="0" hangingPunct="1">
                        <a:lnSpc>
                          <a:spcPct val="100000"/>
                        </a:lnSpc>
                        <a:spcBef>
                          <a:spcPts val="0"/>
                        </a:spcBef>
                        <a:spcAft>
                          <a:spcPts val="0"/>
                        </a:spcAft>
                        <a:buClrTx/>
                        <a:buSzTx/>
                        <a:buFontTx/>
                        <a:buNone/>
                        <a:tabLst/>
                        <a:defRPr/>
                      </a:pPr>
                      <a:r>
                        <a:rPr lang="en-CA" sz="700" b="0" kern="1200" dirty="0">
                          <a:solidFill>
                            <a:schemeClr val="bg1"/>
                          </a:solidFill>
                          <a:latin typeface="Montserrat SemiBold" panose="00000700000000000000" pitchFamily="2" charset="0"/>
                          <a:ea typeface="Roboto" panose="02000000000000000000" pitchFamily="2" charset="0"/>
                          <a:cs typeface="Roboto" panose="02000000000000000000" pitchFamily="2" charset="0"/>
                        </a:rPr>
                        <a:t>Modernize Legacy application</a:t>
                      </a:r>
                    </a:p>
                  </a:txBody>
                  <a:tcPr marL="7200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09" rtl="0" eaLnBrk="1" fontAlgn="ctr" latinLnBrk="0" hangingPunct="1">
                        <a:lnSpc>
                          <a:spcPct val="100000"/>
                        </a:lnSpc>
                        <a:spcBef>
                          <a:spcPts val="0"/>
                        </a:spcBef>
                        <a:spcAft>
                          <a:spcPts val="0"/>
                        </a:spcAft>
                        <a:buClrTx/>
                        <a:buSzTx/>
                        <a:buFontTx/>
                        <a:buNone/>
                        <a:tabLst/>
                        <a:defRPr/>
                      </a:pPr>
                      <a:r>
                        <a:rPr lang="en-CA" sz="650" b="0" kern="1200" dirty="0">
                          <a:solidFill>
                            <a:schemeClr val="bg1"/>
                          </a:solidFill>
                          <a:latin typeface="Roboto" panose="02000000000000000000" pitchFamily="2" charset="0"/>
                          <a:ea typeface="Roboto" panose="02000000000000000000" pitchFamily="2" charset="0"/>
                          <a:cs typeface="Roboto" panose="02000000000000000000" pitchFamily="2" charset="0"/>
                        </a:rPr>
                        <a:t>Modernize legacy applications</a:t>
                      </a:r>
                    </a:p>
                  </a:txBody>
                  <a:tcPr marL="7200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CADE1"/>
                    </a:solid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CADE1"/>
                    </a:solid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CADE1"/>
                    </a:solid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CADE1"/>
                    </a:solid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CADE1"/>
                    </a:solid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CADE1"/>
                    </a:solid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CADE1"/>
                    </a:solid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CADE1"/>
                    </a:solid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CADE1"/>
                    </a:solid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CADE1"/>
                    </a:solid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CADE1"/>
                    </a:solidFill>
                  </a:tcPr>
                </a:tc>
                <a:extLst>
                  <a:ext uri="{0D108BD9-81ED-4DB2-BD59-A6C34878D82A}">
                    <a16:rowId xmlns:a16="http://schemas.microsoft.com/office/drawing/2014/main" val="1577461038"/>
                  </a:ext>
                </a:extLst>
              </a:tr>
              <a:tr h="258449">
                <a:tc rowSpan="2">
                  <a:txBody>
                    <a:bodyPr/>
                    <a:lstStyle/>
                    <a:p>
                      <a:pPr marL="0" marR="0" lvl="0" indent="0" algn="l" defTabSz="914309" rtl="0" eaLnBrk="1" fontAlgn="ctr" latinLnBrk="0" hangingPunct="1">
                        <a:lnSpc>
                          <a:spcPct val="100000"/>
                        </a:lnSpc>
                        <a:spcBef>
                          <a:spcPts val="0"/>
                        </a:spcBef>
                        <a:spcAft>
                          <a:spcPts val="0"/>
                        </a:spcAft>
                        <a:buClrTx/>
                        <a:buSzTx/>
                        <a:buFontTx/>
                        <a:buNone/>
                        <a:tabLst/>
                        <a:defRPr/>
                      </a:pPr>
                      <a:r>
                        <a:rPr lang="en-CA" sz="700" b="0" kern="1200" dirty="0">
                          <a:solidFill>
                            <a:schemeClr val="bg1"/>
                          </a:solidFill>
                          <a:latin typeface="Montserrat SemiBold" panose="00000700000000000000" pitchFamily="2" charset="0"/>
                          <a:ea typeface="Roboto" panose="02000000000000000000" pitchFamily="2" charset="0"/>
                          <a:cs typeface="Roboto" panose="02000000000000000000" pitchFamily="2" charset="0"/>
                        </a:rPr>
                        <a:t>Improve Data Quality</a:t>
                      </a:r>
                    </a:p>
                  </a:txBody>
                  <a:tcPr marL="7200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kumimoji="1" sz="1800" kern="1200">
                          <a:solidFill>
                            <a:schemeClr val="dk1"/>
                          </a:solidFill>
                          <a:latin typeface="Calibri" panose="020F0502020204030204"/>
                        </a:defRPr>
                      </a:lvl1pPr>
                      <a:lvl2pPr marL="457200" algn="l" defTabSz="457200" rtl="0" eaLnBrk="1" latinLnBrk="0" hangingPunct="1">
                        <a:defRPr kumimoji="1" sz="1800" kern="1200">
                          <a:solidFill>
                            <a:schemeClr val="dk1"/>
                          </a:solidFill>
                          <a:latin typeface="Calibri" panose="020F0502020204030204"/>
                        </a:defRPr>
                      </a:lvl2pPr>
                      <a:lvl3pPr marL="914400" algn="l" defTabSz="457200" rtl="0" eaLnBrk="1" latinLnBrk="0" hangingPunct="1">
                        <a:defRPr kumimoji="1" sz="1800" kern="1200">
                          <a:solidFill>
                            <a:schemeClr val="dk1"/>
                          </a:solidFill>
                          <a:latin typeface="Calibri" panose="020F0502020204030204"/>
                        </a:defRPr>
                      </a:lvl3pPr>
                      <a:lvl4pPr marL="1371600" algn="l" defTabSz="457200" rtl="0" eaLnBrk="1" latinLnBrk="0" hangingPunct="1">
                        <a:defRPr kumimoji="1" sz="1800" kern="1200">
                          <a:solidFill>
                            <a:schemeClr val="dk1"/>
                          </a:solidFill>
                          <a:latin typeface="Calibri" panose="020F0502020204030204"/>
                        </a:defRPr>
                      </a:lvl4pPr>
                      <a:lvl5pPr marL="1828800" algn="l" defTabSz="457200" rtl="0" eaLnBrk="1" latinLnBrk="0" hangingPunct="1">
                        <a:defRPr kumimoji="1" sz="1800" kern="1200">
                          <a:solidFill>
                            <a:schemeClr val="dk1"/>
                          </a:solidFill>
                          <a:latin typeface="Calibri" panose="020F0502020204030204"/>
                        </a:defRPr>
                      </a:lvl5pPr>
                      <a:lvl6pPr marL="2286000" algn="l" defTabSz="457200" rtl="0" eaLnBrk="1" latinLnBrk="0" hangingPunct="1">
                        <a:defRPr kumimoji="1" sz="1800" kern="1200">
                          <a:solidFill>
                            <a:schemeClr val="dk1"/>
                          </a:solidFill>
                          <a:latin typeface="Calibri" panose="020F0502020204030204"/>
                        </a:defRPr>
                      </a:lvl6pPr>
                      <a:lvl7pPr marL="2743200" algn="l" defTabSz="457200" rtl="0" eaLnBrk="1" latinLnBrk="0" hangingPunct="1">
                        <a:defRPr kumimoji="1" sz="1800" kern="1200">
                          <a:solidFill>
                            <a:schemeClr val="dk1"/>
                          </a:solidFill>
                          <a:latin typeface="Calibri" panose="020F0502020204030204"/>
                        </a:defRPr>
                      </a:lvl7pPr>
                      <a:lvl8pPr marL="3200400" algn="l" defTabSz="457200" rtl="0" eaLnBrk="1" latinLnBrk="0" hangingPunct="1">
                        <a:defRPr kumimoji="1" sz="1800" kern="1200">
                          <a:solidFill>
                            <a:schemeClr val="dk1"/>
                          </a:solidFill>
                          <a:latin typeface="Calibri" panose="020F0502020204030204"/>
                        </a:defRPr>
                      </a:lvl8pPr>
                      <a:lvl9pPr marL="3657600" algn="l" defTabSz="457200" rtl="0" eaLnBrk="1" latinLnBrk="0" hangingPunct="1">
                        <a:defRPr kumimoji="1" sz="1800" kern="1200">
                          <a:solidFill>
                            <a:schemeClr val="dk1"/>
                          </a:solidFill>
                          <a:latin typeface="Calibri" panose="020F0502020204030204"/>
                        </a:defRPr>
                      </a:lvl9pPr>
                    </a:lstStyle>
                    <a:p>
                      <a:pPr marL="0" marR="0" lvl="0" indent="0" algn="l" defTabSz="914309" rtl="0" eaLnBrk="1" fontAlgn="ctr" latinLnBrk="0" hangingPunct="1">
                        <a:lnSpc>
                          <a:spcPct val="100000"/>
                        </a:lnSpc>
                        <a:spcBef>
                          <a:spcPts val="0"/>
                        </a:spcBef>
                        <a:spcAft>
                          <a:spcPts val="0"/>
                        </a:spcAft>
                        <a:buClrTx/>
                        <a:buSzTx/>
                        <a:buFontTx/>
                        <a:buNone/>
                        <a:tabLst/>
                        <a:defRPr/>
                      </a:pPr>
                      <a:r>
                        <a:rPr lang="en-CA" sz="650" b="0" kern="1200" dirty="0">
                          <a:solidFill>
                            <a:schemeClr val="bg1"/>
                          </a:solidFill>
                          <a:latin typeface="Roboto" panose="02000000000000000000" pitchFamily="2" charset="0"/>
                          <a:ea typeface="Roboto" panose="02000000000000000000" pitchFamily="2" charset="0"/>
                          <a:cs typeface="Roboto" panose="02000000000000000000" pitchFamily="2" charset="0"/>
                        </a:rPr>
                        <a:t>Improve Data collection and Data management</a:t>
                      </a:r>
                    </a:p>
                  </a:txBody>
                  <a:tcPr marL="7200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kumimoji="1" sz="1800" kern="1200">
                          <a:solidFill>
                            <a:schemeClr val="dk1"/>
                          </a:solidFill>
                          <a:latin typeface="Calibri" panose="020F0502020204030204"/>
                        </a:defRPr>
                      </a:lvl1pPr>
                      <a:lvl2pPr marL="457200" algn="l" defTabSz="457200" rtl="0" eaLnBrk="1" latinLnBrk="0" hangingPunct="1">
                        <a:defRPr kumimoji="1" sz="1800" kern="1200">
                          <a:solidFill>
                            <a:schemeClr val="dk1"/>
                          </a:solidFill>
                          <a:latin typeface="Calibri" panose="020F0502020204030204"/>
                        </a:defRPr>
                      </a:lvl2pPr>
                      <a:lvl3pPr marL="914400" algn="l" defTabSz="457200" rtl="0" eaLnBrk="1" latinLnBrk="0" hangingPunct="1">
                        <a:defRPr kumimoji="1" sz="1800" kern="1200">
                          <a:solidFill>
                            <a:schemeClr val="dk1"/>
                          </a:solidFill>
                          <a:latin typeface="Calibri" panose="020F0502020204030204"/>
                        </a:defRPr>
                      </a:lvl3pPr>
                      <a:lvl4pPr marL="1371600" algn="l" defTabSz="457200" rtl="0" eaLnBrk="1" latinLnBrk="0" hangingPunct="1">
                        <a:defRPr kumimoji="1" sz="1800" kern="1200">
                          <a:solidFill>
                            <a:schemeClr val="dk1"/>
                          </a:solidFill>
                          <a:latin typeface="Calibri" panose="020F0502020204030204"/>
                        </a:defRPr>
                      </a:lvl4pPr>
                      <a:lvl5pPr marL="1828800" algn="l" defTabSz="457200" rtl="0" eaLnBrk="1" latinLnBrk="0" hangingPunct="1">
                        <a:defRPr kumimoji="1" sz="1800" kern="1200">
                          <a:solidFill>
                            <a:schemeClr val="dk1"/>
                          </a:solidFill>
                          <a:latin typeface="Calibri" panose="020F0502020204030204"/>
                        </a:defRPr>
                      </a:lvl5pPr>
                      <a:lvl6pPr marL="2286000" algn="l" defTabSz="457200" rtl="0" eaLnBrk="1" latinLnBrk="0" hangingPunct="1">
                        <a:defRPr kumimoji="1" sz="1800" kern="1200">
                          <a:solidFill>
                            <a:schemeClr val="dk1"/>
                          </a:solidFill>
                          <a:latin typeface="Calibri" panose="020F0502020204030204"/>
                        </a:defRPr>
                      </a:lvl6pPr>
                      <a:lvl7pPr marL="2743200" algn="l" defTabSz="457200" rtl="0" eaLnBrk="1" latinLnBrk="0" hangingPunct="1">
                        <a:defRPr kumimoji="1" sz="1800" kern="1200">
                          <a:solidFill>
                            <a:schemeClr val="dk1"/>
                          </a:solidFill>
                          <a:latin typeface="Calibri" panose="020F0502020204030204"/>
                        </a:defRPr>
                      </a:lvl7pPr>
                      <a:lvl8pPr marL="3200400" algn="l" defTabSz="457200" rtl="0" eaLnBrk="1" latinLnBrk="0" hangingPunct="1">
                        <a:defRPr kumimoji="1" sz="1800" kern="1200">
                          <a:solidFill>
                            <a:schemeClr val="dk1"/>
                          </a:solidFill>
                          <a:latin typeface="Calibri" panose="020F0502020204030204"/>
                        </a:defRPr>
                      </a:lvl8pPr>
                      <a:lvl9pPr marL="3657600" algn="l" defTabSz="457200" rtl="0" eaLnBrk="1" latinLnBrk="0" hangingPunct="1">
                        <a:defRPr kumimoji="1" sz="1800" kern="1200">
                          <a:solidFill>
                            <a:schemeClr val="dk1"/>
                          </a:solidFill>
                          <a:latin typeface="Calibri" panose="020F0502020204030204"/>
                        </a:defRPr>
                      </a:lvl9p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C73CE"/>
                    </a:solid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C73CE"/>
                    </a:solid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C73CE"/>
                    </a:solid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C73CE"/>
                    </a:solid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C73CE"/>
                    </a:solid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C73CE"/>
                    </a:solid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C73CE"/>
                    </a:solid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C73CE"/>
                    </a:solid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C73CE"/>
                    </a:solidFill>
                  </a:tcPr>
                </a:tc>
                <a:extLst>
                  <a:ext uri="{0D108BD9-81ED-4DB2-BD59-A6C34878D82A}">
                    <a16:rowId xmlns:a16="http://schemas.microsoft.com/office/drawing/2014/main" val="2584833382"/>
                  </a:ext>
                </a:extLst>
              </a:tr>
              <a:tr h="258449">
                <a:tc vMerge="1">
                  <a:txBody>
                    <a:bodyPr/>
                    <a:lstStyle/>
                    <a:p>
                      <a:endParaRPr dirty="0"/>
                    </a:p>
                  </a:txBody>
                  <a:tcPr marL="7200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gradFill>
                      <a:gsLst>
                        <a:gs pos="0">
                          <a:srgbClr val="7030A0">
                            <a:alpha val="8000"/>
                          </a:srgbClr>
                        </a:gs>
                        <a:gs pos="100000">
                          <a:srgbClr val="7030A0">
                            <a:alpha val="0"/>
                          </a:srgbClr>
                        </a:gs>
                      </a:gsLst>
                      <a:lin ang="5400000" scaled="1"/>
                    </a:gradFill>
                  </a:tcPr>
                </a:tc>
                <a:tc>
                  <a:txBody>
                    <a:bodyPr/>
                    <a:lstStyle>
                      <a:lvl1pPr marL="0" algn="l" defTabSz="457200" rtl="0" eaLnBrk="1" latinLnBrk="0" hangingPunct="1">
                        <a:defRPr kumimoji="1" sz="1800" kern="1200">
                          <a:solidFill>
                            <a:schemeClr val="dk1"/>
                          </a:solidFill>
                          <a:latin typeface="Calibri" panose="020F0502020204030204"/>
                        </a:defRPr>
                      </a:lvl1pPr>
                      <a:lvl2pPr marL="457200" algn="l" defTabSz="457200" rtl="0" eaLnBrk="1" latinLnBrk="0" hangingPunct="1">
                        <a:defRPr kumimoji="1" sz="1800" kern="1200">
                          <a:solidFill>
                            <a:schemeClr val="dk1"/>
                          </a:solidFill>
                          <a:latin typeface="Calibri" panose="020F0502020204030204"/>
                        </a:defRPr>
                      </a:lvl2pPr>
                      <a:lvl3pPr marL="914400" algn="l" defTabSz="457200" rtl="0" eaLnBrk="1" latinLnBrk="0" hangingPunct="1">
                        <a:defRPr kumimoji="1" sz="1800" kern="1200">
                          <a:solidFill>
                            <a:schemeClr val="dk1"/>
                          </a:solidFill>
                          <a:latin typeface="Calibri" panose="020F0502020204030204"/>
                        </a:defRPr>
                      </a:lvl3pPr>
                      <a:lvl4pPr marL="1371600" algn="l" defTabSz="457200" rtl="0" eaLnBrk="1" latinLnBrk="0" hangingPunct="1">
                        <a:defRPr kumimoji="1" sz="1800" kern="1200">
                          <a:solidFill>
                            <a:schemeClr val="dk1"/>
                          </a:solidFill>
                          <a:latin typeface="Calibri" panose="020F0502020204030204"/>
                        </a:defRPr>
                      </a:lvl4pPr>
                      <a:lvl5pPr marL="1828800" algn="l" defTabSz="457200" rtl="0" eaLnBrk="1" latinLnBrk="0" hangingPunct="1">
                        <a:defRPr kumimoji="1" sz="1800" kern="1200">
                          <a:solidFill>
                            <a:schemeClr val="dk1"/>
                          </a:solidFill>
                          <a:latin typeface="Calibri" panose="020F0502020204030204"/>
                        </a:defRPr>
                      </a:lvl5pPr>
                      <a:lvl6pPr marL="2286000" algn="l" defTabSz="457200" rtl="0" eaLnBrk="1" latinLnBrk="0" hangingPunct="1">
                        <a:defRPr kumimoji="1" sz="1800" kern="1200">
                          <a:solidFill>
                            <a:schemeClr val="dk1"/>
                          </a:solidFill>
                          <a:latin typeface="Calibri" panose="020F0502020204030204"/>
                        </a:defRPr>
                      </a:lvl6pPr>
                      <a:lvl7pPr marL="2743200" algn="l" defTabSz="457200" rtl="0" eaLnBrk="1" latinLnBrk="0" hangingPunct="1">
                        <a:defRPr kumimoji="1" sz="1800" kern="1200">
                          <a:solidFill>
                            <a:schemeClr val="dk1"/>
                          </a:solidFill>
                          <a:latin typeface="Calibri" panose="020F0502020204030204"/>
                        </a:defRPr>
                      </a:lvl7pPr>
                      <a:lvl8pPr marL="3200400" algn="l" defTabSz="457200" rtl="0" eaLnBrk="1" latinLnBrk="0" hangingPunct="1">
                        <a:defRPr kumimoji="1" sz="1800" kern="1200">
                          <a:solidFill>
                            <a:schemeClr val="dk1"/>
                          </a:solidFill>
                          <a:latin typeface="Calibri" panose="020F0502020204030204"/>
                        </a:defRPr>
                      </a:lvl8pPr>
                      <a:lvl9pPr marL="3657600" algn="l" defTabSz="457200" rtl="0" eaLnBrk="1" latinLnBrk="0" hangingPunct="1">
                        <a:defRPr kumimoji="1" sz="1800" kern="1200">
                          <a:solidFill>
                            <a:schemeClr val="dk1"/>
                          </a:solidFill>
                          <a:latin typeface="Calibri" panose="020F0502020204030204"/>
                        </a:defRPr>
                      </a:lvl9pPr>
                    </a:lstStyle>
                    <a:p>
                      <a:pPr marL="0" marR="0" lvl="0" indent="0" algn="l" defTabSz="914309" rtl="0" eaLnBrk="1" fontAlgn="ctr" latinLnBrk="0" hangingPunct="1">
                        <a:lnSpc>
                          <a:spcPct val="100000"/>
                        </a:lnSpc>
                        <a:spcBef>
                          <a:spcPts val="0"/>
                        </a:spcBef>
                        <a:spcAft>
                          <a:spcPts val="0"/>
                        </a:spcAft>
                        <a:buClrTx/>
                        <a:buSzTx/>
                        <a:buFontTx/>
                        <a:buNone/>
                        <a:tabLst/>
                        <a:defRPr/>
                      </a:pPr>
                      <a:r>
                        <a:rPr lang="en-US" sz="650" b="0" kern="1200" dirty="0">
                          <a:solidFill>
                            <a:schemeClr val="bg1"/>
                          </a:solidFill>
                          <a:latin typeface="Roboto" panose="02000000000000000000" pitchFamily="2" charset="0"/>
                          <a:ea typeface="Roboto" panose="02000000000000000000" pitchFamily="2" charset="0"/>
                          <a:cs typeface="Roboto" panose="02000000000000000000" pitchFamily="2" charset="0"/>
                        </a:rPr>
                        <a:t>Improve Data mapping, collection, and management</a:t>
                      </a:r>
                    </a:p>
                  </a:txBody>
                  <a:tcPr marL="7200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kumimoji="1" sz="1800" kern="1200">
                          <a:solidFill>
                            <a:schemeClr val="dk1"/>
                          </a:solidFill>
                          <a:latin typeface="Calibri" panose="020F0502020204030204"/>
                        </a:defRPr>
                      </a:lvl1pPr>
                      <a:lvl2pPr marL="457200" algn="l" defTabSz="457200" rtl="0" eaLnBrk="1" latinLnBrk="0" hangingPunct="1">
                        <a:defRPr kumimoji="1" sz="1800" kern="1200">
                          <a:solidFill>
                            <a:schemeClr val="dk1"/>
                          </a:solidFill>
                          <a:latin typeface="Calibri" panose="020F0502020204030204"/>
                        </a:defRPr>
                      </a:lvl2pPr>
                      <a:lvl3pPr marL="914400" algn="l" defTabSz="457200" rtl="0" eaLnBrk="1" latinLnBrk="0" hangingPunct="1">
                        <a:defRPr kumimoji="1" sz="1800" kern="1200">
                          <a:solidFill>
                            <a:schemeClr val="dk1"/>
                          </a:solidFill>
                          <a:latin typeface="Calibri" panose="020F0502020204030204"/>
                        </a:defRPr>
                      </a:lvl3pPr>
                      <a:lvl4pPr marL="1371600" algn="l" defTabSz="457200" rtl="0" eaLnBrk="1" latinLnBrk="0" hangingPunct="1">
                        <a:defRPr kumimoji="1" sz="1800" kern="1200">
                          <a:solidFill>
                            <a:schemeClr val="dk1"/>
                          </a:solidFill>
                          <a:latin typeface="Calibri" panose="020F0502020204030204"/>
                        </a:defRPr>
                      </a:lvl4pPr>
                      <a:lvl5pPr marL="1828800" algn="l" defTabSz="457200" rtl="0" eaLnBrk="1" latinLnBrk="0" hangingPunct="1">
                        <a:defRPr kumimoji="1" sz="1800" kern="1200">
                          <a:solidFill>
                            <a:schemeClr val="dk1"/>
                          </a:solidFill>
                          <a:latin typeface="Calibri" panose="020F0502020204030204"/>
                        </a:defRPr>
                      </a:lvl5pPr>
                      <a:lvl6pPr marL="2286000" algn="l" defTabSz="457200" rtl="0" eaLnBrk="1" latinLnBrk="0" hangingPunct="1">
                        <a:defRPr kumimoji="1" sz="1800" kern="1200">
                          <a:solidFill>
                            <a:schemeClr val="dk1"/>
                          </a:solidFill>
                          <a:latin typeface="Calibri" panose="020F0502020204030204"/>
                        </a:defRPr>
                      </a:lvl6pPr>
                      <a:lvl7pPr marL="2743200" algn="l" defTabSz="457200" rtl="0" eaLnBrk="1" latinLnBrk="0" hangingPunct="1">
                        <a:defRPr kumimoji="1" sz="1800" kern="1200">
                          <a:solidFill>
                            <a:schemeClr val="dk1"/>
                          </a:solidFill>
                          <a:latin typeface="Calibri" panose="020F0502020204030204"/>
                        </a:defRPr>
                      </a:lvl7pPr>
                      <a:lvl8pPr marL="3200400" algn="l" defTabSz="457200" rtl="0" eaLnBrk="1" latinLnBrk="0" hangingPunct="1">
                        <a:defRPr kumimoji="1" sz="1800" kern="1200">
                          <a:solidFill>
                            <a:schemeClr val="dk1"/>
                          </a:solidFill>
                          <a:latin typeface="Calibri" panose="020F0502020204030204"/>
                        </a:defRPr>
                      </a:lvl8pPr>
                      <a:lvl9pPr marL="3657600" algn="l" defTabSz="457200" rtl="0" eaLnBrk="1" latinLnBrk="0" hangingPunct="1">
                        <a:defRPr kumimoji="1" sz="1800" kern="1200">
                          <a:solidFill>
                            <a:schemeClr val="dk1"/>
                          </a:solidFill>
                          <a:latin typeface="Calibri" panose="020F0502020204030204"/>
                        </a:defRPr>
                      </a:lvl9p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C73CE"/>
                    </a:solid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C73CE"/>
                    </a:solid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C73CE"/>
                    </a:solid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C73CE"/>
                    </a:solid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C73CE"/>
                    </a:solid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C73CE"/>
                    </a:solid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C73CE"/>
                    </a:solid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C73CE"/>
                    </a:solid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C73CE"/>
                    </a:solidFill>
                  </a:tcPr>
                </a:tc>
                <a:extLst>
                  <a:ext uri="{0D108BD9-81ED-4DB2-BD59-A6C34878D82A}">
                    <a16:rowId xmlns:a16="http://schemas.microsoft.com/office/drawing/2014/main" val="2431956682"/>
                  </a:ext>
                </a:extLst>
              </a:tr>
              <a:tr h="258449">
                <a:tc>
                  <a:txBody>
                    <a:bodyPr/>
                    <a:lstStyle/>
                    <a:p>
                      <a:pPr marL="0" marR="0" lvl="0" indent="0" algn="l" defTabSz="914309" rtl="0" eaLnBrk="1" fontAlgn="ctr" latinLnBrk="0" hangingPunct="1">
                        <a:lnSpc>
                          <a:spcPct val="100000"/>
                        </a:lnSpc>
                        <a:spcBef>
                          <a:spcPts val="0"/>
                        </a:spcBef>
                        <a:spcAft>
                          <a:spcPts val="0"/>
                        </a:spcAft>
                        <a:buClrTx/>
                        <a:buSzTx/>
                        <a:buFontTx/>
                        <a:buNone/>
                        <a:tabLst/>
                        <a:defRPr/>
                      </a:pPr>
                      <a:r>
                        <a:rPr lang="en-CA" sz="700" b="0" kern="1200" dirty="0">
                          <a:solidFill>
                            <a:schemeClr val="bg1"/>
                          </a:solidFill>
                          <a:latin typeface="Montserrat SemiBold" panose="00000700000000000000" pitchFamily="2" charset="0"/>
                          <a:ea typeface="Roboto" panose="02000000000000000000" pitchFamily="2" charset="0"/>
                          <a:cs typeface="Roboto" panose="02000000000000000000" pitchFamily="2" charset="0"/>
                        </a:rPr>
                        <a:t>Raise End-User Satisfaction</a:t>
                      </a:r>
                    </a:p>
                  </a:txBody>
                  <a:tcPr marL="7200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309" rtl="0" eaLnBrk="1" fontAlgn="ctr" latinLnBrk="0" hangingPunct="1"/>
                      <a:r>
                        <a:rPr lang="en-CA" sz="650" b="0" kern="1200" dirty="0">
                          <a:solidFill>
                            <a:schemeClr val="bg1"/>
                          </a:solidFill>
                          <a:latin typeface="Roboto" panose="02000000000000000000" pitchFamily="2" charset="0"/>
                          <a:ea typeface="Roboto" panose="02000000000000000000" pitchFamily="2" charset="0"/>
                          <a:cs typeface="Roboto" panose="02000000000000000000" pitchFamily="2" charset="0"/>
                        </a:rPr>
                        <a:t>Improve Internal and External collaboration</a:t>
                      </a:r>
                    </a:p>
                  </a:txBody>
                  <a:tcPr marL="7200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EC9EB"/>
                    </a:solid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EC9EB"/>
                    </a:solid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EC9EB"/>
                    </a:solid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EC9EB"/>
                    </a:solid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EC9EB"/>
                    </a:solid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EC9EB"/>
                    </a:solid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EC9EB"/>
                    </a:solid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EC9EB"/>
                    </a:solid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EC9EB"/>
                    </a:solidFill>
                  </a:tcPr>
                </a:tc>
                <a:extLst>
                  <a:ext uri="{0D108BD9-81ED-4DB2-BD59-A6C34878D82A}">
                    <a16:rowId xmlns:a16="http://schemas.microsoft.com/office/drawing/2014/main" val="44001928"/>
                  </a:ext>
                </a:extLst>
              </a:tr>
              <a:tr h="204346">
                <a:tc>
                  <a:txBody>
                    <a:bodyPr/>
                    <a:lstStyle/>
                    <a:p>
                      <a:pPr marL="0" marR="0" lvl="0" indent="0" algn="l" defTabSz="914309" rtl="0" eaLnBrk="1" fontAlgn="ctr" latinLnBrk="0" hangingPunct="1">
                        <a:lnSpc>
                          <a:spcPct val="100000"/>
                        </a:lnSpc>
                        <a:spcBef>
                          <a:spcPts val="0"/>
                        </a:spcBef>
                        <a:spcAft>
                          <a:spcPts val="0"/>
                        </a:spcAft>
                        <a:buClrTx/>
                        <a:buSzTx/>
                        <a:buFontTx/>
                        <a:buNone/>
                        <a:tabLst/>
                        <a:defRPr/>
                      </a:pPr>
                      <a:r>
                        <a:rPr lang="en-CA" sz="700" b="0" kern="1200" dirty="0">
                          <a:solidFill>
                            <a:schemeClr val="bg1"/>
                          </a:solidFill>
                          <a:latin typeface="Montserrat SemiBold" panose="00000700000000000000" pitchFamily="2" charset="0"/>
                          <a:ea typeface="Roboto" panose="02000000000000000000" pitchFamily="2" charset="0"/>
                          <a:cs typeface="Roboto" panose="02000000000000000000" pitchFamily="2" charset="0"/>
                        </a:rPr>
                        <a:t>Improve Data Quality</a:t>
                      </a:r>
                    </a:p>
                  </a:txBody>
                  <a:tcPr marL="7200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309" rtl="0" eaLnBrk="1" fontAlgn="ctr" latinLnBrk="0" hangingPunct="1"/>
                      <a:r>
                        <a:rPr lang="en-CA" sz="650" b="0" kern="1200" dirty="0">
                          <a:solidFill>
                            <a:schemeClr val="bg1"/>
                          </a:solidFill>
                          <a:latin typeface="Roboto" panose="02000000000000000000" pitchFamily="2" charset="0"/>
                          <a:ea typeface="Roboto" panose="02000000000000000000" pitchFamily="2" charset="0"/>
                          <a:cs typeface="Roboto" panose="02000000000000000000" pitchFamily="2" charset="0"/>
                        </a:rPr>
                        <a:t>Improve data access for the public </a:t>
                      </a:r>
                    </a:p>
                  </a:txBody>
                  <a:tcPr marL="7200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C73CE"/>
                    </a:solid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C73CE"/>
                    </a:solid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C73CE"/>
                    </a:solid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C73CE"/>
                    </a:solid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C73CE"/>
                    </a:solid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C73CE"/>
                    </a:solid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C73CE"/>
                    </a:solid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C73CE"/>
                    </a:solid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C73CE"/>
                    </a:solidFill>
                  </a:tcPr>
                </a:tc>
                <a:extLst>
                  <a:ext uri="{0D108BD9-81ED-4DB2-BD59-A6C34878D82A}">
                    <a16:rowId xmlns:a16="http://schemas.microsoft.com/office/drawing/2014/main" val="1401348787"/>
                  </a:ext>
                </a:extLst>
              </a:tr>
              <a:tr h="306519">
                <a:tc>
                  <a:txBody>
                    <a:bodyPr/>
                    <a:lstStyle/>
                    <a:p>
                      <a:pPr marL="0" marR="0" lvl="0" indent="0" algn="l" defTabSz="914309" rtl="0" eaLnBrk="1" fontAlgn="ctr" latinLnBrk="0" hangingPunct="1">
                        <a:lnSpc>
                          <a:spcPct val="100000"/>
                        </a:lnSpc>
                        <a:spcBef>
                          <a:spcPts val="0"/>
                        </a:spcBef>
                        <a:spcAft>
                          <a:spcPts val="0"/>
                        </a:spcAft>
                        <a:buClrTx/>
                        <a:buSzTx/>
                        <a:buFontTx/>
                        <a:buNone/>
                        <a:tabLst/>
                        <a:defRPr/>
                      </a:pPr>
                      <a:r>
                        <a:rPr lang="en-CA" sz="700" b="0" kern="1200" dirty="0">
                          <a:solidFill>
                            <a:schemeClr val="bg1"/>
                          </a:solidFill>
                          <a:latin typeface="Montserrat SemiBold" panose="00000700000000000000" pitchFamily="2" charset="0"/>
                          <a:ea typeface="Roboto" panose="02000000000000000000" pitchFamily="2" charset="0"/>
                          <a:cs typeface="Roboto" panose="02000000000000000000" pitchFamily="2" charset="0"/>
                        </a:rPr>
                        <a:t>Modernize Legacy application</a:t>
                      </a:r>
                    </a:p>
                  </a:txBody>
                  <a:tcPr marL="7200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914309" rtl="0" eaLnBrk="1" fontAlgn="ctr" latinLnBrk="0" hangingPunct="1"/>
                      <a:r>
                        <a:rPr lang="en-CA" sz="650" b="0" kern="1200" dirty="0">
                          <a:solidFill>
                            <a:schemeClr val="bg1"/>
                          </a:solidFill>
                          <a:latin typeface="Roboto" panose="02000000000000000000" pitchFamily="2" charset="0"/>
                          <a:ea typeface="Roboto" panose="02000000000000000000" pitchFamily="2" charset="0"/>
                          <a:cs typeface="Roboto" panose="02000000000000000000" pitchFamily="2" charset="0"/>
                        </a:rPr>
                        <a:t>Improve external communication – web-site redesign</a:t>
                      </a:r>
                    </a:p>
                  </a:txBody>
                  <a:tcPr marL="7200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CADE1"/>
                    </a:solid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CADE1"/>
                    </a:solid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CADE1"/>
                    </a:solid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CADE1"/>
                    </a:solid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CADE1"/>
                    </a:solid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81271323"/>
                  </a:ext>
                </a:extLst>
              </a:tr>
              <a:tr h="306519">
                <a:tc>
                  <a:txBody>
                    <a:bodyPr/>
                    <a:lstStyle/>
                    <a:p>
                      <a:pPr marL="0" marR="0" lvl="0" indent="0" algn="l" defTabSz="914309" rtl="0" eaLnBrk="1" fontAlgn="ctr" latinLnBrk="0" hangingPunct="1">
                        <a:lnSpc>
                          <a:spcPct val="100000"/>
                        </a:lnSpc>
                        <a:spcBef>
                          <a:spcPts val="0"/>
                        </a:spcBef>
                        <a:spcAft>
                          <a:spcPts val="0"/>
                        </a:spcAft>
                        <a:buClrTx/>
                        <a:buSzTx/>
                        <a:buFontTx/>
                        <a:buNone/>
                        <a:tabLst/>
                        <a:defRPr/>
                      </a:pPr>
                      <a:r>
                        <a:rPr lang="en-CA" sz="700" b="0" kern="1200" dirty="0">
                          <a:solidFill>
                            <a:schemeClr val="bg1"/>
                          </a:solidFill>
                          <a:latin typeface="Montserrat SemiBold" panose="00000700000000000000" pitchFamily="2" charset="0"/>
                          <a:ea typeface="Roboto" panose="02000000000000000000" pitchFamily="2" charset="0"/>
                          <a:cs typeface="Roboto" panose="02000000000000000000" pitchFamily="2" charset="0"/>
                        </a:rPr>
                        <a:t>Improve Data Quality</a:t>
                      </a:r>
                    </a:p>
                  </a:txBody>
                  <a:tcPr marL="7200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09" rtl="0" eaLnBrk="1" fontAlgn="ctr" latinLnBrk="0" hangingPunct="1">
                        <a:lnSpc>
                          <a:spcPct val="100000"/>
                        </a:lnSpc>
                        <a:spcBef>
                          <a:spcPts val="0"/>
                        </a:spcBef>
                        <a:spcAft>
                          <a:spcPts val="0"/>
                        </a:spcAft>
                        <a:buClrTx/>
                        <a:buSzTx/>
                        <a:buFontTx/>
                        <a:buNone/>
                        <a:tabLst/>
                        <a:defRPr/>
                      </a:pPr>
                      <a:r>
                        <a:rPr lang="en-CA" sz="650" b="0" kern="1200" dirty="0">
                          <a:solidFill>
                            <a:schemeClr val="bg1"/>
                          </a:solidFill>
                          <a:latin typeface="Roboto" panose="02000000000000000000" pitchFamily="2" charset="0"/>
                          <a:ea typeface="Roboto" panose="02000000000000000000" pitchFamily="2" charset="0"/>
                          <a:cs typeface="Roboto" panose="02000000000000000000" pitchFamily="2" charset="0"/>
                        </a:rPr>
                        <a:t>Introduce Power BI to employees and provide training</a:t>
                      </a:r>
                    </a:p>
                  </a:txBody>
                  <a:tcPr marL="7200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C73CE"/>
                    </a:solid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C73CE"/>
                    </a:solid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C73CE"/>
                    </a:solid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C73CE"/>
                    </a:solid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59826391"/>
                  </a:ext>
                </a:extLst>
              </a:tr>
            </a:tbl>
          </a:graphicData>
        </a:graphic>
      </p:graphicFrame>
      <p:grpSp>
        <p:nvGrpSpPr>
          <p:cNvPr id="74" name="Group 73">
            <a:extLst>
              <a:ext uri="{FF2B5EF4-FFF2-40B4-BE49-F238E27FC236}">
                <a16:creationId xmlns:a16="http://schemas.microsoft.com/office/drawing/2014/main" id="{7A4E4171-9656-F86D-0470-4B002F5A5F14}"/>
              </a:ext>
            </a:extLst>
          </p:cNvPr>
          <p:cNvGrpSpPr/>
          <p:nvPr/>
        </p:nvGrpSpPr>
        <p:grpSpPr>
          <a:xfrm>
            <a:off x="2180875" y="3121002"/>
            <a:ext cx="3802922" cy="3412492"/>
            <a:chOff x="4023015" y="2557537"/>
            <a:chExt cx="3366050" cy="2595880"/>
          </a:xfrm>
          <a:effectLst/>
        </p:grpSpPr>
        <p:pic>
          <p:nvPicPr>
            <p:cNvPr id="75" name="Picture 74" descr="Diagram&#10;&#10;Description automatically generated">
              <a:extLst>
                <a:ext uri="{FF2B5EF4-FFF2-40B4-BE49-F238E27FC236}">
                  <a16:creationId xmlns:a16="http://schemas.microsoft.com/office/drawing/2014/main" id="{7E828D61-AE87-4145-5210-841C19555DC1}"/>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4666211" y="2557537"/>
              <a:ext cx="1374955" cy="2595880"/>
            </a:xfrm>
            <a:prstGeom prst="rect">
              <a:avLst/>
            </a:prstGeom>
          </p:spPr>
        </p:pic>
        <p:sp>
          <p:nvSpPr>
            <p:cNvPr id="76" name="Rectangle 75">
              <a:extLst>
                <a:ext uri="{FF2B5EF4-FFF2-40B4-BE49-F238E27FC236}">
                  <a16:creationId xmlns:a16="http://schemas.microsoft.com/office/drawing/2014/main" id="{315C2145-50F0-546A-83F5-25970E6FBA9B}"/>
                </a:ext>
              </a:extLst>
            </p:cNvPr>
            <p:cNvSpPr/>
            <p:nvPr/>
          </p:nvSpPr>
          <p:spPr>
            <a:xfrm>
              <a:off x="4023015" y="3325761"/>
              <a:ext cx="1021764" cy="229198"/>
            </a:xfrm>
            <a:prstGeom prst="rect">
              <a:avLst/>
            </a:prstGeom>
            <a:noFill/>
            <a:ln w="12700" cap="flat" cmpd="sng" algn="ctr">
              <a:noFill/>
              <a:prstDash val="solid"/>
              <a:miter lim="800000"/>
            </a:ln>
            <a:effectLst/>
          </p:spPr>
          <p:txBody>
            <a:bodyPr lIns="0" tIns="0" rIns="0" bIns="0" rtlCol="0" anchor="t"/>
            <a:lstStyle/>
            <a:p>
              <a:pPr defTabSz="554382"/>
              <a:r>
                <a:rPr lang="en-US" sz="800" b="1" dirty="0">
                  <a:solidFill>
                    <a:srgbClr val="1A76B8"/>
                  </a:solidFill>
                  <a:latin typeface="Montserrat" pitchFamily="2" charset="0"/>
                </a:rPr>
                <a:t>TARGET 2029</a:t>
              </a:r>
              <a:endParaRPr lang="en-CA" sz="800" b="1" dirty="0">
                <a:solidFill>
                  <a:srgbClr val="1A76B8"/>
                </a:solidFill>
                <a:latin typeface="Montserrat" pitchFamily="2" charset="0"/>
              </a:endParaRPr>
            </a:p>
          </p:txBody>
        </p:sp>
        <p:sp>
          <p:nvSpPr>
            <p:cNvPr id="77" name="Rectangle 76">
              <a:extLst>
                <a:ext uri="{FF2B5EF4-FFF2-40B4-BE49-F238E27FC236}">
                  <a16:creationId xmlns:a16="http://schemas.microsoft.com/office/drawing/2014/main" id="{D74DE7EE-8E0B-A73B-2477-5EBA1DAE90E7}"/>
                </a:ext>
              </a:extLst>
            </p:cNvPr>
            <p:cNvSpPr/>
            <p:nvPr/>
          </p:nvSpPr>
          <p:spPr>
            <a:xfrm>
              <a:off x="4023015" y="3711976"/>
              <a:ext cx="1021764" cy="229198"/>
            </a:xfrm>
            <a:prstGeom prst="rect">
              <a:avLst/>
            </a:prstGeom>
            <a:noFill/>
            <a:ln w="12700" cap="flat" cmpd="sng" algn="ctr">
              <a:noFill/>
              <a:prstDash val="solid"/>
              <a:miter lim="800000"/>
            </a:ln>
            <a:effectLst/>
          </p:spPr>
          <p:txBody>
            <a:bodyPr lIns="0" tIns="0" rIns="0" bIns="0" rtlCol="0" anchor="t"/>
            <a:lstStyle/>
            <a:p>
              <a:pPr defTabSz="554382"/>
              <a:r>
                <a:rPr lang="en-US" sz="800" b="1" dirty="0">
                  <a:solidFill>
                    <a:srgbClr val="F8C433"/>
                  </a:solidFill>
                  <a:latin typeface="Montserrat" pitchFamily="2" charset="0"/>
                </a:rPr>
                <a:t>CURRENT 2025</a:t>
              </a:r>
              <a:endParaRPr lang="en-CA" sz="800" b="1" dirty="0">
                <a:solidFill>
                  <a:srgbClr val="F8C433"/>
                </a:solidFill>
                <a:latin typeface="Montserrat" pitchFamily="2" charset="0"/>
              </a:endParaRPr>
            </a:p>
          </p:txBody>
        </p:sp>
        <p:cxnSp>
          <p:nvCxnSpPr>
            <p:cNvPr id="87" name="Straight Connector 86">
              <a:extLst>
                <a:ext uri="{FF2B5EF4-FFF2-40B4-BE49-F238E27FC236}">
                  <a16:creationId xmlns:a16="http://schemas.microsoft.com/office/drawing/2014/main" id="{CA0A611F-4BFA-217C-9F2C-B0948B9CB189}"/>
                </a:ext>
              </a:extLst>
            </p:cNvPr>
            <p:cNvCxnSpPr>
              <a:cxnSpLocks/>
            </p:cNvCxnSpPr>
            <p:nvPr/>
          </p:nvCxnSpPr>
          <p:spPr>
            <a:xfrm>
              <a:off x="4754017" y="3687084"/>
              <a:ext cx="0" cy="289859"/>
            </a:xfrm>
            <a:prstGeom prst="line">
              <a:avLst/>
            </a:prstGeom>
            <a:ln>
              <a:solidFill>
                <a:srgbClr val="F8C433"/>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7153C3D3-61B0-ED09-0B68-BD645A155759}"/>
                </a:ext>
              </a:extLst>
            </p:cNvPr>
            <p:cNvCxnSpPr>
              <a:cxnSpLocks/>
            </p:cNvCxnSpPr>
            <p:nvPr/>
          </p:nvCxnSpPr>
          <p:spPr>
            <a:xfrm>
              <a:off x="4684768" y="3285658"/>
              <a:ext cx="0" cy="289859"/>
            </a:xfrm>
            <a:prstGeom prst="line">
              <a:avLst/>
            </a:prstGeom>
            <a:ln>
              <a:solidFill>
                <a:srgbClr val="1A76B8"/>
              </a:solidFill>
            </a:ln>
          </p:spPr>
          <p:style>
            <a:lnRef idx="1">
              <a:schemeClr val="accent1"/>
            </a:lnRef>
            <a:fillRef idx="0">
              <a:schemeClr val="accent1"/>
            </a:fillRef>
            <a:effectRef idx="0">
              <a:schemeClr val="accent1"/>
            </a:effectRef>
            <a:fontRef idx="minor">
              <a:schemeClr val="tx1"/>
            </a:fontRef>
          </p:style>
        </p:cxnSp>
        <p:sp>
          <p:nvSpPr>
            <p:cNvPr id="91" name="Rectangle 90">
              <a:extLst>
                <a:ext uri="{FF2B5EF4-FFF2-40B4-BE49-F238E27FC236}">
                  <a16:creationId xmlns:a16="http://schemas.microsoft.com/office/drawing/2014/main" id="{68EBE5E5-F5AC-A480-A598-9B24C5ECA21E}"/>
                </a:ext>
              </a:extLst>
            </p:cNvPr>
            <p:cNvSpPr/>
            <p:nvPr/>
          </p:nvSpPr>
          <p:spPr>
            <a:xfrm>
              <a:off x="6157741" y="2995541"/>
              <a:ext cx="1021764" cy="229198"/>
            </a:xfrm>
            <a:prstGeom prst="rect">
              <a:avLst/>
            </a:prstGeom>
            <a:noFill/>
            <a:ln w="12700" cap="flat" cmpd="sng" algn="ctr">
              <a:noFill/>
              <a:prstDash val="solid"/>
              <a:miter lim="800000"/>
            </a:ln>
            <a:effectLst/>
          </p:spPr>
          <p:txBody>
            <a:bodyPr lIns="0" tIns="0" rIns="0" bIns="0" rtlCol="0" anchor="t"/>
            <a:lstStyle/>
            <a:p>
              <a:pPr defTabSz="554382"/>
              <a:r>
                <a:rPr lang="en-US" sz="800" b="1" dirty="0">
                  <a:solidFill>
                    <a:srgbClr val="269F48"/>
                  </a:solidFill>
                  <a:latin typeface="Montserrat" pitchFamily="2" charset="0"/>
                </a:rPr>
                <a:t>INNOVATOR</a:t>
              </a:r>
              <a:endParaRPr lang="en-CA" sz="800" b="1" dirty="0">
                <a:solidFill>
                  <a:srgbClr val="269F48"/>
                </a:solidFill>
                <a:latin typeface="Montserrat" pitchFamily="2" charset="0"/>
              </a:endParaRPr>
            </a:p>
          </p:txBody>
        </p:sp>
        <p:sp>
          <p:nvSpPr>
            <p:cNvPr id="92" name="Rectangle 91">
              <a:extLst>
                <a:ext uri="{FF2B5EF4-FFF2-40B4-BE49-F238E27FC236}">
                  <a16:creationId xmlns:a16="http://schemas.microsoft.com/office/drawing/2014/main" id="{E6B9DD0C-9042-B7B6-149E-94ED81EEA3E1}"/>
                </a:ext>
              </a:extLst>
            </p:cNvPr>
            <p:cNvSpPr/>
            <p:nvPr/>
          </p:nvSpPr>
          <p:spPr>
            <a:xfrm>
              <a:off x="6157741" y="3360654"/>
              <a:ext cx="1021764" cy="229198"/>
            </a:xfrm>
            <a:prstGeom prst="rect">
              <a:avLst/>
            </a:prstGeom>
            <a:noFill/>
            <a:ln w="12700" cap="flat" cmpd="sng" algn="ctr">
              <a:noFill/>
              <a:prstDash val="solid"/>
              <a:miter lim="800000"/>
            </a:ln>
            <a:effectLst/>
          </p:spPr>
          <p:txBody>
            <a:bodyPr lIns="0" tIns="0" rIns="0" bIns="0" rtlCol="0" anchor="t"/>
            <a:lstStyle/>
            <a:p>
              <a:pPr defTabSz="554382"/>
              <a:r>
                <a:rPr lang="en-US" sz="800" b="1" dirty="0">
                  <a:solidFill>
                    <a:srgbClr val="1A76B8"/>
                  </a:solidFill>
                  <a:latin typeface="Montserrat" pitchFamily="2" charset="0"/>
                </a:rPr>
                <a:t>BUSINESS PARTNER</a:t>
              </a:r>
              <a:endParaRPr lang="en-CA" sz="800" b="1" dirty="0">
                <a:solidFill>
                  <a:srgbClr val="1A76B8"/>
                </a:solidFill>
                <a:latin typeface="Montserrat" pitchFamily="2" charset="0"/>
              </a:endParaRPr>
            </a:p>
          </p:txBody>
        </p:sp>
        <p:sp>
          <p:nvSpPr>
            <p:cNvPr id="95" name="Rectangle 94">
              <a:extLst>
                <a:ext uri="{FF2B5EF4-FFF2-40B4-BE49-F238E27FC236}">
                  <a16:creationId xmlns:a16="http://schemas.microsoft.com/office/drawing/2014/main" id="{5F80E7D9-6834-DCC0-A77B-39EFEBBAA539}"/>
                </a:ext>
              </a:extLst>
            </p:cNvPr>
            <p:cNvSpPr/>
            <p:nvPr/>
          </p:nvSpPr>
          <p:spPr>
            <a:xfrm>
              <a:off x="6165597" y="3747745"/>
              <a:ext cx="1223468" cy="229198"/>
            </a:xfrm>
            <a:prstGeom prst="rect">
              <a:avLst/>
            </a:prstGeom>
            <a:noFill/>
            <a:ln w="12700" cap="flat" cmpd="sng" algn="ctr">
              <a:noFill/>
              <a:prstDash val="solid"/>
              <a:miter lim="800000"/>
            </a:ln>
            <a:effectLst/>
          </p:spPr>
          <p:txBody>
            <a:bodyPr lIns="0" tIns="0" rIns="0" bIns="0" rtlCol="0" anchor="t"/>
            <a:lstStyle/>
            <a:p>
              <a:pPr defTabSz="554382"/>
              <a:r>
                <a:rPr lang="en-US" sz="800" b="1" dirty="0">
                  <a:solidFill>
                    <a:srgbClr val="F8C433"/>
                  </a:solidFill>
                  <a:latin typeface="Montserrat" pitchFamily="2" charset="0"/>
                </a:rPr>
                <a:t>TRUSTED OPERATOR</a:t>
              </a:r>
              <a:endParaRPr lang="en-CA" sz="800" b="1" dirty="0">
                <a:solidFill>
                  <a:srgbClr val="F8C433"/>
                </a:solidFill>
                <a:latin typeface="Montserrat" pitchFamily="2" charset="0"/>
              </a:endParaRPr>
            </a:p>
          </p:txBody>
        </p:sp>
        <p:sp>
          <p:nvSpPr>
            <p:cNvPr id="96" name="Rectangle 95">
              <a:extLst>
                <a:ext uri="{FF2B5EF4-FFF2-40B4-BE49-F238E27FC236}">
                  <a16:creationId xmlns:a16="http://schemas.microsoft.com/office/drawing/2014/main" id="{BB612DD5-18BE-C099-0882-2D30192DAB7A}"/>
                </a:ext>
              </a:extLst>
            </p:cNvPr>
            <p:cNvSpPr/>
            <p:nvPr/>
          </p:nvSpPr>
          <p:spPr>
            <a:xfrm>
              <a:off x="6167355" y="4146543"/>
              <a:ext cx="1021764" cy="229198"/>
            </a:xfrm>
            <a:prstGeom prst="rect">
              <a:avLst/>
            </a:prstGeom>
            <a:noFill/>
            <a:ln w="12700" cap="flat" cmpd="sng" algn="ctr">
              <a:noFill/>
              <a:prstDash val="solid"/>
              <a:miter lim="800000"/>
            </a:ln>
            <a:effectLst/>
          </p:spPr>
          <p:txBody>
            <a:bodyPr lIns="0" tIns="0" rIns="0" bIns="0" rtlCol="0" anchor="t"/>
            <a:lstStyle/>
            <a:p>
              <a:pPr defTabSz="554382"/>
              <a:r>
                <a:rPr lang="en-US" sz="800" b="1" dirty="0">
                  <a:solidFill>
                    <a:srgbClr val="F37925"/>
                  </a:solidFill>
                  <a:latin typeface="Montserrat" pitchFamily="2" charset="0"/>
                </a:rPr>
                <a:t>FIREFIGHTER</a:t>
              </a:r>
              <a:endParaRPr lang="en-CA" sz="800" b="1" dirty="0">
                <a:solidFill>
                  <a:srgbClr val="F37925"/>
                </a:solidFill>
                <a:latin typeface="Montserrat" pitchFamily="2" charset="0"/>
              </a:endParaRPr>
            </a:p>
          </p:txBody>
        </p:sp>
        <p:sp>
          <p:nvSpPr>
            <p:cNvPr id="97" name="Rectangle 96">
              <a:extLst>
                <a:ext uri="{FF2B5EF4-FFF2-40B4-BE49-F238E27FC236}">
                  <a16:creationId xmlns:a16="http://schemas.microsoft.com/office/drawing/2014/main" id="{BA35F2C8-3AFE-86F6-1881-73271820489F}"/>
                </a:ext>
              </a:extLst>
            </p:cNvPr>
            <p:cNvSpPr/>
            <p:nvPr/>
          </p:nvSpPr>
          <p:spPr>
            <a:xfrm>
              <a:off x="6157741" y="4499949"/>
              <a:ext cx="1021764" cy="229198"/>
            </a:xfrm>
            <a:prstGeom prst="rect">
              <a:avLst/>
            </a:prstGeom>
            <a:noFill/>
            <a:ln w="12700" cap="flat" cmpd="sng" algn="ctr">
              <a:noFill/>
              <a:prstDash val="solid"/>
              <a:miter lim="800000"/>
            </a:ln>
            <a:effectLst/>
          </p:spPr>
          <p:txBody>
            <a:bodyPr lIns="0" tIns="0" rIns="0" bIns="0" rtlCol="0" anchor="t"/>
            <a:lstStyle/>
            <a:p>
              <a:pPr defTabSz="554382"/>
              <a:r>
                <a:rPr lang="en-US" sz="800" b="1" dirty="0">
                  <a:solidFill>
                    <a:srgbClr val="B3252E"/>
                  </a:solidFill>
                  <a:latin typeface="Montserrat" pitchFamily="2" charset="0"/>
                </a:rPr>
                <a:t>UNSTABLE</a:t>
              </a:r>
              <a:endParaRPr lang="en-CA" sz="800" b="1" dirty="0">
                <a:solidFill>
                  <a:srgbClr val="B3252E"/>
                </a:solidFill>
                <a:latin typeface="Montserrat" pitchFamily="2" charset="0"/>
              </a:endParaRPr>
            </a:p>
          </p:txBody>
        </p:sp>
      </p:grpSp>
      <p:grpSp>
        <p:nvGrpSpPr>
          <p:cNvPr id="98" name="Group 97">
            <a:extLst>
              <a:ext uri="{FF2B5EF4-FFF2-40B4-BE49-F238E27FC236}">
                <a16:creationId xmlns:a16="http://schemas.microsoft.com/office/drawing/2014/main" id="{47163A18-DFED-98B6-1BC4-D5F59C1316A9}"/>
              </a:ext>
            </a:extLst>
          </p:cNvPr>
          <p:cNvGrpSpPr/>
          <p:nvPr/>
        </p:nvGrpSpPr>
        <p:grpSpPr>
          <a:xfrm>
            <a:off x="-50606" y="1234845"/>
            <a:ext cx="2019470" cy="1420566"/>
            <a:chOff x="173605" y="4157188"/>
            <a:chExt cx="957393" cy="1065425"/>
          </a:xfrm>
        </p:grpSpPr>
        <p:pic>
          <p:nvPicPr>
            <p:cNvPr id="99" name="Picture 98">
              <a:extLst>
                <a:ext uri="{FF2B5EF4-FFF2-40B4-BE49-F238E27FC236}">
                  <a16:creationId xmlns:a16="http://schemas.microsoft.com/office/drawing/2014/main" id="{184F41AF-2EEB-E03F-6679-BC29AB98702E}"/>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t="44169" r="92462"/>
            <a:stretch/>
          </p:blipFill>
          <p:spPr>
            <a:xfrm>
              <a:off x="173605" y="4157188"/>
              <a:ext cx="170151" cy="1065425"/>
            </a:xfrm>
            <a:prstGeom prst="rect">
              <a:avLst/>
            </a:prstGeom>
          </p:spPr>
        </p:pic>
        <p:sp>
          <p:nvSpPr>
            <p:cNvPr id="100" name="TextBox 99">
              <a:extLst>
                <a:ext uri="{FF2B5EF4-FFF2-40B4-BE49-F238E27FC236}">
                  <a16:creationId xmlns:a16="http://schemas.microsoft.com/office/drawing/2014/main" id="{39D30C6C-6975-7615-D8EB-E11B6977D1C5}"/>
                </a:ext>
              </a:extLst>
            </p:cNvPr>
            <p:cNvSpPr txBox="1"/>
            <p:nvPr/>
          </p:nvSpPr>
          <p:spPr>
            <a:xfrm>
              <a:off x="298203" y="4215946"/>
              <a:ext cx="832795" cy="877164"/>
            </a:xfrm>
            <a:prstGeom prst="rect">
              <a:avLst/>
            </a:prstGeom>
            <a:noFill/>
          </p:spPr>
          <p:txBody>
            <a:bodyPr wrap="square">
              <a:spAutoFit/>
            </a:bodyPr>
            <a:lstStyle/>
            <a:p>
              <a:pPr defTabSz="914164">
                <a:defRPr/>
              </a:pPr>
              <a:r>
                <a:rPr lang="en-US" sz="700" b="1" i="1" dirty="0">
                  <a:solidFill>
                    <a:schemeClr val="bg1"/>
                  </a:solidFill>
                  <a:latin typeface="Montserrat" pitchFamily="2" charset="77"/>
                  <a:ea typeface="League Spartan" charset="0"/>
                  <a:cs typeface="Poppins" pitchFamily="2" charset="77"/>
                </a:rPr>
                <a:t>IT Mission: </a:t>
              </a:r>
              <a:r>
                <a:rPr lang="en-US" sz="700" i="1" dirty="0">
                  <a:solidFill>
                    <a:schemeClr val="bg1"/>
                  </a:solidFill>
                  <a:latin typeface="Montserrat" pitchFamily="2" charset="77"/>
                  <a:ea typeface="League Spartan" charset="0"/>
                  <a:cs typeface="Poppins" pitchFamily="2" charset="77"/>
                </a:rPr>
                <a:t>Be a strategic and consultative partner, ensuring that technology is used effectively in support of the agency’s mission.</a:t>
              </a:r>
            </a:p>
            <a:p>
              <a:pPr defTabSz="914164">
                <a:defRPr/>
              </a:pPr>
              <a:endParaRPr lang="en-US" sz="700" i="1" dirty="0">
                <a:solidFill>
                  <a:schemeClr val="bg1"/>
                </a:solidFill>
                <a:latin typeface="Montserrat" pitchFamily="2" charset="77"/>
                <a:ea typeface="League Spartan" charset="0"/>
                <a:cs typeface="Poppins" pitchFamily="2" charset="77"/>
              </a:endParaRPr>
            </a:p>
            <a:p>
              <a:pPr defTabSz="914164">
                <a:defRPr/>
              </a:pPr>
              <a:r>
                <a:rPr lang="en-US" sz="700" b="1" i="1" dirty="0">
                  <a:solidFill>
                    <a:schemeClr val="bg1"/>
                  </a:solidFill>
                  <a:latin typeface="Montserrat" pitchFamily="2" charset="77"/>
                  <a:ea typeface="League Spartan" charset="0"/>
                  <a:cs typeface="Poppins" pitchFamily="2" charset="77"/>
                </a:rPr>
                <a:t>IT Vision: </a:t>
              </a:r>
              <a:r>
                <a:rPr lang="en-US" sz="700" i="1" dirty="0">
                  <a:solidFill>
                    <a:schemeClr val="bg1"/>
                  </a:solidFill>
                  <a:latin typeface="Montserrat" pitchFamily="2" charset="77"/>
                  <a:ea typeface="League Spartan" charset="0"/>
                  <a:cs typeface="Poppins" pitchFamily="2" charset="77"/>
                </a:rPr>
                <a:t>Enable stakeholders to focus on their expertise and core competencies by leveraging innovative technology and improved processes.</a:t>
              </a:r>
            </a:p>
          </p:txBody>
        </p:sp>
      </p:grpSp>
      <p:graphicFrame>
        <p:nvGraphicFramePr>
          <p:cNvPr id="114" name="Table 113">
            <a:extLst>
              <a:ext uri="{FF2B5EF4-FFF2-40B4-BE49-F238E27FC236}">
                <a16:creationId xmlns:a16="http://schemas.microsoft.com/office/drawing/2014/main" id="{B68529DC-5B8C-CCBF-38AA-D00CBB808A1C}"/>
              </a:ext>
            </a:extLst>
          </p:cNvPr>
          <p:cNvGraphicFramePr>
            <a:graphicFrameLocks noGrp="1"/>
          </p:cNvGraphicFramePr>
          <p:nvPr/>
        </p:nvGraphicFramePr>
        <p:xfrm>
          <a:off x="74648" y="2956779"/>
          <a:ext cx="1941131" cy="1066464"/>
        </p:xfrm>
        <a:graphic>
          <a:graphicData uri="http://schemas.openxmlformats.org/drawingml/2006/table">
            <a:tbl>
              <a:tblPr firstRow="1" bandRow="1">
                <a:tableStyleId>{5C22544A-7EE6-4342-B048-85BDC9FD1C3A}</a:tableStyleId>
              </a:tblPr>
              <a:tblGrid>
                <a:gridCol w="1941131">
                  <a:extLst>
                    <a:ext uri="{9D8B030D-6E8A-4147-A177-3AD203B41FA5}">
                      <a16:colId xmlns:a16="http://schemas.microsoft.com/office/drawing/2014/main" val="2860227214"/>
                    </a:ext>
                  </a:extLst>
                </a:gridCol>
              </a:tblGrid>
              <a:tr h="2128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chemeClr val="tx1"/>
                          </a:solidFill>
                          <a:effectLst/>
                          <a:uLnTx/>
                          <a:uFillTx/>
                          <a:latin typeface="Montserrat" panose="00000500000000000000" pitchFamily="2" charset="0"/>
                          <a:ea typeface="League Spartan" charset="0"/>
                          <a:cs typeface="Arial" panose="020B0604020202020204" pitchFamily="34" charset="0"/>
                        </a:rPr>
                        <a:t>Security</a:t>
                      </a:r>
                    </a:p>
                  </a:txBody>
                  <a:tcPr marL="182880" marR="48768" marT="49488" marB="49488" anchor="ctr">
                    <a:lnL w="12700" cmpd="sng">
                      <a:noFill/>
                    </a:lnL>
                    <a:lnR w="12700" cmpd="sng">
                      <a:noFill/>
                    </a:lnR>
                    <a:lnT w="12700" cmpd="sng">
                      <a:noFill/>
                    </a:lnT>
                    <a:lnB w="38100" cmpd="sng">
                      <a:noFill/>
                    </a:lnB>
                    <a:solidFill>
                      <a:schemeClr val="bg1"/>
                    </a:solidFill>
                  </a:tcPr>
                </a:tc>
                <a:extLst>
                  <a:ext uri="{0D108BD9-81ED-4DB2-BD59-A6C34878D82A}">
                    <a16:rowId xmlns:a16="http://schemas.microsoft.com/office/drawing/2014/main" val="1245410096"/>
                  </a:ext>
                </a:extLst>
              </a:tr>
              <a:tr h="2128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chemeClr val="tx1"/>
                          </a:solidFill>
                          <a:effectLst/>
                          <a:uLnTx/>
                          <a:uFillTx/>
                          <a:latin typeface="Montserrat" panose="00000500000000000000" pitchFamily="2" charset="0"/>
                          <a:ea typeface="League Spartan" charset="0"/>
                          <a:cs typeface="Arial" panose="020B0604020202020204" pitchFamily="34" charset="0"/>
                        </a:rPr>
                        <a:t>Availability</a:t>
                      </a:r>
                    </a:p>
                  </a:txBody>
                  <a:tcPr marL="182880" marR="48768" marT="49488" marB="49488" anchor="ctr">
                    <a:lnL w="12700" cmpd="sng">
                      <a:noFill/>
                    </a:lnL>
                    <a:lnR w="12700" cmpd="sng">
                      <a:noFill/>
                    </a:lnR>
                    <a:lnT w="12700" cmpd="sng">
                      <a:noFill/>
                    </a:lnT>
                    <a:lnB w="38100" cmpd="sng">
                      <a:noFill/>
                    </a:lnB>
                    <a:solidFill>
                      <a:srgbClr val="EDEDED"/>
                    </a:solidFill>
                  </a:tcPr>
                </a:tc>
                <a:extLst>
                  <a:ext uri="{0D108BD9-81ED-4DB2-BD59-A6C34878D82A}">
                    <a16:rowId xmlns:a16="http://schemas.microsoft.com/office/drawing/2014/main" val="2508908607"/>
                  </a:ext>
                </a:extLst>
              </a:tr>
              <a:tr h="2128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chemeClr val="tx1"/>
                          </a:solidFill>
                          <a:effectLst/>
                          <a:uLnTx/>
                          <a:uFillTx/>
                          <a:latin typeface="Montserrat" panose="00000500000000000000" pitchFamily="2" charset="0"/>
                          <a:ea typeface="League Spartan" charset="0"/>
                          <a:cs typeface="Arial" panose="020B0604020202020204" pitchFamily="34" charset="0"/>
                        </a:rPr>
                        <a:t>Quality</a:t>
                      </a:r>
                    </a:p>
                  </a:txBody>
                  <a:tcPr marL="182880" marR="48768" marT="49488" marB="49488" anchor="ctr">
                    <a:lnL w="12700" cmpd="sng">
                      <a:noFill/>
                    </a:lnL>
                    <a:lnR w="12700" cmpd="sng">
                      <a:noFill/>
                    </a:lnR>
                    <a:lnT w="12700" cmpd="sng">
                      <a:noFill/>
                    </a:lnT>
                    <a:lnB w="38100" cmpd="sng">
                      <a:noFill/>
                    </a:lnB>
                    <a:solidFill>
                      <a:srgbClr val="EDEDED"/>
                    </a:solidFill>
                  </a:tcPr>
                </a:tc>
                <a:extLst>
                  <a:ext uri="{0D108BD9-81ED-4DB2-BD59-A6C34878D82A}">
                    <a16:rowId xmlns:a16="http://schemas.microsoft.com/office/drawing/2014/main" val="1084579816"/>
                  </a:ext>
                </a:extLst>
              </a:tr>
              <a:tr h="2128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chemeClr val="tx1"/>
                          </a:solidFill>
                          <a:effectLst/>
                          <a:uLnTx/>
                          <a:uFillTx/>
                          <a:latin typeface="Montserrat" panose="00000500000000000000" pitchFamily="2" charset="0"/>
                          <a:ea typeface="League Spartan" charset="0"/>
                          <a:cs typeface="Arial" panose="020B0604020202020204" pitchFamily="34" charset="0"/>
                        </a:rPr>
                        <a:t>Innovation</a:t>
                      </a:r>
                    </a:p>
                  </a:txBody>
                  <a:tcPr marL="182880" marR="48768" marT="49488" marB="49488" anchor="ctr">
                    <a:lnL w="12700" cmpd="sng">
                      <a:noFill/>
                    </a:lnL>
                    <a:lnR w="12700" cmpd="sng">
                      <a:noFill/>
                    </a:lnR>
                    <a:lnT w="12700" cmpd="sng">
                      <a:noFill/>
                    </a:lnT>
                    <a:lnB w="38100" cmpd="sng">
                      <a:noFill/>
                    </a:lnB>
                    <a:solidFill>
                      <a:srgbClr val="EDEDED"/>
                    </a:solidFill>
                  </a:tcPr>
                </a:tc>
                <a:extLst>
                  <a:ext uri="{0D108BD9-81ED-4DB2-BD59-A6C34878D82A}">
                    <a16:rowId xmlns:a16="http://schemas.microsoft.com/office/drawing/2014/main" val="1967024403"/>
                  </a:ext>
                </a:extLst>
              </a:tr>
            </a:tbl>
          </a:graphicData>
        </a:graphic>
      </p:graphicFrame>
      <p:grpSp>
        <p:nvGrpSpPr>
          <p:cNvPr id="131" name="Group 130">
            <a:extLst>
              <a:ext uri="{FF2B5EF4-FFF2-40B4-BE49-F238E27FC236}">
                <a16:creationId xmlns:a16="http://schemas.microsoft.com/office/drawing/2014/main" id="{847C4ADC-B1DB-4CE2-7F57-609CF966D165}"/>
              </a:ext>
            </a:extLst>
          </p:cNvPr>
          <p:cNvGrpSpPr/>
          <p:nvPr/>
        </p:nvGrpSpPr>
        <p:grpSpPr>
          <a:xfrm>
            <a:off x="77871" y="2629213"/>
            <a:ext cx="1941131" cy="314946"/>
            <a:chOff x="1609964" y="667955"/>
            <a:chExt cx="3419624" cy="140208"/>
          </a:xfrm>
          <a:solidFill>
            <a:srgbClr val="90AF3E"/>
          </a:solidFill>
        </p:grpSpPr>
        <p:sp>
          <p:nvSpPr>
            <p:cNvPr id="132" name="Rectangle 131">
              <a:extLst>
                <a:ext uri="{FF2B5EF4-FFF2-40B4-BE49-F238E27FC236}">
                  <a16:creationId xmlns:a16="http://schemas.microsoft.com/office/drawing/2014/main" id="{0FEF4793-743A-350E-1232-2F420CDC9921}"/>
                </a:ext>
              </a:extLst>
            </p:cNvPr>
            <p:cNvSpPr/>
            <p:nvPr/>
          </p:nvSpPr>
          <p:spPr>
            <a:xfrm>
              <a:off x="1609964" y="667955"/>
              <a:ext cx="3419624" cy="140208"/>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a:p>
          </p:txBody>
        </p:sp>
        <p:sp>
          <p:nvSpPr>
            <p:cNvPr id="133" name="Title 1">
              <a:extLst>
                <a:ext uri="{FF2B5EF4-FFF2-40B4-BE49-F238E27FC236}">
                  <a16:creationId xmlns:a16="http://schemas.microsoft.com/office/drawing/2014/main" id="{63EE9F21-50C5-8935-28F3-933DCE670868}"/>
                </a:ext>
              </a:extLst>
            </p:cNvPr>
            <p:cNvSpPr txBox="1">
              <a:spLocks/>
            </p:cNvSpPr>
            <p:nvPr/>
          </p:nvSpPr>
          <p:spPr>
            <a:xfrm>
              <a:off x="1728426" y="696181"/>
              <a:ext cx="3200277" cy="95644"/>
            </a:xfrm>
            <a:prstGeom prst="rect">
              <a:avLst/>
            </a:prstGeom>
            <a:grpFill/>
          </p:spPr>
          <p:txBody>
            <a:bodyPr vert="horz" lIns="0" tIns="0" rIns="0" bIns="0" rtlCol="0" anchor="t" anchorCtr="0">
              <a:noAutofit/>
            </a:bodyPr>
            <a:lstStyle>
              <a:lvl1pPr algn="l" defTabSz="914309" rtl="0" eaLnBrk="1" latinLnBrk="0" hangingPunct="1">
                <a:lnSpc>
                  <a:spcPct val="90000"/>
                </a:lnSpc>
                <a:spcBef>
                  <a:spcPct val="0"/>
                </a:spcBef>
                <a:buNone/>
                <a:defRPr sz="4000" b="0" i="0" kern="1200">
                  <a:solidFill>
                    <a:srgbClr val="717171"/>
                  </a:solidFill>
                  <a:latin typeface="Montserrat SemiBold" pitchFamily="2" charset="77"/>
                  <a:ea typeface="+mj-ea"/>
                  <a:cs typeface="Arial" panose="020B0604020202020204" pitchFamily="34" charset="0"/>
                </a:defRPr>
              </a:lvl1pPr>
            </a:lstStyle>
            <a:p>
              <a:pPr defTabSz="914073"/>
              <a:r>
                <a:rPr lang="en-US" sz="1467" b="1" dirty="0">
                  <a:solidFill>
                    <a:schemeClr val="bg1"/>
                  </a:solidFill>
                </a:rPr>
                <a:t>IT Values</a:t>
              </a:r>
            </a:p>
          </p:txBody>
        </p:sp>
      </p:grpSp>
      <p:grpSp>
        <p:nvGrpSpPr>
          <p:cNvPr id="134" name="Group 133">
            <a:extLst>
              <a:ext uri="{FF2B5EF4-FFF2-40B4-BE49-F238E27FC236}">
                <a16:creationId xmlns:a16="http://schemas.microsoft.com/office/drawing/2014/main" id="{3CB02A7B-D461-08D0-26EB-24938966AFBE}"/>
              </a:ext>
            </a:extLst>
          </p:cNvPr>
          <p:cNvGrpSpPr/>
          <p:nvPr/>
        </p:nvGrpSpPr>
        <p:grpSpPr>
          <a:xfrm>
            <a:off x="2110086" y="707408"/>
            <a:ext cx="3815544" cy="296468"/>
            <a:chOff x="1631816" y="697633"/>
            <a:chExt cx="7312828" cy="140208"/>
          </a:xfrm>
          <a:solidFill>
            <a:srgbClr val="90AF3E"/>
          </a:solidFill>
        </p:grpSpPr>
        <p:sp>
          <p:nvSpPr>
            <p:cNvPr id="135" name="Rectangle 134">
              <a:extLst>
                <a:ext uri="{FF2B5EF4-FFF2-40B4-BE49-F238E27FC236}">
                  <a16:creationId xmlns:a16="http://schemas.microsoft.com/office/drawing/2014/main" id="{6C31FD5A-77E8-ED88-5740-02862F9D1485}"/>
                </a:ext>
              </a:extLst>
            </p:cNvPr>
            <p:cNvSpPr/>
            <p:nvPr/>
          </p:nvSpPr>
          <p:spPr>
            <a:xfrm>
              <a:off x="1631816" y="697633"/>
              <a:ext cx="7011530" cy="140208"/>
            </a:xfrm>
            <a:prstGeom prst="rect">
              <a:avLst/>
            </a:prstGeom>
            <a:solidFill>
              <a:srgbClr val="90AF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sz="2400" dirty="0"/>
            </a:p>
          </p:txBody>
        </p:sp>
        <p:sp>
          <p:nvSpPr>
            <p:cNvPr id="136" name="Title 1">
              <a:extLst>
                <a:ext uri="{FF2B5EF4-FFF2-40B4-BE49-F238E27FC236}">
                  <a16:creationId xmlns:a16="http://schemas.microsoft.com/office/drawing/2014/main" id="{7FE9EB41-1B42-02C2-8668-020E753C5865}"/>
                </a:ext>
              </a:extLst>
            </p:cNvPr>
            <p:cNvSpPr txBox="1">
              <a:spLocks/>
            </p:cNvSpPr>
            <p:nvPr/>
          </p:nvSpPr>
          <p:spPr>
            <a:xfrm>
              <a:off x="1727799" y="729718"/>
              <a:ext cx="7216845" cy="101737"/>
            </a:xfrm>
            <a:prstGeom prst="rect">
              <a:avLst/>
            </a:prstGeom>
            <a:noFill/>
          </p:spPr>
          <p:txBody>
            <a:bodyPr vert="horz" lIns="0" tIns="0" rIns="0" bIns="0" rtlCol="0" anchor="t" anchorCtr="0">
              <a:noAutofit/>
            </a:bodyPr>
            <a:lstStyle>
              <a:lvl1pPr algn="l" defTabSz="914309" rtl="0" eaLnBrk="1" latinLnBrk="0" hangingPunct="1">
                <a:lnSpc>
                  <a:spcPct val="90000"/>
                </a:lnSpc>
                <a:spcBef>
                  <a:spcPct val="0"/>
                </a:spcBef>
                <a:buNone/>
                <a:defRPr sz="4000" b="0" i="0" kern="1200">
                  <a:solidFill>
                    <a:srgbClr val="717171"/>
                  </a:solidFill>
                  <a:latin typeface="Montserrat SemiBold" pitchFamily="2" charset="77"/>
                  <a:ea typeface="+mj-ea"/>
                  <a:cs typeface="Arial" panose="020B0604020202020204" pitchFamily="34" charset="0"/>
                </a:defRPr>
              </a:lvl1pPr>
            </a:lstStyle>
            <a:p>
              <a:pPr defTabSz="914073"/>
              <a:r>
                <a:rPr lang="en-US" sz="1150" b="1" dirty="0">
                  <a:solidFill>
                    <a:schemeClr val="bg1"/>
                  </a:solidFill>
                </a:rPr>
                <a:t>IT will support OPUC major business initiatives </a:t>
              </a:r>
            </a:p>
          </p:txBody>
        </p:sp>
      </p:grpSp>
      <p:sp>
        <p:nvSpPr>
          <p:cNvPr id="142" name="Rectangle 141">
            <a:extLst>
              <a:ext uri="{FF2B5EF4-FFF2-40B4-BE49-F238E27FC236}">
                <a16:creationId xmlns:a16="http://schemas.microsoft.com/office/drawing/2014/main" id="{D3C96896-3874-A08E-0754-1352D12AD82B}"/>
              </a:ext>
            </a:extLst>
          </p:cNvPr>
          <p:cNvSpPr/>
          <p:nvPr/>
        </p:nvSpPr>
        <p:spPr>
          <a:xfrm>
            <a:off x="5811488" y="4903194"/>
            <a:ext cx="6113716" cy="295396"/>
          </a:xfrm>
          <a:prstGeom prst="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lIns="71981" tIns="43188" rIns="71981" bIns="35991" rtlCol="0" anchor="ctr">
            <a:noAutofit/>
          </a:bodyPr>
          <a:lstStyle/>
          <a:p>
            <a:pPr defTabSz="554349"/>
            <a:r>
              <a:rPr lang="en-US" sz="1400" b="1" dirty="0">
                <a:solidFill>
                  <a:schemeClr val="tx1"/>
                </a:solidFill>
                <a:latin typeface="Montserrat SemiBold" panose="00000700000000000000" pitchFamily="2" charset="0"/>
              </a:rPr>
              <a:t>Innovation</a:t>
            </a:r>
          </a:p>
        </p:txBody>
      </p:sp>
      <p:sp>
        <p:nvSpPr>
          <p:cNvPr id="10" name="TextBox 9">
            <a:extLst>
              <a:ext uri="{FF2B5EF4-FFF2-40B4-BE49-F238E27FC236}">
                <a16:creationId xmlns:a16="http://schemas.microsoft.com/office/drawing/2014/main" id="{0D62FD59-FFCC-469A-B101-29230DB9F8E2}"/>
              </a:ext>
            </a:extLst>
          </p:cNvPr>
          <p:cNvSpPr txBox="1"/>
          <p:nvPr/>
        </p:nvSpPr>
        <p:spPr>
          <a:xfrm>
            <a:off x="1791494" y="317500"/>
            <a:ext cx="914400" cy="914400"/>
          </a:xfrm>
          <a:prstGeom prst="rect">
            <a:avLst/>
          </a:prstGeom>
        </p:spPr>
        <p:txBody>
          <a:bodyPr wrap="none" lIns="0" tIns="0" rIns="0" bIns="0" numCol="1" spcCol="360000" rtlCol="0">
            <a:noAutofit/>
          </a:bodyPr>
          <a:lstStyle/>
          <a:p>
            <a:pPr marL="179388" indent="-179388">
              <a:lnSpc>
                <a:spcPct val="110000"/>
              </a:lnSpc>
              <a:buFont typeface="Arial" panose="020B0604020202020204" pitchFamily="34" charset="0"/>
              <a:buChar char="•"/>
            </a:pPr>
            <a:endParaRPr lang="en-US" sz="1400" dirty="0" err="1">
              <a:solidFill>
                <a:schemeClr val="tx1">
                  <a:lumMod val="50000"/>
                </a:schemeClr>
              </a:solidFill>
              <a:latin typeface="Roboto Condensed Light" panose="02000000000000000000" pitchFamily="2" charset="0"/>
              <a:ea typeface="Roboto Condensed Light" panose="02000000000000000000" pitchFamily="2" charset="0"/>
            </a:endParaRPr>
          </a:p>
        </p:txBody>
      </p:sp>
      <p:pic>
        <p:nvPicPr>
          <p:cNvPr id="1028" name="Picture 1027">
            <a:extLst>
              <a:ext uri="{FF2B5EF4-FFF2-40B4-BE49-F238E27FC236}">
                <a16:creationId xmlns:a16="http://schemas.microsoft.com/office/drawing/2014/main" id="{C1CE3396-BF19-BEC8-9BD6-B010B2339B4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73787" y="182947"/>
            <a:ext cx="1738724" cy="1001200"/>
          </a:xfrm>
          <a:prstGeom prst="rect">
            <a:avLst/>
          </a:prstGeom>
        </p:spPr>
      </p:pic>
      <p:graphicFrame>
        <p:nvGraphicFramePr>
          <p:cNvPr id="1029" name="Table 1028">
            <a:extLst>
              <a:ext uri="{FF2B5EF4-FFF2-40B4-BE49-F238E27FC236}">
                <a16:creationId xmlns:a16="http://schemas.microsoft.com/office/drawing/2014/main" id="{7D9E02B6-C5AB-36D0-2141-1C27311E6143}"/>
              </a:ext>
            </a:extLst>
          </p:cNvPr>
          <p:cNvGraphicFramePr>
            <a:graphicFrameLocks noGrp="1"/>
          </p:cNvGraphicFramePr>
          <p:nvPr/>
        </p:nvGraphicFramePr>
        <p:xfrm>
          <a:off x="7242869" y="3621946"/>
          <a:ext cx="4701355" cy="1017896"/>
        </p:xfrm>
        <a:graphic>
          <a:graphicData uri="http://schemas.openxmlformats.org/drawingml/2006/table">
            <a:tbl>
              <a:tblPr bandRow="1"/>
              <a:tblGrid>
                <a:gridCol w="1264521">
                  <a:extLst>
                    <a:ext uri="{9D8B030D-6E8A-4147-A177-3AD203B41FA5}">
                      <a16:colId xmlns:a16="http://schemas.microsoft.com/office/drawing/2014/main" val="3528021385"/>
                    </a:ext>
                  </a:extLst>
                </a:gridCol>
                <a:gridCol w="1264521">
                  <a:extLst>
                    <a:ext uri="{9D8B030D-6E8A-4147-A177-3AD203B41FA5}">
                      <a16:colId xmlns:a16="http://schemas.microsoft.com/office/drawing/2014/main" val="89733510"/>
                    </a:ext>
                  </a:extLst>
                </a:gridCol>
                <a:gridCol w="167101">
                  <a:extLst>
                    <a:ext uri="{9D8B030D-6E8A-4147-A177-3AD203B41FA5}">
                      <a16:colId xmlns:a16="http://schemas.microsoft.com/office/drawing/2014/main" val="3162783260"/>
                    </a:ext>
                  </a:extLst>
                </a:gridCol>
                <a:gridCol w="167101">
                  <a:extLst>
                    <a:ext uri="{9D8B030D-6E8A-4147-A177-3AD203B41FA5}">
                      <a16:colId xmlns:a16="http://schemas.microsoft.com/office/drawing/2014/main" val="976448339"/>
                    </a:ext>
                  </a:extLst>
                </a:gridCol>
                <a:gridCol w="167101">
                  <a:extLst>
                    <a:ext uri="{9D8B030D-6E8A-4147-A177-3AD203B41FA5}">
                      <a16:colId xmlns:a16="http://schemas.microsoft.com/office/drawing/2014/main" val="2778719941"/>
                    </a:ext>
                  </a:extLst>
                </a:gridCol>
                <a:gridCol w="167101">
                  <a:extLst>
                    <a:ext uri="{9D8B030D-6E8A-4147-A177-3AD203B41FA5}">
                      <a16:colId xmlns:a16="http://schemas.microsoft.com/office/drawing/2014/main" val="577359007"/>
                    </a:ext>
                  </a:extLst>
                </a:gridCol>
                <a:gridCol w="167101">
                  <a:extLst>
                    <a:ext uri="{9D8B030D-6E8A-4147-A177-3AD203B41FA5}">
                      <a16:colId xmlns:a16="http://schemas.microsoft.com/office/drawing/2014/main" val="3163770516"/>
                    </a:ext>
                  </a:extLst>
                </a:gridCol>
                <a:gridCol w="167101">
                  <a:extLst>
                    <a:ext uri="{9D8B030D-6E8A-4147-A177-3AD203B41FA5}">
                      <a16:colId xmlns:a16="http://schemas.microsoft.com/office/drawing/2014/main" val="1154967593"/>
                    </a:ext>
                  </a:extLst>
                </a:gridCol>
                <a:gridCol w="167101">
                  <a:extLst>
                    <a:ext uri="{9D8B030D-6E8A-4147-A177-3AD203B41FA5}">
                      <a16:colId xmlns:a16="http://schemas.microsoft.com/office/drawing/2014/main" val="3298934298"/>
                    </a:ext>
                  </a:extLst>
                </a:gridCol>
                <a:gridCol w="167101">
                  <a:extLst>
                    <a:ext uri="{9D8B030D-6E8A-4147-A177-3AD203B41FA5}">
                      <a16:colId xmlns:a16="http://schemas.microsoft.com/office/drawing/2014/main" val="3510296754"/>
                    </a:ext>
                  </a:extLst>
                </a:gridCol>
                <a:gridCol w="167101">
                  <a:extLst>
                    <a:ext uri="{9D8B030D-6E8A-4147-A177-3AD203B41FA5}">
                      <a16:colId xmlns:a16="http://schemas.microsoft.com/office/drawing/2014/main" val="1283076285"/>
                    </a:ext>
                  </a:extLst>
                </a:gridCol>
                <a:gridCol w="167101">
                  <a:extLst>
                    <a:ext uri="{9D8B030D-6E8A-4147-A177-3AD203B41FA5}">
                      <a16:colId xmlns:a16="http://schemas.microsoft.com/office/drawing/2014/main" val="1169146366"/>
                    </a:ext>
                  </a:extLst>
                </a:gridCol>
                <a:gridCol w="167101">
                  <a:extLst>
                    <a:ext uri="{9D8B030D-6E8A-4147-A177-3AD203B41FA5}">
                      <a16:colId xmlns:a16="http://schemas.microsoft.com/office/drawing/2014/main" val="2534533977"/>
                    </a:ext>
                  </a:extLst>
                </a:gridCol>
                <a:gridCol w="167101">
                  <a:extLst>
                    <a:ext uri="{9D8B030D-6E8A-4147-A177-3AD203B41FA5}">
                      <a16:colId xmlns:a16="http://schemas.microsoft.com/office/drawing/2014/main" val="27138061"/>
                    </a:ext>
                  </a:extLst>
                </a:gridCol>
                <a:gridCol w="167101">
                  <a:extLst>
                    <a:ext uri="{9D8B030D-6E8A-4147-A177-3AD203B41FA5}">
                      <a16:colId xmlns:a16="http://schemas.microsoft.com/office/drawing/2014/main" val="3847058546"/>
                    </a:ext>
                  </a:extLst>
                </a:gridCol>
              </a:tblGrid>
              <a:tr h="210657">
                <a:tc>
                  <a:txBody>
                    <a:bodyPr/>
                    <a:lstStyle/>
                    <a:p>
                      <a:pPr algn="l"/>
                      <a:r>
                        <a:rPr lang="en-CA" sz="700" b="1" dirty="0">
                          <a:solidFill>
                            <a:schemeClr val="bg1"/>
                          </a:solidFill>
                          <a:latin typeface="Montserrat" pitchFamily="2" charset="0"/>
                          <a:ea typeface="Roboto" panose="02000000000000000000" pitchFamily="2" charset="0"/>
                          <a:cs typeface="Roboto" panose="02000000000000000000" pitchFamily="2" charset="0"/>
                        </a:rPr>
                        <a:t>IT Goals</a:t>
                      </a:r>
                    </a:p>
                  </a:txBody>
                  <a:tcPr marL="7200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lvl1pPr marL="0" algn="l" defTabSz="457200" rtl="0" eaLnBrk="1" latinLnBrk="0" hangingPunct="1">
                        <a:defRPr kumimoji="1" sz="1800" kern="1200">
                          <a:solidFill>
                            <a:schemeClr val="dk1"/>
                          </a:solidFill>
                          <a:latin typeface="Calibri" panose="020F0502020204030204"/>
                        </a:defRPr>
                      </a:lvl1pPr>
                      <a:lvl2pPr marL="457200" algn="l" defTabSz="457200" rtl="0" eaLnBrk="1" latinLnBrk="0" hangingPunct="1">
                        <a:defRPr kumimoji="1" sz="1800" kern="1200">
                          <a:solidFill>
                            <a:schemeClr val="dk1"/>
                          </a:solidFill>
                          <a:latin typeface="Calibri" panose="020F0502020204030204"/>
                        </a:defRPr>
                      </a:lvl2pPr>
                      <a:lvl3pPr marL="914400" algn="l" defTabSz="457200" rtl="0" eaLnBrk="1" latinLnBrk="0" hangingPunct="1">
                        <a:defRPr kumimoji="1" sz="1800" kern="1200">
                          <a:solidFill>
                            <a:schemeClr val="dk1"/>
                          </a:solidFill>
                          <a:latin typeface="Calibri" panose="020F0502020204030204"/>
                        </a:defRPr>
                      </a:lvl3pPr>
                      <a:lvl4pPr marL="1371600" algn="l" defTabSz="457200" rtl="0" eaLnBrk="1" latinLnBrk="0" hangingPunct="1">
                        <a:defRPr kumimoji="1" sz="1800" kern="1200">
                          <a:solidFill>
                            <a:schemeClr val="dk1"/>
                          </a:solidFill>
                          <a:latin typeface="Calibri" panose="020F0502020204030204"/>
                        </a:defRPr>
                      </a:lvl4pPr>
                      <a:lvl5pPr marL="1828800" algn="l" defTabSz="457200" rtl="0" eaLnBrk="1" latinLnBrk="0" hangingPunct="1">
                        <a:defRPr kumimoji="1" sz="1800" kern="1200">
                          <a:solidFill>
                            <a:schemeClr val="dk1"/>
                          </a:solidFill>
                          <a:latin typeface="Calibri" panose="020F0502020204030204"/>
                        </a:defRPr>
                      </a:lvl5pPr>
                      <a:lvl6pPr marL="2286000" algn="l" defTabSz="457200" rtl="0" eaLnBrk="1" latinLnBrk="0" hangingPunct="1">
                        <a:defRPr kumimoji="1" sz="1800" kern="1200">
                          <a:solidFill>
                            <a:schemeClr val="dk1"/>
                          </a:solidFill>
                          <a:latin typeface="Calibri" panose="020F0502020204030204"/>
                        </a:defRPr>
                      </a:lvl6pPr>
                      <a:lvl7pPr marL="2743200" algn="l" defTabSz="457200" rtl="0" eaLnBrk="1" latinLnBrk="0" hangingPunct="1">
                        <a:defRPr kumimoji="1" sz="1800" kern="1200">
                          <a:solidFill>
                            <a:schemeClr val="dk1"/>
                          </a:solidFill>
                          <a:latin typeface="Calibri" panose="020F0502020204030204"/>
                        </a:defRPr>
                      </a:lvl7pPr>
                      <a:lvl8pPr marL="3200400" algn="l" defTabSz="457200" rtl="0" eaLnBrk="1" latinLnBrk="0" hangingPunct="1">
                        <a:defRPr kumimoji="1" sz="1800" kern="1200">
                          <a:solidFill>
                            <a:schemeClr val="dk1"/>
                          </a:solidFill>
                          <a:latin typeface="Calibri" panose="020F0502020204030204"/>
                        </a:defRPr>
                      </a:lvl8pPr>
                      <a:lvl9pPr marL="3657600" algn="l" defTabSz="457200" rtl="0" eaLnBrk="1" latinLnBrk="0" hangingPunct="1">
                        <a:defRPr kumimoji="1" sz="1800" kern="1200">
                          <a:solidFill>
                            <a:schemeClr val="dk1"/>
                          </a:solidFill>
                          <a:latin typeface="Calibri" panose="020F0502020204030204"/>
                        </a:defRPr>
                      </a:lvl9pPr>
                    </a:lstStyle>
                    <a:p>
                      <a:pPr algn="l"/>
                      <a:r>
                        <a:rPr lang="en-CA" sz="700" b="1" dirty="0">
                          <a:solidFill>
                            <a:schemeClr val="bg1"/>
                          </a:solidFill>
                          <a:latin typeface="Montserrat" pitchFamily="2" charset="0"/>
                          <a:ea typeface="Roboto" panose="02000000000000000000" pitchFamily="2" charset="0"/>
                          <a:cs typeface="Roboto" panose="02000000000000000000" pitchFamily="2" charset="0"/>
                        </a:rPr>
                        <a:t>Initiative List</a:t>
                      </a:r>
                    </a:p>
                  </a:txBody>
                  <a:tcPr marL="7200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gridSpan="4">
                  <a:txBody>
                    <a:bodyPr/>
                    <a:lstStyle>
                      <a:lvl1pPr marL="0" algn="l" defTabSz="457200" rtl="0" eaLnBrk="1" latinLnBrk="0" hangingPunct="1">
                        <a:defRPr kumimoji="1" sz="1800" kern="1200">
                          <a:solidFill>
                            <a:schemeClr val="dk1"/>
                          </a:solidFill>
                          <a:latin typeface="Calibri" panose="020F0502020204030204"/>
                        </a:defRPr>
                      </a:lvl1pPr>
                      <a:lvl2pPr marL="457200" algn="l" defTabSz="457200" rtl="0" eaLnBrk="1" latinLnBrk="0" hangingPunct="1">
                        <a:defRPr kumimoji="1" sz="1800" kern="1200">
                          <a:solidFill>
                            <a:schemeClr val="dk1"/>
                          </a:solidFill>
                          <a:latin typeface="Calibri" panose="020F0502020204030204"/>
                        </a:defRPr>
                      </a:lvl2pPr>
                      <a:lvl3pPr marL="914400" algn="l" defTabSz="457200" rtl="0" eaLnBrk="1" latinLnBrk="0" hangingPunct="1">
                        <a:defRPr kumimoji="1" sz="1800" kern="1200">
                          <a:solidFill>
                            <a:schemeClr val="dk1"/>
                          </a:solidFill>
                          <a:latin typeface="Calibri" panose="020F0502020204030204"/>
                        </a:defRPr>
                      </a:lvl3pPr>
                      <a:lvl4pPr marL="1371600" algn="l" defTabSz="457200" rtl="0" eaLnBrk="1" latinLnBrk="0" hangingPunct="1">
                        <a:defRPr kumimoji="1" sz="1800" kern="1200">
                          <a:solidFill>
                            <a:schemeClr val="dk1"/>
                          </a:solidFill>
                          <a:latin typeface="Calibri" panose="020F0502020204030204"/>
                        </a:defRPr>
                      </a:lvl4pPr>
                      <a:lvl5pPr marL="1828800" algn="l" defTabSz="457200" rtl="0" eaLnBrk="1" latinLnBrk="0" hangingPunct="1">
                        <a:defRPr kumimoji="1" sz="1800" kern="1200">
                          <a:solidFill>
                            <a:schemeClr val="dk1"/>
                          </a:solidFill>
                          <a:latin typeface="Calibri" panose="020F0502020204030204"/>
                        </a:defRPr>
                      </a:lvl5pPr>
                      <a:lvl6pPr marL="2286000" algn="l" defTabSz="457200" rtl="0" eaLnBrk="1" latinLnBrk="0" hangingPunct="1">
                        <a:defRPr kumimoji="1" sz="1800" kern="1200">
                          <a:solidFill>
                            <a:schemeClr val="dk1"/>
                          </a:solidFill>
                          <a:latin typeface="Calibri" panose="020F0502020204030204"/>
                        </a:defRPr>
                      </a:lvl6pPr>
                      <a:lvl7pPr marL="2743200" algn="l" defTabSz="457200" rtl="0" eaLnBrk="1" latinLnBrk="0" hangingPunct="1">
                        <a:defRPr kumimoji="1" sz="1800" kern="1200">
                          <a:solidFill>
                            <a:schemeClr val="dk1"/>
                          </a:solidFill>
                          <a:latin typeface="Calibri" panose="020F0502020204030204"/>
                        </a:defRPr>
                      </a:lvl7pPr>
                      <a:lvl8pPr marL="3200400" algn="l" defTabSz="457200" rtl="0" eaLnBrk="1" latinLnBrk="0" hangingPunct="1">
                        <a:defRPr kumimoji="1" sz="1800" kern="1200">
                          <a:solidFill>
                            <a:schemeClr val="dk1"/>
                          </a:solidFill>
                          <a:latin typeface="Calibri" panose="020F0502020204030204"/>
                        </a:defRPr>
                      </a:lvl8pPr>
                      <a:lvl9pPr marL="3657600" algn="l" defTabSz="457200" rtl="0" eaLnBrk="1" latinLnBrk="0" hangingPunct="1">
                        <a:defRPr kumimoji="1" sz="1800" kern="1200">
                          <a:solidFill>
                            <a:schemeClr val="dk1"/>
                          </a:solidFill>
                          <a:latin typeface="Calibri" panose="020F0502020204030204"/>
                        </a:defRPr>
                      </a:lvl9pPr>
                    </a:lstStyle>
                    <a:p>
                      <a:pPr marL="0" algn="ctr"/>
                      <a:r>
                        <a:rPr lang="en-CA" sz="700" b="1" dirty="0">
                          <a:solidFill>
                            <a:schemeClr val="bg1"/>
                          </a:solidFill>
                          <a:latin typeface="Montserrat" pitchFamily="2" charset="0"/>
                          <a:ea typeface="Roboto Light" panose="02000000000000000000" pitchFamily="2" charset="0"/>
                          <a:cs typeface="Arial" panose="020B0604020202020204" pitchFamily="34" charset="0"/>
                        </a:rPr>
                        <a:t>FY25</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hMerge="1">
                  <a:txBody>
                    <a:bodyPr/>
                    <a:lstStyle/>
                    <a:p>
                      <a:pPr marL="0" algn="ctr"/>
                      <a:endParaRPr lang="en-CA" sz="600" b="1" dirty="0">
                        <a:solidFill>
                          <a:schemeClr val="tx1"/>
                        </a:solidFill>
                        <a:latin typeface="Montserrat" pitchFamily="2" charset="0"/>
                        <a:ea typeface="Roboto Light" panose="02000000000000000000" pitchFamily="2" charset="0"/>
                        <a:cs typeface="Arial" panose="020B0604020202020204" pitchFamily="34"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hMerge="1">
                  <a:txBody>
                    <a:bodyPr/>
                    <a:lstStyle/>
                    <a:p>
                      <a:pPr marL="0" algn="ctr"/>
                      <a:endParaRPr lang="en-CA" sz="600" b="1" dirty="0">
                        <a:solidFill>
                          <a:schemeClr val="tx1"/>
                        </a:solidFill>
                        <a:latin typeface="Montserrat" pitchFamily="2" charset="0"/>
                        <a:ea typeface="Roboto Light" panose="02000000000000000000" pitchFamily="2" charset="0"/>
                        <a:cs typeface="Arial" panose="020B0604020202020204" pitchFamily="34"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hMerge="1">
                  <a:txBody>
                    <a:bodyPr/>
                    <a:lstStyle/>
                    <a:p>
                      <a:pPr marL="0" algn="ctr"/>
                      <a:endParaRPr lang="en-CA" sz="600" b="1" dirty="0">
                        <a:solidFill>
                          <a:schemeClr val="tx1"/>
                        </a:solidFill>
                        <a:latin typeface="Montserrat" pitchFamily="2" charset="0"/>
                        <a:ea typeface="Roboto Light" panose="02000000000000000000" pitchFamily="2" charset="0"/>
                        <a:cs typeface="Arial" panose="020B0604020202020204" pitchFamily="34"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gridSpan="4">
                  <a:txBody>
                    <a:bodyPr/>
                    <a:lstStyle/>
                    <a:p>
                      <a:pPr marL="0" algn="ctr"/>
                      <a:r>
                        <a:rPr lang="en-CA" sz="700" b="1" dirty="0">
                          <a:solidFill>
                            <a:schemeClr val="bg1"/>
                          </a:solidFill>
                          <a:latin typeface="Montserrat" pitchFamily="2" charset="0"/>
                          <a:ea typeface="Roboto Light" panose="02000000000000000000" pitchFamily="2" charset="0"/>
                          <a:cs typeface="Arial" panose="020B0604020202020204" pitchFamily="34" charset="0"/>
                        </a:rPr>
                        <a:t>FY26</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hMerge="1">
                  <a:txBody>
                    <a:bodyPr/>
                    <a:lstStyle/>
                    <a:p>
                      <a:pPr marL="0" algn="ctr"/>
                      <a:endParaRPr lang="en-CA" sz="600" b="1" dirty="0">
                        <a:solidFill>
                          <a:schemeClr val="tx1"/>
                        </a:solidFill>
                        <a:latin typeface="Montserrat" pitchFamily="2" charset="0"/>
                        <a:ea typeface="Roboto Light" panose="02000000000000000000" pitchFamily="2" charset="0"/>
                        <a:cs typeface="Arial" panose="020B0604020202020204" pitchFamily="34"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hMerge="1">
                  <a:txBody>
                    <a:bodyPr/>
                    <a:lstStyle/>
                    <a:p>
                      <a:pPr marL="0" algn="ctr"/>
                      <a:endParaRPr lang="en-CA" sz="600" b="1" dirty="0">
                        <a:solidFill>
                          <a:schemeClr val="tx1"/>
                        </a:solidFill>
                        <a:latin typeface="Montserrat" pitchFamily="2" charset="0"/>
                        <a:ea typeface="Roboto Light" panose="02000000000000000000" pitchFamily="2" charset="0"/>
                        <a:cs typeface="Arial" panose="020B0604020202020204" pitchFamily="34"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hMerge="1">
                  <a:txBody>
                    <a:bodyPr/>
                    <a:lstStyle/>
                    <a:p>
                      <a:pPr marL="0" algn="ctr"/>
                      <a:endParaRPr lang="en-CA" sz="600" b="1" dirty="0">
                        <a:solidFill>
                          <a:schemeClr val="tx1"/>
                        </a:solidFill>
                        <a:latin typeface="Montserrat" pitchFamily="2" charset="0"/>
                        <a:ea typeface="Roboto Light" panose="02000000000000000000" pitchFamily="2" charset="0"/>
                        <a:cs typeface="Arial" panose="020B0604020202020204" pitchFamily="34"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gridSpan="3">
                  <a:txBody>
                    <a:bodyPr/>
                    <a:lstStyle/>
                    <a:p>
                      <a:pPr marL="0" algn="ctr"/>
                      <a:r>
                        <a:rPr lang="en-CA" sz="700" b="1" dirty="0">
                          <a:solidFill>
                            <a:schemeClr val="bg1"/>
                          </a:solidFill>
                          <a:latin typeface="Montserrat" pitchFamily="2" charset="0"/>
                          <a:ea typeface="Roboto Light" panose="02000000000000000000" pitchFamily="2" charset="0"/>
                          <a:cs typeface="Arial" panose="020B0604020202020204" pitchFamily="34" charset="0"/>
                        </a:rPr>
                        <a:t>FY27</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hMerge="1">
                  <a:txBody>
                    <a:bodyPr/>
                    <a:lstStyle/>
                    <a:p>
                      <a:pPr marL="0" algn="ctr"/>
                      <a:endParaRPr lang="en-CA" sz="600" b="1" dirty="0">
                        <a:solidFill>
                          <a:schemeClr val="tx1"/>
                        </a:solidFill>
                        <a:latin typeface="Montserrat" pitchFamily="2" charset="0"/>
                        <a:ea typeface="Roboto Light" panose="02000000000000000000" pitchFamily="2" charset="0"/>
                        <a:cs typeface="Arial" panose="020B0604020202020204" pitchFamily="34"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hMerge="1">
                  <a:txBody>
                    <a:bodyPr/>
                    <a:lstStyle/>
                    <a:p>
                      <a:pPr marL="0" algn="ctr"/>
                      <a:endParaRPr lang="en-CA" sz="600" b="1" dirty="0">
                        <a:solidFill>
                          <a:schemeClr val="tx1"/>
                        </a:solidFill>
                        <a:latin typeface="Montserrat" pitchFamily="2" charset="0"/>
                        <a:ea typeface="Roboto Light" panose="02000000000000000000" pitchFamily="2" charset="0"/>
                        <a:cs typeface="Arial" panose="020B0604020202020204" pitchFamily="34"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algn="ctr"/>
                      <a:r>
                        <a:rPr lang="en-CA" sz="700" b="1" dirty="0">
                          <a:solidFill>
                            <a:schemeClr val="bg1"/>
                          </a:solidFill>
                          <a:latin typeface="Montserrat" pitchFamily="2" charset="0"/>
                          <a:ea typeface="Roboto Light" panose="02000000000000000000" pitchFamily="2" charset="0"/>
                          <a:cs typeface="Arial" panose="020B0604020202020204" pitchFamily="34" charset="0"/>
                        </a:rPr>
                        <a:t>28</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algn="ctr"/>
                      <a:r>
                        <a:rPr lang="en-CA" sz="700" b="1" dirty="0">
                          <a:solidFill>
                            <a:schemeClr val="bg1"/>
                          </a:solidFill>
                          <a:latin typeface="Montserrat" pitchFamily="2" charset="0"/>
                          <a:ea typeface="Roboto Light" panose="02000000000000000000" pitchFamily="2" charset="0"/>
                          <a:cs typeface="Arial" panose="020B0604020202020204" pitchFamily="34" charset="0"/>
                        </a:rPr>
                        <a:t>29</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3997322740"/>
                  </a:ext>
                </a:extLst>
              </a:tr>
              <a:tr h="254189">
                <a:tc rowSpan="3">
                  <a:txBody>
                    <a:bodyPr/>
                    <a:lstStyle/>
                    <a:p>
                      <a:pPr marL="0" marR="0" lvl="0" indent="0" algn="l" defTabSz="914309" rtl="0" eaLnBrk="1" fontAlgn="ctr" latinLnBrk="0" hangingPunct="1">
                        <a:lnSpc>
                          <a:spcPct val="100000"/>
                        </a:lnSpc>
                        <a:spcBef>
                          <a:spcPts val="0"/>
                        </a:spcBef>
                        <a:spcAft>
                          <a:spcPts val="0"/>
                        </a:spcAft>
                        <a:buClrTx/>
                        <a:buSzTx/>
                        <a:buFontTx/>
                        <a:buNone/>
                        <a:tabLst/>
                        <a:defRPr/>
                      </a:pPr>
                      <a:r>
                        <a:rPr lang="en-CA" sz="700" b="0" kern="1200" dirty="0">
                          <a:solidFill>
                            <a:schemeClr val="bg1"/>
                          </a:solidFill>
                          <a:latin typeface="Montserrat SemiBold" panose="00000700000000000000" pitchFamily="2" charset="0"/>
                          <a:ea typeface="Roboto" panose="02000000000000000000" pitchFamily="2" charset="0"/>
                          <a:cs typeface="Roboto" panose="02000000000000000000" pitchFamily="2" charset="0"/>
                        </a:rPr>
                        <a:t>Raise End-User Satisfaction</a:t>
                      </a:r>
                    </a:p>
                  </a:txBody>
                  <a:tcPr marL="7200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09" rtl="0" eaLnBrk="1" fontAlgn="ctr" latinLnBrk="0" hangingPunct="1">
                        <a:lnSpc>
                          <a:spcPct val="100000"/>
                        </a:lnSpc>
                        <a:spcBef>
                          <a:spcPts val="0"/>
                        </a:spcBef>
                        <a:spcAft>
                          <a:spcPts val="0"/>
                        </a:spcAft>
                        <a:buClrTx/>
                        <a:buSzTx/>
                        <a:buFontTx/>
                        <a:buNone/>
                        <a:tabLst/>
                        <a:defRPr/>
                      </a:pPr>
                      <a:r>
                        <a:rPr lang="en-CA" sz="650" b="0" kern="1200" dirty="0">
                          <a:solidFill>
                            <a:schemeClr val="bg1"/>
                          </a:solidFill>
                          <a:latin typeface="Roboto" panose="02000000000000000000" pitchFamily="2" charset="0"/>
                          <a:ea typeface="Roboto" panose="02000000000000000000" pitchFamily="2" charset="0"/>
                          <a:cs typeface="Roboto" panose="02000000000000000000" pitchFamily="2" charset="0"/>
                        </a:rPr>
                        <a:t>Complete and communicate an IT strategy </a:t>
                      </a:r>
                    </a:p>
                  </a:txBody>
                  <a:tcPr marL="7200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EC9EB"/>
                    </a:solid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EC9EB"/>
                    </a:solid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EC9EB"/>
                    </a:solid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EC9EB"/>
                    </a:solid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45141830"/>
                  </a:ext>
                </a:extLst>
              </a:tr>
              <a:tr h="276525">
                <a:tc vMerge="1">
                  <a:txBody>
                    <a:bodyPr/>
                    <a:lstStyle/>
                    <a:p>
                      <a:pPr marL="0" marR="0" lvl="0" indent="0" algn="l" defTabSz="914309" rtl="0" eaLnBrk="1" fontAlgn="ctr" latinLnBrk="0" hangingPunct="1">
                        <a:lnSpc>
                          <a:spcPct val="100000"/>
                        </a:lnSpc>
                        <a:spcBef>
                          <a:spcPts val="0"/>
                        </a:spcBef>
                        <a:spcAft>
                          <a:spcPts val="0"/>
                        </a:spcAft>
                        <a:buClrTx/>
                        <a:buSzTx/>
                        <a:buFontTx/>
                        <a:buNone/>
                        <a:tabLst/>
                        <a:defRPr/>
                      </a:pPr>
                      <a:endParaRPr lang="en-CA" sz="700" b="0" kern="1200" dirty="0">
                        <a:solidFill>
                          <a:schemeClr val="tx1"/>
                        </a:solidFill>
                        <a:latin typeface="Montserrat SemiBold" panose="00000700000000000000" pitchFamily="2" charset="0"/>
                        <a:ea typeface="Roboto" panose="02000000000000000000" pitchFamily="2" charset="0"/>
                        <a:cs typeface="Roboto" panose="02000000000000000000" pitchFamily="2" charset="0"/>
                      </a:endParaRPr>
                    </a:p>
                  </a:txBody>
                  <a:tcPr marL="7200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gradFill>
                      <a:gsLst>
                        <a:gs pos="0">
                          <a:srgbClr val="7030A0">
                            <a:alpha val="8000"/>
                          </a:srgbClr>
                        </a:gs>
                        <a:gs pos="100000">
                          <a:srgbClr val="7030A0">
                            <a:alpha val="0"/>
                          </a:srgbClr>
                        </a:gs>
                      </a:gsLst>
                      <a:lin ang="5400000" scaled="1"/>
                    </a:gradFill>
                  </a:tcPr>
                </a:tc>
                <a:tc>
                  <a:txBody>
                    <a:bodyPr/>
                    <a:lstStyle>
                      <a:lvl1pPr marL="0" algn="l" defTabSz="457200" rtl="0" eaLnBrk="1" latinLnBrk="0" hangingPunct="1">
                        <a:defRPr kumimoji="1" sz="1800" kern="1200">
                          <a:solidFill>
                            <a:schemeClr val="dk1"/>
                          </a:solidFill>
                          <a:latin typeface="Calibri" panose="020F0502020204030204"/>
                        </a:defRPr>
                      </a:lvl1pPr>
                      <a:lvl2pPr marL="457200" algn="l" defTabSz="457200" rtl="0" eaLnBrk="1" latinLnBrk="0" hangingPunct="1">
                        <a:defRPr kumimoji="1" sz="1800" kern="1200">
                          <a:solidFill>
                            <a:schemeClr val="dk1"/>
                          </a:solidFill>
                          <a:latin typeface="Calibri" panose="020F0502020204030204"/>
                        </a:defRPr>
                      </a:lvl2pPr>
                      <a:lvl3pPr marL="914400" algn="l" defTabSz="457200" rtl="0" eaLnBrk="1" latinLnBrk="0" hangingPunct="1">
                        <a:defRPr kumimoji="1" sz="1800" kern="1200">
                          <a:solidFill>
                            <a:schemeClr val="dk1"/>
                          </a:solidFill>
                          <a:latin typeface="Calibri" panose="020F0502020204030204"/>
                        </a:defRPr>
                      </a:lvl3pPr>
                      <a:lvl4pPr marL="1371600" algn="l" defTabSz="457200" rtl="0" eaLnBrk="1" latinLnBrk="0" hangingPunct="1">
                        <a:defRPr kumimoji="1" sz="1800" kern="1200">
                          <a:solidFill>
                            <a:schemeClr val="dk1"/>
                          </a:solidFill>
                          <a:latin typeface="Calibri" panose="020F0502020204030204"/>
                        </a:defRPr>
                      </a:lvl4pPr>
                      <a:lvl5pPr marL="1828800" algn="l" defTabSz="457200" rtl="0" eaLnBrk="1" latinLnBrk="0" hangingPunct="1">
                        <a:defRPr kumimoji="1" sz="1800" kern="1200">
                          <a:solidFill>
                            <a:schemeClr val="dk1"/>
                          </a:solidFill>
                          <a:latin typeface="Calibri" panose="020F0502020204030204"/>
                        </a:defRPr>
                      </a:lvl5pPr>
                      <a:lvl6pPr marL="2286000" algn="l" defTabSz="457200" rtl="0" eaLnBrk="1" latinLnBrk="0" hangingPunct="1">
                        <a:defRPr kumimoji="1" sz="1800" kern="1200">
                          <a:solidFill>
                            <a:schemeClr val="dk1"/>
                          </a:solidFill>
                          <a:latin typeface="Calibri" panose="020F0502020204030204"/>
                        </a:defRPr>
                      </a:lvl6pPr>
                      <a:lvl7pPr marL="2743200" algn="l" defTabSz="457200" rtl="0" eaLnBrk="1" latinLnBrk="0" hangingPunct="1">
                        <a:defRPr kumimoji="1" sz="1800" kern="1200">
                          <a:solidFill>
                            <a:schemeClr val="dk1"/>
                          </a:solidFill>
                          <a:latin typeface="Calibri" panose="020F0502020204030204"/>
                        </a:defRPr>
                      </a:lvl7pPr>
                      <a:lvl8pPr marL="3200400" algn="l" defTabSz="457200" rtl="0" eaLnBrk="1" latinLnBrk="0" hangingPunct="1">
                        <a:defRPr kumimoji="1" sz="1800" kern="1200">
                          <a:solidFill>
                            <a:schemeClr val="dk1"/>
                          </a:solidFill>
                          <a:latin typeface="Calibri" panose="020F0502020204030204"/>
                        </a:defRPr>
                      </a:lvl8pPr>
                      <a:lvl9pPr marL="3657600" algn="l" defTabSz="457200" rtl="0" eaLnBrk="1" latinLnBrk="0" hangingPunct="1">
                        <a:defRPr kumimoji="1" sz="1800" kern="1200">
                          <a:solidFill>
                            <a:schemeClr val="dk1"/>
                          </a:solidFill>
                          <a:latin typeface="Calibri" panose="020F0502020204030204"/>
                        </a:defRPr>
                      </a:lvl9pPr>
                    </a:lstStyle>
                    <a:p>
                      <a:pPr marL="0" marR="0" lvl="0" indent="0" algn="l" defTabSz="914309" rtl="0" eaLnBrk="1" fontAlgn="ctr" latinLnBrk="0" hangingPunct="1">
                        <a:lnSpc>
                          <a:spcPct val="100000"/>
                        </a:lnSpc>
                        <a:spcBef>
                          <a:spcPts val="0"/>
                        </a:spcBef>
                        <a:spcAft>
                          <a:spcPts val="0"/>
                        </a:spcAft>
                        <a:buClrTx/>
                        <a:buSzTx/>
                        <a:buFontTx/>
                        <a:buNone/>
                        <a:tabLst/>
                        <a:defRPr/>
                      </a:pPr>
                      <a:r>
                        <a:rPr lang="en-CA" sz="650" b="0" kern="1200" dirty="0">
                          <a:solidFill>
                            <a:schemeClr val="bg1"/>
                          </a:solidFill>
                          <a:latin typeface="Roboto" panose="02000000000000000000" pitchFamily="2" charset="0"/>
                          <a:ea typeface="Roboto" panose="02000000000000000000" pitchFamily="2" charset="0"/>
                          <a:cs typeface="Roboto" panose="02000000000000000000" pitchFamily="2" charset="0"/>
                        </a:rPr>
                        <a:t>Implement Asset management System</a:t>
                      </a:r>
                    </a:p>
                  </a:txBody>
                  <a:tcPr marL="7200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kumimoji="1" sz="1800" kern="1200">
                          <a:solidFill>
                            <a:schemeClr val="dk1"/>
                          </a:solidFill>
                          <a:latin typeface="Calibri" panose="020F0502020204030204"/>
                        </a:defRPr>
                      </a:lvl1pPr>
                      <a:lvl2pPr marL="457200" algn="l" defTabSz="457200" rtl="0" eaLnBrk="1" latinLnBrk="0" hangingPunct="1">
                        <a:defRPr kumimoji="1" sz="1800" kern="1200">
                          <a:solidFill>
                            <a:schemeClr val="dk1"/>
                          </a:solidFill>
                          <a:latin typeface="Calibri" panose="020F0502020204030204"/>
                        </a:defRPr>
                      </a:lvl2pPr>
                      <a:lvl3pPr marL="914400" algn="l" defTabSz="457200" rtl="0" eaLnBrk="1" latinLnBrk="0" hangingPunct="1">
                        <a:defRPr kumimoji="1" sz="1800" kern="1200">
                          <a:solidFill>
                            <a:schemeClr val="dk1"/>
                          </a:solidFill>
                          <a:latin typeface="Calibri" panose="020F0502020204030204"/>
                        </a:defRPr>
                      </a:lvl3pPr>
                      <a:lvl4pPr marL="1371600" algn="l" defTabSz="457200" rtl="0" eaLnBrk="1" latinLnBrk="0" hangingPunct="1">
                        <a:defRPr kumimoji="1" sz="1800" kern="1200">
                          <a:solidFill>
                            <a:schemeClr val="dk1"/>
                          </a:solidFill>
                          <a:latin typeface="Calibri" panose="020F0502020204030204"/>
                        </a:defRPr>
                      </a:lvl4pPr>
                      <a:lvl5pPr marL="1828800" algn="l" defTabSz="457200" rtl="0" eaLnBrk="1" latinLnBrk="0" hangingPunct="1">
                        <a:defRPr kumimoji="1" sz="1800" kern="1200">
                          <a:solidFill>
                            <a:schemeClr val="dk1"/>
                          </a:solidFill>
                          <a:latin typeface="Calibri" panose="020F0502020204030204"/>
                        </a:defRPr>
                      </a:lvl5pPr>
                      <a:lvl6pPr marL="2286000" algn="l" defTabSz="457200" rtl="0" eaLnBrk="1" latinLnBrk="0" hangingPunct="1">
                        <a:defRPr kumimoji="1" sz="1800" kern="1200">
                          <a:solidFill>
                            <a:schemeClr val="dk1"/>
                          </a:solidFill>
                          <a:latin typeface="Calibri" panose="020F0502020204030204"/>
                        </a:defRPr>
                      </a:lvl6pPr>
                      <a:lvl7pPr marL="2743200" algn="l" defTabSz="457200" rtl="0" eaLnBrk="1" latinLnBrk="0" hangingPunct="1">
                        <a:defRPr kumimoji="1" sz="1800" kern="1200">
                          <a:solidFill>
                            <a:schemeClr val="dk1"/>
                          </a:solidFill>
                          <a:latin typeface="Calibri" panose="020F0502020204030204"/>
                        </a:defRPr>
                      </a:lvl7pPr>
                      <a:lvl8pPr marL="3200400" algn="l" defTabSz="457200" rtl="0" eaLnBrk="1" latinLnBrk="0" hangingPunct="1">
                        <a:defRPr kumimoji="1" sz="1800" kern="1200">
                          <a:solidFill>
                            <a:schemeClr val="dk1"/>
                          </a:solidFill>
                          <a:latin typeface="Calibri" panose="020F0502020204030204"/>
                        </a:defRPr>
                      </a:lvl8pPr>
                      <a:lvl9pPr marL="3657600" algn="l" defTabSz="457200" rtl="0" eaLnBrk="1" latinLnBrk="0" hangingPunct="1">
                        <a:defRPr kumimoji="1" sz="1800" kern="1200">
                          <a:solidFill>
                            <a:schemeClr val="dk1"/>
                          </a:solidFill>
                          <a:latin typeface="Calibri" panose="020F0502020204030204"/>
                        </a:defRPr>
                      </a:lvl9p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EC9EB"/>
                    </a:solid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EC9EB"/>
                    </a:solid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14501735"/>
                  </a:ext>
                </a:extLst>
              </a:tr>
              <a:tr h="276525">
                <a:tc vMerge="1">
                  <a:txBody>
                    <a:bodyPr/>
                    <a:lstStyle/>
                    <a:p>
                      <a:pPr marL="0" marR="0" lvl="0" indent="0" algn="l" defTabSz="914309" rtl="0" eaLnBrk="1" fontAlgn="ctr" latinLnBrk="0" hangingPunct="1">
                        <a:lnSpc>
                          <a:spcPct val="100000"/>
                        </a:lnSpc>
                        <a:spcBef>
                          <a:spcPts val="0"/>
                        </a:spcBef>
                        <a:spcAft>
                          <a:spcPts val="0"/>
                        </a:spcAft>
                        <a:buClrTx/>
                        <a:buSzTx/>
                        <a:buFontTx/>
                        <a:buNone/>
                        <a:tabLst/>
                        <a:defRPr/>
                      </a:pPr>
                      <a:endParaRPr lang="en-US" sz="700" b="0" kern="1200" dirty="0">
                        <a:solidFill>
                          <a:schemeClr val="tx1"/>
                        </a:solidFill>
                        <a:latin typeface="Montserrat SemiBold" panose="00000700000000000000" pitchFamily="2" charset="0"/>
                        <a:ea typeface="Roboto" panose="02000000000000000000" pitchFamily="2" charset="0"/>
                        <a:cs typeface="Roboto" panose="02000000000000000000" pitchFamily="2" charset="0"/>
                      </a:endParaRPr>
                    </a:p>
                  </a:txBody>
                  <a:tcPr marL="7200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gradFill>
                      <a:gsLst>
                        <a:gs pos="0">
                          <a:srgbClr val="7030A0">
                            <a:alpha val="8000"/>
                          </a:srgbClr>
                        </a:gs>
                        <a:gs pos="100000">
                          <a:srgbClr val="7030A0">
                            <a:alpha val="0"/>
                          </a:srgbClr>
                        </a:gs>
                      </a:gsLst>
                      <a:lin ang="5400000" scaled="1"/>
                    </a:gradFill>
                  </a:tcPr>
                </a:tc>
                <a:tc>
                  <a:txBody>
                    <a:bodyPr/>
                    <a:lstStyle>
                      <a:lvl1pPr marL="0" algn="l" defTabSz="457200" rtl="0" eaLnBrk="1" latinLnBrk="0" hangingPunct="1">
                        <a:defRPr kumimoji="1" sz="1800" kern="1200">
                          <a:solidFill>
                            <a:schemeClr val="dk1"/>
                          </a:solidFill>
                          <a:latin typeface="Calibri" panose="020F0502020204030204"/>
                        </a:defRPr>
                      </a:lvl1pPr>
                      <a:lvl2pPr marL="457200" algn="l" defTabSz="457200" rtl="0" eaLnBrk="1" latinLnBrk="0" hangingPunct="1">
                        <a:defRPr kumimoji="1" sz="1800" kern="1200">
                          <a:solidFill>
                            <a:schemeClr val="dk1"/>
                          </a:solidFill>
                          <a:latin typeface="Calibri" panose="020F0502020204030204"/>
                        </a:defRPr>
                      </a:lvl2pPr>
                      <a:lvl3pPr marL="914400" algn="l" defTabSz="457200" rtl="0" eaLnBrk="1" latinLnBrk="0" hangingPunct="1">
                        <a:defRPr kumimoji="1" sz="1800" kern="1200">
                          <a:solidFill>
                            <a:schemeClr val="dk1"/>
                          </a:solidFill>
                          <a:latin typeface="Calibri" panose="020F0502020204030204"/>
                        </a:defRPr>
                      </a:lvl3pPr>
                      <a:lvl4pPr marL="1371600" algn="l" defTabSz="457200" rtl="0" eaLnBrk="1" latinLnBrk="0" hangingPunct="1">
                        <a:defRPr kumimoji="1" sz="1800" kern="1200">
                          <a:solidFill>
                            <a:schemeClr val="dk1"/>
                          </a:solidFill>
                          <a:latin typeface="Calibri" panose="020F0502020204030204"/>
                        </a:defRPr>
                      </a:lvl4pPr>
                      <a:lvl5pPr marL="1828800" algn="l" defTabSz="457200" rtl="0" eaLnBrk="1" latinLnBrk="0" hangingPunct="1">
                        <a:defRPr kumimoji="1" sz="1800" kern="1200">
                          <a:solidFill>
                            <a:schemeClr val="dk1"/>
                          </a:solidFill>
                          <a:latin typeface="Calibri" panose="020F0502020204030204"/>
                        </a:defRPr>
                      </a:lvl5pPr>
                      <a:lvl6pPr marL="2286000" algn="l" defTabSz="457200" rtl="0" eaLnBrk="1" latinLnBrk="0" hangingPunct="1">
                        <a:defRPr kumimoji="1" sz="1800" kern="1200">
                          <a:solidFill>
                            <a:schemeClr val="dk1"/>
                          </a:solidFill>
                          <a:latin typeface="Calibri" panose="020F0502020204030204"/>
                        </a:defRPr>
                      </a:lvl6pPr>
                      <a:lvl7pPr marL="2743200" algn="l" defTabSz="457200" rtl="0" eaLnBrk="1" latinLnBrk="0" hangingPunct="1">
                        <a:defRPr kumimoji="1" sz="1800" kern="1200">
                          <a:solidFill>
                            <a:schemeClr val="dk1"/>
                          </a:solidFill>
                          <a:latin typeface="Calibri" panose="020F0502020204030204"/>
                        </a:defRPr>
                      </a:lvl7pPr>
                      <a:lvl8pPr marL="3200400" algn="l" defTabSz="457200" rtl="0" eaLnBrk="1" latinLnBrk="0" hangingPunct="1">
                        <a:defRPr kumimoji="1" sz="1800" kern="1200">
                          <a:solidFill>
                            <a:schemeClr val="dk1"/>
                          </a:solidFill>
                          <a:latin typeface="Calibri" panose="020F0502020204030204"/>
                        </a:defRPr>
                      </a:lvl8pPr>
                      <a:lvl9pPr marL="3657600" algn="l" defTabSz="457200" rtl="0" eaLnBrk="1" latinLnBrk="0" hangingPunct="1">
                        <a:defRPr kumimoji="1" sz="1800" kern="1200">
                          <a:solidFill>
                            <a:schemeClr val="dk1"/>
                          </a:solidFill>
                          <a:latin typeface="Calibri" panose="020F0502020204030204"/>
                        </a:defRPr>
                      </a:lvl9pPr>
                    </a:lstStyle>
                    <a:p>
                      <a:pPr marL="0" marR="0" lvl="0" indent="0" algn="l" defTabSz="914309" rtl="0" eaLnBrk="1" fontAlgn="ctr" latinLnBrk="0" hangingPunct="1">
                        <a:lnSpc>
                          <a:spcPct val="100000"/>
                        </a:lnSpc>
                        <a:spcBef>
                          <a:spcPts val="0"/>
                        </a:spcBef>
                        <a:spcAft>
                          <a:spcPts val="0"/>
                        </a:spcAft>
                        <a:buClrTx/>
                        <a:buSzTx/>
                        <a:buFontTx/>
                        <a:buNone/>
                        <a:tabLst/>
                        <a:defRPr/>
                      </a:pPr>
                      <a:r>
                        <a:rPr lang="en-US" sz="650" b="0" kern="1200" dirty="0">
                          <a:solidFill>
                            <a:schemeClr val="bg1"/>
                          </a:solidFill>
                          <a:latin typeface="Roboto" panose="02000000000000000000" pitchFamily="2" charset="0"/>
                          <a:ea typeface="Roboto" panose="02000000000000000000" pitchFamily="2" charset="0"/>
                          <a:cs typeface="Roboto" panose="02000000000000000000" pitchFamily="2" charset="0"/>
                        </a:rPr>
                        <a:t>Semi-annual meetings with sections to discuss challenges</a:t>
                      </a:r>
                    </a:p>
                  </a:txBody>
                  <a:tcPr marL="7200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kumimoji="1" sz="1800" kern="1200">
                          <a:solidFill>
                            <a:schemeClr val="dk1"/>
                          </a:solidFill>
                          <a:latin typeface="Calibri" panose="020F0502020204030204"/>
                        </a:defRPr>
                      </a:lvl1pPr>
                      <a:lvl2pPr marL="457200" algn="l" defTabSz="457200" rtl="0" eaLnBrk="1" latinLnBrk="0" hangingPunct="1">
                        <a:defRPr kumimoji="1" sz="1800" kern="1200">
                          <a:solidFill>
                            <a:schemeClr val="dk1"/>
                          </a:solidFill>
                          <a:latin typeface="Calibri" panose="020F0502020204030204"/>
                        </a:defRPr>
                      </a:lvl2pPr>
                      <a:lvl3pPr marL="914400" algn="l" defTabSz="457200" rtl="0" eaLnBrk="1" latinLnBrk="0" hangingPunct="1">
                        <a:defRPr kumimoji="1" sz="1800" kern="1200">
                          <a:solidFill>
                            <a:schemeClr val="dk1"/>
                          </a:solidFill>
                          <a:latin typeface="Calibri" panose="020F0502020204030204"/>
                        </a:defRPr>
                      </a:lvl3pPr>
                      <a:lvl4pPr marL="1371600" algn="l" defTabSz="457200" rtl="0" eaLnBrk="1" latinLnBrk="0" hangingPunct="1">
                        <a:defRPr kumimoji="1" sz="1800" kern="1200">
                          <a:solidFill>
                            <a:schemeClr val="dk1"/>
                          </a:solidFill>
                          <a:latin typeface="Calibri" panose="020F0502020204030204"/>
                        </a:defRPr>
                      </a:lvl4pPr>
                      <a:lvl5pPr marL="1828800" algn="l" defTabSz="457200" rtl="0" eaLnBrk="1" latinLnBrk="0" hangingPunct="1">
                        <a:defRPr kumimoji="1" sz="1800" kern="1200">
                          <a:solidFill>
                            <a:schemeClr val="dk1"/>
                          </a:solidFill>
                          <a:latin typeface="Calibri" panose="020F0502020204030204"/>
                        </a:defRPr>
                      </a:lvl5pPr>
                      <a:lvl6pPr marL="2286000" algn="l" defTabSz="457200" rtl="0" eaLnBrk="1" latinLnBrk="0" hangingPunct="1">
                        <a:defRPr kumimoji="1" sz="1800" kern="1200">
                          <a:solidFill>
                            <a:schemeClr val="dk1"/>
                          </a:solidFill>
                          <a:latin typeface="Calibri" panose="020F0502020204030204"/>
                        </a:defRPr>
                      </a:lvl6pPr>
                      <a:lvl7pPr marL="2743200" algn="l" defTabSz="457200" rtl="0" eaLnBrk="1" latinLnBrk="0" hangingPunct="1">
                        <a:defRPr kumimoji="1" sz="1800" kern="1200">
                          <a:solidFill>
                            <a:schemeClr val="dk1"/>
                          </a:solidFill>
                          <a:latin typeface="Calibri" panose="020F0502020204030204"/>
                        </a:defRPr>
                      </a:lvl7pPr>
                      <a:lvl8pPr marL="3200400" algn="l" defTabSz="457200" rtl="0" eaLnBrk="1" latinLnBrk="0" hangingPunct="1">
                        <a:defRPr kumimoji="1" sz="1800" kern="1200">
                          <a:solidFill>
                            <a:schemeClr val="dk1"/>
                          </a:solidFill>
                          <a:latin typeface="Calibri" panose="020F0502020204030204"/>
                        </a:defRPr>
                      </a:lvl8pPr>
                      <a:lvl9pPr marL="3657600" algn="l" defTabSz="457200" rtl="0" eaLnBrk="1" latinLnBrk="0" hangingPunct="1">
                        <a:defRPr kumimoji="1" sz="1800" kern="1200">
                          <a:solidFill>
                            <a:schemeClr val="dk1"/>
                          </a:solidFill>
                          <a:latin typeface="Calibri" panose="020F0502020204030204"/>
                        </a:defRPr>
                      </a:lvl9p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EC9EB"/>
                    </a:solid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EC9EB"/>
                    </a:solid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EC9EB"/>
                    </a:solid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EC9EB"/>
                    </a:solid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EC9EB"/>
                    </a:solid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EC9EB"/>
                    </a:solid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EC9EB"/>
                    </a:solid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EC9EB"/>
                    </a:solid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EC9EB"/>
                    </a:solid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EC9EB"/>
                    </a:solid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EC9EB"/>
                    </a:solid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EC9EB"/>
                    </a:solid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EC9EB"/>
                    </a:solidFill>
                  </a:tcPr>
                </a:tc>
                <a:extLst>
                  <a:ext uri="{0D108BD9-81ED-4DB2-BD59-A6C34878D82A}">
                    <a16:rowId xmlns:a16="http://schemas.microsoft.com/office/drawing/2014/main" val="3615812278"/>
                  </a:ext>
                </a:extLst>
              </a:tr>
            </a:tbl>
          </a:graphicData>
        </a:graphic>
      </p:graphicFrame>
      <p:graphicFrame>
        <p:nvGraphicFramePr>
          <p:cNvPr id="1030" name="Table 1029">
            <a:extLst>
              <a:ext uri="{FF2B5EF4-FFF2-40B4-BE49-F238E27FC236}">
                <a16:creationId xmlns:a16="http://schemas.microsoft.com/office/drawing/2014/main" id="{11128ED1-30C9-5AD1-666B-6D5FD70603FE}"/>
              </a:ext>
            </a:extLst>
          </p:cNvPr>
          <p:cNvGraphicFramePr>
            <a:graphicFrameLocks noGrp="1"/>
          </p:cNvGraphicFramePr>
          <p:nvPr/>
        </p:nvGraphicFramePr>
        <p:xfrm>
          <a:off x="7233178" y="5335173"/>
          <a:ext cx="4692032" cy="1063370"/>
        </p:xfrm>
        <a:graphic>
          <a:graphicData uri="http://schemas.openxmlformats.org/drawingml/2006/table">
            <a:tbl>
              <a:tblPr bandRow="1"/>
              <a:tblGrid>
                <a:gridCol w="1262011">
                  <a:extLst>
                    <a:ext uri="{9D8B030D-6E8A-4147-A177-3AD203B41FA5}">
                      <a16:colId xmlns:a16="http://schemas.microsoft.com/office/drawing/2014/main" val="3528021385"/>
                    </a:ext>
                  </a:extLst>
                </a:gridCol>
                <a:gridCol w="1262011">
                  <a:extLst>
                    <a:ext uri="{9D8B030D-6E8A-4147-A177-3AD203B41FA5}">
                      <a16:colId xmlns:a16="http://schemas.microsoft.com/office/drawing/2014/main" val="89733510"/>
                    </a:ext>
                  </a:extLst>
                </a:gridCol>
                <a:gridCol w="166770">
                  <a:extLst>
                    <a:ext uri="{9D8B030D-6E8A-4147-A177-3AD203B41FA5}">
                      <a16:colId xmlns:a16="http://schemas.microsoft.com/office/drawing/2014/main" val="3162783260"/>
                    </a:ext>
                  </a:extLst>
                </a:gridCol>
                <a:gridCol w="166770">
                  <a:extLst>
                    <a:ext uri="{9D8B030D-6E8A-4147-A177-3AD203B41FA5}">
                      <a16:colId xmlns:a16="http://schemas.microsoft.com/office/drawing/2014/main" val="976448339"/>
                    </a:ext>
                  </a:extLst>
                </a:gridCol>
                <a:gridCol w="166770">
                  <a:extLst>
                    <a:ext uri="{9D8B030D-6E8A-4147-A177-3AD203B41FA5}">
                      <a16:colId xmlns:a16="http://schemas.microsoft.com/office/drawing/2014/main" val="2778719941"/>
                    </a:ext>
                  </a:extLst>
                </a:gridCol>
                <a:gridCol w="166770">
                  <a:extLst>
                    <a:ext uri="{9D8B030D-6E8A-4147-A177-3AD203B41FA5}">
                      <a16:colId xmlns:a16="http://schemas.microsoft.com/office/drawing/2014/main" val="577359007"/>
                    </a:ext>
                  </a:extLst>
                </a:gridCol>
                <a:gridCol w="166770">
                  <a:extLst>
                    <a:ext uri="{9D8B030D-6E8A-4147-A177-3AD203B41FA5}">
                      <a16:colId xmlns:a16="http://schemas.microsoft.com/office/drawing/2014/main" val="3163770516"/>
                    </a:ext>
                  </a:extLst>
                </a:gridCol>
                <a:gridCol w="166770">
                  <a:extLst>
                    <a:ext uri="{9D8B030D-6E8A-4147-A177-3AD203B41FA5}">
                      <a16:colId xmlns:a16="http://schemas.microsoft.com/office/drawing/2014/main" val="1154967593"/>
                    </a:ext>
                  </a:extLst>
                </a:gridCol>
                <a:gridCol w="166770">
                  <a:extLst>
                    <a:ext uri="{9D8B030D-6E8A-4147-A177-3AD203B41FA5}">
                      <a16:colId xmlns:a16="http://schemas.microsoft.com/office/drawing/2014/main" val="3298934298"/>
                    </a:ext>
                  </a:extLst>
                </a:gridCol>
                <a:gridCol w="166770">
                  <a:extLst>
                    <a:ext uri="{9D8B030D-6E8A-4147-A177-3AD203B41FA5}">
                      <a16:colId xmlns:a16="http://schemas.microsoft.com/office/drawing/2014/main" val="3510296754"/>
                    </a:ext>
                  </a:extLst>
                </a:gridCol>
                <a:gridCol w="166770">
                  <a:extLst>
                    <a:ext uri="{9D8B030D-6E8A-4147-A177-3AD203B41FA5}">
                      <a16:colId xmlns:a16="http://schemas.microsoft.com/office/drawing/2014/main" val="1283076285"/>
                    </a:ext>
                  </a:extLst>
                </a:gridCol>
                <a:gridCol w="166770">
                  <a:extLst>
                    <a:ext uri="{9D8B030D-6E8A-4147-A177-3AD203B41FA5}">
                      <a16:colId xmlns:a16="http://schemas.microsoft.com/office/drawing/2014/main" val="1169146366"/>
                    </a:ext>
                  </a:extLst>
                </a:gridCol>
                <a:gridCol w="166770">
                  <a:extLst>
                    <a:ext uri="{9D8B030D-6E8A-4147-A177-3AD203B41FA5}">
                      <a16:colId xmlns:a16="http://schemas.microsoft.com/office/drawing/2014/main" val="2534533977"/>
                    </a:ext>
                  </a:extLst>
                </a:gridCol>
                <a:gridCol w="166770">
                  <a:extLst>
                    <a:ext uri="{9D8B030D-6E8A-4147-A177-3AD203B41FA5}">
                      <a16:colId xmlns:a16="http://schemas.microsoft.com/office/drawing/2014/main" val="27138061"/>
                    </a:ext>
                  </a:extLst>
                </a:gridCol>
                <a:gridCol w="166770">
                  <a:extLst>
                    <a:ext uri="{9D8B030D-6E8A-4147-A177-3AD203B41FA5}">
                      <a16:colId xmlns:a16="http://schemas.microsoft.com/office/drawing/2014/main" val="3847058546"/>
                    </a:ext>
                  </a:extLst>
                </a:gridCol>
              </a:tblGrid>
              <a:tr h="156813">
                <a:tc>
                  <a:txBody>
                    <a:bodyPr/>
                    <a:lstStyle/>
                    <a:p>
                      <a:pPr algn="l"/>
                      <a:r>
                        <a:rPr lang="en-CA" sz="700" b="1" dirty="0">
                          <a:solidFill>
                            <a:schemeClr val="tx1">
                              <a:lumMod val="50000"/>
                            </a:schemeClr>
                          </a:solidFill>
                          <a:latin typeface="Montserrat" pitchFamily="2" charset="0"/>
                          <a:ea typeface="Roboto" panose="02000000000000000000" pitchFamily="2" charset="0"/>
                          <a:cs typeface="Roboto" panose="02000000000000000000" pitchFamily="2" charset="0"/>
                        </a:rPr>
                        <a:t>IT Goals</a:t>
                      </a:r>
                    </a:p>
                  </a:txBody>
                  <a:tcPr marL="7200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lvl1pPr marL="0" algn="l" defTabSz="457200" rtl="0" eaLnBrk="1" latinLnBrk="0" hangingPunct="1">
                        <a:defRPr kumimoji="1" sz="1800" kern="1200">
                          <a:solidFill>
                            <a:schemeClr val="dk1"/>
                          </a:solidFill>
                          <a:latin typeface="Calibri" panose="020F0502020204030204"/>
                        </a:defRPr>
                      </a:lvl1pPr>
                      <a:lvl2pPr marL="457200" algn="l" defTabSz="457200" rtl="0" eaLnBrk="1" latinLnBrk="0" hangingPunct="1">
                        <a:defRPr kumimoji="1" sz="1800" kern="1200">
                          <a:solidFill>
                            <a:schemeClr val="dk1"/>
                          </a:solidFill>
                          <a:latin typeface="Calibri" panose="020F0502020204030204"/>
                        </a:defRPr>
                      </a:lvl2pPr>
                      <a:lvl3pPr marL="914400" algn="l" defTabSz="457200" rtl="0" eaLnBrk="1" latinLnBrk="0" hangingPunct="1">
                        <a:defRPr kumimoji="1" sz="1800" kern="1200">
                          <a:solidFill>
                            <a:schemeClr val="dk1"/>
                          </a:solidFill>
                          <a:latin typeface="Calibri" panose="020F0502020204030204"/>
                        </a:defRPr>
                      </a:lvl3pPr>
                      <a:lvl4pPr marL="1371600" algn="l" defTabSz="457200" rtl="0" eaLnBrk="1" latinLnBrk="0" hangingPunct="1">
                        <a:defRPr kumimoji="1" sz="1800" kern="1200">
                          <a:solidFill>
                            <a:schemeClr val="dk1"/>
                          </a:solidFill>
                          <a:latin typeface="Calibri" panose="020F0502020204030204"/>
                        </a:defRPr>
                      </a:lvl4pPr>
                      <a:lvl5pPr marL="1828800" algn="l" defTabSz="457200" rtl="0" eaLnBrk="1" latinLnBrk="0" hangingPunct="1">
                        <a:defRPr kumimoji="1" sz="1800" kern="1200">
                          <a:solidFill>
                            <a:schemeClr val="dk1"/>
                          </a:solidFill>
                          <a:latin typeface="Calibri" panose="020F0502020204030204"/>
                        </a:defRPr>
                      </a:lvl5pPr>
                      <a:lvl6pPr marL="2286000" algn="l" defTabSz="457200" rtl="0" eaLnBrk="1" latinLnBrk="0" hangingPunct="1">
                        <a:defRPr kumimoji="1" sz="1800" kern="1200">
                          <a:solidFill>
                            <a:schemeClr val="dk1"/>
                          </a:solidFill>
                          <a:latin typeface="Calibri" panose="020F0502020204030204"/>
                        </a:defRPr>
                      </a:lvl6pPr>
                      <a:lvl7pPr marL="2743200" algn="l" defTabSz="457200" rtl="0" eaLnBrk="1" latinLnBrk="0" hangingPunct="1">
                        <a:defRPr kumimoji="1" sz="1800" kern="1200">
                          <a:solidFill>
                            <a:schemeClr val="dk1"/>
                          </a:solidFill>
                          <a:latin typeface="Calibri" panose="020F0502020204030204"/>
                        </a:defRPr>
                      </a:lvl7pPr>
                      <a:lvl8pPr marL="3200400" algn="l" defTabSz="457200" rtl="0" eaLnBrk="1" latinLnBrk="0" hangingPunct="1">
                        <a:defRPr kumimoji="1" sz="1800" kern="1200">
                          <a:solidFill>
                            <a:schemeClr val="dk1"/>
                          </a:solidFill>
                          <a:latin typeface="Calibri" panose="020F0502020204030204"/>
                        </a:defRPr>
                      </a:lvl8pPr>
                      <a:lvl9pPr marL="3657600" algn="l" defTabSz="457200" rtl="0" eaLnBrk="1" latinLnBrk="0" hangingPunct="1">
                        <a:defRPr kumimoji="1" sz="1800" kern="1200">
                          <a:solidFill>
                            <a:schemeClr val="dk1"/>
                          </a:solidFill>
                          <a:latin typeface="Calibri" panose="020F0502020204030204"/>
                        </a:defRPr>
                      </a:lvl9pPr>
                    </a:lstStyle>
                    <a:p>
                      <a:pPr algn="l"/>
                      <a:r>
                        <a:rPr lang="en-CA" sz="700" b="1" dirty="0">
                          <a:solidFill>
                            <a:schemeClr val="tx1">
                              <a:lumMod val="50000"/>
                            </a:schemeClr>
                          </a:solidFill>
                          <a:latin typeface="Montserrat" pitchFamily="2" charset="0"/>
                          <a:ea typeface="Roboto" panose="02000000000000000000" pitchFamily="2" charset="0"/>
                          <a:cs typeface="Roboto" panose="02000000000000000000" pitchFamily="2" charset="0"/>
                        </a:rPr>
                        <a:t>Initiative List</a:t>
                      </a:r>
                    </a:p>
                  </a:txBody>
                  <a:tcPr marL="7200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gridSpan="4">
                  <a:txBody>
                    <a:bodyPr/>
                    <a:lstStyle>
                      <a:lvl1pPr marL="0" algn="l" defTabSz="457200" rtl="0" eaLnBrk="1" latinLnBrk="0" hangingPunct="1">
                        <a:defRPr kumimoji="1" sz="1800" kern="1200">
                          <a:solidFill>
                            <a:schemeClr val="dk1"/>
                          </a:solidFill>
                          <a:latin typeface="Calibri" panose="020F0502020204030204"/>
                        </a:defRPr>
                      </a:lvl1pPr>
                      <a:lvl2pPr marL="457200" algn="l" defTabSz="457200" rtl="0" eaLnBrk="1" latinLnBrk="0" hangingPunct="1">
                        <a:defRPr kumimoji="1" sz="1800" kern="1200">
                          <a:solidFill>
                            <a:schemeClr val="dk1"/>
                          </a:solidFill>
                          <a:latin typeface="Calibri" panose="020F0502020204030204"/>
                        </a:defRPr>
                      </a:lvl2pPr>
                      <a:lvl3pPr marL="914400" algn="l" defTabSz="457200" rtl="0" eaLnBrk="1" latinLnBrk="0" hangingPunct="1">
                        <a:defRPr kumimoji="1" sz="1800" kern="1200">
                          <a:solidFill>
                            <a:schemeClr val="dk1"/>
                          </a:solidFill>
                          <a:latin typeface="Calibri" panose="020F0502020204030204"/>
                        </a:defRPr>
                      </a:lvl3pPr>
                      <a:lvl4pPr marL="1371600" algn="l" defTabSz="457200" rtl="0" eaLnBrk="1" latinLnBrk="0" hangingPunct="1">
                        <a:defRPr kumimoji="1" sz="1800" kern="1200">
                          <a:solidFill>
                            <a:schemeClr val="dk1"/>
                          </a:solidFill>
                          <a:latin typeface="Calibri" panose="020F0502020204030204"/>
                        </a:defRPr>
                      </a:lvl4pPr>
                      <a:lvl5pPr marL="1828800" algn="l" defTabSz="457200" rtl="0" eaLnBrk="1" latinLnBrk="0" hangingPunct="1">
                        <a:defRPr kumimoji="1" sz="1800" kern="1200">
                          <a:solidFill>
                            <a:schemeClr val="dk1"/>
                          </a:solidFill>
                          <a:latin typeface="Calibri" panose="020F0502020204030204"/>
                        </a:defRPr>
                      </a:lvl5pPr>
                      <a:lvl6pPr marL="2286000" algn="l" defTabSz="457200" rtl="0" eaLnBrk="1" latinLnBrk="0" hangingPunct="1">
                        <a:defRPr kumimoji="1" sz="1800" kern="1200">
                          <a:solidFill>
                            <a:schemeClr val="dk1"/>
                          </a:solidFill>
                          <a:latin typeface="Calibri" panose="020F0502020204030204"/>
                        </a:defRPr>
                      </a:lvl6pPr>
                      <a:lvl7pPr marL="2743200" algn="l" defTabSz="457200" rtl="0" eaLnBrk="1" latinLnBrk="0" hangingPunct="1">
                        <a:defRPr kumimoji="1" sz="1800" kern="1200">
                          <a:solidFill>
                            <a:schemeClr val="dk1"/>
                          </a:solidFill>
                          <a:latin typeface="Calibri" panose="020F0502020204030204"/>
                        </a:defRPr>
                      </a:lvl7pPr>
                      <a:lvl8pPr marL="3200400" algn="l" defTabSz="457200" rtl="0" eaLnBrk="1" latinLnBrk="0" hangingPunct="1">
                        <a:defRPr kumimoji="1" sz="1800" kern="1200">
                          <a:solidFill>
                            <a:schemeClr val="dk1"/>
                          </a:solidFill>
                          <a:latin typeface="Calibri" panose="020F0502020204030204"/>
                        </a:defRPr>
                      </a:lvl8pPr>
                      <a:lvl9pPr marL="3657600" algn="l" defTabSz="457200" rtl="0" eaLnBrk="1" latinLnBrk="0" hangingPunct="1">
                        <a:defRPr kumimoji="1" sz="1800" kern="1200">
                          <a:solidFill>
                            <a:schemeClr val="dk1"/>
                          </a:solidFill>
                          <a:latin typeface="Calibri" panose="020F0502020204030204"/>
                        </a:defRPr>
                      </a:lvl9pPr>
                    </a:lstStyle>
                    <a:p>
                      <a:pPr marL="0" algn="ctr"/>
                      <a:r>
                        <a:rPr lang="en-CA" sz="700" b="1" dirty="0">
                          <a:solidFill>
                            <a:schemeClr val="tx1">
                              <a:lumMod val="50000"/>
                            </a:schemeClr>
                          </a:solidFill>
                          <a:latin typeface="Montserrat" pitchFamily="2" charset="0"/>
                          <a:ea typeface="Roboto Light" panose="02000000000000000000" pitchFamily="2" charset="0"/>
                          <a:cs typeface="Arial" panose="020B0604020202020204" pitchFamily="34" charset="0"/>
                        </a:rPr>
                        <a:t>FY25</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hMerge="1">
                  <a:txBody>
                    <a:bodyPr/>
                    <a:lstStyle/>
                    <a:p>
                      <a:pPr marL="0" algn="ctr"/>
                      <a:endParaRPr lang="en-CA" sz="600" b="1" dirty="0">
                        <a:solidFill>
                          <a:schemeClr val="tx1"/>
                        </a:solidFill>
                        <a:latin typeface="Montserrat" pitchFamily="2" charset="0"/>
                        <a:ea typeface="Roboto Light" panose="02000000000000000000" pitchFamily="2" charset="0"/>
                        <a:cs typeface="Arial" panose="020B0604020202020204" pitchFamily="34"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hMerge="1">
                  <a:txBody>
                    <a:bodyPr/>
                    <a:lstStyle/>
                    <a:p>
                      <a:pPr marL="0" algn="ctr"/>
                      <a:endParaRPr lang="en-CA" sz="600" b="1" dirty="0">
                        <a:solidFill>
                          <a:schemeClr val="tx1"/>
                        </a:solidFill>
                        <a:latin typeface="Montserrat" pitchFamily="2" charset="0"/>
                        <a:ea typeface="Roboto Light" panose="02000000000000000000" pitchFamily="2" charset="0"/>
                        <a:cs typeface="Arial" panose="020B0604020202020204" pitchFamily="34"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hMerge="1">
                  <a:txBody>
                    <a:bodyPr/>
                    <a:lstStyle/>
                    <a:p>
                      <a:pPr marL="0" algn="ctr"/>
                      <a:endParaRPr lang="en-CA" sz="600" b="1" dirty="0">
                        <a:solidFill>
                          <a:schemeClr val="tx1"/>
                        </a:solidFill>
                        <a:latin typeface="Montserrat" pitchFamily="2" charset="0"/>
                        <a:ea typeface="Roboto Light" panose="02000000000000000000" pitchFamily="2" charset="0"/>
                        <a:cs typeface="Arial" panose="020B0604020202020204" pitchFamily="34"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gridSpan="4">
                  <a:txBody>
                    <a:bodyPr/>
                    <a:lstStyle/>
                    <a:p>
                      <a:pPr marL="0" algn="ctr"/>
                      <a:r>
                        <a:rPr lang="en-CA" sz="700" b="1" dirty="0">
                          <a:solidFill>
                            <a:schemeClr val="tx1">
                              <a:lumMod val="50000"/>
                            </a:schemeClr>
                          </a:solidFill>
                          <a:latin typeface="Montserrat" pitchFamily="2" charset="0"/>
                          <a:ea typeface="Roboto Light" panose="02000000000000000000" pitchFamily="2" charset="0"/>
                          <a:cs typeface="Arial" panose="020B0604020202020204" pitchFamily="34" charset="0"/>
                        </a:rPr>
                        <a:t>FY26</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hMerge="1">
                  <a:txBody>
                    <a:bodyPr/>
                    <a:lstStyle/>
                    <a:p>
                      <a:pPr marL="0" algn="ctr"/>
                      <a:endParaRPr lang="en-CA" sz="600" b="1" dirty="0">
                        <a:solidFill>
                          <a:schemeClr val="tx1"/>
                        </a:solidFill>
                        <a:latin typeface="Montserrat" pitchFamily="2" charset="0"/>
                        <a:ea typeface="Roboto Light" panose="02000000000000000000" pitchFamily="2" charset="0"/>
                        <a:cs typeface="Arial" panose="020B0604020202020204" pitchFamily="34"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hMerge="1">
                  <a:txBody>
                    <a:bodyPr/>
                    <a:lstStyle/>
                    <a:p>
                      <a:pPr marL="0" algn="ctr"/>
                      <a:endParaRPr lang="en-CA" sz="600" b="1" dirty="0">
                        <a:solidFill>
                          <a:schemeClr val="tx1"/>
                        </a:solidFill>
                        <a:latin typeface="Montserrat" pitchFamily="2" charset="0"/>
                        <a:ea typeface="Roboto Light" panose="02000000000000000000" pitchFamily="2" charset="0"/>
                        <a:cs typeface="Arial" panose="020B0604020202020204" pitchFamily="34"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hMerge="1">
                  <a:txBody>
                    <a:bodyPr/>
                    <a:lstStyle/>
                    <a:p>
                      <a:pPr marL="0" algn="ctr"/>
                      <a:endParaRPr lang="en-CA" sz="600" b="1" dirty="0">
                        <a:solidFill>
                          <a:schemeClr val="tx1"/>
                        </a:solidFill>
                        <a:latin typeface="Montserrat" pitchFamily="2" charset="0"/>
                        <a:ea typeface="Roboto Light" panose="02000000000000000000" pitchFamily="2" charset="0"/>
                        <a:cs typeface="Arial" panose="020B0604020202020204" pitchFamily="34"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gridSpan="3">
                  <a:txBody>
                    <a:bodyPr/>
                    <a:lstStyle/>
                    <a:p>
                      <a:pPr marL="0" algn="ctr"/>
                      <a:r>
                        <a:rPr lang="en-CA" sz="700" b="1" dirty="0">
                          <a:solidFill>
                            <a:schemeClr val="tx1">
                              <a:lumMod val="50000"/>
                            </a:schemeClr>
                          </a:solidFill>
                          <a:latin typeface="Montserrat" pitchFamily="2" charset="0"/>
                          <a:ea typeface="Roboto Light" panose="02000000000000000000" pitchFamily="2" charset="0"/>
                          <a:cs typeface="Arial" panose="020B0604020202020204" pitchFamily="34" charset="0"/>
                        </a:rPr>
                        <a:t>FY27</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hMerge="1">
                  <a:txBody>
                    <a:bodyPr/>
                    <a:lstStyle/>
                    <a:p>
                      <a:pPr marL="0" algn="ctr"/>
                      <a:endParaRPr lang="en-CA" sz="600" b="1" dirty="0">
                        <a:solidFill>
                          <a:schemeClr val="tx1"/>
                        </a:solidFill>
                        <a:latin typeface="Montserrat" pitchFamily="2" charset="0"/>
                        <a:ea typeface="Roboto Light" panose="02000000000000000000" pitchFamily="2" charset="0"/>
                        <a:cs typeface="Arial" panose="020B0604020202020204" pitchFamily="34"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hMerge="1">
                  <a:txBody>
                    <a:bodyPr/>
                    <a:lstStyle/>
                    <a:p>
                      <a:pPr marL="0" algn="ctr"/>
                      <a:endParaRPr lang="en-CA" sz="600" b="1" dirty="0">
                        <a:solidFill>
                          <a:schemeClr val="tx1"/>
                        </a:solidFill>
                        <a:latin typeface="Montserrat" pitchFamily="2" charset="0"/>
                        <a:ea typeface="Roboto Light" panose="02000000000000000000" pitchFamily="2" charset="0"/>
                        <a:cs typeface="Arial" panose="020B0604020202020204" pitchFamily="34" charset="0"/>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algn="ctr"/>
                      <a:r>
                        <a:rPr lang="en-CA" sz="700" b="1" dirty="0">
                          <a:solidFill>
                            <a:schemeClr val="tx1">
                              <a:lumMod val="50000"/>
                            </a:schemeClr>
                          </a:solidFill>
                          <a:latin typeface="Montserrat" pitchFamily="2" charset="0"/>
                          <a:ea typeface="Roboto Light" panose="02000000000000000000" pitchFamily="2" charset="0"/>
                          <a:cs typeface="Arial" panose="020B0604020202020204" pitchFamily="34" charset="0"/>
                        </a:rPr>
                        <a:t>28</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marL="0" algn="ctr"/>
                      <a:r>
                        <a:rPr lang="en-CA" sz="700" b="1" dirty="0">
                          <a:solidFill>
                            <a:schemeClr val="tx1">
                              <a:lumMod val="50000"/>
                            </a:schemeClr>
                          </a:solidFill>
                          <a:latin typeface="Montserrat" pitchFamily="2" charset="0"/>
                          <a:ea typeface="Roboto Light" panose="02000000000000000000" pitchFamily="2" charset="0"/>
                          <a:cs typeface="Arial" panose="020B0604020202020204" pitchFamily="34" charset="0"/>
                        </a:rPr>
                        <a:t>29</a:t>
                      </a:r>
                    </a:p>
                  </a:txBody>
                  <a:tcPr marL="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3997322740"/>
                  </a:ext>
                </a:extLst>
              </a:tr>
              <a:tr h="279303">
                <a:tc rowSpan="3">
                  <a:txBody>
                    <a:bodyPr/>
                    <a:lstStyle/>
                    <a:p>
                      <a:pPr marL="0" marR="0" lvl="0" indent="0" algn="l" defTabSz="914309" rtl="0" eaLnBrk="1" fontAlgn="ctr" latinLnBrk="0" hangingPunct="1">
                        <a:lnSpc>
                          <a:spcPct val="100000"/>
                        </a:lnSpc>
                        <a:spcBef>
                          <a:spcPts val="0"/>
                        </a:spcBef>
                        <a:spcAft>
                          <a:spcPts val="0"/>
                        </a:spcAft>
                        <a:buClrTx/>
                        <a:buSzTx/>
                        <a:buFontTx/>
                        <a:buNone/>
                        <a:tabLst/>
                        <a:defRPr/>
                      </a:pPr>
                      <a:r>
                        <a:rPr lang="en-CA" sz="700" b="0" kern="1200" dirty="0">
                          <a:solidFill>
                            <a:schemeClr val="bg1"/>
                          </a:solidFill>
                          <a:latin typeface="Montserrat SemiBold" panose="00000700000000000000" pitchFamily="2" charset="0"/>
                          <a:ea typeface="Roboto" panose="02000000000000000000" pitchFamily="2" charset="0"/>
                          <a:cs typeface="Roboto" panose="02000000000000000000" pitchFamily="2" charset="0"/>
                        </a:rPr>
                        <a:t>Research New Technology</a:t>
                      </a:r>
                    </a:p>
                  </a:txBody>
                  <a:tcPr marL="7200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309" rtl="0" eaLnBrk="1" fontAlgn="ctr" latinLnBrk="0" hangingPunct="1">
                        <a:lnSpc>
                          <a:spcPct val="100000"/>
                        </a:lnSpc>
                        <a:spcBef>
                          <a:spcPts val="0"/>
                        </a:spcBef>
                        <a:spcAft>
                          <a:spcPts val="0"/>
                        </a:spcAft>
                        <a:buClrTx/>
                        <a:buSzTx/>
                        <a:buFontTx/>
                        <a:buNone/>
                        <a:tabLst/>
                        <a:defRPr/>
                      </a:pPr>
                      <a:r>
                        <a:rPr lang="en-CA" sz="650" b="0" kern="1200" dirty="0">
                          <a:solidFill>
                            <a:schemeClr val="bg1"/>
                          </a:solidFill>
                          <a:latin typeface="Roboto" panose="02000000000000000000" pitchFamily="2" charset="0"/>
                          <a:ea typeface="Roboto" panose="02000000000000000000" pitchFamily="2" charset="0"/>
                          <a:cs typeface="Roboto" panose="02000000000000000000" pitchFamily="2" charset="0"/>
                        </a:rPr>
                        <a:t>Legacy Application Replacement</a:t>
                      </a:r>
                    </a:p>
                  </a:txBody>
                  <a:tcPr marL="7200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A0DE"/>
                    </a:solid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A0DE"/>
                    </a:solid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45141830"/>
                  </a:ext>
                </a:extLst>
              </a:tr>
              <a:tr h="313627">
                <a:tc vMerge="1">
                  <a:txBody>
                    <a:bodyPr/>
                    <a:lstStyle/>
                    <a:p>
                      <a:pPr marL="0" marR="0" lvl="0" indent="0" algn="l" defTabSz="914309" rtl="0" eaLnBrk="1" fontAlgn="ctr" latinLnBrk="0" hangingPunct="1">
                        <a:lnSpc>
                          <a:spcPct val="100000"/>
                        </a:lnSpc>
                        <a:spcBef>
                          <a:spcPts val="0"/>
                        </a:spcBef>
                        <a:spcAft>
                          <a:spcPts val="0"/>
                        </a:spcAft>
                        <a:buClrTx/>
                        <a:buSzTx/>
                        <a:buFontTx/>
                        <a:buNone/>
                        <a:tabLst/>
                        <a:defRPr/>
                      </a:pPr>
                      <a:endParaRPr lang="en-CA" sz="700" b="0" kern="1200" dirty="0">
                        <a:solidFill>
                          <a:schemeClr val="tx1"/>
                        </a:solidFill>
                        <a:latin typeface="Montserrat SemiBold" panose="00000700000000000000" pitchFamily="2" charset="0"/>
                        <a:ea typeface="Roboto" panose="02000000000000000000" pitchFamily="2" charset="0"/>
                        <a:cs typeface="Roboto" panose="02000000000000000000" pitchFamily="2" charset="0"/>
                      </a:endParaRPr>
                    </a:p>
                  </a:txBody>
                  <a:tcPr marL="7200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gradFill>
                      <a:gsLst>
                        <a:gs pos="0">
                          <a:srgbClr val="7030A0">
                            <a:alpha val="8000"/>
                          </a:srgbClr>
                        </a:gs>
                        <a:gs pos="100000">
                          <a:srgbClr val="7030A0">
                            <a:alpha val="0"/>
                          </a:srgbClr>
                        </a:gs>
                      </a:gsLst>
                      <a:lin ang="5400000" scaled="1"/>
                    </a:gradFill>
                  </a:tcPr>
                </a:tc>
                <a:tc>
                  <a:txBody>
                    <a:bodyPr/>
                    <a:lstStyle>
                      <a:lvl1pPr marL="0" algn="l" defTabSz="457200" rtl="0" eaLnBrk="1" latinLnBrk="0" hangingPunct="1">
                        <a:defRPr kumimoji="1" sz="1800" kern="1200">
                          <a:solidFill>
                            <a:schemeClr val="dk1"/>
                          </a:solidFill>
                          <a:latin typeface="Calibri" panose="020F0502020204030204"/>
                        </a:defRPr>
                      </a:lvl1pPr>
                      <a:lvl2pPr marL="457200" algn="l" defTabSz="457200" rtl="0" eaLnBrk="1" latinLnBrk="0" hangingPunct="1">
                        <a:defRPr kumimoji="1" sz="1800" kern="1200">
                          <a:solidFill>
                            <a:schemeClr val="dk1"/>
                          </a:solidFill>
                          <a:latin typeface="Calibri" panose="020F0502020204030204"/>
                        </a:defRPr>
                      </a:lvl2pPr>
                      <a:lvl3pPr marL="914400" algn="l" defTabSz="457200" rtl="0" eaLnBrk="1" latinLnBrk="0" hangingPunct="1">
                        <a:defRPr kumimoji="1" sz="1800" kern="1200">
                          <a:solidFill>
                            <a:schemeClr val="dk1"/>
                          </a:solidFill>
                          <a:latin typeface="Calibri" panose="020F0502020204030204"/>
                        </a:defRPr>
                      </a:lvl3pPr>
                      <a:lvl4pPr marL="1371600" algn="l" defTabSz="457200" rtl="0" eaLnBrk="1" latinLnBrk="0" hangingPunct="1">
                        <a:defRPr kumimoji="1" sz="1800" kern="1200">
                          <a:solidFill>
                            <a:schemeClr val="dk1"/>
                          </a:solidFill>
                          <a:latin typeface="Calibri" panose="020F0502020204030204"/>
                        </a:defRPr>
                      </a:lvl4pPr>
                      <a:lvl5pPr marL="1828800" algn="l" defTabSz="457200" rtl="0" eaLnBrk="1" latinLnBrk="0" hangingPunct="1">
                        <a:defRPr kumimoji="1" sz="1800" kern="1200">
                          <a:solidFill>
                            <a:schemeClr val="dk1"/>
                          </a:solidFill>
                          <a:latin typeface="Calibri" panose="020F0502020204030204"/>
                        </a:defRPr>
                      </a:lvl5pPr>
                      <a:lvl6pPr marL="2286000" algn="l" defTabSz="457200" rtl="0" eaLnBrk="1" latinLnBrk="0" hangingPunct="1">
                        <a:defRPr kumimoji="1" sz="1800" kern="1200">
                          <a:solidFill>
                            <a:schemeClr val="dk1"/>
                          </a:solidFill>
                          <a:latin typeface="Calibri" panose="020F0502020204030204"/>
                        </a:defRPr>
                      </a:lvl6pPr>
                      <a:lvl7pPr marL="2743200" algn="l" defTabSz="457200" rtl="0" eaLnBrk="1" latinLnBrk="0" hangingPunct="1">
                        <a:defRPr kumimoji="1" sz="1800" kern="1200">
                          <a:solidFill>
                            <a:schemeClr val="dk1"/>
                          </a:solidFill>
                          <a:latin typeface="Calibri" panose="020F0502020204030204"/>
                        </a:defRPr>
                      </a:lvl7pPr>
                      <a:lvl8pPr marL="3200400" algn="l" defTabSz="457200" rtl="0" eaLnBrk="1" latinLnBrk="0" hangingPunct="1">
                        <a:defRPr kumimoji="1" sz="1800" kern="1200">
                          <a:solidFill>
                            <a:schemeClr val="dk1"/>
                          </a:solidFill>
                          <a:latin typeface="Calibri" panose="020F0502020204030204"/>
                        </a:defRPr>
                      </a:lvl8pPr>
                      <a:lvl9pPr marL="3657600" algn="l" defTabSz="457200" rtl="0" eaLnBrk="1" latinLnBrk="0" hangingPunct="1">
                        <a:defRPr kumimoji="1" sz="1800" kern="1200">
                          <a:solidFill>
                            <a:schemeClr val="dk1"/>
                          </a:solidFill>
                          <a:latin typeface="Calibri" panose="020F0502020204030204"/>
                        </a:defRPr>
                      </a:lvl9pPr>
                    </a:lstStyle>
                    <a:p>
                      <a:pPr marL="0" marR="0" lvl="0" indent="0" algn="l" defTabSz="914309" rtl="0" eaLnBrk="1" fontAlgn="ctr" latinLnBrk="0" hangingPunct="1">
                        <a:lnSpc>
                          <a:spcPct val="100000"/>
                        </a:lnSpc>
                        <a:spcBef>
                          <a:spcPts val="0"/>
                        </a:spcBef>
                        <a:spcAft>
                          <a:spcPts val="0"/>
                        </a:spcAft>
                        <a:buClrTx/>
                        <a:buSzTx/>
                        <a:buFontTx/>
                        <a:buNone/>
                        <a:tabLst/>
                        <a:defRPr/>
                      </a:pPr>
                      <a:r>
                        <a:rPr lang="en-CA" sz="650" b="0" kern="1200" dirty="0">
                          <a:solidFill>
                            <a:schemeClr val="bg1"/>
                          </a:solidFill>
                          <a:latin typeface="Roboto" panose="02000000000000000000" pitchFamily="2" charset="0"/>
                          <a:ea typeface="Roboto" panose="02000000000000000000" pitchFamily="2" charset="0"/>
                          <a:cs typeface="Roboto" panose="02000000000000000000" pitchFamily="2" charset="0"/>
                        </a:rPr>
                        <a:t>Digitize Order Books</a:t>
                      </a:r>
                    </a:p>
                  </a:txBody>
                  <a:tcPr marL="7200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kumimoji="1" sz="1800" kern="1200">
                          <a:solidFill>
                            <a:schemeClr val="dk1"/>
                          </a:solidFill>
                          <a:latin typeface="Calibri" panose="020F0502020204030204"/>
                        </a:defRPr>
                      </a:lvl1pPr>
                      <a:lvl2pPr marL="457200" algn="l" defTabSz="457200" rtl="0" eaLnBrk="1" latinLnBrk="0" hangingPunct="1">
                        <a:defRPr kumimoji="1" sz="1800" kern="1200">
                          <a:solidFill>
                            <a:schemeClr val="dk1"/>
                          </a:solidFill>
                          <a:latin typeface="Calibri" panose="020F0502020204030204"/>
                        </a:defRPr>
                      </a:lvl2pPr>
                      <a:lvl3pPr marL="914400" algn="l" defTabSz="457200" rtl="0" eaLnBrk="1" latinLnBrk="0" hangingPunct="1">
                        <a:defRPr kumimoji="1" sz="1800" kern="1200">
                          <a:solidFill>
                            <a:schemeClr val="dk1"/>
                          </a:solidFill>
                          <a:latin typeface="Calibri" panose="020F0502020204030204"/>
                        </a:defRPr>
                      </a:lvl3pPr>
                      <a:lvl4pPr marL="1371600" algn="l" defTabSz="457200" rtl="0" eaLnBrk="1" latinLnBrk="0" hangingPunct="1">
                        <a:defRPr kumimoji="1" sz="1800" kern="1200">
                          <a:solidFill>
                            <a:schemeClr val="dk1"/>
                          </a:solidFill>
                          <a:latin typeface="Calibri" panose="020F0502020204030204"/>
                        </a:defRPr>
                      </a:lvl4pPr>
                      <a:lvl5pPr marL="1828800" algn="l" defTabSz="457200" rtl="0" eaLnBrk="1" latinLnBrk="0" hangingPunct="1">
                        <a:defRPr kumimoji="1" sz="1800" kern="1200">
                          <a:solidFill>
                            <a:schemeClr val="dk1"/>
                          </a:solidFill>
                          <a:latin typeface="Calibri" panose="020F0502020204030204"/>
                        </a:defRPr>
                      </a:lvl5pPr>
                      <a:lvl6pPr marL="2286000" algn="l" defTabSz="457200" rtl="0" eaLnBrk="1" latinLnBrk="0" hangingPunct="1">
                        <a:defRPr kumimoji="1" sz="1800" kern="1200">
                          <a:solidFill>
                            <a:schemeClr val="dk1"/>
                          </a:solidFill>
                          <a:latin typeface="Calibri" panose="020F0502020204030204"/>
                        </a:defRPr>
                      </a:lvl6pPr>
                      <a:lvl7pPr marL="2743200" algn="l" defTabSz="457200" rtl="0" eaLnBrk="1" latinLnBrk="0" hangingPunct="1">
                        <a:defRPr kumimoji="1" sz="1800" kern="1200">
                          <a:solidFill>
                            <a:schemeClr val="dk1"/>
                          </a:solidFill>
                          <a:latin typeface="Calibri" panose="020F0502020204030204"/>
                        </a:defRPr>
                      </a:lvl7pPr>
                      <a:lvl8pPr marL="3200400" algn="l" defTabSz="457200" rtl="0" eaLnBrk="1" latinLnBrk="0" hangingPunct="1">
                        <a:defRPr kumimoji="1" sz="1800" kern="1200">
                          <a:solidFill>
                            <a:schemeClr val="dk1"/>
                          </a:solidFill>
                          <a:latin typeface="Calibri" panose="020F0502020204030204"/>
                        </a:defRPr>
                      </a:lvl8pPr>
                      <a:lvl9pPr marL="3657600" algn="l" defTabSz="457200" rtl="0" eaLnBrk="1" latinLnBrk="0" hangingPunct="1">
                        <a:defRPr kumimoji="1" sz="1800" kern="1200">
                          <a:solidFill>
                            <a:schemeClr val="dk1"/>
                          </a:solidFill>
                          <a:latin typeface="Calibri" panose="020F0502020204030204"/>
                        </a:defRPr>
                      </a:lvl9p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A0DE"/>
                    </a:solid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A0DE"/>
                    </a:solid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A0DE"/>
                    </a:solid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A0DE"/>
                    </a:solid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A0DE"/>
                    </a:solid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A0DE"/>
                    </a:solid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A0DE"/>
                    </a:solid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A0DE"/>
                    </a:solid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A0DE"/>
                    </a:solid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A0DE"/>
                    </a:solid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A0DE"/>
                    </a:solid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A0DE"/>
                    </a:solid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A0DE"/>
                    </a:solidFill>
                  </a:tcPr>
                </a:tc>
                <a:extLst>
                  <a:ext uri="{0D108BD9-81ED-4DB2-BD59-A6C34878D82A}">
                    <a16:rowId xmlns:a16="http://schemas.microsoft.com/office/drawing/2014/main" val="2814501735"/>
                  </a:ext>
                </a:extLst>
              </a:tr>
              <a:tr h="313627">
                <a:tc vMerge="1">
                  <a:txBody>
                    <a:bodyPr/>
                    <a:lstStyle/>
                    <a:p>
                      <a:pPr marL="0" marR="0" lvl="0" indent="0" algn="l" defTabSz="914309" rtl="0" eaLnBrk="1" fontAlgn="ctr" latinLnBrk="0" hangingPunct="1">
                        <a:lnSpc>
                          <a:spcPct val="100000"/>
                        </a:lnSpc>
                        <a:spcBef>
                          <a:spcPts val="0"/>
                        </a:spcBef>
                        <a:spcAft>
                          <a:spcPts val="0"/>
                        </a:spcAft>
                        <a:buClrTx/>
                        <a:buSzTx/>
                        <a:buFontTx/>
                        <a:buNone/>
                        <a:tabLst/>
                        <a:defRPr/>
                      </a:pPr>
                      <a:endParaRPr lang="en-US" sz="700" b="0" kern="1200" dirty="0">
                        <a:solidFill>
                          <a:schemeClr val="tx1"/>
                        </a:solidFill>
                        <a:latin typeface="Montserrat SemiBold" panose="00000700000000000000" pitchFamily="2" charset="0"/>
                        <a:ea typeface="Roboto" panose="02000000000000000000" pitchFamily="2" charset="0"/>
                        <a:cs typeface="Roboto" panose="02000000000000000000" pitchFamily="2" charset="0"/>
                      </a:endParaRPr>
                    </a:p>
                  </a:txBody>
                  <a:tcPr marL="7200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gradFill>
                      <a:gsLst>
                        <a:gs pos="0">
                          <a:srgbClr val="7030A0">
                            <a:alpha val="8000"/>
                          </a:srgbClr>
                        </a:gs>
                        <a:gs pos="100000">
                          <a:srgbClr val="7030A0">
                            <a:alpha val="0"/>
                          </a:srgbClr>
                        </a:gs>
                      </a:gsLst>
                      <a:lin ang="5400000" scaled="1"/>
                    </a:gradFill>
                  </a:tcPr>
                </a:tc>
                <a:tc>
                  <a:txBody>
                    <a:bodyPr/>
                    <a:lstStyle>
                      <a:lvl1pPr marL="0" algn="l" defTabSz="457200" rtl="0" eaLnBrk="1" latinLnBrk="0" hangingPunct="1">
                        <a:defRPr kumimoji="1" sz="1800" kern="1200">
                          <a:solidFill>
                            <a:schemeClr val="dk1"/>
                          </a:solidFill>
                          <a:latin typeface="Calibri" panose="020F0502020204030204"/>
                        </a:defRPr>
                      </a:lvl1pPr>
                      <a:lvl2pPr marL="457200" algn="l" defTabSz="457200" rtl="0" eaLnBrk="1" latinLnBrk="0" hangingPunct="1">
                        <a:defRPr kumimoji="1" sz="1800" kern="1200">
                          <a:solidFill>
                            <a:schemeClr val="dk1"/>
                          </a:solidFill>
                          <a:latin typeface="Calibri" panose="020F0502020204030204"/>
                        </a:defRPr>
                      </a:lvl2pPr>
                      <a:lvl3pPr marL="914400" algn="l" defTabSz="457200" rtl="0" eaLnBrk="1" latinLnBrk="0" hangingPunct="1">
                        <a:defRPr kumimoji="1" sz="1800" kern="1200">
                          <a:solidFill>
                            <a:schemeClr val="dk1"/>
                          </a:solidFill>
                          <a:latin typeface="Calibri" panose="020F0502020204030204"/>
                        </a:defRPr>
                      </a:lvl3pPr>
                      <a:lvl4pPr marL="1371600" algn="l" defTabSz="457200" rtl="0" eaLnBrk="1" latinLnBrk="0" hangingPunct="1">
                        <a:defRPr kumimoji="1" sz="1800" kern="1200">
                          <a:solidFill>
                            <a:schemeClr val="dk1"/>
                          </a:solidFill>
                          <a:latin typeface="Calibri" panose="020F0502020204030204"/>
                        </a:defRPr>
                      </a:lvl4pPr>
                      <a:lvl5pPr marL="1828800" algn="l" defTabSz="457200" rtl="0" eaLnBrk="1" latinLnBrk="0" hangingPunct="1">
                        <a:defRPr kumimoji="1" sz="1800" kern="1200">
                          <a:solidFill>
                            <a:schemeClr val="dk1"/>
                          </a:solidFill>
                          <a:latin typeface="Calibri" panose="020F0502020204030204"/>
                        </a:defRPr>
                      </a:lvl5pPr>
                      <a:lvl6pPr marL="2286000" algn="l" defTabSz="457200" rtl="0" eaLnBrk="1" latinLnBrk="0" hangingPunct="1">
                        <a:defRPr kumimoji="1" sz="1800" kern="1200">
                          <a:solidFill>
                            <a:schemeClr val="dk1"/>
                          </a:solidFill>
                          <a:latin typeface="Calibri" panose="020F0502020204030204"/>
                        </a:defRPr>
                      </a:lvl6pPr>
                      <a:lvl7pPr marL="2743200" algn="l" defTabSz="457200" rtl="0" eaLnBrk="1" latinLnBrk="0" hangingPunct="1">
                        <a:defRPr kumimoji="1" sz="1800" kern="1200">
                          <a:solidFill>
                            <a:schemeClr val="dk1"/>
                          </a:solidFill>
                          <a:latin typeface="Calibri" panose="020F0502020204030204"/>
                        </a:defRPr>
                      </a:lvl7pPr>
                      <a:lvl8pPr marL="3200400" algn="l" defTabSz="457200" rtl="0" eaLnBrk="1" latinLnBrk="0" hangingPunct="1">
                        <a:defRPr kumimoji="1" sz="1800" kern="1200">
                          <a:solidFill>
                            <a:schemeClr val="dk1"/>
                          </a:solidFill>
                          <a:latin typeface="Calibri" panose="020F0502020204030204"/>
                        </a:defRPr>
                      </a:lvl8pPr>
                      <a:lvl9pPr marL="3657600" algn="l" defTabSz="457200" rtl="0" eaLnBrk="1" latinLnBrk="0" hangingPunct="1">
                        <a:defRPr kumimoji="1" sz="1800" kern="1200">
                          <a:solidFill>
                            <a:schemeClr val="dk1"/>
                          </a:solidFill>
                          <a:latin typeface="Calibri" panose="020F0502020204030204"/>
                        </a:defRPr>
                      </a:lvl9pPr>
                    </a:lstStyle>
                    <a:p>
                      <a:pPr marL="0" marR="0" lvl="0" indent="0" algn="l" defTabSz="914309" rtl="0" eaLnBrk="1" fontAlgn="ctr" latinLnBrk="0" hangingPunct="1">
                        <a:lnSpc>
                          <a:spcPct val="100000"/>
                        </a:lnSpc>
                        <a:spcBef>
                          <a:spcPts val="0"/>
                        </a:spcBef>
                        <a:spcAft>
                          <a:spcPts val="0"/>
                        </a:spcAft>
                        <a:buClrTx/>
                        <a:buSzTx/>
                        <a:buFontTx/>
                        <a:buNone/>
                        <a:tabLst/>
                        <a:defRPr/>
                      </a:pPr>
                      <a:r>
                        <a:rPr lang="en-US" sz="650" b="0" kern="1200" dirty="0">
                          <a:solidFill>
                            <a:schemeClr val="bg1"/>
                          </a:solidFill>
                          <a:latin typeface="Roboto" panose="02000000000000000000" pitchFamily="2" charset="0"/>
                          <a:ea typeface="Roboto" panose="02000000000000000000" pitchFamily="2" charset="0"/>
                          <a:cs typeface="Roboto" panose="02000000000000000000" pitchFamily="2" charset="0"/>
                        </a:rPr>
                        <a:t>Research New Technology</a:t>
                      </a:r>
                    </a:p>
                  </a:txBody>
                  <a:tcPr marL="72000" marR="0" marT="0"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kumimoji="1" sz="1800" kern="1200">
                          <a:solidFill>
                            <a:schemeClr val="dk1"/>
                          </a:solidFill>
                          <a:latin typeface="Calibri" panose="020F0502020204030204"/>
                        </a:defRPr>
                      </a:lvl1pPr>
                      <a:lvl2pPr marL="457200" algn="l" defTabSz="457200" rtl="0" eaLnBrk="1" latinLnBrk="0" hangingPunct="1">
                        <a:defRPr kumimoji="1" sz="1800" kern="1200">
                          <a:solidFill>
                            <a:schemeClr val="dk1"/>
                          </a:solidFill>
                          <a:latin typeface="Calibri" panose="020F0502020204030204"/>
                        </a:defRPr>
                      </a:lvl2pPr>
                      <a:lvl3pPr marL="914400" algn="l" defTabSz="457200" rtl="0" eaLnBrk="1" latinLnBrk="0" hangingPunct="1">
                        <a:defRPr kumimoji="1" sz="1800" kern="1200">
                          <a:solidFill>
                            <a:schemeClr val="dk1"/>
                          </a:solidFill>
                          <a:latin typeface="Calibri" panose="020F0502020204030204"/>
                        </a:defRPr>
                      </a:lvl3pPr>
                      <a:lvl4pPr marL="1371600" algn="l" defTabSz="457200" rtl="0" eaLnBrk="1" latinLnBrk="0" hangingPunct="1">
                        <a:defRPr kumimoji="1" sz="1800" kern="1200">
                          <a:solidFill>
                            <a:schemeClr val="dk1"/>
                          </a:solidFill>
                          <a:latin typeface="Calibri" panose="020F0502020204030204"/>
                        </a:defRPr>
                      </a:lvl4pPr>
                      <a:lvl5pPr marL="1828800" algn="l" defTabSz="457200" rtl="0" eaLnBrk="1" latinLnBrk="0" hangingPunct="1">
                        <a:defRPr kumimoji="1" sz="1800" kern="1200">
                          <a:solidFill>
                            <a:schemeClr val="dk1"/>
                          </a:solidFill>
                          <a:latin typeface="Calibri" panose="020F0502020204030204"/>
                        </a:defRPr>
                      </a:lvl5pPr>
                      <a:lvl6pPr marL="2286000" algn="l" defTabSz="457200" rtl="0" eaLnBrk="1" latinLnBrk="0" hangingPunct="1">
                        <a:defRPr kumimoji="1" sz="1800" kern="1200">
                          <a:solidFill>
                            <a:schemeClr val="dk1"/>
                          </a:solidFill>
                          <a:latin typeface="Calibri" panose="020F0502020204030204"/>
                        </a:defRPr>
                      </a:lvl6pPr>
                      <a:lvl7pPr marL="2743200" algn="l" defTabSz="457200" rtl="0" eaLnBrk="1" latinLnBrk="0" hangingPunct="1">
                        <a:defRPr kumimoji="1" sz="1800" kern="1200">
                          <a:solidFill>
                            <a:schemeClr val="dk1"/>
                          </a:solidFill>
                          <a:latin typeface="Calibri" panose="020F0502020204030204"/>
                        </a:defRPr>
                      </a:lvl7pPr>
                      <a:lvl8pPr marL="3200400" algn="l" defTabSz="457200" rtl="0" eaLnBrk="1" latinLnBrk="0" hangingPunct="1">
                        <a:defRPr kumimoji="1" sz="1800" kern="1200">
                          <a:solidFill>
                            <a:schemeClr val="dk1"/>
                          </a:solidFill>
                          <a:latin typeface="Calibri" panose="020F0502020204030204"/>
                        </a:defRPr>
                      </a:lvl8pPr>
                      <a:lvl9pPr marL="3657600" algn="l" defTabSz="457200" rtl="0" eaLnBrk="1" latinLnBrk="0" hangingPunct="1">
                        <a:defRPr kumimoji="1" sz="1800" kern="1200">
                          <a:solidFill>
                            <a:schemeClr val="dk1"/>
                          </a:solidFill>
                          <a:latin typeface="Calibri" panose="020F0502020204030204"/>
                        </a:defRPr>
                      </a:lvl9p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A0DE"/>
                    </a:solid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A0DE"/>
                    </a:solid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A0DE"/>
                    </a:solid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A0DE"/>
                    </a:solid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A0DE"/>
                    </a:solid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A0DE"/>
                    </a:solid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A0DE"/>
                    </a:solid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A0DE"/>
                    </a:solid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A0DE"/>
                    </a:solid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CA0DE"/>
                    </a:solidFill>
                  </a:tcPr>
                </a:tc>
                <a:tc>
                  <a:txBody>
                    <a:bodyPr/>
                    <a:lstStyle/>
                    <a:p>
                      <a:endParaRPr lang="en-CA" sz="700" dirty="0">
                        <a:solidFill>
                          <a:schemeClr val="tx1">
                            <a:lumMod val="50000"/>
                          </a:schemeClr>
                        </a:solidFill>
                        <a:latin typeface="Arial" panose="020B0604020202020204" pitchFamily="34" charset="0"/>
                        <a:ea typeface="Roboto Light" panose="02000000000000000000" pitchFamily="2" charset="0"/>
                        <a:cs typeface="Arial" panose="020B0604020202020204" pitchFamily="34" charset="0"/>
                      </a:endParaRPr>
                    </a:p>
                  </a:txBody>
                  <a:tcPr marL="0" marR="0" marT="0" marB="0">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15812278"/>
                  </a:ext>
                </a:extLst>
              </a:tr>
            </a:tbl>
          </a:graphicData>
        </a:graphic>
      </p:graphicFrame>
      <p:grpSp>
        <p:nvGrpSpPr>
          <p:cNvPr id="1033" name="Group 1032">
            <a:extLst>
              <a:ext uri="{FF2B5EF4-FFF2-40B4-BE49-F238E27FC236}">
                <a16:creationId xmlns:a16="http://schemas.microsoft.com/office/drawing/2014/main" id="{4889C40F-B033-C28F-4AFB-F827DC1F7624}"/>
              </a:ext>
            </a:extLst>
          </p:cNvPr>
          <p:cNvGrpSpPr/>
          <p:nvPr/>
        </p:nvGrpSpPr>
        <p:grpSpPr>
          <a:xfrm>
            <a:off x="6087722" y="1552884"/>
            <a:ext cx="971744" cy="971746"/>
            <a:chOff x="613865" y="3287788"/>
            <a:chExt cx="5051402" cy="5118103"/>
          </a:xfrm>
        </p:grpSpPr>
        <p:sp>
          <p:nvSpPr>
            <p:cNvPr id="1034" name="Shape 164">
              <a:extLst>
                <a:ext uri="{FF2B5EF4-FFF2-40B4-BE49-F238E27FC236}">
                  <a16:creationId xmlns:a16="http://schemas.microsoft.com/office/drawing/2014/main" id="{900192F5-8500-D8EC-F843-E934272CD0AB}"/>
                </a:ext>
              </a:extLst>
            </p:cNvPr>
            <p:cNvSpPr/>
            <p:nvPr/>
          </p:nvSpPr>
          <p:spPr>
            <a:xfrm>
              <a:off x="1397301" y="3287788"/>
              <a:ext cx="1669958" cy="236681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3244" y="171"/>
                    <a:pt x="5673" y="2542"/>
                    <a:pt x="0" y="6326"/>
                  </a:cubicBezTo>
                  <a:lnTo>
                    <a:pt x="21600" y="21600"/>
                  </a:lnTo>
                  <a:cubicBezTo>
                    <a:pt x="21600" y="21600"/>
                    <a:pt x="21600" y="0"/>
                    <a:pt x="21600" y="0"/>
                  </a:cubicBezTo>
                  <a:close/>
                </a:path>
              </a:pathLst>
            </a:custGeom>
            <a:solidFill>
              <a:srgbClr val="0070C0"/>
            </a:solidFill>
            <a:ln w="12700">
              <a:miter lim="400000"/>
            </a:ln>
          </p:spPr>
          <p:txBody>
            <a:bodyPr lIns="38090" tIns="38090" rIns="38090" bIns="38090" anchor="ctr"/>
            <a:lstStyle/>
            <a:p>
              <a:pPr defTabSz="457108">
                <a:defRPr sz="3000">
                  <a:solidFill>
                    <a:srgbClr val="FFFFFF"/>
                  </a:solidFill>
                  <a:effectLst>
                    <a:outerShdw blurRad="38100" dist="12700" dir="5400000" rotWithShape="0">
                      <a:srgbClr val="000000">
                        <a:alpha val="50000"/>
                      </a:srgbClr>
                    </a:outerShdw>
                  </a:effectLst>
                </a:defRPr>
              </a:pPr>
              <a:endParaRPr sz="2800">
                <a:solidFill>
                  <a:srgbClr val="FFFFFF"/>
                </a:solidFill>
                <a:effectLst>
                  <a:outerShdw blurRad="38100" dist="12700" dir="5400000" rotWithShape="0">
                    <a:srgbClr val="000000">
                      <a:alpha val="50000"/>
                    </a:srgbClr>
                  </a:outerShdw>
                </a:effectLst>
                <a:latin typeface="Roboto Light" panose="02000000000000000000" pitchFamily="2" charset="0"/>
                <a:ea typeface="Roboto Light" panose="02000000000000000000" pitchFamily="2" charset="0"/>
                <a:cs typeface="Arial"/>
              </a:endParaRPr>
            </a:p>
          </p:txBody>
        </p:sp>
        <p:sp>
          <p:nvSpPr>
            <p:cNvPr id="1035" name="Shape 165">
              <a:extLst>
                <a:ext uri="{FF2B5EF4-FFF2-40B4-BE49-F238E27FC236}">
                  <a16:creationId xmlns:a16="http://schemas.microsoft.com/office/drawing/2014/main" id="{3C9229EE-0899-EA0A-E302-1AE552D4FC32}"/>
                </a:ext>
              </a:extLst>
            </p:cNvPr>
            <p:cNvSpPr/>
            <p:nvPr/>
          </p:nvSpPr>
          <p:spPr>
            <a:xfrm>
              <a:off x="3204913" y="3287788"/>
              <a:ext cx="1669959" cy="236681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6326"/>
                  </a:lnTo>
                  <a:cubicBezTo>
                    <a:pt x="15927" y="2542"/>
                    <a:pt x="8356" y="171"/>
                    <a:pt x="0" y="0"/>
                  </a:cubicBezTo>
                  <a:close/>
                </a:path>
              </a:pathLst>
            </a:custGeom>
            <a:solidFill>
              <a:srgbClr val="0070C0"/>
            </a:solidFill>
            <a:ln w="12700">
              <a:miter lim="400000"/>
            </a:ln>
          </p:spPr>
          <p:txBody>
            <a:bodyPr lIns="38090" tIns="38090" rIns="38090" bIns="38090" anchor="ctr"/>
            <a:lstStyle/>
            <a:p>
              <a:pPr defTabSz="457108">
                <a:defRPr sz="3000">
                  <a:solidFill>
                    <a:srgbClr val="FFFFFF"/>
                  </a:solidFill>
                  <a:effectLst>
                    <a:outerShdw blurRad="38100" dist="12700" dir="5400000" rotWithShape="0">
                      <a:srgbClr val="000000">
                        <a:alpha val="50000"/>
                      </a:srgbClr>
                    </a:outerShdw>
                  </a:effectLst>
                </a:defRPr>
              </a:pPr>
              <a:endParaRPr sz="2800">
                <a:solidFill>
                  <a:srgbClr val="FFFFFF"/>
                </a:solidFill>
                <a:effectLst>
                  <a:outerShdw blurRad="38100" dist="12700" dir="5400000" rotWithShape="0">
                    <a:srgbClr val="000000">
                      <a:alpha val="50000"/>
                    </a:srgbClr>
                  </a:outerShdw>
                </a:effectLst>
                <a:latin typeface="Roboto Light" panose="02000000000000000000" pitchFamily="2" charset="0"/>
                <a:ea typeface="Roboto Light" panose="02000000000000000000" pitchFamily="2" charset="0"/>
                <a:cs typeface="Arial"/>
              </a:endParaRPr>
            </a:p>
          </p:txBody>
        </p:sp>
        <p:sp>
          <p:nvSpPr>
            <p:cNvPr id="1036" name="Shape 166">
              <a:extLst>
                <a:ext uri="{FF2B5EF4-FFF2-40B4-BE49-F238E27FC236}">
                  <a16:creationId xmlns:a16="http://schemas.microsoft.com/office/drawing/2014/main" id="{BB9CD633-DFE5-3D78-E851-A80C35F05621}"/>
                </a:ext>
              </a:extLst>
            </p:cNvPr>
            <p:cNvSpPr/>
            <p:nvPr/>
          </p:nvSpPr>
          <p:spPr>
            <a:xfrm>
              <a:off x="613865" y="4079244"/>
              <a:ext cx="2361592" cy="16735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6326" y="0"/>
                  </a:lnTo>
                  <a:cubicBezTo>
                    <a:pt x="2542" y="5673"/>
                    <a:pt x="171" y="13246"/>
                    <a:pt x="0" y="21600"/>
                  </a:cubicBezTo>
                  <a:cubicBezTo>
                    <a:pt x="0" y="21600"/>
                    <a:pt x="21600" y="21600"/>
                    <a:pt x="21600" y="21600"/>
                  </a:cubicBezTo>
                  <a:close/>
                </a:path>
              </a:pathLst>
            </a:custGeom>
            <a:solidFill>
              <a:srgbClr val="0070C0"/>
            </a:solidFill>
            <a:ln w="12700">
              <a:miter lim="400000"/>
            </a:ln>
          </p:spPr>
          <p:txBody>
            <a:bodyPr lIns="38090" tIns="38090" rIns="38090" bIns="38090" anchor="ctr"/>
            <a:lstStyle/>
            <a:p>
              <a:pPr defTabSz="457108">
                <a:defRPr sz="3000">
                  <a:solidFill>
                    <a:srgbClr val="FFFFFF"/>
                  </a:solidFill>
                  <a:effectLst>
                    <a:outerShdw blurRad="38100" dist="12700" dir="5400000" rotWithShape="0">
                      <a:srgbClr val="000000">
                        <a:alpha val="50000"/>
                      </a:srgbClr>
                    </a:outerShdw>
                  </a:effectLst>
                </a:defRPr>
              </a:pPr>
              <a:endParaRPr sz="2800">
                <a:solidFill>
                  <a:srgbClr val="FFFFFF"/>
                </a:solidFill>
                <a:effectLst>
                  <a:outerShdw blurRad="38100" dist="12700" dir="5400000" rotWithShape="0">
                    <a:srgbClr val="000000">
                      <a:alpha val="50000"/>
                    </a:srgbClr>
                  </a:outerShdw>
                </a:effectLst>
                <a:latin typeface="Roboto Light" panose="02000000000000000000" pitchFamily="2" charset="0"/>
                <a:ea typeface="Roboto Light" panose="02000000000000000000" pitchFamily="2" charset="0"/>
                <a:cs typeface="Arial"/>
              </a:endParaRPr>
            </a:p>
          </p:txBody>
        </p:sp>
        <p:sp>
          <p:nvSpPr>
            <p:cNvPr id="1037" name="Shape 167">
              <a:extLst>
                <a:ext uri="{FF2B5EF4-FFF2-40B4-BE49-F238E27FC236}">
                  <a16:creationId xmlns:a16="http://schemas.microsoft.com/office/drawing/2014/main" id="{4BB6C11A-4ED5-1F39-D5BB-510B4969468B}"/>
                </a:ext>
              </a:extLst>
            </p:cNvPr>
            <p:cNvSpPr/>
            <p:nvPr/>
          </p:nvSpPr>
          <p:spPr>
            <a:xfrm>
              <a:off x="613865" y="5915524"/>
              <a:ext cx="2361592" cy="167369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cubicBezTo>
                    <a:pt x="171" y="8355"/>
                    <a:pt x="2542" y="15927"/>
                    <a:pt x="6326" y="21600"/>
                  </a:cubicBezTo>
                  <a:cubicBezTo>
                    <a:pt x="6326" y="21600"/>
                    <a:pt x="21600" y="0"/>
                    <a:pt x="21600" y="0"/>
                  </a:cubicBezTo>
                  <a:close/>
                </a:path>
              </a:pathLst>
            </a:custGeom>
            <a:solidFill>
              <a:srgbClr val="263035"/>
            </a:solidFill>
            <a:ln w="12700">
              <a:miter lim="400000"/>
            </a:ln>
          </p:spPr>
          <p:txBody>
            <a:bodyPr lIns="38090" tIns="38090" rIns="38090" bIns="38090" anchor="ctr"/>
            <a:lstStyle/>
            <a:p>
              <a:pPr defTabSz="457108">
                <a:defRPr sz="3000">
                  <a:solidFill>
                    <a:srgbClr val="FFFFFF"/>
                  </a:solidFill>
                  <a:effectLst>
                    <a:outerShdw blurRad="38100" dist="12700" dir="5400000" rotWithShape="0">
                      <a:srgbClr val="000000">
                        <a:alpha val="50000"/>
                      </a:srgbClr>
                    </a:outerShdw>
                  </a:effectLst>
                </a:defRPr>
              </a:pPr>
              <a:endParaRPr sz="2800">
                <a:solidFill>
                  <a:srgbClr val="FFFFFF"/>
                </a:solidFill>
                <a:effectLst>
                  <a:outerShdw blurRad="38100" dist="12700" dir="5400000" rotWithShape="0">
                    <a:srgbClr val="000000">
                      <a:alpha val="50000"/>
                    </a:srgbClr>
                  </a:outerShdw>
                </a:effectLst>
                <a:latin typeface="Roboto Light" panose="02000000000000000000" pitchFamily="2" charset="0"/>
                <a:ea typeface="Roboto Light" panose="02000000000000000000" pitchFamily="2" charset="0"/>
                <a:cs typeface="Arial"/>
              </a:endParaRPr>
            </a:p>
          </p:txBody>
        </p:sp>
        <p:sp>
          <p:nvSpPr>
            <p:cNvPr id="1038" name="Shape 168">
              <a:extLst>
                <a:ext uri="{FF2B5EF4-FFF2-40B4-BE49-F238E27FC236}">
                  <a16:creationId xmlns:a16="http://schemas.microsoft.com/office/drawing/2014/main" id="{CA22F7B9-9588-7ADB-87A5-01D504F34F15}"/>
                </a:ext>
              </a:extLst>
            </p:cNvPr>
            <p:cNvSpPr/>
            <p:nvPr/>
          </p:nvSpPr>
          <p:spPr>
            <a:xfrm>
              <a:off x="1397303" y="6026879"/>
              <a:ext cx="1669956" cy="236668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5274"/>
                  </a:lnTo>
                  <a:cubicBezTo>
                    <a:pt x="5673" y="19058"/>
                    <a:pt x="13244" y="21429"/>
                    <a:pt x="21600" y="21600"/>
                  </a:cubicBezTo>
                  <a:cubicBezTo>
                    <a:pt x="21600" y="21600"/>
                    <a:pt x="21600" y="0"/>
                    <a:pt x="21600" y="0"/>
                  </a:cubicBezTo>
                  <a:close/>
                </a:path>
              </a:pathLst>
            </a:custGeom>
            <a:solidFill>
              <a:srgbClr val="263035"/>
            </a:solidFill>
            <a:ln w="12700">
              <a:miter lim="400000"/>
            </a:ln>
          </p:spPr>
          <p:txBody>
            <a:bodyPr lIns="38090" tIns="38090" rIns="38090" bIns="38090" anchor="ctr"/>
            <a:lstStyle/>
            <a:p>
              <a:pPr defTabSz="457108">
                <a:defRPr sz="3000">
                  <a:solidFill>
                    <a:srgbClr val="FFFFFF"/>
                  </a:solidFill>
                  <a:effectLst>
                    <a:outerShdw blurRad="38100" dist="12700" dir="5400000" rotWithShape="0">
                      <a:srgbClr val="000000">
                        <a:alpha val="50000"/>
                      </a:srgbClr>
                    </a:outerShdw>
                  </a:effectLst>
                </a:defRPr>
              </a:pPr>
              <a:endParaRPr sz="2800">
                <a:solidFill>
                  <a:srgbClr val="FFFFFF"/>
                </a:solidFill>
                <a:effectLst>
                  <a:outerShdw blurRad="38100" dist="12700" dir="5400000" rotWithShape="0">
                    <a:srgbClr val="000000">
                      <a:alpha val="50000"/>
                    </a:srgbClr>
                  </a:outerShdw>
                </a:effectLst>
                <a:latin typeface="Roboto Light" panose="02000000000000000000" pitchFamily="2" charset="0"/>
                <a:ea typeface="Roboto Light" panose="02000000000000000000" pitchFamily="2" charset="0"/>
                <a:cs typeface="Arial"/>
              </a:endParaRPr>
            </a:p>
          </p:txBody>
        </p:sp>
        <p:sp>
          <p:nvSpPr>
            <p:cNvPr id="1039" name="Shape 169">
              <a:extLst>
                <a:ext uri="{FF2B5EF4-FFF2-40B4-BE49-F238E27FC236}">
                  <a16:creationId xmlns:a16="http://schemas.microsoft.com/office/drawing/2014/main" id="{8DBF699E-103E-C59B-EBB2-8A3950DCCEBC}"/>
                </a:ext>
              </a:extLst>
            </p:cNvPr>
            <p:cNvSpPr/>
            <p:nvPr/>
          </p:nvSpPr>
          <p:spPr>
            <a:xfrm>
              <a:off x="3303675" y="5915524"/>
              <a:ext cx="2361592" cy="16736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5274" y="21600"/>
                  </a:lnTo>
                  <a:cubicBezTo>
                    <a:pt x="19058" y="15927"/>
                    <a:pt x="21429" y="8355"/>
                    <a:pt x="21600" y="0"/>
                  </a:cubicBezTo>
                  <a:cubicBezTo>
                    <a:pt x="21600" y="0"/>
                    <a:pt x="0" y="0"/>
                    <a:pt x="0" y="0"/>
                  </a:cubicBezTo>
                  <a:close/>
                </a:path>
              </a:pathLst>
            </a:custGeom>
            <a:solidFill>
              <a:srgbClr val="263035"/>
            </a:solidFill>
            <a:ln w="12700">
              <a:miter lim="400000"/>
            </a:ln>
          </p:spPr>
          <p:txBody>
            <a:bodyPr lIns="38090" tIns="38090" rIns="38090" bIns="38090" anchor="ctr"/>
            <a:lstStyle/>
            <a:p>
              <a:pPr defTabSz="457108">
                <a:defRPr sz="3000">
                  <a:solidFill>
                    <a:srgbClr val="FFFFFF"/>
                  </a:solidFill>
                  <a:effectLst>
                    <a:outerShdw blurRad="38100" dist="12700" dir="5400000" rotWithShape="0">
                      <a:srgbClr val="000000">
                        <a:alpha val="50000"/>
                      </a:srgbClr>
                    </a:outerShdw>
                  </a:effectLst>
                </a:defRPr>
              </a:pPr>
              <a:endParaRPr sz="2800">
                <a:solidFill>
                  <a:srgbClr val="FFFFFF"/>
                </a:solidFill>
                <a:effectLst>
                  <a:outerShdw blurRad="38100" dist="12700" dir="5400000" rotWithShape="0">
                    <a:srgbClr val="000000">
                      <a:alpha val="50000"/>
                    </a:srgbClr>
                  </a:outerShdw>
                </a:effectLst>
                <a:latin typeface="Roboto Light" panose="02000000000000000000" pitchFamily="2" charset="0"/>
                <a:ea typeface="Roboto Light" panose="02000000000000000000" pitchFamily="2" charset="0"/>
                <a:cs typeface="Arial"/>
              </a:endParaRPr>
            </a:p>
          </p:txBody>
        </p:sp>
        <p:sp>
          <p:nvSpPr>
            <p:cNvPr id="1040" name="Shape 170">
              <a:extLst>
                <a:ext uri="{FF2B5EF4-FFF2-40B4-BE49-F238E27FC236}">
                  <a16:creationId xmlns:a16="http://schemas.microsoft.com/office/drawing/2014/main" id="{159BAB7B-9A65-3FA7-53E8-A0A69FEC8499}"/>
                </a:ext>
              </a:extLst>
            </p:cNvPr>
            <p:cNvSpPr/>
            <p:nvPr/>
          </p:nvSpPr>
          <p:spPr>
            <a:xfrm>
              <a:off x="3303675" y="4103909"/>
              <a:ext cx="2361592" cy="167355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cubicBezTo>
                    <a:pt x="21429" y="13246"/>
                    <a:pt x="19058" y="5673"/>
                    <a:pt x="15274" y="0"/>
                  </a:cubicBezTo>
                  <a:cubicBezTo>
                    <a:pt x="15274" y="0"/>
                    <a:pt x="0" y="21600"/>
                    <a:pt x="0" y="21600"/>
                  </a:cubicBezTo>
                  <a:close/>
                </a:path>
              </a:pathLst>
            </a:custGeom>
            <a:solidFill>
              <a:srgbClr val="0070C0"/>
            </a:solidFill>
            <a:ln w="12700">
              <a:miter lim="400000"/>
            </a:ln>
          </p:spPr>
          <p:txBody>
            <a:bodyPr lIns="38090" tIns="38090" rIns="38090" bIns="38090" anchor="ctr"/>
            <a:lstStyle/>
            <a:p>
              <a:pPr defTabSz="457108">
                <a:defRPr sz="3000">
                  <a:solidFill>
                    <a:srgbClr val="FFFFFF"/>
                  </a:solidFill>
                  <a:effectLst>
                    <a:outerShdw blurRad="38100" dist="12700" dir="5400000" rotWithShape="0">
                      <a:srgbClr val="000000">
                        <a:alpha val="50000"/>
                      </a:srgbClr>
                    </a:outerShdw>
                  </a:effectLst>
                </a:defRPr>
              </a:pPr>
              <a:endParaRPr sz="2800">
                <a:solidFill>
                  <a:srgbClr val="FFFFFF"/>
                </a:solidFill>
                <a:effectLst>
                  <a:outerShdw blurRad="38100" dist="12700" dir="5400000" rotWithShape="0">
                    <a:srgbClr val="000000">
                      <a:alpha val="50000"/>
                    </a:srgbClr>
                  </a:outerShdw>
                </a:effectLst>
                <a:latin typeface="Roboto Light" panose="02000000000000000000" pitchFamily="2" charset="0"/>
                <a:ea typeface="Roboto Light" panose="02000000000000000000" pitchFamily="2" charset="0"/>
                <a:cs typeface="Arial"/>
              </a:endParaRPr>
            </a:p>
          </p:txBody>
        </p:sp>
        <p:sp>
          <p:nvSpPr>
            <p:cNvPr id="1041" name="Shape 171">
              <a:extLst>
                <a:ext uri="{FF2B5EF4-FFF2-40B4-BE49-F238E27FC236}">
                  <a16:creationId xmlns:a16="http://schemas.microsoft.com/office/drawing/2014/main" id="{6DB63A4B-E639-2AC5-EA3A-F249DA7D9D93}"/>
                </a:ext>
              </a:extLst>
            </p:cNvPr>
            <p:cNvSpPr/>
            <p:nvPr/>
          </p:nvSpPr>
          <p:spPr>
            <a:xfrm>
              <a:off x="3204913" y="6039212"/>
              <a:ext cx="1669959" cy="236667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8356" y="21429"/>
                    <a:pt x="15927" y="19058"/>
                    <a:pt x="21600" y="15274"/>
                  </a:cubicBezTo>
                  <a:cubicBezTo>
                    <a:pt x="21600" y="15274"/>
                    <a:pt x="0" y="0"/>
                    <a:pt x="0" y="0"/>
                  </a:cubicBezTo>
                  <a:close/>
                </a:path>
              </a:pathLst>
            </a:custGeom>
            <a:solidFill>
              <a:srgbClr val="263035"/>
            </a:solidFill>
            <a:ln w="12700">
              <a:miter lim="400000"/>
            </a:ln>
          </p:spPr>
          <p:txBody>
            <a:bodyPr lIns="38090" tIns="38090" rIns="38090" bIns="38090" anchor="ctr"/>
            <a:lstStyle/>
            <a:p>
              <a:pPr defTabSz="457108">
                <a:defRPr sz="3000">
                  <a:solidFill>
                    <a:srgbClr val="FFFFFF"/>
                  </a:solidFill>
                  <a:effectLst>
                    <a:outerShdw blurRad="38100" dist="12700" dir="5400000" rotWithShape="0">
                      <a:srgbClr val="000000">
                        <a:alpha val="50000"/>
                      </a:srgbClr>
                    </a:outerShdw>
                  </a:effectLst>
                </a:defRPr>
              </a:pPr>
              <a:endParaRPr sz="2800">
                <a:solidFill>
                  <a:srgbClr val="FFFFFF"/>
                </a:solidFill>
                <a:effectLst>
                  <a:outerShdw blurRad="38100" dist="12700" dir="5400000" rotWithShape="0">
                    <a:srgbClr val="000000">
                      <a:alpha val="50000"/>
                    </a:srgbClr>
                  </a:outerShdw>
                </a:effectLst>
                <a:latin typeface="Roboto Light" panose="02000000000000000000" pitchFamily="2" charset="0"/>
                <a:ea typeface="Roboto Light" panose="02000000000000000000" pitchFamily="2" charset="0"/>
                <a:cs typeface="Arial"/>
              </a:endParaRPr>
            </a:p>
          </p:txBody>
        </p:sp>
        <p:sp>
          <p:nvSpPr>
            <p:cNvPr id="1042" name="Shape 172">
              <a:extLst>
                <a:ext uri="{FF2B5EF4-FFF2-40B4-BE49-F238E27FC236}">
                  <a16:creationId xmlns:a16="http://schemas.microsoft.com/office/drawing/2014/main" id="{E2E16798-CB08-6155-13F4-C503C53FA8F1}"/>
                </a:ext>
              </a:extLst>
            </p:cNvPr>
            <p:cNvSpPr/>
            <p:nvPr/>
          </p:nvSpPr>
          <p:spPr>
            <a:xfrm>
              <a:off x="1440521" y="4147255"/>
              <a:ext cx="3393330" cy="3401181"/>
            </a:xfrm>
            <a:prstGeom prst="ellipse">
              <a:avLst/>
            </a:prstGeom>
            <a:solidFill>
              <a:srgbClr val="263035"/>
            </a:solidFill>
            <a:ln w="12700">
              <a:miter lim="400000"/>
            </a:ln>
          </p:spPr>
          <p:txBody>
            <a:bodyPr lIns="38090" tIns="38090" rIns="38090" bIns="38090" anchor="ctr"/>
            <a:lstStyle/>
            <a:p>
              <a:pPr defTabSz="457108">
                <a:defRPr sz="3000">
                  <a:solidFill>
                    <a:srgbClr val="FFFFFF"/>
                  </a:solidFill>
                  <a:effectLst>
                    <a:outerShdw blurRad="38100" dist="12700" dir="5400000" rotWithShape="0">
                      <a:srgbClr val="000000">
                        <a:alpha val="50000"/>
                      </a:srgbClr>
                    </a:outerShdw>
                  </a:effectLst>
                </a:defRPr>
              </a:pPr>
              <a:endParaRPr sz="2800">
                <a:solidFill>
                  <a:srgbClr val="FFFFFF"/>
                </a:solidFill>
                <a:effectLst>
                  <a:outerShdw blurRad="38100" dist="12700" dir="5400000" rotWithShape="0">
                    <a:srgbClr val="000000">
                      <a:alpha val="50000"/>
                    </a:srgbClr>
                  </a:outerShdw>
                </a:effectLst>
                <a:latin typeface="Roboto Light" panose="02000000000000000000" pitchFamily="2" charset="0"/>
                <a:ea typeface="Roboto Light" panose="02000000000000000000" pitchFamily="2" charset="0"/>
                <a:cs typeface="Arial"/>
              </a:endParaRPr>
            </a:p>
          </p:txBody>
        </p:sp>
        <p:sp>
          <p:nvSpPr>
            <p:cNvPr id="1043" name="Shape 173">
              <a:extLst>
                <a:ext uri="{FF2B5EF4-FFF2-40B4-BE49-F238E27FC236}">
                  <a16:creationId xmlns:a16="http://schemas.microsoft.com/office/drawing/2014/main" id="{F3FF3D51-27DE-975C-D313-6433128237F1}"/>
                </a:ext>
              </a:extLst>
            </p:cNvPr>
            <p:cNvSpPr/>
            <p:nvPr/>
          </p:nvSpPr>
          <p:spPr>
            <a:xfrm>
              <a:off x="1844681" y="4557057"/>
              <a:ext cx="2587301" cy="2577551"/>
            </a:xfrm>
            <a:prstGeom prst="ellipse">
              <a:avLst/>
            </a:prstGeom>
            <a:solidFill>
              <a:schemeClr val="tx1"/>
            </a:solidFill>
            <a:ln w="12700">
              <a:miter lim="400000"/>
            </a:ln>
          </p:spPr>
          <p:txBody>
            <a:bodyPr lIns="50786" tIns="50786" rIns="50786" bIns="50786" anchor="ctr"/>
            <a:lstStyle/>
            <a:p>
              <a:pPr defTabSz="554382">
                <a:defRPr sz="3600" b="1">
                  <a:solidFill>
                    <a:srgbClr val="FFFFFF"/>
                  </a:solidFill>
                  <a:effectLst>
                    <a:outerShdw blurRad="38100" dist="12700" dir="5400000" rotWithShape="0">
                      <a:srgbClr val="000000">
                        <a:alpha val="50000"/>
                      </a:srgbClr>
                    </a:outerShdw>
                  </a:effectLst>
                  <a:latin typeface="Helvetica Neue"/>
                  <a:ea typeface="Helvetica Neue"/>
                  <a:cs typeface="Helvetica Neue"/>
                  <a:sym typeface="Helvetica Neue"/>
                </a:defRPr>
              </a:pPr>
              <a:endParaRPr sz="3200" b="1">
                <a:solidFill>
                  <a:srgbClr val="FFFFFF"/>
                </a:solidFill>
                <a:effectLst>
                  <a:outerShdw blurRad="38100" dist="12700" dir="5400000" rotWithShape="0">
                    <a:srgbClr val="000000">
                      <a:alpha val="50000"/>
                    </a:srgbClr>
                  </a:outerShdw>
                </a:effectLst>
                <a:latin typeface="Roboto Light" panose="02000000000000000000" pitchFamily="2" charset="0"/>
                <a:ea typeface="Roboto Light" panose="02000000000000000000" pitchFamily="2" charset="0"/>
                <a:cs typeface="Arial"/>
                <a:sym typeface="Helvetica Neue"/>
              </a:endParaRPr>
            </a:p>
          </p:txBody>
        </p:sp>
        <p:sp>
          <p:nvSpPr>
            <p:cNvPr id="1044" name="Shape 205">
              <a:extLst>
                <a:ext uri="{FF2B5EF4-FFF2-40B4-BE49-F238E27FC236}">
                  <a16:creationId xmlns:a16="http://schemas.microsoft.com/office/drawing/2014/main" id="{801451E5-2955-F6C9-9A0F-83491698F892}"/>
                </a:ext>
              </a:extLst>
            </p:cNvPr>
            <p:cNvSpPr/>
            <p:nvPr/>
          </p:nvSpPr>
          <p:spPr>
            <a:xfrm>
              <a:off x="2054076" y="4852827"/>
              <a:ext cx="2712265" cy="1998751"/>
            </a:xfrm>
            <a:prstGeom prst="rect">
              <a:avLst/>
            </a:prstGeom>
            <a:ln w="12700">
              <a:miter lim="400000"/>
            </a:ln>
            <a:extLst>
              <a:ext uri="{C572A759-6A51-4108-AA02-DFA0A04FC94B}">
                <ma14:wrappingTextBoxFlag xmlns="" xmlns:ma14="http://schemas.microsoft.com/office/mac/drawingml/2011/main" val="1"/>
              </a:ext>
            </a:extLst>
          </p:spPr>
          <p:txBody>
            <a:bodyPr wrap="square" lIns="50786" tIns="50786" rIns="50786" bIns="50786" anchor="ctr">
              <a:spAutoFit/>
            </a:bodyPr>
            <a:lstStyle>
              <a:lvl1pPr defTabSz="622300">
                <a:defRPr sz="9600" b="1">
                  <a:solidFill>
                    <a:srgbClr val="FFFFFF"/>
                  </a:solidFill>
                  <a:latin typeface="Helvetica"/>
                  <a:ea typeface="Helvetica"/>
                  <a:cs typeface="Helvetica"/>
                  <a:sym typeface="Helvetica"/>
                </a:defRPr>
              </a:lvl1pPr>
            </a:lstStyle>
            <a:p>
              <a:pPr defTabSz="622176"/>
              <a:r>
                <a:rPr sz="1800" dirty="0">
                  <a:solidFill>
                    <a:srgbClr val="FFFFFF">
                      <a:lumMod val="85000"/>
                    </a:srgbClr>
                  </a:solidFill>
                  <a:latin typeface="Exo" pitchFamily="2" charset="77"/>
                  <a:ea typeface="Bebas Neue Bold"/>
                  <a:cs typeface="Bebas Neue Bold"/>
                </a:rPr>
                <a:t>5</a:t>
              </a:r>
              <a:r>
                <a:rPr lang="en-US" sz="1800" dirty="0">
                  <a:solidFill>
                    <a:srgbClr val="FFFFFF">
                      <a:lumMod val="85000"/>
                    </a:srgbClr>
                  </a:solidFill>
                  <a:latin typeface="Exo" pitchFamily="2" charset="77"/>
                  <a:ea typeface="Bebas Neue Bold"/>
                  <a:cs typeface="Bebas Neue Bold"/>
                </a:rPr>
                <a:t>4</a:t>
              </a:r>
              <a:r>
                <a:rPr sz="1600" baseline="30000" dirty="0">
                  <a:solidFill>
                    <a:srgbClr val="FFFFFF">
                      <a:lumMod val="85000"/>
                    </a:srgbClr>
                  </a:solidFill>
                  <a:latin typeface="Exo" pitchFamily="2" charset="77"/>
                  <a:ea typeface="Bebas Neue Bold"/>
                  <a:cs typeface="Bebas Neue Bold"/>
                </a:rPr>
                <a:t>%</a:t>
              </a:r>
              <a:endParaRPr sz="1800" baseline="30000" dirty="0">
                <a:solidFill>
                  <a:srgbClr val="FFFFFF">
                    <a:lumMod val="85000"/>
                  </a:srgbClr>
                </a:solidFill>
                <a:latin typeface="Exo" pitchFamily="2" charset="77"/>
                <a:ea typeface="Bebas Neue Bold"/>
                <a:cs typeface="Bebas Neue Bold"/>
              </a:endParaRPr>
            </a:p>
          </p:txBody>
        </p:sp>
      </p:grpSp>
      <p:grpSp>
        <p:nvGrpSpPr>
          <p:cNvPr id="1045" name="Group 1044">
            <a:extLst>
              <a:ext uri="{FF2B5EF4-FFF2-40B4-BE49-F238E27FC236}">
                <a16:creationId xmlns:a16="http://schemas.microsoft.com/office/drawing/2014/main" id="{9D2F3666-67D3-4456-5908-69E999B21DF8}"/>
              </a:ext>
            </a:extLst>
          </p:cNvPr>
          <p:cNvGrpSpPr/>
          <p:nvPr/>
        </p:nvGrpSpPr>
        <p:grpSpPr>
          <a:xfrm>
            <a:off x="6088180" y="3600986"/>
            <a:ext cx="971744" cy="971746"/>
            <a:chOff x="613865" y="3287788"/>
            <a:chExt cx="5051402" cy="5118103"/>
          </a:xfrm>
        </p:grpSpPr>
        <p:sp>
          <p:nvSpPr>
            <p:cNvPr id="1046" name="Shape 164">
              <a:extLst>
                <a:ext uri="{FF2B5EF4-FFF2-40B4-BE49-F238E27FC236}">
                  <a16:creationId xmlns:a16="http://schemas.microsoft.com/office/drawing/2014/main" id="{8711CEDF-DA29-A4AC-9DF9-99F8BE0DD55C}"/>
                </a:ext>
              </a:extLst>
            </p:cNvPr>
            <p:cNvSpPr/>
            <p:nvPr/>
          </p:nvSpPr>
          <p:spPr>
            <a:xfrm>
              <a:off x="1397301" y="3287788"/>
              <a:ext cx="1669958" cy="236681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3244" y="171"/>
                    <a:pt x="5673" y="2542"/>
                    <a:pt x="0" y="6326"/>
                  </a:cubicBezTo>
                  <a:lnTo>
                    <a:pt x="21600" y="21600"/>
                  </a:lnTo>
                  <a:cubicBezTo>
                    <a:pt x="21600" y="21600"/>
                    <a:pt x="21600" y="0"/>
                    <a:pt x="21600" y="0"/>
                  </a:cubicBezTo>
                  <a:close/>
                </a:path>
              </a:pathLst>
            </a:custGeom>
            <a:solidFill>
              <a:srgbClr val="289C47"/>
            </a:solidFill>
            <a:ln w="12700">
              <a:miter lim="400000"/>
            </a:ln>
          </p:spPr>
          <p:txBody>
            <a:bodyPr lIns="38090" tIns="38090" rIns="38090" bIns="38090" anchor="ctr"/>
            <a:lstStyle/>
            <a:p>
              <a:pPr defTabSz="457108">
                <a:defRPr sz="3000">
                  <a:solidFill>
                    <a:srgbClr val="FFFFFF"/>
                  </a:solidFill>
                  <a:effectLst>
                    <a:outerShdw blurRad="38100" dist="12700" dir="5400000" rotWithShape="0">
                      <a:srgbClr val="000000">
                        <a:alpha val="50000"/>
                      </a:srgbClr>
                    </a:outerShdw>
                  </a:effectLst>
                </a:defRPr>
              </a:pPr>
              <a:endParaRPr sz="2800">
                <a:solidFill>
                  <a:srgbClr val="FFFFFF"/>
                </a:solidFill>
                <a:effectLst>
                  <a:outerShdw blurRad="38100" dist="12700" dir="5400000" rotWithShape="0">
                    <a:srgbClr val="000000">
                      <a:alpha val="50000"/>
                    </a:srgbClr>
                  </a:outerShdw>
                </a:effectLst>
                <a:latin typeface="Roboto Light" panose="02000000000000000000" pitchFamily="2" charset="0"/>
                <a:ea typeface="Roboto Light" panose="02000000000000000000" pitchFamily="2" charset="0"/>
                <a:cs typeface="Arial"/>
              </a:endParaRPr>
            </a:p>
          </p:txBody>
        </p:sp>
        <p:sp>
          <p:nvSpPr>
            <p:cNvPr id="1047" name="Shape 165">
              <a:extLst>
                <a:ext uri="{FF2B5EF4-FFF2-40B4-BE49-F238E27FC236}">
                  <a16:creationId xmlns:a16="http://schemas.microsoft.com/office/drawing/2014/main" id="{102DDE41-475A-EB1B-1667-630882B87C1A}"/>
                </a:ext>
              </a:extLst>
            </p:cNvPr>
            <p:cNvSpPr/>
            <p:nvPr/>
          </p:nvSpPr>
          <p:spPr>
            <a:xfrm>
              <a:off x="3204913" y="3287788"/>
              <a:ext cx="1669959" cy="236681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6326"/>
                  </a:lnTo>
                  <a:cubicBezTo>
                    <a:pt x="15927" y="2542"/>
                    <a:pt x="8356" y="171"/>
                    <a:pt x="0" y="0"/>
                  </a:cubicBezTo>
                  <a:close/>
                </a:path>
              </a:pathLst>
            </a:custGeom>
            <a:solidFill>
              <a:srgbClr val="263035"/>
            </a:solidFill>
            <a:ln w="12700">
              <a:miter lim="400000"/>
            </a:ln>
          </p:spPr>
          <p:txBody>
            <a:bodyPr lIns="38090" tIns="38090" rIns="38090" bIns="38090" anchor="ctr"/>
            <a:lstStyle/>
            <a:p>
              <a:pPr defTabSz="457108">
                <a:defRPr sz="3000">
                  <a:solidFill>
                    <a:srgbClr val="FFFFFF"/>
                  </a:solidFill>
                  <a:effectLst>
                    <a:outerShdw blurRad="38100" dist="12700" dir="5400000" rotWithShape="0">
                      <a:srgbClr val="000000">
                        <a:alpha val="50000"/>
                      </a:srgbClr>
                    </a:outerShdw>
                  </a:effectLst>
                </a:defRPr>
              </a:pPr>
              <a:endParaRPr sz="2800">
                <a:solidFill>
                  <a:srgbClr val="FFFFFF"/>
                </a:solidFill>
                <a:effectLst>
                  <a:outerShdw blurRad="38100" dist="12700" dir="5400000" rotWithShape="0">
                    <a:srgbClr val="000000">
                      <a:alpha val="50000"/>
                    </a:srgbClr>
                  </a:outerShdw>
                </a:effectLst>
                <a:latin typeface="Roboto Light" panose="02000000000000000000" pitchFamily="2" charset="0"/>
                <a:ea typeface="Roboto Light" panose="02000000000000000000" pitchFamily="2" charset="0"/>
                <a:cs typeface="Arial"/>
              </a:endParaRPr>
            </a:p>
          </p:txBody>
        </p:sp>
        <p:sp>
          <p:nvSpPr>
            <p:cNvPr id="1048" name="Shape 166">
              <a:extLst>
                <a:ext uri="{FF2B5EF4-FFF2-40B4-BE49-F238E27FC236}">
                  <a16:creationId xmlns:a16="http://schemas.microsoft.com/office/drawing/2014/main" id="{320BEE4D-6991-B11B-3D41-1E1FBE3DA6C1}"/>
                </a:ext>
              </a:extLst>
            </p:cNvPr>
            <p:cNvSpPr/>
            <p:nvPr/>
          </p:nvSpPr>
          <p:spPr>
            <a:xfrm>
              <a:off x="613865" y="4079244"/>
              <a:ext cx="2361592" cy="16735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6326" y="0"/>
                  </a:lnTo>
                  <a:cubicBezTo>
                    <a:pt x="2542" y="5673"/>
                    <a:pt x="171" y="13246"/>
                    <a:pt x="0" y="21600"/>
                  </a:cubicBezTo>
                  <a:cubicBezTo>
                    <a:pt x="0" y="21600"/>
                    <a:pt x="21600" y="21600"/>
                    <a:pt x="21600" y="21600"/>
                  </a:cubicBezTo>
                  <a:close/>
                </a:path>
              </a:pathLst>
            </a:custGeom>
            <a:solidFill>
              <a:srgbClr val="289C47"/>
            </a:solidFill>
            <a:ln w="12700">
              <a:miter lim="400000"/>
            </a:ln>
          </p:spPr>
          <p:txBody>
            <a:bodyPr lIns="38090" tIns="38090" rIns="38090" bIns="38090" anchor="ctr"/>
            <a:lstStyle/>
            <a:p>
              <a:pPr defTabSz="457108">
                <a:defRPr sz="3000">
                  <a:solidFill>
                    <a:srgbClr val="FFFFFF"/>
                  </a:solidFill>
                  <a:effectLst>
                    <a:outerShdw blurRad="38100" dist="12700" dir="5400000" rotWithShape="0">
                      <a:srgbClr val="000000">
                        <a:alpha val="50000"/>
                      </a:srgbClr>
                    </a:outerShdw>
                  </a:effectLst>
                </a:defRPr>
              </a:pPr>
              <a:endParaRPr sz="2800">
                <a:solidFill>
                  <a:srgbClr val="FFFFFF"/>
                </a:solidFill>
                <a:effectLst>
                  <a:outerShdw blurRad="38100" dist="12700" dir="5400000" rotWithShape="0">
                    <a:srgbClr val="000000">
                      <a:alpha val="50000"/>
                    </a:srgbClr>
                  </a:outerShdw>
                </a:effectLst>
                <a:latin typeface="Roboto Light" panose="02000000000000000000" pitchFamily="2" charset="0"/>
                <a:ea typeface="Roboto Light" panose="02000000000000000000" pitchFamily="2" charset="0"/>
                <a:cs typeface="Arial"/>
              </a:endParaRPr>
            </a:p>
          </p:txBody>
        </p:sp>
        <p:sp>
          <p:nvSpPr>
            <p:cNvPr id="1049" name="Shape 167">
              <a:extLst>
                <a:ext uri="{FF2B5EF4-FFF2-40B4-BE49-F238E27FC236}">
                  <a16:creationId xmlns:a16="http://schemas.microsoft.com/office/drawing/2014/main" id="{B4ADBD7D-79D8-FB65-7DC9-2A4D8B545EC9}"/>
                </a:ext>
              </a:extLst>
            </p:cNvPr>
            <p:cNvSpPr/>
            <p:nvPr/>
          </p:nvSpPr>
          <p:spPr>
            <a:xfrm>
              <a:off x="613865" y="5915524"/>
              <a:ext cx="2361592" cy="167369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cubicBezTo>
                    <a:pt x="171" y="8355"/>
                    <a:pt x="2542" y="15927"/>
                    <a:pt x="6326" y="21600"/>
                  </a:cubicBezTo>
                  <a:cubicBezTo>
                    <a:pt x="6326" y="21600"/>
                    <a:pt x="21600" y="0"/>
                    <a:pt x="21600" y="0"/>
                  </a:cubicBezTo>
                  <a:close/>
                </a:path>
              </a:pathLst>
            </a:custGeom>
            <a:solidFill>
              <a:srgbClr val="263035"/>
            </a:solidFill>
            <a:ln w="12700">
              <a:miter lim="400000"/>
            </a:ln>
          </p:spPr>
          <p:txBody>
            <a:bodyPr lIns="38090" tIns="38090" rIns="38090" bIns="38090" anchor="ctr"/>
            <a:lstStyle/>
            <a:p>
              <a:pPr defTabSz="457108">
                <a:defRPr sz="3000">
                  <a:solidFill>
                    <a:srgbClr val="FFFFFF"/>
                  </a:solidFill>
                  <a:effectLst>
                    <a:outerShdw blurRad="38100" dist="12700" dir="5400000" rotWithShape="0">
                      <a:srgbClr val="000000">
                        <a:alpha val="50000"/>
                      </a:srgbClr>
                    </a:outerShdw>
                  </a:effectLst>
                </a:defRPr>
              </a:pPr>
              <a:endParaRPr sz="2800">
                <a:solidFill>
                  <a:srgbClr val="FFFFFF"/>
                </a:solidFill>
                <a:effectLst>
                  <a:outerShdw blurRad="38100" dist="12700" dir="5400000" rotWithShape="0">
                    <a:srgbClr val="000000">
                      <a:alpha val="50000"/>
                    </a:srgbClr>
                  </a:outerShdw>
                </a:effectLst>
                <a:latin typeface="Roboto Light" panose="02000000000000000000" pitchFamily="2" charset="0"/>
                <a:ea typeface="Roboto Light" panose="02000000000000000000" pitchFamily="2" charset="0"/>
                <a:cs typeface="Arial"/>
              </a:endParaRPr>
            </a:p>
          </p:txBody>
        </p:sp>
        <p:sp>
          <p:nvSpPr>
            <p:cNvPr id="1050" name="Shape 168">
              <a:extLst>
                <a:ext uri="{FF2B5EF4-FFF2-40B4-BE49-F238E27FC236}">
                  <a16:creationId xmlns:a16="http://schemas.microsoft.com/office/drawing/2014/main" id="{C5692840-D0D4-FD91-91A1-936F8BCB4EDB}"/>
                </a:ext>
              </a:extLst>
            </p:cNvPr>
            <p:cNvSpPr/>
            <p:nvPr/>
          </p:nvSpPr>
          <p:spPr>
            <a:xfrm>
              <a:off x="1397303" y="6026879"/>
              <a:ext cx="1669956" cy="236668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5274"/>
                  </a:lnTo>
                  <a:cubicBezTo>
                    <a:pt x="5673" y="19058"/>
                    <a:pt x="13244" y="21429"/>
                    <a:pt x="21600" y="21600"/>
                  </a:cubicBezTo>
                  <a:cubicBezTo>
                    <a:pt x="21600" y="21600"/>
                    <a:pt x="21600" y="0"/>
                    <a:pt x="21600" y="0"/>
                  </a:cubicBezTo>
                  <a:close/>
                </a:path>
              </a:pathLst>
            </a:custGeom>
            <a:solidFill>
              <a:srgbClr val="263035"/>
            </a:solidFill>
            <a:ln w="12700">
              <a:miter lim="400000"/>
            </a:ln>
          </p:spPr>
          <p:txBody>
            <a:bodyPr lIns="38090" tIns="38090" rIns="38090" bIns="38090" anchor="ctr"/>
            <a:lstStyle/>
            <a:p>
              <a:pPr defTabSz="457108">
                <a:defRPr sz="3000">
                  <a:solidFill>
                    <a:srgbClr val="FFFFFF"/>
                  </a:solidFill>
                  <a:effectLst>
                    <a:outerShdw blurRad="38100" dist="12700" dir="5400000" rotWithShape="0">
                      <a:srgbClr val="000000">
                        <a:alpha val="50000"/>
                      </a:srgbClr>
                    </a:outerShdw>
                  </a:effectLst>
                </a:defRPr>
              </a:pPr>
              <a:endParaRPr sz="2800">
                <a:solidFill>
                  <a:srgbClr val="FFFFFF"/>
                </a:solidFill>
                <a:effectLst>
                  <a:outerShdw blurRad="38100" dist="12700" dir="5400000" rotWithShape="0">
                    <a:srgbClr val="000000">
                      <a:alpha val="50000"/>
                    </a:srgbClr>
                  </a:outerShdw>
                </a:effectLst>
                <a:latin typeface="Roboto Light" panose="02000000000000000000" pitchFamily="2" charset="0"/>
                <a:ea typeface="Roboto Light" panose="02000000000000000000" pitchFamily="2" charset="0"/>
                <a:cs typeface="Arial"/>
              </a:endParaRPr>
            </a:p>
          </p:txBody>
        </p:sp>
        <p:sp>
          <p:nvSpPr>
            <p:cNvPr id="1051" name="Shape 169">
              <a:extLst>
                <a:ext uri="{FF2B5EF4-FFF2-40B4-BE49-F238E27FC236}">
                  <a16:creationId xmlns:a16="http://schemas.microsoft.com/office/drawing/2014/main" id="{0C0D82C8-5F39-D9B0-A60C-BCFB993805E0}"/>
                </a:ext>
              </a:extLst>
            </p:cNvPr>
            <p:cNvSpPr/>
            <p:nvPr/>
          </p:nvSpPr>
          <p:spPr>
            <a:xfrm>
              <a:off x="3303675" y="5915524"/>
              <a:ext cx="2361592" cy="16736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5274" y="21600"/>
                  </a:lnTo>
                  <a:cubicBezTo>
                    <a:pt x="19058" y="15927"/>
                    <a:pt x="21429" y="8355"/>
                    <a:pt x="21600" y="0"/>
                  </a:cubicBezTo>
                  <a:cubicBezTo>
                    <a:pt x="21600" y="0"/>
                    <a:pt x="0" y="0"/>
                    <a:pt x="0" y="0"/>
                  </a:cubicBezTo>
                  <a:close/>
                </a:path>
              </a:pathLst>
            </a:custGeom>
            <a:solidFill>
              <a:srgbClr val="263035"/>
            </a:solidFill>
            <a:ln w="12700">
              <a:miter lim="400000"/>
            </a:ln>
          </p:spPr>
          <p:txBody>
            <a:bodyPr lIns="38090" tIns="38090" rIns="38090" bIns="38090" anchor="ctr"/>
            <a:lstStyle/>
            <a:p>
              <a:pPr defTabSz="457108">
                <a:defRPr sz="3000">
                  <a:solidFill>
                    <a:srgbClr val="FFFFFF"/>
                  </a:solidFill>
                  <a:effectLst>
                    <a:outerShdw blurRad="38100" dist="12700" dir="5400000" rotWithShape="0">
                      <a:srgbClr val="000000">
                        <a:alpha val="50000"/>
                      </a:srgbClr>
                    </a:outerShdw>
                  </a:effectLst>
                </a:defRPr>
              </a:pPr>
              <a:endParaRPr sz="2800">
                <a:solidFill>
                  <a:srgbClr val="FFFFFF"/>
                </a:solidFill>
                <a:effectLst>
                  <a:outerShdw blurRad="38100" dist="12700" dir="5400000" rotWithShape="0">
                    <a:srgbClr val="000000">
                      <a:alpha val="50000"/>
                    </a:srgbClr>
                  </a:outerShdw>
                </a:effectLst>
                <a:latin typeface="Roboto Light" panose="02000000000000000000" pitchFamily="2" charset="0"/>
                <a:ea typeface="Roboto Light" panose="02000000000000000000" pitchFamily="2" charset="0"/>
                <a:cs typeface="Arial"/>
              </a:endParaRPr>
            </a:p>
          </p:txBody>
        </p:sp>
        <p:sp>
          <p:nvSpPr>
            <p:cNvPr id="1052" name="Shape 170">
              <a:extLst>
                <a:ext uri="{FF2B5EF4-FFF2-40B4-BE49-F238E27FC236}">
                  <a16:creationId xmlns:a16="http://schemas.microsoft.com/office/drawing/2014/main" id="{D000848A-C8F3-31FF-9C23-F6A37C7C7C89}"/>
                </a:ext>
              </a:extLst>
            </p:cNvPr>
            <p:cNvSpPr/>
            <p:nvPr/>
          </p:nvSpPr>
          <p:spPr>
            <a:xfrm>
              <a:off x="3303675" y="4103909"/>
              <a:ext cx="2361592" cy="167355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cubicBezTo>
                    <a:pt x="21429" y="13246"/>
                    <a:pt x="19058" y="5673"/>
                    <a:pt x="15274" y="0"/>
                  </a:cubicBezTo>
                  <a:cubicBezTo>
                    <a:pt x="15274" y="0"/>
                    <a:pt x="0" y="21600"/>
                    <a:pt x="0" y="21600"/>
                  </a:cubicBezTo>
                  <a:close/>
                </a:path>
              </a:pathLst>
            </a:custGeom>
            <a:solidFill>
              <a:srgbClr val="263035"/>
            </a:solidFill>
            <a:ln w="12700">
              <a:miter lim="400000"/>
            </a:ln>
          </p:spPr>
          <p:txBody>
            <a:bodyPr lIns="38090" tIns="38090" rIns="38090" bIns="38090" anchor="ctr"/>
            <a:lstStyle/>
            <a:p>
              <a:pPr defTabSz="457108">
                <a:defRPr sz="3000">
                  <a:solidFill>
                    <a:srgbClr val="FFFFFF"/>
                  </a:solidFill>
                  <a:effectLst>
                    <a:outerShdw blurRad="38100" dist="12700" dir="5400000" rotWithShape="0">
                      <a:srgbClr val="000000">
                        <a:alpha val="50000"/>
                      </a:srgbClr>
                    </a:outerShdw>
                  </a:effectLst>
                </a:defRPr>
              </a:pPr>
              <a:endParaRPr sz="2800">
                <a:solidFill>
                  <a:srgbClr val="FFFFFF"/>
                </a:solidFill>
                <a:effectLst>
                  <a:outerShdw blurRad="38100" dist="12700" dir="5400000" rotWithShape="0">
                    <a:srgbClr val="000000">
                      <a:alpha val="50000"/>
                    </a:srgbClr>
                  </a:outerShdw>
                </a:effectLst>
                <a:latin typeface="Roboto Light" panose="02000000000000000000" pitchFamily="2" charset="0"/>
                <a:ea typeface="Roboto Light" panose="02000000000000000000" pitchFamily="2" charset="0"/>
                <a:cs typeface="Arial"/>
              </a:endParaRPr>
            </a:p>
          </p:txBody>
        </p:sp>
        <p:sp>
          <p:nvSpPr>
            <p:cNvPr id="1053" name="Shape 171">
              <a:extLst>
                <a:ext uri="{FF2B5EF4-FFF2-40B4-BE49-F238E27FC236}">
                  <a16:creationId xmlns:a16="http://schemas.microsoft.com/office/drawing/2014/main" id="{9E01AF77-F111-88C4-A655-C1447B656954}"/>
                </a:ext>
              </a:extLst>
            </p:cNvPr>
            <p:cNvSpPr/>
            <p:nvPr/>
          </p:nvSpPr>
          <p:spPr>
            <a:xfrm>
              <a:off x="3204913" y="6039212"/>
              <a:ext cx="1669959" cy="236667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8356" y="21429"/>
                    <a:pt x="15927" y="19058"/>
                    <a:pt x="21600" y="15274"/>
                  </a:cubicBezTo>
                  <a:cubicBezTo>
                    <a:pt x="21600" y="15274"/>
                    <a:pt x="0" y="0"/>
                    <a:pt x="0" y="0"/>
                  </a:cubicBezTo>
                  <a:close/>
                </a:path>
              </a:pathLst>
            </a:custGeom>
            <a:solidFill>
              <a:srgbClr val="263035"/>
            </a:solidFill>
            <a:ln w="12700">
              <a:miter lim="400000"/>
            </a:ln>
          </p:spPr>
          <p:txBody>
            <a:bodyPr lIns="38090" tIns="38090" rIns="38090" bIns="38090" anchor="ctr"/>
            <a:lstStyle/>
            <a:p>
              <a:pPr defTabSz="457108">
                <a:defRPr sz="3000">
                  <a:solidFill>
                    <a:srgbClr val="FFFFFF"/>
                  </a:solidFill>
                  <a:effectLst>
                    <a:outerShdw blurRad="38100" dist="12700" dir="5400000" rotWithShape="0">
                      <a:srgbClr val="000000">
                        <a:alpha val="50000"/>
                      </a:srgbClr>
                    </a:outerShdw>
                  </a:effectLst>
                </a:defRPr>
              </a:pPr>
              <a:endParaRPr sz="2800">
                <a:solidFill>
                  <a:srgbClr val="FFFFFF"/>
                </a:solidFill>
                <a:effectLst>
                  <a:outerShdw blurRad="38100" dist="12700" dir="5400000" rotWithShape="0">
                    <a:srgbClr val="000000">
                      <a:alpha val="50000"/>
                    </a:srgbClr>
                  </a:outerShdw>
                </a:effectLst>
                <a:latin typeface="Roboto Light" panose="02000000000000000000" pitchFamily="2" charset="0"/>
                <a:ea typeface="Roboto Light" panose="02000000000000000000" pitchFamily="2" charset="0"/>
                <a:cs typeface="Arial"/>
              </a:endParaRPr>
            </a:p>
          </p:txBody>
        </p:sp>
        <p:sp>
          <p:nvSpPr>
            <p:cNvPr id="1054" name="Shape 172">
              <a:extLst>
                <a:ext uri="{FF2B5EF4-FFF2-40B4-BE49-F238E27FC236}">
                  <a16:creationId xmlns:a16="http://schemas.microsoft.com/office/drawing/2014/main" id="{8B70522B-6577-94EC-D106-A2395BD6D270}"/>
                </a:ext>
              </a:extLst>
            </p:cNvPr>
            <p:cNvSpPr/>
            <p:nvPr/>
          </p:nvSpPr>
          <p:spPr>
            <a:xfrm>
              <a:off x="1440521" y="4147255"/>
              <a:ext cx="3393330" cy="3401181"/>
            </a:xfrm>
            <a:prstGeom prst="ellipse">
              <a:avLst/>
            </a:prstGeom>
            <a:solidFill>
              <a:srgbClr val="263035"/>
            </a:solidFill>
            <a:ln w="12700">
              <a:miter lim="400000"/>
            </a:ln>
          </p:spPr>
          <p:txBody>
            <a:bodyPr lIns="38090" tIns="38090" rIns="38090" bIns="38090" anchor="ctr"/>
            <a:lstStyle/>
            <a:p>
              <a:pPr defTabSz="457108">
                <a:defRPr sz="3000">
                  <a:solidFill>
                    <a:srgbClr val="FFFFFF"/>
                  </a:solidFill>
                  <a:effectLst>
                    <a:outerShdw blurRad="38100" dist="12700" dir="5400000" rotWithShape="0">
                      <a:srgbClr val="000000">
                        <a:alpha val="50000"/>
                      </a:srgbClr>
                    </a:outerShdw>
                  </a:effectLst>
                </a:defRPr>
              </a:pPr>
              <a:endParaRPr sz="2800">
                <a:solidFill>
                  <a:srgbClr val="FFFFFF"/>
                </a:solidFill>
                <a:effectLst>
                  <a:outerShdw blurRad="38100" dist="12700" dir="5400000" rotWithShape="0">
                    <a:srgbClr val="000000">
                      <a:alpha val="50000"/>
                    </a:srgbClr>
                  </a:outerShdw>
                </a:effectLst>
                <a:latin typeface="Roboto Light" panose="02000000000000000000" pitchFamily="2" charset="0"/>
                <a:ea typeface="Roboto Light" panose="02000000000000000000" pitchFamily="2" charset="0"/>
                <a:cs typeface="Arial"/>
              </a:endParaRPr>
            </a:p>
          </p:txBody>
        </p:sp>
        <p:sp>
          <p:nvSpPr>
            <p:cNvPr id="1055" name="Shape 173">
              <a:extLst>
                <a:ext uri="{FF2B5EF4-FFF2-40B4-BE49-F238E27FC236}">
                  <a16:creationId xmlns:a16="http://schemas.microsoft.com/office/drawing/2014/main" id="{4935606B-6ADA-8A0D-F9BD-EC58A3A82E64}"/>
                </a:ext>
              </a:extLst>
            </p:cNvPr>
            <p:cNvSpPr/>
            <p:nvPr/>
          </p:nvSpPr>
          <p:spPr>
            <a:xfrm>
              <a:off x="1844681" y="4557057"/>
              <a:ext cx="2587301" cy="2577551"/>
            </a:xfrm>
            <a:prstGeom prst="ellipse">
              <a:avLst/>
            </a:prstGeom>
            <a:solidFill>
              <a:schemeClr val="tx1"/>
            </a:solidFill>
            <a:ln w="12700">
              <a:miter lim="400000"/>
            </a:ln>
          </p:spPr>
          <p:txBody>
            <a:bodyPr lIns="50786" tIns="50786" rIns="50786" bIns="50786" anchor="ctr"/>
            <a:lstStyle/>
            <a:p>
              <a:pPr defTabSz="554382">
                <a:defRPr sz="3600" b="1">
                  <a:solidFill>
                    <a:srgbClr val="FFFFFF"/>
                  </a:solidFill>
                  <a:effectLst>
                    <a:outerShdw blurRad="38100" dist="12700" dir="5400000" rotWithShape="0">
                      <a:srgbClr val="000000">
                        <a:alpha val="50000"/>
                      </a:srgbClr>
                    </a:outerShdw>
                  </a:effectLst>
                  <a:latin typeface="Helvetica Neue"/>
                  <a:ea typeface="Helvetica Neue"/>
                  <a:cs typeface="Helvetica Neue"/>
                  <a:sym typeface="Helvetica Neue"/>
                </a:defRPr>
              </a:pPr>
              <a:endParaRPr sz="3200" b="1">
                <a:solidFill>
                  <a:srgbClr val="FFFFFF"/>
                </a:solidFill>
                <a:effectLst>
                  <a:outerShdw blurRad="38100" dist="12700" dir="5400000" rotWithShape="0">
                    <a:srgbClr val="000000">
                      <a:alpha val="50000"/>
                    </a:srgbClr>
                  </a:outerShdw>
                </a:effectLst>
                <a:latin typeface="Roboto Light" panose="02000000000000000000" pitchFamily="2" charset="0"/>
                <a:ea typeface="Roboto Light" panose="02000000000000000000" pitchFamily="2" charset="0"/>
                <a:cs typeface="Arial"/>
                <a:sym typeface="Helvetica Neue"/>
              </a:endParaRPr>
            </a:p>
          </p:txBody>
        </p:sp>
        <p:sp>
          <p:nvSpPr>
            <p:cNvPr id="1056" name="Shape 205">
              <a:extLst>
                <a:ext uri="{FF2B5EF4-FFF2-40B4-BE49-F238E27FC236}">
                  <a16:creationId xmlns:a16="http://schemas.microsoft.com/office/drawing/2014/main" id="{01091921-510B-AAC8-9974-76936A45CDF2}"/>
                </a:ext>
              </a:extLst>
            </p:cNvPr>
            <p:cNvSpPr/>
            <p:nvPr/>
          </p:nvSpPr>
          <p:spPr>
            <a:xfrm>
              <a:off x="2142930" y="4852636"/>
              <a:ext cx="2712267" cy="1999126"/>
            </a:xfrm>
            <a:prstGeom prst="rect">
              <a:avLst/>
            </a:prstGeom>
            <a:ln w="12700">
              <a:miter lim="400000"/>
            </a:ln>
            <a:extLst>
              <a:ext uri="{C572A759-6A51-4108-AA02-DFA0A04FC94B}">
                <ma14:wrappingTextBoxFlag xmlns="" xmlns:ma14="http://schemas.microsoft.com/office/mac/drawingml/2011/main" val="1"/>
              </a:ext>
            </a:extLst>
          </p:spPr>
          <p:txBody>
            <a:bodyPr wrap="square" lIns="50786" tIns="50786" rIns="50786" bIns="50786" anchor="ctr">
              <a:spAutoFit/>
            </a:bodyPr>
            <a:lstStyle>
              <a:lvl1pPr defTabSz="622300">
                <a:defRPr sz="9600" b="1">
                  <a:solidFill>
                    <a:srgbClr val="FFFFFF"/>
                  </a:solidFill>
                  <a:latin typeface="Helvetica"/>
                  <a:ea typeface="Helvetica"/>
                  <a:cs typeface="Helvetica"/>
                  <a:sym typeface="Helvetica"/>
                </a:defRPr>
              </a:lvl1pPr>
            </a:lstStyle>
            <a:p>
              <a:pPr defTabSz="622176"/>
              <a:r>
                <a:rPr lang="en-CA" sz="1800" dirty="0">
                  <a:solidFill>
                    <a:srgbClr val="FFFFFF">
                      <a:lumMod val="85000"/>
                    </a:srgbClr>
                  </a:solidFill>
                  <a:latin typeface="Exo" pitchFamily="2" charset="77"/>
                  <a:ea typeface="Bebas Neue Bold"/>
                  <a:cs typeface="Bebas Neue Bold"/>
                </a:rPr>
                <a:t>23</a:t>
              </a:r>
              <a:r>
                <a:rPr sz="1600" baseline="30000" dirty="0">
                  <a:solidFill>
                    <a:srgbClr val="FFFFFF">
                      <a:lumMod val="85000"/>
                    </a:srgbClr>
                  </a:solidFill>
                  <a:latin typeface="Exo" pitchFamily="2" charset="77"/>
                  <a:ea typeface="Bebas Neue Bold"/>
                  <a:cs typeface="Bebas Neue Bold"/>
                </a:rPr>
                <a:t>%</a:t>
              </a:r>
              <a:endParaRPr sz="1800" baseline="30000" dirty="0">
                <a:solidFill>
                  <a:srgbClr val="FFFFFF">
                    <a:lumMod val="85000"/>
                  </a:srgbClr>
                </a:solidFill>
                <a:latin typeface="Exo" pitchFamily="2" charset="77"/>
                <a:ea typeface="Bebas Neue Bold"/>
                <a:cs typeface="Bebas Neue Bold"/>
              </a:endParaRPr>
            </a:p>
          </p:txBody>
        </p:sp>
      </p:grpSp>
      <p:grpSp>
        <p:nvGrpSpPr>
          <p:cNvPr id="1058" name="Group 1057">
            <a:extLst>
              <a:ext uri="{FF2B5EF4-FFF2-40B4-BE49-F238E27FC236}">
                <a16:creationId xmlns:a16="http://schemas.microsoft.com/office/drawing/2014/main" id="{5B76E69C-C542-E032-5561-05DB188004EC}"/>
              </a:ext>
            </a:extLst>
          </p:cNvPr>
          <p:cNvGrpSpPr/>
          <p:nvPr/>
        </p:nvGrpSpPr>
        <p:grpSpPr>
          <a:xfrm>
            <a:off x="6119750" y="5417484"/>
            <a:ext cx="971744" cy="971746"/>
            <a:chOff x="613865" y="3287788"/>
            <a:chExt cx="5051402" cy="5118103"/>
          </a:xfrm>
        </p:grpSpPr>
        <p:sp>
          <p:nvSpPr>
            <p:cNvPr id="1059" name="Shape 164">
              <a:extLst>
                <a:ext uri="{FF2B5EF4-FFF2-40B4-BE49-F238E27FC236}">
                  <a16:creationId xmlns:a16="http://schemas.microsoft.com/office/drawing/2014/main" id="{5649F5D5-A9E9-66E7-CE70-5C0E5A18ACD5}"/>
                </a:ext>
              </a:extLst>
            </p:cNvPr>
            <p:cNvSpPr/>
            <p:nvPr/>
          </p:nvSpPr>
          <p:spPr>
            <a:xfrm>
              <a:off x="1397301" y="3287788"/>
              <a:ext cx="1669958" cy="236681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3244" y="171"/>
                    <a:pt x="5673" y="2542"/>
                    <a:pt x="0" y="6326"/>
                  </a:cubicBezTo>
                  <a:lnTo>
                    <a:pt x="21600" y="21600"/>
                  </a:lnTo>
                  <a:cubicBezTo>
                    <a:pt x="21600" y="21600"/>
                    <a:pt x="21600" y="0"/>
                    <a:pt x="21600" y="0"/>
                  </a:cubicBezTo>
                  <a:close/>
                </a:path>
              </a:pathLst>
            </a:custGeom>
            <a:solidFill>
              <a:srgbClr val="FFC000"/>
            </a:solidFill>
            <a:ln w="12700">
              <a:miter lim="400000"/>
            </a:ln>
          </p:spPr>
          <p:txBody>
            <a:bodyPr lIns="38090" tIns="38090" rIns="38090" bIns="38090" anchor="ctr"/>
            <a:lstStyle/>
            <a:p>
              <a:pPr defTabSz="457108">
                <a:defRPr sz="3000">
                  <a:solidFill>
                    <a:srgbClr val="FFFFFF"/>
                  </a:solidFill>
                  <a:effectLst>
                    <a:outerShdw blurRad="38100" dist="12700" dir="5400000" rotWithShape="0">
                      <a:srgbClr val="000000">
                        <a:alpha val="50000"/>
                      </a:srgbClr>
                    </a:outerShdw>
                  </a:effectLst>
                </a:defRPr>
              </a:pPr>
              <a:endParaRPr sz="2800">
                <a:solidFill>
                  <a:srgbClr val="FFFFFF"/>
                </a:solidFill>
                <a:effectLst>
                  <a:outerShdw blurRad="38100" dist="12700" dir="5400000" rotWithShape="0">
                    <a:srgbClr val="000000">
                      <a:alpha val="50000"/>
                    </a:srgbClr>
                  </a:outerShdw>
                </a:effectLst>
                <a:latin typeface="Roboto Light" panose="02000000000000000000" pitchFamily="2" charset="0"/>
                <a:ea typeface="Roboto Light" panose="02000000000000000000" pitchFamily="2" charset="0"/>
                <a:cs typeface="Arial"/>
              </a:endParaRPr>
            </a:p>
          </p:txBody>
        </p:sp>
        <p:sp>
          <p:nvSpPr>
            <p:cNvPr id="1060" name="Shape 165">
              <a:extLst>
                <a:ext uri="{FF2B5EF4-FFF2-40B4-BE49-F238E27FC236}">
                  <a16:creationId xmlns:a16="http://schemas.microsoft.com/office/drawing/2014/main" id="{12A3B2CA-FD66-F295-FCB1-5A6FB76DD8B0}"/>
                </a:ext>
              </a:extLst>
            </p:cNvPr>
            <p:cNvSpPr/>
            <p:nvPr/>
          </p:nvSpPr>
          <p:spPr>
            <a:xfrm>
              <a:off x="3204913" y="3287788"/>
              <a:ext cx="1669959" cy="236681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6326"/>
                  </a:lnTo>
                  <a:cubicBezTo>
                    <a:pt x="15927" y="2542"/>
                    <a:pt x="8356" y="171"/>
                    <a:pt x="0" y="0"/>
                  </a:cubicBezTo>
                  <a:close/>
                </a:path>
              </a:pathLst>
            </a:custGeom>
            <a:solidFill>
              <a:srgbClr val="263035"/>
            </a:solidFill>
            <a:ln w="12700">
              <a:miter lim="400000"/>
            </a:ln>
          </p:spPr>
          <p:txBody>
            <a:bodyPr lIns="38090" tIns="38090" rIns="38090" bIns="38090" anchor="ctr"/>
            <a:lstStyle/>
            <a:p>
              <a:pPr defTabSz="457108">
                <a:defRPr sz="3000">
                  <a:solidFill>
                    <a:srgbClr val="FFFFFF"/>
                  </a:solidFill>
                  <a:effectLst>
                    <a:outerShdw blurRad="38100" dist="12700" dir="5400000" rotWithShape="0">
                      <a:srgbClr val="000000">
                        <a:alpha val="50000"/>
                      </a:srgbClr>
                    </a:outerShdw>
                  </a:effectLst>
                </a:defRPr>
              </a:pPr>
              <a:endParaRPr sz="2800">
                <a:solidFill>
                  <a:srgbClr val="FFFFFF"/>
                </a:solidFill>
                <a:effectLst>
                  <a:outerShdw blurRad="38100" dist="12700" dir="5400000" rotWithShape="0">
                    <a:srgbClr val="000000">
                      <a:alpha val="50000"/>
                    </a:srgbClr>
                  </a:outerShdw>
                </a:effectLst>
                <a:latin typeface="Roboto Light" panose="02000000000000000000" pitchFamily="2" charset="0"/>
                <a:ea typeface="Roboto Light" panose="02000000000000000000" pitchFamily="2" charset="0"/>
                <a:cs typeface="Arial"/>
              </a:endParaRPr>
            </a:p>
          </p:txBody>
        </p:sp>
        <p:sp>
          <p:nvSpPr>
            <p:cNvPr id="1061" name="Shape 166">
              <a:extLst>
                <a:ext uri="{FF2B5EF4-FFF2-40B4-BE49-F238E27FC236}">
                  <a16:creationId xmlns:a16="http://schemas.microsoft.com/office/drawing/2014/main" id="{C4968976-A3AF-B2C1-C897-25A6A15A029E}"/>
                </a:ext>
              </a:extLst>
            </p:cNvPr>
            <p:cNvSpPr/>
            <p:nvPr/>
          </p:nvSpPr>
          <p:spPr>
            <a:xfrm>
              <a:off x="613865" y="4079244"/>
              <a:ext cx="2361592" cy="167355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6326" y="0"/>
                  </a:lnTo>
                  <a:cubicBezTo>
                    <a:pt x="2542" y="5673"/>
                    <a:pt x="171" y="13246"/>
                    <a:pt x="0" y="21600"/>
                  </a:cubicBezTo>
                  <a:cubicBezTo>
                    <a:pt x="0" y="21600"/>
                    <a:pt x="21600" y="21600"/>
                    <a:pt x="21600" y="21600"/>
                  </a:cubicBezTo>
                  <a:close/>
                </a:path>
              </a:pathLst>
            </a:custGeom>
            <a:solidFill>
              <a:srgbClr val="FFC000"/>
            </a:solidFill>
            <a:ln w="12700">
              <a:miter lim="400000"/>
            </a:ln>
          </p:spPr>
          <p:txBody>
            <a:bodyPr lIns="38090" tIns="38090" rIns="38090" bIns="38090" anchor="ctr"/>
            <a:lstStyle/>
            <a:p>
              <a:pPr defTabSz="457108">
                <a:defRPr sz="3000">
                  <a:solidFill>
                    <a:srgbClr val="FFFFFF"/>
                  </a:solidFill>
                  <a:effectLst>
                    <a:outerShdw blurRad="38100" dist="12700" dir="5400000" rotWithShape="0">
                      <a:srgbClr val="000000">
                        <a:alpha val="50000"/>
                      </a:srgbClr>
                    </a:outerShdw>
                  </a:effectLst>
                </a:defRPr>
              </a:pPr>
              <a:endParaRPr sz="2800">
                <a:solidFill>
                  <a:srgbClr val="FFFFFF"/>
                </a:solidFill>
                <a:effectLst>
                  <a:outerShdw blurRad="38100" dist="12700" dir="5400000" rotWithShape="0">
                    <a:srgbClr val="000000">
                      <a:alpha val="50000"/>
                    </a:srgbClr>
                  </a:outerShdw>
                </a:effectLst>
                <a:latin typeface="Roboto Light" panose="02000000000000000000" pitchFamily="2" charset="0"/>
                <a:ea typeface="Roboto Light" panose="02000000000000000000" pitchFamily="2" charset="0"/>
                <a:cs typeface="Arial"/>
              </a:endParaRPr>
            </a:p>
          </p:txBody>
        </p:sp>
        <p:sp>
          <p:nvSpPr>
            <p:cNvPr id="1062" name="Shape 167">
              <a:extLst>
                <a:ext uri="{FF2B5EF4-FFF2-40B4-BE49-F238E27FC236}">
                  <a16:creationId xmlns:a16="http://schemas.microsoft.com/office/drawing/2014/main" id="{3399BF38-8630-21E7-9D80-E7FA57BBBFDA}"/>
                </a:ext>
              </a:extLst>
            </p:cNvPr>
            <p:cNvSpPr/>
            <p:nvPr/>
          </p:nvSpPr>
          <p:spPr>
            <a:xfrm>
              <a:off x="613865" y="5915524"/>
              <a:ext cx="2361592" cy="167369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cubicBezTo>
                    <a:pt x="171" y="8355"/>
                    <a:pt x="2542" y="15927"/>
                    <a:pt x="6326" y="21600"/>
                  </a:cubicBezTo>
                  <a:cubicBezTo>
                    <a:pt x="6326" y="21600"/>
                    <a:pt x="21600" y="0"/>
                    <a:pt x="21600" y="0"/>
                  </a:cubicBezTo>
                  <a:close/>
                </a:path>
              </a:pathLst>
            </a:custGeom>
            <a:solidFill>
              <a:srgbClr val="263035"/>
            </a:solidFill>
            <a:ln w="12700">
              <a:miter lim="400000"/>
            </a:ln>
          </p:spPr>
          <p:txBody>
            <a:bodyPr lIns="38090" tIns="38090" rIns="38090" bIns="38090" anchor="ctr"/>
            <a:lstStyle/>
            <a:p>
              <a:pPr defTabSz="457108">
                <a:defRPr sz="3000">
                  <a:solidFill>
                    <a:srgbClr val="FFFFFF"/>
                  </a:solidFill>
                  <a:effectLst>
                    <a:outerShdw blurRad="38100" dist="12700" dir="5400000" rotWithShape="0">
                      <a:srgbClr val="000000">
                        <a:alpha val="50000"/>
                      </a:srgbClr>
                    </a:outerShdw>
                  </a:effectLst>
                </a:defRPr>
              </a:pPr>
              <a:endParaRPr sz="2800">
                <a:solidFill>
                  <a:srgbClr val="FFFFFF"/>
                </a:solidFill>
                <a:effectLst>
                  <a:outerShdw blurRad="38100" dist="12700" dir="5400000" rotWithShape="0">
                    <a:srgbClr val="000000">
                      <a:alpha val="50000"/>
                    </a:srgbClr>
                  </a:outerShdw>
                </a:effectLst>
                <a:latin typeface="Roboto Light" panose="02000000000000000000" pitchFamily="2" charset="0"/>
                <a:ea typeface="Roboto Light" panose="02000000000000000000" pitchFamily="2" charset="0"/>
                <a:cs typeface="Arial"/>
              </a:endParaRPr>
            </a:p>
          </p:txBody>
        </p:sp>
        <p:sp>
          <p:nvSpPr>
            <p:cNvPr id="1063" name="Shape 168">
              <a:extLst>
                <a:ext uri="{FF2B5EF4-FFF2-40B4-BE49-F238E27FC236}">
                  <a16:creationId xmlns:a16="http://schemas.microsoft.com/office/drawing/2014/main" id="{A3002A58-582E-575E-AC91-B7A9A46F7229}"/>
                </a:ext>
              </a:extLst>
            </p:cNvPr>
            <p:cNvSpPr/>
            <p:nvPr/>
          </p:nvSpPr>
          <p:spPr>
            <a:xfrm>
              <a:off x="1397303" y="6026879"/>
              <a:ext cx="1669956" cy="236668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5274"/>
                  </a:lnTo>
                  <a:cubicBezTo>
                    <a:pt x="5673" y="19058"/>
                    <a:pt x="13244" y="21429"/>
                    <a:pt x="21600" y="21600"/>
                  </a:cubicBezTo>
                  <a:cubicBezTo>
                    <a:pt x="21600" y="21600"/>
                    <a:pt x="21600" y="0"/>
                    <a:pt x="21600" y="0"/>
                  </a:cubicBezTo>
                  <a:close/>
                </a:path>
              </a:pathLst>
            </a:custGeom>
            <a:solidFill>
              <a:srgbClr val="263035"/>
            </a:solidFill>
            <a:ln w="12700">
              <a:miter lim="400000"/>
            </a:ln>
          </p:spPr>
          <p:txBody>
            <a:bodyPr lIns="38090" tIns="38090" rIns="38090" bIns="38090" anchor="ctr"/>
            <a:lstStyle/>
            <a:p>
              <a:pPr defTabSz="457108">
                <a:defRPr sz="3000">
                  <a:solidFill>
                    <a:srgbClr val="FFFFFF"/>
                  </a:solidFill>
                  <a:effectLst>
                    <a:outerShdw blurRad="38100" dist="12700" dir="5400000" rotWithShape="0">
                      <a:srgbClr val="000000">
                        <a:alpha val="50000"/>
                      </a:srgbClr>
                    </a:outerShdw>
                  </a:effectLst>
                </a:defRPr>
              </a:pPr>
              <a:endParaRPr sz="2800">
                <a:solidFill>
                  <a:srgbClr val="FFFFFF"/>
                </a:solidFill>
                <a:effectLst>
                  <a:outerShdw blurRad="38100" dist="12700" dir="5400000" rotWithShape="0">
                    <a:srgbClr val="000000">
                      <a:alpha val="50000"/>
                    </a:srgbClr>
                  </a:outerShdw>
                </a:effectLst>
                <a:latin typeface="Roboto Light" panose="02000000000000000000" pitchFamily="2" charset="0"/>
                <a:ea typeface="Roboto Light" panose="02000000000000000000" pitchFamily="2" charset="0"/>
                <a:cs typeface="Arial"/>
              </a:endParaRPr>
            </a:p>
          </p:txBody>
        </p:sp>
        <p:sp>
          <p:nvSpPr>
            <p:cNvPr id="1064" name="Shape 169">
              <a:extLst>
                <a:ext uri="{FF2B5EF4-FFF2-40B4-BE49-F238E27FC236}">
                  <a16:creationId xmlns:a16="http://schemas.microsoft.com/office/drawing/2014/main" id="{F98274ED-8F89-E7B9-A3EE-A3B107950F28}"/>
                </a:ext>
              </a:extLst>
            </p:cNvPr>
            <p:cNvSpPr/>
            <p:nvPr/>
          </p:nvSpPr>
          <p:spPr>
            <a:xfrm>
              <a:off x="3303675" y="5915524"/>
              <a:ext cx="2361592" cy="167369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5274" y="21600"/>
                  </a:lnTo>
                  <a:cubicBezTo>
                    <a:pt x="19058" y="15927"/>
                    <a:pt x="21429" y="8355"/>
                    <a:pt x="21600" y="0"/>
                  </a:cubicBezTo>
                  <a:cubicBezTo>
                    <a:pt x="21600" y="0"/>
                    <a:pt x="0" y="0"/>
                    <a:pt x="0" y="0"/>
                  </a:cubicBezTo>
                  <a:close/>
                </a:path>
              </a:pathLst>
            </a:custGeom>
            <a:solidFill>
              <a:srgbClr val="263035"/>
            </a:solidFill>
            <a:ln w="12700">
              <a:miter lim="400000"/>
            </a:ln>
          </p:spPr>
          <p:txBody>
            <a:bodyPr lIns="38090" tIns="38090" rIns="38090" bIns="38090" anchor="ctr"/>
            <a:lstStyle/>
            <a:p>
              <a:pPr defTabSz="457108">
                <a:defRPr sz="3000">
                  <a:solidFill>
                    <a:srgbClr val="FFFFFF"/>
                  </a:solidFill>
                  <a:effectLst>
                    <a:outerShdw blurRad="38100" dist="12700" dir="5400000" rotWithShape="0">
                      <a:srgbClr val="000000">
                        <a:alpha val="50000"/>
                      </a:srgbClr>
                    </a:outerShdw>
                  </a:effectLst>
                </a:defRPr>
              </a:pPr>
              <a:endParaRPr sz="2800">
                <a:solidFill>
                  <a:srgbClr val="FFFFFF"/>
                </a:solidFill>
                <a:effectLst>
                  <a:outerShdw blurRad="38100" dist="12700" dir="5400000" rotWithShape="0">
                    <a:srgbClr val="000000">
                      <a:alpha val="50000"/>
                    </a:srgbClr>
                  </a:outerShdw>
                </a:effectLst>
                <a:latin typeface="Roboto Light" panose="02000000000000000000" pitchFamily="2" charset="0"/>
                <a:ea typeface="Roboto Light" panose="02000000000000000000" pitchFamily="2" charset="0"/>
                <a:cs typeface="Arial"/>
              </a:endParaRPr>
            </a:p>
          </p:txBody>
        </p:sp>
        <p:sp>
          <p:nvSpPr>
            <p:cNvPr id="1065" name="Shape 170">
              <a:extLst>
                <a:ext uri="{FF2B5EF4-FFF2-40B4-BE49-F238E27FC236}">
                  <a16:creationId xmlns:a16="http://schemas.microsoft.com/office/drawing/2014/main" id="{47914FA0-66F7-40FE-021C-F4374D2D6657}"/>
                </a:ext>
              </a:extLst>
            </p:cNvPr>
            <p:cNvSpPr/>
            <p:nvPr/>
          </p:nvSpPr>
          <p:spPr>
            <a:xfrm>
              <a:off x="3303675" y="4103909"/>
              <a:ext cx="2361592" cy="167355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cubicBezTo>
                    <a:pt x="21429" y="13246"/>
                    <a:pt x="19058" y="5673"/>
                    <a:pt x="15274" y="0"/>
                  </a:cubicBezTo>
                  <a:cubicBezTo>
                    <a:pt x="15274" y="0"/>
                    <a:pt x="0" y="21600"/>
                    <a:pt x="0" y="21600"/>
                  </a:cubicBezTo>
                  <a:close/>
                </a:path>
              </a:pathLst>
            </a:custGeom>
            <a:solidFill>
              <a:srgbClr val="263035"/>
            </a:solidFill>
            <a:ln w="12700">
              <a:miter lim="400000"/>
            </a:ln>
          </p:spPr>
          <p:txBody>
            <a:bodyPr lIns="38090" tIns="38090" rIns="38090" bIns="38090" anchor="ctr"/>
            <a:lstStyle/>
            <a:p>
              <a:pPr defTabSz="457108">
                <a:defRPr sz="3000">
                  <a:solidFill>
                    <a:srgbClr val="FFFFFF"/>
                  </a:solidFill>
                  <a:effectLst>
                    <a:outerShdw blurRad="38100" dist="12700" dir="5400000" rotWithShape="0">
                      <a:srgbClr val="000000">
                        <a:alpha val="50000"/>
                      </a:srgbClr>
                    </a:outerShdw>
                  </a:effectLst>
                </a:defRPr>
              </a:pPr>
              <a:endParaRPr sz="2800">
                <a:solidFill>
                  <a:srgbClr val="FFFFFF"/>
                </a:solidFill>
                <a:effectLst>
                  <a:outerShdw blurRad="38100" dist="12700" dir="5400000" rotWithShape="0">
                    <a:srgbClr val="000000">
                      <a:alpha val="50000"/>
                    </a:srgbClr>
                  </a:outerShdw>
                </a:effectLst>
                <a:latin typeface="Roboto Light" panose="02000000000000000000" pitchFamily="2" charset="0"/>
                <a:ea typeface="Roboto Light" panose="02000000000000000000" pitchFamily="2" charset="0"/>
                <a:cs typeface="Arial"/>
              </a:endParaRPr>
            </a:p>
          </p:txBody>
        </p:sp>
        <p:sp>
          <p:nvSpPr>
            <p:cNvPr id="1066" name="Shape 171">
              <a:extLst>
                <a:ext uri="{FF2B5EF4-FFF2-40B4-BE49-F238E27FC236}">
                  <a16:creationId xmlns:a16="http://schemas.microsoft.com/office/drawing/2014/main" id="{3248BCE5-7229-0397-8389-662044D8733A}"/>
                </a:ext>
              </a:extLst>
            </p:cNvPr>
            <p:cNvSpPr/>
            <p:nvPr/>
          </p:nvSpPr>
          <p:spPr>
            <a:xfrm>
              <a:off x="3204913" y="6039212"/>
              <a:ext cx="1669959" cy="236667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cubicBezTo>
                    <a:pt x="8356" y="21429"/>
                    <a:pt x="15927" y="19058"/>
                    <a:pt x="21600" y="15274"/>
                  </a:cubicBezTo>
                  <a:cubicBezTo>
                    <a:pt x="21600" y="15274"/>
                    <a:pt x="0" y="0"/>
                    <a:pt x="0" y="0"/>
                  </a:cubicBezTo>
                  <a:close/>
                </a:path>
              </a:pathLst>
            </a:custGeom>
            <a:solidFill>
              <a:srgbClr val="263035"/>
            </a:solidFill>
            <a:ln w="12700">
              <a:miter lim="400000"/>
            </a:ln>
          </p:spPr>
          <p:txBody>
            <a:bodyPr lIns="38090" tIns="38090" rIns="38090" bIns="38090" anchor="ctr"/>
            <a:lstStyle/>
            <a:p>
              <a:pPr defTabSz="457108">
                <a:defRPr sz="3000">
                  <a:solidFill>
                    <a:srgbClr val="FFFFFF"/>
                  </a:solidFill>
                  <a:effectLst>
                    <a:outerShdw blurRad="38100" dist="12700" dir="5400000" rotWithShape="0">
                      <a:srgbClr val="000000">
                        <a:alpha val="50000"/>
                      </a:srgbClr>
                    </a:outerShdw>
                  </a:effectLst>
                </a:defRPr>
              </a:pPr>
              <a:endParaRPr sz="2800">
                <a:solidFill>
                  <a:srgbClr val="FFFFFF"/>
                </a:solidFill>
                <a:effectLst>
                  <a:outerShdw blurRad="38100" dist="12700" dir="5400000" rotWithShape="0">
                    <a:srgbClr val="000000">
                      <a:alpha val="50000"/>
                    </a:srgbClr>
                  </a:outerShdw>
                </a:effectLst>
                <a:latin typeface="Roboto Light" panose="02000000000000000000" pitchFamily="2" charset="0"/>
                <a:ea typeface="Roboto Light" panose="02000000000000000000" pitchFamily="2" charset="0"/>
                <a:cs typeface="Arial"/>
              </a:endParaRPr>
            </a:p>
          </p:txBody>
        </p:sp>
        <p:sp>
          <p:nvSpPr>
            <p:cNvPr id="1067" name="Shape 172">
              <a:extLst>
                <a:ext uri="{FF2B5EF4-FFF2-40B4-BE49-F238E27FC236}">
                  <a16:creationId xmlns:a16="http://schemas.microsoft.com/office/drawing/2014/main" id="{CFD0253C-2511-23AF-E1DB-7BFA27A159CF}"/>
                </a:ext>
              </a:extLst>
            </p:cNvPr>
            <p:cNvSpPr/>
            <p:nvPr/>
          </p:nvSpPr>
          <p:spPr>
            <a:xfrm>
              <a:off x="1440521" y="4147255"/>
              <a:ext cx="3393330" cy="3401181"/>
            </a:xfrm>
            <a:prstGeom prst="ellipse">
              <a:avLst/>
            </a:prstGeom>
            <a:solidFill>
              <a:srgbClr val="263035"/>
            </a:solidFill>
            <a:ln w="12700">
              <a:miter lim="400000"/>
            </a:ln>
          </p:spPr>
          <p:txBody>
            <a:bodyPr lIns="38090" tIns="38090" rIns="38090" bIns="38090" anchor="ctr"/>
            <a:lstStyle/>
            <a:p>
              <a:pPr defTabSz="457108">
                <a:defRPr sz="3000">
                  <a:solidFill>
                    <a:srgbClr val="FFFFFF"/>
                  </a:solidFill>
                  <a:effectLst>
                    <a:outerShdw blurRad="38100" dist="12700" dir="5400000" rotWithShape="0">
                      <a:srgbClr val="000000">
                        <a:alpha val="50000"/>
                      </a:srgbClr>
                    </a:outerShdw>
                  </a:effectLst>
                </a:defRPr>
              </a:pPr>
              <a:endParaRPr sz="2800">
                <a:solidFill>
                  <a:srgbClr val="FFFFFF"/>
                </a:solidFill>
                <a:effectLst>
                  <a:outerShdw blurRad="38100" dist="12700" dir="5400000" rotWithShape="0">
                    <a:srgbClr val="000000">
                      <a:alpha val="50000"/>
                    </a:srgbClr>
                  </a:outerShdw>
                </a:effectLst>
                <a:latin typeface="Roboto Light" panose="02000000000000000000" pitchFamily="2" charset="0"/>
                <a:ea typeface="Roboto Light" panose="02000000000000000000" pitchFamily="2" charset="0"/>
                <a:cs typeface="Arial"/>
              </a:endParaRPr>
            </a:p>
          </p:txBody>
        </p:sp>
        <p:sp>
          <p:nvSpPr>
            <p:cNvPr id="1068" name="Shape 173">
              <a:extLst>
                <a:ext uri="{FF2B5EF4-FFF2-40B4-BE49-F238E27FC236}">
                  <a16:creationId xmlns:a16="http://schemas.microsoft.com/office/drawing/2014/main" id="{EBFF07FB-A8A3-9754-7A7C-60F466F1A0F7}"/>
                </a:ext>
              </a:extLst>
            </p:cNvPr>
            <p:cNvSpPr/>
            <p:nvPr/>
          </p:nvSpPr>
          <p:spPr>
            <a:xfrm>
              <a:off x="1844681" y="4557057"/>
              <a:ext cx="2587301" cy="2577551"/>
            </a:xfrm>
            <a:prstGeom prst="ellipse">
              <a:avLst/>
            </a:prstGeom>
            <a:solidFill>
              <a:schemeClr val="tx1"/>
            </a:solidFill>
            <a:ln w="12700">
              <a:miter lim="400000"/>
            </a:ln>
          </p:spPr>
          <p:txBody>
            <a:bodyPr lIns="50786" tIns="50786" rIns="50786" bIns="50786" anchor="ctr"/>
            <a:lstStyle/>
            <a:p>
              <a:pPr defTabSz="554382">
                <a:defRPr sz="3600" b="1">
                  <a:solidFill>
                    <a:srgbClr val="FFFFFF"/>
                  </a:solidFill>
                  <a:effectLst>
                    <a:outerShdw blurRad="38100" dist="12700" dir="5400000" rotWithShape="0">
                      <a:srgbClr val="000000">
                        <a:alpha val="50000"/>
                      </a:srgbClr>
                    </a:outerShdw>
                  </a:effectLst>
                  <a:latin typeface="Helvetica Neue"/>
                  <a:ea typeface="Helvetica Neue"/>
                  <a:cs typeface="Helvetica Neue"/>
                  <a:sym typeface="Helvetica Neue"/>
                </a:defRPr>
              </a:pPr>
              <a:endParaRPr sz="3200" b="1">
                <a:solidFill>
                  <a:srgbClr val="FFFFFF"/>
                </a:solidFill>
                <a:effectLst>
                  <a:outerShdw blurRad="38100" dist="12700" dir="5400000" rotWithShape="0">
                    <a:srgbClr val="000000">
                      <a:alpha val="50000"/>
                    </a:srgbClr>
                  </a:outerShdw>
                </a:effectLst>
                <a:latin typeface="Roboto Light" panose="02000000000000000000" pitchFamily="2" charset="0"/>
                <a:ea typeface="Roboto Light" panose="02000000000000000000" pitchFamily="2" charset="0"/>
                <a:cs typeface="Arial"/>
                <a:sym typeface="Helvetica Neue"/>
              </a:endParaRPr>
            </a:p>
          </p:txBody>
        </p:sp>
        <p:sp>
          <p:nvSpPr>
            <p:cNvPr id="1069" name="Shape 205">
              <a:extLst>
                <a:ext uri="{FF2B5EF4-FFF2-40B4-BE49-F238E27FC236}">
                  <a16:creationId xmlns:a16="http://schemas.microsoft.com/office/drawing/2014/main" id="{6C0F25E2-D255-1BAB-E66B-FAE79131176B}"/>
                </a:ext>
              </a:extLst>
            </p:cNvPr>
            <p:cNvSpPr/>
            <p:nvPr/>
          </p:nvSpPr>
          <p:spPr>
            <a:xfrm>
              <a:off x="2142928" y="4852827"/>
              <a:ext cx="2712265" cy="1998751"/>
            </a:xfrm>
            <a:prstGeom prst="rect">
              <a:avLst/>
            </a:prstGeom>
            <a:ln w="12700">
              <a:miter lim="400000"/>
            </a:ln>
            <a:extLst>
              <a:ext uri="{C572A759-6A51-4108-AA02-DFA0A04FC94B}">
                <ma14:wrappingTextBoxFlag xmlns="" xmlns:ma14="http://schemas.microsoft.com/office/mac/drawingml/2011/main" val="1"/>
              </a:ext>
            </a:extLst>
          </p:spPr>
          <p:txBody>
            <a:bodyPr wrap="square" lIns="50786" tIns="50786" rIns="50786" bIns="50786" anchor="ctr">
              <a:spAutoFit/>
            </a:bodyPr>
            <a:lstStyle>
              <a:lvl1pPr defTabSz="622300">
                <a:defRPr sz="9600" b="1">
                  <a:solidFill>
                    <a:srgbClr val="FFFFFF"/>
                  </a:solidFill>
                  <a:latin typeface="Helvetica"/>
                  <a:ea typeface="Helvetica"/>
                  <a:cs typeface="Helvetica"/>
                  <a:sym typeface="Helvetica"/>
                </a:defRPr>
              </a:lvl1pPr>
            </a:lstStyle>
            <a:p>
              <a:pPr defTabSz="622176"/>
              <a:r>
                <a:rPr lang="en-CA" sz="1800" dirty="0">
                  <a:solidFill>
                    <a:srgbClr val="FFFFFF">
                      <a:lumMod val="85000"/>
                    </a:srgbClr>
                  </a:solidFill>
                  <a:latin typeface="Exo" pitchFamily="2" charset="77"/>
                  <a:ea typeface="Bebas Neue Bold"/>
                  <a:cs typeface="Bebas Neue Bold"/>
                </a:rPr>
                <a:t>23</a:t>
              </a:r>
              <a:r>
                <a:rPr sz="1600" baseline="30000" dirty="0">
                  <a:solidFill>
                    <a:srgbClr val="FFFFFF">
                      <a:lumMod val="85000"/>
                    </a:srgbClr>
                  </a:solidFill>
                  <a:latin typeface="Exo" pitchFamily="2" charset="77"/>
                  <a:ea typeface="Bebas Neue Bold"/>
                  <a:cs typeface="Bebas Neue Bold"/>
                </a:rPr>
                <a:t>%</a:t>
              </a:r>
              <a:endParaRPr sz="1800" baseline="30000" dirty="0">
                <a:solidFill>
                  <a:srgbClr val="FFFFFF">
                    <a:lumMod val="85000"/>
                  </a:srgbClr>
                </a:solidFill>
                <a:latin typeface="Exo" pitchFamily="2" charset="77"/>
                <a:ea typeface="Bebas Neue Bold"/>
                <a:cs typeface="Bebas Neue Bold"/>
              </a:endParaRPr>
            </a:p>
          </p:txBody>
        </p:sp>
      </p:grpSp>
      <p:pic>
        <p:nvPicPr>
          <p:cNvPr id="8" name="Picture 7" descr="A diagram with arrows and text&#10;&#10;AI-generated content may be incorrect.">
            <a:extLst>
              <a:ext uri="{FF2B5EF4-FFF2-40B4-BE49-F238E27FC236}">
                <a16:creationId xmlns:a16="http://schemas.microsoft.com/office/drawing/2014/main" id="{A519BA7A-86A6-0576-8A63-D42278A515F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127890" y="1061805"/>
            <a:ext cx="3558157" cy="1478544"/>
          </a:xfrm>
          <a:prstGeom prst="rect">
            <a:avLst/>
          </a:prstGeom>
        </p:spPr>
      </p:pic>
    </p:spTree>
    <p:extLst>
      <p:ext uri="{BB962C8B-B14F-4D97-AF65-F5344CB8AC3E}">
        <p14:creationId xmlns:p14="http://schemas.microsoft.com/office/powerpoint/2010/main" val="42125532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675267" y="4031788"/>
            <a:ext cx="1768830" cy="369332"/>
          </a:xfrm>
          <a:prstGeom prst="rect">
            <a:avLst/>
          </a:prstGeom>
          <a:noFill/>
        </p:spPr>
        <p:txBody>
          <a:bodyPr wrap="square" lIns="0" tIns="0" rIns="0" bIns="0" rtlCol="0" anchor="ctr" anchorCtr="0">
            <a:spAutoFit/>
          </a:bodyPr>
          <a:lstStyle/>
          <a:p>
            <a:pPr marL="0" marR="0" lvl="0" indent="0" defTabSz="554492" rtl="0" eaLnBrk="1" fontAlgn="auto" latinLnBrk="0" hangingPunct="1">
              <a:lnSpc>
                <a:spcPct val="100000"/>
              </a:lnSpc>
              <a:spcBef>
                <a:spcPts val="0"/>
              </a:spcBef>
              <a:spcAft>
                <a:spcPts val="0"/>
              </a:spcAft>
              <a:buClrTx/>
              <a:buSzTx/>
              <a:buFontTx/>
              <a:buNone/>
              <a:tabLst/>
              <a:defRPr/>
            </a:pPr>
            <a:r>
              <a:rPr lang="en-US" sz="1200">
                <a:solidFill>
                  <a:schemeClr val="tx1">
                    <a:lumMod val="50000"/>
                  </a:schemeClr>
                </a:solidFill>
                <a:latin typeface="+mj-lt"/>
                <a:ea typeface="Roboto Light" panose="02000000000000000000" pitchFamily="2" charset="0"/>
              </a:rPr>
              <a:t>CIO, Oregon Public Utility Commission</a:t>
            </a:r>
          </a:p>
        </p:txBody>
      </p:sp>
      <p:sp>
        <p:nvSpPr>
          <p:cNvPr id="9" name="TextBox 8"/>
          <p:cNvSpPr txBox="1"/>
          <p:nvPr/>
        </p:nvSpPr>
        <p:spPr>
          <a:xfrm>
            <a:off x="675267" y="3713797"/>
            <a:ext cx="692497" cy="246221"/>
          </a:xfrm>
          <a:prstGeom prst="rect">
            <a:avLst/>
          </a:prstGeom>
          <a:noFill/>
        </p:spPr>
        <p:txBody>
          <a:bodyPr wrap="none" lIns="0" tIns="0" rIns="0" bIns="0" rtlCol="0">
            <a:spAutoFit/>
          </a:bodyPr>
          <a:lstStyle/>
          <a:p>
            <a:pPr marL="0" marR="0" lvl="0" indent="0"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tx2"/>
                </a:solidFill>
                <a:effectLst/>
                <a:uLnTx/>
                <a:uFillTx/>
                <a:ea typeface="Source Sans Pro" panose="020B0503030403020204" pitchFamily="34" charset="0"/>
                <a:cs typeface="Noto Sans SemiBold" panose="020B0502040504020204" pitchFamily="34" charset="0"/>
              </a:rPr>
              <a:t>Qing Liu</a:t>
            </a:r>
          </a:p>
        </p:txBody>
      </p:sp>
      <p:sp>
        <p:nvSpPr>
          <p:cNvPr id="30" name="Rectangle 29">
            <a:extLst>
              <a:ext uri="{FF2B5EF4-FFF2-40B4-BE49-F238E27FC236}">
                <a16:creationId xmlns:a16="http://schemas.microsoft.com/office/drawing/2014/main" id="{90D25E7A-B973-804B-BC6E-EE30E3D74AED}"/>
              </a:ext>
            </a:extLst>
          </p:cNvPr>
          <p:cNvSpPr/>
          <p:nvPr/>
        </p:nvSpPr>
        <p:spPr>
          <a:xfrm>
            <a:off x="7660489" y="1466608"/>
            <a:ext cx="3857832" cy="2811026"/>
          </a:xfrm>
          <a:prstGeom prst="rect">
            <a:avLst/>
          </a:prstGeom>
        </p:spPr>
        <p:txBody>
          <a:bodyPr wrap="square" lIns="0" tIns="0" rIns="0" bIns="0" anchor="ctr">
            <a:spAutoFit/>
          </a:bodyPr>
          <a:lstStyle/>
          <a:p>
            <a:pPr marL="0" marR="0" lvl="0" indent="0" algn="l" defTabSz="554492" rtl="0" eaLnBrk="1" fontAlgn="auto" latinLnBrk="0" hangingPunct="1">
              <a:spcBef>
                <a:spcPts val="0"/>
              </a:spcBef>
              <a:spcAft>
                <a:spcPts val="800"/>
              </a:spcAft>
              <a:buClrTx/>
              <a:buSzTx/>
              <a:buFontTx/>
              <a:buNone/>
              <a:tabLst/>
              <a:defRPr/>
            </a:pPr>
            <a:r>
              <a:rPr kumimoji="0" lang="en-US" sz="1600" b="1" u="none" strike="noStrike" kern="1200" cap="none" spc="0" normalizeH="0" baseline="0" noProof="0">
                <a:ln>
                  <a:noFill/>
                </a:ln>
                <a:solidFill>
                  <a:schemeClr val="tx2"/>
                </a:solidFill>
                <a:effectLst/>
                <a:uLnTx/>
                <a:uFillTx/>
                <a:ea typeface="Source Sans Pro" panose="020B0503030403020204" pitchFamily="34" charset="0"/>
                <a:cs typeface="Lato Light" panose="020F0502020204030203" pitchFamily="34" charset="0"/>
              </a:rPr>
              <a:t>Info-Tech’s insight for an effective IT strategy</a:t>
            </a:r>
            <a:br>
              <a:rPr kumimoji="0" lang="en-US" sz="1600" b="1" u="none" strike="noStrike" kern="1200" cap="none" spc="0" normalizeH="0" baseline="0" noProof="0">
                <a:ln>
                  <a:noFill/>
                </a:ln>
                <a:solidFill>
                  <a:schemeClr val="tx2"/>
                </a:solidFill>
                <a:effectLst/>
                <a:uLnTx/>
                <a:uFillTx/>
                <a:ea typeface="Source Sans Pro" panose="020B0503030403020204" pitchFamily="34" charset="0"/>
                <a:cs typeface="Lato Light" panose="020F0502020204030203" pitchFamily="34" charset="0"/>
              </a:rPr>
            </a:br>
            <a:endParaRPr kumimoji="0" lang="en-US" sz="1600" b="1" u="none" strike="noStrike" kern="1200" cap="none" spc="0" normalizeH="0" baseline="0" noProof="0">
              <a:ln>
                <a:noFill/>
              </a:ln>
              <a:solidFill>
                <a:schemeClr val="tx2"/>
              </a:solidFill>
              <a:effectLst/>
              <a:uLnTx/>
              <a:uFillTx/>
              <a:ea typeface="Source Sans Pro" panose="020B0503030403020204" pitchFamily="34" charset="0"/>
              <a:cs typeface="Lato Light" panose="020F0502020204030203" pitchFamily="34" charset="0"/>
            </a:endParaRPr>
          </a:p>
          <a:p>
            <a:pPr marL="285750" marR="0" lvl="0" indent="-285750" algn="l" defTabSz="554492" rtl="0" eaLnBrk="1" fontAlgn="auto" latinLnBrk="0" hangingPunct="1">
              <a:spcBef>
                <a:spcPts val="0"/>
              </a:spcBef>
              <a:spcAft>
                <a:spcPts val="0"/>
              </a:spcAft>
              <a:buClrTx/>
              <a:buSzTx/>
              <a:buFont typeface="Arial" panose="020B0604020202020204" pitchFamily="34" charset="0"/>
              <a:buChar char="•"/>
              <a:tabLst/>
              <a:defRPr/>
            </a:pPr>
            <a:r>
              <a:rPr kumimoji="0" lang="en-US" sz="1200" u="none" strike="noStrike" kern="1200" cap="none" spc="0" normalizeH="0" baseline="0" noProof="0">
                <a:ln>
                  <a:noFill/>
                </a:ln>
                <a:solidFill>
                  <a:schemeClr val="tx1">
                    <a:lumMod val="50000"/>
                  </a:schemeClr>
                </a:solidFill>
                <a:effectLst/>
                <a:uLnTx/>
                <a:uFillTx/>
                <a:ea typeface="Roboto Light" panose="02000000000000000000" pitchFamily="2" charset="0"/>
                <a:cs typeface="Lato Light" panose="020F0502020204030203" pitchFamily="34" charset="0"/>
              </a:rPr>
              <a:t>Everything IT does should support the business. A list of projects is not a strategic plan. A good strategy clearly links IT initiatives to business goals.</a:t>
            </a:r>
            <a:br>
              <a:rPr kumimoji="0" lang="en-US" sz="1200" u="none" strike="noStrike" kern="1200" cap="none" spc="0" normalizeH="0" baseline="0" noProof="0">
                <a:ln>
                  <a:noFill/>
                </a:ln>
                <a:solidFill>
                  <a:schemeClr val="tx1">
                    <a:lumMod val="50000"/>
                  </a:schemeClr>
                </a:solidFill>
                <a:effectLst/>
                <a:uLnTx/>
                <a:uFillTx/>
                <a:ea typeface="Roboto Light" panose="02000000000000000000" pitchFamily="2" charset="0"/>
                <a:cs typeface="Lato Light" panose="020F0502020204030203" pitchFamily="34" charset="0"/>
              </a:rPr>
            </a:br>
            <a:endParaRPr kumimoji="0" lang="en-US" sz="1200" u="none" strike="noStrike" kern="1200" cap="none" spc="0" normalizeH="0" baseline="0" noProof="0">
              <a:ln>
                <a:noFill/>
              </a:ln>
              <a:solidFill>
                <a:schemeClr val="tx1">
                  <a:lumMod val="50000"/>
                </a:schemeClr>
              </a:solidFill>
              <a:effectLst/>
              <a:uLnTx/>
              <a:uFillTx/>
              <a:ea typeface="Roboto Light" panose="02000000000000000000" pitchFamily="2" charset="0"/>
              <a:cs typeface="Lato Light" panose="020F0502020204030203" pitchFamily="34" charset="0"/>
            </a:endParaRPr>
          </a:p>
          <a:p>
            <a:pPr marL="285750" marR="0" lvl="0" indent="-285750" algn="l" defTabSz="554492" rtl="0" eaLnBrk="1" fontAlgn="auto" latinLnBrk="0" hangingPunct="1">
              <a:spcBef>
                <a:spcPts val="0"/>
              </a:spcBef>
              <a:spcAft>
                <a:spcPts val="0"/>
              </a:spcAft>
              <a:buClrTx/>
              <a:buSzTx/>
              <a:buFont typeface="Arial" panose="020B0604020202020204" pitchFamily="34" charset="0"/>
              <a:buChar char="•"/>
              <a:tabLst/>
              <a:defRPr/>
            </a:pPr>
            <a:r>
              <a:rPr kumimoji="0" lang="en-US" sz="1200" u="none" strike="noStrike" kern="1200" cap="none" spc="0" normalizeH="0" baseline="0" noProof="0">
                <a:ln>
                  <a:noFill/>
                </a:ln>
                <a:solidFill>
                  <a:schemeClr val="tx1">
                    <a:lumMod val="50000"/>
                  </a:schemeClr>
                </a:solidFill>
                <a:effectLst/>
                <a:uLnTx/>
                <a:uFillTx/>
                <a:ea typeface="Roboto Light" panose="02000000000000000000" pitchFamily="2" charset="0"/>
                <a:cs typeface="Lato Light" panose="020F0502020204030203" pitchFamily="34" charset="0"/>
              </a:rPr>
              <a:t>Business stakeholders cannot translate how IT initiatives will help achieve their objectives. IT needs to work together with the business through the IT strategy development process. </a:t>
            </a:r>
            <a:br>
              <a:rPr kumimoji="0" lang="en-US" sz="1200" u="none" strike="noStrike" kern="1200" cap="none" spc="0" normalizeH="0" baseline="0" noProof="0">
                <a:ln>
                  <a:noFill/>
                </a:ln>
                <a:solidFill>
                  <a:schemeClr val="tx1">
                    <a:lumMod val="50000"/>
                  </a:schemeClr>
                </a:solidFill>
                <a:effectLst/>
                <a:uLnTx/>
                <a:uFillTx/>
                <a:ea typeface="Roboto Light" panose="02000000000000000000" pitchFamily="2" charset="0"/>
                <a:cs typeface="Lato Light" panose="020F0502020204030203" pitchFamily="34" charset="0"/>
              </a:rPr>
            </a:br>
            <a:endParaRPr kumimoji="0" lang="en-US" sz="1200" u="none" strike="noStrike" kern="1200" cap="none" spc="0" normalizeH="0" baseline="0" noProof="0">
              <a:ln>
                <a:noFill/>
              </a:ln>
              <a:solidFill>
                <a:schemeClr val="tx1">
                  <a:lumMod val="50000"/>
                </a:schemeClr>
              </a:solidFill>
              <a:effectLst/>
              <a:uLnTx/>
              <a:uFillTx/>
              <a:ea typeface="Roboto Light" panose="02000000000000000000" pitchFamily="2" charset="0"/>
              <a:cs typeface="Lato Light" panose="020F0502020204030203" pitchFamily="34" charset="0"/>
            </a:endParaRPr>
          </a:p>
          <a:p>
            <a:pPr marL="285750" marR="0" lvl="0" indent="-285750" algn="l" defTabSz="554492" rtl="0" eaLnBrk="1" fontAlgn="auto" latinLnBrk="0" hangingPunct="1">
              <a:spcBef>
                <a:spcPts val="0"/>
              </a:spcBef>
              <a:spcAft>
                <a:spcPts val="0"/>
              </a:spcAft>
              <a:buClrTx/>
              <a:buSzTx/>
              <a:buFont typeface="Arial" panose="020B0604020202020204" pitchFamily="34" charset="0"/>
              <a:buChar char="•"/>
              <a:tabLst/>
              <a:defRPr/>
            </a:pPr>
            <a:r>
              <a:rPr kumimoji="0" lang="en-US" sz="1200" u="none" strike="noStrike" kern="1200" cap="none" spc="0" normalizeH="0" baseline="0" noProof="0">
                <a:ln>
                  <a:noFill/>
                </a:ln>
                <a:solidFill>
                  <a:schemeClr val="tx1">
                    <a:lumMod val="50000"/>
                  </a:schemeClr>
                </a:solidFill>
                <a:effectLst/>
                <a:uLnTx/>
                <a:uFillTx/>
                <a:ea typeface="Roboto Light" panose="02000000000000000000" pitchFamily="2" charset="0"/>
                <a:cs typeface="Lato Light" panose="020F0502020204030203" pitchFamily="34" charset="0"/>
              </a:rPr>
              <a:t>A well-crafted IT strategy is critical to enhancing business stakeholder satisfaction and building relationships with business stakeholders.</a:t>
            </a:r>
          </a:p>
        </p:txBody>
      </p:sp>
      <p:sp>
        <p:nvSpPr>
          <p:cNvPr id="21" name="Title 1">
            <a:extLst>
              <a:ext uri="{FF2B5EF4-FFF2-40B4-BE49-F238E27FC236}">
                <a16:creationId xmlns:a16="http://schemas.microsoft.com/office/drawing/2014/main" id="{827F0885-9983-4060-BB1A-E77560EDD358}"/>
              </a:ext>
            </a:extLst>
          </p:cNvPr>
          <p:cNvSpPr txBox="1">
            <a:spLocks/>
          </p:cNvSpPr>
          <p:nvPr/>
        </p:nvSpPr>
        <p:spPr>
          <a:xfrm>
            <a:off x="355015" y="571385"/>
            <a:ext cx="7650748" cy="597690"/>
          </a:xfrm>
          <a:prstGeom prst="rect">
            <a:avLst/>
          </a:prstGeom>
        </p:spPr>
        <p:txBody>
          <a:bodyPr vert="horz" lIns="0" tIns="0" rIns="0" bIns="0" rtlCol="0" anchor="t" anchorCtr="0">
            <a:noAutofit/>
          </a:bodyPr>
          <a:lstStyle>
            <a:lvl1pPr algn="l" defTabSz="914309" rtl="0" eaLnBrk="1" latinLnBrk="0" hangingPunct="1">
              <a:lnSpc>
                <a:spcPct val="90000"/>
              </a:lnSpc>
              <a:spcBef>
                <a:spcPct val="0"/>
              </a:spcBef>
              <a:buNone/>
              <a:defRPr sz="4000" b="0" i="0" kern="1200">
                <a:solidFill>
                  <a:srgbClr val="717171"/>
                </a:solidFill>
                <a:latin typeface="Montserrat SemiBold" pitchFamily="2" charset="77"/>
                <a:ea typeface="+mj-ea"/>
                <a:cs typeface="Arial" panose="020B0604020202020204" pitchFamily="34" charset="0"/>
              </a:defRPr>
            </a:lvl1pPr>
          </a:lstStyle>
          <a:p>
            <a:pPr marL="0" marR="0" lvl="0" indent="0" algn="l" defTabSz="914309" rtl="0" eaLnBrk="1" fontAlgn="auto" latinLnBrk="0" hangingPunct="1">
              <a:lnSpc>
                <a:spcPct val="90000"/>
              </a:lnSpc>
              <a:spcBef>
                <a:spcPct val="0"/>
              </a:spcBef>
              <a:spcAft>
                <a:spcPts val="0"/>
              </a:spcAft>
              <a:buClrTx/>
              <a:buSzTx/>
              <a:buFontTx/>
              <a:buNone/>
              <a:tabLst/>
              <a:defRPr/>
            </a:pPr>
            <a:r>
              <a:rPr kumimoji="0" lang="en-US" sz="3600" b="1" u="none" strike="noStrike" kern="1200" cap="none" spc="0" normalizeH="0" baseline="0" noProof="0">
                <a:ln>
                  <a:noFill/>
                </a:ln>
                <a:solidFill>
                  <a:schemeClr val="tx2"/>
                </a:solidFill>
                <a:effectLst/>
                <a:uLnTx/>
                <a:uFillTx/>
                <a:latin typeface="Arial" panose="020B0604020202020204" pitchFamily="34" charset="0"/>
              </a:rPr>
              <a:t>Message from the CIO</a:t>
            </a:r>
          </a:p>
        </p:txBody>
      </p:sp>
      <p:sp>
        <p:nvSpPr>
          <p:cNvPr id="23" name="Text Placeholder 4">
            <a:extLst>
              <a:ext uri="{FF2B5EF4-FFF2-40B4-BE49-F238E27FC236}">
                <a16:creationId xmlns:a16="http://schemas.microsoft.com/office/drawing/2014/main" id="{EEED67E2-A2FE-4158-91C4-1F180A225935}"/>
              </a:ext>
            </a:extLst>
          </p:cNvPr>
          <p:cNvSpPr txBox="1">
            <a:spLocks/>
          </p:cNvSpPr>
          <p:nvPr/>
        </p:nvSpPr>
        <p:spPr>
          <a:xfrm>
            <a:off x="3287395" y="1466608"/>
            <a:ext cx="3980667" cy="4660815"/>
          </a:xfrm>
          <a:prstGeom prst="rect">
            <a:avLst/>
          </a:prstGeom>
        </p:spPr>
        <p:txBody>
          <a:bodyPr lIns="0" tIns="0" rIns="0" bIns="0">
            <a:noAutofit/>
          </a:bodyPr>
          <a:lstStyle>
            <a:lvl1pPr marL="179370" indent="-179370" algn="l" defTabSz="914309" rtl="0" eaLnBrk="1" latinLnBrk="0" hangingPunct="1">
              <a:lnSpc>
                <a:spcPct val="110000"/>
              </a:lnSpc>
              <a:spcBef>
                <a:spcPts val="0"/>
              </a:spcBef>
              <a:spcAft>
                <a:spcPts val="800"/>
              </a:spcAft>
              <a:buFont typeface="Arial" panose="020B0604020202020204" pitchFamily="34" charset="0"/>
              <a:buChar char="•"/>
              <a:tabLst/>
              <a:defRPr sz="1400" kern="1200">
                <a:solidFill>
                  <a:schemeClr val="tx1">
                    <a:lumMod val="50000"/>
                  </a:schemeClr>
                </a:solidFill>
                <a:latin typeface="Roboto Condensed Light" panose="02000000000000000000" pitchFamily="2" charset="0"/>
                <a:ea typeface="Roboto Condensed Light" panose="02000000000000000000" pitchFamily="2" charset="0"/>
                <a:cs typeface="+mn-cs"/>
              </a:defRPr>
            </a:lvl1pPr>
            <a:lvl2pPr marL="628587" indent="-171433" algn="l" defTabSz="914309" rtl="0" eaLnBrk="1" latinLnBrk="0" hangingPunct="1">
              <a:lnSpc>
                <a:spcPct val="110000"/>
              </a:lnSpc>
              <a:spcBef>
                <a:spcPts val="0"/>
              </a:spcBef>
              <a:spcAft>
                <a:spcPts val="800"/>
              </a:spcAft>
              <a:buFont typeface="Arial" panose="020B0604020202020204" pitchFamily="34" charset="0"/>
              <a:buChar char="•"/>
              <a:tabLst/>
              <a:defRPr sz="1400" kern="1200">
                <a:solidFill>
                  <a:schemeClr val="tx1">
                    <a:lumMod val="50000"/>
                  </a:schemeClr>
                </a:solidFill>
                <a:latin typeface="Roboto Condensed Light" panose="02000000000000000000" pitchFamily="2" charset="0"/>
                <a:ea typeface="Roboto Condensed Light" panose="02000000000000000000" pitchFamily="2" charset="0"/>
                <a:cs typeface="+mn-cs"/>
              </a:defRPr>
            </a:lvl2pPr>
            <a:lvl3pPr marL="1088916" indent="-174608" algn="l" defTabSz="914309" rtl="0" eaLnBrk="1" latinLnBrk="0" hangingPunct="1">
              <a:lnSpc>
                <a:spcPct val="110000"/>
              </a:lnSpc>
              <a:spcBef>
                <a:spcPts val="0"/>
              </a:spcBef>
              <a:spcAft>
                <a:spcPts val="800"/>
              </a:spcAft>
              <a:buFont typeface="Arial" panose="020B0604020202020204" pitchFamily="34" charset="0"/>
              <a:buChar char="•"/>
              <a:tabLst/>
              <a:defRPr sz="1400" kern="1200">
                <a:solidFill>
                  <a:schemeClr val="tx1">
                    <a:lumMod val="50000"/>
                  </a:schemeClr>
                </a:solidFill>
                <a:latin typeface="Roboto Condensed Light" panose="02000000000000000000" pitchFamily="2" charset="0"/>
                <a:ea typeface="Roboto Condensed Light" panose="02000000000000000000" pitchFamily="2" charset="0"/>
                <a:cs typeface="+mn-cs"/>
              </a:defRPr>
            </a:lvl3pPr>
            <a:lvl4pPr marL="1549245" indent="-177782" algn="l" defTabSz="914309" rtl="0" eaLnBrk="1" latinLnBrk="0" hangingPunct="1">
              <a:lnSpc>
                <a:spcPct val="110000"/>
              </a:lnSpc>
              <a:spcBef>
                <a:spcPts val="0"/>
              </a:spcBef>
              <a:spcAft>
                <a:spcPts val="800"/>
              </a:spcAft>
              <a:buFont typeface="Arial" panose="020B0604020202020204" pitchFamily="34" charset="0"/>
              <a:buChar char="•"/>
              <a:tabLst/>
              <a:defRPr sz="1400" kern="1200">
                <a:solidFill>
                  <a:schemeClr val="tx1">
                    <a:lumMod val="50000"/>
                  </a:schemeClr>
                </a:solidFill>
                <a:latin typeface="Roboto Condensed Light" panose="02000000000000000000" pitchFamily="2" charset="0"/>
                <a:ea typeface="Roboto Condensed Light" panose="02000000000000000000" pitchFamily="2" charset="0"/>
                <a:cs typeface="+mn-cs"/>
              </a:defRPr>
            </a:lvl4pPr>
            <a:lvl5pPr marL="2000050" indent="-171433" algn="l" defTabSz="914309" rtl="0" eaLnBrk="1" latinLnBrk="0" hangingPunct="1">
              <a:lnSpc>
                <a:spcPct val="110000"/>
              </a:lnSpc>
              <a:spcBef>
                <a:spcPts val="0"/>
              </a:spcBef>
              <a:spcAft>
                <a:spcPts val="800"/>
              </a:spcAft>
              <a:buFont typeface="Arial" panose="020B0604020202020204" pitchFamily="34" charset="0"/>
              <a:buChar char="•"/>
              <a:tabLst/>
              <a:defRPr sz="1400" kern="1200">
                <a:solidFill>
                  <a:schemeClr val="tx1">
                    <a:lumMod val="50000"/>
                  </a:schemeClr>
                </a:solidFill>
                <a:latin typeface="Roboto Condensed Light" panose="02000000000000000000" pitchFamily="2" charset="0"/>
                <a:ea typeface="Roboto Condensed Light" panose="02000000000000000000" pitchFamily="2" charset="0"/>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3081" lvl="0" indent="0" algn="l" defTabSz="914309" rtl="0" eaLnBrk="1" fontAlgn="auto" latinLnBrk="0" hangingPunct="1">
              <a:lnSpc>
                <a:spcPct val="100000"/>
              </a:lnSpc>
              <a:spcAft>
                <a:spcPts val="800"/>
              </a:spcAft>
              <a:buClrTx/>
              <a:buSzTx/>
              <a:buFont typeface="Arial" panose="020B0604020202020204" pitchFamily="34" charset="0"/>
              <a:buNone/>
              <a:tabLst/>
              <a:defRPr/>
            </a:pPr>
            <a:r>
              <a:rPr kumimoji="0" lang="en-US" sz="1600" b="1" u="none" strike="noStrike" kern="1200" cap="none" spc="0" normalizeH="0" baseline="0" noProof="0">
                <a:ln>
                  <a:noFill/>
                </a:ln>
                <a:solidFill>
                  <a:schemeClr val="tx2"/>
                </a:solidFill>
                <a:effectLst/>
                <a:uLnTx/>
                <a:uFillTx/>
                <a:latin typeface="+mn-lt"/>
                <a:ea typeface="Roboto Black" panose="02000000000000000000" pitchFamily="2" charset="0"/>
              </a:rPr>
              <a:t>What is Oregon Public Utility Commission’s Five-Year IT strategy?</a:t>
            </a:r>
          </a:p>
          <a:p>
            <a:pPr marL="0" marR="3081" lvl="0" indent="0" algn="l" defTabSz="914309" rtl="0" eaLnBrk="1" fontAlgn="auto" latinLnBrk="0" hangingPunct="1">
              <a:lnSpc>
                <a:spcPct val="100000"/>
              </a:lnSpc>
              <a:spcBef>
                <a:spcPts val="58"/>
              </a:spcBef>
              <a:spcAft>
                <a:spcPts val="800"/>
              </a:spcAft>
              <a:buClrTx/>
              <a:buSzTx/>
              <a:buFont typeface="Arial" panose="020B0604020202020204" pitchFamily="34" charset="0"/>
              <a:buNone/>
              <a:tabLst/>
              <a:defRPr/>
            </a:pPr>
            <a:r>
              <a:rPr kumimoji="0" lang="en-US" sz="1200" u="none" strike="noStrike" kern="1200" cap="none" spc="0" normalizeH="0" baseline="0" noProof="0">
                <a:ln>
                  <a:noFill/>
                </a:ln>
                <a:effectLst/>
                <a:uLnTx/>
                <a:uFillTx/>
                <a:latin typeface="+mn-lt"/>
                <a:ea typeface="Roboto Light" panose="02000000000000000000" pitchFamily="2" charset="0"/>
              </a:rPr>
              <a:t>This IT Strategic Plan was first created in 2023 based on the PUC’s 2023-2025 Strategic Plan.  It is updated periodically and provides a holistic view of where The OPUC Information Systems (IS) department will go in the next five years. The plan demonstrates how we align our resources, efforts, and budget to support the OPUC’s direction and top initiatives. It is our roadmap.</a:t>
            </a:r>
          </a:p>
          <a:p>
            <a:pPr marL="0" marR="3081" lvl="0" indent="0" algn="l" defTabSz="914309" rtl="0" eaLnBrk="1" fontAlgn="auto" latinLnBrk="0" hangingPunct="1">
              <a:lnSpc>
                <a:spcPct val="100000"/>
              </a:lnSpc>
              <a:spcBef>
                <a:spcPts val="58"/>
              </a:spcBef>
              <a:spcAft>
                <a:spcPts val="800"/>
              </a:spcAft>
              <a:buClrTx/>
              <a:buSzTx/>
              <a:buFont typeface="Arial" panose="020B0604020202020204" pitchFamily="34" charset="0"/>
              <a:buNone/>
              <a:tabLst/>
              <a:defRPr/>
            </a:pPr>
            <a:r>
              <a:rPr kumimoji="0" lang="en-US" sz="1200" u="none" strike="noStrike" kern="1200" cap="none" spc="0" normalizeH="0" baseline="0" noProof="0">
                <a:ln>
                  <a:noFill/>
                </a:ln>
                <a:effectLst/>
                <a:uLnTx/>
                <a:uFillTx/>
                <a:latin typeface="+mn-lt"/>
                <a:ea typeface="Roboto Light" panose="02000000000000000000" pitchFamily="2" charset="0"/>
              </a:rPr>
              <a:t>To achieve this strategy, our IS department must remain focused on the key IT initiatives outlined in this document. These initiatives are the tactics we will use to support our business stakeholders in achieving their goals.  </a:t>
            </a:r>
          </a:p>
          <a:p>
            <a:pPr marL="0" marR="3081" lvl="0" indent="0" algn="l" defTabSz="914309" rtl="0" eaLnBrk="1" fontAlgn="auto" latinLnBrk="0" hangingPunct="1">
              <a:lnSpc>
                <a:spcPct val="100000"/>
              </a:lnSpc>
              <a:spcBef>
                <a:spcPts val="58"/>
              </a:spcBef>
              <a:spcAft>
                <a:spcPts val="800"/>
              </a:spcAft>
              <a:buClrTx/>
              <a:buSzTx/>
              <a:buFont typeface="Arial" panose="020B0604020202020204" pitchFamily="34" charset="0"/>
              <a:buNone/>
              <a:tabLst/>
              <a:defRPr/>
            </a:pPr>
            <a:r>
              <a:rPr kumimoji="0" lang="en-US" sz="1200" u="none" strike="noStrike" kern="1200" cap="none" spc="0" normalizeH="0" baseline="0" noProof="0">
                <a:ln>
                  <a:noFill/>
                </a:ln>
                <a:effectLst/>
                <a:uLnTx/>
                <a:uFillTx/>
                <a:latin typeface="+mn-lt"/>
                <a:ea typeface="Roboto Light" panose="02000000000000000000" pitchFamily="2" charset="0"/>
              </a:rPr>
              <a:t>A round of appreciations to the many business stakeholders and the input of IS employees in the creation of this plan. It is a combined effort we will use to gain alignment and buy-in from our staff. Thank you to all those who have helped assess our current state, envision our future state, and determine the gaps necessary to fill to achieve those goals.</a:t>
            </a:r>
          </a:p>
          <a:p>
            <a:pPr marL="0" marR="3081" lvl="0" indent="0" algn="l" defTabSz="914309" rtl="0" eaLnBrk="1" fontAlgn="auto" latinLnBrk="0" hangingPunct="1">
              <a:lnSpc>
                <a:spcPct val="100000"/>
              </a:lnSpc>
              <a:spcBef>
                <a:spcPts val="58"/>
              </a:spcBef>
              <a:spcAft>
                <a:spcPts val="800"/>
              </a:spcAft>
              <a:buClrTx/>
              <a:buSzTx/>
              <a:buFont typeface="Arial" panose="020B0604020202020204" pitchFamily="34" charset="0"/>
              <a:buNone/>
              <a:tabLst/>
              <a:defRPr/>
            </a:pPr>
            <a:r>
              <a:rPr kumimoji="0" lang="en-US" sz="1200" u="none" strike="noStrike" kern="1200" cap="none" spc="0" normalizeH="0" baseline="0" noProof="0">
                <a:ln>
                  <a:noFill/>
                </a:ln>
                <a:effectLst/>
                <a:uLnTx/>
                <a:uFillTx/>
                <a:latin typeface="+mn-lt"/>
                <a:ea typeface="Roboto Light" panose="02000000000000000000" pitchFamily="2" charset="0"/>
              </a:rPr>
              <a:t>I look forward to working with all of you in helping Oregon Public Utility Commission achieve its </a:t>
            </a:r>
            <a:r>
              <a:rPr lang="en-US" sz="1200">
                <a:latin typeface="+mn-lt"/>
                <a:ea typeface="Roboto Light" panose="02000000000000000000" pitchFamily="2" charset="0"/>
              </a:rPr>
              <a:t>Five-Year</a:t>
            </a:r>
            <a:r>
              <a:rPr kumimoji="0" lang="en-US" sz="1200" u="none" strike="noStrike" kern="1200" cap="none" spc="0" normalizeH="0" baseline="0" noProof="0">
                <a:ln>
                  <a:noFill/>
                </a:ln>
                <a:effectLst/>
                <a:uLnTx/>
                <a:uFillTx/>
                <a:latin typeface="+mn-lt"/>
                <a:ea typeface="Roboto Light" panose="02000000000000000000" pitchFamily="2" charset="0"/>
              </a:rPr>
              <a:t> </a:t>
            </a:r>
            <a:r>
              <a:rPr lang="en-US" sz="1200">
                <a:latin typeface="+mn-lt"/>
                <a:ea typeface="Roboto Light" panose="02000000000000000000" pitchFamily="2" charset="0"/>
              </a:rPr>
              <a:t>Organization</a:t>
            </a:r>
            <a:r>
              <a:rPr kumimoji="0" lang="en-US" sz="1200" u="none" strike="noStrike" kern="1200" cap="none" spc="0" normalizeH="0" baseline="0" noProof="0">
                <a:ln>
                  <a:noFill/>
                </a:ln>
                <a:effectLst/>
                <a:uLnTx/>
                <a:uFillTx/>
                <a:latin typeface="+mn-lt"/>
                <a:ea typeface="Roboto Light" panose="02000000000000000000" pitchFamily="2" charset="0"/>
              </a:rPr>
              <a:t> Goals!</a:t>
            </a:r>
          </a:p>
        </p:txBody>
      </p:sp>
      <p:cxnSp>
        <p:nvCxnSpPr>
          <p:cNvPr id="4" name="Straight Connector 3">
            <a:extLst>
              <a:ext uri="{FF2B5EF4-FFF2-40B4-BE49-F238E27FC236}">
                <a16:creationId xmlns:a16="http://schemas.microsoft.com/office/drawing/2014/main" id="{DAFD12ED-D70B-0647-98AC-B6C6736B9901}"/>
              </a:ext>
            </a:extLst>
          </p:cNvPr>
          <p:cNvCxnSpPr>
            <a:cxnSpLocks/>
          </p:cNvCxnSpPr>
          <p:nvPr/>
        </p:nvCxnSpPr>
        <p:spPr>
          <a:xfrm flipV="1">
            <a:off x="410528" y="1522556"/>
            <a:ext cx="0" cy="2878564"/>
          </a:xfrm>
          <a:prstGeom prst="line">
            <a:avLst/>
          </a:prstGeom>
          <a:ln w="38100" cap="rnd">
            <a:solidFill>
              <a:srgbClr val="00579B"/>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D09CDC5-C041-F349-8DF1-9E0D64388926}"/>
              </a:ext>
            </a:extLst>
          </p:cNvPr>
          <p:cNvSpPr txBox="1"/>
          <p:nvPr/>
        </p:nvSpPr>
        <p:spPr>
          <a:xfrm>
            <a:off x="5699760" y="137160"/>
            <a:ext cx="0" cy="0"/>
          </a:xfrm>
          <a:prstGeom prst="rect">
            <a:avLst/>
          </a:prstGeom>
        </p:spPr>
        <p:txBody>
          <a:bodyPr wrap="none" lIns="0" tIns="0" rIns="0" bIns="0" numCol="1" spcCol="360000" rtlCol="0">
            <a:noAutofit/>
          </a:bodyPr>
          <a:lstStyle/>
          <a:p>
            <a:pPr marL="179388" indent="-179388" algn="l">
              <a:lnSpc>
                <a:spcPct val="110000"/>
              </a:lnSpc>
              <a:buFont typeface="Arial" panose="020B0604020202020204" pitchFamily="34" charset="0"/>
              <a:buChar char="•"/>
              <a:tabLst/>
            </a:pPr>
            <a:endParaRPr lang="en-US" sz="1400">
              <a:solidFill>
                <a:schemeClr val="tx1">
                  <a:lumMod val="50000"/>
                </a:schemeClr>
              </a:solidFill>
              <a:latin typeface="Roboto Condensed Light" panose="02000000000000000000" pitchFamily="2" charset="0"/>
              <a:ea typeface="Roboto Condensed Light" panose="02000000000000000000" pitchFamily="2" charset="0"/>
            </a:endParaRPr>
          </a:p>
        </p:txBody>
      </p:sp>
      <p:pic>
        <p:nvPicPr>
          <p:cNvPr id="5" name="Picture 4">
            <a:extLst>
              <a:ext uri="{FF2B5EF4-FFF2-40B4-BE49-F238E27FC236}">
                <a16:creationId xmlns:a16="http://schemas.microsoft.com/office/drawing/2014/main" id="{FDAEA2E8-6A1A-E2CF-E8FC-0E35BC96B8E1}"/>
              </a:ext>
            </a:extLst>
          </p:cNvPr>
          <p:cNvPicPr>
            <a:picLocks noChangeAspect="1"/>
          </p:cNvPicPr>
          <p:nvPr/>
        </p:nvPicPr>
        <p:blipFill>
          <a:blip r:embed="rId3"/>
          <a:stretch>
            <a:fillRect/>
          </a:stretch>
        </p:blipFill>
        <p:spPr>
          <a:xfrm>
            <a:off x="659048" y="1538725"/>
            <a:ext cx="1402202" cy="2103302"/>
          </a:xfrm>
          <a:prstGeom prst="rect">
            <a:avLst/>
          </a:prstGeom>
        </p:spPr>
      </p:pic>
      <p:cxnSp>
        <p:nvCxnSpPr>
          <p:cNvPr id="3" name="Straight Connector 2">
            <a:extLst>
              <a:ext uri="{FF2B5EF4-FFF2-40B4-BE49-F238E27FC236}">
                <a16:creationId xmlns:a16="http://schemas.microsoft.com/office/drawing/2014/main" id="{FD530111-EB59-0861-7E4B-44BDB4A0349D}"/>
              </a:ext>
            </a:extLst>
          </p:cNvPr>
          <p:cNvCxnSpPr>
            <a:cxnSpLocks/>
          </p:cNvCxnSpPr>
          <p:nvPr/>
        </p:nvCxnSpPr>
        <p:spPr>
          <a:xfrm>
            <a:off x="355015" y="1117599"/>
            <a:ext cx="11503610" cy="0"/>
          </a:xfrm>
          <a:prstGeom prst="line">
            <a:avLst/>
          </a:prstGeom>
          <a:ln>
            <a:solidFill>
              <a:srgbClr val="1F405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28469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147099E7-5F33-8943-978B-6AB69D8CC122}"/>
              </a:ext>
            </a:extLst>
          </p:cNvPr>
          <p:cNvSpPr/>
          <p:nvPr/>
        </p:nvSpPr>
        <p:spPr>
          <a:xfrm>
            <a:off x="371475" y="1639864"/>
            <a:ext cx="5519124" cy="4320260"/>
          </a:xfrm>
          <a:prstGeom prst="rect">
            <a:avLst/>
          </a:prstGeom>
          <a:gradFill>
            <a:gsLst>
              <a:gs pos="83000">
                <a:schemeClr val="accent1">
                  <a:lumMod val="20000"/>
                  <a:lumOff val="80000"/>
                  <a:alpha val="0"/>
                </a:schemeClr>
              </a:gs>
              <a:gs pos="0">
                <a:schemeClr val="accent1">
                  <a:lumMod val="20000"/>
                  <a:lumOff val="80000"/>
                </a:schemeClr>
              </a:gs>
            </a:gsLst>
            <a:lin ang="2700000" scaled="0"/>
          </a:gradFill>
          <a:ln w="12700" cap="flat" cmpd="sng" algn="ctr">
            <a:noFill/>
            <a:prstDash val="solid"/>
            <a:miter lim="800000"/>
          </a:ln>
          <a:effectLst/>
        </p:spPr>
        <p:txBody>
          <a:bodyPr rtlCol="0" anchor="ctr"/>
          <a:lstStyle/>
          <a:p>
            <a:pPr algn="ctr" defTabSz="914400"/>
            <a:endParaRPr lang="en-US" sz="900" b="1" kern="0">
              <a:solidFill>
                <a:srgbClr val="FFFFFF"/>
              </a:solidFill>
              <a:latin typeface="Montserrat SemiBold" pitchFamily="2" charset="77"/>
            </a:endParaRPr>
          </a:p>
        </p:txBody>
      </p:sp>
      <p:sp>
        <p:nvSpPr>
          <p:cNvPr id="5" name="Title 4">
            <a:extLst>
              <a:ext uri="{FF2B5EF4-FFF2-40B4-BE49-F238E27FC236}">
                <a16:creationId xmlns:a16="http://schemas.microsoft.com/office/drawing/2014/main" id="{81D47C23-2CED-4DF4-B32F-F997B3C270E4}"/>
              </a:ext>
            </a:extLst>
          </p:cNvPr>
          <p:cNvSpPr>
            <a:spLocks noGrp="1"/>
          </p:cNvSpPr>
          <p:nvPr>
            <p:ph type="title"/>
          </p:nvPr>
        </p:nvSpPr>
        <p:spPr>
          <a:xfrm>
            <a:off x="371475" y="433796"/>
            <a:ext cx="11467098" cy="1017690"/>
          </a:xfrm>
        </p:spPr>
        <p:txBody>
          <a:bodyPr/>
          <a:lstStyle/>
          <a:p>
            <a:r>
              <a:rPr lang="en-US" sz="3600" b="1">
                <a:solidFill>
                  <a:schemeClr val="bg2">
                    <a:lumMod val="25000"/>
                  </a:schemeClr>
                </a:solidFill>
                <a:latin typeface="+mj-lt"/>
              </a:rPr>
              <a:t>IT supports Oregon Public Utility Commission’s mission and vision</a:t>
            </a:r>
            <a:endParaRPr lang="en-CA" sz="3600" b="1">
              <a:solidFill>
                <a:schemeClr val="bg2">
                  <a:lumMod val="25000"/>
                </a:schemeClr>
              </a:solidFill>
              <a:latin typeface="+mj-lt"/>
            </a:endParaRPr>
          </a:p>
        </p:txBody>
      </p:sp>
      <p:sp>
        <p:nvSpPr>
          <p:cNvPr id="36" name="Rectangle 35">
            <a:extLst>
              <a:ext uri="{FF2B5EF4-FFF2-40B4-BE49-F238E27FC236}">
                <a16:creationId xmlns:a16="http://schemas.microsoft.com/office/drawing/2014/main" id="{17719737-47F4-447C-ADF3-02AD4BE65473}"/>
              </a:ext>
            </a:extLst>
          </p:cNvPr>
          <p:cNvSpPr/>
          <p:nvPr/>
        </p:nvSpPr>
        <p:spPr>
          <a:xfrm>
            <a:off x="7050088" y="1669440"/>
            <a:ext cx="4876103" cy="4320260"/>
          </a:xfrm>
          <a:prstGeom prst="rect">
            <a:avLst/>
          </a:prstGeom>
          <a:gradFill>
            <a:gsLst>
              <a:gs pos="83000">
                <a:schemeClr val="accent1">
                  <a:lumMod val="20000"/>
                  <a:lumOff val="80000"/>
                  <a:alpha val="0"/>
                </a:schemeClr>
              </a:gs>
              <a:gs pos="0">
                <a:schemeClr val="accent1">
                  <a:lumMod val="20000"/>
                  <a:lumOff val="80000"/>
                </a:schemeClr>
              </a:gs>
            </a:gsLst>
            <a:lin ang="2700000" scaled="0"/>
          </a:gradFill>
          <a:ln w="12700" cap="flat" cmpd="sng" algn="ctr">
            <a:noFill/>
            <a:prstDash val="solid"/>
            <a:miter lim="800000"/>
          </a:ln>
          <a:effectLst/>
        </p:spPr>
        <p:txBody>
          <a:bodyPr rtlCol="0" anchor="ctr"/>
          <a:lstStyle/>
          <a:p>
            <a:pPr algn="ctr" defTabSz="914400"/>
            <a:endParaRPr lang="en-US" sz="900" b="1" kern="0">
              <a:solidFill>
                <a:srgbClr val="FFFFFF"/>
              </a:solidFill>
              <a:latin typeface="Montserrat SemiBold" pitchFamily="2" charset="77"/>
            </a:endParaRPr>
          </a:p>
        </p:txBody>
      </p:sp>
      <p:sp>
        <p:nvSpPr>
          <p:cNvPr id="70" name="TextBox 69">
            <a:extLst>
              <a:ext uri="{FF2B5EF4-FFF2-40B4-BE49-F238E27FC236}">
                <a16:creationId xmlns:a16="http://schemas.microsoft.com/office/drawing/2014/main" id="{7234FD26-B8EC-4572-B592-95657C3AB75A}"/>
              </a:ext>
            </a:extLst>
          </p:cNvPr>
          <p:cNvSpPr txBox="1"/>
          <p:nvPr/>
        </p:nvSpPr>
        <p:spPr>
          <a:xfrm>
            <a:off x="8735348" y="3370330"/>
            <a:ext cx="2773362" cy="807913"/>
          </a:xfrm>
          <a:prstGeom prst="rect">
            <a:avLst/>
          </a:prstGeom>
          <a:noFill/>
        </p:spPr>
        <p:txBody>
          <a:bodyPr wrap="square" lIns="0" tIns="0" rIns="0" bIns="0" rtlCol="0">
            <a:spAutoFit/>
          </a:bodyPr>
          <a:lstStyle/>
          <a:p>
            <a:pPr>
              <a:lnSpc>
                <a:spcPts val="1560"/>
              </a:lnSpc>
            </a:pPr>
            <a:r>
              <a:rPr lang="en-US" sz="1200">
                <a:solidFill>
                  <a:schemeClr val="tx1">
                    <a:lumMod val="50000"/>
                  </a:schemeClr>
                </a:solidFill>
                <a:ea typeface="Roboto Light" panose="02000000000000000000" pitchFamily="2" charset="0"/>
                <a:cs typeface="Open Sans Light" panose="020B0306030504020204" pitchFamily="34" charset="0"/>
              </a:rPr>
              <a:t>Enable stakeholders to focus on their expertise and core competencies by leveraging innovative technology and improved processes.</a:t>
            </a:r>
          </a:p>
        </p:txBody>
      </p:sp>
      <p:sp>
        <p:nvSpPr>
          <p:cNvPr id="72" name="TextBox 71">
            <a:extLst>
              <a:ext uri="{FF2B5EF4-FFF2-40B4-BE49-F238E27FC236}">
                <a16:creationId xmlns:a16="http://schemas.microsoft.com/office/drawing/2014/main" id="{6E0A0E0A-C3ED-4AA2-BA77-C95096005AC7}"/>
              </a:ext>
            </a:extLst>
          </p:cNvPr>
          <p:cNvSpPr txBox="1"/>
          <p:nvPr/>
        </p:nvSpPr>
        <p:spPr>
          <a:xfrm>
            <a:off x="8746751" y="2221634"/>
            <a:ext cx="2773362" cy="604909"/>
          </a:xfrm>
          <a:prstGeom prst="rect">
            <a:avLst/>
          </a:prstGeom>
          <a:noFill/>
        </p:spPr>
        <p:txBody>
          <a:bodyPr wrap="square" lIns="0" tIns="0" rIns="0" bIns="0" rtlCol="0">
            <a:spAutoFit/>
          </a:bodyPr>
          <a:lstStyle/>
          <a:p>
            <a:pPr>
              <a:lnSpc>
                <a:spcPts val="1560"/>
              </a:lnSpc>
            </a:pPr>
            <a:r>
              <a:rPr lang="en-US" sz="1200">
                <a:solidFill>
                  <a:schemeClr val="tx1">
                    <a:lumMod val="50000"/>
                  </a:schemeClr>
                </a:solidFill>
                <a:ea typeface="Roboto Light" panose="02000000000000000000" pitchFamily="2" charset="0"/>
                <a:cs typeface="Open Sans Light" panose="020B0306030504020204" pitchFamily="34" charset="0"/>
              </a:rPr>
              <a:t>Be a strategic and consultative partner, ensuring that technology is used effectively in support of the agency’s mission.</a:t>
            </a:r>
          </a:p>
        </p:txBody>
      </p:sp>
      <p:sp>
        <p:nvSpPr>
          <p:cNvPr id="73" name="TextBox 72">
            <a:extLst>
              <a:ext uri="{FF2B5EF4-FFF2-40B4-BE49-F238E27FC236}">
                <a16:creationId xmlns:a16="http://schemas.microsoft.com/office/drawing/2014/main" id="{FBB0FA81-11F8-4004-99F0-D4748405FEDD}"/>
              </a:ext>
            </a:extLst>
          </p:cNvPr>
          <p:cNvSpPr txBox="1"/>
          <p:nvPr/>
        </p:nvSpPr>
        <p:spPr>
          <a:xfrm>
            <a:off x="1887708" y="2253572"/>
            <a:ext cx="3600854" cy="1425647"/>
          </a:xfrm>
          <a:prstGeom prst="rect">
            <a:avLst/>
          </a:prstGeom>
          <a:noFill/>
        </p:spPr>
        <p:txBody>
          <a:bodyPr wrap="square" lIns="0" tIns="0" rIns="0" bIns="0" rtlCol="0">
            <a:spAutoFit/>
          </a:bodyPr>
          <a:lstStyle>
            <a:defPPr>
              <a:defRPr lang="en-US"/>
            </a:defPPr>
            <a:lvl1pPr>
              <a:lnSpc>
                <a:spcPts val="2000"/>
              </a:lnSpc>
              <a:defRPr sz="1300">
                <a:solidFill>
                  <a:srgbClr val="000000"/>
                </a:solidFill>
                <a:latin typeface="Arial" panose="020B0604020202020204" pitchFamily="34" charset="0"/>
                <a:ea typeface="Roboto Light" panose="02000000000000000000" pitchFamily="2" charset="0"/>
                <a:cs typeface="Open Sans Light" panose="020B0306030504020204" pitchFamily="34" charset="0"/>
              </a:defRPr>
            </a:lvl1pPr>
          </a:lstStyle>
          <a:p>
            <a:pPr>
              <a:lnSpc>
                <a:spcPts val="1560"/>
              </a:lnSpc>
            </a:pPr>
            <a:r>
              <a:rPr lang="en-US" sz="1200">
                <a:solidFill>
                  <a:schemeClr val="tx1">
                    <a:lumMod val="50000"/>
                  </a:schemeClr>
                </a:solidFill>
                <a:latin typeface="+mn-lt"/>
              </a:rPr>
              <a:t>Our mission is to ensure Oregonians have access to safe, reliable and fairly priced utility services that advance state policy and promote the public interest. We use an inclusive process to evaluate differing viewpoints and visions of the public interest and arrive at balanced, well-reasoned, independent decisions supported by fact and law. </a:t>
            </a:r>
          </a:p>
        </p:txBody>
      </p:sp>
      <p:sp>
        <p:nvSpPr>
          <p:cNvPr id="77" name="TextBox 76">
            <a:extLst>
              <a:ext uri="{FF2B5EF4-FFF2-40B4-BE49-F238E27FC236}">
                <a16:creationId xmlns:a16="http://schemas.microsoft.com/office/drawing/2014/main" id="{B6E38D62-3AC7-4CAB-9665-AE3D0B2CF09B}"/>
              </a:ext>
            </a:extLst>
          </p:cNvPr>
          <p:cNvSpPr txBox="1"/>
          <p:nvPr/>
        </p:nvSpPr>
        <p:spPr>
          <a:xfrm>
            <a:off x="1878239" y="4046371"/>
            <a:ext cx="3600853" cy="604909"/>
          </a:xfrm>
          <a:prstGeom prst="rect">
            <a:avLst/>
          </a:prstGeom>
          <a:noFill/>
        </p:spPr>
        <p:txBody>
          <a:bodyPr wrap="square" lIns="0" tIns="0" rIns="0" bIns="0" rtlCol="0">
            <a:spAutoFit/>
          </a:bodyPr>
          <a:lstStyle>
            <a:defPPr>
              <a:defRPr lang="en-US"/>
            </a:defPPr>
            <a:lvl1pPr>
              <a:lnSpc>
                <a:spcPts val="2000"/>
              </a:lnSpc>
              <a:defRPr sz="1300">
                <a:solidFill>
                  <a:srgbClr val="000000"/>
                </a:solidFill>
                <a:latin typeface="Arial" panose="020B0604020202020204" pitchFamily="34" charset="0"/>
                <a:ea typeface="Roboto Light" panose="02000000000000000000" pitchFamily="2" charset="0"/>
                <a:cs typeface="Open Sans Light" panose="020B0306030504020204" pitchFamily="34" charset="0"/>
              </a:defRPr>
            </a:lvl1pPr>
          </a:lstStyle>
          <a:p>
            <a:pPr>
              <a:lnSpc>
                <a:spcPts val="1560"/>
              </a:lnSpc>
            </a:pPr>
            <a:r>
              <a:rPr lang="en-US" sz="1200">
                <a:solidFill>
                  <a:schemeClr val="tx1">
                    <a:lumMod val="50000"/>
                  </a:schemeClr>
                </a:solidFill>
                <a:latin typeface="+mn-lt"/>
              </a:rPr>
              <a:t>Our vision is to improve the lives of Oregonians through effective utility regulation and leadership in the utility sector. </a:t>
            </a:r>
          </a:p>
        </p:txBody>
      </p:sp>
      <p:sp>
        <p:nvSpPr>
          <p:cNvPr id="78" name="TextBox 77">
            <a:extLst>
              <a:ext uri="{FF2B5EF4-FFF2-40B4-BE49-F238E27FC236}">
                <a16:creationId xmlns:a16="http://schemas.microsoft.com/office/drawing/2014/main" id="{31093157-C9D4-4055-A36B-02B8CED5ADE8}"/>
              </a:ext>
            </a:extLst>
          </p:cNvPr>
          <p:cNvSpPr txBox="1"/>
          <p:nvPr/>
        </p:nvSpPr>
        <p:spPr>
          <a:xfrm>
            <a:off x="948511" y="4016557"/>
            <a:ext cx="611834" cy="246221"/>
          </a:xfrm>
          <a:prstGeom prst="rect">
            <a:avLst/>
          </a:prstGeom>
          <a:noFill/>
        </p:spPr>
        <p:txBody>
          <a:bodyPr wrap="none" lIns="0" tIns="0" rIns="0" bIns="0" rtlCol="0">
            <a:spAutoFit/>
          </a:bodyPr>
          <a:lstStyle/>
          <a:p>
            <a:r>
              <a:rPr lang="en-US" sz="1600" b="1">
                <a:solidFill>
                  <a:schemeClr val="tx2"/>
                </a:solidFill>
                <a:latin typeface="+mj-lt"/>
                <a:ea typeface="Roboto" charset="0"/>
                <a:cs typeface="Poppins Bold" panose="02000000000000000000" pitchFamily="2" charset="77"/>
              </a:rPr>
              <a:t>Vision</a:t>
            </a:r>
          </a:p>
        </p:txBody>
      </p:sp>
      <p:sp>
        <p:nvSpPr>
          <p:cNvPr id="79" name="TextBox 78">
            <a:extLst>
              <a:ext uri="{FF2B5EF4-FFF2-40B4-BE49-F238E27FC236}">
                <a16:creationId xmlns:a16="http://schemas.microsoft.com/office/drawing/2014/main" id="{0D3D53A6-A18E-4F43-92BD-8AF06ADC8CA0}"/>
              </a:ext>
            </a:extLst>
          </p:cNvPr>
          <p:cNvSpPr txBox="1"/>
          <p:nvPr/>
        </p:nvSpPr>
        <p:spPr>
          <a:xfrm>
            <a:off x="774874" y="2206437"/>
            <a:ext cx="785471" cy="246221"/>
          </a:xfrm>
          <a:prstGeom prst="rect">
            <a:avLst/>
          </a:prstGeom>
          <a:noFill/>
        </p:spPr>
        <p:txBody>
          <a:bodyPr wrap="none" lIns="0" tIns="0" rIns="0" bIns="0" rtlCol="0">
            <a:spAutoFit/>
          </a:bodyPr>
          <a:lstStyle/>
          <a:p>
            <a:r>
              <a:rPr lang="en-US" sz="1600" b="1">
                <a:solidFill>
                  <a:schemeClr val="tx2"/>
                </a:solidFill>
                <a:latin typeface="+mj-lt"/>
                <a:ea typeface="Roboto" charset="0"/>
                <a:cs typeface="Poppins Bold" panose="02000000000000000000" pitchFamily="2" charset="77"/>
              </a:rPr>
              <a:t>Mission</a:t>
            </a:r>
          </a:p>
        </p:txBody>
      </p:sp>
      <p:sp>
        <p:nvSpPr>
          <p:cNvPr id="92" name="TextBox 91">
            <a:extLst>
              <a:ext uri="{FF2B5EF4-FFF2-40B4-BE49-F238E27FC236}">
                <a16:creationId xmlns:a16="http://schemas.microsoft.com/office/drawing/2014/main" id="{93E7105A-302A-4A7E-B621-D240BF58F7D3}"/>
              </a:ext>
            </a:extLst>
          </p:cNvPr>
          <p:cNvSpPr txBox="1"/>
          <p:nvPr/>
        </p:nvSpPr>
        <p:spPr>
          <a:xfrm>
            <a:off x="8746750" y="4535189"/>
            <a:ext cx="3146799" cy="807913"/>
          </a:xfrm>
          <a:prstGeom prst="rect">
            <a:avLst/>
          </a:prstGeom>
          <a:noFill/>
        </p:spPr>
        <p:txBody>
          <a:bodyPr wrap="square" lIns="0" tIns="0" rIns="0" bIns="0" rtlCol="0">
            <a:spAutoFit/>
          </a:bodyPr>
          <a:lstStyle/>
          <a:p>
            <a:pPr marL="139700" indent="-139700">
              <a:lnSpc>
                <a:spcPts val="1560"/>
              </a:lnSpc>
              <a:buFont typeface="Arial" panose="020B0604020202020204" pitchFamily="34" charset="0"/>
              <a:buChar char="•"/>
            </a:pPr>
            <a:r>
              <a:rPr lang="en-US" sz="1200">
                <a:solidFill>
                  <a:schemeClr val="tx1">
                    <a:lumMod val="50000"/>
                  </a:schemeClr>
                </a:solidFill>
                <a:ea typeface="Roboto Light" panose="02000000000000000000" pitchFamily="2" charset="0"/>
                <a:cs typeface="Open Sans Light" panose="020B0306030504020204" pitchFamily="34" charset="0"/>
              </a:rPr>
              <a:t>Security</a:t>
            </a:r>
          </a:p>
          <a:p>
            <a:pPr marL="139700" indent="-139700">
              <a:lnSpc>
                <a:spcPts val="1560"/>
              </a:lnSpc>
              <a:buFont typeface="Arial" panose="020B0604020202020204" pitchFamily="34" charset="0"/>
              <a:buChar char="•"/>
            </a:pPr>
            <a:r>
              <a:rPr lang="en-US" sz="1200">
                <a:solidFill>
                  <a:schemeClr val="tx1">
                    <a:lumMod val="50000"/>
                  </a:schemeClr>
                </a:solidFill>
                <a:ea typeface="Roboto Light" panose="02000000000000000000" pitchFamily="2" charset="0"/>
                <a:cs typeface="Open Sans Light" panose="020B0306030504020204" pitchFamily="34" charset="0"/>
              </a:rPr>
              <a:t>Availability</a:t>
            </a:r>
          </a:p>
          <a:p>
            <a:pPr marL="139700" indent="-139700">
              <a:lnSpc>
                <a:spcPts val="1560"/>
              </a:lnSpc>
              <a:buFont typeface="Arial" panose="020B0604020202020204" pitchFamily="34" charset="0"/>
              <a:buChar char="•"/>
            </a:pPr>
            <a:r>
              <a:rPr lang="en-US" sz="1200">
                <a:solidFill>
                  <a:schemeClr val="tx1">
                    <a:lumMod val="50000"/>
                  </a:schemeClr>
                </a:solidFill>
                <a:ea typeface="Roboto Light" panose="02000000000000000000" pitchFamily="2" charset="0"/>
                <a:cs typeface="Open Sans Light" panose="020B0306030504020204" pitchFamily="34" charset="0"/>
              </a:rPr>
              <a:t>Quality</a:t>
            </a:r>
          </a:p>
          <a:p>
            <a:pPr marL="139700" indent="-139700">
              <a:lnSpc>
                <a:spcPts val="1560"/>
              </a:lnSpc>
              <a:buFont typeface="Arial" panose="020B0604020202020204" pitchFamily="34" charset="0"/>
              <a:buChar char="•"/>
            </a:pPr>
            <a:r>
              <a:rPr lang="en-US" sz="1200">
                <a:solidFill>
                  <a:schemeClr val="tx1">
                    <a:lumMod val="50000"/>
                  </a:schemeClr>
                </a:solidFill>
                <a:ea typeface="Roboto Light" panose="02000000000000000000" pitchFamily="2" charset="0"/>
                <a:cs typeface="Open Sans Light" panose="020B0306030504020204" pitchFamily="34" charset="0"/>
              </a:rPr>
              <a:t>Innovation</a:t>
            </a:r>
          </a:p>
        </p:txBody>
      </p:sp>
      <p:sp>
        <p:nvSpPr>
          <p:cNvPr id="49" name="Rectangle 48">
            <a:extLst>
              <a:ext uri="{FF2B5EF4-FFF2-40B4-BE49-F238E27FC236}">
                <a16:creationId xmlns:a16="http://schemas.microsoft.com/office/drawing/2014/main" id="{686FD8B3-6E19-7342-A5C7-A039323B3820}"/>
              </a:ext>
            </a:extLst>
          </p:cNvPr>
          <p:cNvSpPr/>
          <p:nvPr/>
        </p:nvSpPr>
        <p:spPr>
          <a:xfrm>
            <a:off x="371476" y="1779076"/>
            <a:ext cx="4860924" cy="246221"/>
          </a:xfrm>
          <a:prstGeom prst="rect">
            <a:avLst/>
          </a:prstGeom>
        </p:spPr>
        <p:txBody>
          <a:bodyPr wrap="square" lIns="0" tIns="0" rIns="0" bIns="0">
            <a:spAutoFit/>
          </a:bodyPr>
          <a:lstStyle/>
          <a:p>
            <a:pPr algn="ctr" defTabSz="914400"/>
            <a:r>
              <a:rPr lang="en-US" sz="1600" b="1">
                <a:solidFill>
                  <a:srgbClr val="00579B"/>
                </a:solidFill>
                <a:latin typeface="+mj-lt"/>
                <a:ea typeface="Roboto" charset="0"/>
              </a:rPr>
              <a:t>Business</a:t>
            </a:r>
          </a:p>
        </p:txBody>
      </p:sp>
      <p:sp>
        <p:nvSpPr>
          <p:cNvPr id="51" name="TextBox 50">
            <a:extLst>
              <a:ext uri="{FF2B5EF4-FFF2-40B4-BE49-F238E27FC236}">
                <a16:creationId xmlns:a16="http://schemas.microsoft.com/office/drawing/2014/main" id="{1C7B2654-6785-5E4A-86B9-4FB1BB49B15A}"/>
              </a:ext>
            </a:extLst>
          </p:cNvPr>
          <p:cNvSpPr txBox="1"/>
          <p:nvPr/>
        </p:nvSpPr>
        <p:spPr>
          <a:xfrm>
            <a:off x="7786051" y="3353052"/>
            <a:ext cx="611834" cy="246221"/>
          </a:xfrm>
          <a:prstGeom prst="rect">
            <a:avLst/>
          </a:prstGeom>
          <a:noFill/>
        </p:spPr>
        <p:txBody>
          <a:bodyPr wrap="none" lIns="0" tIns="0" rIns="0" bIns="0" rtlCol="0">
            <a:spAutoFit/>
          </a:bodyPr>
          <a:lstStyle/>
          <a:p>
            <a:pPr algn="r"/>
            <a:r>
              <a:rPr lang="en-US" sz="1600" b="1">
                <a:solidFill>
                  <a:schemeClr val="tx2"/>
                </a:solidFill>
                <a:latin typeface="+mj-lt"/>
                <a:ea typeface="Roboto" charset="0"/>
                <a:cs typeface="Poppins Bold" panose="02000000000000000000" pitchFamily="2" charset="77"/>
              </a:rPr>
              <a:t>Vision</a:t>
            </a:r>
          </a:p>
        </p:txBody>
      </p:sp>
      <p:sp>
        <p:nvSpPr>
          <p:cNvPr id="52" name="TextBox 51">
            <a:extLst>
              <a:ext uri="{FF2B5EF4-FFF2-40B4-BE49-F238E27FC236}">
                <a16:creationId xmlns:a16="http://schemas.microsoft.com/office/drawing/2014/main" id="{B5FF63F8-24C0-2842-9CB1-3B920D50518F}"/>
              </a:ext>
            </a:extLst>
          </p:cNvPr>
          <p:cNvSpPr txBox="1"/>
          <p:nvPr/>
        </p:nvSpPr>
        <p:spPr>
          <a:xfrm>
            <a:off x="7612414" y="2206437"/>
            <a:ext cx="785471" cy="246221"/>
          </a:xfrm>
          <a:prstGeom prst="rect">
            <a:avLst/>
          </a:prstGeom>
          <a:noFill/>
        </p:spPr>
        <p:txBody>
          <a:bodyPr wrap="none" lIns="0" tIns="0" rIns="0" bIns="0" rtlCol="0">
            <a:spAutoFit/>
          </a:bodyPr>
          <a:lstStyle/>
          <a:p>
            <a:pPr algn="r"/>
            <a:r>
              <a:rPr lang="en-US" sz="1600" b="1">
                <a:solidFill>
                  <a:schemeClr val="tx2"/>
                </a:solidFill>
                <a:latin typeface="+mj-lt"/>
                <a:ea typeface="Roboto" charset="0"/>
                <a:cs typeface="Poppins Bold" panose="02000000000000000000" pitchFamily="2" charset="77"/>
              </a:rPr>
              <a:t>Mission</a:t>
            </a:r>
          </a:p>
        </p:txBody>
      </p:sp>
      <p:sp>
        <p:nvSpPr>
          <p:cNvPr id="53" name="TextBox 52">
            <a:extLst>
              <a:ext uri="{FF2B5EF4-FFF2-40B4-BE49-F238E27FC236}">
                <a16:creationId xmlns:a16="http://schemas.microsoft.com/office/drawing/2014/main" id="{D361E5DE-C244-BA45-B0FD-161FCCB69B29}"/>
              </a:ext>
            </a:extLst>
          </p:cNvPr>
          <p:cNvSpPr txBox="1"/>
          <p:nvPr/>
        </p:nvSpPr>
        <p:spPr>
          <a:xfrm>
            <a:off x="7324118" y="4484270"/>
            <a:ext cx="1073767" cy="246221"/>
          </a:xfrm>
          <a:prstGeom prst="rect">
            <a:avLst/>
          </a:prstGeom>
          <a:noFill/>
        </p:spPr>
        <p:txBody>
          <a:bodyPr wrap="square" lIns="0" tIns="0" rIns="0" bIns="0" rtlCol="0">
            <a:spAutoFit/>
          </a:bodyPr>
          <a:lstStyle/>
          <a:p>
            <a:pPr algn="r"/>
            <a:r>
              <a:rPr lang="en-US" sz="1600" b="1">
                <a:solidFill>
                  <a:schemeClr val="tx2"/>
                </a:solidFill>
                <a:latin typeface="+mj-lt"/>
                <a:ea typeface="Roboto" charset="0"/>
                <a:cs typeface="Poppins Bold" panose="02000000000000000000" pitchFamily="2" charset="77"/>
              </a:rPr>
              <a:t>Values</a:t>
            </a:r>
          </a:p>
        </p:txBody>
      </p:sp>
      <p:sp>
        <p:nvSpPr>
          <p:cNvPr id="54" name="Rectangle 53">
            <a:extLst>
              <a:ext uri="{FF2B5EF4-FFF2-40B4-BE49-F238E27FC236}">
                <a16:creationId xmlns:a16="http://schemas.microsoft.com/office/drawing/2014/main" id="{DEF32BB4-8C03-374A-854C-4456DA79C826}"/>
              </a:ext>
            </a:extLst>
          </p:cNvPr>
          <p:cNvSpPr/>
          <p:nvPr/>
        </p:nvSpPr>
        <p:spPr>
          <a:xfrm>
            <a:off x="7050088" y="1779076"/>
            <a:ext cx="4843462" cy="246221"/>
          </a:xfrm>
          <a:prstGeom prst="rect">
            <a:avLst/>
          </a:prstGeom>
        </p:spPr>
        <p:txBody>
          <a:bodyPr wrap="square" lIns="0" tIns="0" rIns="0" bIns="0">
            <a:spAutoFit/>
          </a:bodyPr>
          <a:lstStyle/>
          <a:p>
            <a:pPr algn="ctr" defTabSz="914400"/>
            <a:r>
              <a:rPr lang="en-US" sz="1600" b="1">
                <a:solidFill>
                  <a:srgbClr val="00579B"/>
                </a:solidFill>
                <a:latin typeface="+mj-lt"/>
                <a:ea typeface="Roboto" charset="0"/>
              </a:rPr>
              <a:t>IT</a:t>
            </a:r>
          </a:p>
        </p:txBody>
      </p:sp>
      <p:sp>
        <p:nvSpPr>
          <p:cNvPr id="56" name="Notched Right Arrow 55">
            <a:extLst>
              <a:ext uri="{FF2B5EF4-FFF2-40B4-BE49-F238E27FC236}">
                <a16:creationId xmlns:a16="http://schemas.microsoft.com/office/drawing/2014/main" id="{43AA0738-750F-0042-BCED-2003EBC7CB1F}"/>
              </a:ext>
            </a:extLst>
          </p:cNvPr>
          <p:cNvSpPr/>
          <p:nvPr/>
        </p:nvSpPr>
        <p:spPr>
          <a:xfrm rot="5400000">
            <a:off x="7867135" y="2864727"/>
            <a:ext cx="379554" cy="140408"/>
          </a:xfrm>
          <a:prstGeom prst="notchedRightArrow">
            <a:avLst/>
          </a:prstGeom>
          <a:solidFill>
            <a:srgbClr val="00579B"/>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579B"/>
              </a:solidFill>
              <a:latin typeface="Roboto Light" panose="02000000000000000000" pitchFamily="2" charset="0"/>
            </a:endParaRPr>
          </a:p>
        </p:txBody>
      </p:sp>
      <p:sp>
        <p:nvSpPr>
          <p:cNvPr id="57" name="Notched Right Arrow 56">
            <a:extLst>
              <a:ext uri="{FF2B5EF4-FFF2-40B4-BE49-F238E27FC236}">
                <a16:creationId xmlns:a16="http://schemas.microsoft.com/office/drawing/2014/main" id="{D4A70089-A83B-E545-8C97-31E0B272059A}"/>
              </a:ext>
            </a:extLst>
          </p:cNvPr>
          <p:cNvSpPr/>
          <p:nvPr/>
        </p:nvSpPr>
        <p:spPr>
          <a:xfrm rot="5400000">
            <a:off x="7867135" y="3995026"/>
            <a:ext cx="379553" cy="140408"/>
          </a:xfrm>
          <a:prstGeom prst="notchedRightArrow">
            <a:avLst/>
          </a:prstGeom>
          <a:solidFill>
            <a:srgbClr val="00579B"/>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579B"/>
              </a:solidFill>
              <a:latin typeface="Roboto Light" panose="02000000000000000000" pitchFamily="2" charset="0"/>
            </a:endParaRPr>
          </a:p>
        </p:txBody>
      </p:sp>
      <p:sp>
        <p:nvSpPr>
          <p:cNvPr id="3" name="Pentagon 2">
            <a:extLst>
              <a:ext uri="{FF2B5EF4-FFF2-40B4-BE49-F238E27FC236}">
                <a16:creationId xmlns:a16="http://schemas.microsoft.com/office/drawing/2014/main" id="{1DA35C63-608B-2C46-A5E5-D59B480AC36B}"/>
              </a:ext>
            </a:extLst>
          </p:cNvPr>
          <p:cNvSpPr/>
          <p:nvPr/>
        </p:nvSpPr>
        <p:spPr>
          <a:xfrm>
            <a:off x="6029324" y="2286342"/>
            <a:ext cx="882039" cy="623791"/>
          </a:xfrm>
          <a:prstGeom prst="homePlate">
            <a:avLst>
              <a:gd name="adj" fmla="val 30455"/>
            </a:avLst>
          </a:prstGeom>
          <a:gradFill>
            <a:gsLst>
              <a:gs pos="0">
                <a:schemeClr val="accent1">
                  <a:lumMod val="20000"/>
                  <a:lumOff val="80000"/>
                  <a:alpha val="0"/>
                </a:schemeClr>
              </a:gs>
              <a:gs pos="99000">
                <a:schemeClr val="accent1">
                  <a:lumMod val="20000"/>
                  <a:lumOff val="8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Light" panose="02000000000000000000" pitchFamily="2" charset="0"/>
            </a:endParaRPr>
          </a:p>
        </p:txBody>
      </p:sp>
      <p:sp>
        <p:nvSpPr>
          <p:cNvPr id="26" name="Pentagon 25">
            <a:extLst>
              <a:ext uri="{FF2B5EF4-FFF2-40B4-BE49-F238E27FC236}">
                <a16:creationId xmlns:a16="http://schemas.microsoft.com/office/drawing/2014/main" id="{A8B1C3A1-D441-A042-A45B-7C8B03C9C60B}"/>
              </a:ext>
            </a:extLst>
          </p:cNvPr>
          <p:cNvSpPr/>
          <p:nvPr/>
        </p:nvSpPr>
        <p:spPr>
          <a:xfrm>
            <a:off x="6096794" y="3402267"/>
            <a:ext cx="814570" cy="623791"/>
          </a:xfrm>
          <a:prstGeom prst="homePlate">
            <a:avLst>
              <a:gd name="adj" fmla="val 30455"/>
            </a:avLst>
          </a:prstGeom>
          <a:gradFill>
            <a:gsLst>
              <a:gs pos="0">
                <a:schemeClr val="accent1">
                  <a:lumMod val="20000"/>
                  <a:lumOff val="80000"/>
                  <a:alpha val="0"/>
                </a:schemeClr>
              </a:gs>
              <a:gs pos="99000">
                <a:schemeClr val="accent1">
                  <a:lumMod val="20000"/>
                  <a:lumOff val="8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Light" panose="02000000000000000000" pitchFamily="2" charset="0"/>
            </a:endParaRPr>
          </a:p>
        </p:txBody>
      </p:sp>
      <p:cxnSp>
        <p:nvCxnSpPr>
          <p:cNvPr id="2" name="Straight Connector 1">
            <a:extLst>
              <a:ext uri="{FF2B5EF4-FFF2-40B4-BE49-F238E27FC236}">
                <a16:creationId xmlns:a16="http://schemas.microsoft.com/office/drawing/2014/main" id="{739CCBAF-6BD0-4A19-46E1-6CE19E38EE97}"/>
              </a:ext>
            </a:extLst>
          </p:cNvPr>
          <p:cNvCxnSpPr>
            <a:cxnSpLocks/>
          </p:cNvCxnSpPr>
          <p:nvPr/>
        </p:nvCxnSpPr>
        <p:spPr>
          <a:xfrm>
            <a:off x="355015" y="1435610"/>
            <a:ext cx="11503610" cy="0"/>
          </a:xfrm>
          <a:prstGeom prst="line">
            <a:avLst/>
          </a:prstGeom>
          <a:ln>
            <a:solidFill>
              <a:srgbClr val="1F4057"/>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B92545D-B689-AA9E-680C-FC2C0E0F8BA3}"/>
              </a:ext>
            </a:extLst>
          </p:cNvPr>
          <p:cNvSpPr txBox="1"/>
          <p:nvPr/>
        </p:nvSpPr>
        <p:spPr>
          <a:xfrm>
            <a:off x="486578" y="4920892"/>
            <a:ext cx="1073767" cy="246221"/>
          </a:xfrm>
          <a:prstGeom prst="rect">
            <a:avLst/>
          </a:prstGeom>
          <a:noFill/>
        </p:spPr>
        <p:txBody>
          <a:bodyPr wrap="square" lIns="0" tIns="0" rIns="0" bIns="0" rtlCol="0">
            <a:spAutoFit/>
          </a:bodyPr>
          <a:lstStyle/>
          <a:p>
            <a:pPr algn="r"/>
            <a:r>
              <a:rPr lang="en-US" sz="1600" b="1">
                <a:solidFill>
                  <a:schemeClr val="tx2"/>
                </a:solidFill>
                <a:latin typeface="+mj-lt"/>
                <a:ea typeface="Roboto" charset="0"/>
                <a:cs typeface="Poppins Bold" panose="02000000000000000000" pitchFamily="2" charset="77"/>
              </a:rPr>
              <a:t>Values</a:t>
            </a:r>
          </a:p>
        </p:txBody>
      </p:sp>
      <p:sp>
        <p:nvSpPr>
          <p:cNvPr id="6" name="TextBox 5">
            <a:extLst>
              <a:ext uri="{FF2B5EF4-FFF2-40B4-BE49-F238E27FC236}">
                <a16:creationId xmlns:a16="http://schemas.microsoft.com/office/drawing/2014/main" id="{FB1D70DE-6BD9-6102-A636-693C5D1BDFAD}"/>
              </a:ext>
            </a:extLst>
          </p:cNvPr>
          <p:cNvSpPr txBox="1"/>
          <p:nvPr/>
        </p:nvSpPr>
        <p:spPr>
          <a:xfrm>
            <a:off x="1887708" y="5018433"/>
            <a:ext cx="3146799" cy="807913"/>
          </a:xfrm>
          <a:prstGeom prst="rect">
            <a:avLst/>
          </a:prstGeom>
          <a:noFill/>
        </p:spPr>
        <p:txBody>
          <a:bodyPr wrap="square" lIns="0" tIns="0" rIns="0" bIns="0" rtlCol="0">
            <a:spAutoFit/>
          </a:bodyPr>
          <a:lstStyle/>
          <a:p>
            <a:pPr marL="139700" indent="-139700">
              <a:lnSpc>
                <a:spcPts val="1560"/>
              </a:lnSpc>
              <a:buFont typeface="Arial" panose="020B0604020202020204" pitchFamily="34" charset="0"/>
              <a:buChar char="•"/>
            </a:pPr>
            <a:r>
              <a:rPr lang="en-US" sz="1200">
                <a:solidFill>
                  <a:schemeClr val="tx1">
                    <a:lumMod val="50000"/>
                  </a:schemeClr>
                </a:solidFill>
                <a:ea typeface="Roboto Light" panose="02000000000000000000" pitchFamily="2" charset="0"/>
                <a:cs typeface="Open Sans Light" panose="020B0306030504020204" pitchFamily="34" charset="0"/>
              </a:rPr>
              <a:t>Accountability</a:t>
            </a:r>
          </a:p>
          <a:p>
            <a:pPr marL="139700" indent="-139700">
              <a:lnSpc>
                <a:spcPts val="1560"/>
              </a:lnSpc>
              <a:buFont typeface="Arial" panose="020B0604020202020204" pitchFamily="34" charset="0"/>
              <a:buChar char="•"/>
            </a:pPr>
            <a:r>
              <a:rPr lang="en-US" sz="1200">
                <a:solidFill>
                  <a:schemeClr val="tx1">
                    <a:lumMod val="50000"/>
                  </a:schemeClr>
                </a:solidFill>
                <a:ea typeface="Roboto Light" panose="02000000000000000000" pitchFamily="2" charset="0"/>
                <a:cs typeface="Open Sans Light" panose="020B0306030504020204" pitchFamily="34" charset="0"/>
              </a:rPr>
              <a:t>Integrity</a:t>
            </a:r>
          </a:p>
          <a:p>
            <a:pPr marL="139700" indent="-139700">
              <a:lnSpc>
                <a:spcPts val="1560"/>
              </a:lnSpc>
              <a:buFont typeface="Arial" panose="020B0604020202020204" pitchFamily="34" charset="0"/>
              <a:buChar char="•"/>
            </a:pPr>
            <a:r>
              <a:rPr lang="en-US" sz="1200">
                <a:solidFill>
                  <a:schemeClr val="tx1">
                    <a:lumMod val="50000"/>
                  </a:schemeClr>
                </a:solidFill>
                <a:ea typeface="Roboto Light" panose="02000000000000000000" pitchFamily="2" charset="0"/>
                <a:cs typeface="Open Sans Light" panose="020B0306030504020204" pitchFamily="34" charset="0"/>
              </a:rPr>
              <a:t>Inclusion</a:t>
            </a:r>
          </a:p>
          <a:p>
            <a:pPr marL="139700" indent="-139700">
              <a:lnSpc>
                <a:spcPts val="1560"/>
              </a:lnSpc>
              <a:buFont typeface="Arial" panose="020B0604020202020204" pitchFamily="34" charset="0"/>
              <a:buChar char="•"/>
            </a:pPr>
            <a:r>
              <a:rPr lang="en-US" sz="1200">
                <a:solidFill>
                  <a:schemeClr val="tx1">
                    <a:lumMod val="50000"/>
                  </a:schemeClr>
                </a:solidFill>
                <a:ea typeface="Roboto Light" panose="02000000000000000000" pitchFamily="2" charset="0"/>
                <a:cs typeface="Open Sans Light" panose="020B0306030504020204" pitchFamily="34" charset="0"/>
              </a:rPr>
              <a:t>Adaptability</a:t>
            </a:r>
          </a:p>
        </p:txBody>
      </p:sp>
    </p:spTree>
    <p:extLst>
      <p:ext uri="{BB962C8B-B14F-4D97-AF65-F5344CB8AC3E}">
        <p14:creationId xmlns:p14="http://schemas.microsoft.com/office/powerpoint/2010/main" val="39034087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D35A0BEE-2A58-3457-253D-A5069F57C044}"/>
              </a:ext>
            </a:extLst>
          </p:cNvPr>
          <p:cNvPicPr>
            <a:picLocks noChangeAspect="1"/>
          </p:cNvPicPr>
          <p:nvPr/>
        </p:nvPicPr>
        <p:blipFill>
          <a:blip r:embed="rId3"/>
          <a:stretch>
            <a:fillRect/>
          </a:stretch>
        </p:blipFill>
        <p:spPr>
          <a:xfrm>
            <a:off x="8013009" y="4040073"/>
            <a:ext cx="914862" cy="948332"/>
          </a:xfrm>
          <a:prstGeom prst="ellipse">
            <a:avLst/>
          </a:prstGeom>
        </p:spPr>
      </p:pic>
      <p:pic>
        <p:nvPicPr>
          <p:cNvPr id="24" name="Picture 23">
            <a:extLst>
              <a:ext uri="{FF2B5EF4-FFF2-40B4-BE49-F238E27FC236}">
                <a16:creationId xmlns:a16="http://schemas.microsoft.com/office/drawing/2014/main" id="{1247008F-0E1D-B25F-5B31-1614111FB848}"/>
              </a:ext>
            </a:extLst>
          </p:cNvPr>
          <p:cNvPicPr>
            <a:picLocks noChangeAspect="1"/>
          </p:cNvPicPr>
          <p:nvPr/>
        </p:nvPicPr>
        <p:blipFill>
          <a:blip r:embed="rId4"/>
          <a:stretch>
            <a:fillRect/>
          </a:stretch>
        </p:blipFill>
        <p:spPr>
          <a:xfrm>
            <a:off x="9756316" y="4074005"/>
            <a:ext cx="914400" cy="914400"/>
          </a:xfrm>
          <a:prstGeom prst="ellipse">
            <a:avLst/>
          </a:prstGeom>
        </p:spPr>
      </p:pic>
      <p:pic>
        <p:nvPicPr>
          <p:cNvPr id="50" name="Picture 49">
            <a:extLst>
              <a:ext uri="{FF2B5EF4-FFF2-40B4-BE49-F238E27FC236}">
                <a16:creationId xmlns:a16="http://schemas.microsoft.com/office/drawing/2014/main" id="{DEF05FF7-58C4-4FAA-C33E-31BA6DCBA411}"/>
              </a:ext>
            </a:extLst>
          </p:cNvPr>
          <p:cNvPicPr>
            <a:picLocks noChangeAspect="1"/>
          </p:cNvPicPr>
          <p:nvPr/>
        </p:nvPicPr>
        <p:blipFill>
          <a:blip r:embed="rId5"/>
          <a:stretch>
            <a:fillRect/>
          </a:stretch>
        </p:blipFill>
        <p:spPr>
          <a:xfrm>
            <a:off x="6291974" y="4065040"/>
            <a:ext cx="891418" cy="918988"/>
          </a:xfrm>
          <a:prstGeom prst="ellipse">
            <a:avLst/>
          </a:prstGeom>
        </p:spPr>
      </p:pic>
      <p:pic>
        <p:nvPicPr>
          <p:cNvPr id="52" name="Picture 51">
            <a:extLst>
              <a:ext uri="{FF2B5EF4-FFF2-40B4-BE49-F238E27FC236}">
                <a16:creationId xmlns:a16="http://schemas.microsoft.com/office/drawing/2014/main" id="{AF21477F-BC2A-8EB9-C266-81107BCF7DD1}"/>
              </a:ext>
            </a:extLst>
          </p:cNvPr>
          <p:cNvPicPr>
            <a:picLocks noChangeAspect="1"/>
          </p:cNvPicPr>
          <p:nvPr/>
        </p:nvPicPr>
        <p:blipFill>
          <a:blip r:embed="rId6"/>
          <a:stretch>
            <a:fillRect/>
          </a:stretch>
        </p:blipFill>
        <p:spPr>
          <a:xfrm>
            <a:off x="1033170" y="4069611"/>
            <a:ext cx="965700" cy="907758"/>
          </a:xfrm>
          <a:prstGeom prst="ellipse">
            <a:avLst/>
          </a:prstGeom>
        </p:spPr>
      </p:pic>
      <p:pic>
        <p:nvPicPr>
          <p:cNvPr id="6" name="Picture 5">
            <a:extLst>
              <a:ext uri="{FF2B5EF4-FFF2-40B4-BE49-F238E27FC236}">
                <a16:creationId xmlns:a16="http://schemas.microsoft.com/office/drawing/2014/main" id="{5B1E4B3A-8F0A-9C8B-8B58-9C1FCFA06BBE}"/>
              </a:ext>
            </a:extLst>
          </p:cNvPr>
          <p:cNvPicPr>
            <a:picLocks noChangeAspect="1"/>
          </p:cNvPicPr>
          <p:nvPr/>
        </p:nvPicPr>
        <p:blipFill>
          <a:blip r:embed="rId7"/>
          <a:stretch>
            <a:fillRect/>
          </a:stretch>
        </p:blipFill>
        <p:spPr>
          <a:xfrm>
            <a:off x="4533486" y="4069628"/>
            <a:ext cx="914069" cy="914069"/>
          </a:xfrm>
          <a:prstGeom prst="ellipse">
            <a:avLst/>
          </a:prstGeom>
        </p:spPr>
      </p:pic>
      <p:pic>
        <p:nvPicPr>
          <p:cNvPr id="23" name="Picture 22">
            <a:extLst>
              <a:ext uri="{FF2B5EF4-FFF2-40B4-BE49-F238E27FC236}">
                <a16:creationId xmlns:a16="http://schemas.microsoft.com/office/drawing/2014/main" id="{6629BC85-C377-0715-7113-D3A36ECCDC07}"/>
              </a:ext>
            </a:extLst>
          </p:cNvPr>
          <p:cNvPicPr>
            <a:picLocks noChangeAspect="1"/>
          </p:cNvPicPr>
          <p:nvPr/>
        </p:nvPicPr>
        <p:blipFill>
          <a:blip r:embed="rId8"/>
          <a:stretch>
            <a:fillRect/>
          </a:stretch>
        </p:blipFill>
        <p:spPr>
          <a:xfrm>
            <a:off x="2808162" y="4065040"/>
            <a:ext cx="914400" cy="914400"/>
          </a:xfrm>
          <a:prstGeom prst="ellipse">
            <a:avLst/>
          </a:prstGeom>
        </p:spPr>
      </p:pic>
      <p:sp>
        <p:nvSpPr>
          <p:cNvPr id="25" name="Title 1">
            <a:extLst>
              <a:ext uri="{FF2B5EF4-FFF2-40B4-BE49-F238E27FC236}">
                <a16:creationId xmlns:a16="http://schemas.microsoft.com/office/drawing/2014/main" id="{7A3654A5-FD55-9442-97D3-0D36F3443E42}"/>
              </a:ext>
            </a:extLst>
          </p:cNvPr>
          <p:cNvSpPr txBox="1">
            <a:spLocks/>
          </p:cNvSpPr>
          <p:nvPr/>
        </p:nvSpPr>
        <p:spPr>
          <a:xfrm>
            <a:off x="355015" y="416495"/>
            <a:ext cx="7793624" cy="1234713"/>
          </a:xfrm>
          <a:prstGeom prst="rect">
            <a:avLst/>
          </a:prstGeom>
        </p:spPr>
        <p:txBody>
          <a:bodyPr vert="horz" lIns="0" tIns="0" rIns="0" bIns="0" rtlCol="0" anchor="t" anchorCtr="0">
            <a:noAutofit/>
          </a:bodyPr>
          <a:lstStyle>
            <a:lvl1pPr algn="l" defTabSz="914309" rtl="0" eaLnBrk="1" latinLnBrk="0" hangingPunct="1">
              <a:lnSpc>
                <a:spcPct val="90000"/>
              </a:lnSpc>
              <a:spcBef>
                <a:spcPct val="0"/>
              </a:spcBef>
              <a:buNone/>
              <a:defRPr sz="4000" b="0" i="0" kern="1200">
                <a:solidFill>
                  <a:srgbClr val="717171"/>
                </a:solidFill>
                <a:latin typeface="Montserrat SemiBold" pitchFamily="2" charset="77"/>
                <a:ea typeface="+mj-ea"/>
                <a:cs typeface="Arial" panose="020B0604020202020204" pitchFamily="34" charset="0"/>
              </a:defRPr>
            </a:lvl1pPr>
          </a:lstStyle>
          <a:p>
            <a:pPr lvl="0">
              <a:defRPr/>
            </a:pPr>
            <a:r>
              <a:rPr lang="en-US" sz="3600" b="1">
                <a:solidFill>
                  <a:schemeClr val="tx2"/>
                </a:solidFill>
                <a:latin typeface="+mj-lt"/>
              </a:rPr>
              <a:t>The IT team provides depth and experience</a:t>
            </a:r>
          </a:p>
        </p:txBody>
      </p:sp>
      <p:sp>
        <p:nvSpPr>
          <p:cNvPr id="56" name="TextBox 55">
            <a:extLst>
              <a:ext uri="{FF2B5EF4-FFF2-40B4-BE49-F238E27FC236}">
                <a16:creationId xmlns:a16="http://schemas.microsoft.com/office/drawing/2014/main" id="{C0B548D5-FE17-450C-A329-297AB7658BDC}"/>
              </a:ext>
            </a:extLst>
          </p:cNvPr>
          <p:cNvSpPr txBox="1"/>
          <p:nvPr/>
        </p:nvSpPr>
        <p:spPr>
          <a:xfrm>
            <a:off x="5891172" y="2166724"/>
            <a:ext cx="4550591" cy="906274"/>
          </a:xfrm>
          <a:prstGeom prst="rect">
            <a:avLst/>
          </a:prstGeom>
          <a:noFill/>
        </p:spPr>
        <p:txBody>
          <a:bodyPr wrap="square" lIns="0" tIns="0" rIns="0" bIns="0">
            <a:spAutoFit/>
          </a:bodyPr>
          <a:lstStyle/>
          <a:p>
            <a:pPr marL="0" marR="0" lvl="0" indent="0" algn="l" defTabSz="1087636" rtl="0" eaLnBrk="1" fontAlgn="auto" latinLnBrk="0" hangingPunct="1">
              <a:lnSpc>
                <a:spcPts val="1750"/>
              </a:lnSpc>
              <a:spcBef>
                <a:spcPct val="20000"/>
              </a:spcBef>
              <a:spcAft>
                <a:spcPts val="0"/>
              </a:spcAft>
              <a:buClrTx/>
              <a:buSzTx/>
              <a:buFont typeface="Arial"/>
              <a:buNone/>
              <a:tabLst/>
              <a:defRPr/>
            </a:pPr>
            <a:r>
              <a:rPr lang="en-US" sz="1200">
                <a:solidFill>
                  <a:schemeClr val="tx1">
                    <a:lumMod val="50000"/>
                  </a:schemeClr>
                </a:solidFill>
                <a:ea typeface="Roboto Light" panose="02000000000000000000" pitchFamily="2" charset="0"/>
              </a:rPr>
              <a:t>Qing has </a:t>
            </a:r>
            <a:r>
              <a:rPr kumimoji="0" lang="en-US" sz="1200" u="none" strike="noStrike" kern="1200" cap="none" spc="0" normalizeH="0" baseline="0" noProof="0">
                <a:ln>
                  <a:noFill/>
                </a:ln>
                <a:solidFill>
                  <a:schemeClr val="tx1">
                    <a:lumMod val="50000"/>
                  </a:schemeClr>
                </a:solidFill>
                <a:effectLst/>
                <a:uLnTx/>
                <a:uFillTx/>
                <a:ea typeface="Roboto Light" panose="02000000000000000000" pitchFamily="2" charset="0"/>
                <a:cs typeface="Mukta ExtraLight" panose="020B0000000000000000" pitchFamily="34" charset="77"/>
              </a:rPr>
              <a:t>been CIO at </a:t>
            </a:r>
            <a:r>
              <a:rPr lang="en-US" sz="1200">
                <a:solidFill>
                  <a:schemeClr val="tx1">
                    <a:lumMod val="50000"/>
                  </a:schemeClr>
                </a:solidFill>
                <a:ea typeface="Roboto Light" panose="02000000000000000000" pitchFamily="2" charset="0"/>
              </a:rPr>
              <a:t>Oregon Public Utility Commission </a:t>
            </a:r>
            <a:r>
              <a:rPr kumimoji="0" lang="en-US" sz="1200" u="none" strike="noStrike" kern="1200" cap="none" spc="0" normalizeH="0" baseline="0" noProof="0">
                <a:ln>
                  <a:noFill/>
                </a:ln>
                <a:solidFill>
                  <a:schemeClr val="tx1">
                    <a:lumMod val="50000"/>
                  </a:schemeClr>
                </a:solidFill>
                <a:effectLst/>
                <a:uLnTx/>
                <a:uFillTx/>
                <a:ea typeface="Roboto Light" panose="02000000000000000000" pitchFamily="2" charset="0"/>
                <a:cs typeface="Mukta ExtraLight" panose="020B0000000000000000" pitchFamily="34" charset="77"/>
              </a:rPr>
              <a:t>since 2014. His leadership team spans application development, help desk, infrastructure, and security. The team represents 150 years of combined experience at solving IT problems and delivering IT value.</a:t>
            </a:r>
          </a:p>
        </p:txBody>
      </p:sp>
      <p:cxnSp>
        <p:nvCxnSpPr>
          <p:cNvPr id="66" name="Straight Connector 65">
            <a:extLst>
              <a:ext uri="{FF2B5EF4-FFF2-40B4-BE49-F238E27FC236}">
                <a16:creationId xmlns:a16="http://schemas.microsoft.com/office/drawing/2014/main" id="{00E3027F-54A0-714D-8C0B-BF2667A0EA9F}"/>
              </a:ext>
            </a:extLst>
          </p:cNvPr>
          <p:cNvCxnSpPr>
            <a:cxnSpLocks/>
          </p:cNvCxnSpPr>
          <p:nvPr/>
        </p:nvCxnSpPr>
        <p:spPr>
          <a:xfrm>
            <a:off x="5617781" y="2106335"/>
            <a:ext cx="0" cy="985495"/>
          </a:xfrm>
          <a:prstGeom prst="line">
            <a:avLst/>
          </a:prstGeom>
          <a:ln w="50800">
            <a:solidFill>
              <a:srgbClr val="00579B"/>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60EE674D-7F2D-E9C7-E38E-0C7A5869CCB5}"/>
              </a:ext>
            </a:extLst>
          </p:cNvPr>
          <p:cNvSpPr txBox="1"/>
          <p:nvPr/>
        </p:nvSpPr>
        <p:spPr>
          <a:xfrm>
            <a:off x="4535472" y="5075308"/>
            <a:ext cx="1473238" cy="215444"/>
          </a:xfrm>
          <a:prstGeom prst="rect">
            <a:avLst/>
          </a:prstGeom>
          <a:noFill/>
        </p:spPr>
        <p:txBody>
          <a:bodyPr wrap="square" lIns="0" tIns="0" rIns="0" bIns="0" rtlCol="0" anchor="t">
            <a:spAutoFit/>
          </a:bodyPr>
          <a:lstStyle/>
          <a:p>
            <a:pPr marL="0" marR="0" lvl="0" indent="0" defTabSz="55449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94949"/>
                </a:solidFill>
                <a:effectLst/>
                <a:uLnTx/>
                <a:uFillTx/>
                <a:ea typeface="+mn-ea"/>
                <a:cs typeface="Poppins" pitchFamily="2" charset="77"/>
              </a:rPr>
              <a:t>Bill </a:t>
            </a:r>
            <a:r>
              <a:rPr kumimoji="0" lang="en-US" sz="1400" b="1" i="0" u="none" strike="noStrike" kern="1200" cap="none" spc="0" normalizeH="0" baseline="0" noProof="0" err="1">
                <a:ln>
                  <a:noFill/>
                </a:ln>
                <a:solidFill>
                  <a:srgbClr val="494949"/>
                </a:solidFill>
                <a:effectLst/>
                <a:uLnTx/>
                <a:uFillTx/>
                <a:ea typeface="+mn-ea"/>
                <a:cs typeface="Poppins" pitchFamily="2" charset="77"/>
              </a:rPr>
              <a:t>Grogg</a:t>
            </a:r>
            <a:endParaRPr kumimoji="0" lang="en-US" sz="1400" b="1" i="0" u="none" strike="noStrike" kern="1200" cap="none" spc="0" normalizeH="0" baseline="0" noProof="0">
              <a:ln>
                <a:noFill/>
              </a:ln>
              <a:solidFill>
                <a:srgbClr val="494949"/>
              </a:solidFill>
              <a:effectLst/>
              <a:uLnTx/>
              <a:uFillTx/>
              <a:ea typeface="+mn-ea"/>
              <a:cs typeface="Poppins" pitchFamily="2" charset="77"/>
            </a:endParaRPr>
          </a:p>
        </p:txBody>
      </p:sp>
      <p:sp>
        <p:nvSpPr>
          <p:cNvPr id="4" name="Subtitle 2">
            <a:extLst>
              <a:ext uri="{FF2B5EF4-FFF2-40B4-BE49-F238E27FC236}">
                <a16:creationId xmlns:a16="http://schemas.microsoft.com/office/drawing/2014/main" id="{3726EFC3-078A-F8F8-6A49-EE8F00D012C1}"/>
              </a:ext>
            </a:extLst>
          </p:cNvPr>
          <p:cNvSpPr txBox="1">
            <a:spLocks/>
          </p:cNvSpPr>
          <p:nvPr/>
        </p:nvSpPr>
        <p:spPr>
          <a:xfrm>
            <a:off x="4535471" y="5312629"/>
            <a:ext cx="1513309" cy="161583"/>
          </a:xfrm>
          <a:prstGeom prst="rect">
            <a:avLst/>
          </a:prstGeom>
        </p:spPr>
        <p:txBody>
          <a:bodyPr vert="horz" wrap="square" lIns="0" tIns="0" rIns="0" bIns="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ct val="100000"/>
              </a:lnSpc>
              <a:spcBef>
                <a:spcPct val="20000"/>
              </a:spcBef>
              <a:spcAft>
                <a:spcPts val="0"/>
              </a:spcAft>
              <a:buClrTx/>
              <a:buSzTx/>
              <a:buFont typeface="Arial"/>
              <a:buNone/>
              <a:tabLst/>
              <a:defRPr/>
            </a:pPr>
            <a:r>
              <a:rPr kumimoji="0" lang="en-US" sz="1050" u="none" strike="noStrike" kern="1200" cap="none" spc="0" normalizeH="0" baseline="0" noProof="0">
                <a:ln>
                  <a:noFill/>
                </a:ln>
                <a:solidFill>
                  <a:srgbClr val="000202"/>
                </a:solidFill>
                <a:effectLst/>
                <a:uLnTx/>
                <a:uFillTx/>
                <a:latin typeface="+mn-lt"/>
                <a:ea typeface="Roboto Light" panose="02000000000000000000" pitchFamily="2" charset="0"/>
                <a:cs typeface="Mukta ExtraLight" panose="020B0000000000000000" pitchFamily="34" charset="77"/>
              </a:rPr>
              <a:t>Programmer Analyst</a:t>
            </a:r>
          </a:p>
        </p:txBody>
      </p:sp>
      <p:sp>
        <p:nvSpPr>
          <p:cNvPr id="7" name="TextBox 6">
            <a:extLst>
              <a:ext uri="{FF2B5EF4-FFF2-40B4-BE49-F238E27FC236}">
                <a16:creationId xmlns:a16="http://schemas.microsoft.com/office/drawing/2014/main" id="{0482EF82-83DF-288D-6B2A-8D1F7495014E}"/>
              </a:ext>
            </a:extLst>
          </p:cNvPr>
          <p:cNvSpPr txBox="1"/>
          <p:nvPr/>
        </p:nvSpPr>
        <p:spPr>
          <a:xfrm>
            <a:off x="1068237" y="5075308"/>
            <a:ext cx="1205971" cy="215444"/>
          </a:xfrm>
          <a:prstGeom prst="rect">
            <a:avLst/>
          </a:prstGeom>
          <a:noFill/>
        </p:spPr>
        <p:txBody>
          <a:bodyPr wrap="none" lIns="0" tIns="0" rIns="0" bIns="0" rtlCol="0" anchor="t">
            <a:spAutoFit/>
          </a:bodyPr>
          <a:lstStyle/>
          <a:p>
            <a:pPr marL="0" marR="0" lvl="0" indent="0" defTabSz="55449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94949"/>
                </a:solidFill>
                <a:effectLst/>
                <a:uLnTx/>
                <a:uFillTx/>
                <a:ea typeface="+mn-ea"/>
                <a:cs typeface="Poppins" pitchFamily="2" charset="77"/>
              </a:rPr>
              <a:t>Jonathan Felling</a:t>
            </a:r>
          </a:p>
        </p:txBody>
      </p:sp>
      <p:sp>
        <p:nvSpPr>
          <p:cNvPr id="8" name="Subtitle 2">
            <a:extLst>
              <a:ext uri="{FF2B5EF4-FFF2-40B4-BE49-F238E27FC236}">
                <a16:creationId xmlns:a16="http://schemas.microsoft.com/office/drawing/2014/main" id="{24CD33E4-A076-6923-C67C-3C6B24A19F08}"/>
              </a:ext>
            </a:extLst>
          </p:cNvPr>
          <p:cNvSpPr txBox="1">
            <a:spLocks/>
          </p:cNvSpPr>
          <p:nvPr/>
        </p:nvSpPr>
        <p:spPr>
          <a:xfrm>
            <a:off x="1066759" y="5312629"/>
            <a:ext cx="1524457" cy="161583"/>
          </a:xfrm>
          <a:prstGeom prst="rect">
            <a:avLst/>
          </a:prstGeom>
        </p:spPr>
        <p:txBody>
          <a:bodyPr vert="horz" wrap="square" lIns="0" tIns="0" rIns="0" bIns="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ct val="100000"/>
              </a:lnSpc>
              <a:spcBef>
                <a:spcPct val="20000"/>
              </a:spcBef>
              <a:spcAft>
                <a:spcPts val="0"/>
              </a:spcAft>
              <a:buClrTx/>
              <a:buSzTx/>
              <a:buFont typeface="Arial"/>
              <a:buNone/>
              <a:tabLst/>
              <a:defRPr/>
            </a:pPr>
            <a:r>
              <a:rPr kumimoji="0" lang="en-US" sz="1050" u="none" strike="noStrike" kern="1200" cap="none" spc="0" normalizeH="0" baseline="0" noProof="0">
                <a:ln>
                  <a:noFill/>
                </a:ln>
                <a:solidFill>
                  <a:srgbClr val="000202"/>
                </a:solidFill>
                <a:effectLst/>
                <a:uLnTx/>
                <a:uFillTx/>
                <a:latin typeface="+mn-lt"/>
                <a:ea typeface="Roboto Light" panose="02000000000000000000" pitchFamily="2" charset="0"/>
                <a:cs typeface="Mukta ExtraLight" panose="020B0000000000000000" pitchFamily="34" charset="77"/>
              </a:rPr>
              <a:t>Database Admin/Dev</a:t>
            </a:r>
          </a:p>
        </p:txBody>
      </p:sp>
      <p:sp>
        <p:nvSpPr>
          <p:cNvPr id="9" name="TextBox 8">
            <a:extLst>
              <a:ext uri="{FF2B5EF4-FFF2-40B4-BE49-F238E27FC236}">
                <a16:creationId xmlns:a16="http://schemas.microsoft.com/office/drawing/2014/main" id="{879DA9BB-9136-F87A-C20D-9B9CD8447D10}"/>
              </a:ext>
            </a:extLst>
          </p:cNvPr>
          <p:cNvSpPr txBox="1"/>
          <p:nvPr/>
        </p:nvSpPr>
        <p:spPr>
          <a:xfrm>
            <a:off x="2792874" y="5075308"/>
            <a:ext cx="1473239" cy="215444"/>
          </a:xfrm>
          <a:prstGeom prst="rect">
            <a:avLst/>
          </a:prstGeom>
          <a:noFill/>
        </p:spPr>
        <p:txBody>
          <a:bodyPr wrap="square" lIns="0" tIns="0" rIns="0" bIns="0" rtlCol="0" anchor="t">
            <a:spAutoFit/>
          </a:bodyPr>
          <a:lstStyle/>
          <a:p>
            <a:pPr marL="0" marR="0" lvl="0" indent="0" defTabSz="554492" rtl="0" eaLnBrk="1" fontAlgn="auto" latinLnBrk="0" hangingPunct="1">
              <a:lnSpc>
                <a:spcPct val="100000"/>
              </a:lnSpc>
              <a:spcBef>
                <a:spcPts val="0"/>
              </a:spcBef>
              <a:spcAft>
                <a:spcPts val="0"/>
              </a:spcAft>
              <a:buClrTx/>
              <a:buSzTx/>
              <a:buFontTx/>
              <a:buNone/>
              <a:tabLst/>
              <a:defRPr/>
            </a:pPr>
            <a:r>
              <a:rPr lang="en-US" sz="1400" b="1">
                <a:solidFill>
                  <a:srgbClr val="494949"/>
                </a:solidFill>
                <a:cs typeface="Poppins" pitchFamily="2" charset="77"/>
              </a:rPr>
              <a:t>Jake Culley</a:t>
            </a:r>
            <a:endParaRPr kumimoji="0" lang="en-US" sz="1400" b="1" i="0" u="none" strike="noStrike" kern="1200" cap="none" spc="0" normalizeH="0" baseline="0" noProof="0">
              <a:ln>
                <a:noFill/>
              </a:ln>
              <a:solidFill>
                <a:srgbClr val="494949"/>
              </a:solidFill>
              <a:effectLst/>
              <a:uLnTx/>
              <a:uFillTx/>
              <a:ea typeface="+mn-ea"/>
              <a:cs typeface="Poppins" pitchFamily="2" charset="77"/>
            </a:endParaRPr>
          </a:p>
        </p:txBody>
      </p:sp>
      <p:sp>
        <p:nvSpPr>
          <p:cNvPr id="10" name="Subtitle 2">
            <a:extLst>
              <a:ext uri="{FF2B5EF4-FFF2-40B4-BE49-F238E27FC236}">
                <a16:creationId xmlns:a16="http://schemas.microsoft.com/office/drawing/2014/main" id="{F92D63D1-AF2F-DA70-1FA7-9FAF88B4BFCA}"/>
              </a:ext>
            </a:extLst>
          </p:cNvPr>
          <p:cNvSpPr txBox="1">
            <a:spLocks/>
          </p:cNvSpPr>
          <p:nvPr/>
        </p:nvSpPr>
        <p:spPr>
          <a:xfrm>
            <a:off x="2792875" y="5312629"/>
            <a:ext cx="1399452" cy="161583"/>
          </a:xfrm>
          <a:prstGeom prst="rect">
            <a:avLst/>
          </a:prstGeom>
        </p:spPr>
        <p:txBody>
          <a:bodyPr vert="horz" wrap="square" lIns="0" tIns="0" rIns="0" bIns="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ct val="100000"/>
              </a:lnSpc>
              <a:spcBef>
                <a:spcPct val="20000"/>
              </a:spcBef>
              <a:spcAft>
                <a:spcPts val="0"/>
              </a:spcAft>
              <a:buClrTx/>
              <a:buSzTx/>
              <a:buFont typeface="Arial"/>
              <a:buNone/>
              <a:tabLst/>
              <a:defRPr/>
            </a:pPr>
            <a:r>
              <a:rPr kumimoji="0" lang="en-US" sz="1050" u="none" strike="noStrike" kern="1200" cap="none" spc="0" normalizeH="0" baseline="0" noProof="0">
                <a:ln>
                  <a:noFill/>
                </a:ln>
                <a:solidFill>
                  <a:srgbClr val="000202"/>
                </a:solidFill>
                <a:effectLst/>
                <a:uLnTx/>
                <a:uFillTx/>
                <a:latin typeface="+mn-lt"/>
                <a:ea typeface="Roboto Light" panose="02000000000000000000" pitchFamily="2" charset="0"/>
                <a:cs typeface="Mukta ExtraLight" panose="020B0000000000000000" pitchFamily="34" charset="77"/>
              </a:rPr>
              <a:t>Network Administrator</a:t>
            </a:r>
          </a:p>
        </p:txBody>
      </p:sp>
      <p:sp>
        <p:nvSpPr>
          <p:cNvPr id="11" name="TextBox 10">
            <a:extLst>
              <a:ext uri="{FF2B5EF4-FFF2-40B4-BE49-F238E27FC236}">
                <a16:creationId xmlns:a16="http://schemas.microsoft.com/office/drawing/2014/main" id="{7436A2D3-1FC2-BD31-CD00-A23279FBA6FE}"/>
              </a:ext>
            </a:extLst>
          </p:cNvPr>
          <p:cNvSpPr txBox="1"/>
          <p:nvPr/>
        </p:nvSpPr>
        <p:spPr>
          <a:xfrm>
            <a:off x="3609164" y="2429914"/>
            <a:ext cx="692497" cy="246221"/>
          </a:xfrm>
          <a:prstGeom prst="rect">
            <a:avLst/>
          </a:prstGeom>
          <a:noFill/>
        </p:spPr>
        <p:txBody>
          <a:bodyPr wrap="none" lIns="0" tIns="0" rIns="0" bIns="0" rtlCol="0" anchor="t">
            <a:spAutoFit/>
          </a:bodyPr>
          <a:lstStyle/>
          <a:p>
            <a:pPr marL="0" marR="0" lvl="0" indent="0" defTabSz="554492"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bg2">
                    <a:lumMod val="25000"/>
                  </a:schemeClr>
                </a:solidFill>
                <a:effectLst/>
                <a:uLnTx/>
                <a:uFillTx/>
                <a:ea typeface="+mn-ea"/>
                <a:cs typeface="Poppins" pitchFamily="2" charset="77"/>
              </a:rPr>
              <a:t>Qing Liu</a:t>
            </a:r>
          </a:p>
        </p:txBody>
      </p:sp>
      <p:sp>
        <p:nvSpPr>
          <p:cNvPr id="12" name="Subtitle 2">
            <a:extLst>
              <a:ext uri="{FF2B5EF4-FFF2-40B4-BE49-F238E27FC236}">
                <a16:creationId xmlns:a16="http://schemas.microsoft.com/office/drawing/2014/main" id="{0C21C68A-3846-9C7C-ABD1-260813045D00}"/>
              </a:ext>
            </a:extLst>
          </p:cNvPr>
          <p:cNvSpPr txBox="1">
            <a:spLocks/>
          </p:cNvSpPr>
          <p:nvPr/>
        </p:nvSpPr>
        <p:spPr>
          <a:xfrm>
            <a:off x="3609164" y="2686699"/>
            <a:ext cx="2409254" cy="481542"/>
          </a:xfrm>
          <a:prstGeom prst="rect">
            <a:avLst/>
          </a:prstGeom>
        </p:spPr>
        <p:txBody>
          <a:bodyPr vert="horz" wrap="square" lIns="0" tIns="0" rIns="0" bIns="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ts val="1750"/>
              </a:lnSpc>
              <a:spcBef>
                <a:spcPct val="20000"/>
              </a:spcBef>
              <a:spcAft>
                <a:spcPts val="0"/>
              </a:spcAft>
              <a:buClrTx/>
              <a:buSzTx/>
              <a:buFont typeface="Arial"/>
              <a:buNone/>
              <a:tabLst/>
              <a:defRPr/>
            </a:pPr>
            <a:r>
              <a:rPr kumimoji="0" lang="en-US" sz="1200" u="none" strike="noStrike" kern="1200" cap="none" spc="0" normalizeH="0" baseline="0" noProof="0">
                <a:ln>
                  <a:noFill/>
                </a:ln>
                <a:solidFill>
                  <a:srgbClr val="000202"/>
                </a:solidFill>
                <a:effectLst/>
                <a:uLnTx/>
                <a:uFillTx/>
                <a:latin typeface="+mn-lt"/>
                <a:ea typeface="Roboto Light" panose="02000000000000000000" pitchFamily="2" charset="0"/>
                <a:cs typeface="Mukta ExtraLight" panose="020B0000000000000000" pitchFamily="34" charset="77"/>
              </a:rPr>
              <a:t>Chief Information Manager</a:t>
            </a:r>
          </a:p>
          <a:p>
            <a:pPr marL="0" marR="0" lvl="0" indent="0" algn="l" defTabSz="1087636" rtl="0" eaLnBrk="1" fontAlgn="auto" latinLnBrk="0" hangingPunct="1">
              <a:lnSpc>
                <a:spcPts val="1750"/>
              </a:lnSpc>
              <a:spcBef>
                <a:spcPct val="20000"/>
              </a:spcBef>
              <a:spcAft>
                <a:spcPts val="0"/>
              </a:spcAft>
              <a:buClrTx/>
              <a:buSzTx/>
              <a:buFont typeface="Arial"/>
              <a:buNone/>
              <a:tabLst/>
              <a:defRPr/>
            </a:pPr>
            <a:endParaRPr kumimoji="0" lang="en-US" sz="1200" u="none" strike="noStrike" kern="1200" cap="none" spc="0" normalizeH="0" baseline="0" noProof="0">
              <a:ln>
                <a:noFill/>
              </a:ln>
              <a:solidFill>
                <a:srgbClr val="000202"/>
              </a:solidFill>
              <a:effectLst/>
              <a:uLnTx/>
              <a:uFillTx/>
              <a:latin typeface="+mn-lt"/>
              <a:ea typeface="Roboto Light" panose="02000000000000000000" pitchFamily="2" charset="0"/>
              <a:cs typeface="Mukta ExtraLight" panose="020B0000000000000000" pitchFamily="34" charset="77"/>
            </a:endParaRPr>
          </a:p>
        </p:txBody>
      </p:sp>
      <p:sp>
        <p:nvSpPr>
          <p:cNvPr id="13" name="Oval 12">
            <a:extLst>
              <a:ext uri="{FF2B5EF4-FFF2-40B4-BE49-F238E27FC236}">
                <a16:creationId xmlns:a16="http://schemas.microsoft.com/office/drawing/2014/main" id="{F276010C-53AF-673F-61E7-7FFCBCCF48BE}"/>
              </a:ext>
            </a:extLst>
          </p:cNvPr>
          <p:cNvSpPr/>
          <p:nvPr/>
        </p:nvSpPr>
        <p:spPr>
          <a:xfrm>
            <a:off x="4535472" y="4063044"/>
            <a:ext cx="926885" cy="926885"/>
          </a:xfrm>
          <a:prstGeom prst="ellipse">
            <a:avLst/>
          </a:prstGeom>
          <a:noFill/>
          <a:ln w="22225">
            <a:gradFill>
              <a:gsLst>
                <a:gs pos="0">
                  <a:schemeClr val="accent1">
                    <a:lumMod val="20000"/>
                    <a:lumOff val="80000"/>
                  </a:schemeClr>
                </a:gs>
                <a:gs pos="80000">
                  <a:schemeClr val="accent1"/>
                </a:gs>
              </a:gsLst>
              <a:lin ang="12600000" scaled="0"/>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Light" panose="02000000000000000000" pitchFamily="2" charset="0"/>
            </a:endParaRPr>
          </a:p>
        </p:txBody>
      </p:sp>
      <p:sp>
        <p:nvSpPr>
          <p:cNvPr id="14" name="Oval 13">
            <a:extLst>
              <a:ext uri="{FF2B5EF4-FFF2-40B4-BE49-F238E27FC236}">
                <a16:creationId xmlns:a16="http://schemas.microsoft.com/office/drawing/2014/main" id="{E1E1949B-66E7-1B30-38A0-898CA6D3D5AA}"/>
              </a:ext>
            </a:extLst>
          </p:cNvPr>
          <p:cNvSpPr/>
          <p:nvPr/>
        </p:nvSpPr>
        <p:spPr>
          <a:xfrm>
            <a:off x="2798464" y="4063044"/>
            <a:ext cx="926885" cy="926885"/>
          </a:xfrm>
          <a:prstGeom prst="ellipse">
            <a:avLst/>
          </a:prstGeom>
          <a:noFill/>
          <a:ln w="22225">
            <a:gradFill>
              <a:gsLst>
                <a:gs pos="0">
                  <a:schemeClr val="accent1">
                    <a:lumMod val="20000"/>
                    <a:lumOff val="80000"/>
                  </a:schemeClr>
                </a:gs>
                <a:gs pos="80000">
                  <a:schemeClr val="accent1"/>
                </a:gs>
              </a:gsLst>
              <a:lin ang="12600000" scaled="0"/>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Light" panose="02000000000000000000" pitchFamily="2" charset="0"/>
            </a:endParaRPr>
          </a:p>
        </p:txBody>
      </p:sp>
      <p:sp>
        <p:nvSpPr>
          <p:cNvPr id="15" name="Oval 14">
            <a:extLst>
              <a:ext uri="{FF2B5EF4-FFF2-40B4-BE49-F238E27FC236}">
                <a16:creationId xmlns:a16="http://schemas.microsoft.com/office/drawing/2014/main" id="{6C45CD1E-FFC1-B692-D66B-52470DF40D2E}"/>
              </a:ext>
            </a:extLst>
          </p:cNvPr>
          <p:cNvSpPr/>
          <p:nvPr/>
        </p:nvSpPr>
        <p:spPr>
          <a:xfrm>
            <a:off x="1061456" y="4063044"/>
            <a:ext cx="926885" cy="926885"/>
          </a:xfrm>
          <a:prstGeom prst="ellipse">
            <a:avLst/>
          </a:prstGeom>
          <a:noFill/>
          <a:ln w="22225">
            <a:gradFill>
              <a:gsLst>
                <a:gs pos="0">
                  <a:schemeClr val="accent1">
                    <a:lumMod val="20000"/>
                    <a:lumOff val="80000"/>
                  </a:schemeClr>
                </a:gs>
                <a:gs pos="80000">
                  <a:schemeClr val="accent1"/>
                </a:gs>
              </a:gsLst>
              <a:lin ang="12600000" scaled="0"/>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Light" panose="02000000000000000000" pitchFamily="2" charset="0"/>
            </a:endParaRPr>
          </a:p>
        </p:txBody>
      </p:sp>
      <p:sp>
        <p:nvSpPr>
          <p:cNvPr id="16" name="Oval 15">
            <a:extLst>
              <a:ext uri="{FF2B5EF4-FFF2-40B4-BE49-F238E27FC236}">
                <a16:creationId xmlns:a16="http://schemas.microsoft.com/office/drawing/2014/main" id="{CADD6A42-14F0-7FE4-DAE7-2010940246CC}"/>
              </a:ext>
            </a:extLst>
          </p:cNvPr>
          <p:cNvSpPr/>
          <p:nvPr/>
        </p:nvSpPr>
        <p:spPr>
          <a:xfrm>
            <a:off x="2542846" y="2166724"/>
            <a:ext cx="926885" cy="926885"/>
          </a:xfrm>
          <a:prstGeom prst="ellipse">
            <a:avLst/>
          </a:prstGeom>
          <a:noFill/>
          <a:ln w="22225">
            <a:gradFill>
              <a:gsLst>
                <a:gs pos="0">
                  <a:schemeClr val="accent1">
                    <a:lumMod val="20000"/>
                    <a:lumOff val="80000"/>
                  </a:schemeClr>
                </a:gs>
                <a:gs pos="80000">
                  <a:schemeClr val="accent1"/>
                </a:gs>
              </a:gsLst>
              <a:lin ang="12600000" scaled="0"/>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Light" panose="02000000000000000000" pitchFamily="2" charset="0"/>
            </a:endParaRPr>
          </a:p>
        </p:txBody>
      </p:sp>
      <p:pic>
        <p:nvPicPr>
          <p:cNvPr id="17" name="Picture 16">
            <a:extLst>
              <a:ext uri="{FF2B5EF4-FFF2-40B4-BE49-F238E27FC236}">
                <a16:creationId xmlns:a16="http://schemas.microsoft.com/office/drawing/2014/main" id="{96592D06-CAD4-DE98-EA9C-248AD824FBD8}"/>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6860" b="26474"/>
          <a:stretch/>
        </p:blipFill>
        <p:spPr bwMode="auto">
          <a:xfrm>
            <a:off x="2575971" y="2199378"/>
            <a:ext cx="868445" cy="868445"/>
          </a:xfrm>
          <a:prstGeom prst="ellipse">
            <a:avLst/>
          </a:prstGeom>
          <a:noFill/>
          <a:extLst>
            <a:ext uri="{909E8E84-426E-40DD-AFC4-6F175D3DCCD1}">
              <a14:hiddenFill xmlns:a14="http://schemas.microsoft.com/office/drawing/2010/main">
                <a:solidFill>
                  <a:srgbClr val="FFFFFF"/>
                </a:solidFill>
              </a14:hiddenFill>
            </a:ext>
          </a:extLst>
        </p:spPr>
      </p:pic>
      <p:sp>
        <p:nvSpPr>
          <p:cNvPr id="27" name="Oval 26">
            <a:extLst>
              <a:ext uri="{FF2B5EF4-FFF2-40B4-BE49-F238E27FC236}">
                <a16:creationId xmlns:a16="http://schemas.microsoft.com/office/drawing/2014/main" id="{4F0C6460-EC63-0930-BF6B-2F8B730BA29C}"/>
              </a:ext>
            </a:extLst>
          </p:cNvPr>
          <p:cNvSpPr/>
          <p:nvPr/>
        </p:nvSpPr>
        <p:spPr>
          <a:xfrm>
            <a:off x="8009488" y="4063044"/>
            <a:ext cx="926885" cy="926885"/>
          </a:xfrm>
          <a:prstGeom prst="ellipse">
            <a:avLst/>
          </a:prstGeom>
          <a:noFill/>
          <a:ln w="22225">
            <a:gradFill>
              <a:gsLst>
                <a:gs pos="0">
                  <a:schemeClr val="accent1">
                    <a:lumMod val="20000"/>
                    <a:lumOff val="80000"/>
                  </a:schemeClr>
                </a:gs>
                <a:gs pos="80000">
                  <a:schemeClr val="accent1"/>
                </a:gs>
              </a:gsLst>
              <a:lin ang="12600000" scaled="0"/>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Light" panose="02000000000000000000" pitchFamily="2" charset="0"/>
            </a:endParaRPr>
          </a:p>
        </p:txBody>
      </p:sp>
      <p:sp>
        <p:nvSpPr>
          <p:cNvPr id="28" name="Oval 27">
            <a:extLst>
              <a:ext uri="{FF2B5EF4-FFF2-40B4-BE49-F238E27FC236}">
                <a16:creationId xmlns:a16="http://schemas.microsoft.com/office/drawing/2014/main" id="{1D24426F-00D2-0412-603F-E771A62B5B51}"/>
              </a:ext>
            </a:extLst>
          </p:cNvPr>
          <p:cNvSpPr/>
          <p:nvPr/>
        </p:nvSpPr>
        <p:spPr>
          <a:xfrm>
            <a:off x="6272480" y="4063044"/>
            <a:ext cx="926885" cy="926885"/>
          </a:xfrm>
          <a:prstGeom prst="ellipse">
            <a:avLst/>
          </a:prstGeom>
          <a:noFill/>
          <a:ln w="22225">
            <a:gradFill>
              <a:gsLst>
                <a:gs pos="0">
                  <a:schemeClr val="accent1">
                    <a:lumMod val="20000"/>
                    <a:lumOff val="80000"/>
                  </a:schemeClr>
                </a:gs>
                <a:gs pos="80000">
                  <a:schemeClr val="accent1"/>
                </a:gs>
              </a:gsLst>
              <a:lin ang="12600000" scaled="0"/>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Light" panose="02000000000000000000" pitchFamily="2" charset="0"/>
            </a:endParaRPr>
          </a:p>
        </p:txBody>
      </p:sp>
      <p:cxnSp>
        <p:nvCxnSpPr>
          <p:cNvPr id="30" name="Straight Connector 29">
            <a:extLst>
              <a:ext uri="{FF2B5EF4-FFF2-40B4-BE49-F238E27FC236}">
                <a16:creationId xmlns:a16="http://schemas.microsoft.com/office/drawing/2014/main" id="{BC9DBA75-5244-6436-15A5-8A2563D9FE95}"/>
              </a:ext>
            </a:extLst>
          </p:cNvPr>
          <p:cNvCxnSpPr>
            <a:cxnSpLocks/>
          </p:cNvCxnSpPr>
          <p:nvPr/>
        </p:nvCxnSpPr>
        <p:spPr>
          <a:xfrm>
            <a:off x="1524898" y="3660347"/>
            <a:ext cx="8668079" cy="0"/>
          </a:xfrm>
          <a:prstGeom prst="line">
            <a:avLst/>
          </a:prstGeom>
          <a:ln w="19050">
            <a:solidFill>
              <a:srgbClr val="00579B"/>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5A6F9C6-52CE-A54D-5C60-EEF338C1560D}"/>
              </a:ext>
            </a:extLst>
          </p:cNvPr>
          <p:cNvCxnSpPr>
            <a:cxnSpLocks/>
          </p:cNvCxnSpPr>
          <p:nvPr/>
        </p:nvCxnSpPr>
        <p:spPr>
          <a:xfrm>
            <a:off x="1524898" y="3657966"/>
            <a:ext cx="0" cy="402697"/>
          </a:xfrm>
          <a:prstGeom prst="line">
            <a:avLst/>
          </a:prstGeom>
          <a:ln w="19050">
            <a:solidFill>
              <a:srgbClr val="00579B"/>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C8543E3-244F-822E-7AE5-D1F0E4E5CB62}"/>
              </a:ext>
            </a:extLst>
          </p:cNvPr>
          <p:cNvCxnSpPr>
            <a:cxnSpLocks/>
          </p:cNvCxnSpPr>
          <p:nvPr/>
        </p:nvCxnSpPr>
        <p:spPr>
          <a:xfrm>
            <a:off x="3280926" y="3657966"/>
            <a:ext cx="0" cy="402697"/>
          </a:xfrm>
          <a:prstGeom prst="line">
            <a:avLst/>
          </a:prstGeom>
          <a:ln w="19050">
            <a:solidFill>
              <a:srgbClr val="00579B"/>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0856DA8-AA41-0C88-31A3-BC373A1A515E}"/>
              </a:ext>
            </a:extLst>
          </p:cNvPr>
          <p:cNvCxnSpPr>
            <a:cxnSpLocks/>
          </p:cNvCxnSpPr>
          <p:nvPr/>
        </p:nvCxnSpPr>
        <p:spPr>
          <a:xfrm>
            <a:off x="6732915" y="3657966"/>
            <a:ext cx="0" cy="402697"/>
          </a:xfrm>
          <a:prstGeom prst="line">
            <a:avLst/>
          </a:prstGeom>
          <a:ln w="19050">
            <a:solidFill>
              <a:srgbClr val="00579B"/>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35F82BC-7C15-9428-0221-DAF297CD68D3}"/>
              </a:ext>
            </a:extLst>
          </p:cNvPr>
          <p:cNvCxnSpPr>
            <a:cxnSpLocks/>
          </p:cNvCxnSpPr>
          <p:nvPr/>
        </p:nvCxnSpPr>
        <p:spPr>
          <a:xfrm>
            <a:off x="8470167" y="3657966"/>
            <a:ext cx="0" cy="402697"/>
          </a:xfrm>
          <a:prstGeom prst="line">
            <a:avLst/>
          </a:prstGeom>
          <a:ln w="19050">
            <a:solidFill>
              <a:srgbClr val="00579B"/>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45A0023F-C868-1C55-2212-EDF69376D585}"/>
              </a:ext>
            </a:extLst>
          </p:cNvPr>
          <p:cNvSpPr txBox="1"/>
          <p:nvPr/>
        </p:nvSpPr>
        <p:spPr>
          <a:xfrm>
            <a:off x="8009488" y="5075308"/>
            <a:ext cx="1804987" cy="215444"/>
          </a:xfrm>
          <a:prstGeom prst="rect">
            <a:avLst/>
          </a:prstGeom>
          <a:noFill/>
        </p:spPr>
        <p:txBody>
          <a:bodyPr wrap="square" lIns="0" tIns="0" rIns="0" bIns="0" rtlCol="0" anchor="t">
            <a:spAutoFit/>
          </a:bodyPr>
          <a:lstStyle/>
          <a:p>
            <a:pPr marL="0" marR="0" lvl="0" indent="0" defTabSz="554492" rtl="0" eaLnBrk="1" fontAlgn="auto" latinLnBrk="0" hangingPunct="1">
              <a:lnSpc>
                <a:spcPct val="100000"/>
              </a:lnSpc>
              <a:spcBef>
                <a:spcPts val="0"/>
              </a:spcBef>
              <a:spcAft>
                <a:spcPts val="0"/>
              </a:spcAft>
              <a:buClrTx/>
              <a:buSzTx/>
              <a:buFontTx/>
              <a:buNone/>
              <a:tabLst/>
              <a:defRPr/>
            </a:pPr>
            <a:r>
              <a:rPr lang="en-US" sz="1400" b="1">
                <a:solidFill>
                  <a:srgbClr val="494949"/>
                </a:solidFill>
                <a:cs typeface="Poppins" pitchFamily="2" charset="77"/>
              </a:rPr>
              <a:t>Gabe Silva</a:t>
            </a:r>
            <a:endParaRPr kumimoji="0" lang="en-US" sz="1400" b="1" i="0" u="none" strike="noStrike" kern="1200" cap="none" spc="0" normalizeH="0" baseline="0" noProof="0">
              <a:ln>
                <a:noFill/>
              </a:ln>
              <a:solidFill>
                <a:srgbClr val="494949"/>
              </a:solidFill>
              <a:effectLst/>
              <a:uLnTx/>
              <a:uFillTx/>
              <a:ea typeface="+mn-ea"/>
              <a:cs typeface="Poppins" pitchFamily="2" charset="77"/>
            </a:endParaRPr>
          </a:p>
        </p:txBody>
      </p:sp>
      <p:sp>
        <p:nvSpPr>
          <p:cNvPr id="38" name="Subtitle 2">
            <a:extLst>
              <a:ext uri="{FF2B5EF4-FFF2-40B4-BE49-F238E27FC236}">
                <a16:creationId xmlns:a16="http://schemas.microsoft.com/office/drawing/2014/main" id="{FF3CA028-A013-4604-646F-AD52BF32E884}"/>
              </a:ext>
            </a:extLst>
          </p:cNvPr>
          <p:cNvSpPr txBox="1">
            <a:spLocks/>
          </p:cNvSpPr>
          <p:nvPr/>
        </p:nvSpPr>
        <p:spPr>
          <a:xfrm>
            <a:off x="8009488" y="5312629"/>
            <a:ext cx="1475771" cy="161583"/>
          </a:xfrm>
          <a:prstGeom prst="rect">
            <a:avLst/>
          </a:prstGeom>
        </p:spPr>
        <p:txBody>
          <a:bodyPr vert="horz" wrap="square" lIns="0" tIns="0" rIns="0" bIns="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ct val="100000"/>
              </a:lnSpc>
              <a:spcBef>
                <a:spcPct val="20000"/>
              </a:spcBef>
              <a:spcAft>
                <a:spcPts val="0"/>
              </a:spcAft>
              <a:buClrTx/>
              <a:buSzTx/>
              <a:buFont typeface="Arial"/>
              <a:buNone/>
              <a:tabLst/>
              <a:defRPr/>
            </a:pPr>
            <a:r>
              <a:rPr kumimoji="0" lang="en-US" sz="1050" u="none" strike="noStrike" kern="1200" cap="none" spc="0" normalizeH="0" baseline="0" noProof="0">
                <a:ln>
                  <a:noFill/>
                </a:ln>
                <a:solidFill>
                  <a:srgbClr val="000202"/>
                </a:solidFill>
                <a:effectLst/>
                <a:uLnTx/>
                <a:uFillTx/>
                <a:latin typeface="+mn-lt"/>
                <a:ea typeface="Roboto Light" panose="02000000000000000000" pitchFamily="2" charset="0"/>
                <a:cs typeface="Mukta ExtraLight" panose="020B0000000000000000" pitchFamily="34" charset="77"/>
              </a:rPr>
              <a:t>System Administrator</a:t>
            </a:r>
          </a:p>
        </p:txBody>
      </p:sp>
      <p:sp>
        <p:nvSpPr>
          <p:cNvPr id="41" name="TextBox 40">
            <a:extLst>
              <a:ext uri="{FF2B5EF4-FFF2-40B4-BE49-F238E27FC236}">
                <a16:creationId xmlns:a16="http://schemas.microsoft.com/office/drawing/2014/main" id="{E737327A-F91D-108D-C7E3-778E160786E3}"/>
              </a:ext>
            </a:extLst>
          </p:cNvPr>
          <p:cNvSpPr txBox="1"/>
          <p:nvPr/>
        </p:nvSpPr>
        <p:spPr>
          <a:xfrm>
            <a:off x="6272480" y="5075308"/>
            <a:ext cx="1465148" cy="215444"/>
          </a:xfrm>
          <a:prstGeom prst="rect">
            <a:avLst/>
          </a:prstGeom>
          <a:noFill/>
        </p:spPr>
        <p:txBody>
          <a:bodyPr wrap="square" lIns="0" tIns="0" rIns="0" bIns="0" rtlCol="0" anchor="t">
            <a:spAutoFit/>
          </a:bodyPr>
          <a:lstStyle/>
          <a:p>
            <a:pPr marL="0" marR="0" lvl="0" indent="0" defTabSz="554492" rtl="0" eaLnBrk="1" fontAlgn="auto" latinLnBrk="0" hangingPunct="1">
              <a:lnSpc>
                <a:spcPct val="100000"/>
              </a:lnSpc>
              <a:spcBef>
                <a:spcPts val="0"/>
              </a:spcBef>
              <a:spcAft>
                <a:spcPts val="0"/>
              </a:spcAft>
              <a:buClrTx/>
              <a:buSzTx/>
              <a:buFontTx/>
              <a:buNone/>
              <a:tabLst/>
              <a:defRPr/>
            </a:pPr>
            <a:r>
              <a:rPr lang="en-US" sz="1400" b="1">
                <a:solidFill>
                  <a:srgbClr val="494949"/>
                </a:solidFill>
                <a:cs typeface="Poppins" pitchFamily="2" charset="77"/>
              </a:rPr>
              <a:t>Don </a:t>
            </a:r>
            <a:r>
              <a:rPr lang="en-US" sz="1400" b="1" err="1">
                <a:solidFill>
                  <a:srgbClr val="494949"/>
                </a:solidFill>
                <a:cs typeface="Poppins" pitchFamily="2" charset="77"/>
              </a:rPr>
              <a:t>Arct</a:t>
            </a:r>
            <a:endParaRPr kumimoji="0" lang="en-US" sz="1400" b="1" i="0" u="none" strike="noStrike" kern="1200" cap="none" spc="0" normalizeH="0" baseline="0" noProof="0">
              <a:ln>
                <a:noFill/>
              </a:ln>
              <a:solidFill>
                <a:srgbClr val="494949"/>
              </a:solidFill>
              <a:effectLst/>
              <a:uLnTx/>
              <a:uFillTx/>
              <a:ea typeface="+mn-ea"/>
              <a:cs typeface="Poppins" pitchFamily="2" charset="77"/>
            </a:endParaRPr>
          </a:p>
        </p:txBody>
      </p:sp>
      <p:sp>
        <p:nvSpPr>
          <p:cNvPr id="42" name="Subtitle 2">
            <a:extLst>
              <a:ext uri="{FF2B5EF4-FFF2-40B4-BE49-F238E27FC236}">
                <a16:creationId xmlns:a16="http://schemas.microsoft.com/office/drawing/2014/main" id="{AAEB5DAB-8C11-DD49-7C31-935D48BB7632}"/>
              </a:ext>
            </a:extLst>
          </p:cNvPr>
          <p:cNvSpPr txBox="1">
            <a:spLocks/>
          </p:cNvSpPr>
          <p:nvPr/>
        </p:nvSpPr>
        <p:spPr>
          <a:xfrm>
            <a:off x="6272480" y="5312629"/>
            <a:ext cx="1197916" cy="161583"/>
          </a:xfrm>
          <a:prstGeom prst="rect">
            <a:avLst/>
          </a:prstGeom>
        </p:spPr>
        <p:txBody>
          <a:bodyPr vert="horz" wrap="square" lIns="0" tIns="0" rIns="0" bIns="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ct val="100000"/>
              </a:lnSpc>
              <a:spcBef>
                <a:spcPct val="20000"/>
              </a:spcBef>
              <a:spcAft>
                <a:spcPts val="0"/>
              </a:spcAft>
              <a:buClrTx/>
              <a:buSzTx/>
              <a:buFont typeface="Arial"/>
              <a:buNone/>
              <a:tabLst/>
              <a:defRPr/>
            </a:pPr>
            <a:r>
              <a:rPr kumimoji="0" lang="en-US" sz="1050" u="none" strike="noStrike" kern="1200" cap="none" spc="0" normalizeH="0" baseline="0" noProof="0">
                <a:ln>
                  <a:noFill/>
                </a:ln>
                <a:solidFill>
                  <a:srgbClr val="000202"/>
                </a:solidFill>
                <a:effectLst/>
                <a:uLnTx/>
                <a:uFillTx/>
                <a:latin typeface="+mn-lt"/>
                <a:ea typeface="Roboto Light" panose="02000000000000000000" pitchFamily="2" charset="0"/>
                <a:cs typeface="Mukta ExtraLight" panose="020B0000000000000000" pitchFamily="34" charset="77"/>
              </a:rPr>
              <a:t>Programmer Analyst</a:t>
            </a:r>
          </a:p>
        </p:txBody>
      </p:sp>
      <p:cxnSp>
        <p:nvCxnSpPr>
          <p:cNvPr id="44" name="Straight Connector 43">
            <a:extLst>
              <a:ext uri="{FF2B5EF4-FFF2-40B4-BE49-F238E27FC236}">
                <a16:creationId xmlns:a16="http://schemas.microsoft.com/office/drawing/2014/main" id="{1E198D7E-54CA-8EB0-E19C-71A44FB3CB26}"/>
              </a:ext>
            </a:extLst>
          </p:cNvPr>
          <p:cNvCxnSpPr>
            <a:cxnSpLocks/>
          </p:cNvCxnSpPr>
          <p:nvPr/>
        </p:nvCxnSpPr>
        <p:spPr>
          <a:xfrm>
            <a:off x="5014476" y="3657966"/>
            <a:ext cx="0" cy="402697"/>
          </a:xfrm>
          <a:prstGeom prst="line">
            <a:avLst/>
          </a:prstGeom>
          <a:ln w="19050">
            <a:solidFill>
              <a:srgbClr val="00579B"/>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C57DCB0B-6B57-4B2E-D47E-91F7CA29920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5015" y="6273155"/>
            <a:ext cx="706441" cy="396142"/>
          </a:xfrm>
          <a:prstGeom prst="rect">
            <a:avLst/>
          </a:prstGeom>
        </p:spPr>
      </p:pic>
      <p:cxnSp>
        <p:nvCxnSpPr>
          <p:cNvPr id="22" name="Straight Connector 21">
            <a:extLst>
              <a:ext uri="{FF2B5EF4-FFF2-40B4-BE49-F238E27FC236}">
                <a16:creationId xmlns:a16="http://schemas.microsoft.com/office/drawing/2014/main" id="{E74862A6-9031-D838-791C-0F7B52FEAADE}"/>
              </a:ext>
            </a:extLst>
          </p:cNvPr>
          <p:cNvCxnSpPr>
            <a:cxnSpLocks/>
          </p:cNvCxnSpPr>
          <p:nvPr/>
        </p:nvCxnSpPr>
        <p:spPr>
          <a:xfrm>
            <a:off x="2983299" y="3134590"/>
            <a:ext cx="0" cy="523376"/>
          </a:xfrm>
          <a:prstGeom prst="line">
            <a:avLst/>
          </a:prstGeom>
          <a:ln w="19050">
            <a:solidFill>
              <a:srgbClr val="00579B"/>
            </a:solidFill>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395718C3-8916-837E-98C1-AB1DFE1C49A5}"/>
              </a:ext>
            </a:extLst>
          </p:cNvPr>
          <p:cNvSpPr/>
          <p:nvPr/>
        </p:nvSpPr>
        <p:spPr>
          <a:xfrm>
            <a:off x="9752796" y="4063044"/>
            <a:ext cx="926885" cy="926885"/>
          </a:xfrm>
          <a:prstGeom prst="ellipse">
            <a:avLst/>
          </a:prstGeom>
          <a:noFill/>
          <a:ln w="22225">
            <a:gradFill>
              <a:gsLst>
                <a:gs pos="0">
                  <a:schemeClr val="accent1">
                    <a:lumMod val="20000"/>
                    <a:lumOff val="80000"/>
                  </a:schemeClr>
                </a:gs>
                <a:gs pos="80000">
                  <a:schemeClr val="accent1"/>
                </a:gs>
              </a:gsLst>
              <a:lin ang="12600000" scaled="0"/>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Light" panose="02000000000000000000" pitchFamily="2" charset="0"/>
            </a:endParaRPr>
          </a:p>
        </p:txBody>
      </p:sp>
      <p:sp>
        <p:nvSpPr>
          <p:cNvPr id="39" name="Subtitle 2">
            <a:extLst>
              <a:ext uri="{FF2B5EF4-FFF2-40B4-BE49-F238E27FC236}">
                <a16:creationId xmlns:a16="http://schemas.microsoft.com/office/drawing/2014/main" id="{27FB1454-C342-B0FA-A8C5-8078EE5462E7}"/>
              </a:ext>
            </a:extLst>
          </p:cNvPr>
          <p:cNvSpPr txBox="1">
            <a:spLocks/>
          </p:cNvSpPr>
          <p:nvPr/>
        </p:nvSpPr>
        <p:spPr>
          <a:xfrm>
            <a:off x="9752796" y="5312629"/>
            <a:ext cx="1055893" cy="161583"/>
          </a:xfrm>
          <a:prstGeom prst="rect">
            <a:avLst/>
          </a:prstGeom>
        </p:spPr>
        <p:txBody>
          <a:bodyPr vert="horz" wrap="square" lIns="0" tIns="0" rIns="0" bIns="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ct val="100000"/>
              </a:lnSpc>
              <a:spcBef>
                <a:spcPct val="20000"/>
              </a:spcBef>
              <a:spcAft>
                <a:spcPts val="0"/>
              </a:spcAft>
              <a:buClrTx/>
              <a:buSzTx/>
              <a:buFont typeface="Arial"/>
              <a:buNone/>
              <a:tabLst/>
              <a:defRPr/>
            </a:pPr>
            <a:r>
              <a:rPr kumimoji="0" lang="en-US" sz="1050" u="none" strike="noStrike" kern="1200" cap="none" spc="0" normalizeH="0" baseline="0" noProof="0">
                <a:ln>
                  <a:noFill/>
                </a:ln>
                <a:solidFill>
                  <a:srgbClr val="000202"/>
                </a:solidFill>
                <a:effectLst/>
                <a:uLnTx/>
                <a:uFillTx/>
                <a:latin typeface="+mn-lt"/>
                <a:ea typeface="Roboto Light" panose="02000000000000000000" pitchFamily="2" charset="0"/>
                <a:cs typeface="Mukta ExtraLight" panose="020B0000000000000000" pitchFamily="34" charset="77"/>
              </a:rPr>
              <a:t>Help Desk Analyst</a:t>
            </a:r>
          </a:p>
        </p:txBody>
      </p:sp>
      <p:cxnSp>
        <p:nvCxnSpPr>
          <p:cNvPr id="43" name="Straight Connector 42">
            <a:extLst>
              <a:ext uri="{FF2B5EF4-FFF2-40B4-BE49-F238E27FC236}">
                <a16:creationId xmlns:a16="http://schemas.microsoft.com/office/drawing/2014/main" id="{995614AC-F9A8-2190-A1B2-17CB366DC987}"/>
              </a:ext>
            </a:extLst>
          </p:cNvPr>
          <p:cNvCxnSpPr>
            <a:cxnSpLocks/>
          </p:cNvCxnSpPr>
          <p:nvPr/>
        </p:nvCxnSpPr>
        <p:spPr>
          <a:xfrm>
            <a:off x="10194192" y="3657966"/>
            <a:ext cx="0" cy="402697"/>
          </a:xfrm>
          <a:prstGeom prst="line">
            <a:avLst/>
          </a:prstGeom>
          <a:ln w="19050">
            <a:solidFill>
              <a:srgbClr val="00579B"/>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B8960866-8DDA-285B-0DAE-541B51D7E792}"/>
              </a:ext>
            </a:extLst>
          </p:cNvPr>
          <p:cNvSpPr txBox="1"/>
          <p:nvPr/>
        </p:nvSpPr>
        <p:spPr>
          <a:xfrm>
            <a:off x="9752797" y="5075308"/>
            <a:ext cx="1291442" cy="215444"/>
          </a:xfrm>
          <a:prstGeom prst="rect">
            <a:avLst/>
          </a:prstGeom>
          <a:noFill/>
        </p:spPr>
        <p:txBody>
          <a:bodyPr wrap="square" lIns="0" tIns="0" rIns="0" bIns="0" rtlCol="0" anchor="t">
            <a:spAutoFit/>
          </a:bodyPr>
          <a:lstStyle/>
          <a:p>
            <a:pPr marL="0" marR="0" lvl="0" indent="0" defTabSz="55449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94949"/>
                </a:solidFill>
                <a:effectLst/>
                <a:uLnTx/>
                <a:uFillTx/>
                <a:ea typeface="+mn-ea"/>
                <a:cs typeface="Poppins" pitchFamily="2" charset="77"/>
              </a:rPr>
              <a:t>Caleb Joiner</a:t>
            </a:r>
          </a:p>
        </p:txBody>
      </p:sp>
      <p:cxnSp>
        <p:nvCxnSpPr>
          <p:cNvPr id="47" name="Straight Connector 46">
            <a:extLst>
              <a:ext uri="{FF2B5EF4-FFF2-40B4-BE49-F238E27FC236}">
                <a16:creationId xmlns:a16="http://schemas.microsoft.com/office/drawing/2014/main" id="{66D33473-50A6-2D0B-6EBB-D9EA9F387833}"/>
              </a:ext>
            </a:extLst>
          </p:cNvPr>
          <p:cNvCxnSpPr>
            <a:cxnSpLocks/>
          </p:cNvCxnSpPr>
          <p:nvPr/>
        </p:nvCxnSpPr>
        <p:spPr>
          <a:xfrm>
            <a:off x="355015" y="1435610"/>
            <a:ext cx="11503610" cy="0"/>
          </a:xfrm>
          <a:prstGeom prst="line">
            <a:avLst/>
          </a:prstGeom>
          <a:ln>
            <a:solidFill>
              <a:srgbClr val="1F405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8908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7222-91A4-43BC-8C7A-1C09888D64E4}"/>
              </a:ext>
            </a:extLst>
          </p:cNvPr>
          <p:cNvSpPr>
            <a:spLocks noGrp="1"/>
          </p:cNvSpPr>
          <p:nvPr>
            <p:ph type="title"/>
          </p:nvPr>
        </p:nvSpPr>
        <p:spPr>
          <a:xfrm>
            <a:off x="371475" y="383463"/>
            <a:ext cx="8947337" cy="1130300"/>
          </a:xfrm>
        </p:spPr>
        <p:txBody>
          <a:bodyPr/>
          <a:lstStyle/>
          <a:p>
            <a:r>
              <a:rPr lang="en-US" sz="3600" b="1">
                <a:latin typeface="+mj-lt"/>
              </a:rPr>
              <a:t>IT’s key initiatives in 2025-30 can be categorized three ways</a:t>
            </a:r>
            <a:endParaRPr lang="en-CA" sz="3600" b="1">
              <a:latin typeface="+mj-lt"/>
            </a:endParaRPr>
          </a:p>
        </p:txBody>
      </p:sp>
      <p:sp>
        <p:nvSpPr>
          <p:cNvPr id="4" name="Arc 3">
            <a:extLst>
              <a:ext uri="{FF2B5EF4-FFF2-40B4-BE49-F238E27FC236}">
                <a16:creationId xmlns:a16="http://schemas.microsoft.com/office/drawing/2014/main" id="{6BB48B16-3F81-481F-9D9A-5610756CD7BC}"/>
              </a:ext>
            </a:extLst>
          </p:cNvPr>
          <p:cNvSpPr/>
          <p:nvPr/>
        </p:nvSpPr>
        <p:spPr>
          <a:xfrm>
            <a:off x="322728" y="2038816"/>
            <a:ext cx="4159057" cy="4159057"/>
          </a:xfrm>
          <a:prstGeom prst="arc">
            <a:avLst>
              <a:gd name="adj1" fmla="val 16200000"/>
              <a:gd name="adj2" fmla="val 5453292"/>
            </a:avLst>
          </a:prstGeom>
          <a:noFill/>
          <a:ln w="38100" cap="rnd" cmpd="sng" algn="ctr">
            <a:solidFill>
              <a:srgbClr val="FFFFFF">
                <a:lumMod val="85000"/>
              </a:srgbClr>
            </a:solidFill>
            <a:prstDash val="dash"/>
            <a:miter lim="800000"/>
          </a:ln>
          <a:effectLst/>
        </p:spPr>
        <p:txBody>
          <a:bodyPr rtlCol="0" anchor="ctr"/>
          <a:lstStyle/>
          <a:p>
            <a:pPr marL="0" marR="0" lvl="0" indent="0" algn="ctr" defTabSz="914400" eaLnBrk="1" fontAlgn="auto" latinLnBrk="0" hangingPunct="1">
              <a:lnSpc>
                <a:spcPct val="110000"/>
              </a:lnSpc>
              <a:spcBef>
                <a:spcPts val="0"/>
              </a:spcBef>
              <a:spcAft>
                <a:spcPts val="0"/>
              </a:spcAft>
              <a:buClrTx/>
              <a:buSzTx/>
              <a:buFontTx/>
              <a:buNone/>
              <a:tabLst/>
              <a:defRPr/>
            </a:pPr>
            <a:endParaRPr kumimoji="0" lang="en-US" sz="900" u="none" strike="noStrike" kern="0" cap="none" spc="0" normalizeH="0" baseline="0" noProof="0">
              <a:ln>
                <a:noFill/>
              </a:ln>
              <a:solidFill>
                <a:srgbClr val="494949"/>
              </a:solidFill>
              <a:effectLst/>
              <a:uLnTx/>
              <a:uFillTx/>
              <a:latin typeface="Roboto Light" panose="02000000000000000000" pitchFamily="2" charset="0"/>
              <a:ea typeface="+mn-ea"/>
              <a:cs typeface="+mn-cs"/>
            </a:endParaRPr>
          </a:p>
        </p:txBody>
      </p:sp>
      <p:sp>
        <p:nvSpPr>
          <p:cNvPr id="5" name="Freeform 17">
            <a:extLst>
              <a:ext uri="{FF2B5EF4-FFF2-40B4-BE49-F238E27FC236}">
                <a16:creationId xmlns:a16="http://schemas.microsoft.com/office/drawing/2014/main" id="{0A7C20BE-E4CD-4773-B3C4-6A333781DF9E}"/>
              </a:ext>
            </a:extLst>
          </p:cNvPr>
          <p:cNvSpPr/>
          <p:nvPr/>
        </p:nvSpPr>
        <p:spPr>
          <a:xfrm>
            <a:off x="2391578" y="2303040"/>
            <a:ext cx="1815306" cy="3630611"/>
          </a:xfrm>
          <a:custGeom>
            <a:avLst/>
            <a:gdLst>
              <a:gd name="connsiteX0" fmla="*/ 0 w 4613275"/>
              <a:gd name="connsiteY0" fmla="*/ 0 h 9226550"/>
              <a:gd name="connsiteX1" fmla="*/ 4613275 w 4613275"/>
              <a:gd name="connsiteY1" fmla="*/ 4613275 h 9226550"/>
              <a:gd name="connsiteX2" fmla="*/ 0 w 4613275"/>
              <a:gd name="connsiteY2" fmla="*/ 9226550 h 9226550"/>
              <a:gd name="connsiteX3" fmla="*/ 0 w 4613275"/>
              <a:gd name="connsiteY3" fmla="*/ 8926779 h 9226550"/>
              <a:gd name="connsiteX4" fmla="*/ 4313504 w 4613275"/>
              <a:gd name="connsiteY4" fmla="*/ 4613275 h 9226550"/>
              <a:gd name="connsiteX5" fmla="*/ 0 w 4613275"/>
              <a:gd name="connsiteY5" fmla="*/ 299771 h 922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3275" h="9226550">
                <a:moveTo>
                  <a:pt x="0" y="0"/>
                </a:moveTo>
                <a:cubicBezTo>
                  <a:pt x="2547841" y="0"/>
                  <a:pt x="4613275" y="2065434"/>
                  <a:pt x="4613275" y="4613275"/>
                </a:cubicBezTo>
                <a:cubicBezTo>
                  <a:pt x="4613275" y="7161116"/>
                  <a:pt x="2547841" y="9226550"/>
                  <a:pt x="0" y="9226550"/>
                </a:cubicBezTo>
                <a:lnTo>
                  <a:pt x="0" y="8926779"/>
                </a:lnTo>
                <a:cubicBezTo>
                  <a:pt x="2382282" y="8926779"/>
                  <a:pt x="4313504" y="6995557"/>
                  <a:pt x="4313504" y="4613275"/>
                </a:cubicBezTo>
                <a:cubicBezTo>
                  <a:pt x="4313504" y="2230993"/>
                  <a:pt x="2382282" y="299771"/>
                  <a:pt x="0" y="299771"/>
                </a:cubicBezTo>
                <a:close/>
              </a:path>
            </a:pathLst>
          </a:custGeom>
          <a:solidFill>
            <a:srgbClr val="FFFFFF">
              <a:lumMod val="8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10000"/>
              </a:lnSpc>
              <a:spcBef>
                <a:spcPts val="0"/>
              </a:spcBef>
              <a:spcAft>
                <a:spcPts val="0"/>
              </a:spcAft>
              <a:buClrTx/>
              <a:buSzTx/>
              <a:buFontTx/>
              <a:buNone/>
              <a:tabLst/>
              <a:defRPr/>
            </a:pPr>
            <a:endParaRPr kumimoji="0" lang="en-US" sz="900" u="none" strike="noStrike" kern="0" cap="none" spc="0" normalizeH="0" baseline="0" noProof="0">
              <a:ln>
                <a:noFill/>
              </a:ln>
              <a:solidFill>
                <a:srgbClr val="494949"/>
              </a:solidFill>
              <a:effectLst/>
              <a:uLnTx/>
              <a:uFillTx/>
              <a:latin typeface="Roboto Light" panose="02000000000000000000" pitchFamily="2" charset="0"/>
              <a:ea typeface="+mn-ea"/>
              <a:cs typeface="+mn-cs"/>
            </a:endParaRPr>
          </a:p>
        </p:txBody>
      </p:sp>
      <p:sp>
        <p:nvSpPr>
          <p:cNvPr id="13" name="Rounded Rectangle 57">
            <a:extLst>
              <a:ext uri="{FF2B5EF4-FFF2-40B4-BE49-F238E27FC236}">
                <a16:creationId xmlns:a16="http://schemas.microsoft.com/office/drawing/2014/main" id="{2F094E2C-8F16-4472-8378-72A79403E17B}"/>
              </a:ext>
            </a:extLst>
          </p:cNvPr>
          <p:cNvSpPr/>
          <p:nvPr/>
        </p:nvSpPr>
        <p:spPr>
          <a:xfrm>
            <a:off x="4746354" y="3677143"/>
            <a:ext cx="3228051" cy="774826"/>
          </a:xfrm>
          <a:prstGeom prst="roundRect">
            <a:avLst>
              <a:gd name="adj" fmla="val 50000"/>
            </a:avLst>
          </a:prstGeom>
          <a:solidFill>
            <a:schemeClr val="accent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10000"/>
              </a:lnSpc>
              <a:spcBef>
                <a:spcPts val="0"/>
              </a:spcBef>
              <a:spcAft>
                <a:spcPts val="0"/>
              </a:spcAft>
              <a:buClrTx/>
              <a:buSzTx/>
              <a:buFontTx/>
              <a:buNone/>
              <a:tabLst/>
              <a:defRPr/>
            </a:pPr>
            <a:endParaRPr kumimoji="0" lang="en-US" sz="900" u="none" strike="noStrike" kern="0" cap="none" spc="0" normalizeH="0" baseline="0" noProof="0">
              <a:ln>
                <a:noFill/>
              </a:ln>
              <a:solidFill>
                <a:srgbClr val="FFFFFF"/>
              </a:solidFill>
              <a:effectLst/>
              <a:uLnTx/>
              <a:uFillTx/>
              <a:latin typeface="Roboto Light" panose="02000000000000000000" pitchFamily="2" charset="0"/>
              <a:ea typeface="+mn-ea"/>
              <a:cs typeface="+mn-cs"/>
            </a:endParaRPr>
          </a:p>
        </p:txBody>
      </p:sp>
      <p:sp>
        <p:nvSpPr>
          <p:cNvPr id="14" name="Oval 13">
            <a:extLst>
              <a:ext uri="{FF2B5EF4-FFF2-40B4-BE49-F238E27FC236}">
                <a16:creationId xmlns:a16="http://schemas.microsoft.com/office/drawing/2014/main" id="{15E7268E-766A-43AA-A4A2-97E491DA5C11}"/>
              </a:ext>
            </a:extLst>
          </p:cNvPr>
          <p:cNvSpPr/>
          <p:nvPr/>
        </p:nvSpPr>
        <p:spPr>
          <a:xfrm>
            <a:off x="4746354" y="3677143"/>
            <a:ext cx="774826" cy="774826"/>
          </a:xfrm>
          <a:prstGeom prst="ellipse">
            <a:avLst/>
          </a:prstGeom>
          <a:solidFill>
            <a:schemeClr val="accent4">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10000"/>
              </a:lnSpc>
              <a:spcBef>
                <a:spcPts val="0"/>
              </a:spcBef>
              <a:spcAft>
                <a:spcPts val="0"/>
              </a:spcAft>
              <a:buClrTx/>
              <a:buSzTx/>
              <a:buFontTx/>
              <a:buNone/>
              <a:tabLst/>
              <a:defRPr/>
            </a:pPr>
            <a:endParaRPr kumimoji="0" lang="en-US" sz="900" u="none" strike="noStrike" kern="0" cap="none" spc="0" normalizeH="0" baseline="0" noProof="0">
              <a:ln>
                <a:noFill/>
              </a:ln>
              <a:solidFill>
                <a:srgbClr val="FFFFFF"/>
              </a:solidFill>
              <a:effectLst/>
              <a:uLnTx/>
              <a:uFillTx/>
              <a:latin typeface="Roboto Light" panose="02000000000000000000" pitchFamily="2" charset="0"/>
              <a:ea typeface="+mn-ea"/>
              <a:cs typeface="+mn-cs"/>
            </a:endParaRPr>
          </a:p>
        </p:txBody>
      </p:sp>
      <p:sp>
        <p:nvSpPr>
          <p:cNvPr id="15" name="TextBox 14">
            <a:extLst>
              <a:ext uri="{FF2B5EF4-FFF2-40B4-BE49-F238E27FC236}">
                <a16:creationId xmlns:a16="http://schemas.microsoft.com/office/drawing/2014/main" id="{D43B5700-A28C-4F19-B8D7-B260F91F33BF}"/>
              </a:ext>
            </a:extLst>
          </p:cNvPr>
          <p:cNvSpPr txBox="1"/>
          <p:nvPr/>
        </p:nvSpPr>
        <p:spPr>
          <a:xfrm>
            <a:off x="4934212" y="3784192"/>
            <a:ext cx="397865" cy="560731"/>
          </a:xfrm>
          <a:prstGeom prst="rect">
            <a:avLst/>
          </a:prstGeom>
          <a:noFill/>
        </p:spPr>
        <p:txBody>
          <a:bodyPr wrap="none" rtlCol="0" anchor="ctr">
            <a:spAutoFit/>
          </a:bodyPr>
          <a:lstStyle/>
          <a:p>
            <a:pPr algn="ctr">
              <a:lnSpc>
                <a:spcPct val="110000"/>
              </a:lnSpc>
            </a:pPr>
            <a:r>
              <a:rPr lang="en-US" sz="3000" b="1">
                <a:solidFill>
                  <a:srgbClr val="FFFFFF"/>
                </a:solidFill>
                <a:latin typeface="+mj-lt"/>
                <a:cs typeface="Poppins" pitchFamily="2" charset="77"/>
              </a:rPr>
              <a:t>2</a:t>
            </a:r>
          </a:p>
        </p:txBody>
      </p:sp>
      <p:sp>
        <p:nvSpPr>
          <p:cNvPr id="16" name="TextBox 15">
            <a:extLst>
              <a:ext uri="{FF2B5EF4-FFF2-40B4-BE49-F238E27FC236}">
                <a16:creationId xmlns:a16="http://schemas.microsoft.com/office/drawing/2014/main" id="{49A5597A-C32E-4A0E-ACF3-1D44B39DE2DE}"/>
              </a:ext>
            </a:extLst>
          </p:cNvPr>
          <p:cNvSpPr txBox="1"/>
          <p:nvPr/>
        </p:nvSpPr>
        <p:spPr>
          <a:xfrm>
            <a:off x="5830192" y="3877837"/>
            <a:ext cx="1646605" cy="373436"/>
          </a:xfrm>
          <a:prstGeom prst="rect">
            <a:avLst/>
          </a:prstGeom>
          <a:noFill/>
        </p:spPr>
        <p:txBody>
          <a:bodyPr wrap="none" rtlCol="0" anchor="ctr" anchorCtr="0">
            <a:spAutoFit/>
          </a:bodyPr>
          <a:lstStyle/>
          <a:p>
            <a:pPr algn="ctr">
              <a:lnSpc>
                <a:spcPct val="110000"/>
              </a:lnSpc>
            </a:pPr>
            <a:r>
              <a:rPr lang="en-US" sz="1800" b="1">
                <a:solidFill>
                  <a:srgbClr val="FFFFFF"/>
                </a:solidFill>
                <a:latin typeface="+mj-lt"/>
                <a:ea typeface="League Spartan" charset="0"/>
                <a:cs typeface="Poppins" pitchFamily="2" charset="77"/>
              </a:rPr>
              <a:t>IT Excellence</a:t>
            </a:r>
          </a:p>
        </p:txBody>
      </p:sp>
      <p:sp>
        <p:nvSpPr>
          <p:cNvPr id="25" name="Rounded Rectangle 71">
            <a:extLst>
              <a:ext uri="{FF2B5EF4-FFF2-40B4-BE49-F238E27FC236}">
                <a16:creationId xmlns:a16="http://schemas.microsoft.com/office/drawing/2014/main" id="{95F49017-7525-4129-A5CD-28AEB5E6C061}"/>
              </a:ext>
            </a:extLst>
          </p:cNvPr>
          <p:cNvSpPr/>
          <p:nvPr/>
        </p:nvSpPr>
        <p:spPr>
          <a:xfrm>
            <a:off x="4153096" y="5393794"/>
            <a:ext cx="3228051" cy="774826"/>
          </a:xfrm>
          <a:prstGeom prst="roundRect">
            <a:avLst>
              <a:gd name="adj" fmla="val 50000"/>
            </a:avLst>
          </a:prstGeom>
          <a:solidFill>
            <a:schemeClr val="accent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10000"/>
              </a:lnSpc>
              <a:spcBef>
                <a:spcPts val="0"/>
              </a:spcBef>
              <a:spcAft>
                <a:spcPts val="0"/>
              </a:spcAft>
              <a:buClrTx/>
              <a:buSzTx/>
              <a:buFontTx/>
              <a:buNone/>
              <a:tabLst/>
              <a:defRPr/>
            </a:pPr>
            <a:endParaRPr kumimoji="0" lang="en-US" sz="900" u="none" strike="noStrike" kern="0" cap="none" spc="0" normalizeH="0" baseline="0" noProof="0">
              <a:ln>
                <a:noFill/>
              </a:ln>
              <a:solidFill>
                <a:srgbClr val="FFFFFF"/>
              </a:solidFill>
              <a:effectLst/>
              <a:uLnTx/>
              <a:uFillTx/>
              <a:latin typeface="Roboto Light" panose="02000000000000000000" pitchFamily="2" charset="0"/>
              <a:ea typeface="+mn-ea"/>
              <a:cs typeface="+mn-cs"/>
            </a:endParaRPr>
          </a:p>
        </p:txBody>
      </p:sp>
      <p:sp>
        <p:nvSpPr>
          <p:cNvPr id="26" name="Oval 25">
            <a:extLst>
              <a:ext uri="{FF2B5EF4-FFF2-40B4-BE49-F238E27FC236}">
                <a16:creationId xmlns:a16="http://schemas.microsoft.com/office/drawing/2014/main" id="{5FE8C070-A4A9-4B82-A47E-DA6ACA07B921}"/>
              </a:ext>
            </a:extLst>
          </p:cNvPr>
          <p:cNvSpPr/>
          <p:nvPr/>
        </p:nvSpPr>
        <p:spPr>
          <a:xfrm>
            <a:off x="4153095" y="5393794"/>
            <a:ext cx="774826" cy="774826"/>
          </a:xfrm>
          <a:prstGeom prst="ellipse">
            <a:avLst/>
          </a:prstGeom>
          <a:solidFill>
            <a:schemeClr val="accent3">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10000"/>
              </a:lnSpc>
              <a:spcBef>
                <a:spcPts val="0"/>
              </a:spcBef>
              <a:spcAft>
                <a:spcPts val="0"/>
              </a:spcAft>
              <a:buClrTx/>
              <a:buSzTx/>
              <a:buFontTx/>
              <a:buNone/>
              <a:tabLst/>
              <a:defRPr/>
            </a:pPr>
            <a:endParaRPr kumimoji="0" lang="en-US" sz="900" u="none" strike="noStrike" kern="0" cap="none" spc="0" normalizeH="0" baseline="0" noProof="0">
              <a:ln>
                <a:noFill/>
              </a:ln>
              <a:solidFill>
                <a:srgbClr val="FFFFFF"/>
              </a:solidFill>
              <a:effectLst/>
              <a:uLnTx/>
              <a:uFillTx/>
              <a:latin typeface="Roboto Light" panose="02000000000000000000" pitchFamily="2" charset="0"/>
              <a:ea typeface="+mn-ea"/>
              <a:cs typeface="+mn-cs"/>
            </a:endParaRPr>
          </a:p>
        </p:txBody>
      </p:sp>
      <p:sp>
        <p:nvSpPr>
          <p:cNvPr id="27" name="TextBox 26">
            <a:extLst>
              <a:ext uri="{FF2B5EF4-FFF2-40B4-BE49-F238E27FC236}">
                <a16:creationId xmlns:a16="http://schemas.microsoft.com/office/drawing/2014/main" id="{0219147A-A9D8-487C-89EF-6FF36411512D}"/>
              </a:ext>
            </a:extLst>
          </p:cNvPr>
          <p:cNvSpPr txBox="1"/>
          <p:nvPr/>
        </p:nvSpPr>
        <p:spPr>
          <a:xfrm>
            <a:off x="4340952" y="5500843"/>
            <a:ext cx="397866" cy="560731"/>
          </a:xfrm>
          <a:prstGeom prst="rect">
            <a:avLst/>
          </a:prstGeom>
          <a:noFill/>
        </p:spPr>
        <p:txBody>
          <a:bodyPr wrap="none" rtlCol="0" anchor="ctr">
            <a:spAutoFit/>
          </a:bodyPr>
          <a:lstStyle/>
          <a:p>
            <a:pPr algn="ctr">
              <a:lnSpc>
                <a:spcPct val="110000"/>
              </a:lnSpc>
            </a:pPr>
            <a:r>
              <a:rPr lang="en-US" sz="3000" b="1">
                <a:solidFill>
                  <a:srgbClr val="FFFFFF"/>
                </a:solidFill>
                <a:latin typeface="+mj-lt"/>
                <a:cs typeface="Poppins" pitchFamily="2" charset="77"/>
              </a:rPr>
              <a:t>3</a:t>
            </a:r>
          </a:p>
        </p:txBody>
      </p:sp>
      <p:sp>
        <p:nvSpPr>
          <p:cNvPr id="28" name="TextBox 27">
            <a:extLst>
              <a:ext uri="{FF2B5EF4-FFF2-40B4-BE49-F238E27FC236}">
                <a16:creationId xmlns:a16="http://schemas.microsoft.com/office/drawing/2014/main" id="{694A6878-DB73-4A81-A8CD-56263A561F1B}"/>
              </a:ext>
            </a:extLst>
          </p:cNvPr>
          <p:cNvSpPr txBox="1"/>
          <p:nvPr/>
        </p:nvSpPr>
        <p:spPr>
          <a:xfrm>
            <a:off x="5384410" y="5594488"/>
            <a:ext cx="1351653" cy="373436"/>
          </a:xfrm>
          <a:prstGeom prst="rect">
            <a:avLst/>
          </a:prstGeom>
          <a:noFill/>
        </p:spPr>
        <p:txBody>
          <a:bodyPr wrap="none" rtlCol="0" anchor="ctr" anchorCtr="0">
            <a:spAutoFit/>
          </a:bodyPr>
          <a:lstStyle/>
          <a:p>
            <a:pPr algn="ctr">
              <a:lnSpc>
                <a:spcPct val="110000"/>
              </a:lnSpc>
            </a:pPr>
            <a:r>
              <a:rPr lang="en-US" sz="1800" b="1">
                <a:solidFill>
                  <a:srgbClr val="FFFFFF"/>
                </a:solidFill>
                <a:latin typeface="+mj-lt"/>
                <a:ea typeface="League Spartan" charset="0"/>
                <a:cs typeface="Poppins" pitchFamily="2" charset="77"/>
              </a:rPr>
              <a:t>Innovation</a:t>
            </a:r>
          </a:p>
        </p:txBody>
      </p:sp>
      <p:sp>
        <p:nvSpPr>
          <p:cNvPr id="31" name="Rounded Rectangle 78">
            <a:extLst>
              <a:ext uri="{FF2B5EF4-FFF2-40B4-BE49-F238E27FC236}">
                <a16:creationId xmlns:a16="http://schemas.microsoft.com/office/drawing/2014/main" id="{68D30A7F-B9D0-4B48-840F-E8211BD4FC86}"/>
              </a:ext>
            </a:extLst>
          </p:cNvPr>
          <p:cNvSpPr/>
          <p:nvPr/>
        </p:nvSpPr>
        <p:spPr>
          <a:xfrm>
            <a:off x="4216806" y="2099785"/>
            <a:ext cx="3228051" cy="774826"/>
          </a:xfrm>
          <a:prstGeom prst="roundRect">
            <a:avLst>
              <a:gd name="adj" fmla="val 50000"/>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10000"/>
              </a:lnSpc>
              <a:spcBef>
                <a:spcPts val="0"/>
              </a:spcBef>
              <a:spcAft>
                <a:spcPts val="0"/>
              </a:spcAft>
              <a:buClrTx/>
              <a:buSzTx/>
              <a:buFontTx/>
              <a:buNone/>
              <a:tabLst/>
              <a:defRPr/>
            </a:pPr>
            <a:endParaRPr kumimoji="0" lang="en-US" sz="900" u="none" strike="noStrike" kern="0" cap="none" spc="0" normalizeH="0" baseline="0" noProof="0">
              <a:ln>
                <a:noFill/>
              </a:ln>
              <a:solidFill>
                <a:srgbClr val="FFFFFF"/>
              </a:solidFill>
              <a:effectLst/>
              <a:uLnTx/>
              <a:uFillTx/>
              <a:latin typeface="Roboto Light" panose="02000000000000000000" pitchFamily="2" charset="0"/>
              <a:ea typeface="+mn-ea"/>
              <a:cs typeface="+mn-cs"/>
            </a:endParaRPr>
          </a:p>
        </p:txBody>
      </p:sp>
      <p:sp>
        <p:nvSpPr>
          <p:cNvPr id="32" name="Oval 31">
            <a:extLst>
              <a:ext uri="{FF2B5EF4-FFF2-40B4-BE49-F238E27FC236}">
                <a16:creationId xmlns:a16="http://schemas.microsoft.com/office/drawing/2014/main" id="{13C1DD5D-7C37-48E6-876D-6546E34EA74B}"/>
              </a:ext>
            </a:extLst>
          </p:cNvPr>
          <p:cNvSpPr/>
          <p:nvPr/>
        </p:nvSpPr>
        <p:spPr>
          <a:xfrm>
            <a:off x="4216805" y="2099785"/>
            <a:ext cx="774826" cy="774826"/>
          </a:xfrm>
          <a:prstGeom prst="ellipse">
            <a:avLst/>
          </a:prstGeom>
          <a:solidFill>
            <a:schemeClr val="accent1">
              <a:lumMod val="7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10000"/>
              </a:lnSpc>
              <a:spcBef>
                <a:spcPts val="0"/>
              </a:spcBef>
              <a:spcAft>
                <a:spcPts val="0"/>
              </a:spcAft>
              <a:buClrTx/>
              <a:buSzTx/>
              <a:buFontTx/>
              <a:buNone/>
              <a:tabLst/>
              <a:defRPr/>
            </a:pPr>
            <a:endParaRPr kumimoji="0" lang="en-US" sz="900" u="none" strike="noStrike" kern="0" cap="none" spc="0" normalizeH="0" baseline="0" noProof="0">
              <a:ln>
                <a:noFill/>
              </a:ln>
              <a:solidFill>
                <a:srgbClr val="FFFFFF"/>
              </a:solidFill>
              <a:effectLst/>
              <a:uLnTx/>
              <a:uFillTx/>
              <a:latin typeface="Roboto Light" panose="02000000000000000000" pitchFamily="2" charset="0"/>
              <a:ea typeface="+mn-ea"/>
              <a:cs typeface="+mn-cs"/>
            </a:endParaRPr>
          </a:p>
        </p:txBody>
      </p:sp>
      <p:sp>
        <p:nvSpPr>
          <p:cNvPr id="33" name="TextBox 32">
            <a:extLst>
              <a:ext uri="{FF2B5EF4-FFF2-40B4-BE49-F238E27FC236}">
                <a16:creationId xmlns:a16="http://schemas.microsoft.com/office/drawing/2014/main" id="{F34D8D7E-7BD1-4CCA-A30E-7DB51B99D8AB}"/>
              </a:ext>
            </a:extLst>
          </p:cNvPr>
          <p:cNvSpPr txBox="1"/>
          <p:nvPr/>
        </p:nvSpPr>
        <p:spPr>
          <a:xfrm>
            <a:off x="4404662" y="2206834"/>
            <a:ext cx="397866" cy="560731"/>
          </a:xfrm>
          <a:prstGeom prst="rect">
            <a:avLst/>
          </a:prstGeom>
          <a:noFill/>
        </p:spPr>
        <p:txBody>
          <a:bodyPr wrap="none" rtlCol="0" anchor="ctr">
            <a:spAutoFit/>
          </a:bodyPr>
          <a:lstStyle/>
          <a:p>
            <a:pPr algn="ctr">
              <a:lnSpc>
                <a:spcPct val="110000"/>
              </a:lnSpc>
            </a:pPr>
            <a:r>
              <a:rPr lang="en-US" sz="3000" b="1">
                <a:solidFill>
                  <a:srgbClr val="FFFFFF"/>
                </a:solidFill>
                <a:latin typeface="+mj-lt"/>
                <a:cs typeface="Poppins" pitchFamily="2" charset="77"/>
              </a:rPr>
              <a:t>1</a:t>
            </a:r>
          </a:p>
        </p:txBody>
      </p:sp>
      <p:sp>
        <p:nvSpPr>
          <p:cNvPr id="34" name="TextBox 33">
            <a:extLst>
              <a:ext uri="{FF2B5EF4-FFF2-40B4-BE49-F238E27FC236}">
                <a16:creationId xmlns:a16="http://schemas.microsoft.com/office/drawing/2014/main" id="{FBB5ADBF-A32C-4D39-AC3E-C88064016F31}"/>
              </a:ext>
            </a:extLst>
          </p:cNvPr>
          <p:cNvSpPr txBox="1"/>
          <p:nvPr/>
        </p:nvSpPr>
        <p:spPr>
          <a:xfrm>
            <a:off x="5044162" y="2300479"/>
            <a:ext cx="2159566" cy="373436"/>
          </a:xfrm>
          <a:prstGeom prst="rect">
            <a:avLst/>
          </a:prstGeom>
          <a:noFill/>
        </p:spPr>
        <p:txBody>
          <a:bodyPr wrap="none" rtlCol="0" anchor="ctr" anchorCtr="0">
            <a:spAutoFit/>
          </a:bodyPr>
          <a:lstStyle/>
          <a:p>
            <a:pPr algn="ctr">
              <a:lnSpc>
                <a:spcPct val="110000"/>
              </a:lnSpc>
            </a:pPr>
            <a:r>
              <a:rPr lang="en-US" sz="1800" b="1">
                <a:solidFill>
                  <a:srgbClr val="FFFFFF"/>
                </a:solidFill>
                <a:latin typeface="+mj-lt"/>
                <a:ea typeface="League Spartan" charset="0"/>
                <a:cs typeface="Poppins" pitchFamily="2" charset="77"/>
              </a:rPr>
              <a:t>Business Support</a:t>
            </a:r>
          </a:p>
        </p:txBody>
      </p:sp>
      <p:sp>
        <p:nvSpPr>
          <p:cNvPr id="36" name="Oval 35">
            <a:extLst>
              <a:ext uri="{FF2B5EF4-FFF2-40B4-BE49-F238E27FC236}">
                <a16:creationId xmlns:a16="http://schemas.microsoft.com/office/drawing/2014/main" id="{3F466ED8-09A7-4CE9-A0D7-90E3F13CD060}"/>
              </a:ext>
            </a:extLst>
          </p:cNvPr>
          <p:cNvSpPr>
            <a:spLocks noChangeAspect="1"/>
          </p:cNvSpPr>
          <p:nvPr/>
        </p:nvSpPr>
        <p:spPr>
          <a:xfrm>
            <a:off x="4038760" y="3950256"/>
            <a:ext cx="228600" cy="228600"/>
          </a:xfrm>
          <a:prstGeom prst="ellipse">
            <a:avLst/>
          </a:prstGeom>
          <a:solidFill>
            <a:schemeClr val="accent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10000"/>
              </a:lnSpc>
              <a:spcBef>
                <a:spcPts val="0"/>
              </a:spcBef>
              <a:spcAft>
                <a:spcPts val="0"/>
              </a:spcAft>
              <a:buClrTx/>
              <a:buSzTx/>
              <a:buFontTx/>
              <a:buNone/>
              <a:tabLst/>
              <a:defRPr/>
            </a:pPr>
            <a:endParaRPr kumimoji="0" lang="en-US" sz="900" u="none" strike="noStrike" kern="0" cap="none" spc="0" normalizeH="0" baseline="0" noProof="0">
              <a:ln>
                <a:noFill/>
              </a:ln>
              <a:solidFill>
                <a:srgbClr val="FFFFFF"/>
              </a:solidFill>
              <a:effectLst/>
              <a:uLnTx/>
              <a:uFillTx/>
              <a:latin typeface="Roboto Light" panose="02000000000000000000" pitchFamily="2" charset="0"/>
              <a:ea typeface="+mn-ea"/>
              <a:cs typeface="+mn-cs"/>
            </a:endParaRPr>
          </a:p>
        </p:txBody>
      </p:sp>
      <p:sp>
        <p:nvSpPr>
          <p:cNvPr id="39" name="Oval 38">
            <a:extLst>
              <a:ext uri="{FF2B5EF4-FFF2-40B4-BE49-F238E27FC236}">
                <a16:creationId xmlns:a16="http://schemas.microsoft.com/office/drawing/2014/main" id="{033ABC9A-8FB5-4020-B53C-298E4169C99C}"/>
              </a:ext>
            </a:extLst>
          </p:cNvPr>
          <p:cNvSpPr>
            <a:spLocks noChangeAspect="1"/>
          </p:cNvSpPr>
          <p:nvPr/>
        </p:nvSpPr>
        <p:spPr>
          <a:xfrm>
            <a:off x="3267577" y="5418613"/>
            <a:ext cx="228600" cy="228600"/>
          </a:xfrm>
          <a:prstGeom prst="ellipse">
            <a:avLst/>
          </a:prstGeom>
          <a:solidFill>
            <a:schemeClr val="accent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10000"/>
              </a:lnSpc>
              <a:spcBef>
                <a:spcPts val="0"/>
              </a:spcBef>
              <a:spcAft>
                <a:spcPts val="0"/>
              </a:spcAft>
              <a:buClrTx/>
              <a:buSzTx/>
              <a:buFontTx/>
              <a:buNone/>
              <a:tabLst/>
              <a:defRPr/>
            </a:pPr>
            <a:endParaRPr kumimoji="0" lang="en-US" sz="900" u="none" strike="noStrike" kern="0" cap="none" spc="0" normalizeH="0" baseline="0" noProof="0">
              <a:ln>
                <a:noFill/>
              </a:ln>
              <a:solidFill>
                <a:srgbClr val="FFFFFF"/>
              </a:solidFill>
              <a:effectLst/>
              <a:uLnTx/>
              <a:uFillTx/>
              <a:latin typeface="Roboto Light" panose="02000000000000000000" pitchFamily="2" charset="0"/>
              <a:ea typeface="+mn-ea"/>
              <a:cs typeface="+mn-cs"/>
            </a:endParaRPr>
          </a:p>
        </p:txBody>
      </p:sp>
      <p:sp>
        <p:nvSpPr>
          <p:cNvPr id="40" name="Oval 39">
            <a:extLst>
              <a:ext uri="{FF2B5EF4-FFF2-40B4-BE49-F238E27FC236}">
                <a16:creationId xmlns:a16="http://schemas.microsoft.com/office/drawing/2014/main" id="{FF300639-4390-48C1-AF22-E690D3D374E4}"/>
              </a:ext>
            </a:extLst>
          </p:cNvPr>
          <p:cNvSpPr>
            <a:spLocks noChangeAspect="1"/>
          </p:cNvSpPr>
          <p:nvPr/>
        </p:nvSpPr>
        <p:spPr>
          <a:xfrm>
            <a:off x="3284669" y="2566714"/>
            <a:ext cx="228600" cy="228600"/>
          </a:xfrm>
          <a:prstGeom prst="ellipse">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10000"/>
              </a:lnSpc>
              <a:spcBef>
                <a:spcPts val="0"/>
              </a:spcBef>
              <a:spcAft>
                <a:spcPts val="0"/>
              </a:spcAft>
              <a:buClrTx/>
              <a:buSzTx/>
              <a:buFontTx/>
              <a:buNone/>
              <a:tabLst/>
              <a:defRPr/>
            </a:pPr>
            <a:endParaRPr kumimoji="0" lang="en-US" sz="900" u="none" strike="noStrike" kern="0" cap="none" spc="0" normalizeH="0" baseline="0" noProof="0">
              <a:ln>
                <a:noFill/>
              </a:ln>
              <a:solidFill>
                <a:srgbClr val="FFFFFF"/>
              </a:solidFill>
              <a:effectLst/>
              <a:uLnTx/>
              <a:uFillTx/>
              <a:latin typeface="Roboto Light" panose="02000000000000000000" pitchFamily="2" charset="0"/>
              <a:ea typeface="+mn-ea"/>
              <a:cs typeface="+mn-cs"/>
            </a:endParaRPr>
          </a:p>
        </p:txBody>
      </p:sp>
      <p:sp>
        <p:nvSpPr>
          <p:cNvPr id="41" name="TextBox 40">
            <a:extLst>
              <a:ext uri="{FF2B5EF4-FFF2-40B4-BE49-F238E27FC236}">
                <a16:creationId xmlns:a16="http://schemas.microsoft.com/office/drawing/2014/main" id="{4BD9AE1F-6203-4F65-A0A7-3912A676668A}"/>
              </a:ext>
            </a:extLst>
          </p:cNvPr>
          <p:cNvSpPr txBox="1"/>
          <p:nvPr/>
        </p:nvSpPr>
        <p:spPr>
          <a:xfrm>
            <a:off x="693193" y="3405601"/>
            <a:ext cx="2774373" cy="257250"/>
          </a:xfrm>
          <a:prstGeom prst="rect">
            <a:avLst/>
          </a:prstGeom>
          <a:noFill/>
        </p:spPr>
        <p:txBody>
          <a:bodyPr wrap="square" lIns="0" tIns="0" rIns="0" bIns="0" rtlCol="0" anchor="ctr">
            <a:spAutoFit/>
          </a:bodyPr>
          <a:lstStyle/>
          <a:p>
            <a:pPr>
              <a:lnSpc>
                <a:spcPct val="110000"/>
              </a:lnSpc>
            </a:pPr>
            <a:r>
              <a:rPr lang="en-US" sz="1600" b="1">
                <a:solidFill>
                  <a:srgbClr val="494949"/>
                </a:solidFill>
                <a:cs typeface="Poppins" pitchFamily="2" charset="77"/>
              </a:rPr>
              <a:t>IT Key Initiative Plan</a:t>
            </a:r>
          </a:p>
        </p:txBody>
      </p:sp>
      <p:sp>
        <p:nvSpPr>
          <p:cNvPr id="46" name="TextBox 45">
            <a:extLst>
              <a:ext uri="{FF2B5EF4-FFF2-40B4-BE49-F238E27FC236}">
                <a16:creationId xmlns:a16="http://schemas.microsoft.com/office/drawing/2014/main" id="{69D13269-9721-4955-9B18-1BB875435D60}"/>
              </a:ext>
            </a:extLst>
          </p:cNvPr>
          <p:cNvSpPr txBox="1"/>
          <p:nvPr/>
        </p:nvSpPr>
        <p:spPr>
          <a:xfrm>
            <a:off x="5787640" y="2850568"/>
            <a:ext cx="656371" cy="7848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4500" b="1" u="none" strike="noStrike" kern="0" cap="none" spc="0" normalizeH="0" baseline="0" noProof="0">
                <a:ln>
                  <a:noFill/>
                </a:ln>
                <a:effectLst/>
                <a:uLnTx/>
                <a:uFillTx/>
                <a:latin typeface="Montserrat" pitchFamily="2" charset="77"/>
              </a:rPr>
              <a:t>+</a:t>
            </a:r>
            <a:endParaRPr kumimoji="0" lang="en-US" sz="4500" b="1" u="none" strike="noStrike" kern="0" cap="none" spc="0" normalizeH="0" baseline="0" noProof="0">
              <a:ln>
                <a:noFill/>
              </a:ln>
              <a:effectLst/>
              <a:uLnTx/>
              <a:uFillTx/>
              <a:latin typeface="Montserrat" pitchFamily="2" charset="77"/>
            </a:endParaRPr>
          </a:p>
        </p:txBody>
      </p:sp>
      <p:sp>
        <p:nvSpPr>
          <p:cNvPr id="47" name="TextBox 46">
            <a:extLst>
              <a:ext uri="{FF2B5EF4-FFF2-40B4-BE49-F238E27FC236}">
                <a16:creationId xmlns:a16="http://schemas.microsoft.com/office/drawing/2014/main" id="{3BB53103-752B-4917-B08C-BAC6148CC6EC}"/>
              </a:ext>
            </a:extLst>
          </p:cNvPr>
          <p:cNvSpPr txBox="1"/>
          <p:nvPr/>
        </p:nvSpPr>
        <p:spPr>
          <a:xfrm>
            <a:off x="5787640" y="4507898"/>
            <a:ext cx="656371" cy="7848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4500" b="1" u="none" strike="noStrike" kern="0" cap="none" spc="0" normalizeH="0" baseline="0" noProof="0">
                <a:ln>
                  <a:noFill/>
                </a:ln>
                <a:effectLst/>
                <a:uLnTx/>
                <a:uFillTx/>
                <a:latin typeface="Montserrat" pitchFamily="2" charset="77"/>
              </a:rPr>
              <a:t>+</a:t>
            </a:r>
            <a:endParaRPr kumimoji="0" lang="en-US" sz="4500" b="1" u="none" strike="noStrike" kern="0" cap="none" spc="0" normalizeH="0" baseline="0" noProof="0">
              <a:ln>
                <a:noFill/>
              </a:ln>
              <a:effectLst/>
              <a:uLnTx/>
              <a:uFillTx/>
              <a:latin typeface="Montserrat" pitchFamily="2" charset="77"/>
            </a:endParaRPr>
          </a:p>
        </p:txBody>
      </p:sp>
      <p:sp>
        <p:nvSpPr>
          <p:cNvPr id="48" name="TextBox 47">
            <a:extLst>
              <a:ext uri="{FF2B5EF4-FFF2-40B4-BE49-F238E27FC236}">
                <a16:creationId xmlns:a16="http://schemas.microsoft.com/office/drawing/2014/main" id="{78EE443C-18B4-43D2-AA2D-114944A5AB98}"/>
              </a:ext>
            </a:extLst>
          </p:cNvPr>
          <p:cNvSpPr txBox="1"/>
          <p:nvPr/>
        </p:nvSpPr>
        <p:spPr>
          <a:xfrm>
            <a:off x="694203" y="3730931"/>
            <a:ext cx="2786662" cy="675441"/>
          </a:xfrm>
          <a:prstGeom prst="rect">
            <a:avLst/>
          </a:prstGeom>
          <a:noFill/>
        </p:spPr>
        <p:txBody>
          <a:bodyPr wrap="square" lIns="0" tIns="0" rIns="0" bIns="0" rtlCol="0" anchor="t">
            <a:spAutoFit/>
          </a:bodyPr>
          <a:lstStyle/>
          <a:p>
            <a:pPr defTabSz="914217">
              <a:lnSpc>
                <a:spcPts val="1750"/>
              </a:lnSpc>
            </a:pPr>
            <a:r>
              <a:rPr lang="en-US" sz="1200">
                <a:ea typeface="Roboto Light" panose="02000000000000000000" pitchFamily="2" charset="0"/>
                <a:cs typeface="Lato Light" panose="020F0502020204030203" pitchFamily="34" charset="0"/>
              </a:rPr>
              <a:t>Our top initiatives collectively support our business goals and organization initiatives and improve the delivery of IT services.</a:t>
            </a:r>
          </a:p>
        </p:txBody>
      </p:sp>
      <p:sp>
        <p:nvSpPr>
          <p:cNvPr id="49" name="TextBox 48">
            <a:extLst>
              <a:ext uri="{FF2B5EF4-FFF2-40B4-BE49-F238E27FC236}">
                <a16:creationId xmlns:a16="http://schemas.microsoft.com/office/drawing/2014/main" id="{2E063FC3-CF7B-4BF9-9133-0D0DBA8D01E8}"/>
              </a:ext>
            </a:extLst>
          </p:cNvPr>
          <p:cNvSpPr txBox="1"/>
          <p:nvPr/>
        </p:nvSpPr>
        <p:spPr>
          <a:xfrm>
            <a:off x="7644821" y="2229154"/>
            <a:ext cx="3758283" cy="906274"/>
          </a:xfrm>
          <a:prstGeom prst="rect">
            <a:avLst/>
          </a:prstGeom>
          <a:noFill/>
        </p:spPr>
        <p:txBody>
          <a:bodyPr wrap="square" lIns="0" tIns="0" rIns="0" bIns="0" rtlCol="0" anchor="t">
            <a:spAutoFit/>
          </a:bodyPr>
          <a:lstStyle/>
          <a:p>
            <a:pPr defTabSz="914217">
              <a:lnSpc>
                <a:spcPts val="1750"/>
              </a:lnSpc>
            </a:pPr>
            <a:r>
              <a:rPr lang="en-US" sz="1200">
                <a:solidFill>
                  <a:srgbClr val="000000"/>
                </a:solidFill>
                <a:ea typeface="Roboto Light" panose="02000000000000000000" pitchFamily="2" charset="0"/>
                <a:cs typeface="Lato Light" panose="020F0502020204030203" pitchFamily="34" charset="0"/>
              </a:rPr>
              <a:t>Each organization initiative is supported by a major IT project and each project has unique IT challenges that require IT support.</a:t>
            </a:r>
          </a:p>
          <a:p>
            <a:pPr defTabSz="914217">
              <a:lnSpc>
                <a:spcPts val="1750"/>
              </a:lnSpc>
            </a:pPr>
            <a:endParaRPr lang="en-US" sz="1200">
              <a:solidFill>
                <a:srgbClr val="000000"/>
              </a:solidFill>
              <a:ea typeface="Roboto Light" panose="02000000000000000000" pitchFamily="2" charset="0"/>
              <a:cs typeface="Lato Light" panose="020F0502020204030203" pitchFamily="34" charset="0"/>
            </a:endParaRPr>
          </a:p>
        </p:txBody>
      </p:sp>
      <p:sp>
        <p:nvSpPr>
          <p:cNvPr id="50" name="TextBox 49">
            <a:extLst>
              <a:ext uri="{FF2B5EF4-FFF2-40B4-BE49-F238E27FC236}">
                <a16:creationId xmlns:a16="http://schemas.microsoft.com/office/drawing/2014/main" id="{CE214F4A-EC20-4FEF-BCE4-83A200AA5D2B}"/>
              </a:ext>
            </a:extLst>
          </p:cNvPr>
          <p:cNvSpPr txBox="1"/>
          <p:nvPr/>
        </p:nvSpPr>
        <p:spPr>
          <a:xfrm>
            <a:off x="7644821" y="1995669"/>
            <a:ext cx="3990097" cy="246221"/>
          </a:xfrm>
          <a:prstGeom prst="rect">
            <a:avLst/>
          </a:prstGeom>
          <a:noFill/>
        </p:spPr>
        <p:txBody>
          <a:bodyPr wrap="square" lIns="0" tIns="0" rIns="0" bIns="0" rtlCol="0" anchor="b">
            <a:spAutoFit/>
          </a:bodyPr>
          <a:lstStyle/>
          <a:p>
            <a:pPr defTabSz="914217"/>
            <a:r>
              <a:rPr lang="en-US" sz="1600" b="1">
                <a:solidFill>
                  <a:srgbClr val="1C2835"/>
                </a:solidFill>
                <a:ea typeface="Roboto Light" panose="02000000000000000000" pitchFamily="2" charset="0"/>
                <a:cs typeface="Poppins" pitchFamily="2" charset="77"/>
              </a:rPr>
              <a:t>Support Major Business Initiatives</a:t>
            </a:r>
          </a:p>
        </p:txBody>
      </p:sp>
      <p:sp>
        <p:nvSpPr>
          <p:cNvPr id="51" name="TextBox 50">
            <a:extLst>
              <a:ext uri="{FF2B5EF4-FFF2-40B4-BE49-F238E27FC236}">
                <a16:creationId xmlns:a16="http://schemas.microsoft.com/office/drawing/2014/main" id="{4E511F68-2E7B-4521-9919-5CD9D1FD29F4}"/>
              </a:ext>
            </a:extLst>
          </p:cNvPr>
          <p:cNvSpPr txBox="1"/>
          <p:nvPr/>
        </p:nvSpPr>
        <p:spPr>
          <a:xfrm>
            <a:off x="8180704" y="4091921"/>
            <a:ext cx="3329978" cy="441980"/>
          </a:xfrm>
          <a:prstGeom prst="rect">
            <a:avLst/>
          </a:prstGeom>
          <a:noFill/>
        </p:spPr>
        <p:txBody>
          <a:bodyPr wrap="square" lIns="0" tIns="0" rIns="0" bIns="0" rtlCol="0" anchor="t">
            <a:spAutoFit/>
          </a:bodyPr>
          <a:lstStyle/>
          <a:p>
            <a:pPr defTabSz="914217">
              <a:lnSpc>
                <a:spcPts val="1750"/>
              </a:lnSpc>
            </a:pPr>
            <a:r>
              <a:rPr lang="en-US" sz="1200">
                <a:solidFill>
                  <a:srgbClr val="000000"/>
                </a:solidFill>
                <a:ea typeface="Roboto Light" panose="02000000000000000000" pitchFamily="2" charset="0"/>
                <a:cs typeface="Lato Light" panose="020F0502020204030203" pitchFamily="34" charset="0"/>
              </a:rPr>
              <a:t>These projects will increase IT process maturity and systematically improve IT.</a:t>
            </a:r>
          </a:p>
        </p:txBody>
      </p:sp>
      <p:sp>
        <p:nvSpPr>
          <p:cNvPr id="52" name="TextBox 51">
            <a:extLst>
              <a:ext uri="{FF2B5EF4-FFF2-40B4-BE49-F238E27FC236}">
                <a16:creationId xmlns:a16="http://schemas.microsoft.com/office/drawing/2014/main" id="{3EB832A0-3C71-436D-B23B-B7845936136E}"/>
              </a:ext>
            </a:extLst>
          </p:cNvPr>
          <p:cNvSpPr txBox="1"/>
          <p:nvPr/>
        </p:nvSpPr>
        <p:spPr>
          <a:xfrm>
            <a:off x="8169657" y="3571745"/>
            <a:ext cx="3465261" cy="492443"/>
          </a:xfrm>
          <a:prstGeom prst="rect">
            <a:avLst/>
          </a:prstGeom>
          <a:noFill/>
        </p:spPr>
        <p:txBody>
          <a:bodyPr wrap="square" lIns="0" tIns="0" rIns="0" bIns="0" rtlCol="0" anchor="b">
            <a:spAutoFit/>
          </a:bodyPr>
          <a:lstStyle/>
          <a:p>
            <a:pPr defTabSz="914217"/>
            <a:r>
              <a:rPr lang="en-US" sz="1600" b="1">
                <a:solidFill>
                  <a:srgbClr val="1C2835"/>
                </a:solidFill>
                <a:ea typeface="Roboto Light" panose="02000000000000000000" pitchFamily="2" charset="0"/>
                <a:cs typeface="Poppins" pitchFamily="2" charset="77"/>
              </a:rPr>
              <a:t>Reduce Risk &amp; Improve IT Operational Excellence</a:t>
            </a:r>
          </a:p>
        </p:txBody>
      </p:sp>
      <p:sp>
        <p:nvSpPr>
          <p:cNvPr id="53" name="TextBox 52">
            <a:extLst>
              <a:ext uri="{FF2B5EF4-FFF2-40B4-BE49-F238E27FC236}">
                <a16:creationId xmlns:a16="http://schemas.microsoft.com/office/drawing/2014/main" id="{3F6029C2-9F43-4C8F-B93E-70586E6FF2B7}"/>
              </a:ext>
            </a:extLst>
          </p:cNvPr>
          <p:cNvSpPr txBox="1"/>
          <p:nvPr/>
        </p:nvSpPr>
        <p:spPr>
          <a:xfrm>
            <a:off x="7574946" y="5554358"/>
            <a:ext cx="3228051" cy="675441"/>
          </a:xfrm>
          <a:prstGeom prst="rect">
            <a:avLst/>
          </a:prstGeom>
          <a:noFill/>
        </p:spPr>
        <p:txBody>
          <a:bodyPr wrap="square" lIns="0" tIns="0" rIns="0" bIns="0" rtlCol="0" anchor="t">
            <a:spAutoFit/>
          </a:bodyPr>
          <a:lstStyle/>
          <a:p>
            <a:pPr defTabSz="914217">
              <a:lnSpc>
                <a:spcPts val="1750"/>
              </a:lnSpc>
            </a:pPr>
            <a:r>
              <a:rPr lang="en-US" sz="1200">
                <a:solidFill>
                  <a:srgbClr val="000000"/>
                </a:solidFill>
                <a:ea typeface="Roboto Light" panose="02000000000000000000" pitchFamily="2" charset="0"/>
                <a:cs typeface="Lato Light" panose="020F0502020204030203" pitchFamily="34" charset="0"/>
              </a:rPr>
              <a:t>These projects will improve our future innovation capabilities and decrease risk by increasing our technology maturity. </a:t>
            </a:r>
          </a:p>
        </p:txBody>
      </p:sp>
      <p:sp>
        <p:nvSpPr>
          <p:cNvPr id="54" name="TextBox 53">
            <a:extLst>
              <a:ext uri="{FF2B5EF4-FFF2-40B4-BE49-F238E27FC236}">
                <a16:creationId xmlns:a16="http://schemas.microsoft.com/office/drawing/2014/main" id="{133BDB2D-C899-493A-80E9-62924980A4CD}"/>
              </a:ext>
            </a:extLst>
          </p:cNvPr>
          <p:cNvSpPr txBox="1"/>
          <p:nvPr/>
        </p:nvSpPr>
        <p:spPr>
          <a:xfrm>
            <a:off x="7564139" y="5338662"/>
            <a:ext cx="3990097" cy="246221"/>
          </a:xfrm>
          <a:prstGeom prst="rect">
            <a:avLst/>
          </a:prstGeom>
          <a:noFill/>
        </p:spPr>
        <p:txBody>
          <a:bodyPr wrap="square" lIns="0" tIns="0" rIns="0" bIns="0" rtlCol="0" anchor="b">
            <a:spAutoFit/>
          </a:bodyPr>
          <a:lstStyle/>
          <a:p>
            <a:pPr defTabSz="914217"/>
            <a:r>
              <a:rPr lang="en-US" sz="1600" b="1">
                <a:solidFill>
                  <a:srgbClr val="1C2835"/>
                </a:solidFill>
                <a:ea typeface="Roboto Light" panose="02000000000000000000" pitchFamily="2" charset="0"/>
                <a:cs typeface="Poppins" pitchFamily="2" charset="77"/>
              </a:rPr>
              <a:t>Drive Technology Innovation</a:t>
            </a:r>
          </a:p>
        </p:txBody>
      </p:sp>
      <p:pic>
        <p:nvPicPr>
          <p:cNvPr id="3" name="Picture 2">
            <a:extLst>
              <a:ext uri="{FF2B5EF4-FFF2-40B4-BE49-F238E27FC236}">
                <a16:creationId xmlns:a16="http://schemas.microsoft.com/office/drawing/2014/main" id="{2E0351D2-E2D3-CFBC-E8FC-C7E47446EA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015" y="6273155"/>
            <a:ext cx="706441" cy="396142"/>
          </a:xfrm>
          <a:prstGeom prst="rect">
            <a:avLst/>
          </a:prstGeom>
        </p:spPr>
      </p:pic>
      <p:cxnSp>
        <p:nvCxnSpPr>
          <p:cNvPr id="6" name="Straight Connector 5">
            <a:extLst>
              <a:ext uri="{FF2B5EF4-FFF2-40B4-BE49-F238E27FC236}">
                <a16:creationId xmlns:a16="http://schemas.microsoft.com/office/drawing/2014/main" id="{12DEC035-2041-474F-3EA4-263C12CFAAFA}"/>
              </a:ext>
            </a:extLst>
          </p:cNvPr>
          <p:cNvCxnSpPr>
            <a:cxnSpLocks/>
          </p:cNvCxnSpPr>
          <p:nvPr/>
        </p:nvCxnSpPr>
        <p:spPr>
          <a:xfrm>
            <a:off x="355015" y="1435610"/>
            <a:ext cx="11503610" cy="0"/>
          </a:xfrm>
          <a:prstGeom prst="line">
            <a:avLst/>
          </a:prstGeom>
          <a:ln>
            <a:solidFill>
              <a:srgbClr val="1F405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71402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EB47B-0D91-44F1-BF1D-E94CF7B05A8E}"/>
              </a:ext>
            </a:extLst>
          </p:cNvPr>
          <p:cNvSpPr>
            <a:spLocks noGrp="1"/>
          </p:cNvSpPr>
          <p:nvPr>
            <p:ph type="title"/>
          </p:nvPr>
        </p:nvSpPr>
        <p:spPr>
          <a:xfrm>
            <a:off x="1385925" y="420006"/>
            <a:ext cx="9577387" cy="1130188"/>
          </a:xfrm>
        </p:spPr>
        <p:txBody>
          <a:bodyPr/>
          <a:lstStyle/>
          <a:p>
            <a:r>
              <a:rPr lang="en-US" sz="3600" b="1">
                <a:latin typeface="+mj-lt"/>
              </a:rPr>
              <a:t>IT will support OPUC major business initiatives</a:t>
            </a:r>
            <a:br>
              <a:rPr lang="en-US" sz="3600" b="1">
                <a:latin typeface="+mj-lt"/>
              </a:rPr>
            </a:br>
            <a:endParaRPr lang="en-CA" sz="3600" b="1">
              <a:latin typeface="+mj-lt"/>
            </a:endParaRPr>
          </a:p>
        </p:txBody>
      </p:sp>
      <p:grpSp>
        <p:nvGrpSpPr>
          <p:cNvPr id="24" name="Group 23">
            <a:extLst>
              <a:ext uri="{FF2B5EF4-FFF2-40B4-BE49-F238E27FC236}">
                <a16:creationId xmlns:a16="http://schemas.microsoft.com/office/drawing/2014/main" id="{A1D61883-1E12-E54E-8527-2509236E1894}"/>
              </a:ext>
            </a:extLst>
          </p:cNvPr>
          <p:cNvGrpSpPr/>
          <p:nvPr/>
        </p:nvGrpSpPr>
        <p:grpSpPr>
          <a:xfrm>
            <a:off x="377197" y="413334"/>
            <a:ext cx="784157" cy="774826"/>
            <a:chOff x="377197" y="413334"/>
            <a:chExt cx="784157" cy="774826"/>
          </a:xfrm>
        </p:grpSpPr>
        <p:sp>
          <p:nvSpPr>
            <p:cNvPr id="28" name="Oval 27">
              <a:extLst>
                <a:ext uri="{FF2B5EF4-FFF2-40B4-BE49-F238E27FC236}">
                  <a16:creationId xmlns:a16="http://schemas.microsoft.com/office/drawing/2014/main" id="{DC7B27B2-FBBB-49AB-99E7-77261321937F}"/>
                </a:ext>
              </a:extLst>
            </p:cNvPr>
            <p:cNvSpPr/>
            <p:nvPr/>
          </p:nvSpPr>
          <p:spPr>
            <a:xfrm>
              <a:off x="386528" y="413334"/>
              <a:ext cx="774826" cy="774826"/>
            </a:xfrm>
            <a:prstGeom prst="ellipse">
              <a:avLst/>
            </a:prstGeom>
            <a:solidFill>
              <a:schemeClr val="accent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10000"/>
                </a:lnSpc>
                <a:spcBef>
                  <a:spcPts val="0"/>
                </a:spcBef>
                <a:spcAft>
                  <a:spcPts val="0"/>
                </a:spcAft>
                <a:buClrTx/>
                <a:buSzTx/>
                <a:buFontTx/>
                <a:buNone/>
                <a:tabLst/>
                <a:defRPr/>
              </a:pPr>
              <a:endParaRPr kumimoji="0" lang="en-US" sz="900" u="none" strike="noStrike" kern="0" cap="none" spc="0" normalizeH="0" baseline="0" noProof="0">
                <a:ln>
                  <a:noFill/>
                </a:ln>
                <a:solidFill>
                  <a:srgbClr val="FFFFFF"/>
                </a:solidFill>
                <a:effectLst/>
                <a:uLnTx/>
                <a:uFillTx/>
                <a:latin typeface="+mj-lt"/>
                <a:ea typeface="+mn-ea"/>
                <a:cs typeface="+mn-cs"/>
              </a:endParaRPr>
            </a:p>
          </p:txBody>
        </p:sp>
        <p:sp>
          <p:nvSpPr>
            <p:cNvPr id="26" name="TextBox 25">
              <a:extLst>
                <a:ext uri="{FF2B5EF4-FFF2-40B4-BE49-F238E27FC236}">
                  <a16:creationId xmlns:a16="http://schemas.microsoft.com/office/drawing/2014/main" id="{2E3AEC72-85BB-493C-A4E0-E4931642C700}"/>
                </a:ext>
              </a:extLst>
            </p:cNvPr>
            <p:cNvSpPr txBox="1"/>
            <p:nvPr/>
          </p:nvSpPr>
          <p:spPr>
            <a:xfrm>
              <a:off x="377197" y="540260"/>
              <a:ext cx="774826" cy="553998"/>
            </a:xfrm>
            <a:prstGeom prst="rect">
              <a:avLst/>
            </a:prstGeom>
            <a:noFill/>
          </p:spPr>
          <p:txBody>
            <a:bodyPr wrap="square" lIns="0" tIns="0" rIns="0" bIns="0" rtlCol="0" anchor="ctr" anchorCtr="0">
              <a:spAutoFit/>
            </a:bodyPr>
            <a:lstStyle>
              <a:defPPr>
                <a:defRPr lang="en-US"/>
              </a:defPPr>
              <a:lvl1pPr algn="ctr">
                <a:defRPr sz="3600" b="1">
                  <a:solidFill>
                    <a:srgbClr val="FFFFFF"/>
                  </a:solidFill>
                  <a:latin typeface="Exo" panose="02000503000000000000" pitchFamily="2" charset="77"/>
                  <a:ea typeface="League Spartan" charset="0"/>
                  <a:cs typeface="Poppins" pitchFamily="2" charset="77"/>
                </a:defRPr>
              </a:lvl1pPr>
            </a:lstStyle>
            <a:p>
              <a:r>
                <a:rPr lang="en-US"/>
                <a:t>1a</a:t>
              </a:r>
            </a:p>
          </p:txBody>
        </p:sp>
      </p:grpSp>
      <p:grpSp>
        <p:nvGrpSpPr>
          <p:cNvPr id="21" name="Group 20">
            <a:extLst>
              <a:ext uri="{FF2B5EF4-FFF2-40B4-BE49-F238E27FC236}">
                <a16:creationId xmlns:a16="http://schemas.microsoft.com/office/drawing/2014/main" id="{677357E5-CE98-577E-5F4E-EA8831C7E97B}"/>
              </a:ext>
            </a:extLst>
          </p:cNvPr>
          <p:cNvGrpSpPr/>
          <p:nvPr/>
        </p:nvGrpSpPr>
        <p:grpSpPr>
          <a:xfrm>
            <a:off x="588186" y="1812471"/>
            <a:ext cx="11172864" cy="4505269"/>
            <a:chOff x="580772" y="1958603"/>
            <a:chExt cx="11172864" cy="4505269"/>
          </a:xfrm>
        </p:grpSpPr>
        <p:sp>
          <p:nvSpPr>
            <p:cNvPr id="3" name="TextBox 2">
              <a:extLst>
                <a:ext uri="{FF2B5EF4-FFF2-40B4-BE49-F238E27FC236}">
                  <a16:creationId xmlns:a16="http://schemas.microsoft.com/office/drawing/2014/main" id="{B1B0C221-CCCC-46EF-81EB-EF5F8EB2C6D2}"/>
                </a:ext>
              </a:extLst>
            </p:cNvPr>
            <p:cNvSpPr txBox="1"/>
            <p:nvPr/>
          </p:nvSpPr>
          <p:spPr>
            <a:xfrm>
              <a:off x="580772" y="4828316"/>
              <a:ext cx="1062058" cy="430887"/>
            </a:xfrm>
            <a:prstGeom prst="rect">
              <a:avLst/>
            </a:prstGeom>
            <a:noFill/>
          </p:spPr>
          <p:txBody>
            <a:bodyPr wrap="square" lIns="0" tIns="0" rIns="0" bIns="0" rtlCol="0" anchor="t">
              <a:spAutoFit/>
            </a:bodyPr>
            <a:lstStyle/>
            <a:p>
              <a:pPr algn="ctr" defTabSz="914400"/>
              <a:r>
                <a:rPr lang="en-US" sz="1400">
                  <a:solidFill>
                    <a:schemeClr val="tx2"/>
                  </a:solidFill>
                  <a:ea typeface="Roboto Light" panose="02000000000000000000" pitchFamily="2" charset="0"/>
                </a:rPr>
                <a:t>Adapt to change</a:t>
              </a:r>
            </a:p>
          </p:txBody>
        </p:sp>
        <p:sp>
          <p:nvSpPr>
            <p:cNvPr id="4" name="TextBox 3">
              <a:extLst>
                <a:ext uri="{FF2B5EF4-FFF2-40B4-BE49-F238E27FC236}">
                  <a16:creationId xmlns:a16="http://schemas.microsoft.com/office/drawing/2014/main" id="{645FFFA7-B5C5-4C9D-A013-93FF65E5C300}"/>
                </a:ext>
              </a:extLst>
            </p:cNvPr>
            <p:cNvSpPr txBox="1"/>
            <p:nvPr/>
          </p:nvSpPr>
          <p:spPr>
            <a:xfrm>
              <a:off x="793018" y="4466282"/>
              <a:ext cx="592907" cy="394048"/>
            </a:xfrm>
            <a:prstGeom prst="rect">
              <a:avLst/>
            </a:prstGeom>
          </p:spPr>
          <p:txBody>
            <a:bodyPr wrap="none" lIns="0" tIns="0" rIns="0" bIns="0" numCol="1" spcCol="360000" rtlCol="0">
              <a:noAutofit/>
            </a:bodyPr>
            <a:lstStyle/>
            <a:p>
              <a:pPr algn="ctr" defTabSz="914400">
                <a:lnSpc>
                  <a:spcPct val="110000"/>
                </a:lnSpc>
              </a:pPr>
              <a:r>
                <a:rPr lang="en-US" sz="2000">
                  <a:solidFill>
                    <a:schemeClr val="accent1"/>
                  </a:solidFill>
                  <a:ea typeface="Roboto Condensed Light" panose="02000000000000000000" pitchFamily="2" charset="0"/>
                </a:rPr>
                <a:t>01</a:t>
              </a:r>
            </a:p>
          </p:txBody>
        </p:sp>
        <p:sp>
          <p:nvSpPr>
            <p:cNvPr id="5" name="TextBox 4">
              <a:extLst>
                <a:ext uri="{FF2B5EF4-FFF2-40B4-BE49-F238E27FC236}">
                  <a16:creationId xmlns:a16="http://schemas.microsoft.com/office/drawing/2014/main" id="{A959A009-6663-46A9-A208-F53D3F973FE7}"/>
                </a:ext>
              </a:extLst>
            </p:cNvPr>
            <p:cNvSpPr txBox="1"/>
            <p:nvPr/>
          </p:nvSpPr>
          <p:spPr>
            <a:xfrm>
              <a:off x="1151194" y="1958603"/>
              <a:ext cx="1120986" cy="233759"/>
            </a:xfrm>
            <a:prstGeom prst="rect">
              <a:avLst/>
            </a:prstGeom>
          </p:spPr>
          <p:txBody>
            <a:bodyPr wrap="none" lIns="0" tIns="0" rIns="0" bIns="0" numCol="1" spcCol="360000" rtlCol="0">
              <a:noAutofit/>
            </a:bodyPr>
            <a:lstStyle/>
            <a:p>
              <a:pPr algn="ctr" defTabSz="914400">
                <a:lnSpc>
                  <a:spcPct val="110000"/>
                </a:lnSpc>
              </a:pPr>
              <a:r>
                <a:rPr lang="en-US" sz="2000">
                  <a:solidFill>
                    <a:schemeClr val="accent1"/>
                  </a:solidFill>
                  <a:ea typeface="Roboto Condensed Light" panose="02000000000000000000" pitchFamily="2" charset="0"/>
                </a:rPr>
                <a:t>02</a:t>
              </a:r>
            </a:p>
          </p:txBody>
        </p:sp>
        <p:sp>
          <p:nvSpPr>
            <p:cNvPr id="7" name="TextBox 6">
              <a:extLst>
                <a:ext uri="{FF2B5EF4-FFF2-40B4-BE49-F238E27FC236}">
                  <a16:creationId xmlns:a16="http://schemas.microsoft.com/office/drawing/2014/main" id="{876DA667-BCAF-48F5-93AD-9320B8A6F0D1}"/>
                </a:ext>
              </a:extLst>
            </p:cNvPr>
            <p:cNvSpPr txBox="1"/>
            <p:nvPr/>
          </p:nvSpPr>
          <p:spPr>
            <a:xfrm>
              <a:off x="1012461" y="2283412"/>
              <a:ext cx="1398452" cy="646331"/>
            </a:xfrm>
            <a:prstGeom prst="rect">
              <a:avLst/>
            </a:prstGeom>
            <a:noFill/>
          </p:spPr>
          <p:txBody>
            <a:bodyPr wrap="square" lIns="0" tIns="0" rIns="0" bIns="0" rtlCol="0" anchor="t">
              <a:spAutoFit/>
            </a:bodyPr>
            <a:lstStyle/>
            <a:p>
              <a:pPr algn="ctr" defTabSz="914400"/>
              <a:r>
                <a:rPr lang="en-US" sz="1400">
                  <a:solidFill>
                    <a:schemeClr val="tx2"/>
                  </a:solidFill>
                  <a:ea typeface="Roboto Light" panose="02000000000000000000" pitchFamily="2" charset="0"/>
                </a:rPr>
                <a:t>Having a modern and easy to use system</a:t>
              </a:r>
            </a:p>
          </p:txBody>
        </p:sp>
        <p:sp>
          <p:nvSpPr>
            <p:cNvPr id="6" name="TextBox 5">
              <a:extLst>
                <a:ext uri="{FF2B5EF4-FFF2-40B4-BE49-F238E27FC236}">
                  <a16:creationId xmlns:a16="http://schemas.microsoft.com/office/drawing/2014/main" id="{88B34E67-E2D8-4928-B710-CD9A7DA00A4D}"/>
                </a:ext>
              </a:extLst>
            </p:cNvPr>
            <p:cNvSpPr txBox="1"/>
            <p:nvPr/>
          </p:nvSpPr>
          <p:spPr>
            <a:xfrm>
              <a:off x="2484963" y="5267535"/>
              <a:ext cx="757354" cy="545252"/>
            </a:xfrm>
            <a:prstGeom prst="rect">
              <a:avLst/>
            </a:prstGeom>
          </p:spPr>
          <p:txBody>
            <a:bodyPr wrap="none" lIns="0" tIns="0" rIns="0" bIns="0" numCol="1" spcCol="360000" rtlCol="0">
              <a:noAutofit/>
            </a:bodyPr>
            <a:lstStyle/>
            <a:p>
              <a:pPr algn="ctr" defTabSz="914400">
                <a:lnSpc>
                  <a:spcPct val="110000"/>
                </a:lnSpc>
              </a:pPr>
              <a:r>
                <a:rPr lang="en-US" sz="2000">
                  <a:solidFill>
                    <a:schemeClr val="accent1"/>
                  </a:solidFill>
                  <a:ea typeface="Roboto Condensed Light" panose="02000000000000000000" pitchFamily="2" charset="0"/>
                </a:rPr>
                <a:t>03</a:t>
              </a:r>
            </a:p>
          </p:txBody>
        </p:sp>
        <p:sp>
          <p:nvSpPr>
            <p:cNvPr id="8" name="TextBox 7">
              <a:extLst>
                <a:ext uri="{FF2B5EF4-FFF2-40B4-BE49-F238E27FC236}">
                  <a16:creationId xmlns:a16="http://schemas.microsoft.com/office/drawing/2014/main" id="{AB19FBFA-7550-4E2A-B863-0E326CCD698F}"/>
                </a:ext>
              </a:extLst>
            </p:cNvPr>
            <p:cNvSpPr txBox="1"/>
            <p:nvPr/>
          </p:nvSpPr>
          <p:spPr>
            <a:xfrm>
              <a:off x="2225836" y="5602098"/>
              <a:ext cx="1275609" cy="861774"/>
            </a:xfrm>
            <a:prstGeom prst="rect">
              <a:avLst/>
            </a:prstGeom>
            <a:noFill/>
          </p:spPr>
          <p:txBody>
            <a:bodyPr wrap="square" lIns="0" tIns="0" rIns="0" bIns="0" rtlCol="0" anchor="t">
              <a:spAutoFit/>
            </a:bodyPr>
            <a:lstStyle/>
            <a:p>
              <a:pPr algn="ctr" defTabSz="914400"/>
              <a:r>
                <a:rPr lang="en-US" sz="1400">
                  <a:solidFill>
                    <a:schemeClr val="tx2"/>
                  </a:solidFill>
                  <a:ea typeface="Roboto Light" panose="02000000000000000000" pitchFamily="2" charset="0"/>
                </a:rPr>
                <a:t>Better way to manage, categorize, and analyze data</a:t>
              </a:r>
            </a:p>
          </p:txBody>
        </p:sp>
        <p:sp>
          <p:nvSpPr>
            <p:cNvPr id="9" name="TextBox 8">
              <a:extLst>
                <a:ext uri="{FF2B5EF4-FFF2-40B4-BE49-F238E27FC236}">
                  <a16:creationId xmlns:a16="http://schemas.microsoft.com/office/drawing/2014/main" id="{856C8723-CEFB-4CDF-B08D-D1A2C1BEDD70}"/>
                </a:ext>
              </a:extLst>
            </p:cNvPr>
            <p:cNvSpPr txBox="1"/>
            <p:nvPr/>
          </p:nvSpPr>
          <p:spPr>
            <a:xfrm>
              <a:off x="2889396" y="2271972"/>
              <a:ext cx="2174921" cy="646331"/>
            </a:xfrm>
            <a:prstGeom prst="rect">
              <a:avLst/>
            </a:prstGeom>
            <a:noFill/>
          </p:spPr>
          <p:txBody>
            <a:bodyPr wrap="square" lIns="0" tIns="0" rIns="0" bIns="0" rtlCol="0" anchor="t">
              <a:spAutoFit/>
            </a:bodyPr>
            <a:lstStyle/>
            <a:p>
              <a:pPr algn="ctr" defTabSz="914400"/>
              <a:r>
                <a:rPr lang="en-US" sz="1400">
                  <a:solidFill>
                    <a:schemeClr val="tx2"/>
                  </a:solidFill>
                  <a:ea typeface="Roboto Light" panose="02000000000000000000" pitchFamily="2" charset="0"/>
                </a:rPr>
                <a:t>Better data management and collection at the agency level, remove silos</a:t>
              </a:r>
            </a:p>
          </p:txBody>
        </p:sp>
        <p:sp>
          <p:nvSpPr>
            <p:cNvPr id="10" name="TextBox 9">
              <a:extLst>
                <a:ext uri="{FF2B5EF4-FFF2-40B4-BE49-F238E27FC236}">
                  <a16:creationId xmlns:a16="http://schemas.microsoft.com/office/drawing/2014/main" id="{08FBB778-CD52-46F4-9D35-933E99E2DB1B}"/>
                </a:ext>
              </a:extLst>
            </p:cNvPr>
            <p:cNvSpPr txBox="1"/>
            <p:nvPr/>
          </p:nvSpPr>
          <p:spPr>
            <a:xfrm>
              <a:off x="3633711" y="1958603"/>
              <a:ext cx="757354" cy="545252"/>
            </a:xfrm>
            <a:prstGeom prst="rect">
              <a:avLst/>
            </a:prstGeom>
          </p:spPr>
          <p:txBody>
            <a:bodyPr wrap="none" lIns="0" tIns="0" rIns="0" bIns="0" numCol="1" spcCol="360000" rtlCol="0">
              <a:noAutofit/>
            </a:bodyPr>
            <a:lstStyle/>
            <a:p>
              <a:pPr algn="ctr" defTabSz="914400">
                <a:lnSpc>
                  <a:spcPct val="110000"/>
                </a:lnSpc>
              </a:pPr>
              <a:r>
                <a:rPr lang="en-US" sz="2000">
                  <a:solidFill>
                    <a:schemeClr val="accent1"/>
                  </a:solidFill>
                  <a:ea typeface="Roboto Condensed Light" panose="02000000000000000000" pitchFamily="2" charset="0"/>
                </a:rPr>
                <a:t>04</a:t>
              </a:r>
            </a:p>
          </p:txBody>
        </p:sp>
        <p:sp>
          <p:nvSpPr>
            <p:cNvPr id="11" name="TextBox 10">
              <a:extLst>
                <a:ext uri="{FF2B5EF4-FFF2-40B4-BE49-F238E27FC236}">
                  <a16:creationId xmlns:a16="http://schemas.microsoft.com/office/drawing/2014/main" id="{60CBBAAF-E671-4080-A421-7C7D00C607CE}"/>
                </a:ext>
              </a:extLst>
            </p:cNvPr>
            <p:cNvSpPr txBox="1"/>
            <p:nvPr/>
          </p:nvSpPr>
          <p:spPr>
            <a:xfrm>
              <a:off x="4835000" y="5267535"/>
              <a:ext cx="757354" cy="545252"/>
            </a:xfrm>
            <a:prstGeom prst="rect">
              <a:avLst/>
            </a:prstGeom>
          </p:spPr>
          <p:txBody>
            <a:bodyPr wrap="none" lIns="0" tIns="0" rIns="0" bIns="0" numCol="1" spcCol="360000" rtlCol="0">
              <a:noAutofit/>
            </a:bodyPr>
            <a:lstStyle/>
            <a:p>
              <a:pPr algn="ctr" defTabSz="914400">
                <a:lnSpc>
                  <a:spcPct val="110000"/>
                </a:lnSpc>
              </a:pPr>
              <a:r>
                <a:rPr lang="en-US" sz="2000">
                  <a:solidFill>
                    <a:schemeClr val="accent1"/>
                  </a:solidFill>
                  <a:ea typeface="Roboto Condensed Light" panose="02000000000000000000" pitchFamily="2" charset="0"/>
                </a:rPr>
                <a:t>05</a:t>
              </a:r>
            </a:p>
          </p:txBody>
        </p:sp>
        <p:sp>
          <p:nvSpPr>
            <p:cNvPr id="13" name="TextBox 12">
              <a:extLst>
                <a:ext uri="{FF2B5EF4-FFF2-40B4-BE49-F238E27FC236}">
                  <a16:creationId xmlns:a16="http://schemas.microsoft.com/office/drawing/2014/main" id="{A2BB184B-0999-4747-AB6B-87C6FDE72E61}"/>
                </a:ext>
              </a:extLst>
            </p:cNvPr>
            <p:cNvSpPr txBox="1"/>
            <p:nvPr/>
          </p:nvSpPr>
          <p:spPr>
            <a:xfrm>
              <a:off x="4340241" y="5602098"/>
              <a:ext cx="1740928" cy="430887"/>
            </a:xfrm>
            <a:prstGeom prst="rect">
              <a:avLst/>
            </a:prstGeom>
            <a:noFill/>
          </p:spPr>
          <p:txBody>
            <a:bodyPr wrap="square" lIns="0" tIns="0" rIns="0" bIns="0" rtlCol="0" anchor="t">
              <a:spAutoFit/>
            </a:bodyPr>
            <a:lstStyle/>
            <a:p>
              <a:pPr algn="ctr" defTabSz="914400"/>
              <a:r>
                <a:rPr lang="en-US" sz="1400">
                  <a:solidFill>
                    <a:schemeClr val="tx2"/>
                  </a:solidFill>
                  <a:ea typeface="Roboto Light" panose="02000000000000000000" pitchFamily="2" charset="0"/>
                </a:rPr>
                <a:t>Equal access to </a:t>
              </a:r>
              <a:br>
                <a:rPr lang="en-US" sz="1400">
                  <a:solidFill>
                    <a:schemeClr val="tx2"/>
                  </a:solidFill>
                  <a:ea typeface="Roboto Light" panose="02000000000000000000" pitchFamily="2" charset="0"/>
                </a:rPr>
              </a:br>
              <a:r>
                <a:rPr lang="en-US" sz="1400">
                  <a:solidFill>
                    <a:schemeClr val="tx2"/>
                  </a:solidFill>
                  <a:ea typeface="Roboto Light" panose="02000000000000000000" pitchFamily="2" charset="0"/>
                </a:rPr>
                <a:t>Data for all</a:t>
              </a:r>
            </a:p>
          </p:txBody>
        </p:sp>
        <p:sp>
          <p:nvSpPr>
            <p:cNvPr id="12" name="TextBox 11">
              <a:extLst>
                <a:ext uri="{FF2B5EF4-FFF2-40B4-BE49-F238E27FC236}">
                  <a16:creationId xmlns:a16="http://schemas.microsoft.com/office/drawing/2014/main" id="{E6665F57-AFA3-4083-A76E-EB35DCD7AAF6}"/>
                </a:ext>
              </a:extLst>
            </p:cNvPr>
            <p:cNvSpPr txBox="1"/>
            <p:nvPr/>
          </p:nvSpPr>
          <p:spPr>
            <a:xfrm>
              <a:off x="5967017" y="1958603"/>
              <a:ext cx="757354" cy="379685"/>
            </a:xfrm>
            <a:prstGeom prst="rect">
              <a:avLst/>
            </a:prstGeom>
          </p:spPr>
          <p:txBody>
            <a:bodyPr wrap="none" lIns="0" tIns="0" rIns="0" bIns="0" numCol="1" spcCol="360000" rtlCol="0">
              <a:noAutofit/>
            </a:bodyPr>
            <a:lstStyle/>
            <a:p>
              <a:pPr algn="ctr" defTabSz="914400">
                <a:lnSpc>
                  <a:spcPct val="110000"/>
                </a:lnSpc>
              </a:pPr>
              <a:r>
                <a:rPr lang="en-US" sz="2000">
                  <a:solidFill>
                    <a:schemeClr val="accent1"/>
                  </a:solidFill>
                  <a:ea typeface="Roboto Condensed Light" panose="02000000000000000000" pitchFamily="2" charset="0"/>
                </a:rPr>
                <a:t>06</a:t>
              </a:r>
            </a:p>
          </p:txBody>
        </p:sp>
        <p:sp>
          <p:nvSpPr>
            <p:cNvPr id="14" name="TextBox 13">
              <a:extLst>
                <a:ext uri="{FF2B5EF4-FFF2-40B4-BE49-F238E27FC236}">
                  <a16:creationId xmlns:a16="http://schemas.microsoft.com/office/drawing/2014/main" id="{0F599FB4-8A37-439B-B9A3-512051CC898C}"/>
                </a:ext>
              </a:extLst>
            </p:cNvPr>
            <p:cNvSpPr txBox="1"/>
            <p:nvPr/>
          </p:nvSpPr>
          <p:spPr>
            <a:xfrm>
              <a:off x="5357094" y="2271972"/>
              <a:ext cx="1869546" cy="430887"/>
            </a:xfrm>
            <a:prstGeom prst="rect">
              <a:avLst/>
            </a:prstGeom>
            <a:noFill/>
          </p:spPr>
          <p:txBody>
            <a:bodyPr wrap="square" lIns="0" tIns="0" rIns="0" bIns="0" rtlCol="0" anchor="t">
              <a:spAutoFit/>
            </a:bodyPr>
            <a:lstStyle/>
            <a:p>
              <a:pPr algn="ctr" defTabSz="914400"/>
              <a:r>
                <a:rPr lang="en-US" sz="1400">
                  <a:solidFill>
                    <a:schemeClr val="tx2"/>
                  </a:solidFill>
                  <a:ea typeface="Roboto Light" panose="02000000000000000000" pitchFamily="2" charset="0"/>
                </a:rPr>
                <a:t>Finding better ways to collaborate</a:t>
              </a:r>
            </a:p>
          </p:txBody>
        </p:sp>
        <p:sp>
          <p:nvSpPr>
            <p:cNvPr id="15" name="TextBox 14">
              <a:extLst>
                <a:ext uri="{FF2B5EF4-FFF2-40B4-BE49-F238E27FC236}">
                  <a16:creationId xmlns:a16="http://schemas.microsoft.com/office/drawing/2014/main" id="{BCBCFDA1-2081-4B9B-ADCF-6402A74B52D4}"/>
                </a:ext>
              </a:extLst>
            </p:cNvPr>
            <p:cNvSpPr txBox="1"/>
            <p:nvPr/>
          </p:nvSpPr>
          <p:spPr>
            <a:xfrm>
              <a:off x="6743001" y="5620550"/>
              <a:ext cx="1641339" cy="430887"/>
            </a:xfrm>
            <a:prstGeom prst="rect">
              <a:avLst/>
            </a:prstGeom>
            <a:noFill/>
          </p:spPr>
          <p:txBody>
            <a:bodyPr wrap="square" lIns="0" tIns="0" rIns="0" bIns="0" rtlCol="0" anchor="t">
              <a:spAutoFit/>
            </a:bodyPr>
            <a:lstStyle/>
            <a:p>
              <a:pPr algn="ctr" defTabSz="914400"/>
              <a:r>
                <a:rPr lang="en-US" sz="1400">
                  <a:solidFill>
                    <a:schemeClr val="tx2"/>
                  </a:solidFill>
                  <a:ea typeface="Roboto Light" panose="02000000000000000000" pitchFamily="2" charset="0"/>
                </a:rPr>
                <a:t>Continuous improvement</a:t>
              </a:r>
            </a:p>
          </p:txBody>
        </p:sp>
        <p:sp>
          <p:nvSpPr>
            <p:cNvPr id="16" name="TextBox 15">
              <a:extLst>
                <a:ext uri="{FF2B5EF4-FFF2-40B4-BE49-F238E27FC236}">
                  <a16:creationId xmlns:a16="http://schemas.microsoft.com/office/drawing/2014/main" id="{9CD82921-5A21-4667-9CDE-C7190A0E304F}"/>
                </a:ext>
              </a:extLst>
            </p:cNvPr>
            <p:cNvSpPr txBox="1"/>
            <p:nvPr/>
          </p:nvSpPr>
          <p:spPr>
            <a:xfrm>
              <a:off x="7176017" y="5267535"/>
              <a:ext cx="757354" cy="545252"/>
            </a:xfrm>
            <a:prstGeom prst="rect">
              <a:avLst/>
            </a:prstGeom>
          </p:spPr>
          <p:txBody>
            <a:bodyPr wrap="none" lIns="0" tIns="0" rIns="0" bIns="0" numCol="1" spcCol="360000" rtlCol="0">
              <a:noAutofit/>
            </a:bodyPr>
            <a:lstStyle/>
            <a:p>
              <a:pPr algn="ctr" defTabSz="914400">
                <a:lnSpc>
                  <a:spcPct val="110000"/>
                </a:lnSpc>
              </a:pPr>
              <a:r>
                <a:rPr lang="en-US" sz="2000">
                  <a:solidFill>
                    <a:schemeClr val="accent1"/>
                  </a:solidFill>
                  <a:ea typeface="Roboto Condensed Light" panose="02000000000000000000" pitchFamily="2" charset="0"/>
                </a:rPr>
                <a:t>07</a:t>
              </a:r>
            </a:p>
          </p:txBody>
        </p:sp>
        <p:sp>
          <p:nvSpPr>
            <p:cNvPr id="17" name="TextBox 16">
              <a:extLst>
                <a:ext uri="{FF2B5EF4-FFF2-40B4-BE49-F238E27FC236}">
                  <a16:creationId xmlns:a16="http://schemas.microsoft.com/office/drawing/2014/main" id="{75006989-55A6-48A9-A0D1-A5F907CB90F9}"/>
                </a:ext>
              </a:extLst>
            </p:cNvPr>
            <p:cNvSpPr txBox="1"/>
            <p:nvPr/>
          </p:nvSpPr>
          <p:spPr>
            <a:xfrm>
              <a:off x="8318282" y="1958603"/>
              <a:ext cx="757354" cy="545252"/>
            </a:xfrm>
            <a:prstGeom prst="rect">
              <a:avLst/>
            </a:prstGeom>
          </p:spPr>
          <p:txBody>
            <a:bodyPr wrap="none" lIns="0" tIns="0" rIns="0" bIns="0" numCol="1" spcCol="360000" rtlCol="0">
              <a:noAutofit/>
            </a:bodyPr>
            <a:lstStyle/>
            <a:p>
              <a:pPr algn="ctr" defTabSz="914400">
                <a:lnSpc>
                  <a:spcPct val="110000"/>
                </a:lnSpc>
              </a:pPr>
              <a:r>
                <a:rPr lang="en-US" sz="2000">
                  <a:solidFill>
                    <a:schemeClr val="accent1"/>
                  </a:solidFill>
                  <a:ea typeface="Roboto Condensed Light" panose="02000000000000000000" pitchFamily="2" charset="0"/>
                </a:rPr>
                <a:t>08</a:t>
              </a:r>
            </a:p>
          </p:txBody>
        </p:sp>
        <p:sp>
          <p:nvSpPr>
            <p:cNvPr id="19" name="TextBox 18">
              <a:extLst>
                <a:ext uri="{FF2B5EF4-FFF2-40B4-BE49-F238E27FC236}">
                  <a16:creationId xmlns:a16="http://schemas.microsoft.com/office/drawing/2014/main" id="{C498F9E1-80AF-463F-A863-CA306FA286E3}"/>
                </a:ext>
              </a:extLst>
            </p:cNvPr>
            <p:cNvSpPr txBox="1"/>
            <p:nvPr/>
          </p:nvSpPr>
          <p:spPr>
            <a:xfrm>
              <a:off x="7997732" y="2271972"/>
              <a:ext cx="1512319" cy="646331"/>
            </a:xfrm>
            <a:prstGeom prst="rect">
              <a:avLst/>
            </a:prstGeom>
            <a:noFill/>
          </p:spPr>
          <p:txBody>
            <a:bodyPr wrap="square" lIns="0" tIns="0" rIns="0" bIns="0" rtlCol="0" anchor="t">
              <a:spAutoFit/>
            </a:bodyPr>
            <a:lstStyle/>
            <a:p>
              <a:pPr algn="ctr" defTabSz="914400"/>
              <a:r>
                <a:rPr lang="en-US" sz="1400">
                  <a:solidFill>
                    <a:schemeClr val="tx2"/>
                  </a:solidFill>
                  <a:ea typeface="Roboto Light" panose="02000000000000000000" pitchFamily="2" charset="0"/>
                </a:rPr>
                <a:t>Better equipment and working without interruptions</a:t>
              </a:r>
            </a:p>
          </p:txBody>
        </p:sp>
        <p:sp>
          <p:nvSpPr>
            <p:cNvPr id="18" name="TextBox 17">
              <a:extLst>
                <a:ext uri="{FF2B5EF4-FFF2-40B4-BE49-F238E27FC236}">
                  <a16:creationId xmlns:a16="http://schemas.microsoft.com/office/drawing/2014/main" id="{1F4A6AB6-C7C1-427A-83A0-EE54A03615AB}"/>
                </a:ext>
              </a:extLst>
            </p:cNvPr>
            <p:cNvSpPr txBox="1"/>
            <p:nvPr/>
          </p:nvSpPr>
          <p:spPr>
            <a:xfrm>
              <a:off x="9525437" y="5267535"/>
              <a:ext cx="757354" cy="545252"/>
            </a:xfrm>
            <a:prstGeom prst="rect">
              <a:avLst/>
            </a:prstGeom>
          </p:spPr>
          <p:txBody>
            <a:bodyPr wrap="none" lIns="0" tIns="0" rIns="0" bIns="0" numCol="1" spcCol="360000" rtlCol="0">
              <a:noAutofit/>
            </a:bodyPr>
            <a:lstStyle/>
            <a:p>
              <a:pPr algn="ctr" defTabSz="914400">
                <a:lnSpc>
                  <a:spcPct val="110000"/>
                </a:lnSpc>
              </a:pPr>
              <a:r>
                <a:rPr lang="en-US" sz="2000">
                  <a:solidFill>
                    <a:schemeClr val="accent1"/>
                  </a:solidFill>
                  <a:ea typeface="Roboto Condensed Light" panose="02000000000000000000" pitchFamily="2" charset="0"/>
                </a:rPr>
                <a:t>09</a:t>
              </a:r>
            </a:p>
          </p:txBody>
        </p:sp>
        <p:sp>
          <p:nvSpPr>
            <p:cNvPr id="20" name="TextBox 19">
              <a:extLst>
                <a:ext uri="{FF2B5EF4-FFF2-40B4-BE49-F238E27FC236}">
                  <a16:creationId xmlns:a16="http://schemas.microsoft.com/office/drawing/2014/main" id="{5C74530A-C7CF-48B2-9E76-3CBCC6A37345}"/>
                </a:ext>
              </a:extLst>
            </p:cNvPr>
            <p:cNvSpPr txBox="1"/>
            <p:nvPr/>
          </p:nvSpPr>
          <p:spPr>
            <a:xfrm>
              <a:off x="9225342" y="5602098"/>
              <a:ext cx="1500951" cy="430887"/>
            </a:xfrm>
            <a:prstGeom prst="rect">
              <a:avLst/>
            </a:prstGeom>
            <a:noFill/>
          </p:spPr>
          <p:txBody>
            <a:bodyPr wrap="square" lIns="0" tIns="0" rIns="0" bIns="0" rtlCol="0" anchor="t">
              <a:spAutoFit/>
            </a:bodyPr>
            <a:lstStyle/>
            <a:p>
              <a:pPr algn="ctr" defTabSz="914400"/>
              <a:r>
                <a:rPr lang="en-US" sz="1400">
                  <a:solidFill>
                    <a:schemeClr val="tx2"/>
                  </a:solidFill>
                  <a:ea typeface="Roboto Light" panose="02000000000000000000" pitchFamily="2" charset="0"/>
                </a:rPr>
                <a:t>Fining innovations and new technology</a:t>
              </a:r>
            </a:p>
          </p:txBody>
        </p:sp>
        <p:sp>
          <p:nvSpPr>
            <p:cNvPr id="22" name="TextBox 21">
              <a:extLst>
                <a:ext uri="{FF2B5EF4-FFF2-40B4-BE49-F238E27FC236}">
                  <a16:creationId xmlns:a16="http://schemas.microsoft.com/office/drawing/2014/main" id="{665EACBA-6A94-48AD-81FD-D93150A3C810}"/>
                </a:ext>
              </a:extLst>
            </p:cNvPr>
            <p:cNvSpPr txBox="1"/>
            <p:nvPr/>
          </p:nvSpPr>
          <p:spPr>
            <a:xfrm>
              <a:off x="10816269" y="3255918"/>
              <a:ext cx="757354" cy="545252"/>
            </a:xfrm>
            <a:prstGeom prst="rect">
              <a:avLst/>
            </a:prstGeom>
          </p:spPr>
          <p:txBody>
            <a:bodyPr wrap="none" lIns="0" tIns="0" rIns="0" bIns="0" numCol="1" spcCol="360000" rtlCol="0">
              <a:noAutofit/>
            </a:bodyPr>
            <a:lstStyle/>
            <a:p>
              <a:pPr algn="ctr" defTabSz="914400">
                <a:lnSpc>
                  <a:spcPct val="110000"/>
                </a:lnSpc>
              </a:pPr>
              <a:r>
                <a:rPr lang="en-US" sz="2000">
                  <a:solidFill>
                    <a:schemeClr val="accent1"/>
                  </a:solidFill>
                  <a:ea typeface="Roboto Condensed Light" panose="02000000000000000000" pitchFamily="2" charset="0"/>
                </a:rPr>
                <a:t>10</a:t>
              </a:r>
            </a:p>
          </p:txBody>
        </p:sp>
        <p:sp>
          <p:nvSpPr>
            <p:cNvPr id="23" name="TextBox 22">
              <a:extLst>
                <a:ext uri="{FF2B5EF4-FFF2-40B4-BE49-F238E27FC236}">
                  <a16:creationId xmlns:a16="http://schemas.microsoft.com/office/drawing/2014/main" id="{1DAEB028-D37A-43EA-AFCF-F7B82FB8B260}"/>
                </a:ext>
              </a:extLst>
            </p:cNvPr>
            <p:cNvSpPr txBox="1"/>
            <p:nvPr/>
          </p:nvSpPr>
          <p:spPr>
            <a:xfrm>
              <a:off x="10702492" y="3609387"/>
              <a:ext cx="1051144" cy="215444"/>
            </a:xfrm>
            <a:prstGeom prst="rect">
              <a:avLst/>
            </a:prstGeom>
            <a:noFill/>
          </p:spPr>
          <p:txBody>
            <a:bodyPr wrap="square" lIns="0" tIns="0" rIns="0" bIns="0" rtlCol="0" anchor="t">
              <a:spAutoFit/>
            </a:bodyPr>
            <a:lstStyle/>
            <a:p>
              <a:pPr algn="ctr" defTabSz="914400"/>
              <a:r>
                <a:rPr lang="en-US" sz="1400">
                  <a:solidFill>
                    <a:schemeClr val="tx2"/>
                  </a:solidFill>
                  <a:ea typeface="Roboto Light" panose="02000000000000000000" pitchFamily="2" charset="0"/>
                </a:rPr>
                <a:t>Transparency</a:t>
              </a:r>
            </a:p>
          </p:txBody>
        </p:sp>
        <p:sp>
          <p:nvSpPr>
            <p:cNvPr id="92" name="U-Turn Arrow 91">
              <a:extLst>
                <a:ext uri="{FF2B5EF4-FFF2-40B4-BE49-F238E27FC236}">
                  <a16:creationId xmlns:a16="http://schemas.microsoft.com/office/drawing/2014/main" id="{416DB36D-FC4C-DC46-8F88-9503D2A4A31D}"/>
                </a:ext>
              </a:extLst>
            </p:cNvPr>
            <p:cNvSpPr/>
            <p:nvPr/>
          </p:nvSpPr>
          <p:spPr>
            <a:xfrm flipV="1">
              <a:off x="9158114" y="3931072"/>
              <a:ext cx="1512320" cy="1121758"/>
            </a:xfrm>
            <a:prstGeom prst="uturnArrow">
              <a:avLst>
                <a:gd name="adj1" fmla="val 24242"/>
                <a:gd name="adj2" fmla="val 18337"/>
                <a:gd name="adj3" fmla="val 19619"/>
                <a:gd name="adj4" fmla="val 66083"/>
                <a:gd name="adj5" fmla="val 100000"/>
              </a:avLst>
            </a:prstGeom>
            <a:gradFill>
              <a:gsLst>
                <a:gs pos="0">
                  <a:schemeClr val="accent2"/>
                </a:gs>
                <a:gs pos="99000">
                  <a:schemeClr val="accent1">
                    <a:lumMod val="20000"/>
                    <a:lumOff val="8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3" name="U-Turn Arrow 92">
              <a:extLst>
                <a:ext uri="{FF2B5EF4-FFF2-40B4-BE49-F238E27FC236}">
                  <a16:creationId xmlns:a16="http://schemas.microsoft.com/office/drawing/2014/main" id="{9090E8A9-B3B5-A34C-A41D-B27701739B2E}"/>
                </a:ext>
              </a:extLst>
            </p:cNvPr>
            <p:cNvSpPr/>
            <p:nvPr/>
          </p:nvSpPr>
          <p:spPr>
            <a:xfrm>
              <a:off x="7982468" y="3116826"/>
              <a:ext cx="1512320" cy="1121758"/>
            </a:xfrm>
            <a:prstGeom prst="uturnArrow">
              <a:avLst>
                <a:gd name="adj1" fmla="val 24242"/>
                <a:gd name="adj2" fmla="val 18337"/>
                <a:gd name="adj3" fmla="val 19619"/>
                <a:gd name="adj4" fmla="val 66083"/>
                <a:gd name="adj5" fmla="val 100000"/>
              </a:avLst>
            </a:prstGeom>
            <a:gradFill>
              <a:gsLst>
                <a:gs pos="0">
                  <a:schemeClr val="accent2"/>
                </a:gs>
                <a:gs pos="99000">
                  <a:schemeClr val="accent2">
                    <a:lumMod val="20000"/>
                    <a:lumOff val="8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9" name="U-Turn Arrow 88">
              <a:extLst>
                <a:ext uri="{FF2B5EF4-FFF2-40B4-BE49-F238E27FC236}">
                  <a16:creationId xmlns:a16="http://schemas.microsoft.com/office/drawing/2014/main" id="{0A7DEA47-FE4D-9649-B567-1BF59DF45160}"/>
                </a:ext>
              </a:extLst>
            </p:cNvPr>
            <p:cNvSpPr/>
            <p:nvPr/>
          </p:nvSpPr>
          <p:spPr>
            <a:xfrm flipV="1">
              <a:off x="6810276" y="3931072"/>
              <a:ext cx="1512320" cy="1121758"/>
            </a:xfrm>
            <a:prstGeom prst="uturnArrow">
              <a:avLst>
                <a:gd name="adj1" fmla="val 24242"/>
                <a:gd name="adj2" fmla="val 18337"/>
                <a:gd name="adj3" fmla="val 19619"/>
                <a:gd name="adj4" fmla="val 66083"/>
                <a:gd name="adj5" fmla="val 100000"/>
              </a:avLst>
            </a:prstGeom>
            <a:gradFill>
              <a:gsLst>
                <a:gs pos="0">
                  <a:schemeClr val="accent1"/>
                </a:gs>
                <a:gs pos="97000">
                  <a:schemeClr val="accent2">
                    <a:lumMod val="20000"/>
                    <a:lumOff val="8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1" name="U-Turn Arrow 90">
              <a:extLst>
                <a:ext uri="{FF2B5EF4-FFF2-40B4-BE49-F238E27FC236}">
                  <a16:creationId xmlns:a16="http://schemas.microsoft.com/office/drawing/2014/main" id="{25453A2B-6D22-DA48-8ED8-7D297F5D6D59}"/>
                </a:ext>
              </a:extLst>
            </p:cNvPr>
            <p:cNvSpPr/>
            <p:nvPr/>
          </p:nvSpPr>
          <p:spPr>
            <a:xfrm>
              <a:off x="5644790" y="3116826"/>
              <a:ext cx="1512320" cy="1121758"/>
            </a:xfrm>
            <a:prstGeom prst="uturnArrow">
              <a:avLst>
                <a:gd name="adj1" fmla="val 24242"/>
                <a:gd name="adj2" fmla="val 18337"/>
                <a:gd name="adj3" fmla="val 19619"/>
                <a:gd name="adj4" fmla="val 66083"/>
                <a:gd name="adj5" fmla="val 100000"/>
              </a:avLst>
            </a:prstGeom>
            <a:gradFill>
              <a:gsLst>
                <a:gs pos="0">
                  <a:schemeClr val="accent1"/>
                </a:gs>
                <a:gs pos="99000">
                  <a:schemeClr val="accent1">
                    <a:lumMod val="20000"/>
                    <a:lumOff val="8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7" name="U-Turn Arrow 86">
              <a:extLst>
                <a:ext uri="{FF2B5EF4-FFF2-40B4-BE49-F238E27FC236}">
                  <a16:creationId xmlns:a16="http://schemas.microsoft.com/office/drawing/2014/main" id="{CAF267AF-B465-1246-AE12-DAEA91B40389}"/>
                </a:ext>
              </a:extLst>
            </p:cNvPr>
            <p:cNvSpPr/>
            <p:nvPr/>
          </p:nvSpPr>
          <p:spPr>
            <a:xfrm flipV="1">
              <a:off x="4481486" y="3931072"/>
              <a:ext cx="1512320" cy="1121758"/>
            </a:xfrm>
            <a:prstGeom prst="uturnArrow">
              <a:avLst>
                <a:gd name="adj1" fmla="val 24242"/>
                <a:gd name="adj2" fmla="val 18337"/>
                <a:gd name="adj3" fmla="val 19619"/>
                <a:gd name="adj4" fmla="val 66083"/>
                <a:gd name="adj5" fmla="val 100000"/>
              </a:avLst>
            </a:prstGeom>
            <a:gradFill>
              <a:gsLst>
                <a:gs pos="0">
                  <a:schemeClr val="accent4"/>
                </a:gs>
                <a:gs pos="99000">
                  <a:schemeClr val="accent1">
                    <a:lumMod val="20000"/>
                    <a:lumOff val="8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8" name="U-Turn Arrow 87">
              <a:extLst>
                <a:ext uri="{FF2B5EF4-FFF2-40B4-BE49-F238E27FC236}">
                  <a16:creationId xmlns:a16="http://schemas.microsoft.com/office/drawing/2014/main" id="{AF864F00-FF2E-7C4F-AFDD-3444F52A9CCB}"/>
                </a:ext>
              </a:extLst>
            </p:cNvPr>
            <p:cNvSpPr/>
            <p:nvPr/>
          </p:nvSpPr>
          <p:spPr>
            <a:xfrm>
              <a:off x="3316000" y="3116826"/>
              <a:ext cx="1512320" cy="1121758"/>
            </a:xfrm>
            <a:prstGeom prst="uturnArrow">
              <a:avLst>
                <a:gd name="adj1" fmla="val 24242"/>
                <a:gd name="adj2" fmla="val 18337"/>
                <a:gd name="adj3" fmla="val 19619"/>
                <a:gd name="adj4" fmla="val 66083"/>
                <a:gd name="adj5" fmla="val 100000"/>
              </a:avLst>
            </a:prstGeom>
            <a:gradFill>
              <a:gsLst>
                <a:gs pos="0">
                  <a:schemeClr val="accent4"/>
                </a:gs>
                <a:gs pos="99000">
                  <a:schemeClr val="accent4">
                    <a:lumMod val="20000"/>
                    <a:lumOff val="8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6" name="U-Turn Arrow 85">
              <a:extLst>
                <a:ext uri="{FF2B5EF4-FFF2-40B4-BE49-F238E27FC236}">
                  <a16:creationId xmlns:a16="http://schemas.microsoft.com/office/drawing/2014/main" id="{17222B4A-568B-934A-98AE-9120EC188035}"/>
                </a:ext>
              </a:extLst>
            </p:cNvPr>
            <p:cNvSpPr/>
            <p:nvPr/>
          </p:nvSpPr>
          <p:spPr>
            <a:xfrm flipV="1">
              <a:off x="2143808" y="3931072"/>
              <a:ext cx="1512320" cy="1121758"/>
            </a:xfrm>
            <a:prstGeom prst="uturnArrow">
              <a:avLst>
                <a:gd name="adj1" fmla="val 24242"/>
                <a:gd name="adj2" fmla="val 18337"/>
                <a:gd name="adj3" fmla="val 19619"/>
                <a:gd name="adj4" fmla="val 66083"/>
                <a:gd name="adj5" fmla="val 100000"/>
              </a:avLst>
            </a:prstGeom>
            <a:gradFill>
              <a:gsLst>
                <a:gs pos="0">
                  <a:schemeClr val="accent3"/>
                </a:gs>
                <a:gs pos="99000">
                  <a:schemeClr val="accent4">
                    <a:lumMod val="20000"/>
                    <a:lumOff val="8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U-Turn Arrow 35">
              <a:extLst>
                <a:ext uri="{FF2B5EF4-FFF2-40B4-BE49-F238E27FC236}">
                  <a16:creationId xmlns:a16="http://schemas.microsoft.com/office/drawing/2014/main" id="{83A4C70B-A268-774D-B93E-FC035031C5AE}"/>
                </a:ext>
              </a:extLst>
            </p:cNvPr>
            <p:cNvSpPr/>
            <p:nvPr/>
          </p:nvSpPr>
          <p:spPr>
            <a:xfrm>
              <a:off x="978322" y="3116826"/>
              <a:ext cx="1512320" cy="1121758"/>
            </a:xfrm>
            <a:prstGeom prst="uturnArrow">
              <a:avLst>
                <a:gd name="adj1" fmla="val 24242"/>
                <a:gd name="adj2" fmla="val 18337"/>
                <a:gd name="adj3" fmla="val 19619"/>
                <a:gd name="adj4" fmla="val 66083"/>
                <a:gd name="adj5" fmla="val 100000"/>
              </a:avLst>
            </a:prstGeom>
            <a:gradFill>
              <a:gsLst>
                <a:gs pos="0">
                  <a:schemeClr val="accent3"/>
                </a:gs>
                <a:gs pos="100000">
                  <a:schemeClr val="accent3">
                    <a:lumMod val="20000"/>
                    <a:lumOff val="8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40" name="Group 39">
              <a:extLst>
                <a:ext uri="{FF2B5EF4-FFF2-40B4-BE49-F238E27FC236}">
                  <a16:creationId xmlns:a16="http://schemas.microsoft.com/office/drawing/2014/main" id="{CC2B5556-337E-1542-8785-F4D8F056DB3A}"/>
                </a:ext>
              </a:extLst>
            </p:cNvPr>
            <p:cNvGrpSpPr/>
            <p:nvPr/>
          </p:nvGrpSpPr>
          <p:grpSpPr>
            <a:xfrm>
              <a:off x="10309397" y="3590448"/>
              <a:ext cx="292776" cy="292776"/>
              <a:chOff x="6368143" y="2421309"/>
              <a:chExt cx="410245" cy="410245"/>
            </a:xfrm>
          </p:grpSpPr>
          <p:sp>
            <p:nvSpPr>
              <p:cNvPr id="38" name="Oval 37">
                <a:extLst>
                  <a:ext uri="{FF2B5EF4-FFF2-40B4-BE49-F238E27FC236}">
                    <a16:creationId xmlns:a16="http://schemas.microsoft.com/office/drawing/2014/main" id="{117FE279-4980-D842-89AE-5823CC3AD770}"/>
                  </a:ext>
                </a:extLst>
              </p:cNvPr>
              <p:cNvSpPr/>
              <p:nvPr/>
            </p:nvSpPr>
            <p:spPr>
              <a:xfrm>
                <a:off x="6368143" y="2421309"/>
                <a:ext cx="410245" cy="410245"/>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612126FE-8AE1-BA48-A7D0-2BAD0FF398BD}"/>
                  </a:ext>
                </a:extLst>
              </p:cNvPr>
              <p:cNvSpPr/>
              <p:nvPr/>
            </p:nvSpPr>
            <p:spPr>
              <a:xfrm>
                <a:off x="6423613" y="2476779"/>
                <a:ext cx="299305" cy="299305"/>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20C8AE8F-4ABE-5D4D-A8FA-8C207866BBC7}"/>
                  </a:ext>
                </a:extLst>
              </p:cNvPr>
              <p:cNvSpPr/>
              <p:nvPr/>
            </p:nvSpPr>
            <p:spPr>
              <a:xfrm>
                <a:off x="6483119" y="2536285"/>
                <a:ext cx="180293" cy="180293"/>
              </a:xfrm>
              <a:prstGeom prst="ellipse">
                <a:avLst/>
              </a:prstGeom>
              <a:solidFill>
                <a:schemeClr val="accent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a:extLst>
                <a:ext uri="{FF2B5EF4-FFF2-40B4-BE49-F238E27FC236}">
                  <a16:creationId xmlns:a16="http://schemas.microsoft.com/office/drawing/2014/main" id="{05DB04C9-C4FC-294C-AE3A-3D32421734EF}"/>
                </a:ext>
              </a:extLst>
            </p:cNvPr>
            <p:cNvGrpSpPr/>
            <p:nvPr/>
          </p:nvGrpSpPr>
          <p:grpSpPr>
            <a:xfrm>
              <a:off x="951028" y="4095708"/>
              <a:ext cx="292776" cy="292776"/>
              <a:chOff x="6368143" y="2421309"/>
              <a:chExt cx="410245" cy="410245"/>
            </a:xfrm>
          </p:grpSpPr>
          <p:sp>
            <p:nvSpPr>
              <p:cNvPr id="43" name="Oval 42">
                <a:extLst>
                  <a:ext uri="{FF2B5EF4-FFF2-40B4-BE49-F238E27FC236}">
                    <a16:creationId xmlns:a16="http://schemas.microsoft.com/office/drawing/2014/main" id="{938CF0E0-DD08-F94E-ABB8-E7C743C9394A}"/>
                  </a:ext>
                </a:extLst>
              </p:cNvPr>
              <p:cNvSpPr/>
              <p:nvPr/>
            </p:nvSpPr>
            <p:spPr>
              <a:xfrm>
                <a:off x="6368143" y="2421309"/>
                <a:ext cx="410245" cy="410245"/>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47C1DB6E-37BB-F84D-A480-5549E92071A6}"/>
                  </a:ext>
                </a:extLst>
              </p:cNvPr>
              <p:cNvSpPr/>
              <p:nvPr/>
            </p:nvSpPr>
            <p:spPr>
              <a:xfrm>
                <a:off x="6423613" y="2476779"/>
                <a:ext cx="299305" cy="299305"/>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7B4F6C5A-1F63-9A44-95E4-DE851D9ED263}"/>
                  </a:ext>
                </a:extLst>
              </p:cNvPr>
              <p:cNvSpPr/>
              <p:nvPr/>
            </p:nvSpPr>
            <p:spPr>
              <a:xfrm>
                <a:off x="6483119" y="2536285"/>
                <a:ext cx="180293" cy="180293"/>
              </a:xfrm>
              <a:prstGeom prst="ellipse">
                <a:avLst/>
              </a:prstGeom>
              <a:solidFill>
                <a:schemeClr val="accent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a:extLst>
                <a:ext uri="{FF2B5EF4-FFF2-40B4-BE49-F238E27FC236}">
                  <a16:creationId xmlns:a16="http://schemas.microsoft.com/office/drawing/2014/main" id="{2C7F9135-AE4B-2C41-A015-4F744C86CF44}"/>
                </a:ext>
              </a:extLst>
            </p:cNvPr>
            <p:cNvGrpSpPr/>
            <p:nvPr/>
          </p:nvGrpSpPr>
          <p:grpSpPr>
            <a:xfrm>
              <a:off x="1544565" y="2951259"/>
              <a:ext cx="292776" cy="292776"/>
              <a:chOff x="6368143" y="2421309"/>
              <a:chExt cx="410245" cy="410245"/>
            </a:xfrm>
          </p:grpSpPr>
          <p:sp>
            <p:nvSpPr>
              <p:cNvPr id="47" name="Oval 46">
                <a:extLst>
                  <a:ext uri="{FF2B5EF4-FFF2-40B4-BE49-F238E27FC236}">
                    <a16:creationId xmlns:a16="http://schemas.microsoft.com/office/drawing/2014/main" id="{70ED4C83-6426-AF47-B0F8-B4DEBDA74633}"/>
                  </a:ext>
                </a:extLst>
              </p:cNvPr>
              <p:cNvSpPr/>
              <p:nvPr/>
            </p:nvSpPr>
            <p:spPr>
              <a:xfrm>
                <a:off x="6368143" y="2421309"/>
                <a:ext cx="410245" cy="410245"/>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061A5380-0723-8140-AAEC-3B6E41C8B48F}"/>
                  </a:ext>
                </a:extLst>
              </p:cNvPr>
              <p:cNvSpPr/>
              <p:nvPr/>
            </p:nvSpPr>
            <p:spPr>
              <a:xfrm>
                <a:off x="6423613" y="2476779"/>
                <a:ext cx="299305" cy="299305"/>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0F2B08FD-7E73-4F4E-939F-FEBF4FF316DA}"/>
                  </a:ext>
                </a:extLst>
              </p:cNvPr>
              <p:cNvSpPr/>
              <p:nvPr/>
            </p:nvSpPr>
            <p:spPr>
              <a:xfrm>
                <a:off x="6483119" y="2536285"/>
                <a:ext cx="180293" cy="180293"/>
              </a:xfrm>
              <a:prstGeom prst="ellipse">
                <a:avLst/>
              </a:prstGeom>
              <a:solidFill>
                <a:schemeClr val="accent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a:extLst>
                <a:ext uri="{FF2B5EF4-FFF2-40B4-BE49-F238E27FC236}">
                  <a16:creationId xmlns:a16="http://schemas.microsoft.com/office/drawing/2014/main" id="{9354E086-19B0-6B4B-A874-63AF6A712512}"/>
                </a:ext>
              </a:extLst>
            </p:cNvPr>
            <p:cNvGrpSpPr/>
            <p:nvPr/>
          </p:nvGrpSpPr>
          <p:grpSpPr>
            <a:xfrm>
              <a:off x="3866362" y="2951259"/>
              <a:ext cx="292776" cy="292776"/>
              <a:chOff x="6368143" y="2421309"/>
              <a:chExt cx="410245" cy="410245"/>
            </a:xfrm>
          </p:grpSpPr>
          <p:sp>
            <p:nvSpPr>
              <p:cNvPr id="51" name="Oval 50">
                <a:extLst>
                  <a:ext uri="{FF2B5EF4-FFF2-40B4-BE49-F238E27FC236}">
                    <a16:creationId xmlns:a16="http://schemas.microsoft.com/office/drawing/2014/main" id="{5E2DE269-02D9-F744-9D8E-5DA0A268D32F}"/>
                  </a:ext>
                </a:extLst>
              </p:cNvPr>
              <p:cNvSpPr/>
              <p:nvPr/>
            </p:nvSpPr>
            <p:spPr>
              <a:xfrm>
                <a:off x="6368143" y="2421309"/>
                <a:ext cx="410245" cy="410245"/>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82413059-3423-AB46-83C3-068027B75730}"/>
                  </a:ext>
                </a:extLst>
              </p:cNvPr>
              <p:cNvSpPr/>
              <p:nvPr/>
            </p:nvSpPr>
            <p:spPr>
              <a:xfrm>
                <a:off x="6423613" y="2476779"/>
                <a:ext cx="299305" cy="299305"/>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AFF80984-BD35-8243-89B1-9960593A10D8}"/>
                  </a:ext>
                </a:extLst>
              </p:cNvPr>
              <p:cNvSpPr/>
              <p:nvPr/>
            </p:nvSpPr>
            <p:spPr>
              <a:xfrm>
                <a:off x="6483119" y="2536285"/>
                <a:ext cx="180293" cy="180293"/>
              </a:xfrm>
              <a:prstGeom prst="ellipse">
                <a:avLst/>
              </a:prstGeom>
              <a:solidFill>
                <a:schemeClr val="accent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a:extLst>
                <a:ext uri="{FF2B5EF4-FFF2-40B4-BE49-F238E27FC236}">
                  <a16:creationId xmlns:a16="http://schemas.microsoft.com/office/drawing/2014/main" id="{1DC5512E-AB28-464A-93DC-7965E17B71AA}"/>
                </a:ext>
              </a:extLst>
            </p:cNvPr>
            <p:cNvGrpSpPr/>
            <p:nvPr/>
          </p:nvGrpSpPr>
          <p:grpSpPr>
            <a:xfrm>
              <a:off x="6199306" y="2951259"/>
              <a:ext cx="292776" cy="292776"/>
              <a:chOff x="6368143" y="2421309"/>
              <a:chExt cx="410245" cy="410245"/>
            </a:xfrm>
          </p:grpSpPr>
          <p:sp>
            <p:nvSpPr>
              <p:cNvPr id="55" name="Oval 54">
                <a:extLst>
                  <a:ext uri="{FF2B5EF4-FFF2-40B4-BE49-F238E27FC236}">
                    <a16:creationId xmlns:a16="http://schemas.microsoft.com/office/drawing/2014/main" id="{375DCD3E-0706-BA45-9544-98D89FCD44BF}"/>
                  </a:ext>
                </a:extLst>
              </p:cNvPr>
              <p:cNvSpPr/>
              <p:nvPr/>
            </p:nvSpPr>
            <p:spPr>
              <a:xfrm>
                <a:off x="6368143" y="2421309"/>
                <a:ext cx="410245" cy="410245"/>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76913A17-3C54-7048-B318-556D554A2C6A}"/>
                  </a:ext>
                </a:extLst>
              </p:cNvPr>
              <p:cNvSpPr/>
              <p:nvPr/>
            </p:nvSpPr>
            <p:spPr>
              <a:xfrm>
                <a:off x="6423613" y="2476779"/>
                <a:ext cx="299305" cy="299305"/>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34EB62BF-47B3-C24E-AE84-15BB6561683A}"/>
                  </a:ext>
                </a:extLst>
              </p:cNvPr>
              <p:cNvSpPr/>
              <p:nvPr/>
            </p:nvSpPr>
            <p:spPr>
              <a:xfrm>
                <a:off x="6483119" y="2536285"/>
                <a:ext cx="180293" cy="180293"/>
              </a:xfrm>
              <a:prstGeom prst="ellipse">
                <a:avLst/>
              </a:prstGeom>
              <a:solidFill>
                <a:schemeClr val="accent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9E4EC18F-7258-484C-95D0-66A1EDC2C928}"/>
                </a:ext>
              </a:extLst>
            </p:cNvPr>
            <p:cNvGrpSpPr/>
            <p:nvPr/>
          </p:nvGrpSpPr>
          <p:grpSpPr>
            <a:xfrm>
              <a:off x="9765096" y="4897196"/>
              <a:ext cx="292776" cy="292776"/>
              <a:chOff x="6368143" y="2421309"/>
              <a:chExt cx="410245" cy="410245"/>
            </a:xfrm>
          </p:grpSpPr>
          <p:sp>
            <p:nvSpPr>
              <p:cNvPr id="59" name="Oval 58">
                <a:extLst>
                  <a:ext uri="{FF2B5EF4-FFF2-40B4-BE49-F238E27FC236}">
                    <a16:creationId xmlns:a16="http://schemas.microsoft.com/office/drawing/2014/main" id="{A1ABB20D-3328-7544-B407-B139F84A4099}"/>
                  </a:ext>
                </a:extLst>
              </p:cNvPr>
              <p:cNvSpPr/>
              <p:nvPr/>
            </p:nvSpPr>
            <p:spPr>
              <a:xfrm>
                <a:off x="6368143" y="2421309"/>
                <a:ext cx="410245" cy="410245"/>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9153199F-7DB5-2444-9D8E-CF3873A33CCF}"/>
                  </a:ext>
                </a:extLst>
              </p:cNvPr>
              <p:cNvSpPr/>
              <p:nvPr/>
            </p:nvSpPr>
            <p:spPr>
              <a:xfrm>
                <a:off x="6423613" y="2476779"/>
                <a:ext cx="299305" cy="299305"/>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D3A8CE58-2DBE-AA46-BD74-080C5D4D1FBF}"/>
                  </a:ext>
                </a:extLst>
              </p:cNvPr>
              <p:cNvSpPr/>
              <p:nvPr/>
            </p:nvSpPr>
            <p:spPr>
              <a:xfrm>
                <a:off x="6483119" y="2536285"/>
                <a:ext cx="180293" cy="180293"/>
              </a:xfrm>
              <a:prstGeom prst="ellipse">
                <a:avLst/>
              </a:prstGeom>
              <a:solidFill>
                <a:schemeClr val="accent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69">
              <a:extLst>
                <a:ext uri="{FF2B5EF4-FFF2-40B4-BE49-F238E27FC236}">
                  <a16:creationId xmlns:a16="http://schemas.microsoft.com/office/drawing/2014/main" id="{C8550EA3-776F-C548-BC12-0E450119F5C1}"/>
                </a:ext>
              </a:extLst>
            </p:cNvPr>
            <p:cNvGrpSpPr/>
            <p:nvPr/>
          </p:nvGrpSpPr>
          <p:grpSpPr>
            <a:xfrm>
              <a:off x="5064317" y="4897196"/>
              <a:ext cx="292776" cy="292776"/>
              <a:chOff x="6368143" y="2421309"/>
              <a:chExt cx="410245" cy="410245"/>
            </a:xfrm>
          </p:grpSpPr>
          <p:sp>
            <p:nvSpPr>
              <p:cNvPr id="71" name="Oval 70">
                <a:extLst>
                  <a:ext uri="{FF2B5EF4-FFF2-40B4-BE49-F238E27FC236}">
                    <a16:creationId xmlns:a16="http://schemas.microsoft.com/office/drawing/2014/main" id="{8A24A7EA-BEE5-E046-B9F9-828CAE53F009}"/>
                  </a:ext>
                </a:extLst>
              </p:cNvPr>
              <p:cNvSpPr/>
              <p:nvPr/>
            </p:nvSpPr>
            <p:spPr>
              <a:xfrm>
                <a:off x="6368143" y="2421309"/>
                <a:ext cx="410245" cy="410245"/>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0FABB335-26A2-144D-A224-17831C70F921}"/>
                  </a:ext>
                </a:extLst>
              </p:cNvPr>
              <p:cNvSpPr/>
              <p:nvPr/>
            </p:nvSpPr>
            <p:spPr>
              <a:xfrm>
                <a:off x="6423613" y="2476779"/>
                <a:ext cx="299305" cy="299305"/>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2890845F-79CD-7D4B-832F-E81E2345099E}"/>
                  </a:ext>
                </a:extLst>
              </p:cNvPr>
              <p:cNvSpPr/>
              <p:nvPr/>
            </p:nvSpPr>
            <p:spPr>
              <a:xfrm>
                <a:off x="6483119" y="2536285"/>
                <a:ext cx="180293" cy="180293"/>
              </a:xfrm>
              <a:prstGeom prst="ellipse">
                <a:avLst/>
              </a:prstGeom>
              <a:solidFill>
                <a:schemeClr val="accent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73">
              <a:extLst>
                <a:ext uri="{FF2B5EF4-FFF2-40B4-BE49-F238E27FC236}">
                  <a16:creationId xmlns:a16="http://schemas.microsoft.com/office/drawing/2014/main" id="{7E661C9D-ECFD-5F4A-A691-90B8A26295E2}"/>
                </a:ext>
              </a:extLst>
            </p:cNvPr>
            <p:cNvGrpSpPr/>
            <p:nvPr/>
          </p:nvGrpSpPr>
          <p:grpSpPr>
            <a:xfrm>
              <a:off x="8559051" y="2951259"/>
              <a:ext cx="292776" cy="292776"/>
              <a:chOff x="6368143" y="2421309"/>
              <a:chExt cx="410245" cy="410245"/>
            </a:xfrm>
          </p:grpSpPr>
          <p:sp>
            <p:nvSpPr>
              <p:cNvPr id="75" name="Oval 74">
                <a:extLst>
                  <a:ext uri="{FF2B5EF4-FFF2-40B4-BE49-F238E27FC236}">
                    <a16:creationId xmlns:a16="http://schemas.microsoft.com/office/drawing/2014/main" id="{C0A910EA-8354-2B4C-A5CB-6A0E9F6CEB96}"/>
                  </a:ext>
                </a:extLst>
              </p:cNvPr>
              <p:cNvSpPr/>
              <p:nvPr/>
            </p:nvSpPr>
            <p:spPr>
              <a:xfrm>
                <a:off x="6368143" y="2421309"/>
                <a:ext cx="410245" cy="410245"/>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563A5418-3632-4048-874B-DDC3A44A3E36}"/>
                  </a:ext>
                </a:extLst>
              </p:cNvPr>
              <p:cNvSpPr/>
              <p:nvPr/>
            </p:nvSpPr>
            <p:spPr>
              <a:xfrm>
                <a:off x="6423613" y="2476779"/>
                <a:ext cx="299305" cy="299305"/>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CAB652B6-A77F-AA45-8764-B45446B61406}"/>
                  </a:ext>
                </a:extLst>
              </p:cNvPr>
              <p:cNvSpPr/>
              <p:nvPr/>
            </p:nvSpPr>
            <p:spPr>
              <a:xfrm>
                <a:off x="6483119" y="2536285"/>
                <a:ext cx="180293" cy="180293"/>
              </a:xfrm>
              <a:prstGeom prst="ellipse">
                <a:avLst/>
              </a:prstGeom>
              <a:solidFill>
                <a:schemeClr val="accent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 name="Group 81">
              <a:extLst>
                <a:ext uri="{FF2B5EF4-FFF2-40B4-BE49-F238E27FC236}">
                  <a16:creationId xmlns:a16="http://schemas.microsoft.com/office/drawing/2014/main" id="{BA1B3DCF-20DB-4D44-A760-12C2F9045BB6}"/>
                </a:ext>
              </a:extLst>
            </p:cNvPr>
            <p:cNvGrpSpPr/>
            <p:nvPr/>
          </p:nvGrpSpPr>
          <p:grpSpPr>
            <a:xfrm>
              <a:off x="7408306" y="4897196"/>
              <a:ext cx="292776" cy="292776"/>
              <a:chOff x="6368143" y="2421309"/>
              <a:chExt cx="410245" cy="410245"/>
            </a:xfrm>
          </p:grpSpPr>
          <p:sp>
            <p:nvSpPr>
              <p:cNvPr id="83" name="Oval 82">
                <a:extLst>
                  <a:ext uri="{FF2B5EF4-FFF2-40B4-BE49-F238E27FC236}">
                    <a16:creationId xmlns:a16="http://schemas.microsoft.com/office/drawing/2014/main" id="{138A9E90-E721-1B46-9A0C-EBF694E16715}"/>
                  </a:ext>
                </a:extLst>
              </p:cNvPr>
              <p:cNvSpPr/>
              <p:nvPr/>
            </p:nvSpPr>
            <p:spPr>
              <a:xfrm>
                <a:off x="6368143" y="2421309"/>
                <a:ext cx="410245" cy="410245"/>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0D4514CB-314C-8D4A-9879-1DE581EADF03}"/>
                  </a:ext>
                </a:extLst>
              </p:cNvPr>
              <p:cNvSpPr/>
              <p:nvPr/>
            </p:nvSpPr>
            <p:spPr>
              <a:xfrm>
                <a:off x="6423613" y="2476779"/>
                <a:ext cx="299305" cy="299305"/>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B779414A-3E52-C145-BF89-183CD4F60111}"/>
                  </a:ext>
                </a:extLst>
              </p:cNvPr>
              <p:cNvSpPr/>
              <p:nvPr/>
            </p:nvSpPr>
            <p:spPr>
              <a:xfrm>
                <a:off x="6483119" y="2536285"/>
                <a:ext cx="180293" cy="180293"/>
              </a:xfrm>
              <a:prstGeom prst="ellipse">
                <a:avLst/>
              </a:prstGeom>
              <a:solidFill>
                <a:schemeClr val="accent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Group 93">
              <a:extLst>
                <a:ext uri="{FF2B5EF4-FFF2-40B4-BE49-F238E27FC236}">
                  <a16:creationId xmlns:a16="http://schemas.microsoft.com/office/drawing/2014/main" id="{47907B92-2D84-F047-A2C8-DC282F76B40D}"/>
                </a:ext>
              </a:extLst>
            </p:cNvPr>
            <p:cNvGrpSpPr/>
            <p:nvPr/>
          </p:nvGrpSpPr>
          <p:grpSpPr>
            <a:xfrm>
              <a:off x="2717357" y="4897196"/>
              <a:ext cx="292776" cy="292776"/>
              <a:chOff x="6368143" y="2421309"/>
              <a:chExt cx="410245" cy="410245"/>
            </a:xfrm>
          </p:grpSpPr>
          <p:sp>
            <p:nvSpPr>
              <p:cNvPr id="95" name="Oval 94">
                <a:extLst>
                  <a:ext uri="{FF2B5EF4-FFF2-40B4-BE49-F238E27FC236}">
                    <a16:creationId xmlns:a16="http://schemas.microsoft.com/office/drawing/2014/main" id="{01C211AC-334B-EE4E-85E8-E7426B48A48B}"/>
                  </a:ext>
                </a:extLst>
              </p:cNvPr>
              <p:cNvSpPr/>
              <p:nvPr/>
            </p:nvSpPr>
            <p:spPr>
              <a:xfrm>
                <a:off x="6368143" y="2421309"/>
                <a:ext cx="410245" cy="410245"/>
              </a:xfrm>
              <a:prstGeom prst="ellipse">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A82085C8-0E24-5049-869B-EF39CD232B76}"/>
                  </a:ext>
                </a:extLst>
              </p:cNvPr>
              <p:cNvSpPr/>
              <p:nvPr/>
            </p:nvSpPr>
            <p:spPr>
              <a:xfrm>
                <a:off x="6423613" y="2476779"/>
                <a:ext cx="299305" cy="299305"/>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a:extLst>
                  <a:ext uri="{FF2B5EF4-FFF2-40B4-BE49-F238E27FC236}">
                    <a16:creationId xmlns:a16="http://schemas.microsoft.com/office/drawing/2014/main" id="{9CEA824A-B393-D349-BBFE-AB025966EF96}"/>
                  </a:ext>
                </a:extLst>
              </p:cNvPr>
              <p:cNvSpPr/>
              <p:nvPr/>
            </p:nvSpPr>
            <p:spPr>
              <a:xfrm>
                <a:off x="6483119" y="2536285"/>
                <a:ext cx="180293" cy="180293"/>
              </a:xfrm>
              <a:prstGeom prst="ellipse">
                <a:avLst/>
              </a:prstGeom>
              <a:solidFill>
                <a:schemeClr val="accent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5" name="Picture 24">
            <a:extLst>
              <a:ext uri="{FF2B5EF4-FFF2-40B4-BE49-F238E27FC236}">
                <a16:creationId xmlns:a16="http://schemas.microsoft.com/office/drawing/2014/main" id="{2C3ED01E-0E2A-17DD-3437-E3997977BD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015" y="6273155"/>
            <a:ext cx="706441" cy="396142"/>
          </a:xfrm>
          <a:prstGeom prst="rect">
            <a:avLst/>
          </a:prstGeom>
        </p:spPr>
      </p:pic>
      <p:cxnSp>
        <p:nvCxnSpPr>
          <p:cNvPr id="27" name="Straight Connector 26">
            <a:extLst>
              <a:ext uri="{FF2B5EF4-FFF2-40B4-BE49-F238E27FC236}">
                <a16:creationId xmlns:a16="http://schemas.microsoft.com/office/drawing/2014/main" id="{3F3DD8F8-C582-8E85-DFD6-2E3C6071FD46}"/>
              </a:ext>
            </a:extLst>
          </p:cNvPr>
          <p:cNvCxnSpPr>
            <a:cxnSpLocks/>
          </p:cNvCxnSpPr>
          <p:nvPr/>
        </p:nvCxnSpPr>
        <p:spPr>
          <a:xfrm>
            <a:off x="355015" y="1435610"/>
            <a:ext cx="11503610" cy="0"/>
          </a:xfrm>
          <a:prstGeom prst="line">
            <a:avLst/>
          </a:prstGeom>
          <a:ln>
            <a:solidFill>
              <a:srgbClr val="1F405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1834399"/>
      </p:ext>
    </p:extLst>
  </p:cSld>
  <p:clrMapOvr>
    <a:masterClrMapping/>
  </p:clrMapOvr>
</p:sld>
</file>

<file path=ppt/theme/theme1.xml><?xml version="1.0" encoding="utf-8"?>
<a:theme xmlns:a="http://schemas.openxmlformats.org/drawingml/2006/main" name="BackCovers&amp;Dividers-Dark">
  <a:themeElements>
    <a:clrScheme name="InfoTechResearch">
      <a:dk1>
        <a:srgbClr val="494A4A"/>
      </a:dk1>
      <a:lt1>
        <a:srgbClr val="FFFFFF"/>
      </a:lt1>
      <a:dk2>
        <a:srgbClr val="494A4A"/>
      </a:dk2>
      <a:lt2>
        <a:srgbClr val="FFFFFF"/>
      </a:lt2>
      <a:accent1>
        <a:srgbClr val="2576B6"/>
      </a:accent1>
      <a:accent2>
        <a:srgbClr val="5D3291"/>
      </a:accent2>
      <a:accent3>
        <a:srgbClr val="F7C435"/>
      </a:accent3>
      <a:accent4>
        <a:srgbClr val="299C47"/>
      </a:accent4>
      <a:accent5>
        <a:srgbClr val="B3252E"/>
      </a:accent5>
      <a:accent6>
        <a:srgbClr val="F07925"/>
      </a:accent6>
      <a:hlink>
        <a:srgbClr val="2576B6"/>
      </a:hlink>
      <a:folHlink>
        <a:srgbClr val="16476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theme>
</file>

<file path=ppt/theme/theme2.xml><?xml version="1.0" encoding="utf-8"?>
<a:theme xmlns:a="http://schemas.openxmlformats.org/drawingml/2006/main" name="Slide-Generic">
  <a:themeElements>
    <a:clrScheme name="InfoTechResearch">
      <a:dk1>
        <a:srgbClr val="494A4A"/>
      </a:dk1>
      <a:lt1>
        <a:srgbClr val="FFFFFF"/>
      </a:lt1>
      <a:dk2>
        <a:srgbClr val="494A4A"/>
      </a:dk2>
      <a:lt2>
        <a:srgbClr val="FFFFFF"/>
      </a:lt2>
      <a:accent1>
        <a:srgbClr val="2576B6"/>
      </a:accent1>
      <a:accent2>
        <a:srgbClr val="5D3291"/>
      </a:accent2>
      <a:accent3>
        <a:srgbClr val="F7C435"/>
      </a:accent3>
      <a:accent4>
        <a:srgbClr val="299C47"/>
      </a:accent4>
      <a:accent5>
        <a:srgbClr val="B3252E"/>
      </a:accent5>
      <a:accent6>
        <a:srgbClr val="F07925"/>
      </a:accent6>
      <a:hlink>
        <a:srgbClr val="2576B6"/>
      </a:hlink>
      <a:folHlink>
        <a:srgbClr val="16476E"/>
      </a:folHlink>
    </a:clrScheme>
    <a:fontScheme name="PUC">
      <a:majorFont>
        <a:latin typeface="Aria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lide-Generic">
  <a:themeElements>
    <a:clrScheme name="InfoTechResearch">
      <a:dk1>
        <a:srgbClr val="494A4A"/>
      </a:dk1>
      <a:lt1>
        <a:srgbClr val="FFFFFF"/>
      </a:lt1>
      <a:dk2>
        <a:srgbClr val="494A4A"/>
      </a:dk2>
      <a:lt2>
        <a:srgbClr val="FFFFFF"/>
      </a:lt2>
      <a:accent1>
        <a:srgbClr val="2576B6"/>
      </a:accent1>
      <a:accent2>
        <a:srgbClr val="5D3291"/>
      </a:accent2>
      <a:accent3>
        <a:srgbClr val="F7C435"/>
      </a:accent3>
      <a:accent4>
        <a:srgbClr val="299C47"/>
      </a:accent4>
      <a:accent5>
        <a:srgbClr val="B3252E"/>
      </a:accent5>
      <a:accent6>
        <a:srgbClr val="F07925"/>
      </a:accent6>
      <a:hlink>
        <a:srgbClr val="2576B6"/>
      </a:hlink>
      <a:folHlink>
        <a:srgbClr val="16476E"/>
      </a:folHlink>
    </a:clrScheme>
    <a:fontScheme name="PUC">
      <a:majorFont>
        <a:latin typeface="Aria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BackCovers&amp;Dividers-Dark">
  <a:themeElements>
    <a:clrScheme name="Info-Tech-ResearchDeck">
      <a:dk1>
        <a:srgbClr val="494A4A"/>
      </a:dk1>
      <a:lt1>
        <a:srgbClr val="FFFFFF"/>
      </a:lt1>
      <a:dk2>
        <a:srgbClr val="494A4A"/>
      </a:dk2>
      <a:lt2>
        <a:srgbClr val="FFFFFF"/>
      </a:lt2>
      <a:accent1>
        <a:srgbClr val="2576B6"/>
      </a:accent1>
      <a:accent2>
        <a:srgbClr val="5D3291"/>
      </a:accent2>
      <a:accent3>
        <a:srgbClr val="F7C435"/>
      </a:accent3>
      <a:accent4>
        <a:srgbClr val="299C47"/>
      </a:accent4>
      <a:accent5>
        <a:srgbClr val="B3252E"/>
      </a:accent5>
      <a:accent6>
        <a:srgbClr val="F07925"/>
      </a:accent6>
      <a:hlink>
        <a:srgbClr val="2576B6"/>
      </a:hlink>
      <a:folHlink>
        <a:srgbClr val="16476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theme>
</file>

<file path=ppt/theme/theme5.xml><?xml version="1.0" encoding="utf-8"?>
<a:theme xmlns:a="http://schemas.openxmlformats.org/drawingml/2006/main" name="2_BackCovers&amp;Dividers-Dark">
  <a:themeElements>
    <a:clrScheme name="Info-Tech-ResearchDeck">
      <a:dk1>
        <a:srgbClr val="494A4A"/>
      </a:dk1>
      <a:lt1>
        <a:srgbClr val="FFFFFF"/>
      </a:lt1>
      <a:dk2>
        <a:srgbClr val="494A4A"/>
      </a:dk2>
      <a:lt2>
        <a:srgbClr val="FFFFFF"/>
      </a:lt2>
      <a:accent1>
        <a:srgbClr val="2576B6"/>
      </a:accent1>
      <a:accent2>
        <a:srgbClr val="5D3291"/>
      </a:accent2>
      <a:accent3>
        <a:srgbClr val="F7C435"/>
      </a:accent3>
      <a:accent4>
        <a:srgbClr val="299C47"/>
      </a:accent4>
      <a:accent5>
        <a:srgbClr val="B3252E"/>
      </a:accent5>
      <a:accent6>
        <a:srgbClr val="F07925"/>
      </a:accent6>
      <a:hlink>
        <a:srgbClr val="2576B6"/>
      </a:hlink>
      <a:folHlink>
        <a:srgbClr val="16476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theme>
</file>

<file path=ppt/theme/theme6.xml><?xml version="1.0" encoding="utf-8"?>
<a:theme xmlns:a="http://schemas.openxmlformats.org/drawingml/2006/main" name="9_Slide-Generic">
  <a:themeElements>
    <a:clrScheme name="InfoTechResearch">
      <a:dk1>
        <a:srgbClr val="494A4A"/>
      </a:dk1>
      <a:lt1>
        <a:srgbClr val="FFFFFF"/>
      </a:lt1>
      <a:dk2>
        <a:srgbClr val="494A4A"/>
      </a:dk2>
      <a:lt2>
        <a:srgbClr val="FFFFFF"/>
      </a:lt2>
      <a:accent1>
        <a:srgbClr val="2576B6"/>
      </a:accent1>
      <a:accent2>
        <a:srgbClr val="5D3291"/>
      </a:accent2>
      <a:accent3>
        <a:srgbClr val="F7C435"/>
      </a:accent3>
      <a:accent4>
        <a:srgbClr val="299C47"/>
      </a:accent4>
      <a:accent5>
        <a:srgbClr val="B3252E"/>
      </a:accent5>
      <a:accent6>
        <a:srgbClr val="F07925"/>
      </a:accent6>
      <a:hlink>
        <a:srgbClr val="2576B6"/>
      </a:hlink>
      <a:folHlink>
        <a:srgbClr val="1647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2a647cbe-5d74-4847-9a14-3fdefe534005">
      <UserInfo>
        <DisplayName>STANDIFORD Mandy * PUC</DisplayName>
        <AccountId>93</AccountId>
        <AccountType/>
      </UserInfo>
      <UserInfo>
        <DisplayName>GRANT Michael * PUC</DisplayName>
        <AccountId>83</AccountId>
        <AccountType/>
      </UserInfo>
    </SharedWithUsers>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A6D6FB55896C542A85E2AE1968C1D41" ma:contentTypeVersion="14" ma:contentTypeDescription="Create a new document." ma:contentTypeScope="" ma:versionID="217530c15783efdf210efb94963af99e">
  <xsd:schema xmlns:xsd="http://www.w3.org/2001/XMLSchema" xmlns:xs="http://www.w3.org/2001/XMLSchema" xmlns:p="http://schemas.microsoft.com/office/2006/metadata/properties" xmlns:ns1="http://schemas.microsoft.com/sharepoint/v3" xmlns:ns2="2a647cbe-5d74-4847-9a14-3fdefe534005" targetNamespace="http://schemas.microsoft.com/office/2006/metadata/properties" ma:root="true" ma:fieldsID="f4ebe0e694d0549642f827e273df7f4a" ns1:_="" ns2:_="">
    <xsd:import namespace="http://schemas.microsoft.com/sharepoint/v3"/>
    <xsd:import namespace="2a647cbe-5d74-4847-9a14-3fdefe534005"/>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a647cbe-5d74-4847-9a14-3fdefe534005" elementFormDefault="qualified">
    <xsd:import namespace="http://schemas.microsoft.com/office/2006/documentManagement/types"/>
    <xsd:import namespace="http://schemas.microsoft.com/office/infopath/2007/PartnerControls"/>
    <xsd:element name="SharedWithUsers" ma:index="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8F4963E-AABB-4CCD-9FBA-3543845DEE75}">
  <ds:schemaRefs>
    <ds:schemaRef ds:uri="http://schemas.microsoft.com/office/2006/documentManagement/types"/>
    <ds:schemaRef ds:uri="6e741a63-7a02-4423-aafd-8e44e005746f"/>
    <ds:schemaRef ds:uri="http://schemas.microsoft.com/office/infopath/2007/PartnerControls"/>
    <ds:schemaRef ds:uri="http://www.w3.org/XML/1998/namespace"/>
    <ds:schemaRef ds:uri="e34b57c8-01aa-4216-9b25-facf4ced1c69"/>
    <ds:schemaRef ds:uri="http://purl.org/dc/dcmitype/"/>
    <ds:schemaRef ds:uri="http://schemas.openxmlformats.org/package/2006/metadata/core-properties"/>
    <ds:schemaRef ds:uri="http://schemas.microsoft.com/office/2006/metadata/properties"/>
    <ds:schemaRef ds:uri="http://purl.org/dc/terms/"/>
    <ds:schemaRef ds:uri="http://purl.org/dc/elements/1.1/"/>
  </ds:schemaRefs>
</ds:datastoreItem>
</file>

<file path=customXml/itemProps2.xml><?xml version="1.0" encoding="utf-8"?>
<ds:datastoreItem xmlns:ds="http://schemas.openxmlformats.org/officeDocument/2006/customXml" ds:itemID="{D746D2E0-B52B-4A6B-8E2C-4971A1ECD046}">
  <ds:schemaRefs>
    <ds:schemaRef ds:uri="http://schemas.microsoft.com/sharepoint/v3/contenttype/forms"/>
  </ds:schemaRefs>
</ds:datastoreItem>
</file>

<file path=customXml/itemProps3.xml><?xml version="1.0" encoding="utf-8"?>
<ds:datastoreItem xmlns:ds="http://schemas.openxmlformats.org/officeDocument/2006/customXml" ds:itemID="{E6FA3116-0E4D-4750-83D9-8436000B26DC}"/>
</file>

<file path=docProps/app.xml><?xml version="1.0" encoding="utf-8"?>
<Properties xmlns="http://schemas.openxmlformats.org/officeDocument/2006/extended-properties" xmlns:vt="http://schemas.openxmlformats.org/officeDocument/2006/docPropsVTypes">
  <Template/>
  <TotalTime>5</TotalTime>
  <Words>2972</Words>
  <Application>Microsoft Office PowerPoint</Application>
  <PresentationFormat>Custom</PresentationFormat>
  <Paragraphs>629</Paragraphs>
  <Slides>30</Slides>
  <Notes>29</Notes>
  <HiddenSlides>0</HiddenSlides>
  <MMClips>0</MMClips>
  <ScaleCrop>false</ScaleCrop>
  <HeadingPairs>
    <vt:vector size="6" baseType="variant">
      <vt:variant>
        <vt:lpstr>Fonts Used</vt:lpstr>
      </vt:variant>
      <vt:variant>
        <vt:i4>15</vt:i4>
      </vt:variant>
      <vt:variant>
        <vt:lpstr>Theme</vt:lpstr>
      </vt:variant>
      <vt:variant>
        <vt:i4>6</vt:i4>
      </vt:variant>
      <vt:variant>
        <vt:lpstr>Slide Titles</vt:lpstr>
      </vt:variant>
      <vt:variant>
        <vt:i4>30</vt:i4>
      </vt:variant>
    </vt:vector>
  </HeadingPairs>
  <TitlesOfParts>
    <vt:vector size="51" baseType="lpstr">
      <vt:lpstr>Roboto</vt:lpstr>
      <vt:lpstr>Poppins</vt:lpstr>
      <vt:lpstr>Roboto Light</vt:lpstr>
      <vt:lpstr>Montserrat Medium</vt:lpstr>
      <vt:lpstr>Roboto Condensed Light</vt:lpstr>
      <vt:lpstr>Montserrat Semi Bold</vt:lpstr>
      <vt:lpstr>Exo Light</vt:lpstr>
      <vt:lpstr>Source Sans Pro</vt:lpstr>
      <vt:lpstr>Exo</vt:lpstr>
      <vt:lpstr>Montserrat SemiBold</vt:lpstr>
      <vt:lpstr>Wingdings</vt:lpstr>
      <vt:lpstr>Montserrat Light</vt:lpstr>
      <vt:lpstr>Calibri</vt:lpstr>
      <vt:lpstr>Arial</vt:lpstr>
      <vt:lpstr>Montserrat</vt:lpstr>
      <vt:lpstr>BackCovers&amp;Dividers-Dark</vt:lpstr>
      <vt:lpstr>Slide-Generic</vt:lpstr>
      <vt:lpstr>1_Slide-Generic</vt:lpstr>
      <vt:lpstr>1_BackCovers&amp;Dividers-Dark</vt:lpstr>
      <vt:lpstr>2_BackCovers&amp;Dividers-Dark</vt:lpstr>
      <vt:lpstr>9_Slide-Generic</vt:lpstr>
      <vt:lpstr>PowerPoint Presentation</vt:lpstr>
      <vt:lpstr>PowerPoint Presentation</vt:lpstr>
      <vt:lpstr>PowerPoint Presentation</vt:lpstr>
      <vt:lpstr>PowerPoint Presentation</vt:lpstr>
      <vt:lpstr>PowerPoint Presentation</vt:lpstr>
      <vt:lpstr>IT supports Oregon Public Utility Commission’s mission and vision</vt:lpstr>
      <vt:lpstr>PowerPoint Presentation</vt:lpstr>
      <vt:lpstr>IT’s key initiatives in 2025-30 can be categorized three ways</vt:lpstr>
      <vt:lpstr>IT will support OPUC major business initiatives </vt:lpstr>
      <vt:lpstr>IT will enable all organization projects </vt:lpstr>
      <vt:lpstr>IT’s target is to attain Optimize status</vt:lpstr>
      <vt:lpstr>Improving IT’s maturity required a deeper understanding of our current state  </vt:lpstr>
      <vt:lpstr>A focus on Analytical Capability and Reports and Client-Facing Technology will help us achieve the Optimize status </vt:lpstr>
      <vt:lpstr>A focus on data quality and business intelligence</vt:lpstr>
      <vt:lpstr>In summary, IT identified 7 major initiatives to support the business </vt:lpstr>
      <vt:lpstr>Analyzing diagnostic data helped us identify one low-maturity IT processes to focus on in 2023-25</vt:lpstr>
      <vt:lpstr>Addressing low-maturity processes requires process, technology, and organization-related initiatives </vt:lpstr>
      <vt:lpstr>In summary, IT identified 3 major initiatives to maintain &amp; improve IT excellence and reduce risk</vt:lpstr>
      <vt:lpstr>CEO-CIO Alignment</vt:lpstr>
      <vt:lpstr>IT identified specific use cases that will align with the CEO</vt:lpstr>
      <vt:lpstr>To drive technology innovation, we focused on CEO and CIO alignment that will have the most impact for Oregon Public Utility Commission</vt:lpstr>
      <vt:lpstr>PowerPoint Presentation</vt:lpstr>
      <vt:lpstr>Our key IT initiatives will result in a Five-Year roadmap to success</vt:lpstr>
      <vt:lpstr>PowerPoint Presentation</vt:lpstr>
      <vt:lpstr>PowerPoint Presentation</vt:lpstr>
      <vt:lpstr>PowerPoint Presentation</vt:lpstr>
      <vt:lpstr>Next steps &amp; refresh strategy</vt:lpstr>
      <vt:lpstr>Communicating the IT Strategy</vt:lpstr>
      <vt:lpstr>2023-25 Accomplishments: PUC IT Success &amp; Business Value Created</vt:lpstr>
      <vt:lpstr>Annual Progress Report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LIU Qing * PUC</cp:lastModifiedBy>
  <cp:revision>1</cp:revision>
  <dcterms:created xsi:type="dcterms:W3CDTF">2021-07-06T20:27:44Z</dcterms:created>
  <dcterms:modified xsi:type="dcterms:W3CDTF">2025-05-30T03:43:34Z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d24214e-5322-4789-8422-cbe411bc3a74_Enabled">
    <vt:lpwstr>true</vt:lpwstr>
  </property>
  <property fmtid="{D5CDD505-2E9C-101B-9397-08002B2CF9AE}" pid="3" name="MSIP_Label_7d24214e-5322-4789-8422-cbe411bc3a74_SetDate">
    <vt:lpwstr>2021-07-06T22:45:30Z</vt:lpwstr>
  </property>
  <property fmtid="{D5CDD505-2E9C-101B-9397-08002B2CF9AE}" pid="4" name="MSIP_Label_7d24214e-5322-4789-8422-cbe411bc3a74_Method">
    <vt:lpwstr>Privileged</vt:lpwstr>
  </property>
  <property fmtid="{D5CDD505-2E9C-101B-9397-08002B2CF9AE}" pid="5" name="MSIP_Label_7d24214e-5322-4789-8422-cbe411bc3a74_Name">
    <vt:lpwstr>7d24214e-5322-4789-8422-cbe411bc3a74</vt:lpwstr>
  </property>
  <property fmtid="{D5CDD505-2E9C-101B-9397-08002B2CF9AE}" pid="6" name="MSIP_Label_7d24214e-5322-4789-8422-cbe411bc3a74_SiteId">
    <vt:lpwstr>113d1920-a1e0-48cf-a70a-868cbb03f3f6</vt:lpwstr>
  </property>
  <property fmtid="{D5CDD505-2E9C-101B-9397-08002B2CF9AE}" pid="7" name="MSIP_Label_7d24214e-5322-4789-8422-cbe411bc3a74_ActionId">
    <vt:lpwstr>6683f583-1c3e-4c5d-94f7-f39179cef9f0</vt:lpwstr>
  </property>
  <property fmtid="{D5CDD505-2E9C-101B-9397-08002B2CF9AE}" pid="8" name="MSIP_Label_7d24214e-5322-4789-8422-cbe411bc3a74_ContentBits">
    <vt:lpwstr>0</vt:lpwstr>
  </property>
  <property fmtid="{D5CDD505-2E9C-101B-9397-08002B2CF9AE}" pid="9" name="ContentTypeId">
    <vt:lpwstr>0x0101000A6D6FB55896C542A85E2AE1968C1D41</vt:lpwstr>
  </property>
  <property fmtid="{D5CDD505-2E9C-101B-9397-08002B2CF9AE}" pid="10" name="Order">
    <vt:lpwstr>3800.00000000000</vt:lpwstr>
  </property>
  <property fmtid="{D5CDD505-2E9C-101B-9397-08002B2CF9AE}" pid="11" name="xd_ProgID">
    <vt:lpwstr/>
  </property>
  <property fmtid="{D5CDD505-2E9C-101B-9397-08002B2CF9AE}" pid="12" name="ComplianceAssetId">
    <vt:lpwstr/>
  </property>
  <property fmtid="{D5CDD505-2E9C-101B-9397-08002B2CF9AE}" pid="13" name="TemplateUrl">
    <vt:lpwstr/>
  </property>
  <property fmtid="{D5CDD505-2E9C-101B-9397-08002B2CF9AE}" pid="14" name="_ExtendedDescription">
    <vt:lpwstr/>
  </property>
  <property fmtid="{D5CDD505-2E9C-101B-9397-08002B2CF9AE}" pid="15" name="TriggerFlowInfo">
    <vt:lpwstr/>
  </property>
  <property fmtid="{D5CDD505-2E9C-101B-9397-08002B2CF9AE}" pid="16" name="xd_Signature">
    <vt:lpwstr/>
  </property>
  <property fmtid="{D5CDD505-2E9C-101B-9397-08002B2CF9AE}" pid="17" name="MSIP_Label_db79d039-fcd0-4045-9c78-4cfb2eba0904_Enabled">
    <vt:lpwstr>true</vt:lpwstr>
  </property>
  <property fmtid="{D5CDD505-2E9C-101B-9397-08002B2CF9AE}" pid="18" name="MSIP_Label_db79d039-fcd0-4045-9c78-4cfb2eba0904_SetDate">
    <vt:lpwstr>2023-08-12T22:59:25Z</vt:lpwstr>
  </property>
  <property fmtid="{D5CDD505-2E9C-101B-9397-08002B2CF9AE}" pid="19" name="MSIP_Label_db79d039-fcd0-4045-9c78-4cfb2eba0904_Method">
    <vt:lpwstr>Privileged</vt:lpwstr>
  </property>
  <property fmtid="{D5CDD505-2E9C-101B-9397-08002B2CF9AE}" pid="20" name="MSIP_Label_db79d039-fcd0-4045-9c78-4cfb2eba0904_Name">
    <vt:lpwstr>Level 2 - Limited (Items)</vt:lpwstr>
  </property>
  <property fmtid="{D5CDD505-2E9C-101B-9397-08002B2CF9AE}" pid="21" name="MSIP_Label_db79d039-fcd0-4045-9c78-4cfb2eba0904_SiteId">
    <vt:lpwstr>aa3f6932-fa7c-47b4-a0ce-a598cad161cf</vt:lpwstr>
  </property>
  <property fmtid="{D5CDD505-2E9C-101B-9397-08002B2CF9AE}" pid="22" name="MSIP_Label_db79d039-fcd0-4045-9c78-4cfb2eba0904_ActionId">
    <vt:lpwstr>563599d9-e01c-4752-80bc-b2dbfc782773</vt:lpwstr>
  </property>
  <property fmtid="{D5CDD505-2E9C-101B-9397-08002B2CF9AE}" pid="23" name="MSIP_Label_db79d039-fcd0-4045-9c78-4cfb2eba0904_ContentBits">
    <vt:lpwstr>0</vt:lpwstr>
  </property>
  <property fmtid="{D5CDD505-2E9C-101B-9397-08002B2CF9AE}" pid="24" name="MediaServiceImageTags">
    <vt:lpwstr/>
  </property>
</Properties>
</file>