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diagrams/data1.xml" ContentType="application/vnd.openxmlformats-officedocument.drawingml.diagramData+xml"/>
  <Override PartName="/ppt/diagrams/data2.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rawing2.xml" ContentType="application/vnd.ms-office.drawingml.diagramDrawing+xml"/>
  <Override PartName="/ppt/theme/theme1.xml" ContentType="application/vnd.openxmlformats-officedocument.theme+xml"/>
  <Override PartName="/ppt/authors.xml" ContentType="application/vnd.ms-powerpoint.authors+xml"/>
  <Override PartName="/ppt/diagrams/colors1.xml" ContentType="application/vnd.openxmlformats-officedocument.drawingml.diagramColors+xml"/>
  <Override PartName="/ppt/diagrams/layout1.xml" ContentType="application/vnd.openxmlformats-officedocument.drawingml.diagramLayout+xml"/>
  <Override PartName="/ppt/diagrams/quickStyle1.xml" ContentType="application/vnd.openxmlformats-officedocument.drawingml.diagramStyle+xml"/>
  <Override PartName="/ppt/diagrams/drawing1.xml" ContentType="application/vnd.ms-office.drawingml.diagramDrawing+xml"/>
  <Override PartName="/ppt/comments/modernComment_10B_ACF42695.xml" ContentType="application/vnd.ms-powerpoint.comments+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sldIdLst>
    <p:sldId id="256" r:id="rId2"/>
    <p:sldId id="261" r:id="rId3"/>
    <p:sldId id="262" r:id="rId4"/>
    <p:sldId id="263" r:id="rId5"/>
    <p:sldId id="264" r:id="rId6"/>
    <p:sldId id="265" r:id="rId7"/>
    <p:sldId id="266" r:id="rId8"/>
    <p:sldId id="267" r:id="rId9"/>
    <p:sldId id="268" r:id="rId10"/>
    <p:sldId id="270" r:id="rId11"/>
    <p:sldId id="269" r:id="rId12"/>
    <p:sldId id="271" r:id="rId13"/>
    <p:sldId id="272" r:id="rId14"/>
    <p:sldId id="273" r:id="rId15"/>
    <p:sldId id="299"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F65DC4E-7019-20B6-DACF-C64B90A5A0F2}" name="CRAWFORDPEACOCK Maya * GOV" initials="CM*G" userId="S::Maya.Crawfordpeacock@oregon.gov::a2e12811-36f9-4d46-b314-e521e518d272"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1.xml"/></Relationships>
</file>

<file path=ppt/comments/modernComment_10B_ACF42695.xml><?xml version="1.0" encoding="utf-8"?>
<p188:cmLst xmlns:a="http://schemas.openxmlformats.org/drawingml/2006/main" xmlns:r="http://schemas.openxmlformats.org/officeDocument/2006/relationships" xmlns:p188="http://schemas.microsoft.com/office/powerpoint/2018/8/main">
  <p188:cm id="{B9122FD5-979D-4010-B5BA-1EC78B32540F}" authorId="{FF65DC4E-7019-20B6-DACF-C64B90A5A0F2}" created="2023-09-19T21:39:31.048">
    <ac:deMkLst xmlns:ac="http://schemas.microsoft.com/office/drawing/2013/main/command">
      <pc:docMk xmlns:pc="http://schemas.microsoft.com/office/powerpoint/2013/main/command"/>
      <pc:sldMk xmlns:pc="http://schemas.microsoft.com/office/powerpoint/2013/main/command" cId="2901681813" sldId="267"/>
      <ac:spMk id="3" creationId="{51483259-758C-1D3C-B1C2-6090F6AA4664}"/>
    </ac:deMkLst>
    <p188:txBody>
      <a:bodyPr/>
      <a:lstStyle/>
      <a:p>
        <a:r>
          <a:rPr lang="en-US"/>
          <a:t>White text boxes have words cut off. Are these supposed to just be images? If so, I think they are a bit confusing. </a:t>
        </a:r>
      </a:p>
    </p188:txBody>
  </p188:cm>
  <p188:cm id="{4B381B66-E205-4CDC-BBF9-DD865434D371}" authorId="{FF65DC4E-7019-20B6-DACF-C64B90A5A0F2}" created="2023-09-19T22:26:38.162">
    <pc:sldMkLst xmlns:pc="http://schemas.microsoft.com/office/powerpoint/2013/main/command">
      <pc:docMk/>
      <pc:sldMk cId="2901681813" sldId="267"/>
    </pc:sldMkLst>
    <p188:txBody>
      <a:bodyPr/>
      <a:lstStyle/>
      <a:p>
        <a:r>
          <a:rPr lang="en-US"/>
          <a:t>What application had requirements increased?</a:t>
        </a:r>
      </a:p>
    </p188:txBody>
  </p188:cm>
</p188:cmLst>
</file>

<file path=ppt/diagrams/_rels/data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BD61C6-6B6A-4D84-8E62-87862053A7A7}"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EAE73830-22DB-4622-830F-272750B6D806}">
      <dgm:prSet/>
      <dgm:spPr/>
      <dgm:t>
        <a:bodyPr/>
        <a:lstStyle/>
        <a:p>
          <a:pPr>
            <a:lnSpc>
              <a:spcPct val="100000"/>
            </a:lnSpc>
          </a:pPr>
          <a:r>
            <a:rPr lang="en-US" dirty="0"/>
            <a:t>Two rule amendments have been drafted by the staff. </a:t>
          </a:r>
        </a:p>
      </dgm:t>
    </dgm:pt>
    <dgm:pt modelId="{4C94D64A-DD32-4A34-99E4-D742FD002540}" type="parTrans" cxnId="{4399BF7A-3B14-4E8C-A220-347D2CDE7A0D}">
      <dgm:prSet/>
      <dgm:spPr/>
      <dgm:t>
        <a:bodyPr/>
        <a:lstStyle/>
        <a:p>
          <a:endParaRPr lang="en-US"/>
        </a:p>
      </dgm:t>
    </dgm:pt>
    <dgm:pt modelId="{CA110AE8-AB12-4FC6-8B29-CE9D37C7A9BC}" type="sibTrans" cxnId="{4399BF7A-3B14-4E8C-A220-347D2CDE7A0D}">
      <dgm:prSet/>
      <dgm:spPr/>
      <dgm:t>
        <a:bodyPr/>
        <a:lstStyle/>
        <a:p>
          <a:endParaRPr lang="en-US"/>
        </a:p>
      </dgm:t>
    </dgm:pt>
    <dgm:pt modelId="{4AC6CF26-F952-4D9C-9FA0-90C358946234}">
      <dgm:prSet/>
      <dgm:spPr/>
      <dgm:t>
        <a:bodyPr/>
        <a:lstStyle/>
        <a:p>
          <a:pPr>
            <a:lnSpc>
              <a:spcPct val="100000"/>
            </a:lnSpc>
          </a:pPr>
          <a:r>
            <a:rPr lang="en-US" dirty="0"/>
            <a:t>The commission has approved ORC Staff to begin rule making.</a:t>
          </a:r>
        </a:p>
      </dgm:t>
    </dgm:pt>
    <dgm:pt modelId="{F93AEF6A-761E-4899-A6E8-1697D7E545AC}" type="parTrans" cxnId="{4A211210-2B7F-487A-8E90-2B4912B81802}">
      <dgm:prSet/>
      <dgm:spPr/>
      <dgm:t>
        <a:bodyPr/>
        <a:lstStyle/>
        <a:p>
          <a:endParaRPr lang="en-US"/>
        </a:p>
      </dgm:t>
    </dgm:pt>
    <dgm:pt modelId="{45A45927-C4ED-4A54-B2FD-937F75F6C071}" type="sibTrans" cxnId="{4A211210-2B7F-487A-8E90-2B4912B81802}">
      <dgm:prSet/>
      <dgm:spPr/>
      <dgm:t>
        <a:bodyPr/>
        <a:lstStyle/>
        <a:p>
          <a:endParaRPr lang="en-US"/>
        </a:p>
      </dgm:t>
    </dgm:pt>
    <dgm:pt modelId="{9BA3A9BC-5821-4010-8000-FA1F3E883788}">
      <dgm:prSet/>
      <dgm:spPr/>
      <dgm:t>
        <a:bodyPr/>
        <a:lstStyle/>
        <a:p>
          <a:pPr>
            <a:lnSpc>
              <a:spcPct val="100000"/>
            </a:lnSpc>
          </a:pPr>
          <a:r>
            <a:rPr lang="en-US" dirty="0"/>
            <a:t>A Fiscal &amp; Advisory Committee has been formed and are scheduled to meet and the rules will be filed accordingly.</a:t>
          </a:r>
        </a:p>
      </dgm:t>
    </dgm:pt>
    <dgm:pt modelId="{C24268A6-2F58-4DD5-9E8F-F0152DB51C21}" type="parTrans" cxnId="{0AE1A423-8443-4657-8C84-FA2B49CCCE2E}">
      <dgm:prSet/>
      <dgm:spPr/>
      <dgm:t>
        <a:bodyPr/>
        <a:lstStyle/>
        <a:p>
          <a:endParaRPr lang="en-US"/>
        </a:p>
      </dgm:t>
    </dgm:pt>
    <dgm:pt modelId="{E916D188-ECDD-44AB-908E-2D0B6F76AA93}" type="sibTrans" cxnId="{0AE1A423-8443-4657-8C84-FA2B49CCCE2E}">
      <dgm:prSet/>
      <dgm:spPr/>
      <dgm:t>
        <a:bodyPr/>
        <a:lstStyle/>
        <a:p>
          <a:endParaRPr lang="en-US"/>
        </a:p>
      </dgm:t>
    </dgm:pt>
    <dgm:pt modelId="{62D071FD-9169-49DA-AECD-623864DDFD2B}">
      <dgm:prSet/>
      <dgm:spPr/>
      <dgm:t>
        <a:bodyPr/>
        <a:lstStyle/>
        <a:p>
          <a:pPr>
            <a:lnSpc>
              <a:spcPct val="100000"/>
            </a:lnSpc>
          </a:pPr>
          <a:r>
            <a:rPr lang="en-US" dirty="0"/>
            <a:t>Rules were reviewed both by DOJ and the SOS Auditing team.</a:t>
          </a:r>
        </a:p>
      </dgm:t>
    </dgm:pt>
    <dgm:pt modelId="{64F81A01-68F3-4A4C-8161-C52CF8FAAB17}" type="parTrans" cxnId="{92D828AB-D116-4D86-8A94-1896E8A1C68E}">
      <dgm:prSet/>
      <dgm:spPr/>
      <dgm:t>
        <a:bodyPr/>
        <a:lstStyle/>
        <a:p>
          <a:endParaRPr lang="en-US"/>
        </a:p>
      </dgm:t>
    </dgm:pt>
    <dgm:pt modelId="{7DE0B325-428D-4626-A67F-3A80BF46D802}" type="sibTrans" cxnId="{92D828AB-D116-4D86-8A94-1896E8A1C68E}">
      <dgm:prSet/>
      <dgm:spPr/>
      <dgm:t>
        <a:bodyPr/>
        <a:lstStyle/>
        <a:p>
          <a:endParaRPr lang="en-US"/>
        </a:p>
      </dgm:t>
    </dgm:pt>
    <dgm:pt modelId="{8B3B58DF-AE1E-4272-BD55-082571AF7F70}">
      <dgm:prSet/>
      <dgm:spPr/>
      <dgm:t>
        <a:bodyPr/>
        <a:lstStyle/>
        <a:p>
          <a:pPr>
            <a:lnSpc>
              <a:spcPct val="100000"/>
            </a:lnSpc>
          </a:pPr>
          <a:endParaRPr lang="en-US" dirty="0"/>
        </a:p>
      </dgm:t>
    </dgm:pt>
    <dgm:pt modelId="{DBB3CE04-263F-48C9-B6FD-A598C4B0836D}" type="sibTrans" cxnId="{11025EA3-76AC-4E9F-94B9-432BA5515881}">
      <dgm:prSet/>
      <dgm:spPr/>
      <dgm:t>
        <a:bodyPr/>
        <a:lstStyle/>
        <a:p>
          <a:endParaRPr lang="en-US"/>
        </a:p>
      </dgm:t>
    </dgm:pt>
    <dgm:pt modelId="{D8569E69-5908-4C4A-B98C-3F2BE8E45E46}" type="parTrans" cxnId="{11025EA3-76AC-4E9F-94B9-432BA5515881}">
      <dgm:prSet/>
      <dgm:spPr/>
      <dgm:t>
        <a:bodyPr/>
        <a:lstStyle/>
        <a:p>
          <a:endParaRPr lang="en-US"/>
        </a:p>
      </dgm:t>
    </dgm:pt>
    <dgm:pt modelId="{FE84AFED-61EE-4DE7-BFBA-899A80EE577D}" type="pres">
      <dgm:prSet presAssocID="{10BD61C6-6B6A-4D84-8E62-87862053A7A7}" presName="root" presStyleCnt="0">
        <dgm:presLayoutVars>
          <dgm:dir/>
          <dgm:resizeHandles val="exact"/>
        </dgm:presLayoutVars>
      </dgm:prSet>
      <dgm:spPr/>
    </dgm:pt>
    <dgm:pt modelId="{8C5E1055-D1F0-49D9-AFC9-731E1904A9A9}" type="pres">
      <dgm:prSet presAssocID="{EAE73830-22DB-4622-830F-272750B6D806}" presName="compNode" presStyleCnt="0"/>
      <dgm:spPr/>
    </dgm:pt>
    <dgm:pt modelId="{BA7AEBD0-9743-4C3C-8A5F-CF644F3A9040}" type="pres">
      <dgm:prSet presAssocID="{EAE73830-22DB-4622-830F-272750B6D806}" presName="bgRect" presStyleLbl="bgShp" presStyleIdx="0" presStyleCnt="5" custLinFactNeighborX="-154" custLinFactNeighborY="-3258"/>
      <dgm:spPr/>
    </dgm:pt>
    <dgm:pt modelId="{FF7C1B82-7F49-44D3-B14D-6F1B1F5C0873}" type="pres">
      <dgm:prSet presAssocID="{EAE73830-22DB-4622-830F-272750B6D806}"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ument"/>
        </a:ext>
      </dgm:extLst>
    </dgm:pt>
    <dgm:pt modelId="{36E28FFC-6E71-43AC-857A-82F9C86DF223}" type="pres">
      <dgm:prSet presAssocID="{EAE73830-22DB-4622-830F-272750B6D806}" presName="spaceRect" presStyleCnt="0"/>
      <dgm:spPr/>
    </dgm:pt>
    <dgm:pt modelId="{4638992A-9364-4AA2-A1DD-DDFEE2FFC319}" type="pres">
      <dgm:prSet presAssocID="{EAE73830-22DB-4622-830F-272750B6D806}" presName="parTx" presStyleLbl="revTx" presStyleIdx="0" presStyleCnt="5">
        <dgm:presLayoutVars>
          <dgm:chMax val="0"/>
          <dgm:chPref val="0"/>
        </dgm:presLayoutVars>
      </dgm:prSet>
      <dgm:spPr/>
    </dgm:pt>
    <dgm:pt modelId="{744D1FFF-BFB7-4DD8-B251-294BCEFCB29A}" type="pres">
      <dgm:prSet presAssocID="{CA110AE8-AB12-4FC6-8B29-CE9D37C7A9BC}" presName="sibTrans" presStyleCnt="0"/>
      <dgm:spPr/>
    </dgm:pt>
    <dgm:pt modelId="{114E19DF-5F0B-4964-AAC7-E19EB026D5A2}" type="pres">
      <dgm:prSet presAssocID="{4AC6CF26-F952-4D9C-9FA0-90C358946234}" presName="compNode" presStyleCnt="0"/>
      <dgm:spPr/>
    </dgm:pt>
    <dgm:pt modelId="{813C9078-3C4C-40D9-B352-A9ED2C286C2F}" type="pres">
      <dgm:prSet presAssocID="{4AC6CF26-F952-4D9C-9FA0-90C358946234}" presName="bgRect" presStyleLbl="bgShp" presStyleIdx="1" presStyleCnt="5"/>
      <dgm:spPr/>
    </dgm:pt>
    <dgm:pt modelId="{E9CCE858-F0D5-4473-977E-18FAA287B608}" type="pres">
      <dgm:prSet presAssocID="{4AC6CF26-F952-4D9C-9FA0-90C358946234}"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8AD84563-E340-49DC-B62D-7581D2F1B976}" type="pres">
      <dgm:prSet presAssocID="{4AC6CF26-F952-4D9C-9FA0-90C358946234}" presName="spaceRect" presStyleCnt="0"/>
      <dgm:spPr/>
    </dgm:pt>
    <dgm:pt modelId="{79CC98BB-D723-4328-BE0B-F4E1C9040F86}" type="pres">
      <dgm:prSet presAssocID="{4AC6CF26-F952-4D9C-9FA0-90C358946234}" presName="parTx" presStyleLbl="revTx" presStyleIdx="1" presStyleCnt="5">
        <dgm:presLayoutVars>
          <dgm:chMax val="0"/>
          <dgm:chPref val="0"/>
        </dgm:presLayoutVars>
      </dgm:prSet>
      <dgm:spPr/>
    </dgm:pt>
    <dgm:pt modelId="{D53C7453-998F-49CB-933F-F55B7D7ECDCA}" type="pres">
      <dgm:prSet presAssocID="{45A45927-C4ED-4A54-B2FD-937F75F6C071}" presName="sibTrans" presStyleCnt="0"/>
      <dgm:spPr/>
    </dgm:pt>
    <dgm:pt modelId="{E4C79D71-F5FB-44BC-B025-77BD6387B038}" type="pres">
      <dgm:prSet presAssocID="{9BA3A9BC-5821-4010-8000-FA1F3E883788}" presName="compNode" presStyleCnt="0"/>
      <dgm:spPr/>
    </dgm:pt>
    <dgm:pt modelId="{51966E2A-699E-47A2-AD81-9A6CECB24FA7}" type="pres">
      <dgm:prSet presAssocID="{9BA3A9BC-5821-4010-8000-FA1F3E883788}" presName="bgRect" presStyleLbl="bgShp" presStyleIdx="2" presStyleCnt="5"/>
      <dgm:spPr/>
    </dgm:pt>
    <dgm:pt modelId="{10935334-758D-4873-921C-5E6FFDFA9822}" type="pres">
      <dgm:prSet presAssocID="{9BA3A9BC-5821-4010-8000-FA1F3E883788}"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ank"/>
        </a:ext>
      </dgm:extLst>
    </dgm:pt>
    <dgm:pt modelId="{E922E9E2-71E4-4303-AB56-DF88E6EE696C}" type="pres">
      <dgm:prSet presAssocID="{9BA3A9BC-5821-4010-8000-FA1F3E883788}" presName="spaceRect" presStyleCnt="0"/>
      <dgm:spPr/>
    </dgm:pt>
    <dgm:pt modelId="{6E7F0EB0-826C-40DA-B76D-A3966B18DBEF}" type="pres">
      <dgm:prSet presAssocID="{9BA3A9BC-5821-4010-8000-FA1F3E883788}" presName="parTx" presStyleLbl="revTx" presStyleIdx="2" presStyleCnt="5" custLinFactNeighborX="-4775" custLinFactNeighborY="-6643">
        <dgm:presLayoutVars>
          <dgm:chMax val="0"/>
          <dgm:chPref val="0"/>
        </dgm:presLayoutVars>
      </dgm:prSet>
      <dgm:spPr/>
    </dgm:pt>
    <dgm:pt modelId="{76C2A3D9-CF69-49EF-9DBB-ACE4B80D2DC0}" type="pres">
      <dgm:prSet presAssocID="{E916D188-ECDD-44AB-908E-2D0B6F76AA93}" presName="sibTrans" presStyleCnt="0"/>
      <dgm:spPr/>
    </dgm:pt>
    <dgm:pt modelId="{9C789FFE-265C-4263-BE42-C51A45C31648}" type="pres">
      <dgm:prSet presAssocID="{62D071FD-9169-49DA-AECD-623864DDFD2B}" presName="compNode" presStyleCnt="0"/>
      <dgm:spPr/>
    </dgm:pt>
    <dgm:pt modelId="{65FB5F5B-B614-4547-8B25-49E6C9DF3827}" type="pres">
      <dgm:prSet presAssocID="{62D071FD-9169-49DA-AECD-623864DDFD2B}" presName="bgRect" presStyleLbl="bgShp" presStyleIdx="3" presStyleCnt="5"/>
      <dgm:spPr/>
    </dgm:pt>
    <dgm:pt modelId="{431AC4C7-6FC2-4D46-AD9E-546737B8C35C}" type="pres">
      <dgm:prSet presAssocID="{62D071FD-9169-49DA-AECD-623864DDFD2B}"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agnifying glass"/>
        </a:ext>
      </dgm:extLst>
    </dgm:pt>
    <dgm:pt modelId="{25EAF93D-9062-4334-9B88-4A0B2141ED38}" type="pres">
      <dgm:prSet presAssocID="{62D071FD-9169-49DA-AECD-623864DDFD2B}" presName="spaceRect" presStyleCnt="0"/>
      <dgm:spPr/>
    </dgm:pt>
    <dgm:pt modelId="{D2C7663F-15A6-4E75-9B33-2DE8685F18BD}" type="pres">
      <dgm:prSet presAssocID="{62D071FD-9169-49DA-AECD-623864DDFD2B}" presName="parTx" presStyleLbl="revTx" presStyleIdx="3" presStyleCnt="5">
        <dgm:presLayoutVars>
          <dgm:chMax val="0"/>
          <dgm:chPref val="0"/>
        </dgm:presLayoutVars>
      </dgm:prSet>
      <dgm:spPr/>
    </dgm:pt>
    <dgm:pt modelId="{10BF3E91-97EA-4DD7-A2A1-E3CCB596A6E3}" type="pres">
      <dgm:prSet presAssocID="{7DE0B325-428D-4626-A67F-3A80BF46D802}" presName="sibTrans" presStyleCnt="0"/>
      <dgm:spPr/>
    </dgm:pt>
    <dgm:pt modelId="{CFFE5B3F-3F15-43F5-939B-C983C4981483}" type="pres">
      <dgm:prSet presAssocID="{8B3B58DF-AE1E-4272-BD55-082571AF7F70}" presName="compNode" presStyleCnt="0"/>
      <dgm:spPr/>
    </dgm:pt>
    <dgm:pt modelId="{EB07CA1D-624E-4E7F-BD0B-1AA4F476825B}" type="pres">
      <dgm:prSet presAssocID="{8B3B58DF-AE1E-4272-BD55-082571AF7F70}" presName="bgRect" presStyleLbl="bgShp" presStyleIdx="4" presStyleCnt="5" custLinFactNeighborX="-11"/>
      <dgm:spPr/>
    </dgm:pt>
    <dgm:pt modelId="{4A7E9DF4-9108-4711-B3F1-DDE7D9CBA157}" type="pres">
      <dgm:prSet presAssocID="{8B3B58DF-AE1E-4272-BD55-082571AF7F70}" presName="iconRect" presStyleLbl="node1" presStyleIdx="4" presStyleCnt="5">
        <dgm:style>
          <a:lnRef idx="2">
            <a:schemeClr val="dk1"/>
          </a:lnRef>
          <a:fillRef idx="1">
            <a:schemeClr val="lt1"/>
          </a:fillRef>
          <a:effectRef idx="0">
            <a:schemeClr val="dk1"/>
          </a:effectRef>
          <a:fontRef idx="minor">
            <a:schemeClr val="dk1"/>
          </a:fontRef>
        </dgm:style>
      </dgm:prSet>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dgm:spPr>
      <dgm:extLst>
        <a:ext uri="{E40237B7-FDA0-4F09-8148-C483321AD2D9}">
          <dgm14:cNvPr xmlns:dgm14="http://schemas.microsoft.com/office/drawing/2010/diagram" id="0" name="" descr="Bar chart outline"/>
        </a:ext>
      </dgm:extLst>
    </dgm:pt>
    <dgm:pt modelId="{53C8757B-8A95-4570-AED6-7C2FDEA876D8}" type="pres">
      <dgm:prSet presAssocID="{8B3B58DF-AE1E-4272-BD55-082571AF7F70}" presName="spaceRect" presStyleCnt="0"/>
      <dgm:spPr/>
    </dgm:pt>
    <dgm:pt modelId="{349429B5-3783-4C23-A289-4F6A1CB29BCB}" type="pres">
      <dgm:prSet presAssocID="{8B3B58DF-AE1E-4272-BD55-082571AF7F70}" presName="parTx" presStyleLbl="revTx" presStyleIdx="4" presStyleCnt="5" custScaleY="65254">
        <dgm:presLayoutVars>
          <dgm:chMax val="0"/>
          <dgm:chPref val="0"/>
        </dgm:presLayoutVars>
      </dgm:prSet>
      <dgm:spPr/>
    </dgm:pt>
  </dgm:ptLst>
  <dgm:cxnLst>
    <dgm:cxn modelId="{A90ADE07-EF1C-45C2-BF7D-9FA84564D676}" type="presOf" srcId="{8B3B58DF-AE1E-4272-BD55-082571AF7F70}" destId="{349429B5-3783-4C23-A289-4F6A1CB29BCB}" srcOrd="0" destOrd="0" presId="urn:microsoft.com/office/officeart/2018/2/layout/IconVerticalSolidList"/>
    <dgm:cxn modelId="{4A211210-2B7F-487A-8E90-2B4912B81802}" srcId="{10BD61C6-6B6A-4D84-8E62-87862053A7A7}" destId="{4AC6CF26-F952-4D9C-9FA0-90C358946234}" srcOrd="1" destOrd="0" parTransId="{F93AEF6A-761E-4899-A6E8-1697D7E545AC}" sibTransId="{45A45927-C4ED-4A54-B2FD-937F75F6C071}"/>
    <dgm:cxn modelId="{947AE01F-B8F6-4F85-A98F-616EB5254300}" type="presOf" srcId="{9BA3A9BC-5821-4010-8000-FA1F3E883788}" destId="{6E7F0EB0-826C-40DA-B76D-A3966B18DBEF}" srcOrd="0" destOrd="0" presId="urn:microsoft.com/office/officeart/2018/2/layout/IconVerticalSolidList"/>
    <dgm:cxn modelId="{0AE1A423-8443-4657-8C84-FA2B49CCCE2E}" srcId="{10BD61C6-6B6A-4D84-8E62-87862053A7A7}" destId="{9BA3A9BC-5821-4010-8000-FA1F3E883788}" srcOrd="2" destOrd="0" parTransId="{C24268A6-2F58-4DD5-9E8F-F0152DB51C21}" sibTransId="{E916D188-ECDD-44AB-908E-2D0B6F76AA93}"/>
    <dgm:cxn modelId="{3CEFBE41-03E4-473B-8B44-A3FC95129739}" type="presOf" srcId="{EAE73830-22DB-4622-830F-272750B6D806}" destId="{4638992A-9364-4AA2-A1DD-DDFEE2FFC319}" srcOrd="0" destOrd="0" presId="urn:microsoft.com/office/officeart/2018/2/layout/IconVerticalSolidList"/>
    <dgm:cxn modelId="{DD742058-63CB-40BD-A613-3787C84B2DC8}" type="presOf" srcId="{4AC6CF26-F952-4D9C-9FA0-90C358946234}" destId="{79CC98BB-D723-4328-BE0B-F4E1C9040F86}" srcOrd="0" destOrd="0" presId="urn:microsoft.com/office/officeart/2018/2/layout/IconVerticalSolidList"/>
    <dgm:cxn modelId="{4399BF7A-3B14-4E8C-A220-347D2CDE7A0D}" srcId="{10BD61C6-6B6A-4D84-8E62-87862053A7A7}" destId="{EAE73830-22DB-4622-830F-272750B6D806}" srcOrd="0" destOrd="0" parTransId="{4C94D64A-DD32-4A34-99E4-D742FD002540}" sibTransId="{CA110AE8-AB12-4FC6-8B29-CE9D37C7A9BC}"/>
    <dgm:cxn modelId="{11025EA3-76AC-4E9F-94B9-432BA5515881}" srcId="{10BD61C6-6B6A-4D84-8E62-87862053A7A7}" destId="{8B3B58DF-AE1E-4272-BD55-082571AF7F70}" srcOrd="4" destOrd="0" parTransId="{D8569E69-5908-4C4A-B98C-3F2BE8E45E46}" sibTransId="{DBB3CE04-263F-48C9-B6FD-A598C4B0836D}"/>
    <dgm:cxn modelId="{92D828AB-D116-4D86-8A94-1896E8A1C68E}" srcId="{10BD61C6-6B6A-4D84-8E62-87862053A7A7}" destId="{62D071FD-9169-49DA-AECD-623864DDFD2B}" srcOrd="3" destOrd="0" parTransId="{64F81A01-68F3-4A4C-8161-C52CF8FAAB17}" sibTransId="{7DE0B325-428D-4626-A67F-3A80BF46D802}"/>
    <dgm:cxn modelId="{948D6CBA-0BFF-4A3F-B640-28FC9FBCDF2E}" type="presOf" srcId="{10BD61C6-6B6A-4D84-8E62-87862053A7A7}" destId="{FE84AFED-61EE-4DE7-BFBA-899A80EE577D}" srcOrd="0" destOrd="0" presId="urn:microsoft.com/office/officeart/2018/2/layout/IconVerticalSolidList"/>
    <dgm:cxn modelId="{8C5E2AD5-E593-425F-87E7-6126F1D71B43}" type="presOf" srcId="{62D071FD-9169-49DA-AECD-623864DDFD2B}" destId="{D2C7663F-15A6-4E75-9B33-2DE8685F18BD}" srcOrd="0" destOrd="0" presId="urn:microsoft.com/office/officeart/2018/2/layout/IconVerticalSolidList"/>
    <dgm:cxn modelId="{97908C48-58C8-48DA-8E0F-7BD0FA217F56}" type="presParOf" srcId="{FE84AFED-61EE-4DE7-BFBA-899A80EE577D}" destId="{8C5E1055-D1F0-49D9-AFC9-731E1904A9A9}" srcOrd="0" destOrd="0" presId="urn:microsoft.com/office/officeart/2018/2/layout/IconVerticalSolidList"/>
    <dgm:cxn modelId="{A84E9491-7030-42DE-AE35-FE9A6F9D612D}" type="presParOf" srcId="{8C5E1055-D1F0-49D9-AFC9-731E1904A9A9}" destId="{BA7AEBD0-9743-4C3C-8A5F-CF644F3A9040}" srcOrd="0" destOrd="0" presId="urn:microsoft.com/office/officeart/2018/2/layout/IconVerticalSolidList"/>
    <dgm:cxn modelId="{22CC89E1-0100-4AED-82B9-E426F8577BF2}" type="presParOf" srcId="{8C5E1055-D1F0-49D9-AFC9-731E1904A9A9}" destId="{FF7C1B82-7F49-44D3-B14D-6F1B1F5C0873}" srcOrd="1" destOrd="0" presId="urn:microsoft.com/office/officeart/2018/2/layout/IconVerticalSolidList"/>
    <dgm:cxn modelId="{419C852F-CE76-436B-B478-64F05127BC02}" type="presParOf" srcId="{8C5E1055-D1F0-49D9-AFC9-731E1904A9A9}" destId="{36E28FFC-6E71-43AC-857A-82F9C86DF223}" srcOrd="2" destOrd="0" presId="urn:microsoft.com/office/officeart/2018/2/layout/IconVerticalSolidList"/>
    <dgm:cxn modelId="{0E4C530A-3844-4334-9B3D-59EC9D1AA834}" type="presParOf" srcId="{8C5E1055-D1F0-49D9-AFC9-731E1904A9A9}" destId="{4638992A-9364-4AA2-A1DD-DDFEE2FFC319}" srcOrd="3" destOrd="0" presId="urn:microsoft.com/office/officeart/2018/2/layout/IconVerticalSolidList"/>
    <dgm:cxn modelId="{FA1F1C42-C87A-4EF8-A07F-5299D7515033}" type="presParOf" srcId="{FE84AFED-61EE-4DE7-BFBA-899A80EE577D}" destId="{744D1FFF-BFB7-4DD8-B251-294BCEFCB29A}" srcOrd="1" destOrd="0" presId="urn:microsoft.com/office/officeart/2018/2/layout/IconVerticalSolidList"/>
    <dgm:cxn modelId="{4399066E-8DE7-45AB-9976-3B07BADF0735}" type="presParOf" srcId="{FE84AFED-61EE-4DE7-BFBA-899A80EE577D}" destId="{114E19DF-5F0B-4964-AAC7-E19EB026D5A2}" srcOrd="2" destOrd="0" presId="urn:microsoft.com/office/officeart/2018/2/layout/IconVerticalSolidList"/>
    <dgm:cxn modelId="{F5B9D3B7-02D3-42F8-8BC9-57EB73FC464B}" type="presParOf" srcId="{114E19DF-5F0B-4964-AAC7-E19EB026D5A2}" destId="{813C9078-3C4C-40D9-B352-A9ED2C286C2F}" srcOrd="0" destOrd="0" presId="urn:microsoft.com/office/officeart/2018/2/layout/IconVerticalSolidList"/>
    <dgm:cxn modelId="{1460398D-77DF-429D-A031-CAD242E16338}" type="presParOf" srcId="{114E19DF-5F0B-4964-AAC7-E19EB026D5A2}" destId="{E9CCE858-F0D5-4473-977E-18FAA287B608}" srcOrd="1" destOrd="0" presId="urn:microsoft.com/office/officeart/2018/2/layout/IconVerticalSolidList"/>
    <dgm:cxn modelId="{987CDACF-9C38-422C-8C9B-310BEF801BA0}" type="presParOf" srcId="{114E19DF-5F0B-4964-AAC7-E19EB026D5A2}" destId="{8AD84563-E340-49DC-B62D-7581D2F1B976}" srcOrd="2" destOrd="0" presId="urn:microsoft.com/office/officeart/2018/2/layout/IconVerticalSolidList"/>
    <dgm:cxn modelId="{DDB6A061-5CEF-481C-8A15-BBF933B9D5AA}" type="presParOf" srcId="{114E19DF-5F0B-4964-AAC7-E19EB026D5A2}" destId="{79CC98BB-D723-4328-BE0B-F4E1C9040F86}" srcOrd="3" destOrd="0" presId="urn:microsoft.com/office/officeart/2018/2/layout/IconVerticalSolidList"/>
    <dgm:cxn modelId="{A34D987A-CB9F-4F04-91A0-3ECFE274C35F}" type="presParOf" srcId="{FE84AFED-61EE-4DE7-BFBA-899A80EE577D}" destId="{D53C7453-998F-49CB-933F-F55B7D7ECDCA}" srcOrd="3" destOrd="0" presId="urn:microsoft.com/office/officeart/2018/2/layout/IconVerticalSolidList"/>
    <dgm:cxn modelId="{D9CBE528-43AE-429C-BF45-24D966CD9D28}" type="presParOf" srcId="{FE84AFED-61EE-4DE7-BFBA-899A80EE577D}" destId="{E4C79D71-F5FB-44BC-B025-77BD6387B038}" srcOrd="4" destOrd="0" presId="urn:microsoft.com/office/officeart/2018/2/layout/IconVerticalSolidList"/>
    <dgm:cxn modelId="{A2BA6B26-C9A5-4B1B-826B-E8CEC3F0622B}" type="presParOf" srcId="{E4C79D71-F5FB-44BC-B025-77BD6387B038}" destId="{51966E2A-699E-47A2-AD81-9A6CECB24FA7}" srcOrd="0" destOrd="0" presId="urn:microsoft.com/office/officeart/2018/2/layout/IconVerticalSolidList"/>
    <dgm:cxn modelId="{C6E4BB19-3F48-4689-A8F8-4A8EFAD424DE}" type="presParOf" srcId="{E4C79D71-F5FB-44BC-B025-77BD6387B038}" destId="{10935334-758D-4873-921C-5E6FFDFA9822}" srcOrd="1" destOrd="0" presId="urn:microsoft.com/office/officeart/2018/2/layout/IconVerticalSolidList"/>
    <dgm:cxn modelId="{949895BC-1F77-4E36-9849-8417A6D5F392}" type="presParOf" srcId="{E4C79D71-F5FB-44BC-B025-77BD6387B038}" destId="{E922E9E2-71E4-4303-AB56-DF88E6EE696C}" srcOrd="2" destOrd="0" presId="urn:microsoft.com/office/officeart/2018/2/layout/IconVerticalSolidList"/>
    <dgm:cxn modelId="{2900BA74-BBFA-4993-8BC7-B4C89142874E}" type="presParOf" srcId="{E4C79D71-F5FB-44BC-B025-77BD6387B038}" destId="{6E7F0EB0-826C-40DA-B76D-A3966B18DBEF}" srcOrd="3" destOrd="0" presId="urn:microsoft.com/office/officeart/2018/2/layout/IconVerticalSolidList"/>
    <dgm:cxn modelId="{8DEE582E-DFA8-4DC5-A83C-F3EAEF369A04}" type="presParOf" srcId="{FE84AFED-61EE-4DE7-BFBA-899A80EE577D}" destId="{76C2A3D9-CF69-49EF-9DBB-ACE4B80D2DC0}" srcOrd="5" destOrd="0" presId="urn:microsoft.com/office/officeart/2018/2/layout/IconVerticalSolidList"/>
    <dgm:cxn modelId="{071CDD0A-DAAD-4F0F-B3B7-D5CD130F3AC7}" type="presParOf" srcId="{FE84AFED-61EE-4DE7-BFBA-899A80EE577D}" destId="{9C789FFE-265C-4263-BE42-C51A45C31648}" srcOrd="6" destOrd="0" presId="urn:microsoft.com/office/officeart/2018/2/layout/IconVerticalSolidList"/>
    <dgm:cxn modelId="{156D6196-D182-40FC-86AC-1EA2758F05A5}" type="presParOf" srcId="{9C789FFE-265C-4263-BE42-C51A45C31648}" destId="{65FB5F5B-B614-4547-8B25-49E6C9DF3827}" srcOrd="0" destOrd="0" presId="urn:microsoft.com/office/officeart/2018/2/layout/IconVerticalSolidList"/>
    <dgm:cxn modelId="{B0C9B93E-F1EA-442F-A369-CA7D227916DA}" type="presParOf" srcId="{9C789FFE-265C-4263-BE42-C51A45C31648}" destId="{431AC4C7-6FC2-4D46-AD9E-546737B8C35C}" srcOrd="1" destOrd="0" presId="urn:microsoft.com/office/officeart/2018/2/layout/IconVerticalSolidList"/>
    <dgm:cxn modelId="{705DFFA7-969C-4D3E-A982-4D5FB515BBA1}" type="presParOf" srcId="{9C789FFE-265C-4263-BE42-C51A45C31648}" destId="{25EAF93D-9062-4334-9B88-4A0B2141ED38}" srcOrd="2" destOrd="0" presId="urn:microsoft.com/office/officeart/2018/2/layout/IconVerticalSolidList"/>
    <dgm:cxn modelId="{BA8E2BDB-46C6-4B07-BF66-0ECE15488C02}" type="presParOf" srcId="{9C789FFE-265C-4263-BE42-C51A45C31648}" destId="{D2C7663F-15A6-4E75-9B33-2DE8685F18BD}" srcOrd="3" destOrd="0" presId="urn:microsoft.com/office/officeart/2018/2/layout/IconVerticalSolidList"/>
    <dgm:cxn modelId="{5BD3F128-25ED-4BF0-9A8A-8E529468456C}" type="presParOf" srcId="{FE84AFED-61EE-4DE7-BFBA-899A80EE577D}" destId="{10BF3E91-97EA-4DD7-A2A1-E3CCB596A6E3}" srcOrd="7" destOrd="0" presId="urn:microsoft.com/office/officeart/2018/2/layout/IconVerticalSolidList"/>
    <dgm:cxn modelId="{5E246F04-A34E-4314-BF5F-9C57DCBA77F0}" type="presParOf" srcId="{FE84AFED-61EE-4DE7-BFBA-899A80EE577D}" destId="{CFFE5B3F-3F15-43F5-939B-C983C4981483}" srcOrd="8" destOrd="0" presId="urn:microsoft.com/office/officeart/2018/2/layout/IconVerticalSolidList"/>
    <dgm:cxn modelId="{8AC9C7C8-86A9-42B5-A61E-B039C43A9337}" type="presParOf" srcId="{CFFE5B3F-3F15-43F5-939B-C983C4981483}" destId="{EB07CA1D-624E-4E7F-BD0B-1AA4F476825B}" srcOrd="0" destOrd="0" presId="urn:microsoft.com/office/officeart/2018/2/layout/IconVerticalSolidList"/>
    <dgm:cxn modelId="{3D87B6DF-5D3E-4EC5-9CB8-D99634578AE6}" type="presParOf" srcId="{CFFE5B3F-3F15-43F5-939B-C983C4981483}" destId="{4A7E9DF4-9108-4711-B3F1-DDE7D9CBA157}" srcOrd="1" destOrd="0" presId="urn:microsoft.com/office/officeart/2018/2/layout/IconVerticalSolidList"/>
    <dgm:cxn modelId="{6336B953-6DDD-4513-A3C3-33113A03FD7C}" type="presParOf" srcId="{CFFE5B3F-3F15-43F5-939B-C983C4981483}" destId="{53C8757B-8A95-4570-AED6-7C2FDEA876D8}" srcOrd="2" destOrd="0" presId="urn:microsoft.com/office/officeart/2018/2/layout/IconVerticalSolidList"/>
    <dgm:cxn modelId="{152A7D23-6401-4091-B1DC-00A9898000DA}" type="presParOf" srcId="{CFFE5B3F-3F15-43F5-939B-C983C4981483}" destId="{349429B5-3783-4C23-A289-4F6A1CB29BC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974A75F-1CF7-4E77-A2A8-2FE347A5E3AF}" type="doc">
      <dgm:prSet loTypeId="urn:microsoft.com/office/officeart/2005/8/layout/hierarchy1" loCatId="hierarchy" qsTypeId="urn:microsoft.com/office/officeart/2005/8/quickstyle/simple1" qsCatId="simple" csTypeId="urn:microsoft.com/office/officeart/2005/8/colors/colorful5" csCatId="colorful" phldr="1"/>
      <dgm:spPr/>
      <dgm:t>
        <a:bodyPr/>
        <a:lstStyle/>
        <a:p>
          <a:endParaRPr lang="en-US"/>
        </a:p>
      </dgm:t>
    </dgm:pt>
    <dgm:pt modelId="{8C943669-36D4-4072-B11F-49EADF954EE1}">
      <dgm:prSet custT="1"/>
      <dgm:spPr>
        <a:ln>
          <a:solidFill>
            <a:srgbClr val="7030A0"/>
          </a:solidFill>
        </a:ln>
      </dgm:spPr>
      <dgm:t>
        <a:bodyPr/>
        <a:lstStyle/>
        <a:p>
          <a:r>
            <a:rPr lang="en-US" sz="1600" b="0" dirty="0"/>
            <a:t>Soon after the new Director started, efforts began to correct the lack of accountability and documentation that was required for the non-fair meet hub fund distribution.</a:t>
          </a:r>
        </a:p>
      </dgm:t>
    </dgm:pt>
    <dgm:pt modelId="{25BCAED8-6042-44DD-B409-063130C8E19E}" type="parTrans" cxnId="{A1266736-6AD9-4F25-8354-58FF65DF70F9}">
      <dgm:prSet/>
      <dgm:spPr/>
      <dgm:t>
        <a:bodyPr/>
        <a:lstStyle/>
        <a:p>
          <a:endParaRPr lang="en-US"/>
        </a:p>
      </dgm:t>
    </dgm:pt>
    <dgm:pt modelId="{BC09084F-8259-43C9-ADAA-7ED4CB2F61BD}" type="sibTrans" cxnId="{A1266736-6AD9-4F25-8354-58FF65DF70F9}">
      <dgm:prSet/>
      <dgm:spPr/>
      <dgm:t>
        <a:bodyPr/>
        <a:lstStyle/>
        <a:p>
          <a:endParaRPr lang="en-US"/>
        </a:p>
      </dgm:t>
    </dgm:pt>
    <dgm:pt modelId="{FF54CC18-6DEB-4642-84E9-F3F652B35109}">
      <dgm:prSet custT="1"/>
      <dgm:spPr>
        <a:ln>
          <a:solidFill>
            <a:schemeClr val="tx1"/>
          </a:solidFill>
        </a:ln>
      </dgm:spPr>
      <dgm:t>
        <a:bodyPr/>
        <a:lstStyle/>
        <a:p>
          <a:r>
            <a:rPr lang="en-US" sz="1600" dirty="0"/>
            <a:t>This included:</a:t>
          </a:r>
        </a:p>
      </dgm:t>
    </dgm:pt>
    <dgm:pt modelId="{690C1780-A25A-45BA-AD93-AEF5FD3A4B3E}" type="parTrans" cxnId="{D2D8999C-BA40-4503-A24B-81DFDA1CCE77}">
      <dgm:prSet/>
      <dgm:spPr/>
      <dgm:t>
        <a:bodyPr/>
        <a:lstStyle/>
        <a:p>
          <a:endParaRPr lang="en-US"/>
        </a:p>
      </dgm:t>
    </dgm:pt>
    <dgm:pt modelId="{4C9A25D9-94F9-4B35-8D0D-03DE0B0D9B90}" type="sibTrans" cxnId="{D2D8999C-BA40-4503-A24B-81DFDA1CCE77}">
      <dgm:prSet/>
      <dgm:spPr/>
      <dgm:t>
        <a:bodyPr/>
        <a:lstStyle/>
        <a:p>
          <a:endParaRPr lang="en-US"/>
        </a:p>
      </dgm:t>
    </dgm:pt>
    <dgm:pt modelId="{FBEE3080-869E-4020-A98A-2450E8B5C7E5}">
      <dgm:prSet custT="1"/>
      <dgm:spPr>
        <a:ln>
          <a:solidFill>
            <a:schemeClr val="tx1"/>
          </a:solidFill>
        </a:ln>
      </dgm:spPr>
      <dgm:t>
        <a:bodyPr/>
        <a:lstStyle/>
        <a:p>
          <a:r>
            <a:rPr lang="en-US" sz="1600" dirty="0"/>
            <a:t>Immediate requirements for additional information on applications</a:t>
          </a:r>
        </a:p>
      </dgm:t>
    </dgm:pt>
    <dgm:pt modelId="{23CD836C-62DB-4FE8-8BBA-0BEF2C9CA288}" type="parTrans" cxnId="{8D91EDCE-6909-4F4E-A246-34E814208153}">
      <dgm:prSet/>
      <dgm:spPr>
        <a:ln>
          <a:solidFill>
            <a:schemeClr val="tx1"/>
          </a:solidFill>
        </a:ln>
      </dgm:spPr>
      <dgm:t>
        <a:bodyPr/>
        <a:lstStyle/>
        <a:p>
          <a:endParaRPr lang="en-US"/>
        </a:p>
      </dgm:t>
    </dgm:pt>
    <dgm:pt modelId="{7345F047-9F3B-431A-A7AA-0F880AE13CAA}" type="sibTrans" cxnId="{8D91EDCE-6909-4F4E-A246-34E814208153}">
      <dgm:prSet/>
      <dgm:spPr/>
      <dgm:t>
        <a:bodyPr/>
        <a:lstStyle/>
        <a:p>
          <a:endParaRPr lang="en-US"/>
        </a:p>
      </dgm:t>
    </dgm:pt>
    <dgm:pt modelId="{C5D9EC9B-AAC5-4E5B-9CBA-7CF730E5BF17}">
      <dgm:prSet custT="1"/>
      <dgm:spPr>
        <a:ln>
          <a:solidFill>
            <a:schemeClr val="tx1"/>
          </a:solidFill>
        </a:ln>
      </dgm:spPr>
      <dgm:t>
        <a:bodyPr/>
        <a:lstStyle/>
        <a:p>
          <a:r>
            <a:rPr lang="en-US" sz="1600" dirty="0"/>
            <a:t>Immediate scheduling and audit of the last fund distributions</a:t>
          </a:r>
        </a:p>
      </dgm:t>
    </dgm:pt>
    <dgm:pt modelId="{70ED4AA1-26F1-4E2F-9020-46EE50698AA6}" type="parTrans" cxnId="{70CA83CA-4B24-49C8-BA04-5A56649A2C43}">
      <dgm:prSet/>
      <dgm:spPr>
        <a:ln>
          <a:solidFill>
            <a:schemeClr val="tx1"/>
          </a:solidFill>
        </a:ln>
      </dgm:spPr>
      <dgm:t>
        <a:bodyPr/>
        <a:lstStyle/>
        <a:p>
          <a:endParaRPr lang="en-US"/>
        </a:p>
      </dgm:t>
    </dgm:pt>
    <dgm:pt modelId="{E6FFCE7B-AB13-49CD-B039-05C850D6266F}" type="sibTrans" cxnId="{70CA83CA-4B24-49C8-BA04-5A56649A2C43}">
      <dgm:prSet/>
      <dgm:spPr/>
      <dgm:t>
        <a:bodyPr/>
        <a:lstStyle/>
        <a:p>
          <a:endParaRPr lang="en-US"/>
        </a:p>
      </dgm:t>
    </dgm:pt>
    <dgm:pt modelId="{A191C997-5E6E-49F0-9AB9-C3BFCECD9163}">
      <dgm:prSet custT="1"/>
      <dgm:spPr>
        <a:ln>
          <a:solidFill>
            <a:schemeClr val="tx1"/>
          </a:solidFill>
        </a:ln>
      </dgm:spPr>
      <dgm:t>
        <a:bodyPr/>
        <a:lstStyle/>
        <a:p>
          <a:r>
            <a:rPr lang="en-US" sz="1600" dirty="0"/>
            <a:t>Provided clear expectations that new rules and policies would be further developed </a:t>
          </a:r>
        </a:p>
      </dgm:t>
    </dgm:pt>
    <dgm:pt modelId="{CD74D53D-BF3A-4DB1-971A-EDEFC44FC82A}" type="parTrans" cxnId="{AFAA236C-5D8A-40C9-BF4C-32434DD032C7}">
      <dgm:prSet/>
      <dgm:spPr>
        <a:ln>
          <a:solidFill>
            <a:schemeClr val="tx1"/>
          </a:solidFill>
        </a:ln>
      </dgm:spPr>
      <dgm:t>
        <a:bodyPr/>
        <a:lstStyle/>
        <a:p>
          <a:endParaRPr lang="en-US"/>
        </a:p>
      </dgm:t>
    </dgm:pt>
    <dgm:pt modelId="{3234210C-CFA9-4025-9598-A8282252DE1E}" type="sibTrans" cxnId="{AFAA236C-5D8A-40C9-BF4C-32434DD032C7}">
      <dgm:prSet/>
      <dgm:spPr/>
      <dgm:t>
        <a:bodyPr/>
        <a:lstStyle/>
        <a:p>
          <a:endParaRPr lang="en-US"/>
        </a:p>
      </dgm:t>
    </dgm:pt>
    <dgm:pt modelId="{E1468347-2488-4CE0-8FE5-1592DB70409A}" type="pres">
      <dgm:prSet presAssocID="{3974A75F-1CF7-4E77-A2A8-2FE347A5E3AF}" presName="hierChild1" presStyleCnt="0">
        <dgm:presLayoutVars>
          <dgm:chPref val="1"/>
          <dgm:dir/>
          <dgm:animOne val="branch"/>
          <dgm:animLvl val="lvl"/>
          <dgm:resizeHandles/>
        </dgm:presLayoutVars>
      </dgm:prSet>
      <dgm:spPr/>
    </dgm:pt>
    <dgm:pt modelId="{2ED55E72-7DDE-42F0-9E81-F27FECF979D4}" type="pres">
      <dgm:prSet presAssocID="{8C943669-36D4-4072-B11F-49EADF954EE1}" presName="hierRoot1" presStyleCnt="0"/>
      <dgm:spPr/>
    </dgm:pt>
    <dgm:pt modelId="{289625A0-FCC5-4436-B459-CB6C8D8784DF}" type="pres">
      <dgm:prSet presAssocID="{8C943669-36D4-4072-B11F-49EADF954EE1}" presName="composite" presStyleCnt="0"/>
      <dgm:spPr/>
    </dgm:pt>
    <dgm:pt modelId="{913DFC2B-0D9E-4527-A02A-46A3C1CE16FA}" type="pres">
      <dgm:prSet presAssocID="{8C943669-36D4-4072-B11F-49EADF954EE1}" presName="background" presStyleLbl="node0" presStyleIdx="0" presStyleCnt="2"/>
      <dgm:spPr>
        <a:solidFill>
          <a:schemeClr val="tx1"/>
        </a:solidFill>
        <a:ln>
          <a:solidFill>
            <a:schemeClr val="tx1"/>
          </a:solidFill>
        </a:ln>
      </dgm:spPr>
    </dgm:pt>
    <dgm:pt modelId="{F8ED421E-467C-4EC1-8179-164E11FAFB6B}" type="pres">
      <dgm:prSet presAssocID="{8C943669-36D4-4072-B11F-49EADF954EE1}" presName="text" presStyleLbl="fgAcc0" presStyleIdx="0" presStyleCnt="2" custScaleX="142204" custScaleY="136174">
        <dgm:presLayoutVars>
          <dgm:chPref val="3"/>
        </dgm:presLayoutVars>
      </dgm:prSet>
      <dgm:spPr/>
    </dgm:pt>
    <dgm:pt modelId="{21DD6FA7-C0CC-4971-A9A1-E469677BE4B1}" type="pres">
      <dgm:prSet presAssocID="{8C943669-36D4-4072-B11F-49EADF954EE1}" presName="hierChild2" presStyleCnt="0"/>
      <dgm:spPr/>
    </dgm:pt>
    <dgm:pt modelId="{44E62AC8-3D16-409B-ABB9-AF1CAD52BDFC}" type="pres">
      <dgm:prSet presAssocID="{FF54CC18-6DEB-4642-84E9-F3F652B35109}" presName="hierRoot1" presStyleCnt="0"/>
      <dgm:spPr/>
    </dgm:pt>
    <dgm:pt modelId="{5259A678-C266-4665-80D1-EBCB39A88AE0}" type="pres">
      <dgm:prSet presAssocID="{FF54CC18-6DEB-4642-84E9-F3F652B35109}" presName="composite" presStyleCnt="0"/>
      <dgm:spPr/>
    </dgm:pt>
    <dgm:pt modelId="{62FF8B16-D545-4546-B82D-508F462A2D82}" type="pres">
      <dgm:prSet presAssocID="{FF54CC18-6DEB-4642-84E9-F3F652B35109}" presName="background" presStyleLbl="node0" presStyleIdx="1" presStyleCnt="2"/>
      <dgm:spPr>
        <a:solidFill>
          <a:schemeClr val="tx1"/>
        </a:solidFill>
        <a:ln>
          <a:solidFill>
            <a:schemeClr val="tx1"/>
          </a:solidFill>
        </a:ln>
      </dgm:spPr>
    </dgm:pt>
    <dgm:pt modelId="{7E3975DB-77E3-400A-A3AA-BD407846B54F}" type="pres">
      <dgm:prSet presAssocID="{FF54CC18-6DEB-4642-84E9-F3F652B35109}" presName="text" presStyleLbl="fgAcc0" presStyleIdx="1" presStyleCnt="2" custLinFactNeighborX="1376" custLinFactNeighborY="1404">
        <dgm:presLayoutVars>
          <dgm:chPref val="3"/>
        </dgm:presLayoutVars>
      </dgm:prSet>
      <dgm:spPr/>
    </dgm:pt>
    <dgm:pt modelId="{981C2AD9-4CA6-4B59-8618-6B361B2BE287}" type="pres">
      <dgm:prSet presAssocID="{FF54CC18-6DEB-4642-84E9-F3F652B35109}" presName="hierChild2" presStyleCnt="0"/>
      <dgm:spPr/>
    </dgm:pt>
    <dgm:pt modelId="{FB46475A-E7ED-4ADA-A1FE-C5402859DA78}" type="pres">
      <dgm:prSet presAssocID="{23CD836C-62DB-4FE8-8BBA-0BEF2C9CA288}" presName="Name10" presStyleLbl="parChTrans1D2" presStyleIdx="0" presStyleCnt="3"/>
      <dgm:spPr/>
    </dgm:pt>
    <dgm:pt modelId="{C54FBC0A-96CA-4651-AB67-0D57DF165E47}" type="pres">
      <dgm:prSet presAssocID="{FBEE3080-869E-4020-A98A-2450E8B5C7E5}" presName="hierRoot2" presStyleCnt="0"/>
      <dgm:spPr/>
    </dgm:pt>
    <dgm:pt modelId="{B0B39944-971A-43E2-BCE5-806C18702A58}" type="pres">
      <dgm:prSet presAssocID="{FBEE3080-869E-4020-A98A-2450E8B5C7E5}" presName="composite2" presStyleCnt="0"/>
      <dgm:spPr/>
    </dgm:pt>
    <dgm:pt modelId="{04261C90-D9B8-41A7-BAAC-956C0494472D}" type="pres">
      <dgm:prSet presAssocID="{FBEE3080-869E-4020-A98A-2450E8B5C7E5}" presName="background2" presStyleLbl="node2" presStyleIdx="0" presStyleCnt="3"/>
      <dgm:spPr>
        <a:solidFill>
          <a:schemeClr val="tx2"/>
        </a:solidFill>
      </dgm:spPr>
    </dgm:pt>
    <dgm:pt modelId="{37FAD5F3-D9D6-4D1A-B0B0-AFAB526AF94D}" type="pres">
      <dgm:prSet presAssocID="{FBEE3080-869E-4020-A98A-2450E8B5C7E5}" presName="text2" presStyleLbl="fgAcc2" presStyleIdx="0" presStyleCnt="3">
        <dgm:presLayoutVars>
          <dgm:chPref val="3"/>
        </dgm:presLayoutVars>
      </dgm:prSet>
      <dgm:spPr/>
    </dgm:pt>
    <dgm:pt modelId="{CA8A7112-EFE2-422B-A4F9-15B7552F8C1D}" type="pres">
      <dgm:prSet presAssocID="{FBEE3080-869E-4020-A98A-2450E8B5C7E5}" presName="hierChild3" presStyleCnt="0"/>
      <dgm:spPr/>
    </dgm:pt>
    <dgm:pt modelId="{A8867ACC-5EBB-45A0-A619-6EF8D014C3B8}" type="pres">
      <dgm:prSet presAssocID="{70ED4AA1-26F1-4E2F-9020-46EE50698AA6}" presName="Name10" presStyleLbl="parChTrans1D2" presStyleIdx="1" presStyleCnt="3"/>
      <dgm:spPr/>
    </dgm:pt>
    <dgm:pt modelId="{00B6434A-875D-4081-BA01-13517E8327D3}" type="pres">
      <dgm:prSet presAssocID="{C5D9EC9B-AAC5-4E5B-9CBA-7CF730E5BF17}" presName="hierRoot2" presStyleCnt="0"/>
      <dgm:spPr/>
    </dgm:pt>
    <dgm:pt modelId="{DB0A016F-CD03-44BE-9607-BC0E8231F4BA}" type="pres">
      <dgm:prSet presAssocID="{C5D9EC9B-AAC5-4E5B-9CBA-7CF730E5BF17}" presName="composite2" presStyleCnt="0"/>
      <dgm:spPr/>
    </dgm:pt>
    <dgm:pt modelId="{6A52F9F6-D03D-475F-851F-97C4B4A2B6CA}" type="pres">
      <dgm:prSet presAssocID="{C5D9EC9B-AAC5-4E5B-9CBA-7CF730E5BF17}" presName="background2" presStyleLbl="node2" presStyleIdx="1" presStyleCnt="3"/>
      <dgm:spPr>
        <a:solidFill>
          <a:schemeClr val="tx2"/>
        </a:solidFill>
      </dgm:spPr>
    </dgm:pt>
    <dgm:pt modelId="{AA576698-60BF-4ABA-8AE3-0003E6A9D7B5}" type="pres">
      <dgm:prSet presAssocID="{C5D9EC9B-AAC5-4E5B-9CBA-7CF730E5BF17}" presName="text2" presStyleLbl="fgAcc2" presStyleIdx="1" presStyleCnt="3">
        <dgm:presLayoutVars>
          <dgm:chPref val="3"/>
        </dgm:presLayoutVars>
      </dgm:prSet>
      <dgm:spPr/>
    </dgm:pt>
    <dgm:pt modelId="{D366FBB8-6F57-4C46-8542-19CAE2963892}" type="pres">
      <dgm:prSet presAssocID="{C5D9EC9B-AAC5-4E5B-9CBA-7CF730E5BF17}" presName="hierChild3" presStyleCnt="0"/>
      <dgm:spPr/>
    </dgm:pt>
    <dgm:pt modelId="{887B0C20-E595-4AD2-9275-578E001B3018}" type="pres">
      <dgm:prSet presAssocID="{CD74D53D-BF3A-4DB1-971A-EDEFC44FC82A}" presName="Name10" presStyleLbl="parChTrans1D2" presStyleIdx="2" presStyleCnt="3"/>
      <dgm:spPr/>
    </dgm:pt>
    <dgm:pt modelId="{33835EF0-EB6E-480B-8CBE-8BCAEE5FBE4B}" type="pres">
      <dgm:prSet presAssocID="{A191C997-5E6E-49F0-9AB9-C3BFCECD9163}" presName="hierRoot2" presStyleCnt="0"/>
      <dgm:spPr/>
    </dgm:pt>
    <dgm:pt modelId="{11B77F51-7A87-48D9-BE6F-9410AF7264A9}" type="pres">
      <dgm:prSet presAssocID="{A191C997-5E6E-49F0-9AB9-C3BFCECD9163}" presName="composite2" presStyleCnt="0"/>
      <dgm:spPr/>
    </dgm:pt>
    <dgm:pt modelId="{A071EA20-1EEE-4CDC-B7AD-75ECBC24DC61}" type="pres">
      <dgm:prSet presAssocID="{A191C997-5E6E-49F0-9AB9-C3BFCECD9163}" presName="background2" presStyleLbl="node2" presStyleIdx="2" presStyleCnt="3"/>
      <dgm:spPr>
        <a:solidFill>
          <a:schemeClr val="tx2"/>
        </a:solidFill>
      </dgm:spPr>
    </dgm:pt>
    <dgm:pt modelId="{8267703F-9989-4CAB-B23D-2C8AE861C40B}" type="pres">
      <dgm:prSet presAssocID="{A191C997-5E6E-49F0-9AB9-C3BFCECD9163}" presName="text2" presStyleLbl="fgAcc2" presStyleIdx="2" presStyleCnt="3">
        <dgm:presLayoutVars>
          <dgm:chPref val="3"/>
        </dgm:presLayoutVars>
      </dgm:prSet>
      <dgm:spPr/>
    </dgm:pt>
    <dgm:pt modelId="{77E0B64C-49B6-4EFC-8743-41C720A8004E}" type="pres">
      <dgm:prSet presAssocID="{A191C997-5E6E-49F0-9AB9-C3BFCECD9163}" presName="hierChild3" presStyleCnt="0"/>
      <dgm:spPr/>
    </dgm:pt>
  </dgm:ptLst>
  <dgm:cxnLst>
    <dgm:cxn modelId="{C2F7EE15-67C9-41C4-816B-F894A4BC7DFD}" type="presOf" srcId="{A191C997-5E6E-49F0-9AB9-C3BFCECD9163}" destId="{8267703F-9989-4CAB-B23D-2C8AE861C40B}" srcOrd="0" destOrd="0" presId="urn:microsoft.com/office/officeart/2005/8/layout/hierarchy1"/>
    <dgm:cxn modelId="{A1266736-6AD9-4F25-8354-58FF65DF70F9}" srcId="{3974A75F-1CF7-4E77-A2A8-2FE347A5E3AF}" destId="{8C943669-36D4-4072-B11F-49EADF954EE1}" srcOrd="0" destOrd="0" parTransId="{25BCAED8-6042-44DD-B409-063130C8E19E}" sibTransId="{BC09084F-8259-43C9-ADAA-7ED4CB2F61BD}"/>
    <dgm:cxn modelId="{AFAA236C-5D8A-40C9-BF4C-32434DD032C7}" srcId="{FF54CC18-6DEB-4642-84E9-F3F652B35109}" destId="{A191C997-5E6E-49F0-9AB9-C3BFCECD9163}" srcOrd="2" destOrd="0" parTransId="{CD74D53D-BF3A-4DB1-971A-EDEFC44FC82A}" sibTransId="{3234210C-CFA9-4025-9598-A8282252DE1E}"/>
    <dgm:cxn modelId="{626D4653-5B35-48D5-8456-7160169D970F}" type="presOf" srcId="{FBEE3080-869E-4020-A98A-2450E8B5C7E5}" destId="{37FAD5F3-D9D6-4D1A-B0B0-AFAB526AF94D}" srcOrd="0" destOrd="0" presId="urn:microsoft.com/office/officeart/2005/8/layout/hierarchy1"/>
    <dgm:cxn modelId="{F69B7F75-ECE6-4888-BF74-266B0B5F5C01}" type="presOf" srcId="{CD74D53D-BF3A-4DB1-971A-EDEFC44FC82A}" destId="{887B0C20-E595-4AD2-9275-578E001B3018}" srcOrd="0" destOrd="0" presId="urn:microsoft.com/office/officeart/2005/8/layout/hierarchy1"/>
    <dgm:cxn modelId="{DD683289-02F6-4180-8DD0-BF54C845C5E5}" type="presOf" srcId="{23CD836C-62DB-4FE8-8BBA-0BEF2C9CA288}" destId="{FB46475A-E7ED-4ADA-A1FE-C5402859DA78}" srcOrd="0" destOrd="0" presId="urn:microsoft.com/office/officeart/2005/8/layout/hierarchy1"/>
    <dgm:cxn modelId="{479C2299-0C17-4630-A1B8-9BCEF5FD0472}" type="presOf" srcId="{3974A75F-1CF7-4E77-A2A8-2FE347A5E3AF}" destId="{E1468347-2488-4CE0-8FE5-1592DB70409A}" srcOrd="0" destOrd="0" presId="urn:microsoft.com/office/officeart/2005/8/layout/hierarchy1"/>
    <dgm:cxn modelId="{D2D8999C-BA40-4503-A24B-81DFDA1CCE77}" srcId="{3974A75F-1CF7-4E77-A2A8-2FE347A5E3AF}" destId="{FF54CC18-6DEB-4642-84E9-F3F652B35109}" srcOrd="1" destOrd="0" parTransId="{690C1780-A25A-45BA-AD93-AEF5FD3A4B3E}" sibTransId="{4C9A25D9-94F9-4B35-8D0D-03DE0B0D9B90}"/>
    <dgm:cxn modelId="{3067F6A7-BF88-4131-83D8-4FA4C018AB02}" type="presOf" srcId="{FF54CC18-6DEB-4642-84E9-F3F652B35109}" destId="{7E3975DB-77E3-400A-A3AA-BD407846B54F}" srcOrd="0" destOrd="0" presId="urn:microsoft.com/office/officeart/2005/8/layout/hierarchy1"/>
    <dgm:cxn modelId="{B4672DC4-ABEE-4159-A983-795E40E232B4}" type="presOf" srcId="{70ED4AA1-26F1-4E2F-9020-46EE50698AA6}" destId="{A8867ACC-5EBB-45A0-A619-6EF8D014C3B8}" srcOrd="0" destOrd="0" presId="urn:microsoft.com/office/officeart/2005/8/layout/hierarchy1"/>
    <dgm:cxn modelId="{70CA83CA-4B24-49C8-BA04-5A56649A2C43}" srcId="{FF54CC18-6DEB-4642-84E9-F3F652B35109}" destId="{C5D9EC9B-AAC5-4E5B-9CBA-7CF730E5BF17}" srcOrd="1" destOrd="0" parTransId="{70ED4AA1-26F1-4E2F-9020-46EE50698AA6}" sibTransId="{E6FFCE7B-AB13-49CD-B039-05C850D6266F}"/>
    <dgm:cxn modelId="{6AA670CD-66D0-46A9-82E2-912BD6901589}" type="presOf" srcId="{C5D9EC9B-AAC5-4E5B-9CBA-7CF730E5BF17}" destId="{AA576698-60BF-4ABA-8AE3-0003E6A9D7B5}" srcOrd="0" destOrd="0" presId="urn:microsoft.com/office/officeart/2005/8/layout/hierarchy1"/>
    <dgm:cxn modelId="{8D91EDCE-6909-4F4E-A246-34E814208153}" srcId="{FF54CC18-6DEB-4642-84E9-F3F652B35109}" destId="{FBEE3080-869E-4020-A98A-2450E8B5C7E5}" srcOrd="0" destOrd="0" parTransId="{23CD836C-62DB-4FE8-8BBA-0BEF2C9CA288}" sibTransId="{7345F047-9F3B-431A-A7AA-0F880AE13CAA}"/>
    <dgm:cxn modelId="{A8C7C3D4-4683-4B5F-82FF-EBBE4DF3D0F4}" type="presOf" srcId="{8C943669-36D4-4072-B11F-49EADF954EE1}" destId="{F8ED421E-467C-4EC1-8179-164E11FAFB6B}" srcOrd="0" destOrd="0" presId="urn:microsoft.com/office/officeart/2005/8/layout/hierarchy1"/>
    <dgm:cxn modelId="{B446B981-95A5-4EEE-AB80-76D4B522BB48}" type="presParOf" srcId="{E1468347-2488-4CE0-8FE5-1592DB70409A}" destId="{2ED55E72-7DDE-42F0-9E81-F27FECF979D4}" srcOrd="0" destOrd="0" presId="urn:microsoft.com/office/officeart/2005/8/layout/hierarchy1"/>
    <dgm:cxn modelId="{F9D4722B-2BCA-4FF8-97E8-B72FF497508D}" type="presParOf" srcId="{2ED55E72-7DDE-42F0-9E81-F27FECF979D4}" destId="{289625A0-FCC5-4436-B459-CB6C8D8784DF}" srcOrd="0" destOrd="0" presId="urn:microsoft.com/office/officeart/2005/8/layout/hierarchy1"/>
    <dgm:cxn modelId="{DB91786D-F3E1-4512-85E9-29DC6D293193}" type="presParOf" srcId="{289625A0-FCC5-4436-B459-CB6C8D8784DF}" destId="{913DFC2B-0D9E-4527-A02A-46A3C1CE16FA}" srcOrd="0" destOrd="0" presId="urn:microsoft.com/office/officeart/2005/8/layout/hierarchy1"/>
    <dgm:cxn modelId="{C98D72AF-483B-42C2-A172-B0CC5EAD8004}" type="presParOf" srcId="{289625A0-FCC5-4436-B459-CB6C8D8784DF}" destId="{F8ED421E-467C-4EC1-8179-164E11FAFB6B}" srcOrd="1" destOrd="0" presId="urn:microsoft.com/office/officeart/2005/8/layout/hierarchy1"/>
    <dgm:cxn modelId="{EEE5EBE6-6050-427A-8626-B5586285167D}" type="presParOf" srcId="{2ED55E72-7DDE-42F0-9E81-F27FECF979D4}" destId="{21DD6FA7-C0CC-4971-A9A1-E469677BE4B1}" srcOrd="1" destOrd="0" presId="urn:microsoft.com/office/officeart/2005/8/layout/hierarchy1"/>
    <dgm:cxn modelId="{C3403D58-DE42-4899-96E1-78967192F648}" type="presParOf" srcId="{E1468347-2488-4CE0-8FE5-1592DB70409A}" destId="{44E62AC8-3D16-409B-ABB9-AF1CAD52BDFC}" srcOrd="1" destOrd="0" presId="urn:microsoft.com/office/officeart/2005/8/layout/hierarchy1"/>
    <dgm:cxn modelId="{63427947-D922-4216-9130-5C6B2AB780ED}" type="presParOf" srcId="{44E62AC8-3D16-409B-ABB9-AF1CAD52BDFC}" destId="{5259A678-C266-4665-80D1-EBCB39A88AE0}" srcOrd="0" destOrd="0" presId="urn:microsoft.com/office/officeart/2005/8/layout/hierarchy1"/>
    <dgm:cxn modelId="{EF794274-5A84-47F6-817B-8CC2188BB774}" type="presParOf" srcId="{5259A678-C266-4665-80D1-EBCB39A88AE0}" destId="{62FF8B16-D545-4546-B82D-508F462A2D82}" srcOrd="0" destOrd="0" presId="urn:microsoft.com/office/officeart/2005/8/layout/hierarchy1"/>
    <dgm:cxn modelId="{14844CEA-3C2F-43DE-88F4-7A9D57905AE4}" type="presParOf" srcId="{5259A678-C266-4665-80D1-EBCB39A88AE0}" destId="{7E3975DB-77E3-400A-A3AA-BD407846B54F}" srcOrd="1" destOrd="0" presId="urn:microsoft.com/office/officeart/2005/8/layout/hierarchy1"/>
    <dgm:cxn modelId="{B6117316-8943-47D5-B86E-D0C434480399}" type="presParOf" srcId="{44E62AC8-3D16-409B-ABB9-AF1CAD52BDFC}" destId="{981C2AD9-4CA6-4B59-8618-6B361B2BE287}" srcOrd="1" destOrd="0" presId="urn:microsoft.com/office/officeart/2005/8/layout/hierarchy1"/>
    <dgm:cxn modelId="{C2EE92DA-EEEB-43DC-B9E6-496ABA213601}" type="presParOf" srcId="{981C2AD9-4CA6-4B59-8618-6B361B2BE287}" destId="{FB46475A-E7ED-4ADA-A1FE-C5402859DA78}" srcOrd="0" destOrd="0" presId="urn:microsoft.com/office/officeart/2005/8/layout/hierarchy1"/>
    <dgm:cxn modelId="{1B2A2F0E-3BFD-432B-9994-A489732D369E}" type="presParOf" srcId="{981C2AD9-4CA6-4B59-8618-6B361B2BE287}" destId="{C54FBC0A-96CA-4651-AB67-0D57DF165E47}" srcOrd="1" destOrd="0" presId="urn:microsoft.com/office/officeart/2005/8/layout/hierarchy1"/>
    <dgm:cxn modelId="{73930CF6-7A6F-4340-A67B-2CFB5856FB5D}" type="presParOf" srcId="{C54FBC0A-96CA-4651-AB67-0D57DF165E47}" destId="{B0B39944-971A-43E2-BCE5-806C18702A58}" srcOrd="0" destOrd="0" presId="urn:microsoft.com/office/officeart/2005/8/layout/hierarchy1"/>
    <dgm:cxn modelId="{D180950C-DFB3-4289-9833-04CDB359D9E6}" type="presParOf" srcId="{B0B39944-971A-43E2-BCE5-806C18702A58}" destId="{04261C90-D9B8-41A7-BAAC-956C0494472D}" srcOrd="0" destOrd="0" presId="urn:microsoft.com/office/officeart/2005/8/layout/hierarchy1"/>
    <dgm:cxn modelId="{79E703A9-10A0-4B60-AB95-68343AB15EE0}" type="presParOf" srcId="{B0B39944-971A-43E2-BCE5-806C18702A58}" destId="{37FAD5F3-D9D6-4D1A-B0B0-AFAB526AF94D}" srcOrd="1" destOrd="0" presId="urn:microsoft.com/office/officeart/2005/8/layout/hierarchy1"/>
    <dgm:cxn modelId="{D122CC8C-A69E-4806-A7D5-C0EA4FE8DB36}" type="presParOf" srcId="{C54FBC0A-96CA-4651-AB67-0D57DF165E47}" destId="{CA8A7112-EFE2-422B-A4F9-15B7552F8C1D}" srcOrd="1" destOrd="0" presId="urn:microsoft.com/office/officeart/2005/8/layout/hierarchy1"/>
    <dgm:cxn modelId="{A38E5AFF-9CB1-48D7-A470-3A35139D57AD}" type="presParOf" srcId="{981C2AD9-4CA6-4B59-8618-6B361B2BE287}" destId="{A8867ACC-5EBB-45A0-A619-6EF8D014C3B8}" srcOrd="2" destOrd="0" presId="urn:microsoft.com/office/officeart/2005/8/layout/hierarchy1"/>
    <dgm:cxn modelId="{93547E8B-2304-4BF9-8F30-FD5F8B593F95}" type="presParOf" srcId="{981C2AD9-4CA6-4B59-8618-6B361B2BE287}" destId="{00B6434A-875D-4081-BA01-13517E8327D3}" srcOrd="3" destOrd="0" presId="urn:microsoft.com/office/officeart/2005/8/layout/hierarchy1"/>
    <dgm:cxn modelId="{7966780A-43E4-46ED-90CC-7916DDE97439}" type="presParOf" srcId="{00B6434A-875D-4081-BA01-13517E8327D3}" destId="{DB0A016F-CD03-44BE-9607-BC0E8231F4BA}" srcOrd="0" destOrd="0" presId="urn:microsoft.com/office/officeart/2005/8/layout/hierarchy1"/>
    <dgm:cxn modelId="{D9DC243B-9BFA-4145-92E4-07BBFC17B2C2}" type="presParOf" srcId="{DB0A016F-CD03-44BE-9607-BC0E8231F4BA}" destId="{6A52F9F6-D03D-475F-851F-97C4B4A2B6CA}" srcOrd="0" destOrd="0" presId="urn:microsoft.com/office/officeart/2005/8/layout/hierarchy1"/>
    <dgm:cxn modelId="{4D3F1CDC-F955-4438-90D8-0EEA9600DD4A}" type="presParOf" srcId="{DB0A016F-CD03-44BE-9607-BC0E8231F4BA}" destId="{AA576698-60BF-4ABA-8AE3-0003E6A9D7B5}" srcOrd="1" destOrd="0" presId="urn:microsoft.com/office/officeart/2005/8/layout/hierarchy1"/>
    <dgm:cxn modelId="{43E04DF1-48ED-4AE1-969B-280311CAD85D}" type="presParOf" srcId="{00B6434A-875D-4081-BA01-13517E8327D3}" destId="{D366FBB8-6F57-4C46-8542-19CAE2963892}" srcOrd="1" destOrd="0" presId="urn:microsoft.com/office/officeart/2005/8/layout/hierarchy1"/>
    <dgm:cxn modelId="{A216A0D2-EDE1-4728-821F-7713C7454282}" type="presParOf" srcId="{981C2AD9-4CA6-4B59-8618-6B361B2BE287}" destId="{887B0C20-E595-4AD2-9275-578E001B3018}" srcOrd="4" destOrd="0" presId="urn:microsoft.com/office/officeart/2005/8/layout/hierarchy1"/>
    <dgm:cxn modelId="{C787F0C8-2895-46C3-96E5-91C90D92A440}" type="presParOf" srcId="{981C2AD9-4CA6-4B59-8618-6B361B2BE287}" destId="{33835EF0-EB6E-480B-8CBE-8BCAEE5FBE4B}" srcOrd="5" destOrd="0" presId="urn:microsoft.com/office/officeart/2005/8/layout/hierarchy1"/>
    <dgm:cxn modelId="{5AECBEB4-6624-41DE-8938-5E379A611CA9}" type="presParOf" srcId="{33835EF0-EB6E-480B-8CBE-8BCAEE5FBE4B}" destId="{11B77F51-7A87-48D9-BE6F-9410AF7264A9}" srcOrd="0" destOrd="0" presId="urn:microsoft.com/office/officeart/2005/8/layout/hierarchy1"/>
    <dgm:cxn modelId="{AA27152E-61AB-47DE-9207-C15F022B106F}" type="presParOf" srcId="{11B77F51-7A87-48D9-BE6F-9410AF7264A9}" destId="{A071EA20-1EEE-4CDC-B7AD-75ECBC24DC61}" srcOrd="0" destOrd="0" presId="urn:microsoft.com/office/officeart/2005/8/layout/hierarchy1"/>
    <dgm:cxn modelId="{FCB4E779-51CB-4E2C-A6C5-3D48A09235A9}" type="presParOf" srcId="{11B77F51-7A87-48D9-BE6F-9410AF7264A9}" destId="{8267703F-9989-4CAB-B23D-2C8AE861C40B}" srcOrd="1" destOrd="0" presId="urn:microsoft.com/office/officeart/2005/8/layout/hierarchy1"/>
    <dgm:cxn modelId="{5692EF0D-33F2-4BA5-91FA-DB2DE4DD0699}" type="presParOf" srcId="{33835EF0-EB6E-480B-8CBE-8BCAEE5FBE4B}" destId="{77E0B64C-49B6-4EFC-8743-41C720A8004E}"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7AEBD0-9743-4C3C-8A5F-CF644F3A9040}">
      <dsp:nvSpPr>
        <dsp:cNvPr id="0" name=""/>
        <dsp:cNvSpPr/>
      </dsp:nvSpPr>
      <dsp:spPr>
        <a:xfrm>
          <a:off x="0" y="0"/>
          <a:ext cx="5614987" cy="79435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F7C1B82-7F49-44D3-B14D-6F1B1F5C0873}">
      <dsp:nvSpPr>
        <dsp:cNvPr id="0" name=""/>
        <dsp:cNvSpPr/>
      </dsp:nvSpPr>
      <dsp:spPr>
        <a:xfrm>
          <a:off x="240293" y="182460"/>
          <a:ext cx="436897" cy="43689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638992A-9364-4AA2-A1DD-DDFEE2FFC319}">
      <dsp:nvSpPr>
        <dsp:cNvPr id="0" name=""/>
        <dsp:cNvSpPr/>
      </dsp:nvSpPr>
      <dsp:spPr>
        <a:xfrm>
          <a:off x="917484" y="3729"/>
          <a:ext cx="4697502" cy="794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070" tIns="84070" rIns="84070" bIns="84070" numCol="1" spcCol="1270" anchor="ctr" anchorCtr="0">
          <a:noAutofit/>
        </a:bodyPr>
        <a:lstStyle/>
        <a:p>
          <a:pPr marL="0" lvl="0" indent="0" algn="l" defTabSz="666750">
            <a:lnSpc>
              <a:spcPct val="100000"/>
            </a:lnSpc>
            <a:spcBef>
              <a:spcPct val="0"/>
            </a:spcBef>
            <a:spcAft>
              <a:spcPct val="35000"/>
            </a:spcAft>
            <a:buNone/>
          </a:pPr>
          <a:r>
            <a:rPr lang="en-US" sz="1500" kern="1200" dirty="0"/>
            <a:t>Two rule amendments have been drafted by the staff. </a:t>
          </a:r>
        </a:p>
      </dsp:txBody>
      <dsp:txXfrm>
        <a:off x="917484" y="3729"/>
        <a:ext cx="4697502" cy="794359"/>
      </dsp:txXfrm>
    </dsp:sp>
    <dsp:sp modelId="{813C9078-3C4C-40D9-B352-A9ED2C286C2F}">
      <dsp:nvSpPr>
        <dsp:cNvPr id="0" name=""/>
        <dsp:cNvSpPr/>
      </dsp:nvSpPr>
      <dsp:spPr>
        <a:xfrm>
          <a:off x="0" y="996678"/>
          <a:ext cx="5614987" cy="79435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9CCE858-F0D5-4473-977E-18FAA287B608}">
      <dsp:nvSpPr>
        <dsp:cNvPr id="0" name=""/>
        <dsp:cNvSpPr/>
      </dsp:nvSpPr>
      <dsp:spPr>
        <a:xfrm>
          <a:off x="240293" y="1175408"/>
          <a:ext cx="436897" cy="43689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9CC98BB-D723-4328-BE0B-F4E1C9040F86}">
      <dsp:nvSpPr>
        <dsp:cNvPr id="0" name=""/>
        <dsp:cNvSpPr/>
      </dsp:nvSpPr>
      <dsp:spPr>
        <a:xfrm>
          <a:off x="917484" y="996678"/>
          <a:ext cx="4697502" cy="794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070" tIns="84070" rIns="84070" bIns="84070" numCol="1" spcCol="1270" anchor="ctr" anchorCtr="0">
          <a:noAutofit/>
        </a:bodyPr>
        <a:lstStyle/>
        <a:p>
          <a:pPr marL="0" lvl="0" indent="0" algn="l" defTabSz="666750">
            <a:lnSpc>
              <a:spcPct val="100000"/>
            </a:lnSpc>
            <a:spcBef>
              <a:spcPct val="0"/>
            </a:spcBef>
            <a:spcAft>
              <a:spcPct val="35000"/>
            </a:spcAft>
            <a:buNone/>
          </a:pPr>
          <a:r>
            <a:rPr lang="en-US" sz="1500" kern="1200" dirty="0"/>
            <a:t>The commission has approved ORC Staff to begin rule making.</a:t>
          </a:r>
        </a:p>
      </dsp:txBody>
      <dsp:txXfrm>
        <a:off x="917484" y="996678"/>
        <a:ext cx="4697502" cy="794359"/>
      </dsp:txXfrm>
    </dsp:sp>
    <dsp:sp modelId="{51966E2A-699E-47A2-AD81-9A6CECB24FA7}">
      <dsp:nvSpPr>
        <dsp:cNvPr id="0" name=""/>
        <dsp:cNvSpPr/>
      </dsp:nvSpPr>
      <dsp:spPr>
        <a:xfrm>
          <a:off x="0" y="1989626"/>
          <a:ext cx="5614987" cy="79435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0935334-758D-4873-921C-5E6FFDFA9822}">
      <dsp:nvSpPr>
        <dsp:cNvPr id="0" name=""/>
        <dsp:cNvSpPr/>
      </dsp:nvSpPr>
      <dsp:spPr>
        <a:xfrm>
          <a:off x="240293" y="2168357"/>
          <a:ext cx="436897" cy="43689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E7F0EB0-826C-40DA-B76D-A3966B18DBEF}">
      <dsp:nvSpPr>
        <dsp:cNvPr id="0" name=""/>
        <dsp:cNvSpPr/>
      </dsp:nvSpPr>
      <dsp:spPr>
        <a:xfrm>
          <a:off x="693178" y="1936857"/>
          <a:ext cx="4697502" cy="794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070" tIns="84070" rIns="84070" bIns="84070" numCol="1" spcCol="1270" anchor="ctr" anchorCtr="0">
          <a:noAutofit/>
        </a:bodyPr>
        <a:lstStyle/>
        <a:p>
          <a:pPr marL="0" lvl="0" indent="0" algn="l" defTabSz="666750">
            <a:lnSpc>
              <a:spcPct val="100000"/>
            </a:lnSpc>
            <a:spcBef>
              <a:spcPct val="0"/>
            </a:spcBef>
            <a:spcAft>
              <a:spcPct val="35000"/>
            </a:spcAft>
            <a:buNone/>
          </a:pPr>
          <a:r>
            <a:rPr lang="en-US" sz="1500" kern="1200" dirty="0"/>
            <a:t>A Fiscal &amp; Advisory Committee has been formed and are scheduled to meet and the rules will be filed accordingly.</a:t>
          </a:r>
        </a:p>
      </dsp:txBody>
      <dsp:txXfrm>
        <a:off x="693178" y="1936857"/>
        <a:ext cx="4697502" cy="794359"/>
      </dsp:txXfrm>
    </dsp:sp>
    <dsp:sp modelId="{65FB5F5B-B614-4547-8B25-49E6C9DF3827}">
      <dsp:nvSpPr>
        <dsp:cNvPr id="0" name=""/>
        <dsp:cNvSpPr/>
      </dsp:nvSpPr>
      <dsp:spPr>
        <a:xfrm>
          <a:off x="0" y="2982575"/>
          <a:ext cx="5614987" cy="79435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31AC4C7-6FC2-4D46-AD9E-546737B8C35C}">
      <dsp:nvSpPr>
        <dsp:cNvPr id="0" name=""/>
        <dsp:cNvSpPr/>
      </dsp:nvSpPr>
      <dsp:spPr>
        <a:xfrm>
          <a:off x="240293" y="3161306"/>
          <a:ext cx="436897" cy="43689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2C7663F-15A6-4E75-9B33-2DE8685F18BD}">
      <dsp:nvSpPr>
        <dsp:cNvPr id="0" name=""/>
        <dsp:cNvSpPr/>
      </dsp:nvSpPr>
      <dsp:spPr>
        <a:xfrm>
          <a:off x="917484" y="2982575"/>
          <a:ext cx="4697502" cy="794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070" tIns="84070" rIns="84070" bIns="84070" numCol="1" spcCol="1270" anchor="ctr" anchorCtr="0">
          <a:noAutofit/>
        </a:bodyPr>
        <a:lstStyle/>
        <a:p>
          <a:pPr marL="0" lvl="0" indent="0" algn="l" defTabSz="666750">
            <a:lnSpc>
              <a:spcPct val="100000"/>
            </a:lnSpc>
            <a:spcBef>
              <a:spcPct val="0"/>
            </a:spcBef>
            <a:spcAft>
              <a:spcPct val="35000"/>
            </a:spcAft>
            <a:buNone/>
          </a:pPr>
          <a:r>
            <a:rPr lang="en-US" sz="1500" kern="1200" dirty="0"/>
            <a:t>Rules were reviewed both by DOJ and the SOS Auditing team.</a:t>
          </a:r>
        </a:p>
      </dsp:txBody>
      <dsp:txXfrm>
        <a:off x="917484" y="2982575"/>
        <a:ext cx="4697502" cy="794359"/>
      </dsp:txXfrm>
    </dsp:sp>
    <dsp:sp modelId="{EB07CA1D-624E-4E7F-BD0B-1AA4F476825B}">
      <dsp:nvSpPr>
        <dsp:cNvPr id="0" name=""/>
        <dsp:cNvSpPr/>
      </dsp:nvSpPr>
      <dsp:spPr>
        <a:xfrm>
          <a:off x="0" y="3975524"/>
          <a:ext cx="5614987" cy="79435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A7E9DF4-9108-4711-B3F1-DDE7D9CBA157}">
      <dsp:nvSpPr>
        <dsp:cNvPr id="0" name=""/>
        <dsp:cNvSpPr/>
      </dsp:nvSpPr>
      <dsp:spPr>
        <a:xfrm>
          <a:off x="240293" y="4154255"/>
          <a:ext cx="436897" cy="43689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127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sp>
    <dsp:sp modelId="{349429B5-3783-4C23-A289-4F6A1CB29BCB}">
      <dsp:nvSpPr>
        <dsp:cNvPr id="0" name=""/>
        <dsp:cNvSpPr/>
      </dsp:nvSpPr>
      <dsp:spPr>
        <a:xfrm>
          <a:off x="917484" y="4113528"/>
          <a:ext cx="4697502" cy="5183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070" tIns="84070" rIns="84070" bIns="84070" numCol="1" spcCol="1270" anchor="ctr" anchorCtr="0">
          <a:noAutofit/>
        </a:bodyPr>
        <a:lstStyle/>
        <a:p>
          <a:pPr marL="0" lvl="0" indent="0" algn="l" defTabSz="666750">
            <a:lnSpc>
              <a:spcPct val="100000"/>
            </a:lnSpc>
            <a:spcBef>
              <a:spcPct val="0"/>
            </a:spcBef>
            <a:spcAft>
              <a:spcPct val="35000"/>
            </a:spcAft>
            <a:buNone/>
          </a:pPr>
          <a:endParaRPr lang="en-US" sz="1500" kern="1200" dirty="0"/>
        </a:p>
      </dsp:txBody>
      <dsp:txXfrm>
        <a:off x="917484" y="4113528"/>
        <a:ext cx="4697502" cy="5183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7B0C20-E595-4AD2-9275-578E001B3018}">
      <dsp:nvSpPr>
        <dsp:cNvPr id="0" name=""/>
        <dsp:cNvSpPr/>
      </dsp:nvSpPr>
      <dsp:spPr>
        <a:xfrm>
          <a:off x="6359718" y="1293273"/>
          <a:ext cx="2273157" cy="530297"/>
        </a:xfrm>
        <a:custGeom>
          <a:avLst/>
          <a:gdLst/>
          <a:ahLst/>
          <a:cxnLst/>
          <a:rect l="0" t="0" r="0" b="0"/>
          <a:pathLst>
            <a:path>
              <a:moveTo>
                <a:pt x="0" y="0"/>
              </a:moveTo>
              <a:lnTo>
                <a:pt x="0" y="356040"/>
              </a:lnTo>
              <a:lnTo>
                <a:pt x="2273157" y="356040"/>
              </a:lnTo>
              <a:lnTo>
                <a:pt x="2273157" y="530297"/>
              </a:lnTo>
            </a:path>
          </a:pathLst>
        </a:custGeom>
        <a:noFill/>
        <a:ln w="127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A8867ACC-5EBB-45A0-A619-6EF8D014C3B8}">
      <dsp:nvSpPr>
        <dsp:cNvPr id="0" name=""/>
        <dsp:cNvSpPr/>
      </dsp:nvSpPr>
      <dsp:spPr>
        <a:xfrm>
          <a:off x="6288115" y="1293273"/>
          <a:ext cx="91440" cy="530297"/>
        </a:xfrm>
        <a:custGeom>
          <a:avLst/>
          <a:gdLst/>
          <a:ahLst/>
          <a:cxnLst/>
          <a:rect l="0" t="0" r="0" b="0"/>
          <a:pathLst>
            <a:path>
              <a:moveTo>
                <a:pt x="71603" y="0"/>
              </a:moveTo>
              <a:lnTo>
                <a:pt x="71603" y="356040"/>
              </a:lnTo>
              <a:lnTo>
                <a:pt x="45720" y="356040"/>
              </a:lnTo>
              <a:lnTo>
                <a:pt x="45720" y="530297"/>
              </a:lnTo>
            </a:path>
          </a:pathLst>
        </a:custGeom>
        <a:noFill/>
        <a:ln w="127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FB46475A-E7ED-4ADA-A1FE-C5402859DA78}">
      <dsp:nvSpPr>
        <dsp:cNvPr id="0" name=""/>
        <dsp:cNvSpPr/>
      </dsp:nvSpPr>
      <dsp:spPr>
        <a:xfrm>
          <a:off x="4034794" y="1293273"/>
          <a:ext cx="2324924" cy="530297"/>
        </a:xfrm>
        <a:custGeom>
          <a:avLst/>
          <a:gdLst/>
          <a:ahLst/>
          <a:cxnLst/>
          <a:rect l="0" t="0" r="0" b="0"/>
          <a:pathLst>
            <a:path>
              <a:moveTo>
                <a:pt x="2324924" y="0"/>
              </a:moveTo>
              <a:lnTo>
                <a:pt x="2324924" y="356040"/>
              </a:lnTo>
              <a:lnTo>
                <a:pt x="0" y="356040"/>
              </a:lnTo>
              <a:lnTo>
                <a:pt x="0" y="530297"/>
              </a:lnTo>
            </a:path>
          </a:pathLst>
        </a:custGeom>
        <a:noFill/>
        <a:ln w="127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913DFC2B-0D9E-4527-A02A-46A3C1CE16FA}">
      <dsp:nvSpPr>
        <dsp:cNvPr id="0" name=""/>
        <dsp:cNvSpPr/>
      </dsp:nvSpPr>
      <dsp:spPr>
        <a:xfrm>
          <a:off x="1365" y="82046"/>
          <a:ext cx="2674904" cy="1626538"/>
        </a:xfrm>
        <a:prstGeom prst="roundRect">
          <a:avLst>
            <a:gd name="adj" fmla="val 10000"/>
          </a:avLst>
        </a:prstGeom>
        <a:solidFill>
          <a:schemeClr val="tx1"/>
        </a:solidFill>
        <a:ln w="127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sp>
    <dsp:sp modelId="{F8ED421E-467C-4EC1-8179-164E11FAFB6B}">
      <dsp:nvSpPr>
        <dsp:cNvPr id="0" name=""/>
        <dsp:cNvSpPr/>
      </dsp:nvSpPr>
      <dsp:spPr>
        <a:xfrm>
          <a:off x="210369" y="280600"/>
          <a:ext cx="2674904" cy="1626538"/>
        </a:xfrm>
        <a:prstGeom prst="roundRect">
          <a:avLst>
            <a:gd name="adj" fmla="val 10000"/>
          </a:avLst>
        </a:prstGeom>
        <a:solidFill>
          <a:schemeClr val="lt1">
            <a:alpha val="90000"/>
            <a:hueOff val="0"/>
            <a:satOff val="0"/>
            <a:lumOff val="0"/>
            <a:alphaOff val="0"/>
          </a:schemeClr>
        </a:solidFill>
        <a:ln w="12700" cap="flat" cmpd="sng" algn="ctr">
          <a:solidFill>
            <a:srgbClr val="7030A0"/>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kern="1200" dirty="0"/>
            <a:t>Soon after the new Director started, efforts began to correct the lack of accountability and documentation that was required for the non-fair meet hub fund distribution.</a:t>
          </a:r>
        </a:p>
      </dsp:txBody>
      <dsp:txXfrm>
        <a:off x="258009" y="328240"/>
        <a:ext cx="2579624" cy="1531258"/>
      </dsp:txXfrm>
    </dsp:sp>
    <dsp:sp modelId="{62FF8B16-D545-4546-B82D-508F462A2D82}">
      <dsp:nvSpPr>
        <dsp:cNvPr id="0" name=""/>
        <dsp:cNvSpPr/>
      </dsp:nvSpPr>
      <dsp:spPr>
        <a:xfrm>
          <a:off x="5419202" y="98816"/>
          <a:ext cx="1881033" cy="1194456"/>
        </a:xfrm>
        <a:prstGeom prst="roundRect">
          <a:avLst>
            <a:gd name="adj" fmla="val 10000"/>
          </a:avLst>
        </a:prstGeom>
        <a:solidFill>
          <a:schemeClr val="tx1"/>
        </a:solidFill>
        <a:ln w="127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sp>
    <dsp:sp modelId="{7E3975DB-77E3-400A-A3AA-BD407846B54F}">
      <dsp:nvSpPr>
        <dsp:cNvPr id="0" name=""/>
        <dsp:cNvSpPr/>
      </dsp:nvSpPr>
      <dsp:spPr>
        <a:xfrm>
          <a:off x="5628205" y="297370"/>
          <a:ext cx="1881033" cy="1194456"/>
        </a:xfrm>
        <a:prstGeom prst="roundRect">
          <a:avLst>
            <a:gd name="adj" fmla="val 10000"/>
          </a:avLst>
        </a:prstGeom>
        <a:solidFill>
          <a:schemeClr val="lt1">
            <a:alpha val="90000"/>
            <a:hueOff val="0"/>
            <a:satOff val="0"/>
            <a:lumOff val="0"/>
            <a:alphaOff val="0"/>
          </a:schemeClr>
        </a:solidFill>
        <a:ln w="127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This included:</a:t>
          </a:r>
        </a:p>
      </dsp:txBody>
      <dsp:txXfrm>
        <a:off x="5663189" y="332354"/>
        <a:ext cx="1811065" cy="1124488"/>
      </dsp:txXfrm>
    </dsp:sp>
    <dsp:sp modelId="{04261C90-D9B8-41A7-BAAC-956C0494472D}">
      <dsp:nvSpPr>
        <dsp:cNvPr id="0" name=""/>
        <dsp:cNvSpPr/>
      </dsp:nvSpPr>
      <dsp:spPr>
        <a:xfrm>
          <a:off x="3094278" y="1823570"/>
          <a:ext cx="1881033" cy="1194456"/>
        </a:xfrm>
        <a:prstGeom prst="roundRect">
          <a:avLst>
            <a:gd name="adj" fmla="val 10000"/>
          </a:avLst>
        </a:prstGeom>
        <a:solidFill>
          <a:schemeClr val="tx2"/>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FAD5F3-D9D6-4D1A-B0B0-AFAB526AF94D}">
      <dsp:nvSpPr>
        <dsp:cNvPr id="0" name=""/>
        <dsp:cNvSpPr/>
      </dsp:nvSpPr>
      <dsp:spPr>
        <a:xfrm>
          <a:off x="3303281" y="2022123"/>
          <a:ext cx="1881033" cy="1194456"/>
        </a:xfrm>
        <a:prstGeom prst="roundRect">
          <a:avLst>
            <a:gd name="adj" fmla="val 10000"/>
          </a:avLst>
        </a:prstGeom>
        <a:solidFill>
          <a:schemeClr val="lt1">
            <a:alpha val="90000"/>
            <a:hueOff val="0"/>
            <a:satOff val="0"/>
            <a:lumOff val="0"/>
            <a:alphaOff val="0"/>
          </a:schemeClr>
        </a:solidFill>
        <a:ln w="127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Immediate requirements for additional information on applications</a:t>
          </a:r>
        </a:p>
      </dsp:txBody>
      <dsp:txXfrm>
        <a:off x="3338265" y="2057107"/>
        <a:ext cx="1811065" cy="1124488"/>
      </dsp:txXfrm>
    </dsp:sp>
    <dsp:sp modelId="{6A52F9F6-D03D-475F-851F-97C4B4A2B6CA}">
      <dsp:nvSpPr>
        <dsp:cNvPr id="0" name=""/>
        <dsp:cNvSpPr/>
      </dsp:nvSpPr>
      <dsp:spPr>
        <a:xfrm>
          <a:off x="5393319" y="1823570"/>
          <a:ext cx="1881033" cy="1194456"/>
        </a:xfrm>
        <a:prstGeom prst="roundRect">
          <a:avLst>
            <a:gd name="adj" fmla="val 10000"/>
          </a:avLst>
        </a:prstGeom>
        <a:solidFill>
          <a:schemeClr val="tx2"/>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576698-60BF-4ABA-8AE3-0003E6A9D7B5}">
      <dsp:nvSpPr>
        <dsp:cNvPr id="0" name=""/>
        <dsp:cNvSpPr/>
      </dsp:nvSpPr>
      <dsp:spPr>
        <a:xfrm>
          <a:off x="5602322" y="2022123"/>
          <a:ext cx="1881033" cy="1194456"/>
        </a:xfrm>
        <a:prstGeom prst="roundRect">
          <a:avLst>
            <a:gd name="adj" fmla="val 10000"/>
          </a:avLst>
        </a:prstGeom>
        <a:solidFill>
          <a:schemeClr val="lt1">
            <a:alpha val="90000"/>
            <a:hueOff val="0"/>
            <a:satOff val="0"/>
            <a:lumOff val="0"/>
            <a:alphaOff val="0"/>
          </a:schemeClr>
        </a:solidFill>
        <a:ln w="127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Immediate scheduling and audit of the last fund distributions</a:t>
          </a:r>
        </a:p>
      </dsp:txBody>
      <dsp:txXfrm>
        <a:off x="5637306" y="2057107"/>
        <a:ext cx="1811065" cy="1124488"/>
      </dsp:txXfrm>
    </dsp:sp>
    <dsp:sp modelId="{A071EA20-1EEE-4CDC-B7AD-75ECBC24DC61}">
      <dsp:nvSpPr>
        <dsp:cNvPr id="0" name=""/>
        <dsp:cNvSpPr/>
      </dsp:nvSpPr>
      <dsp:spPr>
        <a:xfrm>
          <a:off x="7692360" y="1823570"/>
          <a:ext cx="1881033" cy="1194456"/>
        </a:xfrm>
        <a:prstGeom prst="roundRect">
          <a:avLst>
            <a:gd name="adj" fmla="val 10000"/>
          </a:avLst>
        </a:prstGeom>
        <a:solidFill>
          <a:schemeClr val="tx2"/>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67703F-9989-4CAB-B23D-2C8AE861C40B}">
      <dsp:nvSpPr>
        <dsp:cNvPr id="0" name=""/>
        <dsp:cNvSpPr/>
      </dsp:nvSpPr>
      <dsp:spPr>
        <a:xfrm>
          <a:off x="7901363" y="2022123"/>
          <a:ext cx="1881033" cy="1194456"/>
        </a:xfrm>
        <a:prstGeom prst="roundRect">
          <a:avLst>
            <a:gd name="adj" fmla="val 10000"/>
          </a:avLst>
        </a:prstGeom>
        <a:solidFill>
          <a:schemeClr val="lt1">
            <a:alpha val="90000"/>
            <a:hueOff val="0"/>
            <a:satOff val="0"/>
            <a:lumOff val="0"/>
            <a:alphaOff val="0"/>
          </a:schemeClr>
        </a:solidFill>
        <a:ln w="127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Provided clear expectations that new rules and policies would be further developed </a:t>
          </a:r>
        </a:p>
      </dsp:txBody>
      <dsp:txXfrm>
        <a:off x="7936347" y="2057107"/>
        <a:ext cx="1811065" cy="1124488"/>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38FD467-73D8-41CE-A91F-54425915F373}" type="datetimeFigureOut">
              <a:rPr lang="en-US" smtClean="0"/>
              <a:t>9/21/2023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4B22B6-B1D2-4476-8DF2-FD55481D9C6B}" type="slidenum">
              <a:rPr lang="en-US" smtClean="0"/>
              <a:t>‹#›</a:t>
            </a:fld>
            <a:endParaRPr lang="en-US" dirty="0"/>
          </a:p>
        </p:txBody>
      </p:sp>
    </p:spTree>
    <p:extLst>
      <p:ext uri="{BB962C8B-B14F-4D97-AF65-F5344CB8AC3E}">
        <p14:creationId xmlns:p14="http://schemas.microsoft.com/office/powerpoint/2010/main" val="36254734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8FD467-73D8-41CE-A91F-54425915F373}" type="datetimeFigureOut">
              <a:rPr lang="en-US" smtClean="0"/>
              <a:t>9/21/2023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4B22B6-B1D2-4476-8DF2-FD55481D9C6B}" type="slidenum">
              <a:rPr lang="en-US" smtClean="0"/>
              <a:t>‹#›</a:t>
            </a:fld>
            <a:endParaRPr lang="en-US" dirty="0"/>
          </a:p>
        </p:txBody>
      </p:sp>
    </p:spTree>
    <p:extLst>
      <p:ext uri="{BB962C8B-B14F-4D97-AF65-F5344CB8AC3E}">
        <p14:creationId xmlns:p14="http://schemas.microsoft.com/office/powerpoint/2010/main" val="3738755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F38FD467-73D8-41CE-A91F-54425915F373}" type="datetimeFigureOut">
              <a:rPr lang="en-US" smtClean="0"/>
              <a:t>9/21/2023</a:t>
            </a:fld>
            <a:endParaRPr lang="en-US" dirty="0"/>
          </a:p>
        </p:txBody>
      </p:sp>
      <p:sp>
        <p:nvSpPr>
          <p:cNvPr id="5" name="Footer Placeholder 4"/>
          <p:cNvSpPr>
            <a:spLocks noGrp="1"/>
          </p:cNvSpPr>
          <p:nvPr>
            <p:ph type="ftr" sz="quarter" idx="11"/>
          </p:nvPr>
        </p:nvSpPr>
        <p:spPr>
          <a:xfrm>
            <a:off x="3776135" y="6422854"/>
            <a:ext cx="4279669" cy="365125"/>
          </a:xfrm>
        </p:spPr>
        <p:txBody>
          <a:bodyPr/>
          <a:lstStyle/>
          <a:p>
            <a:endParaRPr lang="en-US" dirty="0"/>
          </a:p>
        </p:txBody>
      </p:sp>
      <p:sp>
        <p:nvSpPr>
          <p:cNvPr id="6" name="Slide Number Placeholder 5"/>
          <p:cNvSpPr>
            <a:spLocks noGrp="1"/>
          </p:cNvSpPr>
          <p:nvPr>
            <p:ph type="sldNum" sz="quarter" idx="12"/>
          </p:nvPr>
        </p:nvSpPr>
        <p:spPr>
          <a:xfrm>
            <a:off x="8073048" y="6422854"/>
            <a:ext cx="879759" cy="365125"/>
          </a:xfrm>
        </p:spPr>
        <p:txBody>
          <a:bodyPr/>
          <a:lstStyle/>
          <a:p>
            <a:fld id="{4B4B22B6-B1D2-4476-8DF2-FD55481D9C6B}" type="slidenum">
              <a:rPr lang="en-US" smtClean="0"/>
              <a:t>‹#›</a:t>
            </a:fld>
            <a:endParaRPr lang="en-US" dirty="0"/>
          </a:p>
        </p:txBody>
      </p:sp>
    </p:spTree>
    <p:extLst>
      <p:ext uri="{BB962C8B-B14F-4D97-AF65-F5344CB8AC3E}">
        <p14:creationId xmlns:p14="http://schemas.microsoft.com/office/powerpoint/2010/main" val="2403665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8FD467-73D8-41CE-A91F-54425915F373}" type="datetimeFigureOut">
              <a:rPr lang="en-US" smtClean="0"/>
              <a:t>9/21/2023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4B22B6-B1D2-4476-8DF2-FD55481D9C6B}" type="slidenum">
              <a:rPr lang="en-US" smtClean="0"/>
              <a:t>‹#›</a:t>
            </a:fld>
            <a:endParaRPr lang="en-US" dirty="0"/>
          </a:p>
        </p:txBody>
      </p:sp>
    </p:spTree>
    <p:extLst>
      <p:ext uri="{BB962C8B-B14F-4D97-AF65-F5344CB8AC3E}">
        <p14:creationId xmlns:p14="http://schemas.microsoft.com/office/powerpoint/2010/main" val="3200340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F38FD467-73D8-41CE-A91F-54425915F373}" type="datetimeFigureOut">
              <a:rPr lang="en-US" smtClean="0"/>
              <a:t>9/21/2023</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B4B22B6-B1D2-4476-8DF2-FD55481D9C6B}" type="slidenum">
              <a:rPr lang="en-US" smtClean="0"/>
              <a:t>‹#›</a:t>
            </a:fld>
            <a:endParaRPr lang="en-US" dirty="0"/>
          </a:p>
        </p:txBody>
      </p:sp>
    </p:spTree>
    <p:extLst>
      <p:ext uri="{BB962C8B-B14F-4D97-AF65-F5344CB8AC3E}">
        <p14:creationId xmlns:p14="http://schemas.microsoft.com/office/powerpoint/2010/main" val="336864068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38FD467-73D8-41CE-A91F-54425915F373}" type="datetimeFigureOut">
              <a:rPr lang="en-US" smtClean="0"/>
              <a:t>9/21/2023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B4B22B6-B1D2-4476-8DF2-FD55481D9C6B}" type="slidenum">
              <a:rPr lang="en-US" smtClean="0"/>
              <a:t>‹#›</a:t>
            </a:fld>
            <a:endParaRPr lang="en-US" dirty="0"/>
          </a:p>
        </p:txBody>
      </p:sp>
    </p:spTree>
    <p:extLst>
      <p:ext uri="{BB962C8B-B14F-4D97-AF65-F5344CB8AC3E}">
        <p14:creationId xmlns:p14="http://schemas.microsoft.com/office/powerpoint/2010/main" val="957666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38FD467-73D8-41CE-A91F-54425915F373}" type="datetimeFigureOut">
              <a:rPr lang="en-US" smtClean="0"/>
              <a:t>9/21/2023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B4B22B6-B1D2-4476-8DF2-FD55481D9C6B}" type="slidenum">
              <a:rPr lang="en-US" smtClean="0"/>
              <a:t>‹#›</a:t>
            </a:fld>
            <a:endParaRPr lang="en-US" dirty="0"/>
          </a:p>
        </p:txBody>
      </p:sp>
    </p:spTree>
    <p:extLst>
      <p:ext uri="{BB962C8B-B14F-4D97-AF65-F5344CB8AC3E}">
        <p14:creationId xmlns:p14="http://schemas.microsoft.com/office/powerpoint/2010/main" val="3543088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38FD467-73D8-41CE-A91F-54425915F373}" type="datetimeFigureOut">
              <a:rPr lang="en-US" smtClean="0"/>
              <a:t>9/21/2023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B4B22B6-B1D2-4476-8DF2-FD55481D9C6B}" type="slidenum">
              <a:rPr lang="en-US" smtClean="0"/>
              <a:t>‹#›</a:t>
            </a:fld>
            <a:endParaRPr lang="en-US" dirty="0"/>
          </a:p>
        </p:txBody>
      </p:sp>
    </p:spTree>
    <p:extLst>
      <p:ext uri="{BB962C8B-B14F-4D97-AF65-F5344CB8AC3E}">
        <p14:creationId xmlns:p14="http://schemas.microsoft.com/office/powerpoint/2010/main" val="2928952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8FD467-73D8-41CE-A91F-54425915F373}" type="datetimeFigureOut">
              <a:rPr lang="en-US" smtClean="0"/>
              <a:t>9/21/2023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B4B22B6-B1D2-4476-8DF2-FD55481D9C6B}" type="slidenum">
              <a:rPr lang="en-US" smtClean="0"/>
              <a:t>‹#›</a:t>
            </a:fld>
            <a:endParaRPr lang="en-US" dirty="0"/>
          </a:p>
        </p:txBody>
      </p:sp>
    </p:spTree>
    <p:extLst>
      <p:ext uri="{BB962C8B-B14F-4D97-AF65-F5344CB8AC3E}">
        <p14:creationId xmlns:p14="http://schemas.microsoft.com/office/powerpoint/2010/main" val="32126614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38FD467-73D8-41CE-A91F-54425915F373}" type="datetimeFigureOut">
              <a:rPr lang="en-US" smtClean="0"/>
              <a:t>9/21/2023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B4B22B6-B1D2-4476-8DF2-FD55481D9C6B}" type="slidenum">
              <a:rPr lang="en-US" smtClean="0"/>
              <a:t>‹#›</a:t>
            </a:fld>
            <a:endParaRPr lang="en-US" dirty="0"/>
          </a:p>
        </p:txBody>
      </p:sp>
    </p:spTree>
    <p:extLst>
      <p:ext uri="{BB962C8B-B14F-4D97-AF65-F5344CB8AC3E}">
        <p14:creationId xmlns:p14="http://schemas.microsoft.com/office/powerpoint/2010/main" val="16555634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38FD467-73D8-41CE-A91F-54425915F373}" type="datetimeFigureOut">
              <a:rPr lang="en-US" smtClean="0"/>
              <a:t>9/21/2023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B4B22B6-B1D2-4476-8DF2-FD55481D9C6B}" type="slidenum">
              <a:rPr lang="en-US" smtClean="0"/>
              <a:t>‹#›</a:t>
            </a:fld>
            <a:endParaRPr lang="en-US" dirty="0"/>
          </a:p>
        </p:txBody>
      </p:sp>
    </p:spTree>
    <p:extLst>
      <p:ext uri="{BB962C8B-B14F-4D97-AF65-F5344CB8AC3E}">
        <p14:creationId xmlns:p14="http://schemas.microsoft.com/office/powerpoint/2010/main" val="38467683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F38FD467-73D8-41CE-A91F-54425915F373}" type="datetimeFigureOut">
              <a:rPr lang="en-US" smtClean="0"/>
              <a:t>9/21/2023</a:t>
            </a:fld>
            <a:endParaRPr lang="en-US" dirty="0"/>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US" dirty="0"/>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4B4B22B6-B1D2-4476-8DF2-FD55481D9C6B}" type="slidenum">
              <a:rPr lang="en-US" smtClean="0"/>
              <a:t>‹#›</a:t>
            </a:fld>
            <a:endParaRPr lang="en-US" dirty="0"/>
          </a:p>
        </p:txBody>
      </p:sp>
    </p:spTree>
    <p:extLst>
      <p:ext uri="{BB962C8B-B14F-4D97-AF65-F5344CB8AC3E}">
        <p14:creationId xmlns:p14="http://schemas.microsoft.com/office/powerpoint/2010/main" val="133477409"/>
      </p:ext>
    </p:extLst>
  </p:cSld>
  <p:clrMap bg1="dk1" tx1="lt1" bg2="dk2" tx2="lt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Layout" Target="../diagrams/layout1.xml"/><Relationship Id="rId7" Type="http://schemas.openxmlformats.org/officeDocument/2006/relationships/image" Target="../media/image15.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17.png"/></Relationships>
</file>

<file path=ppt/slides/_rels/slide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microsoft.com/office/2018/10/relationships/comments" Target="../comments/modernComment_10B_ACF42695.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03DB3-AC64-287A-A8CF-F28EED6B6929}"/>
              </a:ext>
            </a:extLst>
          </p:cNvPr>
          <p:cNvSpPr>
            <a:spLocks noGrp="1"/>
          </p:cNvSpPr>
          <p:nvPr>
            <p:ph type="ctrTitle"/>
          </p:nvPr>
        </p:nvSpPr>
        <p:spPr>
          <a:xfrm>
            <a:off x="723179" y="2232246"/>
            <a:ext cx="5867402" cy="1179870"/>
          </a:xfrm>
        </p:spPr>
        <p:txBody>
          <a:bodyPr>
            <a:normAutofit fontScale="90000"/>
          </a:bodyPr>
          <a:lstStyle/>
          <a:p>
            <a:pPr>
              <a:lnSpc>
                <a:spcPct val="90000"/>
              </a:lnSpc>
            </a:pPr>
            <a:r>
              <a:rPr lang="en-US" sz="4000" dirty="0"/>
              <a:t>Oregon Racing Commission </a:t>
            </a:r>
          </a:p>
        </p:txBody>
      </p:sp>
      <p:sp>
        <p:nvSpPr>
          <p:cNvPr id="3" name="Subtitle 2">
            <a:extLst>
              <a:ext uri="{FF2B5EF4-FFF2-40B4-BE49-F238E27FC236}">
                <a16:creationId xmlns:a16="http://schemas.microsoft.com/office/drawing/2014/main" id="{C366CE90-CE54-4EC0-B1B6-92D040D411A2}"/>
              </a:ext>
            </a:extLst>
          </p:cNvPr>
          <p:cNvSpPr>
            <a:spLocks noGrp="1"/>
          </p:cNvSpPr>
          <p:nvPr>
            <p:ph type="subTitle" idx="1"/>
          </p:nvPr>
        </p:nvSpPr>
        <p:spPr>
          <a:xfrm>
            <a:off x="784436" y="4066986"/>
            <a:ext cx="6944832" cy="523305"/>
          </a:xfrm>
        </p:spPr>
        <p:txBody>
          <a:bodyPr>
            <a:noAutofit/>
          </a:bodyPr>
          <a:lstStyle/>
          <a:p>
            <a:pPr>
              <a:lnSpc>
                <a:spcPct val="90000"/>
              </a:lnSpc>
            </a:pPr>
            <a:r>
              <a:rPr lang="en-US" dirty="0"/>
              <a:t>Secretary of State (SOS) Audit Recommendations and Updates</a:t>
            </a:r>
          </a:p>
        </p:txBody>
      </p:sp>
      <p:pic>
        <p:nvPicPr>
          <p:cNvPr id="5" name="Picture 4">
            <a:extLst>
              <a:ext uri="{FF2B5EF4-FFF2-40B4-BE49-F238E27FC236}">
                <a16:creationId xmlns:a16="http://schemas.microsoft.com/office/drawing/2014/main" id="{D86461B2-6AC0-43A0-2026-C13FA0E03047}"/>
              </a:ext>
            </a:extLst>
          </p:cNvPr>
          <p:cNvPicPr>
            <a:picLocks noChangeAspect="1"/>
          </p:cNvPicPr>
          <p:nvPr/>
        </p:nvPicPr>
        <p:blipFill>
          <a:blip r:embed="rId3"/>
          <a:stretch>
            <a:fillRect/>
          </a:stretch>
        </p:blipFill>
        <p:spPr>
          <a:xfrm>
            <a:off x="9800033" y="2232246"/>
            <a:ext cx="2115495" cy="579170"/>
          </a:xfrm>
          <a:prstGeom prst="rect">
            <a:avLst/>
          </a:prstGeom>
        </p:spPr>
      </p:pic>
    </p:spTree>
    <p:extLst>
      <p:ext uri="{BB962C8B-B14F-4D97-AF65-F5344CB8AC3E}">
        <p14:creationId xmlns:p14="http://schemas.microsoft.com/office/powerpoint/2010/main" val="2949974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64C9D52B-949E-48E0-A1D0-6043FCC496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useBgFill="1">
        <p:nvSpPr>
          <p:cNvPr id="36" name="Rectangle 35">
            <a:extLst>
              <a:ext uri="{FF2B5EF4-FFF2-40B4-BE49-F238E27FC236}">
                <a16:creationId xmlns:a16="http://schemas.microsoft.com/office/drawing/2014/main" id="{95C71647-6D51-40C0-A0A2-A2CDFA5BEF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8D175F04-7B52-4A32-B883-7B3443B2F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176109"/>
            <a:ext cx="12188952" cy="20900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40" name="Rectangle 39">
            <a:extLst>
              <a:ext uri="{FF2B5EF4-FFF2-40B4-BE49-F238E27FC236}">
                <a16:creationId xmlns:a16="http://schemas.microsoft.com/office/drawing/2014/main" id="{CA975B3A-5416-4D6C-82A1-58E57BE581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64502" y="437322"/>
            <a:ext cx="3047089" cy="1659835"/>
          </a:xfrm>
          <a:prstGeom prst="rect">
            <a:avLst/>
          </a:prstGeom>
          <a:noFill/>
          <a:ln w="50800">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9E29EEF6-263D-DE76-ECE9-160AE6769D7B}"/>
              </a:ext>
            </a:extLst>
          </p:cNvPr>
          <p:cNvPicPr>
            <a:picLocks noChangeAspect="1"/>
          </p:cNvPicPr>
          <p:nvPr/>
        </p:nvPicPr>
        <p:blipFill>
          <a:blip r:embed="rId2"/>
          <a:stretch>
            <a:fillRect/>
          </a:stretch>
        </p:blipFill>
        <p:spPr>
          <a:xfrm>
            <a:off x="2167735" y="663735"/>
            <a:ext cx="1440622" cy="1207008"/>
          </a:xfrm>
          <a:prstGeom prst="rect">
            <a:avLst/>
          </a:prstGeom>
        </p:spPr>
      </p:pic>
      <p:sp>
        <p:nvSpPr>
          <p:cNvPr id="42" name="Rectangle 41">
            <a:extLst>
              <a:ext uri="{FF2B5EF4-FFF2-40B4-BE49-F238E27FC236}">
                <a16:creationId xmlns:a16="http://schemas.microsoft.com/office/drawing/2014/main" id="{043972B9-4DB3-4008-8D7D-88E1DE3B3A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456" y="437322"/>
            <a:ext cx="3047089" cy="1659835"/>
          </a:xfrm>
          <a:prstGeom prst="rect">
            <a:avLst/>
          </a:prstGeom>
          <a:noFill/>
          <a:ln w="50800">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3E358C68-133E-D98C-CB48-A168B6FACB6A}"/>
              </a:ext>
            </a:extLst>
          </p:cNvPr>
          <p:cNvPicPr>
            <a:picLocks noChangeAspect="1"/>
          </p:cNvPicPr>
          <p:nvPr/>
        </p:nvPicPr>
        <p:blipFill>
          <a:blip r:embed="rId3"/>
          <a:stretch>
            <a:fillRect/>
          </a:stretch>
        </p:blipFill>
        <p:spPr>
          <a:xfrm>
            <a:off x="5302086" y="663735"/>
            <a:ext cx="1587828" cy="1207008"/>
          </a:xfrm>
          <a:prstGeom prst="rect">
            <a:avLst/>
          </a:prstGeom>
        </p:spPr>
      </p:pic>
      <p:sp>
        <p:nvSpPr>
          <p:cNvPr id="44" name="Rectangle 43">
            <a:extLst>
              <a:ext uri="{FF2B5EF4-FFF2-40B4-BE49-F238E27FC236}">
                <a16:creationId xmlns:a16="http://schemas.microsoft.com/office/drawing/2014/main" id="{6B5FE4CD-CF9B-4DC6-9067-58D3DB22C2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80409" y="437322"/>
            <a:ext cx="3047089" cy="1659835"/>
          </a:xfrm>
          <a:prstGeom prst="rect">
            <a:avLst/>
          </a:prstGeom>
          <a:noFill/>
          <a:ln w="50800">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C6DBBA83-99E5-2A4E-FE85-55BD3FF11E51}"/>
              </a:ext>
            </a:extLst>
          </p:cNvPr>
          <p:cNvPicPr>
            <a:picLocks noChangeAspect="1"/>
          </p:cNvPicPr>
          <p:nvPr/>
        </p:nvPicPr>
        <p:blipFill>
          <a:blip r:embed="rId4"/>
          <a:stretch>
            <a:fillRect/>
          </a:stretch>
        </p:blipFill>
        <p:spPr>
          <a:xfrm>
            <a:off x="8211638" y="663735"/>
            <a:ext cx="2184629" cy="1207008"/>
          </a:xfrm>
          <a:prstGeom prst="rect">
            <a:avLst/>
          </a:prstGeom>
        </p:spPr>
      </p:pic>
      <p:sp>
        <p:nvSpPr>
          <p:cNvPr id="2" name="TextBox 1">
            <a:extLst>
              <a:ext uri="{FF2B5EF4-FFF2-40B4-BE49-F238E27FC236}">
                <a16:creationId xmlns:a16="http://schemas.microsoft.com/office/drawing/2014/main" id="{C180A34B-CAE5-7380-AED9-C9E9AA8661FA}"/>
              </a:ext>
            </a:extLst>
          </p:cNvPr>
          <p:cNvSpPr txBox="1"/>
          <p:nvPr/>
        </p:nvSpPr>
        <p:spPr>
          <a:xfrm>
            <a:off x="1203960" y="2798051"/>
            <a:ext cx="9784080" cy="2639832"/>
          </a:xfrm>
          <a:prstGeom prst="rect">
            <a:avLst/>
          </a:prstGeom>
        </p:spPr>
        <p:txBody>
          <a:bodyPr vert="horz" lIns="91440" tIns="45720" rIns="91440" bIns="45720" rtlCol="0">
            <a:normAutofit/>
          </a:bodyPr>
          <a:lstStyle/>
          <a:p>
            <a:pPr defTabSz="914400">
              <a:lnSpc>
                <a:spcPct val="90000"/>
              </a:lnSpc>
              <a:spcAft>
                <a:spcPts val="600"/>
              </a:spcAft>
              <a:buClr>
                <a:schemeClr val="tx1"/>
              </a:buClr>
            </a:pPr>
            <a:r>
              <a:rPr lang="en-US" sz="2000" dirty="0"/>
              <a:t>Beginning September of 2022, all attachments that were sent out to the commissioners were also sent to our distribution list of interested parties. </a:t>
            </a:r>
          </a:p>
          <a:p>
            <a:pPr indent="-182880" defTabSz="914400">
              <a:lnSpc>
                <a:spcPct val="90000"/>
              </a:lnSpc>
              <a:spcAft>
                <a:spcPts val="600"/>
              </a:spcAft>
              <a:buClr>
                <a:schemeClr val="tx1"/>
              </a:buClr>
              <a:buFont typeface="Wingdings" pitchFamily="2" charset="2"/>
              <a:buChar char=""/>
            </a:pPr>
            <a:endParaRPr lang="en-US" sz="2000" dirty="0"/>
          </a:p>
          <a:p>
            <a:pPr defTabSz="914400">
              <a:lnSpc>
                <a:spcPct val="90000"/>
              </a:lnSpc>
              <a:spcAft>
                <a:spcPts val="600"/>
              </a:spcAft>
              <a:buClr>
                <a:schemeClr val="tx1"/>
              </a:buClr>
            </a:pPr>
            <a:r>
              <a:rPr lang="en-US" sz="2000" dirty="0"/>
              <a:t>Beginning January of 2023, the ORC started posting:</a:t>
            </a:r>
          </a:p>
          <a:p>
            <a:pPr marL="285750" indent="-182880" defTabSz="914400">
              <a:lnSpc>
                <a:spcPct val="90000"/>
              </a:lnSpc>
              <a:spcAft>
                <a:spcPts val="600"/>
              </a:spcAft>
              <a:buClr>
                <a:schemeClr val="tx1"/>
              </a:buClr>
              <a:buFont typeface="Wingdings" pitchFamily="2" charset="2"/>
              <a:buChar char=""/>
            </a:pPr>
            <a:r>
              <a:rPr lang="en-US" sz="2000" dirty="0"/>
              <a:t>Full meeting videos</a:t>
            </a:r>
          </a:p>
          <a:p>
            <a:pPr marL="285750" indent="-182880" defTabSz="914400">
              <a:lnSpc>
                <a:spcPct val="90000"/>
              </a:lnSpc>
              <a:spcAft>
                <a:spcPts val="600"/>
              </a:spcAft>
              <a:buClr>
                <a:schemeClr val="tx1"/>
              </a:buClr>
              <a:buFont typeface="Wingdings" pitchFamily="2" charset="2"/>
              <a:buChar char=""/>
            </a:pPr>
            <a:r>
              <a:rPr lang="en-US" sz="2000" dirty="0"/>
              <a:t>Written materials (except for confidential documents as provided by law)</a:t>
            </a:r>
          </a:p>
          <a:p>
            <a:pPr marL="285750" indent="-182880" defTabSz="914400">
              <a:lnSpc>
                <a:spcPct val="90000"/>
              </a:lnSpc>
              <a:spcAft>
                <a:spcPts val="600"/>
              </a:spcAft>
              <a:buClr>
                <a:schemeClr val="tx1"/>
              </a:buClr>
              <a:buFont typeface="Wingdings" pitchFamily="2" charset="2"/>
              <a:buChar char=""/>
            </a:pPr>
            <a:r>
              <a:rPr lang="en-US" sz="2000" dirty="0"/>
              <a:t>The approved written minutes</a:t>
            </a:r>
          </a:p>
        </p:txBody>
      </p:sp>
    </p:spTree>
    <p:extLst>
      <p:ext uri="{BB962C8B-B14F-4D97-AF65-F5344CB8AC3E}">
        <p14:creationId xmlns:p14="http://schemas.microsoft.com/office/powerpoint/2010/main" val="5830904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49D8DFA-139C-473F-838D-D33ABE8856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useBgFill="1">
        <p:nvSpPr>
          <p:cNvPr id="10" name="Rectangle 9">
            <a:extLst>
              <a:ext uri="{FF2B5EF4-FFF2-40B4-BE49-F238E27FC236}">
                <a16:creationId xmlns:a16="http://schemas.microsoft.com/office/drawing/2014/main" id="{16EF2925-7D5E-46C1-9C42-D5C717A6B9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E918B99E-4097-4B96-A9A3-600B887273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TextBox 2">
            <a:extLst>
              <a:ext uri="{FF2B5EF4-FFF2-40B4-BE49-F238E27FC236}">
                <a16:creationId xmlns:a16="http://schemas.microsoft.com/office/drawing/2014/main" id="{F58B8CFB-C00D-DFB3-1A86-9992DBD6FFED}"/>
              </a:ext>
            </a:extLst>
          </p:cNvPr>
          <p:cNvSpPr txBox="1"/>
          <p:nvPr/>
        </p:nvSpPr>
        <p:spPr>
          <a:xfrm>
            <a:off x="640943" y="3040380"/>
            <a:ext cx="11084331" cy="1122045"/>
          </a:xfrm>
          <a:prstGeom prst="rect">
            <a:avLst/>
          </a:prstGeom>
        </p:spPr>
        <p:txBody>
          <a:bodyPr vert="horz" lIns="91440" tIns="45720" rIns="91440" bIns="45720" rtlCol="0">
            <a:normAutofit/>
          </a:bodyPr>
          <a:lstStyle/>
          <a:p>
            <a:pPr marL="342900" marR="0" lvl="0" indent="-182880" defTabSz="914400">
              <a:lnSpc>
                <a:spcPct val="90000"/>
              </a:lnSpc>
              <a:spcBef>
                <a:spcPct val="0"/>
              </a:spcBef>
              <a:spcAft>
                <a:spcPts val="900"/>
              </a:spcAft>
              <a:buClr>
                <a:schemeClr val="tx1"/>
              </a:buClr>
              <a:buSzPts val="1100"/>
              <a:buFont typeface="Wingdings" pitchFamily="2" charset="2"/>
              <a:buChar char=""/>
              <a:tabLst>
                <a:tab pos="228600" algn="l"/>
                <a:tab pos="457200" algn="l"/>
              </a:tabLst>
            </a:pPr>
            <a:r>
              <a:rPr lang="en-US" sz="2400" dirty="0">
                <a:effectLst/>
              </a:rPr>
              <a:t>4. Ensure documentation of its licensee reviews are maintained and safeguarded.</a:t>
            </a:r>
          </a:p>
        </p:txBody>
      </p:sp>
      <p:sp>
        <p:nvSpPr>
          <p:cNvPr id="2" name="TextBox 1">
            <a:extLst>
              <a:ext uri="{FF2B5EF4-FFF2-40B4-BE49-F238E27FC236}">
                <a16:creationId xmlns:a16="http://schemas.microsoft.com/office/drawing/2014/main" id="{C3C68C9D-7B02-4F7E-E5D0-BE5ADDC25563}"/>
              </a:ext>
            </a:extLst>
          </p:cNvPr>
          <p:cNvSpPr txBox="1"/>
          <p:nvPr/>
        </p:nvSpPr>
        <p:spPr>
          <a:xfrm>
            <a:off x="1713047" y="917239"/>
            <a:ext cx="8358457" cy="584775"/>
          </a:xfrm>
          <a:prstGeom prst="rect">
            <a:avLst/>
          </a:prstGeom>
          <a:noFill/>
        </p:spPr>
        <p:txBody>
          <a:bodyPr wrap="square" rtlCol="0">
            <a:spAutoFit/>
          </a:bodyPr>
          <a:lstStyle/>
          <a:p>
            <a:pPr marL="0" marR="0" lvl="0" indent="0" defTabSz="914400" eaLnBrk="1" fontAlgn="auto" latinLnBrk="0" hangingPunct="1">
              <a:spcBef>
                <a:spcPts val="0"/>
              </a:spcBef>
              <a:spcAft>
                <a:spcPts val="600"/>
              </a:spcAft>
              <a:buClrTx/>
              <a:buSzTx/>
              <a:buFontTx/>
              <a:buNone/>
              <a:tabLst/>
              <a:defRPr/>
            </a:pPr>
            <a:r>
              <a:rPr kumimoji="0" lang="en-US" sz="3200" b="1" i="0" u="none" strike="noStrike" kern="0" cap="none" spc="0" normalizeH="0" baseline="0" noProof="0" dirty="0">
                <a:ln>
                  <a:noFill/>
                </a:ln>
                <a:solidFill>
                  <a:prstClr val="white"/>
                </a:solidFill>
                <a:effectLst/>
                <a:uLnTx/>
                <a:uFillTx/>
              </a:rPr>
              <a:t>SOS Audit Recommendations to the ORC</a:t>
            </a:r>
          </a:p>
        </p:txBody>
      </p:sp>
      <p:pic>
        <p:nvPicPr>
          <p:cNvPr id="4" name="Picture 3">
            <a:extLst>
              <a:ext uri="{FF2B5EF4-FFF2-40B4-BE49-F238E27FC236}">
                <a16:creationId xmlns:a16="http://schemas.microsoft.com/office/drawing/2014/main" id="{49DF62F1-71A6-2682-55B6-B20F52FEA8CA}"/>
              </a:ext>
            </a:extLst>
          </p:cNvPr>
          <p:cNvPicPr>
            <a:picLocks noChangeAspect="1"/>
          </p:cNvPicPr>
          <p:nvPr/>
        </p:nvPicPr>
        <p:blipFill>
          <a:blip r:embed="rId2"/>
          <a:stretch>
            <a:fillRect/>
          </a:stretch>
        </p:blipFill>
        <p:spPr>
          <a:xfrm>
            <a:off x="4742977" y="4250454"/>
            <a:ext cx="2115495" cy="579170"/>
          </a:xfrm>
          <a:prstGeom prst="rect">
            <a:avLst/>
          </a:prstGeom>
        </p:spPr>
      </p:pic>
    </p:spTree>
    <p:extLst>
      <p:ext uri="{BB962C8B-B14F-4D97-AF65-F5344CB8AC3E}">
        <p14:creationId xmlns:p14="http://schemas.microsoft.com/office/powerpoint/2010/main" val="2552816020"/>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25239F-A6FB-43A8-BD4A-3FB7C0B48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2" name="Rectangle 11">
            <a:extLst>
              <a:ext uri="{FF2B5EF4-FFF2-40B4-BE49-F238E27FC236}">
                <a16:creationId xmlns:a16="http://schemas.microsoft.com/office/drawing/2014/main" id="{4521E245-781E-4267-8028-1813702472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78120" cy="6857999"/>
          </a:xfrm>
          <a:prstGeom prst="rect">
            <a:avLst/>
          </a:prstGeom>
          <a:solidFill>
            <a:schemeClr val="bg1"/>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dirty="0">
              <a:solidFill>
                <a:schemeClr val="bg2"/>
              </a:solidFill>
            </a:endParaRPr>
          </a:p>
        </p:txBody>
      </p:sp>
      <p:sp>
        <p:nvSpPr>
          <p:cNvPr id="14" name="Rectangle 13">
            <a:extLst>
              <a:ext uri="{FF2B5EF4-FFF2-40B4-BE49-F238E27FC236}">
                <a16:creationId xmlns:a16="http://schemas.microsoft.com/office/drawing/2014/main" id="{E0D6FA1A-9067-4A57-8B52-D76529106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8121" y="0"/>
            <a:ext cx="40138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214E7273-D54E-4C05-B07D-FEF35FDAB6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8120" y="163629"/>
            <a:ext cx="4013880" cy="16747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90C53B54-DEAC-4FA6-1E59-55709DF3D997}"/>
              </a:ext>
            </a:extLst>
          </p:cNvPr>
          <p:cNvSpPr txBox="1"/>
          <p:nvPr/>
        </p:nvSpPr>
        <p:spPr>
          <a:xfrm>
            <a:off x="8499853" y="2160158"/>
            <a:ext cx="3041972" cy="4050989"/>
          </a:xfrm>
          <a:prstGeom prst="rect">
            <a:avLst/>
          </a:prstGeom>
        </p:spPr>
        <p:txBody>
          <a:bodyPr vert="horz" lIns="91440" tIns="45720" rIns="91440" bIns="45720" rtlCol="0">
            <a:normAutofit/>
          </a:bodyPr>
          <a:lstStyle/>
          <a:p>
            <a:pPr defTabSz="914400">
              <a:lnSpc>
                <a:spcPct val="90000"/>
              </a:lnSpc>
              <a:spcAft>
                <a:spcPts val="600"/>
              </a:spcAft>
              <a:buClr>
                <a:schemeClr val="tx1"/>
              </a:buClr>
            </a:pPr>
            <a:r>
              <a:rPr lang="en-US" sz="2000" dirty="0">
                <a:solidFill>
                  <a:schemeClr val="bg1"/>
                </a:solidFill>
              </a:rPr>
              <a:t>In September, the ORC implemented a dual control storage system. The system requires all audit and sensitive documents that are not stored in other systems to be kept on two separate network drives for redundancy. This was a sufficient solution for the SOS Audit team. </a:t>
            </a:r>
          </a:p>
        </p:txBody>
      </p:sp>
      <p:sp>
        <p:nvSpPr>
          <p:cNvPr id="3" name="TextBox 2">
            <a:extLst>
              <a:ext uri="{FF2B5EF4-FFF2-40B4-BE49-F238E27FC236}">
                <a16:creationId xmlns:a16="http://schemas.microsoft.com/office/drawing/2014/main" id="{AF32B7D2-ED26-F127-1D6F-1F7237CBC6C7}"/>
              </a:ext>
            </a:extLst>
          </p:cNvPr>
          <p:cNvSpPr txBox="1"/>
          <p:nvPr/>
        </p:nvSpPr>
        <p:spPr>
          <a:xfrm>
            <a:off x="643466" y="1752581"/>
            <a:ext cx="6891189" cy="1015663"/>
          </a:xfrm>
          <a:prstGeom prst="rect">
            <a:avLst/>
          </a:prstGeom>
          <a:noFill/>
        </p:spPr>
        <p:txBody>
          <a:bodyPr wrap="square" rtlCol="0">
            <a:spAutoFit/>
          </a:bodyPr>
          <a:lstStyle/>
          <a:p>
            <a:pPr defTabSz="347472">
              <a:spcAft>
                <a:spcPts val="600"/>
              </a:spcAft>
            </a:pPr>
            <a:r>
              <a:rPr lang="en-US" sz="2000" kern="1200" dirty="0">
                <a:solidFill>
                  <a:schemeClr val="tx1"/>
                </a:solidFill>
                <a:latin typeface="+mn-lt"/>
                <a:ea typeface="+mn-ea"/>
                <a:cs typeface="+mn-cs"/>
              </a:rPr>
              <a:t>In addition, ORC has completed a technology </a:t>
            </a:r>
            <a:r>
              <a:rPr lang="en-US" sz="2000" dirty="0"/>
              <a:t>strategic</a:t>
            </a:r>
            <a:r>
              <a:rPr lang="en-US" sz="2000" kern="1200" dirty="0">
                <a:solidFill>
                  <a:schemeClr val="tx1"/>
                </a:solidFill>
                <a:latin typeface="+mn-lt"/>
                <a:ea typeface="+mn-ea"/>
                <a:cs typeface="+mn-cs"/>
              </a:rPr>
              <a:t> plan which includes further systems which would modernize this process.</a:t>
            </a:r>
            <a:endParaRPr lang="en-US" sz="2000" dirty="0"/>
          </a:p>
        </p:txBody>
      </p:sp>
      <p:pic>
        <p:nvPicPr>
          <p:cNvPr id="5" name="Picture 4">
            <a:extLst>
              <a:ext uri="{FF2B5EF4-FFF2-40B4-BE49-F238E27FC236}">
                <a16:creationId xmlns:a16="http://schemas.microsoft.com/office/drawing/2014/main" id="{53B32595-0194-A61A-718E-B4C3312EEB26}"/>
              </a:ext>
            </a:extLst>
          </p:cNvPr>
          <p:cNvPicPr>
            <a:picLocks noChangeAspect="1"/>
          </p:cNvPicPr>
          <p:nvPr/>
        </p:nvPicPr>
        <p:blipFill>
          <a:blip r:embed="rId2"/>
          <a:stretch>
            <a:fillRect/>
          </a:stretch>
        </p:blipFill>
        <p:spPr>
          <a:xfrm>
            <a:off x="2110617" y="2985348"/>
            <a:ext cx="4261727" cy="2729734"/>
          </a:xfrm>
          <a:prstGeom prst="rect">
            <a:avLst/>
          </a:prstGeom>
        </p:spPr>
      </p:pic>
    </p:spTree>
    <p:extLst>
      <p:ext uri="{BB962C8B-B14F-4D97-AF65-F5344CB8AC3E}">
        <p14:creationId xmlns:p14="http://schemas.microsoft.com/office/powerpoint/2010/main" val="3577227934"/>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4D9C4F3-3A51-4F45-8A5D-AAD196BF7D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extBox 1">
            <a:extLst>
              <a:ext uri="{FF2B5EF4-FFF2-40B4-BE49-F238E27FC236}">
                <a16:creationId xmlns:a16="http://schemas.microsoft.com/office/drawing/2014/main" id="{6594A037-C04A-FBF1-90AE-06EE896F0711}"/>
              </a:ext>
            </a:extLst>
          </p:cNvPr>
          <p:cNvSpPr txBox="1"/>
          <p:nvPr/>
        </p:nvSpPr>
        <p:spPr>
          <a:xfrm>
            <a:off x="1202920" y="2011680"/>
            <a:ext cx="6263640" cy="4206240"/>
          </a:xfrm>
          <a:prstGeom prst="rect">
            <a:avLst/>
          </a:prstGeom>
        </p:spPr>
        <p:txBody>
          <a:bodyPr vert="horz" lIns="91440" tIns="45720" rIns="91440" bIns="45720" rtlCol="0">
            <a:normAutofit/>
          </a:bodyPr>
          <a:lstStyle/>
          <a:p>
            <a:pPr defTabSz="914400">
              <a:lnSpc>
                <a:spcPct val="90000"/>
              </a:lnSpc>
              <a:spcBef>
                <a:spcPts val="1000"/>
              </a:spcBef>
              <a:buClr>
                <a:schemeClr val="tx1"/>
              </a:buClr>
              <a:buSzPct val="80000"/>
            </a:pPr>
            <a:r>
              <a:rPr lang="en-US" b="1" dirty="0"/>
              <a:t>A little more about the finding on documentation. </a:t>
            </a:r>
          </a:p>
          <a:p>
            <a:pPr indent="-182880" defTabSz="914400">
              <a:lnSpc>
                <a:spcPct val="90000"/>
              </a:lnSpc>
              <a:spcBef>
                <a:spcPts val="1000"/>
              </a:spcBef>
              <a:buClr>
                <a:schemeClr val="tx1"/>
              </a:buClr>
              <a:buSzPct val="80000"/>
              <a:buFont typeface="Wingdings" pitchFamily="2" charset="2"/>
              <a:buChar char=""/>
            </a:pPr>
            <a:endParaRPr lang="en-US" dirty="0"/>
          </a:p>
          <a:p>
            <a:pPr defTabSz="914400">
              <a:lnSpc>
                <a:spcPct val="90000"/>
              </a:lnSpc>
              <a:spcBef>
                <a:spcPts val="1000"/>
              </a:spcBef>
              <a:buClr>
                <a:schemeClr val="tx1"/>
              </a:buClr>
              <a:buSzPct val="80000"/>
            </a:pPr>
            <a:r>
              <a:rPr lang="en-US" dirty="0"/>
              <a:t>This finding was based on some of the historic horse racing annual checklists that were missing. The ORC does not take this finding lightly. </a:t>
            </a:r>
          </a:p>
          <a:p>
            <a:pPr indent="-182880" defTabSz="914400">
              <a:lnSpc>
                <a:spcPct val="90000"/>
              </a:lnSpc>
              <a:spcBef>
                <a:spcPts val="1000"/>
              </a:spcBef>
              <a:buClr>
                <a:schemeClr val="tx1"/>
              </a:buClr>
              <a:buSzPct val="80000"/>
              <a:buFont typeface="Wingdings" pitchFamily="2" charset="2"/>
              <a:buChar char=""/>
            </a:pPr>
            <a:endParaRPr lang="en-US" dirty="0"/>
          </a:p>
          <a:p>
            <a:pPr defTabSz="914400">
              <a:lnSpc>
                <a:spcPct val="90000"/>
              </a:lnSpc>
              <a:spcBef>
                <a:spcPts val="1000"/>
              </a:spcBef>
              <a:buClr>
                <a:schemeClr val="tx1"/>
              </a:buClr>
              <a:buSzPct val="80000"/>
            </a:pPr>
            <a:r>
              <a:rPr lang="en-US" dirty="0"/>
              <a:t>However, the auditing program ORC put together far exceeded any other jurisdiction at that time. No other jurisdiction used a similar checklist or had an independent audit assurance program.</a:t>
            </a:r>
          </a:p>
          <a:p>
            <a:pPr indent="-182880" defTabSz="914400">
              <a:lnSpc>
                <a:spcPct val="90000"/>
              </a:lnSpc>
              <a:spcBef>
                <a:spcPts val="1000"/>
              </a:spcBef>
              <a:buClr>
                <a:schemeClr val="tx1"/>
              </a:buClr>
              <a:buSzPct val="80000"/>
              <a:buFont typeface="Wingdings" pitchFamily="2" charset="2"/>
              <a:buChar char=""/>
            </a:pPr>
            <a:endParaRPr lang="en-US" dirty="0"/>
          </a:p>
          <a:p>
            <a:pPr defTabSz="914400">
              <a:lnSpc>
                <a:spcPct val="90000"/>
              </a:lnSpc>
              <a:spcBef>
                <a:spcPts val="1000"/>
              </a:spcBef>
              <a:buClr>
                <a:schemeClr val="tx1"/>
              </a:buClr>
              <a:buSzPct val="80000"/>
            </a:pPr>
            <a:r>
              <a:rPr lang="en-US" dirty="0"/>
              <a:t>The ORC will continue working towards improved documentation practices. </a:t>
            </a:r>
          </a:p>
          <a:p>
            <a:pPr indent="-182880" defTabSz="914400">
              <a:lnSpc>
                <a:spcPct val="90000"/>
              </a:lnSpc>
              <a:spcBef>
                <a:spcPts val="1000"/>
              </a:spcBef>
              <a:buClr>
                <a:schemeClr val="tx1"/>
              </a:buClr>
              <a:buSzPct val="80000"/>
              <a:buFont typeface="Wingdings" pitchFamily="2" charset="2"/>
              <a:buChar char=""/>
            </a:pPr>
            <a:endParaRPr lang="en-US" dirty="0"/>
          </a:p>
          <a:p>
            <a:pPr indent="-182880" defTabSz="914400">
              <a:lnSpc>
                <a:spcPct val="90000"/>
              </a:lnSpc>
              <a:spcBef>
                <a:spcPts val="1000"/>
              </a:spcBef>
              <a:buClr>
                <a:schemeClr val="tx1"/>
              </a:buClr>
              <a:buSzPct val="80000"/>
              <a:buFont typeface="Wingdings" pitchFamily="2" charset="2"/>
              <a:buChar char=""/>
            </a:pPr>
            <a:endParaRPr lang="en-US" dirty="0"/>
          </a:p>
        </p:txBody>
      </p:sp>
      <p:pic>
        <p:nvPicPr>
          <p:cNvPr id="4" name="Picture 3" descr="Pen placed on top of a signature line">
            <a:extLst>
              <a:ext uri="{FF2B5EF4-FFF2-40B4-BE49-F238E27FC236}">
                <a16:creationId xmlns:a16="http://schemas.microsoft.com/office/drawing/2014/main" id="{DCB5EBCF-FA6D-D690-69D9-57CC3A83A728}"/>
              </a:ext>
            </a:extLst>
          </p:cNvPr>
          <p:cNvPicPr>
            <a:picLocks noChangeAspect="1"/>
          </p:cNvPicPr>
          <p:nvPr/>
        </p:nvPicPr>
        <p:blipFill rotWithShape="1">
          <a:blip r:embed="rId2"/>
          <a:srcRect l="46062" b="-1"/>
          <a:stretch/>
        </p:blipFill>
        <p:spPr>
          <a:xfrm>
            <a:off x="7793566" y="2121962"/>
            <a:ext cx="3045384" cy="3768724"/>
          </a:xfrm>
          <a:prstGeom prst="rect">
            <a:avLst/>
          </a:prstGeom>
        </p:spPr>
      </p:pic>
    </p:spTree>
    <p:extLst>
      <p:ext uri="{BB962C8B-B14F-4D97-AF65-F5344CB8AC3E}">
        <p14:creationId xmlns:p14="http://schemas.microsoft.com/office/powerpoint/2010/main" val="14917357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49D8DFA-139C-473F-838D-D33ABE8856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1" name="Rectangle 10">
            <a:extLst>
              <a:ext uri="{FF2B5EF4-FFF2-40B4-BE49-F238E27FC236}">
                <a16:creationId xmlns:a16="http://schemas.microsoft.com/office/drawing/2014/main" id="{4FD616AB-2B32-4A45-BEC9-C743E89780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3" name="Rectangle 12">
            <a:extLst>
              <a:ext uri="{FF2B5EF4-FFF2-40B4-BE49-F238E27FC236}">
                <a16:creationId xmlns:a16="http://schemas.microsoft.com/office/drawing/2014/main" id="{BEC91407-C839-4EE3-B5C6-34919D3DE7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82600"/>
            <a:ext cx="12191999" cy="58927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A8799B85-46E4-C09C-B87D-894745FADA17}"/>
              </a:ext>
            </a:extLst>
          </p:cNvPr>
          <p:cNvSpPr txBox="1"/>
          <p:nvPr/>
        </p:nvSpPr>
        <p:spPr>
          <a:xfrm>
            <a:off x="321732" y="804334"/>
            <a:ext cx="4171696" cy="5219948"/>
          </a:xfrm>
          <a:prstGeom prst="rect">
            <a:avLst/>
          </a:prstGeom>
        </p:spPr>
        <p:txBody>
          <a:bodyPr vert="horz" lIns="91440" tIns="45720" rIns="91440" bIns="45720" rtlCol="0" anchor="t">
            <a:normAutofit/>
          </a:bodyPr>
          <a:lstStyle/>
          <a:p>
            <a:pPr defTabSz="914400">
              <a:lnSpc>
                <a:spcPct val="85000"/>
              </a:lnSpc>
              <a:spcBef>
                <a:spcPct val="0"/>
              </a:spcBef>
              <a:spcAft>
                <a:spcPts val="600"/>
              </a:spcAft>
            </a:pPr>
            <a:r>
              <a:rPr lang="en-US" sz="4000" b="0" i="0" cap="all" dirty="0">
                <a:solidFill>
                  <a:schemeClr val="tx2"/>
                </a:solidFill>
                <a:latin typeface="+mj-lt"/>
                <a:ea typeface="+mj-ea"/>
                <a:cs typeface="+mj-cs"/>
              </a:rPr>
              <a:t>What do </a:t>
            </a:r>
          </a:p>
          <a:p>
            <a:pPr defTabSz="914400">
              <a:lnSpc>
                <a:spcPct val="85000"/>
              </a:lnSpc>
              <a:spcBef>
                <a:spcPct val="0"/>
              </a:spcBef>
              <a:spcAft>
                <a:spcPts val="600"/>
              </a:spcAft>
            </a:pPr>
            <a:r>
              <a:rPr lang="en-US" sz="4000" b="0" i="0" cap="all" dirty="0">
                <a:solidFill>
                  <a:schemeClr val="tx2"/>
                </a:solidFill>
                <a:latin typeface="+mj-lt"/>
                <a:ea typeface="+mj-ea"/>
                <a:cs typeface="+mj-cs"/>
              </a:rPr>
              <a:t>we have?</a:t>
            </a:r>
          </a:p>
        </p:txBody>
      </p:sp>
      <p:sp>
        <p:nvSpPr>
          <p:cNvPr id="4" name="TextBox 3">
            <a:extLst>
              <a:ext uri="{FF2B5EF4-FFF2-40B4-BE49-F238E27FC236}">
                <a16:creationId xmlns:a16="http://schemas.microsoft.com/office/drawing/2014/main" id="{7868A7BA-67A9-2968-D46D-1395FAF20D58}"/>
              </a:ext>
            </a:extLst>
          </p:cNvPr>
          <p:cNvSpPr txBox="1"/>
          <p:nvPr/>
        </p:nvSpPr>
        <p:spPr>
          <a:xfrm>
            <a:off x="3524251" y="804333"/>
            <a:ext cx="8346014" cy="5219949"/>
          </a:xfrm>
          <a:prstGeom prst="rect">
            <a:avLst/>
          </a:prstGeom>
        </p:spPr>
        <p:txBody>
          <a:bodyPr vert="horz" lIns="91440" tIns="45720" rIns="91440" bIns="45720" rtlCol="0" anchor="t">
            <a:noAutofit/>
          </a:bodyPr>
          <a:lstStyle/>
          <a:p>
            <a:pPr defTabSz="914400">
              <a:lnSpc>
                <a:spcPct val="90000"/>
              </a:lnSpc>
              <a:spcBef>
                <a:spcPts val="1000"/>
              </a:spcBef>
              <a:buClr>
                <a:schemeClr val="tx1"/>
              </a:buClr>
              <a:buSzPct val="80000"/>
            </a:pPr>
            <a:r>
              <a:rPr lang="en-US" dirty="0"/>
              <a:t>Like all jurisdictions, the ORC used a third-party vendor to complete testing any time there was a change with the equipment, the software or any related technology. This included adding code to confirm that no additional changes had been made.  All these reports have been maintained. </a:t>
            </a:r>
          </a:p>
          <a:p>
            <a:pPr defTabSz="914400">
              <a:lnSpc>
                <a:spcPct val="90000"/>
              </a:lnSpc>
              <a:spcBef>
                <a:spcPts val="1000"/>
              </a:spcBef>
              <a:buClr>
                <a:schemeClr val="tx1"/>
              </a:buClr>
              <a:buSzPct val="80000"/>
            </a:pPr>
            <a:r>
              <a:rPr lang="en-US" dirty="0"/>
              <a:t> The ORC developed and used a comprehensive audit assurance program with expertise from Gaming Laboratories International (GLI). They are considered the gold standard.</a:t>
            </a:r>
          </a:p>
          <a:p>
            <a:pPr defTabSz="914400">
              <a:lnSpc>
                <a:spcPct val="90000"/>
              </a:lnSpc>
              <a:spcBef>
                <a:spcPts val="1000"/>
              </a:spcBef>
              <a:buClr>
                <a:schemeClr val="tx1"/>
              </a:buClr>
              <a:buSzPct val="80000"/>
            </a:pPr>
            <a:r>
              <a:rPr lang="en-US" dirty="0"/>
              <a:t>We have maintained:</a:t>
            </a:r>
          </a:p>
          <a:p>
            <a:pPr marL="285750" indent="-182880" defTabSz="914400">
              <a:lnSpc>
                <a:spcPct val="90000"/>
              </a:lnSpc>
              <a:spcBef>
                <a:spcPts val="1000"/>
              </a:spcBef>
              <a:buClr>
                <a:schemeClr val="tx1"/>
              </a:buClr>
              <a:buSzPct val="80000"/>
              <a:buFont typeface="Wingdings" pitchFamily="2" charset="2"/>
              <a:buChar char=""/>
            </a:pPr>
            <a:r>
              <a:rPr lang="en-US" dirty="0"/>
              <a:t>All GLI Audit reports</a:t>
            </a:r>
          </a:p>
          <a:p>
            <a:pPr marL="285750" indent="-182880" defTabSz="914400">
              <a:lnSpc>
                <a:spcPct val="90000"/>
              </a:lnSpc>
              <a:spcBef>
                <a:spcPts val="1000"/>
              </a:spcBef>
              <a:buClr>
                <a:schemeClr val="tx1"/>
              </a:buClr>
              <a:buSzPct val="80000"/>
              <a:buFont typeface="Wingdings" pitchFamily="2" charset="2"/>
              <a:buChar char=""/>
            </a:pPr>
            <a:r>
              <a:rPr lang="en-US" dirty="0"/>
              <a:t>All the ORC Certification letters</a:t>
            </a:r>
          </a:p>
          <a:p>
            <a:pPr marL="285750" indent="-182880" defTabSz="914400">
              <a:lnSpc>
                <a:spcPct val="90000"/>
              </a:lnSpc>
              <a:spcBef>
                <a:spcPts val="1000"/>
              </a:spcBef>
              <a:buClr>
                <a:schemeClr val="tx1"/>
              </a:buClr>
              <a:buSzPct val="80000"/>
              <a:buFont typeface="Wingdings" pitchFamily="2" charset="2"/>
              <a:buChar char=""/>
            </a:pPr>
            <a:r>
              <a:rPr lang="en-US" dirty="0"/>
              <a:t>All emails approving the verification of the code added to the programs with GLI for each machine</a:t>
            </a:r>
          </a:p>
          <a:p>
            <a:pPr marL="285750" indent="-182880" defTabSz="914400">
              <a:lnSpc>
                <a:spcPct val="90000"/>
              </a:lnSpc>
              <a:spcBef>
                <a:spcPts val="1000"/>
              </a:spcBef>
              <a:buClr>
                <a:schemeClr val="tx1"/>
              </a:buClr>
              <a:buSzPct val="80000"/>
              <a:buFont typeface="Wingdings" pitchFamily="2" charset="2"/>
              <a:buChar char=""/>
            </a:pPr>
            <a:r>
              <a:rPr lang="en-US" dirty="0"/>
              <a:t>All third-party tote reports</a:t>
            </a:r>
          </a:p>
          <a:p>
            <a:pPr marL="285750" indent="-182880" defTabSz="914400">
              <a:lnSpc>
                <a:spcPct val="90000"/>
              </a:lnSpc>
              <a:spcBef>
                <a:spcPts val="1000"/>
              </a:spcBef>
              <a:buClr>
                <a:schemeClr val="tx1"/>
              </a:buClr>
              <a:buSzPct val="80000"/>
              <a:buFont typeface="Wingdings" pitchFamily="2" charset="2"/>
              <a:buChar char=""/>
            </a:pPr>
            <a:r>
              <a:rPr lang="en-US" dirty="0"/>
              <a:t>All daily fee reports</a:t>
            </a:r>
          </a:p>
          <a:p>
            <a:pPr marL="285750" indent="-182880" defTabSz="914400">
              <a:lnSpc>
                <a:spcPct val="90000"/>
              </a:lnSpc>
              <a:spcBef>
                <a:spcPts val="1000"/>
              </a:spcBef>
              <a:buClr>
                <a:schemeClr val="tx1"/>
              </a:buClr>
              <a:buSzPct val="80000"/>
              <a:buFont typeface="Wingdings" pitchFamily="2" charset="2"/>
              <a:buChar char=""/>
            </a:pPr>
            <a:r>
              <a:rPr lang="en-US" dirty="0"/>
              <a:t>All tax verification forms</a:t>
            </a:r>
          </a:p>
          <a:p>
            <a:pPr defTabSz="914400">
              <a:lnSpc>
                <a:spcPct val="90000"/>
              </a:lnSpc>
              <a:spcBef>
                <a:spcPts val="1000"/>
              </a:spcBef>
              <a:buClr>
                <a:schemeClr val="tx1"/>
              </a:buClr>
              <a:buSzPct val="80000"/>
            </a:pPr>
            <a:r>
              <a:rPr lang="en-US" dirty="0"/>
              <a:t>For clarification, the SOS Audit stated they did not evaluate the Historic Horse Racing audit process that was used at Portland Meadows - not that it was unacceptable. </a:t>
            </a:r>
          </a:p>
        </p:txBody>
      </p:sp>
    </p:spTree>
    <p:extLst>
      <p:ext uri="{BB962C8B-B14F-4D97-AF65-F5344CB8AC3E}">
        <p14:creationId xmlns:p14="http://schemas.microsoft.com/office/powerpoint/2010/main" val="18238162"/>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3E75778-8865-451E-A418-58B337FE5B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useBgFill="1">
        <p:nvSpPr>
          <p:cNvPr id="9" name="Rectangle 8">
            <a:extLst>
              <a:ext uri="{FF2B5EF4-FFF2-40B4-BE49-F238E27FC236}">
                <a16:creationId xmlns:a16="http://schemas.microsoft.com/office/drawing/2014/main" id="{CB972422-B794-4FA8-BCC6-BAF6938A1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DED14417-E696-6516-68F4-2871F1A71061}"/>
              </a:ext>
            </a:extLst>
          </p:cNvPr>
          <p:cNvSpPr txBox="1"/>
          <p:nvPr/>
        </p:nvSpPr>
        <p:spPr>
          <a:xfrm>
            <a:off x="4378000" y="2167391"/>
            <a:ext cx="6280927" cy="2523219"/>
          </a:xfrm>
          <a:prstGeom prst="rect">
            <a:avLst/>
          </a:prstGeom>
        </p:spPr>
        <p:txBody>
          <a:bodyPr vert="horz" lIns="91440" tIns="45720" rIns="91440" bIns="45720" rtlCol="0" anchor="ctr">
            <a:normAutofit/>
          </a:bodyPr>
          <a:lstStyle/>
          <a:p>
            <a:pPr defTabSz="914400">
              <a:lnSpc>
                <a:spcPct val="80000"/>
              </a:lnSpc>
              <a:spcBef>
                <a:spcPct val="0"/>
              </a:spcBef>
              <a:spcAft>
                <a:spcPts val="600"/>
              </a:spcAft>
            </a:pPr>
            <a:r>
              <a:rPr lang="en-US" sz="4400" cap="all" spc="150" dirty="0">
                <a:solidFill>
                  <a:schemeClr val="tx2"/>
                </a:solidFill>
                <a:latin typeface="+mj-lt"/>
                <a:ea typeface="+mj-ea"/>
                <a:cs typeface="+mj-cs"/>
              </a:rPr>
              <a:t>Questions?</a:t>
            </a:r>
          </a:p>
        </p:txBody>
      </p:sp>
      <p:sp>
        <p:nvSpPr>
          <p:cNvPr id="11" name="Rectangle 10">
            <a:extLst>
              <a:ext uri="{FF2B5EF4-FFF2-40B4-BE49-F238E27FC236}">
                <a16:creationId xmlns:a16="http://schemas.microsoft.com/office/drawing/2014/main" id="{89DE9E2B-5611-49C8-862E-AD4D43A8AA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5668" cy="482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cxnSp>
        <p:nvCxnSpPr>
          <p:cNvPr id="13" name="Straight Connector 12">
            <a:extLst>
              <a:ext uri="{FF2B5EF4-FFF2-40B4-BE49-F238E27FC236}">
                <a16:creationId xmlns:a16="http://schemas.microsoft.com/office/drawing/2014/main" id="{5296EC4F-8732-481B-94CB-C98E4EF297F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9935" y="1836869"/>
            <a:ext cx="0" cy="3184263"/>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519C7155-1644-4C60-B0B5-32B1800D60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75400"/>
            <a:ext cx="12195668" cy="482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929244324"/>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F9F5EB8-AB42-47FD-8F4A-176C0A4B1B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2059012"/>
            <a:ext cx="12188952"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useBgFill="1">
        <p:nvSpPr>
          <p:cNvPr id="11" name="Rectangle 10">
            <a:extLst>
              <a:ext uri="{FF2B5EF4-FFF2-40B4-BE49-F238E27FC236}">
                <a16:creationId xmlns:a16="http://schemas.microsoft.com/office/drawing/2014/main" id="{308C62A5-215B-4561-8666-34BB1783AD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DDCD1C22-4E4A-4D76-8D62-1E6BE37A13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3657600"/>
            <a:ext cx="12188952"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sp>
        <p:nvSpPr>
          <p:cNvPr id="2" name="Title 1">
            <a:extLst>
              <a:ext uri="{FF2B5EF4-FFF2-40B4-BE49-F238E27FC236}">
                <a16:creationId xmlns:a16="http://schemas.microsoft.com/office/drawing/2014/main" id="{4E73DD34-F4C3-E221-1B09-8EB9DD769417}"/>
              </a:ext>
            </a:extLst>
          </p:cNvPr>
          <p:cNvSpPr>
            <a:spLocks noGrp="1"/>
          </p:cNvSpPr>
          <p:nvPr>
            <p:ph type="title"/>
          </p:nvPr>
        </p:nvSpPr>
        <p:spPr>
          <a:xfrm>
            <a:off x="1089892" y="3541883"/>
            <a:ext cx="10510982" cy="1944517"/>
          </a:xfrm>
        </p:spPr>
        <p:txBody>
          <a:bodyPr vert="horz" lIns="91440" tIns="45720" rIns="91440" bIns="45720" rtlCol="0" anchor="b">
            <a:noAutofit/>
          </a:bodyPr>
          <a:lstStyle/>
          <a:p>
            <a:pPr defTabSz="786384">
              <a:lnSpc>
                <a:spcPct val="90000"/>
              </a:lnSpc>
            </a:pPr>
            <a:r>
              <a:rPr lang="en-US" sz="2800" b="0" kern="1200" cap="all" spc="129" baseline="0" dirty="0">
                <a:solidFill>
                  <a:schemeClr val="bg1"/>
                </a:solidFill>
                <a:latin typeface="+mj-lt"/>
                <a:ea typeface="+mj-ea"/>
                <a:cs typeface="+mj-cs"/>
              </a:rPr>
              <a:t>1. Add requirement(s), either in policy or rule to evaluate, new and changes to, game and wagering operations to ensure there is no conflict with state constitution and statute</a:t>
            </a:r>
            <a:endParaRPr lang="en-US" sz="2800" dirty="0">
              <a:solidFill>
                <a:schemeClr val="bg1"/>
              </a:solidFill>
            </a:endParaRPr>
          </a:p>
        </p:txBody>
      </p:sp>
      <p:sp>
        <p:nvSpPr>
          <p:cNvPr id="3" name="TextBox 2">
            <a:extLst>
              <a:ext uri="{FF2B5EF4-FFF2-40B4-BE49-F238E27FC236}">
                <a16:creationId xmlns:a16="http://schemas.microsoft.com/office/drawing/2014/main" id="{9702D9AD-11C9-E3E5-255B-8A9855B76116}"/>
              </a:ext>
            </a:extLst>
          </p:cNvPr>
          <p:cNvSpPr txBox="1"/>
          <p:nvPr/>
        </p:nvSpPr>
        <p:spPr>
          <a:xfrm>
            <a:off x="2056645" y="1885910"/>
            <a:ext cx="8247311" cy="568745"/>
          </a:xfrm>
          <a:prstGeom prst="rect">
            <a:avLst/>
          </a:prstGeom>
          <a:noFill/>
        </p:spPr>
        <p:txBody>
          <a:bodyPr wrap="square" rtlCol="0">
            <a:spAutoFit/>
          </a:bodyPr>
          <a:lstStyle/>
          <a:p>
            <a:pPr defTabSz="393192">
              <a:spcAft>
                <a:spcPts val="600"/>
              </a:spcAft>
            </a:pPr>
            <a:r>
              <a:rPr lang="en-US" sz="3096" b="1" kern="1200" dirty="0">
                <a:solidFill>
                  <a:schemeClr val="tx1"/>
                </a:solidFill>
                <a:latin typeface="+mn-lt"/>
                <a:ea typeface="+mn-ea"/>
                <a:cs typeface="+mn-cs"/>
              </a:rPr>
              <a:t>SOS Audit Recommendations to the ORC</a:t>
            </a:r>
            <a:endParaRPr lang="en-US" sz="3600" b="1" dirty="0"/>
          </a:p>
        </p:txBody>
      </p:sp>
      <p:pic>
        <p:nvPicPr>
          <p:cNvPr id="4" name="Picture 3">
            <a:extLst>
              <a:ext uri="{FF2B5EF4-FFF2-40B4-BE49-F238E27FC236}">
                <a16:creationId xmlns:a16="http://schemas.microsoft.com/office/drawing/2014/main" id="{9CA87BB5-405D-F416-7E44-649039D46927}"/>
              </a:ext>
            </a:extLst>
          </p:cNvPr>
          <p:cNvPicPr>
            <a:picLocks noChangeAspect="1"/>
          </p:cNvPicPr>
          <p:nvPr/>
        </p:nvPicPr>
        <p:blipFill>
          <a:blip r:embed="rId2"/>
          <a:stretch>
            <a:fillRect/>
          </a:stretch>
        </p:blipFill>
        <p:spPr>
          <a:xfrm>
            <a:off x="10076505" y="6278830"/>
            <a:ext cx="2115495" cy="579170"/>
          </a:xfrm>
          <a:prstGeom prst="rect">
            <a:avLst/>
          </a:prstGeom>
        </p:spPr>
      </p:pic>
    </p:spTree>
    <p:extLst>
      <p:ext uri="{BB962C8B-B14F-4D97-AF65-F5344CB8AC3E}">
        <p14:creationId xmlns:p14="http://schemas.microsoft.com/office/powerpoint/2010/main" val="4030266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extBox 2">
            <a:extLst>
              <a:ext uri="{FF2B5EF4-FFF2-40B4-BE49-F238E27FC236}">
                <a16:creationId xmlns:a16="http://schemas.microsoft.com/office/drawing/2014/main" id="{59EEE518-8E37-ED14-3425-40D20F84DC77}"/>
              </a:ext>
            </a:extLst>
          </p:cNvPr>
          <p:cNvGraphicFramePr/>
          <p:nvPr>
            <p:extLst>
              <p:ext uri="{D42A27DB-BD31-4B8C-83A1-F6EECF244321}">
                <p14:modId xmlns:p14="http://schemas.microsoft.com/office/powerpoint/2010/main" val="3026510685"/>
              </p:ext>
            </p:extLst>
          </p:nvPr>
        </p:nvGraphicFramePr>
        <p:xfrm>
          <a:off x="616075" y="697781"/>
          <a:ext cx="5614987" cy="4773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1FFA80E5-89D6-6945-E8E2-8BAAA4B5DEF2}"/>
              </a:ext>
            </a:extLst>
          </p:cNvPr>
          <p:cNvSpPr txBox="1"/>
          <p:nvPr/>
        </p:nvSpPr>
        <p:spPr>
          <a:xfrm>
            <a:off x="1535501" y="4879409"/>
            <a:ext cx="4371441" cy="307777"/>
          </a:xfrm>
          <a:prstGeom prst="rect">
            <a:avLst/>
          </a:prstGeom>
          <a:noFill/>
        </p:spPr>
        <p:txBody>
          <a:bodyPr wrap="square" rtlCol="0">
            <a:spAutoFit/>
          </a:bodyPr>
          <a:lstStyle/>
          <a:p>
            <a:r>
              <a:rPr lang="en-US" sz="1400" dirty="0"/>
              <a:t>Continuous annual review of process and rules</a:t>
            </a:r>
          </a:p>
        </p:txBody>
      </p:sp>
      <p:pic>
        <p:nvPicPr>
          <p:cNvPr id="8" name="Picture 7">
            <a:extLst>
              <a:ext uri="{FF2B5EF4-FFF2-40B4-BE49-F238E27FC236}">
                <a16:creationId xmlns:a16="http://schemas.microsoft.com/office/drawing/2014/main" id="{A2CE5981-84F6-2EEA-BC49-6E89265CBDCE}"/>
              </a:ext>
            </a:extLst>
          </p:cNvPr>
          <p:cNvPicPr>
            <a:picLocks noChangeAspect="1"/>
          </p:cNvPicPr>
          <p:nvPr/>
        </p:nvPicPr>
        <p:blipFill>
          <a:blip r:embed="rId7"/>
          <a:stretch>
            <a:fillRect/>
          </a:stretch>
        </p:blipFill>
        <p:spPr>
          <a:xfrm>
            <a:off x="7150488" y="3433143"/>
            <a:ext cx="3213649" cy="1718808"/>
          </a:xfrm>
          <a:prstGeom prst="rect">
            <a:avLst/>
          </a:prstGeom>
        </p:spPr>
      </p:pic>
      <p:pic>
        <p:nvPicPr>
          <p:cNvPr id="30" name="Picture 29">
            <a:extLst>
              <a:ext uri="{FF2B5EF4-FFF2-40B4-BE49-F238E27FC236}">
                <a16:creationId xmlns:a16="http://schemas.microsoft.com/office/drawing/2014/main" id="{2D0767E4-A381-8DCB-B7F9-CC393FEF5489}"/>
              </a:ext>
            </a:extLst>
          </p:cNvPr>
          <p:cNvPicPr>
            <a:picLocks noChangeAspect="1"/>
          </p:cNvPicPr>
          <p:nvPr/>
        </p:nvPicPr>
        <p:blipFill>
          <a:blip r:embed="rId8"/>
          <a:stretch>
            <a:fillRect/>
          </a:stretch>
        </p:blipFill>
        <p:spPr>
          <a:xfrm>
            <a:off x="7084391" y="1303846"/>
            <a:ext cx="3700359" cy="1718808"/>
          </a:xfrm>
          <a:prstGeom prst="rect">
            <a:avLst/>
          </a:prstGeom>
        </p:spPr>
      </p:pic>
      <p:pic>
        <p:nvPicPr>
          <p:cNvPr id="2" name="Picture 1">
            <a:extLst>
              <a:ext uri="{FF2B5EF4-FFF2-40B4-BE49-F238E27FC236}">
                <a16:creationId xmlns:a16="http://schemas.microsoft.com/office/drawing/2014/main" id="{D55D1DC8-087F-BDCA-1F3F-ECBA6ACAA3AE}"/>
              </a:ext>
            </a:extLst>
          </p:cNvPr>
          <p:cNvPicPr>
            <a:picLocks noChangeAspect="1"/>
          </p:cNvPicPr>
          <p:nvPr/>
        </p:nvPicPr>
        <p:blipFill>
          <a:blip r:embed="rId9"/>
          <a:stretch>
            <a:fillRect/>
          </a:stretch>
        </p:blipFill>
        <p:spPr>
          <a:xfrm>
            <a:off x="9739223" y="6133189"/>
            <a:ext cx="2091055" cy="576546"/>
          </a:xfrm>
          <a:prstGeom prst="rect">
            <a:avLst/>
          </a:prstGeom>
        </p:spPr>
      </p:pic>
    </p:spTree>
    <p:extLst>
      <p:ext uri="{BB962C8B-B14F-4D97-AF65-F5344CB8AC3E}">
        <p14:creationId xmlns:p14="http://schemas.microsoft.com/office/powerpoint/2010/main" val="2967037263"/>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8">
            <a:extLst>
              <a:ext uri="{FF2B5EF4-FFF2-40B4-BE49-F238E27FC236}">
                <a16:creationId xmlns:a16="http://schemas.microsoft.com/office/drawing/2014/main" id="{4025239F-A6FB-43A8-BD4A-3FB7C0B48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1" name="Rectangle 10">
            <a:extLst>
              <a:ext uri="{FF2B5EF4-FFF2-40B4-BE49-F238E27FC236}">
                <a16:creationId xmlns:a16="http://schemas.microsoft.com/office/drawing/2014/main" id="{4521E245-781E-4267-8028-1813702472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78120" cy="6857999"/>
          </a:xfrm>
          <a:prstGeom prst="rect">
            <a:avLst/>
          </a:prstGeom>
          <a:solidFill>
            <a:schemeClr val="bg1"/>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dirty="0">
              <a:solidFill>
                <a:schemeClr val="bg2"/>
              </a:solidFill>
            </a:endParaRPr>
          </a:p>
        </p:txBody>
      </p:sp>
      <p:pic>
        <p:nvPicPr>
          <p:cNvPr id="4" name="Picture 3">
            <a:extLst>
              <a:ext uri="{FF2B5EF4-FFF2-40B4-BE49-F238E27FC236}">
                <a16:creationId xmlns:a16="http://schemas.microsoft.com/office/drawing/2014/main" id="{CAC7EDE5-94DB-A7D2-6C91-2499B5FC1958}"/>
              </a:ext>
            </a:extLst>
          </p:cNvPr>
          <p:cNvPicPr>
            <a:picLocks noChangeAspect="1"/>
          </p:cNvPicPr>
          <p:nvPr/>
        </p:nvPicPr>
        <p:blipFill>
          <a:blip r:embed="rId2"/>
          <a:stretch>
            <a:fillRect/>
          </a:stretch>
        </p:blipFill>
        <p:spPr>
          <a:xfrm>
            <a:off x="1906494" y="1834508"/>
            <a:ext cx="4159360" cy="4169784"/>
          </a:xfrm>
          <a:prstGeom prst="rect">
            <a:avLst/>
          </a:prstGeom>
        </p:spPr>
      </p:pic>
      <p:sp>
        <p:nvSpPr>
          <p:cNvPr id="13" name="Rectangle 12">
            <a:extLst>
              <a:ext uri="{FF2B5EF4-FFF2-40B4-BE49-F238E27FC236}">
                <a16:creationId xmlns:a16="http://schemas.microsoft.com/office/drawing/2014/main" id="{E0D6FA1A-9067-4A57-8B52-D76529106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8121" y="0"/>
            <a:ext cx="40138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214E7273-D54E-4C05-B07D-FEF35FDAB6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8120" y="163629"/>
            <a:ext cx="4013880" cy="16747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CC533219-7DA1-F39A-7EBE-7EC915A45780}"/>
              </a:ext>
            </a:extLst>
          </p:cNvPr>
          <p:cNvSpPr txBox="1"/>
          <p:nvPr/>
        </p:nvSpPr>
        <p:spPr>
          <a:xfrm>
            <a:off x="8499853" y="2160158"/>
            <a:ext cx="3041972" cy="4050989"/>
          </a:xfrm>
          <a:prstGeom prst="rect">
            <a:avLst/>
          </a:prstGeom>
        </p:spPr>
        <p:txBody>
          <a:bodyPr vert="horz" lIns="91440" tIns="45720" rIns="91440" bIns="45720" rtlCol="0">
            <a:normAutofit lnSpcReduction="10000"/>
          </a:bodyPr>
          <a:lstStyle/>
          <a:p>
            <a:pPr defTabSz="914400">
              <a:lnSpc>
                <a:spcPct val="90000"/>
              </a:lnSpc>
              <a:spcBef>
                <a:spcPts val="1000"/>
              </a:spcBef>
              <a:buClr>
                <a:schemeClr val="tx1"/>
              </a:buClr>
              <a:buSzPct val="80000"/>
            </a:pPr>
            <a:r>
              <a:rPr lang="en-US" sz="2000" dirty="0">
                <a:solidFill>
                  <a:schemeClr val="bg1"/>
                </a:solidFill>
                <a:effectLst/>
              </a:rPr>
              <a:t>In addition, the Assistant Attorney General at the Department of Justice has been directed on our behalf to assess and confirm that the current licensees comply with </a:t>
            </a:r>
            <a:r>
              <a:rPr lang="en-US" sz="2000" dirty="0">
                <a:solidFill>
                  <a:schemeClr val="bg1"/>
                </a:solidFill>
              </a:rPr>
              <a:t>Oregon</a:t>
            </a:r>
            <a:r>
              <a:rPr lang="en-US" sz="2000" dirty="0">
                <a:solidFill>
                  <a:schemeClr val="bg1"/>
                </a:solidFill>
                <a:effectLst/>
              </a:rPr>
              <a:t> statutes and the  constitution.  </a:t>
            </a:r>
          </a:p>
          <a:p>
            <a:pPr defTabSz="914400">
              <a:lnSpc>
                <a:spcPct val="90000"/>
              </a:lnSpc>
              <a:spcBef>
                <a:spcPts val="1000"/>
              </a:spcBef>
              <a:buClr>
                <a:schemeClr val="tx1"/>
              </a:buClr>
              <a:buSzPct val="80000"/>
            </a:pPr>
            <a:endParaRPr lang="en-US" sz="2000" dirty="0">
              <a:solidFill>
                <a:schemeClr val="bg1"/>
              </a:solidFill>
              <a:effectLst/>
            </a:endParaRPr>
          </a:p>
          <a:p>
            <a:pPr defTabSz="914400">
              <a:lnSpc>
                <a:spcPct val="90000"/>
              </a:lnSpc>
              <a:spcBef>
                <a:spcPts val="1000"/>
              </a:spcBef>
              <a:buClr>
                <a:schemeClr val="tx1"/>
              </a:buClr>
              <a:buSzPct val="80000"/>
            </a:pPr>
            <a:r>
              <a:rPr lang="en-US" sz="2000" dirty="0">
                <a:solidFill>
                  <a:schemeClr val="bg1"/>
                </a:solidFill>
                <a:effectLst/>
              </a:rPr>
              <a:t>Since the release of the SOS audit, we have had four meetings with our Assistant Attorney General (AAG) on this subject.</a:t>
            </a:r>
            <a:endParaRPr lang="en-US" sz="2000" dirty="0">
              <a:solidFill>
                <a:schemeClr val="bg1"/>
              </a:solidFill>
            </a:endParaRPr>
          </a:p>
        </p:txBody>
      </p:sp>
    </p:spTree>
    <p:extLst>
      <p:ext uri="{BB962C8B-B14F-4D97-AF65-F5344CB8AC3E}">
        <p14:creationId xmlns:p14="http://schemas.microsoft.com/office/powerpoint/2010/main" val="2303023969"/>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18">
            <a:extLst>
              <a:ext uri="{FF2B5EF4-FFF2-40B4-BE49-F238E27FC236}">
                <a16:creationId xmlns:a16="http://schemas.microsoft.com/office/drawing/2014/main" id="{049D8DFA-139C-473F-838D-D33ABE8856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useBgFill="1">
        <p:nvSpPr>
          <p:cNvPr id="28" name="Rectangle 20">
            <a:extLst>
              <a:ext uri="{FF2B5EF4-FFF2-40B4-BE49-F238E27FC236}">
                <a16:creationId xmlns:a16="http://schemas.microsoft.com/office/drawing/2014/main" id="{CB972422-B794-4FA8-BCC6-BAF6938A1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AA882018-53DA-4BB4-C96A-EC034C9360B5}"/>
              </a:ext>
            </a:extLst>
          </p:cNvPr>
          <p:cNvSpPr txBox="1"/>
          <p:nvPr/>
        </p:nvSpPr>
        <p:spPr>
          <a:xfrm>
            <a:off x="643467" y="1325880"/>
            <a:ext cx="3089437" cy="4206240"/>
          </a:xfrm>
          <a:prstGeom prst="rect">
            <a:avLst/>
          </a:prstGeom>
        </p:spPr>
        <p:txBody>
          <a:bodyPr vert="horz" lIns="91440" tIns="45720" rIns="91440" bIns="45720" rtlCol="0" anchor="ctr">
            <a:normAutofit/>
          </a:bodyPr>
          <a:lstStyle/>
          <a:p>
            <a:pPr marL="0" marR="0" lvl="0" indent="0" algn="r" defTabSz="914400" fontAlgn="auto">
              <a:lnSpc>
                <a:spcPct val="85000"/>
              </a:lnSpc>
              <a:spcBef>
                <a:spcPct val="0"/>
              </a:spcBef>
              <a:spcAft>
                <a:spcPts val="600"/>
              </a:spcAft>
              <a:buClrTx/>
              <a:buSzTx/>
              <a:tabLst/>
              <a:defRPr/>
            </a:pPr>
            <a:r>
              <a:rPr kumimoji="0" lang="en-US" sz="2800" b="1" i="0" u="none" strike="noStrike" cap="all" spc="0" normalizeH="0" noProof="0" dirty="0">
                <a:ln>
                  <a:noFill/>
                </a:ln>
                <a:effectLst/>
                <a:uLnTx/>
                <a:uFillTx/>
                <a:latin typeface="+mj-lt"/>
                <a:ea typeface="+mj-ea"/>
                <a:cs typeface="+mj-cs"/>
              </a:rPr>
              <a:t>SOS Audit Recommendations to the ORC</a:t>
            </a:r>
          </a:p>
        </p:txBody>
      </p:sp>
      <p:sp>
        <p:nvSpPr>
          <p:cNvPr id="29" name="Rectangle 22">
            <a:extLst>
              <a:ext uri="{FF2B5EF4-FFF2-40B4-BE49-F238E27FC236}">
                <a16:creationId xmlns:a16="http://schemas.microsoft.com/office/drawing/2014/main" id="{89DE9E2B-5611-49C8-862E-AD4D43A8AA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5668" cy="482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cxnSp>
        <p:nvCxnSpPr>
          <p:cNvPr id="25" name="Straight Connector 24">
            <a:extLst>
              <a:ext uri="{FF2B5EF4-FFF2-40B4-BE49-F238E27FC236}">
                <a16:creationId xmlns:a16="http://schemas.microsoft.com/office/drawing/2014/main" id="{5296EC4F-8732-481B-94CB-C98E4EF297F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9935" y="1836869"/>
            <a:ext cx="0" cy="318426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6AD965DF-7EA0-3488-E37F-3B8B52877557}"/>
              </a:ext>
            </a:extLst>
          </p:cNvPr>
          <p:cNvSpPr txBox="1"/>
          <p:nvPr/>
        </p:nvSpPr>
        <p:spPr>
          <a:xfrm>
            <a:off x="4381668" y="1126067"/>
            <a:ext cx="6605331" cy="4605866"/>
          </a:xfrm>
          <a:prstGeom prst="rect">
            <a:avLst/>
          </a:prstGeom>
        </p:spPr>
        <p:txBody>
          <a:bodyPr vert="horz" lIns="91440" tIns="45720" rIns="91440" bIns="45720" rtlCol="0" anchor="ctr">
            <a:normAutofit/>
          </a:bodyPr>
          <a:lstStyle/>
          <a:p>
            <a:pPr marR="0" lvl="0" defTabSz="914400">
              <a:lnSpc>
                <a:spcPct val="90000"/>
              </a:lnSpc>
              <a:spcBef>
                <a:spcPts val="1000"/>
              </a:spcBef>
              <a:buClr>
                <a:schemeClr val="tx1"/>
              </a:buClr>
              <a:buSzPct val="80000"/>
              <a:tabLst>
                <a:tab pos="228600" algn="l"/>
                <a:tab pos="457200" algn="l"/>
              </a:tabLst>
            </a:pPr>
            <a:r>
              <a:rPr lang="en-US" sz="2400" dirty="0">
                <a:effectLst/>
              </a:rPr>
              <a:t>2.  Enhance rules and develop policies and procedures for allocating and reviewing the use of Alternative Deposit Wagering hub funds.</a:t>
            </a:r>
          </a:p>
        </p:txBody>
      </p:sp>
      <p:sp>
        <p:nvSpPr>
          <p:cNvPr id="27" name="Rectangle 26">
            <a:extLst>
              <a:ext uri="{FF2B5EF4-FFF2-40B4-BE49-F238E27FC236}">
                <a16:creationId xmlns:a16="http://schemas.microsoft.com/office/drawing/2014/main" id="{519C7155-1644-4C60-B0B5-32B1800D60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75400"/>
            <a:ext cx="12195668" cy="482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pic>
        <p:nvPicPr>
          <p:cNvPr id="2" name="Picture 1">
            <a:extLst>
              <a:ext uri="{FF2B5EF4-FFF2-40B4-BE49-F238E27FC236}">
                <a16:creationId xmlns:a16="http://schemas.microsoft.com/office/drawing/2014/main" id="{D44A94D6-6CCA-1009-8DA8-8A2CE6B343B8}"/>
              </a:ext>
            </a:extLst>
          </p:cNvPr>
          <p:cNvPicPr>
            <a:picLocks noChangeAspect="1"/>
          </p:cNvPicPr>
          <p:nvPr/>
        </p:nvPicPr>
        <p:blipFill>
          <a:blip r:embed="rId2"/>
          <a:stretch>
            <a:fillRect/>
          </a:stretch>
        </p:blipFill>
        <p:spPr>
          <a:xfrm>
            <a:off x="10261600" y="5663592"/>
            <a:ext cx="1698343" cy="468267"/>
          </a:xfrm>
          <a:prstGeom prst="rect">
            <a:avLst/>
          </a:prstGeom>
        </p:spPr>
      </p:pic>
    </p:spTree>
    <p:extLst>
      <p:ext uri="{BB962C8B-B14F-4D97-AF65-F5344CB8AC3E}">
        <p14:creationId xmlns:p14="http://schemas.microsoft.com/office/powerpoint/2010/main" val="1065160061"/>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383374D-9EA7-4E1A-B621-AC981791C8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useBgFill="1">
        <p:nvSpPr>
          <p:cNvPr id="12" name="Rectangle 11">
            <a:extLst>
              <a:ext uri="{FF2B5EF4-FFF2-40B4-BE49-F238E27FC236}">
                <a16:creationId xmlns:a16="http://schemas.microsoft.com/office/drawing/2014/main" id="{07D0AF04-4ECC-44D9-93BA-F32A480C77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BA51945D-2210-4FFD-939B-FAB06B9F8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3" y="4585560"/>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extBox 1">
            <a:extLst>
              <a:ext uri="{FF2B5EF4-FFF2-40B4-BE49-F238E27FC236}">
                <a16:creationId xmlns:a16="http://schemas.microsoft.com/office/drawing/2014/main" id="{3D30947B-14F3-D97E-3F28-8A6C91895E92}"/>
              </a:ext>
            </a:extLst>
          </p:cNvPr>
          <p:cNvSpPr txBox="1"/>
          <p:nvPr/>
        </p:nvSpPr>
        <p:spPr>
          <a:xfrm>
            <a:off x="1202919" y="4674398"/>
            <a:ext cx="9784080" cy="1508760"/>
          </a:xfrm>
          <a:prstGeom prst="rect">
            <a:avLst/>
          </a:prstGeom>
        </p:spPr>
        <p:txBody>
          <a:bodyPr vert="horz" lIns="91440" tIns="45720" rIns="91440" bIns="45720" rtlCol="0" anchor="ctr">
            <a:normAutofit/>
          </a:bodyPr>
          <a:lstStyle/>
          <a:p>
            <a:pPr defTabSz="914400">
              <a:lnSpc>
                <a:spcPct val="85000"/>
              </a:lnSpc>
              <a:spcBef>
                <a:spcPct val="0"/>
              </a:spcBef>
              <a:spcAft>
                <a:spcPts val="600"/>
              </a:spcAft>
            </a:pPr>
            <a:r>
              <a:rPr lang="en-US" sz="4000" cap="all" dirty="0">
                <a:solidFill>
                  <a:schemeClr val="bg2"/>
                </a:solidFill>
                <a:latin typeface="+mj-lt"/>
                <a:ea typeface="+mj-ea"/>
                <a:cs typeface="+mj-cs"/>
              </a:rPr>
              <a:t>Before the SOS Audit was official, ORC Staff had already acted.</a:t>
            </a:r>
          </a:p>
        </p:txBody>
      </p:sp>
      <p:pic>
        <p:nvPicPr>
          <p:cNvPr id="3" name="Picture 2">
            <a:extLst>
              <a:ext uri="{FF2B5EF4-FFF2-40B4-BE49-F238E27FC236}">
                <a16:creationId xmlns:a16="http://schemas.microsoft.com/office/drawing/2014/main" id="{632A9AE4-DD87-2850-970A-F43DE1EBE988}"/>
              </a:ext>
            </a:extLst>
          </p:cNvPr>
          <p:cNvPicPr>
            <a:picLocks noChangeAspect="1"/>
          </p:cNvPicPr>
          <p:nvPr/>
        </p:nvPicPr>
        <p:blipFill>
          <a:blip r:embed="rId2"/>
          <a:stretch>
            <a:fillRect/>
          </a:stretch>
        </p:blipFill>
        <p:spPr>
          <a:xfrm>
            <a:off x="10139581" y="6273445"/>
            <a:ext cx="1694835" cy="469433"/>
          </a:xfrm>
          <a:prstGeom prst="rect">
            <a:avLst/>
          </a:prstGeom>
        </p:spPr>
      </p:pic>
      <p:graphicFrame>
        <p:nvGraphicFramePr>
          <p:cNvPr id="5" name="TextBox 2">
            <a:extLst>
              <a:ext uri="{FF2B5EF4-FFF2-40B4-BE49-F238E27FC236}">
                <a16:creationId xmlns:a16="http://schemas.microsoft.com/office/drawing/2014/main" id="{DAE10048-1649-2EC8-31C7-12A2D76E7300}"/>
              </a:ext>
            </a:extLst>
          </p:cNvPr>
          <p:cNvGraphicFramePr/>
          <p:nvPr>
            <p:extLst>
              <p:ext uri="{D42A27DB-BD31-4B8C-83A1-F6EECF244321}">
                <p14:modId xmlns:p14="http://schemas.microsoft.com/office/powerpoint/2010/main" val="152426494"/>
              </p:ext>
            </p:extLst>
          </p:nvPr>
        </p:nvGraphicFramePr>
        <p:xfrm>
          <a:off x="1203325" y="643466"/>
          <a:ext cx="9783763" cy="32986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20280175"/>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49D8DFA-139C-473F-838D-D33ABE8856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useBgFill="1">
        <p:nvSpPr>
          <p:cNvPr id="10" name="Rectangle 9">
            <a:extLst>
              <a:ext uri="{FF2B5EF4-FFF2-40B4-BE49-F238E27FC236}">
                <a16:creationId xmlns:a16="http://schemas.microsoft.com/office/drawing/2014/main" id="{CB972422-B794-4FA8-BCC6-BAF6938A1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0CEF647F-0C82-EA32-00BA-59CF10661051}"/>
              </a:ext>
            </a:extLst>
          </p:cNvPr>
          <p:cNvSpPr txBox="1"/>
          <p:nvPr/>
        </p:nvSpPr>
        <p:spPr>
          <a:xfrm>
            <a:off x="643467" y="1325880"/>
            <a:ext cx="3089437" cy="4206240"/>
          </a:xfrm>
          <a:prstGeom prst="rect">
            <a:avLst/>
          </a:prstGeom>
        </p:spPr>
        <p:txBody>
          <a:bodyPr vert="horz" lIns="91440" tIns="45720" rIns="91440" bIns="45720" rtlCol="0" anchor="ctr">
            <a:normAutofit/>
          </a:bodyPr>
          <a:lstStyle/>
          <a:p>
            <a:pPr algn="r" defTabSz="914400">
              <a:lnSpc>
                <a:spcPct val="85000"/>
              </a:lnSpc>
              <a:spcBef>
                <a:spcPct val="0"/>
              </a:spcBef>
              <a:spcAft>
                <a:spcPts val="600"/>
              </a:spcAft>
            </a:pPr>
            <a:r>
              <a:rPr lang="en-US" sz="3200" cap="all" dirty="0">
                <a:solidFill>
                  <a:schemeClr val="tx2"/>
                </a:solidFill>
                <a:latin typeface="+mj-lt"/>
                <a:ea typeface="+mj-ea"/>
                <a:cs typeface="+mj-cs"/>
              </a:rPr>
              <a:t>Going Forward: Rules, Policies and Procedures </a:t>
            </a:r>
          </a:p>
        </p:txBody>
      </p:sp>
      <p:sp>
        <p:nvSpPr>
          <p:cNvPr id="12" name="Rectangle 11">
            <a:extLst>
              <a:ext uri="{FF2B5EF4-FFF2-40B4-BE49-F238E27FC236}">
                <a16:creationId xmlns:a16="http://schemas.microsoft.com/office/drawing/2014/main" id="{89DE9E2B-5611-49C8-862E-AD4D43A8AA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5668" cy="482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cxnSp>
        <p:nvCxnSpPr>
          <p:cNvPr id="14" name="Straight Connector 13">
            <a:extLst>
              <a:ext uri="{FF2B5EF4-FFF2-40B4-BE49-F238E27FC236}">
                <a16:creationId xmlns:a16="http://schemas.microsoft.com/office/drawing/2014/main" id="{5296EC4F-8732-481B-94CB-C98E4EF297F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9935" y="1836869"/>
            <a:ext cx="0" cy="3184263"/>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2166F226-8938-4B69-8263-EE8644FB23C5}"/>
              </a:ext>
            </a:extLst>
          </p:cNvPr>
          <p:cNvSpPr txBox="1"/>
          <p:nvPr/>
        </p:nvSpPr>
        <p:spPr>
          <a:xfrm>
            <a:off x="4381668" y="1126067"/>
            <a:ext cx="6605331" cy="4605866"/>
          </a:xfrm>
          <a:prstGeom prst="rect">
            <a:avLst/>
          </a:prstGeom>
        </p:spPr>
        <p:txBody>
          <a:bodyPr vert="horz" lIns="91440" tIns="45720" rIns="91440" bIns="45720" rtlCol="0" anchor="ctr">
            <a:normAutofit/>
          </a:bodyPr>
          <a:lstStyle/>
          <a:p>
            <a:pPr defTabSz="914400">
              <a:lnSpc>
                <a:spcPct val="90000"/>
              </a:lnSpc>
              <a:spcBef>
                <a:spcPts val="1000"/>
              </a:spcBef>
              <a:buClr>
                <a:schemeClr val="tx1"/>
              </a:buClr>
              <a:buSzPct val="80000"/>
            </a:pPr>
            <a:r>
              <a:rPr lang="en-US" sz="2400" dirty="0">
                <a:solidFill>
                  <a:schemeClr val="tx2"/>
                </a:solidFill>
              </a:rPr>
              <a:t>We have further filed an amendment to rules outlining our new requirements for hub fund accountability that is in process, including a fiscal advisory committee that will meet in a few weeks. In addition, we have created an audit assurance program and a robust application process. </a:t>
            </a:r>
          </a:p>
        </p:txBody>
      </p:sp>
      <p:sp>
        <p:nvSpPr>
          <p:cNvPr id="16" name="Rectangle 15">
            <a:extLst>
              <a:ext uri="{FF2B5EF4-FFF2-40B4-BE49-F238E27FC236}">
                <a16:creationId xmlns:a16="http://schemas.microsoft.com/office/drawing/2014/main" id="{519C7155-1644-4C60-B0B5-32B1800D60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75400"/>
            <a:ext cx="12195668" cy="482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3077166437"/>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4C9D52B-949E-48E0-A1D0-6043FCC496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useBgFill="1">
        <p:nvSpPr>
          <p:cNvPr id="16" name="Rectangle 15">
            <a:extLst>
              <a:ext uri="{FF2B5EF4-FFF2-40B4-BE49-F238E27FC236}">
                <a16:creationId xmlns:a16="http://schemas.microsoft.com/office/drawing/2014/main" id="{95C71647-6D51-40C0-A0A2-A2CDFA5BEF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5EC4B176-D20F-47D0-D343-9CB276306084}"/>
              </a:ext>
            </a:extLst>
          </p:cNvPr>
          <p:cNvSpPr txBox="1"/>
          <p:nvPr/>
        </p:nvSpPr>
        <p:spPr>
          <a:xfrm>
            <a:off x="1202919" y="2442230"/>
            <a:ext cx="9784080" cy="1065835"/>
          </a:xfrm>
          <a:prstGeom prst="rect">
            <a:avLst/>
          </a:prstGeom>
        </p:spPr>
        <p:txBody>
          <a:bodyPr vert="horz" lIns="91440" tIns="45720" rIns="91440" bIns="45720" rtlCol="0" anchor="ctr">
            <a:normAutofit/>
          </a:bodyPr>
          <a:lstStyle/>
          <a:p>
            <a:pPr defTabSz="914400">
              <a:lnSpc>
                <a:spcPct val="85000"/>
              </a:lnSpc>
              <a:spcBef>
                <a:spcPct val="0"/>
              </a:spcBef>
              <a:spcAft>
                <a:spcPts val="600"/>
              </a:spcAft>
            </a:pPr>
            <a:r>
              <a:rPr lang="en-US" sz="3200" b="1" cap="all" dirty="0">
                <a:solidFill>
                  <a:srgbClr val="FFFFFF"/>
                </a:solidFill>
                <a:latin typeface="+mj-lt"/>
                <a:ea typeface="+mj-ea"/>
                <a:cs typeface="+mj-cs"/>
              </a:rPr>
              <a:t>In addition to the rule changes ORC has:</a:t>
            </a:r>
          </a:p>
        </p:txBody>
      </p:sp>
      <p:sp>
        <p:nvSpPr>
          <p:cNvPr id="18" name="Rectangle 17">
            <a:extLst>
              <a:ext uri="{FF2B5EF4-FFF2-40B4-BE49-F238E27FC236}">
                <a16:creationId xmlns:a16="http://schemas.microsoft.com/office/drawing/2014/main" id="{8D175F04-7B52-4A32-B883-7B3443B2F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176109"/>
            <a:ext cx="12188952" cy="20900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0" name="Rectangle 19">
            <a:extLst>
              <a:ext uri="{FF2B5EF4-FFF2-40B4-BE49-F238E27FC236}">
                <a16:creationId xmlns:a16="http://schemas.microsoft.com/office/drawing/2014/main" id="{CA975B3A-5416-4D6C-82A1-58E57BE581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64502" y="437322"/>
            <a:ext cx="3047089" cy="1659835"/>
          </a:xfrm>
          <a:prstGeom prst="rect">
            <a:avLst/>
          </a:prstGeom>
          <a:noFill/>
          <a:ln w="50800">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09B5449E-93FD-8C3F-5A63-3677020061C2}"/>
              </a:ext>
            </a:extLst>
          </p:cNvPr>
          <p:cNvPicPr>
            <a:picLocks noChangeAspect="1"/>
          </p:cNvPicPr>
          <p:nvPr/>
        </p:nvPicPr>
        <p:blipFill>
          <a:blip r:embed="rId3"/>
          <a:stretch>
            <a:fillRect/>
          </a:stretch>
        </p:blipFill>
        <p:spPr>
          <a:xfrm>
            <a:off x="1945071" y="663735"/>
            <a:ext cx="1885949" cy="1207008"/>
          </a:xfrm>
          <a:prstGeom prst="rect">
            <a:avLst/>
          </a:prstGeom>
        </p:spPr>
      </p:pic>
      <p:sp>
        <p:nvSpPr>
          <p:cNvPr id="22" name="Rectangle 21">
            <a:extLst>
              <a:ext uri="{FF2B5EF4-FFF2-40B4-BE49-F238E27FC236}">
                <a16:creationId xmlns:a16="http://schemas.microsoft.com/office/drawing/2014/main" id="{043972B9-4DB3-4008-8D7D-88E1DE3B3A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456" y="437322"/>
            <a:ext cx="3047089" cy="1659835"/>
          </a:xfrm>
          <a:prstGeom prst="rect">
            <a:avLst/>
          </a:prstGeom>
          <a:noFill/>
          <a:ln w="50800">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233AE3C5-5029-D613-386A-849850E1FAA5}"/>
              </a:ext>
            </a:extLst>
          </p:cNvPr>
          <p:cNvPicPr>
            <a:picLocks noChangeAspect="1"/>
          </p:cNvPicPr>
          <p:nvPr/>
        </p:nvPicPr>
        <p:blipFill>
          <a:blip r:embed="rId4"/>
          <a:stretch>
            <a:fillRect/>
          </a:stretch>
        </p:blipFill>
        <p:spPr>
          <a:xfrm>
            <a:off x="5126515" y="663735"/>
            <a:ext cx="1938969" cy="1207008"/>
          </a:xfrm>
          <a:prstGeom prst="rect">
            <a:avLst/>
          </a:prstGeom>
        </p:spPr>
      </p:pic>
      <p:sp>
        <p:nvSpPr>
          <p:cNvPr id="24" name="Rectangle 23">
            <a:extLst>
              <a:ext uri="{FF2B5EF4-FFF2-40B4-BE49-F238E27FC236}">
                <a16:creationId xmlns:a16="http://schemas.microsoft.com/office/drawing/2014/main" id="{6B5FE4CD-CF9B-4DC6-9067-58D3DB22C2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80409" y="437322"/>
            <a:ext cx="3047089" cy="1659835"/>
          </a:xfrm>
          <a:prstGeom prst="rect">
            <a:avLst/>
          </a:prstGeom>
          <a:noFill/>
          <a:ln w="50800">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AFEEA980-EC20-20A2-D7D4-E4B5ABF0806E}"/>
              </a:ext>
            </a:extLst>
          </p:cNvPr>
          <p:cNvPicPr>
            <a:picLocks noChangeAspect="1"/>
          </p:cNvPicPr>
          <p:nvPr/>
        </p:nvPicPr>
        <p:blipFill>
          <a:blip r:embed="rId5"/>
          <a:stretch>
            <a:fillRect/>
          </a:stretch>
        </p:blipFill>
        <p:spPr>
          <a:xfrm>
            <a:off x="8072312" y="663735"/>
            <a:ext cx="2463282" cy="1207008"/>
          </a:xfrm>
          <a:prstGeom prst="rect">
            <a:avLst/>
          </a:prstGeom>
        </p:spPr>
      </p:pic>
      <p:sp>
        <p:nvSpPr>
          <p:cNvPr id="3" name="TextBox 2">
            <a:extLst>
              <a:ext uri="{FF2B5EF4-FFF2-40B4-BE49-F238E27FC236}">
                <a16:creationId xmlns:a16="http://schemas.microsoft.com/office/drawing/2014/main" id="{51483259-758C-1D3C-B1C2-6090F6AA4664}"/>
              </a:ext>
            </a:extLst>
          </p:cNvPr>
          <p:cNvSpPr txBox="1"/>
          <p:nvPr/>
        </p:nvSpPr>
        <p:spPr>
          <a:xfrm>
            <a:off x="1202919" y="3578087"/>
            <a:ext cx="9784080" cy="2639832"/>
          </a:xfrm>
          <a:prstGeom prst="rect">
            <a:avLst/>
          </a:prstGeom>
        </p:spPr>
        <p:txBody>
          <a:bodyPr vert="horz" lIns="91440" tIns="45720" rIns="91440" bIns="45720" rtlCol="0">
            <a:normAutofit/>
          </a:bodyPr>
          <a:lstStyle/>
          <a:p>
            <a:pPr marL="285750" indent="-182880" defTabSz="914400">
              <a:lnSpc>
                <a:spcPct val="90000"/>
              </a:lnSpc>
              <a:spcAft>
                <a:spcPts val="600"/>
              </a:spcAft>
              <a:buClr>
                <a:schemeClr val="tx1"/>
              </a:buClr>
              <a:buFont typeface="Wingdings" pitchFamily="2" charset="2"/>
              <a:buChar char=""/>
            </a:pPr>
            <a:r>
              <a:rPr lang="en-US" sz="2400" dirty="0"/>
              <a:t>Further increased requirements for the application</a:t>
            </a:r>
          </a:p>
          <a:p>
            <a:pPr marL="285750" indent="-182880" defTabSz="914400">
              <a:lnSpc>
                <a:spcPct val="90000"/>
              </a:lnSpc>
              <a:spcAft>
                <a:spcPts val="600"/>
              </a:spcAft>
              <a:buClr>
                <a:schemeClr val="tx1"/>
              </a:buClr>
              <a:buFont typeface="Wingdings" pitchFamily="2" charset="2"/>
              <a:buChar char=""/>
            </a:pPr>
            <a:r>
              <a:rPr lang="en-US" sz="2400" dirty="0"/>
              <a:t>Developed an audit assurance program</a:t>
            </a:r>
          </a:p>
          <a:p>
            <a:pPr marL="285750" indent="-182880" defTabSz="914400">
              <a:lnSpc>
                <a:spcPct val="90000"/>
              </a:lnSpc>
              <a:spcAft>
                <a:spcPts val="600"/>
              </a:spcAft>
              <a:buClr>
                <a:schemeClr val="tx1"/>
              </a:buClr>
              <a:buFont typeface="Wingdings" pitchFamily="2" charset="2"/>
              <a:buChar char=""/>
            </a:pPr>
            <a:r>
              <a:rPr lang="en-US" sz="2400" dirty="0"/>
              <a:t>Consulted with the SOS Audit Team and the Department of Justice to ensure we address all issues.</a:t>
            </a:r>
          </a:p>
          <a:p>
            <a:pPr indent="-182880" defTabSz="914400">
              <a:lnSpc>
                <a:spcPct val="90000"/>
              </a:lnSpc>
              <a:spcAft>
                <a:spcPts val="600"/>
              </a:spcAft>
              <a:buClr>
                <a:schemeClr val="tx1"/>
              </a:buClr>
              <a:buFont typeface="Wingdings" pitchFamily="2" charset="2"/>
              <a:buChar char=""/>
            </a:pPr>
            <a:endParaRPr lang="en-US" sz="2000" dirty="0"/>
          </a:p>
        </p:txBody>
      </p:sp>
    </p:spTree>
    <p:extLst>
      <p:ext uri="{BB962C8B-B14F-4D97-AF65-F5344CB8AC3E}">
        <p14:creationId xmlns:p14="http://schemas.microsoft.com/office/powerpoint/2010/main" val="2901681813"/>
      </p:ext>
    </p:extLst>
  </p:cSld>
  <p:clrMapOvr>
    <a:masterClrMapping/>
  </p:clrMapOvr>
  <p:extLst>
    <p:ext uri="{6950BFC3-D8DA-4A85-94F7-54DA5524770B}">
      <p188:commentRel xmlns:p188="http://schemas.microsoft.com/office/powerpoint/2018/8/main" r:id="rId2"/>
    </p:ext>
  </p:extLs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A2BCC8E-9909-14E8-646E-FA55821E5C6F}"/>
              </a:ext>
            </a:extLst>
          </p:cNvPr>
          <p:cNvSpPr txBox="1"/>
          <p:nvPr/>
        </p:nvSpPr>
        <p:spPr>
          <a:xfrm>
            <a:off x="1029421" y="2043083"/>
            <a:ext cx="8946541" cy="2279535"/>
          </a:xfrm>
          <a:prstGeom prst="rect">
            <a:avLst/>
          </a:prstGeom>
        </p:spPr>
        <p:txBody>
          <a:bodyPr vert="horz" lIns="91440" tIns="45720" rIns="91440" bIns="45720" rtlCol="0">
            <a:normAutofit/>
          </a:bodyPr>
          <a:lstStyle/>
          <a:p>
            <a:pPr>
              <a:spcBef>
                <a:spcPts val="1000"/>
              </a:spcBef>
              <a:buClr>
                <a:schemeClr val="bg2">
                  <a:lumMod val="40000"/>
                  <a:lumOff val="60000"/>
                </a:schemeClr>
              </a:buClr>
              <a:buSzPct val="80000"/>
            </a:pPr>
            <a:r>
              <a:rPr lang="en-US" sz="2800" dirty="0">
                <a:latin typeface="+mj-lt"/>
                <a:ea typeface="+mj-ea"/>
                <a:cs typeface="+mj-cs"/>
              </a:rPr>
              <a:t>3.	Ensure commission meeting minutes provide clear and transparent communication approval detail, including attachments received by the commission to inform action approval.</a:t>
            </a:r>
          </a:p>
        </p:txBody>
      </p:sp>
      <p:pic>
        <p:nvPicPr>
          <p:cNvPr id="3" name="Picture 2">
            <a:extLst>
              <a:ext uri="{FF2B5EF4-FFF2-40B4-BE49-F238E27FC236}">
                <a16:creationId xmlns:a16="http://schemas.microsoft.com/office/drawing/2014/main" id="{C7F4A5AC-8ACB-75B9-CC82-D5B47FD14332}"/>
              </a:ext>
            </a:extLst>
          </p:cNvPr>
          <p:cNvPicPr>
            <a:picLocks noChangeAspect="1"/>
          </p:cNvPicPr>
          <p:nvPr/>
        </p:nvPicPr>
        <p:blipFill>
          <a:blip r:embed="rId2"/>
          <a:stretch>
            <a:fillRect/>
          </a:stretch>
        </p:blipFill>
        <p:spPr>
          <a:xfrm>
            <a:off x="4332450" y="4322618"/>
            <a:ext cx="1694835" cy="469433"/>
          </a:xfrm>
          <a:prstGeom prst="rect">
            <a:avLst/>
          </a:prstGeom>
        </p:spPr>
      </p:pic>
      <p:sp>
        <p:nvSpPr>
          <p:cNvPr id="5" name="TextBox 4">
            <a:extLst>
              <a:ext uri="{FF2B5EF4-FFF2-40B4-BE49-F238E27FC236}">
                <a16:creationId xmlns:a16="http://schemas.microsoft.com/office/drawing/2014/main" id="{E79C6EFC-69DA-47DA-7E26-90F72ADE2C38}"/>
              </a:ext>
            </a:extLst>
          </p:cNvPr>
          <p:cNvSpPr txBox="1"/>
          <p:nvPr/>
        </p:nvSpPr>
        <p:spPr>
          <a:xfrm>
            <a:off x="960895" y="1119753"/>
            <a:ext cx="9263040" cy="923330"/>
          </a:xfrm>
          <a:prstGeom prst="rect">
            <a:avLst/>
          </a:prstGeom>
          <a:noFill/>
        </p:spPr>
        <p:txBody>
          <a:bodyPr wrap="square" rtlCol="0">
            <a:spAutoFit/>
          </a:bodyPr>
          <a:lstStyle/>
          <a:p>
            <a:r>
              <a:rPr lang="en-US" sz="3600" b="1" dirty="0"/>
              <a:t>SOS Audit Recommendations to the ORC</a:t>
            </a:r>
          </a:p>
          <a:p>
            <a:endParaRPr lang="en-US" dirty="0"/>
          </a:p>
        </p:txBody>
      </p:sp>
    </p:spTree>
    <p:extLst>
      <p:ext uri="{BB962C8B-B14F-4D97-AF65-F5344CB8AC3E}">
        <p14:creationId xmlns:p14="http://schemas.microsoft.com/office/powerpoint/2010/main" val="295043915"/>
      </p:ext>
    </p:extLst>
  </p:cSld>
  <p:clrMapOvr>
    <a:overrideClrMapping bg1="lt1" tx1="dk1" bg2="lt2" tx2="dk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58EB8BE71C30947BFA4E379389A4A8A" ma:contentTypeVersion="7" ma:contentTypeDescription="Create a new document." ma:contentTypeScope="" ma:versionID="8f4345b9a0cfe5b84ebdcf920e4ef18f">
  <xsd:schema xmlns:xsd="http://www.w3.org/2001/XMLSchema" xmlns:xs="http://www.w3.org/2001/XMLSchema" xmlns:p="http://schemas.microsoft.com/office/2006/metadata/properties" xmlns:ns2="9fc3b1d8-c7ce-45a9-b3d8-b038e1b68784" targetNamespace="http://schemas.microsoft.com/office/2006/metadata/properties" ma:root="true" ma:fieldsID="d8866f2bcc761a059f155582d530ead8" ns2:_="">
    <xsd:import namespace="9fc3b1d8-c7ce-45a9-b3d8-b038e1b68784"/>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c3b1d8-c7ce-45a9-b3d8-b038e1b6878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8AAB62C-1136-408C-A874-0D4F5AEE94B1}"/>
</file>

<file path=customXml/itemProps2.xml><?xml version="1.0" encoding="utf-8"?>
<ds:datastoreItem xmlns:ds="http://schemas.openxmlformats.org/officeDocument/2006/customXml" ds:itemID="{F7C91D91-4591-469F-B38A-E343B46E38AD}"/>
</file>

<file path=customXml/itemProps3.xml><?xml version="1.0" encoding="utf-8"?>
<ds:datastoreItem xmlns:ds="http://schemas.openxmlformats.org/officeDocument/2006/customXml" ds:itemID="{50A43C29-7976-49D1-8FF9-01A1A5287E07}"/>
</file>

<file path=docProps/app.xml><?xml version="1.0" encoding="utf-8"?>
<Properties xmlns="http://schemas.openxmlformats.org/officeDocument/2006/extended-properties" xmlns:vt="http://schemas.openxmlformats.org/officeDocument/2006/docPropsVTypes">
  <Template>TM03090430[[fn=Banded]]</Template>
  <TotalTime>8909</TotalTime>
  <Words>778</Words>
  <Application>Microsoft Office PowerPoint</Application>
  <PresentationFormat>Widescreen</PresentationFormat>
  <Paragraphs>58</Paragraphs>
  <Slides>15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Corbel</vt:lpstr>
      <vt:lpstr>Wingdings</vt:lpstr>
      <vt:lpstr>Banded</vt:lpstr>
      <vt:lpstr>Oregon Racing Commission </vt:lpstr>
      <vt:lpstr>1. Add requirement(s), either in policy or rule to evaluate, new and changes to, game and wagering operations to ensure there is no conflict with state constitution and statute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Oregon racing commission</dc:title>
  <dc:creator>WINN Connie * ORC</dc:creator>
  <cp:lastModifiedBy>THOM Maleah * ORC</cp:lastModifiedBy>
  <cp:revision>38</cp:revision>
  <dcterms:created xsi:type="dcterms:W3CDTF">2023-08-24T19:40:22Z</dcterms:created>
  <dcterms:modified xsi:type="dcterms:W3CDTF">2023-09-21T20:51:16Z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0x010100058EB8BE71C30947BFA4E379389A4A8A</vt:lpwstr>
  </property>
</Properties>
</file>