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Default Extension="odttf" ContentType="application/vnd.openxmlformats-officedocument.obfuscatedFont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9144000" cx="16256000"/>
  <p:notesSz cx="6858000" cy="9144000"/>
  <p:embeddedFontLst>
    <p:embeddedFont>
      <p:font typeface="Playfair Display"/>
      <p:regular r:id="rId18"/>
      <p:bold r:id="rId19"/>
      <p:italic r:id="rId20"/>
      <p:boldItalic r:id="rId21"/>
    </p:embeddedFont>
    <p:embeddedFont>
      <p:font typeface="Inter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PlayfairDisplay-regular.fntdata"/><Relationship Id="rId26" Type="http://schemas.openxmlformats.org/officeDocument/2006/relationships/customXml" Target="../customXml/item1.xml"/><Relationship Id="rId21" Type="http://schemas.openxmlformats.org/officeDocument/2006/relationships/font" Target="fonts/PlayfairDisplay-boldItalic.fntdata"/><Relationship Id="rId3" Type="http://schemas.openxmlformats.org/officeDocument/2006/relationships/presProps" Target="presProps.xml"/><Relationship Id="rId25" Type="http://schemas.openxmlformats.org/officeDocument/2006/relationships/font" Target="fonts/Inter-boldItalic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0" Type="http://schemas.openxmlformats.org/officeDocument/2006/relationships/font" Target="fonts/PlayfairDisplay-italic.fntdata"/><Relationship Id="rId2" Type="http://schemas.openxmlformats.org/officeDocument/2006/relationships/viewProps" Target="viewProps.xml"/><Relationship Id="rId16" Type="http://schemas.openxmlformats.org/officeDocument/2006/relationships/slide" Target="slides/slide10.xml"/><Relationship Id="rId24" Type="http://schemas.openxmlformats.org/officeDocument/2006/relationships/font" Target="fonts/Inter-italic.fntdata"/><Relationship Id="rId1" Type="http://schemas.openxmlformats.org/officeDocument/2006/relationships/theme" Target="theme/theme2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3" Type="http://schemas.openxmlformats.org/officeDocument/2006/relationships/font" Target="fonts/Inter-bold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8" Type="http://schemas.openxmlformats.org/officeDocument/2006/relationships/customXml" Target="../customXml/item3.xml"/><Relationship Id="rId10" Type="http://schemas.openxmlformats.org/officeDocument/2006/relationships/slide" Target="slides/slide4.xml"/><Relationship Id="rId19" Type="http://schemas.openxmlformats.org/officeDocument/2006/relationships/font" Target="fonts/PlayfairDisplay-bold.fntdata"/><Relationship Id="rId22" Type="http://schemas.openxmlformats.org/officeDocument/2006/relationships/font" Target="fonts/Inter-regular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7" name="Google Shape;207;p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2" name="Google Shape;16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7" name="Google Shape;16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lllllll</a:t>
            </a:r>
            <a:endParaRPr/>
          </a:p>
        </p:txBody>
      </p:sp>
      <p:sp>
        <p:nvSpPr>
          <p:cNvPr id="177" name="Google Shape;17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1" name="Google Shape;111;p1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2" name="Google Shape;112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1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9" name="Google Shape;119;p1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1" name="Google Shape;121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p2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3" name="Google Shape;133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5"/>
          <p:cNvGrpSpPr/>
          <p:nvPr/>
        </p:nvGrpSpPr>
        <p:grpSpPr>
          <a:xfrm>
            <a:off x="471488" y="471488"/>
            <a:ext cx="8672550" cy="4672050"/>
            <a:chOff x="471488" y="471488"/>
            <a:chExt cx="8672550" cy="4672050"/>
          </a:xfrm>
        </p:grpSpPr>
        <p:pic>
          <p:nvPicPr>
            <p:cNvPr id="210" name="Google Shape;210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1488" y="471488"/>
              <a:ext cx="8672400" cy="4671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7738" y="947738"/>
              <a:ext cx="8196300" cy="4195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2" name="Google Shape;212;p35"/>
          <p:cNvGrpSpPr/>
          <p:nvPr/>
        </p:nvGrpSpPr>
        <p:grpSpPr>
          <a:xfrm>
            <a:off x="952500" y="762000"/>
            <a:ext cx="14354100" cy="1276350"/>
            <a:chOff x="952500" y="762000"/>
            <a:chExt cx="14354100" cy="1276350"/>
          </a:xfrm>
        </p:grpSpPr>
        <p:sp>
          <p:nvSpPr>
            <p:cNvPr id="213" name="Google Shape;213;p35"/>
            <p:cNvSpPr txBox="1"/>
            <p:nvPr/>
          </p:nvSpPr>
          <p:spPr>
            <a:xfrm>
              <a:off x="952500" y="762000"/>
              <a:ext cx="143541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1A2E1F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 once-in-a-generation opportunity</a:t>
              </a:r>
              <a:endParaRPr b="1" i="0" sz="5400" u="none" cap="none" strike="noStrike">
                <a:solidFill>
                  <a:srgbClr val="1A2E1F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952500" y="2000250"/>
              <a:ext cx="1905000" cy="38100"/>
            </a:xfrm>
            <a:prstGeom prst="rect">
              <a:avLst/>
            </a:prstGeom>
            <a:solidFill>
              <a:srgbClr val="C5A059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5" name="Google Shape;215;p35"/>
          <p:cNvSpPr txBox="1"/>
          <p:nvPr/>
        </p:nvSpPr>
        <p:spPr>
          <a:xfrm>
            <a:off x="952500" y="2476500"/>
            <a:ext cx="8572500" cy="42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Inter"/>
              <a:buChar char="●"/>
            </a:pPr>
            <a:r>
              <a:rPr b="1" i="0" lang="en-US" sz="2400" u="none" cap="none" strike="noStrike">
                <a:solidFill>
                  <a:srgbClr val="1A2E1F"/>
                </a:solidFill>
                <a:latin typeface="Inter"/>
                <a:ea typeface="Inter"/>
                <a:cs typeface="Inter"/>
                <a:sym typeface="Inter"/>
              </a:rPr>
              <a:t>Embed AI fluency</a:t>
            </a:r>
            <a:r>
              <a:rPr b="0" i="0" lang="en-US" sz="24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 throughout the Talent pipeline, while doubling down on irreplaceable </a:t>
            </a:r>
            <a:r>
              <a:rPr b="1" i="0" lang="en-US" sz="24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human skills</a:t>
            </a:r>
            <a:r>
              <a:rPr b="0" i="0" lang="en-US" sz="24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b="0" i="0" sz="2400" u="none" cap="none" strike="noStrik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2625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Inter"/>
              <a:buChar char="●"/>
            </a:pPr>
            <a:r>
              <a:rPr b="1" i="0" lang="en-US" sz="2400" u="none" cap="none" strike="noStrike">
                <a:solidFill>
                  <a:srgbClr val="1A2E1F"/>
                </a:solidFill>
                <a:latin typeface="Inter"/>
                <a:ea typeface="Inter"/>
                <a:cs typeface="Inter"/>
                <a:sym typeface="Inter"/>
              </a:rPr>
              <a:t>Choose curiosity, courage, and collaboration</a:t>
            </a:r>
            <a:r>
              <a:rPr b="0" i="0" lang="en-US" sz="24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 over fear and overregulation that drives opportunity elsewhere.</a:t>
            </a:r>
            <a:endParaRPr b="0" i="0" sz="2400" u="none" cap="none" strike="noStrik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2625"/>
              </a:spcBef>
              <a:spcAft>
                <a:spcPts val="2625"/>
              </a:spcAft>
              <a:buClr>
                <a:srgbClr val="333333"/>
              </a:buClr>
              <a:buSzPts val="2400"/>
              <a:buFont typeface="Inter"/>
              <a:buChar char="●"/>
            </a:pPr>
            <a:r>
              <a:rPr b="1" i="0" lang="en-US" sz="2400" u="none" cap="none" strike="noStrike">
                <a:solidFill>
                  <a:srgbClr val="1A2E1F"/>
                </a:solidFill>
                <a:latin typeface="Inter"/>
                <a:ea typeface="Inter"/>
                <a:cs typeface="Inter"/>
                <a:sym typeface="Inter"/>
              </a:rPr>
              <a:t>Leverage the WTDB as the unified workforce and economic development coordinator</a:t>
            </a:r>
            <a:r>
              <a:rPr b="0" i="0" lang="en-US" sz="2400" u="none" cap="none" strike="noStrike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 across partners and restore our capacity to build towards prosperity.</a:t>
            </a:r>
            <a:endParaRPr b="0" i="0" sz="2400" u="none" cap="none" strike="noStrike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16" name="Google Shape;216;p35"/>
          <p:cNvGrpSpPr/>
          <p:nvPr/>
        </p:nvGrpSpPr>
        <p:grpSpPr>
          <a:xfrm>
            <a:off x="10001250" y="2095500"/>
            <a:ext cx="5381775" cy="5857875"/>
            <a:chOff x="10001250" y="2095500"/>
            <a:chExt cx="5381775" cy="5857875"/>
          </a:xfrm>
        </p:grpSpPr>
        <p:pic>
          <p:nvPicPr>
            <p:cNvPr descr="A high-quality, professional wide-angle shot of a diverse group of Oregonians (students, healthcare workers, tech professionals, and construction workers) standing together in front of a modern skyline with soft, warm sunrise lighting. The mood is optimistic and visionary." id="217" name="Google Shape;217;p35"/>
            <p:cNvPicPr preferRelativeResize="0"/>
            <p:nvPr/>
          </p:nvPicPr>
          <p:blipFill rotWithShape="1">
            <a:blip r:embed="rId6">
              <a:alphaModFix/>
            </a:blip>
            <a:srcRect b="9090" l="0" r="0" t="9090"/>
            <a:stretch/>
          </p:blipFill>
          <p:spPr>
            <a:xfrm>
              <a:off x="10001250" y="2095500"/>
              <a:ext cx="5238900" cy="5715000"/>
            </a:xfrm>
            <a:prstGeom prst="roundRect">
              <a:avLst>
                <a:gd fmla="val 7272" name="adj"/>
              </a:avLst>
            </a:prstGeom>
            <a:noFill/>
            <a:ln>
              <a:noFill/>
            </a:ln>
          </p:spPr>
        </p:pic>
        <p:sp>
          <p:nvSpPr>
            <p:cNvPr id="218" name="Google Shape;218;p35"/>
            <p:cNvSpPr/>
            <p:nvPr/>
          </p:nvSpPr>
          <p:spPr>
            <a:xfrm>
              <a:off x="10144125" y="2238375"/>
              <a:ext cx="5238900" cy="5715000"/>
            </a:xfrm>
            <a:prstGeom prst="roundRect">
              <a:avLst>
                <a:gd fmla="val 7272" name="adj"/>
              </a:avLst>
            </a:prstGeom>
            <a:solidFill>
              <a:srgbClr val="000000">
                <a:alpha val="0"/>
              </a:srgbClr>
            </a:solidFill>
            <a:ln cap="flat" cmpd="sng" w="19050">
              <a:solidFill>
                <a:srgbClr val="C5A0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35"/>
          <p:cNvGrpSpPr/>
          <p:nvPr/>
        </p:nvGrpSpPr>
        <p:grpSpPr>
          <a:xfrm>
            <a:off x="0" y="7429500"/>
            <a:ext cx="16259100" cy="1714500"/>
            <a:chOff x="0" y="7429500"/>
            <a:chExt cx="16259100" cy="1714500"/>
          </a:xfrm>
        </p:grpSpPr>
        <p:sp>
          <p:nvSpPr>
            <p:cNvPr id="220" name="Google Shape;220;p35"/>
            <p:cNvSpPr/>
            <p:nvPr/>
          </p:nvSpPr>
          <p:spPr>
            <a:xfrm>
              <a:off x="0" y="7429500"/>
              <a:ext cx="16259100" cy="1714500"/>
            </a:xfrm>
            <a:prstGeom prst="rect">
              <a:avLst/>
            </a:prstGeom>
            <a:solidFill>
              <a:srgbClr val="1A2E1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5"/>
            <p:cNvSpPr txBox="1"/>
            <p:nvPr/>
          </p:nvSpPr>
          <p:spPr>
            <a:xfrm>
              <a:off x="952500" y="7620000"/>
              <a:ext cx="14354100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1" lang="en-US" sz="32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"Oregon's best days are ahead, powered by our </a:t>
              </a:r>
              <a:r>
                <a:rPr b="1" i="1" lang="en-US" sz="3200" u="none" cap="none" strike="noStrike">
                  <a:solidFill>
                    <a:srgbClr val="C5A059"/>
                  </a:solidFill>
                  <a:latin typeface="Inter"/>
                  <a:ea typeface="Inter"/>
                  <a:cs typeface="Inter"/>
                  <a:sym typeface="Inter"/>
                </a:rPr>
                <a:t>human talent</a:t>
              </a:r>
              <a:r>
                <a:rPr b="0" i="1" lang="en-US" sz="32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 and </a:t>
              </a:r>
              <a:r>
                <a:rPr b="1" i="1" lang="en-US" sz="3200" u="none" cap="none" strike="noStrike">
                  <a:solidFill>
                    <a:srgbClr val="C5A059"/>
                  </a:solidFill>
                  <a:latin typeface="Inter"/>
                  <a:ea typeface="Inter"/>
                  <a:cs typeface="Inter"/>
                  <a:sym typeface="Inter"/>
                </a:rPr>
                <a:t>AI as our vehicle</a:t>
              </a:r>
              <a:r>
                <a:rPr b="0" i="1" lang="en-US" sz="32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."</a:t>
              </a:r>
              <a:endParaRPr b="0" i="1" sz="32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877AD93D70BF4AAF9A721F31C66E4C" ma:contentTypeVersion="2" ma:contentTypeDescription="Create a new document." ma:contentTypeScope="" ma:versionID="19aad6215ac44a1835f7939305f23f69">
  <xsd:schema xmlns:xsd="http://www.w3.org/2001/XMLSchema" xmlns:xs="http://www.w3.org/2001/XMLSchema" xmlns:p="http://schemas.microsoft.com/office/2006/metadata/properties" xmlns:ns1="http://schemas.microsoft.com/sharepoint/v3" xmlns:ns2="5c889c47-2eb4-422d-80fc-8c68148a15f0" targetNamespace="http://schemas.microsoft.com/office/2006/metadata/properties" ma:root="true" ma:fieldsID="11270155d3c42ac854a005abb19e540b" ns1:_="" ns2:_="">
    <xsd:import namespace="http://schemas.microsoft.com/sharepoint/v3"/>
    <xsd:import namespace="5c889c47-2eb4-422d-80fc-8c68148a15f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89c47-2eb4-422d-80fc-8c68148a15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82DE12C-B26A-4942-B0E4-A4FF92268F6F}"/>
</file>

<file path=customXml/itemProps2.xml><?xml version="1.0" encoding="utf-8"?>
<ds:datastoreItem xmlns:ds="http://schemas.openxmlformats.org/officeDocument/2006/customXml" ds:itemID="{E8EF3551-7566-4206-875A-5F9FABE5B4CF}"/>
</file>

<file path=customXml/itemProps3.xml><?xml version="1.0" encoding="utf-8"?>
<ds:datastoreItem xmlns:ds="http://schemas.openxmlformats.org/officeDocument/2006/customXml" ds:itemID="{752A9518-0AD2-4FB4-9DC4-3665209812F3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0x010100E6877AD93D70BF4AAF9A721F31C66E4C</vt:lpwstr>
  </property>
</Properties>
</file>