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Default Extension="odttf" ContentType="application/vnd.openxmlformats-officedocument.obfuscatedFont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embeddedFontLst>
    <p:embeddedFont>
      <p:font typeface="Gill Sans"/>
      <p:regular r:id="rId15"/>
      <p:bold r:id="rId16"/>
    </p:embeddedFont>
    <p:embeddedFont>
      <p:font typeface="Open Sans Ligh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008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008" orient="horz"/>
        <p:guide pos="384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OpenSansLight-bold.fntdata"/><Relationship Id="rId8" Type="http://schemas.openxmlformats.org/officeDocument/2006/relationships/slide" Target="slides/slide3.xml"/><Relationship Id="rId26" Type="http://schemas.openxmlformats.org/officeDocument/2006/relationships/customXml" Target="../customXml/item2.xml"/><Relationship Id="rId21" Type="http://schemas.openxmlformats.org/officeDocument/2006/relationships/font" Target="fonts/OpenSans-regular.fntdata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17" Type="http://schemas.openxmlformats.org/officeDocument/2006/relationships/font" Target="fonts/OpenSansLight-regular.fntdata"/><Relationship Id="rId7" Type="http://schemas.openxmlformats.org/officeDocument/2006/relationships/slide" Target="slides/slide2.xml"/><Relationship Id="rId25" Type="http://schemas.openxmlformats.org/officeDocument/2006/relationships/customXml" Target="../customXml/item1.xml"/><Relationship Id="rId20" Type="http://schemas.openxmlformats.org/officeDocument/2006/relationships/font" Target="fonts/OpenSansLight-boldItalic.fntdata"/><Relationship Id="rId2" Type="http://schemas.openxmlformats.org/officeDocument/2006/relationships/viewProps" Target="viewProps.xml"/><Relationship Id="rId16" Type="http://schemas.openxmlformats.org/officeDocument/2006/relationships/font" Target="fonts/GillSans-bold.fntdata"/><Relationship Id="rId11" Type="http://schemas.openxmlformats.org/officeDocument/2006/relationships/slide" Target="slides/slide6.xml"/><Relationship Id="rId24" Type="http://schemas.openxmlformats.org/officeDocument/2006/relationships/font" Target="fonts/OpenSans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23" Type="http://schemas.openxmlformats.org/officeDocument/2006/relationships/font" Target="fonts/OpenSans-italic.fntdata"/><Relationship Id="rId15" Type="http://schemas.openxmlformats.org/officeDocument/2006/relationships/font" Target="fonts/GillSans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OpenSansLight-italic.fntdata"/><Relationship Id="rId22" Type="http://schemas.openxmlformats.org/officeDocument/2006/relationships/font" Target="fonts/OpenSans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/ Title Slide Blue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20"/>
            <a:ext cx="12191998" cy="68567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831850" y="15791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"/>
              <a:buNone/>
              <a:defRPr sz="6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831850" y="445883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D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D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D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D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164" y="6246731"/>
            <a:ext cx="1141769" cy="4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/ Title Slide White">
  <p:cSld name="Section / Title Slide Whit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9"/>
            <a:ext cx="12192000" cy="685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165" y="6249825"/>
            <a:ext cx="1141770" cy="4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/>
          <p:nvPr>
            <p:ph type="title"/>
          </p:nvPr>
        </p:nvSpPr>
        <p:spPr>
          <a:xfrm>
            <a:off x="831850" y="15791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831850" y="4458837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A8D9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A8D9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D9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A8D9A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D9A"/>
              </a:buClr>
              <a:buSzPts val="1600"/>
              <a:buNone/>
              <a:defRPr sz="1600">
                <a:solidFill>
                  <a:srgbClr val="8A8D9A"/>
                </a:solidFill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, Caption">
  <p:cSld name="Picture,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/>
          <p:nvPr>
            <p:ph idx="2" type="pic"/>
          </p:nvPr>
        </p:nvSpPr>
        <p:spPr>
          <a:xfrm>
            <a:off x="609600" y="457200"/>
            <a:ext cx="10972800" cy="5346700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09600" y="6010279"/>
            <a:ext cx="10972800" cy="35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223804"/>
            <a:ext cx="12192000" cy="898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838200" y="1687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8165" y="6249825"/>
            <a:ext cx="1141770" cy="4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Only">
  <p:cSld name="Header 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223804"/>
            <a:ext cx="12192000" cy="898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8165" y="6249825"/>
            <a:ext cx="1141770" cy="4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223804"/>
            <a:ext cx="12192000" cy="898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200" y="16870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172200" y="16870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655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1pPr>
            <a:lvl2pPr indent="-33655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2pPr>
            <a:lvl3pPr indent="-33655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3pPr>
            <a:lvl4pPr indent="-33655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4pPr>
            <a:lvl5pPr indent="-33655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b="1" i="0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8165" y="6249825"/>
            <a:ext cx="1141770" cy="4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P Logo -Dark">
  <p:cSld name="OBP Logo -Dar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20"/>
            <a:ext cx="12191998" cy="685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6233" y="1334017"/>
            <a:ext cx="5699496" cy="2425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P Logo -Light">
  <p:cSld name="OBP Logo -Ligh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19"/>
            <a:ext cx="12191998" cy="685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213" y="1478942"/>
            <a:ext cx="5417574" cy="2159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836082" y="365126"/>
            <a:ext cx="10517717" cy="767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Long Game - Dark">
  <p:cSld name="The Long Game - Dar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220"/>
            <a:ext cx="12191998" cy="6856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627" y="6249825"/>
            <a:ext cx="1140846" cy="4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9"/>
          <p:cNvSpPr/>
          <p:nvPr/>
        </p:nvSpPr>
        <p:spPr>
          <a:xfrm>
            <a:off x="0" y="5419165"/>
            <a:ext cx="12191997" cy="537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drawing, food&#10;&#10;Description automatically generated" id="44" name="Google Shape;44;p9"/>
          <p:cNvPicPr preferRelativeResize="0"/>
          <p:nvPr/>
        </p:nvPicPr>
        <p:blipFill rotWithShape="1">
          <a:blip r:embed="rId4">
            <a:alphaModFix/>
          </a:blip>
          <a:srcRect b="20975" l="0" r="0" t="0"/>
          <a:stretch/>
        </p:blipFill>
        <p:spPr>
          <a:xfrm>
            <a:off x="0" y="610"/>
            <a:ext cx="12192000" cy="541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e Long Game - Light">
  <p:cSld name="The Long Game - Ligh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19"/>
            <a:ext cx="12191998" cy="685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8165" y="6249825"/>
            <a:ext cx="1141770" cy="4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/>
          <p:nvPr/>
        </p:nvSpPr>
        <p:spPr>
          <a:xfrm>
            <a:off x="0" y="5419165"/>
            <a:ext cx="12191999" cy="537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food, drawing&#10;&#10;Description automatically generated" id="49" name="Google Shape;49;p10"/>
          <p:cNvPicPr preferRelativeResize="0"/>
          <p:nvPr/>
        </p:nvPicPr>
        <p:blipFill rotWithShape="1">
          <a:blip r:embed="rId4">
            <a:alphaModFix/>
          </a:blip>
          <a:srcRect b="20975" l="0" r="0" t="0"/>
          <a:stretch/>
        </p:blipFill>
        <p:spPr>
          <a:xfrm>
            <a:off x="0" y="610"/>
            <a:ext cx="12192000" cy="5418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6082" y="365126"/>
            <a:ext cx="10517717" cy="7672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b="0" i="0" sz="3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831850" y="15791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Open Sans"/>
              <a:buNone/>
            </a:pPr>
            <a:r>
              <a:rPr lang="en-US">
                <a:solidFill>
                  <a:schemeClr val="accent1"/>
                </a:solidFill>
              </a:rPr>
              <a:t>Oregon’s Choice</a:t>
            </a:r>
            <a:br>
              <a:rPr lang="en-US"/>
            </a:br>
            <a:r>
              <a:rPr lang="en-US">
                <a:solidFill>
                  <a:schemeClr val="lt1"/>
                </a:solidFill>
              </a:rPr>
              <a:t>Talent at a Crossroads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Two systems under strain. One uncertain future.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38200" y="1687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en-US" sz="2400"/>
              <a:t>Oregon’s workforce challenges are usually framed as a pipeline problem.</a:t>
            </a:r>
            <a:br>
              <a:rPr lang="en-US" sz="2400"/>
            </a:br>
            <a:r>
              <a:rPr lang="en-US" sz="2400"/>
              <a:t>But what we’re seeing is something more fundamental:</a:t>
            </a:r>
            <a:endParaRPr/>
          </a:p>
          <a:p>
            <a:pPr indent="0" lvl="1" marL="3429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040"/>
              <a:buNone/>
            </a:pPr>
            <a:r>
              <a:rPr b="1" lang="en-US" sz="2400"/>
              <a:t>Two core talent systems under strain—and a third force we don’t yet fully understand.</a:t>
            </a:r>
            <a:endParaRPr/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115" y="1464325"/>
            <a:ext cx="5788727" cy="4238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4940" y="1309579"/>
            <a:ext cx="5788727" cy="423884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The K12 system isn’t working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Higher education is in a vise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119" y="1418505"/>
            <a:ext cx="5440747" cy="426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2806" y="1418505"/>
            <a:ext cx="5995927" cy="4264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AI isn’t eliminating jobs, it’s closing the front door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838200" y="1687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Entry-level hiring is pulling back in AI-exposed sectors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Declines are driven by fewer hires—not layoffs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Impacts are concentrated among recent graduates and young workers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No clear rebound—early signs of a weaker pathway into work </a:t>
            </a:r>
            <a:endParaRPr/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Fewer young workers in AI-exposed jobs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8740" y="1121835"/>
            <a:ext cx="7772400" cy="500203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208740" y="6234086"/>
            <a:ext cx="794265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U.S. Census Bureau, Center for Economic Studies</a:t>
            </a:r>
            <a:b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“You’re (not) hired: Artificial intelligence and early career hiring in the Quarterly Workforce Indicators”</a:t>
            </a:r>
            <a:r>
              <a:rPr b="0" i="0" lang="en-US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(CES Working Paper 26-27, April 2026)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AI threatens expertise more than jobs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838200" y="1687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Workers are paid for scarce expertise: coding, diagnosis, legal processes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AI can make the expertise abundant and less valuable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lang="en-US" sz="2400"/>
              <a:t>Disruption shows up through wage and roles, not unemployment</a:t>
            </a:r>
            <a:endParaRPr/>
          </a:p>
        </p:txBody>
      </p:sp>
      <p:sp>
        <p:nvSpPr>
          <p:cNvPr id="106" name="Google Shape;106;p20"/>
          <p:cNvSpPr txBox="1"/>
          <p:nvPr/>
        </p:nvSpPr>
        <p:spPr>
          <a:xfrm>
            <a:off x="836081" y="5392082"/>
            <a:ext cx="878205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David Autor, “How Is AI Shaping the Future of Work?”, </a:t>
            </a: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in Science and Technology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January 13,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Two possible futures for work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838200" y="168707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b="1" lang="en-US" sz="2400"/>
              <a:t>Automation</a:t>
            </a:r>
            <a:r>
              <a:rPr lang="en-US" sz="2400"/>
              <a:t>: weaker worker value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Char char="•"/>
            </a:pPr>
            <a:r>
              <a:rPr b="1" lang="en-US" sz="2400"/>
              <a:t>Augmentation</a:t>
            </a:r>
            <a:r>
              <a:rPr lang="en-US" sz="2400"/>
              <a:t>: stronger worker capability</a:t>
            </a:r>
            <a:endParaRPr/>
          </a:p>
          <a:p>
            <a:pPr indent="-32766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4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040"/>
              <a:buNone/>
            </a:pPr>
            <a:r>
              <a:rPr b="1" lang="en-US" sz="2400"/>
              <a:t>The future isn’t just predicted—it’s designed</a:t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836081" y="5392082"/>
            <a:ext cx="8782051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David Autor, “How Is AI Shaping the Future of Work?”, </a:t>
            </a:r>
            <a:r>
              <a:rPr b="0" i="1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 in Science and Technology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January 13, 2026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838200" y="16870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5000"/>
              <a:buNone/>
            </a:pPr>
            <a:r>
              <a:rPr b="1" lang="en-US"/>
              <a:t>1. Rebuild the foundation (K–12)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Restore accountability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Test less, but better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Use the formula to incent time and attendance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5000"/>
              <a:buNone/>
            </a:pPr>
            <a:r>
              <a:rPr b="1" lang="en-US"/>
              <a:t>2. Redesign higher ed for a new era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Move beyond efficiency plays to new delivery models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Build shorter, flexible, lower cost pathways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Align programs with industry-led talent consortia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Char char="•"/>
            </a:pPr>
            <a:r>
              <a:rPr lang="en-US"/>
              <a:t>Confront cost structure (PERS, healthcare) </a:t>
            </a:r>
            <a:endParaRPr/>
          </a:p>
          <a:p>
            <a:pPr indent="-373539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5000"/>
              <a:buNone/>
            </a:pPr>
            <a:r>
              <a:t/>
            </a:r>
            <a:endParaRPr/>
          </a:p>
        </p:txBody>
      </p:sp>
      <p:sp>
        <p:nvSpPr>
          <p:cNvPr id="119" name="Google Shape;119;p22"/>
          <p:cNvSpPr txBox="1"/>
          <p:nvPr>
            <p:ph idx="2" type="body"/>
          </p:nvPr>
        </p:nvSpPr>
        <p:spPr>
          <a:xfrm>
            <a:off x="6172202" y="168707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b="1" lang="en-US" sz="1600"/>
              <a:t>3. Build parallel pathways into work</a:t>
            </a:r>
            <a:endParaRPr sz="1600"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Char char="•"/>
            </a:pPr>
            <a:r>
              <a:rPr lang="en-US" sz="1600"/>
              <a:t>Apprenticeships and employer-led training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Char char="•"/>
            </a:pPr>
            <a:r>
              <a:rPr lang="en-US" sz="1600"/>
              <a:t>Technical and applied credentials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Char char="•"/>
            </a:pPr>
            <a:r>
              <a:rPr lang="en-US" sz="1600"/>
              <a:t>Faster, lower-cost entry points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</a:pPr>
            <a:r>
              <a:rPr b="1" lang="en-US" sz="1600"/>
              <a:t>4. Prepare for multiple AI futures</a:t>
            </a:r>
            <a:endParaRPr sz="1600"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Char char="•"/>
            </a:pPr>
            <a:r>
              <a:rPr lang="en-US" sz="1600"/>
              <a:t>Invest in skills that complement AI, not compete with it 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60"/>
              <a:buChar char="•"/>
            </a:pPr>
            <a:r>
              <a:rPr lang="en-US" sz="1600"/>
              <a:t>Focus on adaptability, not just credentials</a:t>
            </a:r>
            <a:endParaRPr/>
          </a:p>
          <a:p>
            <a:pPr indent="-3492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t/>
            </a:r>
            <a:endParaRPr/>
          </a:p>
        </p:txBody>
      </p:sp>
      <p:sp>
        <p:nvSpPr>
          <p:cNvPr id="120" name="Google Shape;120;p22"/>
          <p:cNvSpPr txBox="1"/>
          <p:nvPr>
            <p:ph type="title"/>
          </p:nvPr>
        </p:nvSpPr>
        <p:spPr>
          <a:xfrm>
            <a:off x="836082" y="223804"/>
            <a:ext cx="10517717" cy="89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</a:pPr>
            <a:r>
              <a:rPr lang="en-US"/>
              <a:t>Where to act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BP 2018">
      <a:dk1>
        <a:srgbClr val="1F345C"/>
      </a:dk1>
      <a:lt1>
        <a:srgbClr val="FFFFFF"/>
      </a:lt1>
      <a:dk2>
        <a:srgbClr val="0060AA"/>
      </a:dk2>
      <a:lt2>
        <a:srgbClr val="E7E6E6"/>
      </a:lt2>
      <a:accent1>
        <a:srgbClr val="F79820"/>
      </a:accent1>
      <a:accent2>
        <a:srgbClr val="8A93A0"/>
      </a:accent2>
      <a:accent3>
        <a:srgbClr val="EAEAEA"/>
      </a:accent3>
      <a:accent4>
        <a:srgbClr val="5E5E5E"/>
      </a:accent4>
      <a:accent5>
        <a:srgbClr val="919191"/>
      </a:accent5>
      <a:accent6>
        <a:srgbClr val="000000"/>
      </a:accent6>
      <a:hlink>
        <a:srgbClr val="1F345C"/>
      </a:hlink>
      <a:folHlink>
        <a:srgbClr val="1F34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77AD93D70BF4AAF9A721F31C66E4C" ma:contentTypeVersion="2" ma:contentTypeDescription="Create a new document." ma:contentTypeScope="" ma:versionID="19aad6215ac44a1835f7939305f23f69">
  <xsd:schema xmlns:xsd="http://www.w3.org/2001/XMLSchema" xmlns:xs="http://www.w3.org/2001/XMLSchema" xmlns:p="http://schemas.microsoft.com/office/2006/metadata/properties" xmlns:ns1="http://schemas.microsoft.com/sharepoint/v3" xmlns:ns2="5c889c47-2eb4-422d-80fc-8c68148a15f0" targetNamespace="http://schemas.microsoft.com/office/2006/metadata/properties" ma:root="true" ma:fieldsID="11270155d3c42ac854a005abb19e540b" ns1:_="" ns2:_="">
    <xsd:import namespace="http://schemas.microsoft.com/sharepoint/v3"/>
    <xsd:import namespace="5c889c47-2eb4-422d-80fc-8c68148a15f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889c47-2eb4-422d-80fc-8c68148a15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E49F0B7-E53F-41D6-B48A-6C68BF21159F}"/>
</file>

<file path=customXml/itemProps2.xml><?xml version="1.0" encoding="utf-8"?>
<ds:datastoreItem xmlns:ds="http://schemas.openxmlformats.org/officeDocument/2006/customXml" ds:itemID="{72F1A831-8878-425A-81C6-AD25737BDE48}"/>
</file>

<file path=customXml/itemProps3.xml><?xml version="1.0" encoding="utf-8"?>
<ds:datastoreItem xmlns:ds="http://schemas.openxmlformats.org/officeDocument/2006/customXml" ds:itemID="{3FA33729-009E-4A4A-A2DA-2954882435A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0x010100E6877AD93D70BF4AAF9A721F31C66E4C</vt:lpwstr>
  </property>
</Properties>
</file>