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odttf" ContentType="application/vnd.openxmlformats-officedocument.obfuscatedFont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Urbanist Medium"/>
      <p:regular r:id="rId37"/>
      <p:bold r:id="rId38"/>
      <p:italic r:id="rId39"/>
      <p:boldItalic r:id="rId40"/>
    </p:embeddedFont>
    <p:embeddedFont>
      <p:font typeface="Urbanist Black"/>
      <p:bold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3A9ECF-58CD-4425-85AB-47EE1AF4659B}">
  <a:tblStyle styleId="{F93A9ECF-58CD-4425-85AB-47EE1AF4659B}" styleName="Table_0">
    <a:wholeTbl>
      <a:tcTxStyle b="off" i="off">
        <a:font>
          <a:latin typeface="News Gothic MT"/>
          <a:ea typeface="News Gothic MT"/>
          <a:cs typeface="News Gothic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8"/>
          </a:solidFill>
        </a:fill>
      </a:tcStyle>
    </a:wholeTbl>
    <a:band1H>
      <a:tcTxStyle b="off" i="off"/>
      <a:tcStyle>
        <a:fill>
          <a:solidFill>
            <a:srgbClr val="CBCFC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CFCF"/>
          </a:solidFill>
        </a:fill>
      </a:tcStyle>
    </a:band1V>
    <a:band2V>
      <a:tcTxStyle b="off" i="off"/>
    </a:band2V>
    <a:la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font" Target="fonts/UrbanistMedium-italic.fntdata"/><Relationship Id="rId18" Type="http://schemas.openxmlformats.org/officeDocument/2006/relationships/slide" Target="slides/slide12.xml"/><Relationship Id="rId42" Type="http://schemas.openxmlformats.org/officeDocument/2006/relationships/font" Target="fonts/UrbanistBlack-boldItalic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font" Target="fonts/UrbanistMedium-boldItalic.fntdata"/><Relationship Id="rId24" Type="http://schemas.openxmlformats.org/officeDocument/2006/relationships/slide" Target="slides/slide1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font" Target="fonts/UrbanistMedium-regular.fntdata"/><Relationship Id="rId45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14" Type="http://schemas.openxmlformats.org/officeDocument/2006/relationships/slide" Target="slides/slide8.xml"/><Relationship Id="rId43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UrbanistMedium-bold.fntdata"/><Relationship Id="rId20" Type="http://schemas.openxmlformats.org/officeDocument/2006/relationships/slide" Target="slides/slide14.xml"/><Relationship Id="rId41" Type="http://schemas.openxmlformats.org/officeDocument/2006/relationships/font" Target="fonts/Urbanist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119" name="Google Shape;11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28102" y="0"/>
            <a:ext cx="32639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2915" y="5485130"/>
            <a:ext cx="1878331" cy="67381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6543040" y="1122363"/>
            <a:ext cx="49580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" type="subTitle"/>
          </p:nvPr>
        </p:nvSpPr>
        <p:spPr>
          <a:xfrm>
            <a:off x="6543040" y="3602038"/>
            <a:ext cx="4958080" cy="119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1"/>
          <p:cNvSpPr txBox="1"/>
          <p:nvPr>
            <p:ph idx="2" type="body"/>
          </p:nvPr>
        </p:nvSpPr>
        <p:spPr>
          <a:xfrm>
            <a:off x="7685405" y="4968875"/>
            <a:ext cx="267335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b="1" i="0" sz="14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a black square&#10;&#10;Description automatically generated with medium confidence" id="128" name="Google Shape;1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130" name="Google Shape;130;p12"/>
          <p:cNvPicPr preferRelativeResize="0"/>
          <p:nvPr/>
        </p:nvPicPr>
        <p:blipFill rotWithShape="1">
          <a:blip r:embed="rId3">
            <a:alphaModFix/>
          </a:blip>
          <a:srcRect b="12932" l="11553" r="0" t="21021"/>
          <a:stretch/>
        </p:blipFill>
        <p:spPr>
          <a:xfrm>
            <a:off x="0" y="0"/>
            <a:ext cx="11744960" cy="17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2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100"/>
              <a:buFont typeface="Arial"/>
              <a:buNone/>
              <a:defRPr sz="31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 txBox="1"/>
          <p:nvPr>
            <p:ph idx="1" type="body"/>
          </p:nvPr>
        </p:nvSpPr>
        <p:spPr>
          <a:xfrm>
            <a:off x="838200" y="1290320"/>
            <a:ext cx="5257800" cy="4886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2" type="body"/>
          </p:nvPr>
        </p:nvSpPr>
        <p:spPr>
          <a:xfrm>
            <a:off x="6319838" y="1290320"/>
            <a:ext cx="5262562" cy="488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138" name="Google Shape;138;p13"/>
          <p:cNvPicPr preferRelativeResize="0"/>
          <p:nvPr/>
        </p:nvPicPr>
        <p:blipFill rotWithShape="1">
          <a:blip r:embed="rId2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139" name="Google Shape;1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100"/>
              <a:buFont typeface="Arial"/>
              <a:buNone/>
              <a:defRPr sz="31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 txBox="1"/>
          <p:nvPr>
            <p:ph idx="1" type="body"/>
          </p:nvPr>
        </p:nvSpPr>
        <p:spPr>
          <a:xfrm>
            <a:off x="817880" y="1442720"/>
            <a:ext cx="5532120" cy="4734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3"/>
          <p:cNvSpPr/>
          <p:nvPr/>
        </p:nvSpPr>
        <p:spPr>
          <a:xfrm>
            <a:off x="6807200" y="1442720"/>
            <a:ext cx="5384800" cy="473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3"/>
          <p:cNvCxnSpPr/>
          <p:nvPr/>
        </p:nvCxnSpPr>
        <p:spPr>
          <a:xfrm>
            <a:off x="678688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3"/>
          <p:cNvCxnSpPr/>
          <p:nvPr/>
        </p:nvCxnSpPr>
        <p:spPr>
          <a:xfrm>
            <a:off x="78232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background with many squares and lines&#10;&#10;Description automatically generated" id="147" name="Google Shape;147;p13"/>
          <p:cNvPicPr preferRelativeResize="0"/>
          <p:nvPr/>
        </p:nvPicPr>
        <p:blipFill rotWithShape="1">
          <a:blip r:embed="rId4">
            <a:alphaModFix amt="51000"/>
          </a:blip>
          <a:srcRect b="26602" l="31267" r="15278" t="24486"/>
          <a:stretch/>
        </p:blipFill>
        <p:spPr>
          <a:xfrm>
            <a:off x="6807200" y="1432560"/>
            <a:ext cx="5384800" cy="474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 txBox="1"/>
          <p:nvPr/>
        </p:nvSpPr>
        <p:spPr>
          <a:xfrm>
            <a:off x="8686800" y="3403603"/>
            <a:ext cx="18694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Insert image/graphic on top of this box. Leave green border.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a black square&#10;&#10;Description automatically generated with medium confidence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22" name="Google Shape;22;p3"/>
          <p:cNvPicPr preferRelativeResize="0"/>
          <p:nvPr/>
        </p:nvPicPr>
        <p:blipFill rotWithShape="1">
          <a:blip r:embed="rId3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500"/>
              <a:buFont typeface="Arial"/>
              <a:buNone/>
              <a:defRPr sz="35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38200" y="127000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365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3pPr>
            <a:lvl4pPr indent="-3365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4pPr>
            <a:lvl5pPr indent="-3365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a black square&#10;&#10;Description automatically generated with medium confidence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29" name="Google Shape;29;p3"/>
          <p:cNvPicPr preferRelativeResize="0"/>
          <p:nvPr/>
        </p:nvPicPr>
        <p:blipFill rotWithShape="1">
          <a:blip r:embed="rId3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4135439" y="101918"/>
            <a:ext cx="7452042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5"/>
              <a:buNone/>
              <a:defRPr sz="3100">
                <a:solidFill>
                  <a:srgbClr val="B1D8D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a black square&#10;&#10;Description automatically generated with medium confidence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35" name="Google Shape;35;p4"/>
          <p:cNvPicPr preferRelativeResize="0"/>
          <p:nvPr/>
        </p:nvPicPr>
        <p:blipFill rotWithShape="1">
          <a:blip r:embed="rId3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500"/>
              <a:buFont typeface="Arial"/>
              <a:buNone/>
              <a:defRPr sz="35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838200" y="1290320"/>
            <a:ext cx="5257800" cy="4886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6319838" y="1290320"/>
            <a:ext cx="5262562" cy="488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background with a black square&#10;&#10;Description automatically generated with medium confidence" id="41" name="Google Shape;4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43" name="Google Shape;43;p4"/>
          <p:cNvPicPr preferRelativeResize="0"/>
          <p:nvPr/>
        </p:nvPicPr>
        <p:blipFill rotWithShape="1">
          <a:blip r:embed="rId3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>
            <p:ph idx="3" type="body"/>
          </p:nvPr>
        </p:nvSpPr>
        <p:spPr>
          <a:xfrm>
            <a:off x="3581400" y="101600"/>
            <a:ext cx="8021320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5"/>
              <a:buNone/>
              <a:defRPr sz="3100">
                <a:solidFill>
                  <a:srgbClr val="B1D8D2"/>
                </a:solidFill>
              </a:defRPr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thin line with a black background&#10;&#10;Description automatically generated with medium confidence" id="47" name="Google Shape;47;p5"/>
          <p:cNvPicPr preferRelativeResize="0"/>
          <p:nvPr/>
        </p:nvPicPr>
        <p:blipFill rotWithShape="1">
          <a:blip r:embed="rId2">
            <a:alphaModFix/>
          </a:blip>
          <a:srcRect b="30409" l="10768" r="0" t="17585"/>
          <a:stretch/>
        </p:blipFill>
        <p:spPr>
          <a:xfrm>
            <a:off x="0" y="4781774"/>
            <a:ext cx="11849131" cy="1344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48" name="Google Shape;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5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55" name="Google Shape;55;p5"/>
          <p:cNvPicPr preferRelativeResize="0"/>
          <p:nvPr/>
        </p:nvPicPr>
        <p:blipFill rotWithShape="1">
          <a:blip r:embed="rId2">
            <a:alphaModFix/>
          </a:blip>
          <a:srcRect b="30409" l="10768" r="0" t="17585"/>
          <a:stretch/>
        </p:blipFill>
        <p:spPr>
          <a:xfrm>
            <a:off x="0" y="4781774"/>
            <a:ext cx="11849131" cy="1344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56" name="Google Shape;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28102" y="0"/>
            <a:ext cx="32639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60" name="Google Shape;6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28102" y="0"/>
            <a:ext cx="32639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>
            <p:ph type="ctrTitle"/>
          </p:nvPr>
        </p:nvSpPr>
        <p:spPr>
          <a:xfrm>
            <a:off x="6786880" y="1122363"/>
            <a:ext cx="49580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subTitle"/>
          </p:nvPr>
        </p:nvSpPr>
        <p:spPr>
          <a:xfrm>
            <a:off x="6786880" y="3602038"/>
            <a:ext cx="4958080" cy="119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"/>
          <p:cNvSpPr txBox="1"/>
          <p:nvPr>
            <p:ph idx="2" type="body"/>
          </p:nvPr>
        </p:nvSpPr>
        <p:spPr>
          <a:xfrm>
            <a:off x="7929245" y="4968875"/>
            <a:ext cx="267335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b="1" i="0"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background with a black square&#10;&#10;Description automatically generated with medium confidence" id="67" name="Google Shape;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6755" y="5485130"/>
            <a:ext cx="1878331" cy="673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70" name="Google Shape;70;p7"/>
          <p:cNvPicPr preferRelativeResize="0"/>
          <p:nvPr/>
        </p:nvPicPr>
        <p:blipFill rotWithShape="1">
          <a:blip r:embed="rId2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500"/>
              <a:buFont typeface="Arial"/>
              <a:buNone/>
              <a:defRPr sz="35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17880" y="1442720"/>
            <a:ext cx="5532120" cy="4734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7"/>
          <p:cNvSpPr/>
          <p:nvPr/>
        </p:nvSpPr>
        <p:spPr>
          <a:xfrm>
            <a:off x="6807200" y="1442720"/>
            <a:ext cx="5384800" cy="473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7"/>
          <p:cNvCxnSpPr/>
          <p:nvPr/>
        </p:nvCxnSpPr>
        <p:spPr>
          <a:xfrm>
            <a:off x="678688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7"/>
          <p:cNvCxnSpPr/>
          <p:nvPr/>
        </p:nvCxnSpPr>
        <p:spPr>
          <a:xfrm>
            <a:off x="78232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background with many squares and lines&#10;&#10;Description automatically generated" id="79" name="Google Shape;79;p7"/>
          <p:cNvPicPr preferRelativeResize="0"/>
          <p:nvPr/>
        </p:nvPicPr>
        <p:blipFill rotWithShape="1">
          <a:blip r:embed="rId4">
            <a:alphaModFix amt="51000"/>
          </a:blip>
          <a:srcRect b="26602" l="31267" r="15278" t="24486"/>
          <a:stretch/>
        </p:blipFill>
        <p:spPr>
          <a:xfrm>
            <a:off x="6807200" y="1432560"/>
            <a:ext cx="5384800" cy="474472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 txBox="1"/>
          <p:nvPr/>
        </p:nvSpPr>
        <p:spPr>
          <a:xfrm>
            <a:off x="8686800" y="3403603"/>
            <a:ext cx="18694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Insert image/graphic on top of this box. Leave green border.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thin line with a black background&#10;&#10;Description automatically generated with medium confidence" id="82" name="Google Shape;82;p7"/>
          <p:cNvPicPr preferRelativeResize="0"/>
          <p:nvPr/>
        </p:nvPicPr>
        <p:blipFill rotWithShape="1">
          <a:blip r:embed="rId2">
            <a:alphaModFix/>
          </a:blip>
          <a:srcRect b="47937" l="11553" r="0" t="21021"/>
          <a:stretch/>
        </p:blipFill>
        <p:spPr>
          <a:xfrm>
            <a:off x="0" y="0"/>
            <a:ext cx="11744960" cy="80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83" name="Google Shape;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6807200" y="1442720"/>
            <a:ext cx="5384800" cy="473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7"/>
          <p:cNvCxnSpPr/>
          <p:nvPr/>
        </p:nvCxnSpPr>
        <p:spPr>
          <a:xfrm>
            <a:off x="678688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" name="Google Shape;87;p7"/>
          <p:cNvCxnSpPr/>
          <p:nvPr/>
        </p:nvCxnSpPr>
        <p:spPr>
          <a:xfrm>
            <a:off x="782320" y="1442720"/>
            <a:ext cx="0" cy="4738074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background with many squares and lines&#10;&#10;Description automatically generated" id="88" name="Google Shape;88;p7"/>
          <p:cNvPicPr preferRelativeResize="0"/>
          <p:nvPr/>
        </p:nvPicPr>
        <p:blipFill rotWithShape="1">
          <a:blip r:embed="rId4">
            <a:alphaModFix amt="51000"/>
          </a:blip>
          <a:srcRect b="26602" l="31267" r="15278" t="24486"/>
          <a:stretch/>
        </p:blipFill>
        <p:spPr>
          <a:xfrm>
            <a:off x="6807200" y="1432560"/>
            <a:ext cx="5384800" cy="47447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8686800" y="3403603"/>
            <a:ext cx="18694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image/graphic on top of this box. Leave green border.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>
            <p:ph idx="2" type="body"/>
          </p:nvPr>
        </p:nvSpPr>
        <p:spPr>
          <a:xfrm>
            <a:off x="3982720" y="117771"/>
            <a:ext cx="7614603" cy="52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35"/>
              <a:buNone/>
              <a:defRPr sz="3100">
                <a:solidFill>
                  <a:srgbClr val="B1D8D2"/>
                </a:solidFill>
              </a:defRPr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a black square&#10;&#10;Description automatically generated with medium confidence" id="92" name="Google Shape;9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>
            <p:ph type="title"/>
          </p:nvPr>
        </p:nvSpPr>
        <p:spPr>
          <a:xfrm>
            <a:off x="0" y="553487"/>
            <a:ext cx="3962400" cy="507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2800"/>
              <a:buFont typeface="Arial"/>
              <a:buNone/>
              <a:defRPr sz="28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" type="body"/>
          </p:nvPr>
        </p:nvSpPr>
        <p:spPr>
          <a:xfrm>
            <a:off x="838200" y="1310640"/>
            <a:ext cx="10515600" cy="4734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8"/>
          <p:cNvCxnSpPr/>
          <p:nvPr/>
        </p:nvCxnSpPr>
        <p:spPr>
          <a:xfrm>
            <a:off x="2" y="451413"/>
            <a:ext cx="32293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background with a black square&#10;&#10;Description automatically generated with medium confidence" id="98" name="Google Shape;9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8"/>
          <p:cNvCxnSpPr/>
          <p:nvPr/>
        </p:nvCxnSpPr>
        <p:spPr>
          <a:xfrm>
            <a:off x="2" y="451413"/>
            <a:ext cx="32293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a black square&#10;&#10;Description automatically generated with medium confidence" id="102" name="Google Shape;10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"/>
              <a:buNone/>
              <a:defRPr sz="35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" type="body"/>
          </p:nvPr>
        </p:nvSpPr>
        <p:spPr>
          <a:xfrm>
            <a:off x="838200" y="113792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a black square&#10;&#10;Description automatically generated with medium confidence" id="107" name="Google Shape;10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9889" y="6385850"/>
            <a:ext cx="1566763" cy="32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9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500"/>
              <a:buFont typeface="Arial"/>
              <a:buNone/>
              <a:defRPr sz="3500">
                <a:solidFill>
                  <a:srgbClr val="B1D8D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838200" y="127000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▪"/>
              <a:defRPr/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365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3pPr>
            <a:lvl4pPr indent="-3365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4pPr>
            <a:lvl5pPr indent="-3365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0" y="0"/>
            <a:ext cx="12192000" cy="80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365760" y="6356354"/>
            <a:ext cx="32156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 txBox="1"/>
          <p:nvPr>
            <p:ph idx="2" type="body"/>
          </p:nvPr>
        </p:nvSpPr>
        <p:spPr>
          <a:xfrm>
            <a:off x="4572000" y="152400"/>
            <a:ext cx="701548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  <a:defRPr>
                <a:solidFill>
                  <a:srgbClr val="B1D8D2"/>
                </a:solidFill>
              </a:defRPr>
            </a:lvl1pPr>
            <a:lvl2pPr indent="-33147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Char char="◆"/>
              <a:defRPr/>
            </a:lvl2pPr>
            <a:lvl3pPr indent="-32575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3pPr>
            <a:lvl4pPr indent="-32575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4pPr>
            <a:lvl5pPr indent="-32575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30"/>
              <a:buChar char="◇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38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EB Garamond"/>
              <a:buChar char="◆"/>
              <a:defRPr b="0" i="0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"/>
              <a:buChar char="◇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"/>
              <a:buChar char="◇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ontserrat"/>
              <a:buChar char="◇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thin line with a black background&#10;&#10;Description automatically generated with medium confidence" id="153" name="Google Shape;153;p14"/>
          <p:cNvPicPr preferRelativeResize="0"/>
          <p:nvPr/>
        </p:nvPicPr>
        <p:blipFill rotWithShape="1">
          <a:blip r:embed="rId3">
            <a:alphaModFix/>
          </a:blip>
          <a:srcRect b="-603" l="122" r="0" t="472"/>
          <a:stretch/>
        </p:blipFill>
        <p:spPr>
          <a:xfrm>
            <a:off x="0" y="2823213"/>
            <a:ext cx="12505038" cy="240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/>
          <p:nvPr/>
        </p:nvSpPr>
        <p:spPr>
          <a:xfrm>
            <a:off x="3954163" y="5548184"/>
            <a:ext cx="4263080" cy="13098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769917" y="1241548"/>
            <a:ext cx="10652165" cy="1742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Oregon Talent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4000233" y="3113642"/>
            <a:ext cx="4348480" cy="96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b="0" i="0" sz="2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4658926" y="4848051"/>
            <a:ext cx="2940051" cy="31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8918" y="5773560"/>
            <a:ext cx="3820067" cy="74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In-demand sectors: Workforce demographics</a:t>
            </a:r>
            <a:endParaRPr/>
          </a:p>
        </p:txBody>
      </p:sp>
      <p:pic>
        <p:nvPicPr>
          <p:cNvPr id="215" name="Google Shape;21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67" y="1117600"/>
            <a:ext cx="10498666" cy="524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1944914" y="1312704"/>
            <a:ext cx="8505372" cy="455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Sector selection criteria are not always transparent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The same or similar sectors are not consistently defined across entities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Not all sectors are well-described by standard data sources</a:t>
            </a:r>
            <a:endParaRPr/>
          </a:p>
        </p:txBody>
      </p:sp>
      <p:sp>
        <p:nvSpPr>
          <p:cNvPr id="222" name="Google Shape;222;p24"/>
          <p:cNvSpPr txBox="1"/>
          <p:nvPr>
            <p:ph idx="3" type="body"/>
          </p:nvPr>
        </p:nvSpPr>
        <p:spPr>
          <a:xfrm>
            <a:off x="3581400" y="101600"/>
            <a:ext cx="8021320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rPr lang="en-US"/>
              <a:t>In-demand Sectors: Takeaways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/>
              <a:t>Priority Occupations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3" type="body"/>
          </p:nvPr>
        </p:nvSpPr>
        <p:spPr>
          <a:xfrm>
            <a:off x="3581400" y="101600"/>
            <a:ext cx="8021320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rPr lang="en-US"/>
              <a:t>Priority occupations</a:t>
            </a:r>
            <a:endParaRPr/>
          </a:p>
        </p:txBody>
      </p:sp>
      <p:sp>
        <p:nvSpPr>
          <p:cNvPr id="234" name="Google Shape;234;p26"/>
          <p:cNvSpPr txBox="1"/>
          <p:nvPr>
            <p:ph idx="1" type="body"/>
          </p:nvPr>
        </p:nvSpPr>
        <p:spPr>
          <a:xfrm>
            <a:off x="838198" y="1290320"/>
            <a:ext cx="10485475" cy="4886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4488" lvl="0" marL="34448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b="1" lang="en-US"/>
              <a:t>Five criteria:</a:t>
            </a:r>
            <a:endParaRPr/>
          </a:p>
          <a:p>
            <a:pPr indent="-344488" lvl="1" marL="801688" rtl="0" algn="l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SzPct val="90000"/>
              <a:buChar char="◆"/>
            </a:pPr>
            <a:r>
              <a:rPr b="1" lang="en-US"/>
              <a:t>In-demand: </a:t>
            </a:r>
            <a:r>
              <a:rPr lang="en-US"/>
              <a:t>Projected openings</a:t>
            </a:r>
            <a:endParaRPr b="1"/>
          </a:p>
          <a:p>
            <a:pPr indent="-344488" lvl="1" marL="8016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b="1" lang="en-US"/>
              <a:t>High-wage: </a:t>
            </a:r>
            <a:r>
              <a:rPr lang="en-US"/>
              <a:t>Median wage</a:t>
            </a:r>
            <a:endParaRPr b="1"/>
          </a:p>
          <a:p>
            <a:pPr indent="-344488" lvl="1" marL="8016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b="1" lang="en-US"/>
              <a:t>High-skill: </a:t>
            </a:r>
            <a:r>
              <a:rPr lang="en-US"/>
              <a:t>Education/training requirements </a:t>
            </a:r>
            <a:endParaRPr b="1"/>
          </a:p>
          <a:p>
            <a:pPr indent="-344488" lvl="1" marL="8016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b="1" lang="en-US"/>
              <a:t>Growth potential:</a:t>
            </a:r>
            <a:r>
              <a:rPr lang="en-US"/>
              <a:t> 75</a:t>
            </a:r>
            <a:r>
              <a:rPr baseline="30000" lang="en-US"/>
              <a:t>th</a:t>
            </a:r>
            <a:r>
              <a:rPr lang="en-US"/>
              <a:t> and 25</a:t>
            </a:r>
            <a:r>
              <a:rPr baseline="30000" lang="en-US"/>
              <a:t>th</a:t>
            </a:r>
            <a:r>
              <a:rPr lang="en-US"/>
              <a:t> percentile wages</a:t>
            </a:r>
            <a:endParaRPr b="1"/>
          </a:p>
          <a:p>
            <a:pPr indent="-344488" lvl="1" marL="8016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b="1" lang="en-US"/>
              <a:t>Industry critical: </a:t>
            </a:r>
            <a:r>
              <a:rPr lang="en-US"/>
              <a:t>Prevalence within industry and expert input</a:t>
            </a:r>
            <a:endParaRPr/>
          </a:p>
          <a:p>
            <a:pPr indent="-227902" lvl="1" marL="8016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b="1"/>
          </a:p>
          <a:p>
            <a:pPr indent="-344488" lvl="0" marL="344488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ct val="85000"/>
              <a:buChar char="▪"/>
            </a:pPr>
            <a:r>
              <a:rPr b="1" lang="en-US"/>
              <a:t>Aligned with Workforce Pell</a:t>
            </a:r>
            <a:endParaRPr/>
          </a:p>
          <a:p>
            <a:pPr indent="-216028" lvl="0" marL="344488" rtl="0" algn="l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/>
          </a:p>
          <a:p>
            <a:pPr indent="-344488" lvl="0" marL="344488" rtl="0" algn="l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b="1" lang="en-US"/>
              <a:t>Additional criteria recommended to prioritize within the list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Priority occupations: High-skill example</a:t>
            </a:r>
            <a:endParaRPr/>
          </a:p>
        </p:txBody>
      </p:sp>
      <p:pic>
        <p:nvPicPr>
          <p:cNvPr id="240" name="Google Shape;240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588" y="1012702"/>
            <a:ext cx="9984823" cy="549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3000"/>
              <a:buFont typeface="Arial"/>
              <a:buNone/>
            </a:pPr>
            <a:r>
              <a:rPr lang="en-US" sz="3000"/>
              <a:t>Priority occupations</a:t>
            </a:r>
            <a:endParaRPr/>
          </a:p>
        </p:txBody>
      </p:sp>
      <p:graphicFrame>
        <p:nvGraphicFramePr>
          <p:cNvPr id="247" name="Google Shape;247;p28"/>
          <p:cNvGraphicFramePr/>
          <p:nvPr/>
        </p:nvGraphicFramePr>
        <p:xfrm>
          <a:off x="2169256" y="14542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{F93A9ECF-58CD-4425-85AB-47EE1AF4659B}</a:tableStyleId>
              </a:tblPr>
              <a:tblGrid>
                <a:gridCol w="2690525"/>
                <a:gridCol w="1720975"/>
                <a:gridCol w="1720975"/>
                <a:gridCol w="1720975"/>
              </a:tblGrid>
              <a:tr h="73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Criteria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Number of occupations meeting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Number of openings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Share of total annual openings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A. In demand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402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243,484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96%</a:t>
                      </a:r>
                      <a:endParaRPr b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B. High skill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483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108,082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C. High wage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458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88,517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34%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D. Advancement 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314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66,743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26%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(C) or (D)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482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95,254 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37%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/>
                        <a:t>E. Critical to priority sector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5,609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2%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5114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/>
                        <a:t>All criteria (deduplicated)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825" marB="0" marR="11825" marL="118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209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84,172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33%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595745" y="151765"/>
            <a:ext cx="10991735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2800"/>
              <a:buFont typeface="Arial"/>
              <a:buNone/>
            </a:pPr>
            <a:r>
              <a:rPr lang="en-US" sz="2800"/>
              <a:t>Priority occupations: Share of in-demand sector employment</a:t>
            </a:r>
            <a:endParaRPr/>
          </a:p>
        </p:txBody>
      </p:sp>
      <p:pic>
        <p:nvPicPr>
          <p:cNvPr id="253" name="Google Shape;253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218" y="1092531"/>
            <a:ext cx="9395563" cy="516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Priority occupations: Race and ethnicity</a:t>
            </a:r>
            <a:endParaRPr/>
          </a:p>
        </p:txBody>
      </p:sp>
      <p:pic>
        <p:nvPicPr>
          <p:cNvPr id="259" name="Google Shape;25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303" y="1033153"/>
            <a:ext cx="9467393" cy="520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Priority occupations: Race and ethnicity</a:t>
            </a:r>
            <a:endParaRPr/>
          </a:p>
        </p:txBody>
      </p:sp>
      <p:pic>
        <p:nvPicPr>
          <p:cNvPr id="265" name="Google Shape;26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54" y="1128156"/>
            <a:ext cx="10640292" cy="532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/>
              <a:t>Gap Analysis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Project Success</a:t>
            </a:r>
            <a:endParaRPr/>
          </a:p>
        </p:txBody>
      </p:sp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838200" y="1141912"/>
            <a:ext cx="10288979" cy="5203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b="1" lang="en-US"/>
              <a:t>Goal for the 2026 Talent Assessment: </a:t>
            </a:r>
            <a:r>
              <a:rPr lang="en-US"/>
              <a:t>To build on past assessments with a focus on creating a more coordinated, data-driven, and adaptable workforce strategy across Oregon partners.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SzPct val="90000"/>
              <a:buChar char="◆"/>
            </a:pPr>
            <a:r>
              <a:rPr lang="en-US"/>
              <a:t>The methodology for identifying in-demand industries and occupations is adopted for future biennial Assessments.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lang="en-US"/>
              <a:t>Findings are rigorous and equity-aware, acknowledging methodological and data limitations.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lang="en-US"/>
              <a:t>Recommendations are used in program design, funding allocations, and legislative testimony.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Char char="◆"/>
            </a:pPr>
            <a:r>
              <a:rPr lang="en-US"/>
              <a:t>The 2026 Talent Assessment strengthens Oregon’s ability to prepare residents for high-wage, high-demand, high-skill occupations.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idx="3" type="body"/>
          </p:nvPr>
        </p:nvSpPr>
        <p:spPr>
          <a:xfrm>
            <a:off x="3581400" y="101600"/>
            <a:ext cx="8021320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rPr lang="en-US"/>
              <a:t>Gap Analysis</a:t>
            </a:r>
            <a:endParaRPr/>
          </a:p>
        </p:txBody>
      </p:sp>
      <p:sp>
        <p:nvSpPr>
          <p:cNvPr id="277" name="Google Shape;277;p33"/>
          <p:cNvSpPr txBox="1"/>
          <p:nvPr>
            <p:ph idx="1" type="body"/>
          </p:nvPr>
        </p:nvSpPr>
        <p:spPr>
          <a:xfrm>
            <a:off x="838198" y="1290320"/>
            <a:ext cx="10485475" cy="4886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AutoNum type="arabicPeriod"/>
            </a:pPr>
            <a:r>
              <a:rPr lang="en-US"/>
              <a:t>Link each priority occupation to related postsecondary programs of study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SzPts val="2380"/>
              <a:buFont typeface="Arial"/>
              <a:buAutoNum type="arabicPeriod"/>
            </a:pPr>
            <a:r>
              <a:rPr lang="en-US"/>
              <a:t>Count postsecondary credentials awarded in Oregon for each program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SzPts val="2380"/>
              <a:buFont typeface="Arial"/>
              <a:buAutoNum type="arabicPeriod"/>
            </a:pPr>
            <a:r>
              <a:rPr b="1" lang="en-US"/>
              <a:t>Gap metric:</a:t>
            </a:r>
            <a:r>
              <a:rPr lang="en-US"/>
              <a:t> Calculated ratio of credentials to projected job openings across ALL occupations linked to the postsecondary programs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type="title"/>
          </p:nvPr>
        </p:nvSpPr>
        <p:spPr>
          <a:xfrm>
            <a:off x="498764" y="151765"/>
            <a:ext cx="11088716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2800"/>
              <a:buFont typeface="Arial"/>
              <a:buNone/>
            </a:pPr>
            <a:r>
              <a:rPr lang="en-US" sz="2800"/>
              <a:t>Gap Analysis: Credentials per opening by education level</a:t>
            </a:r>
            <a:endParaRPr/>
          </a:p>
        </p:txBody>
      </p:sp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700" y="1087438"/>
            <a:ext cx="9118600" cy="51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Gap Analysis: Interstate migration</a:t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70000"/>
            <a:ext cx="10515600" cy="490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Gap Analysis: Race and ethnicity</a:t>
            </a:r>
            <a:endParaRPr/>
          </a:p>
        </p:txBody>
      </p:sp>
      <p:pic>
        <p:nvPicPr>
          <p:cNvPr id="295" name="Google Shape;29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796" y="1020309"/>
            <a:ext cx="9162144" cy="534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Gap Analysis: Limitations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449780" y="1215024"/>
            <a:ext cx="11292440" cy="5135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▪"/>
            </a:pPr>
            <a:r>
              <a:rPr b="1" lang="en-US" sz="2600"/>
              <a:t>Gap analysis at this level is best treated as a data-informed guide for identifying opportunities to better align training pathways with workforce needs</a:t>
            </a:r>
            <a:endParaRPr sz="2200"/>
          </a:p>
          <a:p>
            <a:pPr indent="-344488" lvl="1" marL="8016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980"/>
              <a:buChar char="◆"/>
            </a:pPr>
            <a:r>
              <a:rPr lang="en-US" sz="2200"/>
              <a:t>Future employer demand is likely more uncertain than usual</a:t>
            </a:r>
            <a:endParaRPr/>
          </a:p>
          <a:p>
            <a:pPr indent="-21875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2200"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Char char="◆"/>
            </a:pPr>
            <a:r>
              <a:rPr lang="en-US" sz="2200"/>
              <a:t>Available data are imperfect measures of employer need</a:t>
            </a:r>
            <a:endParaRPr/>
          </a:p>
          <a:p>
            <a:pPr indent="-21875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2200"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Char char="◆"/>
            </a:pPr>
            <a:r>
              <a:rPr lang="en-US" sz="2200"/>
              <a:t>Many occupations do not have a single, or any, path from classroom to employment</a:t>
            </a:r>
            <a:endParaRPr/>
          </a:p>
          <a:p>
            <a:pPr indent="-21875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t/>
            </a:r>
            <a:endParaRPr sz="2200"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Char char="◆"/>
            </a:pPr>
            <a:r>
              <a:rPr lang="en-US" sz="2200"/>
              <a:t>Data for important training pathways are not readily available</a:t>
            </a:r>
            <a:endParaRPr/>
          </a:p>
          <a:p>
            <a:pPr indent="-231140" lvl="0" marL="344488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785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/>
              <a:t>Recommendations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Recommendations</a:t>
            </a:r>
            <a:endParaRPr/>
          </a:p>
        </p:txBody>
      </p:sp>
      <p:sp>
        <p:nvSpPr>
          <p:cNvPr id="313" name="Google Shape;313;p39"/>
          <p:cNvSpPr txBox="1"/>
          <p:nvPr>
            <p:ph idx="1" type="body"/>
          </p:nvPr>
        </p:nvSpPr>
        <p:spPr>
          <a:xfrm>
            <a:off x="838200" y="127000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488" lvl="0" marL="3444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Recommendations informed by: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Data analysis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Engagement participants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Prior Talent Assessments, HECC Workforce Studies, and other documents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Three areas: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System alignment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Data and methodology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◆"/>
            </a:pPr>
            <a:r>
              <a:rPr lang="en-US"/>
              <a:t>Gap mitigation and equity improvements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Recommendations: System alignment</a:t>
            </a:r>
            <a:endParaRPr/>
          </a:p>
        </p:txBody>
      </p:sp>
      <p:sp>
        <p:nvSpPr>
          <p:cNvPr id="319" name="Google Shape;319;p40"/>
          <p:cNvSpPr txBox="1"/>
          <p:nvPr>
            <p:ph idx="1" type="body"/>
          </p:nvPr>
        </p:nvSpPr>
        <p:spPr>
          <a:xfrm>
            <a:off x="838200" y="1115621"/>
            <a:ext cx="10515600" cy="5213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Work toward a statewide, unified, cross-sector workforce development coordination model 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Use the Talent Assessment to drive implementation across systems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Put essential employability skills and digital fluency at the center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Move toward skills-first pathways while protecting credential quality</a:t>
            </a:r>
            <a:endParaRPr/>
          </a:p>
          <a:p>
            <a:pPr indent="-344515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 sz="2900"/>
              <a:t>Align education and industry earlier, especially in CTE and technical fields</a:t>
            </a:r>
            <a:endParaRPr/>
          </a:p>
          <a:p>
            <a:pPr indent="-344515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 sz="2900"/>
              <a:t>Expand work-based learning and employer-led training</a:t>
            </a:r>
            <a:endParaRPr/>
          </a:p>
          <a:p>
            <a:pPr indent="-344515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 sz="2900"/>
              <a:t>Focus on retention and advancement in mid-level and hard-to-fill roles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Recommendations: Data and methodology</a:t>
            </a:r>
            <a:endParaRPr/>
          </a:p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838200" y="1151247"/>
            <a:ext cx="10515600" cy="511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Continue to improve data collection about industry structure, composition, and training and education pathways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Continue coordinating with OED on terminology and benchmarks to improve statewide consistency and support Workforce Pell efforts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Continue working with BOLI, ODE, and OED on data access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Continue efforts to link and analyze CTE, apprenticeship, postsecondary, and employment data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Conduct quantitative analyses of participant-level education and employment outcomes for selected Oregon programs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Improve data transparency and career navigation tools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ct val="85000"/>
              <a:buChar char="▪"/>
            </a:pPr>
            <a:r>
              <a:rPr lang="en-US"/>
              <a:t>Develop an Oregon Talent Dashboard to serve as a central repository of useful metrics derived from centralized, common workforce datasets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>
            <p:ph type="title"/>
          </p:nvPr>
        </p:nvSpPr>
        <p:spPr>
          <a:xfrm>
            <a:off x="540327" y="151765"/>
            <a:ext cx="11047153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ts val="2800"/>
              <a:buFont typeface="Arial"/>
              <a:buNone/>
            </a:pPr>
            <a:r>
              <a:rPr lang="en-US" sz="2800"/>
              <a:t>Recommendations: Gap mitigation and equity improvements</a:t>
            </a:r>
            <a:endParaRPr/>
          </a:p>
        </p:txBody>
      </p:sp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838200" y="127000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Address credential shortages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Improve job quality, support worker well-being, and articulate career advancement pathways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Streamline licensure and bureaucratic processes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Prioritize diversity, equity, and inclusion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Mitigate structural barriers with wraparound supports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lang="en-US"/>
              <a:t>Enhance financial support for training and upskilling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Context for this Assessment</a:t>
            </a:r>
            <a:endParaRPr/>
          </a:p>
        </p:txBody>
      </p:sp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722088" y="1290638"/>
            <a:ext cx="5098142" cy="379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en-US"/>
              <a:t>Context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160"/>
              <a:buChar char="◆"/>
            </a:pPr>
            <a:r>
              <a:rPr b="1" lang="en-US"/>
              <a:t>Softening economic conditions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b="1" lang="en-US"/>
              <a:t>Rising uncertainty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b="1" lang="en-US"/>
              <a:t>Demographic strain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b="1" lang="en-US"/>
              <a:t>Persistent inequities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b="1" lang="en-US"/>
              <a:t>Workforce Pell</a:t>
            </a:r>
            <a:endParaRPr/>
          </a:p>
        </p:txBody>
      </p: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771" y="1290638"/>
            <a:ext cx="5210629" cy="442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33000">
              <a:schemeClr val="accent1"/>
            </a:gs>
            <a:gs pos="99000">
              <a:schemeClr val="dk2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1685" y="954438"/>
            <a:ext cx="4448629" cy="324204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 txBox="1"/>
          <p:nvPr/>
        </p:nvSpPr>
        <p:spPr>
          <a:xfrm>
            <a:off x="3047999" y="4592295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www.econw.com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356835" y="5527119"/>
            <a:ext cx="25232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PORTLAND, OREGON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+ Light Building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920 SW 6th Ave, Suite 1400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Portland, OR 97204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503-222-6060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3"/>
          <p:cNvSpPr txBox="1"/>
          <p:nvPr/>
        </p:nvSpPr>
        <p:spPr>
          <a:xfrm>
            <a:off x="2598083" y="5527118"/>
            <a:ext cx="25232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WASHINGTON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Park Place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1200 Sixth Avenue, Suite 615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Seattle, WA 98101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206-823-3060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3"/>
          <p:cNvSpPr txBox="1"/>
          <p:nvPr/>
        </p:nvSpPr>
        <p:spPr>
          <a:xfrm>
            <a:off x="4839331" y="5527117"/>
            <a:ext cx="25232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9415 Culver Blvd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#248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Culver City, CA 90232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213-218-6740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3"/>
          <p:cNvSpPr txBox="1"/>
          <p:nvPr/>
        </p:nvSpPr>
        <p:spPr>
          <a:xfrm>
            <a:off x="7080579" y="5527117"/>
            <a:ext cx="25232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BEND, OREGON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2863 NW Crossing Drive,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Suite 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Bend, OR 97703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458-202-9016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9321828" y="5527116"/>
            <a:ext cx="252328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DENVER, COLORADO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1200 17th Street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Floor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Denver, CO 80202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Components</a:t>
            </a:r>
            <a:endParaRPr/>
          </a:p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620486" y="1270000"/>
            <a:ext cx="10515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b="1" lang="en-US"/>
              <a:t>Methodology development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b="1" lang="en-US"/>
              <a:t>Data analysis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b="1" lang="en-US"/>
              <a:t>Engagement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380"/>
              <a:buChar char="▪"/>
            </a:pPr>
            <a:r>
              <a:rPr b="1" lang="en-US"/>
              <a:t>Outputs: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160"/>
              <a:buChar char="◆"/>
            </a:pPr>
            <a:r>
              <a:rPr lang="en-US"/>
              <a:t>In-demand sectors list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lang="en-US"/>
              <a:t>Priority occupations list</a:t>
            </a:r>
            <a:endParaRPr/>
          </a:p>
          <a:p>
            <a:pPr indent="-344488" lvl="1" marL="80168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◆"/>
            </a:pPr>
            <a:r>
              <a:rPr lang="en-US"/>
              <a:t>Report and recommendations</a:t>
            </a:r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18519" l="0" r="0" t="0"/>
          <a:stretch/>
        </p:blipFill>
        <p:spPr>
          <a:xfrm>
            <a:off x="6875622" y="929481"/>
            <a:ext cx="5070460" cy="534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/>
              <a:t>In-Demand Sectors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527537" y="1283675"/>
            <a:ext cx="11212705" cy="4891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/>
              <a:t>In-demand sectors will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n-US"/>
              <a:t>Support identification of focal occupations for the Assessment and for Workforce Pell eligibility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n-US"/>
              <a:t>Identify candidates for deeper sector-specific workforce studies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/>
              <a:t>Collectively, the identified sectors will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n-US"/>
              <a:t>Reflect state and regional economic development priorities</a:t>
            </a:r>
            <a:endParaRPr/>
          </a:p>
          <a:p>
            <a:pPr indent="-344488" lvl="1" marL="801688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n-US"/>
              <a:t>Include critical industries that support community and economic development not otherwise included 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-US"/>
              <a:t>In-demand sectors are compiled from target sectors identified or supported by major state and regional entities and initiatives</a:t>
            </a:r>
            <a:endParaRPr/>
          </a:p>
          <a:p>
            <a:pPr indent="-227902" lvl="1" marL="801688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SzPct val="9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 txBox="1"/>
          <p:nvPr>
            <p:ph idx="3" type="body"/>
          </p:nvPr>
        </p:nvSpPr>
        <p:spPr>
          <a:xfrm>
            <a:off x="3581400" y="101600"/>
            <a:ext cx="8021320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rPr lang="en-US"/>
              <a:t>In-demand sectors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In-demand sectors</a:t>
            </a:r>
            <a:endParaRPr/>
          </a:p>
        </p:txBody>
      </p:sp>
      <p:pic>
        <p:nvPicPr>
          <p:cNvPr id="197" name="Google Shape;19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434" r="0" t="0"/>
          <a:stretch/>
        </p:blipFill>
        <p:spPr>
          <a:xfrm>
            <a:off x="313590" y="1053179"/>
            <a:ext cx="11564819" cy="47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In-demand sectors</a:t>
            </a:r>
            <a:endParaRPr/>
          </a:p>
        </p:txBody>
      </p:sp>
      <p:pic>
        <p:nvPicPr>
          <p:cNvPr id="203" name="Google Shape;203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708" y="995101"/>
            <a:ext cx="9720584" cy="534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294" l="3611" r="0" t="7466"/>
          <a:stretch/>
        </p:blipFill>
        <p:spPr>
          <a:xfrm>
            <a:off x="1833265" y="1046899"/>
            <a:ext cx="8525469" cy="5258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>
            <p:ph type="title"/>
          </p:nvPr>
        </p:nvSpPr>
        <p:spPr>
          <a:xfrm>
            <a:off x="1071880" y="151765"/>
            <a:ext cx="10515600" cy="51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D8D2"/>
              </a:buClr>
              <a:buSzPct val="100000"/>
              <a:buFont typeface="Arial"/>
              <a:buNone/>
            </a:pPr>
            <a:r>
              <a:rPr lang="en-US"/>
              <a:t>In-demand sectors: Geography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O 2024">
  <a:themeElements>
    <a:clrScheme name="ECO July 2024 1">
      <a:dk1>
        <a:srgbClr val="000000"/>
      </a:dk1>
      <a:lt1>
        <a:srgbClr val="FFFFFF"/>
      </a:lt1>
      <a:dk2>
        <a:srgbClr val="132428"/>
      </a:dk2>
      <a:lt2>
        <a:srgbClr val="7EBFB5"/>
      </a:lt2>
      <a:accent1>
        <a:srgbClr val="1D534D"/>
      </a:accent1>
      <a:accent2>
        <a:srgbClr val="FC9A61"/>
      </a:accent2>
      <a:accent3>
        <a:srgbClr val="023F64"/>
      </a:accent3>
      <a:accent4>
        <a:srgbClr val="BCEDB8"/>
      </a:accent4>
      <a:accent5>
        <a:srgbClr val="208385"/>
      </a:accent5>
      <a:accent6>
        <a:srgbClr val="FCE3A3"/>
      </a:accent6>
      <a:hlink>
        <a:srgbClr val="208385"/>
      </a:hlink>
      <a:folHlink>
        <a:srgbClr val="A383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77AD93D70BF4AAF9A721F31C66E4C" ma:contentTypeVersion="2" ma:contentTypeDescription="Create a new document." ma:contentTypeScope="" ma:versionID="19aad6215ac44a1835f7939305f23f69">
  <xsd:schema xmlns:xsd="http://www.w3.org/2001/XMLSchema" xmlns:xs="http://www.w3.org/2001/XMLSchema" xmlns:p="http://schemas.microsoft.com/office/2006/metadata/properties" xmlns:ns1="http://schemas.microsoft.com/sharepoint/v3" xmlns:ns2="5c889c47-2eb4-422d-80fc-8c68148a15f0" targetNamespace="http://schemas.microsoft.com/office/2006/metadata/properties" ma:root="true" ma:fieldsID="11270155d3c42ac854a005abb19e540b" ns1:_="" ns2:_="">
    <xsd:import namespace="http://schemas.microsoft.com/sharepoint/v3"/>
    <xsd:import namespace="5c889c47-2eb4-422d-80fc-8c68148a1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89c47-2eb4-422d-80fc-8c68148a1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4EB079-B874-4807-8AD7-518D0EE038DF}"/>
</file>

<file path=customXml/itemProps2.xml><?xml version="1.0" encoding="utf-8"?>
<ds:datastoreItem xmlns:ds="http://schemas.openxmlformats.org/officeDocument/2006/customXml" ds:itemID="{0E3C4155-791D-414F-8AEC-3BA3A89990CE}"/>
</file>

<file path=customXml/itemProps3.xml><?xml version="1.0" encoding="utf-8"?>
<ds:datastoreItem xmlns:ds="http://schemas.openxmlformats.org/officeDocument/2006/customXml" ds:itemID="{0D5F4F88-6ED5-47C3-8DE5-A1B2B909681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0x010100E6877AD93D70BF4AAF9A721F31C66E4C</vt:lpwstr>
  </property>
</Properties>
</file>