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0" autoAdjust="0"/>
    <p:restoredTop sz="94660"/>
  </p:normalViewPr>
  <p:slideViewPr>
    <p:cSldViewPr snapToGrid="0">
      <p:cViewPr>
        <p:scale>
          <a:sx n="100" d="100"/>
          <a:sy n="100" d="100"/>
        </p:scale>
        <p:origin x="2184"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D1BF21-0809-467B-95A8-AF8B62A58460}" type="datetimeFigureOut">
              <a:rPr lang="en-US" smtClean="0"/>
              <a:t>5/30/2023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DB2E9-E6FB-4DB9-9C54-94A5BF1E53D2}" type="slidenum">
              <a:rPr lang="en-US" smtClean="0"/>
              <a:t>‹#›</a:t>
            </a:fld>
            <a:endParaRPr lang="en-US"/>
          </a:p>
        </p:txBody>
      </p:sp>
    </p:spTree>
    <p:extLst>
      <p:ext uri="{BB962C8B-B14F-4D97-AF65-F5344CB8AC3E}">
        <p14:creationId xmlns:p14="http://schemas.microsoft.com/office/powerpoint/2010/main" val="1997629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slide</a:t>
            </a:r>
            <a:r>
              <a:rPr lang="en-US" baseline="0" dirty="0"/>
              <a:t> represents the complexity of the workforce system and includes a high level overview of the state agencies and local partners who participate in the system. I don’t want to go into great detail here except to say that one of our main goals at the state level is to work with our partners and align this work so that we don’t have multiple programs delivering the same service – as you can see, we have a great deal of work to do in achieving that goal.</a:t>
            </a:r>
          </a:p>
          <a:p>
            <a:endParaRPr lang="en-US" baseline="0" dirty="0"/>
          </a:p>
          <a:p>
            <a:r>
              <a:rPr lang="en-US" baseline="0" dirty="0"/>
              <a:t>To move that forward, there is an effort happening over the next several months to start that alignment conversation State leaders from the Department of Human Services, Self-sufficiency programs and vocational rehabilitation along with the employment department and the office of Community Colleges and Workforce Development have been going around the state and convening a local conversation in each of the nine local workforce areas to make an action plan for a strong partnership, alignment of the system and streamlining services to job seekers and businesses.</a:t>
            </a:r>
          </a:p>
          <a:p>
            <a:endParaRPr lang="en-US" baseline="0" dirty="0"/>
          </a:p>
          <a:p>
            <a:r>
              <a:rPr lang="en-US" baseline="0" dirty="0"/>
              <a:t>This group will be developing a set of guiding principles for the system, providing their vision for governance and delivery of the system and supporting the local implementation.</a:t>
            </a:r>
          </a:p>
          <a:p>
            <a:endParaRPr lang="en-US" baseline="0" dirty="0"/>
          </a:p>
          <a:p>
            <a:r>
              <a:rPr lang="en-US" baseline="0" dirty="0"/>
              <a:t>As this work moves forward other partners will be included in the alignment work.</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800611-B077-4DD5-8B12-5B295B1528D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5044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slide</a:t>
            </a:r>
            <a:r>
              <a:rPr lang="en-US" baseline="0" dirty="0"/>
              <a:t> represents the complexity of the workforce system and includes a high level overview of the state agencies and local partners who participate in the system. I don’t want to go into great detail here except to say that one of our main goals at the state level is to work with our partners and align this work so that we don’t have multiple programs delivering the same service – as you can see, we have a great deal of work to do in achieving that goal.</a:t>
            </a:r>
          </a:p>
          <a:p>
            <a:endParaRPr lang="en-US" baseline="0" dirty="0"/>
          </a:p>
          <a:p>
            <a:r>
              <a:rPr lang="en-US" baseline="0" dirty="0"/>
              <a:t>To move that forward, there is an effort happening over the next several months to start that alignment conversation State leaders from the Department of Human Services, Self-sufficiency programs and vocational rehabilitation along with the employment department and the office of Community Colleges and Workforce Development have been going around the state and convening a local conversation in each of the nine local workforce areas to make an action plan for a strong partnership, alignment of the system and streamlining services to job seekers and businesses.</a:t>
            </a:r>
          </a:p>
          <a:p>
            <a:endParaRPr lang="en-US" baseline="0" dirty="0"/>
          </a:p>
          <a:p>
            <a:r>
              <a:rPr lang="en-US" baseline="0" dirty="0"/>
              <a:t>This group will be developing a set of guiding principles for the system, providing their vision for governance and delivery of the system and supporting the local implementation.</a:t>
            </a:r>
          </a:p>
          <a:p>
            <a:endParaRPr lang="en-US" baseline="0" dirty="0"/>
          </a:p>
          <a:p>
            <a:r>
              <a:rPr lang="en-US" baseline="0" dirty="0"/>
              <a:t>As this work moves forward other partners will be included in the alignment work.</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800611-B077-4DD5-8B12-5B295B1528D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5687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3D32E4-36F5-4E05-92E8-7B1AFADA114D}"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763993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3D32E4-36F5-4E05-92E8-7B1AFADA114D}"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72024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3D32E4-36F5-4E05-92E8-7B1AFADA114D}"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34327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3D32E4-36F5-4E05-92E8-7B1AFADA114D}"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620798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3D32E4-36F5-4E05-92E8-7B1AFADA114D}"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279596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3D32E4-36F5-4E05-92E8-7B1AFADA114D}"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2490751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3D32E4-36F5-4E05-92E8-7B1AFADA114D}" type="datetimeFigureOut">
              <a:rPr lang="en-US" smtClean="0"/>
              <a:t>5/30/2023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405620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3D32E4-36F5-4E05-92E8-7B1AFADA114D}" type="datetimeFigureOut">
              <a:rPr lang="en-US" smtClean="0"/>
              <a:t>5/30/2023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3044908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32E4-36F5-4E05-92E8-7B1AFADA114D}" type="datetimeFigureOut">
              <a:rPr lang="en-US" smtClean="0"/>
              <a:t>5/30/2023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304386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3D32E4-36F5-4E05-92E8-7B1AFADA114D}"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423314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3D32E4-36F5-4E05-92E8-7B1AFADA114D}"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63BB4-1770-49C5-9C5D-DB8792AC98CD}" type="slidenum">
              <a:rPr lang="en-US" smtClean="0"/>
              <a:t>‹#›</a:t>
            </a:fld>
            <a:endParaRPr lang="en-US"/>
          </a:p>
        </p:txBody>
      </p:sp>
    </p:spTree>
    <p:extLst>
      <p:ext uri="{BB962C8B-B14F-4D97-AF65-F5344CB8AC3E}">
        <p14:creationId xmlns:p14="http://schemas.microsoft.com/office/powerpoint/2010/main" val="232011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32E4-36F5-4E05-92E8-7B1AFADA114D}" type="datetimeFigureOut">
              <a:rPr lang="en-US" smtClean="0"/>
              <a:t>5/30/2023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763BB4-1770-49C5-9C5D-DB8792AC98CD}" type="slidenum">
              <a:rPr lang="en-US" smtClean="0"/>
              <a:t>‹#›</a:t>
            </a:fld>
            <a:endParaRPr lang="en-US"/>
          </a:p>
        </p:txBody>
      </p:sp>
    </p:spTree>
    <p:extLst>
      <p:ext uri="{BB962C8B-B14F-4D97-AF65-F5344CB8AC3E}">
        <p14:creationId xmlns:p14="http://schemas.microsoft.com/office/powerpoint/2010/main" val="29471433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52061" y="597552"/>
            <a:ext cx="2247065" cy="646331"/>
          </a:xfrm>
          <a:prstGeom prst="rect">
            <a:avLst/>
          </a:prstGeom>
          <a:noFill/>
        </p:spPr>
        <p:txBody>
          <a:bodyPr wrap="square" rtlCol="0">
            <a:spAutoFit/>
          </a:bodyPr>
          <a:lstStyle/>
          <a:p>
            <a:pPr algn="ctr" defTabSz="685800">
              <a:defRPr/>
            </a:pPr>
            <a:r>
              <a:rPr lang="en-US" dirty="0">
                <a:solidFill>
                  <a:srgbClr val="FFC000">
                    <a:lumMod val="50000"/>
                  </a:srgbClr>
                </a:solidFill>
                <a:latin typeface="Calibri" panose="020F0502020204030204"/>
              </a:rPr>
              <a:t>WorkSource Oregon System </a:t>
            </a:r>
          </a:p>
        </p:txBody>
      </p:sp>
      <p:sp>
        <p:nvSpPr>
          <p:cNvPr id="2" name="Rectangle 1">
            <a:extLst>
              <a:ext uri="{FF2B5EF4-FFF2-40B4-BE49-F238E27FC236}">
                <a16:creationId xmlns:a16="http://schemas.microsoft.com/office/drawing/2014/main" id="{9BD2F9BD-86E9-4BE8-8765-13433E1499B2}"/>
              </a:ext>
            </a:extLst>
          </p:cNvPr>
          <p:cNvSpPr/>
          <p:nvPr/>
        </p:nvSpPr>
        <p:spPr>
          <a:xfrm>
            <a:off x="3229872" y="345489"/>
            <a:ext cx="2684254" cy="51345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b="1" dirty="0"/>
              <a:t>Governor and Legislature</a:t>
            </a:r>
          </a:p>
        </p:txBody>
      </p:sp>
      <p:sp>
        <p:nvSpPr>
          <p:cNvPr id="46" name="Rectangle 45">
            <a:extLst>
              <a:ext uri="{FF2B5EF4-FFF2-40B4-BE49-F238E27FC236}">
                <a16:creationId xmlns:a16="http://schemas.microsoft.com/office/drawing/2014/main" id="{0E5BADE0-1B51-43D2-A458-16739BA9D38F}"/>
              </a:ext>
            </a:extLst>
          </p:cNvPr>
          <p:cNvSpPr/>
          <p:nvPr/>
        </p:nvSpPr>
        <p:spPr>
          <a:xfrm>
            <a:off x="301988" y="2110076"/>
            <a:ext cx="2011680" cy="914400"/>
          </a:xfrm>
          <a:prstGeom prst="rect">
            <a:avLst/>
          </a:prstGeom>
          <a:solidFill>
            <a:srgbClr val="1660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dirty="0">
                <a:solidFill>
                  <a:prstClr val="white"/>
                </a:solidFill>
                <a:latin typeface="Calibri" panose="020F0502020204030204"/>
              </a:rPr>
              <a:t>Oregon Employment Department (Agency)</a:t>
            </a:r>
          </a:p>
        </p:txBody>
      </p:sp>
      <p:sp>
        <p:nvSpPr>
          <p:cNvPr id="50" name="Rectangle 49">
            <a:extLst>
              <a:ext uri="{FF2B5EF4-FFF2-40B4-BE49-F238E27FC236}">
                <a16:creationId xmlns:a16="http://schemas.microsoft.com/office/drawing/2014/main" id="{156D7A64-7552-497E-A969-298F38C03DE6}"/>
              </a:ext>
            </a:extLst>
          </p:cNvPr>
          <p:cNvSpPr/>
          <p:nvPr/>
        </p:nvSpPr>
        <p:spPr>
          <a:xfrm>
            <a:off x="2477541" y="2110076"/>
            <a:ext cx="2011680" cy="914400"/>
          </a:xfrm>
          <a:prstGeom prst="rect">
            <a:avLst/>
          </a:prstGeom>
          <a:solidFill>
            <a:srgbClr val="1660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dirty="0">
                <a:solidFill>
                  <a:prstClr val="white"/>
                </a:solidFill>
                <a:latin typeface="Calibri" panose="020F0502020204030204"/>
              </a:rPr>
              <a:t>Higher Education Coordinating Commission (Commission and Agency)</a:t>
            </a:r>
          </a:p>
        </p:txBody>
      </p:sp>
      <p:sp>
        <p:nvSpPr>
          <p:cNvPr id="51" name="Rectangle 50">
            <a:extLst>
              <a:ext uri="{FF2B5EF4-FFF2-40B4-BE49-F238E27FC236}">
                <a16:creationId xmlns:a16="http://schemas.microsoft.com/office/drawing/2014/main" id="{599E190E-4017-497F-AB6F-19AABE231580}"/>
              </a:ext>
            </a:extLst>
          </p:cNvPr>
          <p:cNvSpPr/>
          <p:nvPr/>
        </p:nvSpPr>
        <p:spPr>
          <a:xfrm>
            <a:off x="4653094" y="2110076"/>
            <a:ext cx="2011680" cy="914400"/>
          </a:xfrm>
          <a:prstGeom prst="rect">
            <a:avLst/>
          </a:prstGeom>
          <a:solidFill>
            <a:srgbClr val="1660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dirty="0">
                <a:solidFill>
                  <a:prstClr val="white"/>
                </a:solidFill>
                <a:latin typeface="Calibri" panose="020F0502020204030204"/>
              </a:rPr>
              <a:t>Department of Human Services (Agency)</a:t>
            </a:r>
          </a:p>
        </p:txBody>
      </p:sp>
      <p:sp>
        <p:nvSpPr>
          <p:cNvPr id="52" name="Rectangle 51">
            <a:extLst>
              <a:ext uri="{FF2B5EF4-FFF2-40B4-BE49-F238E27FC236}">
                <a16:creationId xmlns:a16="http://schemas.microsoft.com/office/drawing/2014/main" id="{1183E964-3CAC-4883-83A9-DF80E9F4FCDA}"/>
              </a:ext>
            </a:extLst>
          </p:cNvPr>
          <p:cNvSpPr/>
          <p:nvPr/>
        </p:nvSpPr>
        <p:spPr>
          <a:xfrm>
            <a:off x="6828647" y="2110076"/>
            <a:ext cx="2011680" cy="914400"/>
          </a:xfrm>
          <a:prstGeom prst="rect">
            <a:avLst/>
          </a:prstGeom>
          <a:solidFill>
            <a:srgbClr val="1660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dirty="0">
                <a:solidFill>
                  <a:prstClr val="white"/>
                </a:solidFill>
                <a:latin typeface="Calibri" panose="020F0502020204030204"/>
              </a:rPr>
              <a:t>Commission for the Blind</a:t>
            </a:r>
          </a:p>
        </p:txBody>
      </p:sp>
      <p:sp>
        <p:nvSpPr>
          <p:cNvPr id="53" name="TextBox 52">
            <a:extLst>
              <a:ext uri="{FF2B5EF4-FFF2-40B4-BE49-F238E27FC236}">
                <a16:creationId xmlns:a16="http://schemas.microsoft.com/office/drawing/2014/main" id="{6EAE43D8-488D-4DB6-A1B2-6460E4251DEA}"/>
              </a:ext>
            </a:extLst>
          </p:cNvPr>
          <p:cNvSpPr txBox="1"/>
          <p:nvPr/>
        </p:nvSpPr>
        <p:spPr>
          <a:xfrm>
            <a:off x="301988" y="3153861"/>
            <a:ext cx="2011680" cy="2011680"/>
          </a:xfrm>
          <a:prstGeom prst="rect">
            <a:avLst/>
          </a:prstGeom>
          <a:noFill/>
        </p:spPr>
        <p:txBody>
          <a:bodyPr wrap="square" rtlCol="0">
            <a:spAutoFit/>
          </a:bodyPr>
          <a:lstStyle/>
          <a:p>
            <a:pPr marL="214313" indent="-214313">
              <a:buFont typeface="Arial" panose="020B0604020202020204" pitchFamily="34" charset="0"/>
              <a:buChar char="•"/>
            </a:pPr>
            <a:r>
              <a:rPr lang="en-US" sz="1200" b="1" dirty="0"/>
              <a:t>Employment Services for Job Seekers and Businesses</a:t>
            </a:r>
          </a:p>
          <a:p>
            <a:pPr marL="214313" indent="-214313">
              <a:buFont typeface="Arial" panose="020B0604020202020204" pitchFamily="34" charset="0"/>
              <a:buChar char="•"/>
            </a:pPr>
            <a:r>
              <a:rPr lang="en-US" sz="1200" b="1" dirty="0"/>
              <a:t>Veterans Services</a:t>
            </a:r>
          </a:p>
          <a:p>
            <a:pPr marL="214313" indent="-214313">
              <a:buFont typeface="Arial" panose="020B0604020202020204" pitchFamily="34" charset="0"/>
              <a:buChar char="•"/>
            </a:pPr>
            <a:r>
              <a:rPr lang="en-US" sz="1200" b="1" dirty="0"/>
              <a:t>Trade Adjustment Assistance</a:t>
            </a:r>
          </a:p>
          <a:p>
            <a:pPr marL="214313" indent="-214313">
              <a:buFont typeface="Arial" panose="020B0604020202020204" pitchFamily="34" charset="0"/>
              <a:buChar char="•"/>
            </a:pPr>
            <a:r>
              <a:rPr lang="en-US" sz="1200" b="1" dirty="0"/>
              <a:t>Migrant and Seasonal Farmworker Services</a:t>
            </a:r>
          </a:p>
          <a:p>
            <a:pPr marL="214313" indent="-214313">
              <a:buFont typeface="Arial" panose="020B0604020202020204" pitchFamily="34" charset="0"/>
              <a:buChar char="•"/>
            </a:pPr>
            <a:r>
              <a:rPr lang="en-US" sz="1200" b="1" dirty="0"/>
              <a:t>Reemployment Services (RESEA)</a:t>
            </a:r>
          </a:p>
        </p:txBody>
      </p:sp>
      <p:sp>
        <p:nvSpPr>
          <p:cNvPr id="54" name="TextBox 53">
            <a:extLst>
              <a:ext uri="{FF2B5EF4-FFF2-40B4-BE49-F238E27FC236}">
                <a16:creationId xmlns:a16="http://schemas.microsoft.com/office/drawing/2014/main" id="{56BC0933-2D0A-4D97-A84F-23091B068279}"/>
              </a:ext>
            </a:extLst>
          </p:cNvPr>
          <p:cNvSpPr txBox="1"/>
          <p:nvPr/>
        </p:nvSpPr>
        <p:spPr>
          <a:xfrm>
            <a:off x="2491697" y="3154489"/>
            <a:ext cx="2011680" cy="1569660"/>
          </a:xfrm>
          <a:prstGeom prst="rect">
            <a:avLst/>
          </a:prstGeom>
          <a:noFill/>
        </p:spPr>
        <p:txBody>
          <a:bodyPr wrap="square" rtlCol="0">
            <a:spAutoFit/>
          </a:bodyPr>
          <a:lstStyle/>
          <a:p>
            <a:pPr marL="214313" indent="-214313">
              <a:buFont typeface="Arial" panose="020B0604020202020204" pitchFamily="34" charset="0"/>
              <a:buChar char="•"/>
            </a:pPr>
            <a:r>
              <a:rPr lang="en-US" sz="1200" b="1" dirty="0"/>
              <a:t>Adult, Dislocated Worker, and Youth Workforce Development Services</a:t>
            </a:r>
          </a:p>
          <a:p>
            <a:pPr marL="214313" indent="-214313">
              <a:buFont typeface="Arial" panose="020B0604020202020204" pitchFamily="34" charset="0"/>
              <a:buChar char="•"/>
            </a:pPr>
            <a:r>
              <a:rPr lang="en-US" sz="1200" b="1" dirty="0"/>
              <a:t>Adult Education and Family Literacy Services</a:t>
            </a:r>
          </a:p>
        </p:txBody>
      </p:sp>
      <p:sp>
        <p:nvSpPr>
          <p:cNvPr id="55" name="TextBox 54">
            <a:extLst>
              <a:ext uri="{FF2B5EF4-FFF2-40B4-BE49-F238E27FC236}">
                <a16:creationId xmlns:a16="http://schemas.microsoft.com/office/drawing/2014/main" id="{D7B5B369-99A2-4BC6-9CFF-B7E3BF05276E}"/>
              </a:ext>
            </a:extLst>
          </p:cNvPr>
          <p:cNvSpPr txBox="1"/>
          <p:nvPr/>
        </p:nvSpPr>
        <p:spPr>
          <a:xfrm>
            <a:off x="4681406" y="3153861"/>
            <a:ext cx="2011680" cy="1569660"/>
          </a:xfrm>
          <a:prstGeom prst="rect">
            <a:avLst/>
          </a:prstGeom>
          <a:noFill/>
        </p:spPr>
        <p:txBody>
          <a:bodyPr wrap="square" rtlCol="0">
            <a:spAutoFit/>
          </a:bodyPr>
          <a:lstStyle/>
          <a:p>
            <a:pPr marL="214313" indent="-214313">
              <a:buFont typeface="Arial" panose="020B0604020202020204" pitchFamily="34" charset="0"/>
              <a:buChar char="•"/>
            </a:pPr>
            <a:r>
              <a:rPr lang="en-US" sz="1200" b="1" dirty="0"/>
              <a:t>Vocational Rehabilitation Program</a:t>
            </a:r>
          </a:p>
          <a:p>
            <a:pPr marL="214313" indent="-214313">
              <a:buFont typeface="Arial" panose="020B0604020202020204" pitchFamily="34" charset="0"/>
              <a:buChar char="•"/>
            </a:pPr>
            <a:r>
              <a:rPr lang="en-US" sz="1200" b="1" dirty="0"/>
              <a:t>Self-Sufficiency Programs (TANF and SNAP)</a:t>
            </a:r>
          </a:p>
          <a:p>
            <a:pPr marL="214313" indent="-214313">
              <a:buFont typeface="Arial" panose="020B0604020202020204" pitchFamily="34" charset="0"/>
              <a:buChar char="•"/>
            </a:pPr>
            <a:r>
              <a:rPr lang="en-US" sz="1200" b="1" dirty="0"/>
              <a:t>Senior Employment Program (SCSEP)</a:t>
            </a:r>
          </a:p>
        </p:txBody>
      </p:sp>
      <p:sp>
        <p:nvSpPr>
          <p:cNvPr id="56" name="TextBox 55">
            <a:extLst>
              <a:ext uri="{FF2B5EF4-FFF2-40B4-BE49-F238E27FC236}">
                <a16:creationId xmlns:a16="http://schemas.microsoft.com/office/drawing/2014/main" id="{448B075D-6785-41AF-BD35-51A4A79DD4B0}"/>
              </a:ext>
            </a:extLst>
          </p:cNvPr>
          <p:cNvSpPr txBox="1"/>
          <p:nvPr/>
        </p:nvSpPr>
        <p:spPr>
          <a:xfrm>
            <a:off x="6828647" y="3153861"/>
            <a:ext cx="2011680" cy="646331"/>
          </a:xfrm>
          <a:prstGeom prst="rect">
            <a:avLst/>
          </a:prstGeom>
          <a:noFill/>
        </p:spPr>
        <p:txBody>
          <a:bodyPr wrap="square" rtlCol="0">
            <a:spAutoFit/>
          </a:bodyPr>
          <a:lstStyle/>
          <a:p>
            <a:pPr marL="214313" indent="-214313">
              <a:buFont typeface="Arial" panose="020B0604020202020204" pitchFamily="34" charset="0"/>
              <a:buChar char="•"/>
            </a:pPr>
            <a:r>
              <a:rPr lang="en-US" sz="1200" b="1" dirty="0"/>
              <a:t>Commission for the Blind Workforce Program</a:t>
            </a:r>
          </a:p>
        </p:txBody>
      </p:sp>
      <p:sp>
        <p:nvSpPr>
          <p:cNvPr id="57" name="Rectangle 56">
            <a:extLst>
              <a:ext uri="{FF2B5EF4-FFF2-40B4-BE49-F238E27FC236}">
                <a16:creationId xmlns:a16="http://schemas.microsoft.com/office/drawing/2014/main" id="{DFD63E69-1C5F-4B9E-8C7B-15C042C5AF25}"/>
              </a:ext>
            </a:extLst>
          </p:cNvPr>
          <p:cNvSpPr/>
          <p:nvPr/>
        </p:nvSpPr>
        <p:spPr>
          <a:xfrm>
            <a:off x="2896213" y="1131888"/>
            <a:ext cx="3351571" cy="51345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b="1" dirty="0"/>
              <a:t>Workforce and Talent Development Board (WTDB)</a:t>
            </a:r>
          </a:p>
        </p:txBody>
      </p:sp>
      <p:sp>
        <p:nvSpPr>
          <p:cNvPr id="58" name="Rectangle 57">
            <a:extLst>
              <a:ext uri="{FF2B5EF4-FFF2-40B4-BE49-F238E27FC236}">
                <a16:creationId xmlns:a16="http://schemas.microsoft.com/office/drawing/2014/main" id="{7138C73E-0BAD-4510-93FA-9480D846C1D5}"/>
              </a:ext>
            </a:extLst>
          </p:cNvPr>
          <p:cNvSpPr/>
          <p:nvPr/>
        </p:nvSpPr>
        <p:spPr>
          <a:xfrm>
            <a:off x="2229769" y="5076616"/>
            <a:ext cx="4684457" cy="51345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b="1" dirty="0"/>
              <a:t>Local Workforce Development Boards</a:t>
            </a:r>
          </a:p>
        </p:txBody>
      </p:sp>
      <p:sp>
        <p:nvSpPr>
          <p:cNvPr id="29" name="Rectangle 28">
            <a:extLst>
              <a:ext uri="{FF2B5EF4-FFF2-40B4-BE49-F238E27FC236}">
                <a16:creationId xmlns:a16="http://schemas.microsoft.com/office/drawing/2014/main" id="{5A96E0C2-0028-4E30-95E2-D1D6128525BD}"/>
              </a:ext>
            </a:extLst>
          </p:cNvPr>
          <p:cNvSpPr/>
          <p:nvPr/>
        </p:nvSpPr>
        <p:spPr>
          <a:xfrm>
            <a:off x="2229769" y="5841562"/>
            <a:ext cx="4684457" cy="513454"/>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b="1" dirty="0" err="1"/>
              <a:t>WorkSource</a:t>
            </a:r>
            <a:r>
              <a:rPr lang="en-US" sz="1350" b="1" dirty="0"/>
              <a:t> Oregon (WSO) Centers</a:t>
            </a:r>
          </a:p>
        </p:txBody>
      </p:sp>
    </p:spTree>
    <p:extLst>
      <p:ext uri="{BB962C8B-B14F-4D97-AF65-F5344CB8AC3E}">
        <p14:creationId xmlns:p14="http://schemas.microsoft.com/office/powerpoint/2010/main" val="28657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6B07A874-0F31-462C-AD6D-7C108B39E7F9}"/>
              </a:ext>
            </a:extLst>
          </p:cNvPr>
          <p:cNvSpPr/>
          <p:nvPr/>
        </p:nvSpPr>
        <p:spPr>
          <a:xfrm>
            <a:off x="355923" y="246094"/>
            <a:ext cx="1828800" cy="396815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b="1" dirty="0">
                <a:solidFill>
                  <a:prstClr val="white"/>
                </a:solidFill>
              </a:rPr>
              <a:t>EDUCATION</a:t>
            </a:r>
          </a:p>
          <a:p>
            <a:pPr algn="ctr" defTabSz="685800">
              <a:defRPr/>
            </a:pPr>
            <a:r>
              <a:rPr lang="en-US" sz="1200" b="1" dirty="0">
                <a:solidFill>
                  <a:prstClr val="white"/>
                </a:solidFill>
              </a:rPr>
              <a:t>----------</a:t>
            </a:r>
          </a:p>
          <a:p>
            <a:pPr algn="ctr" defTabSz="685800">
              <a:defRPr/>
            </a:pPr>
            <a:r>
              <a:rPr lang="en-US" sz="1200" b="1" dirty="0">
                <a:solidFill>
                  <a:prstClr val="white"/>
                </a:solidFill>
              </a:rPr>
              <a:t>Higher Education Coordinating Commission</a:t>
            </a:r>
          </a:p>
          <a:p>
            <a:pPr algn="ctr" defTabSz="685800">
              <a:defRPr/>
            </a:pPr>
            <a:endParaRPr lang="en-US" sz="1200" b="1" dirty="0">
              <a:solidFill>
                <a:prstClr val="white"/>
              </a:solidFill>
            </a:endParaRPr>
          </a:p>
          <a:p>
            <a:pPr algn="ctr" defTabSz="685800">
              <a:defRPr/>
            </a:pPr>
            <a:r>
              <a:rPr lang="en-US" sz="1200" b="1" dirty="0">
                <a:solidFill>
                  <a:prstClr val="white"/>
                </a:solidFill>
              </a:rPr>
              <a:t>Oregon Department of Education</a:t>
            </a:r>
          </a:p>
          <a:p>
            <a:pPr algn="ctr" defTabSz="685800">
              <a:defRPr/>
            </a:pPr>
            <a:endParaRPr lang="en-US" sz="1200" b="1" dirty="0">
              <a:solidFill>
                <a:prstClr val="white"/>
              </a:solidFill>
            </a:endParaRPr>
          </a:p>
          <a:p>
            <a:pPr algn="ctr" defTabSz="685800">
              <a:defRPr/>
            </a:pPr>
            <a:r>
              <a:rPr lang="en-US" sz="1200" b="1" dirty="0">
                <a:solidFill>
                  <a:prstClr val="white"/>
                </a:solidFill>
              </a:rPr>
              <a:t>STEM Hubs</a:t>
            </a:r>
          </a:p>
          <a:p>
            <a:pPr algn="ctr" defTabSz="685800">
              <a:defRPr/>
            </a:pPr>
            <a:r>
              <a:rPr lang="en-US" sz="1200" b="1" dirty="0">
                <a:solidFill>
                  <a:prstClr val="white"/>
                </a:solidFill>
              </a:rPr>
              <a:t>----------</a:t>
            </a:r>
          </a:p>
          <a:p>
            <a:pPr algn="ctr" defTabSz="685800">
              <a:defRPr/>
            </a:pPr>
            <a:r>
              <a:rPr lang="en-US" sz="1200" b="1" dirty="0">
                <a:solidFill>
                  <a:prstClr val="white"/>
                </a:solidFill>
              </a:rPr>
              <a:t>Degrees, Diplomas, Certificates, and Credentials</a:t>
            </a:r>
          </a:p>
          <a:p>
            <a:pPr algn="ctr" defTabSz="685800">
              <a:defRPr/>
            </a:pPr>
            <a:endParaRPr lang="en-US" sz="1200" b="1" dirty="0">
              <a:solidFill>
                <a:prstClr val="white"/>
              </a:solidFill>
            </a:endParaRPr>
          </a:p>
          <a:p>
            <a:pPr algn="ctr" defTabSz="685800">
              <a:defRPr/>
            </a:pPr>
            <a:r>
              <a:rPr lang="en-US" sz="1200" b="1" dirty="0">
                <a:solidFill>
                  <a:prstClr val="white"/>
                </a:solidFill>
              </a:rPr>
              <a:t>Career Technical Education</a:t>
            </a:r>
          </a:p>
          <a:p>
            <a:pPr algn="ctr" defTabSz="685800">
              <a:defRPr/>
            </a:pPr>
            <a:endParaRPr lang="en-US" sz="1200" b="1" dirty="0">
              <a:solidFill>
                <a:prstClr val="white"/>
              </a:solidFill>
            </a:endParaRPr>
          </a:p>
          <a:p>
            <a:pPr algn="ctr" defTabSz="685800">
              <a:defRPr/>
            </a:pPr>
            <a:r>
              <a:rPr lang="en-US" sz="1200" b="1" dirty="0">
                <a:solidFill>
                  <a:prstClr val="white"/>
                </a:solidFill>
              </a:rPr>
              <a:t>Career Connected Learning</a:t>
            </a:r>
          </a:p>
        </p:txBody>
      </p:sp>
      <p:sp>
        <p:nvSpPr>
          <p:cNvPr id="20" name="Rectangle 19">
            <a:extLst>
              <a:ext uri="{FF2B5EF4-FFF2-40B4-BE49-F238E27FC236}">
                <a16:creationId xmlns:a16="http://schemas.microsoft.com/office/drawing/2014/main" id="{7F9D138E-34F3-4797-A2FC-547B579EFAF7}"/>
              </a:ext>
            </a:extLst>
          </p:cNvPr>
          <p:cNvSpPr/>
          <p:nvPr/>
        </p:nvSpPr>
        <p:spPr>
          <a:xfrm>
            <a:off x="355922" y="4536573"/>
            <a:ext cx="1828800" cy="207988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COMMUNITY-BASED ORGANIZATIONS</a:t>
            </a:r>
          </a:p>
          <a:p>
            <a:pPr algn="ctr"/>
            <a:r>
              <a:rPr lang="en-US" sz="1200" b="1" dirty="0"/>
              <a:t>----------</a:t>
            </a:r>
          </a:p>
          <a:p>
            <a:pPr algn="ctr"/>
            <a:r>
              <a:rPr lang="en-US" sz="1200" b="1" dirty="0"/>
              <a:t>Education and Training</a:t>
            </a:r>
          </a:p>
          <a:p>
            <a:pPr algn="ctr"/>
            <a:endParaRPr lang="en-US" sz="1200" b="1" dirty="0"/>
          </a:p>
          <a:p>
            <a:pPr algn="ctr"/>
            <a:r>
              <a:rPr lang="en-US" sz="1200" b="1" dirty="0"/>
              <a:t>Supportive Services</a:t>
            </a:r>
          </a:p>
          <a:p>
            <a:pPr algn="ctr"/>
            <a:endParaRPr lang="en-US" sz="1200" b="1" dirty="0"/>
          </a:p>
          <a:p>
            <a:pPr algn="ctr"/>
            <a:r>
              <a:rPr lang="en-US" sz="1200" b="1" dirty="0"/>
              <a:t>Culturally-Specific Services</a:t>
            </a:r>
          </a:p>
        </p:txBody>
      </p:sp>
      <p:sp>
        <p:nvSpPr>
          <p:cNvPr id="7" name="Rectangle 6">
            <a:extLst>
              <a:ext uri="{FF2B5EF4-FFF2-40B4-BE49-F238E27FC236}">
                <a16:creationId xmlns:a16="http://schemas.microsoft.com/office/drawing/2014/main" id="{93D3848B-CC5F-486F-A8B3-57DF69802988}"/>
              </a:ext>
            </a:extLst>
          </p:cNvPr>
          <p:cNvSpPr/>
          <p:nvPr/>
        </p:nvSpPr>
        <p:spPr>
          <a:xfrm>
            <a:off x="2286000" y="241540"/>
            <a:ext cx="4572000" cy="646331"/>
          </a:xfrm>
          <a:prstGeom prst="rect">
            <a:avLst/>
          </a:prstGeom>
        </p:spPr>
        <p:txBody>
          <a:bodyPr>
            <a:spAutoFit/>
          </a:bodyPr>
          <a:lstStyle/>
          <a:p>
            <a:pPr algn="ctr" defTabSz="685800">
              <a:defRPr/>
            </a:pPr>
            <a:r>
              <a:rPr lang="en-US" dirty="0">
                <a:solidFill>
                  <a:srgbClr val="FFC000">
                    <a:lumMod val="50000"/>
                  </a:srgbClr>
                </a:solidFill>
              </a:rPr>
              <a:t>Oregon’s </a:t>
            </a:r>
            <a:r>
              <a:rPr lang="en-US" u="sng" dirty="0">
                <a:solidFill>
                  <a:srgbClr val="FFC000">
                    <a:lumMod val="50000"/>
                  </a:srgbClr>
                </a:solidFill>
              </a:rPr>
              <a:t>Entire</a:t>
            </a:r>
          </a:p>
          <a:p>
            <a:pPr algn="ctr" defTabSz="685800">
              <a:defRPr/>
            </a:pPr>
            <a:r>
              <a:rPr lang="en-US" dirty="0">
                <a:solidFill>
                  <a:srgbClr val="FFC000">
                    <a:lumMod val="50000"/>
                  </a:srgbClr>
                </a:solidFill>
              </a:rPr>
              <a:t>Workforce Development System </a:t>
            </a:r>
          </a:p>
        </p:txBody>
      </p:sp>
      <p:sp>
        <p:nvSpPr>
          <p:cNvPr id="8" name="Rectangle 7">
            <a:extLst>
              <a:ext uri="{FF2B5EF4-FFF2-40B4-BE49-F238E27FC236}">
                <a16:creationId xmlns:a16="http://schemas.microsoft.com/office/drawing/2014/main" id="{AC612825-BF1A-4E7C-8072-EF0F7D5F6942}"/>
              </a:ext>
            </a:extLst>
          </p:cNvPr>
          <p:cNvSpPr/>
          <p:nvPr/>
        </p:nvSpPr>
        <p:spPr>
          <a:xfrm>
            <a:off x="2559971" y="4536571"/>
            <a:ext cx="1828800" cy="1932595"/>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LABOR AND APPRENITCESHIP</a:t>
            </a:r>
          </a:p>
          <a:p>
            <a:pPr algn="ctr"/>
            <a:r>
              <a:rPr lang="en-US" sz="1200" b="1" dirty="0"/>
              <a:t>----------</a:t>
            </a:r>
          </a:p>
          <a:p>
            <a:pPr algn="ctr"/>
            <a:r>
              <a:rPr lang="en-US" sz="1200" b="1" dirty="0"/>
              <a:t>Bureau of Labor and Industries</a:t>
            </a:r>
          </a:p>
          <a:p>
            <a:pPr algn="ctr"/>
            <a:endParaRPr lang="en-US" sz="1200" b="1" dirty="0"/>
          </a:p>
          <a:p>
            <a:pPr algn="ctr"/>
            <a:r>
              <a:rPr lang="en-US" sz="1200" b="1" dirty="0"/>
              <a:t>Joint Apprenticeship and Training Committees</a:t>
            </a:r>
          </a:p>
        </p:txBody>
      </p:sp>
      <p:sp>
        <p:nvSpPr>
          <p:cNvPr id="9" name="Rectangle 8">
            <a:extLst>
              <a:ext uri="{FF2B5EF4-FFF2-40B4-BE49-F238E27FC236}">
                <a16:creationId xmlns:a16="http://schemas.microsoft.com/office/drawing/2014/main" id="{F49D41BE-A867-4F70-B423-B3359BF1284C}"/>
              </a:ext>
            </a:extLst>
          </p:cNvPr>
          <p:cNvSpPr/>
          <p:nvPr/>
        </p:nvSpPr>
        <p:spPr>
          <a:xfrm>
            <a:off x="4755229" y="4536573"/>
            <a:ext cx="1828800" cy="165149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OREGON TRIBES</a:t>
            </a:r>
          </a:p>
          <a:p>
            <a:pPr algn="ctr"/>
            <a:r>
              <a:rPr lang="en-US" sz="1200" b="1" dirty="0"/>
              <a:t>----------</a:t>
            </a:r>
          </a:p>
          <a:p>
            <a:pPr algn="ctr"/>
            <a:r>
              <a:rPr lang="en-US" sz="1200" b="1" dirty="0"/>
              <a:t>WIOA Indian and Native American Programs</a:t>
            </a:r>
          </a:p>
          <a:p>
            <a:pPr algn="ctr"/>
            <a:endParaRPr lang="en-US" sz="1200" b="1" dirty="0"/>
          </a:p>
          <a:p>
            <a:pPr algn="ctr"/>
            <a:r>
              <a:rPr lang="en-US" sz="1200" b="1" dirty="0"/>
              <a:t>Tribe Programs</a:t>
            </a:r>
          </a:p>
        </p:txBody>
      </p:sp>
      <p:sp>
        <p:nvSpPr>
          <p:cNvPr id="10" name="Rectangle 9">
            <a:extLst>
              <a:ext uri="{FF2B5EF4-FFF2-40B4-BE49-F238E27FC236}">
                <a16:creationId xmlns:a16="http://schemas.microsoft.com/office/drawing/2014/main" id="{FE08BAC4-9C51-4C1F-B559-4CFE6A04CCCF}"/>
              </a:ext>
            </a:extLst>
          </p:cNvPr>
          <p:cNvSpPr/>
          <p:nvPr/>
        </p:nvSpPr>
        <p:spPr>
          <a:xfrm>
            <a:off x="6959276" y="241542"/>
            <a:ext cx="1828800" cy="2723849"/>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ALLIED PARTNERS</a:t>
            </a:r>
          </a:p>
          <a:p>
            <a:pPr algn="ctr"/>
            <a:r>
              <a:rPr lang="en-US" sz="1200" b="1" dirty="0"/>
              <a:t>----------</a:t>
            </a:r>
          </a:p>
          <a:p>
            <a:pPr algn="ctr"/>
            <a:r>
              <a:rPr lang="en-US" sz="1200" b="1" dirty="0"/>
              <a:t>Oregon Health Authority</a:t>
            </a:r>
          </a:p>
          <a:p>
            <a:pPr algn="ctr"/>
            <a:endParaRPr lang="en-US" sz="1200" b="1" dirty="0"/>
          </a:p>
          <a:p>
            <a:pPr algn="ctr"/>
            <a:r>
              <a:rPr lang="en-US" sz="1200" b="1" dirty="0"/>
              <a:t>Unemployment Insurance (OED)</a:t>
            </a:r>
          </a:p>
          <a:p>
            <a:pPr algn="ctr"/>
            <a:endParaRPr lang="en-US" sz="1200" b="1" dirty="0"/>
          </a:p>
          <a:p>
            <a:pPr algn="ctr"/>
            <a:r>
              <a:rPr lang="en-US" sz="1200" b="1" dirty="0"/>
              <a:t>Paid Leave Oregon (OED)</a:t>
            </a:r>
          </a:p>
          <a:p>
            <a:pPr algn="ctr"/>
            <a:endParaRPr lang="en-US" sz="1200" b="1" dirty="0"/>
          </a:p>
          <a:p>
            <a:pPr algn="ctr"/>
            <a:r>
              <a:rPr lang="en-US" sz="1200" b="1" dirty="0"/>
              <a:t>Business Oregon</a:t>
            </a:r>
          </a:p>
          <a:p>
            <a:pPr algn="ctr"/>
            <a:endParaRPr lang="en-US" sz="1200" b="1" dirty="0"/>
          </a:p>
          <a:p>
            <a:pPr algn="ctr"/>
            <a:r>
              <a:rPr lang="en-US" sz="1200" b="1" dirty="0"/>
              <a:t>Regional Solutions</a:t>
            </a:r>
          </a:p>
        </p:txBody>
      </p:sp>
      <p:sp>
        <p:nvSpPr>
          <p:cNvPr id="11" name="Rectangle 10">
            <a:extLst>
              <a:ext uri="{FF2B5EF4-FFF2-40B4-BE49-F238E27FC236}">
                <a16:creationId xmlns:a16="http://schemas.microsoft.com/office/drawing/2014/main" id="{F1846828-6668-4032-8BAD-5BA6D6DFF726}"/>
              </a:ext>
            </a:extLst>
          </p:cNvPr>
          <p:cNvSpPr/>
          <p:nvPr/>
        </p:nvSpPr>
        <p:spPr>
          <a:xfrm>
            <a:off x="6959276" y="3213219"/>
            <a:ext cx="1828800" cy="3403239"/>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200" b="1" dirty="0">
                <a:solidFill>
                  <a:prstClr val="white"/>
                </a:solidFill>
              </a:rPr>
              <a:t>ADDITIONAL PARTNERS</a:t>
            </a:r>
          </a:p>
          <a:p>
            <a:pPr algn="ctr" defTabSz="685800">
              <a:defRPr/>
            </a:pPr>
            <a:r>
              <a:rPr lang="en-US" sz="1200" b="1" dirty="0">
                <a:solidFill>
                  <a:prstClr val="white"/>
                </a:solidFill>
              </a:rPr>
              <a:t>----------</a:t>
            </a:r>
          </a:p>
          <a:p>
            <a:pPr algn="ctr" defTabSz="685800">
              <a:defRPr/>
            </a:pPr>
            <a:r>
              <a:rPr lang="en-US" sz="1200" b="1" dirty="0">
                <a:solidFill>
                  <a:prstClr val="white"/>
                </a:solidFill>
              </a:rPr>
              <a:t>Oregon Department of Corrections</a:t>
            </a:r>
          </a:p>
          <a:p>
            <a:pPr algn="ctr" defTabSz="685800">
              <a:defRPr/>
            </a:pPr>
            <a:endParaRPr lang="en-US" sz="1200" b="1" dirty="0">
              <a:solidFill>
                <a:prstClr val="white"/>
              </a:solidFill>
            </a:endParaRPr>
          </a:p>
          <a:p>
            <a:pPr algn="ctr" defTabSz="685800">
              <a:defRPr/>
            </a:pPr>
            <a:r>
              <a:rPr lang="en-US" sz="1200" b="1" dirty="0">
                <a:solidFill>
                  <a:prstClr val="white"/>
                </a:solidFill>
              </a:rPr>
              <a:t>Oregon Housing and Community Services</a:t>
            </a:r>
          </a:p>
          <a:p>
            <a:pPr algn="ctr" defTabSz="685800">
              <a:defRPr/>
            </a:pPr>
            <a:endParaRPr lang="en-US" sz="1200" b="1" dirty="0">
              <a:solidFill>
                <a:prstClr val="white"/>
              </a:solidFill>
            </a:endParaRPr>
          </a:p>
          <a:p>
            <a:pPr algn="ctr" defTabSz="685800">
              <a:defRPr/>
            </a:pPr>
            <a:r>
              <a:rPr lang="en-US" sz="1200" b="1" dirty="0">
                <a:solidFill>
                  <a:prstClr val="white"/>
                </a:solidFill>
              </a:rPr>
              <a:t>Job Corps Centers</a:t>
            </a:r>
          </a:p>
          <a:p>
            <a:pPr algn="ctr" defTabSz="685800">
              <a:defRPr/>
            </a:pPr>
            <a:endParaRPr lang="en-US" sz="1200" b="1" dirty="0">
              <a:solidFill>
                <a:prstClr val="white"/>
              </a:solidFill>
            </a:endParaRPr>
          </a:p>
          <a:p>
            <a:pPr algn="ctr" defTabSz="685800">
              <a:defRPr/>
            </a:pPr>
            <a:r>
              <a:rPr lang="en-US" sz="1200" b="1" dirty="0">
                <a:solidFill>
                  <a:prstClr val="white"/>
                </a:solidFill>
              </a:rPr>
              <a:t>U.S. Department of Housing and Urban Development</a:t>
            </a:r>
          </a:p>
          <a:p>
            <a:pPr algn="ctr" defTabSz="685800">
              <a:defRPr/>
            </a:pPr>
            <a:endParaRPr lang="en-US" sz="1200" b="1" dirty="0">
              <a:solidFill>
                <a:prstClr val="white"/>
              </a:solidFill>
            </a:endParaRPr>
          </a:p>
          <a:p>
            <a:pPr algn="ctr" defTabSz="685800">
              <a:defRPr/>
            </a:pPr>
            <a:r>
              <a:rPr lang="en-US" sz="1200" b="1" dirty="0" err="1">
                <a:solidFill>
                  <a:prstClr val="white"/>
                </a:solidFill>
              </a:rPr>
              <a:t>YouthBuild</a:t>
            </a:r>
            <a:r>
              <a:rPr lang="en-US" sz="1200" b="1" dirty="0">
                <a:solidFill>
                  <a:prstClr val="white"/>
                </a:solidFill>
              </a:rPr>
              <a:t> Grant Programs</a:t>
            </a:r>
          </a:p>
        </p:txBody>
      </p:sp>
      <p:pic>
        <p:nvPicPr>
          <p:cNvPr id="2" name="Picture 1">
            <a:extLst>
              <a:ext uri="{FF2B5EF4-FFF2-40B4-BE49-F238E27FC236}">
                <a16:creationId xmlns:a16="http://schemas.microsoft.com/office/drawing/2014/main" id="{FFB0EE1D-5B32-BD4F-A873-46B177DE4955}"/>
              </a:ext>
            </a:extLst>
          </p:cNvPr>
          <p:cNvPicPr>
            <a:picLocks noChangeAspect="1"/>
          </p:cNvPicPr>
          <p:nvPr/>
        </p:nvPicPr>
        <p:blipFill>
          <a:blip r:embed="rId3"/>
          <a:stretch>
            <a:fillRect/>
          </a:stretch>
        </p:blipFill>
        <p:spPr>
          <a:xfrm>
            <a:off x="2285999" y="1002455"/>
            <a:ext cx="4572001" cy="3211790"/>
          </a:xfrm>
          <a:prstGeom prst="rect">
            <a:avLst/>
          </a:prstGeom>
        </p:spPr>
      </p:pic>
    </p:spTree>
    <p:extLst>
      <p:ext uri="{BB962C8B-B14F-4D97-AF65-F5344CB8AC3E}">
        <p14:creationId xmlns:p14="http://schemas.microsoft.com/office/powerpoint/2010/main" val="44107470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A6F305AF432D4DB09FBC4FEB8D80FC" ma:contentTypeVersion="2" ma:contentTypeDescription="Create a new document." ma:contentTypeScope="" ma:versionID="f3fb64e3f43ec6f2c31eeb582cd97f1c">
  <xsd:schema xmlns:xsd="http://www.w3.org/2001/XMLSchema" xmlns:xs="http://www.w3.org/2001/XMLSchema" xmlns:p="http://schemas.microsoft.com/office/2006/metadata/properties" xmlns:ns1="http://schemas.microsoft.com/sharepoint/v3" xmlns:ns2="5c889c47-2eb4-422d-80fc-8c68148a15f0" targetNamespace="http://schemas.microsoft.com/office/2006/metadata/properties" ma:root="true" ma:fieldsID="11270155d3c42ac854a005abb19e540b" ns1:_="" ns2:_="">
    <xsd:import namespace="http://schemas.microsoft.com/sharepoint/v3"/>
    <xsd:import namespace="5c889c47-2eb4-422d-80fc-8c68148a15f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889c47-2eb4-422d-80fc-8c68148a15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F51CA8A-85BC-4E2E-A45C-A939075F8F6E}"/>
</file>

<file path=customXml/itemProps2.xml><?xml version="1.0" encoding="utf-8"?>
<ds:datastoreItem xmlns:ds="http://schemas.openxmlformats.org/officeDocument/2006/customXml" ds:itemID="{C0791B6E-9D25-40F2-A9A8-3BB1813D1D3F}"/>
</file>

<file path=customXml/itemProps3.xml><?xml version="1.0" encoding="utf-8"?>
<ds:datastoreItem xmlns:ds="http://schemas.openxmlformats.org/officeDocument/2006/customXml" ds:itemID="{868A4219-54CA-4763-A1C5-3F232CEB2EE2}"/>
</file>

<file path=docProps/app.xml><?xml version="1.0" encoding="utf-8"?>
<Properties xmlns="http://schemas.openxmlformats.org/officeDocument/2006/extended-properties" xmlns:vt="http://schemas.openxmlformats.org/officeDocument/2006/docPropsVTypes">
  <Template>Office Theme</Template>
  <TotalTime>1079</TotalTime>
  <Words>680</Words>
  <Application>Microsoft Office PowerPoint</Application>
  <PresentationFormat>On-screen Show (4:3)</PresentationFormat>
  <Paragraphs>90</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Clay Martin</dc:creator>
  <cp:lastModifiedBy>MARTIN Clay * HECC</cp:lastModifiedBy>
  <cp:revision>50</cp:revision>
  <dcterms:created xsi:type="dcterms:W3CDTF">2020-06-03T19:13:07Z</dcterms:created>
  <dcterms:modified xsi:type="dcterms:W3CDTF">2023-05-30T19:14:43Z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0x01010013A6F305AF432D4DB09FBC4FEB8D80FC</vt:lpwstr>
  </property>
</Properties>
</file>