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diagrams/data1.xml" ContentType="application/vnd.openxmlformats-officedocument.drawingml.diagramData+xml"/>
  <Override PartName="/ppt/diagrams/data2.xml" ContentType="application/vnd.openxmlformats-officedocument.drawingml.diagramData+xml"/>
  <Override PartName="/ppt/diagrams/data3.xml" ContentType="application/vnd.openxmlformats-officedocument.drawingml.diagramData+xml"/>
  <Override PartName="/ppt/diagrams/data4.xml" ContentType="application/vnd.openxmlformats-officedocument.drawingml.diagramData+xml"/>
  <Override PartName="/ppt/diagrams/data5.xml" ContentType="application/vnd.openxmlformats-officedocument.drawingml.diagramData+xml"/>
  <Override PartName="/ppt/diagrams/data6.xml" ContentType="application/vnd.openxmlformats-officedocument.drawingml.diagramData+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layout3.xml" ContentType="application/vnd.openxmlformats-officedocument.drawingml.diagramLayout+xml"/>
  <Override PartName="/ppt/diagrams/drawing2.xml" ContentType="application/vnd.ms-office.drawingml.diagramDrawing+xml"/>
  <Override PartName="/ppt/theme/theme1.xml" ContentType="application/vnd.openxmlformats-officedocument.theme+xml"/>
  <Override PartName="/ppt/diagrams/colors4.xml" ContentType="application/vnd.openxmlformats-officedocument.drawingml.diagramColors+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4.xml" ContentType="application/vnd.ms-office.drawingml.diagramDrawing+xml"/>
  <Override PartName="/ppt/diagrams/drawing3.xml" ContentType="application/vnd.ms-office.drawingml.diagramDrawing+xml"/>
  <Override PartName="/ppt/diagrams/layout5.xml" ContentType="application/vnd.openxmlformats-officedocument.drawingml.diagramLayout+xml"/>
  <Override PartName="/ppt/diagrams/quickStyle3.xml" ContentType="application/vnd.openxmlformats-officedocument.drawingml.diagramStyle+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colors3.xml" ContentType="application/vnd.openxmlformats-officedocument.drawingml.diagramColors+xml"/>
  <Override PartName="/ppt/diagrams/quickStyle4.xml" ContentType="application/vnd.openxmlformats-officedocument.drawingml.diagramStyle+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layout4.xml" ContentType="application/vnd.openxmlformats-officedocument.drawingml.diagramLayout+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ustom.xml" ContentType="application/vnd.openxmlformats-officedocument.custom-properties+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Override PartName="/ppt/revisionInfo.xml" ContentType="application/vnd.ms-powerpoint.revisioninfo+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0" r:id="rId2"/>
    <p:sldId id="259" r:id="rId3"/>
    <p:sldId id="257" r:id="rId4"/>
    <p:sldId id="261" r:id="rId5"/>
    <p:sldId id="262" r:id="rId6"/>
    <p:sldId id="263" r:id="rId7"/>
    <p:sldId id="264" r:id="rId8"/>
    <p:sldId id="265" r:id="rId9"/>
    <p:sldId id="266" r:id="rId10"/>
    <p:sldId id="267" r:id="rId11"/>
    <p:sldId id="273" r:id="rId12"/>
    <p:sldId id="268" r:id="rId13"/>
    <p:sldId id="269" r:id="rId14"/>
    <p:sldId id="270" r:id="rId15"/>
    <p:sldId id="275" r:id="rId16"/>
    <p:sldId id="272" r:id="rId17"/>
    <p:sldId id="276" r:id="rId18"/>
    <p:sldId id="277" r:id="rId19"/>
    <p:sldId id="274"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FAC3833-68F3-4282-A257-A542692F2800}">
          <p14:sldIdLst>
            <p14:sldId id="260"/>
            <p14:sldId id="259"/>
            <p14:sldId id="257"/>
            <p14:sldId id="261"/>
            <p14:sldId id="262"/>
            <p14:sldId id="263"/>
            <p14:sldId id="264"/>
            <p14:sldId id="265"/>
            <p14:sldId id="266"/>
            <p14:sldId id="267"/>
            <p14:sldId id="273"/>
            <p14:sldId id="268"/>
            <p14:sldId id="269"/>
            <p14:sldId id="270"/>
            <p14:sldId id="275"/>
            <p14:sldId id="272"/>
            <p14:sldId id="276"/>
            <p14:sldId id="277"/>
            <p14:sldId id="27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30D1E9-BDAB-F9D2-ED5A-13BE10F92AFA}" v="97" dt="2024-06-10T16:15:02.249"/>
    <p1510:client id="{6DD479B9-85D2-E92B-234A-C525258347D6}" v="1" dt="2024-06-10T16:23:31.413"/>
    <p1510:client id="{ED335281-5DDC-D3B2-8FDD-DE6BA82666DA}" v="185" dt="2024-06-10T20:44:42.671"/>
    <p1510:client id="{FB4C1BCE-2A0E-7CF4-EC62-32E618B7FE94}" v="2" dt="2024-06-10T21:22:19.46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28"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 Id="rId27" Type="http://schemas.openxmlformats.org/officeDocument/2006/relationships/customXml" Target="../customXml/item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GANA Abraham" userId="S::maganaa@ode.oregon.gov::0ca1001a-3fbf-4446-a764-4b702ef8a9fd" providerId="AD" clId="Web-{FB4C1BCE-2A0E-7CF4-EC62-32E618B7FE94}"/>
    <pc:docChg chg="modSld sldOrd">
      <pc:chgData name="MAGANA Abraham" userId="S::maganaa@ode.oregon.gov::0ca1001a-3fbf-4446-a764-4b702ef8a9fd" providerId="AD" clId="Web-{FB4C1BCE-2A0E-7CF4-EC62-32E618B7FE94}" dt="2024-06-10T21:22:19.469" v="6"/>
      <pc:docMkLst>
        <pc:docMk/>
      </pc:docMkLst>
      <pc:sldChg chg="ord">
        <pc:chgData name="MAGANA Abraham" userId="S::maganaa@ode.oregon.gov::0ca1001a-3fbf-4446-a764-4b702ef8a9fd" providerId="AD" clId="Web-{FB4C1BCE-2A0E-7CF4-EC62-32E618B7FE94}" dt="2024-06-10T21:22:18.172" v="5"/>
        <pc:sldMkLst>
          <pc:docMk/>
          <pc:sldMk cId="3565372415" sldId="269"/>
        </pc:sldMkLst>
      </pc:sldChg>
      <pc:sldChg chg="ord">
        <pc:chgData name="MAGANA Abraham" userId="S::maganaa@ode.oregon.gov::0ca1001a-3fbf-4446-a764-4b702ef8a9fd" providerId="AD" clId="Web-{FB4C1BCE-2A0E-7CF4-EC62-32E618B7FE94}" dt="2024-06-10T21:22:19.469" v="6"/>
        <pc:sldMkLst>
          <pc:docMk/>
          <pc:sldMk cId="4115070685" sldId="270"/>
        </pc:sldMkLst>
      </pc:sldChg>
      <pc:sldChg chg="modSp">
        <pc:chgData name="MAGANA Abraham" userId="S::maganaa@ode.oregon.gov::0ca1001a-3fbf-4446-a764-4b702ef8a9fd" providerId="AD" clId="Web-{FB4C1BCE-2A0E-7CF4-EC62-32E618B7FE94}" dt="2024-06-10T21:01:15.154" v="4" actId="20577"/>
        <pc:sldMkLst>
          <pc:docMk/>
          <pc:sldMk cId="3066593059" sldId="276"/>
        </pc:sldMkLst>
        <pc:graphicFrameChg chg="modGraphic">
          <ac:chgData name="MAGANA Abraham" userId="S::maganaa@ode.oregon.gov::0ca1001a-3fbf-4446-a764-4b702ef8a9fd" providerId="AD" clId="Web-{FB4C1BCE-2A0E-7CF4-EC62-32E618B7FE94}" dt="2024-06-10T21:01:15.154" v="4" actId="20577"/>
          <ac:graphicFrameMkLst>
            <pc:docMk/>
            <pc:sldMk cId="3066593059" sldId="276"/>
            <ac:graphicFrameMk id="2" creationId="{CFF887DF-52E0-9218-DC72-EF69D79F47DE}"/>
          </ac:graphicFrameMkLst>
        </pc:graphicFrameChg>
      </pc:sldChg>
    </pc:docChg>
  </pc:docChgLst>
  <pc:docChgLst>
    <pc:chgData name="WHITE Lawrence" userId="S::whitela@ode.oregon.gov::7b799ce7-61f0-40cb-ae04-f77db907dda2" providerId="AD" clId="Web-{6DD479B9-85D2-E92B-234A-C525258347D6}"/>
    <pc:docChg chg="modSld">
      <pc:chgData name="WHITE Lawrence" userId="S::whitela@ode.oregon.gov::7b799ce7-61f0-40cb-ae04-f77db907dda2" providerId="AD" clId="Web-{6DD479B9-85D2-E92B-234A-C525258347D6}" dt="2024-06-10T16:25:45.402" v="46" actId="20577"/>
      <pc:docMkLst>
        <pc:docMk/>
      </pc:docMkLst>
      <pc:sldChg chg="modSp">
        <pc:chgData name="WHITE Lawrence" userId="S::whitela@ode.oregon.gov::7b799ce7-61f0-40cb-ae04-f77db907dda2" providerId="AD" clId="Web-{6DD479B9-85D2-E92B-234A-C525258347D6}" dt="2024-06-10T16:23:31.413" v="0" actId="20577"/>
        <pc:sldMkLst>
          <pc:docMk/>
          <pc:sldMk cId="2693466918" sldId="263"/>
        </pc:sldMkLst>
        <pc:spChg chg="mod">
          <ac:chgData name="WHITE Lawrence" userId="S::whitela@ode.oregon.gov::7b799ce7-61f0-40cb-ae04-f77db907dda2" providerId="AD" clId="Web-{6DD479B9-85D2-E92B-234A-C525258347D6}" dt="2024-06-10T16:23:31.413" v="0" actId="20577"/>
          <ac:spMkLst>
            <pc:docMk/>
            <pc:sldMk cId="2693466918" sldId="263"/>
            <ac:spMk id="8" creationId="{CE45E373-DB82-80C4-471B-98AC35FC317E}"/>
          </ac:spMkLst>
        </pc:spChg>
      </pc:sldChg>
      <pc:sldChg chg="modSp">
        <pc:chgData name="WHITE Lawrence" userId="S::whitela@ode.oregon.gov::7b799ce7-61f0-40cb-ae04-f77db907dda2" providerId="AD" clId="Web-{6DD479B9-85D2-E92B-234A-C525258347D6}" dt="2024-06-10T16:25:45.402" v="46" actId="20577"/>
        <pc:sldMkLst>
          <pc:docMk/>
          <pc:sldMk cId="980834350" sldId="264"/>
        </pc:sldMkLst>
        <pc:graphicFrameChg chg="modGraphic">
          <ac:chgData name="WHITE Lawrence" userId="S::whitela@ode.oregon.gov::7b799ce7-61f0-40cb-ae04-f77db907dda2" providerId="AD" clId="Web-{6DD479B9-85D2-E92B-234A-C525258347D6}" dt="2024-06-10T16:25:45.402" v="46" actId="20577"/>
          <ac:graphicFrameMkLst>
            <pc:docMk/>
            <pc:sldMk cId="980834350" sldId="264"/>
            <ac:graphicFrameMk id="2" creationId="{E67A7D4F-6C66-D466-B541-215D6C760F00}"/>
          </ac:graphicFrameMkLst>
        </pc:graphicFrameChg>
      </pc:sldChg>
    </pc:docChg>
  </pc:docChgLst>
  <pc:docChgLst>
    <pc:chgData name="WHITE Lawrence" userId="S::whitela@ode.oregon.gov::7b799ce7-61f0-40cb-ae04-f77db907dda2" providerId="AD" clId="Web-{2430D1E9-BDAB-F9D2-ED5A-13BE10F92AFA}"/>
    <pc:docChg chg="modSld">
      <pc:chgData name="WHITE Lawrence" userId="S::whitela@ode.oregon.gov::7b799ce7-61f0-40cb-ae04-f77db907dda2" providerId="AD" clId="Web-{2430D1E9-BDAB-F9D2-ED5A-13BE10F92AFA}" dt="2024-06-10T16:18:40.725" v="118" actId="20577"/>
      <pc:docMkLst>
        <pc:docMk/>
      </pc:docMkLst>
      <pc:sldChg chg="modSp">
        <pc:chgData name="WHITE Lawrence" userId="S::whitela@ode.oregon.gov::7b799ce7-61f0-40cb-ae04-f77db907dda2" providerId="AD" clId="Web-{2430D1E9-BDAB-F9D2-ED5A-13BE10F92AFA}" dt="2024-06-10T16:18:40.725" v="118" actId="20577"/>
        <pc:sldMkLst>
          <pc:docMk/>
          <pc:sldMk cId="3951387726" sldId="257"/>
        </pc:sldMkLst>
        <pc:spChg chg="mod">
          <ac:chgData name="WHITE Lawrence" userId="S::whitela@ode.oregon.gov::7b799ce7-61f0-40cb-ae04-f77db907dda2" providerId="AD" clId="Web-{2430D1E9-BDAB-F9D2-ED5A-13BE10F92AFA}" dt="2024-06-10T16:15:02.249" v="96" actId="20577"/>
          <ac:spMkLst>
            <pc:docMk/>
            <pc:sldMk cId="3951387726" sldId="257"/>
            <ac:spMk id="8" creationId="{CE45E373-DB82-80C4-471B-98AC35FC317E}"/>
          </ac:spMkLst>
        </pc:spChg>
        <pc:graphicFrameChg chg="mod modGraphic">
          <ac:chgData name="WHITE Lawrence" userId="S::whitela@ode.oregon.gov::7b799ce7-61f0-40cb-ae04-f77db907dda2" providerId="AD" clId="Web-{2430D1E9-BDAB-F9D2-ED5A-13BE10F92AFA}" dt="2024-06-10T16:18:40.725" v="118" actId="20577"/>
          <ac:graphicFrameMkLst>
            <pc:docMk/>
            <pc:sldMk cId="3951387726" sldId="257"/>
            <ac:graphicFrameMk id="6" creationId="{1EA579E2-9060-3FFA-A0CD-7AB0BD931188}"/>
          </ac:graphicFrameMkLst>
        </pc:graphicFrameChg>
      </pc:sldChg>
    </pc:docChg>
  </pc:docChgLst>
  <pc:docChgLst>
    <pc:chgData name="WHITE Lawrence" userId="S::whitela@ode.oregon.gov::7b799ce7-61f0-40cb-ae04-f77db907dda2" providerId="AD" clId="Web-{ED335281-5DDC-D3B2-8FDD-DE6BA82666DA}"/>
    <pc:docChg chg="modSld sldOrd">
      <pc:chgData name="WHITE Lawrence" userId="S::whitela@ode.oregon.gov::7b799ce7-61f0-40cb-ae04-f77db907dda2" providerId="AD" clId="Web-{ED335281-5DDC-D3B2-8FDD-DE6BA82666DA}" dt="2024-06-10T20:46:36.705" v="265" actId="20577"/>
      <pc:docMkLst>
        <pc:docMk/>
      </pc:docMkLst>
      <pc:sldChg chg="modSp">
        <pc:chgData name="WHITE Lawrence" userId="S::whitela@ode.oregon.gov::7b799ce7-61f0-40cb-ae04-f77db907dda2" providerId="AD" clId="Web-{ED335281-5DDC-D3B2-8FDD-DE6BA82666DA}" dt="2024-06-10T19:06:23.558" v="39" actId="20577"/>
        <pc:sldMkLst>
          <pc:docMk/>
          <pc:sldMk cId="3951387726" sldId="257"/>
        </pc:sldMkLst>
        <pc:graphicFrameChg chg="modGraphic">
          <ac:chgData name="WHITE Lawrence" userId="S::whitela@ode.oregon.gov::7b799ce7-61f0-40cb-ae04-f77db907dda2" providerId="AD" clId="Web-{ED335281-5DDC-D3B2-8FDD-DE6BA82666DA}" dt="2024-06-10T19:06:23.558" v="39" actId="20577"/>
          <ac:graphicFrameMkLst>
            <pc:docMk/>
            <pc:sldMk cId="3951387726" sldId="257"/>
            <ac:graphicFrameMk id="6" creationId="{1EA579E2-9060-3FFA-A0CD-7AB0BD931188}"/>
          </ac:graphicFrameMkLst>
        </pc:graphicFrameChg>
      </pc:sldChg>
      <pc:sldChg chg="modSp">
        <pc:chgData name="WHITE Lawrence" userId="S::whitela@ode.oregon.gov::7b799ce7-61f0-40cb-ae04-f77db907dda2" providerId="AD" clId="Web-{ED335281-5DDC-D3B2-8FDD-DE6BA82666DA}" dt="2024-06-10T19:30:43.335" v="55" actId="20577"/>
        <pc:sldMkLst>
          <pc:docMk/>
          <pc:sldMk cId="2932460383" sldId="261"/>
        </pc:sldMkLst>
        <pc:spChg chg="mod">
          <ac:chgData name="WHITE Lawrence" userId="S::whitela@ode.oregon.gov::7b799ce7-61f0-40cb-ae04-f77db907dda2" providerId="AD" clId="Web-{ED335281-5DDC-D3B2-8FDD-DE6BA82666DA}" dt="2024-06-10T19:30:43.335" v="55" actId="20577"/>
          <ac:spMkLst>
            <pc:docMk/>
            <pc:sldMk cId="2932460383" sldId="261"/>
            <ac:spMk id="8" creationId="{CE45E373-DB82-80C4-471B-98AC35FC317E}"/>
          </ac:spMkLst>
        </pc:spChg>
      </pc:sldChg>
      <pc:sldChg chg="ord">
        <pc:chgData name="WHITE Lawrence" userId="S::whitela@ode.oregon.gov::7b799ce7-61f0-40cb-ae04-f77db907dda2" providerId="AD" clId="Web-{ED335281-5DDC-D3B2-8FDD-DE6BA82666DA}" dt="2024-06-10T19:50:05.448" v="56"/>
        <pc:sldMkLst>
          <pc:docMk/>
          <pc:sldMk cId="2577723516" sldId="266"/>
        </pc:sldMkLst>
      </pc:sldChg>
      <pc:sldChg chg="modSp">
        <pc:chgData name="WHITE Lawrence" userId="S::whitela@ode.oregon.gov::7b799ce7-61f0-40cb-ae04-f77db907dda2" providerId="AD" clId="Web-{ED335281-5DDC-D3B2-8FDD-DE6BA82666DA}" dt="2024-06-10T20:10:24.203" v="191" actId="20577"/>
        <pc:sldMkLst>
          <pc:docMk/>
          <pc:sldMk cId="3103747344" sldId="267"/>
        </pc:sldMkLst>
        <pc:spChg chg="mod">
          <ac:chgData name="WHITE Lawrence" userId="S::whitela@ode.oregon.gov::7b799ce7-61f0-40cb-ae04-f77db907dda2" providerId="AD" clId="Web-{ED335281-5DDC-D3B2-8FDD-DE6BA82666DA}" dt="2024-06-10T20:10:24.203" v="191" actId="20577"/>
          <ac:spMkLst>
            <pc:docMk/>
            <pc:sldMk cId="3103747344" sldId="267"/>
            <ac:spMk id="8" creationId="{CE45E373-DB82-80C4-471B-98AC35FC317E}"/>
          </ac:spMkLst>
        </pc:spChg>
      </pc:sldChg>
      <pc:sldChg chg="modSp">
        <pc:chgData name="WHITE Lawrence" userId="S::whitela@ode.oregon.gov::7b799ce7-61f0-40cb-ae04-f77db907dda2" providerId="AD" clId="Web-{ED335281-5DDC-D3B2-8FDD-DE6BA82666DA}" dt="2024-06-10T20:14:31.523" v="221"/>
        <pc:sldMkLst>
          <pc:docMk/>
          <pc:sldMk cId="2083094950" sldId="273"/>
        </pc:sldMkLst>
        <pc:graphicFrameChg chg="mod modGraphic">
          <ac:chgData name="WHITE Lawrence" userId="S::whitela@ode.oregon.gov::7b799ce7-61f0-40cb-ae04-f77db907dda2" providerId="AD" clId="Web-{ED335281-5DDC-D3B2-8FDD-DE6BA82666DA}" dt="2024-06-10T20:14:31.523" v="221"/>
          <ac:graphicFrameMkLst>
            <pc:docMk/>
            <pc:sldMk cId="2083094950" sldId="273"/>
            <ac:graphicFrameMk id="2" creationId="{74952B78-D329-6563-7C72-CE53669BAEA1}"/>
          </ac:graphicFrameMkLst>
        </pc:graphicFrameChg>
      </pc:sldChg>
      <pc:sldChg chg="modSp">
        <pc:chgData name="WHITE Lawrence" userId="S::whitela@ode.oregon.gov::7b799ce7-61f0-40cb-ae04-f77db907dda2" providerId="AD" clId="Web-{ED335281-5DDC-D3B2-8FDD-DE6BA82666DA}" dt="2024-06-10T20:46:36.705" v="265" actId="20577"/>
        <pc:sldMkLst>
          <pc:docMk/>
          <pc:sldMk cId="3066593059" sldId="276"/>
        </pc:sldMkLst>
        <pc:spChg chg="mod">
          <ac:chgData name="WHITE Lawrence" userId="S::whitela@ode.oregon.gov::7b799ce7-61f0-40cb-ae04-f77db907dda2" providerId="AD" clId="Web-{ED335281-5DDC-D3B2-8FDD-DE6BA82666DA}" dt="2024-06-10T20:44:42.671" v="255" actId="14100"/>
          <ac:spMkLst>
            <pc:docMk/>
            <pc:sldMk cId="3066593059" sldId="276"/>
            <ac:spMk id="7" creationId="{551794C6-C098-C708-F311-8401EAC66222}"/>
          </ac:spMkLst>
        </pc:spChg>
        <pc:graphicFrameChg chg="mod modGraphic">
          <ac:chgData name="WHITE Lawrence" userId="S::whitela@ode.oregon.gov::7b799ce7-61f0-40cb-ae04-f77db907dda2" providerId="AD" clId="Web-{ED335281-5DDC-D3B2-8FDD-DE6BA82666DA}" dt="2024-06-10T20:46:36.705" v="265" actId="20577"/>
          <ac:graphicFrameMkLst>
            <pc:docMk/>
            <pc:sldMk cId="3066593059" sldId="276"/>
            <ac:graphicFrameMk id="2" creationId="{CFF887DF-52E0-9218-DC72-EF69D79F47DE}"/>
          </ac:graphicFrameMkLst>
        </pc:graphicFrameChg>
      </pc:sldChg>
    </pc:docChg>
  </pc:docChgLst>
</pc:chgInfo>
</file>

<file path=ppt/diagrams/_rels/data4.xml.rels><?xml version="1.0" encoding="UTF-8" standalone="yes"?>
<Relationships xmlns="http://schemas.openxmlformats.org/package/2006/relationships"><Relationship Id="rId1" Type="http://schemas.openxmlformats.org/officeDocument/2006/relationships/hyperlink" Target="https://oregonyouth.smapply.io/" TargetMode="External"/></Relationships>
</file>

<file path=ppt/diagrams/_rels/drawing4.xml.rels><?xml version="1.0" encoding="UTF-8" standalone="yes"?>
<Relationships xmlns="http://schemas.openxmlformats.org/package/2006/relationships"><Relationship Id="rId1" Type="http://schemas.openxmlformats.org/officeDocument/2006/relationships/hyperlink" Target="https://oregonyouth.smapply.io/" TargetMode="Externa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8F53F97-2861-46C4-A56C-C94A25372B1C}" type="doc">
      <dgm:prSet loTypeId="urn:microsoft.com/office/officeart/2005/8/layout/default" loCatId="list" qsTypeId="urn:microsoft.com/office/officeart/2005/8/quickstyle/simple3" qsCatId="simple" csTypeId="urn:microsoft.com/office/officeart/2005/8/colors/colorful1" csCatId="colorful" phldr="1"/>
      <dgm:spPr/>
      <dgm:t>
        <a:bodyPr/>
        <a:lstStyle/>
        <a:p>
          <a:endParaRPr lang="en-US"/>
        </a:p>
      </dgm:t>
    </dgm:pt>
    <dgm:pt modelId="{C421A8F4-29C0-4D86-BAFF-1E450DB95C56}">
      <dgm:prSet/>
      <dgm:spPr>
        <a:solidFill>
          <a:schemeClr val="bg1">
            <a:lumMod val="85000"/>
          </a:schemeClr>
        </a:solidFill>
      </dgm:spPr>
      <dgm:t>
        <a:bodyPr/>
        <a:lstStyle/>
        <a:p>
          <a:pPr rtl="0"/>
          <a:r>
            <a:rPr lang="en-US"/>
            <a:t>​</a:t>
          </a:r>
          <a:r>
            <a:rPr lang="en-US">
              <a:solidFill>
                <a:schemeClr val="tx2">
                  <a:lumMod val="50000"/>
                </a:schemeClr>
              </a:solidFill>
            </a:rPr>
            <a:t>Brian Detman, YDO Director</a:t>
          </a:r>
        </a:p>
      </dgm:t>
    </dgm:pt>
    <dgm:pt modelId="{E64603FB-ABE4-4236-B77A-C1F3F37D8AA9}" type="parTrans" cxnId="{AA8EFD65-68CB-41F8-A7DA-27EBDCDF4DB0}">
      <dgm:prSet/>
      <dgm:spPr/>
      <dgm:t>
        <a:bodyPr/>
        <a:lstStyle/>
        <a:p>
          <a:endParaRPr lang="en-US"/>
        </a:p>
      </dgm:t>
    </dgm:pt>
    <dgm:pt modelId="{83A6D2A6-B2D1-4A97-A5B6-49AF1671A391}" type="sibTrans" cxnId="{AA8EFD65-68CB-41F8-A7DA-27EBDCDF4DB0}">
      <dgm:prSet/>
      <dgm:spPr/>
      <dgm:t>
        <a:bodyPr/>
        <a:lstStyle/>
        <a:p>
          <a:endParaRPr lang="en-US"/>
        </a:p>
      </dgm:t>
    </dgm:pt>
    <dgm:pt modelId="{30519797-3C2F-426B-8F86-AFA3BDB4068B}">
      <dgm:prSet/>
      <dgm:spPr>
        <a:solidFill>
          <a:schemeClr val="bg1">
            <a:lumMod val="65000"/>
          </a:schemeClr>
        </a:solidFill>
      </dgm:spPr>
      <dgm:t>
        <a:bodyPr/>
        <a:lstStyle/>
        <a:p>
          <a:pPr rtl="0"/>
          <a:r>
            <a:rPr lang="en-US">
              <a:solidFill>
                <a:schemeClr val="tx2">
                  <a:lumMod val="50000"/>
                </a:schemeClr>
              </a:solidFill>
            </a:rPr>
            <a:t>Anya Sekino, YDO Associate Director</a:t>
          </a:r>
          <a:r>
            <a:rPr lang="en-US"/>
            <a:t>	</a:t>
          </a:r>
          <a:endParaRPr lang="en-US">
            <a:solidFill>
              <a:schemeClr val="tx2">
                <a:lumMod val="50000"/>
              </a:schemeClr>
            </a:solidFill>
          </a:endParaRPr>
        </a:p>
      </dgm:t>
    </dgm:pt>
    <dgm:pt modelId="{D5C2A0E1-4950-4661-A292-198C2C4A5331}" type="parTrans" cxnId="{B83C8EC5-CA24-4DA0-B502-D85383E5920D}">
      <dgm:prSet/>
      <dgm:spPr/>
      <dgm:t>
        <a:bodyPr/>
        <a:lstStyle/>
        <a:p>
          <a:endParaRPr lang="en-US"/>
        </a:p>
      </dgm:t>
    </dgm:pt>
    <dgm:pt modelId="{8F676F90-D6ED-4E6E-B744-8B15F19A67CE}" type="sibTrans" cxnId="{B83C8EC5-CA24-4DA0-B502-D85383E5920D}">
      <dgm:prSet/>
      <dgm:spPr/>
      <dgm:t>
        <a:bodyPr/>
        <a:lstStyle/>
        <a:p>
          <a:endParaRPr lang="en-US"/>
        </a:p>
      </dgm:t>
    </dgm:pt>
    <dgm:pt modelId="{EF6D06BA-C7D7-472F-A356-342DFD3B1536}">
      <dgm:prSet/>
      <dgm:spPr>
        <a:solidFill>
          <a:schemeClr val="bg1">
            <a:lumMod val="85000"/>
          </a:schemeClr>
        </a:solidFill>
      </dgm:spPr>
      <dgm:t>
        <a:bodyPr/>
        <a:lstStyle/>
        <a:p>
          <a:pPr rtl="0"/>
          <a:r>
            <a:rPr lang="en-US">
              <a:solidFill>
                <a:schemeClr val="tx2">
                  <a:lumMod val="50000"/>
                </a:schemeClr>
              </a:solidFill>
            </a:rPr>
            <a:t>Lawrence White, Racial and Ethnic Disparity Coordinator</a:t>
          </a:r>
        </a:p>
      </dgm:t>
    </dgm:pt>
    <dgm:pt modelId="{CFFE2855-E321-4BCC-95EF-5F040C58F8CA}" type="parTrans" cxnId="{975483FF-B955-4E95-8B35-0B3A8A87C40C}">
      <dgm:prSet/>
      <dgm:spPr/>
      <dgm:t>
        <a:bodyPr/>
        <a:lstStyle/>
        <a:p>
          <a:endParaRPr lang="en-US"/>
        </a:p>
      </dgm:t>
    </dgm:pt>
    <dgm:pt modelId="{10FC5655-53B8-45F7-985B-34809FCDAA40}" type="sibTrans" cxnId="{975483FF-B955-4E95-8B35-0B3A8A87C40C}">
      <dgm:prSet/>
      <dgm:spPr/>
      <dgm:t>
        <a:bodyPr/>
        <a:lstStyle/>
        <a:p>
          <a:endParaRPr lang="en-US"/>
        </a:p>
      </dgm:t>
    </dgm:pt>
    <dgm:pt modelId="{B16886B8-E735-4D74-9C8A-FD1741298B6D}">
      <dgm:prSet/>
      <dgm:spPr>
        <a:solidFill>
          <a:schemeClr val="bg1">
            <a:lumMod val="85000"/>
          </a:schemeClr>
        </a:solidFill>
      </dgm:spPr>
      <dgm:t>
        <a:bodyPr/>
        <a:lstStyle/>
        <a:p>
          <a:pPr rtl="0"/>
          <a:r>
            <a:rPr lang="en-US">
              <a:solidFill>
                <a:schemeClr val="tx2">
                  <a:lumMod val="50000"/>
                </a:schemeClr>
              </a:solidFill>
              <a:latin typeface="Tw Cen MT" panose="020B0602020104020603"/>
            </a:rPr>
            <a:t>Lindsey </a:t>
          </a:r>
          <a:r>
            <a:rPr lang="en-US">
              <a:solidFill>
                <a:schemeClr val="tx2">
                  <a:lumMod val="50000"/>
                </a:schemeClr>
              </a:solidFill>
            </a:rPr>
            <a:t>Schoonover, YDO Compliance Specialist</a:t>
          </a:r>
          <a:r>
            <a:rPr lang="en-US">
              <a:solidFill>
                <a:schemeClr val="tx2">
                  <a:lumMod val="50000"/>
                </a:schemeClr>
              </a:solidFill>
              <a:latin typeface="Tw Cen MT" panose="020B0602020104020603"/>
            </a:rPr>
            <a:t> </a:t>
          </a:r>
          <a:endParaRPr lang="en-US">
            <a:solidFill>
              <a:schemeClr val="tx2">
                <a:lumMod val="50000"/>
              </a:schemeClr>
            </a:solidFill>
          </a:endParaRPr>
        </a:p>
      </dgm:t>
    </dgm:pt>
    <dgm:pt modelId="{714194A4-1985-4D24-830F-4706AC81A12A}" type="parTrans" cxnId="{84881833-FBF6-40A1-82F1-EDF6896F920F}">
      <dgm:prSet/>
      <dgm:spPr/>
      <dgm:t>
        <a:bodyPr/>
        <a:lstStyle/>
        <a:p>
          <a:endParaRPr lang="en-US"/>
        </a:p>
      </dgm:t>
    </dgm:pt>
    <dgm:pt modelId="{1AE130B5-90C2-4D73-B0D4-8A3FD4E3582E}" type="sibTrans" cxnId="{84881833-FBF6-40A1-82F1-EDF6896F920F}">
      <dgm:prSet/>
      <dgm:spPr/>
      <dgm:t>
        <a:bodyPr/>
        <a:lstStyle/>
        <a:p>
          <a:endParaRPr lang="en-US"/>
        </a:p>
      </dgm:t>
    </dgm:pt>
    <dgm:pt modelId="{9B442033-67B2-4167-BF5A-94CFF48604B7}">
      <dgm:prSet/>
      <dgm:spPr>
        <a:solidFill>
          <a:schemeClr val="bg1">
            <a:lumMod val="85000"/>
          </a:schemeClr>
        </a:solidFill>
      </dgm:spPr>
      <dgm:t>
        <a:bodyPr/>
        <a:lstStyle/>
        <a:p>
          <a:pPr rtl="0"/>
          <a:r>
            <a:rPr lang="en-US">
              <a:solidFill>
                <a:schemeClr val="tx2">
                  <a:lumMod val="50000"/>
                </a:schemeClr>
              </a:solidFill>
            </a:rPr>
            <a:t>Joy Snyder, YDO Administrative Specialist</a:t>
          </a:r>
        </a:p>
      </dgm:t>
    </dgm:pt>
    <dgm:pt modelId="{4C849F0A-1A49-4BEC-BF9C-6A52FFBFC2B8}" type="parTrans" cxnId="{9F087A31-6F0B-4373-B332-62DF2FD1DDAF}">
      <dgm:prSet/>
      <dgm:spPr/>
      <dgm:t>
        <a:bodyPr/>
        <a:lstStyle/>
        <a:p>
          <a:endParaRPr lang="en-US"/>
        </a:p>
      </dgm:t>
    </dgm:pt>
    <dgm:pt modelId="{4CD245E2-D27A-43CD-BFF0-272C127FF9BD}" type="sibTrans" cxnId="{9F087A31-6F0B-4373-B332-62DF2FD1DDAF}">
      <dgm:prSet/>
      <dgm:spPr/>
      <dgm:t>
        <a:bodyPr/>
        <a:lstStyle/>
        <a:p>
          <a:endParaRPr lang="en-US"/>
        </a:p>
      </dgm:t>
    </dgm:pt>
    <dgm:pt modelId="{0AC8B24C-93C1-404A-969D-B666199BC72B}">
      <dgm:prSet/>
      <dgm:spPr>
        <a:solidFill>
          <a:schemeClr val="bg1">
            <a:lumMod val="75000"/>
          </a:schemeClr>
        </a:solidFill>
      </dgm:spPr>
      <dgm:t>
        <a:bodyPr/>
        <a:lstStyle/>
        <a:p>
          <a:pPr rtl="0"/>
          <a:r>
            <a:rPr lang="en-US">
              <a:solidFill>
                <a:schemeClr val="tx2">
                  <a:lumMod val="50000"/>
                </a:schemeClr>
              </a:solidFill>
            </a:rPr>
            <a:t>Joanne Edmondson, ODE Procurement Specialist </a:t>
          </a:r>
          <a:endParaRPr lang="en-US">
            <a:solidFill>
              <a:schemeClr val="tx2">
                <a:lumMod val="50000"/>
              </a:schemeClr>
            </a:solidFill>
            <a:latin typeface="Calibri"/>
          </a:endParaRPr>
        </a:p>
      </dgm:t>
    </dgm:pt>
    <dgm:pt modelId="{24B4B4B9-8289-441E-B74E-0B84A1205915}" type="parTrans" cxnId="{62E1392F-B284-40FB-B28F-4A8F6AAD79BF}">
      <dgm:prSet/>
      <dgm:spPr/>
      <dgm:t>
        <a:bodyPr/>
        <a:lstStyle/>
        <a:p>
          <a:endParaRPr lang="en-US"/>
        </a:p>
      </dgm:t>
    </dgm:pt>
    <dgm:pt modelId="{7E25DB0A-095E-4849-B75B-84C454CCCB48}" type="sibTrans" cxnId="{62E1392F-B284-40FB-B28F-4A8F6AAD79BF}">
      <dgm:prSet/>
      <dgm:spPr/>
      <dgm:t>
        <a:bodyPr/>
        <a:lstStyle/>
        <a:p>
          <a:endParaRPr lang="en-US"/>
        </a:p>
      </dgm:t>
    </dgm:pt>
    <dgm:pt modelId="{1DB26609-6B63-47F0-8013-364A95903B95}">
      <dgm:prSet/>
      <dgm:spPr>
        <a:solidFill>
          <a:schemeClr val="bg1">
            <a:lumMod val="65000"/>
          </a:schemeClr>
        </a:solidFill>
      </dgm:spPr>
      <dgm:t>
        <a:bodyPr/>
        <a:lstStyle/>
        <a:p>
          <a:pPr rtl="0"/>
          <a:r>
            <a:rPr lang="en-US">
              <a:solidFill>
                <a:schemeClr val="tx2">
                  <a:lumMod val="50000"/>
                </a:schemeClr>
              </a:solidFill>
            </a:rPr>
            <a:t>Melissa</a:t>
          </a:r>
          <a:r>
            <a:rPr lang="en-US">
              <a:solidFill>
                <a:schemeClr val="tx2">
                  <a:lumMod val="50000"/>
                </a:schemeClr>
              </a:solidFill>
              <a:latin typeface="Calibri"/>
            </a:rPr>
            <a:t> Gallardo, YDO Executive Support</a:t>
          </a:r>
          <a:endParaRPr lang="en-US">
            <a:solidFill>
              <a:schemeClr val="tx2">
                <a:lumMod val="50000"/>
              </a:schemeClr>
            </a:solidFill>
          </a:endParaRPr>
        </a:p>
      </dgm:t>
    </dgm:pt>
    <dgm:pt modelId="{95B7ACE4-EFA5-4B28-A63D-29CDCC977C86}" type="parTrans" cxnId="{6A427492-A9E0-46C4-B8EA-0035F085D0B8}">
      <dgm:prSet/>
      <dgm:spPr/>
      <dgm:t>
        <a:bodyPr/>
        <a:lstStyle/>
        <a:p>
          <a:endParaRPr lang="en-US"/>
        </a:p>
      </dgm:t>
    </dgm:pt>
    <dgm:pt modelId="{F72DBA73-B780-4C4E-9FEE-4EA22739CE5C}" type="sibTrans" cxnId="{6A427492-A9E0-46C4-B8EA-0035F085D0B8}">
      <dgm:prSet/>
      <dgm:spPr/>
      <dgm:t>
        <a:bodyPr/>
        <a:lstStyle/>
        <a:p>
          <a:endParaRPr lang="en-US"/>
        </a:p>
      </dgm:t>
    </dgm:pt>
    <dgm:pt modelId="{3AA7BAB0-F24B-421C-BE2F-FE672E2ABCBB}">
      <dgm:prSet/>
      <dgm:spPr>
        <a:solidFill>
          <a:schemeClr val="bg1">
            <a:lumMod val="75000"/>
          </a:schemeClr>
        </a:solidFill>
      </dgm:spPr>
      <dgm:t>
        <a:bodyPr/>
        <a:lstStyle/>
        <a:p>
          <a:pPr rtl="0"/>
          <a:r>
            <a:rPr lang="en-US">
              <a:solidFill>
                <a:schemeClr val="tx2">
                  <a:lumMod val="50000"/>
                </a:schemeClr>
              </a:solidFill>
            </a:rPr>
            <a:t>Abraham Magaña​, YDO Community Grants Manager​</a:t>
          </a:r>
        </a:p>
      </dgm:t>
    </dgm:pt>
    <dgm:pt modelId="{04339000-B499-4C59-B797-D742E6101846}" type="parTrans" cxnId="{65401BB7-CF3A-4015-B02A-7A02F99F82D8}">
      <dgm:prSet/>
      <dgm:spPr/>
      <dgm:t>
        <a:bodyPr/>
        <a:lstStyle/>
        <a:p>
          <a:endParaRPr lang="en-US"/>
        </a:p>
      </dgm:t>
    </dgm:pt>
    <dgm:pt modelId="{06433596-371F-47B1-BDDA-CEEDE942210C}" type="sibTrans" cxnId="{65401BB7-CF3A-4015-B02A-7A02F99F82D8}">
      <dgm:prSet/>
      <dgm:spPr/>
      <dgm:t>
        <a:bodyPr/>
        <a:lstStyle/>
        <a:p>
          <a:endParaRPr lang="en-US"/>
        </a:p>
      </dgm:t>
    </dgm:pt>
    <dgm:pt modelId="{D7A4D0BF-721D-4F18-B35B-75B95B706074}" type="pres">
      <dgm:prSet presAssocID="{48F53F97-2861-46C4-A56C-C94A25372B1C}" presName="diagram" presStyleCnt="0">
        <dgm:presLayoutVars>
          <dgm:dir/>
          <dgm:resizeHandles val="exact"/>
        </dgm:presLayoutVars>
      </dgm:prSet>
      <dgm:spPr/>
    </dgm:pt>
    <dgm:pt modelId="{5539664C-757B-4200-95A3-5A6A2BFF5A65}" type="pres">
      <dgm:prSet presAssocID="{C421A8F4-29C0-4D86-BAFF-1E450DB95C56}" presName="node" presStyleLbl="node1" presStyleIdx="0" presStyleCnt="8" custLinFactNeighborX="-5786" custLinFactNeighborY="-2225">
        <dgm:presLayoutVars>
          <dgm:bulletEnabled val="1"/>
        </dgm:presLayoutVars>
      </dgm:prSet>
      <dgm:spPr>
        <a:prstGeom prst="roundRect">
          <a:avLst/>
        </a:prstGeom>
      </dgm:spPr>
    </dgm:pt>
    <dgm:pt modelId="{1DDCA377-12A8-4348-A0A3-75207F7D069E}" type="pres">
      <dgm:prSet presAssocID="{83A6D2A6-B2D1-4A97-A5B6-49AF1671A391}" presName="sibTrans" presStyleCnt="0"/>
      <dgm:spPr/>
    </dgm:pt>
    <dgm:pt modelId="{EF3FEDA2-3C08-49EC-B37F-C6AE1D21CC4F}" type="pres">
      <dgm:prSet presAssocID="{30519797-3C2F-426B-8F86-AFA3BDB4068B}" presName="node" presStyleLbl="node1" presStyleIdx="1" presStyleCnt="8" custLinFactNeighborX="-303" custLinFactNeighborY="742">
        <dgm:presLayoutVars>
          <dgm:bulletEnabled val="1"/>
        </dgm:presLayoutVars>
      </dgm:prSet>
      <dgm:spPr>
        <a:prstGeom prst="roundRect">
          <a:avLst/>
        </a:prstGeom>
      </dgm:spPr>
    </dgm:pt>
    <dgm:pt modelId="{7C8A0D2A-C1AE-4AA8-9B1B-4DD93B0B3892}" type="pres">
      <dgm:prSet presAssocID="{8F676F90-D6ED-4E6E-B744-8B15F19A67CE}" presName="sibTrans" presStyleCnt="0"/>
      <dgm:spPr/>
    </dgm:pt>
    <dgm:pt modelId="{467C5D51-CA11-49A4-B4D9-4ECB65B4C767}" type="pres">
      <dgm:prSet presAssocID="{EF6D06BA-C7D7-472F-A356-342DFD3B1536}" presName="node" presStyleLbl="node1" presStyleIdx="2" presStyleCnt="8">
        <dgm:presLayoutVars>
          <dgm:bulletEnabled val="1"/>
        </dgm:presLayoutVars>
      </dgm:prSet>
      <dgm:spPr>
        <a:prstGeom prst="roundRect">
          <a:avLst/>
        </a:prstGeom>
      </dgm:spPr>
    </dgm:pt>
    <dgm:pt modelId="{FCA29C67-0F3A-4C4C-96F6-39B88F487994}" type="pres">
      <dgm:prSet presAssocID="{10FC5655-53B8-45F7-985B-34809FCDAA40}" presName="sibTrans" presStyleCnt="0"/>
      <dgm:spPr/>
    </dgm:pt>
    <dgm:pt modelId="{43516502-CCBD-4985-998A-77712FF2BE3A}" type="pres">
      <dgm:prSet presAssocID="{3AA7BAB0-F24B-421C-BE2F-FE672E2ABCBB}" presName="node" presStyleLbl="node1" presStyleIdx="3" presStyleCnt="8">
        <dgm:presLayoutVars>
          <dgm:bulletEnabled val="1"/>
        </dgm:presLayoutVars>
      </dgm:prSet>
      <dgm:spPr>
        <a:prstGeom prst="roundRect">
          <a:avLst/>
        </a:prstGeom>
      </dgm:spPr>
    </dgm:pt>
    <dgm:pt modelId="{87B44F8C-22FF-4B44-BAEA-2ED185DF3F26}" type="pres">
      <dgm:prSet presAssocID="{06433596-371F-47B1-BDDA-CEEDE942210C}" presName="sibTrans" presStyleCnt="0"/>
      <dgm:spPr/>
    </dgm:pt>
    <dgm:pt modelId="{2A2733CB-DCE4-4800-B800-E689C2B0CFE4}" type="pres">
      <dgm:prSet presAssocID="{B16886B8-E735-4D74-9C8A-FD1741298B6D}" presName="node" presStyleLbl="node1" presStyleIdx="4" presStyleCnt="8">
        <dgm:presLayoutVars>
          <dgm:bulletEnabled val="1"/>
        </dgm:presLayoutVars>
      </dgm:prSet>
      <dgm:spPr>
        <a:prstGeom prst="roundRect">
          <a:avLst/>
        </a:prstGeom>
      </dgm:spPr>
    </dgm:pt>
    <dgm:pt modelId="{B83BBE94-2F39-4F83-97E5-F46ADEDAAC2B}" type="pres">
      <dgm:prSet presAssocID="{1AE130B5-90C2-4D73-B0D4-8A3FD4E3582E}" presName="sibTrans" presStyleCnt="0"/>
      <dgm:spPr/>
    </dgm:pt>
    <dgm:pt modelId="{F077DD5E-A499-4E81-BD48-3A8490CEEE6E}" type="pres">
      <dgm:prSet presAssocID="{1DB26609-6B63-47F0-8013-364A95903B95}" presName="node" presStyleLbl="node1" presStyleIdx="5" presStyleCnt="8">
        <dgm:presLayoutVars>
          <dgm:bulletEnabled val="1"/>
        </dgm:presLayoutVars>
      </dgm:prSet>
      <dgm:spPr>
        <a:prstGeom prst="roundRect">
          <a:avLst/>
        </a:prstGeom>
      </dgm:spPr>
    </dgm:pt>
    <dgm:pt modelId="{CD3116C7-2C0A-463C-9247-7F9FD5FDC4EF}" type="pres">
      <dgm:prSet presAssocID="{F72DBA73-B780-4C4E-9FEE-4EA22739CE5C}" presName="sibTrans" presStyleCnt="0"/>
      <dgm:spPr/>
    </dgm:pt>
    <dgm:pt modelId="{670D22C6-372C-4D7E-A3BF-93461AD6C21A}" type="pres">
      <dgm:prSet presAssocID="{9B442033-67B2-4167-BF5A-94CFF48604B7}" presName="node" presStyleLbl="node1" presStyleIdx="6" presStyleCnt="8">
        <dgm:presLayoutVars>
          <dgm:bulletEnabled val="1"/>
        </dgm:presLayoutVars>
      </dgm:prSet>
      <dgm:spPr>
        <a:prstGeom prst="roundRect">
          <a:avLst/>
        </a:prstGeom>
      </dgm:spPr>
    </dgm:pt>
    <dgm:pt modelId="{1B8B33AB-FA14-4CF5-AFA2-4CB40A165AFE}" type="pres">
      <dgm:prSet presAssocID="{4CD245E2-D27A-43CD-BFF0-272C127FF9BD}" presName="sibTrans" presStyleCnt="0"/>
      <dgm:spPr/>
    </dgm:pt>
    <dgm:pt modelId="{BDB2756A-2492-4CF3-9B19-F9988B99711D}" type="pres">
      <dgm:prSet presAssocID="{0AC8B24C-93C1-404A-969D-B666199BC72B}" presName="node" presStyleLbl="node1" presStyleIdx="7" presStyleCnt="8">
        <dgm:presLayoutVars>
          <dgm:bulletEnabled val="1"/>
        </dgm:presLayoutVars>
      </dgm:prSet>
      <dgm:spPr>
        <a:prstGeom prst="roundRect">
          <a:avLst/>
        </a:prstGeom>
      </dgm:spPr>
    </dgm:pt>
  </dgm:ptLst>
  <dgm:cxnLst>
    <dgm:cxn modelId="{B1202625-047E-4E87-8C08-0B4319C02719}" type="presOf" srcId="{1DB26609-6B63-47F0-8013-364A95903B95}" destId="{F077DD5E-A499-4E81-BD48-3A8490CEEE6E}" srcOrd="0" destOrd="0" presId="urn:microsoft.com/office/officeart/2005/8/layout/default"/>
    <dgm:cxn modelId="{62E1392F-B284-40FB-B28F-4A8F6AAD79BF}" srcId="{48F53F97-2861-46C4-A56C-C94A25372B1C}" destId="{0AC8B24C-93C1-404A-969D-B666199BC72B}" srcOrd="7" destOrd="0" parTransId="{24B4B4B9-8289-441E-B74E-0B84A1205915}" sibTransId="{7E25DB0A-095E-4849-B75B-84C454CCCB48}"/>
    <dgm:cxn modelId="{9F087A31-6F0B-4373-B332-62DF2FD1DDAF}" srcId="{48F53F97-2861-46C4-A56C-C94A25372B1C}" destId="{9B442033-67B2-4167-BF5A-94CFF48604B7}" srcOrd="6" destOrd="0" parTransId="{4C849F0A-1A49-4BEC-BF9C-6A52FFBFC2B8}" sibTransId="{4CD245E2-D27A-43CD-BFF0-272C127FF9BD}"/>
    <dgm:cxn modelId="{84881833-FBF6-40A1-82F1-EDF6896F920F}" srcId="{48F53F97-2861-46C4-A56C-C94A25372B1C}" destId="{B16886B8-E735-4D74-9C8A-FD1741298B6D}" srcOrd="4" destOrd="0" parTransId="{714194A4-1985-4D24-830F-4706AC81A12A}" sibTransId="{1AE130B5-90C2-4D73-B0D4-8A3FD4E3582E}"/>
    <dgm:cxn modelId="{645A1738-62BB-42D2-9C68-E9DA0BDE50E6}" type="presOf" srcId="{0AC8B24C-93C1-404A-969D-B666199BC72B}" destId="{BDB2756A-2492-4CF3-9B19-F9988B99711D}" srcOrd="0" destOrd="0" presId="urn:microsoft.com/office/officeart/2005/8/layout/default"/>
    <dgm:cxn modelId="{AA8EFD65-68CB-41F8-A7DA-27EBDCDF4DB0}" srcId="{48F53F97-2861-46C4-A56C-C94A25372B1C}" destId="{C421A8F4-29C0-4D86-BAFF-1E450DB95C56}" srcOrd="0" destOrd="0" parTransId="{E64603FB-ABE4-4236-B77A-C1F3F37D8AA9}" sibTransId="{83A6D2A6-B2D1-4A97-A5B6-49AF1671A391}"/>
    <dgm:cxn modelId="{C9B5D37B-79BD-48CF-BAEE-A49257CED414}" type="presOf" srcId="{48F53F97-2861-46C4-A56C-C94A25372B1C}" destId="{D7A4D0BF-721D-4F18-B35B-75B95B706074}" srcOrd="0" destOrd="0" presId="urn:microsoft.com/office/officeart/2005/8/layout/default"/>
    <dgm:cxn modelId="{7762D882-8158-494F-ABBD-6A23A01552CF}" type="presOf" srcId="{9B442033-67B2-4167-BF5A-94CFF48604B7}" destId="{670D22C6-372C-4D7E-A3BF-93461AD6C21A}" srcOrd="0" destOrd="0" presId="urn:microsoft.com/office/officeart/2005/8/layout/default"/>
    <dgm:cxn modelId="{3242B384-CE40-4FB1-85CD-0EF045CE0600}" type="presOf" srcId="{C421A8F4-29C0-4D86-BAFF-1E450DB95C56}" destId="{5539664C-757B-4200-95A3-5A6A2BFF5A65}" srcOrd="0" destOrd="0" presId="urn:microsoft.com/office/officeart/2005/8/layout/default"/>
    <dgm:cxn modelId="{6A427492-A9E0-46C4-B8EA-0035F085D0B8}" srcId="{48F53F97-2861-46C4-A56C-C94A25372B1C}" destId="{1DB26609-6B63-47F0-8013-364A95903B95}" srcOrd="5" destOrd="0" parTransId="{95B7ACE4-EFA5-4B28-A63D-29CDCC977C86}" sibTransId="{F72DBA73-B780-4C4E-9FEE-4EA22739CE5C}"/>
    <dgm:cxn modelId="{65401BB7-CF3A-4015-B02A-7A02F99F82D8}" srcId="{48F53F97-2861-46C4-A56C-C94A25372B1C}" destId="{3AA7BAB0-F24B-421C-BE2F-FE672E2ABCBB}" srcOrd="3" destOrd="0" parTransId="{04339000-B499-4C59-B797-D742E6101846}" sibTransId="{06433596-371F-47B1-BDDA-CEEDE942210C}"/>
    <dgm:cxn modelId="{B83C8EC5-CA24-4DA0-B502-D85383E5920D}" srcId="{48F53F97-2861-46C4-A56C-C94A25372B1C}" destId="{30519797-3C2F-426B-8F86-AFA3BDB4068B}" srcOrd="1" destOrd="0" parTransId="{D5C2A0E1-4950-4661-A292-198C2C4A5331}" sibTransId="{8F676F90-D6ED-4E6E-B744-8B15F19A67CE}"/>
    <dgm:cxn modelId="{BB7B3BF0-DE8E-4C01-AA94-E3C566970FBC}" type="presOf" srcId="{30519797-3C2F-426B-8F86-AFA3BDB4068B}" destId="{EF3FEDA2-3C08-49EC-B37F-C6AE1D21CC4F}" srcOrd="0" destOrd="0" presId="urn:microsoft.com/office/officeart/2005/8/layout/default"/>
    <dgm:cxn modelId="{4BD060F4-8CBF-4365-A88B-D9E3BD80B5A0}" type="presOf" srcId="{B16886B8-E735-4D74-9C8A-FD1741298B6D}" destId="{2A2733CB-DCE4-4800-B800-E689C2B0CFE4}" srcOrd="0" destOrd="0" presId="urn:microsoft.com/office/officeart/2005/8/layout/default"/>
    <dgm:cxn modelId="{DF7A40F6-2460-4764-B28A-76E8FB447275}" type="presOf" srcId="{EF6D06BA-C7D7-472F-A356-342DFD3B1536}" destId="{467C5D51-CA11-49A4-B4D9-4ECB65B4C767}" srcOrd="0" destOrd="0" presId="urn:microsoft.com/office/officeart/2005/8/layout/default"/>
    <dgm:cxn modelId="{917050FA-8652-47FE-B739-347A666FFCA2}" type="presOf" srcId="{3AA7BAB0-F24B-421C-BE2F-FE672E2ABCBB}" destId="{43516502-CCBD-4985-998A-77712FF2BE3A}" srcOrd="0" destOrd="0" presId="urn:microsoft.com/office/officeart/2005/8/layout/default"/>
    <dgm:cxn modelId="{975483FF-B955-4E95-8B35-0B3A8A87C40C}" srcId="{48F53F97-2861-46C4-A56C-C94A25372B1C}" destId="{EF6D06BA-C7D7-472F-A356-342DFD3B1536}" srcOrd="2" destOrd="0" parTransId="{CFFE2855-E321-4BCC-95EF-5F040C58F8CA}" sibTransId="{10FC5655-53B8-45F7-985B-34809FCDAA40}"/>
    <dgm:cxn modelId="{7991B2B5-CF45-4FAF-A91E-A68C7C416206}" type="presParOf" srcId="{D7A4D0BF-721D-4F18-B35B-75B95B706074}" destId="{5539664C-757B-4200-95A3-5A6A2BFF5A65}" srcOrd="0" destOrd="0" presId="urn:microsoft.com/office/officeart/2005/8/layout/default"/>
    <dgm:cxn modelId="{E39936E2-580B-4A94-A16A-021FC2455311}" type="presParOf" srcId="{D7A4D0BF-721D-4F18-B35B-75B95B706074}" destId="{1DDCA377-12A8-4348-A0A3-75207F7D069E}" srcOrd="1" destOrd="0" presId="urn:microsoft.com/office/officeart/2005/8/layout/default"/>
    <dgm:cxn modelId="{A41D9151-F19F-4036-BDC2-9C02B97135DA}" type="presParOf" srcId="{D7A4D0BF-721D-4F18-B35B-75B95B706074}" destId="{EF3FEDA2-3C08-49EC-B37F-C6AE1D21CC4F}" srcOrd="2" destOrd="0" presId="urn:microsoft.com/office/officeart/2005/8/layout/default"/>
    <dgm:cxn modelId="{5CD14F84-C061-4F4B-B310-5FE9B8F56A1C}" type="presParOf" srcId="{D7A4D0BF-721D-4F18-B35B-75B95B706074}" destId="{7C8A0D2A-C1AE-4AA8-9B1B-4DD93B0B3892}" srcOrd="3" destOrd="0" presId="urn:microsoft.com/office/officeart/2005/8/layout/default"/>
    <dgm:cxn modelId="{8F77A343-B6B7-4355-A7AD-1EBBA599D75D}" type="presParOf" srcId="{D7A4D0BF-721D-4F18-B35B-75B95B706074}" destId="{467C5D51-CA11-49A4-B4D9-4ECB65B4C767}" srcOrd="4" destOrd="0" presId="urn:microsoft.com/office/officeart/2005/8/layout/default"/>
    <dgm:cxn modelId="{1A9CAA15-2E90-4C35-98F7-89957614BEB7}" type="presParOf" srcId="{D7A4D0BF-721D-4F18-B35B-75B95B706074}" destId="{FCA29C67-0F3A-4C4C-96F6-39B88F487994}" srcOrd="5" destOrd="0" presId="urn:microsoft.com/office/officeart/2005/8/layout/default"/>
    <dgm:cxn modelId="{E82903AE-FCF3-46DD-AD26-03FC141E399C}" type="presParOf" srcId="{D7A4D0BF-721D-4F18-B35B-75B95B706074}" destId="{43516502-CCBD-4985-998A-77712FF2BE3A}" srcOrd="6" destOrd="0" presId="urn:microsoft.com/office/officeart/2005/8/layout/default"/>
    <dgm:cxn modelId="{25E5A550-7A06-4C92-8D67-97EDF1D5A17C}" type="presParOf" srcId="{D7A4D0BF-721D-4F18-B35B-75B95B706074}" destId="{87B44F8C-22FF-4B44-BAEA-2ED185DF3F26}" srcOrd="7" destOrd="0" presId="urn:microsoft.com/office/officeart/2005/8/layout/default"/>
    <dgm:cxn modelId="{C7B9F5F6-3A2B-4E0B-89C6-73343FD53AAA}" type="presParOf" srcId="{D7A4D0BF-721D-4F18-B35B-75B95B706074}" destId="{2A2733CB-DCE4-4800-B800-E689C2B0CFE4}" srcOrd="8" destOrd="0" presId="urn:microsoft.com/office/officeart/2005/8/layout/default"/>
    <dgm:cxn modelId="{63466A61-8AFB-42F9-8BFB-AF5F4E61FEBA}" type="presParOf" srcId="{D7A4D0BF-721D-4F18-B35B-75B95B706074}" destId="{B83BBE94-2F39-4F83-97E5-F46ADEDAAC2B}" srcOrd="9" destOrd="0" presId="urn:microsoft.com/office/officeart/2005/8/layout/default"/>
    <dgm:cxn modelId="{F31CDC0E-A855-4FCA-8A7C-5C8643A8C4C7}" type="presParOf" srcId="{D7A4D0BF-721D-4F18-B35B-75B95B706074}" destId="{F077DD5E-A499-4E81-BD48-3A8490CEEE6E}" srcOrd="10" destOrd="0" presId="urn:microsoft.com/office/officeart/2005/8/layout/default"/>
    <dgm:cxn modelId="{23FA6719-4FDC-4017-9A62-0E3721D7419E}" type="presParOf" srcId="{D7A4D0BF-721D-4F18-B35B-75B95B706074}" destId="{CD3116C7-2C0A-463C-9247-7F9FD5FDC4EF}" srcOrd="11" destOrd="0" presId="urn:microsoft.com/office/officeart/2005/8/layout/default"/>
    <dgm:cxn modelId="{02790536-64FD-4B3C-B761-1E728B78AE13}" type="presParOf" srcId="{D7A4D0BF-721D-4F18-B35B-75B95B706074}" destId="{670D22C6-372C-4D7E-A3BF-93461AD6C21A}" srcOrd="12" destOrd="0" presId="urn:microsoft.com/office/officeart/2005/8/layout/default"/>
    <dgm:cxn modelId="{4518F490-4EA4-4C5D-BD80-931A6C5AB06F}" type="presParOf" srcId="{D7A4D0BF-721D-4F18-B35B-75B95B706074}" destId="{1B8B33AB-FA14-4CF5-AFA2-4CB40A165AFE}" srcOrd="13" destOrd="0" presId="urn:microsoft.com/office/officeart/2005/8/layout/default"/>
    <dgm:cxn modelId="{7411DCD8-79AC-440C-AFE3-679F819BFC51}" type="presParOf" srcId="{D7A4D0BF-721D-4F18-B35B-75B95B706074}" destId="{BDB2756A-2492-4CF3-9B19-F9988B99711D}" srcOrd="14"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3D2D066-7682-4106-94EF-E587616CFB58}"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D1D1CF59-4697-4D8A-BF4E-47AF2B8B9B9B}">
      <dgm:prSet custT="1"/>
      <dgm:spPr>
        <a:solidFill>
          <a:schemeClr val="bg1">
            <a:lumMod val="65000"/>
          </a:schemeClr>
        </a:solidFill>
      </dgm:spPr>
      <dgm:t>
        <a:bodyPr/>
        <a:lstStyle/>
        <a:p>
          <a:pPr rtl="0"/>
          <a:r>
            <a:rPr lang="en-US" sz="2400">
              <a:latin typeface="Baskerville Old Face" panose="02020602080505020303" pitchFamily="18" charset="0"/>
            </a:rPr>
            <a:t>Community Programs and Services</a:t>
          </a:r>
        </a:p>
      </dgm:t>
    </dgm:pt>
    <dgm:pt modelId="{77C13E86-1E9F-42F7-94FB-12E03B6844DB}" type="parTrans" cxnId="{BA7EAFF4-C73B-4C36-A117-622D358CABEE}">
      <dgm:prSet/>
      <dgm:spPr/>
      <dgm:t>
        <a:bodyPr/>
        <a:lstStyle/>
        <a:p>
          <a:endParaRPr lang="en-US" sz="2800"/>
        </a:p>
      </dgm:t>
    </dgm:pt>
    <dgm:pt modelId="{FE4AECC2-16F3-41CF-8D73-413E0376B62B}" type="sibTrans" cxnId="{BA7EAFF4-C73B-4C36-A117-622D358CABEE}">
      <dgm:prSet/>
      <dgm:spPr/>
      <dgm:t>
        <a:bodyPr/>
        <a:lstStyle/>
        <a:p>
          <a:endParaRPr lang="en-US" sz="2800"/>
        </a:p>
      </dgm:t>
    </dgm:pt>
    <dgm:pt modelId="{D067E3EE-28B6-4F3B-B1AF-9BA36E09E427}">
      <dgm:prSet custT="1"/>
      <dgm:spPr>
        <a:solidFill>
          <a:schemeClr val="bg1">
            <a:lumMod val="65000"/>
          </a:schemeClr>
        </a:solidFill>
      </dgm:spPr>
      <dgm:t>
        <a:bodyPr/>
        <a:lstStyle/>
        <a:p>
          <a:pPr rtl="0"/>
          <a:r>
            <a:rPr lang="en-US" sz="2400">
              <a:latin typeface="Baskerville Old Face" panose="02020602080505020303" pitchFamily="18" charset="0"/>
            </a:rPr>
            <a:t>Alternatives to Detention</a:t>
          </a:r>
        </a:p>
      </dgm:t>
    </dgm:pt>
    <dgm:pt modelId="{FB9A1597-B4F7-4F51-B2DB-8990CDB2CA67}" type="parTrans" cxnId="{8281AD43-89B7-42D7-BE09-F50F55937C9B}">
      <dgm:prSet/>
      <dgm:spPr/>
      <dgm:t>
        <a:bodyPr/>
        <a:lstStyle/>
        <a:p>
          <a:endParaRPr lang="en-US" sz="2800"/>
        </a:p>
      </dgm:t>
    </dgm:pt>
    <dgm:pt modelId="{FBF96B9F-0B8D-4C6B-A5AF-9C5605313481}" type="sibTrans" cxnId="{8281AD43-89B7-42D7-BE09-F50F55937C9B}">
      <dgm:prSet/>
      <dgm:spPr/>
      <dgm:t>
        <a:bodyPr/>
        <a:lstStyle/>
        <a:p>
          <a:endParaRPr lang="en-US" sz="2800"/>
        </a:p>
      </dgm:t>
    </dgm:pt>
    <dgm:pt modelId="{6627D3B4-2C7D-49D3-B903-9663DD41786F}">
      <dgm:prSet custT="1"/>
      <dgm:spPr>
        <a:solidFill>
          <a:schemeClr val="bg1">
            <a:lumMod val="65000"/>
          </a:schemeClr>
        </a:solidFill>
      </dgm:spPr>
      <dgm:t>
        <a:bodyPr/>
        <a:lstStyle/>
        <a:p>
          <a:pPr rtl="0"/>
          <a:r>
            <a:rPr lang="en-US" sz="2400">
              <a:latin typeface="Baskerville Old Face" panose="02020602080505020303" pitchFamily="18" charset="0"/>
            </a:rPr>
            <a:t>Delinquency Prevention</a:t>
          </a:r>
        </a:p>
      </dgm:t>
    </dgm:pt>
    <dgm:pt modelId="{0AE562F5-1FBC-4CF8-9706-515DEDE6535E}" type="parTrans" cxnId="{BD002799-F06D-475A-B257-2F73739CDFB6}">
      <dgm:prSet/>
      <dgm:spPr/>
      <dgm:t>
        <a:bodyPr/>
        <a:lstStyle/>
        <a:p>
          <a:endParaRPr lang="en-US" sz="2800"/>
        </a:p>
      </dgm:t>
    </dgm:pt>
    <dgm:pt modelId="{AE53A5F5-DD3D-4825-AEF9-E9F0BF500D3C}" type="sibTrans" cxnId="{BD002799-F06D-475A-B257-2F73739CDFB6}">
      <dgm:prSet/>
      <dgm:spPr/>
      <dgm:t>
        <a:bodyPr/>
        <a:lstStyle/>
        <a:p>
          <a:endParaRPr lang="en-US" sz="2800"/>
        </a:p>
      </dgm:t>
    </dgm:pt>
    <dgm:pt modelId="{FB8BCA94-4646-4BF6-8E1D-0BB6127A1BA6}">
      <dgm:prSet custT="1"/>
      <dgm:spPr/>
      <dgm:t>
        <a:bodyPr/>
        <a:lstStyle/>
        <a:p>
          <a:pPr rtl="0"/>
          <a:r>
            <a:rPr lang="en-US" sz="2400">
              <a:solidFill>
                <a:schemeClr val="tx2">
                  <a:lumMod val="50000"/>
                </a:schemeClr>
              </a:solidFill>
              <a:latin typeface="Baskerville Old Face"/>
            </a:rPr>
            <a:t>2 Awards At:</a:t>
          </a:r>
        </a:p>
      </dgm:t>
    </dgm:pt>
    <dgm:pt modelId="{5C9793A4-4A0F-4022-9054-B8E87EB549D2}" type="parTrans" cxnId="{89CE2354-61D2-4247-9AF2-0623AE6014C0}">
      <dgm:prSet/>
      <dgm:spPr/>
      <dgm:t>
        <a:bodyPr/>
        <a:lstStyle/>
        <a:p>
          <a:endParaRPr lang="en-US" sz="2800"/>
        </a:p>
      </dgm:t>
    </dgm:pt>
    <dgm:pt modelId="{58B87CC4-ED60-4337-B139-683A9ADE428A}" type="sibTrans" cxnId="{89CE2354-61D2-4247-9AF2-0623AE6014C0}">
      <dgm:prSet/>
      <dgm:spPr/>
      <dgm:t>
        <a:bodyPr/>
        <a:lstStyle/>
        <a:p>
          <a:endParaRPr lang="en-US" sz="2800"/>
        </a:p>
      </dgm:t>
    </dgm:pt>
    <dgm:pt modelId="{608BBFA0-53DF-4EC6-BE0D-982CAD84733B}">
      <dgm:prSet custT="1"/>
      <dgm:spPr/>
      <dgm:t>
        <a:bodyPr/>
        <a:lstStyle/>
        <a:p>
          <a:pPr rtl="0"/>
          <a:r>
            <a:rPr lang="en-US" sz="2400">
              <a:solidFill>
                <a:schemeClr val="tx2">
                  <a:lumMod val="50000"/>
                </a:schemeClr>
              </a:solidFill>
              <a:latin typeface="Baskerville Old Face"/>
            </a:rPr>
            <a:t>2 Awards At:</a:t>
          </a:r>
        </a:p>
      </dgm:t>
    </dgm:pt>
    <dgm:pt modelId="{E73869BC-2654-44E7-B9F2-8FFE247A6D54}" type="parTrans" cxnId="{DE377D7B-0486-4E07-8FD8-64F288732A4C}">
      <dgm:prSet/>
      <dgm:spPr/>
      <dgm:t>
        <a:bodyPr/>
        <a:lstStyle/>
        <a:p>
          <a:endParaRPr lang="en-US" sz="2800"/>
        </a:p>
      </dgm:t>
    </dgm:pt>
    <dgm:pt modelId="{AB7E9765-8DAE-47FB-ABB0-EC087A30D1D6}" type="sibTrans" cxnId="{DE377D7B-0486-4E07-8FD8-64F288732A4C}">
      <dgm:prSet/>
      <dgm:spPr/>
      <dgm:t>
        <a:bodyPr/>
        <a:lstStyle/>
        <a:p>
          <a:endParaRPr lang="en-US" sz="2800"/>
        </a:p>
      </dgm:t>
    </dgm:pt>
    <dgm:pt modelId="{9592AB0B-D649-47AF-87EC-569B84766B95}">
      <dgm:prSet custT="1"/>
      <dgm:spPr/>
      <dgm:t>
        <a:bodyPr/>
        <a:lstStyle/>
        <a:p>
          <a:pPr rtl="0"/>
          <a:r>
            <a:rPr lang="en-US" sz="2400">
              <a:solidFill>
                <a:schemeClr val="tx2">
                  <a:lumMod val="50000"/>
                </a:schemeClr>
              </a:solidFill>
              <a:latin typeface="Baskerville Old Face"/>
            </a:rPr>
            <a:t>2 Awards At:</a:t>
          </a:r>
        </a:p>
      </dgm:t>
    </dgm:pt>
    <dgm:pt modelId="{31E4FA9B-764C-45D4-8CC7-34BEE1EEC168}" type="parTrans" cxnId="{95C810D4-1F08-4E52-A85A-AA14BD4407BE}">
      <dgm:prSet/>
      <dgm:spPr/>
      <dgm:t>
        <a:bodyPr/>
        <a:lstStyle/>
        <a:p>
          <a:endParaRPr lang="en-US" sz="2800"/>
        </a:p>
      </dgm:t>
    </dgm:pt>
    <dgm:pt modelId="{3C3F5245-6033-4C30-8150-19D907CD7CFE}" type="sibTrans" cxnId="{95C810D4-1F08-4E52-A85A-AA14BD4407BE}">
      <dgm:prSet/>
      <dgm:spPr/>
      <dgm:t>
        <a:bodyPr/>
        <a:lstStyle/>
        <a:p>
          <a:endParaRPr lang="en-US" sz="2800"/>
        </a:p>
      </dgm:t>
    </dgm:pt>
    <dgm:pt modelId="{0880EAF2-3B22-4720-A82B-0E63FA135F39}">
      <dgm:prSet custT="1"/>
      <dgm:spPr/>
      <dgm:t>
        <a:bodyPr/>
        <a:lstStyle/>
        <a:p>
          <a:pPr rtl="0"/>
          <a:r>
            <a:rPr lang="en-US" sz="2400">
              <a:solidFill>
                <a:schemeClr val="tx2">
                  <a:lumMod val="50000"/>
                </a:schemeClr>
              </a:solidFill>
              <a:latin typeface="Baskerville Old Face"/>
            </a:rPr>
            <a:t>$150,000 </a:t>
          </a:r>
        </a:p>
      </dgm:t>
    </dgm:pt>
    <dgm:pt modelId="{41D21AC7-1D11-4818-ADD2-331F52947F24}" type="parTrans" cxnId="{D39B7383-1C55-4F0A-BE23-0A68D30B5A9F}">
      <dgm:prSet/>
      <dgm:spPr/>
      <dgm:t>
        <a:bodyPr/>
        <a:lstStyle/>
        <a:p>
          <a:endParaRPr lang="en-US"/>
        </a:p>
      </dgm:t>
    </dgm:pt>
    <dgm:pt modelId="{55DF6E8C-4CBB-45D1-835F-1F3582B308E8}" type="sibTrans" cxnId="{D39B7383-1C55-4F0A-BE23-0A68D30B5A9F}">
      <dgm:prSet/>
      <dgm:spPr/>
      <dgm:t>
        <a:bodyPr/>
        <a:lstStyle/>
        <a:p>
          <a:endParaRPr lang="en-US"/>
        </a:p>
      </dgm:t>
    </dgm:pt>
    <dgm:pt modelId="{850A0338-6BAB-48CC-B174-2A6D4E4FD4A4}">
      <dgm:prSet custT="1"/>
      <dgm:spPr/>
      <dgm:t>
        <a:bodyPr/>
        <a:lstStyle/>
        <a:p>
          <a:pPr rtl="0"/>
          <a:r>
            <a:rPr lang="en-US" sz="2400">
              <a:solidFill>
                <a:schemeClr val="tx2">
                  <a:lumMod val="50000"/>
                </a:schemeClr>
              </a:solidFill>
              <a:latin typeface="Baskerville Old Face" panose="02020602080505020303" pitchFamily="18" charset="0"/>
            </a:rPr>
            <a:t>$150,000</a:t>
          </a:r>
        </a:p>
      </dgm:t>
    </dgm:pt>
    <dgm:pt modelId="{59DB8DE4-1D68-4B79-B414-7EC20C42C852}" type="parTrans" cxnId="{7F4ED66B-61B4-4FA4-BA02-12FC49A7FC76}">
      <dgm:prSet/>
      <dgm:spPr/>
      <dgm:t>
        <a:bodyPr/>
        <a:lstStyle/>
        <a:p>
          <a:endParaRPr lang="en-US"/>
        </a:p>
      </dgm:t>
    </dgm:pt>
    <dgm:pt modelId="{3B436E5D-8689-49E6-9084-F8B7D9AA7F01}" type="sibTrans" cxnId="{7F4ED66B-61B4-4FA4-BA02-12FC49A7FC76}">
      <dgm:prSet/>
      <dgm:spPr/>
      <dgm:t>
        <a:bodyPr/>
        <a:lstStyle/>
        <a:p>
          <a:endParaRPr lang="en-US"/>
        </a:p>
      </dgm:t>
    </dgm:pt>
    <dgm:pt modelId="{2B82DEDD-31E4-4275-AE16-3F127770C008}">
      <dgm:prSet custT="1"/>
      <dgm:spPr/>
      <dgm:t>
        <a:bodyPr/>
        <a:lstStyle/>
        <a:p>
          <a:pPr rtl="0"/>
          <a:r>
            <a:rPr lang="en-US" sz="2400">
              <a:solidFill>
                <a:schemeClr val="tx2">
                  <a:lumMod val="50000"/>
                </a:schemeClr>
              </a:solidFill>
              <a:latin typeface="Baskerville Old Face" panose="02020602080505020303" pitchFamily="18" charset="0"/>
            </a:rPr>
            <a:t>$100,000</a:t>
          </a:r>
        </a:p>
      </dgm:t>
    </dgm:pt>
    <dgm:pt modelId="{FA9F30A0-E773-480C-8027-ADAEC7B9A8BC}" type="parTrans" cxnId="{3DD23623-F4E2-4C67-81B7-343EE4D3D9D6}">
      <dgm:prSet/>
      <dgm:spPr/>
      <dgm:t>
        <a:bodyPr/>
        <a:lstStyle/>
        <a:p>
          <a:endParaRPr lang="en-US"/>
        </a:p>
      </dgm:t>
    </dgm:pt>
    <dgm:pt modelId="{CCF0F84E-8B3B-4C95-8435-A964812540B1}" type="sibTrans" cxnId="{3DD23623-F4E2-4C67-81B7-343EE4D3D9D6}">
      <dgm:prSet/>
      <dgm:spPr/>
      <dgm:t>
        <a:bodyPr/>
        <a:lstStyle/>
        <a:p>
          <a:endParaRPr lang="en-US"/>
        </a:p>
      </dgm:t>
    </dgm:pt>
    <dgm:pt modelId="{EA9D6674-8260-4E8B-BC31-BE4B34BEBB9B}" type="pres">
      <dgm:prSet presAssocID="{03D2D066-7682-4106-94EF-E587616CFB58}" presName="linear" presStyleCnt="0">
        <dgm:presLayoutVars>
          <dgm:animLvl val="lvl"/>
          <dgm:resizeHandles val="exact"/>
        </dgm:presLayoutVars>
      </dgm:prSet>
      <dgm:spPr/>
    </dgm:pt>
    <dgm:pt modelId="{04353DAF-EC96-4D22-9745-317C5DBAF597}" type="pres">
      <dgm:prSet presAssocID="{D1D1CF59-4697-4D8A-BF4E-47AF2B8B9B9B}" presName="parentText" presStyleLbl="node1" presStyleIdx="0" presStyleCnt="3">
        <dgm:presLayoutVars>
          <dgm:chMax val="0"/>
          <dgm:bulletEnabled val="1"/>
        </dgm:presLayoutVars>
      </dgm:prSet>
      <dgm:spPr/>
    </dgm:pt>
    <dgm:pt modelId="{CD61828B-0523-4B7B-A893-145BD550FCCB}" type="pres">
      <dgm:prSet presAssocID="{D1D1CF59-4697-4D8A-BF4E-47AF2B8B9B9B}" presName="childText" presStyleLbl="revTx" presStyleIdx="0" presStyleCnt="3">
        <dgm:presLayoutVars>
          <dgm:bulletEnabled val="1"/>
        </dgm:presLayoutVars>
      </dgm:prSet>
      <dgm:spPr/>
    </dgm:pt>
    <dgm:pt modelId="{6A24580B-D605-4BAE-92E4-46CBD30568B0}" type="pres">
      <dgm:prSet presAssocID="{D067E3EE-28B6-4F3B-B1AF-9BA36E09E427}" presName="parentText" presStyleLbl="node1" presStyleIdx="1" presStyleCnt="3">
        <dgm:presLayoutVars>
          <dgm:chMax val="0"/>
          <dgm:bulletEnabled val="1"/>
        </dgm:presLayoutVars>
      </dgm:prSet>
      <dgm:spPr/>
    </dgm:pt>
    <dgm:pt modelId="{5DCCCF23-CE24-4CE8-827B-B924FE24BDB1}" type="pres">
      <dgm:prSet presAssocID="{D067E3EE-28B6-4F3B-B1AF-9BA36E09E427}" presName="childText" presStyleLbl="revTx" presStyleIdx="1" presStyleCnt="3">
        <dgm:presLayoutVars>
          <dgm:bulletEnabled val="1"/>
        </dgm:presLayoutVars>
      </dgm:prSet>
      <dgm:spPr/>
    </dgm:pt>
    <dgm:pt modelId="{11A8386F-1C5E-45FE-A00D-D4E445CBC1ED}" type="pres">
      <dgm:prSet presAssocID="{6627D3B4-2C7D-49D3-B903-9663DD41786F}" presName="parentText" presStyleLbl="node1" presStyleIdx="2" presStyleCnt="3" custLinFactNeighborX="0">
        <dgm:presLayoutVars>
          <dgm:chMax val="0"/>
          <dgm:bulletEnabled val="1"/>
        </dgm:presLayoutVars>
      </dgm:prSet>
      <dgm:spPr/>
    </dgm:pt>
    <dgm:pt modelId="{F8F59DAB-6DA6-4BCB-B090-7846A2D2E2CC}" type="pres">
      <dgm:prSet presAssocID="{6627D3B4-2C7D-49D3-B903-9663DD41786F}" presName="childText" presStyleLbl="revTx" presStyleIdx="2" presStyleCnt="3">
        <dgm:presLayoutVars>
          <dgm:bulletEnabled val="1"/>
        </dgm:presLayoutVars>
      </dgm:prSet>
      <dgm:spPr/>
    </dgm:pt>
  </dgm:ptLst>
  <dgm:cxnLst>
    <dgm:cxn modelId="{2F5CA000-4458-4098-ACE2-E1EC6FFCFA7A}" type="presOf" srcId="{9592AB0B-D649-47AF-87EC-569B84766B95}" destId="{F8F59DAB-6DA6-4BCB-B090-7846A2D2E2CC}" srcOrd="0" destOrd="0" presId="urn:microsoft.com/office/officeart/2005/8/layout/vList2"/>
    <dgm:cxn modelId="{B0BE1305-2F93-4994-A55D-60F51673FABB}" type="presOf" srcId="{608BBFA0-53DF-4EC6-BE0D-982CAD84733B}" destId="{5DCCCF23-CE24-4CE8-827B-B924FE24BDB1}" srcOrd="0" destOrd="0" presId="urn:microsoft.com/office/officeart/2005/8/layout/vList2"/>
    <dgm:cxn modelId="{089D0008-B682-4115-BAFD-FD02E886E92A}" type="presOf" srcId="{6627D3B4-2C7D-49D3-B903-9663DD41786F}" destId="{11A8386F-1C5E-45FE-A00D-D4E445CBC1ED}" srcOrd="0" destOrd="0" presId="urn:microsoft.com/office/officeart/2005/8/layout/vList2"/>
    <dgm:cxn modelId="{4943651A-24BA-41DF-9AC2-529D42B6665F}" type="presOf" srcId="{D067E3EE-28B6-4F3B-B1AF-9BA36E09E427}" destId="{6A24580B-D605-4BAE-92E4-46CBD30568B0}" srcOrd="0" destOrd="0" presId="urn:microsoft.com/office/officeart/2005/8/layout/vList2"/>
    <dgm:cxn modelId="{3DD23623-F4E2-4C67-81B7-343EE4D3D9D6}" srcId="{6627D3B4-2C7D-49D3-B903-9663DD41786F}" destId="{2B82DEDD-31E4-4275-AE16-3F127770C008}" srcOrd="1" destOrd="0" parTransId="{FA9F30A0-E773-480C-8027-ADAEC7B9A8BC}" sibTransId="{CCF0F84E-8B3B-4C95-8435-A964812540B1}"/>
    <dgm:cxn modelId="{9483FA2C-BD9A-4240-93DC-91CF62005A52}" type="presOf" srcId="{D1D1CF59-4697-4D8A-BF4E-47AF2B8B9B9B}" destId="{04353DAF-EC96-4D22-9745-317C5DBAF597}" srcOrd="0" destOrd="0" presId="urn:microsoft.com/office/officeart/2005/8/layout/vList2"/>
    <dgm:cxn modelId="{88F8C338-5649-45A4-8817-85C5DF32FF30}" type="presOf" srcId="{2B82DEDD-31E4-4275-AE16-3F127770C008}" destId="{F8F59DAB-6DA6-4BCB-B090-7846A2D2E2CC}" srcOrd="0" destOrd="1" presId="urn:microsoft.com/office/officeart/2005/8/layout/vList2"/>
    <dgm:cxn modelId="{8281AD43-89B7-42D7-BE09-F50F55937C9B}" srcId="{03D2D066-7682-4106-94EF-E587616CFB58}" destId="{D067E3EE-28B6-4F3B-B1AF-9BA36E09E427}" srcOrd="1" destOrd="0" parTransId="{FB9A1597-B4F7-4F51-B2DB-8990CDB2CA67}" sibTransId="{FBF96B9F-0B8D-4C6B-A5AF-9C5605313481}"/>
    <dgm:cxn modelId="{4101B845-BFBD-4BF3-958A-C2D7C114E510}" type="presOf" srcId="{FB8BCA94-4646-4BF6-8E1D-0BB6127A1BA6}" destId="{CD61828B-0523-4B7B-A893-145BD550FCCB}" srcOrd="0" destOrd="0" presId="urn:microsoft.com/office/officeart/2005/8/layout/vList2"/>
    <dgm:cxn modelId="{7F4ED66B-61B4-4FA4-BA02-12FC49A7FC76}" srcId="{D067E3EE-28B6-4F3B-B1AF-9BA36E09E427}" destId="{850A0338-6BAB-48CC-B174-2A6D4E4FD4A4}" srcOrd="1" destOrd="0" parTransId="{59DB8DE4-1D68-4B79-B414-7EC20C42C852}" sibTransId="{3B436E5D-8689-49E6-9084-F8B7D9AA7F01}"/>
    <dgm:cxn modelId="{89CE2354-61D2-4247-9AF2-0623AE6014C0}" srcId="{D1D1CF59-4697-4D8A-BF4E-47AF2B8B9B9B}" destId="{FB8BCA94-4646-4BF6-8E1D-0BB6127A1BA6}" srcOrd="0" destOrd="0" parTransId="{5C9793A4-4A0F-4022-9054-B8E87EB549D2}" sibTransId="{58B87CC4-ED60-4337-B139-683A9ADE428A}"/>
    <dgm:cxn modelId="{5E3C1458-4FFC-4306-92C0-A1B087263F5E}" type="presOf" srcId="{850A0338-6BAB-48CC-B174-2A6D4E4FD4A4}" destId="{5DCCCF23-CE24-4CE8-827B-B924FE24BDB1}" srcOrd="0" destOrd="1" presId="urn:microsoft.com/office/officeart/2005/8/layout/vList2"/>
    <dgm:cxn modelId="{DE377D7B-0486-4E07-8FD8-64F288732A4C}" srcId="{D067E3EE-28B6-4F3B-B1AF-9BA36E09E427}" destId="{608BBFA0-53DF-4EC6-BE0D-982CAD84733B}" srcOrd="0" destOrd="0" parTransId="{E73869BC-2654-44E7-B9F2-8FFE247A6D54}" sibTransId="{AB7E9765-8DAE-47FB-ABB0-EC087A30D1D6}"/>
    <dgm:cxn modelId="{D39B7383-1C55-4F0A-BE23-0A68D30B5A9F}" srcId="{D1D1CF59-4697-4D8A-BF4E-47AF2B8B9B9B}" destId="{0880EAF2-3B22-4720-A82B-0E63FA135F39}" srcOrd="1" destOrd="0" parTransId="{41D21AC7-1D11-4818-ADD2-331F52947F24}" sibTransId="{55DF6E8C-4CBB-45D1-835F-1F3582B308E8}"/>
    <dgm:cxn modelId="{BD002799-F06D-475A-B257-2F73739CDFB6}" srcId="{03D2D066-7682-4106-94EF-E587616CFB58}" destId="{6627D3B4-2C7D-49D3-B903-9663DD41786F}" srcOrd="2" destOrd="0" parTransId="{0AE562F5-1FBC-4CF8-9706-515DEDE6535E}" sibTransId="{AE53A5F5-DD3D-4825-AEF9-E9F0BF500D3C}"/>
    <dgm:cxn modelId="{5F48EFBD-A0BA-42A2-8927-61FFF4982EB4}" type="presOf" srcId="{0880EAF2-3B22-4720-A82B-0E63FA135F39}" destId="{CD61828B-0523-4B7B-A893-145BD550FCCB}" srcOrd="0" destOrd="1" presId="urn:microsoft.com/office/officeart/2005/8/layout/vList2"/>
    <dgm:cxn modelId="{95C810D4-1F08-4E52-A85A-AA14BD4407BE}" srcId="{6627D3B4-2C7D-49D3-B903-9663DD41786F}" destId="{9592AB0B-D649-47AF-87EC-569B84766B95}" srcOrd="0" destOrd="0" parTransId="{31E4FA9B-764C-45D4-8CC7-34BEE1EEC168}" sibTransId="{3C3F5245-6033-4C30-8150-19D907CD7CFE}"/>
    <dgm:cxn modelId="{122790DE-FDE3-4682-AA7B-A6C9E486D801}" type="presOf" srcId="{03D2D066-7682-4106-94EF-E587616CFB58}" destId="{EA9D6674-8260-4E8B-BC31-BE4B34BEBB9B}" srcOrd="0" destOrd="0" presId="urn:microsoft.com/office/officeart/2005/8/layout/vList2"/>
    <dgm:cxn modelId="{BA7EAFF4-C73B-4C36-A117-622D358CABEE}" srcId="{03D2D066-7682-4106-94EF-E587616CFB58}" destId="{D1D1CF59-4697-4D8A-BF4E-47AF2B8B9B9B}" srcOrd="0" destOrd="0" parTransId="{77C13E86-1E9F-42F7-94FB-12E03B6844DB}" sibTransId="{FE4AECC2-16F3-41CF-8D73-413E0376B62B}"/>
    <dgm:cxn modelId="{CF73FD3C-2037-4B98-9A9F-3F01887D4B7C}" type="presParOf" srcId="{EA9D6674-8260-4E8B-BC31-BE4B34BEBB9B}" destId="{04353DAF-EC96-4D22-9745-317C5DBAF597}" srcOrd="0" destOrd="0" presId="urn:microsoft.com/office/officeart/2005/8/layout/vList2"/>
    <dgm:cxn modelId="{A367499D-08B2-4097-A3BB-48A3D2D51E24}" type="presParOf" srcId="{EA9D6674-8260-4E8B-BC31-BE4B34BEBB9B}" destId="{CD61828B-0523-4B7B-A893-145BD550FCCB}" srcOrd="1" destOrd="0" presId="urn:microsoft.com/office/officeart/2005/8/layout/vList2"/>
    <dgm:cxn modelId="{97242B4A-7BDA-4D24-B771-5AB7FA31FECD}" type="presParOf" srcId="{EA9D6674-8260-4E8B-BC31-BE4B34BEBB9B}" destId="{6A24580B-D605-4BAE-92E4-46CBD30568B0}" srcOrd="2" destOrd="0" presId="urn:microsoft.com/office/officeart/2005/8/layout/vList2"/>
    <dgm:cxn modelId="{2C252E98-6AF1-4897-8494-737D2B579A85}" type="presParOf" srcId="{EA9D6674-8260-4E8B-BC31-BE4B34BEBB9B}" destId="{5DCCCF23-CE24-4CE8-827B-B924FE24BDB1}" srcOrd="3" destOrd="0" presId="urn:microsoft.com/office/officeart/2005/8/layout/vList2"/>
    <dgm:cxn modelId="{824445EB-B81C-43F1-80D4-77F0D3B02176}" type="presParOf" srcId="{EA9D6674-8260-4E8B-BC31-BE4B34BEBB9B}" destId="{11A8386F-1C5E-45FE-A00D-D4E445CBC1ED}" srcOrd="4" destOrd="0" presId="urn:microsoft.com/office/officeart/2005/8/layout/vList2"/>
    <dgm:cxn modelId="{8D6E384F-20CC-4647-8819-81A3E81CA284}" type="presParOf" srcId="{EA9D6674-8260-4E8B-BC31-BE4B34BEBB9B}" destId="{F8F59DAB-6DA6-4BCB-B090-7846A2D2E2CC}" srcOrd="5"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02EBAB6-380F-4D54-A42C-827113C4D793}"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CA957240-CE6D-4012-9622-0E092C43192D}">
      <dgm:prSet custT="1"/>
      <dgm:spPr>
        <a:solidFill>
          <a:schemeClr val="bg1">
            <a:lumMod val="65000"/>
          </a:schemeClr>
        </a:solidFill>
      </dgm:spPr>
      <dgm:t>
        <a:bodyPr/>
        <a:lstStyle/>
        <a:p>
          <a:pPr rtl="0"/>
          <a:r>
            <a:rPr lang="en-US" sz="2800">
              <a:latin typeface="Baskerville Old Face" panose="02020602080505020303" pitchFamily="18" charset="0"/>
            </a:rPr>
            <a:t>To be eligible for a Grant under this RFA, Applicants must be one of the following entities:</a:t>
          </a:r>
        </a:p>
      </dgm:t>
    </dgm:pt>
    <dgm:pt modelId="{68172708-88E1-4F5C-8337-6E1E92C197B6}" type="parTrans" cxnId="{091DA1B1-4978-48AE-B974-498DC91262EE}">
      <dgm:prSet/>
      <dgm:spPr/>
      <dgm:t>
        <a:bodyPr/>
        <a:lstStyle/>
        <a:p>
          <a:endParaRPr lang="en-US" sz="2000"/>
        </a:p>
      </dgm:t>
    </dgm:pt>
    <dgm:pt modelId="{D9842523-E54B-4C04-8A3E-4A378F743D28}" type="sibTrans" cxnId="{091DA1B1-4978-48AE-B974-498DC91262EE}">
      <dgm:prSet/>
      <dgm:spPr/>
      <dgm:t>
        <a:bodyPr/>
        <a:lstStyle/>
        <a:p>
          <a:endParaRPr lang="en-US" sz="2000"/>
        </a:p>
      </dgm:t>
    </dgm:pt>
    <dgm:pt modelId="{DE9E5B01-FE60-4C11-8958-EAAAEF257F82}">
      <dgm:prSet custT="1"/>
      <dgm:spPr/>
      <dgm:t>
        <a:bodyPr/>
        <a:lstStyle/>
        <a:p>
          <a:pPr>
            <a:buSzPts val="1000"/>
            <a:buFont typeface="Symbol" panose="05050102010706020507" pitchFamily="18" charset="2"/>
            <a:buChar char=""/>
          </a:pPr>
          <a:r>
            <a:rPr lang="en-US" sz="2800" b="0">
              <a:solidFill>
                <a:schemeClr val="tx2">
                  <a:lumMod val="50000"/>
                </a:schemeClr>
              </a:solidFill>
              <a:latin typeface="Baskerville Old Face" panose="02020602080505020303" pitchFamily="18" charset="0"/>
            </a:rPr>
            <a:t>City or county government agencies in Oregon</a:t>
          </a:r>
        </a:p>
      </dgm:t>
    </dgm:pt>
    <dgm:pt modelId="{F2C0D90C-9353-4B41-BD11-51B0C8D8ADB8}" type="parTrans" cxnId="{4A1CBBC5-8531-431C-9D61-527B6924BD7A}">
      <dgm:prSet/>
      <dgm:spPr/>
      <dgm:t>
        <a:bodyPr/>
        <a:lstStyle/>
        <a:p>
          <a:endParaRPr lang="en-US" sz="2000"/>
        </a:p>
      </dgm:t>
    </dgm:pt>
    <dgm:pt modelId="{D5ADF321-636E-4673-A952-DDF75E39FAC8}" type="sibTrans" cxnId="{4A1CBBC5-8531-431C-9D61-527B6924BD7A}">
      <dgm:prSet/>
      <dgm:spPr/>
      <dgm:t>
        <a:bodyPr/>
        <a:lstStyle/>
        <a:p>
          <a:endParaRPr lang="en-US" sz="2000"/>
        </a:p>
      </dgm:t>
    </dgm:pt>
    <dgm:pt modelId="{F4F4C336-4CAA-45E1-8640-34D37E78F493}">
      <dgm:prSet custT="1"/>
      <dgm:spPr/>
      <dgm:t>
        <a:bodyPr/>
        <a:lstStyle/>
        <a:p>
          <a:pPr>
            <a:buSzPts val="1000"/>
            <a:buFont typeface="Symbol" panose="05050102010706020507" pitchFamily="18" charset="2"/>
            <a:buChar char=""/>
          </a:pPr>
          <a:r>
            <a:rPr lang="en-US" sz="2800">
              <a:solidFill>
                <a:schemeClr val="tx2">
                  <a:lumMod val="50000"/>
                </a:schemeClr>
              </a:solidFill>
              <a:latin typeface="Baskerville Old Face" panose="02020602080505020303" pitchFamily="18" charset="0"/>
            </a:rPr>
            <a:t>Federally recognized Indian Tribes in Oregon</a:t>
          </a:r>
        </a:p>
      </dgm:t>
    </dgm:pt>
    <dgm:pt modelId="{3C0EE780-0CDE-4CEE-AC3E-47DEE9889CFC}" type="parTrans" cxnId="{CB27BE92-2C53-4108-843D-DFD71AA262CD}">
      <dgm:prSet/>
      <dgm:spPr/>
      <dgm:t>
        <a:bodyPr/>
        <a:lstStyle/>
        <a:p>
          <a:endParaRPr lang="en-US"/>
        </a:p>
      </dgm:t>
    </dgm:pt>
    <dgm:pt modelId="{513FCB69-0D01-4F6A-A312-4CA366544633}" type="sibTrans" cxnId="{CB27BE92-2C53-4108-843D-DFD71AA262CD}">
      <dgm:prSet/>
      <dgm:spPr/>
      <dgm:t>
        <a:bodyPr/>
        <a:lstStyle/>
        <a:p>
          <a:endParaRPr lang="en-US"/>
        </a:p>
      </dgm:t>
    </dgm:pt>
    <dgm:pt modelId="{EC6D4E78-32FD-4A3C-9AFA-B3D83ECDB9C5}">
      <dgm:prSet custT="1"/>
      <dgm:spPr/>
      <dgm:t>
        <a:bodyPr/>
        <a:lstStyle/>
        <a:p>
          <a:pPr>
            <a:buSzPts val="1000"/>
            <a:buFont typeface="Symbol" panose="05050102010706020507" pitchFamily="18" charset="2"/>
            <a:buChar char=""/>
          </a:pPr>
          <a:r>
            <a:rPr lang="en-US" sz="2800">
              <a:solidFill>
                <a:schemeClr val="tx2">
                  <a:lumMod val="50000"/>
                </a:schemeClr>
              </a:solidFill>
              <a:latin typeface="Baskerville Old Face" panose="02020602080505020303" pitchFamily="18" charset="0"/>
            </a:rPr>
            <a:t>Faith-based &amp; community organizations</a:t>
          </a:r>
        </a:p>
      </dgm:t>
    </dgm:pt>
    <dgm:pt modelId="{CF21D387-DDF6-4813-B975-7D6B28515F1A}" type="parTrans" cxnId="{33E8AFFE-3E02-4F90-B45C-4BD42EBC09D1}">
      <dgm:prSet/>
      <dgm:spPr/>
      <dgm:t>
        <a:bodyPr/>
        <a:lstStyle/>
        <a:p>
          <a:endParaRPr lang="en-US"/>
        </a:p>
      </dgm:t>
    </dgm:pt>
    <dgm:pt modelId="{911CCB54-CCB8-4C36-AAD9-B65F7DEF4FCE}" type="sibTrans" cxnId="{33E8AFFE-3E02-4F90-B45C-4BD42EBC09D1}">
      <dgm:prSet/>
      <dgm:spPr/>
      <dgm:t>
        <a:bodyPr/>
        <a:lstStyle/>
        <a:p>
          <a:endParaRPr lang="en-US"/>
        </a:p>
      </dgm:t>
    </dgm:pt>
    <dgm:pt modelId="{13078490-A3D5-48F9-B4C7-E13A8A002744}">
      <dgm:prSet custT="1"/>
      <dgm:spPr/>
      <dgm:t>
        <a:bodyPr/>
        <a:lstStyle/>
        <a:p>
          <a:pPr>
            <a:buSzPts val="1000"/>
            <a:buFont typeface="Symbol" panose="05050102010706020507" pitchFamily="18" charset="2"/>
            <a:buChar char=""/>
          </a:pPr>
          <a:r>
            <a:rPr lang="en-US" sz="2800">
              <a:solidFill>
                <a:schemeClr val="tx2">
                  <a:lumMod val="50000"/>
                </a:schemeClr>
              </a:solidFill>
              <a:latin typeface="Baskerville Old Face" panose="02020602080505020303" pitchFamily="18" charset="0"/>
            </a:rPr>
            <a:t>School districts</a:t>
          </a:r>
        </a:p>
      </dgm:t>
    </dgm:pt>
    <dgm:pt modelId="{83943495-A0FA-4511-9DB0-C18A2BE5294D}" type="parTrans" cxnId="{EB1BF832-2C95-4831-835B-532589EE497B}">
      <dgm:prSet/>
      <dgm:spPr/>
      <dgm:t>
        <a:bodyPr/>
        <a:lstStyle/>
        <a:p>
          <a:endParaRPr lang="en-US"/>
        </a:p>
      </dgm:t>
    </dgm:pt>
    <dgm:pt modelId="{251857F7-17C3-4CE9-B6EC-411FE11C153C}" type="sibTrans" cxnId="{EB1BF832-2C95-4831-835B-532589EE497B}">
      <dgm:prSet/>
      <dgm:spPr/>
      <dgm:t>
        <a:bodyPr/>
        <a:lstStyle/>
        <a:p>
          <a:endParaRPr lang="en-US"/>
        </a:p>
      </dgm:t>
    </dgm:pt>
    <dgm:pt modelId="{687BA8F4-AB03-4B91-827B-B13B9C512A88}">
      <dgm:prSet custT="1"/>
      <dgm:spPr/>
      <dgm:t>
        <a:bodyPr/>
        <a:lstStyle/>
        <a:p>
          <a:pPr>
            <a:buSzPts val="1000"/>
            <a:buFont typeface="Symbol" panose="05050102010706020507" pitchFamily="18" charset="2"/>
            <a:buChar char=""/>
          </a:pPr>
          <a:r>
            <a:rPr lang="en-US" sz="2800">
              <a:solidFill>
                <a:schemeClr val="tx2">
                  <a:lumMod val="50000"/>
                </a:schemeClr>
              </a:solidFill>
              <a:latin typeface="Baskerville Old Face" panose="02020602080505020303" pitchFamily="18" charset="0"/>
            </a:rPr>
            <a:t>Educational Service Districts (“ESD”)</a:t>
          </a:r>
        </a:p>
      </dgm:t>
    </dgm:pt>
    <dgm:pt modelId="{7ED93331-D116-4FF3-9707-15634D55B9AB}" type="parTrans" cxnId="{A640E0E5-F4FC-4746-BCCD-A7AC44AADD0D}">
      <dgm:prSet/>
      <dgm:spPr/>
      <dgm:t>
        <a:bodyPr/>
        <a:lstStyle/>
        <a:p>
          <a:endParaRPr lang="en-US"/>
        </a:p>
      </dgm:t>
    </dgm:pt>
    <dgm:pt modelId="{241C7CEA-7858-47F7-B7F7-2942D0EA5D45}" type="sibTrans" cxnId="{A640E0E5-F4FC-4746-BCCD-A7AC44AADD0D}">
      <dgm:prSet/>
      <dgm:spPr/>
      <dgm:t>
        <a:bodyPr/>
        <a:lstStyle/>
        <a:p>
          <a:endParaRPr lang="en-US"/>
        </a:p>
      </dgm:t>
    </dgm:pt>
    <dgm:pt modelId="{9DFF35D2-1FE9-4F33-B59D-59685533C141}">
      <dgm:prSet custT="1"/>
      <dgm:spPr/>
      <dgm:t>
        <a:bodyPr/>
        <a:lstStyle/>
        <a:p>
          <a:pPr>
            <a:buSzPts val="1000"/>
            <a:buFont typeface="Symbol" panose="05050102010706020507" pitchFamily="18" charset="2"/>
            <a:buChar char=""/>
          </a:pPr>
          <a:r>
            <a:rPr lang="en-US" sz="2800">
              <a:solidFill>
                <a:schemeClr val="tx2">
                  <a:lumMod val="50000"/>
                </a:schemeClr>
              </a:solidFill>
              <a:latin typeface="Baskerville Old Face" panose="02020602080505020303" pitchFamily="18" charset="0"/>
            </a:rPr>
            <a:t>Non-profit agencies</a:t>
          </a:r>
        </a:p>
      </dgm:t>
    </dgm:pt>
    <dgm:pt modelId="{BA0D491C-EB11-4B59-B45B-C532F3D92818}" type="parTrans" cxnId="{A5DF6190-5C06-4F65-9035-DD06AAB58E50}">
      <dgm:prSet/>
      <dgm:spPr/>
      <dgm:t>
        <a:bodyPr/>
        <a:lstStyle/>
        <a:p>
          <a:endParaRPr lang="en-US"/>
        </a:p>
      </dgm:t>
    </dgm:pt>
    <dgm:pt modelId="{801D8B69-F242-4377-BE4A-3AB64205DD26}" type="sibTrans" cxnId="{A5DF6190-5C06-4F65-9035-DD06AAB58E50}">
      <dgm:prSet/>
      <dgm:spPr/>
      <dgm:t>
        <a:bodyPr/>
        <a:lstStyle/>
        <a:p>
          <a:endParaRPr lang="en-US"/>
        </a:p>
      </dgm:t>
    </dgm:pt>
    <dgm:pt modelId="{E6038710-7FC8-49A9-9826-58379E2190EA}">
      <dgm:prSet custT="1"/>
      <dgm:spPr/>
      <dgm:t>
        <a:bodyPr/>
        <a:lstStyle/>
        <a:p>
          <a:pPr>
            <a:buSzPts val="1000"/>
            <a:buFont typeface="Symbol" panose="05050102010706020507" pitchFamily="18" charset="2"/>
            <a:buChar char=""/>
          </a:pPr>
          <a:endParaRPr lang="en-US" sz="2800" b="0">
            <a:solidFill>
              <a:schemeClr val="tx2">
                <a:lumMod val="50000"/>
              </a:schemeClr>
            </a:solidFill>
            <a:latin typeface="Baskerville Old Face" panose="02020602080505020303" pitchFamily="18" charset="0"/>
          </a:endParaRPr>
        </a:p>
      </dgm:t>
    </dgm:pt>
    <dgm:pt modelId="{C372EBAC-8E42-45D8-BE5D-71D5BB2D19B6}" type="parTrans" cxnId="{5A3535D9-5F47-4AAB-9555-D502387EEACD}">
      <dgm:prSet/>
      <dgm:spPr/>
      <dgm:t>
        <a:bodyPr/>
        <a:lstStyle/>
        <a:p>
          <a:endParaRPr lang="en-US"/>
        </a:p>
      </dgm:t>
    </dgm:pt>
    <dgm:pt modelId="{71D32E29-13A4-46AC-9680-3C543E18B185}" type="sibTrans" cxnId="{5A3535D9-5F47-4AAB-9555-D502387EEACD}">
      <dgm:prSet/>
      <dgm:spPr/>
      <dgm:t>
        <a:bodyPr/>
        <a:lstStyle/>
        <a:p>
          <a:endParaRPr lang="en-US"/>
        </a:p>
      </dgm:t>
    </dgm:pt>
    <dgm:pt modelId="{23624318-EEA3-4197-B53D-AD558C5A5E89}" type="pres">
      <dgm:prSet presAssocID="{402EBAB6-380F-4D54-A42C-827113C4D793}" presName="linear" presStyleCnt="0">
        <dgm:presLayoutVars>
          <dgm:animLvl val="lvl"/>
          <dgm:resizeHandles val="exact"/>
        </dgm:presLayoutVars>
      </dgm:prSet>
      <dgm:spPr/>
    </dgm:pt>
    <dgm:pt modelId="{C64C59E2-B579-4DE1-AF7B-E4D50C666C0C}" type="pres">
      <dgm:prSet presAssocID="{CA957240-CE6D-4012-9622-0E092C43192D}" presName="parentText" presStyleLbl="node1" presStyleIdx="0" presStyleCnt="1" custScaleY="106152">
        <dgm:presLayoutVars>
          <dgm:chMax val="0"/>
          <dgm:bulletEnabled val="1"/>
        </dgm:presLayoutVars>
      </dgm:prSet>
      <dgm:spPr>
        <a:prstGeom prst="rect">
          <a:avLst/>
        </a:prstGeom>
      </dgm:spPr>
    </dgm:pt>
    <dgm:pt modelId="{553E4ECD-6AB1-4F06-ACF1-D648780C0D11}" type="pres">
      <dgm:prSet presAssocID="{CA957240-CE6D-4012-9622-0E092C43192D}" presName="childText" presStyleLbl="revTx" presStyleIdx="0" presStyleCnt="1" custScaleY="155056">
        <dgm:presLayoutVars>
          <dgm:bulletEnabled val="1"/>
        </dgm:presLayoutVars>
      </dgm:prSet>
      <dgm:spPr/>
    </dgm:pt>
  </dgm:ptLst>
  <dgm:cxnLst>
    <dgm:cxn modelId="{9B94FE1B-4A39-43A0-ACC8-BF0796AA89AB}" type="presOf" srcId="{687BA8F4-AB03-4B91-827B-B13B9C512A88}" destId="{553E4ECD-6AB1-4F06-ACF1-D648780C0D11}" srcOrd="0" destOrd="5" presId="urn:microsoft.com/office/officeart/2005/8/layout/vList2"/>
    <dgm:cxn modelId="{3FAF3F1E-CAB0-4980-AE56-5A83A0B28B82}" type="presOf" srcId="{F4F4C336-4CAA-45E1-8640-34D37E78F493}" destId="{553E4ECD-6AB1-4F06-ACF1-D648780C0D11}" srcOrd="0" destOrd="2" presId="urn:microsoft.com/office/officeart/2005/8/layout/vList2"/>
    <dgm:cxn modelId="{E9C6D42B-C3E6-4E2A-BAD7-2D153394518B}" type="presOf" srcId="{DE9E5B01-FE60-4C11-8958-EAAAEF257F82}" destId="{553E4ECD-6AB1-4F06-ACF1-D648780C0D11}" srcOrd="0" destOrd="1" presId="urn:microsoft.com/office/officeart/2005/8/layout/vList2"/>
    <dgm:cxn modelId="{EB1BF832-2C95-4831-835B-532589EE497B}" srcId="{CA957240-CE6D-4012-9622-0E092C43192D}" destId="{13078490-A3D5-48F9-B4C7-E13A8A002744}" srcOrd="4" destOrd="0" parTransId="{83943495-A0FA-4511-9DB0-C18A2BE5294D}" sibTransId="{251857F7-17C3-4CE9-B6EC-411FE11C153C}"/>
    <dgm:cxn modelId="{9AE44237-FC88-46EE-95D3-0DE803926C01}" type="presOf" srcId="{E6038710-7FC8-49A9-9826-58379E2190EA}" destId="{553E4ECD-6AB1-4F06-ACF1-D648780C0D11}" srcOrd="0" destOrd="0" presId="urn:microsoft.com/office/officeart/2005/8/layout/vList2"/>
    <dgm:cxn modelId="{551E3D65-95BE-46E9-8E4D-3EC31F3AD579}" type="presOf" srcId="{9DFF35D2-1FE9-4F33-B59D-59685533C141}" destId="{553E4ECD-6AB1-4F06-ACF1-D648780C0D11}" srcOrd="0" destOrd="6" presId="urn:microsoft.com/office/officeart/2005/8/layout/vList2"/>
    <dgm:cxn modelId="{25EBE84C-CF79-4751-9764-3998D96F15CB}" type="presOf" srcId="{CA957240-CE6D-4012-9622-0E092C43192D}" destId="{C64C59E2-B579-4DE1-AF7B-E4D50C666C0C}" srcOrd="0" destOrd="0" presId="urn:microsoft.com/office/officeart/2005/8/layout/vList2"/>
    <dgm:cxn modelId="{F154EF85-B6EC-4919-A27D-5616DF3CA933}" type="presOf" srcId="{EC6D4E78-32FD-4A3C-9AFA-B3D83ECDB9C5}" destId="{553E4ECD-6AB1-4F06-ACF1-D648780C0D11}" srcOrd="0" destOrd="3" presId="urn:microsoft.com/office/officeart/2005/8/layout/vList2"/>
    <dgm:cxn modelId="{A5DF6190-5C06-4F65-9035-DD06AAB58E50}" srcId="{CA957240-CE6D-4012-9622-0E092C43192D}" destId="{9DFF35D2-1FE9-4F33-B59D-59685533C141}" srcOrd="6" destOrd="0" parTransId="{BA0D491C-EB11-4B59-B45B-C532F3D92818}" sibTransId="{801D8B69-F242-4377-BE4A-3AB64205DD26}"/>
    <dgm:cxn modelId="{CB27BE92-2C53-4108-843D-DFD71AA262CD}" srcId="{CA957240-CE6D-4012-9622-0E092C43192D}" destId="{F4F4C336-4CAA-45E1-8640-34D37E78F493}" srcOrd="2" destOrd="0" parTransId="{3C0EE780-0CDE-4CEE-AC3E-47DEE9889CFC}" sibTransId="{513FCB69-0D01-4F6A-A312-4CA366544633}"/>
    <dgm:cxn modelId="{C7C951A7-0602-4F48-BB11-994EA9489883}" type="presOf" srcId="{402EBAB6-380F-4D54-A42C-827113C4D793}" destId="{23624318-EEA3-4197-B53D-AD558C5A5E89}" srcOrd="0" destOrd="0" presId="urn:microsoft.com/office/officeart/2005/8/layout/vList2"/>
    <dgm:cxn modelId="{091DA1B1-4978-48AE-B974-498DC91262EE}" srcId="{402EBAB6-380F-4D54-A42C-827113C4D793}" destId="{CA957240-CE6D-4012-9622-0E092C43192D}" srcOrd="0" destOrd="0" parTransId="{68172708-88E1-4F5C-8337-6E1E92C197B6}" sibTransId="{D9842523-E54B-4C04-8A3E-4A378F743D28}"/>
    <dgm:cxn modelId="{4A1CBBC5-8531-431C-9D61-527B6924BD7A}" srcId="{CA957240-CE6D-4012-9622-0E092C43192D}" destId="{DE9E5B01-FE60-4C11-8958-EAAAEF257F82}" srcOrd="1" destOrd="0" parTransId="{F2C0D90C-9353-4B41-BD11-51B0C8D8ADB8}" sibTransId="{D5ADF321-636E-4673-A952-DDF75E39FAC8}"/>
    <dgm:cxn modelId="{5A3535D9-5F47-4AAB-9555-D502387EEACD}" srcId="{CA957240-CE6D-4012-9622-0E092C43192D}" destId="{E6038710-7FC8-49A9-9826-58379E2190EA}" srcOrd="0" destOrd="0" parTransId="{C372EBAC-8E42-45D8-BE5D-71D5BB2D19B6}" sibTransId="{71D32E29-13A4-46AC-9680-3C543E18B185}"/>
    <dgm:cxn modelId="{A640E0E5-F4FC-4746-BCCD-A7AC44AADD0D}" srcId="{CA957240-CE6D-4012-9622-0E092C43192D}" destId="{687BA8F4-AB03-4B91-827B-B13B9C512A88}" srcOrd="5" destOrd="0" parTransId="{7ED93331-D116-4FF3-9707-15634D55B9AB}" sibTransId="{241C7CEA-7858-47F7-B7F7-2942D0EA5D45}"/>
    <dgm:cxn modelId="{33E8AFFE-3E02-4F90-B45C-4BD42EBC09D1}" srcId="{CA957240-CE6D-4012-9622-0E092C43192D}" destId="{EC6D4E78-32FD-4A3C-9AFA-B3D83ECDB9C5}" srcOrd="3" destOrd="0" parTransId="{CF21D387-DDF6-4813-B975-7D6B28515F1A}" sibTransId="{911CCB54-CCB8-4C36-AAD9-B65F7DEF4FCE}"/>
    <dgm:cxn modelId="{46276BFF-A687-4EB2-88CD-385368F10F9C}" type="presOf" srcId="{13078490-A3D5-48F9-B4C7-E13A8A002744}" destId="{553E4ECD-6AB1-4F06-ACF1-D648780C0D11}" srcOrd="0" destOrd="4" presId="urn:microsoft.com/office/officeart/2005/8/layout/vList2"/>
    <dgm:cxn modelId="{5A9EBD44-D385-49F6-9C03-2B0BF0D1590E}" type="presParOf" srcId="{23624318-EEA3-4197-B53D-AD558C5A5E89}" destId="{C64C59E2-B579-4DE1-AF7B-E4D50C666C0C}" srcOrd="0" destOrd="0" presId="urn:microsoft.com/office/officeart/2005/8/layout/vList2"/>
    <dgm:cxn modelId="{1C4E49E6-0CAD-4968-BD04-C8A1B14B16EE}" type="presParOf" srcId="{23624318-EEA3-4197-B53D-AD558C5A5E89}" destId="{553E4ECD-6AB1-4F06-ACF1-D648780C0D11}"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D2CAD9B-1E8F-4B66-8775-68996B99A379}" type="doc">
      <dgm:prSet loTypeId="urn:microsoft.com/office/officeart/2005/8/layout/vList2" loCatId="list" qsTypeId="urn:microsoft.com/office/officeart/2005/8/quickstyle/simple3" qsCatId="simple" csTypeId="urn:microsoft.com/office/officeart/2005/8/colors/colorful1" csCatId="colorful" phldr="1"/>
      <dgm:spPr/>
      <dgm:t>
        <a:bodyPr/>
        <a:lstStyle/>
        <a:p>
          <a:endParaRPr lang="en-US"/>
        </a:p>
      </dgm:t>
    </dgm:pt>
    <dgm:pt modelId="{9C3F2BCB-A8AA-49D0-BA26-4A191E32BFD8}">
      <dgm:prSet custT="1"/>
      <dgm:spPr>
        <a:solidFill>
          <a:schemeClr val="bg1">
            <a:lumMod val="95000"/>
          </a:schemeClr>
        </a:solidFill>
      </dgm:spPr>
      <dgm:t>
        <a:bodyPr/>
        <a:lstStyle/>
        <a:p>
          <a:pPr rtl="0"/>
          <a:r>
            <a:rPr lang="en-US" sz="2800">
              <a:solidFill>
                <a:schemeClr val="tx2">
                  <a:lumMod val="50000"/>
                </a:schemeClr>
              </a:solidFill>
              <a:latin typeface="Baskerville Old Face" panose="02020602080505020303" pitchFamily="18" charset="0"/>
            </a:rPr>
            <a:t>The Agency's Application is found on the online SM Apply application web portal (“SM Apply”). </a:t>
          </a:r>
        </a:p>
      </dgm:t>
    </dgm:pt>
    <dgm:pt modelId="{395B9965-59E8-4F56-8545-B911FB70BF35}" type="parTrans" cxnId="{E058B5D9-123F-4A3E-9EEE-768BF6641D3D}">
      <dgm:prSet/>
      <dgm:spPr/>
      <dgm:t>
        <a:bodyPr/>
        <a:lstStyle/>
        <a:p>
          <a:endParaRPr lang="en-US"/>
        </a:p>
      </dgm:t>
    </dgm:pt>
    <dgm:pt modelId="{A935A777-AF40-471B-AD9C-9C979A1F96AC}" type="sibTrans" cxnId="{E058B5D9-123F-4A3E-9EEE-768BF6641D3D}">
      <dgm:prSet/>
      <dgm:spPr/>
      <dgm:t>
        <a:bodyPr/>
        <a:lstStyle/>
        <a:p>
          <a:endParaRPr lang="en-US"/>
        </a:p>
      </dgm:t>
    </dgm:pt>
    <dgm:pt modelId="{FE924C55-C6B0-4E46-8463-835F287B11E7}">
      <dgm:prSet custT="1"/>
      <dgm:spPr/>
      <dgm:t>
        <a:bodyPr/>
        <a:lstStyle/>
        <a:p>
          <a:pPr rtl="0"/>
          <a:r>
            <a:rPr lang="en-US" sz="2800">
              <a:solidFill>
                <a:schemeClr val="tx2">
                  <a:lumMod val="75000"/>
                </a:schemeClr>
              </a:solidFill>
              <a:latin typeface="Baskerville Old Face" panose="02020602080505020303" pitchFamily="18" charset="0"/>
              <a:hlinkClick xmlns:r="http://schemas.openxmlformats.org/officeDocument/2006/relationships" r:id="rId1">
                <a:extLst>
                  <a:ext uri="{A12FA001-AC4F-418D-AE19-62706E023703}">
                    <ahyp:hlinkClr xmlns:ahyp="http://schemas.microsoft.com/office/drawing/2018/hyperlinkcolor" val="tx"/>
                  </a:ext>
                </a:extLst>
              </a:hlinkClick>
            </a:rPr>
            <a:t>https://oregonyouth.smapply.io</a:t>
          </a:r>
          <a:r>
            <a:rPr lang="en-US" sz="2800">
              <a:solidFill>
                <a:schemeClr val="tx2">
                  <a:lumMod val="75000"/>
                </a:schemeClr>
              </a:solidFill>
              <a:latin typeface="Baskerville Old Face" panose="02020602080505020303" pitchFamily="18" charset="0"/>
            </a:rPr>
            <a:t> </a:t>
          </a:r>
        </a:p>
      </dgm:t>
    </dgm:pt>
    <dgm:pt modelId="{45AFAE76-FA5D-445A-963D-EDE9B1F9D89B}" type="parTrans" cxnId="{97B6BAD5-38E5-4FAD-A9D4-C0C8DDECC019}">
      <dgm:prSet/>
      <dgm:spPr/>
      <dgm:t>
        <a:bodyPr/>
        <a:lstStyle/>
        <a:p>
          <a:endParaRPr lang="en-US"/>
        </a:p>
      </dgm:t>
    </dgm:pt>
    <dgm:pt modelId="{4333C58E-7908-4F4E-8E8C-AB7D178894BF}" type="sibTrans" cxnId="{97B6BAD5-38E5-4FAD-A9D4-C0C8DDECC019}">
      <dgm:prSet/>
      <dgm:spPr/>
      <dgm:t>
        <a:bodyPr/>
        <a:lstStyle/>
        <a:p>
          <a:endParaRPr lang="en-US"/>
        </a:p>
      </dgm:t>
    </dgm:pt>
    <dgm:pt modelId="{DE0B2D2A-C37A-4B5D-ABFC-F12C0A1017CF}">
      <dgm:prSet custT="1"/>
      <dgm:spPr>
        <a:solidFill>
          <a:schemeClr val="bg1">
            <a:lumMod val="85000"/>
          </a:schemeClr>
        </a:solidFill>
      </dgm:spPr>
      <dgm:t>
        <a:bodyPr/>
        <a:lstStyle/>
        <a:p>
          <a:pPr rtl="0"/>
          <a:r>
            <a:rPr lang="en-US" sz="2800">
              <a:solidFill>
                <a:schemeClr val="tx2">
                  <a:lumMod val="50000"/>
                </a:schemeClr>
              </a:solidFill>
              <a:latin typeface="Baskerville Old Face" panose="02020602080505020303" pitchFamily="18" charset="0"/>
            </a:rPr>
            <a:t>SM Apply resource link can be located on the YDO Website here:</a:t>
          </a:r>
        </a:p>
      </dgm:t>
    </dgm:pt>
    <dgm:pt modelId="{FACB8B5A-F80D-42E4-A28F-63241FF58A51}" type="parTrans" cxnId="{8FEEA3FF-E151-4BD1-9928-F27EA7A2D309}">
      <dgm:prSet/>
      <dgm:spPr/>
      <dgm:t>
        <a:bodyPr/>
        <a:lstStyle/>
        <a:p>
          <a:endParaRPr lang="en-US"/>
        </a:p>
      </dgm:t>
    </dgm:pt>
    <dgm:pt modelId="{2793C8E3-61A9-46B9-93AD-680027F5051D}" type="sibTrans" cxnId="{8FEEA3FF-E151-4BD1-9928-F27EA7A2D309}">
      <dgm:prSet/>
      <dgm:spPr/>
      <dgm:t>
        <a:bodyPr/>
        <a:lstStyle/>
        <a:p>
          <a:endParaRPr lang="en-US"/>
        </a:p>
      </dgm:t>
    </dgm:pt>
    <dgm:pt modelId="{7700B0EF-616A-4314-8301-EBA6DAF76317}">
      <dgm:prSet/>
      <dgm:spPr/>
      <dgm:t>
        <a:bodyPr/>
        <a:lstStyle/>
        <a:p>
          <a:pPr rtl="0"/>
          <a:r>
            <a:rPr lang="en-US">
              <a:solidFill>
                <a:schemeClr val="tx2">
                  <a:lumMod val="75000"/>
                </a:schemeClr>
              </a:solidFill>
              <a:latin typeface="Baskerville Old Face" panose="02020602080505020303" pitchFamily="18" charset="0"/>
            </a:rPr>
            <a:t>https://www.oregon.gov/youthdevelopmentdivision/2325RFAs/Pages/SMApplySupport.aspx</a:t>
          </a:r>
        </a:p>
      </dgm:t>
    </dgm:pt>
    <dgm:pt modelId="{F76C9DA2-30D9-4BDB-B847-8C81E8F38C22}" type="parTrans" cxnId="{58C7FBFF-EB2D-4A89-AB4D-DE0366765D93}">
      <dgm:prSet/>
      <dgm:spPr/>
      <dgm:t>
        <a:bodyPr/>
        <a:lstStyle/>
        <a:p>
          <a:endParaRPr lang="en-US"/>
        </a:p>
      </dgm:t>
    </dgm:pt>
    <dgm:pt modelId="{3AA9BFA0-1167-45C1-8AB4-50A93942237C}" type="sibTrans" cxnId="{58C7FBFF-EB2D-4A89-AB4D-DE0366765D93}">
      <dgm:prSet/>
      <dgm:spPr/>
      <dgm:t>
        <a:bodyPr/>
        <a:lstStyle/>
        <a:p>
          <a:endParaRPr lang="en-US"/>
        </a:p>
      </dgm:t>
    </dgm:pt>
    <dgm:pt modelId="{1EF50742-A991-4409-850C-78D1A46FA52C}">
      <dgm:prSet custT="1"/>
      <dgm:spPr>
        <a:solidFill>
          <a:schemeClr val="bg1">
            <a:lumMod val="75000"/>
          </a:schemeClr>
        </a:solidFill>
      </dgm:spPr>
      <dgm:t>
        <a:bodyPr/>
        <a:lstStyle/>
        <a:p>
          <a:pPr rtl="0"/>
          <a:r>
            <a:rPr lang="en-US" sz="2800">
              <a:solidFill>
                <a:schemeClr val="tx2">
                  <a:lumMod val="50000"/>
                </a:schemeClr>
              </a:solidFill>
              <a:latin typeface="Baskerville Old Face" panose="02020602080505020303" pitchFamily="18" charset="0"/>
            </a:rPr>
            <a:t>Information and answers on how to create a SM Apply account for first time applicants/users can be found using the above resources</a:t>
          </a:r>
        </a:p>
      </dgm:t>
    </dgm:pt>
    <dgm:pt modelId="{28660FF3-63E4-45C5-92FB-49D63BA8CDCA}" type="parTrans" cxnId="{626AAEE8-263D-4E61-8805-BF3796C15DB9}">
      <dgm:prSet/>
      <dgm:spPr/>
      <dgm:t>
        <a:bodyPr/>
        <a:lstStyle/>
        <a:p>
          <a:endParaRPr lang="en-US"/>
        </a:p>
      </dgm:t>
    </dgm:pt>
    <dgm:pt modelId="{FFA51BD1-B5A8-47D9-9B92-DA2947866C30}" type="sibTrans" cxnId="{626AAEE8-263D-4E61-8805-BF3796C15DB9}">
      <dgm:prSet/>
      <dgm:spPr/>
      <dgm:t>
        <a:bodyPr/>
        <a:lstStyle/>
        <a:p>
          <a:endParaRPr lang="en-US"/>
        </a:p>
      </dgm:t>
    </dgm:pt>
    <dgm:pt modelId="{7FCE077A-E331-494A-9119-7ADADC258A83}">
      <dgm:prSet/>
      <dgm:spPr/>
      <dgm:t>
        <a:bodyPr/>
        <a:lstStyle/>
        <a:p>
          <a:pPr rtl="0"/>
          <a:endParaRPr lang="en-US">
            <a:solidFill>
              <a:srgbClr val="FF0000"/>
            </a:solidFill>
          </a:endParaRPr>
        </a:p>
      </dgm:t>
    </dgm:pt>
    <dgm:pt modelId="{36A6FA01-0136-43BE-A9B4-55D93C8A600A}" type="parTrans" cxnId="{920AF834-15E1-4BFB-8BEE-D64629D7FCEE}">
      <dgm:prSet/>
      <dgm:spPr/>
      <dgm:t>
        <a:bodyPr/>
        <a:lstStyle/>
        <a:p>
          <a:endParaRPr lang="en-US"/>
        </a:p>
      </dgm:t>
    </dgm:pt>
    <dgm:pt modelId="{C505A1DC-FEAD-43B4-9CA6-5FC529CB3B32}" type="sibTrans" cxnId="{920AF834-15E1-4BFB-8BEE-D64629D7FCEE}">
      <dgm:prSet/>
      <dgm:spPr/>
      <dgm:t>
        <a:bodyPr/>
        <a:lstStyle/>
        <a:p>
          <a:endParaRPr lang="en-US"/>
        </a:p>
      </dgm:t>
    </dgm:pt>
    <dgm:pt modelId="{58B3AAAE-B066-4257-9CE1-E4589B953051}" type="pres">
      <dgm:prSet presAssocID="{FD2CAD9B-1E8F-4B66-8775-68996B99A379}" presName="linear" presStyleCnt="0">
        <dgm:presLayoutVars>
          <dgm:animLvl val="lvl"/>
          <dgm:resizeHandles val="exact"/>
        </dgm:presLayoutVars>
      </dgm:prSet>
      <dgm:spPr/>
    </dgm:pt>
    <dgm:pt modelId="{8AF9AFC5-13F2-4053-A755-CA51E0B30DEB}" type="pres">
      <dgm:prSet presAssocID="{9C3F2BCB-A8AA-49D0-BA26-4A191E32BFD8}" presName="parentText" presStyleLbl="node1" presStyleIdx="0" presStyleCnt="3" custLinFactNeighborX="-3429" custLinFactNeighborY="-13571">
        <dgm:presLayoutVars>
          <dgm:chMax val="0"/>
          <dgm:bulletEnabled val="1"/>
        </dgm:presLayoutVars>
      </dgm:prSet>
      <dgm:spPr/>
    </dgm:pt>
    <dgm:pt modelId="{197B42F6-EB4D-47B3-9F53-82329DF51E0B}" type="pres">
      <dgm:prSet presAssocID="{9C3F2BCB-A8AA-49D0-BA26-4A191E32BFD8}" presName="childText" presStyleLbl="revTx" presStyleIdx="0" presStyleCnt="3">
        <dgm:presLayoutVars>
          <dgm:bulletEnabled val="1"/>
        </dgm:presLayoutVars>
      </dgm:prSet>
      <dgm:spPr/>
    </dgm:pt>
    <dgm:pt modelId="{96FB7A89-34A7-4B77-AFD0-942B66D06EA2}" type="pres">
      <dgm:prSet presAssocID="{DE0B2D2A-C37A-4B5D-ABFC-F12C0A1017CF}" presName="parentText" presStyleLbl="node1" presStyleIdx="1" presStyleCnt="3">
        <dgm:presLayoutVars>
          <dgm:chMax val="0"/>
          <dgm:bulletEnabled val="1"/>
        </dgm:presLayoutVars>
      </dgm:prSet>
      <dgm:spPr/>
    </dgm:pt>
    <dgm:pt modelId="{B7A4FED5-F0D0-45C7-B64B-158EF6890435}" type="pres">
      <dgm:prSet presAssocID="{DE0B2D2A-C37A-4B5D-ABFC-F12C0A1017CF}" presName="childText" presStyleLbl="revTx" presStyleIdx="1" presStyleCnt="3">
        <dgm:presLayoutVars>
          <dgm:bulletEnabled val="1"/>
        </dgm:presLayoutVars>
      </dgm:prSet>
      <dgm:spPr/>
    </dgm:pt>
    <dgm:pt modelId="{86C4908D-5536-411E-97E0-6897BCCA2886}" type="pres">
      <dgm:prSet presAssocID="{1EF50742-A991-4409-850C-78D1A46FA52C}" presName="parentText" presStyleLbl="node1" presStyleIdx="2" presStyleCnt="3">
        <dgm:presLayoutVars>
          <dgm:chMax val="0"/>
          <dgm:bulletEnabled val="1"/>
        </dgm:presLayoutVars>
      </dgm:prSet>
      <dgm:spPr/>
    </dgm:pt>
    <dgm:pt modelId="{D005A7D4-9D71-49CB-9A30-1439AC67FEB6}" type="pres">
      <dgm:prSet presAssocID="{1EF50742-A991-4409-850C-78D1A46FA52C}" presName="childText" presStyleLbl="revTx" presStyleIdx="2" presStyleCnt="3">
        <dgm:presLayoutVars>
          <dgm:bulletEnabled val="1"/>
        </dgm:presLayoutVars>
      </dgm:prSet>
      <dgm:spPr/>
    </dgm:pt>
  </dgm:ptLst>
  <dgm:cxnLst>
    <dgm:cxn modelId="{9FDBF314-33D6-44F5-9CD4-3D92A85BF85C}" type="presOf" srcId="{1EF50742-A991-4409-850C-78D1A46FA52C}" destId="{86C4908D-5536-411E-97E0-6897BCCA2886}" srcOrd="0" destOrd="0" presId="urn:microsoft.com/office/officeart/2005/8/layout/vList2"/>
    <dgm:cxn modelId="{920AF834-15E1-4BFB-8BEE-D64629D7FCEE}" srcId="{1EF50742-A991-4409-850C-78D1A46FA52C}" destId="{7FCE077A-E331-494A-9119-7ADADC258A83}" srcOrd="0" destOrd="0" parTransId="{36A6FA01-0136-43BE-A9B4-55D93C8A600A}" sibTransId="{C505A1DC-FEAD-43B4-9CA6-5FC529CB3B32}"/>
    <dgm:cxn modelId="{56EF2E64-206D-4B41-BD69-66296F3E8657}" type="presOf" srcId="{7FCE077A-E331-494A-9119-7ADADC258A83}" destId="{D005A7D4-9D71-49CB-9A30-1439AC67FEB6}" srcOrd="0" destOrd="0" presId="urn:microsoft.com/office/officeart/2005/8/layout/vList2"/>
    <dgm:cxn modelId="{75663450-3418-4BE2-83D8-1FA5C3D3894A}" type="presOf" srcId="{7700B0EF-616A-4314-8301-EBA6DAF76317}" destId="{B7A4FED5-F0D0-45C7-B64B-158EF6890435}" srcOrd="0" destOrd="0" presId="urn:microsoft.com/office/officeart/2005/8/layout/vList2"/>
    <dgm:cxn modelId="{194A9495-E25F-4817-A61F-0C87F5B522DC}" type="presOf" srcId="{FE924C55-C6B0-4E46-8463-835F287B11E7}" destId="{197B42F6-EB4D-47B3-9F53-82329DF51E0B}" srcOrd="0" destOrd="0" presId="urn:microsoft.com/office/officeart/2005/8/layout/vList2"/>
    <dgm:cxn modelId="{97B6BAD5-38E5-4FAD-A9D4-C0C8DDECC019}" srcId="{9C3F2BCB-A8AA-49D0-BA26-4A191E32BFD8}" destId="{FE924C55-C6B0-4E46-8463-835F287B11E7}" srcOrd="0" destOrd="0" parTransId="{45AFAE76-FA5D-445A-963D-EDE9B1F9D89B}" sibTransId="{4333C58E-7908-4F4E-8E8C-AB7D178894BF}"/>
    <dgm:cxn modelId="{E058B5D9-123F-4A3E-9EEE-768BF6641D3D}" srcId="{FD2CAD9B-1E8F-4B66-8775-68996B99A379}" destId="{9C3F2BCB-A8AA-49D0-BA26-4A191E32BFD8}" srcOrd="0" destOrd="0" parTransId="{395B9965-59E8-4F56-8545-B911FB70BF35}" sibTransId="{A935A777-AF40-471B-AD9C-9C979A1F96AC}"/>
    <dgm:cxn modelId="{626AAEE8-263D-4E61-8805-BF3796C15DB9}" srcId="{FD2CAD9B-1E8F-4B66-8775-68996B99A379}" destId="{1EF50742-A991-4409-850C-78D1A46FA52C}" srcOrd="2" destOrd="0" parTransId="{28660FF3-63E4-45C5-92FB-49D63BA8CDCA}" sibTransId="{FFA51BD1-B5A8-47D9-9B92-DA2947866C30}"/>
    <dgm:cxn modelId="{34E2CEED-230B-4665-B7E7-14EDD1E1BC68}" type="presOf" srcId="{FD2CAD9B-1E8F-4B66-8775-68996B99A379}" destId="{58B3AAAE-B066-4257-9CE1-E4589B953051}" srcOrd="0" destOrd="0" presId="urn:microsoft.com/office/officeart/2005/8/layout/vList2"/>
    <dgm:cxn modelId="{70676AF2-C4AF-4735-9A23-0423AD3B0469}" type="presOf" srcId="{9C3F2BCB-A8AA-49D0-BA26-4A191E32BFD8}" destId="{8AF9AFC5-13F2-4053-A755-CA51E0B30DEB}" srcOrd="0" destOrd="0" presId="urn:microsoft.com/office/officeart/2005/8/layout/vList2"/>
    <dgm:cxn modelId="{2D28DEF6-C5DE-407F-83B3-2947934123BE}" type="presOf" srcId="{DE0B2D2A-C37A-4B5D-ABFC-F12C0A1017CF}" destId="{96FB7A89-34A7-4B77-AFD0-942B66D06EA2}" srcOrd="0" destOrd="0" presId="urn:microsoft.com/office/officeart/2005/8/layout/vList2"/>
    <dgm:cxn modelId="{8FEEA3FF-E151-4BD1-9928-F27EA7A2D309}" srcId="{FD2CAD9B-1E8F-4B66-8775-68996B99A379}" destId="{DE0B2D2A-C37A-4B5D-ABFC-F12C0A1017CF}" srcOrd="1" destOrd="0" parTransId="{FACB8B5A-F80D-42E4-A28F-63241FF58A51}" sibTransId="{2793C8E3-61A9-46B9-93AD-680027F5051D}"/>
    <dgm:cxn modelId="{58C7FBFF-EB2D-4A89-AB4D-DE0366765D93}" srcId="{DE0B2D2A-C37A-4B5D-ABFC-F12C0A1017CF}" destId="{7700B0EF-616A-4314-8301-EBA6DAF76317}" srcOrd="0" destOrd="0" parTransId="{F76C9DA2-30D9-4BDB-B847-8C81E8F38C22}" sibTransId="{3AA9BFA0-1167-45C1-8AB4-50A93942237C}"/>
    <dgm:cxn modelId="{582CC590-FEE7-40EA-BA72-23CB95C8F160}" type="presParOf" srcId="{58B3AAAE-B066-4257-9CE1-E4589B953051}" destId="{8AF9AFC5-13F2-4053-A755-CA51E0B30DEB}" srcOrd="0" destOrd="0" presId="urn:microsoft.com/office/officeart/2005/8/layout/vList2"/>
    <dgm:cxn modelId="{A80E0A1D-BBB7-459D-8158-B0778AC2F43D}" type="presParOf" srcId="{58B3AAAE-B066-4257-9CE1-E4589B953051}" destId="{197B42F6-EB4D-47B3-9F53-82329DF51E0B}" srcOrd="1" destOrd="0" presId="urn:microsoft.com/office/officeart/2005/8/layout/vList2"/>
    <dgm:cxn modelId="{18AD4E16-298E-4AD4-B7FB-E17640230A95}" type="presParOf" srcId="{58B3AAAE-B066-4257-9CE1-E4589B953051}" destId="{96FB7A89-34A7-4B77-AFD0-942B66D06EA2}" srcOrd="2" destOrd="0" presId="urn:microsoft.com/office/officeart/2005/8/layout/vList2"/>
    <dgm:cxn modelId="{00BAA655-DDDF-4A07-9A26-CAFB4FE78B8E}" type="presParOf" srcId="{58B3AAAE-B066-4257-9CE1-E4589B953051}" destId="{B7A4FED5-F0D0-45C7-B64B-158EF6890435}" srcOrd="3" destOrd="0" presId="urn:microsoft.com/office/officeart/2005/8/layout/vList2"/>
    <dgm:cxn modelId="{EA111B02-5659-453C-A33C-32E52635EF7E}" type="presParOf" srcId="{58B3AAAE-B066-4257-9CE1-E4589B953051}" destId="{86C4908D-5536-411E-97E0-6897BCCA2886}" srcOrd="4" destOrd="0" presId="urn:microsoft.com/office/officeart/2005/8/layout/vList2"/>
    <dgm:cxn modelId="{ECA1DC55-1E2D-4F61-B977-BC33D1C51731}" type="presParOf" srcId="{58B3AAAE-B066-4257-9CE1-E4589B953051}" destId="{D005A7D4-9D71-49CB-9A30-1439AC67FEB6}" srcOrd="5"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FA44239-061F-4AF9-9B7E-2B5221DCBB76}" type="doc">
      <dgm:prSet loTypeId="urn:microsoft.com/office/officeart/2011/layout/TabList" loCatId="list" qsTypeId="urn:microsoft.com/office/officeart/2005/8/quickstyle/simple3" qsCatId="simple" csTypeId="urn:microsoft.com/office/officeart/2005/8/colors/colorful2" csCatId="colorful" phldr="1"/>
      <dgm:spPr/>
      <dgm:t>
        <a:bodyPr/>
        <a:lstStyle/>
        <a:p>
          <a:endParaRPr lang="en-US"/>
        </a:p>
      </dgm:t>
    </dgm:pt>
    <dgm:pt modelId="{0ED7AE9D-F2EE-43FA-B051-377EE1BFB5A8}">
      <dgm:prSet custT="1"/>
      <dgm:spPr>
        <a:solidFill>
          <a:schemeClr val="bg1">
            <a:lumMod val="95000"/>
          </a:schemeClr>
        </a:solidFill>
      </dgm:spPr>
      <dgm:t>
        <a:bodyPr/>
        <a:lstStyle/>
        <a:p>
          <a:pPr rtl="0"/>
          <a:r>
            <a:rPr lang="en-US" sz="1800" b="1">
              <a:latin typeface="Baskerville Old Face" panose="02020602080505020303" pitchFamily="18" charset="0"/>
            </a:rPr>
            <a:t> </a:t>
          </a:r>
          <a:r>
            <a:rPr lang="en-US" sz="2000" b="1">
              <a:latin typeface="Baskerville Old Face" panose="02020602080505020303" pitchFamily="18" charset="0"/>
            </a:rPr>
            <a:t>Task 1:  </a:t>
          </a:r>
          <a:r>
            <a:rPr lang="en-US" sz="2000">
              <a:latin typeface="Baskerville Old Face" panose="02020602080505020303" pitchFamily="18" charset="0"/>
            </a:rPr>
            <a:t>Applicant Information and Certification </a:t>
          </a:r>
        </a:p>
      </dgm:t>
    </dgm:pt>
    <dgm:pt modelId="{835A74C5-0FC3-4B7F-9C14-F069C6F3AEC3}" type="parTrans" cxnId="{761573C3-1602-4E14-AFD1-552AF82CC198}">
      <dgm:prSet/>
      <dgm:spPr/>
      <dgm:t>
        <a:bodyPr/>
        <a:lstStyle/>
        <a:p>
          <a:endParaRPr lang="en-US"/>
        </a:p>
      </dgm:t>
    </dgm:pt>
    <dgm:pt modelId="{A63E0680-6153-46A1-B442-51D7E952E1C1}" type="sibTrans" cxnId="{761573C3-1602-4E14-AFD1-552AF82CC198}">
      <dgm:prSet/>
      <dgm:spPr/>
      <dgm:t>
        <a:bodyPr/>
        <a:lstStyle/>
        <a:p>
          <a:endParaRPr lang="en-US"/>
        </a:p>
      </dgm:t>
    </dgm:pt>
    <dgm:pt modelId="{AB4646B5-588D-44F6-9A53-D845C68A5539}">
      <dgm:prSet custT="1"/>
      <dgm:spPr/>
      <dgm:t>
        <a:bodyPr/>
        <a:lstStyle/>
        <a:p>
          <a:pPr rtl="0"/>
          <a:r>
            <a:rPr lang="en-US" sz="2800">
              <a:latin typeface="Baskerville Old Face"/>
            </a:rPr>
            <a:t>SEE ATTACHMENT B: SAMPLE APPLICANT AND CERTIFICATION SHEET an added addendum will be provided on the website soon.</a:t>
          </a:r>
        </a:p>
      </dgm:t>
    </dgm:pt>
    <dgm:pt modelId="{3A992682-61AC-4779-B356-B53D0795885D}" type="parTrans" cxnId="{7511657B-E7DC-4160-96C0-F8FCAD4A79E1}">
      <dgm:prSet/>
      <dgm:spPr/>
      <dgm:t>
        <a:bodyPr/>
        <a:lstStyle/>
        <a:p>
          <a:endParaRPr lang="en-US"/>
        </a:p>
      </dgm:t>
    </dgm:pt>
    <dgm:pt modelId="{A374E744-1EA9-42A9-A40F-7F027A33243F}" type="sibTrans" cxnId="{7511657B-E7DC-4160-96C0-F8FCAD4A79E1}">
      <dgm:prSet/>
      <dgm:spPr/>
      <dgm:t>
        <a:bodyPr/>
        <a:lstStyle/>
        <a:p>
          <a:endParaRPr lang="en-US"/>
        </a:p>
      </dgm:t>
    </dgm:pt>
    <dgm:pt modelId="{EA95CA6C-0973-45A3-85DC-9171FD4673C9}">
      <dgm:prSet custT="1"/>
      <dgm:spPr>
        <a:solidFill>
          <a:schemeClr val="bg1">
            <a:lumMod val="85000"/>
          </a:schemeClr>
        </a:solidFill>
      </dgm:spPr>
      <dgm:t>
        <a:bodyPr/>
        <a:lstStyle/>
        <a:p>
          <a:pPr rtl="0"/>
          <a:r>
            <a:rPr lang="en-US" sz="2000" b="1">
              <a:latin typeface="Baskerville Old Face" panose="02020602080505020303" pitchFamily="18" charset="0"/>
            </a:rPr>
            <a:t> Task 2: </a:t>
          </a:r>
          <a:r>
            <a:rPr lang="en-US" sz="2000">
              <a:latin typeface="Baskerville Old Face" panose="02020602080505020303" pitchFamily="18" charset="0"/>
            </a:rPr>
            <a:t>Application Narrative</a:t>
          </a:r>
        </a:p>
      </dgm:t>
    </dgm:pt>
    <dgm:pt modelId="{211DA605-840F-42C5-A52B-D449C59351B2}" type="parTrans" cxnId="{27C01709-E15E-46E7-AE7F-1DE4C6043BE7}">
      <dgm:prSet/>
      <dgm:spPr/>
      <dgm:t>
        <a:bodyPr/>
        <a:lstStyle/>
        <a:p>
          <a:endParaRPr lang="en-US"/>
        </a:p>
      </dgm:t>
    </dgm:pt>
    <dgm:pt modelId="{BFEDED5B-3B98-447C-ADEB-BBE6E22BE92D}" type="sibTrans" cxnId="{27C01709-E15E-46E7-AE7F-1DE4C6043BE7}">
      <dgm:prSet/>
      <dgm:spPr/>
      <dgm:t>
        <a:bodyPr/>
        <a:lstStyle/>
        <a:p>
          <a:endParaRPr lang="en-US"/>
        </a:p>
      </dgm:t>
    </dgm:pt>
    <dgm:pt modelId="{84AE2E9F-68B5-498B-A327-1414ABE6C3BA}">
      <dgm:prSet custT="1"/>
      <dgm:spPr>
        <a:solidFill>
          <a:schemeClr val="bg1">
            <a:lumMod val="75000"/>
          </a:schemeClr>
        </a:solidFill>
      </dgm:spPr>
      <dgm:t>
        <a:bodyPr/>
        <a:lstStyle/>
        <a:p>
          <a:pPr rtl="0"/>
          <a:r>
            <a:rPr lang="en-US" sz="2000" b="1">
              <a:latin typeface="Baskerville Old Face" panose="02020602080505020303" pitchFamily="18" charset="0"/>
            </a:rPr>
            <a:t>Task 3:</a:t>
          </a:r>
          <a:r>
            <a:rPr lang="en-US" sz="2000">
              <a:latin typeface="Baskerville Old Face" panose="02020602080505020303" pitchFamily="18" charset="0"/>
            </a:rPr>
            <a:t>  Budget Narrative</a:t>
          </a:r>
        </a:p>
      </dgm:t>
    </dgm:pt>
    <dgm:pt modelId="{13464112-BDBE-4376-BEA6-C3FEA22FCA39}" type="parTrans" cxnId="{4ECB0AB2-5B62-4C15-8CD5-057E5C1C1C08}">
      <dgm:prSet/>
      <dgm:spPr/>
      <dgm:t>
        <a:bodyPr/>
        <a:lstStyle/>
        <a:p>
          <a:endParaRPr lang="en-US"/>
        </a:p>
      </dgm:t>
    </dgm:pt>
    <dgm:pt modelId="{F975B1CE-4ADC-4A88-BBDF-C3F4AE0AE598}" type="sibTrans" cxnId="{4ECB0AB2-5B62-4C15-8CD5-057E5C1C1C08}">
      <dgm:prSet/>
      <dgm:spPr/>
      <dgm:t>
        <a:bodyPr/>
        <a:lstStyle/>
        <a:p>
          <a:endParaRPr lang="en-US"/>
        </a:p>
      </dgm:t>
    </dgm:pt>
    <dgm:pt modelId="{1969618F-DD41-48EB-B1DC-6DA9F0968068}">
      <dgm:prSet custT="1"/>
      <dgm:spPr>
        <a:solidFill>
          <a:schemeClr val="bg1">
            <a:lumMod val="65000"/>
          </a:schemeClr>
        </a:solidFill>
      </dgm:spPr>
      <dgm:t>
        <a:bodyPr/>
        <a:lstStyle/>
        <a:p>
          <a:pPr rtl="0"/>
          <a:r>
            <a:rPr lang="en-US" sz="2000" b="1">
              <a:latin typeface="Baskerville Old Face" panose="02020602080505020303" pitchFamily="18" charset="0"/>
            </a:rPr>
            <a:t>Task 4:</a:t>
          </a:r>
          <a:r>
            <a:rPr lang="en-US" sz="2000">
              <a:latin typeface="Baskerville Old Face" panose="02020602080505020303" pitchFamily="18" charset="0"/>
            </a:rPr>
            <a:t>  Review, Certify, and Submit</a:t>
          </a:r>
        </a:p>
      </dgm:t>
    </dgm:pt>
    <dgm:pt modelId="{988626E1-68A4-40BB-BF9D-E65CA5918D16}" type="parTrans" cxnId="{2D9F7A13-C64C-4B89-B979-F6A3DE5A82CC}">
      <dgm:prSet/>
      <dgm:spPr/>
      <dgm:t>
        <a:bodyPr/>
        <a:lstStyle/>
        <a:p>
          <a:endParaRPr lang="en-US"/>
        </a:p>
      </dgm:t>
    </dgm:pt>
    <dgm:pt modelId="{D22A5AFB-A200-4D40-A2AD-750F9574DB67}" type="sibTrans" cxnId="{2D9F7A13-C64C-4B89-B979-F6A3DE5A82CC}">
      <dgm:prSet/>
      <dgm:spPr/>
      <dgm:t>
        <a:bodyPr/>
        <a:lstStyle/>
        <a:p>
          <a:endParaRPr lang="en-US"/>
        </a:p>
      </dgm:t>
    </dgm:pt>
    <dgm:pt modelId="{F5C4BC5F-DE05-41EB-9F73-6BE518BA1C33}">
      <dgm:prSet custT="1"/>
      <dgm:spPr/>
      <dgm:t>
        <a:bodyPr/>
        <a:lstStyle/>
        <a:p>
          <a:pPr rtl="0"/>
          <a:r>
            <a:rPr lang="en-US" sz="2800">
              <a:latin typeface="Baskerville Old Face"/>
            </a:rPr>
            <a:t>SEE ATTACHMENT H: SAMPLE APPLICATION NARRATIVE </a:t>
          </a:r>
          <a:r>
            <a:rPr lang="en-US" sz="2800">
              <a:solidFill>
                <a:srgbClr val="000000"/>
              </a:solidFill>
              <a:latin typeface="Calibri"/>
              <a:cs typeface="Calibri"/>
            </a:rPr>
            <a:t>SHEET an added addendum will be provided on the website soon.</a:t>
          </a:r>
          <a:r>
            <a:rPr lang="en-US" sz="2800">
              <a:latin typeface="Baskerville Old Face"/>
            </a:rPr>
            <a:t> </a:t>
          </a:r>
        </a:p>
      </dgm:t>
    </dgm:pt>
    <dgm:pt modelId="{F99804CB-F042-49BE-B292-012A9307BDC3}" type="parTrans" cxnId="{4E204DF1-D64E-4769-A02D-285B7776179E}">
      <dgm:prSet/>
      <dgm:spPr/>
      <dgm:t>
        <a:bodyPr/>
        <a:lstStyle/>
        <a:p>
          <a:endParaRPr lang="en-US"/>
        </a:p>
      </dgm:t>
    </dgm:pt>
    <dgm:pt modelId="{09CB9259-A016-49BE-93A3-FABF81562BAA}" type="sibTrans" cxnId="{4E204DF1-D64E-4769-A02D-285B7776179E}">
      <dgm:prSet/>
      <dgm:spPr/>
      <dgm:t>
        <a:bodyPr/>
        <a:lstStyle/>
        <a:p>
          <a:endParaRPr lang="en-US"/>
        </a:p>
      </dgm:t>
    </dgm:pt>
    <dgm:pt modelId="{4D121EB5-15C7-4933-B4CF-B70DD6CAD03A}">
      <dgm:prSet custT="1"/>
      <dgm:spPr/>
      <dgm:t>
        <a:bodyPr/>
        <a:lstStyle/>
        <a:p>
          <a:pPr rtl="0"/>
          <a:r>
            <a:rPr lang="en-US" sz="2800">
              <a:latin typeface="Baskerville Old Face" panose="02020602080505020303" pitchFamily="18" charset="0"/>
            </a:rPr>
            <a:t>SEE ATTACHMENT E: SAMPLE BUDGET SHEET </a:t>
          </a:r>
          <a:endParaRPr lang="en-US" sz="6000"/>
        </a:p>
      </dgm:t>
    </dgm:pt>
    <dgm:pt modelId="{F5E4AEC7-1D53-4179-B3A0-44254B97B21D}" type="parTrans" cxnId="{1DCCFB2C-032F-46E1-AFAC-0FC62E6DE67A}">
      <dgm:prSet/>
      <dgm:spPr/>
      <dgm:t>
        <a:bodyPr/>
        <a:lstStyle/>
        <a:p>
          <a:endParaRPr lang="en-US"/>
        </a:p>
      </dgm:t>
    </dgm:pt>
    <dgm:pt modelId="{8D0F50D7-F913-4293-9743-81E34CFEDE2B}" type="sibTrans" cxnId="{1DCCFB2C-032F-46E1-AFAC-0FC62E6DE67A}">
      <dgm:prSet/>
      <dgm:spPr/>
      <dgm:t>
        <a:bodyPr/>
        <a:lstStyle/>
        <a:p>
          <a:endParaRPr lang="en-US"/>
        </a:p>
      </dgm:t>
    </dgm:pt>
    <dgm:pt modelId="{7578E43D-EE22-46FE-A935-6FEF3F953AE1}">
      <dgm:prSet phldr="0"/>
      <dgm:spPr/>
      <dgm:t>
        <a:bodyPr/>
        <a:lstStyle/>
        <a:p>
          <a:pPr rtl="0"/>
          <a:r>
            <a:rPr lang="en-US"/>
            <a:t> </a:t>
          </a:r>
        </a:p>
      </dgm:t>
    </dgm:pt>
    <dgm:pt modelId="{35B1D21E-1524-4A7E-8135-293053DE76A9}" type="parTrans" cxnId="{E571BCCE-ADE6-4ADE-B3ED-CD01FA537488}">
      <dgm:prSet/>
      <dgm:spPr/>
      <dgm:t>
        <a:bodyPr/>
        <a:lstStyle/>
        <a:p>
          <a:endParaRPr lang="en-US"/>
        </a:p>
      </dgm:t>
    </dgm:pt>
    <dgm:pt modelId="{DA5864D1-1B71-420C-8E55-093F4545075D}" type="sibTrans" cxnId="{E571BCCE-ADE6-4ADE-B3ED-CD01FA537488}">
      <dgm:prSet/>
      <dgm:spPr/>
      <dgm:t>
        <a:bodyPr/>
        <a:lstStyle/>
        <a:p>
          <a:endParaRPr lang="en-US"/>
        </a:p>
      </dgm:t>
    </dgm:pt>
    <dgm:pt modelId="{ED0041EB-5EE7-4233-9AF7-953322D3652C}">
      <dgm:prSet phldr="0" custT="1"/>
      <dgm:spPr>
        <a:solidFill>
          <a:schemeClr val="bg1">
            <a:lumMod val="50000"/>
          </a:schemeClr>
        </a:solidFill>
      </dgm:spPr>
      <dgm:t>
        <a:bodyPr/>
        <a:lstStyle/>
        <a:p>
          <a:pPr rtl="0"/>
          <a:r>
            <a:rPr lang="en-US" sz="2800">
              <a:latin typeface="Baskerville Old Face"/>
            </a:rPr>
            <a:t>SUBMIT   </a:t>
          </a:r>
        </a:p>
      </dgm:t>
    </dgm:pt>
    <dgm:pt modelId="{576AEE5C-E2AC-493A-9B5A-F2ABAD14C353}" type="parTrans" cxnId="{D30540D0-E5CF-450A-8AAD-786C1FAC61D6}">
      <dgm:prSet/>
      <dgm:spPr/>
      <dgm:t>
        <a:bodyPr/>
        <a:lstStyle/>
        <a:p>
          <a:endParaRPr lang="en-US"/>
        </a:p>
      </dgm:t>
    </dgm:pt>
    <dgm:pt modelId="{378B32A2-957A-4912-9148-35922DB79CD5}" type="sibTrans" cxnId="{D30540D0-E5CF-450A-8AAD-786C1FAC61D6}">
      <dgm:prSet/>
      <dgm:spPr/>
      <dgm:t>
        <a:bodyPr/>
        <a:lstStyle/>
        <a:p>
          <a:endParaRPr lang="en-US"/>
        </a:p>
      </dgm:t>
    </dgm:pt>
    <dgm:pt modelId="{707C9B36-1BF1-4AC6-B8A0-D88508B05C2F}">
      <dgm:prSet phldr="0" custT="1"/>
      <dgm:spPr/>
      <dgm:t>
        <a:bodyPr/>
        <a:lstStyle/>
        <a:p>
          <a:pPr rtl="0"/>
          <a:r>
            <a:rPr lang="en-US" sz="1600"/>
            <a:t>	</a:t>
          </a:r>
          <a:r>
            <a:rPr lang="en-US" sz="2000">
              <a:latin typeface="Baskerville Old Face" panose="02020602080505020303" pitchFamily="18" charset="0"/>
            </a:rPr>
            <a:t>Even if all 4 TASKS are “Marked as Complete“, </a:t>
          </a:r>
        </a:p>
        <a:p>
          <a:pPr rtl="0"/>
          <a:r>
            <a:rPr lang="en-US" sz="2000">
              <a:latin typeface="Baskerville Old Face" panose="02020602080505020303" pitchFamily="18" charset="0"/>
            </a:rPr>
            <a:t>	YOU HAVE </a:t>
          </a:r>
          <a:r>
            <a:rPr lang="en-US" sz="2000" u="sng">
              <a:latin typeface="Baskerville Old Face" panose="02020602080505020303" pitchFamily="18" charset="0"/>
            </a:rPr>
            <a:t>NOT</a:t>
          </a:r>
          <a:r>
            <a:rPr lang="en-US" sz="2000">
              <a:latin typeface="Baskerville Old Face" panose="02020602080505020303" pitchFamily="18" charset="0"/>
            </a:rPr>
            <a:t> SUBMITTED YOUR APPLICATION YET.  </a:t>
          </a:r>
        </a:p>
        <a:p>
          <a:pPr rtl="0"/>
          <a:r>
            <a:rPr lang="en-US" sz="2000">
              <a:latin typeface="Baskerville Old Face" panose="02020602080505020303" pitchFamily="18" charset="0"/>
            </a:rPr>
            <a:t>	You still must scroll to the upper left and click the "Submit" Button.  </a:t>
          </a:r>
        </a:p>
      </dgm:t>
    </dgm:pt>
    <dgm:pt modelId="{40EC42EC-B930-4BF8-8B32-4B99C085BF7E}" type="parTrans" cxnId="{FBA6ABDE-3E38-4811-A63A-AE58136DE0D8}">
      <dgm:prSet/>
      <dgm:spPr/>
      <dgm:t>
        <a:bodyPr/>
        <a:lstStyle/>
        <a:p>
          <a:endParaRPr lang="en-US"/>
        </a:p>
      </dgm:t>
    </dgm:pt>
    <dgm:pt modelId="{C48CD4C6-2157-40E9-8BA0-E86421CD1F70}" type="sibTrans" cxnId="{FBA6ABDE-3E38-4811-A63A-AE58136DE0D8}">
      <dgm:prSet/>
      <dgm:spPr/>
      <dgm:t>
        <a:bodyPr/>
        <a:lstStyle/>
        <a:p>
          <a:endParaRPr lang="en-US"/>
        </a:p>
      </dgm:t>
    </dgm:pt>
    <dgm:pt modelId="{F8B88150-A9D2-4F22-9383-155C59870BE2}" type="pres">
      <dgm:prSet presAssocID="{6FA44239-061F-4AF9-9B7E-2B5221DCBB76}" presName="Name0" presStyleCnt="0">
        <dgm:presLayoutVars>
          <dgm:chMax/>
          <dgm:chPref val="3"/>
          <dgm:dir/>
          <dgm:animOne val="branch"/>
          <dgm:animLvl val="lvl"/>
        </dgm:presLayoutVars>
      </dgm:prSet>
      <dgm:spPr/>
    </dgm:pt>
    <dgm:pt modelId="{904D5F4F-82F9-47D1-855A-D0C7954E2872}" type="pres">
      <dgm:prSet presAssocID="{0ED7AE9D-F2EE-43FA-B051-377EE1BFB5A8}" presName="composite" presStyleCnt="0"/>
      <dgm:spPr/>
    </dgm:pt>
    <dgm:pt modelId="{B2A9C203-AFA5-4C87-B92A-604C2621C15E}" type="pres">
      <dgm:prSet presAssocID="{0ED7AE9D-F2EE-43FA-B051-377EE1BFB5A8}" presName="FirstChild" presStyleLbl="revTx" presStyleIdx="0" presStyleCnt="5">
        <dgm:presLayoutVars>
          <dgm:chMax val="0"/>
          <dgm:chPref val="0"/>
          <dgm:bulletEnabled val="1"/>
        </dgm:presLayoutVars>
      </dgm:prSet>
      <dgm:spPr/>
    </dgm:pt>
    <dgm:pt modelId="{BAD27F90-C0F1-4C7E-B6BB-7139463980E4}" type="pres">
      <dgm:prSet presAssocID="{0ED7AE9D-F2EE-43FA-B051-377EE1BFB5A8}" presName="Parent" presStyleLbl="alignNode1" presStyleIdx="0" presStyleCnt="5">
        <dgm:presLayoutVars>
          <dgm:chMax val="3"/>
          <dgm:chPref val="3"/>
          <dgm:bulletEnabled val="1"/>
        </dgm:presLayoutVars>
      </dgm:prSet>
      <dgm:spPr>
        <a:prstGeom prst="ellipse">
          <a:avLst/>
        </a:prstGeom>
      </dgm:spPr>
    </dgm:pt>
    <dgm:pt modelId="{E3247EF5-1EA6-4960-AA22-DC6F2DCCF19C}" type="pres">
      <dgm:prSet presAssocID="{0ED7AE9D-F2EE-43FA-B051-377EE1BFB5A8}" presName="Accent" presStyleLbl="parChTrans1D1" presStyleIdx="0" presStyleCnt="5"/>
      <dgm:spPr/>
    </dgm:pt>
    <dgm:pt modelId="{8361B696-D497-4D68-A5D6-F83830BA9E4B}" type="pres">
      <dgm:prSet presAssocID="{A63E0680-6153-46A1-B442-51D7E952E1C1}" presName="sibTrans" presStyleCnt="0"/>
      <dgm:spPr/>
    </dgm:pt>
    <dgm:pt modelId="{73A3A1DD-61E5-4E1C-9508-3E2B1680D3A5}" type="pres">
      <dgm:prSet presAssocID="{EA95CA6C-0973-45A3-85DC-9171FD4673C9}" presName="composite" presStyleCnt="0"/>
      <dgm:spPr/>
    </dgm:pt>
    <dgm:pt modelId="{3534ED83-F92A-465B-B3F3-4684324F7A05}" type="pres">
      <dgm:prSet presAssocID="{EA95CA6C-0973-45A3-85DC-9171FD4673C9}" presName="FirstChild" presStyleLbl="revTx" presStyleIdx="1" presStyleCnt="5">
        <dgm:presLayoutVars>
          <dgm:chMax val="0"/>
          <dgm:chPref val="0"/>
          <dgm:bulletEnabled val="1"/>
        </dgm:presLayoutVars>
      </dgm:prSet>
      <dgm:spPr/>
    </dgm:pt>
    <dgm:pt modelId="{6D76413D-672A-4D75-8995-A5857A85EC4B}" type="pres">
      <dgm:prSet presAssocID="{EA95CA6C-0973-45A3-85DC-9171FD4673C9}" presName="Parent" presStyleLbl="alignNode1" presStyleIdx="1" presStyleCnt="5" custLinFactNeighborX="0" custLinFactNeighborY="-887">
        <dgm:presLayoutVars>
          <dgm:chMax val="3"/>
          <dgm:chPref val="3"/>
          <dgm:bulletEnabled val="1"/>
        </dgm:presLayoutVars>
      </dgm:prSet>
      <dgm:spPr>
        <a:prstGeom prst="ellipse">
          <a:avLst/>
        </a:prstGeom>
      </dgm:spPr>
    </dgm:pt>
    <dgm:pt modelId="{63CCDAAC-62A3-47C9-8726-778A1BB3B276}" type="pres">
      <dgm:prSet presAssocID="{EA95CA6C-0973-45A3-85DC-9171FD4673C9}" presName="Accent" presStyleLbl="parChTrans1D1" presStyleIdx="1" presStyleCnt="5"/>
      <dgm:spPr/>
    </dgm:pt>
    <dgm:pt modelId="{868DF5A5-1BF2-4A16-9E98-3ECABD0E74AC}" type="pres">
      <dgm:prSet presAssocID="{BFEDED5B-3B98-447C-ADEB-BBE6E22BE92D}" presName="sibTrans" presStyleCnt="0"/>
      <dgm:spPr/>
    </dgm:pt>
    <dgm:pt modelId="{E1500A39-1216-47A2-A3D6-3E130CA1BFF7}" type="pres">
      <dgm:prSet presAssocID="{84AE2E9F-68B5-498B-A327-1414ABE6C3BA}" presName="composite" presStyleCnt="0"/>
      <dgm:spPr/>
    </dgm:pt>
    <dgm:pt modelId="{6F9FED5D-EE89-4966-8AE9-1510F492CC14}" type="pres">
      <dgm:prSet presAssocID="{84AE2E9F-68B5-498B-A327-1414ABE6C3BA}" presName="FirstChild" presStyleLbl="revTx" presStyleIdx="2" presStyleCnt="5">
        <dgm:presLayoutVars>
          <dgm:chMax val="0"/>
          <dgm:chPref val="0"/>
          <dgm:bulletEnabled val="1"/>
        </dgm:presLayoutVars>
      </dgm:prSet>
      <dgm:spPr/>
    </dgm:pt>
    <dgm:pt modelId="{29EAA13C-E78F-46A9-90E9-42C13DB4B107}" type="pres">
      <dgm:prSet presAssocID="{84AE2E9F-68B5-498B-A327-1414ABE6C3BA}" presName="Parent" presStyleLbl="alignNode1" presStyleIdx="2" presStyleCnt="5">
        <dgm:presLayoutVars>
          <dgm:chMax val="3"/>
          <dgm:chPref val="3"/>
          <dgm:bulletEnabled val="1"/>
        </dgm:presLayoutVars>
      </dgm:prSet>
      <dgm:spPr>
        <a:prstGeom prst="ellipse">
          <a:avLst/>
        </a:prstGeom>
      </dgm:spPr>
    </dgm:pt>
    <dgm:pt modelId="{C1F35E7F-E65A-4C3E-99F0-3CF5C9D0AE3A}" type="pres">
      <dgm:prSet presAssocID="{84AE2E9F-68B5-498B-A327-1414ABE6C3BA}" presName="Accent" presStyleLbl="parChTrans1D1" presStyleIdx="2" presStyleCnt="5"/>
      <dgm:spPr/>
    </dgm:pt>
    <dgm:pt modelId="{EA0902A7-8AA6-4B8D-AAFF-3F01BA32BE55}" type="pres">
      <dgm:prSet presAssocID="{F975B1CE-4ADC-4A88-BBDF-C3F4AE0AE598}" presName="sibTrans" presStyleCnt="0"/>
      <dgm:spPr/>
    </dgm:pt>
    <dgm:pt modelId="{DAC169F9-BBD0-4A75-9A9B-42ADEF308BF2}" type="pres">
      <dgm:prSet presAssocID="{1969618F-DD41-48EB-B1DC-6DA9F0968068}" presName="composite" presStyleCnt="0"/>
      <dgm:spPr/>
    </dgm:pt>
    <dgm:pt modelId="{B04B506E-7C42-43A7-9719-83D4DA03D37A}" type="pres">
      <dgm:prSet presAssocID="{1969618F-DD41-48EB-B1DC-6DA9F0968068}" presName="FirstChild" presStyleLbl="revTx" presStyleIdx="3" presStyleCnt="5">
        <dgm:presLayoutVars>
          <dgm:chMax val="0"/>
          <dgm:chPref val="0"/>
          <dgm:bulletEnabled val="1"/>
        </dgm:presLayoutVars>
      </dgm:prSet>
      <dgm:spPr/>
    </dgm:pt>
    <dgm:pt modelId="{1456F1FB-01A5-454B-B6E9-14E668878528}" type="pres">
      <dgm:prSet presAssocID="{1969618F-DD41-48EB-B1DC-6DA9F0968068}" presName="Parent" presStyleLbl="alignNode1" presStyleIdx="3" presStyleCnt="5">
        <dgm:presLayoutVars>
          <dgm:chMax val="3"/>
          <dgm:chPref val="3"/>
          <dgm:bulletEnabled val="1"/>
        </dgm:presLayoutVars>
      </dgm:prSet>
      <dgm:spPr>
        <a:prstGeom prst="ellipse">
          <a:avLst/>
        </a:prstGeom>
      </dgm:spPr>
    </dgm:pt>
    <dgm:pt modelId="{EA10000F-893A-4E82-8B86-49969EEA492D}" type="pres">
      <dgm:prSet presAssocID="{1969618F-DD41-48EB-B1DC-6DA9F0968068}" presName="Accent" presStyleLbl="parChTrans1D1" presStyleIdx="3" presStyleCnt="5"/>
      <dgm:spPr/>
    </dgm:pt>
    <dgm:pt modelId="{32D3CDAD-E4E2-4ADD-B958-B3F8409475A3}" type="pres">
      <dgm:prSet presAssocID="{D22A5AFB-A200-4D40-A2AD-750F9574DB67}" presName="sibTrans" presStyleCnt="0"/>
      <dgm:spPr/>
    </dgm:pt>
    <dgm:pt modelId="{8E7CC2D4-B258-49EE-96F7-F856F8326CBD}" type="pres">
      <dgm:prSet presAssocID="{ED0041EB-5EE7-4233-9AF7-953322D3652C}" presName="composite" presStyleCnt="0"/>
      <dgm:spPr/>
    </dgm:pt>
    <dgm:pt modelId="{9C60C2B0-D8A8-4D7D-B796-05CF7C6A5455}" type="pres">
      <dgm:prSet presAssocID="{ED0041EB-5EE7-4233-9AF7-953322D3652C}" presName="FirstChild" presStyleLbl="revTx" presStyleIdx="4" presStyleCnt="5">
        <dgm:presLayoutVars>
          <dgm:chMax val="0"/>
          <dgm:chPref val="0"/>
          <dgm:bulletEnabled val="1"/>
        </dgm:presLayoutVars>
      </dgm:prSet>
      <dgm:spPr/>
    </dgm:pt>
    <dgm:pt modelId="{0E5350F2-EA19-4826-8B73-5301B7412424}" type="pres">
      <dgm:prSet presAssocID="{ED0041EB-5EE7-4233-9AF7-953322D3652C}" presName="Parent" presStyleLbl="alignNode1" presStyleIdx="4" presStyleCnt="5">
        <dgm:presLayoutVars>
          <dgm:chMax val="3"/>
          <dgm:chPref val="3"/>
          <dgm:bulletEnabled val="1"/>
        </dgm:presLayoutVars>
      </dgm:prSet>
      <dgm:spPr>
        <a:prstGeom prst="ellipse">
          <a:avLst/>
        </a:prstGeom>
      </dgm:spPr>
    </dgm:pt>
    <dgm:pt modelId="{29A7F3FB-6B9F-4DBD-8416-CE66C3812D31}" type="pres">
      <dgm:prSet presAssocID="{ED0041EB-5EE7-4233-9AF7-953322D3652C}" presName="Accent" presStyleLbl="parChTrans1D1" presStyleIdx="4" presStyleCnt="5"/>
      <dgm:spPr/>
    </dgm:pt>
  </dgm:ptLst>
  <dgm:cxnLst>
    <dgm:cxn modelId="{27C01709-E15E-46E7-AE7F-1DE4C6043BE7}" srcId="{6FA44239-061F-4AF9-9B7E-2B5221DCBB76}" destId="{EA95CA6C-0973-45A3-85DC-9171FD4673C9}" srcOrd="1" destOrd="0" parTransId="{211DA605-840F-42C5-A52B-D449C59351B2}" sibTransId="{BFEDED5B-3B98-447C-ADEB-BBE6E22BE92D}"/>
    <dgm:cxn modelId="{6F4C4412-D581-4FE9-A549-B34552C103CD}" type="presOf" srcId="{6FA44239-061F-4AF9-9B7E-2B5221DCBB76}" destId="{F8B88150-A9D2-4F22-9383-155C59870BE2}" srcOrd="0" destOrd="0" presId="urn:microsoft.com/office/officeart/2011/layout/TabList"/>
    <dgm:cxn modelId="{2D9F7A13-C64C-4B89-B979-F6A3DE5A82CC}" srcId="{6FA44239-061F-4AF9-9B7E-2B5221DCBB76}" destId="{1969618F-DD41-48EB-B1DC-6DA9F0968068}" srcOrd="3" destOrd="0" parTransId="{988626E1-68A4-40BB-BF9D-E65CA5918D16}" sibTransId="{D22A5AFB-A200-4D40-A2AD-750F9574DB67}"/>
    <dgm:cxn modelId="{1DCCFB2C-032F-46E1-AFAC-0FC62E6DE67A}" srcId="{84AE2E9F-68B5-498B-A327-1414ABE6C3BA}" destId="{4D121EB5-15C7-4933-B4CF-B70DD6CAD03A}" srcOrd="0" destOrd="0" parTransId="{F5E4AEC7-1D53-4179-B3A0-44254B97B21D}" sibTransId="{8D0F50D7-F913-4293-9743-81E34CFEDE2B}"/>
    <dgm:cxn modelId="{3B355738-7E6E-4ED7-B1F7-F612183DFDE9}" type="presOf" srcId="{707C9B36-1BF1-4AC6-B8A0-D88508B05C2F}" destId="{9C60C2B0-D8A8-4D7D-B796-05CF7C6A5455}" srcOrd="0" destOrd="0" presId="urn:microsoft.com/office/officeart/2011/layout/TabList"/>
    <dgm:cxn modelId="{5925A152-151D-4A1A-B7EB-17D9166CA5CA}" type="presOf" srcId="{84AE2E9F-68B5-498B-A327-1414ABE6C3BA}" destId="{29EAA13C-E78F-46A9-90E9-42C13DB4B107}" srcOrd="0" destOrd="0" presId="urn:microsoft.com/office/officeart/2011/layout/TabList"/>
    <dgm:cxn modelId="{7511657B-E7DC-4160-96C0-F8FCAD4A79E1}" srcId="{0ED7AE9D-F2EE-43FA-B051-377EE1BFB5A8}" destId="{AB4646B5-588D-44F6-9A53-D845C68A5539}" srcOrd="0" destOrd="0" parTransId="{3A992682-61AC-4779-B356-B53D0795885D}" sibTransId="{A374E744-1EA9-42A9-A40F-7F027A33243F}"/>
    <dgm:cxn modelId="{27516780-C95D-4E0B-B74A-843D328F1184}" type="presOf" srcId="{EA95CA6C-0973-45A3-85DC-9171FD4673C9}" destId="{6D76413D-672A-4D75-8995-A5857A85EC4B}" srcOrd="0" destOrd="0" presId="urn:microsoft.com/office/officeart/2011/layout/TabList"/>
    <dgm:cxn modelId="{43617B89-A6DE-4D6B-90E3-86938A07CF76}" type="presOf" srcId="{ED0041EB-5EE7-4233-9AF7-953322D3652C}" destId="{0E5350F2-EA19-4826-8B73-5301B7412424}" srcOrd="0" destOrd="0" presId="urn:microsoft.com/office/officeart/2011/layout/TabList"/>
    <dgm:cxn modelId="{D8FCCBA2-B898-45B1-B700-AE96850C59C7}" type="presOf" srcId="{4D121EB5-15C7-4933-B4CF-B70DD6CAD03A}" destId="{6F9FED5D-EE89-4966-8AE9-1510F492CC14}" srcOrd="0" destOrd="0" presId="urn:microsoft.com/office/officeart/2011/layout/TabList"/>
    <dgm:cxn modelId="{4ECB0AB2-5B62-4C15-8CD5-057E5C1C1C08}" srcId="{6FA44239-061F-4AF9-9B7E-2B5221DCBB76}" destId="{84AE2E9F-68B5-498B-A327-1414ABE6C3BA}" srcOrd="2" destOrd="0" parTransId="{13464112-BDBE-4376-BEA6-C3FEA22FCA39}" sibTransId="{F975B1CE-4ADC-4A88-BBDF-C3F4AE0AE598}"/>
    <dgm:cxn modelId="{E142EEB2-30C7-4770-935D-93B378D91195}" type="presOf" srcId="{7578E43D-EE22-46FE-A935-6FEF3F953AE1}" destId="{B04B506E-7C42-43A7-9719-83D4DA03D37A}" srcOrd="0" destOrd="0" presId="urn:microsoft.com/office/officeart/2011/layout/TabList"/>
    <dgm:cxn modelId="{8B4D69BA-6130-4CDC-8A41-FCBACE29E8B3}" type="presOf" srcId="{F5C4BC5F-DE05-41EB-9F73-6BE518BA1C33}" destId="{3534ED83-F92A-465B-B3F3-4684324F7A05}" srcOrd="0" destOrd="0" presId="urn:microsoft.com/office/officeart/2011/layout/TabList"/>
    <dgm:cxn modelId="{5DE6DDC2-15D7-4A76-B0EB-7D4D2BCF7395}" type="presOf" srcId="{AB4646B5-588D-44F6-9A53-D845C68A5539}" destId="{B2A9C203-AFA5-4C87-B92A-604C2621C15E}" srcOrd="0" destOrd="0" presId="urn:microsoft.com/office/officeart/2011/layout/TabList"/>
    <dgm:cxn modelId="{761573C3-1602-4E14-AFD1-552AF82CC198}" srcId="{6FA44239-061F-4AF9-9B7E-2B5221DCBB76}" destId="{0ED7AE9D-F2EE-43FA-B051-377EE1BFB5A8}" srcOrd="0" destOrd="0" parTransId="{835A74C5-0FC3-4B7F-9C14-F069C6F3AEC3}" sibTransId="{A63E0680-6153-46A1-B442-51D7E952E1C1}"/>
    <dgm:cxn modelId="{E571BCCE-ADE6-4ADE-B3ED-CD01FA537488}" srcId="{1969618F-DD41-48EB-B1DC-6DA9F0968068}" destId="{7578E43D-EE22-46FE-A935-6FEF3F953AE1}" srcOrd="0" destOrd="0" parTransId="{35B1D21E-1524-4A7E-8135-293053DE76A9}" sibTransId="{DA5864D1-1B71-420C-8E55-093F4545075D}"/>
    <dgm:cxn modelId="{D30540D0-E5CF-450A-8AAD-786C1FAC61D6}" srcId="{6FA44239-061F-4AF9-9B7E-2B5221DCBB76}" destId="{ED0041EB-5EE7-4233-9AF7-953322D3652C}" srcOrd="4" destOrd="0" parTransId="{576AEE5C-E2AC-493A-9B5A-F2ABAD14C353}" sibTransId="{378B32A2-957A-4912-9148-35922DB79CD5}"/>
    <dgm:cxn modelId="{CF9AB4D5-0EC2-433C-8566-333B1B2925B5}" type="presOf" srcId="{0ED7AE9D-F2EE-43FA-B051-377EE1BFB5A8}" destId="{BAD27F90-C0F1-4C7E-B6BB-7139463980E4}" srcOrd="0" destOrd="0" presId="urn:microsoft.com/office/officeart/2011/layout/TabList"/>
    <dgm:cxn modelId="{77EDC2DC-C999-420F-8C17-EBB2ADA6D81A}" type="presOf" srcId="{1969618F-DD41-48EB-B1DC-6DA9F0968068}" destId="{1456F1FB-01A5-454B-B6E9-14E668878528}" srcOrd="0" destOrd="0" presId="urn:microsoft.com/office/officeart/2011/layout/TabList"/>
    <dgm:cxn modelId="{FBA6ABDE-3E38-4811-A63A-AE58136DE0D8}" srcId="{ED0041EB-5EE7-4233-9AF7-953322D3652C}" destId="{707C9B36-1BF1-4AC6-B8A0-D88508B05C2F}" srcOrd="0" destOrd="0" parTransId="{40EC42EC-B930-4BF8-8B32-4B99C085BF7E}" sibTransId="{C48CD4C6-2157-40E9-8BA0-E86421CD1F70}"/>
    <dgm:cxn modelId="{4E204DF1-D64E-4769-A02D-285B7776179E}" srcId="{EA95CA6C-0973-45A3-85DC-9171FD4673C9}" destId="{F5C4BC5F-DE05-41EB-9F73-6BE518BA1C33}" srcOrd="0" destOrd="0" parTransId="{F99804CB-F042-49BE-B292-012A9307BDC3}" sibTransId="{09CB9259-A016-49BE-93A3-FABF81562BAA}"/>
    <dgm:cxn modelId="{9DD5F6FC-0567-407C-899C-C64130277BA5}" type="presParOf" srcId="{F8B88150-A9D2-4F22-9383-155C59870BE2}" destId="{904D5F4F-82F9-47D1-855A-D0C7954E2872}" srcOrd="0" destOrd="0" presId="urn:microsoft.com/office/officeart/2011/layout/TabList"/>
    <dgm:cxn modelId="{58252E19-C346-40DE-ABC5-DF831E82279D}" type="presParOf" srcId="{904D5F4F-82F9-47D1-855A-D0C7954E2872}" destId="{B2A9C203-AFA5-4C87-B92A-604C2621C15E}" srcOrd="0" destOrd="0" presId="urn:microsoft.com/office/officeart/2011/layout/TabList"/>
    <dgm:cxn modelId="{64C36850-1142-4F68-9CC0-901C756AAA7F}" type="presParOf" srcId="{904D5F4F-82F9-47D1-855A-D0C7954E2872}" destId="{BAD27F90-C0F1-4C7E-B6BB-7139463980E4}" srcOrd="1" destOrd="0" presId="urn:microsoft.com/office/officeart/2011/layout/TabList"/>
    <dgm:cxn modelId="{97118AD7-6CC2-4CF9-A64E-EF9820CB2B12}" type="presParOf" srcId="{904D5F4F-82F9-47D1-855A-D0C7954E2872}" destId="{E3247EF5-1EA6-4960-AA22-DC6F2DCCF19C}" srcOrd="2" destOrd="0" presId="urn:microsoft.com/office/officeart/2011/layout/TabList"/>
    <dgm:cxn modelId="{CFF9D683-641A-492D-B57A-F079103AFC4C}" type="presParOf" srcId="{F8B88150-A9D2-4F22-9383-155C59870BE2}" destId="{8361B696-D497-4D68-A5D6-F83830BA9E4B}" srcOrd="1" destOrd="0" presId="urn:microsoft.com/office/officeart/2011/layout/TabList"/>
    <dgm:cxn modelId="{E77D4E8F-139E-4B96-B0B2-6D28B601D20C}" type="presParOf" srcId="{F8B88150-A9D2-4F22-9383-155C59870BE2}" destId="{73A3A1DD-61E5-4E1C-9508-3E2B1680D3A5}" srcOrd="2" destOrd="0" presId="urn:microsoft.com/office/officeart/2011/layout/TabList"/>
    <dgm:cxn modelId="{3D22C81E-5D5A-4EE0-88B7-2478B12539D6}" type="presParOf" srcId="{73A3A1DD-61E5-4E1C-9508-3E2B1680D3A5}" destId="{3534ED83-F92A-465B-B3F3-4684324F7A05}" srcOrd="0" destOrd="0" presId="urn:microsoft.com/office/officeart/2011/layout/TabList"/>
    <dgm:cxn modelId="{5EB42676-BBCF-4229-90D4-3ECF96724024}" type="presParOf" srcId="{73A3A1DD-61E5-4E1C-9508-3E2B1680D3A5}" destId="{6D76413D-672A-4D75-8995-A5857A85EC4B}" srcOrd="1" destOrd="0" presId="urn:microsoft.com/office/officeart/2011/layout/TabList"/>
    <dgm:cxn modelId="{E09FFEBA-73B6-45B9-8377-E58529C5EB79}" type="presParOf" srcId="{73A3A1DD-61E5-4E1C-9508-3E2B1680D3A5}" destId="{63CCDAAC-62A3-47C9-8726-778A1BB3B276}" srcOrd="2" destOrd="0" presId="urn:microsoft.com/office/officeart/2011/layout/TabList"/>
    <dgm:cxn modelId="{F9EB5D70-3787-4082-B8F9-A44F52FDF532}" type="presParOf" srcId="{F8B88150-A9D2-4F22-9383-155C59870BE2}" destId="{868DF5A5-1BF2-4A16-9E98-3ECABD0E74AC}" srcOrd="3" destOrd="0" presId="urn:microsoft.com/office/officeart/2011/layout/TabList"/>
    <dgm:cxn modelId="{E0B29044-5C53-4A35-A47F-BB3326607E13}" type="presParOf" srcId="{F8B88150-A9D2-4F22-9383-155C59870BE2}" destId="{E1500A39-1216-47A2-A3D6-3E130CA1BFF7}" srcOrd="4" destOrd="0" presId="urn:microsoft.com/office/officeart/2011/layout/TabList"/>
    <dgm:cxn modelId="{006D52C6-2BBA-4374-B3E6-9C6F36D7ECB3}" type="presParOf" srcId="{E1500A39-1216-47A2-A3D6-3E130CA1BFF7}" destId="{6F9FED5D-EE89-4966-8AE9-1510F492CC14}" srcOrd="0" destOrd="0" presId="urn:microsoft.com/office/officeart/2011/layout/TabList"/>
    <dgm:cxn modelId="{FDAC5D87-FFC5-46A2-A13B-42DAAB47F284}" type="presParOf" srcId="{E1500A39-1216-47A2-A3D6-3E130CA1BFF7}" destId="{29EAA13C-E78F-46A9-90E9-42C13DB4B107}" srcOrd="1" destOrd="0" presId="urn:microsoft.com/office/officeart/2011/layout/TabList"/>
    <dgm:cxn modelId="{278CC348-C481-40BD-A93E-9D66EE739B7E}" type="presParOf" srcId="{E1500A39-1216-47A2-A3D6-3E130CA1BFF7}" destId="{C1F35E7F-E65A-4C3E-99F0-3CF5C9D0AE3A}" srcOrd="2" destOrd="0" presId="urn:microsoft.com/office/officeart/2011/layout/TabList"/>
    <dgm:cxn modelId="{DB1CB5FF-CCD8-473E-9385-6ACA326C7F35}" type="presParOf" srcId="{F8B88150-A9D2-4F22-9383-155C59870BE2}" destId="{EA0902A7-8AA6-4B8D-AAFF-3F01BA32BE55}" srcOrd="5" destOrd="0" presId="urn:microsoft.com/office/officeart/2011/layout/TabList"/>
    <dgm:cxn modelId="{C7A60828-FFCB-4150-BC63-FFFC55BFB858}" type="presParOf" srcId="{F8B88150-A9D2-4F22-9383-155C59870BE2}" destId="{DAC169F9-BBD0-4A75-9A9B-42ADEF308BF2}" srcOrd="6" destOrd="0" presId="urn:microsoft.com/office/officeart/2011/layout/TabList"/>
    <dgm:cxn modelId="{8781BF5D-51DD-49AD-82EE-494E36E9C639}" type="presParOf" srcId="{DAC169F9-BBD0-4A75-9A9B-42ADEF308BF2}" destId="{B04B506E-7C42-43A7-9719-83D4DA03D37A}" srcOrd="0" destOrd="0" presId="urn:microsoft.com/office/officeart/2011/layout/TabList"/>
    <dgm:cxn modelId="{C6D2359E-F477-4866-BFAE-16D26406E03B}" type="presParOf" srcId="{DAC169F9-BBD0-4A75-9A9B-42ADEF308BF2}" destId="{1456F1FB-01A5-454B-B6E9-14E668878528}" srcOrd="1" destOrd="0" presId="urn:microsoft.com/office/officeart/2011/layout/TabList"/>
    <dgm:cxn modelId="{C624ACC2-D595-46B5-9860-432BBE6AC6E4}" type="presParOf" srcId="{DAC169F9-BBD0-4A75-9A9B-42ADEF308BF2}" destId="{EA10000F-893A-4E82-8B86-49969EEA492D}" srcOrd="2" destOrd="0" presId="urn:microsoft.com/office/officeart/2011/layout/TabList"/>
    <dgm:cxn modelId="{358DD0C6-6EDB-4864-ACE0-C7C13FFC2DBA}" type="presParOf" srcId="{F8B88150-A9D2-4F22-9383-155C59870BE2}" destId="{32D3CDAD-E4E2-4ADD-B958-B3F8409475A3}" srcOrd="7" destOrd="0" presId="urn:microsoft.com/office/officeart/2011/layout/TabList"/>
    <dgm:cxn modelId="{62BC1EB9-C4AC-455A-B15A-B42B95E24EFD}" type="presParOf" srcId="{F8B88150-A9D2-4F22-9383-155C59870BE2}" destId="{8E7CC2D4-B258-49EE-96F7-F856F8326CBD}" srcOrd="8" destOrd="0" presId="urn:microsoft.com/office/officeart/2011/layout/TabList"/>
    <dgm:cxn modelId="{52BD2191-2ADB-4FD6-B89E-A12A7CFEF832}" type="presParOf" srcId="{8E7CC2D4-B258-49EE-96F7-F856F8326CBD}" destId="{9C60C2B0-D8A8-4D7D-B796-05CF7C6A5455}" srcOrd="0" destOrd="0" presId="urn:microsoft.com/office/officeart/2011/layout/TabList"/>
    <dgm:cxn modelId="{174BB065-E109-49E2-9F1F-D7D2255E980B}" type="presParOf" srcId="{8E7CC2D4-B258-49EE-96F7-F856F8326CBD}" destId="{0E5350F2-EA19-4826-8B73-5301B7412424}" srcOrd="1" destOrd="0" presId="urn:microsoft.com/office/officeart/2011/layout/TabList"/>
    <dgm:cxn modelId="{798D93AE-3E6B-4EC3-8C2D-6D6B00CFD0F6}" type="presParOf" srcId="{8E7CC2D4-B258-49EE-96F7-F856F8326CBD}" destId="{29A7F3FB-6B9F-4DBD-8416-CE66C3812D31}" srcOrd="2" destOrd="0" presId="urn:microsoft.com/office/officeart/2011/layout/Tab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E278C5F-0BF5-45CB-94E0-6806FD1774E3}" type="doc">
      <dgm:prSet loTypeId="urn:microsoft.com/office/officeart/2005/8/layout/venn1" loCatId="relationship" qsTypeId="urn:microsoft.com/office/officeart/2005/8/quickstyle/simple1" qsCatId="simple" csTypeId="urn:microsoft.com/office/officeart/2005/8/colors/accent1_2" csCatId="accent1" phldr="1"/>
      <dgm:spPr/>
      <dgm:t>
        <a:bodyPr/>
        <a:lstStyle/>
        <a:p>
          <a:endParaRPr lang="en-US"/>
        </a:p>
      </dgm:t>
    </dgm:pt>
    <dgm:pt modelId="{46E332BF-E05D-4FDA-AD07-B5CAF28B7B6B}">
      <dgm:prSet custT="1"/>
      <dgm:spPr>
        <a:solidFill>
          <a:schemeClr val="bg1">
            <a:lumMod val="50000"/>
            <a:alpha val="50000"/>
          </a:schemeClr>
        </a:solidFill>
      </dgm:spPr>
      <dgm:t>
        <a:bodyPr/>
        <a:lstStyle/>
        <a:p>
          <a:pPr rtl="0"/>
          <a:r>
            <a:rPr lang="en-US" sz="4000">
              <a:latin typeface="Baskerville Old Face" panose="02020602080505020303" pitchFamily="18" charset="0"/>
            </a:rPr>
            <a:t>Read Section RFA 2.2 Definitions</a:t>
          </a:r>
        </a:p>
        <a:p>
          <a:pPr rtl="0"/>
          <a:r>
            <a:rPr lang="en-US" sz="4000">
              <a:latin typeface="Baskerville Old Face" panose="02020602080505020303" pitchFamily="18" charset="0"/>
            </a:rPr>
            <a:t>  </a:t>
          </a:r>
        </a:p>
      </dgm:t>
    </dgm:pt>
    <dgm:pt modelId="{BF5028B0-770F-4FE5-A1C6-882D5E765094}" type="parTrans" cxnId="{CF08CB3A-90FA-4936-BEAD-20728D8AAEF5}">
      <dgm:prSet/>
      <dgm:spPr/>
      <dgm:t>
        <a:bodyPr/>
        <a:lstStyle/>
        <a:p>
          <a:endParaRPr lang="en-US"/>
        </a:p>
      </dgm:t>
    </dgm:pt>
    <dgm:pt modelId="{BEF10ADD-6752-45B7-A7D4-1CBFF02018BE}" type="sibTrans" cxnId="{CF08CB3A-90FA-4936-BEAD-20728D8AAEF5}">
      <dgm:prSet/>
      <dgm:spPr/>
      <dgm:t>
        <a:bodyPr/>
        <a:lstStyle/>
        <a:p>
          <a:endParaRPr lang="en-US"/>
        </a:p>
      </dgm:t>
    </dgm:pt>
    <dgm:pt modelId="{5D90E8BE-A564-43DA-B933-F77267377130}">
      <dgm:prSet custT="1"/>
      <dgm:spPr>
        <a:solidFill>
          <a:schemeClr val="bg1">
            <a:lumMod val="85000"/>
          </a:schemeClr>
        </a:solidFill>
      </dgm:spPr>
      <dgm:t>
        <a:bodyPr/>
        <a:lstStyle/>
        <a:p>
          <a:pPr rtl="0"/>
          <a:r>
            <a:rPr lang="en-US" sz="4000">
              <a:latin typeface="Baskerville Old Face" panose="02020602080505020303" pitchFamily="18" charset="0"/>
            </a:rPr>
            <a:t>Read RFA Body and All Attachments Carefully.</a:t>
          </a:r>
        </a:p>
      </dgm:t>
    </dgm:pt>
    <dgm:pt modelId="{95AD62A9-DCCB-497A-AB88-DA741284CF49}" type="parTrans" cxnId="{8E7F1D72-A4CE-45E6-8754-C8626CAA8FE7}">
      <dgm:prSet/>
      <dgm:spPr/>
      <dgm:t>
        <a:bodyPr/>
        <a:lstStyle/>
        <a:p>
          <a:endParaRPr lang="en-US"/>
        </a:p>
      </dgm:t>
    </dgm:pt>
    <dgm:pt modelId="{EE557427-300F-4DFD-A393-EEFCA6307E0F}" type="sibTrans" cxnId="{8E7F1D72-A4CE-45E6-8754-C8626CAA8FE7}">
      <dgm:prSet/>
      <dgm:spPr/>
      <dgm:t>
        <a:bodyPr/>
        <a:lstStyle/>
        <a:p>
          <a:endParaRPr lang="en-US"/>
        </a:p>
      </dgm:t>
    </dgm:pt>
    <dgm:pt modelId="{D6C13395-38E2-4FC9-9393-7B6104CC9D76}" type="pres">
      <dgm:prSet presAssocID="{6E278C5F-0BF5-45CB-94E0-6806FD1774E3}" presName="compositeShape" presStyleCnt="0">
        <dgm:presLayoutVars>
          <dgm:chMax val="7"/>
          <dgm:dir/>
          <dgm:resizeHandles val="exact"/>
        </dgm:presLayoutVars>
      </dgm:prSet>
      <dgm:spPr/>
    </dgm:pt>
    <dgm:pt modelId="{86ECDF71-5996-4C08-9C71-473BABB71927}" type="pres">
      <dgm:prSet presAssocID="{46E332BF-E05D-4FDA-AD07-B5CAF28B7B6B}" presName="circ1" presStyleLbl="vennNode1" presStyleIdx="0" presStyleCnt="2"/>
      <dgm:spPr/>
    </dgm:pt>
    <dgm:pt modelId="{DDCCE7CC-7638-4C6D-8C37-C762AEBDE507}" type="pres">
      <dgm:prSet presAssocID="{46E332BF-E05D-4FDA-AD07-B5CAF28B7B6B}" presName="circ1Tx" presStyleLbl="revTx" presStyleIdx="0" presStyleCnt="0">
        <dgm:presLayoutVars>
          <dgm:chMax val="0"/>
          <dgm:chPref val="0"/>
          <dgm:bulletEnabled val="1"/>
        </dgm:presLayoutVars>
      </dgm:prSet>
      <dgm:spPr/>
    </dgm:pt>
    <dgm:pt modelId="{F9C16E33-B464-4F6B-811E-B6A2B56B7F6D}" type="pres">
      <dgm:prSet presAssocID="{5D90E8BE-A564-43DA-B933-F77267377130}" presName="circ2" presStyleLbl="vennNode1" presStyleIdx="1" presStyleCnt="2"/>
      <dgm:spPr/>
    </dgm:pt>
    <dgm:pt modelId="{ABF53A95-5E38-4E17-8B1B-BF60ED1A8445}" type="pres">
      <dgm:prSet presAssocID="{5D90E8BE-A564-43DA-B933-F77267377130}" presName="circ2Tx" presStyleLbl="revTx" presStyleIdx="0" presStyleCnt="0">
        <dgm:presLayoutVars>
          <dgm:chMax val="0"/>
          <dgm:chPref val="0"/>
          <dgm:bulletEnabled val="1"/>
        </dgm:presLayoutVars>
      </dgm:prSet>
      <dgm:spPr/>
    </dgm:pt>
  </dgm:ptLst>
  <dgm:cxnLst>
    <dgm:cxn modelId="{72C59F1E-F922-4C80-BECA-043D5A3942CD}" type="presOf" srcId="{46E332BF-E05D-4FDA-AD07-B5CAF28B7B6B}" destId="{86ECDF71-5996-4C08-9C71-473BABB71927}" srcOrd="0" destOrd="0" presId="urn:microsoft.com/office/officeart/2005/8/layout/venn1"/>
    <dgm:cxn modelId="{29B7A41F-71B3-471B-89C3-8DA85AA3F10D}" type="presOf" srcId="{5D90E8BE-A564-43DA-B933-F77267377130}" destId="{ABF53A95-5E38-4E17-8B1B-BF60ED1A8445}" srcOrd="1" destOrd="0" presId="urn:microsoft.com/office/officeart/2005/8/layout/venn1"/>
    <dgm:cxn modelId="{CF08CB3A-90FA-4936-BEAD-20728D8AAEF5}" srcId="{6E278C5F-0BF5-45CB-94E0-6806FD1774E3}" destId="{46E332BF-E05D-4FDA-AD07-B5CAF28B7B6B}" srcOrd="0" destOrd="0" parTransId="{BF5028B0-770F-4FE5-A1C6-882D5E765094}" sibTransId="{BEF10ADD-6752-45B7-A7D4-1CBFF02018BE}"/>
    <dgm:cxn modelId="{8E7F1D72-A4CE-45E6-8754-C8626CAA8FE7}" srcId="{6E278C5F-0BF5-45CB-94E0-6806FD1774E3}" destId="{5D90E8BE-A564-43DA-B933-F77267377130}" srcOrd="1" destOrd="0" parTransId="{95AD62A9-DCCB-497A-AB88-DA741284CF49}" sibTransId="{EE557427-300F-4DFD-A393-EEFCA6307E0F}"/>
    <dgm:cxn modelId="{D96D3A8A-B280-47B4-A4CB-7829E152C74B}" type="presOf" srcId="{5D90E8BE-A564-43DA-B933-F77267377130}" destId="{F9C16E33-B464-4F6B-811E-B6A2B56B7F6D}" srcOrd="0" destOrd="0" presId="urn:microsoft.com/office/officeart/2005/8/layout/venn1"/>
    <dgm:cxn modelId="{0CF56D8C-4447-4588-B44A-A627F3966100}" type="presOf" srcId="{46E332BF-E05D-4FDA-AD07-B5CAF28B7B6B}" destId="{DDCCE7CC-7638-4C6D-8C37-C762AEBDE507}" srcOrd="1" destOrd="0" presId="urn:microsoft.com/office/officeart/2005/8/layout/venn1"/>
    <dgm:cxn modelId="{7E0076B0-A2E5-40BD-8C48-1E959BA4E4F4}" type="presOf" srcId="{6E278C5F-0BF5-45CB-94E0-6806FD1774E3}" destId="{D6C13395-38E2-4FC9-9393-7B6104CC9D76}" srcOrd="0" destOrd="0" presId="urn:microsoft.com/office/officeart/2005/8/layout/venn1"/>
    <dgm:cxn modelId="{DF0FBA8B-A3EA-4027-81EE-71C9E23A099E}" type="presParOf" srcId="{D6C13395-38E2-4FC9-9393-7B6104CC9D76}" destId="{86ECDF71-5996-4C08-9C71-473BABB71927}" srcOrd="0" destOrd="0" presId="urn:microsoft.com/office/officeart/2005/8/layout/venn1"/>
    <dgm:cxn modelId="{5EEF2CD9-75BF-485B-91E5-E6893C562F40}" type="presParOf" srcId="{D6C13395-38E2-4FC9-9393-7B6104CC9D76}" destId="{DDCCE7CC-7638-4C6D-8C37-C762AEBDE507}" srcOrd="1" destOrd="0" presId="urn:microsoft.com/office/officeart/2005/8/layout/venn1"/>
    <dgm:cxn modelId="{3D1485EA-3A52-42F7-ACC8-5856CD0F28D3}" type="presParOf" srcId="{D6C13395-38E2-4FC9-9393-7B6104CC9D76}" destId="{F9C16E33-B464-4F6B-811E-B6A2B56B7F6D}" srcOrd="2" destOrd="0" presId="urn:microsoft.com/office/officeart/2005/8/layout/venn1"/>
    <dgm:cxn modelId="{F0EA68B1-489E-493C-9EF7-D512DE97A6B8}" type="presParOf" srcId="{D6C13395-38E2-4FC9-9393-7B6104CC9D76}" destId="{ABF53A95-5E38-4E17-8B1B-BF60ED1A8445}" srcOrd="3" destOrd="0" presId="urn:microsoft.com/office/officeart/2005/8/layout/ven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39664C-757B-4200-95A3-5A6A2BFF5A65}">
      <dsp:nvSpPr>
        <dsp:cNvPr id="0" name=""/>
        <dsp:cNvSpPr/>
      </dsp:nvSpPr>
      <dsp:spPr>
        <a:xfrm>
          <a:off x="0" y="12132"/>
          <a:ext cx="2633132" cy="1579879"/>
        </a:xfrm>
        <a:prstGeom prst="roundRect">
          <a:avLst/>
        </a:prstGeom>
        <a:solidFill>
          <a:schemeClr val="bg1">
            <a:lumMod val="85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ctr" defTabSz="1066800" rtl="0">
            <a:lnSpc>
              <a:spcPct val="90000"/>
            </a:lnSpc>
            <a:spcBef>
              <a:spcPct val="0"/>
            </a:spcBef>
            <a:spcAft>
              <a:spcPct val="35000"/>
            </a:spcAft>
            <a:buNone/>
          </a:pPr>
          <a:r>
            <a:rPr lang="en-US" sz="2400" kern="1200"/>
            <a:t>​</a:t>
          </a:r>
          <a:r>
            <a:rPr lang="en-US" sz="2400" kern="1200">
              <a:solidFill>
                <a:schemeClr val="tx2">
                  <a:lumMod val="50000"/>
                </a:schemeClr>
              </a:solidFill>
            </a:rPr>
            <a:t>Brian Detman, YDO Director</a:t>
          </a:r>
        </a:p>
      </dsp:txBody>
      <dsp:txXfrm>
        <a:off x="77123" y="89255"/>
        <a:ext cx="2478886" cy="1425633"/>
      </dsp:txXfrm>
    </dsp:sp>
    <dsp:sp modelId="{EF3FEDA2-3C08-49EC-B37F-C6AE1D21CC4F}">
      <dsp:nvSpPr>
        <dsp:cNvPr id="0" name=""/>
        <dsp:cNvSpPr/>
      </dsp:nvSpPr>
      <dsp:spPr>
        <a:xfrm>
          <a:off x="2891785" y="59007"/>
          <a:ext cx="2633132" cy="1579879"/>
        </a:xfrm>
        <a:prstGeom prst="roundRect">
          <a:avLst/>
        </a:prstGeom>
        <a:solidFill>
          <a:schemeClr val="bg1">
            <a:lumMod val="65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ctr" defTabSz="1066800" rtl="0">
            <a:lnSpc>
              <a:spcPct val="90000"/>
            </a:lnSpc>
            <a:spcBef>
              <a:spcPct val="0"/>
            </a:spcBef>
            <a:spcAft>
              <a:spcPct val="35000"/>
            </a:spcAft>
            <a:buNone/>
          </a:pPr>
          <a:r>
            <a:rPr lang="en-US" sz="2400" kern="1200">
              <a:solidFill>
                <a:schemeClr val="tx2">
                  <a:lumMod val="50000"/>
                </a:schemeClr>
              </a:solidFill>
            </a:rPr>
            <a:t>Anya Sekino, YDO Associate Director</a:t>
          </a:r>
          <a:r>
            <a:rPr lang="en-US" sz="2400" kern="1200"/>
            <a:t>	</a:t>
          </a:r>
          <a:endParaRPr lang="en-US" sz="2400" kern="1200">
            <a:solidFill>
              <a:schemeClr val="tx2">
                <a:lumMod val="50000"/>
              </a:schemeClr>
            </a:solidFill>
          </a:endParaRPr>
        </a:p>
      </dsp:txBody>
      <dsp:txXfrm>
        <a:off x="2968908" y="136130"/>
        <a:ext cx="2478886" cy="1425633"/>
      </dsp:txXfrm>
    </dsp:sp>
    <dsp:sp modelId="{467C5D51-CA11-49A4-B4D9-4ECB65B4C767}">
      <dsp:nvSpPr>
        <dsp:cNvPr id="0" name=""/>
        <dsp:cNvSpPr/>
      </dsp:nvSpPr>
      <dsp:spPr>
        <a:xfrm>
          <a:off x="5796209" y="47284"/>
          <a:ext cx="2633132" cy="1579879"/>
        </a:xfrm>
        <a:prstGeom prst="roundRect">
          <a:avLst/>
        </a:prstGeom>
        <a:solidFill>
          <a:schemeClr val="bg1">
            <a:lumMod val="85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ctr" defTabSz="1066800" rtl="0">
            <a:lnSpc>
              <a:spcPct val="90000"/>
            </a:lnSpc>
            <a:spcBef>
              <a:spcPct val="0"/>
            </a:spcBef>
            <a:spcAft>
              <a:spcPct val="35000"/>
            </a:spcAft>
            <a:buNone/>
          </a:pPr>
          <a:r>
            <a:rPr lang="en-US" sz="2400" kern="1200">
              <a:solidFill>
                <a:schemeClr val="tx2">
                  <a:lumMod val="50000"/>
                </a:schemeClr>
              </a:solidFill>
            </a:rPr>
            <a:t>Lawrence White, Racial and Ethnic Disparity Coordinator</a:t>
          </a:r>
        </a:p>
      </dsp:txBody>
      <dsp:txXfrm>
        <a:off x="5873332" y="124407"/>
        <a:ext cx="2478886" cy="1425633"/>
      </dsp:txXfrm>
    </dsp:sp>
    <dsp:sp modelId="{43516502-CCBD-4985-998A-77712FF2BE3A}">
      <dsp:nvSpPr>
        <dsp:cNvPr id="0" name=""/>
        <dsp:cNvSpPr/>
      </dsp:nvSpPr>
      <dsp:spPr>
        <a:xfrm>
          <a:off x="8692654" y="47284"/>
          <a:ext cx="2633132" cy="1579879"/>
        </a:xfrm>
        <a:prstGeom prst="roundRect">
          <a:avLst/>
        </a:prstGeom>
        <a:solidFill>
          <a:schemeClr val="bg1">
            <a:lumMod val="75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ctr" defTabSz="1066800" rtl="0">
            <a:lnSpc>
              <a:spcPct val="90000"/>
            </a:lnSpc>
            <a:spcBef>
              <a:spcPct val="0"/>
            </a:spcBef>
            <a:spcAft>
              <a:spcPct val="35000"/>
            </a:spcAft>
            <a:buNone/>
          </a:pPr>
          <a:r>
            <a:rPr lang="en-US" sz="2400" kern="1200">
              <a:solidFill>
                <a:schemeClr val="tx2">
                  <a:lumMod val="50000"/>
                </a:schemeClr>
              </a:solidFill>
            </a:rPr>
            <a:t>Abraham Magaña​, YDO Community Grants Manager​</a:t>
          </a:r>
        </a:p>
      </dsp:txBody>
      <dsp:txXfrm>
        <a:off x="8769777" y="124407"/>
        <a:ext cx="2478886" cy="1425633"/>
      </dsp:txXfrm>
    </dsp:sp>
    <dsp:sp modelId="{2A2733CB-DCE4-4800-B800-E689C2B0CFE4}">
      <dsp:nvSpPr>
        <dsp:cNvPr id="0" name=""/>
        <dsp:cNvSpPr/>
      </dsp:nvSpPr>
      <dsp:spPr>
        <a:xfrm>
          <a:off x="3319" y="1890477"/>
          <a:ext cx="2633132" cy="1579879"/>
        </a:xfrm>
        <a:prstGeom prst="roundRect">
          <a:avLst/>
        </a:prstGeom>
        <a:solidFill>
          <a:schemeClr val="bg1">
            <a:lumMod val="85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ctr" defTabSz="1066800" rtl="0">
            <a:lnSpc>
              <a:spcPct val="90000"/>
            </a:lnSpc>
            <a:spcBef>
              <a:spcPct val="0"/>
            </a:spcBef>
            <a:spcAft>
              <a:spcPct val="35000"/>
            </a:spcAft>
            <a:buNone/>
          </a:pPr>
          <a:r>
            <a:rPr lang="en-US" sz="2400" kern="1200">
              <a:solidFill>
                <a:schemeClr val="tx2">
                  <a:lumMod val="50000"/>
                </a:schemeClr>
              </a:solidFill>
              <a:latin typeface="Tw Cen MT" panose="020B0602020104020603"/>
            </a:rPr>
            <a:t>Lindsey </a:t>
          </a:r>
          <a:r>
            <a:rPr lang="en-US" sz="2400" kern="1200">
              <a:solidFill>
                <a:schemeClr val="tx2">
                  <a:lumMod val="50000"/>
                </a:schemeClr>
              </a:solidFill>
            </a:rPr>
            <a:t>Schoonover, YDO Compliance Specialist</a:t>
          </a:r>
          <a:r>
            <a:rPr lang="en-US" sz="2400" kern="1200">
              <a:solidFill>
                <a:schemeClr val="tx2">
                  <a:lumMod val="50000"/>
                </a:schemeClr>
              </a:solidFill>
              <a:latin typeface="Tw Cen MT" panose="020B0602020104020603"/>
            </a:rPr>
            <a:t> </a:t>
          </a:r>
          <a:endParaRPr lang="en-US" sz="2400" kern="1200">
            <a:solidFill>
              <a:schemeClr val="tx2">
                <a:lumMod val="50000"/>
              </a:schemeClr>
            </a:solidFill>
          </a:endParaRPr>
        </a:p>
      </dsp:txBody>
      <dsp:txXfrm>
        <a:off x="80442" y="1967600"/>
        <a:ext cx="2478886" cy="1425633"/>
      </dsp:txXfrm>
    </dsp:sp>
    <dsp:sp modelId="{F077DD5E-A499-4E81-BD48-3A8490CEEE6E}">
      <dsp:nvSpPr>
        <dsp:cNvPr id="0" name=""/>
        <dsp:cNvSpPr/>
      </dsp:nvSpPr>
      <dsp:spPr>
        <a:xfrm>
          <a:off x="2899764" y="1890477"/>
          <a:ext cx="2633132" cy="1579879"/>
        </a:xfrm>
        <a:prstGeom prst="roundRect">
          <a:avLst/>
        </a:prstGeom>
        <a:solidFill>
          <a:schemeClr val="bg1">
            <a:lumMod val="65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ctr" defTabSz="1066800" rtl="0">
            <a:lnSpc>
              <a:spcPct val="90000"/>
            </a:lnSpc>
            <a:spcBef>
              <a:spcPct val="0"/>
            </a:spcBef>
            <a:spcAft>
              <a:spcPct val="35000"/>
            </a:spcAft>
            <a:buNone/>
          </a:pPr>
          <a:r>
            <a:rPr lang="en-US" sz="2400" kern="1200">
              <a:solidFill>
                <a:schemeClr val="tx2">
                  <a:lumMod val="50000"/>
                </a:schemeClr>
              </a:solidFill>
            </a:rPr>
            <a:t>Melissa</a:t>
          </a:r>
          <a:r>
            <a:rPr lang="en-US" sz="2400" kern="1200">
              <a:solidFill>
                <a:schemeClr val="tx2">
                  <a:lumMod val="50000"/>
                </a:schemeClr>
              </a:solidFill>
              <a:latin typeface="Calibri"/>
            </a:rPr>
            <a:t> Gallardo, YDO Executive Support</a:t>
          </a:r>
          <a:endParaRPr lang="en-US" sz="2400" kern="1200">
            <a:solidFill>
              <a:schemeClr val="tx2">
                <a:lumMod val="50000"/>
              </a:schemeClr>
            </a:solidFill>
          </a:endParaRPr>
        </a:p>
      </dsp:txBody>
      <dsp:txXfrm>
        <a:off x="2976887" y="1967600"/>
        <a:ext cx="2478886" cy="1425633"/>
      </dsp:txXfrm>
    </dsp:sp>
    <dsp:sp modelId="{670D22C6-372C-4D7E-A3BF-93461AD6C21A}">
      <dsp:nvSpPr>
        <dsp:cNvPr id="0" name=""/>
        <dsp:cNvSpPr/>
      </dsp:nvSpPr>
      <dsp:spPr>
        <a:xfrm>
          <a:off x="5796209" y="1890477"/>
          <a:ext cx="2633132" cy="1579879"/>
        </a:xfrm>
        <a:prstGeom prst="roundRect">
          <a:avLst/>
        </a:prstGeom>
        <a:solidFill>
          <a:schemeClr val="bg1">
            <a:lumMod val="85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ctr" defTabSz="1066800" rtl="0">
            <a:lnSpc>
              <a:spcPct val="90000"/>
            </a:lnSpc>
            <a:spcBef>
              <a:spcPct val="0"/>
            </a:spcBef>
            <a:spcAft>
              <a:spcPct val="35000"/>
            </a:spcAft>
            <a:buNone/>
          </a:pPr>
          <a:r>
            <a:rPr lang="en-US" sz="2400" kern="1200">
              <a:solidFill>
                <a:schemeClr val="tx2">
                  <a:lumMod val="50000"/>
                </a:schemeClr>
              </a:solidFill>
            </a:rPr>
            <a:t>Joy Snyder, YDO Administrative Specialist</a:t>
          </a:r>
        </a:p>
      </dsp:txBody>
      <dsp:txXfrm>
        <a:off x="5873332" y="1967600"/>
        <a:ext cx="2478886" cy="1425633"/>
      </dsp:txXfrm>
    </dsp:sp>
    <dsp:sp modelId="{BDB2756A-2492-4CF3-9B19-F9988B99711D}">
      <dsp:nvSpPr>
        <dsp:cNvPr id="0" name=""/>
        <dsp:cNvSpPr/>
      </dsp:nvSpPr>
      <dsp:spPr>
        <a:xfrm>
          <a:off x="8692654" y="1890477"/>
          <a:ext cx="2633132" cy="1579879"/>
        </a:xfrm>
        <a:prstGeom prst="roundRect">
          <a:avLst/>
        </a:prstGeom>
        <a:solidFill>
          <a:schemeClr val="bg1">
            <a:lumMod val="75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ctr" defTabSz="1066800" rtl="0">
            <a:lnSpc>
              <a:spcPct val="90000"/>
            </a:lnSpc>
            <a:spcBef>
              <a:spcPct val="0"/>
            </a:spcBef>
            <a:spcAft>
              <a:spcPct val="35000"/>
            </a:spcAft>
            <a:buNone/>
          </a:pPr>
          <a:r>
            <a:rPr lang="en-US" sz="2400" kern="1200">
              <a:solidFill>
                <a:schemeClr val="tx2">
                  <a:lumMod val="50000"/>
                </a:schemeClr>
              </a:solidFill>
            </a:rPr>
            <a:t>Joanne Edmondson, ODE Procurement Specialist </a:t>
          </a:r>
          <a:endParaRPr lang="en-US" sz="2400" kern="1200">
            <a:solidFill>
              <a:schemeClr val="tx2">
                <a:lumMod val="50000"/>
              </a:schemeClr>
            </a:solidFill>
            <a:latin typeface="Calibri"/>
          </a:endParaRPr>
        </a:p>
      </dsp:txBody>
      <dsp:txXfrm>
        <a:off x="8769777" y="1967600"/>
        <a:ext cx="2478886" cy="142563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353DAF-EC96-4D22-9745-317C5DBAF597}">
      <dsp:nvSpPr>
        <dsp:cNvPr id="0" name=""/>
        <dsp:cNvSpPr/>
      </dsp:nvSpPr>
      <dsp:spPr>
        <a:xfrm>
          <a:off x="0" y="83"/>
          <a:ext cx="3219449" cy="902796"/>
        </a:xfrm>
        <a:prstGeom prst="roundRect">
          <a:avLst/>
        </a:prstGeom>
        <a:solidFill>
          <a:schemeClr val="bg1">
            <a:lumMod val="65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rtl="0">
            <a:lnSpc>
              <a:spcPct val="90000"/>
            </a:lnSpc>
            <a:spcBef>
              <a:spcPct val="0"/>
            </a:spcBef>
            <a:spcAft>
              <a:spcPct val="35000"/>
            </a:spcAft>
            <a:buNone/>
          </a:pPr>
          <a:r>
            <a:rPr lang="en-US" sz="2400" kern="1200">
              <a:latin typeface="Baskerville Old Face" panose="02020602080505020303" pitchFamily="18" charset="0"/>
            </a:rPr>
            <a:t>Community Programs and Services</a:t>
          </a:r>
        </a:p>
      </dsp:txBody>
      <dsp:txXfrm>
        <a:off x="44071" y="44154"/>
        <a:ext cx="3131307" cy="814654"/>
      </dsp:txXfrm>
    </dsp:sp>
    <dsp:sp modelId="{CD61828B-0523-4B7B-A893-145BD550FCCB}">
      <dsp:nvSpPr>
        <dsp:cNvPr id="0" name=""/>
        <dsp:cNvSpPr/>
      </dsp:nvSpPr>
      <dsp:spPr>
        <a:xfrm>
          <a:off x="0" y="902880"/>
          <a:ext cx="3219449" cy="7576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218" tIns="30480" rIns="170688" bIns="30480" numCol="1" spcCol="1270" anchor="t" anchorCtr="0">
          <a:noAutofit/>
        </a:bodyPr>
        <a:lstStyle/>
        <a:p>
          <a:pPr marL="228600" lvl="1" indent="-228600" algn="l" defTabSz="1066800" rtl="0">
            <a:lnSpc>
              <a:spcPct val="90000"/>
            </a:lnSpc>
            <a:spcBef>
              <a:spcPct val="0"/>
            </a:spcBef>
            <a:spcAft>
              <a:spcPct val="20000"/>
            </a:spcAft>
            <a:buChar char="•"/>
          </a:pPr>
          <a:r>
            <a:rPr lang="en-US" sz="2400" kern="1200">
              <a:solidFill>
                <a:schemeClr val="tx2">
                  <a:lumMod val="50000"/>
                </a:schemeClr>
              </a:solidFill>
              <a:latin typeface="Baskerville Old Face"/>
            </a:rPr>
            <a:t>2 Awards At:</a:t>
          </a:r>
        </a:p>
        <a:p>
          <a:pPr marL="228600" lvl="1" indent="-228600" algn="l" defTabSz="1066800" rtl="0">
            <a:lnSpc>
              <a:spcPct val="90000"/>
            </a:lnSpc>
            <a:spcBef>
              <a:spcPct val="0"/>
            </a:spcBef>
            <a:spcAft>
              <a:spcPct val="20000"/>
            </a:spcAft>
            <a:buChar char="•"/>
          </a:pPr>
          <a:r>
            <a:rPr lang="en-US" sz="2400" kern="1200">
              <a:solidFill>
                <a:schemeClr val="tx2">
                  <a:lumMod val="50000"/>
                </a:schemeClr>
              </a:solidFill>
              <a:latin typeface="Baskerville Old Face"/>
            </a:rPr>
            <a:t>$150,000 </a:t>
          </a:r>
        </a:p>
      </dsp:txBody>
      <dsp:txXfrm>
        <a:off x="0" y="902880"/>
        <a:ext cx="3219449" cy="757672"/>
      </dsp:txXfrm>
    </dsp:sp>
    <dsp:sp modelId="{6A24580B-D605-4BAE-92E4-46CBD30568B0}">
      <dsp:nvSpPr>
        <dsp:cNvPr id="0" name=""/>
        <dsp:cNvSpPr/>
      </dsp:nvSpPr>
      <dsp:spPr>
        <a:xfrm>
          <a:off x="0" y="1660552"/>
          <a:ext cx="3219449" cy="902796"/>
        </a:xfrm>
        <a:prstGeom prst="roundRect">
          <a:avLst/>
        </a:prstGeom>
        <a:solidFill>
          <a:schemeClr val="bg1">
            <a:lumMod val="65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rtl="0">
            <a:lnSpc>
              <a:spcPct val="90000"/>
            </a:lnSpc>
            <a:spcBef>
              <a:spcPct val="0"/>
            </a:spcBef>
            <a:spcAft>
              <a:spcPct val="35000"/>
            </a:spcAft>
            <a:buNone/>
          </a:pPr>
          <a:r>
            <a:rPr lang="en-US" sz="2400" kern="1200">
              <a:latin typeface="Baskerville Old Face" panose="02020602080505020303" pitchFamily="18" charset="0"/>
            </a:rPr>
            <a:t>Alternatives to Detention</a:t>
          </a:r>
        </a:p>
      </dsp:txBody>
      <dsp:txXfrm>
        <a:off x="44071" y="1704623"/>
        <a:ext cx="3131307" cy="814654"/>
      </dsp:txXfrm>
    </dsp:sp>
    <dsp:sp modelId="{5DCCCF23-CE24-4CE8-827B-B924FE24BDB1}">
      <dsp:nvSpPr>
        <dsp:cNvPr id="0" name=""/>
        <dsp:cNvSpPr/>
      </dsp:nvSpPr>
      <dsp:spPr>
        <a:xfrm>
          <a:off x="0" y="2563349"/>
          <a:ext cx="3219449" cy="7576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218" tIns="30480" rIns="170688" bIns="30480" numCol="1" spcCol="1270" anchor="t" anchorCtr="0">
          <a:noAutofit/>
        </a:bodyPr>
        <a:lstStyle/>
        <a:p>
          <a:pPr marL="228600" lvl="1" indent="-228600" algn="l" defTabSz="1066800" rtl="0">
            <a:lnSpc>
              <a:spcPct val="90000"/>
            </a:lnSpc>
            <a:spcBef>
              <a:spcPct val="0"/>
            </a:spcBef>
            <a:spcAft>
              <a:spcPct val="20000"/>
            </a:spcAft>
            <a:buChar char="•"/>
          </a:pPr>
          <a:r>
            <a:rPr lang="en-US" sz="2400" kern="1200">
              <a:solidFill>
                <a:schemeClr val="tx2">
                  <a:lumMod val="50000"/>
                </a:schemeClr>
              </a:solidFill>
              <a:latin typeface="Baskerville Old Face"/>
            </a:rPr>
            <a:t>2 Awards At:</a:t>
          </a:r>
        </a:p>
        <a:p>
          <a:pPr marL="228600" lvl="1" indent="-228600" algn="l" defTabSz="1066800" rtl="0">
            <a:lnSpc>
              <a:spcPct val="90000"/>
            </a:lnSpc>
            <a:spcBef>
              <a:spcPct val="0"/>
            </a:spcBef>
            <a:spcAft>
              <a:spcPct val="20000"/>
            </a:spcAft>
            <a:buChar char="•"/>
          </a:pPr>
          <a:r>
            <a:rPr lang="en-US" sz="2400" kern="1200">
              <a:solidFill>
                <a:schemeClr val="tx2">
                  <a:lumMod val="50000"/>
                </a:schemeClr>
              </a:solidFill>
              <a:latin typeface="Baskerville Old Face" panose="02020602080505020303" pitchFamily="18" charset="0"/>
            </a:rPr>
            <a:t>$150,000</a:t>
          </a:r>
        </a:p>
      </dsp:txBody>
      <dsp:txXfrm>
        <a:off x="0" y="2563349"/>
        <a:ext cx="3219449" cy="757672"/>
      </dsp:txXfrm>
    </dsp:sp>
    <dsp:sp modelId="{11A8386F-1C5E-45FE-A00D-D4E445CBC1ED}">
      <dsp:nvSpPr>
        <dsp:cNvPr id="0" name=""/>
        <dsp:cNvSpPr/>
      </dsp:nvSpPr>
      <dsp:spPr>
        <a:xfrm>
          <a:off x="0" y="3321022"/>
          <a:ext cx="3219449" cy="902796"/>
        </a:xfrm>
        <a:prstGeom prst="roundRect">
          <a:avLst/>
        </a:prstGeom>
        <a:solidFill>
          <a:schemeClr val="bg1">
            <a:lumMod val="65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rtl="0">
            <a:lnSpc>
              <a:spcPct val="90000"/>
            </a:lnSpc>
            <a:spcBef>
              <a:spcPct val="0"/>
            </a:spcBef>
            <a:spcAft>
              <a:spcPct val="35000"/>
            </a:spcAft>
            <a:buNone/>
          </a:pPr>
          <a:r>
            <a:rPr lang="en-US" sz="2400" kern="1200">
              <a:latin typeface="Baskerville Old Face" panose="02020602080505020303" pitchFamily="18" charset="0"/>
            </a:rPr>
            <a:t>Delinquency Prevention</a:t>
          </a:r>
        </a:p>
      </dsp:txBody>
      <dsp:txXfrm>
        <a:off x="44071" y="3365093"/>
        <a:ext cx="3131307" cy="814654"/>
      </dsp:txXfrm>
    </dsp:sp>
    <dsp:sp modelId="{F8F59DAB-6DA6-4BCB-B090-7846A2D2E2CC}">
      <dsp:nvSpPr>
        <dsp:cNvPr id="0" name=""/>
        <dsp:cNvSpPr/>
      </dsp:nvSpPr>
      <dsp:spPr>
        <a:xfrm>
          <a:off x="0" y="4223818"/>
          <a:ext cx="3219449" cy="7576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218" tIns="30480" rIns="170688" bIns="30480" numCol="1" spcCol="1270" anchor="t" anchorCtr="0">
          <a:noAutofit/>
        </a:bodyPr>
        <a:lstStyle/>
        <a:p>
          <a:pPr marL="228600" lvl="1" indent="-228600" algn="l" defTabSz="1066800" rtl="0">
            <a:lnSpc>
              <a:spcPct val="90000"/>
            </a:lnSpc>
            <a:spcBef>
              <a:spcPct val="0"/>
            </a:spcBef>
            <a:spcAft>
              <a:spcPct val="20000"/>
            </a:spcAft>
            <a:buChar char="•"/>
          </a:pPr>
          <a:r>
            <a:rPr lang="en-US" sz="2400" kern="1200">
              <a:solidFill>
                <a:schemeClr val="tx2">
                  <a:lumMod val="50000"/>
                </a:schemeClr>
              </a:solidFill>
              <a:latin typeface="Baskerville Old Face"/>
            </a:rPr>
            <a:t>2 Awards At:</a:t>
          </a:r>
        </a:p>
        <a:p>
          <a:pPr marL="228600" lvl="1" indent="-228600" algn="l" defTabSz="1066800" rtl="0">
            <a:lnSpc>
              <a:spcPct val="90000"/>
            </a:lnSpc>
            <a:spcBef>
              <a:spcPct val="0"/>
            </a:spcBef>
            <a:spcAft>
              <a:spcPct val="20000"/>
            </a:spcAft>
            <a:buChar char="•"/>
          </a:pPr>
          <a:r>
            <a:rPr lang="en-US" sz="2400" kern="1200">
              <a:solidFill>
                <a:schemeClr val="tx2">
                  <a:lumMod val="50000"/>
                </a:schemeClr>
              </a:solidFill>
              <a:latin typeface="Baskerville Old Face" panose="02020602080505020303" pitchFamily="18" charset="0"/>
            </a:rPr>
            <a:t>$100,000</a:t>
          </a:r>
        </a:p>
      </dsp:txBody>
      <dsp:txXfrm>
        <a:off x="0" y="4223818"/>
        <a:ext cx="3219449" cy="75767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4C59E2-B579-4DE1-AF7B-E4D50C666C0C}">
      <dsp:nvSpPr>
        <dsp:cNvPr id="0" name=""/>
        <dsp:cNvSpPr/>
      </dsp:nvSpPr>
      <dsp:spPr>
        <a:xfrm>
          <a:off x="0" y="2389"/>
          <a:ext cx="12192000" cy="942836"/>
        </a:xfrm>
        <a:prstGeom prst="rect">
          <a:avLst/>
        </a:prstGeom>
        <a:solidFill>
          <a:schemeClr val="bg1">
            <a:lumMod val="65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rtl="0">
            <a:lnSpc>
              <a:spcPct val="90000"/>
            </a:lnSpc>
            <a:spcBef>
              <a:spcPct val="0"/>
            </a:spcBef>
            <a:spcAft>
              <a:spcPct val="35000"/>
            </a:spcAft>
            <a:buNone/>
          </a:pPr>
          <a:r>
            <a:rPr lang="en-US" sz="2800" kern="1200">
              <a:latin typeface="Baskerville Old Face" panose="02020602080505020303" pitchFamily="18" charset="0"/>
            </a:rPr>
            <a:t>To be eligible for a Grant under this RFA, Applicants must be one of the following entities:</a:t>
          </a:r>
        </a:p>
      </dsp:txBody>
      <dsp:txXfrm>
        <a:off x="0" y="2389"/>
        <a:ext cx="12192000" cy="942836"/>
      </dsp:txXfrm>
    </dsp:sp>
    <dsp:sp modelId="{553E4ECD-6AB1-4F06-ACF1-D648780C0D11}">
      <dsp:nvSpPr>
        <dsp:cNvPr id="0" name=""/>
        <dsp:cNvSpPr/>
      </dsp:nvSpPr>
      <dsp:spPr>
        <a:xfrm>
          <a:off x="0" y="945225"/>
          <a:ext cx="12192000" cy="45165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7096" tIns="35560" rIns="199136" bIns="35560" numCol="1" spcCol="1270" anchor="t" anchorCtr="0">
          <a:noAutofit/>
        </a:bodyPr>
        <a:lstStyle/>
        <a:p>
          <a:pPr marL="285750" lvl="1" indent="-285750" algn="l" defTabSz="1244600">
            <a:lnSpc>
              <a:spcPct val="90000"/>
            </a:lnSpc>
            <a:spcBef>
              <a:spcPct val="0"/>
            </a:spcBef>
            <a:spcAft>
              <a:spcPct val="20000"/>
            </a:spcAft>
            <a:buSzPts val="1000"/>
            <a:buFont typeface="Symbol" panose="05050102010706020507" pitchFamily="18" charset="2"/>
            <a:buChar char=""/>
          </a:pPr>
          <a:endParaRPr lang="en-US" sz="2800" b="0" kern="1200">
            <a:solidFill>
              <a:schemeClr val="tx2">
                <a:lumMod val="50000"/>
              </a:schemeClr>
            </a:solidFill>
            <a:latin typeface="Baskerville Old Face" panose="02020602080505020303" pitchFamily="18" charset="0"/>
          </a:endParaRPr>
        </a:p>
        <a:p>
          <a:pPr marL="285750" lvl="1" indent="-285750" algn="l" defTabSz="1244600">
            <a:lnSpc>
              <a:spcPct val="90000"/>
            </a:lnSpc>
            <a:spcBef>
              <a:spcPct val="0"/>
            </a:spcBef>
            <a:spcAft>
              <a:spcPct val="20000"/>
            </a:spcAft>
            <a:buSzPts val="1000"/>
            <a:buFont typeface="Symbol" panose="05050102010706020507" pitchFamily="18" charset="2"/>
            <a:buChar char=""/>
          </a:pPr>
          <a:r>
            <a:rPr lang="en-US" sz="2800" b="0" kern="1200">
              <a:solidFill>
                <a:schemeClr val="tx2">
                  <a:lumMod val="50000"/>
                </a:schemeClr>
              </a:solidFill>
              <a:latin typeface="Baskerville Old Face" panose="02020602080505020303" pitchFamily="18" charset="0"/>
            </a:rPr>
            <a:t>City or county government agencies in Oregon</a:t>
          </a:r>
        </a:p>
        <a:p>
          <a:pPr marL="285750" lvl="1" indent="-285750" algn="l" defTabSz="1244600">
            <a:lnSpc>
              <a:spcPct val="90000"/>
            </a:lnSpc>
            <a:spcBef>
              <a:spcPct val="0"/>
            </a:spcBef>
            <a:spcAft>
              <a:spcPct val="20000"/>
            </a:spcAft>
            <a:buSzPts val="1000"/>
            <a:buFont typeface="Symbol" panose="05050102010706020507" pitchFamily="18" charset="2"/>
            <a:buChar char=""/>
          </a:pPr>
          <a:r>
            <a:rPr lang="en-US" sz="2800" kern="1200">
              <a:solidFill>
                <a:schemeClr val="tx2">
                  <a:lumMod val="50000"/>
                </a:schemeClr>
              </a:solidFill>
              <a:latin typeface="Baskerville Old Face" panose="02020602080505020303" pitchFamily="18" charset="0"/>
            </a:rPr>
            <a:t>Federally recognized Indian Tribes in Oregon</a:t>
          </a:r>
        </a:p>
        <a:p>
          <a:pPr marL="285750" lvl="1" indent="-285750" algn="l" defTabSz="1244600">
            <a:lnSpc>
              <a:spcPct val="90000"/>
            </a:lnSpc>
            <a:spcBef>
              <a:spcPct val="0"/>
            </a:spcBef>
            <a:spcAft>
              <a:spcPct val="20000"/>
            </a:spcAft>
            <a:buSzPts val="1000"/>
            <a:buFont typeface="Symbol" panose="05050102010706020507" pitchFamily="18" charset="2"/>
            <a:buChar char=""/>
          </a:pPr>
          <a:r>
            <a:rPr lang="en-US" sz="2800" kern="1200">
              <a:solidFill>
                <a:schemeClr val="tx2">
                  <a:lumMod val="50000"/>
                </a:schemeClr>
              </a:solidFill>
              <a:latin typeface="Baskerville Old Face" panose="02020602080505020303" pitchFamily="18" charset="0"/>
            </a:rPr>
            <a:t>Faith-based &amp; community organizations</a:t>
          </a:r>
        </a:p>
        <a:p>
          <a:pPr marL="285750" lvl="1" indent="-285750" algn="l" defTabSz="1244600">
            <a:lnSpc>
              <a:spcPct val="90000"/>
            </a:lnSpc>
            <a:spcBef>
              <a:spcPct val="0"/>
            </a:spcBef>
            <a:spcAft>
              <a:spcPct val="20000"/>
            </a:spcAft>
            <a:buSzPts val="1000"/>
            <a:buFont typeface="Symbol" panose="05050102010706020507" pitchFamily="18" charset="2"/>
            <a:buChar char=""/>
          </a:pPr>
          <a:r>
            <a:rPr lang="en-US" sz="2800" kern="1200">
              <a:solidFill>
                <a:schemeClr val="tx2">
                  <a:lumMod val="50000"/>
                </a:schemeClr>
              </a:solidFill>
              <a:latin typeface="Baskerville Old Face" panose="02020602080505020303" pitchFamily="18" charset="0"/>
            </a:rPr>
            <a:t>School districts</a:t>
          </a:r>
        </a:p>
        <a:p>
          <a:pPr marL="285750" lvl="1" indent="-285750" algn="l" defTabSz="1244600">
            <a:lnSpc>
              <a:spcPct val="90000"/>
            </a:lnSpc>
            <a:spcBef>
              <a:spcPct val="0"/>
            </a:spcBef>
            <a:spcAft>
              <a:spcPct val="20000"/>
            </a:spcAft>
            <a:buSzPts val="1000"/>
            <a:buFont typeface="Symbol" panose="05050102010706020507" pitchFamily="18" charset="2"/>
            <a:buChar char=""/>
          </a:pPr>
          <a:r>
            <a:rPr lang="en-US" sz="2800" kern="1200">
              <a:solidFill>
                <a:schemeClr val="tx2">
                  <a:lumMod val="50000"/>
                </a:schemeClr>
              </a:solidFill>
              <a:latin typeface="Baskerville Old Face" panose="02020602080505020303" pitchFamily="18" charset="0"/>
            </a:rPr>
            <a:t>Educational Service Districts (“ESD”)</a:t>
          </a:r>
        </a:p>
        <a:p>
          <a:pPr marL="285750" lvl="1" indent="-285750" algn="l" defTabSz="1244600">
            <a:lnSpc>
              <a:spcPct val="90000"/>
            </a:lnSpc>
            <a:spcBef>
              <a:spcPct val="0"/>
            </a:spcBef>
            <a:spcAft>
              <a:spcPct val="20000"/>
            </a:spcAft>
            <a:buSzPts val="1000"/>
            <a:buFont typeface="Symbol" panose="05050102010706020507" pitchFamily="18" charset="2"/>
            <a:buChar char=""/>
          </a:pPr>
          <a:r>
            <a:rPr lang="en-US" sz="2800" kern="1200">
              <a:solidFill>
                <a:schemeClr val="tx2">
                  <a:lumMod val="50000"/>
                </a:schemeClr>
              </a:solidFill>
              <a:latin typeface="Baskerville Old Face" panose="02020602080505020303" pitchFamily="18" charset="0"/>
            </a:rPr>
            <a:t>Non-profit agencies</a:t>
          </a:r>
        </a:p>
      </dsp:txBody>
      <dsp:txXfrm>
        <a:off x="0" y="945225"/>
        <a:ext cx="12192000" cy="451659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F9AFC5-13F2-4053-A755-CA51E0B30DEB}">
      <dsp:nvSpPr>
        <dsp:cNvPr id="0" name=""/>
        <dsp:cNvSpPr/>
      </dsp:nvSpPr>
      <dsp:spPr>
        <a:xfrm>
          <a:off x="0" y="108818"/>
          <a:ext cx="12191995" cy="1105650"/>
        </a:xfrm>
        <a:prstGeom prst="roundRect">
          <a:avLst/>
        </a:prstGeom>
        <a:solidFill>
          <a:schemeClr val="bg1">
            <a:lumMod val="95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6680" tIns="106680" rIns="106680" bIns="106680" numCol="1" spcCol="1270" anchor="ctr" anchorCtr="0">
          <a:noAutofit/>
        </a:bodyPr>
        <a:lstStyle/>
        <a:p>
          <a:pPr marL="0" lvl="0" indent="0" algn="l" defTabSz="1244600" rtl="0">
            <a:lnSpc>
              <a:spcPct val="90000"/>
            </a:lnSpc>
            <a:spcBef>
              <a:spcPct val="0"/>
            </a:spcBef>
            <a:spcAft>
              <a:spcPct val="35000"/>
            </a:spcAft>
            <a:buNone/>
          </a:pPr>
          <a:r>
            <a:rPr lang="en-US" sz="2800" kern="1200">
              <a:solidFill>
                <a:schemeClr val="tx2">
                  <a:lumMod val="50000"/>
                </a:schemeClr>
              </a:solidFill>
              <a:latin typeface="Baskerville Old Face" panose="02020602080505020303" pitchFamily="18" charset="0"/>
            </a:rPr>
            <a:t>The Agency's Application is found on the online SM Apply application web portal (“SM Apply”). </a:t>
          </a:r>
        </a:p>
      </dsp:txBody>
      <dsp:txXfrm>
        <a:off x="53973" y="162791"/>
        <a:ext cx="12084049" cy="997704"/>
      </dsp:txXfrm>
    </dsp:sp>
    <dsp:sp modelId="{197B42F6-EB4D-47B3-9F53-82329DF51E0B}">
      <dsp:nvSpPr>
        <dsp:cNvPr id="0" name=""/>
        <dsp:cNvSpPr/>
      </dsp:nvSpPr>
      <dsp:spPr>
        <a:xfrm>
          <a:off x="0" y="1281889"/>
          <a:ext cx="12191995" cy="4968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7096" tIns="35560" rIns="199136" bIns="35560" numCol="1" spcCol="1270" anchor="t" anchorCtr="0">
          <a:noAutofit/>
        </a:bodyPr>
        <a:lstStyle/>
        <a:p>
          <a:pPr marL="285750" lvl="1" indent="-285750" algn="l" defTabSz="1244600" rtl="0">
            <a:lnSpc>
              <a:spcPct val="90000"/>
            </a:lnSpc>
            <a:spcBef>
              <a:spcPct val="0"/>
            </a:spcBef>
            <a:spcAft>
              <a:spcPct val="20000"/>
            </a:spcAft>
            <a:buChar char="•"/>
          </a:pPr>
          <a:r>
            <a:rPr lang="en-US" sz="2800" kern="1200">
              <a:solidFill>
                <a:schemeClr val="tx2">
                  <a:lumMod val="75000"/>
                </a:schemeClr>
              </a:solidFill>
              <a:latin typeface="Baskerville Old Face" panose="02020602080505020303" pitchFamily="18" charset="0"/>
              <a:hlinkClick xmlns:r="http://schemas.openxmlformats.org/officeDocument/2006/relationships" r:id="rId1">
                <a:extLst>
                  <a:ext uri="{A12FA001-AC4F-418D-AE19-62706E023703}">
                    <ahyp:hlinkClr xmlns:ahyp="http://schemas.microsoft.com/office/drawing/2018/hyperlinkcolor" val="tx"/>
                  </a:ext>
                </a:extLst>
              </a:hlinkClick>
            </a:rPr>
            <a:t>https://oregonyouth.smapply.io</a:t>
          </a:r>
          <a:r>
            <a:rPr lang="en-US" sz="2800" kern="1200">
              <a:solidFill>
                <a:schemeClr val="tx2">
                  <a:lumMod val="75000"/>
                </a:schemeClr>
              </a:solidFill>
              <a:latin typeface="Baskerville Old Face" panose="02020602080505020303" pitchFamily="18" charset="0"/>
            </a:rPr>
            <a:t> </a:t>
          </a:r>
        </a:p>
      </dsp:txBody>
      <dsp:txXfrm>
        <a:off x="0" y="1281889"/>
        <a:ext cx="12191995" cy="496800"/>
      </dsp:txXfrm>
    </dsp:sp>
    <dsp:sp modelId="{96FB7A89-34A7-4B77-AFD0-942B66D06EA2}">
      <dsp:nvSpPr>
        <dsp:cNvPr id="0" name=""/>
        <dsp:cNvSpPr/>
      </dsp:nvSpPr>
      <dsp:spPr>
        <a:xfrm>
          <a:off x="0" y="1778689"/>
          <a:ext cx="12191995" cy="1105650"/>
        </a:xfrm>
        <a:prstGeom prst="roundRect">
          <a:avLst/>
        </a:prstGeom>
        <a:solidFill>
          <a:schemeClr val="bg1">
            <a:lumMod val="85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6680" tIns="106680" rIns="106680" bIns="106680" numCol="1" spcCol="1270" anchor="ctr" anchorCtr="0">
          <a:noAutofit/>
        </a:bodyPr>
        <a:lstStyle/>
        <a:p>
          <a:pPr marL="0" lvl="0" indent="0" algn="l" defTabSz="1244600" rtl="0">
            <a:lnSpc>
              <a:spcPct val="90000"/>
            </a:lnSpc>
            <a:spcBef>
              <a:spcPct val="0"/>
            </a:spcBef>
            <a:spcAft>
              <a:spcPct val="35000"/>
            </a:spcAft>
            <a:buNone/>
          </a:pPr>
          <a:r>
            <a:rPr lang="en-US" sz="2800" kern="1200">
              <a:solidFill>
                <a:schemeClr val="tx2">
                  <a:lumMod val="50000"/>
                </a:schemeClr>
              </a:solidFill>
              <a:latin typeface="Baskerville Old Face" panose="02020602080505020303" pitchFamily="18" charset="0"/>
            </a:rPr>
            <a:t>SM Apply resource link can be located on the YDO Website here:</a:t>
          </a:r>
        </a:p>
      </dsp:txBody>
      <dsp:txXfrm>
        <a:off x="53973" y="1832662"/>
        <a:ext cx="12084049" cy="997704"/>
      </dsp:txXfrm>
    </dsp:sp>
    <dsp:sp modelId="{B7A4FED5-F0D0-45C7-B64B-158EF6890435}">
      <dsp:nvSpPr>
        <dsp:cNvPr id="0" name=""/>
        <dsp:cNvSpPr/>
      </dsp:nvSpPr>
      <dsp:spPr>
        <a:xfrm>
          <a:off x="0" y="2884339"/>
          <a:ext cx="12191995" cy="4968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7096" tIns="38100" rIns="213360" bIns="38100" numCol="1" spcCol="1270" anchor="t" anchorCtr="0">
          <a:noAutofit/>
        </a:bodyPr>
        <a:lstStyle/>
        <a:p>
          <a:pPr marL="228600" lvl="1" indent="-228600" algn="l" defTabSz="1022350" rtl="0">
            <a:lnSpc>
              <a:spcPct val="90000"/>
            </a:lnSpc>
            <a:spcBef>
              <a:spcPct val="0"/>
            </a:spcBef>
            <a:spcAft>
              <a:spcPct val="20000"/>
            </a:spcAft>
            <a:buChar char="•"/>
          </a:pPr>
          <a:r>
            <a:rPr lang="en-US" sz="2300" kern="1200">
              <a:solidFill>
                <a:schemeClr val="tx2">
                  <a:lumMod val="75000"/>
                </a:schemeClr>
              </a:solidFill>
              <a:latin typeface="Baskerville Old Face" panose="02020602080505020303" pitchFamily="18" charset="0"/>
            </a:rPr>
            <a:t>https://www.oregon.gov/youthdevelopmentdivision/2325RFAs/Pages/SMApplySupport.aspx</a:t>
          </a:r>
        </a:p>
      </dsp:txBody>
      <dsp:txXfrm>
        <a:off x="0" y="2884339"/>
        <a:ext cx="12191995" cy="496800"/>
      </dsp:txXfrm>
    </dsp:sp>
    <dsp:sp modelId="{86C4908D-5536-411E-97E0-6897BCCA2886}">
      <dsp:nvSpPr>
        <dsp:cNvPr id="0" name=""/>
        <dsp:cNvSpPr/>
      </dsp:nvSpPr>
      <dsp:spPr>
        <a:xfrm>
          <a:off x="0" y="3381139"/>
          <a:ext cx="12191995" cy="1105650"/>
        </a:xfrm>
        <a:prstGeom prst="roundRect">
          <a:avLst/>
        </a:prstGeom>
        <a:solidFill>
          <a:schemeClr val="bg1">
            <a:lumMod val="7500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6680" tIns="106680" rIns="106680" bIns="106680" numCol="1" spcCol="1270" anchor="ctr" anchorCtr="0">
          <a:noAutofit/>
        </a:bodyPr>
        <a:lstStyle/>
        <a:p>
          <a:pPr marL="0" lvl="0" indent="0" algn="l" defTabSz="1244600" rtl="0">
            <a:lnSpc>
              <a:spcPct val="90000"/>
            </a:lnSpc>
            <a:spcBef>
              <a:spcPct val="0"/>
            </a:spcBef>
            <a:spcAft>
              <a:spcPct val="35000"/>
            </a:spcAft>
            <a:buNone/>
          </a:pPr>
          <a:r>
            <a:rPr lang="en-US" sz="2800" kern="1200">
              <a:solidFill>
                <a:schemeClr val="tx2">
                  <a:lumMod val="50000"/>
                </a:schemeClr>
              </a:solidFill>
              <a:latin typeface="Baskerville Old Face" panose="02020602080505020303" pitchFamily="18" charset="0"/>
            </a:rPr>
            <a:t>Information and answers on how to create a SM Apply account for first time applicants/users can be found using the above resources</a:t>
          </a:r>
        </a:p>
      </dsp:txBody>
      <dsp:txXfrm>
        <a:off x="53973" y="3435112"/>
        <a:ext cx="12084049" cy="997704"/>
      </dsp:txXfrm>
    </dsp:sp>
    <dsp:sp modelId="{D005A7D4-9D71-49CB-9A30-1439AC67FEB6}">
      <dsp:nvSpPr>
        <dsp:cNvPr id="0" name=""/>
        <dsp:cNvSpPr/>
      </dsp:nvSpPr>
      <dsp:spPr>
        <a:xfrm>
          <a:off x="0" y="4486789"/>
          <a:ext cx="12191995" cy="4968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7096" tIns="38100" rIns="213360" bIns="38100" numCol="1" spcCol="1270" anchor="t" anchorCtr="0">
          <a:noAutofit/>
        </a:bodyPr>
        <a:lstStyle/>
        <a:p>
          <a:pPr marL="228600" lvl="1" indent="-228600" algn="l" defTabSz="1022350" rtl="0">
            <a:lnSpc>
              <a:spcPct val="90000"/>
            </a:lnSpc>
            <a:spcBef>
              <a:spcPct val="0"/>
            </a:spcBef>
            <a:spcAft>
              <a:spcPct val="20000"/>
            </a:spcAft>
            <a:buChar char="•"/>
          </a:pPr>
          <a:endParaRPr lang="en-US" sz="2300" kern="1200">
            <a:solidFill>
              <a:srgbClr val="FF0000"/>
            </a:solidFill>
          </a:endParaRPr>
        </a:p>
      </dsp:txBody>
      <dsp:txXfrm>
        <a:off x="0" y="4486789"/>
        <a:ext cx="12191995" cy="49680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A7F3FB-6B9F-4DBD-8416-CE66C3812D31}">
      <dsp:nvSpPr>
        <dsp:cNvPr id="0" name=""/>
        <dsp:cNvSpPr/>
      </dsp:nvSpPr>
      <dsp:spPr>
        <a:xfrm>
          <a:off x="0" y="5715841"/>
          <a:ext cx="12191999" cy="0"/>
        </a:xfrm>
        <a:prstGeom prst="line">
          <a:avLst/>
        </a:prstGeom>
        <a:noFill/>
        <a:ln w="15875"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A10000F-893A-4E82-8B86-49969EEA492D}">
      <dsp:nvSpPr>
        <dsp:cNvPr id="0" name=""/>
        <dsp:cNvSpPr/>
      </dsp:nvSpPr>
      <dsp:spPr>
        <a:xfrm>
          <a:off x="0" y="4562490"/>
          <a:ext cx="12191999" cy="0"/>
        </a:xfrm>
        <a:prstGeom prst="line">
          <a:avLst/>
        </a:prstGeom>
        <a:noFill/>
        <a:ln w="15875"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1F35E7F-E65A-4C3E-99F0-3CF5C9D0AE3A}">
      <dsp:nvSpPr>
        <dsp:cNvPr id="0" name=""/>
        <dsp:cNvSpPr/>
      </dsp:nvSpPr>
      <dsp:spPr>
        <a:xfrm>
          <a:off x="0" y="3409140"/>
          <a:ext cx="12191999" cy="0"/>
        </a:xfrm>
        <a:prstGeom prst="line">
          <a:avLst/>
        </a:prstGeom>
        <a:noFill/>
        <a:ln w="15875"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3CCDAAC-62A3-47C9-8726-778A1BB3B276}">
      <dsp:nvSpPr>
        <dsp:cNvPr id="0" name=""/>
        <dsp:cNvSpPr/>
      </dsp:nvSpPr>
      <dsp:spPr>
        <a:xfrm>
          <a:off x="0" y="2255789"/>
          <a:ext cx="12191999" cy="0"/>
        </a:xfrm>
        <a:prstGeom prst="line">
          <a:avLst/>
        </a:prstGeom>
        <a:noFill/>
        <a:ln w="15875"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3247EF5-1EA6-4960-AA22-DC6F2DCCF19C}">
      <dsp:nvSpPr>
        <dsp:cNvPr id="0" name=""/>
        <dsp:cNvSpPr/>
      </dsp:nvSpPr>
      <dsp:spPr>
        <a:xfrm>
          <a:off x="0" y="1102438"/>
          <a:ext cx="12191999" cy="0"/>
        </a:xfrm>
        <a:prstGeom prst="line">
          <a:avLst/>
        </a:prstGeom>
        <a:noFill/>
        <a:ln w="15875"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2A9C203-AFA5-4C87-B92A-604C2621C15E}">
      <dsp:nvSpPr>
        <dsp:cNvPr id="0" name=""/>
        <dsp:cNvSpPr/>
      </dsp:nvSpPr>
      <dsp:spPr>
        <a:xfrm>
          <a:off x="3169919" y="4009"/>
          <a:ext cx="9022079" cy="10984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b" anchorCtr="0">
          <a:noAutofit/>
        </a:bodyPr>
        <a:lstStyle/>
        <a:p>
          <a:pPr marL="0" lvl="0" indent="0" algn="l" defTabSz="1244600" rtl="0">
            <a:lnSpc>
              <a:spcPct val="90000"/>
            </a:lnSpc>
            <a:spcBef>
              <a:spcPct val="0"/>
            </a:spcBef>
            <a:spcAft>
              <a:spcPct val="35000"/>
            </a:spcAft>
            <a:buNone/>
          </a:pPr>
          <a:r>
            <a:rPr lang="en-US" sz="2800" kern="1200">
              <a:latin typeface="Baskerville Old Face"/>
            </a:rPr>
            <a:t>SEE ATTACHMENT B: SAMPLE APPLICANT AND CERTIFICATION SHEET an added addendum will be provided on the website soon.</a:t>
          </a:r>
        </a:p>
      </dsp:txBody>
      <dsp:txXfrm>
        <a:off x="3169919" y="4009"/>
        <a:ext cx="9022079" cy="1098429"/>
      </dsp:txXfrm>
    </dsp:sp>
    <dsp:sp modelId="{BAD27F90-C0F1-4C7E-B6BB-7139463980E4}">
      <dsp:nvSpPr>
        <dsp:cNvPr id="0" name=""/>
        <dsp:cNvSpPr/>
      </dsp:nvSpPr>
      <dsp:spPr>
        <a:xfrm>
          <a:off x="0" y="4009"/>
          <a:ext cx="3169919" cy="1098429"/>
        </a:xfrm>
        <a:prstGeom prst="ellipse">
          <a:avLst/>
        </a:prstGeom>
        <a:solidFill>
          <a:schemeClr val="bg1">
            <a:lumMod val="95000"/>
          </a:schemeClr>
        </a:solidFill>
        <a:ln w="9525" cap="flat" cmpd="sng" algn="ctr">
          <a:solidFill>
            <a:schemeClr val="accent2">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txBody>
        <a:bodyPr spcFirstLastPara="0" vert="horz" wrap="square" lIns="34290" tIns="34290" rIns="34290" bIns="34290" numCol="1" spcCol="1270" anchor="ctr" anchorCtr="0">
          <a:noAutofit/>
        </a:bodyPr>
        <a:lstStyle/>
        <a:p>
          <a:pPr marL="0" lvl="0" indent="0" algn="ctr" defTabSz="800100" rtl="0">
            <a:lnSpc>
              <a:spcPct val="90000"/>
            </a:lnSpc>
            <a:spcBef>
              <a:spcPct val="0"/>
            </a:spcBef>
            <a:spcAft>
              <a:spcPct val="35000"/>
            </a:spcAft>
            <a:buNone/>
          </a:pPr>
          <a:r>
            <a:rPr lang="en-US" sz="1800" b="1" kern="1200">
              <a:latin typeface="Baskerville Old Face" panose="02020602080505020303" pitchFamily="18" charset="0"/>
            </a:rPr>
            <a:t> </a:t>
          </a:r>
          <a:r>
            <a:rPr lang="en-US" sz="2000" b="1" kern="1200">
              <a:latin typeface="Baskerville Old Face" panose="02020602080505020303" pitchFamily="18" charset="0"/>
            </a:rPr>
            <a:t>Task 1:  </a:t>
          </a:r>
          <a:r>
            <a:rPr lang="en-US" sz="2000" kern="1200">
              <a:latin typeface="Baskerville Old Face" panose="02020602080505020303" pitchFamily="18" charset="0"/>
            </a:rPr>
            <a:t>Applicant Information and Certification </a:t>
          </a:r>
        </a:p>
      </dsp:txBody>
      <dsp:txXfrm>
        <a:off x="464224" y="164870"/>
        <a:ext cx="2241471" cy="776707"/>
      </dsp:txXfrm>
    </dsp:sp>
    <dsp:sp modelId="{3534ED83-F92A-465B-B3F3-4684324F7A05}">
      <dsp:nvSpPr>
        <dsp:cNvPr id="0" name=""/>
        <dsp:cNvSpPr/>
      </dsp:nvSpPr>
      <dsp:spPr>
        <a:xfrm>
          <a:off x="3169919" y="1157360"/>
          <a:ext cx="9022079" cy="10984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b" anchorCtr="0">
          <a:noAutofit/>
        </a:bodyPr>
        <a:lstStyle/>
        <a:p>
          <a:pPr marL="0" lvl="0" indent="0" algn="l" defTabSz="1244600" rtl="0">
            <a:lnSpc>
              <a:spcPct val="90000"/>
            </a:lnSpc>
            <a:spcBef>
              <a:spcPct val="0"/>
            </a:spcBef>
            <a:spcAft>
              <a:spcPct val="35000"/>
            </a:spcAft>
            <a:buNone/>
          </a:pPr>
          <a:r>
            <a:rPr lang="en-US" sz="2800" kern="1200">
              <a:latin typeface="Baskerville Old Face"/>
            </a:rPr>
            <a:t>SEE ATTACHMENT H: SAMPLE APPLICATION NARRATIVE </a:t>
          </a:r>
          <a:r>
            <a:rPr lang="en-US" sz="2800" kern="1200">
              <a:solidFill>
                <a:srgbClr val="000000"/>
              </a:solidFill>
              <a:latin typeface="Calibri"/>
              <a:cs typeface="Calibri"/>
            </a:rPr>
            <a:t>SHEET an added addendum will be provided on the website soon.</a:t>
          </a:r>
          <a:r>
            <a:rPr lang="en-US" sz="2800" kern="1200">
              <a:latin typeface="Baskerville Old Face"/>
            </a:rPr>
            <a:t> </a:t>
          </a:r>
        </a:p>
      </dsp:txBody>
      <dsp:txXfrm>
        <a:off x="3169919" y="1157360"/>
        <a:ext cx="9022079" cy="1098429"/>
      </dsp:txXfrm>
    </dsp:sp>
    <dsp:sp modelId="{6D76413D-672A-4D75-8995-A5857A85EC4B}">
      <dsp:nvSpPr>
        <dsp:cNvPr id="0" name=""/>
        <dsp:cNvSpPr/>
      </dsp:nvSpPr>
      <dsp:spPr>
        <a:xfrm>
          <a:off x="0" y="1147617"/>
          <a:ext cx="3169919" cy="1098429"/>
        </a:xfrm>
        <a:prstGeom prst="ellipse">
          <a:avLst/>
        </a:prstGeom>
        <a:solidFill>
          <a:schemeClr val="bg1">
            <a:lumMod val="85000"/>
          </a:schemeClr>
        </a:solidFill>
        <a:ln w="9525" cap="flat" cmpd="sng" algn="ctr">
          <a:solidFill>
            <a:schemeClr val="accent2">
              <a:hueOff val="-1093548"/>
              <a:satOff val="-2105"/>
              <a:lumOff val="147"/>
              <a:alphaOff val="0"/>
            </a:schemeClr>
          </a:solidFill>
          <a:prstDash val="solid"/>
        </a:ln>
        <a:effectLst/>
      </dsp:spPr>
      <dsp:style>
        <a:lnRef idx="1">
          <a:scrgbClr r="0" g="0" b="0"/>
        </a:lnRef>
        <a:fillRef idx="2">
          <a:scrgbClr r="0" g="0" b="0"/>
        </a:fillRef>
        <a:effectRef idx="1">
          <a:scrgbClr r="0" g="0" b="0"/>
        </a:effectRef>
        <a:fontRef idx="minor">
          <a:schemeClr val="dk1"/>
        </a:fontRef>
      </dsp:style>
      <dsp:txBody>
        <a:bodyPr spcFirstLastPara="0" vert="horz" wrap="square" lIns="38100" tIns="38100" rIns="38100" bIns="38100" numCol="1" spcCol="1270" anchor="ctr" anchorCtr="0">
          <a:noAutofit/>
        </a:bodyPr>
        <a:lstStyle/>
        <a:p>
          <a:pPr marL="0" lvl="0" indent="0" algn="ctr" defTabSz="889000" rtl="0">
            <a:lnSpc>
              <a:spcPct val="90000"/>
            </a:lnSpc>
            <a:spcBef>
              <a:spcPct val="0"/>
            </a:spcBef>
            <a:spcAft>
              <a:spcPct val="35000"/>
            </a:spcAft>
            <a:buNone/>
          </a:pPr>
          <a:r>
            <a:rPr lang="en-US" sz="2000" b="1" kern="1200">
              <a:latin typeface="Baskerville Old Face" panose="02020602080505020303" pitchFamily="18" charset="0"/>
            </a:rPr>
            <a:t> Task 2: </a:t>
          </a:r>
          <a:r>
            <a:rPr lang="en-US" sz="2000" kern="1200">
              <a:latin typeface="Baskerville Old Face" panose="02020602080505020303" pitchFamily="18" charset="0"/>
            </a:rPr>
            <a:t>Application Narrative</a:t>
          </a:r>
        </a:p>
      </dsp:txBody>
      <dsp:txXfrm>
        <a:off x="464224" y="1308478"/>
        <a:ext cx="2241471" cy="776707"/>
      </dsp:txXfrm>
    </dsp:sp>
    <dsp:sp modelId="{6F9FED5D-EE89-4966-8AE9-1510F492CC14}">
      <dsp:nvSpPr>
        <dsp:cNvPr id="0" name=""/>
        <dsp:cNvSpPr/>
      </dsp:nvSpPr>
      <dsp:spPr>
        <a:xfrm>
          <a:off x="3169919" y="2310710"/>
          <a:ext cx="9022079" cy="10984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b" anchorCtr="0">
          <a:noAutofit/>
        </a:bodyPr>
        <a:lstStyle/>
        <a:p>
          <a:pPr marL="0" lvl="0" indent="0" algn="l" defTabSz="1244600" rtl="0">
            <a:lnSpc>
              <a:spcPct val="90000"/>
            </a:lnSpc>
            <a:spcBef>
              <a:spcPct val="0"/>
            </a:spcBef>
            <a:spcAft>
              <a:spcPct val="35000"/>
            </a:spcAft>
            <a:buNone/>
          </a:pPr>
          <a:r>
            <a:rPr lang="en-US" sz="2800" kern="1200">
              <a:latin typeface="Baskerville Old Face" panose="02020602080505020303" pitchFamily="18" charset="0"/>
            </a:rPr>
            <a:t>SEE ATTACHMENT E: SAMPLE BUDGET SHEET </a:t>
          </a:r>
          <a:endParaRPr lang="en-US" sz="6000" kern="1200"/>
        </a:p>
      </dsp:txBody>
      <dsp:txXfrm>
        <a:off x="3169919" y="2310710"/>
        <a:ext cx="9022079" cy="1098429"/>
      </dsp:txXfrm>
    </dsp:sp>
    <dsp:sp modelId="{29EAA13C-E78F-46A9-90E9-42C13DB4B107}">
      <dsp:nvSpPr>
        <dsp:cNvPr id="0" name=""/>
        <dsp:cNvSpPr/>
      </dsp:nvSpPr>
      <dsp:spPr>
        <a:xfrm>
          <a:off x="0" y="2310710"/>
          <a:ext cx="3169919" cy="1098429"/>
        </a:xfrm>
        <a:prstGeom prst="ellipse">
          <a:avLst/>
        </a:prstGeom>
        <a:solidFill>
          <a:schemeClr val="bg1">
            <a:lumMod val="75000"/>
          </a:schemeClr>
        </a:solidFill>
        <a:ln w="9525" cap="flat" cmpd="sng" algn="ctr">
          <a:solidFill>
            <a:schemeClr val="accent2">
              <a:hueOff val="-2187096"/>
              <a:satOff val="-4210"/>
              <a:lumOff val="294"/>
              <a:alphaOff val="0"/>
            </a:schemeClr>
          </a:solidFill>
          <a:prstDash val="solid"/>
        </a:ln>
        <a:effectLst/>
      </dsp:spPr>
      <dsp:style>
        <a:lnRef idx="1">
          <a:scrgbClr r="0" g="0" b="0"/>
        </a:lnRef>
        <a:fillRef idx="2">
          <a:scrgbClr r="0" g="0" b="0"/>
        </a:fillRef>
        <a:effectRef idx="1">
          <a:scrgbClr r="0" g="0" b="0"/>
        </a:effectRef>
        <a:fontRef idx="minor">
          <a:schemeClr val="dk1"/>
        </a:fontRef>
      </dsp:style>
      <dsp:txBody>
        <a:bodyPr spcFirstLastPara="0" vert="horz" wrap="square" lIns="38100" tIns="38100" rIns="38100" bIns="38100" numCol="1" spcCol="1270" anchor="ctr" anchorCtr="0">
          <a:noAutofit/>
        </a:bodyPr>
        <a:lstStyle/>
        <a:p>
          <a:pPr marL="0" lvl="0" indent="0" algn="ctr" defTabSz="889000" rtl="0">
            <a:lnSpc>
              <a:spcPct val="90000"/>
            </a:lnSpc>
            <a:spcBef>
              <a:spcPct val="0"/>
            </a:spcBef>
            <a:spcAft>
              <a:spcPct val="35000"/>
            </a:spcAft>
            <a:buNone/>
          </a:pPr>
          <a:r>
            <a:rPr lang="en-US" sz="2000" b="1" kern="1200">
              <a:latin typeface="Baskerville Old Face" panose="02020602080505020303" pitchFamily="18" charset="0"/>
            </a:rPr>
            <a:t>Task 3:</a:t>
          </a:r>
          <a:r>
            <a:rPr lang="en-US" sz="2000" kern="1200">
              <a:latin typeface="Baskerville Old Face" panose="02020602080505020303" pitchFamily="18" charset="0"/>
            </a:rPr>
            <a:t>  Budget Narrative</a:t>
          </a:r>
        </a:p>
      </dsp:txBody>
      <dsp:txXfrm>
        <a:off x="464224" y="2471571"/>
        <a:ext cx="2241471" cy="776707"/>
      </dsp:txXfrm>
    </dsp:sp>
    <dsp:sp modelId="{B04B506E-7C42-43A7-9719-83D4DA03D37A}">
      <dsp:nvSpPr>
        <dsp:cNvPr id="0" name=""/>
        <dsp:cNvSpPr/>
      </dsp:nvSpPr>
      <dsp:spPr>
        <a:xfrm>
          <a:off x="3169919" y="3464061"/>
          <a:ext cx="9022079" cy="10984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3825" tIns="123825" rIns="123825" bIns="123825" numCol="1" spcCol="1270" anchor="b" anchorCtr="0">
          <a:noAutofit/>
        </a:bodyPr>
        <a:lstStyle/>
        <a:p>
          <a:pPr marL="0" lvl="0" indent="0" algn="l" defTabSz="2889250" rtl="0">
            <a:lnSpc>
              <a:spcPct val="90000"/>
            </a:lnSpc>
            <a:spcBef>
              <a:spcPct val="0"/>
            </a:spcBef>
            <a:spcAft>
              <a:spcPct val="35000"/>
            </a:spcAft>
            <a:buNone/>
          </a:pPr>
          <a:r>
            <a:rPr lang="en-US" sz="6500" kern="1200"/>
            <a:t> </a:t>
          </a:r>
        </a:p>
      </dsp:txBody>
      <dsp:txXfrm>
        <a:off x="3169919" y="3464061"/>
        <a:ext cx="9022079" cy="1098429"/>
      </dsp:txXfrm>
    </dsp:sp>
    <dsp:sp modelId="{1456F1FB-01A5-454B-B6E9-14E668878528}">
      <dsp:nvSpPr>
        <dsp:cNvPr id="0" name=""/>
        <dsp:cNvSpPr/>
      </dsp:nvSpPr>
      <dsp:spPr>
        <a:xfrm>
          <a:off x="0" y="3464061"/>
          <a:ext cx="3169919" cy="1098429"/>
        </a:xfrm>
        <a:prstGeom prst="ellipse">
          <a:avLst/>
        </a:prstGeom>
        <a:solidFill>
          <a:schemeClr val="bg1">
            <a:lumMod val="65000"/>
          </a:schemeClr>
        </a:solidFill>
        <a:ln w="9525" cap="flat" cmpd="sng" algn="ctr">
          <a:solidFill>
            <a:schemeClr val="accent2">
              <a:hueOff val="-3280644"/>
              <a:satOff val="-6315"/>
              <a:lumOff val="441"/>
              <a:alphaOff val="0"/>
            </a:schemeClr>
          </a:solidFill>
          <a:prstDash val="solid"/>
        </a:ln>
        <a:effectLst/>
      </dsp:spPr>
      <dsp:style>
        <a:lnRef idx="1">
          <a:scrgbClr r="0" g="0" b="0"/>
        </a:lnRef>
        <a:fillRef idx="2">
          <a:scrgbClr r="0" g="0" b="0"/>
        </a:fillRef>
        <a:effectRef idx="1">
          <a:scrgbClr r="0" g="0" b="0"/>
        </a:effectRef>
        <a:fontRef idx="minor">
          <a:schemeClr val="dk1"/>
        </a:fontRef>
      </dsp:style>
      <dsp:txBody>
        <a:bodyPr spcFirstLastPara="0" vert="horz" wrap="square" lIns="38100" tIns="38100" rIns="38100" bIns="38100" numCol="1" spcCol="1270" anchor="ctr" anchorCtr="0">
          <a:noAutofit/>
        </a:bodyPr>
        <a:lstStyle/>
        <a:p>
          <a:pPr marL="0" lvl="0" indent="0" algn="ctr" defTabSz="889000" rtl="0">
            <a:lnSpc>
              <a:spcPct val="90000"/>
            </a:lnSpc>
            <a:spcBef>
              <a:spcPct val="0"/>
            </a:spcBef>
            <a:spcAft>
              <a:spcPct val="35000"/>
            </a:spcAft>
            <a:buNone/>
          </a:pPr>
          <a:r>
            <a:rPr lang="en-US" sz="2000" b="1" kern="1200">
              <a:latin typeface="Baskerville Old Face" panose="02020602080505020303" pitchFamily="18" charset="0"/>
            </a:rPr>
            <a:t>Task 4:</a:t>
          </a:r>
          <a:r>
            <a:rPr lang="en-US" sz="2000" kern="1200">
              <a:latin typeface="Baskerville Old Face" panose="02020602080505020303" pitchFamily="18" charset="0"/>
            </a:rPr>
            <a:t>  Review, Certify, and Submit</a:t>
          </a:r>
        </a:p>
      </dsp:txBody>
      <dsp:txXfrm>
        <a:off x="464224" y="3624922"/>
        <a:ext cx="2241471" cy="776707"/>
      </dsp:txXfrm>
    </dsp:sp>
    <dsp:sp modelId="{9C60C2B0-D8A8-4D7D-B796-05CF7C6A5455}">
      <dsp:nvSpPr>
        <dsp:cNvPr id="0" name=""/>
        <dsp:cNvSpPr/>
      </dsp:nvSpPr>
      <dsp:spPr>
        <a:xfrm>
          <a:off x="3169919" y="4617412"/>
          <a:ext cx="9022079" cy="10984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b" anchorCtr="0">
          <a:noAutofit/>
        </a:bodyPr>
        <a:lstStyle/>
        <a:p>
          <a:pPr marL="0" lvl="0" indent="0" algn="l" defTabSz="711200" rtl="0">
            <a:lnSpc>
              <a:spcPct val="90000"/>
            </a:lnSpc>
            <a:spcBef>
              <a:spcPct val="0"/>
            </a:spcBef>
            <a:spcAft>
              <a:spcPct val="35000"/>
            </a:spcAft>
            <a:buNone/>
          </a:pPr>
          <a:r>
            <a:rPr lang="en-US" sz="1600" kern="1200"/>
            <a:t>	</a:t>
          </a:r>
          <a:r>
            <a:rPr lang="en-US" sz="2000" kern="1200">
              <a:latin typeface="Baskerville Old Face" panose="02020602080505020303" pitchFamily="18" charset="0"/>
            </a:rPr>
            <a:t>Even if all 4 TASKS are “Marked as Complete“, </a:t>
          </a:r>
        </a:p>
        <a:p>
          <a:pPr marL="0" lvl="0" indent="0" algn="l" defTabSz="711200" rtl="0">
            <a:lnSpc>
              <a:spcPct val="90000"/>
            </a:lnSpc>
            <a:spcBef>
              <a:spcPct val="0"/>
            </a:spcBef>
            <a:spcAft>
              <a:spcPct val="35000"/>
            </a:spcAft>
            <a:buNone/>
          </a:pPr>
          <a:r>
            <a:rPr lang="en-US" sz="2000" kern="1200">
              <a:latin typeface="Baskerville Old Face" panose="02020602080505020303" pitchFamily="18" charset="0"/>
            </a:rPr>
            <a:t>	YOU HAVE </a:t>
          </a:r>
          <a:r>
            <a:rPr lang="en-US" sz="2000" u="sng" kern="1200">
              <a:latin typeface="Baskerville Old Face" panose="02020602080505020303" pitchFamily="18" charset="0"/>
            </a:rPr>
            <a:t>NOT</a:t>
          </a:r>
          <a:r>
            <a:rPr lang="en-US" sz="2000" kern="1200">
              <a:latin typeface="Baskerville Old Face" panose="02020602080505020303" pitchFamily="18" charset="0"/>
            </a:rPr>
            <a:t> SUBMITTED YOUR APPLICATION YET.  </a:t>
          </a:r>
        </a:p>
        <a:p>
          <a:pPr marL="0" lvl="0" indent="0" algn="l" defTabSz="711200" rtl="0">
            <a:lnSpc>
              <a:spcPct val="90000"/>
            </a:lnSpc>
            <a:spcBef>
              <a:spcPct val="0"/>
            </a:spcBef>
            <a:spcAft>
              <a:spcPct val="35000"/>
            </a:spcAft>
            <a:buNone/>
          </a:pPr>
          <a:r>
            <a:rPr lang="en-US" sz="2000" kern="1200">
              <a:latin typeface="Baskerville Old Face" panose="02020602080505020303" pitchFamily="18" charset="0"/>
            </a:rPr>
            <a:t>	You still must scroll to the upper left and click the "Submit" Button.  </a:t>
          </a:r>
        </a:p>
      </dsp:txBody>
      <dsp:txXfrm>
        <a:off x="3169919" y="4617412"/>
        <a:ext cx="9022079" cy="1098429"/>
      </dsp:txXfrm>
    </dsp:sp>
    <dsp:sp modelId="{0E5350F2-EA19-4826-8B73-5301B7412424}">
      <dsp:nvSpPr>
        <dsp:cNvPr id="0" name=""/>
        <dsp:cNvSpPr/>
      </dsp:nvSpPr>
      <dsp:spPr>
        <a:xfrm>
          <a:off x="0" y="4617412"/>
          <a:ext cx="3169919" cy="1098429"/>
        </a:xfrm>
        <a:prstGeom prst="ellipse">
          <a:avLst/>
        </a:prstGeom>
        <a:solidFill>
          <a:schemeClr val="bg1">
            <a:lumMod val="50000"/>
          </a:schemeClr>
        </a:solidFill>
        <a:ln w="9525" cap="flat" cmpd="sng" algn="ctr">
          <a:solidFill>
            <a:schemeClr val="accent2">
              <a:hueOff val="-4374192"/>
              <a:satOff val="-8420"/>
              <a:lumOff val="588"/>
              <a:alphaOff val="0"/>
            </a:schemeClr>
          </a:solidFill>
          <a:prstDash val="solid"/>
        </a:ln>
        <a:effectLst/>
      </dsp:spPr>
      <dsp:style>
        <a:lnRef idx="1">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marL="0" lvl="0" indent="0" algn="ctr" defTabSz="1244600" rtl="0">
            <a:lnSpc>
              <a:spcPct val="90000"/>
            </a:lnSpc>
            <a:spcBef>
              <a:spcPct val="0"/>
            </a:spcBef>
            <a:spcAft>
              <a:spcPct val="35000"/>
            </a:spcAft>
            <a:buNone/>
          </a:pPr>
          <a:r>
            <a:rPr lang="en-US" sz="2800" kern="1200">
              <a:latin typeface="Baskerville Old Face"/>
            </a:rPr>
            <a:t>SUBMIT   </a:t>
          </a:r>
        </a:p>
      </dsp:txBody>
      <dsp:txXfrm>
        <a:off x="464224" y="4778273"/>
        <a:ext cx="2241471" cy="77670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ECDF71-5996-4C08-9C71-473BABB71927}">
      <dsp:nvSpPr>
        <dsp:cNvPr id="0" name=""/>
        <dsp:cNvSpPr/>
      </dsp:nvSpPr>
      <dsp:spPr>
        <a:xfrm>
          <a:off x="1822708" y="13583"/>
          <a:ext cx="4966862" cy="4966862"/>
        </a:xfrm>
        <a:prstGeom prst="ellipse">
          <a:avLst/>
        </a:prstGeom>
        <a:solidFill>
          <a:schemeClr val="bg1">
            <a:lumMod val="50000"/>
            <a:alpha val="5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1778000" rtl="0">
            <a:lnSpc>
              <a:spcPct val="90000"/>
            </a:lnSpc>
            <a:spcBef>
              <a:spcPct val="0"/>
            </a:spcBef>
            <a:spcAft>
              <a:spcPct val="35000"/>
            </a:spcAft>
            <a:buNone/>
          </a:pPr>
          <a:r>
            <a:rPr lang="en-US" sz="4000" kern="1200">
              <a:latin typeface="Baskerville Old Face" panose="02020602080505020303" pitchFamily="18" charset="0"/>
            </a:rPr>
            <a:t>Read Section RFA 2.2 Definitions</a:t>
          </a:r>
        </a:p>
        <a:p>
          <a:pPr marL="0" lvl="0" indent="0" algn="ctr" defTabSz="1778000" rtl="0">
            <a:lnSpc>
              <a:spcPct val="90000"/>
            </a:lnSpc>
            <a:spcBef>
              <a:spcPct val="0"/>
            </a:spcBef>
            <a:spcAft>
              <a:spcPct val="35000"/>
            </a:spcAft>
            <a:buNone/>
          </a:pPr>
          <a:r>
            <a:rPr lang="en-US" sz="4000" kern="1200">
              <a:latin typeface="Baskerville Old Face" panose="02020602080505020303" pitchFamily="18" charset="0"/>
            </a:rPr>
            <a:t>  </a:t>
          </a:r>
        </a:p>
      </dsp:txBody>
      <dsp:txXfrm>
        <a:off x="2516279" y="599283"/>
        <a:ext cx="2863776" cy="3795462"/>
      </dsp:txXfrm>
    </dsp:sp>
    <dsp:sp modelId="{F9C16E33-B464-4F6B-811E-B6A2B56B7F6D}">
      <dsp:nvSpPr>
        <dsp:cNvPr id="0" name=""/>
        <dsp:cNvSpPr/>
      </dsp:nvSpPr>
      <dsp:spPr>
        <a:xfrm>
          <a:off x="5402429" y="13583"/>
          <a:ext cx="4966862" cy="4966862"/>
        </a:xfrm>
        <a:prstGeom prst="ellipse">
          <a:avLst/>
        </a:prstGeom>
        <a:solidFill>
          <a:schemeClr val="bg1">
            <a:lumMod val="85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1778000" rtl="0">
            <a:lnSpc>
              <a:spcPct val="90000"/>
            </a:lnSpc>
            <a:spcBef>
              <a:spcPct val="0"/>
            </a:spcBef>
            <a:spcAft>
              <a:spcPct val="35000"/>
            </a:spcAft>
            <a:buNone/>
          </a:pPr>
          <a:r>
            <a:rPr lang="en-US" sz="4000" kern="1200">
              <a:latin typeface="Baskerville Old Face" panose="02020602080505020303" pitchFamily="18" charset="0"/>
            </a:rPr>
            <a:t>Read RFA Body and All Attachments Carefully.</a:t>
          </a:r>
        </a:p>
      </dsp:txBody>
      <dsp:txXfrm>
        <a:off x="6811944" y="599283"/>
        <a:ext cx="2863776" cy="3795462"/>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a:t>Click to edit Master title style</a:t>
            </a:r>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48A87A34-81AB-432B-8DAE-1953F412C126}" type="datetimeFigureOut">
              <a:rPr lang="en-US" dirty="0"/>
              <a:t>6/10/2024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6/10/2024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a:t>Click to edit Master title style</a:t>
            </a:r>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6/10/2024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6/10/2024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a:t>Click to edit Master title style</a:t>
            </a:r>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6/10/2024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a:t>Click to edit Master title style</a:t>
            </a:r>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6/10/2024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a:t>Click to edit Master title style</a:t>
            </a:r>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6/10/2024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8A87A34-81AB-432B-8DAE-1953F412C126}" type="datetimeFigureOut">
              <a:rPr lang="en-US" dirty="0"/>
              <a:t>6/10/2024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a:t>Click to edit Master title style</a:t>
            </a:r>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8A87A34-81AB-432B-8DAE-1953F412C126}" type="datetimeFigureOut">
              <a:rPr lang="en-US" dirty="0"/>
              <a:t>6/10/2024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p>
        </p:txBody>
      </p:sp>
      <p:sp>
        <p:nvSpPr>
          <p:cNvPr id="12" name="Content Placeholder 2"/>
          <p:cNvSpPr>
            <a:spLocks noGrp="1"/>
          </p:cNvSpPr>
          <p:nvPr>
            <p:ph sz="quarter" idx="13"/>
          </p:nvPr>
        </p:nvSpPr>
        <p:spPr>
          <a:xfrm>
            <a:off x="913774" y="2367092"/>
            <a:ext cx="103638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8A87A34-81AB-432B-8DAE-1953F412C126}" type="datetimeFigureOut">
              <a:rPr lang="en-US" dirty="0"/>
              <a:t>6/10/2024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a:t>Click to edit Master title style</a:t>
            </a:r>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6/10/2024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p>
        </p:txBody>
      </p:sp>
      <p:sp>
        <p:nvSpPr>
          <p:cNvPr id="12" name="Content Placeholder 2"/>
          <p:cNvSpPr>
            <a:spLocks noGrp="1"/>
          </p:cNvSpPr>
          <p:nvPr>
            <p:ph sz="quarter" idx="13"/>
          </p:nvPr>
        </p:nvSpPr>
        <p:spPr>
          <a:xfrm>
            <a:off x="913774" y="2367092"/>
            <a:ext cx="51060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3"/>
          <p:cNvSpPr>
            <a:spLocks noGrp="1"/>
          </p:cNvSpPr>
          <p:nvPr>
            <p:ph sz="quarter" idx="14"/>
          </p:nvPr>
        </p:nvSpPr>
        <p:spPr>
          <a:xfrm>
            <a:off x="6172200" y="2367092"/>
            <a:ext cx="5105400"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8A87A34-81AB-432B-8DAE-1953F412C126}" type="datetimeFigureOut">
              <a:rPr lang="en-US" dirty="0"/>
              <a:t>6/10/2024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8A87A34-81AB-432B-8DAE-1953F412C126}" type="datetimeFigureOut">
              <a:rPr lang="en-US" dirty="0"/>
              <a:t>6/10/2024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8A87A34-81AB-432B-8DAE-1953F412C126}" type="datetimeFigureOut">
              <a:rPr lang="en-US" dirty="0"/>
              <a:t>6/10/2024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dirty="0"/>
              <a:t>6/10/2024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a:t>Click to edit Master title style</a:t>
            </a:r>
          </a:p>
        </p:txBody>
      </p:sp>
      <p:sp>
        <p:nvSpPr>
          <p:cNvPr id="10" name="Content Placeholder 2"/>
          <p:cNvSpPr>
            <a:spLocks noGrp="1"/>
          </p:cNvSpPr>
          <p:nvPr>
            <p:ph sz="quarter" idx="13"/>
          </p:nvPr>
        </p:nvSpPr>
        <p:spPr>
          <a:xfrm>
            <a:off x="5078062" y="609600"/>
            <a:ext cx="6200163" cy="51815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6/10/2024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a:t>Click to edit Master title style</a:t>
            </a:r>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6/10/2024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dirty="0"/>
              <a:pPr/>
              <a:t>6/10/2024</a:t>
            </a:fld>
            <a:endParaRPr lang="en-US"/>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dirty="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6.png"/><Relationship Id="rId2" Type="http://schemas.openxmlformats.org/officeDocument/2006/relationships/image" Target="../media/image4.jpeg"/><Relationship Id="rId1" Type="http://schemas.openxmlformats.org/officeDocument/2006/relationships/slideLayout" Target="../slideLayouts/slideLayout6.xml"/><Relationship Id="rId6" Type="http://schemas.openxmlformats.org/officeDocument/2006/relationships/image" Target="../media/image2.png"/><Relationship Id="rId5" Type="http://schemas.openxmlformats.org/officeDocument/2006/relationships/image" Target="../media/image5.jpe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8.png"/><Relationship Id="rId2" Type="http://schemas.openxmlformats.org/officeDocument/2006/relationships/image" Target="../media/image4.jpeg"/><Relationship Id="rId1" Type="http://schemas.openxmlformats.org/officeDocument/2006/relationships/slideLayout" Target="../slideLayouts/slideLayout6.xml"/><Relationship Id="rId6" Type="http://schemas.openxmlformats.org/officeDocument/2006/relationships/image" Target="../media/image2.png"/><Relationship Id="rId5" Type="http://schemas.openxmlformats.org/officeDocument/2006/relationships/image" Target="../media/image5.jpeg"/><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4.jpeg"/><Relationship Id="rId1" Type="http://schemas.openxmlformats.org/officeDocument/2006/relationships/slideLayout" Target="../slideLayouts/slideLayout6.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image" Target="../media/image4.jpeg"/><Relationship Id="rId1" Type="http://schemas.openxmlformats.org/officeDocument/2006/relationships/slideLayout" Target="../slideLayouts/slideLayout6.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image" Target="../media/image4.jpeg"/><Relationship Id="rId1" Type="http://schemas.openxmlformats.org/officeDocument/2006/relationships/slideLayout" Target="../slideLayouts/slideLayout6.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8" Type="http://schemas.openxmlformats.org/officeDocument/2006/relationships/hyperlink" Target="https://www.oregon.gov/youthdevelopmentdivision" TargetMode="External"/><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4.jpeg"/><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4.jpeg"/><Relationship Id="rId1" Type="http://schemas.openxmlformats.org/officeDocument/2006/relationships/slideLayout" Target="../slideLayouts/slideLayout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4.jpeg"/><Relationship Id="rId1" Type="http://schemas.openxmlformats.org/officeDocument/2006/relationships/slideLayout" Target="../slideLayouts/slideLayout3.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a:blip r:embed="rId2">
            <a:alphaModFix amt="50000"/>
          </a:blip>
          <a:tile tx="0" ty="0" sx="100000" sy="100000" flip="none" algn="tl"/>
        </a:blipFill>
        <a:effectLst/>
      </p:bgPr>
    </p:bg>
    <p:spTree>
      <p:nvGrpSpPr>
        <p:cNvPr id="1" name=""/>
        <p:cNvGrpSpPr/>
        <p:nvPr/>
      </p:nvGrpSpPr>
      <p:grpSpPr>
        <a:xfrm>
          <a:off x="0" y="0"/>
          <a:ext cx="0" cy="0"/>
          <a:chOff x="0" y="0"/>
          <a:chExt cx="0" cy="0"/>
        </a:xfrm>
      </p:grpSpPr>
      <p:pic>
        <p:nvPicPr>
          <p:cNvPr id="23" name="Picture 2">
            <a:extLst>
              <a:ext uri="{FF2B5EF4-FFF2-40B4-BE49-F238E27FC236}">
                <a16:creationId xmlns:a16="http://schemas.microsoft.com/office/drawing/2014/main" id="{22790EC5-ACA7-4536-8066-B60199F3C6D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24">
            <a:extLst>
              <a:ext uri="{FF2B5EF4-FFF2-40B4-BE49-F238E27FC236}">
                <a16:creationId xmlns:a16="http://schemas.microsoft.com/office/drawing/2014/main" id="{5F86BEAF-FD24-4827-AD37-6785EBC9C2A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useBgFill="1">
        <p:nvSpPr>
          <p:cNvPr id="27" name="Rectangle 26">
            <a:extLst>
              <a:ext uri="{FF2B5EF4-FFF2-40B4-BE49-F238E27FC236}">
                <a16:creationId xmlns:a16="http://schemas.microsoft.com/office/drawing/2014/main" id="{C08B58CE-A486-4D86-A04C-CEBEC0C6EB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9" name="Picture 2">
            <a:extLst>
              <a:ext uri="{FF2B5EF4-FFF2-40B4-BE49-F238E27FC236}">
                <a16:creationId xmlns:a16="http://schemas.microsoft.com/office/drawing/2014/main" id="{7EF397AE-0609-4FFB-A98F-ECD05F0EF2C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descr="Pen placed on top of a signature line">
            <a:extLst>
              <a:ext uri="{FF2B5EF4-FFF2-40B4-BE49-F238E27FC236}">
                <a16:creationId xmlns:a16="http://schemas.microsoft.com/office/drawing/2014/main" id="{4202DC6C-76E4-9FAB-03DE-8843694D5CD8}"/>
              </a:ext>
            </a:extLst>
          </p:cNvPr>
          <p:cNvPicPr>
            <a:picLocks noChangeAspect="1"/>
          </p:cNvPicPr>
          <p:nvPr/>
        </p:nvPicPr>
        <p:blipFill rotWithShape="1">
          <a:blip r:embed="rId5">
            <a:duotone>
              <a:schemeClr val="bg2">
                <a:shade val="45000"/>
                <a:satMod val="135000"/>
              </a:schemeClr>
              <a:prstClr val="white"/>
            </a:duotone>
            <a:alphaModFix amt="25000"/>
          </a:blip>
          <a:srcRect b="15730"/>
          <a:stretch/>
        </p:blipFill>
        <p:spPr>
          <a:xfrm>
            <a:off x="1" y="-1"/>
            <a:ext cx="12192000" cy="6858001"/>
          </a:xfrm>
          <a:prstGeom prst="rect">
            <a:avLst/>
          </a:prstGeom>
        </p:spPr>
      </p:pic>
      <p:pic>
        <p:nvPicPr>
          <p:cNvPr id="31" name="Picture 30">
            <a:extLst>
              <a:ext uri="{FF2B5EF4-FFF2-40B4-BE49-F238E27FC236}">
                <a16:creationId xmlns:a16="http://schemas.microsoft.com/office/drawing/2014/main" id="{FF0509A6-53B5-44A9-B59C-1D9C4DD3C2A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6">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D169DF1D-B25F-BF8D-C5AD-62E51990F137}"/>
              </a:ext>
            </a:extLst>
          </p:cNvPr>
          <p:cNvSpPr>
            <a:spLocks noGrp="1"/>
          </p:cNvSpPr>
          <p:nvPr>
            <p:ph type="title"/>
          </p:nvPr>
        </p:nvSpPr>
        <p:spPr>
          <a:xfrm>
            <a:off x="913775" y="1399114"/>
            <a:ext cx="10364451" cy="1448544"/>
          </a:xfrm>
        </p:spPr>
        <p:txBody>
          <a:bodyPr vert="horz" lIns="91440" tIns="45720" rIns="91440" bIns="45720" rtlCol="0" anchor="ctr">
            <a:noAutofit/>
          </a:bodyPr>
          <a:lstStyle/>
          <a:p>
            <a:r>
              <a:rPr lang="en-US" sz="4000" cap="none">
                <a:solidFill>
                  <a:schemeClr val="tx2">
                    <a:lumMod val="50000"/>
                  </a:schemeClr>
                </a:solidFill>
                <a:latin typeface="Baskerville Old Face" panose="02020602080505020303" pitchFamily="18" charset="0"/>
              </a:rPr>
              <a:t>FY2021 – FY2022 JJDP Title II Formula Grants</a:t>
            </a:r>
            <a:br>
              <a:rPr lang="en-US" sz="4000" cap="none">
                <a:solidFill>
                  <a:schemeClr val="tx2">
                    <a:lumMod val="50000"/>
                  </a:schemeClr>
                </a:solidFill>
                <a:latin typeface="Baskerville Old Face" panose="02020602080505020303" pitchFamily="18" charset="0"/>
              </a:rPr>
            </a:br>
            <a:r>
              <a:rPr lang="en-US" sz="4000" cap="none">
                <a:solidFill>
                  <a:schemeClr val="tx2">
                    <a:lumMod val="50000"/>
                  </a:schemeClr>
                </a:solidFill>
                <a:latin typeface="Baskerville Old Face" panose="02020602080505020303" pitchFamily="18" charset="0"/>
              </a:rPr>
              <a:t>Request for Applications (RFA) </a:t>
            </a:r>
            <a:br>
              <a:rPr lang="en-US" sz="4000" cap="none">
                <a:solidFill>
                  <a:schemeClr val="tx2">
                    <a:lumMod val="50000"/>
                  </a:schemeClr>
                </a:solidFill>
                <a:latin typeface="Baskerville Old Face" panose="02020602080505020303" pitchFamily="18" charset="0"/>
              </a:rPr>
            </a:br>
            <a:r>
              <a:rPr lang="en-US" sz="4000" cap="none">
                <a:solidFill>
                  <a:schemeClr val="tx2">
                    <a:lumMod val="50000"/>
                  </a:schemeClr>
                </a:solidFill>
                <a:latin typeface="Baskerville Old Face" panose="02020602080505020303" pitchFamily="18" charset="0"/>
              </a:rPr>
              <a:t>Pre-Application Information </a:t>
            </a:r>
            <a:r>
              <a:rPr lang="en-US" sz="4000" cap="none">
                <a:solidFill>
                  <a:schemeClr val="tx2">
                    <a:lumMod val="50000"/>
                  </a:schemeClr>
                </a:solidFill>
                <a:latin typeface="Baskerville Old Face" panose="02020602080505020303" pitchFamily="18" charset="0"/>
                <a:ea typeface="ADLaM Display" panose="020F0502020204030204" pitchFamily="2" charset="0"/>
                <a:cs typeface="ADLaM Display" panose="020F0502020204030204" pitchFamily="2" charset="0"/>
              </a:rPr>
              <a:t>Session</a:t>
            </a:r>
            <a:endParaRPr lang="en-US" sz="4000">
              <a:solidFill>
                <a:schemeClr val="tx2">
                  <a:lumMod val="50000"/>
                </a:schemeClr>
              </a:solidFill>
              <a:latin typeface="Baskerville Old Face" panose="02020602080505020303" pitchFamily="18" charset="0"/>
            </a:endParaRPr>
          </a:p>
        </p:txBody>
      </p:sp>
      <p:sp>
        <p:nvSpPr>
          <p:cNvPr id="4" name="TextBox 3">
            <a:extLst>
              <a:ext uri="{FF2B5EF4-FFF2-40B4-BE49-F238E27FC236}">
                <a16:creationId xmlns:a16="http://schemas.microsoft.com/office/drawing/2014/main" id="{56A805F3-DC6B-BA08-1A73-4E03FE56CF96}"/>
              </a:ext>
            </a:extLst>
          </p:cNvPr>
          <p:cNvSpPr txBox="1"/>
          <p:nvPr/>
        </p:nvSpPr>
        <p:spPr>
          <a:xfrm>
            <a:off x="913774" y="2367092"/>
            <a:ext cx="10363826" cy="3424107"/>
          </a:xfrm>
          <a:prstGeom prst="rect">
            <a:avLst/>
          </a:prstGeom>
        </p:spPr>
        <p:txBody>
          <a:bodyPr vert="horz" lIns="91440" tIns="45720" rIns="91440" bIns="45720" rtlCol="0">
            <a:normAutofit/>
          </a:bodyPr>
          <a:lstStyle/>
          <a:p>
            <a:pPr algn="l" rtl="0" fontAlgn="base"/>
            <a:endParaRPr lang="en-US" sz="3600" b="0" i="0">
              <a:solidFill>
                <a:schemeClr val="tx2">
                  <a:lumMod val="50000"/>
                </a:schemeClr>
              </a:solidFill>
              <a:effectLst/>
              <a:highlight>
                <a:srgbClr val="F5F5F5"/>
              </a:highlight>
              <a:latin typeface="Baskerville Old Face" panose="02020602080505020303" pitchFamily="18" charset="0"/>
            </a:endParaRPr>
          </a:p>
        </p:txBody>
      </p:sp>
      <p:sp>
        <p:nvSpPr>
          <p:cNvPr id="3" name="Freeform: Shape 2">
            <a:extLst>
              <a:ext uri="{FF2B5EF4-FFF2-40B4-BE49-F238E27FC236}">
                <a16:creationId xmlns:a16="http://schemas.microsoft.com/office/drawing/2014/main" id="{79B478CE-8752-8F6E-1131-5AD2ACAA819B}"/>
              </a:ext>
            </a:extLst>
          </p:cNvPr>
          <p:cNvSpPr/>
          <p:nvPr/>
        </p:nvSpPr>
        <p:spPr>
          <a:xfrm>
            <a:off x="7653160" y="4469363"/>
            <a:ext cx="3963452" cy="1979061"/>
          </a:xfrm>
          <a:custGeom>
            <a:avLst/>
            <a:gdLst>
              <a:gd name="connsiteX0" fmla="*/ 0 w 3682060"/>
              <a:gd name="connsiteY0" fmla="*/ 0 h 2209236"/>
              <a:gd name="connsiteX1" fmla="*/ 3682060 w 3682060"/>
              <a:gd name="connsiteY1" fmla="*/ 0 h 2209236"/>
              <a:gd name="connsiteX2" fmla="*/ 3682060 w 3682060"/>
              <a:gd name="connsiteY2" fmla="*/ 2209236 h 2209236"/>
              <a:gd name="connsiteX3" fmla="*/ 0 w 3682060"/>
              <a:gd name="connsiteY3" fmla="*/ 2209236 h 2209236"/>
              <a:gd name="connsiteX4" fmla="*/ 0 w 3682060"/>
              <a:gd name="connsiteY4" fmla="*/ 0 h 22092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82060" h="2209236">
                <a:moveTo>
                  <a:pt x="0" y="0"/>
                </a:moveTo>
                <a:lnTo>
                  <a:pt x="3682060" y="0"/>
                </a:lnTo>
                <a:lnTo>
                  <a:pt x="3682060" y="2209236"/>
                </a:lnTo>
                <a:lnTo>
                  <a:pt x="0" y="2209236"/>
                </a:lnTo>
                <a:lnTo>
                  <a:pt x="0" y="0"/>
                </a:lnTo>
                <a:close/>
              </a:path>
            </a:pathLst>
          </a:custGeom>
          <a:solidFill>
            <a:schemeClr val="bg1">
              <a:lumMod val="50000"/>
              <a:alpha val="50000"/>
            </a:schemeClr>
          </a:solidFill>
          <a:ln>
            <a:noFill/>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p:spPr>
        <p:style>
          <a:lnRef idx="2">
            <a:schemeClr val="lt1">
              <a:hueOff val="0"/>
              <a:satOff val="0"/>
              <a:lumOff val="0"/>
              <a:alphaOff val="0"/>
            </a:schemeClr>
          </a:lnRef>
          <a:fillRef idx="1">
            <a:scrgbClr r="0" g="0" b="0"/>
          </a:fillRef>
          <a:effectRef idx="0">
            <a:schemeClr val="accent4">
              <a:hueOff val="0"/>
              <a:satOff val="0"/>
              <a:lumOff val="0"/>
              <a:alphaOff val="0"/>
            </a:schemeClr>
          </a:effectRef>
          <a:fontRef idx="minor">
            <a:schemeClr val="lt1"/>
          </a:fontRef>
        </p:style>
        <p:txBody>
          <a:bodyPr spcFirstLastPara="0" vert="horz" wrap="square" lIns="91440" tIns="91440" rIns="91440" bIns="91440" numCol="1" spcCol="1270" anchor="ctr" anchorCtr="0">
            <a:noAutofit/>
          </a:bodyPr>
          <a:lstStyle/>
          <a:p>
            <a:pPr marL="0" lvl="0" indent="0" algn="ctr" defTabSz="1066800" rtl="0">
              <a:lnSpc>
                <a:spcPct val="90000"/>
              </a:lnSpc>
              <a:spcBef>
                <a:spcPct val="0"/>
              </a:spcBef>
              <a:spcAft>
                <a:spcPct val="35000"/>
              </a:spcAft>
              <a:buNone/>
            </a:pPr>
            <a:r>
              <a:rPr lang="en-US" sz="2800" kern="1200">
                <a:solidFill>
                  <a:schemeClr val="tx2">
                    <a:lumMod val="50000"/>
                  </a:schemeClr>
                </a:solidFill>
                <a:latin typeface="Baskerville Old Face" panose="02020602080505020303" pitchFamily="18" charset="0"/>
              </a:rPr>
              <a:t>Enter your questions into the </a:t>
            </a:r>
            <a:r>
              <a:rPr lang="en-US" sz="2800" u="sng">
                <a:solidFill>
                  <a:schemeClr val="tx2">
                    <a:lumMod val="50000"/>
                  </a:schemeClr>
                </a:solidFill>
                <a:latin typeface="Baskerville Old Face" panose="02020602080505020303" pitchFamily="18" charset="0"/>
              </a:rPr>
              <a:t>Z</a:t>
            </a:r>
            <a:r>
              <a:rPr lang="en-US" sz="2800" u="sng" kern="1200">
                <a:solidFill>
                  <a:schemeClr val="tx2">
                    <a:lumMod val="50000"/>
                  </a:schemeClr>
                </a:solidFill>
                <a:latin typeface="Baskerville Old Face" panose="02020602080505020303" pitchFamily="18" charset="0"/>
              </a:rPr>
              <a:t>oom chat</a:t>
            </a:r>
            <a:r>
              <a:rPr lang="en-US" sz="2800" kern="1200">
                <a:solidFill>
                  <a:schemeClr val="tx2">
                    <a:lumMod val="50000"/>
                  </a:schemeClr>
                </a:solidFill>
                <a:latin typeface="Baskerville Old Face" panose="02020602080505020303" pitchFamily="18" charset="0"/>
              </a:rPr>
              <a:t>. Questions will be monitored.</a:t>
            </a:r>
          </a:p>
        </p:txBody>
      </p:sp>
      <p:sp>
        <p:nvSpPr>
          <p:cNvPr id="5" name="Freeform: Shape 4">
            <a:extLst>
              <a:ext uri="{FF2B5EF4-FFF2-40B4-BE49-F238E27FC236}">
                <a16:creationId xmlns:a16="http://schemas.microsoft.com/office/drawing/2014/main" id="{6BE47823-FB43-F63F-4CC9-0EFBBD71C83C}"/>
              </a:ext>
            </a:extLst>
          </p:cNvPr>
          <p:cNvSpPr/>
          <p:nvPr/>
        </p:nvSpPr>
        <p:spPr>
          <a:xfrm>
            <a:off x="3794892" y="4377600"/>
            <a:ext cx="3655662" cy="2070825"/>
          </a:xfrm>
          <a:custGeom>
            <a:avLst/>
            <a:gdLst>
              <a:gd name="connsiteX0" fmla="*/ 0 w 3682060"/>
              <a:gd name="connsiteY0" fmla="*/ 0 h 2209236"/>
              <a:gd name="connsiteX1" fmla="*/ 3682060 w 3682060"/>
              <a:gd name="connsiteY1" fmla="*/ 0 h 2209236"/>
              <a:gd name="connsiteX2" fmla="*/ 3682060 w 3682060"/>
              <a:gd name="connsiteY2" fmla="*/ 2209236 h 2209236"/>
              <a:gd name="connsiteX3" fmla="*/ 0 w 3682060"/>
              <a:gd name="connsiteY3" fmla="*/ 2209236 h 2209236"/>
              <a:gd name="connsiteX4" fmla="*/ 0 w 3682060"/>
              <a:gd name="connsiteY4" fmla="*/ 0 h 22092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82060" h="2209236">
                <a:moveTo>
                  <a:pt x="0" y="0"/>
                </a:moveTo>
                <a:lnTo>
                  <a:pt x="3682060" y="0"/>
                </a:lnTo>
                <a:lnTo>
                  <a:pt x="3682060" y="2209236"/>
                </a:lnTo>
                <a:lnTo>
                  <a:pt x="0" y="2209236"/>
                </a:lnTo>
                <a:lnTo>
                  <a:pt x="0" y="0"/>
                </a:lnTo>
                <a:close/>
              </a:path>
            </a:pathLst>
          </a:custGeom>
          <a:solidFill>
            <a:schemeClr val="bg1">
              <a:lumMod val="65000"/>
              <a:alpha val="50000"/>
            </a:schemeClr>
          </a:solidFill>
          <a:ln>
            <a:noFill/>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p:spPr>
        <p:style>
          <a:lnRef idx="2">
            <a:schemeClr val="lt1">
              <a:hueOff val="0"/>
              <a:satOff val="0"/>
              <a:lumOff val="0"/>
              <a:alphaOff val="0"/>
            </a:schemeClr>
          </a:lnRef>
          <a:fillRef idx="1">
            <a:scrgbClr r="0" g="0" b="0"/>
          </a:fillRef>
          <a:effectRef idx="0">
            <a:schemeClr val="accent3">
              <a:hueOff val="0"/>
              <a:satOff val="0"/>
              <a:lumOff val="0"/>
              <a:alphaOff val="0"/>
            </a:schemeClr>
          </a:effectRef>
          <a:fontRef idx="minor">
            <a:schemeClr val="lt1"/>
          </a:fontRef>
        </p:style>
        <p:txBody>
          <a:bodyPr spcFirstLastPara="0" vert="horz" wrap="square" lIns="91440" tIns="91440" rIns="91440" bIns="91440" numCol="1" spcCol="1270" anchor="ctr" anchorCtr="0">
            <a:noAutofit/>
          </a:bodyPr>
          <a:lstStyle/>
          <a:p>
            <a:pPr marL="0" lvl="0" indent="0" algn="ctr" defTabSz="1066800" rtl="0">
              <a:lnSpc>
                <a:spcPct val="90000"/>
              </a:lnSpc>
              <a:spcBef>
                <a:spcPct val="0"/>
              </a:spcBef>
              <a:spcAft>
                <a:spcPct val="35000"/>
              </a:spcAft>
              <a:buNone/>
            </a:pPr>
            <a:r>
              <a:rPr lang="en-US" sz="2800" kern="1200">
                <a:solidFill>
                  <a:schemeClr val="tx2">
                    <a:lumMod val="50000"/>
                  </a:schemeClr>
                </a:solidFill>
                <a:latin typeface="Baskerville Old Face" panose="02020602080505020303" pitchFamily="18" charset="0"/>
              </a:rPr>
              <a:t>The presentation is being recorded and will be posted online.   </a:t>
            </a:r>
            <a:r>
              <a:rPr lang="en-US" sz="2400" kern="1200">
                <a:latin typeface="Baskerville Old Face" panose="02020602080505020303" pitchFamily="18" charset="0"/>
              </a:rPr>
              <a:t>​</a:t>
            </a:r>
          </a:p>
        </p:txBody>
      </p:sp>
      <p:sp>
        <p:nvSpPr>
          <p:cNvPr id="7" name="Content Placeholder 5">
            <a:extLst>
              <a:ext uri="{FF2B5EF4-FFF2-40B4-BE49-F238E27FC236}">
                <a16:creationId xmlns:a16="http://schemas.microsoft.com/office/drawing/2014/main" id="{C20D806E-C61F-64AB-C71F-4404E6C026CC}"/>
              </a:ext>
            </a:extLst>
          </p:cNvPr>
          <p:cNvSpPr txBox="1">
            <a:spLocks/>
          </p:cNvSpPr>
          <p:nvPr/>
        </p:nvSpPr>
        <p:spPr>
          <a:xfrm>
            <a:off x="316233" y="4377601"/>
            <a:ext cx="3276053" cy="1961056"/>
          </a:xfrm>
          <a:custGeom>
            <a:avLst/>
            <a:gdLst>
              <a:gd name="connsiteX0" fmla="*/ 0 w 3682060"/>
              <a:gd name="connsiteY0" fmla="*/ 0 h 2209236"/>
              <a:gd name="connsiteX1" fmla="*/ 3682060 w 3682060"/>
              <a:gd name="connsiteY1" fmla="*/ 0 h 2209236"/>
              <a:gd name="connsiteX2" fmla="*/ 3682060 w 3682060"/>
              <a:gd name="connsiteY2" fmla="*/ 2209236 h 2209236"/>
              <a:gd name="connsiteX3" fmla="*/ 0 w 3682060"/>
              <a:gd name="connsiteY3" fmla="*/ 2209236 h 2209236"/>
              <a:gd name="connsiteX4" fmla="*/ 0 w 3682060"/>
              <a:gd name="connsiteY4" fmla="*/ 0 h 22092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82060" h="2209236">
                <a:moveTo>
                  <a:pt x="0" y="0"/>
                </a:moveTo>
                <a:lnTo>
                  <a:pt x="3682060" y="0"/>
                </a:lnTo>
                <a:lnTo>
                  <a:pt x="3682060" y="2209236"/>
                </a:lnTo>
                <a:lnTo>
                  <a:pt x="0" y="2209236"/>
                </a:lnTo>
                <a:lnTo>
                  <a:pt x="0" y="0"/>
                </a:lnTo>
                <a:close/>
              </a:path>
            </a:pathLst>
          </a:custGeom>
          <a:solidFill>
            <a:schemeClr val="bg1">
              <a:lumMod val="75000"/>
              <a:alpha val="50000"/>
            </a:schemeClr>
          </a:solidFill>
          <a:ln w="15875" cap="flat" cmpd="sng" algn="ctr">
            <a:noFill/>
            <a:prstDash val="solid"/>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91440" tIns="91440" rIns="91440" bIns="91440" numCol="1" spcCol="1270" anchor="ctr" anchorCtr="0">
            <a:noAutofit/>
          </a:bodyPr>
          <a:lst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lt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lt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lt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lt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lt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lt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lt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lt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lt1"/>
                </a:solidFill>
                <a:effectLst/>
                <a:latin typeface="+mn-lt"/>
                <a:ea typeface="+mn-ea"/>
                <a:cs typeface="+mn-cs"/>
              </a:defRPr>
            </a:lvl9pPr>
          </a:lstStyle>
          <a:p>
            <a:pPr marL="0" indent="0" algn="ctr" defTabSz="1066800">
              <a:lnSpc>
                <a:spcPct val="90000"/>
              </a:lnSpc>
              <a:spcBef>
                <a:spcPct val="0"/>
              </a:spcBef>
              <a:spcAft>
                <a:spcPct val="35000"/>
              </a:spcAft>
              <a:buFont typeface="Arial" panose="020B0604020202020204" pitchFamily="34" charset="0"/>
              <a:buNone/>
            </a:pPr>
            <a:r>
              <a:rPr lang="en-US" sz="2800" cap="none">
                <a:solidFill>
                  <a:schemeClr val="tx2">
                    <a:lumMod val="50000"/>
                  </a:schemeClr>
                </a:solidFill>
                <a:latin typeface="Baskerville Old Face" panose="02020602080505020303" pitchFamily="18" charset="0"/>
              </a:rPr>
              <a:t>Please mute your audio</a:t>
            </a:r>
            <a:r>
              <a:rPr lang="en-US" sz="2400">
                <a:latin typeface="Baskerville Old Face" panose="02020602080505020303" pitchFamily="18" charset="0"/>
              </a:rPr>
              <a:t>.​</a:t>
            </a:r>
          </a:p>
        </p:txBody>
      </p:sp>
      <p:pic>
        <p:nvPicPr>
          <p:cNvPr id="8" name="Picture 4" descr="A picture containing text&#10;&#10;Description automatically generated">
            <a:extLst>
              <a:ext uri="{FF2B5EF4-FFF2-40B4-BE49-F238E27FC236}">
                <a16:creationId xmlns:a16="http://schemas.microsoft.com/office/drawing/2014/main" id="{6672E1BE-F2CB-2401-0445-2AF0D2537A95}"/>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rot="635396">
            <a:off x="1085484" y="2894188"/>
            <a:ext cx="3130542" cy="16408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33339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bg>
      <p:bgPr>
        <a:blipFill>
          <a:blip r:embed="rId2">
            <a:alphaModFix amt="50000"/>
          </a:blip>
          <a:tile tx="0" ty="0" sx="100000" sy="100000" flip="none" algn="tl"/>
        </a:blip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551794C6-C098-C708-F311-8401EAC66222}"/>
              </a:ext>
            </a:extLst>
          </p:cNvPr>
          <p:cNvSpPr>
            <a:spLocks noGrp="1"/>
          </p:cNvSpPr>
          <p:nvPr>
            <p:ph type="title"/>
          </p:nvPr>
        </p:nvSpPr>
        <p:spPr>
          <a:xfrm>
            <a:off x="0" y="0"/>
            <a:ext cx="12192000" cy="1393793"/>
          </a:xfrm>
          <a:solidFill>
            <a:schemeClr val="bg1">
              <a:lumMod val="85000"/>
            </a:schemeClr>
          </a:solidFill>
        </p:spPr>
        <p:style>
          <a:lnRef idx="1">
            <a:schemeClr val="dk1"/>
          </a:lnRef>
          <a:fillRef idx="2">
            <a:schemeClr val="dk1"/>
          </a:fillRef>
          <a:effectRef idx="1">
            <a:schemeClr val="dk1"/>
          </a:effectRef>
          <a:fontRef idx="minor">
            <a:schemeClr val="dk1"/>
          </a:fontRef>
        </p:style>
        <p:txBody>
          <a:bodyPr>
            <a:noAutofit/>
          </a:bodyPr>
          <a:lstStyle/>
          <a:p>
            <a:r>
              <a:rPr lang="en-US" sz="4800" cap="none">
                <a:solidFill>
                  <a:schemeClr val="tx2">
                    <a:lumMod val="50000"/>
                  </a:schemeClr>
                </a:solidFill>
                <a:latin typeface="Baskerville Old Face" panose="02020602080505020303" pitchFamily="18" charset="0"/>
              </a:rPr>
              <a:t>                      Scope of Activities 	           </a:t>
            </a:r>
            <a:r>
              <a:rPr lang="en-US" sz="1400" cap="none">
                <a:solidFill>
                  <a:schemeClr val="tx2">
                    <a:lumMod val="50000"/>
                  </a:schemeClr>
                </a:solidFill>
                <a:latin typeface="Baskerville Old Face" panose="02020602080505020303" pitchFamily="18" charset="0"/>
              </a:rPr>
              <a:t>RFA Section 2.4</a:t>
            </a:r>
            <a:endParaRPr lang="en-US" sz="4800" cap="none">
              <a:solidFill>
                <a:schemeClr val="tx2">
                  <a:lumMod val="50000"/>
                </a:schemeClr>
              </a:solidFill>
              <a:latin typeface="Baskerville Old Face" panose="02020602080505020303" pitchFamily="18" charset="0"/>
            </a:endParaRPr>
          </a:p>
        </p:txBody>
      </p:sp>
      <p:sp>
        <p:nvSpPr>
          <p:cNvPr id="8" name="Text Placeholder 7">
            <a:extLst>
              <a:ext uri="{FF2B5EF4-FFF2-40B4-BE49-F238E27FC236}">
                <a16:creationId xmlns:a16="http://schemas.microsoft.com/office/drawing/2014/main" id="{CE45E373-DB82-80C4-471B-98AC35FC317E}"/>
              </a:ext>
            </a:extLst>
          </p:cNvPr>
          <p:cNvSpPr>
            <a:spLocks noGrp="1"/>
          </p:cNvSpPr>
          <p:nvPr>
            <p:ph type="body" idx="1"/>
          </p:nvPr>
        </p:nvSpPr>
        <p:spPr>
          <a:xfrm>
            <a:off x="0" y="1393795"/>
            <a:ext cx="12192000" cy="5464205"/>
          </a:xfrm>
        </p:spPr>
        <p:txBody>
          <a:bodyPr vert="horz" lIns="91440" tIns="45720" rIns="91440" bIns="45720" rtlCol="0" anchor="t">
            <a:normAutofit lnSpcReduction="10000"/>
          </a:bodyPr>
          <a:lstStyle/>
          <a:p>
            <a:pPr marL="342900" indent="-342900" algn="l" rtl="0" fontAlgn="base">
              <a:buFont typeface="Arial" panose="020B0604020202020204" pitchFamily="34" charset="0"/>
              <a:buChar char="•"/>
            </a:pPr>
            <a:endParaRPr lang="en-US" sz="2400" cap="none" spc="-25">
              <a:solidFill>
                <a:schemeClr val="tx2">
                  <a:lumMod val="50000"/>
                </a:schemeClr>
              </a:solidFill>
              <a:effectLst/>
              <a:latin typeface="Baskerville Old Face" panose="02020602080505020303" pitchFamily="18" charset="0"/>
              <a:ea typeface="Times New Roman" panose="02020603050405020304" pitchFamily="18" charset="0"/>
              <a:cs typeface="Times New Roman" panose="02020603050405020304" pitchFamily="18" charset="0"/>
            </a:endParaRPr>
          </a:p>
          <a:p>
            <a:pPr marL="342900" indent="-342900" algn="l" rtl="0" fontAlgn="base">
              <a:buFont typeface="Arial" panose="020B0604020202020204" pitchFamily="34" charset="0"/>
              <a:buChar char="•"/>
            </a:pPr>
            <a:r>
              <a:rPr lang="en-US" sz="2400" cap="none" spc="-25">
                <a:solidFill>
                  <a:schemeClr val="tx2">
                    <a:lumMod val="50000"/>
                  </a:schemeClr>
                </a:solidFill>
                <a:latin typeface="Baskerville Old Face"/>
                <a:ea typeface="Times New Roman" panose="02020603050405020304" pitchFamily="18" charset="0"/>
                <a:cs typeface="Times New Roman"/>
              </a:rPr>
              <a:t>P</a:t>
            </a:r>
            <a:r>
              <a:rPr lang="en-US" sz="2400" cap="none" spc="-25">
                <a:solidFill>
                  <a:schemeClr val="tx2">
                    <a:lumMod val="50000"/>
                  </a:schemeClr>
                </a:solidFill>
                <a:effectLst/>
                <a:latin typeface="Baskerville Old Face"/>
                <a:ea typeface="Times New Roman" panose="02020603050405020304" pitchFamily="18" charset="0"/>
                <a:cs typeface="Times New Roman"/>
              </a:rPr>
              <a:t>roposed projects must adhere to positive youth development (PYD) principles, demonstrate how they </a:t>
            </a:r>
            <a:r>
              <a:rPr lang="en-US" sz="2400" cap="none" spc="-25">
                <a:solidFill>
                  <a:schemeClr val="tx2">
                    <a:lumMod val="50000"/>
                  </a:schemeClr>
                </a:solidFill>
                <a:latin typeface="Baskerville Old Face"/>
                <a:ea typeface="Times New Roman" panose="02020603050405020304" pitchFamily="18" charset="0"/>
                <a:cs typeface="Times New Roman"/>
              </a:rPr>
              <a:t>will</a:t>
            </a:r>
            <a:r>
              <a:rPr lang="en-US" sz="2400" cap="none" spc="-25">
                <a:solidFill>
                  <a:schemeClr val="tx2">
                    <a:lumMod val="50000"/>
                  </a:schemeClr>
                </a:solidFill>
                <a:effectLst/>
                <a:latin typeface="Baskerville Old Face"/>
                <a:ea typeface="Times New Roman" panose="02020603050405020304" pitchFamily="18" charset="0"/>
                <a:cs typeface="Times New Roman"/>
              </a:rPr>
              <a:t> ensure equity in services and impact racial and ethnic disparities (R/ED) in their respective jurisdictions</a:t>
            </a:r>
          </a:p>
          <a:p>
            <a:pPr marL="342900" indent="-342900" algn="l" fontAlgn="base">
              <a:buFont typeface="Arial" panose="020B0604020202020204" pitchFamily="34" charset="0"/>
              <a:buChar char="•"/>
            </a:pPr>
            <a:r>
              <a:rPr lang="en-US" sz="2400" cap="none">
                <a:solidFill>
                  <a:schemeClr val="tx2">
                    <a:lumMod val="50000"/>
                  </a:schemeClr>
                </a:solidFill>
                <a:latin typeface="Baskerville Old Face"/>
              </a:rPr>
              <a:t>Quarterly report requirements consisting of data reports, narrative reports, and Expenditure reports</a:t>
            </a:r>
          </a:p>
          <a:p>
            <a:pPr marL="342900" indent="-342900" algn="l">
              <a:buClr>
                <a:srgbClr val="000000"/>
              </a:buClr>
              <a:buFont typeface="Arial" panose="020B0604020202020204" pitchFamily="34" charset="0"/>
              <a:buChar char="•"/>
            </a:pPr>
            <a:r>
              <a:rPr lang="en-US" sz="2400" cap="none">
                <a:solidFill>
                  <a:schemeClr val="tx2">
                    <a:lumMod val="50000"/>
                  </a:schemeClr>
                </a:solidFill>
                <a:latin typeface="Baskerville Old Face"/>
                <a:ea typeface="+mn-lt"/>
                <a:cs typeface="Times New Roman"/>
              </a:rPr>
              <a:t>Payment is provided through reimbursement once all reporting</a:t>
            </a:r>
            <a:r>
              <a:rPr lang="en-US" sz="2400">
                <a:solidFill>
                  <a:schemeClr val="tx2">
                    <a:lumMod val="50000"/>
                  </a:schemeClr>
                </a:solidFill>
                <a:latin typeface="Baskerville Old Face"/>
                <a:ea typeface="+mn-lt"/>
                <a:cs typeface="Times New Roman"/>
              </a:rPr>
              <a:t> </a:t>
            </a:r>
            <a:r>
              <a:rPr lang="en-US" sz="2400" cap="none">
                <a:solidFill>
                  <a:schemeClr val="tx2">
                    <a:lumMod val="50000"/>
                  </a:schemeClr>
                </a:solidFill>
                <a:ea typeface="+mn-lt"/>
                <a:cs typeface="+mn-lt"/>
              </a:rPr>
              <a:t>requirements are met</a:t>
            </a:r>
            <a:r>
              <a:rPr lang="en-US" sz="2400">
                <a:solidFill>
                  <a:schemeClr val="tx2">
                    <a:lumMod val="50000"/>
                  </a:schemeClr>
                </a:solidFill>
                <a:latin typeface="TW Cen MT"/>
                <a:ea typeface="Times New Roman" panose="02020603050405020304" pitchFamily="18" charset="0"/>
                <a:cs typeface="Times New Roman"/>
              </a:rPr>
              <a:t> </a:t>
            </a:r>
            <a:endParaRPr lang="en-US" sz="2400" cap="none">
              <a:solidFill>
                <a:schemeClr val="tx2">
                  <a:lumMod val="50000"/>
                </a:schemeClr>
              </a:solidFill>
              <a:latin typeface="Baskerville Old Face"/>
              <a:ea typeface="Times New Roman" panose="02020603050405020304" pitchFamily="18" charset="0"/>
              <a:cs typeface="Times New Roman"/>
            </a:endParaRPr>
          </a:p>
          <a:p>
            <a:pPr marL="342900" indent="-342900" algn="l" rtl="0" fontAlgn="base">
              <a:buFont typeface="Arial" panose="020B0604020202020204" pitchFamily="34" charset="0"/>
              <a:buChar char="•"/>
            </a:pPr>
            <a:r>
              <a:rPr lang="en-US" sz="2400" cap="none" spc="-25">
                <a:solidFill>
                  <a:schemeClr val="tx2">
                    <a:lumMod val="50000"/>
                  </a:schemeClr>
                </a:solidFill>
                <a:effectLst/>
                <a:latin typeface="Baskerville Old Face"/>
                <a:ea typeface="Times New Roman" panose="02020603050405020304" pitchFamily="18" charset="0"/>
                <a:cs typeface="Times New Roman"/>
              </a:rPr>
              <a:t>Collect performance measures data required by the OJJDP for Title II Formula </a:t>
            </a:r>
            <a:r>
              <a:rPr lang="en-US" sz="2400" cap="none" spc="-25">
                <a:solidFill>
                  <a:schemeClr val="tx2">
                    <a:lumMod val="50000"/>
                  </a:schemeClr>
                </a:solidFill>
                <a:latin typeface="Baskerville Old Face"/>
                <a:ea typeface="Times New Roman" panose="02020603050405020304" pitchFamily="18" charset="0"/>
                <a:cs typeface="Times New Roman"/>
              </a:rPr>
              <a:t>G</a:t>
            </a:r>
            <a:r>
              <a:rPr lang="en-US" sz="2400" cap="none" spc="-25">
                <a:solidFill>
                  <a:schemeClr val="tx2">
                    <a:lumMod val="50000"/>
                  </a:schemeClr>
                </a:solidFill>
                <a:effectLst/>
                <a:latin typeface="Baskerville Old Face"/>
                <a:ea typeface="Times New Roman" panose="02020603050405020304" pitchFamily="18" charset="0"/>
                <a:cs typeface="Times New Roman"/>
              </a:rPr>
              <a:t>rant program areas in the specific program area</a:t>
            </a:r>
            <a:r>
              <a:rPr lang="en-US" sz="2400" cap="none" spc="-25">
                <a:solidFill>
                  <a:schemeClr val="tx2">
                    <a:lumMod val="50000"/>
                  </a:schemeClr>
                </a:solidFill>
                <a:latin typeface="Baskerville Old Face"/>
                <a:ea typeface="Times New Roman" panose="02020603050405020304" pitchFamily="18" charset="0"/>
                <a:cs typeface="Times New Roman"/>
              </a:rPr>
              <a:t> </a:t>
            </a:r>
            <a:endParaRPr lang="en-US" sz="2400" cap="none">
              <a:solidFill>
                <a:schemeClr val="tx2">
                  <a:lumMod val="50000"/>
                </a:schemeClr>
              </a:solidFill>
              <a:latin typeface="Baskerville Old Face" panose="02020602080505020303" pitchFamily="18" charset="0"/>
            </a:endParaRPr>
          </a:p>
          <a:p>
            <a:pPr marL="342900" indent="-342900" algn="l" rtl="0" fontAlgn="base">
              <a:buFont typeface="Arial" panose="020B0604020202020204" pitchFamily="34" charset="0"/>
              <a:buChar char="•"/>
            </a:pPr>
            <a:r>
              <a:rPr lang="en-US" sz="2400" cap="none">
                <a:solidFill>
                  <a:schemeClr val="tx2">
                    <a:lumMod val="50000"/>
                  </a:schemeClr>
                </a:solidFill>
                <a:latin typeface="Baskerville Old Face"/>
              </a:rPr>
              <a:t>Communication and Collaboration</a:t>
            </a:r>
          </a:p>
          <a:p>
            <a:pPr marL="342900" indent="-342900" algn="l" rtl="0" fontAlgn="base">
              <a:buFont typeface="Arial" panose="020B0604020202020204" pitchFamily="34" charset="0"/>
              <a:buChar char="•"/>
            </a:pPr>
            <a:r>
              <a:rPr lang="en-US" sz="2400" cap="none">
                <a:solidFill>
                  <a:schemeClr val="tx2">
                    <a:lumMod val="50000"/>
                  </a:schemeClr>
                </a:solidFill>
                <a:latin typeface="Baskerville Old Face"/>
              </a:rPr>
              <a:t>Civil Rights Compliance</a:t>
            </a:r>
          </a:p>
        </p:txBody>
      </p:sp>
    </p:spTree>
    <p:extLst>
      <p:ext uri="{BB962C8B-B14F-4D97-AF65-F5344CB8AC3E}">
        <p14:creationId xmlns:p14="http://schemas.microsoft.com/office/powerpoint/2010/main" val="31037473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bg>
      <p:bgPr>
        <a:blipFill>
          <a:blip r:embed="rId2">
            <a:alphaModFix amt="50000"/>
          </a:blip>
          <a:tile tx="0" ty="0" sx="100000" sy="100000" flip="none" algn="tl"/>
        </a:blip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551794C6-C098-C708-F311-8401EAC66222}"/>
              </a:ext>
            </a:extLst>
          </p:cNvPr>
          <p:cNvSpPr>
            <a:spLocks noGrp="1"/>
          </p:cNvSpPr>
          <p:nvPr>
            <p:ph type="title"/>
          </p:nvPr>
        </p:nvSpPr>
        <p:spPr>
          <a:xfrm>
            <a:off x="0" y="1"/>
            <a:ext cx="12192000" cy="1393792"/>
          </a:xfrm>
          <a:solidFill>
            <a:schemeClr val="bg1">
              <a:lumMod val="85000"/>
            </a:schemeClr>
          </a:solidFill>
        </p:spPr>
        <p:style>
          <a:lnRef idx="1">
            <a:schemeClr val="dk1"/>
          </a:lnRef>
          <a:fillRef idx="2">
            <a:schemeClr val="dk1"/>
          </a:fillRef>
          <a:effectRef idx="1">
            <a:schemeClr val="dk1"/>
          </a:effectRef>
          <a:fontRef idx="minor">
            <a:schemeClr val="dk1"/>
          </a:fontRef>
        </p:style>
        <p:txBody>
          <a:bodyPr>
            <a:noAutofit/>
          </a:bodyPr>
          <a:lstStyle/>
          <a:p>
            <a:r>
              <a:rPr lang="en-US" sz="4800" cap="none">
                <a:solidFill>
                  <a:schemeClr val="tx2">
                    <a:lumMod val="50000"/>
                  </a:schemeClr>
                </a:solidFill>
                <a:latin typeface="Baskerville Old Face" panose="02020602080505020303" pitchFamily="18" charset="0"/>
              </a:rPr>
              <a:t>RFA 1.4 Schedule </a:t>
            </a:r>
          </a:p>
        </p:txBody>
      </p:sp>
      <p:sp>
        <p:nvSpPr>
          <p:cNvPr id="8" name="Text Placeholder 7">
            <a:extLst>
              <a:ext uri="{FF2B5EF4-FFF2-40B4-BE49-F238E27FC236}">
                <a16:creationId xmlns:a16="http://schemas.microsoft.com/office/drawing/2014/main" id="{CE45E373-DB82-80C4-471B-98AC35FC317E}"/>
              </a:ext>
            </a:extLst>
          </p:cNvPr>
          <p:cNvSpPr>
            <a:spLocks noGrp="1"/>
          </p:cNvSpPr>
          <p:nvPr>
            <p:ph type="body" idx="1"/>
          </p:nvPr>
        </p:nvSpPr>
        <p:spPr>
          <a:xfrm>
            <a:off x="0" y="1393793"/>
            <a:ext cx="12192000" cy="5464207"/>
          </a:xfrm>
        </p:spPr>
        <p:txBody>
          <a:bodyPr>
            <a:normAutofit/>
          </a:bodyPr>
          <a:lstStyle/>
          <a:p>
            <a:pPr algn="l" fontAlgn="base"/>
            <a:r>
              <a:rPr lang="en-US" sz="2400" cap="none" spc="-25">
                <a:solidFill>
                  <a:schemeClr val="tx2">
                    <a:lumMod val="50000"/>
                  </a:schemeClr>
                </a:solidFill>
                <a:effectLst/>
                <a:latin typeface="Baskerville Old Face" panose="02020602080505020303" pitchFamily="18" charset="0"/>
                <a:ea typeface="Times New Roman" panose="02020603050405020304" pitchFamily="18" charset="0"/>
                <a:cs typeface="Times New Roman" panose="02020603050405020304" pitchFamily="18" charset="0"/>
              </a:rPr>
              <a:t>The table below represents a tentative schedule of events. All times are listed in pacific time and </a:t>
            </a:r>
            <a:r>
              <a:rPr lang="en-US" sz="2400" cap="none" spc="-25">
                <a:solidFill>
                  <a:schemeClr val="tx2">
                    <a:lumMod val="50000"/>
                  </a:schemeClr>
                </a:solidFill>
                <a:latin typeface="Baskerville Old Face" panose="02020602080505020303" pitchFamily="18" charset="0"/>
                <a:ea typeface="Times New Roman" panose="02020603050405020304" pitchFamily="18" charset="0"/>
                <a:cs typeface="Times New Roman" panose="02020603050405020304" pitchFamily="18" charset="0"/>
              </a:rPr>
              <a:t>a</a:t>
            </a:r>
            <a:r>
              <a:rPr lang="en-US" sz="2400" cap="none" spc="-25">
                <a:solidFill>
                  <a:schemeClr val="tx2">
                    <a:lumMod val="50000"/>
                  </a:schemeClr>
                </a:solidFill>
                <a:effectLst/>
                <a:latin typeface="Baskerville Old Face" panose="02020602080505020303" pitchFamily="18" charset="0"/>
                <a:ea typeface="Times New Roman" panose="02020603050405020304" pitchFamily="18" charset="0"/>
                <a:cs typeface="Times New Roman" panose="02020603050405020304" pitchFamily="18" charset="0"/>
              </a:rPr>
              <a:t>ll dates listed are subject to change.</a:t>
            </a:r>
          </a:p>
          <a:p>
            <a:pPr algn="l" rtl="0" fontAlgn="base"/>
            <a:endParaRPr lang="en-US" sz="2400" cap="none" spc="-25">
              <a:solidFill>
                <a:schemeClr val="tx2">
                  <a:lumMod val="50000"/>
                </a:schemeClr>
              </a:solidFill>
              <a:effectLst/>
              <a:latin typeface="Baskerville Old Face" panose="02020602080505020303" pitchFamily="18" charset="0"/>
              <a:ea typeface="Times New Roman" panose="02020603050405020304" pitchFamily="18" charset="0"/>
              <a:cs typeface="Times New Roman" panose="02020603050405020304" pitchFamily="18" charset="0"/>
            </a:endParaRPr>
          </a:p>
        </p:txBody>
      </p:sp>
      <p:graphicFrame>
        <p:nvGraphicFramePr>
          <p:cNvPr id="2" name="Table 1">
            <a:extLst>
              <a:ext uri="{FF2B5EF4-FFF2-40B4-BE49-F238E27FC236}">
                <a16:creationId xmlns:a16="http://schemas.microsoft.com/office/drawing/2014/main" id="{74952B78-D329-6563-7C72-CE53669BAEA1}"/>
              </a:ext>
            </a:extLst>
          </p:cNvPr>
          <p:cNvGraphicFramePr>
            <a:graphicFrameLocks noGrp="1"/>
          </p:cNvGraphicFramePr>
          <p:nvPr>
            <p:extLst>
              <p:ext uri="{D42A27DB-BD31-4B8C-83A1-F6EECF244321}">
                <p14:modId xmlns:p14="http://schemas.microsoft.com/office/powerpoint/2010/main" val="374687629"/>
              </p:ext>
            </p:extLst>
          </p:nvPr>
        </p:nvGraphicFramePr>
        <p:xfrm>
          <a:off x="1" y="2464526"/>
          <a:ext cx="12191999" cy="4716518"/>
        </p:xfrm>
        <a:graphic>
          <a:graphicData uri="http://schemas.openxmlformats.org/drawingml/2006/table">
            <a:tbl>
              <a:tblPr/>
              <a:tblGrid>
                <a:gridCol w="4502390">
                  <a:extLst>
                    <a:ext uri="{9D8B030D-6E8A-4147-A177-3AD203B41FA5}">
                      <a16:colId xmlns:a16="http://schemas.microsoft.com/office/drawing/2014/main" val="979057632"/>
                    </a:ext>
                  </a:extLst>
                </a:gridCol>
                <a:gridCol w="3187219">
                  <a:extLst>
                    <a:ext uri="{9D8B030D-6E8A-4147-A177-3AD203B41FA5}">
                      <a16:colId xmlns:a16="http://schemas.microsoft.com/office/drawing/2014/main" val="1308364890"/>
                    </a:ext>
                  </a:extLst>
                </a:gridCol>
                <a:gridCol w="4502390">
                  <a:extLst>
                    <a:ext uri="{9D8B030D-6E8A-4147-A177-3AD203B41FA5}">
                      <a16:colId xmlns:a16="http://schemas.microsoft.com/office/drawing/2014/main" val="2684457944"/>
                    </a:ext>
                  </a:extLst>
                </a:gridCol>
              </a:tblGrid>
              <a:tr h="463663">
                <a:tc>
                  <a:txBody>
                    <a:bodyPr/>
                    <a:lstStyle/>
                    <a:p>
                      <a:pPr algn="l" rtl="0" fontAlgn="base"/>
                      <a:r>
                        <a:rPr lang="en-US" sz="2400" b="1" i="0">
                          <a:solidFill>
                            <a:schemeClr val="tx2">
                              <a:lumMod val="50000"/>
                            </a:schemeClr>
                          </a:solidFill>
                          <a:effectLst/>
                          <a:highlight>
                            <a:srgbClr val="758592"/>
                          </a:highlight>
                          <a:latin typeface="Baskerville Old Face" panose="02020602080505020303" pitchFamily="18" charset="0"/>
                        </a:rPr>
                        <a:t>Event​</a:t>
                      </a:r>
                    </a:p>
                  </a:txBody>
                  <a:tcPr marL="55191" marR="55191" marT="27595" marB="27595">
                    <a:lnL w="12059" cap="flat" cmpd="sng" algn="ctr">
                      <a:solidFill>
                        <a:srgbClr val="758592"/>
                      </a:solidFill>
                      <a:prstDash val="solid"/>
                      <a:round/>
                      <a:headEnd type="none" w="med" len="med"/>
                      <a:tailEnd type="none" w="med" len="med"/>
                    </a:lnL>
                    <a:lnR w="12700" cap="flat" cmpd="sng" algn="ctr">
                      <a:solidFill>
                        <a:srgbClr val="FFFFFF"/>
                      </a:solidFill>
                      <a:prstDash val="solid"/>
                      <a:round/>
                      <a:headEnd type="none" w="med" len="med"/>
                      <a:tailEnd type="none" w="med" len="med"/>
                    </a:lnR>
                    <a:lnT w="12059" cap="flat" cmpd="sng" algn="ctr">
                      <a:solidFill>
                        <a:srgbClr val="758592"/>
                      </a:solidFill>
                      <a:prstDash val="solid"/>
                      <a:round/>
                      <a:headEnd type="none" w="med" len="med"/>
                      <a:tailEnd type="none" w="med" len="med"/>
                    </a:lnT>
                    <a:lnB w="12059" cap="flat" cmpd="sng" algn="ctr">
                      <a:solidFill>
                        <a:srgbClr val="758592"/>
                      </a:solidFill>
                      <a:prstDash val="solid"/>
                      <a:round/>
                      <a:headEnd type="none" w="med" len="med"/>
                      <a:tailEnd type="none" w="med" len="med"/>
                    </a:lnB>
                    <a:solidFill>
                      <a:srgbClr val="758592"/>
                    </a:solidFill>
                  </a:tcPr>
                </a:tc>
                <a:tc>
                  <a:txBody>
                    <a:bodyPr/>
                    <a:lstStyle/>
                    <a:p>
                      <a:pPr algn="l" rtl="0" fontAlgn="base"/>
                      <a:r>
                        <a:rPr lang="en-US" sz="2400" b="1" i="0">
                          <a:solidFill>
                            <a:schemeClr val="tx2">
                              <a:lumMod val="50000"/>
                            </a:schemeClr>
                          </a:solidFill>
                          <a:effectLst/>
                          <a:highlight>
                            <a:srgbClr val="758592"/>
                          </a:highlight>
                          <a:latin typeface="Baskerville Old Face" panose="02020602080505020303" pitchFamily="18" charset="0"/>
                        </a:rPr>
                        <a:t>Date​</a:t>
                      </a:r>
                    </a:p>
                  </a:txBody>
                  <a:tcPr marL="55191" marR="55191" marT="27595" marB="27595">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059" cap="flat" cmpd="sng" algn="ctr">
                      <a:solidFill>
                        <a:srgbClr val="758592"/>
                      </a:solidFill>
                      <a:prstDash val="solid"/>
                      <a:round/>
                      <a:headEnd type="none" w="med" len="med"/>
                      <a:tailEnd type="none" w="med" len="med"/>
                    </a:lnT>
                    <a:lnB w="12059" cap="flat" cmpd="sng" algn="ctr">
                      <a:solidFill>
                        <a:srgbClr val="758592"/>
                      </a:solidFill>
                      <a:prstDash val="solid"/>
                      <a:round/>
                      <a:headEnd type="none" w="med" len="med"/>
                      <a:tailEnd type="none" w="med" len="med"/>
                    </a:lnB>
                    <a:solidFill>
                      <a:srgbClr val="758592"/>
                    </a:solidFill>
                  </a:tcPr>
                </a:tc>
                <a:tc>
                  <a:txBody>
                    <a:bodyPr/>
                    <a:lstStyle/>
                    <a:p>
                      <a:pPr algn="l" rtl="0" fontAlgn="base"/>
                      <a:r>
                        <a:rPr lang="en-US" sz="2400" b="1" i="0">
                          <a:solidFill>
                            <a:srgbClr val="FFFFFF"/>
                          </a:solidFill>
                          <a:effectLst/>
                          <a:highlight>
                            <a:srgbClr val="758592"/>
                          </a:highlight>
                          <a:latin typeface="Baskerville Old Face"/>
                        </a:rPr>
                        <a:t>Time​</a:t>
                      </a:r>
                    </a:p>
                  </a:txBody>
                  <a:tcPr marL="55191" marR="55191" marT="27595" marB="27595">
                    <a:lnL w="12700" cap="flat" cmpd="sng" algn="ctr">
                      <a:solidFill>
                        <a:srgbClr val="FFFFFF"/>
                      </a:solidFill>
                      <a:prstDash val="solid"/>
                      <a:round/>
                      <a:headEnd type="none" w="med" len="med"/>
                      <a:tailEnd type="none" w="med" len="med"/>
                    </a:lnL>
                    <a:lnR w="12059" cap="flat" cmpd="sng" algn="ctr">
                      <a:solidFill>
                        <a:srgbClr val="758592"/>
                      </a:solidFill>
                      <a:prstDash val="solid"/>
                      <a:round/>
                      <a:headEnd type="none" w="med" len="med"/>
                      <a:tailEnd type="none" w="med" len="med"/>
                    </a:lnR>
                    <a:lnT w="12059" cap="flat" cmpd="sng" algn="ctr">
                      <a:solidFill>
                        <a:srgbClr val="758592"/>
                      </a:solidFill>
                      <a:prstDash val="solid"/>
                      <a:round/>
                      <a:headEnd type="none" w="med" len="med"/>
                      <a:tailEnd type="none" w="med" len="med"/>
                    </a:lnT>
                    <a:lnB w="12059" cap="flat" cmpd="sng" algn="ctr">
                      <a:solidFill>
                        <a:srgbClr val="758592"/>
                      </a:solidFill>
                      <a:prstDash val="solid"/>
                      <a:round/>
                      <a:headEnd type="none" w="med" len="med"/>
                      <a:tailEnd type="none" w="med" len="med"/>
                    </a:lnB>
                    <a:solidFill>
                      <a:srgbClr val="758592"/>
                    </a:solidFill>
                  </a:tcPr>
                </a:tc>
                <a:extLst>
                  <a:ext uri="{0D108BD9-81ED-4DB2-BD59-A6C34878D82A}">
                    <a16:rowId xmlns:a16="http://schemas.microsoft.com/office/drawing/2014/main" val="2292242790"/>
                  </a:ext>
                </a:extLst>
              </a:tr>
              <a:tr h="463663">
                <a:tc>
                  <a:txBody>
                    <a:bodyPr/>
                    <a:lstStyle/>
                    <a:p>
                      <a:pPr algn="l" rtl="0" fontAlgn="base"/>
                      <a:r>
                        <a:rPr lang="en-US" sz="2400" b="1" i="0">
                          <a:solidFill>
                            <a:schemeClr val="tx2">
                              <a:lumMod val="50000"/>
                            </a:schemeClr>
                          </a:solidFill>
                          <a:effectLst/>
                          <a:highlight>
                            <a:srgbClr val="ECEDEE"/>
                          </a:highlight>
                          <a:latin typeface="Baskerville Old Face"/>
                        </a:rPr>
                        <a:t>Pre-Application information session*​</a:t>
                      </a:r>
                    </a:p>
                  </a:txBody>
                  <a:tcPr marL="55191" marR="55191" marT="27595" marB="27595" anchor="ctr">
                    <a:lnL w="12059" cap="flat" cmpd="sng" algn="ctr">
                      <a:solidFill>
                        <a:srgbClr val="758592"/>
                      </a:solidFill>
                      <a:prstDash val="solid"/>
                      <a:round/>
                      <a:headEnd type="none" w="med" len="med"/>
                      <a:tailEnd type="none" w="med" len="med"/>
                    </a:lnL>
                    <a:lnR w="12700" cap="flat" cmpd="sng" algn="ctr">
                      <a:solidFill>
                        <a:srgbClr val="FFFFFF"/>
                      </a:solidFill>
                      <a:prstDash val="solid"/>
                      <a:round/>
                      <a:headEnd type="none" w="med" len="med"/>
                      <a:tailEnd type="none" w="med" len="med"/>
                    </a:lnR>
                    <a:lnT w="12059" cap="flat" cmpd="sng" algn="ctr">
                      <a:solidFill>
                        <a:srgbClr val="758592"/>
                      </a:solidFill>
                      <a:prstDash val="solid"/>
                      <a:round/>
                      <a:headEnd type="none" w="med" len="med"/>
                      <a:tailEnd type="none" w="med" len="med"/>
                    </a:lnT>
                    <a:lnB w="12059" cap="flat" cmpd="sng" algn="ctr">
                      <a:solidFill>
                        <a:srgbClr val="758592"/>
                      </a:solidFill>
                      <a:prstDash val="solid"/>
                      <a:round/>
                      <a:headEnd type="none" w="med" len="med"/>
                      <a:tailEnd type="none" w="med" len="med"/>
                    </a:lnB>
                    <a:solidFill>
                      <a:srgbClr val="ECEDEE"/>
                    </a:solidFill>
                  </a:tcPr>
                </a:tc>
                <a:tc>
                  <a:txBody>
                    <a:bodyPr/>
                    <a:lstStyle/>
                    <a:p>
                      <a:pPr algn="l" rtl="0" fontAlgn="base"/>
                      <a:r>
                        <a:rPr lang="en-US" sz="2400" b="0" i="0">
                          <a:solidFill>
                            <a:schemeClr val="tx2">
                              <a:lumMod val="50000"/>
                            </a:schemeClr>
                          </a:solidFill>
                          <a:effectLst/>
                          <a:highlight>
                            <a:srgbClr val="ECEDEE"/>
                          </a:highlight>
                          <a:latin typeface="Baskerville Old Face" panose="02020602080505020303" pitchFamily="18" charset="0"/>
                        </a:rPr>
                        <a:t>June 10, 2024</a:t>
                      </a:r>
                    </a:p>
                  </a:txBody>
                  <a:tcPr marL="55191" marR="55191" marT="27595" marB="27595"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059" cap="flat" cmpd="sng" algn="ctr">
                      <a:solidFill>
                        <a:srgbClr val="758592"/>
                      </a:solidFill>
                      <a:prstDash val="solid"/>
                      <a:round/>
                      <a:headEnd type="none" w="med" len="med"/>
                      <a:tailEnd type="none" w="med" len="med"/>
                    </a:lnT>
                    <a:lnB w="12059" cap="flat" cmpd="sng" algn="ctr">
                      <a:solidFill>
                        <a:srgbClr val="758592"/>
                      </a:solidFill>
                      <a:prstDash val="solid"/>
                      <a:round/>
                      <a:headEnd type="none" w="med" len="med"/>
                      <a:tailEnd type="none" w="med" len="med"/>
                    </a:lnB>
                    <a:solidFill>
                      <a:srgbClr val="ECEDEE"/>
                    </a:solidFill>
                  </a:tcPr>
                </a:tc>
                <a:tc>
                  <a:txBody>
                    <a:bodyPr/>
                    <a:lstStyle/>
                    <a:p>
                      <a:pPr algn="l" rtl="0" fontAlgn="base"/>
                      <a:r>
                        <a:rPr lang="en-US" sz="2400" b="0" i="0">
                          <a:solidFill>
                            <a:srgbClr val="000000"/>
                          </a:solidFill>
                          <a:effectLst/>
                          <a:highlight>
                            <a:srgbClr val="ECEDEE"/>
                          </a:highlight>
                          <a:latin typeface="Baskerville Old Face" panose="02020602080505020303" pitchFamily="18" charset="0"/>
                        </a:rPr>
                        <a:t>2:30PM</a:t>
                      </a:r>
                    </a:p>
                  </a:txBody>
                  <a:tcPr marL="55191" marR="55191" marT="27595" marB="27595" anchor="ctr">
                    <a:lnL w="12700" cap="flat" cmpd="sng" algn="ctr">
                      <a:solidFill>
                        <a:srgbClr val="FFFFFF"/>
                      </a:solidFill>
                      <a:prstDash val="solid"/>
                      <a:round/>
                      <a:headEnd type="none" w="med" len="med"/>
                      <a:tailEnd type="none" w="med" len="med"/>
                    </a:lnL>
                    <a:lnR w="12059" cap="flat" cmpd="sng" algn="ctr">
                      <a:solidFill>
                        <a:srgbClr val="758592"/>
                      </a:solidFill>
                      <a:prstDash val="solid"/>
                      <a:round/>
                      <a:headEnd type="none" w="med" len="med"/>
                      <a:tailEnd type="none" w="med" len="med"/>
                    </a:lnR>
                    <a:lnT w="12059" cap="flat" cmpd="sng" algn="ctr">
                      <a:solidFill>
                        <a:srgbClr val="758592"/>
                      </a:solidFill>
                      <a:prstDash val="solid"/>
                      <a:round/>
                      <a:headEnd type="none" w="med" len="med"/>
                      <a:tailEnd type="none" w="med" len="med"/>
                    </a:lnT>
                    <a:lnB w="12059" cap="flat" cmpd="sng" algn="ctr">
                      <a:solidFill>
                        <a:srgbClr val="758592"/>
                      </a:solidFill>
                      <a:prstDash val="solid"/>
                      <a:round/>
                      <a:headEnd type="none" w="med" len="med"/>
                      <a:tailEnd type="none" w="med" len="med"/>
                    </a:lnB>
                    <a:solidFill>
                      <a:srgbClr val="ECEDEE"/>
                    </a:solidFill>
                  </a:tcPr>
                </a:tc>
                <a:extLst>
                  <a:ext uri="{0D108BD9-81ED-4DB2-BD59-A6C34878D82A}">
                    <a16:rowId xmlns:a16="http://schemas.microsoft.com/office/drawing/2014/main" val="2238243622"/>
                  </a:ext>
                </a:extLst>
              </a:tr>
              <a:tr h="866536">
                <a:tc>
                  <a:txBody>
                    <a:bodyPr/>
                    <a:lstStyle/>
                    <a:p>
                      <a:pPr algn="l" rtl="0" fontAlgn="base"/>
                      <a:r>
                        <a:rPr lang="en-US" sz="2400" b="1" i="0">
                          <a:solidFill>
                            <a:schemeClr val="tx2">
                              <a:lumMod val="50000"/>
                            </a:schemeClr>
                          </a:solidFill>
                          <a:effectLst/>
                          <a:highlight>
                            <a:srgbClr val="ECEDEE"/>
                          </a:highlight>
                          <a:latin typeface="Baskerville Old Face" panose="02020602080505020303" pitchFamily="18" charset="0"/>
                        </a:rPr>
                        <a:t>Questions/requests for clarification due​</a:t>
                      </a:r>
                    </a:p>
                  </a:txBody>
                  <a:tcPr marL="55191" marR="55191" marT="27595" marB="27595" anchor="ctr">
                    <a:lnL w="12059" cap="flat" cmpd="sng" algn="ctr">
                      <a:solidFill>
                        <a:srgbClr val="758592"/>
                      </a:solidFill>
                      <a:prstDash val="solid"/>
                      <a:round/>
                      <a:headEnd type="none" w="med" len="med"/>
                      <a:tailEnd type="none" w="med" len="med"/>
                    </a:lnL>
                    <a:lnR w="12700" cap="flat" cmpd="sng" algn="ctr">
                      <a:solidFill>
                        <a:srgbClr val="FFFFFF"/>
                      </a:solidFill>
                      <a:prstDash val="solid"/>
                      <a:round/>
                      <a:headEnd type="none" w="med" len="med"/>
                      <a:tailEnd type="none" w="med" len="med"/>
                    </a:lnR>
                    <a:lnT w="12059" cap="flat" cmpd="sng" algn="ctr">
                      <a:solidFill>
                        <a:srgbClr val="758592"/>
                      </a:solidFill>
                      <a:prstDash val="solid"/>
                      <a:round/>
                      <a:headEnd type="none" w="med" len="med"/>
                      <a:tailEnd type="none" w="med" len="med"/>
                    </a:lnT>
                    <a:lnB w="12059" cap="flat" cmpd="sng" algn="ctr">
                      <a:solidFill>
                        <a:srgbClr val="758592"/>
                      </a:solidFill>
                      <a:prstDash val="solid"/>
                      <a:round/>
                      <a:headEnd type="none" w="med" len="med"/>
                      <a:tailEnd type="none" w="med" len="med"/>
                    </a:lnB>
                    <a:solidFill>
                      <a:srgbClr val="ECEDEE"/>
                    </a:solidFill>
                  </a:tcPr>
                </a:tc>
                <a:tc>
                  <a:txBody>
                    <a:bodyPr/>
                    <a:lstStyle/>
                    <a:p>
                      <a:pPr algn="l" rtl="0" fontAlgn="base"/>
                      <a:r>
                        <a:rPr lang="en-US" sz="2400" b="0" i="0">
                          <a:solidFill>
                            <a:schemeClr val="tx2">
                              <a:lumMod val="50000"/>
                            </a:schemeClr>
                          </a:solidFill>
                          <a:effectLst/>
                          <a:highlight>
                            <a:srgbClr val="ECEDEE"/>
                          </a:highlight>
                          <a:latin typeface="Baskerville Old Face" panose="02020602080505020303" pitchFamily="18" charset="0"/>
                        </a:rPr>
                        <a:t>June 24, 2024</a:t>
                      </a:r>
                    </a:p>
                  </a:txBody>
                  <a:tcPr marL="55191" marR="55191" marT="27595" marB="27595"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059" cap="flat" cmpd="sng" algn="ctr">
                      <a:solidFill>
                        <a:srgbClr val="758592"/>
                      </a:solidFill>
                      <a:prstDash val="solid"/>
                      <a:round/>
                      <a:headEnd type="none" w="med" len="med"/>
                      <a:tailEnd type="none" w="med" len="med"/>
                    </a:lnT>
                    <a:lnB w="12059" cap="flat" cmpd="sng" algn="ctr">
                      <a:solidFill>
                        <a:srgbClr val="758592"/>
                      </a:solidFill>
                      <a:prstDash val="solid"/>
                      <a:round/>
                      <a:headEnd type="none" w="med" len="med"/>
                      <a:tailEnd type="none" w="med" len="med"/>
                    </a:lnB>
                    <a:solidFill>
                      <a:srgbClr val="ECEDEE"/>
                    </a:solidFill>
                  </a:tcPr>
                </a:tc>
                <a:tc>
                  <a:txBody>
                    <a:bodyPr/>
                    <a:lstStyle/>
                    <a:p>
                      <a:pPr algn="l" rtl="0" fontAlgn="base"/>
                      <a:r>
                        <a:rPr lang="en-US" sz="2400" b="0" i="0">
                          <a:solidFill>
                            <a:srgbClr val="000000"/>
                          </a:solidFill>
                          <a:effectLst/>
                          <a:highlight>
                            <a:srgbClr val="ECEDEE"/>
                          </a:highlight>
                          <a:latin typeface="Baskerville Old Face" panose="02020602080505020303" pitchFamily="18" charset="0"/>
                        </a:rPr>
                        <a:t>5:00PM​</a:t>
                      </a:r>
                    </a:p>
                  </a:txBody>
                  <a:tcPr marL="55191" marR="55191" marT="27595" marB="27595" anchor="ctr">
                    <a:lnL w="12700" cap="flat" cmpd="sng" algn="ctr">
                      <a:solidFill>
                        <a:srgbClr val="FFFFFF"/>
                      </a:solidFill>
                      <a:prstDash val="solid"/>
                      <a:round/>
                      <a:headEnd type="none" w="med" len="med"/>
                      <a:tailEnd type="none" w="med" len="med"/>
                    </a:lnL>
                    <a:lnR w="12059" cap="flat" cmpd="sng" algn="ctr">
                      <a:solidFill>
                        <a:srgbClr val="758592"/>
                      </a:solidFill>
                      <a:prstDash val="solid"/>
                      <a:round/>
                      <a:headEnd type="none" w="med" len="med"/>
                      <a:tailEnd type="none" w="med" len="med"/>
                    </a:lnR>
                    <a:lnT w="12059" cap="flat" cmpd="sng" algn="ctr">
                      <a:solidFill>
                        <a:srgbClr val="758592"/>
                      </a:solidFill>
                      <a:prstDash val="solid"/>
                      <a:round/>
                      <a:headEnd type="none" w="med" len="med"/>
                      <a:tailEnd type="none" w="med" len="med"/>
                    </a:lnT>
                    <a:lnB w="12059" cap="flat" cmpd="sng" algn="ctr">
                      <a:solidFill>
                        <a:srgbClr val="758592"/>
                      </a:solidFill>
                      <a:prstDash val="solid"/>
                      <a:round/>
                      <a:headEnd type="none" w="med" len="med"/>
                      <a:tailEnd type="none" w="med" len="med"/>
                    </a:lnB>
                    <a:solidFill>
                      <a:srgbClr val="ECEDEE"/>
                    </a:solidFill>
                  </a:tcPr>
                </a:tc>
                <a:extLst>
                  <a:ext uri="{0D108BD9-81ED-4DB2-BD59-A6C34878D82A}">
                    <a16:rowId xmlns:a16="http://schemas.microsoft.com/office/drawing/2014/main" val="911634082"/>
                  </a:ext>
                </a:extLst>
              </a:tr>
              <a:tr h="1269410">
                <a:tc>
                  <a:txBody>
                    <a:bodyPr/>
                    <a:lstStyle/>
                    <a:p>
                      <a:pPr algn="l" rtl="0" fontAlgn="base"/>
                      <a:r>
                        <a:rPr lang="en-US" sz="2400" b="1" i="0">
                          <a:solidFill>
                            <a:schemeClr val="tx2">
                              <a:lumMod val="50000"/>
                            </a:schemeClr>
                          </a:solidFill>
                          <a:effectLst/>
                          <a:highlight>
                            <a:srgbClr val="FFFFFF"/>
                          </a:highlight>
                          <a:latin typeface="Baskerville Old Face" panose="02020602080505020303" pitchFamily="18" charset="0"/>
                        </a:rPr>
                        <a:t>Answers to questions/requests for clarification will be posted on the Agency’s website (approximate)​</a:t>
                      </a:r>
                    </a:p>
                  </a:txBody>
                  <a:tcPr marL="55191" marR="55191" marT="27595" marB="27595" anchor="ctr">
                    <a:lnL w="12059" cap="flat" cmpd="sng" algn="ctr">
                      <a:solidFill>
                        <a:srgbClr val="758592"/>
                      </a:solidFill>
                      <a:prstDash val="solid"/>
                      <a:round/>
                      <a:headEnd type="none" w="med" len="med"/>
                      <a:tailEnd type="none" w="med" len="med"/>
                    </a:lnL>
                    <a:lnR w="12700" cap="flat" cmpd="sng" algn="ctr">
                      <a:solidFill>
                        <a:srgbClr val="FFFFFF"/>
                      </a:solidFill>
                      <a:prstDash val="solid"/>
                      <a:round/>
                      <a:headEnd type="none" w="med" len="med"/>
                      <a:tailEnd type="none" w="med" len="med"/>
                    </a:lnR>
                    <a:lnT w="12059" cap="flat" cmpd="sng" algn="ctr">
                      <a:solidFill>
                        <a:srgbClr val="758592"/>
                      </a:solidFill>
                      <a:prstDash val="solid"/>
                      <a:round/>
                      <a:headEnd type="none" w="med" len="med"/>
                      <a:tailEnd type="none" w="med" len="med"/>
                    </a:lnT>
                    <a:lnB w="12059" cap="flat" cmpd="sng" algn="ctr">
                      <a:solidFill>
                        <a:srgbClr val="758592"/>
                      </a:solidFill>
                      <a:prstDash val="solid"/>
                      <a:round/>
                      <a:headEnd type="none" w="med" len="med"/>
                      <a:tailEnd type="none" w="med" len="med"/>
                    </a:lnB>
                    <a:solidFill>
                      <a:srgbClr val="FFFFFF"/>
                    </a:solidFill>
                  </a:tcPr>
                </a:tc>
                <a:tc gridSpan="2">
                  <a:txBody>
                    <a:bodyPr/>
                    <a:lstStyle/>
                    <a:p>
                      <a:pPr algn="l" rtl="0" fontAlgn="base"/>
                      <a:r>
                        <a:rPr lang="en-US" sz="2400" b="0" i="0">
                          <a:solidFill>
                            <a:schemeClr val="tx2">
                              <a:lumMod val="50000"/>
                            </a:schemeClr>
                          </a:solidFill>
                          <a:effectLst/>
                          <a:highlight>
                            <a:srgbClr val="FFFFFF"/>
                          </a:highlight>
                          <a:latin typeface="Baskerville Old Face" panose="02020602080505020303" pitchFamily="18" charset="0"/>
                        </a:rPr>
                        <a:t>July 1, 2024​                       5:00PM</a:t>
                      </a:r>
                    </a:p>
                  </a:txBody>
                  <a:tcPr marL="55191" marR="55191" marT="27595" marB="27595" anchor="ctr">
                    <a:lnL w="12700" cap="flat" cmpd="sng" algn="ctr">
                      <a:solidFill>
                        <a:srgbClr val="FFFFFF"/>
                      </a:solidFill>
                      <a:prstDash val="solid"/>
                      <a:round/>
                      <a:headEnd type="none" w="med" len="med"/>
                      <a:tailEnd type="none" w="med" len="med"/>
                    </a:lnL>
                    <a:lnR w="12059" cap="flat" cmpd="sng" algn="ctr">
                      <a:solidFill>
                        <a:srgbClr val="758592"/>
                      </a:solidFill>
                      <a:prstDash val="solid"/>
                      <a:round/>
                      <a:headEnd type="none" w="med" len="med"/>
                      <a:tailEnd type="none" w="med" len="med"/>
                    </a:lnR>
                    <a:lnT w="12059" cap="flat" cmpd="sng" algn="ctr">
                      <a:solidFill>
                        <a:srgbClr val="758592"/>
                      </a:solidFill>
                      <a:prstDash val="solid"/>
                      <a:round/>
                      <a:headEnd type="none" w="med" len="med"/>
                      <a:tailEnd type="none" w="med" len="med"/>
                    </a:lnT>
                    <a:lnB w="12059" cap="flat" cmpd="sng" algn="ctr">
                      <a:solidFill>
                        <a:srgbClr val="758592"/>
                      </a:solidFill>
                      <a:prstDash val="solid"/>
                      <a:round/>
                      <a:headEnd type="none" w="med" len="med"/>
                      <a:tailEnd type="none" w="med" len="med"/>
                    </a:lnB>
                    <a:solidFill>
                      <a:srgbClr val="FFFFFF"/>
                    </a:solidFill>
                  </a:tcPr>
                </a:tc>
                <a:tc hMerge="1">
                  <a:txBody>
                    <a:bodyPr/>
                    <a:lstStyle/>
                    <a:p>
                      <a:endParaRPr lang="en-US"/>
                    </a:p>
                  </a:txBody>
                  <a:tcPr/>
                </a:tc>
                <a:extLst>
                  <a:ext uri="{0D108BD9-81ED-4DB2-BD59-A6C34878D82A}">
                    <a16:rowId xmlns:a16="http://schemas.microsoft.com/office/drawing/2014/main" val="2985602096"/>
                  </a:ext>
                </a:extLst>
              </a:tr>
              <a:tr h="463663">
                <a:tc>
                  <a:txBody>
                    <a:bodyPr/>
                    <a:lstStyle/>
                    <a:p>
                      <a:pPr algn="l" rtl="0" fontAlgn="base"/>
                      <a:r>
                        <a:rPr lang="en-US" sz="2400" b="1" i="0">
                          <a:solidFill>
                            <a:schemeClr val="tx2">
                              <a:lumMod val="50000"/>
                            </a:schemeClr>
                          </a:solidFill>
                          <a:effectLst/>
                          <a:highlight>
                            <a:srgbClr val="FFFFFF"/>
                          </a:highlight>
                          <a:latin typeface="Baskerville Old Face" panose="02020602080505020303" pitchFamily="18" charset="0"/>
                        </a:rPr>
                        <a:t>Closing (Applications due)​</a:t>
                      </a:r>
                    </a:p>
                  </a:txBody>
                  <a:tcPr marL="55191" marR="55191" marT="27595" marB="27595" anchor="ctr">
                    <a:lnL w="12059" cap="flat" cmpd="sng" algn="ctr">
                      <a:solidFill>
                        <a:srgbClr val="758592"/>
                      </a:solidFill>
                      <a:prstDash val="solid"/>
                      <a:round/>
                      <a:headEnd type="none" w="med" len="med"/>
                      <a:tailEnd type="none" w="med" len="med"/>
                    </a:lnL>
                    <a:lnR w="12700" cap="flat" cmpd="sng" algn="ctr">
                      <a:solidFill>
                        <a:srgbClr val="FFFFFF"/>
                      </a:solidFill>
                      <a:prstDash val="solid"/>
                      <a:round/>
                      <a:headEnd type="none" w="med" len="med"/>
                      <a:tailEnd type="none" w="med" len="med"/>
                    </a:lnR>
                    <a:lnT w="12059" cap="flat" cmpd="sng" algn="ctr">
                      <a:solidFill>
                        <a:srgbClr val="758592"/>
                      </a:solidFill>
                      <a:prstDash val="solid"/>
                      <a:round/>
                      <a:headEnd type="none" w="med" len="med"/>
                      <a:tailEnd type="none" w="med" len="med"/>
                    </a:lnT>
                    <a:lnB w="12059" cap="flat" cmpd="sng" algn="ctr">
                      <a:solidFill>
                        <a:srgbClr val="758592"/>
                      </a:solidFill>
                      <a:prstDash val="solid"/>
                      <a:round/>
                      <a:headEnd type="none" w="med" len="med"/>
                      <a:tailEnd type="none" w="med" len="med"/>
                    </a:lnB>
                    <a:solidFill>
                      <a:srgbClr val="FFFFFF"/>
                    </a:solidFill>
                  </a:tcPr>
                </a:tc>
                <a:tc>
                  <a:txBody>
                    <a:bodyPr/>
                    <a:lstStyle/>
                    <a:p>
                      <a:pPr algn="l" rtl="0" fontAlgn="base"/>
                      <a:r>
                        <a:rPr lang="en-US" sz="2400" b="0" i="0">
                          <a:solidFill>
                            <a:schemeClr val="tx2">
                              <a:lumMod val="50000"/>
                            </a:schemeClr>
                          </a:solidFill>
                          <a:effectLst/>
                          <a:highlight>
                            <a:srgbClr val="FFFFFF"/>
                          </a:highlight>
                          <a:latin typeface="Baskerville Old Face" panose="02020602080505020303" pitchFamily="18" charset="0"/>
                        </a:rPr>
                        <a:t>July 22, 2024</a:t>
                      </a:r>
                    </a:p>
                  </a:txBody>
                  <a:tcPr marL="55191" marR="55191" marT="27595" marB="27595"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059" cap="flat" cmpd="sng" algn="ctr">
                      <a:solidFill>
                        <a:srgbClr val="758592"/>
                      </a:solidFill>
                      <a:prstDash val="solid"/>
                      <a:round/>
                      <a:headEnd type="none" w="med" len="med"/>
                      <a:tailEnd type="none" w="med" len="med"/>
                    </a:lnT>
                    <a:lnB w="12059" cap="flat" cmpd="sng" algn="ctr">
                      <a:solidFill>
                        <a:srgbClr val="758592"/>
                      </a:solidFill>
                      <a:prstDash val="solid"/>
                      <a:round/>
                      <a:headEnd type="none" w="med" len="med"/>
                      <a:tailEnd type="none" w="med" len="med"/>
                    </a:lnB>
                    <a:solidFill>
                      <a:srgbClr val="FFFFFF"/>
                    </a:solidFill>
                  </a:tcPr>
                </a:tc>
                <a:tc>
                  <a:txBody>
                    <a:bodyPr/>
                    <a:lstStyle/>
                    <a:p>
                      <a:pPr algn="l" rtl="0" fontAlgn="base"/>
                      <a:r>
                        <a:rPr lang="en-US" sz="2400" b="0" i="0">
                          <a:solidFill>
                            <a:srgbClr val="000000"/>
                          </a:solidFill>
                          <a:effectLst/>
                          <a:highlight>
                            <a:srgbClr val="FFFFFF"/>
                          </a:highlight>
                          <a:latin typeface="Baskerville Old Face" panose="02020602080505020303" pitchFamily="18" charset="0"/>
                        </a:rPr>
                        <a:t>5:00PM​</a:t>
                      </a:r>
                    </a:p>
                  </a:txBody>
                  <a:tcPr marL="55191" marR="55191" marT="27595" marB="27595" anchor="ctr">
                    <a:lnL w="12700" cap="flat" cmpd="sng" algn="ctr">
                      <a:solidFill>
                        <a:srgbClr val="FFFFFF"/>
                      </a:solidFill>
                      <a:prstDash val="solid"/>
                      <a:round/>
                      <a:headEnd type="none" w="med" len="med"/>
                      <a:tailEnd type="none" w="med" len="med"/>
                    </a:lnL>
                    <a:lnR w="12059" cap="flat" cmpd="sng" algn="ctr">
                      <a:solidFill>
                        <a:srgbClr val="758592"/>
                      </a:solidFill>
                      <a:prstDash val="solid"/>
                      <a:round/>
                      <a:headEnd type="none" w="med" len="med"/>
                      <a:tailEnd type="none" w="med" len="med"/>
                    </a:lnR>
                    <a:lnT w="12059" cap="flat" cmpd="sng" algn="ctr">
                      <a:solidFill>
                        <a:srgbClr val="758592"/>
                      </a:solidFill>
                      <a:prstDash val="solid"/>
                      <a:round/>
                      <a:headEnd type="none" w="med" len="med"/>
                      <a:tailEnd type="none" w="med" len="med"/>
                    </a:lnT>
                    <a:lnB w="12059" cap="flat" cmpd="sng" algn="ctr">
                      <a:solidFill>
                        <a:srgbClr val="758592"/>
                      </a:solidFill>
                      <a:prstDash val="solid"/>
                      <a:round/>
                      <a:headEnd type="none" w="med" len="med"/>
                      <a:tailEnd type="none" w="med" len="med"/>
                    </a:lnB>
                    <a:solidFill>
                      <a:srgbClr val="FFFFFF"/>
                    </a:solidFill>
                  </a:tcPr>
                </a:tc>
                <a:extLst>
                  <a:ext uri="{0D108BD9-81ED-4DB2-BD59-A6C34878D82A}">
                    <a16:rowId xmlns:a16="http://schemas.microsoft.com/office/drawing/2014/main" val="1890471882"/>
                  </a:ext>
                </a:extLst>
              </a:tr>
              <a:tr h="866536">
                <a:tc>
                  <a:txBody>
                    <a:bodyPr/>
                    <a:lstStyle/>
                    <a:p>
                      <a:pPr algn="l" rtl="0" fontAlgn="base"/>
                      <a:r>
                        <a:rPr lang="en-US" sz="2400" b="1" i="0">
                          <a:solidFill>
                            <a:schemeClr val="tx2">
                              <a:lumMod val="50000"/>
                            </a:schemeClr>
                          </a:solidFill>
                          <a:effectLst/>
                          <a:highlight>
                            <a:srgbClr val="ECEDEE"/>
                          </a:highlight>
                          <a:latin typeface="Baskerville Old Face"/>
                        </a:rPr>
                        <a:t>Issuance of notice of intent to award (approximate)​</a:t>
                      </a:r>
                    </a:p>
                  </a:txBody>
                  <a:tcPr marL="55191" marR="55191" marT="27595" marB="27595" anchor="ctr">
                    <a:lnL w="12059" cap="flat" cmpd="sng" algn="ctr">
                      <a:solidFill>
                        <a:srgbClr val="758592"/>
                      </a:solidFill>
                      <a:prstDash val="solid"/>
                      <a:round/>
                      <a:headEnd type="none" w="med" len="med"/>
                      <a:tailEnd type="none" w="med" len="med"/>
                    </a:lnL>
                    <a:lnR w="12700" cap="flat" cmpd="sng" algn="ctr">
                      <a:solidFill>
                        <a:srgbClr val="FFFFFF"/>
                      </a:solidFill>
                      <a:prstDash val="solid"/>
                      <a:round/>
                      <a:headEnd type="none" w="med" len="med"/>
                      <a:tailEnd type="none" w="med" len="med"/>
                    </a:lnR>
                    <a:lnT w="12059" cap="flat" cmpd="sng" algn="ctr">
                      <a:solidFill>
                        <a:srgbClr val="758592"/>
                      </a:solidFill>
                      <a:prstDash val="solid"/>
                      <a:round/>
                      <a:headEnd type="none" w="med" len="med"/>
                      <a:tailEnd type="none" w="med" len="med"/>
                    </a:lnT>
                    <a:lnB w="12059" cap="flat" cmpd="sng" algn="ctr">
                      <a:solidFill>
                        <a:srgbClr val="758592"/>
                      </a:solidFill>
                      <a:prstDash val="solid"/>
                      <a:round/>
                      <a:headEnd type="none" w="med" len="med"/>
                      <a:tailEnd type="none" w="med" len="med"/>
                    </a:lnB>
                    <a:solidFill>
                      <a:srgbClr val="ECEDEE"/>
                    </a:solidFill>
                  </a:tcPr>
                </a:tc>
                <a:tc gridSpan="2">
                  <a:txBody>
                    <a:bodyPr/>
                    <a:lstStyle/>
                    <a:p>
                      <a:pPr algn="l" rtl="0" fontAlgn="base"/>
                      <a:r>
                        <a:rPr lang="en-US" sz="2400" b="0" i="0">
                          <a:solidFill>
                            <a:schemeClr val="tx2">
                              <a:lumMod val="50000"/>
                            </a:schemeClr>
                          </a:solidFill>
                          <a:effectLst/>
                          <a:highlight>
                            <a:srgbClr val="ECEDEE"/>
                          </a:highlight>
                          <a:latin typeface="Baskerville Old Face" panose="02020602080505020303" pitchFamily="18" charset="0"/>
                        </a:rPr>
                        <a:t>August 30, 2024</a:t>
                      </a:r>
                    </a:p>
                  </a:txBody>
                  <a:tcPr marL="55191" marR="55191" marT="27595" marB="27595" anchor="ctr">
                    <a:lnL w="12700" cap="flat" cmpd="sng" algn="ctr">
                      <a:solidFill>
                        <a:srgbClr val="FFFFFF"/>
                      </a:solidFill>
                      <a:prstDash val="solid"/>
                      <a:round/>
                      <a:headEnd type="none" w="med" len="med"/>
                      <a:tailEnd type="none" w="med" len="med"/>
                    </a:lnL>
                    <a:lnR w="12059" cap="flat" cmpd="sng" algn="ctr">
                      <a:solidFill>
                        <a:srgbClr val="758592"/>
                      </a:solidFill>
                      <a:prstDash val="solid"/>
                      <a:round/>
                      <a:headEnd type="none" w="med" len="med"/>
                      <a:tailEnd type="none" w="med" len="med"/>
                    </a:lnR>
                    <a:lnT w="12059" cap="flat" cmpd="sng" algn="ctr">
                      <a:solidFill>
                        <a:srgbClr val="758592"/>
                      </a:solidFill>
                      <a:prstDash val="solid"/>
                      <a:round/>
                      <a:headEnd type="none" w="med" len="med"/>
                      <a:tailEnd type="none" w="med" len="med"/>
                    </a:lnT>
                    <a:lnB w="12059" cap="flat" cmpd="sng" algn="ctr">
                      <a:solidFill>
                        <a:srgbClr val="758592"/>
                      </a:solidFill>
                      <a:prstDash val="solid"/>
                      <a:round/>
                      <a:headEnd type="none" w="med" len="med"/>
                      <a:tailEnd type="none" w="med" len="med"/>
                    </a:lnB>
                    <a:solidFill>
                      <a:srgbClr val="ECEDEE"/>
                    </a:solidFill>
                  </a:tcPr>
                </a:tc>
                <a:tc hMerge="1">
                  <a:txBody>
                    <a:bodyPr/>
                    <a:lstStyle/>
                    <a:p>
                      <a:endParaRPr lang="en-US"/>
                    </a:p>
                  </a:txBody>
                  <a:tcPr/>
                </a:tc>
                <a:extLst>
                  <a:ext uri="{0D108BD9-81ED-4DB2-BD59-A6C34878D82A}">
                    <a16:rowId xmlns:a16="http://schemas.microsoft.com/office/drawing/2014/main" val="2014843551"/>
                  </a:ext>
                </a:extLst>
              </a:tr>
            </a:tbl>
          </a:graphicData>
        </a:graphic>
      </p:graphicFrame>
    </p:spTree>
    <p:extLst>
      <p:ext uri="{BB962C8B-B14F-4D97-AF65-F5344CB8AC3E}">
        <p14:creationId xmlns:p14="http://schemas.microsoft.com/office/powerpoint/2010/main" val="20830949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bg>
      <p:bgPr>
        <a:blipFill>
          <a:blip r:embed="rId2">
            <a:alphaModFix amt="50000"/>
          </a:blip>
          <a:tile tx="0" ty="0" sx="100000" sy="100000" flip="none" algn="tl"/>
        </a:blip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551794C6-C098-C708-F311-8401EAC66222}"/>
              </a:ext>
            </a:extLst>
          </p:cNvPr>
          <p:cNvSpPr>
            <a:spLocks noGrp="1"/>
          </p:cNvSpPr>
          <p:nvPr>
            <p:ph type="title"/>
          </p:nvPr>
        </p:nvSpPr>
        <p:spPr>
          <a:xfrm>
            <a:off x="0" y="0"/>
            <a:ext cx="12192000" cy="1288869"/>
          </a:xfrm>
          <a:solidFill>
            <a:schemeClr val="bg1">
              <a:lumMod val="85000"/>
            </a:schemeClr>
          </a:solidFill>
        </p:spPr>
        <p:style>
          <a:lnRef idx="1">
            <a:schemeClr val="dk1"/>
          </a:lnRef>
          <a:fillRef idx="2">
            <a:schemeClr val="dk1"/>
          </a:fillRef>
          <a:effectRef idx="1">
            <a:schemeClr val="dk1"/>
          </a:effectRef>
          <a:fontRef idx="minor">
            <a:schemeClr val="dk1"/>
          </a:fontRef>
        </p:style>
        <p:txBody>
          <a:bodyPr>
            <a:noAutofit/>
          </a:bodyPr>
          <a:lstStyle/>
          <a:p>
            <a:r>
              <a:rPr lang="en-US" sz="4800" cap="none">
                <a:solidFill>
                  <a:schemeClr val="tx2">
                    <a:lumMod val="50000"/>
                  </a:schemeClr>
                </a:solidFill>
                <a:latin typeface="Baskerville Old Face" panose="02020602080505020303" pitchFamily="18" charset="0"/>
              </a:rPr>
              <a:t>                      Evaluation 	           </a:t>
            </a:r>
            <a:r>
              <a:rPr lang="en-US" sz="1400" cap="none">
                <a:solidFill>
                  <a:schemeClr val="tx2">
                    <a:lumMod val="50000"/>
                  </a:schemeClr>
                </a:solidFill>
                <a:latin typeface="Baskerville Old Face" panose="02020602080505020303" pitchFamily="18" charset="0"/>
              </a:rPr>
              <a:t>RFA Section 4</a:t>
            </a:r>
            <a:endParaRPr lang="en-US" sz="4800" cap="none">
              <a:solidFill>
                <a:schemeClr val="tx2">
                  <a:lumMod val="50000"/>
                </a:schemeClr>
              </a:solidFill>
              <a:latin typeface="Baskerville Old Face" panose="02020602080505020303" pitchFamily="18" charset="0"/>
            </a:endParaRPr>
          </a:p>
        </p:txBody>
      </p:sp>
      <p:sp>
        <p:nvSpPr>
          <p:cNvPr id="8" name="Text Placeholder 7">
            <a:extLst>
              <a:ext uri="{FF2B5EF4-FFF2-40B4-BE49-F238E27FC236}">
                <a16:creationId xmlns:a16="http://schemas.microsoft.com/office/drawing/2014/main" id="{CE45E373-DB82-80C4-471B-98AC35FC317E}"/>
              </a:ext>
            </a:extLst>
          </p:cNvPr>
          <p:cNvSpPr>
            <a:spLocks noGrp="1"/>
          </p:cNvSpPr>
          <p:nvPr>
            <p:ph type="body" idx="1"/>
          </p:nvPr>
        </p:nvSpPr>
        <p:spPr>
          <a:xfrm>
            <a:off x="0" y="1393795"/>
            <a:ext cx="12192000" cy="5464205"/>
          </a:xfrm>
        </p:spPr>
        <p:txBody>
          <a:bodyPr>
            <a:normAutofit/>
          </a:bodyPr>
          <a:lstStyle/>
          <a:p>
            <a:pPr algn="l" rtl="0" fontAlgn="base"/>
            <a:r>
              <a:rPr lang="en-US" sz="2400" cap="none" spc="-25">
                <a:solidFill>
                  <a:schemeClr val="tx2">
                    <a:lumMod val="50000"/>
                  </a:schemeClr>
                </a:solidFill>
                <a:effectLst/>
                <a:latin typeface="Baskerville Old Face" panose="02020602080505020303" pitchFamily="18" charset="0"/>
                <a:ea typeface="Times New Roman" panose="02020603050405020304" pitchFamily="18" charset="0"/>
                <a:cs typeface="Times New Roman" panose="02020603050405020304" pitchFamily="18" charset="0"/>
              </a:rPr>
              <a:t>.</a:t>
            </a:r>
          </a:p>
        </p:txBody>
      </p:sp>
      <p:graphicFrame>
        <p:nvGraphicFramePr>
          <p:cNvPr id="2" name="Table 1">
            <a:extLst>
              <a:ext uri="{FF2B5EF4-FFF2-40B4-BE49-F238E27FC236}">
                <a16:creationId xmlns:a16="http://schemas.microsoft.com/office/drawing/2014/main" id="{A5AF6FFE-DD76-94F6-A13A-5F1669E64D77}"/>
              </a:ext>
            </a:extLst>
          </p:cNvPr>
          <p:cNvGraphicFramePr>
            <a:graphicFrameLocks noGrp="1"/>
          </p:cNvGraphicFramePr>
          <p:nvPr>
            <p:extLst>
              <p:ext uri="{D42A27DB-BD31-4B8C-83A1-F6EECF244321}">
                <p14:modId xmlns:p14="http://schemas.microsoft.com/office/powerpoint/2010/main" val="2878711390"/>
              </p:ext>
            </p:extLst>
          </p:nvPr>
        </p:nvGraphicFramePr>
        <p:xfrm>
          <a:off x="0" y="1288869"/>
          <a:ext cx="12192000" cy="5609304"/>
        </p:xfrm>
        <a:graphic>
          <a:graphicData uri="http://schemas.openxmlformats.org/drawingml/2006/table">
            <a:tbl>
              <a:tblPr/>
              <a:tblGrid>
                <a:gridCol w="7499512">
                  <a:extLst>
                    <a:ext uri="{9D8B030D-6E8A-4147-A177-3AD203B41FA5}">
                      <a16:colId xmlns:a16="http://schemas.microsoft.com/office/drawing/2014/main" val="420191459"/>
                    </a:ext>
                  </a:extLst>
                </a:gridCol>
                <a:gridCol w="1596657">
                  <a:extLst>
                    <a:ext uri="{9D8B030D-6E8A-4147-A177-3AD203B41FA5}">
                      <a16:colId xmlns:a16="http://schemas.microsoft.com/office/drawing/2014/main" val="3558942782"/>
                    </a:ext>
                  </a:extLst>
                </a:gridCol>
                <a:gridCol w="1607167">
                  <a:extLst>
                    <a:ext uri="{9D8B030D-6E8A-4147-A177-3AD203B41FA5}">
                      <a16:colId xmlns:a16="http://schemas.microsoft.com/office/drawing/2014/main" val="1417606619"/>
                    </a:ext>
                  </a:extLst>
                </a:gridCol>
                <a:gridCol w="1488664">
                  <a:extLst>
                    <a:ext uri="{9D8B030D-6E8A-4147-A177-3AD203B41FA5}">
                      <a16:colId xmlns:a16="http://schemas.microsoft.com/office/drawing/2014/main" val="2471717346"/>
                    </a:ext>
                  </a:extLst>
                </a:gridCol>
              </a:tblGrid>
              <a:tr h="1321591">
                <a:tc>
                  <a:txBody>
                    <a:bodyPr/>
                    <a:lstStyle/>
                    <a:p>
                      <a:pPr algn="ctr" rtl="0" fontAlgn="base"/>
                      <a:r>
                        <a:rPr lang="en-US" sz="2800" b="1" i="0">
                          <a:solidFill>
                            <a:schemeClr val="tx2">
                              <a:lumMod val="50000"/>
                            </a:schemeClr>
                          </a:solidFill>
                          <a:effectLst/>
                          <a:latin typeface="Baskerville Old Face" panose="02020602080505020303" pitchFamily="18" charset="0"/>
                        </a:rPr>
                        <a:t>Evaluation Item​</a:t>
                      </a:r>
                    </a:p>
                  </a:txBody>
                  <a:tcPr marL="50965" marR="50965" marT="25482" marB="25482" anchor="ctr">
                    <a:lnL w="12059" cap="flat" cmpd="sng" algn="ctr">
                      <a:solidFill>
                        <a:srgbClr val="9B552A"/>
                      </a:solidFill>
                      <a:prstDash val="solid"/>
                      <a:round/>
                      <a:headEnd type="none" w="med" len="med"/>
                      <a:tailEnd type="none" w="med" len="med"/>
                    </a:lnL>
                    <a:lnR w="12059" cap="flat" cmpd="sng" algn="ctr">
                      <a:solidFill>
                        <a:srgbClr val="9B552A"/>
                      </a:solidFill>
                      <a:prstDash val="solid"/>
                      <a:round/>
                      <a:headEnd type="none" w="med" len="med"/>
                      <a:tailEnd type="none" w="med" len="med"/>
                    </a:lnR>
                    <a:lnT w="12059" cap="flat" cmpd="sng" algn="ctr">
                      <a:solidFill>
                        <a:srgbClr val="9B552A"/>
                      </a:solidFill>
                      <a:prstDash val="solid"/>
                      <a:round/>
                      <a:headEnd type="none" w="med" len="med"/>
                      <a:tailEnd type="none" w="med" len="med"/>
                    </a:lnT>
                    <a:lnB w="24127" cap="flat" cmpd="sng" algn="ctr">
                      <a:solidFill>
                        <a:srgbClr val="9B552A"/>
                      </a:solidFill>
                      <a:prstDash val="solid"/>
                      <a:round/>
                      <a:headEnd type="none" w="med" len="med"/>
                      <a:tailEnd type="none" w="med" len="med"/>
                    </a:lnB>
                    <a:noFill/>
                  </a:tcPr>
                </a:tc>
                <a:tc>
                  <a:txBody>
                    <a:bodyPr/>
                    <a:lstStyle/>
                    <a:p>
                      <a:pPr algn="ctr" rtl="0" fontAlgn="base"/>
                      <a:r>
                        <a:rPr lang="en-US" sz="2800" b="1" i="0">
                          <a:solidFill>
                            <a:schemeClr val="tx2">
                              <a:lumMod val="50000"/>
                            </a:schemeClr>
                          </a:solidFill>
                          <a:effectLst/>
                          <a:latin typeface="Baskerville Old Face" panose="02020602080505020303" pitchFamily="18" charset="0"/>
                        </a:rPr>
                        <a:t>Uploads​</a:t>
                      </a:r>
                    </a:p>
                  </a:txBody>
                  <a:tcPr marL="50965" marR="50965" marT="25482" marB="25482" anchor="ctr">
                    <a:lnL w="12059" cap="flat" cmpd="sng" algn="ctr">
                      <a:solidFill>
                        <a:srgbClr val="9B552A"/>
                      </a:solidFill>
                      <a:prstDash val="solid"/>
                      <a:round/>
                      <a:headEnd type="none" w="med" len="med"/>
                      <a:tailEnd type="none" w="med" len="med"/>
                    </a:lnL>
                    <a:lnR w="12059" cap="flat" cmpd="sng" algn="ctr">
                      <a:solidFill>
                        <a:srgbClr val="9B552A"/>
                      </a:solidFill>
                      <a:prstDash val="solid"/>
                      <a:round/>
                      <a:headEnd type="none" w="med" len="med"/>
                      <a:tailEnd type="none" w="med" len="med"/>
                    </a:lnR>
                    <a:lnT w="12059" cap="flat" cmpd="sng" algn="ctr">
                      <a:solidFill>
                        <a:srgbClr val="9B552A"/>
                      </a:solidFill>
                      <a:prstDash val="solid"/>
                      <a:round/>
                      <a:headEnd type="none" w="med" len="med"/>
                      <a:tailEnd type="none" w="med" len="med"/>
                    </a:lnT>
                    <a:lnB w="24127" cap="flat" cmpd="sng" algn="ctr">
                      <a:solidFill>
                        <a:srgbClr val="9B552A"/>
                      </a:solidFill>
                      <a:prstDash val="solid"/>
                      <a:round/>
                      <a:headEnd type="none" w="med" len="med"/>
                      <a:tailEnd type="none" w="med" len="med"/>
                    </a:lnB>
                    <a:noFill/>
                  </a:tcPr>
                </a:tc>
                <a:tc>
                  <a:txBody>
                    <a:bodyPr/>
                    <a:lstStyle/>
                    <a:p>
                      <a:pPr algn="ctr" rtl="0" fontAlgn="base"/>
                      <a:r>
                        <a:rPr lang="en-US" sz="2800" b="1" i="0">
                          <a:solidFill>
                            <a:schemeClr val="tx2">
                              <a:lumMod val="50000"/>
                            </a:schemeClr>
                          </a:solidFill>
                          <a:effectLst/>
                          <a:latin typeface="Baskerville Old Face" panose="02020602080505020303" pitchFamily="18" charset="0"/>
                        </a:rPr>
                        <a:t>Word Limit​</a:t>
                      </a:r>
                    </a:p>
                  </a:txBody>
                  <a:tcPr marL="50965" marR="50965" marT="25482" marB="25482" anchor="ctr">
                    <a:lnL w="12059" cap="flat" cmpd="sng" algn="ctr">
                      <a:solidFill>
                        <a:srgbClr val="9B552A"/>
                      </a:solidFill>
                      <a:prstDash val="solid"/>
                      <a:round/>
                      <a:headEnd type="none" w="med" len="med"/>
                      <a:tailEnd type="none" w="med" len="med"/>
                    </a:lnL>
                    <a:lnR w="12059" cap="flat" cmpd="sng" algn="ctr">
                      <a:solidFill>
                        <a:srgbClr val="9B552A"/>
                      </a:solidFill>
                      <a:prstDash val="solid"/>
                      <a:round/>
                      <a:headEnd type="none" w="med" len="med"/>
                      <a:tailEnd type="none" w="med" len="med"/>
                    </a:lnR>
                    <a:lnT w="12059" cap="flat" cmpd="sng" algn="ctr">
                      <a:solidFill>
                        <a:srgbClr val="9B552A"/>
                      </a:solidFill>
                      <a:prstDash val="solid"/>
                      <a:round/>
                      <a:headEnd type="none" w="med" len="med"/>
                      <a:tailEnd type="none" w="med" len="med"/>
                    </a:lnT>
                    <a:lnB w="24127" cap="flat" cmpd="sng" algn="ctr">
                      <a:solidFill>
                        <a:srgbClr val="9B552A"/>
                      </a:solidFill>
                      <a:prstDash val="solid"/>
                      <a:round/>
                      <a:headEnd type="none" w="med" len="med"/>
                      <a:tailEnd type="none" w="med" len="med"/>
                    </a:lnB>
                    <a:noFill/>
                  </a:tcPr>
                </a:tc>
                <a:tc>
                  <a:txBody>
                    <a:bodyPr/>
                    <a:lstStyle/>
                    <a:p>
                      <a:pPr algn="ctr" rtl="0" fontAlgn="base"/>
                      <a:r>
                        <a:rPr lang="en-US" sz="2800" b="1" i="0">
                          <a:solidFill>
                            <a:schemeClr val="tx2">
                              <a:lumMod val="50000"/>
                            </a:schemeClr>
                          </a:solidFill>
                          <a:effectLst/>
                          <a:latin typeface="Baskerville Old Face" panose="02020602080505020303" pitchFamily="18" charset="0"/>
                        </a:rPr>
                        <a:t>Max possible</a:t>
                      </a:r>
                    </a:p>
                    <a:p>
                      <a:pPr algn="ctr" rtl="0" fontAlgn="base"/>
                      <a:r>
                        <a:rPr lang="en-US" sz="2800" b="1" i="0">
                          <a:solidFill>
                            <a:schemeClr val="tx2">
                              <a:lumMod val="50000"/>
                            </a:schemeClr>
                          </a:solidFill>
                          <a:effectLst/>
                          <a:latin typeface="Baskerville Old Face" panose="02020602080505020303" pitchFamily="18" charset="0"/>
                        </a:rPr>
                        <a:t>Points​</a:t>
                      </a:r>
                    </a:p>
                  </a:txBody>
                  <a:tcPr marL="50965" marR="50965" marT="25482" marB="25482" anchor="ctr">
                    <a:lnL w="12059" cap="flat" cmpd="sng" algn="ctr">
                      <a:solidFill>
                        <a:srgbClr val="9B552A"/>
                      </a:solidFill>
                      <a:prstDash val="solid"/>
                      <a:round/>
                      <a:headEnd type="none" w="med" len="med"/>
                      <a:tailEnd type="none" w="med" len="med"/>
                    </a:lnL>
                    <a:lnR w="12059" cap="flat" cmpd="sng" algn="ctr">
                      <a:solidFill>
                        <a:srgbClr val="9B552A"/>
                      </a:solidFill>
                      <a:prstDash val="solid"/>
                      <a:round/>
                      <a:headEnd type="none" w="med" len="med"/>
                      <a:tailEnd type="none" w="med" len="med"/>
                    </a:lnR>
                    <a:lnT w="12059" cap="flat" cmpd="sng" algn="ctr">
                      <a:solidFill>
                        <a:srgbClr val="9B552A"/>
                      </a:solidFill>
                      <a:prstDash val="solid"/>
                      <a:round/>
                      <a:headEnd type="none" w="med" len="med"/>
                      <a:tailEnd type="none" w="med" len="med"/>
                    </a:lnT>
                    <a:lnB w="24127" cap="flat" cmpd="sng" algn="ctr">
                      <a:solidFill>
                        <a:srgbClr val="9B552A"/>
                      </a:solidFill>
                      <a:prstDash val="solid"/>
                      <a:round/>
                      <a:headEnd type="none" w="med" len="med"/>
                      <a:tailEnd type="none" w="med" len="med"/>
                    </a:lnB>
                    <a:noFill/>
                  </a:tcPr>
                </a:tc>
                <a:extLst>
                  <a:ext uri="{0D108BD9-81ED-4DB2-BD59-A6C34878D82A}">
                    <a16:rowId xmlns:a16="http://schemas.microsoft.com/office/drawing/2014/main" val="4046756052"/>
                  </a:ext>
                </a:extLst>
              </a:tr>
              <a:tr h="776880">
                <a:tc>
                  <a:txBody>
                    <a:bodyPr/>
                    <a:lstStyle/>
                    <a:p>
                      <a:pPr algn="l" rtl="0" fontAlgn="base"/>
                      <a:r>
                        <a:rPr lang="en-US" sz="2400" b="0" i="0">
                          <a:solidFill>
                            <a:schemeClr val="tx2">
                              <a:lumMod val="50000"/>
                            </a:schemeClr>
                          </a:solidFill>
                          <a:effectLst/>
                          <a:latin typeface="Baskerville Old Face" panose="02020602080505020303" pitchFamily="18" charset="0"/>
                        </a:rPr>
                        <a:t>1.  </a:t>
                      </a:r>
                      <a:r>
                        <a:rPr lang="en-US" sz="2400" b="1" i="0">
                          <a:solidFill>
                            <a:schemeClr val="tx2">
                              <a:lumMod val="50000"/>
                            </a:schemeClr>
                          </a:solidFill>
                          <a:effectLst/>
                          <a:latin typeface="Baskerville Old Face" panose="02020602080505020303" pitchFamily="18" charset="0"/>
                        </a:rPr>
                        <a:t>​</a:t>
                      </a:r>
                      <a:r>
                        <a:rPr lang="en-US" sz="2400" spc="-25">
                          <a:solidFill>
                            <a:schemeClr val="tx2">
                              <a:lumMod val="50000"/>
                            </a:schemeClr>
                          </a:solidFill>
                          <a:effectLst/>
                          <a:latin typeface="Baskerville Old Face" panose="02020602080505020303" pitchFamily="18" charset="0"/>
                          <a:ea typeface="Times New Roman" panose="02020603050405020304" pitchFamily="18" charset="0"/>
                          <a:cs typeface="Times New Roman" panose="02020603050405020304" pitchFamily="18" charset="0"/>
                        </a:rPr>
                        <a:t>Project Youth Population and Service Area </a:t>
                      </a:r>
                      <a:endParaRPr lang="en-US" sz="2400" b="1" i="0">
                        <a:solidFill>
                          <a:schemeClr val="tx2">
                            <a:lumMod val="50000"/>
                          </a:schemeClr>
                        </a:solidFill>
                        <a:effectLst/>
                        <a:latin typeface="Baskerville Old Face" panose="02020602080505020303" pitchFamily="18" charset="0"/>
                      </a:endParaRPr>
                    </a:p>
                  </a:txBody>
                  <a:tcPr marL="50965" marR="50965" marT="25482" marB="25482" anchor="ctr">
                    <a:lnL w="12059" cap="flat" cmpd="sng" algn="ctr">
                      <a:solidFill>
                        <a:srgbClr val="9B552A"/>
                      </a:solidFill>
                      <a:prstDash val="solid"/>
                      <a:round/>
                      <a:headEnd type="none" w="med" len="med"/>
                      <a:tailEnd type="none" w="med" len="med"/>
                    </a:lnL>
                    <a:lnR w="12059" cap="flat" cmpd="sng" algn="ctr">
                      <a:solidFill>
                        <a:srgbClr val="9B552A"/>
                      </a:solidFill>
                      <a:prstDash val="solid"/>
                      <a:round/>
                      <a:headEnd type="none" w="med" len="med"/>
                      <a:tailEnd type="none" w="med" len="med"/>
                    </a:lnR>
                    <a:lnT w="24127" cap="flat" cmpd="sng" algn="ctr">
                      <a:solidFill>
                        <a:srgbClr val="9B552A"/>
                      </a:solidFill>
                      <a:prstDash val="solid"/>
                      <a:round/>
                      <a:headEnd type="none" w="med" len="med"/>
                      <a:tailEnd type="none" w="med" len="med"/>
                    </a:lnT>
                    <a:lnB w="12059" cap="flat" cmpd="sng" algn="ctr">
                      <a:solidFill>
                        <a:srgbClr val="9B552A"/>
                      </a:solidFill>
                      <a:prstDash val="solid"/>
                      <a:round/>
                      <a:headEnd type="none" w="med" len="med"/>
                      <a:tailEnd type="none" w="med" len="med"/>
                    </a:lnB>
                    <a:noFill/>
                  </a:tcPr>
                </a:tc>
                <a:tc>
                  <a:txBody>
                    <a:bodyPr/>
                    <a:lstStyle/>
                    <a:p>
                      <a:pPr algn="ctr" rtl="0" fontAlgn="auto"/>
                      <a:r>
                        <a:rPr lang="en-US" sz="2400" b="0" i="0">
                          <a:solidFill>
                            <a:schemeClr val="tx2">
                              <a:lumMod val="50000"/>
                            </a:schemeClr>
                          </a:solidFill>
                          <a:effectLst/>
                          <a:latin typeface="Baskerville Old Face" panose="02020602080505020303" pitchFamily="18" charset="0"/>
                        </a:rPr>
                        <a:t>​</a:t>
                      </a:r>
                    </a:p>
                  </a:txBody>
                  <a:tcPr marL="50965" marR="50965" marT="25482" marB="25482" anchor="ctr">
                    <a:lnL w="12059" cap="flat" cmpd="sng" algn="ctr">
                      <a:solidFill>
                        <a:srgbClr val="9B552A"/>
                      </a:solidFill>
                      <a:prstDash val="solid"/>
                      <a:round/>
                      <a:headEnd type="none" w="med" len="med"/>
                      <a:tailEnd type="none" w="med" len="med"/>
                    </a:lnL>
                    <a:lnR w="12059" cap="flat" cmpd="sng" algn="ctr">
                      <a:solidFill>
                        <a:srgbClr val="9B552A"/>
                      </a:solidFill>
                      <a:prstDash val="solid"/>
                      <a:round/>
                      <a:headEnd type="none" w="med" len="med"/>
                      <a:tailEnd type="none" w="med" len="med"/>
                    </a:lnR>
                    <a:lnT w="24127" cap="flat" cmpd="sng" algn="ctr">
                      <a:solidFill>
                        <a:srgbClr val="9B552A"/>
                      </a:solidFill>
                      <a:prstDash val="solid"/>
                      <a:round/>
                      <a:headEnd type="none" w="med" len="med"/>
                      <a:tailEnd type="none" w="med" len="med"/>
                    </a:lnT>
                    <a:lnB w="12059" cap="flat" cmpd="sng" algn="ctr">
                      <a:solidFill>
                        <a:srgbClr val="9B552A"/>
                      </a:solidFill>
                      <a:prstDash val="solid"/>
                      <a:round/>
                      <a:headEnd type="none" w="med" len="med"/>
                      <a:tailEnd type="none" w="med" len="med"/>
                    </a:lnB>
                    <a:noFill/>
                  </a:tcPr>
                </a:tc>
                <a:tc>
                  <a:txBody>
                    <a:bodyPr/>
                    <a:lstStyle/>
                    <a:p>
                      <a:pPr algn="ctr" rtl="0" fontAlgn="base"/>
                      <a:r>
                        <a:rPr lang="en-US" sz="2400" b="0" i="0">
                          <a:solidFill>
                            <a:schemeClr val="tx2">
                              <a:lumMod val="50000"/>
                            </a:schemeClr>
                          </a:solidFill>
                          <a:effectLst/>
                          <a:latin typeface="Baskerville Old Face" panose="02020602080505020303" pitchFamily="18" charset="0"/>
                        </a:rPr>
                        <a:t> 1500-word limit​</a:t>
                      </a:r>
                    </a:p>
                  </a:txBody>
                  <a:tcPr marL="50965" marR="50965" marT="25482" marB="25482" anchor="ctr">
                    <a:lnL w="12059" cap="flat" cmpd="sng" algn="ctr">
                      <a:solidFill>
                        <a:srgbClr val="9B552A"/>
                      </a:solidFill>
                      <a:prstDash val="solid"/>
                      <a:round/>
                      <a:headEnd type="none" w="med" len="med"/>
                      <a:tailEnd type="none" w="med" len="med"/>
                    </a:lnL>
                    <a:lnR w="12059" cap="flat" cmpd="sng" algn="ctr">
                      <a:solidFill>
                        <a:srgbClr val="9B552A"/>
                      </a:solidFill>
                      <a:prstDash val="solid"/>
                      <a:round/>
                      <a:headEnd type="none" w="med" len="med"/>
                      <a:tailEnd type="none" w="med" len="med"/>
                    </a:lnR>
                    <a:lnT w="24127" cap="flat" cmpd="sng" algn="ctr">
                      <a:solidFill>
                        <a:srgbClr val="9B552A"/>
                      </a:solidFill>
                      <a:prstDash val="solid"/>
                      <a:round/>
                      <a:headEnd type="none" w="med" len="med"/>
                      <a:tailEnd type="none" w="med" len="med"/>
                    </a:lnT>
                    <a:lnB w="12059" cap="flat" cmpd="sng" algn="ctr">
                      <a:solidFill>
                        <a:srgbClr val="9B552A"/>
                      </a:solidFill>
                      <a:prstDash val="solid"/>
                      <a:round/>
                      <a:headEnd type="none" w="med" len="med"/>
                      <a:tailEnd type="none" w="med" len="med"/>
                    </a:lnB>
                    <a:noFill/>
                  </a:tcPr>
                </a:tc>
                <a:tc>
                  <a:txBody>
                    <a:bodyPr/>
                    <a:lstStyle/>
                    <a:p>
                      <a:pPr algn="ctr" rtl="0" fontAlgn="base"/>
                      <a:r>
                        <a:rPr lang="en-US" sz="2400" b="0" i="0">
                          <a:solidFill>
                            <a:schemeClr val="tx2">
                              <a:lumMod val="50000"/>
                            </a:schemeClr>
                          </a:solidFill>
                          <a:effectLst/>
                          <a:latin typeface="Baskerville Old Face" panose="02020602080505020303" pitchFamily="18" charset="0"/>
                        </a:rPr>
                        <a:t>25</a:t>
                      </a:r>
                    </a:p>
                  </a:txBody>
                  <a:tcPr marL="50965" marR="50965" marT="25482" marB="25482" anchor="ctr">
                    <a:lnL w="12059" cap="flat" cmpd="sng" algn="ctr">
                      <a:solidFill>
                        <a:srgbClr val="9B552A"/>
                      </a:solidFill>
                      <a:prstDash val="solid"/>
                      <a:round/>
                      <a:headEnd type="none" w="med" len="med"/>
                      <a:tailEnd type="none" w="med" len="med"/>
                    </a:lnL>
                    <a:lnR w="12059" cap="flat" cmpd="sng" algn="ctr">
                      <a:solidFill>
                        <a:srgbClr val="9B552A"/>
                      </a:solidFill>
                      <a:prstDash val="solid"/>
                      <a:round/>
                      <a:headEnd type="none" w="med" len="med"/>
                      <a:tailEnd type="none" w="med" len="med"/>
                    </a:lnR>
                    <a:lnT w="24127" cap="flat" cmpd="sng" algn="ctr">
                      <a:solidFill>
                        <a:srgbClr val="9B552A"/>
                      </a:solidFill>
                      <a:prstDash val="solid"/>
                      <a:round/>
                      <a:headEnd type="none" w="med" len="med"/>
                      <a:tailEnd type="none" w="med" len="med"/>
                    </a:lnT>
                    <a:lnB w="12059" cap="flat" cmpd="sng" algn="ctr">
                      <a:solidFill>
                        <a:srgbClr val="9B552A"/>
                      </a:solidFill>
                      <a:prstDash val="solid"/>
                      <a:round/>
                      <a:headEnd type="none" w="med" len="med"/>
                      <a:tailEnd type="none" w="med" len="med"/>
                    </a:lnB>
                    <a:noFill/>
                  </a:tcPr>
                </a:tc>
                <a:extLst>
                  <a:ext uri="{0D108BD9-81ED-4DB2-BD59-A6C34878D82A}">
                    <a16:rowId xmlns:a16="http://schemas.microsoft.com/office/drawing/2014/main" val="1481478189"/>
                  </a:ext>
                </a:extLst>
              </a:tr>
              <a:tr h="776880">
                <a:tc>
                  <a:txBody>
                    <a:bodyPr/>
                    <a:lstStyle/>
                    <a:p>
                      <a:pPr algn="l" rtl="0" fontAlgn="base"/>
                      <a:r>
                        <a:rPr lang="en-US" sz="2400" b="0" i="0">
                          <a:solidFill>
                            <a:schemeClr val="tx2">
                              <a:lumMod val="50000"/>
                            </a:schemeClr>
                          </a:solidFill>
                          <a:effectLst/>
                          <a:latin typeface="Baskerville Old Face" panose="02020602080505020303" pitchFamily="18" charset="0"/>
                        </a:rPr>
                        <a:t>2.  Project Services and Activities</a:t>
                      </a:r>
                      <a:r>
                        <a:rPr lang="en-US" sz="2400" b="1" i="0">
                          <a:solidFill>
                            <a:schemeClr val="tx2">
                              <a:lumMod val="50000"/>
                            </a:schemeClr>
                          </a:solidFill>
                          <a:effectLst/>
                          <a:latin typeface="Baskerville Old Face" panose="02020602080505020303" pitchFamily="18" charset="0"/>
                        </a:rPr>
                        <a:t>​</a:t>
                      </a:r>
                    </a:p>
                  </a:txBody>
                  <a:tcPr marL="50965" marR="50965" marT="25482" marB="25482" anchor="ctr">
                    <a:lnL w="12059" cap="flat" cmpd="sng" algn="ctr">
                      <a:solidFill>
                        <a:srgbClr val="9B552A"/>
                      </a:solidFill>
                      <a:prstDash val="solid"/>
                      <a:round/>
                      <a:headEnd type="none" w="med" len="med"/>
                      <a:tailEnd type="none" w="med" len="med"/>
                    </a:lnL>
                    <a:lnR w="12059" cap="flat" cmpd="sng" algn="ctr">
                      <a:solidFill>
                        <a:srgbClr val="9B552A"/>
                      </a:solidFill>
                      <a:prstDash val="solid"/>
                      <a:round/>
                      <a:headEnd type="none" w="med" len="med"/>
                      <a:tailEnd type="none" w="med" len="med"/>
                    </a:lnR>
                    <a:lnT w="12059" cap="flat" cmpd="sng" algn="ctr">
                      <a:solidFill>
                        <a:srgbClr val="9B552A"/>
                      </a:solidFill>
                      <a:prstDash val="solid"/>
                      <a:round/>
                      <a:headEnd type="none" w="med" len="med"/>
                      <a:tailEnd type="none" w="med" len="med"/>
                    </a:lnT>
                    <a:lnB w="12059" cap="flat" cmpd="sng" algn="ctr">
                      <a:solidFill>
                        <a:srgbClr val="9B552A"/>
                      </a:solidFill>
                      <a:prstDash val="solid"/>
                      <a:round/>
                      <a:headEnd type="none" w="med" len="med"/>
                      <a:tailEnd type="none" w="med" len="med"/>
                    </a:lnB>
                    <a:noFill/>
                  </a:tcPr>
                </a:tc>
                <a:tc>
                  <a:txBody>
                    <a:bodyPr/>
                    <a:lstStyle/>
                    <a:p>
                      <a:pPr algn="ctr" rtl="0" fontAlgn="auto"/>
                      <a:r>
                        <a:rPr lang="en-US" sz="2400" b="0" i="0">
                          <a:solidFill>
                            <a:schemeClr val="tx2">
                              <a:lumMod val="50000"/>
                            </a:schemeClr>
                          </a:solidFill>
                          <a:effectLst/>
                          <a:latin typeface="Baskerville Old Face" panose="02020602080505020303" pitchFamily="18" charset="0"/>
                        </a:rPr>
                        <a:t>​</a:t>
                      </a:r>
                    </a:p>
                  </a:txBody>
                  <a:tcPr marL="50965" marR="50965" marT="25482" marB="25482" anchor="ctr">
                    <a:lnL w="12059" cap="flat" cmpd="sng" algn="ctr">
                      <a:solidFill>
                        <a:srgbClr val="9B552A"/>
                      </a:solidFill>
                      <a:prstDash val="solid"/>
                      <a:round/>
                      <a:headEnd type="none" w="med" len="med"/>
                      <a:tailEnd type="none" w="med" len="med"/>
                    </a:lnL>
                    <a:lnR w="12059" cap="flat" cmpd="sng" algn="ctr">
                      <a:solidFill>
                        <a:srgbClr val="9B552A"/>
                      </a:solidFill>
                      <a:prstDash val="solid"/>
                      <a:round/>
                      <a:headEnd type="none" w="med" len="med"/>
                      <a:tailEnd type="none" w="med" len="med"/>
                    </a:lnR>
                    <a:lnT w="12059" cap="flat" cmpd="sng" algn="ctr">
                      <a:solidFill>
                        <a:srgbClr val="9B552A"/>
                      </a:solidFill>
                      <a:prstDash val="solid"/>
                      <a:round/>
                      <a:headEnd type="none" w="med" len="med"/>
                      <a:tailEnd type="none" w="med" len="med"/>
                    </a:lnT>
                    <a:lnB w="12059" cap="flat" cmpd="sng" algn="ctr">
                      <a:solidFill>
                        <a:srgbClr val="9B552A"/>
                      </a:solidFill>
                      <a:prstDash val="solid"/>
                      <a:round/>
                      <a:headEnd type="none" w="med" len="med"/>
                      <a:tailEnd type="none" w="med" len="med"/>
                    </a:lnB>
                    <a:noFill/>
                  </a:tcPr>
                </a:tc>
                <a:tc>
                  <a:txBody>
                    <a:bodyPr/>
                    <a:lstStyle/>
                    <a:p>
                      <a:pPr algn="ctr" rtl="0" fontAlgn="base"/>
                      <a:r>
                        <a:rPr lang="en-US" sz="2400" b="0" i="0">
                          <a:solidFill>
                            <a:schemeClr val="tx2">
                              <a:lumMod val="50000"/>
                            </a:schemeClr>
                          </a:solidFill>
                          <a:effectLst/>
                          <a:latin typeface="Baskerville Old Face" panose="02020602080505020303" pitchFamily="18" charset="0"/>
                        </a:rPr>
                        <a:t> 1500-word limit​</a:t>
                      </a:r>
                    </a:p>
                  </a:txBody>
                  <a:tcPr marL="50965" marR="50965" marT="25482" marB="25482" anchor="ctr">
                    <a:lnL w="12059" cap="flat" cmpd="sng" algn="ctr">
                      <a:solidFill>
                        <a:srgbClr val="9B552A"/>
                      </a:solidFill>
                      <a:prstDash val="solid"/>
                      <a:round/>
                      <a:headEnd type="none" w="med" len="med"/>
                      <a:tailEnd type="none" w="med" len="med"/>
                    </a:lnL>
                    <a:lnR w="12059" cap="flat" cmpd="sng" algn="ctr">
                      <a:solidFill>
                        <a:srgbClr val="9B552A"/>
                      </a:solidFill>
                      <a:prstDash val="solid"/>
                      <a:round/>
                      <a:headEnd type="none" w="med" len="med"/>
                      <a:tailEnd type="none" w="med" len="med"/>
                    </a:lnR>
                    <a:lnT w="12059" cap="flat" cmpd="sng" algn="ctr">
                      <a:solidFill>
                        <a:srgbClr val="9B552A"/>
                      </a:solidFill>
                      <a:prstDash val="solid"/>
                      <a:round/>
                      <a:headEnd type="none" w="med" len="med"/>
                      <a:tailEnd type="none" w="med" len="med"/>
                    </a:lnT>
                    <a:lnB w="12059" cap="flat" cmpd="sng" algn="ctr">
                      <a:solidFill>
                        <a:srgbClr val="9B552A"/>
                      </a:solidFill>
                      <a:prstDash val="solid"/>
                      <a:round/>
                      <a:headEnd type="none" w="med" len="med"/>
                      <a:tailEnd type="none" w="med" len="med"/>
                    </a:lnB>
                    <a:noFill/>
                  </a:tcPr>
                </a:tc>
                <a:tc>
                  <a:txBody>
                    <a:bodyPr/>
                    <a:lstStyle/>
                    <a:p>
                      <a:pPr algn="ctr" rtl="0" fontAlgn="base"/>
                      <a:r>
                        <a:rPr lang="en-US" sz="2400" b="0" i="0">
                          <a:solidFill>
                            <a:schemeClr val="tx2">
                              <a:lumMod val="50000"/>
                            </a:schemeClr>
                          </a:solidFill>
                          <a:effectLst/>
                          <a:latin typeface="Baskerville Old Face" panose="02020602080505020303" pitchFamily="18" charset="0"/>
                        </a:rPr>
                        <a:t>25</a:t>
                      </a:r>
                    </a:p>
                  </a:txBody>
                  <a:tcPr marL="50965" marR="50965" marT="25482" marB="25482" anchor="ctr">
                    <a:lnL w="12059" cap="flat" cmpd="sng" algn="ctr">
                      <a:solidFill>
                        <a:srgbClr val="9B552A"/>
                      </a:solidFill>
                      <a:prstDash val="solid"/>
                      <a:round/>
                      <a:headEnd type="none" w="med" len="med"/>
                      <a:tailEnd type="none" w="med" len="med"/>
                    </a:lnL>
                    <a:lnR w="12059" cap="flat" cmpd="sng" algn="ctr">
                      <a:solidFill>
                        <a:srgbClr val="9B552A"/>
                      </a:solidFill>
                      <a:prstDash val="solid"/>
                      <a:round/>
                      <a:headEnd type="none" w="med" len="med"/>
                      <a:tailEnd type="none" w="med" len="med"/>
                    </a:lnR>
                    <a:lnT w="12059" cap="flat" cmpd="sng" algn="ctr">
                      <a:solidFill>
                        <a:srgbClr val="9B552A"/>
                      </a:solidFill>
                      <a:prstDash val="solid"/>
                      <a:round/>
                      <a:headEnd type="none" w="med" len="med"/>
                      <a:tailEnd type="none" w="med" len="med"/>
                    </a:lnT>
                    <a:lnB w="12059" cap="flat" cmpd="sng" algn="ctr">
                      <a:solidFill>
                        <a:srgbClr val="9B552A"/>
                      </a:solidFill>
                      <a:prstDash val="solid"/>
                      <a:round/>
                      <a:headEnd type="none" w="med" len="med"/>
                      <a:tailEnd type="none" w="med" len="med"/>
                    </a:lnB>
                    <a:noFill/>
                  </a:tcPr>
                </a:tc>
                <a:extLst>
                  <a:ext uri="{0D108BD9-81ED-4DB2-BD59-A6C34878D82A}">
                    <a16:rowId xmlns:a16="http://schemas.microsoft.com/office/drawing/2014/main" val="1847295313"/>
                  </a:ext>
                </a:extLst>
              </a:tr>
              <a:tr h="776880">
                <a:tc>
                  <a:txBody>
                    <a:bodyPr/>
                    <a:lstStyle/>
                    <a:p>
                      <a:pPr algn="l" rtl="0" fontAlgn="base"/>
                      <a:r>
                        <a:rPr lang="en-US" sz="2400" b="0" i="0">
                          <a:solidFill>
                            <a:schemeClr val="tx2">
                              <a:lumMod val="50000"/>
                            </a:schemeClr>
                          </a:solidFill>
                          <a:effectLst/>
                          <a:latin typeface="Baskerville Old Face" panose="02020602080505020303" pitchFamily="18" charset="0"/>
                        </a:rPr>
                        <a:t>3.  Project Equity and Access </a:t>
                      </a:r>
                      <a:r>
                        <a:rPr lang="en-US" sz="2400" b="1" i="0">
                          <a:solidFill>
                            <a:schemeClr val="tx2">
                              <a:lumMod val="50000"/>
                            </a:schemeClr>
                          </a:solidFill>
                          <a:effectLst/>
                          <a:latin typeface="Baskerville Old Face" panose="02020602080505020303" pitchFamily="18" charset="0"/>
                        </a:rPr>
                        <a:t>​</a:t>
                      </a:r>
                    </a:p>
                  </a:txBody>
                  <a:tcPr marL="50965" marR="50965" marT="25482" marB="25482" anchor="ctr">
                    <a:lnL w="12059" cap="flat" cmpd="sng" algn="ctr">
                      <a:solidFill>
                        <a:srgbClr val="9B552A"/>
                      </a:solidFill>
                      <a:prstDash val="solid"/>
                      <a:round/>
                      <a:headEnd type="none" w="med" len="med"/>
                      <a:tailEnd type="none" w="med" len="med"/>
                    </a:lnL>
                    <a:lnR w="12059" cap="flat" cmpd="sng" algn="ctr">
                      <a:solidFill>
                        <a:srgbClr val="9B552A"/>
                      </a:solidFill>
                      <a:prstDash val="solid"/>
                      <a:round/>
                      <a:headEnd type="none" w="med" len="med"/>
                      <a:tailEnd type="none" w="med" len="med"/>
                    </a:lnR>
                    <a:lnT w="12059" cap="flat" cmpd="sng" algn="ctr">
                      <a:solidFill>
                        <a:srgbClr val="9B552A"/>
                      </a:solidFill>
                      <a:prstDash val="solid"/>
                      <a:round/>
                      <a:headEnd type="none" w="med" len="med"/>
                      <a:tailEnd type="none" w="med" len="med"/>
                    </a:lnT>
                    <a:lnB w="12059" cap="flat" cmpd="sng" algn="ctr">
                      <a:solidFill>
                        <a:srgbClr val="9B552A"/>
                      </a:solidFill>
                      <a:prstDash val="solid"/>
                      <a:round/>
                      <a:headEnd type="none" w="med" len="med"/>
                      <a:tailEnd type="none" w="med" len="med"/>
                    </a:lnB>
                    <a:noFill/>
                  </a:tcPr>
                </a:tc>
                <a:tc>
                  <a:txBody>
                    <a:bodyPr/>
                    <a:lstStyle/>
                    <a:p>
                      <a:pPr algn="ctr" rtl="0" fontAlgn="auto"/>
                      <a:r>
                        <a:rPr lang="en-US" sz="2400" b="0" i="0">
                          <a:solidFill>
                            <a:schemeClr val="tx2">
                              <a:lumMod val="50000"/>
                            </a:schemeClr>
                          </a:solidFill>
                          <a:effectLst/>
                          <a:latin typeface="Baskerville Old Face" panose="02020602080505020303" pitchFamily="18" charset="0"/>
                        </a:rPr>
                        <a:t>​</a:t>
                      </a:r>
                    </a:p>
                  </a:txBody>
                  <a:tcPr marL="50965" marR="50965" marT="25482" marB="25482" anchor="ctr">
                    <a:lnL w="12059" cap="flat" cmpd="sng" algn="ctr">
                      <a:solidFill>
                        <a:srgbClr val="9B552A"/>
                      </a:solidFill>
                      <a:prstDash val="solid"/>
                      <a:round/>
                      <a:headEnd type="none" w="med" len="med"/>
                      <a:tailEnd type="none" w="med" len="med"/>
                    </a:lnL>
                    <a:lnR w="12059" cap="flat" cmpd="sng" algn="ctr">
                      <a:solidFill>
                        <a:srgbClr val="9B552A"/>
                      </a:solidFill>
                      <a:prstDash val="solid"/>
                      <a:round/>
                      <a:headEnd type="none" w="med" len="med"/>
                      <a:tailEnd type="none" w="med" len="med"/>
                    </a:lnR>
                    <a:lnT w="12059" cap="flat" cmpd="sng" algn="ctr">
                      <a:solidFill>
                        <a:srgbClr val="9B552A"/>
                      </a:solidFill>
                      <a:prstDash val="solid"/>
                      <a:round/>
                      <a:headEnd type="none" w="med" len="med"/>
                      <a:tailEnd type="none" w="med" len="med"/>
                    </a:lnT>
                    <a:lnB w="12059" cap="flat" cmpd="sng" algn="ctr">
                      <a:solidFill>
                        <a:srgbClr val="9B552A"/>
                      </a:solidFill>
                      <a:prstDash val="solid"/>
                      <a:round/>
                      <a:headEnd type="none" w="med" len="med"/>
                      <a:tailEnd type="none" w="med" len="med"/>
                    </a:lnB>
                    <a:noFill/>
                  </a:tcPr>
                </a:tc>
                <a:tc>
                  <a:txBody>
                    <a:bodyPr/>
                    <a:lstStyle/>
                    <a:p>
                      <a:pPr algn="ctr" rtl="0" fontAlgn="base"/>
                      <a:r>
                        <a:rPr lang="en-US" sz="2400" b="0" i="0">
                          <a:solidFill>
                            <a:schemeClr val="tx2">
                              <a:lumMod val="50000"/>
                            </a:schemeClr>
                          </a:solidFill>
                          <a:effectLst/>
                          <a:latin typeface="Baskerville Old Face" panose="02020602080505020303" pitchFamily="18" charset="0"/>
                        </a:rPr>
                        <a:t>1500-word limit​</a:t>
                      </a:r>
                    </a:p>
                  </a:txBody>
                  <a:tcPr marL="50965" marR="50965" marT="25482" marB="25482" anchor="ctr">
                    <a:lnL w="12059" cap="flat" cmpd="sng" algn="ctr">
                      <a:solidFill>
                        <a:srgbClr val="9B552A"/>
                      </a:solidFill>
                      <a:prstDash val="solid"/>
                      <a:round/>
                      <a:headEnd type="none" w="med" len="med"/>
                      <a:tailEnd type="none" w="med" len="med"/>
                    </a:lnL>
                    <a:lnR w="12059" cap="flat" cmpd="sng" algn="ctr">
                      <a:solidFill>
                        <a:srgbClr val="9B552A"/>
                      </a:solidFill>
                      <a:prstDash val="solid"/>
                      <a:round/>
                      <a:headEnd type="none" w="med" len="med"/>
                      <a:tailEnd type="none" w="med" len="med"/>
                    </a:lnR>
                    <a:lnT w="12059" cap="flat" cmpd="sng" algn="ctr">
                      <a:solidFill>
                        <a:srgbClr val="9B552A"/>
                      </a:solidFill>
                      <a:prstDash val="solid"/>
                      <a:round/>
                      <a:headEnd type="none" w="med" len="med"/>
                      <a:tailEnd type="none" w="med" len="med"/>
                    </a:lnT>
                    <a:lnB w="12059" cap="flat" cmpd="sng" algn="ctr">
                      <a:solidFill>
                        <a:srgbClr val="9B552A"/>
                      </a:solidFill>
                      <a:prstDash val="solid"/>
                      <a:round/>
                      <a:headEnd type="none" w="med" len="med"/>
                      <a:tailEnd type="none" w="med" len="med"/>
                    </a:lnB>
                    <a:noFill/>
                  </a:tcPr>
                </a:tc>
                <a:tc>
                  <a:txBody>
                    <a:bodyPr/>
                    <a:lstStyle/>
                    <a:p>
                      <a:pPr algn="ctr" rtl="0" fontAlgn="base"/>
                      <a:r>
                        <a:rPr lang="en-US" sz="2400" b="0" i="0">
                          <a:solidFill>
                            <a:schemeClr val="tx2">
                              <a:lumMod val="50000"/>
                            </a:schemeClr>
                          </a:solidFill>
                          <a:effectLst/>
                          <a:latin typeface="Baskerville Old Face" panose="02020602080505020303" pitchFamily="18" charset="0"/>
                        </a:rPr>
                        <a:t>25​</a:t>
                      </a:r>
                    </a:p>
                  </a:txBody>
                  <a:tcPr marL="50965" marR="50965" marT="25482" marB="25482" anchor="ctr">
                    <a:lnL w="12059" cap="flat" cmpd="sng" algn="ctr">
                      <a:solidFill>
                        <a:srgbClr val="9B552A"/>
                      </a:solidFill>
                      <a:prstDash val="solid"/>
                      <a:round/>
                      <a:headEnd type="none" w="med" len="med"/>
                      <a:tailEnd type="none" w="med" len="med"/>
                    </a:lnL>
                    <a:lnR w="12059" cap="flat" cmpd="sng" algn="ctr">
                      <a:solidFill>
                        <a:srgbClr val="9B552A"/>
                      </a:solidFill>
                      <a:prstDash val="solid"/>
                      <a:round/>
                      <a:headEnd type="none" w="med" len="med"/>
                      <a:tailEnd type="none" w="med" len="med"/>
                    </a:lnR>
                    <a:lnT w="12059" cap="flat" cmpd="sng" algn="ctr">
                      <a:solidFill>
                        <a:srgbClr val="9B552A"/>
                      </a:solidFill>
                      <a:prstDash val="solid"/>
                      <a:round/>
                      <a:headEnd type="none" w="med" len="med"/>
                      <a:tailEnd type="none" w="med" len="med"/>
                    </a:lnT>
                    <a:lnB w="12059" cap="flat" cmpd="sng" algn="ctr">
                      <a:solidFill>
                        <a:srgbClr val="9B552A"/>
                      </a:solidFill>
                      <a:prstDash val="solid"/>
                      <a:round/>
                      <a:headEnd type="none" w="med" len="med"/>
                      <a:tailEnd type="none" w="med" len="med"/>
                    </a:lnB>
                    <a:noFill/>
                  </a:tcPr>
                </a:tc>
                <a:extLst>
                  <a:ext uri="{0D108BD9-81ED-4DB2-BD59-A6C34878D82A}">
                    <a16:rowId xmlns:a16="http://schemas.microsoft.com/office/drawing/2014/main" val="3042737677"/>
                  </a:ext>
                </a:extLst>
              </a:tr>
              <a:tr h="776880">
                <a:tc>
                  <a:txBody>
                    <a:bodyPr/>
                    <a:lstStyle/>
                    <a:p>
                      <a:pPr algn="l" rtl="0" fontAlgn="base"/>
                      <a:r>
                        <a:rPr lang="en-US" sz="2400" b="0" i="0">
                          <a:solidFill>
                            <a:schemeClr val="tx2">
                              <a:lumMod val="50000"/>
                            </a:schemeClr>
                          </a:solidFill>
                          <a:effectLst/>
                          <a:latin typeface="Baskerville Old Face" panose="02020602080505020303" pitchFamily="18" charset="0"/>
                        </a:rPr>
                        <a:t>4.  </a:t>
                      </a:r>
                      <a:r>
                        <a:rPr lang="en-US" sz="2400" kern="1200">
                          <a:solidFill>
                            <a:schemeClr val="tx2">
                              <a:lumMod val="50000"/>
                            </a:schemeClr>
                          </a:solidFill>
                          <a:effectLst/>
                          <a:latin typeface="Baskerville Old Face" panose="02020602080505020303" pitchFamily="18" charset="0"/>
                          <a:ea typeface="+mn-ea"/>
                          <a:cs typeface="+mn-cs"/>
                        </a:rPr>
                        <a:t>Project Logic Model </a:t>
                      </a:r>
                      <a:r>
                        <a:rPr lang="en-US" sz="2400" b="1" i="0">
                          <a:solidFill>
                            <a:schemeClr val="tx2">
                              <a:lumMod val="50000"/>
                            </a:schemeClr>
                          </a:solidFill>
                          <a:effectLst/>
                          <a:latin typeface="Baskerville Old Face" panose="02020602080505020303" pitchFamily="18" charset="0"/>
                        </a:rPr>
                        <a:t>​</a:t>
                      </a:r>
                    </a:p>
                  </a:txBody>
                  <a:tcPr marL="50965" marR="50965" marT="25482" marB="25482" anchor="ctr">
                    <a:lnL w="12059" cap="flat" cmpd="sng" algn="ctr">
                      <a:solidFill>
                        <a:srgbClr val="9B552A"/>
                      </a:solidFill>
                      <a:prstDash val="solid"/>
                      <a:round/>
                      <a:headEnd type="none" w="med" len="med"/>
                      <a:tailEnd type="none" w="med" len="med"/>
                    </a:lnL>
                    <a:lnR w="12059" cap="flat" cmpd="sng" algn="ctr">
                      <a:solidFill>
                        <a:srgbClr val="9B552A"/>
                      </a:solidFill>
                      <a:prstDash val="solid"/>
                      <a:round/>
                      <a:headEnd type="none" w="med" len="med"/>
                      <a:tailEnd type="none" w="med" len="med"/>
                    </a:lnR>
                    <a:lnT w="12059" cap="flat" cmpd="sng" algn="ctr">
                      <a:solidFill>
                        <a:srgbClr val="9B552A"/>
                      </a:solidFill>
                      <a:prstDash val="solid"/>
                      <a:round/>
                      <a:headEnd type="none" w="med" len="med"/>
                      <a:tailEnd type="none" w="med" len="med"/>
                    </a:lnT>
                    <a:lnB w="12059" cap="flat" cmpd="sng" algn="ctr">
                      <a:solidFill>
                        <a:srgbClr val="9B552A"/>
                      </a:solidFill>
                      <a:prstDash val="solid"/>
                      <a:round/>
                      <a:headEnd type="none" w="med" len="med"/>
                      <a:tailEnd type="none" w="med" len="med"/>
                    </a:lnB>
                    <a:noFill/>
                  </a:tcPr>
                </a:tc>
                <a:tc>
                  <a:txBody>
                    <a:bodyPr/>
                    <a:lstStyle/>
                    <a:p>
                      <a:pPr algn="ctr" rtl="0" fontAlgn="auto"/>
                      <a:r>
                        <a:rPr lang="en-US" sz="2200" b="0" i="0">
                          <a:solidFill>
                            <a:schemeClr val="tx2">
                              <a:lumMod val="50000"/>
                            </a:schemeClr>
                          </a:solidFill>
                          <a:effectLst/>
                          <a:latin typeface="Baskerville Old Face" panose="02020602080505020303" pitchFamily="18" charset="0"/>
                        </a:rPr>
                        <a:t>Project Logic Model </a:t>
                      </a:r>
                      <a:r>
                        <a:rPr lang="en-US" sz="2400" b="0" i="0">
                          <a:solidFill>
                            <a:schemeClr val="tx2">
                              <a:lumMod val="50000"/>
                            </a:schemeClr>
                          </a:solidFill>
                          <a:effectLst/>
                          <a:latin typeface="Baskerville Old Face" panose="02020602080505020303" pitchFamily="18" charset="0"/>
                        </a:rPr>
                        <a:t>​</a:t>
                      </a:r>
                    </a:p>
                  </a:txBody>
                  <a:tcPr marL="50965" marR="50965" marT="25482" marB="25482" anchor="ctr">
                    <a:lnL w="12059" cap="flat" cmpd="sng" algn="ctr">
                      <a:solidFill>
                        <a:srgbClr val="9B552A"/>
                      </a:solidFill>
                      <a:prstDash val="solid"/>
                      <a:round/>
                      <a:headEnd type="none" w="med" len="med"/>
                      <a:tailEnd type="none" w="med" len="med"/>
                    </a:lnL>
                    <a:lnR w="12059" cap="flat" cmpd="sng" algn="ctr">
                      <a:solidFill>
                        <a:srgbClr val="9B552A"/>
                      </a:solidFill>
                      <a:prstDash val="solid"/>
                      <a:round/>
                      <a:headEnd type="none" w="med" len="med"/>
                      <a:tailEnd type="none" w="med" len="med"/>
                    </a:lnR>
                    <a:lnT w="12059" cap="flat" cmpd="sng" algn="ctr">
                      <a:solidFill>
                        <a:srgbClr val="9B552A"/>
                      </a:solidFill>
                      <a:prstDash val="solid"/>
                      <a:round/>
                      <a:headEnd type="none" w="med" len="med"/>
                      <a:tailEnd type="none" w="med" len="med"/>
                    </a:lnT>
                    <a:lnB w="12059" cap="flat" cmpd="sng" algn="ctr">
                      <a:solidFill>
                        <a:srgbClr val="9B552A"/>
                      </a:solidFill>
                      <a:prstDash val="solid"/>
                      <a:round/>
                      <a:headEnd type="none" w="med" len="med"/>
                      <a:tailEnd type="none" w="med" len="med"/>
                    </a:lnB>
                    <a:noFill/>
                  </a:tcPr>
                </a:tc>
                <a:tc>
                  <a:txBody>
                    <a:bodyPr/>
                    <a:lstStyle/>
                    <a:p>
                      <a:pPr algn="ctr" rtl="0" fontAlgn="base"/>
                      <a:r>
                        <a:rPr lang="en-US" sz="2400" b="0" i="0">
                          <a:solidFill>
                            <a:schemeClr val="tx2">
                              <a:lumMod val="50000"/>
                            </a:schemeClr>
                          </a:solidFill>
                          <a:effectLst/>
                          <a:latin typeface="Baskerville Old Face" panose="02020602080505020303" pitchFamily="18" charset="0"/>
                        </a:rPr>
                        <a:t> 1500-word limit​</a:t>
                      </a:r>
                    </a:p>
                  </a:txBody>
                  <a:tcPr marL="50965" marR="50965" marT="25482" marB="25482" anchor="ctr">
                    <a:lnL w="12059" cap="flat" cmpd="sng" algn="ctr">
                      <a:solidFill>
                        <a:srgbClr val="9B552A"/>
                      </a:solidFill>
                      <a:prstDash val="solid"/>
                      <a:round/>
                      <a:headEnd type="none" w="med" len="med"/>
                      <a:tailEnd type="none" w="med" len="med"/>
                    </a:lnL>
                    <a:lnR w="12059" cap="flat" cmpd="sng" algn="ctr">
                      <a:solidFill>
                        <a:srgbClr val="9B552A"/>
                      </a:solidFill>
                      <a:prstDash val="solid"/>
                      <a:round/>
                      <a:headEnd type="none" w="med" len="med"/>
                      <a:tailEnd type="none" w="med" len="med"/>
                    </a:lnR>
                    <a:lnT w="12059" cap="flat" cmpd="sng" algn="ctr">
                      <a:solidFill>
                        <a:srgbClr val="9B552A"/>
                      </a:solidFill>
                      <a:prstDash val="solid"/>
                      <a:round/>
                      <a:headEnd type="none" w="med" len="med"/>
                      <a:tailEnd type="none" w="med" len="med"/>
                    </a:lnT>
                    <a:lnB w="12059" cap="flat" cmpd="sng" algn="ctr">
                      <a:solidFill>
                        <a:srgbClr val="9B552A"/>
                      </a:solidFill>
                      <a:prstDash val="solid"/>
                      <a:round/>
                      <a:headEnd type="none" w="med" len="med"/>
                      <a:tailEnd type="none" w="med" len="med"/>
                    </a:lnB>
                    <a:noFill/>
                  </a:tcPr>
                </a:tc>
                <a:tc>
                  <a:txBody>
                    <a:bodyPr/>
                    <a:lstStyle/>
                    <a:p>
                      <a:pPr algn="ctr" rtl="0" fontAlgn="base"/>
                      <a:r>
                        <a:rPr lang="en-US" sz="2400" b="0" i="0">
                          <a:solidFill>
                            <a:schemeClr val="tx2">
                              <a:lumMod val="50000"/>
                            </a:schemeClr>
                          </a:solidFill>
                          <a:effectLst/>
                          <a:latin typeface="Baskerville Old Face" panose="02020602080505020303" pitchFamily="18" charset="0"/>
                        </a:rPr>
                        <a:t>20​</a:t>
                      </a:r>
                    </a:p>
                  </a:txBody>
                  <a:tcPr marL="50965" marR="50965" marT="25482" marB="25482" anchor="ctr">
                    <a:lnL w="12059" cap="flat" cmpd="sng" algn="ctr">
                      <a:solidFill>
                        <a:srgbClr val="9B552A"/>
                      </a:solidFill>
                      <a:prstDash val="solid"/>
                      <a:round/>
                      <a:headEnd type="none" w="med" len="med"/>
                      <a:tailEnd type="none" w="med" len="med"/>
                    </a:lnL>
                    <a:lnR w="12059" cap="flat" cmpd="sng" algn="ctr">
                      <a:solidFill>
                        <a:srgbClr val="9B552A"/>
                      </a:solidFill>
                      <a:prstDash val="solid"/>
                      <a:round/>
                      <a:headEnd type="none" w="med" len="med"/>
                      <a:tailEnd type="none" w="med" len="med"/>
                    </a:lnR>
                    <a:lnT w="12059" cap="flat" cmpd="sng" algn="ctr">
                      <a:solidFill>
                        <a:srgbClr val="9B552A"/>
                      </a:solidFill>
                      <a:prstDash val="solid"/>
                      <a:round/>
                      <a:headEnd type="none" w="med" len="med"/>
                      <a:tailEnd type="none" w="med" len="med"/>
                    </a:lnT>
                    <a:lnB w="12059" cap="flat" cmpd="sng" algn="ctr">
                      <a:solidFill>
                        <a:srgbClr val="9B552A"/>
                      </a:solidFill>
                      <a:prstDash val="solid"/>
                      <a:round/>
                      <a:headEnd type="none" w="med" len="med"/>
                      <a:tailEnd type="none" w="med" len="med"/>
                    </a:lnB>
                    <a:noFill/>
                  </a:tcPr>
                </a:tc>
                <a:extLst>
                  <a:ext uri="{0D108BD9-81ED-4DB2-BD59-A6C34878D82A}">
                    <a16:rowId xmlns:a16="http://schemas.microsoft.com/office/drawing/2014/main" val="1774771418"/>
                  </a:ext>
                </a:extLst>
              </a:tr>
              <a:tr h="1140020">
                <a:tc>
                  <a:txBody>
                    <a:bodyPr/>
                    <a:lstStyle/>
                    <a:p>
                      <a:pPr algn="l" rtl="0" fontAlgn="base"/>
                      <a:r>
                        <a:rPr lang="en-US" sz="2400" b="0" i="0">
                          <a:solidFill>
                            <a:schemeClr val="tx2">
                              <a:lumMod val="50000"/>
                            </a:schemeClr>
                          </a:solidFill>
                          <a:effectLst/>
                          <a:latin typeface="Baskerville Old Face" panose="02020602080505020303" pitchFamily="18" charset="0"/>
                        </a:rPr>
                        <a:t>5. </a:t>
                      </a:r>
                      <a:r>
                        <a:rPr lang="en-US" sz="2400" kern="1200">
                          <a:solidFill>
                            <a:schemeClr val="tx2">
                              <a:lumMod val="50000"/>
                            </a:schemeClr>
                          </a:solidFill>
                          <a:effectLst/>
                          <a:latin typeface="Baskerville Old Face" panose="02020602080505020303" pitchFamily="18" charset="0"/>
                          <a:ea typeface="+mn-ea"/>
                          <a:cs typeface="+mn-cs"/>
                        </a:rPr>
                        <a:t>Project Budget </a:t>
                      </a:r>
                      <a:endParaRPr lang="en-US" sz="2400" b="1" i="0">
                        <a:solidFill>
                          <a:schemeClr val="tx2">
                            <a:lumMod val="50000"/>
                          </a:schemeClr>
                        </a:solidFill>
                        <a:effectLst/>
                        <a:latin typeface="Baskerville Old Face" panose="02020602080505020303" pitchFamily="18" charset="0"/>
                      </a:endParaRPr>
                    </a:p>
                  </a:txBody>
                  <a:tcPr marL="50965" marR="50965" marT="25482" marB="25482" anchor="ctr">
                    <a:lnL w="12059" cap="flat" cmpd="sng" algn="ctr">
                      <a:solidFill>
                        <a:srgbClr val="9B552A"/>
                      </a:solidFill>
                      <a:prstDash val="solid"/>
                      <a:round/>
                      <a:headEnd type="none" w="med" len="med"/>
                      <a:tailEnd type="none" w="med" len="med"/>
                    </a:lnL>
                    <a:lnR w="12059" cap="flat" cmpd="sng" algn="ctr">
                      <a:solidFill>
                        <a:srgbClr val="9B552A"/>
                      </a:solidFill>
                      <a:prstDash val="solid"/>
                      <a:round/>
                      <a:headEnd type="none" w="med" len="med"/>
                      <a:tailEnd type="none" w="med" len="med"/>
                    </a:lnR>
                    <a:lnT w="12059" cap="flat" cmpd="sng" algn="ctr">
                      <a:solidFill>
                        <a:srgbClr val="9B552A"/>
                      </a:solidFill>
                      <a:prstDash val="solid"/>
                      <a:round/>
                      <a:headEnd type="none" w="med" len="med"/>
                      <a:tailEnd type="none" w="med" len="med"/>
                    </a:lnT>
                    <a:lnB w="12059" cap="flat" cmpd="sng" algn="ctr">
                      <a:solidFill>
                        <a:srgbClr val="9B552A"/>
                      </a:solidFill>
                      <a:prstDash val="solid"/>
                      <a:round/>
                      <a:headEnd type="none" w="med" len="med"/>
                      <a:tailEnd type="none" w="med" len="med"/>
                    </a:lnB>
                    <a:noFill/>
                  </a:tcPr>
                </a:tc>
                <a:tc>
                  <a:txBody>
                    <a:bodyPr/>
                    <a:lstStyle/>
                    <a:p>
                      <a:pPr algn="ctr" rtl="0" fontAlgn="base">
                        <a:buFont typeface="Arial" panose="020B0604020202020204" pitchFamily="34" charset="0"/>
                        <a:buNone/>
                      </a:pPr>
                      <a:r>
                        <a:rPr lang="en-US" sz="2400" b="0" i="0">
                          <a:solidFill>
                            <a:schemeClr val="tx2">
                              <a:lumMod val="50000"/>
                            </a:schemeClr>
                          </a:solidFill>
                          <a:effectLst/>
                          <a:latin typeface="Baskerville Old Face" panose="02020602080505020303" pitchFamily="18" charset="0"/>
                        </a:rPr>
                        <a:t>Budget proposal/ Summary​</a:t>
                      </a:r>
                    </a:p>
                  </a:txBody>
                  <a:tcPr marL="50965" marR="50965" marT="25482" marB="25482" anchor="ctr">
                    <a:lnL w="12059" cap="flat" cmpd="sng" algn="ctr">
                      <a:solidFill>
                        <a:srgbClr val="9B552A"/>
                      </a:solidFill>
                      <a:prstDash val="solid"/>
                      <a:round/>
                      <a:headEnd type="none" w="med" len="med"/>
                      <a:tailEnd type="none" w="med" len="med"/>
                    </a:lnL>
                    <a:lnR w="12059" cap="flat" cmpd="sng" algn="ctr">
                      <a:solidFill>
                        <a:srgbClr val="9B552A"/>
                      </a:solidFill>
                      <a:prstDash val="solid"/>
                      <a:round/>
                      <a:headEnd type="none" w="med" len="med"/>
                      <a:tailEnd type="none" w="med" len="med"/>
                    </a:lnR>
                    <a:lnT w="12059" cap="flat" cmpd="sng" algn="ctr">
                      <a:solidFill>
                        <a:srgbClr val="9B552A"/>
                      </a:solidFill>
                      <a:prstDash val="solid"/>
                      <a:round/>
                      <a:headEnd type="none" w="med" len="med"/>
                      <a:tailEnd type="none" w="med" len="med"/>
                    </a:lnT>
                    <a:lnB w="12059" cap="flat" cmpd="sng" algn="ctr">
                      <a:solidFill>
                        <a:srgbClr val="9B552A"/>
                      </a:solidFill>
                      <a:prstDash val="solid"/>
                      <a:round/>
                      <a:headEnd type="none" w="med" len="med"/>
                      <a:tailEnd type="none" w="med" len="med"/>
                    </a:lnB>
                    <a:noFill/>
                  </a:tcPr>
                </a:tc>
                <a:tc>
                  <a:txBody>
                    <a:bodyPr/>
                    <a:lstStyle/>
                    <a:p>
                      <a:pPr algn="ctr" rtl="0" fontAlgn="base"/>
                      <a:r>
                        <a:rPr lang="en-US" sz="2400" b="0" i="0">
                          <a:solidFill>
                            <a:schemeClr val="tx2">
                              <a:lumMod val="50000"/>
                            </a:schemeClr>
                          </a:solidFill>
                          <a:effectLst/>
                          <a:latin typeface="Baskerville Old Face" panose="02020602080505020303" pitchFamily="18" charset="0"/>
                        </a:rPr>
                        <a:t> 1500-word limit​</a:t>
                      </a:r>
                    </a:p>
                  </a:txBody>
                  <a:tcPr marL="50965" marR="50965" marT="25482" marB="25482" anchor="ctr">
                    <a:lnL w="12059" cap="flat" cmpd="sng" algn="ctr">
                      <a:solidFill>
                        <a:srgbClr val="9B552A"/>
                      </a:solidFill>
                      <a:prstDash val="solid"/>
                      <a:round/>
                      <a:headEnd type="none" w="med" len="med"/>
                      <a:tailEnd type="none" w="med" len="med"/>
                    </a:lnL>
                    <a:lnR w="12059" cap="flat" cmpd="sng" algn="ctr">
                      <a:solidFill>
                        <a:srgbClr val="9B552A"/>
                      </a:solidFill>
                      <a:prstDash val="solid"/>
                      <a:round/>
                      <a:headEnd type="none" w="med" len="med"/>
                      <a:tailEnd type="none" w="med" len="med"/>
                    </a:lnR>
                    <a:lnT w="12059" cap="flat" cmpd="sng" algn="ctr">
                      <a:solidFill>
                        <a:srgbClr val="9B552A"/>
                      </a:solidFill>
                      <a:prstDash val="solid"/>
                      <a:round/>
                      <a:headEnd type="none" w="med" len="med"/>
                      <a:tailEnd type="none" w="med" len="med"/>
                    </a:lnT>
                    <a:lnB w="12059" cap="flat" cmpd="sng" algn="ctr">
                      <a:solidFill>
                        <a:srgbClr val="9B552A"/>
                      </a:solidFill>
                      <a:prstDash val="solid"/>
                      <a:round/>
                      <a:headEnd type="none" w="med" len="med"/>
                      <a:tailEnd type="none" w="med" len="med"/>
                    </a:lnB>
                    <a:noFill/>
                  </a:tcPr>
                </a:tc>
                <a:tc>
                  <a:txBody>
                    <a:bodyPr/>
                    <a:lstStyle/>
                    <a:p>
                      <a:pPr algn="ctr" rtl="0" fontAlgn="base"/>
                      <a:r>
                        <a:rPr lang="en-US" sz="2400" b="0" i="0">
                          <a:solidFill>
                            <a:schemeClr val="tx2">
                              <a:lumMod val="50000"/>
                            </a:schemeClr>
                          </a:solidFill>
                          <a:effectLst/>
                          <a:latin typeface="Baskerville Old Face" panose="02020602080505020303" pitchFamily="18" charset="0"/>
                        </a:rPr>
                        <a:t>5</a:t>
                      </a:r>
                    </a:p>
                  </a:txBody>
                  <a:tcPr marL="50965" marR="50965" marT="25482" marB="25482" anchor="ctr">
                    <a:lnL w="12059" cap="flat" cmpd="sng" algn="ctr">
                      <a:solidFill>
                        <a:srgbClr val="9B552A"/>
                      </a:solidFill>
                      <a:prstDash val="solid"/>
                      <a:round/>
                      <a:headEnd type="none" w="med" len="med"/>
                      <a:tailEnd type="none" w="med" len="med"/>
                    </a:lnL>
                    <a:lnR w="12059" cap="flat" cmpd="sng" algn="ctr">
                      <a:solidFill>
                        <a:srgbClr val="9B552A"/>
                      </a:solidFill>
                      <a:prstDash val="solid"/>
                      <a:round/>
                      <a:headEnd type="none" w="med" len="med"/>
                      <a:tailEnd type="none" w="med" len="med"/>
                    </a:lnR>
                    <a:lnT w="12059" cap="flat" cmpd="sng" algn="ctr">
                      <a:solidFill>
                        <a:srgbClr val="9B552A"/>
                      </a:solidFill>
                      <a:prstDash val="solid"/>
                      <a:round/>
                      <a:headEnd type="none" w="med" len="med"/>
                      <a:tailEnd type="none" w="med" len="med"/>
                    </a:lnT>
                    <a:lnB w="12059" cap="flat" cmpd="sng" algn="ctr">
                      <a:solidFill>
                        <a:srgbClr val="9B552A"/>
                      </a:solidFill>
                      <a:prstDash val="solid"/>
                      <a:round/>
                      <a:headEnd type="none" w="med" len="med"/>
                      <a:tailEnd type="none" w="med" len="med"/>
                    </a:lnB>
                    <a:noFill/>
                  </a:tcPr>
                </a:tc>
                <a:extLst>
                  <a:ext uri="{0D108BD9-81ED-4DB2-BD59-A6C34878D82A}">
                    <a16:rowId xmlns:a16="http://schemas.microsoft.com/office/drawing/2014/main" val="959433699"/>
                  </a:ext>
                </a:extLst>
              </a:tr>
            </a:tbl>
          </a:graphicData>
        </a:graphic>
      </p:graphicFrame>
    </p:spTree>
    <p:extLst>
      <p:ext uri="{BB962C8B-B14F-4D97-AF65-F5344CB8AC3E}">
        <p14:creationId xmlns:p14="http://schemas.microsoft.com/office/powerpoint/2010/main" val="20755563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bg>
      <p:bgPr>
        <a:blipFill>
          <a:blip r:embed="rId2">
            <a:alphaModFix amt="50000"/>
          </a:blip>
          <a:tile tx="0" ty="0" sx="100000" sy="100000" flip="none" algn="tl"/>
        </a:blip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551794C6-C098-C708-F311-8401EAC66222}"/>
              </a:ext>
            </a:extLst>
          </p:cNvPr>
          <p:cNvSpPr>
            <a:spLocks noGrp="1"/>
          </p:cNvSpPr>
          <p:nvPr>
            <p:ph type="title"/>
          </p:nvPr>
        </p:nvSpPr>
        <p:spPr>
          <a:xfrm>
            <a:off x="0" y="1"/>
            <a:ext cx="12191997" cy="1698170"/>
          </a:xfrm>
          <a:solidFill>
            <a:schemeClr val="bg1">
              <a:lumMod val="85000"/>
            </a:schemeClr>
          </a:solidFill>
        </p:spPr>
        <p:style>
          <a:lnRef idx="1">
            <a:schemeClr val="dk1"/>
          </a:lnRef>
          <a:fillRef idx="2">
            <a:schemeClr val="dk1"/>
          </a:fillRef>
          <a:effectRef idx="1">
            <a:schemeClr val="dk1"/>
          </a:effectRef>
          <a:fontRef idx="minor">
            <a:schemeClr val="dk1"/>
          </a:fontRef>
        </p:style>
        <p:txBody>
          <a:bodyPr>
            <a:noAutofit/>
          </a:bodyPr>
          <a:lstStyle/>
          <a:p>
            <a:r>
              <a:rPr lang="en-US" sz="4800" cap="none">
                <a:solidFill>
                  <a:schemeClr val="tx2">
                    <a:lumMod val="50000"/>
                  </a:schemeClr>
                </a:solidFill>
                <a:latin typeface="Baskerville Old Face" panose="02020602080505020303" pitchFamily="18" charset="0"/>
              </a:rPr>
              <a:t>Scoring of Applications from Federally 	Recognized Tribes  			</a:t>
            </a:r>
            <a:r>
              <a:rPr lang="en-US" sz="1200" cap="none">
                <a:solidFill>
                  <a:schemeClr val="tx2">
                    <a:lumMod val="50000"/>
                  </a:schemeClr>
                </a:solidFill>
                <a:latin typeface="Baskerville Old Face" panose="02020602080505020303" pitchFamily="18" charset="0"/>
              </a:rPr>
              <a:t>RFA </a:t>
            </a:r>
            <a:r>
              <a:rPr lang="en-US" sz="1400" cap="none">
                <a:solidFill>
                  <a:schemeClr val="tx2">
                    <a:lumMod val="50000"/>
                  </a:schemeClr>
                </a:solidFill>
                <a:latin typeface="Baskerville Old Face" panose="02020602080505020303" pitchFamily="18" charset="0"/>
              </a:rPr>
              <a:t>Section 4</a:t>
            </a:r>
            <a:br>
              <a:rPr lang="en-US" sz="1400" cap="none">
                <a:solidFill>
                  <a:schemeClr val="tx2">
                    <a:lumMod val="50000"/>
                  </a:schemeClr>
                </a:solidFill>
                <a:latin typeface="Baskerville Old Face" panose="02020602080505020303" pitchFamily="18" charset="0"/>
              </a:rPr>
            </a:br>
            <a:r>
              <a:rPr lang="en-US" sz="1400" cap="none">
                <a:solidFill>
                  <a:schemeClr val="tx2">
                    <a:lumMod val="50000"/>
                  </a:schemeClr>
                </a:solidFill>
                <a:latin typeface="Baskerville Old Face" panose="02020602080505020303" pitchFamily="18" charset="0"/>
              </a:rPr>
              <a:t>								         (4.5)</a:t>
            </a:r>
            <a:endParaRPr lang="en-US" sz="4800" cap="none">
              <a:solidFill>
                <a:schemeClr val="tx2">
                  <a:lumMod val="50000"/>
                </a:schemeClr>
              </a:solidFill>
              <a:latin typeface="Baskerville Old Face" panose="02020602080505020303" pitchFamily="18" charset="0"/>
            </a:endParaRPr>
          </a:p>
        </p:txBody>
      </p:sp>
      <p:sp>
        <p:nvSpPr>
          <p:cNvPr id="8" name="Text Placeholder 7">
            <a:extLst>
              <a:ext uri="{FF2B5EF4-FFF2-40B4-BE49-F238E27FC236}">
                <a16:creationId xmlns:a16="http://schemas.microsoft.com/office/drawing/2014/main" id="{CE45E373-DB82-80C4-471B-98AC35FC317E}"/>
              </a:ext>
            </a:extLst>
          </p:cNvPr>
          <p:cNvSpPr>
            <a:spLocks noGrp="1"/>
          </p:cNvSpPr>
          <p:nvPr>
            <p:ph type="body" idx="4294967295"/>
          </p:nvPr>
        </p:nvSpPr>
        <p:spPr>
          <a:xfrm>
            <a:off x="-1" y="1698171"/>
            <a:ext cx="12191999" cy="5159829"/>
          </a:xfrm>
        </p:spPr>
        <p:txBody>
          <a:bodyPr>
            <a:normAutofit/>
          </a:bodyPr>
          <a:lstStyle/>
          <a:p>
            <a:pPr algn="l" fontAlgn="base"/>
            <a:endParaRPr lang="en-US" sz="2400" cap="none" spc="-25">
              <a:solidFill>
                <a:schemeClr val="tx2">
                  <a:lumMod val="50000"/>
                </a:schemeClr>
              </a:solidFill>
              <a:effectLst/>
              <a:latin typeface="Baskerville Old Face" panose="02020602080505020303" pitchFamily="18" charset="0"/>
              <a:ea typeface="Times New Roman" panose="02020603050405020304" pitchFamily="18" charset="0"/>
              <a:cs typeface="Times New Roman" panose="02020603050405020304" pitchFamily="18" charset="0"/>
            </a:endParaRPr>
          </a:p>
          <a:p>
            <a:pPr marL="0" indent="0" algn="l" rtl="0" fontAlgn="base">
              <a:buNone/>
            </a:pPr>
            <a:endParaRPr lang="en-US" sz="2400" cap="none">
              <a:solidFill>
                <a:schemeClr val="tx2">
                  <a:lumMod val="50000"/>
                </a:schemeClr>
              </a:solidFill>
              <a:latin typeface="Baskerville Old Face" panose="02020602080505020303" pitchFamily="18" charset="0"/>
            </a:endParaRPr>
          </a:p>
        </p:txBody>
      </p:sp>
      <p:sp>
        <p:nvSpPr>
          <p:cNvPr id="15" name="TextBox 14">
            <a:extLst>
              <a:ext uri="{FF2B5EF4-FFF2-40B4-BE49-F238E27FC236}">
                <a16:creationId xmlns:a16="http://schemas.microsoft.com/office/drawing/2014/main" id="{CF612060-26D3-D455-BD2D-6580498C233B}"/>
              </a:ext>
            </a:extLst>
          </p:cNvPr>
          <p:cNvSpPr txBox="1"/>
          <p:nvPr/>
        </p:nvSpPr>
        <p:spPr>
          <a:xfrm>
            <a:off x="531223" y="2796177"/>
            <a:ext cx="10833463" cy="2246769"/>
          </a:xfrm>
          <a:prstGeom prst="rect">
            <a:avLst/>
          </a:prstGeom>
          <a:noFill/>
        </p:spPr>
        <p:txBody>
          <a:bodyPr wrap="square">
            <a:spAutoFit/>
          </a:bodyPr>
          <a:lstStyle/>
          <a:p>
            <a:pPr marL="342900" marR="0" lvl="0" indent="-342900" fontAlgn="base">
              <a:spcBef>
                <a:spcPts val="0"/>
              </a:spcBef>
              <a:spcAft>
                <a:spcPts val="0"/>
              </a:spcAft>
              <a:buFont typeface="Symbol" panose="05050102010706020507" pitchFamily="18" charset="2"/>
              <a:buChar char=""/>
            </a:pPr>
            <a:r>
              <a:rPr lang="en-US" sz="2800">
                <a:solidFill>
                  <a:schemeClr val="tx2">
                    <a:lumMod val="50000"/>
                  </a:schemeClr>
                </a:solidFill>
                <a:effectLst/>
                <a:latin typeface="Baskerville Old Face" panose="02020602080505020303" pitchFamily="18" charset="0"/>
                <a:ea typeface="Times New Roman" panose="02020603050405020304" pitchFamily="18" charset="0"/>
                <a:cs typeface="Calibri" panose="020F0502020204030204" pitchFamily="34" charset="0"/>
              </a:rPr>
              <a:t>Priority Points will be added to Federally recognized tribal applications</a:t>
            </a:r>
          </a:p>
          <a:p>
            <a:pPr marR="0" lvl="0" fontAlgn="base">
              <a:spcBef>
                <a:spcPts val="0"/>
              </a:spcBef>
              <a:spcAft>
                <a:spcPts val="0"/>
              </a:spcAft>
            </a:pPr>
            <a:endParaRPr lang="en-US" sz="2800">
              <a:solidFill>
                <a:schemeClr val="tx2">
                  <a:lumMod val="50000"/>
                </a:schemeClr>
              </a:solidFill>
              <a:effectLst/>
              <a:latin typeface="Baskerville Old Face" panose="02020602080505020303" pitchFamily="18" charset="0"/>
              <a:ea typeface="Times New Roman" panose="02020603050405020304" pitchFamily="18" charset="0"/>
            </a:endParaRPr>
          </a:p>
          <a:p>
            <a:pPr marL="342900" marR="0" lvl="0" indent="-342900" fontAlgn="base">
              <a:spcBef>
                <a:spcPts val="0"/>
              </a:spcBef>
              <a:spcAft>
                <a:spcPts val="0"/>
              </a:spcAft>
              <a:buFont typeface="Symbol" panose="05050102010706020507" pitchFamily="18" charset="2"/>
              <a:buChar char=""/>
            </a:pPr>
            <a:r>
              <a:rPr lang="en-US" sz="2800">
                <a:solidFill>
                  <a:schemeClr val="tx2">
                    <a:lumMod val="50000"/>
                  </a:schemeClr>
                </a:solidFill>
                <a:effectLst/>
                <a:latin typeface="Baskerville Old Face" panose="02020602080505020303" pitchFamily="18" charset="0"/>
                <a:ea typeface="Times New Roman" panose="02020603050405020304" pitchFamily="18" charset="0"/>
                <a:cs typeface="Calibri" panose="020F0502020204030204" pitchFamily="34" charset="0"/>
              </a:rPr>
              <a:t>These priority points will be calculated as follows:</a:t>
            </a:r>
          </a:p>
          <a:p>
            <a:pPr marR="0" lvl="0" fontAlgn="base">
              <a:spcBef>
                <a:spcPts val="0"/>
              </a:spcBef>
              <a:spcAft>
                <a:spcPts val="0"/>
              </a:spcAft>
            </a:pPr>
            <a:endParaRPr lang="en-US" sz="2800">
              <a:solidFill>
                <a:schemeClr val="tx2">
                  <a:lumMod val="50000"/>
                </a:schemeClr>
              </a:solidFill>
              <a:effectLst/>
              <a:latin typeface="Baskerville Old Face" panose="02020602080505020303" pitchFamily="18" charset="0"/>
              <a:ea typeface="Times New Roman" panose="02020603050405020304" pitchFamily="18" charset="0"/>
            </a:endParaRPr>
          </a:p>
          <a:p>
            <a:pPr marL="342900" marR="0" lvl="0" indent="-342900" fontAlgn="base">
              <a:spcBef>
                <a:spcPts val="0"/>
              </a:spcBef>
              <a:spcAft>
                <a:spcPts val="0"/>
              </a:spcAft>
              <a:buFont typeface="Symbol" panose="05050102010706020507" pitchFamily="18" charset="2"/>
              <a:buChar char=""/>
            </a:pPr>
            <a:r>
              <a:rPr lang="en-US" sz="2800">
                <a:solidFill>
                  <a:schemeClr val="tx2">
                    <a:lumMod val="50000"/>
                  </a:schemeClr>
                </a:solidFill>
                <a:effectLst/>
                <a:latin typeface="Baskerville Old Face" panose="02020602080505020303" pitchFamily="18" charset="0"/>
                <a:ea typeface="Times New Roman" panose="02020603050405020304" pitchFamily="18" charset="0"/>
                <a:cs typeface="Calibri" panose="020F0502020204030204" pitchFamily="34" charset="0"/>
              </a:rPr>
              <a:t>Score X 1.1 = Final Score</a:t>
            </a:r>
            <a:endParaRPr lang="en-US" sz="2800">
              <a:solidFill>
                <a:schemeClr val="tx2">
                  <a:lumMod val="50000"/>
                </a:schemeClr>
              </a:solidFill>
              <a:effectLst/>
              <a:latin typeface="Baskerville Old Face" panose="02020602080505020303" pitchFamily="18" charset="0"/>
              <a:ea typeface="Times New Roman" panose="02020603050405020304" pitchFamily="18" charset="0"/>
            </a:endParaRPr>
          </a:p>
        </p:txBody>
      </p:sp>
    </p:spTree>
    <p:extLst>
      <p:ext uri="{BB962C8B-B14F-4D97-AF65-F5344CB8AC3E}">
        <p14:creationId xmlns:p14="http://schemas.microsoft.com/office/powerpoint/2010/main" val="35653724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bg>
      <p:bgPr>
        <a:blipFill>
          <a:blip r:embed="rId2">
            <a:alphaModFix amt="50000"/>
          </a:blip>
          <a:tile tx="0" ty="0" sx="100000" sy="100000" flip="none" algn="tl"/>
        </a:blip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551794C6-C098-C708-F311-8401EAC66222}"/>
              </a:ext>
            </a:extLst>
          </p:cNvPr>
          <p:cNvSpPr>
            <a:spLocks noGrp="1"/>
          </p:cNvSpPr>
          <p:nvPr>
            <p:ph type="title"/>
          </p:nvPr>
        </p:nvSpPr>
        <p:spPr>
          <a:xfrm>
            <a:off x="0" y="1"/>
            <a:ext cx="12191997" cy="1698170"/>
          </a:xfrm>
          <a:solidFill>
            <a:schemeClr val="bg1">
              <a:lumMod val="85000"/>
            </a:schemeClr>
          </a:solidFill>
        </p:spPr>
        <p:style>
          <a:lnRef idx="1">
            <a:schemeClr val="dk1"/>
          </a:lnRef>
          <a:fillRef idx="2">
            <a:schemeClr val="dk1"/>
          </a:fillRef>
          <a:effectRef idx="1">
            <a:schemeClr val="dk1"/>
          </a:effectRef>
          <a:fontRef idx="minor">
            <a:schemeClr val="dk1"/>
          </a:fontRef>
        </p:style>
        <p:txBody>
          <a:bodyPr>
            <a:noAutofit/>
          </a:bodyPr>
          <a:lstStyle/>
          <a:p>
            <a:r>
              <a:rPr lang="en-US" sz="4800" cap="none">
                <a:solidFill>
                  <a:schemeClr val="tx2">
                    <a:lumMod val="50000"/>
                  </a:schemeClr>
                </a:solidFill>
                <a:latin typeface="Baskerville Old Face" panose="02020602080505020303" pitchFamily="18" charset="0"/>
              </a:rPr>
              <a:t>		Ranking of Applicants				</a:t>
            </a:r>
            <a:r>
              <a:rPr lang="en-US" sz="1200" cap="none">
                <a:solidFill>
                  <a:schemeClr val="tx2">
                    <a:lumMod val="50000"/>
                  </a:schemeClr>
                </a:solidFill>
                <a:latin typeface="Baskerville Old Face" panose="02020602080505020303" pitchFamily="18" charset="0"/>
              </a:rPr>
              <a:t>RFA </a:t>
            </a:r>
            <a:r>
              <a:rPr lang="en-US" sz="1400" cap="none">
                <a:solidFill>
                  <a:schemeClr val="tx2">
                    <a:lumMod val="50000"/>
                  </a:schemeClr>
                </a:solidFill>
                <a:latin typeface="Baskerville Old Face" panose="02020602080505020303" pitchFamily="18" charset="0"/>
              </a:rPr>
              <a:t>Section 4</a:t>
            </a:r>
            <a:br>
              <a:rPr lang="en-US" sz="1400" cap="none">
                <a:solidFill>
                  <a:schemeClr val="tx2">
                    <a:lumMod val="50000"/>
                  </a:schemeClr>
                </a:solidFill>
                <a:latin typeface="Baskerville Old Face" panose="02020602080505020303" pitchFamily="18" charset="0"/>
              </a:rPr>
            </a:br>
            <a:r>
              <a:rPr lang="en-US" sz="1400" cap="none">
                <a:solidFill>
                  <a:schemeClr val="tx2">
                    <a:lumMod val="50000"/>
                  </a:schemeClr>
                </a:solidFill>
                <a:latin typeface="Baskerville Old Face" panose="02020602080505020303" pitchFamily="18" charset="0"/>
              </a:rPr>
              <a:t>								         			(4.4)</a:t>
            </a:r>
            <a:endParaRPr lang="en-US" sz="4800" cap="none">
              <a:solidFill>
                <a:schemeClr val="tx2">
                  <a:lumMod val="50000"/>
                </a:schemeClr>
              </a:solidFill>
              <a:latin typeface="Baskerville Old Face" panose="02020602080505020303" pitchFamily="18" charset="0"/>
            </a:endParaRPr>
          </a:p>
        </p:txBody>
      </p:sp>
      <p:sp>
        <p:nvSpPr>
          <p:cNvPr id="8" name="Text Placeholder 7">
            <a:extLst>
              <a:ext uri="{FF2B5EF4-FFF2-40B4-BE49-F238E27FC236}">
                <a16:creationId xmlns:a16="http://schemas.microsoft.com/office/drawing/2014/main" id="{CE45E373-DB82-80C4-471B-98AC35FC317E}"/>
              </a:ext>
            </a:extLst>
          </p:cNvPr>
          <p:cNvSpPr>
            <a:spLocks noGrp="1"/>
          </p:cNvSpPr>
          <p:nvPr>
            <p:ph type="body" idx="4294967295"/>
          </p:nvPr>
        </p:nvSpPr>
        <p:spPr>
          <a:xfrm>
            <a:off x="-1" y="1698171"/>
            <a:ext cx="12191999" cy="5159829"/>
          </a:xfrm>
        </p:spPr>
        <p:txBody>
          <a:bodyPr>
            <a:normAutofit/>
          </a:bodyPr>
          <a:lstStyle/>
          <a:p>
            <a:pPr algn="l" fontAlgn="base"/>
            <a:endParaRPr lang="en-US" sz="2400" cap="none" spc="-25">
              <a:solidFill>
                <a:schemeClr val="tx2">
                  <a:lumMod val="50000"/>
                </a:schemeClr>
              </a:solidFill>
              <a:effectLst/>
              <a:latin typeface="Baskerville Old Face" panose="02020602080505020303" pitchFamily="18" charset="0"/>
              <a:ea typeface="Times New Roman" panose="02020603050405020304" pitchFamily="18" charset="0"/>
              <a:cs typeface="Times New Roman" panose="02020603050405020304" pitchFamily="18" charset="0"/>
            </a:endParaRPr>
          </a:p>
          <a:p>
            <a:pPr marL="0" indent="0" algn="l" rtl="0" fontAlgn="base">
              <a:buNone/>
            </a:pPr>
            <a:endParaRPr lang="en-US" sz="2400" cap="none">
              <a:solidFill>
                <a:schemeClr val="tx2">
                  <a:lumMod val="50000"/>
                </a:schemeClr>
              </a:solidFill>
              <a:latin typeface="Baskerville Old Face" panose="02020602080505020303" pitchFamily="18" charset="0"/>
            </a:endParaRPr>
          </a:p>
        </p:txBody>
      </p:sp>
      <p:sp>
        <p:nvSpPr>
          <p:cNvPr id="15" name="TextBox 14">
            <a:extLst>
              <a:ext uri="{FF2B5EF4-FFF2-40B4-BE49-F238E27FC236}">
                <a16:creationId xmlns:a16="http://schemas.microsoft.com/office/drawing/2014/main" id="{CF612060-26D3-D455-BD2D-6580498C233B}"/>
              </a:ext>
            </a:extLst>
          </p:cNvPr>
          <p:cNvSpPr txBox="1"/>
          <p:nvPr/>
        </p:nvSpPr>
        <p:spPr>
          <a:xfrm>
            <a:off x="531223" y="2796177"/>
            <a:ext cx="10833463" cy="2369880"/>
          </a:xfrm>
          <a:prstGeom prst="rect">
            <a:avLst/>
          </a:prstGeom>
          <a:noFill/>
        </p:spPr>
        <p:txBody>
          <a:bodyPr wrap="square">
            <a:spAutoFit/>
          </a:bodyPr>
          <a:lstStyle/>
          <a:p>
            <a:pPr marR="0" lvl="0" fontAlgn="base">
              <a:spcBef>
                <a:spcPts val="0"/>
              </a:spcBef>
              <a:spcAft>
                <a:spcPts val="0"/>
              </a:spcAft>
            </a:pPr>
            <a:r>
              <a:rPr lang="en-US" sz="3200" b="1">
                <a:solidFill>
                  <a:schemeClr val="tx2">
                    <a:lumMod val="50000"/>
                  </a:schemeClr>
                </a:solidFill>
                <a:effectLst/>
                <a:latin typeface="Baskerville Old Face" panose="02020602080505020303" pitchFamily="18" charset="0"/>
                <a:ea typeface="Times New Roman" panose="02020603050405020304" pitchFamily="18" charset="0"/>
              </a:rPr>
              <a:t>Grants will be awarded in a one step process:</a:t>
            </a:r>
          </a:p>
          <a:p>
            <a:pPr marR="0" lvl="0" fontAlgn="base">
              <a:spcBef>
                <a:spcPts val="0"/>
              </a:spcBef>
              <a:spcAft>
                <a:spcPts val="0"/>
              </a:spcAft>
            </a:pPr>
            <a:endParaRPr lang="en-US" sz="3200" b="1">
              <a:solidFill>
                <a:schemeClr val="tx2">
                  <a:lumMod val="50000"/>
                </a:schemeClr>
              </a:solidFill>
              <a:effectLst/>
              <a:latin typeface="Baskerville Old Face" panose="02020602080505020303" pitchFamily="18" charset="0"/>
              <a:ea typeface="Times New Roman" panose="02020603050405020304" pitchFamily="18" charset="0"/>
            </a:endParaRPr>
          </a:p>
          <a:p>
            <a:pPr marR="0" lvl="0" fontAlgn="base">
              <a:spcBef>
                <a:spcPts val="0"/>
              </a:spcBef>
              <a:spcAft>
                <a:spcPts val="0"/>
              </a:spcAft>
            </a:pPr>
            <a:endParaRPr lang="en-US" sz="2800">
              <a:solidFill>
                <a:schemeClr val="tx2">
                  <a:lumMod val="50000"/>
                </a:schemeClr>
              </a:solidFill>
              <a:latin typeface="Baskerville Old Face" panose="02020602080505020303" pitchFamily="18" charset="0"/>
              <a:ea typeface="Times New Roman" panose="02020603050405020304" pitchFamily="18" charset="0"/>
            </a:endParaRPr>
          </a:p>
          <a:p>
            <a:pPr marL="457200" marR="0" lvl="0" indent="-457200" fontAlgn="base">
              <a:spcBef>
                <a:spcPts val="0"/>
              </a:spcBef>
              <a:spcAft>
                <a:spcPts val="0"/>
              </a:spcAft>
              <a:buFont typeface="Arial" panose="020B0604020202020204" pitchFamily="34" charset="0"/>
              <a:buChar char="•"/>
            </a:pPr>
            <a:r>
              <a:rPr lang="en-US" sz="2800">
                <a:solidFill>
                  <a:schemeClr val="tx2">
                    <a:lumMod val="50000"/>
                  </a:schemeClr>
                </a:solidFill>
                <a:effectLst/>
                <a:latin typeface="Baskerville Old Face" panose="02020602080505020303" pitchFamily="18" charset="0"/>
                <a:ea typeface="Times New Roman" panose="02020603050405020304" pitchFamily="18" charset="0"/>
              </a:rPr>
              <a:t>Highest scored Application that meets the RFA requirements will be awarded a grant </a:t>
            </a:r>
          </a:p>
        </p:txBody>
      </p:sp>
    </p:spTree>
    <p:extLst>
      <p:ext uri="{BB962C8B-B14F-4D97-AF65-F5344CB8AC3E}">
        <p14:creationId xmlns:p14="http://schemas.microsoft.com/office/powerpoint/2010/main" val="41150706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bg>
      <p:bgPr>
        <a:blipFill>
          <a:blip r:embed="rId2">
            <a:alphaModFix amt="50000"/>
          </a:blip>
          <a:tile tx="0" ty="0" sx="100000" sy="100000" flip="none" algn="tl"/>
        </a:blipFill>
        <a:effectLst/>
      </p:bgPr>
    </p:bg>
    <p:spTree>
      <p:nvGrpSpPr>
        <p:cNvPr id="1" name=""/>
        <p:cNvGrpSpPr/>
        <p:nvPr/>
      </p:nvGrpSpPr>
      <p:grpSpPr>
        <a:xfrm>
          <a:off x="0" y="0"/>
          <a:ext cx="0" cy="0"/>
          <a:chOff x="0" y="0"/>
          <a:chExt cx="0" cy="0"/>
        </a:xfrm>
      </p:grpSpPr>
      <p:pic>
        <p:nvPicPr>
          <p:cNvPr id="23" name="Picture 2">
            <a:extLst>
              <a:ext uri="{FF2B5EF4-FFF2-40B4-BE49-F238E27FC236}">
                <a16:creationId xmlns:a16="http://schemas.microsoft.com/office/drawing/2014/main" id="{22790EC5-ACA7-4536-8066-B60199F3C6D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24">
            <a:extLst>
              <a:ext uri="{FF2B5EF4-FFF2-40B4-BE49-F238E27FC236}">
                <a16:creationId xmlns:a16="http://schemas.microsoft.com/office/drawing/2014/main" id="{5F86BEAF-FD24-4827-AD37-6785EBC9C2A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useBgFill="1">
        <p:nvSpPr>
          <p:cNvPr id="27" name="Rectangle 26">
            <a:extLst>
              <a:ext uri="{FF2B5EF4-FFF2-40B4-BE49-F238E27FC236}">
                <a16:creationId xmlns:a16="http://schemas.microsoft.com/office/drawing/2014/main" id="{C08B58CE-A486-4D86-A04C-CEBEC0C6EB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9" name="Picture 2">
            <a:extLst>
              <a:ext uri="{FF2B5EF4-FFF2-40B4-BE49-F238E27FC236}">
                <a16:creationId xmlns:a16="http://schemas.microsoft.com/office/drawing/2014/main" id="{7EF397AE-0609-4FFB-A98F-ECD05F0EF2C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descr="Pen placed on top of a signature line">
            <a:extLst>
              <a:ext uri="{FF2B5EF4-FFF2-40B4-BE49-F238E27FC236}">
                <a16:creationId xmlns:a16="http://schemas.microsoft.com/office/drawing/2014/main" id="{4202DC6C-76E4-9FAB-03DE-8843694D5CD8}"/>
              </a:ext>
            </a:extLst>
          </p:cNvPr>
          <p:cNvPicPr>
            <a:picLocks noChangeAspect="1"/>
          </p:cNvPicPr>
          <p:nvPr/>
        </p:nvPicPr>
        <p:blipFill rotWithShape="1">
          <a:blip r:embed="rId5">
            <a:duotone>
              <a:schemeClr val="bg2">
                <a:shade val="45000"/>
                <a:satMod val="135000"/>
              </a:schemeClr>
              <a:prstClr val="white"/>
            </a:duotone>
            <a:alphaModFix amt="25000"/>
          </a:blip>
          <a:srcRect b="15730"/>
          <a:stretch/>
        </p:blipFill>
        <p:spPr>
          <a:xfrm>
            <a:off x="1" y="-1"/>
            <a:ext cx="12192000" cy="6858001"/>
          </a:xfrm>
          <a:prstGeom prst="rect">
            <a:avLst/>
          </a:prstGeom>
        </p:spPr>
      </p:pic>
      <p:pic>
        <p:nvPicPr>
          <p:cNvPr id="31" name="Picture 30">
            <a:extLst>
              <a:ext uri="{FF2B5EF4-FFF2-40B4-BE49-F238E27FC236}">
                <a16:creationId xmlns:a16="http://schemas.microsoft.com/office/drawing/2014/main" id="{FF0509A6-53B5-44A9-B59C-1D9C4DD3C2A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6">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D169DF1D-B25F-BF8D-C5AD-62E51990F137}"/>
              </a:ext>
            </a:extLst>
          </p:cNvPr>
          <p:cNvSpPr>
            <a:spLocks noGrp="1"/>
          </p:cNvSpPr>
          <p:nvPr>
            <p:ph type="title"/>
          </p:nvPr>
        </p:nvSpPr>
        <p:spPr>
          <a:xfrm>
            <a:off x="0" y="1471750"/>
            <a:ext cx="12191999" cy="1480456"/>
          </a:xfrm>
        </p:spPr>
        <p:txBody>
          <a:bodyPr vert="horz" lIns="91440" tIns="45720" rIns="91440" bIns="45720" rtlCol="0" anchor="ctr">
            <a:noAutofit/>
          </a:bodyPr>
          <a:lstStyle/>
          <a:p>
            <a:r>
              <a:rPr kumimoji="0" lang="en-US" sz="4800" b="1" i="0" u="none" strike="noStrike" kern="1200" cap="none" spc="0" normalizeH="0" baseline="0" noProof="0">
                <a:ln>
                  <a:noFill/>
                </a:ln>
                <a:solidFill>
                  <a:srgbClr val="355071">
                    <a:lumMod val="50000"/>
                  </a:srgbClr>
                </a:solidFill>
                <a:effectLst/>
                <a:uLnTx/>
                <a:uFillTx/>
                <a:latin typeface="Baskerville Old Face" panose="02020602080505020303" pitchFamily="18" charset="0"/>
                <a:ea typeface="+mn-ea"/>
                <a:cs typeface="+mn-cs"/>
              </a:rPr>
              <a:t>How to Apply</a:t>
            </a:r>
            <a:endParaRPr lang="en-US" sz="4000">
              <a:solidFill>
                <a:schemeClr val="tx2">
                  <a:lumMod val="50000"/>
                </a:schemeClr>
              </a:solidFill>
              <a:latin typeface="Baskerville Old Face" panose="02020602080505020303" pitchFamily="18" charset="0"/>
            </a:endParaRPr>
          </a:p>
        </p:txBody>
      </p:sp>
      <p:sp>
        <p:nvSpPr>
          <p:cNvPr id="4" name="TextBox 3">
            <a:extLst>
              <a:ext uri="{FF2B5EF4-FFF2-40B4-BE49-F238E27FC236}">
                <a16:creationId xmlns:a16="http://schemas.microsoft.com/office/drawing/2014/main" id="{56A805F3-DC6B-BA08-1A73-4E03FE56CF96}"/>
              </a:ext>
            </a:extLst>
          </p:cNvPr>
          <p:cNvSpPr txBox="1"/>
          <p:nvPr/>
        </p:nvSpPr>
        <p:spPr>
          <a:xfrm>
            <a:off x="913774" y="2367092"/>
            <a:ext cx="10363826" cy="3424107"/>
          </a:xfrm>
          <a:prstGeom prst="rect">
            <a:avLst/>
          </a:prstGeom>
        </p:spPr>
        <p:txBody>
          <a:bodyPr vert="horz" lIns="91440" tIns="45720" rIns="91440" bIns="45720" rtlCol="0">
            <a:normAutofit/>
          </a:bodyPr>
          <a:lstStyle/>
          <a:p>
            <a:pPr algn="l" rtl="0" fontAlgn="base"/>
            <a:endParaRPr lang="en-US" sz="3600" b="0" i="0">
              <a:solidFill>
                <a:schemeClr val="tx2">
                  <a:lumMod val="50000"/>
                </a:schemeClr>
              </a:solidFill>
              <a:effectLst/>
              <a:highlight>
                <a:srgbClr val="F5F5F5"/>
              </a:highlight>
              <a:latin typeface="Baskerville Old Face" panose="02020602080505020303" pitchFamily="18" charset="0"/>
            </a:endParaRPr>
          </a:p>
        </p:txBody>
      </p:sp>
      <p:pic>
        <p:nvPicPr>
          <p:cNvPr id="9" name="Picture 8" descr="A picture containing text">
            <a:extLst>
              <a:ext uri="{FF2B5EF4-FFF2-40B4-BE49-F238E27FC236}">
                <a16:creationId xmlns:a16="http://schemas.microsoft.com/office/drawing/2014/main" id="{A8729CE9-0423-5BB4-156F-83C89B2795CD}"/>
              </a:ext>
            </a:extLst>
          </p:cNvPr>
          <p:cNvPicPr>
            <a:picLocks noChangeAspect="1" noChangeArrowheads="1"/>
          </p:cNvPicPr>
          <p:nvPr/>
        </p:nvPicPr>
        <p:blipFill rotWithShape="1">
          <a:blip r:embed="rId7">
            <a:extLst>
              <a:ext uri="{28A0092B-C50C-407E-A947-70E740481C1C}">
                <a14:useLocalDpi xmlns:a14="http://schemas.microsoft.com/office/drawing/2010/main" val="0"/>
              </a:ext>
            </a:extLst>
          </a:blip>
          <a:srcRect l="1" t="1608" r="1608" b="1"/>
          <a:stretch/>
        </p:blipFill>
        <p:spPr bwMode="auto">
          <a:xfrm>
            <a:off x="0" y="3187336"/>
            <a:ext cx="5886995" cy="1793967"/>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649455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bg>
      <p:bgPr>
        <a:blipFill>
          <a:blip r:embed="rId2">
            <a:alphaModFix amt="50000"/>
          </a:blip>
          <a:tile tx="0" ty="0" sx="100000" sy="100000" flip="none" algn="tl"/>
        </a:blip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551794C6-C098-C708-F311-8401EAC66222}"/>
              </a:ext>
            </a:extLst>
          </p:cNvPr>
          <p:cNvSpPr>
            <a:spLocks noGrp="1"/>
          </p:cNvSpPr>
          <p:nvPr>
            <p:ph type="title"/>
          </p:nvPr>
        </p:nvSpPr>
        <p:spPr>
          <a:xfrm>
            <a:off x="0" y="1"/>
            <a:ext cx="12191997" cy="1698170"/>
          </a:xfrm>
          <a:solidFill>
            <a:schemeClr val="bg1">
              <a:lumMod val="85000"/>
            </a:schemeClr>
          </a:solidFill>
        </p:spPr>
        <p:style>
          <a:lnRef idx="1">
            <a:schemeClr val="dk1"/>
          </a:lnRef>
          <a:fillRef idx="2">
            <a:schemeClr val="dk1"/>
          </a:fillRef>
          <a:effectRef idx="1">
            <a:schemeClr val="dk1"/>
          </a:effectRef>
          <a:fontRef idx="minor">
            <a:schemeClr val="dk1"/>
          </a:fontRef>
        </p:style>
        <p:txBody>
          <a:bodyPr>
            <a:noAutofit/>
          </a:bodyPr>
          <a:lstStyle/>
          <a:p>
            <a:r>
              <a:rPr lang="en-US" sz="4800" cap="none">
                <a:solidFill>
                  <a:schemeClr val="tx2">
                    <a:lumMod val="50000"/>
                  </a:schemeClr>
                </a:solidFill>
                <a:latin typeface="Baskerville Old Face" panose="02020602080505020303" pitchFamily="18" charset="0"/>
              </a:rPr>
              <a:t>“SM Apply” Application Web Portal  </a:t>
            </a:r>
          </a:p>
        </p:txBody>
      </p:sp>
      <p:sp>
        <p:nvSpPr>
          <p:cNvPr id="8" name="Text Placeholder 7">
            <a:extLst>
              <a:ext uri="{FF2B5EF4-FFF2-40B4-BE49-F238E27FC236}">
                <a16:creationId xmlns:a16="http://schemas.microsoft.com/office/drawing/2014/main" id="{CE45E373-DB82-80C4-471B-98AC35FC317E}"/>
              </a:ext>
            </a:extLst>
          </p:cNvPr>
          <p:cNvSpPr>
            <a:spLocks noGrp="1"/>
          </p:cNvSpPr>
          <p:nvPr>
            <p:ph type="body" idx="4294967295"/>
          </p:nvPr>
        </p:nvSpPr>
        <p:spPr>
          <a:xfrm>
            <a:off x="-1" y="1698171"/>
            <a:ext cx="12191999" cy="5159829"/>
          </a:xfrm>
        </p:spPr>
        <p:txBody>
          <a:bodyPr>
            <a:normAutofit/>
          </a:bodyPr>
          <a:lstStyle/>
          <a:p>
            <a:pPr algn="l" fontAlgn="base"/>
            <a:endParaRPr lang="en-US" sz="2400" cap="none" spc="-25">
              <a:solidFill>
                <a:schemeClr val="tx2">
                  <a:lumMod val="50000"/>
                </a:schemeClr>
              </a:solidFill>
              <a:effectLst/>
              <a:latin typeface="Baskerville Old Face" panose="02020602080505020303" pitchFamily="18" charset="0"/>
              <a:ea typeface="Times New Roman" panose="02020603050405020304" pitchFamily="18" charset="0"/>
              <a:cs typeface="Times New Roman" panose="02020603050405020304" pitchFamily="18" charset="0"/>
            </a:endParaRPr>
          </a:p>
          <a:p>
            <a:pPr marL="0" indent="0" algn="l" rtl="0" fontAlgn="base">
              <a:buNone/>
            </a:pPr>
            <a:endParaRPr lang="en-US" sz="2400" cap="none">
              <a:solidFill>
                <a:schemeClr val="tx2">
                  <a:lumMod val="50000"/>
                </a:schemeClr>
              </a:solidFill>
              <a:latin typeface="Baskerville Old Face" panose="02020602080505020303" pitchFamily="18" charset="0"/>
            </a:endParaRPr>
          </a:p>
        </p:txBody>
      </p:sp>
      <p:graphicFrame>
        <p:nvGraphicFramePr>
          <p:cNvPr id="2" name="Diagram 1">
            <a:extLst>
              <a:ext uri="{FF2B5EF4-FFF2-40B4-BE49-F238E27FC236}">
                <a16:creationId xmlns:a16="http://schemas.microsoft.com/office/drawing/2014/main" id="{94F7E287-53D2-9D85-D35B-9B083E929DC2}"/>
              </a:ext>
            </a:extLst>
          </p:cNvPr>
          <p:cNvGraphicFramePr/>
          <p:nvPr>
            <p:extLst>
              <p:ext uri="{D42A27DB-BD31-4B8C-83A1-F6EECF244321}">
                <p14:modId xmlns:p14="http://schemas.microsoft.com/office/powerpoint/2010/main" val="1495423053"/>
              </p:ext>
            </p:extLst>
          </p:nvPr>
        </p:nvGraphicFramePr>
        <p:xfrm>
          <a:off x="1" y="1698170"/>
          <a:ext cx="12191996" cy="515982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426425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bg>
      <p:bgPr>
        <a:blipFill>
          <a:blip r:embed="rId2">
            <a:alphaModFix amt="50000"/>
          </a:blip>
          <a:tile tx="0" ty="0" sx="100000" sy="100000" flip="none" algn="tl"/>
        </a:blip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551794C6-C098-C708-F311-8401EAC66222}"/>
              </a:ext>
            </a:extLst>
          </p:cNvPr>
          <p:cNvSpPr>
            <a:spLocks noGrp="1"/>
          </p:cNvSpPr>
          <p:nvPr>
            <p:ph type="title"/>
          </p:nvPr>
        </p:nvSpPr>
        <p:spPr>
          <a:xfrm>
            <a:off x="0" y="1"/>
            <a:ext cx="12191997" cy="1349303"/>
          </a:xfrm>
          <a:solidFill>
            <a:schemeClr val="bg1">
              <a:lumMod val="85000"/>
            </a:schemeClr>
          </a:solidFill>
        </p:spPr>
        <p:style>
          <a:lnRef idx="1">
            <a:schemeClr val="dk1"/>
          </a:lnRef>
          <a:fillRef idx="2">
            <a:schemeClr val="dk1"/>
          </a:fillRef>
          <a:effectRef idx="1">
            <a:schemeClr val="dk1"/>
          </a:effectRef>
          <a:fontRef idx="minor">
            <a:schemeClr val="dk1"/>
          </a:fontRef>
        </p:style>
        <p:txBody>
          <a:bodyPr>
            <a:noAutofit/>
          </a:bodyPr>
          <a:lstStyle/>
          <a:p>
            <a:r>
              <a:rPr lang="en-US" sz="4800" cap="none">
                <a:solidFill>
                  <a:schemeClr val="tx2">
                    <a:lumMod val="50000"/>
                  </a:schemeClr>
                </a:solidFill>
                <a:latin typeface="Baskerville Old Face" panose="02020602080505020303" pitchFamily="18" charset="0"/>
              </a:rPr>
              <a:t>4 Tasks in SM Apply + Submit</a:t>
            </a:r>
          </a:p>
        </p:txBody>
      </p:sp>
      <p:sp>
        <p:nvSpPr>
          <p:cNvPr id="8" name="Text Placeholder 7">
            <a:extLst>
              <a:ext uri="{FF2B5EF4-FFF2-40B4-BE49-F238E27FC236}">
                <a16:creationId xmlns:a16="http://schemas.microsoft.com/office/drawing/2014/main" id="{CE45E373-DB82-80C4-471B-98AC35FC317E}"/>
              </a:ext>
            </a:extLst>
          </p:cNvPr>
          <p:cNvSpPr>
            <a:spLocks noGrp="1"/>
          </p:cNvSpPr>
          <p:nvPr>
            <p:ph type="body" idx="4294967295"/>
          </p:nvPr>
        </p:nvSpPr>
        <p:spPr>
          <a:xfrm>
            <a:off x="-1" y="1698171"/>
            <a:ext cx="12191999" cy="5159829"/>
          </a:xfrm>
        </p:spPr>
        <p:txBody>
          <a:bodyPr>
            <a:normAutofit/>
          </a:bodyPr>
          <a:lstStyle/>
          <a:p>
            <a:pPr algn="l" fontAlgn="base"/>
            <a:endParaRPr lang="en-US" sz="2400" cap="none" spc="-25">
              <a:solidFill>
                <a:schemeClr val="tx2">
                  <a:lumMod val="50000"/>
                </a:schemeClr>
              </a:solidFill>
              <a:effectLst/>
              <a:latin typeface="Baskerville Old Face" panose="02020602080505020303" pitchFamily="18" charset="0"/>
              <a:ea typeface="Times New Roman" panose="02020603050405020304" pitchFamily="18" charset="0"/>
              <a:cs typeface="Times New Roman" panose="02020603050405020304" pitchFamily="18" charset="0"/>
            </a:endParaRPr>
          </a:p>
          <a:p>
            <a:pPr marL="0" indent="0" algn="l" rtl="0" fontAlgn="base">
              <a:buNone/>
            </a:pPr>
            <a:endParaRPr lang="en-US" sz="2400" cap="none">
              <a:solidFill>
                <a:schemeClr val="tx2">
                  <a:lumMod val="50000"/>
                </a:schemeClr>
              </a:solidFill>
              <a:latin typeface="Baskerville Old Face" panose="02020602080505020303" pitchFamily="18" charset="0"/>
            </a:endParaRPr>
          </a:p>
        </p:txBody>
      </p:sp>
      <p:graphicFrame>
        <p:nvGraphicFramePr>
          <p:cNvPr id="2" name="Diagram 1">
            <a:extLst>
              <a:ext uri="{FF2B5EF4-FFF2-40B4-BE49-F238E27FC236}">
                <a16:creationId xmlns:a16="http://schemas.microsoft.com/office/drawing/2014/main" id="{CFF887DF-52E0-9218-DC72-EF69D79F47DE}"/>
              </a:ext>
            </a:extLst>
          </p:cNvPr>
          <p:cNvGraphicFramePr/>
          <p:nvPr>
            <p:extLst>
              <p:ext uri="{D42A27DB-BD31-4B8C-83A1-F6EECF244321}">
                <p14:modId xmlns:p14="http://schemas.microsoft.com/office/powerpoint/2010/main" val="1112006191"/>
              </p:ext>
            </p:extLst>
          </p:nvPr>
        </p:nvGraphicFramePr>
        <p:xfrm>
          <a:off x="-2" y="1422749"/>
          <a:ext cx="12191999" cy="571985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0665930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bg>
      <p:bgPr>
        <a:blipFill>
          <a:blip r:embed="rId2">
            <a:alphaModFix amt="50000"/>
          </a:blip>
          <a:tile tx="0" ty="0" sx="100000" sy="100000" flip="none" algn="tl"/>
        </a:blip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551794C6-C098-C708-F311-8401EAC66222}"/>
              </a:ext>
            </a:extLst>
          </p:cNvPr>
          <p:cNvSpPr>
            <a:spLocks noGrp="1"/>
          </p:cNvSpPr>
          <p:nvPr>
            <p:ph type="title"/>
          </p:nvPr>
        </p:nvSpPr>
        <p:spPr>
          <a:xfrm>
            <a:off x="0" y="1"/>
            <a:ext cx="12191997" cy="1698170"/>
          </a:xfrm>
          <a:solidFill>
            <a:schemeClr val="bg1">
              <a:lumMod val="85000"/>
            </a:schemeClr>
          </a:solidFill>
        </p:spPr>
        <p:style>
          <a:lnRef idx="1">
            <a:schemeClr val="dk1"/>
          </a:lnRef>
          <a:fillRef idx="2">
            <a:schemeClr val="dk1"/>
          </a:fillRef>
          <a:effectRef idx="1">
            <a:schemeClr val="dk1"/>
          </a:effectRef>
          <a:fontRef idx="minor">
            <a:schemeClr val="dk1"/>
          </a:fontRef>
        </p:style>
        <p:txBody>
          <a:bodyPr>
            <a:noAutofit/>
          </a:bodyPr>
          <a:lstStyle/>
          <a:p>
            <a:r>
              <a:rPr lang="en-US" sz="4800" cap="none">
                <a:solidFill>
                  <a:schemeClr val="tx2">
                    <a:lumMod val="50000"/>
                  </a:schemeClr>
                </a:solidFill>
                <a:latin typeface="Baskerville Old Face" panose="02020602080505020303" pitchFamily="18" charset="0"/>
              </a:rPr>
              <a:t>Final RFA Tip(s)</a:t>
            </a:r>
          </a:p>
        </p:txBody>
      </p:sp>
      <p:sp>
        <p:nvSpPr>
          <p:cNvPr id="8" name="Text Placeholder 7">
            <a:extLst>
              <a:ext uri="{FF2B5EF4-FFF2-40B4-BE49-F238E27FC236}">
                <a16:creationId xmlns:a16="http://schemas.microsoft.com/office/drawing/2014/main" id="{CE45E373-DB82-80C4-471B-98AC35FC317E}"/>
              </a:ext>
            </a:extLst>
          </p:cNvPr>
          <p:cNvSpPr>
            <a:spLocks noGrp="1"/>
          </p:cNvSpPr>
          <p:nvPr>
            <p:ph type="body" idx="4294967295"/>
          </p:nvPr>
        </p:nvSpPr>
        <p:spPr>
          <a:xfrm>
            <a:off x="-1" y="1698171"/>
            <a:ext cx="12191999" cy="5159829"/>
          </a:xfrm>
        </p:spPr>
        <p:txBody>
          <a:bodyPr>
            <a:normAutofit/>
          </a:bodyPr>
          <a:lstStyle/>
          <a:p>
            <a:pPr algn="l" fontAlgn="base"/>
            <a:endParaRPr lang="en-US" sz="2400" cap="none" spc="-25">
              <a:solidFill>
                <a:schemeClr val="tx2">
                  <a:lumMod val="50000"/>
                </a:schemeClr>
              </a:solidFill>
              <a:effectLst/>
              <a:latin typeface="Baskerville Old Face" panose="02020602080505020303" pitchFamily="18" charset="0"/>
              <a:ea typeface="Times New Roman" panose="02020603050405020304" pitchFamily="18" charset="0"/>
              <a:cs typeface="Times New Roman" panose="02020603050405020304" pitchFamily="18" charset="0"/>
            </a:endParaRPr>
          </a:p>
          <a:p>
            <a:pPr marL="0" indent="0" algn="l" rtl="0" fontAlgn="base">
              <a:buNone/>
            </a:pPr>
            <a:endParaRPr lang="en-US" sz="2400" cap="none">
              <a:solidFill>
                <a:schemeClr val="tx2">
                  <a:lumMod val="50000"/>
                </a:schemeClr>
              </a:solidFill>
              <a:latin typeface="Baskerville Old Face" panose="02020602080505020303" pitchFamily="18" charset="0"/>
            </a:endParaRPr>
          </a:p>
        </p:txBody>
      </p:sp>
      <p:graphicFrame>
        <p:nvGraphicFramePr>
          <p:cNvPr id="3" name="Diagram 2">
            <a:extLst>
              <a:ext uri="{FF2B5EF4-FFF2-40B4-BE49-F238E27FC236}">
                <a16:creationId xmlns:a16="http://schemas.microsoft.com/office/drawing/2014/main" id="{9595D29D-A36B-D043-E17F-329F88C4C593}"/>
              </a:ext>
            </a:extLst>
          </p:cNvPr>
          <p:cNvGraphicFramePr/>
          <p:nvPr>
            <p:extLst>
              <p:ext uri="{D42A27DB-BD31-4B8C-83A1-F6EECF244321}">
                <p14:modId xmlns:p14="http://schemas.microsoft.com/office/powerpoint/2010/main" val="160925289"/>
              </p:ext>
            </p:extLst>
          </p:nvPr>
        </p:nvGraphicFramePr>
        <p:xfrm>
          <a:off x="0" y="1698171"/>
          <a:ext cx="12192000" cy="499403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061867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a:blip r:embed="rId2">
            <a:alphaModFix amt="50000"/>
          </a:blip>
          <a:tile tx="0" ty="0" sx="100000" sy="100000" flip="none" algn="tl"/>
        </a:blipFill>
        <a:effectLst/>
      </p:bgPr>
    </p:bg>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CE45E373-DB82-80C4-471B-98AC35FC317E}"/>
              </a:ext>
            </a:extLst>
          </p:cNvPr>
          <p:cNvSpPr>
            <a:spLocks noGrp="1"/>
          </p:cNvSpPr>
          <p:nvPr>
            <p:ph type="body" idx="1"/>
          </p:nvPr>
        </p:nvSpPr>
        <p:spPr>
          <a:xfrm>
            <a:off x="133350" y="1393795"/>
            <a:ext cx="12058650" cy="5464205"/>
          </a:xfrm>
        </p:spPr>
        <p:txBody>
          <a:bodyPr>
            <a:normAutofit/>
          </a:bodyPr>
          <a:lstStyle/>
          <a:p>
            <a:pPr algn="l" rtl="0" fontAlgn="base"/>
            <a:r>
              <a:rPr lang="en-US" sz="1800" spc="-25">
                <a:effectLst/>
                <a:latin typeface="Arial" panose="020B0604020202020204" pitchFamily="34" charset="0"/>
                <a:ea typeface="Cambria" panose="02040503050406030204" pitchFamily="18" charset="0"/>
                <a:cs typeface="Cambria" panose="02040503050406030204" pitchFamily="18" charset="0"/>
              </a:rPr>
              <a:t> </a:t>
            </a:r>
            <a:endParaRPr lang="en-US" sz="2400" cap="none">
              <a:solidFill>
                <a:schemeClr val="tx2">
                  <a:lumMod val="50000"/>
                </a:schemeClr>
              </a:solidFill>
              <a:latin typeface="Baskerville Old Face" panose="02020602080505020303" pitchFamily="18" charset="0"/>
            </a:endParaRPr>
          </a:p>
        </p:txBody>
      </p:sp>
      <p:sp>
        <p:nvSpPr>
          <p:cNvPr id="9" name="Title 8">
            <a:extLst>
              <a:ext uri="{FF2B5EF4-FFF2-40B4-BE49-F238E27FC236}">
                <a16:creationId xmlns:a16="http://schemas.microsoft.com/office/drawing/2014/main" id="{EA5C60A3-1231-41D1-8B29-91682BFD814F}"/>
              </a:ext>
            </a:extLst>
          </p:cNvPr>
          <p:cNvSpPr>
            <a:spLocks noGrp="1"/>
          </p:cNvSpPr>
          <p:nvPr>
            <p:ph type="title"/>
          </p:nvPr>
        </p:nvSpPr>
        <p:spPr>
          <a:xfrm>
            <a:off x="0" y="2063931"/>
            <a:ext cx="12192000" cy="2943498"/>
          </a:xfrm>
          <a:prstGeom prst="rect">
            <a:avLst/>
          </a:prstGeom>
          <a:solidFill>
            <a:schemeClr val="bg1">
              <a:lumMod val="8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t>						</a:t>
            </a:r>
            <a:r>
              <a:rPr kumimoji="0" lang="en-US" sz="3600" b="1" i="0" u="none" strike="noStrike" kern="1200" cap="none" spc="0" normalizeH="0" baseline="0" noProof="0">
                <a:ln>
                  <a:noFill/>
                </a:ln>
                <a:solidFill>
                  <a:schemeClr val="tx2">
                    <a:lumMod val="50000"/>
                  </a:schemeClr>
                </a:solidFill>
                <a:effectLst/>
                <a:uLnTx/>
                <a:uFillTx/>
                <a:latin typeface="Baskerville Old Face" panose="02020602080505020303" pitchFamily="18" charset="0"/>
              </a:rPr>
              <a:t>This concludes our presentation. </a:t>
            </a:r>
            <a:r>
              <a:rPr lang="en-US">
                <a:latin typeface="Baskerville Old Face" panose="02020602080505020303" pitchFamily="18" charset="0"/>
              </a:rPr>
              <a:t>		</a:t>
            </a:r>
            <a:br>
              <a:rPr lang="en-US">
                <a:latin typeface="Baskerville Old Face" panose="02020602080505020303" pitchFamily="18" charset="0"/>
              </a:rPr>
            </a:br>
            <a:r>
              <a:rPr lang="en-US">
                <a:latin typeface="Baskerville Old Face" panose="02020602080505020303" pitchFamily="18" charset="0"/>
              </a:rPr>
              <a:t>						</a:t>
            </a:r>
            <a:r>
              <a:rPr kumimoji="0" lang="en-US" sz="4000" b="0" i="0" u="none" strike="noStrike" kern="1200" cap="all" spc="0" normalizeH="0" baseline="0" noProof="0">
                <a:ln>
                  <a:noFill/>
                </a:ln>
                <a:solidFill>
                  <a:prstClr val="white"/>
                </a:solidFill>
                <a:effectLst/>
                <a:uLnTx/>
                <a:uFillTx/>
                <a:latin typeface="Baskerville Old Face" panose="02020602080505020303" pitchFamily="18" charset="0"/>
              </a:rPr>
              <a:t> </a:t>
            </a:r>
            <a:r>
              <a:rPr kumimoji="0" lang="en-US" sz="3600" b="1" i="0" u="none" strike="noStrike" kern="1200" cap="none" spc="0" normalizeH="0" baseline="0" noProof="0">
                <a:ln>
                  <a:noFill/>
                </a:ln>
                <a:solidFill>
                  <a:schemeClr val="tx2">
                    <a:lumMod val="50000"/>
                  </a:schemeClr>
                </a:solidFill>
                <a:effectLst/>
                <a:uLnTx/>
                <a:uFillTx/>
                <a:latin typeface="Baskerville Old Face" panose="02020602080505020303" pitchFamily="18" charset="0"/>
              </a:rPr>
              <a:t>Thank you for joining us!</a:t>
            </a:r>
            <a:br>
              <a:rPr kumimoji="0" lang="en-US" sz="3600" b="1" i="0" u="none" strike="noStrike" kern="1200" cap="none" spc="0" normalizeH="0" baseline="0" noProof="0">
                <a:ln>
                  <a:noFill/>
                </a:ln>
                <a:solidFill>
                  <a:schemeClr val="tx2">
                    <a:lumMod val="50000"/>
                  </a:schemeClr>
                </a:solidFill>
                <a:effectLst/>
                <a:uLnTx/>
                <a:uFillTx/>
                <a:latin typeface="Baskerville Old Face" panose="02020602080505020303" pitchFamily="18" charset="0"/>
                <a:ea typeface="+mn-ea"/>
                <a:cs typeface="+mn-cs"/>
              </a:rPr>
            </a:br>
            <a:r>
              <a:rPr kumimoji="0" lang="en-US" sz="3600" b="1" i="0" u="none" strike="noStrike" kern="1200" cap="none" spc="0" normalizeH="0" baseline="0" noProof="0">
                <a:ln>
                  <a:noFill/>
                </a:ln>
                <a:solidFill>
                  <a:schemeClr val="tx2">
                    <a:lumMod val="50000"/>
                  </a:schemeClr>
                </a:solidFill>
                <a:effectLst/>
                <a:uLnTx/>
                <a:uFillTx/>
                <a:latin typeface="Baskerville Old Face" panose="02020602080505020303" pitchFamily="18" charset="0"/>
                <a:ea typeface="+mn-ea"/>
                <a:cs typeface="+mn-cs"/>
              </a:rPr>
              <a:t>			</a:t>
            </a:r>
            <a:endParaRPr lang="en-US" sz="2000" b="1">
              <a:solidFill>
                <a:schemeClr val="tx2">
                  <a:lumMod val="50000"/>
                </a:schemeClr>
              </a:solidFill>
            </a:endParaRPr>
          </a:p>
        </p:txBody>
      </p:sp>
      <p:pic>
        <p:nvPicPr>
          <p:cNvPr id="2056" name="Picture 8" descr="A picture containing text&#10;&#10;Description automatically generated">
            <a:extLst>
              <a:ext uri="{FF2B5EF4-FFF2-40B4-BE49-F238E27FC236}">
                <a16:creationId xmlns:a16="http://schemas.microsoft.com/office/drawing/2014/main" id="{C834A342-A86D-6D95-88DE-C1B2BEAADD61}"/>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 t="1608" r="1608" b="1"/>
          <a:stretch/>
        </p:blipFill>
        <p:spPr bwMode="auto">
          <a:xfrm>
            <a:off x="209005" y="2899953"/>
            <a:ext cx="5991497" cy="1994263"/>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618184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alphaModFix amt="50000"/>
          </a:blip>
          <a:tile tx="0" ty="0" sx="100000" sy="100000" flip="none" algn="tl"/>
        </a:blip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551794C6-C098-C708-F311-8401EAC66222}"/>
              </a:ext>
            </a:extLst>
          </p:cNvPr>
          <p:cNvSpPr>
            <a:spLocks noGrp="1"/>
          </p:cNvSpPr>
          <p:nvPr>
            <p:ph type="title"/>
          </p:nvPr>
        </p:nvSpPr>
        <p:spPr>
          <a:xfrm>
            <a:off x="0" y="0"/>
            <a:ext cx="12192000" cy="1567543"/>
          </a:xfrm>
          <a:solidFill>
            <a:schemeClr val="bg1">
              <a:lumMod val="95000"/>
            </a:schemeClr>
          </a:solidFill>
        </p:spPr>
        <p:style>
          <a:lnRef idx="1">
            <a:schemeClr val="dk1"/>
          </a:lnRef>
          <a:fillRef idx="2">
            <a:schemeClr val="dk1"/>
          </a:fillRef>
          <a:effectRef idx="1">
            <a:schemeClr val="dk1"/>
          </a:effectRef>
          <a:fontRef idx="minor">
            <a:schemeClr val="dk1"/>
          </a:fontRef>
        </p:style>
        <p:txBody>
          <a:bodyPr>
            <a:noAutofit/>
          </a:bodyPr>
          <a:lstStyle/>
          <a:p>
            <a:r>
              <a:rPr lang="en-US" sz="4800" cap="none">
                <a:solidFill>
                  <a:schemeClr val="tx2">
                    <a:lumMod val="50000"/>
                  </a:schemeClr>
                </a:solidFill>
                <a:latin typeface="Baskerville Old Face" panose="02020602080505020303" pitchFamily="18" charset="0"/>
              </a:rPr>
              <a:t>Session Overview </a:t>
            </a:r>
          </a:p>
        </p:txBody>
      </p:sp>
      <p:sp>
        <p:nvSpPr>
          <p:cNvPr id="8" name="Text Placeholder 7">
            <a:extLst>
              <a:ext uri="{FF2B5EF4-FFF2-40B4-BE49-F238E27FC236}">
                <a16:creationId xmlns:a16="http://schemas.microsoft.com/office/drawing/2014/main" id="{CE45E373-DB82-80C4-471B-98AC35FC317E}"/>
              </a:ext>
            </a:extLst>
          </p:cNvPr>
          <p:cNvSpPr>
            <a:spLocks noGrp="1"/>
          </p:cNvSpPr>
          <p:nvPr>
            <p:ph type="body" idx="1"/>
          </p:nvPr>
        </p:nvSpPr>
        <p:spPr>
          <a:xfrm>
            <a:off x="913774" y="1847461"/>
            <a:ext cx="10351752" cy="4413380"/>
          </a:xfrm>
        </p:spPr>
        <p:txBody>
          <a:bodyPr>
            <a:normAutofit/>
          </a:bodyPr>
          <a:lstStyle/>
          <a:p>
            <a:pPr algn="l" rtl="0" fontAlgn="base">
              <a:buFont typeface="+mj-lt"/>
              <a:buAutoNum type="arabicPeriod"/>
            </a:pPr>
            <a:r>
              <a:rPr lang="en-US" sz="3200" cap="none">
                <a:solidFill>
                  <a:schemeClr val="tx2">
                    <a:lumMod val="50000"/>
                  </a:schemeClr>
                </a:solidFill>
                <a:latin typeface="Baskerville Old Face" panose="02020602080505020303" pitchFamily="18" charset="0"/>
              </a:rPr>
              <a:t> Welcome and housekeeping​</a:t>
            </a:r>
          </a:p>
          <a:p>
            <a:pPr algn="l" rtl="0" fontAlgn="base">
              <a:buFont typeface="+mj-lt"/>
              <a:buAutoNum type="arabicPeriod"/>
            </a:pPr>
            <a:r>
              <a:rPr lang="en-US" sz="3200" cap="none">
                <a:solidFill>
                  <a:schemeClr val="tx2">
                    <a:lumMod val="50000"/>
                  </a:schemeClr>
                </a:solidFill>
                <a:latin typeface="Baskerville Old Face" panose="02020602080505020303" pitchFamily="18" charset="0"/>
              </a:rPr>
              <a:t> YDO’s Mission, Vision, Values, and Background</a:t>
            </a:r>
          </a:p>
          <a:p>
            <a:pPr algn="l" rtl="0" fontAlgn="base">
              <a:buFont typeface="+mj-lt"/>
              <a:buAutoNum type="arabicPeriod"/>
            </a:pPr>
            <a:r>
              <a:rPr lang="en-US" sz="3200" cap="none">
                <a:solidFill>
                  <a:schemeClr val="tx2">
                    <a:lumMod val="50000"/>
                  </a:schemeClr>
                </a:solidFill>
                <a:latin typeface="Baskerville Old Face" panose="02020602080505020303" pitchFamily="18" charset="0"/>
              </a:rPr>
              <a:t> Title II Formula Grants Funding ​</a:t>
            </a:r>
          </a:p>
          <a:p>
            <a:pPr algn="l" fontAlgn="base">
              <a:buFont typeface="+mj-lt"/>
              <a:buAutoNum type="arabicPeriod"/>
            </a:pPr>
            <a:r>
              <a:rPr lang="en-US" sz="3200" cap="none">
                <a:solidFill>
                  <a:schemeClr val="tx2">
                    <a:lumMod val="50000"/>
                  </a:schemeClr>
                </a:solidFill>
                <a:latin typeface="Baskerville Old Face" panose="02020602080505020303" pitchFamily="18" charset="0"/>
              </a:rPr>
              <a:t> Review of Applications​ (Eligibility and Scope of Activities)</a:t>
            </a:r>
          </a:p>
          <a:p>
            <a:pPr algn="l" fontAlgn="base">
              <a:buFont typeface="+mj-lt"/>
              <a:buAutoNum type="arabicPeriod"/>
            </a:pPr>
            <a:r>
              <a:rPr lang="en-US" sz="3200" cap="none">
                <a:solidFill>
                  <a:schemeClr val="tx2">
                    <a:lumMod val="50000"/>
                  </a:schemeClr>
                </a:solidFill>
                <a:latin typeface="Baskerville Old Face" panose="02020602080505020303" pitchFamily="18" charset="0"/>
              </a:rPr>
              <a:t> RFA Timeline / Application Evaluation</a:t>
            </a:r>
          </a:p>
          <a:p>
            <a:pPr algn="l" rtl="0" fontAlgn="base">
              <a:buFont typeface="+mj-lt"/>
              <a:buAutoNum type="arabicPeriod"/>
            </a:pPr>
            <a:r>
              <a:rPr lang="en-US" sz="3200" cap="none">
                <a:solidFill>
                  <a:schemeClr val="tx2">
                    <a:lumMod val="50000"/>
                  </a:schemeClr>
                </a:solidFill>
                <a:latin typeface="Baskerville Old Face" panose="02020602080505020303" pitchFamily="18" charset="0"/>
              </a:rPr>
              <a:t> How to apply​</a:t>
            </a:r>
          </a:p>
          <a:p>
            <a:endParaRPr lang="en-US"/>
          </a:p>
        </p:txBody>
      </p:sp>
    </p:spTree>
    <p:extLst>
      <p:ext uri="{BB962C8B-B14F-4D97-AF65-F5344CB8AC3E}">
        <p14:creationId xmlns:p14="http://schemas.microsoft.com/office/powerpoint/2010/main" val="9466029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alphaModFix amt="50000"/>
          </a:blip>
          <a:tile tx="0" ty="0" sx="100000" sy="100000" flip="none" algn="tl"/>
        </a:blipFill>
        <a:effectLst/>
      </p:bgPr>
    </p:bg>
    <p:spTree>
      <p:nvGrpSpPr>
        <p:cNvPr id="1" name=""/>
        <p:cNvGrpSpPr/>
        <p:nvPr/>
      </p:nvGrpSpPr>
      <p:grpSpPr>
        <a:xfrm>
          <a:off x="0" y="0"/>
          <a:ext cx="0" cy="0"/>
          <a:chOff x="0" y="0"/>
          <a:chExt cx="0" cy="0"/>
        </a:xfrm>
      </p:grpSpPr>
      <p:graphicFrame>
        <p:nvGraphicFramePr>
          <p:cNvPr id="6" name="Diagram 5">
            <a:extLst>
              <a:ext uri="{FF2B5EF4-FFF2-40B4-BE49-F238E27FC236}">
                <a16:creationId xmlns:a16="http://schemas.microsoft.com/office/drawing/2014/main" id="{1EA579E2-9060-3FFA-A0CD-7AB0BD931188}"/>
              </a:ext>
            </a:extLst>
          </p:cNvPr>
          <p:cNvGraphicFramePr/>
          <p:nvPr>
            <p:extLst>
              <p:ext uri="{D42A27DB-BD31-4B8C-83A1-F6EECF244321}">
                <p14:modId xmlns:p14="http://schemas.microsoft.com/office/powerpoint/2010/main" val="1869904629"/>
              </p:ext>
            </p:extLst>
          </p:nvPr>
        </p:nvGraphicFramePr>
        <p:xfrm>
          <a:off x="339640" y="2032275"/>
          <a:ext cx="11329106" cy="35176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itle 6">
            <a:extLst>
              <a:ext uri="{FF2B5EF4-FFF2-40B4-BE49-F238E27FC236}">
                <a16:creationId xmlns:a16="http://schemas.microsoft.com/office/drawing/2014/main" id="{551794C6-C098-C708-F311-8401EAC66222}"/>
              </a:ext>
            </a:extLst>
          </p:cNvPr>
          <p:cNvSpPr>
            <a:spLocks noGrp="1"/>
          </p:cNvSpPr>
          <p:nvPr>
            <p:ph type="title"/>
          </p:nvPr>
        </p:nvSpPr>
        <p:spPr>
          <a:xfrm>
            <a:off x="0" y="0"/>
            <a:ext cx="12192000" cy="1584959"/>
          </a:xfrm>
          <a:solidFill>
            <a:schemeClr val="bg1">
              <a:lumMod val="95000"/>
            </a:schemeClr>
          </a:solidFill>
        </p:spPr>
        <p:txBody>
          <a:bodyPr>
            <a:noAutofit/>
          </a:bodyPr>
          <a:lstStyle/>
          <a:p>
            <a:r>
              <a:rPr lang="en-US" sz="4800">
                <a:solidFill>
                  <a:schemeClr val="tx2">
                    <a:lumMod val="50000"/>
                  </a:schemeClr>
                </a:solidFill>
                <a:latin typeface="Baskerville Old Face" panose="02020602080505020303" pitchFamily="18" charset="0"/>
              </a:rPr>
              <a:t>welcome</a:t>
            </a:r>
          </a:p>
        </p:txBody>
      </p:sp>
      <p:sp>
        <p:nvSpPr>
          <p:cNvPr id="8" name="Text Placeholder 7">
            <a:extLst>
              <a:ext uri="{FF2B5EF4-FFF2-40B4-BE49-F238E27FC236}">
                <a16:creationId xmlns:a16="http://schemas.microsoft.com/office/drawing/2014/main" id="{CE45E373-DB82-80C4-471B-98AC35FC317E}"/>
              </a:ext>
            </a:extLst>
          </p:cNvPr>
          <p:cNvSpPr>
            <a:spLocks noGrp="1"/>
          </p:cNvSpPr>
          <p:nvPr>
            <p:ph type="body" idx="1"/>
          </p:nvPr>
        </p:nvSpPr>
        <p:spPr>
          <a:xfrm>
            <a:off x="913774" y="5561045"/>
            <a:ext cx="10351752" cy="1295456"/>
          </a:xfrm>
        </p:spPr>
        <p:txBody>
          <a:bodyPr vert="horz" lIns="91440" tIns="45720" rIns="91440" bIns="45720" rtlCol="0" anchor="t">
            <a:normAutofit fontScale="25000" lnSpcReduction="20000"/>
          </a:bodyPr>
          <a:lstStyle/>
          <a:p>
            <a:pPr fontAlgn="base"/>
            <a:r>
              <a:rPr lang="en-US" sz="6400" cap="none">
                <a:solidFill>
                  <a:schemeClr val="tx2">
                    <a:lumMod val="50000"/>
                  </a:schemeClr>
                </a:solidFill>
                <a:highlight>
                  <a:srgbClr val="F5F5F5"/>
                </a:highlight>
                <a:latin typeface="Baskerville Old Face"/>
                <a:cs typeface="Calibri"/>
              </a:rPr>
              <a:t>All</a:t>
            </a:r>
            <a:r>
              <a:rPr lang="en-US" sz="6400" b="0" i="0" u="none" strike="noStrike" cap="none">
                <a:solidFill>
                  <a:schemeClr val="tx2">
                    <a:lumMod val="50000"/>
                  </a:schemeClr>
                </a:solidFill>
                <a:effectLst/>
                <a:highlight>
                  <a:srgbClr val="F5F5F5"/>
                </a:highlight>
                <a:latin typeface="Baskerville Old Face"/>
                <a:cs typeface="Calibri"/>
              </a:rPr>
              <a:t> questions </a:t>
            </a:r>
            <a:r>
              <a:rPr lang="en-US" sz="6400" cap="none">
                <a:solidFill>
                  <a:schemeClr val="tx2">
                    <a:lumMod val="50000"/>
                  </a:schemeClr>
                </a:solidFill>
                <a:highlight>
                  <a:srgbClr val="F5F5F5"/>
                </a:highlight>
                <a:latin typeface="Baskerville Old Face"/>
                <a:cs typeface="Calibri"/>
              </a:rPr>
              <a:t>must be placed in the chat. Any statements</a:t>
            </a:r>
            <a:r>
              <a:rPr lang="en-US" sz="6400" b="0" i="0" u="none" strike="noStrike" cap="none">
                <a:solidFill>
                  <a:schemeClr val="tx2">
                    <a:lumMod val="50000"/>
                  </a:schemeClr>
                </a:solidFill>
                <a:effectLst/>
                <a:highlight>
                  <a:srgbClr val="F5F5F5"/>
                </a:highlight>
                <a:latin typeface="Baskerville Old Face"/>
                <a:cs typeface="Calibri"/>
              </a:rPr>
              <a:t> </a:t>
            </a:r>
            <a:r>
              <a:rPr lang="en-US" sz="6400" cap="none">
                <a:solidFill>
                  <a:schemeClr val="tx2">
                    <a:lumMod val="50000"/>
                  </a:schemeClr>
                </a:solidFill>
                <a:highlight>
                  <a:srgbClr val="F5F5F5"/>
                </a:highlight>
                <a:latin typeface="Baskerville Old Face"/>
                <a:cs typeface="Calibri"/>
              </a:rPr>
              <a:t>and responses made to questions in the chat are</a:t>
            </a:r>
            <a:r>
              <a:rPr lang="en-US" sz="6400" b="0" i="0" u="none" strike="noStrike" cap="none">
                <a:solidFill>
                  <a:schemeClr val="tx2">
                    <a:lumMod val="50000"/>
                  </a:schemeClr>
                </a:solidFill>
                <a:effectLst/>
                <a:highlight>
                  <a:srgbClr val="F5F5F5"/>
                </a:highlight>
                <a:latin typeface="Baskerville Old Face"/>
                <a:cs typeface="Calibri"/>
              </a:rPr>
              <a:t> considered nonbinding until published in the official question/answer document as part of this RFA. Please refer </a:t>
            </a:r>
            <a:r>
              <a:rPr lang="en-US" sz="6400" cap="none">
                <a:solidFill>
                  <a:schemeClr val="tx2">
                    <a:lumMod val="50000"/>
                  </a:schemeClr>
                </a:solidFill>
                <a:highlight>
                  <a:srgbClr val="F5F5F5"/>
                </a:highlight>
                <a:latin typeface="Baskerville Old Face"/>
                <a:cs typeface="Calibri"/>
              </a:rPr>
              <a:t>to the</a:t>
            </a:r>
            <a:r>
              <a:rPr lang="en-US" sz="6400" b="0" i="0" u="none" strike="noStrike" cap="none">
                <a:solidFill>
                  <a:schemeClr val="tx2">
                    <a:lumMod val="50000"/>
                  </a:schemeClr>
                </a:solidFill>
                <a:effectLst/>
                <a:highlight>
                  <a:srgbClr val="F5F5F5"/>
                </a:highlight>
                <a:latin typeface="Baskerville Old Face"/>
                <a:cs typeface="Calibri"/>
              </a:rPr>
              <a:t> published RFA and any addendum for official RFA information. RFA documents are available at </a:t>
            </a:r>
            <a:r>
              <a:rPr lang="en-US" sz="4300" b="0" i="0">
                <a:solidFill>
                  <a:schemeClr val="tx2">
                    <a:lumMod val="50000"/>
                  </a:schemeClr>
                </a:solidFill>
                <a:effectLst/>
                <a:highlight>
                  <a:srgbClr val="F5F5F5"/>
                </a:highlight>
                <a:latin typeface="Calibri"/>
                <a:cs typeface="Calibri"/>
              </a:rPr>
              <a:t>​</a:t>
            </a:r>
          </a:p>
          <a:p>
            <a:pPr algn="ctr" rtl="0" fontAlgn="base"/>
            <a:r>
              <a:rPr lang="en-US" sz="4300" b="0" i="0" u="sng" strike="noStrike">
                <a:solidFill>
                  <a:schemeClr val="tx2">
                    <a:lumMod val="60000"/>
                    <a:lumOff val="40000"/>
                  </a:schemeClr>
                </a:solidFill>
                <a:effectLst/>
                <a:highlight>
                  <a:srgbClr val="F5F5F5"/>
                </a:highlight>
                <a:latin typeface="Calibri" panose="020F0502020204030204" pitchFamily="34" charset="0"/>
                <a:cs typeface="Calibri" panose="020F0502020204030204" pitchFamily="34" charset="0"/>
                <a:hlinkClick r:id="rId8">
                  <a:extLst>
                    <a:ext uri="{A12FA001-AC4F-418D-AE19-62706E023703}">
                      <ahyp:hlinkClr xmlns:ahyp="http://schemas.microsoft.com/office/drawing/2018/hyperlinkcolor" val="tx"/>
                    </a:ext>
                  </a:extLst>
                </a:hlinkClick>
              </a:rPr>
              <a:t>https://www.oregon.gov/youthdevelopmentdivision/</a:t>
            </a:r>
            <a:r>
              <a:rPr lang="en-US" sz="4300" b="0" i="0" u="none" strike="noStrike">
                <a:solidFill>
                  <a:schemeClr val="tx2">
                    <a:lumMod val="60000"/>
                    <a:lumOff val="40000"/>
                  </a:schemeClr>
                </a:solidFill>
                <a:effectLst/>
                <a:highlight>
                  <a:srgbClr val="F5F5F5"/>
                </a:highlight>
                <a:latin typeface="Calibri" panose="020F0502020204030204" pitchFamily="34" charset="0"/>
                <a:cs typeface="Calibri" panose="020F0502020204030204" pitchFamily="34" charset="0"/>
              </a:rPr>
              <a:t>  ​</a:t>
            </a:r>
            <a:endParaRPr lang="en-US" sz="4300" b="0" i="0">
              <a:solidFill>
                <a:schemeClr val="tx2">
                  <a:lumMod val="60000"/>
                  <a:lumOff val="40000"/>
                </a:schemeClr>
              </a:solidFill>
              <a:effectLst/>
              <a:highlight>
                <a:srgbClr val="F5F5F5"/>
              </a:highlight>
              <a:latin typeface="Calibri" panose="020F0502020204030204" pitchFamily="34" charset="0"/>
              <a:cs typeface="Calibri" panose="020F0502020204030204" pitchFamily="34" charset="0"/>
            </a:endParaRPr>
          </a:p>
          <a:p>
            <a:endParaRPr lang="en-US"/>
          </a:p>
        </p:txBody>
      </p:sp>
    </p:spTree>
    <p:extLst>
      <p:ext uri="{BB962C8B-B14F-4D97-AF65-F5344CB8AC3E}">
        <p14:creationId xmlns:p14="http://schemas.microsoft.com/office/powerpoint/2010/main" val="39513877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bg>
      <p:bgPr>
        <a:blipFill>
          <a:blip r:embed="rId2">
            <a:alphaModFix amt="50000"/>
          </a:blip>
          <a:tile tx="0" ty="0" sx="100000" sy="100000" flip="none" algn="tl"/>
        </a:blip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551794C6-C098-C708-F311-8401EAC66222}"/>
              </a:ext>
            </a:extLst>
          </p:cNvPr>
          <p:cNvSpPr>
            <a:spLocks noGrp="1"/>
          </p:cNvSpPr>
          <p:nvPr>
            <p:ph type="title"/>
          </p:nvPr>
        </p:nvSpPr>
        <p:spPr>
          <a:xfrm>
            <a:off x="0" y="1"/>
            <a:ext cx="12192000" cy="1262742"/>
          </a:xfrm>
          <a:solidFill>
            <a:schemeClr val="bg1">
              <a:lumMod val="85000"/>
            </a:schemeClr>
          </a:solidFill>
        </p:spPr>
        <p:style>
          <a:lnRef idx="1">
            <a:schemeClr val="dk1"/>
          </a:lnRef>
          <a:fillRef idx="2">
            <a:schemeClr val="dk1"/>
          </a:fillRef>
          <a:effectRef idx="1">
            <a:schemeClr val="dk1"/>
          </a:effectRef>
          <a:fontRef idx="minor">
            <a:schemeClr val="dk1"/>
          </a:fontRef>
        </p:style>
        <p:txBody>
          <a:bodyPr>
            <a:noAutofit/>
          </a:bodyPr>
          <a:lstStyle/>
          <a:p>
            <a:r>
              <a:rPr lang="en-US" sz="4800" cap="none">
                <a:solidFill>
                  <a:schemeClr val="tx2">
                    <a:lumMod val="50000"/>
                  </a:schemeClr>
                </a:solidFill>
                <a:latin typeface="Baskerville Old Face" panose="02020602080505020303" pitchFamily="18" charset="0"/>
              </a:rPr>
              <a:t>Housekeeping </a:t>
            </a:r>
          </a:p>
        </p:txBody>
      </p:sp>
      <p:sp>
        <p:nvSpPr>
          <p:cNvPr id="8" name="Text Placeholder 7">
            <a:extLst>
              <a:ext uri="{FF2B5EF4-FFF2-40B4-BE49-F238E27FC236}">
                <a16:creationId xmlns:a16="http://schemas.microsoft.com/office/drawing/2014/main" id="{CE45E373-DB82-80C4-471B-98AC35FC317E}"/>
              </a:ext>
            </a:extLst>
          </p:cNvPr>
          <p:cNvSpPr>
            <a:spLocks noGrp="1"/>
          </p:cNvSpPr>
          <p:nvPr>
            <p:ph type="body" idx="1"/>
          </p:nvPr>
        </p:nvSpPr>
        <p:spPr>
          <a:xfrm>
            <a:off x="913774" y="1262743"/>
            <a:ext cx="10351752" cy="5595255"/>
          </a:xfrm>
        </p:spPr>
        <p:txBody>
          <a:bodyPr vert="horz" lIns="91440" tIns="45720" rIns="91440" bIns="45720" rtlCol="0" anchor="t">
            <a:normAutofit fontScale="85000" lnSpcReduction="20000"/>
          </a:bodyPr>
          <a:lstStyle/>
          <a:p>
            <a:pPr algn="l" rtl="0" fontAlgn="base"/>
            <a:endParaRPr lang="en-US" sz="2600" cap="none">
              <a:solidFill>
                <a:schemeClr val="tx2">
                  <a:lumMod val="50000"/>
                </a:schemeClr>
              </a:solidFill>
              <a:latin typeface="Baskerville Old Face" panose="02020602080505020303" pitchFamily="18" charset="0"/>
            </a:endParaRPr>
          </a:p>
          <a:p>
            <a:pPr marL="571500" indent="-571500" algn="l" rtl="0" fontAlgn="base">
              <a:buFont typeface="Arial" panose="020B0604020202020204" pitchFamily="34" charset="0"/>
              <a:buChar char="•"/>
            </a:pPr>
            <a:r>
              <a:rPr lang="en-US" sz="2800" cap="none">
                <a:solidFill>
                  <a:schemeClr val="tx2">
                    <a:lumMod val="50000"/>
                  </a:schemeClr>
                </a:solidFill>
                <a:latin typeface="Baskerville Old Face" panose="02020602080505020303" pitchFamily="18" charset="0"/>
              </a:rPr>
              <a:t>Please place all microphones on mute during the presentation.​</a:t>
            </a:r>
          </a:p>
          <a:p>
            <a:pPr marL="571500" indent="-571500" algn="l" rtl="0" fontAlgn="base">
              <a:buFont typeface="Arial" panose="020B0604020202020204" pitchFamily="34" charset="0"/>
              <a:buChar char="•"/>
            </a:pPr>
            <a:r>
              <a:rPr lang="en-US" sz="2800" cap="none">
                <a:solidFill>
                  <a:schemeClr val="tx2">
                    <a:lumMod val="50000"/>
                  </a:schemeClr>
                </a:solidFill>
                <a:latin typeface="Baskerville Old Face" panose="02020602080505020303" pitchFamily="18" charset="0"/>
              </a:rPr>
              <a:t>Please enter all questions or comments into the </a:t>
            </a:r>
            <a:r>
              <a:rPr lang="en-US" sz="2800" u="sng" cap="none">
                <a:solidFill>
                  <a:schemeClr val="tx2">
                    <a:lumMod val="50000"/>
                  </a:schemeClr>
                </a:solidFill>
                <a:latin typeface="Baskerville Old Face" panose="02020602080505020303" pitchFamily="18" charset="0"/>
              </a:rPr>
              <a:t>Zoom Chat </a:t>
            </a:r>
            <a:r>
              <a:rPr lang="en-US" sz="2800" cap="none">
                <a:solidFill>
                  <a:schemeClr val="tx2">
                    <a:lumMod val="50000"/>
                  </a:schemeClr>
                </a:solidFill>
                <a:latin typeface="Baskerville Old Face" panose="02020602080505020303" pitchFamily="18" charset="0"/>
              </a:rPr>
              <a:t>on your screen.​</a:t>
            </a:r>
          </a:p>
          <a:p>
            <a:pPr marL="571500" indent="-571500" algn="l" fontAlgn="base">
              <a:buFont typeface="Arial" panose="020B0604020202020204" pitchFamily="34" charset="0"/>
              <a:buChar char="•"/>
            </a:pPr>
            <a:r>
              <a:rPr lang="en-US" sz="2800" cap="none">
                <a:solidFill>
                  <a:schemeClr val="tx2">
                    <a:lumMod val="50000"/>
                  </a:schemeClr>
                </a:solidFill>
                <a:latin typeface="Baskerville Old Face" panose="02020602080505020303" pitchFamily="18" charset="0"/>
              </a:rPr>
              <a:t>Questions will be addressed through the Official Question/Answer Document, which will be published and posted on the YDO Website on or around July 1, 2024.​</a:t>
            </a:r>
          </a:p>
          <a:p>
            <a:pPr marL="571500" indent="-571500" algn="l" fontAlgn="base">
              <a:buFont typeface="Arial" panose="020B0604020202020204" pitchFamily="34" charset="0"/>
              <a:buChar char="•"/>
            </a:pPr>
            <a:r>
              <a:rPr lang="en-US" sz="2800" cap="none">
                <a:solidFill>
                  <a:schemeClr val="tx2">
                    <a:lumMod val="50000"/>
                  </a:schemeClr>
                </a:solidFill>
                <a:latin typeface="Baskerville Old Face" panose="02020602080505020303" pitchFamily="18" charset="0"/>
              </a:rPr>
              <a:t>After the presentation, all questions must be sent to the Single Point of Contact (SPC) as instructed in the RFA. </a:t>
            </a:r>
          </a:p>
          <a:p>
            <a:pPr marL="571500" indent="-571500" algn="l" rtl="0" fontAlgn="base">
              <a:buFont typeface="Arial" panose="020B0604020202020204" pitchFamily="34" charset="0"/>
              <a:buChar char="•"/>
            </a:pPr>
            <a:r>
              <a:rPr lang="en-US" sz="2800" cap="none">
                <a:solidFill>
                  <a:schemeClr val="tx2">
                    <a:lumMod val="50000"/>
                  </a:schemeClr>
                </a:solidFill>
                <a:latin typeface="Baskerville Old Face" panose="02020602080505020303" pitchFamily="18" charset="0"/>
              </a:rPr>
              <a:t>This presentation will be recorded and posted on the YDO video channel through the YDO Website.</a:t>
            </a:r>
          </a:p>
          <a:p>
            <a:pPr marL="571500" indent="-571500" algn="l" fontAlgn="base">
              <a:buFont typeface="Arial" panose="020B0604020202020204" pitchFamily="34" charset="0"/>
              <a:buChar char="•"/>
            </a:pPr>
            <a:r>
              <a:rPr lang="en-US" sz="2800" cap="none">
                <a:solidFill>
                  <a:schemeClr val="tx2">
                    <a:lumMod val="50000"/>
                  </a:schemeClr>
                </a:solidFill>
                <a:latin typeface="Baskerville Old Face"/>
              </a:rPr>
              <a:t>Any Statements and responses to questions addressed in the chat are considered nonbinding until published in the Official Question/Answer Document. </a:t>
            </a:r>
            <a:endParaRPr lang="en-US" sz="2800" cap="none">
              <a:solidFill>
                <a:schemeClr val="tx2">
                  <a:lumMod val="50000"/>
                </a:schemeClr>
              </a:solidFill>
              <a:latin typeface="Baskerville Old Face" panose="02020602080505020303" pitchFamily="18" charset="0"/>
            </a:endParaRPr>
          </a:p>
          <a:p>
            <a:pPr marL="571500" indent="-571500" algn="l" rtl="0" fontAlgn="base">
              <a:buFont typeface="Arial" panose="020B0604020202020204" pitchFamily="34" charset="0"/>
              <a:buChar char="•"/>
            </a:pPr>
            <a:endParaRPr lang="en-US" sz="2400" cap="none">
              <a:solidFill>
                <a:schemeClr val="tx2">
                  <a:lumMod val="50000"/>
                </a:schemeClr>
              </a:solidFill>
              <a:latin typeface="Baskerville Old Face" panose="02020602080505020303" pitchFamily="18" charset="0"/>
            </a:endParaRPr>
          </a:p>
          <a:p>
            <a:pPr marL="571500" indent="-571500" algn="l" rtl="0" fontAlgn="base">
              <a:buFont typeface="Arial" panose="020B0604020202020204" pitchFamily="34" charset="0"/>
              <a:buChar char="•"/>
            </a:pPr>
            <a:endParaRPr lang="en-US"/>
          </a:p>
        </p:txBody>
      </p:sp>
    </p:spTree>
    <p:extLst>
      <p:ext uri="{BB962C8B-B14F-4D97-AF65-F5344CB8AC3E}">
        <p14:creationId xmlns:p14="http://schemas.microsoft.com/office/powerpoint/2010/main" val="29324603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bg>
      <p:bgPr>
        <a:blipFill>
          <a:blip r:embed="rId2">
            <a:alphaModFix amt="50000"/>
          </a:blip>
          <a:tile tx="0" ty="0" sx="100000" sy="100000" flip="none" algn="tl"/>
        </a:blip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551794C6-C098-C708-F311-8401EAC66222}"/>
              </a:ext>
            </a:extLst>
          </p:cNvPr>
          <p:cNvSpPr>
            <a:spLocks noGrp="1"/>
          </p:cNvSpPr>
          <p:nvPr>
            <p:ph type="title"/>
          </p:nvPr>
        </p:nvSpPr>
        <p:spPr>
          <a:xfrm>
            <a:off x="0" y="0"/>
            <a:ext cx="12192000" cy="1335819"/>
          </a:xfrm>
          <a:solidFill>
            <a:schemeClr val="bg1">
              <a:lumMod val="85000"/>
            </a:schemeClr>
          </a:solidFill>
        </p:spPr>
        <p:style>
          <a:lnRef idx="1">
            <a:schemeClr val="dk1"/>
          </a:lnRef>
          <a:fillRef idx="2">
            <a:schemeClr val="dk1"/>
          </a:fillRef>
          <a:effectRef idx="1">
            <a:schemeClr val="dk1"/>
          </a:effectRef>
          <a:fontRef idx="minor">
            <a:schemeClr val="dk1"/>
          </a:fontRef>
        </p:style>
        <p:txBody>
          <a:bodyPr>
            <a:noAutofit/>
          </a:bodyPr>
          <a:lstStyle/>
          <a:p>
            <a:r>
              <a:rPr lang="en-US" sz="4400" cap="none">
                <a:solidFill>
                  <a:schemeClr val="tx2">
                    <a:lumMod val="50000"/>
                  </a:schemeClr>
                </a:solidFill>
                <a:latin typeface="Baskerville Old Face" panose="02020602080505020303" pitchFamily="18" charset="0"/>
              </a:rPr>
              <a:t>Youth Development Oregon</a:t>
            </a:r>
            <a:br>
              <a:rPr lang="en-US" sz="4400" cap="none">
                <a:solidFill>
                  <a:schemeClr val="tx2">
                    <a:lumMod val="50000"/>
                  </a:schemeClr>
                </a:solidFill>
                <a:latin typeface="Baskerville Old Face" panose="02020602080505020303" pitchFamily="18" charset="0"/>
              </a:rPr>
            </a:br>
            <a:r>
              <a:rPr lang="en-US" sz="4400" cap="none">
                <a:solidFill>
                  <a:schemeClr val="tx2">
                    <a:lumMod val="50000"/>
                  </a:schemeClr>
                </a:solidFill>
                <a:latin typeface="Baskerville Old Face" panose="02020602080505020303" pitchFamily="18" charset="0"/>
              </a:rPr>
              <a:t>Mission, Vision, &amp; Values </a:t>
            </a:r>
          </a:p>
        </p:txBody>
      </p:sp>
      <p:sp>
        <p:nvSpPr>
          <p:cNvPr id="8" name="Text Placeholder 7">
            <a:extLst>
              <a:ext uri="{FF2B5EF4-FFF2-40B4-BE49-F238E27FC236}">
                <a16:creationId xmlns:a16="http://schemas.microsoft.com/office/drawing/2014/main" id="{CE45E373-DB82-80C4-471B-98AC35FC317E}"/>
              </a:ext>
            </a:extLst>
          </p:cNvPr>
          <p:cNvSpPr>
            <a:spLocks noGrp="1"/>
          </p:cNvSpPr>
          <p:nvPr>
            <p:ph type="body" idx="1"/>
          </p:nvPr>
        </p:nvSpPr>
        <p:spPr>
          <a:xfrm>
            <a:off x="123825" y="1393795"/>
            <a:ext cx="5972175" cy="4968905"/>
          </a:xfrm>
        </p:spPr>
        <p:txBody>
          <a:bodyPr>
            <a:normAutofit fontScale="92500" lnSpcReduction="10000"/>
          </a:bodyPr>
          <a:lstStyle/>
          <a:p>
            <a:pPr algn="l" rtl="0" fontAlgn="base"/>
            <a:r>
              <a:rPr lang="en-US" sz="2800" b="1" i="0" u="none" strike="noStrike" cap="none">
                <a:solidFill>
                  <a:schemeClr val="tx2">
                    <a:lumMod val="50000"/>
                  </a:schemeClr>
                </a:solidFill>
                <a:effectLst/>
                <a:highlight>
                  <a:srgbClr val="F5F5F5"/>
                </a:highlight>
                <a:latin typeface="Baskerville Old Face" panose="02020602080505020303" pitchFamily="18" charset="0"/>
              </a:rPr>
              <a:t>Mission</a:t>
            </a:r>
            <a:r>
              <a:rPr lang="en-US" sz="2800" b="1" i="0" cap="none">
                <a:solidFill>
                  <a:schemeClr val="tx2">
                    <a:lumMod val="50000"/>
                  </a:schemeClr>
                </a:solidFill>
                <a:effectLst/>
                <a:highlight>
                  <a:srgbClr val="F5F5F5"/>
                </a:highlight>
                <a:latin typeface="Baskerville Old Face" panose="02020602080505020303" pitchFamily="18" charset="0"/>
              </a:rPr>
              <a:t>​</a:t>
            </a:r>
          </a:p>
          <a:p>
            <a:pPr algn="l" rtl="0" fontAlgn="base"/>
            <a:r>
              <a:rPr lang="en-US" sz="2600" b="0" i="0" u="none" strike="noStrike" cap="none">
                <a:solidFill>
                  <a:schemeClr val="tx2">
                    <a:lumMod val="50000"/>
                  </a:schemeClr>
                </a:solidFill>
                <a:effectLst/>
                <a:highlight>
                  <a:srgbClr val="F5F5F5"/>
                </a:highlight>
                <a:latin typeface="Baskerville Old Face" panose="02020602080505020303" pitchFamily="18" charset="0"/>
              </a:rPr>
              <a:t>Youth development Oregon aligns systems and invests in communities to ensure equitable and effective services for youth ages 6 through 24. Throughout Oregon and tribal nations, we support educational and career success, disrupt youth crime and violence, and affirm youth strengths and safety.</a:t>
            </a:r>
            <a:r>
              <a:rPr lang="en-US" sz="2600" b="0" i="0" cap="none">
                <a:solidFill>
                  <a:schemeClr val="tx2">
                    <a:lumMod val="50000"/>
                  </a:schemeClr>
                </a:solidFill>
                <a:effectLst/>
                <a:highlight>
                  <a:srgbClr val="F5F5F5"/>
                </a:highlight>
                <a:latin typeface="Baskerville Old Face" panose="02020602080505020303" pitchFamily="18" charset="0"/>
              </a:rPr>
              <a:t>​</a:t>
            </a:r>
          </a:p>
          <a:p>
            <a:pPr algn="l" rtl="0" fontAlgn="base"/>
            <a:r>
              <a:rPr lang="en-US" sz="2400" b="0" i="0" cap="none">
                <a:solidFill>
                  <a:schemeClr val="tx2">
                    <a:lumMod val="50000"/>
                  </a:schemeClr>
                </a:solidFill>
                <a:effectLst/>
                <a:highlight>
                  <a:srgbClr val="F5F5F5"/>
                </a:highlight>
                <a:latin typeface="Baskerville Old Face" panose="02020602080505020303" pitchFamily="18" charset="0"/>
              </a:rPr>
              <a:t>​</a:t>
            </a:r>
            <a:r>
              <a:rPr lang="en-US" sz="2800" b="1" i="0" u="none" strike="noStrike" cap="none">
                <a:solidFill>
                  <a:schemeClr val="tx2">
                    <a:lumMod val="50000"/>
                  </a:schemeClr>
                </a:solidFill>
                <a:effectLst/>
                <a:highlight>
                  <a:srgbClr val="F5F5F5"/>
                </a:highlight>
                <a:latin typeface="Baskerville Old Face" panose="02020602080505020303" pitchFamily="18" charset="0"/>
              </a:rPr>
              <a:t>Vision</a:t>
            </a:r>
            <a:r>
              <a:rPr lang="en-US" sz="2800" b="0" i="0" cap="none">
                <a:solidFill>
                  <a:schemeClr val="tx2">
                    <a:lumMod val="50000"/>
                  </a:schemeClr>
                </a:solidFill>
                <a:effectLst/>
                <a:highlight>
                  <a:srgbClr val="F5F5F5"/>
                </a:highlight>
                <a:latin typeface="Baskerville Old Face" panose="02020602080505020303" pitchFamily="18" charset="0"/>
              </a:rPr>
              <a:t>​</a:t>
            </a:r>
          </a:p>
          <a:p>
            <a:pPr algn="l" rtl="0" fontAlgn="base"/>
            <a:r>
              <a:rPr lang="en-US" sz="2600" b="0" i="0" u="none" strike="noStrike" cap="none">
                <a:solidFill>
                  <a:schemeClr val="tx2">
                    <a:lumMod val="50000"/>
                  </a:schemeClr>
                </a:solidFill>
                <a:effectLst/>
                <a:highlight>
                  <a:srgbClr val="F5F5F5"/>
                </a:highlight>
                <a:latin typeface="Baskerville Old Face" panose="02020602080505020303" pitchFamily="18" charset="0"/>
              </a:rPr>
              <a:t>All of Oregon's youth have the opportunity to thrive and achieve their full potential.</a:t>
            </a:r>
            <a:endParaRPr lang="en-US" sz="2600" b="0" i="0" cap="none">
              <a:solidFill>
                <a:schemeClr val="tx2">
                  <a:lumMod val="50000"/>
                </a:schemeClr>
              </a:solidFill>
              <a:effectLst/>
              <a:highlight>
                <a:srgbClr val="F5F5F5"/>
              </a:highlight>
              <a:latin typeface="Baskerville Old Face" panose="02020602080505020303" pitchFamily="18" charset="0"/>
            </a:endParaRPr>
          </a:p>
          <a:p>
            <a:pPr algn="l" rtl="0" fontAlgn="base"/>
            <a:endParaRPr lang="en-US" sz="2400" cap="none">
              <a:solidFill>
                <a:schemeClr val="tx2">
                  <a:lumMod val="50000"/>
                </a:schemeClr>
              </a:solidFill>
              <a:latin typeface="Baskerville Old Face" panose="02020602080505020303" pitchFamily="18" charset="0"/>
            </a:endParaRPr>
          </a:p>
        </p:txBody>
      </p:sp>
      <p:sp>
        <p:nvSpPr>
          <p:cNvPr id="3" name="TextBox 2">
            <a:extLst>
              <a:ext uri="{FF2B5EF4-FFF2-40B4-BE49-F238E27FC236}">
                <a16:creationId xmlns:a16="http://schemas.microsoft.com/office/drawing/2014/main" id="{AA34CECD-4167-CA23-9F43-A23A24DCB245}"/>
              </a:ext>
            </a:extLst>
          </p:cNvPr>
          <p:cNvSpPr txBox="1"/>
          <p:nvPr/>
        </p:nvSpPr>
        <p:spPr>
          <a:xfrm>
            <a:off x="6223247" y="1562470"/>
            <a:ext cx="5406502" cy="2369880"/>
          </a:xfrm>
          <a:prstGeom prst="rect">
            <a:avLst/>
          </a:prstGeom>
          <a:noFill/>
        </p:spPr>
        <p:txBody>
          <a:bodyPr wrap="square">
            <a:spAutoFit/>
          </a:bodyPr>
          <a:lstStyle/>
          <a:p>
            <a:pPr algn="l" rtl="0" fontAlgn="base"/>
            <a:r>
              <a:rPr lang="en-US" sz="2800" b="1" i="0" u="none" strike="noStrike">
                <a:solidFill>
                  <a:schemeClr val="tx2">
                    <a:lumMod val="50000"/>
                  </a:schemeClr>
                </a:solidFill>
                <a:effectLst/>
                <a:highlight>
                  <a:srgbClr val="F5F5F5"/>
                </a:highlight>
                <a:latin typeface="Baskerville Old Face" panose="02020602080505020303" pitchFamily="18" charset="0"/>
              </a:rPr>
              <a:t>Values</a:t>
            </a:r>
            <a:r>
              <a:rPr lang="en-US" sz="2800" b="0" i="0">
                <a:solidFill>
                  <a:schemeClr val="tx2">
                    <a:lumMod val="50000"/>
                  </a:schemeClr>
                </a:solidFill>
                <a:effectLst/>
                <a:highlight>
                  <a:srgbClr val="F5F5F5"/>
                </a:highlight>
                <a:latin typeface="Baskerville Old Face" panose="02020602080505020303" pitchFamily="18" charset="0"/>
              </a:rPr>
              <a:t>​</a:t>
            </a:r>
          </a:p>
          <a:p>
            <a:pPr algn="l" rtl="0" fontAlgn="base">
              <a:buFont typeface="Arial" panose="020B0604020202020204" pitchFamily="34" charset="0"/>
              <a:buChar char="•"/>
            </a:pPr>
            <a:r>
              <a:rPr lang="en-US" sz="2400" b="0" i="0" u="none" strike="noStrike">
                <a:solidFill>
                  <a:schemeClr val="tx2">
                    <a:lumMod val="50000"/>
                  </a:schemeClr>
                </a:solidFill>
                <a:effectLst/>
                <a:highlight>
                  <a:srgbClr val="F5F5F5"/>
                </a:highlight>
                <a:latin typeface="Baskerville Old Face" panose="02020602080505020303" pitchFamily="18" charset="0"/>
              </a:rPr>
              <a:t> Equitable access​</a:t>
            </a:r>
            <a:r>
              <a:rPr lang="en-US" sz="2400" b="0" i="0">
                <a:solidFill>
                  <a:schemeClr val="tx2">
                    <a:lumMod val="50000"/>
                  </a:schemeClr>
                </a:solidFill>
                <a:effectLst/>
                <a:highlight>
                  <a:srgbClr val="F5F5F5"/>
                </a:highlight>
                <a:latin typeface="Baskerville Old Face" panose="02020602080505020303" pitchFamily="18" charset="0"/>
              </a:rPr>
              <a:t>​</a:t>
            </a:r>
          </a:p>
          <a:p>
            <a:pPr algn="l" rtl="0" fontAlgn="base">
              <a:buFont typeface="Arial" panose="020B0604020202020204" pitchFamily="34" charset="0"/>
              <a:buChar char="•"/>
            </a:pPr>
            <a:r>
              <a:rPr lang="en-US" sz="2400" b="0" i="0" u="none" strike="noStrike">
                <a:solidFill>
                  <a:schemeClr val="tx2">
                    <a:lumMod val="50000"/>
                  </a:schemeClr>
                </a:solidFill>
                <a:effectLst/>
                <a:highlight>
                  <a:srgbClr val="F5F5F5"/>
                </a:highlight>
                <a:latin typeface="Baskerville Old Face" panose="02020602080505020303" pitchFamily="18" charset="0"/>
              </a:rPr>
              <a:t> Equal opportunity​</a:t>
            </a:r>
            <a:r>
              <a:rPr lang="en-US" sz="2400" b="0" i="0">
                <a:solidFill>
                  <a:schemeClr val="tx2">
                    <a:lumMod val="50000"/>
                  </a:schemeClr>
                </a:solidFill>
                <a:effectLst/>
                <a:highlight>
                  <a:srgbClr val="F5F5F5"/>
                </a:highlight>
                <a:latin typeface="Baskerville Old Face" panose="02020602080505020303" pitchFamily="18" charset="0"/>
              </a:rPr>
              <a:t>​</a:t>
            </a:r>
          </a:p>
          <a:p>
            <a:pPr algn="l" rtl="0" fontAlgn="base">
              <a:buFont typeface="Arial" panose="020B0604020202020204" pitchFamily="34" charset="0"/>
              <a:buChar char="•"/>
            </a:pPr>
            <a:r>
              <a:rPr lang="en-US" sz="2400" b="0" i="0" u="none" strike="noStrike">
                <a:solidFill>
                  <a:schemeClr val="tx2">
                    <a:lumMod val="50000"/>
                  </a:schemeClr>
                </a:solidFill>
                <a:effectLst/>
                <a:highlight>
                  <a:srgbClr val="F5F5F5"/>
                </a:highlight>
                <a:latin typeface="Baskerville Old Face" panose="02020602080505020303" pitchFamily="18" charset="0"/>
              </a:rPr>
              <a:t> Youth-centered approaches &amp; results​</a:t>
            </a:r>
            <a:r>
              <a:rPr lang="en-US" sz="2400" b="0" i="0">
                <a:solidFill>
                  <a:schemeClr val="tx2">
                    <a:lumMod val="50000"/>
                  </a:schemeClr>
                </a:solidFill>
                <a:effectLst/>
                <a:highlight>
                  <a:srgbClr val="F5F5F5"/>
                </a:highlight>
                <a:latin typeface="Baskerville Old Face" panose="02020602080505020303" pitchFamily="18" charset="0"/>
              </a:rPr>
              <a:t>​</a:t>
            </a:r>
          </a:p>
          <a:p>
            <a:pPr algn="l" rtl="0" fontAlgn="base">
              <a:buFont typeface="Arial" panose="020B0604020202020204" pitchFamily="34" charset="0"/>
              <a:buChar char="•"/>
            </a:pPr>
            <a:r>
              <a:rPr lang="en-US" sz="2400" b="0" i="0" u="none" strike="noStrike">
                <a:solidFill>
                  <a:schemeClr val="tx2">
                    <a:lumMod val="50000"/>
                  </a:schemeClr>
                </a:solidFill>
                <a:effectLst/>
                <a:highlight>
                  <a:srgbClr val="F5F5F5"/>
                </a:highlight>
                <a:latin typeface="Baskerville Old Face" panose="02020602080505020303" pitchFamily="18" charset="0"/>
              </a:rPr>
              <a:t> Inclusion​</a:t>
            </a:r>
            <a:r>
              <a:rPr lang="en-US" sz="2400" b="0" i="0">
                <a:solidFill>
                  <a:schemeClr val="tx2">
                    <a:lumMod val="50000"/>
                  </a:schemeClr>
                </a:solidFill>
                <a:effectLst/>
                <a:highlight>
                  <a:srgbClr val="F5F5F5"/>
                </a:highlight>
                <a:latin typeface="Baskerville Old Face" panose="02020602080505020303" pitchFamily="18" charset="0"/>
              </a:rPr>
              <a:t>​</a:t>
            </a:r>
          </a:p>
          <a:p>
            <a:pPr algn="l" rtl="0" fontAlgn="base">
              <a:buFont typeface="Arial" panose="020B0604020202020204" pitchFamily="34" charset="0"/>
              <a:buChar char="•"/>
            </a:pPr>
            <a:r>
              <a:rPr lang="en-US" sz="2400" b="0" i="0" u="none" strike="noStrike">
                <a:solidFill>
                  <a:schemeClr val="tx2">
                    <a:lumMod val="50000"/>
                  </a:schemeClr>
                </a:solidFill>
                <a:effectLst/>
                <a:highlight>
                  <a:srgbClr val="F5F5F5"/>
                </a:highlight>
                <a:latin typeface="Baskerville Old Face" panose="02020602080505020303" pitchFamily="18" charset="0"/>
              </a:rPr>
              <a:t> Innovation​</a:t>
            </a:r>
            <a:endParaRPr lang="en-US" sz="2400" b="0" i="0">
              <a:solidFill>
                <a:schemeClr val="tx2">
                  <a:lumMod val="50000"/>
                </a:schemeClr>
              </a:solidFill>
              <a:effectLst/>
              <a:highlight>
                <a:srgbClr val="F5F5F5"/>
              </a:highlight>
              <a:latin typeface="Baskerville Old Face" panose="02020602080505020303" pitchFamily="18" charset="0"/>
            </a:endParaRPr>
          </a:p>
        </p:txBody>
      </p:sp>
      <p:pic>
        <p:nvPicPr>
          <p:cNvPr id="1026" name="Picture 2">
            <a:extLst>
              <a:ext uri="{FF2B5EF4-FFF2-40B4-BE49-F238E27FC236}">
                <a16:creationId xmlns:a16="http://schemas.microsoft.com/office/drawing/2014/main" id="{24F34C67-B421-5848-90F4-833195C6C84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66447" y="5814874"/>
            <a:ext cx="2663302" cy="852255"/>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803713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bg>
      <p:bgPr>
        <a:blipFill>
          <a:blip r:embed="rId2">
            <a:alphaModFix amt="50000"/>
          </a:blip>
          <a:tile tx="0" ty="0" sx="100000" sy="100000" flip="none" algn="tl"/>
        </a:blip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551794C6-C098-C708-F311-8401EAC66222}"/>
              </a:ext>
            </a:extLst>
          </p:cNvPr>
          <p:cNvSpPr>
            <a:spLocks noGrp="1"/>
          </p:cNvSpPr>
          <p:nvPr>
            <p:ph type="title"/>
          </p:nvPr>
        </p:nvSpPr>
        <p:spPr>
          <a:xfrm>
            <a:off x="0" y="0"/>
            <a:ext cx="12192000" cy="1393793"/>
          </a:xfrm>
          <a:solidFill>
            <a:schemeClr val="bg1">
              <a:lumMod val="85000"/>
            </a:schemeClr>
          </a:solidFill>
        </p:spPr>
        <p:style>
          <a:lnRef idx="1">
            <a:schemeClr val="dk1"/>
          </a:lnRef>
          <a:fillRef idx="2">
            <a:schemeClr val="dk1"/>
          </a:fillRef>
          <a:effectRef idx="1">
            <a:schemeClr val="dk1"/>
          </a:effectRef>
          <a:fontRef idx="minor">
            <a:schemeClr val="dk1"/>
          </a:fontRef>
        </p:style>
        <p:txBody>
          <a:bodyPr>
            <a:noAutofit/>
          </a:bodyPr>
          <a:lstStyle/>
          <a:p>
            <a:r>
              <a:rPr lang="en-US" sz="4400" cap="none">
                <a:solidFill>
                  <a:schemeClr val="tx2">
                    <a:lumMod val="50000"/>
                  </a:schemeClr>
                </a:solidFill>
                <a:latin typeface="Baskerville Old Face" panose="02020602080505020303" pitchFamily="18" charset="0"/>
              </a:rPr>
              <a:t>Youth Development Oregon</a:t>
            </a:r>
            <a:br>
              <a:rPr lang="en-US" sz="4400" cap="none">
                <a:solidFill>
                  <a:schemeClr val="tx2">
                    <a:lumMod val="50000"/>
                  </a:schemeClr>
                </a:solidFill>
                <a:latin typeface="Baskerville Old Face" panose="02020602080505020303" pitchFamily="18" charset="0"/>
              </a:rPr>
            </a:br>
            <a:r>
              <a:rPr lang="en-US" sz="4400" cap="none">
                <a:solidFill>
                  <a:schemeClr val="tx2">
                    <a:lumMod val="50000"/>
                  </a:schemeClr>
                </a:solidFill>
                <a:latin typeface="Baskerville Old Face" panose="02020602080505020303" pitchFamily="18" charset="0"/>
              </a:rPr>
              <a:t>Background</a:t>
            </a:r>
          </a:p>
        </p:txBody>
      </p:sp>
      <p:sp>
        <p:nvSpPr>
          <p:cNvPr id="8" name="Text Placeholder 7">
            <a:extLst>
              <a:ext uri="{FF2B5EF4-FFF2-40B4-BE49-F238E27FC236}">
                <a16:creationId xmlns:a16="http://schemas.microsoft.com/office/drawing/2014/main" id="{CE45E373-DB82-80C4-471B-98AC35FC317E}"/>
              </a:ext>
            </a:extLst>
          </p:cNvPr>
          <p:cNvSpPr>
            <a:spLocks noGrp="1"/>
          </p:cNvSpPr>
          <p:nvPr>
            <p:ph type="body" idx="1"/>
          </p:nvPr>
        </p:nvSpPr>
        <p:spPr>
          <a:xfrm>
            <a:off x="133350" y="1393795"/>
            <a:ext cx="12058650" cy="5464205"/>
          </a:xfrm>
        </p:spPr>
        <p:txBody>
          <a:bodyPr vert="horz" lIns="91440" tIns="45720" rIns="91440" bIns="45720" rtlCol="0" anchor="t">
            <a:normAutofit/>
          </a:bodyPr>
          <a:lstStyle/>
          <a:p>
            <a:pPr algn="l" rtl="0" fontAlgn="base"/>
            <a:r>
              <a:rPr lang="en-US" sz="2400" cap="none" spc="-25">
                <a:solidFill>
                  <a:schemeClr val="tx2">
                    <a:lumMod val="50000"/>
                  </a:schemeClr>
                </a:solidFill>
                <a:effectLst/>
                <a:latin typeface="Baskerville Old Face"/>
                <a:ea typeface="Cambria"/>
                <a:cs typeface="Cambria" panose="02040503050406030204" pitchFamily="18" charset="0"/>
              </a:rPr>
              <a:t>Youth Developmen</a:t>
            </a:r>
            <a:r>
              <a:rPr lang="en-US" sz="2400" cap="none" spc="-25">
                <a:solidFill>
                  <a:schemeClr val="tx2">
                    <a:lumMod val="50000"/>
                  </a:schemeClr>
                </a:solidFill>
                <a:latin typeface="Baskerville Old Face"/>
                <a:ea typeface="Cambria"/>
                <a:cs typeface="Cambria" panose="02040503050406030204" pitchFamily="18" charset="0"/>
              </a:rPr>
              <a:t>t </a:t>
            </a:r>
            <a:r>
              <a:rPr lang="en-US" sz="2400" cap="none" spc="-25">
                <a:solidFill>
                  <a:schemeClr val="tx2">
                    <a:lumMod val="50000"/>
                  </a:schemeClr>
                </a:solidFill>
                <a:effectLst/>
                <a:latin typeface="Baskerville Old Face"/>
                <a:ea typeface="Cambria"/>
                <a:cs typeface="Cambria" panose="02040503050406030204" pitchFamily="18" charset="0"/>
              </a:rPr>
              <a:t>Oregon (YDO) serves as a State designated agency for Title II Formula </a:t>
            </a:r>
            <a:r>
              <a:rPr lang="en-US" sz="2400" cap="none" spc="-25">
                <a:solidFill>
                  <a:schemeClr val="tx2">
                    <a:lumMod val="50000"/>
                  </a:schemeClr>
                </a:solidFill>
                <a:latin typeface="Baskerville Old Face"/>
                <a:ea typeface="Cambria"/>
                <a:cs typeface="Cambria" panose="02040503050406030204" pitchFamily="18" charset="0"/>
              </a:rPr>
              <a:t>G</a:t>
            </a:r>
            <a:r>
              <a:rPr lang="en-US" sz="2400" cap="none" spc="-25">
                <a:solidFill>
                  <a:schemeClr val="tx2">
                    <a:lumMod val="50000"/>
                  </a:schemeClr>
                </a:solidFill>
                <a:effectLst/>
                <a:latin typeface="Baskerville Old Face"/>
                <a:ea typeface="Cambria"/>
                <a:cs typeface="Cambria" panose="02040503050406030204" pitchFamily="18" charset="0"/>
              </a:rPr>
              <a:t>rants funds. House Bill 3231 of the 2013 legislative session established the Youth Development </a:t>
            </a:r>
            <a:r>
              <a:rPr lang="en-US" sz="2400" cap="none" spc="-25">
                <a:solidFill>
                  <a:schemeClr val="tx2">
                    <a:lumMod val="50000"/>
                  </a:schemeClr>
                </a:solidFill>
                <a:latin typeface="Baskerville Old Face"/>
                <a:ea typeface="Cambria"/>
                <a:cs typeface="Cambria" panose="02040503050406030204" pitchFamily="18" charset="0"/>
              </a:rPr>
              <a:t>D</a:t>
            </a:r>
            <a:r>
              <a:rPr lang="en-US" sz="2400" cap="none" spc="-25">
                <a:solidFill>
                  <a:schemeClr val="tx2">
                    <a:lumMod val="50000"/>
                  </a:schemeClr>
                </a:solidFill>
                <a:effectLst/>
                <a:latin typeface="Baskerville Old Face"/>
                <a:ea typeface="Cambria"/>
                <a:cs typeface="Cambria" panose="02040503050406030204" pitchFamily="18" charset="0"/>
              </a:rPr>
              <a:t>ivision (“YDD”) within the Oregon department of education, under the direction of the Youth Development </a:t>
            </a:r>
            <a:r>
              <a:rPr lang="en-US" sz="2400" cap="none" spc="-25">
                <a:solidFill>
                  <a:schemeClr val="tx2">
                    <a:lumMod val="50000"/>
                  </a:schemeClr>
                </a:solidFill>
                <a:latin typeface="Baskerville Old Face"/>
                <a:ea typeface="Cambria"/>
                <a:cs typeface="Cambria" panose="02040503050406030204" pitchFamily="18" charset="0"/>
              </a:rPr>
              <a:t>Council</a:t>
            </a:r>
            <a:r>
              <a:rPr lang="en-US" sz="2400" cap="none" spc="-25">
                <a:solidFill>
                  <a:schemeClr val="tx2">
                    <a:lumMod val="50000"/>
                  </a:schemeClr>
                </a:solidFill>
                <a:effectLst/>
                <a:latin typeface="Baskerville Old Face"/>
                <a:ea typeface="Cambria"/>
                <a:cs typeface="Cambria" panose="02040503050406030204" pitchFamily="18" charset="0"/>
              </a:rPr>
              <a:t> (YDC).</a:t>
            </a:r>
          </a:p>
          <a:p>
            <a:pPr algn="l" rtl="0" fontAlgn="base"/>
            <a:endParaRPr lang="en-US" sz="2400" cap="none" spc="-25">
              <a:solidFill>
                <a:schemeClr val="tx2">
                  <a:lumMod val="50000"/>
                </a:schemeClr>
              </a:solidFill>
              <a:effectLst/>
              <a:latin typeface="Baskerville Old Face" panose="02020602080505020303" pitchFamily="18" charset="0"/>
              <a:ea typeface="Cambria" panose="02040503050406030204" pitchFamily="18" charset="0"/>
              <a:cs typeface="Cambria" panose="02040503050406030204" pitchFamily="18" charset="0"/>
            </a:endParaRPr>
          </a:p>
          <a:p>
            <a:pPr algn="l" fontAlgn="base"/>
            <a:r>
              <a:rPr lang="en-US" sz="2400" i="0" cap="none" spc="-25">
                <a:solidFill>
                  <a:schemeClr val="tx2">
                    <a:lumMod val="50000"/>
                  </a:schemeClr>
                </a:solidFill>
                <a:effectLst/>
                <a:latin typeface="Baskerville Old Face" panose="02020602080505020303" pitchFamily="18" charset="0"/>
                <a:ea typeface="Times New Roman" panose="02020603050405020304" pitchFamily="18" charset="0"/>
                <a:cs typeface="Times New Roman" panose="02020603050405020304" pitchFamily="18" charset="0"/>
              </a:rPr>
              <a:t>The Primary goal of YDO administered Title II </a:t>
            </a:r>
            <a:r>
              <a:rPr lang="en-US" sz="2400" cap="none" spc="-25">
                <a:solidFill>
                  <a:schemeClr val="tx2">
                    <a:lumMod val="50000"/>
                  </a:schemeClr>
                </a:solidFill>
                <a:latin typeface="Baskerville Old Face" panose="02020602080505020303" pitchFamily="18" charset="0"/>
                <a:ea typeface="Times New Roman" panose="02020603050405020304" pitchFamily="18" charset="0"/>
                <a:cs typeface="Times New Roman" panose="02020603050405020304" pitchFamily="18" charset="0"/>
              </a:rPr>
              <a:t>F</a:t>
            </a:r>
            <a:r>
              <a:rPr lang="en-US" sz="2400" i="0" cap="none" spc="-25">
                <a:solidFill>
                  <a:schemeClr val="tx2">
                    <a:lumMod val="50000"/>
                  </a:schemeClr>
                </a:solidFill>
                <a:effectLst/>
                <a:latin typeface="Baskerville Old Face" panose="02020602080505020303" pitchFamily="18" charset="0"/>
                <a:ea typeface="Times New Roman" panose="02020603050405020304" pitchFamily="18" charset="0"/>
                <a:cs typeface="Times New Roman" panose="02020603050405020304" pitchFamily="18" charset="0"/>
              </a:rPr>
              <a:t>ormula </a:t>
            </a:r>
            <a:r>
              <a:rPr lang="en-US" sz="2400" cap="none" spc="-25">
                <a:solidFill>
                  <a:schemeClr val="tx2">
                    <a:lumMod val="50000"/>
                  </a:schemeClr>
                </a:solidFill>
                <a:latin typeface="Baskerville Old Face" panose="02020602080505020303" pitchFamily="18" charset="0"/>
                <a:ea typeface="Times New Roman" panose="02020603050405020304" pitchFamily="18" charset="0"/>
                <a:cs typeface="Times New Roman" panose="02020603050405020304" pitchFamily="18" charset="0"/>
              </a:rPr>
              <a:t>G</a:t>
            </a:r>
            <a:r>
              <a:rPr lang="en-US" sz="2400" i="0" cap="none" spc="-25">
                <a:solidFill>
                  <a:schemeClr val="tx2">
                    <a:lumMod val="50000"/>
                  </a:schemeClr>
                </a:solidFill>
                <a:effectLst/>
                <a:latin typeface="Baskerville Old Face" panose="02020602080505020303" pitchFamily="18" charset="0"/>
                <a:ea typeface="Times New Roman" panose="02020603050405020304" pitchFamily="18" charset="0"/>
                <a:cs typeface="Times New Roman" panose="02020603050405020304" pitchFamily="18" charset="0"/>
              </a:rPr>
              <a:t>rant funds are to support youth reduction in juvenile justice system involvement and find success through the implementation of best practices that are evidence based, culturally, gender and age appropriate, and address individual risk factors and build upon factors that improve the health and well-being of children and youth.</a:t>
            </a:r>
            <a:endParaRPr lang="en-US" sz="2400" i="1" cap="none" spc="-25">
              <a:solidFill>
                <a:schemeClr val="tx2">
                  <a:lumMod val="50000"/>
                </a:schemeClr>
              </a:solidFill>
              <a:effectLst/>
              <a:latin typeface="Baskerville Old Face" panose="02020602080505020303" pitchFamily="18" charset="0"/>
              <a:ea typeface="Times New Roman" panose="02020603050405020304" pitchFamily="18" charset="0"/>
              <a:cs typeface="Times New Roman" panose="02020603050405020304" pitchFamily="18" charset="0"/>
            </a:endParaRPr>
          </a:p>
          <a:p>
            <a:pPr algn="l" rtl="0" fontAlgn="base"/>
            <a:r>
              <a:rPr lang="en-US" sz="1800" spc="-25">
                <a:effectLst/>
                <a:latin typeface="Arial" panose="020B0604020202020204" pitchFamily="34" charset="0"/>
                <a:ea typeface="Cambria" panose="02040503050406030204" pitchFamily="18" charset="0"/>
                <a:cs typeface="Cambria" panose="02040503050406030204" pitchFamily="18" charset="0"/>
              </a:rPr>
              <a:t> </a:t>
            </a:r>
            <a:endParaRPr lang="en-US" sz="2400" cap="none">
              <a:solidFill>
                <a:schemeClr val="tx2">
                  <a:lumMod val="50000"/>
                </a:schemeClr>
              </a:solidFill>
              <a:latin typeface="Baskerville Old Face" panose="02020602080505020303" pitchFamily="18" charset="0"/>
            </a:endParaRPr>
          </a:p>
        </p:txBody>
      </p:sp>
    </p:spTree>
    <p:extLst>
      <p:ext uri="{BB962C8B-B14F-4D97-AF65-F5344CB8AC3E}">
        <p14:creationId xmlns:p14="http://schemas.microsoft.com/office/powerpoint/2010/main" val="26934669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bg>
      <p:bgPr>
        <a:blipFill>
          <a:blip r:embed="rId2">
            <a:alphaModFix amt="50000"/>
          </a:blip>
          <a:tile tx="0" ty="0" sx="100000" sy="100000" flip="none" algn="tl"/>
        </a:blip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551794C6-C098-C708-F311-8401EAC66222}"/>
              </a:ext>
            </a:extLst>
          </p:cNvPr>
          <p:cNvSpPr>
            <a:spLocks noGrp="1"/>
          </p:cNvSpPr>
          <p:nvPr>
            <p:ph type="title"/>
          </p:nvPr>
        </p:nvSpPr>
        <p:spPr>
          <a:xfrm>
            <a:off x="0" y="0"/>
            <a:ext cx="12192000" cy="1393793"/>
          </a:xfrm>
          <a:solidFill>
            <a:schemeClr val="bg1">
              <a:lumMod val="85000"/>
            </a:schemeClr>
          </a:solidFill>
        </p:spPr>
        <p:style>
          <a:lnRef idx="1">
            <a:schemeClr val="dk1"/>
          </a:lnRef>
          <a:fillRef idx="2">
            <a:schemeClr val="dk1"/>
          </a:fillRef>
          <a:effectRef idx="1">
            <a:schemeClr val="dk1"/>
          </a:effectRef>
          <a:fontRef idx="minor">
            <a:schemeClr val="dk1"/>
          </a:fontRef>
        </p:style>
        <p:txBody>
          <a:bodyPr>
            <a:noAutofit/>
          </a:bodyPr>
          <a:lstStyle/>
          <a:p>
            <a:r>
              <a:rPr lang="en-US" sz="4800" cap="none">
                <a:solidFill>
                  <a:schemeClr val="tx2">
                    <a:lumMod val="50000"/>
                  </a:schemeClr>
                </a:solidFill>
                <a:latin typeface="Baskerville Old Face" panose="02020602080505020303" pitchFamily="18" charset="0"/>
              </a:rPr>
              <a:t>Title II Formula Grants</a:t>
            </a:r>
          </a:p>
        </p:txBody>
      </p:sp>
      <p:sp>
        <p:nvSpPr>
          <p:cNvPr id="8" name="Text Placeholder 7">
            <a:extLst>
              <a:ext uri="{FF2B5EF4-FFF2-40B4-BE49-F238E27FC236}">
                <a16:creationId xmlns:a16="http://schemas.microsoft.com/office/drawing/2014/main" id="{CE45E373-DB82-80C4-471B-98AC35FC317E}"/>
              </a:ext>
            </a:extLst>
          </p:cNvPr>
          <p:cNvSpPr>
            <a:spLocks noGrp="1"/>
          </p:cNvSpPr>
          <p:nvPr>
            <p:ph type="body" idx="1"/>
          </p:nvPr>
        </p:nvSpPr>
        <p:spPr>
          <a:xfrm>
            <a:off x="133350" y="1393795"/>
            <a:ext cx="8705850" cy="5464205"/>
          </a:xfrm>
        </p:spPr>
        <p:txBody>
          <a:bodyPr>
            <a:normAutofit/>
          </a:bodyPr>
          <a:lstStyle/>
          <a:p>
            <a:pPr algn="l" rtl="0" fontAlgn="base"/>
            <a:r>
              <a:rPr lang="en-US" sz="2800" b="1" cap="none" spc="-25">
                <a:solidFill>
                  <a:schemeClr val="tx2">
                    <a:lumMod val="50000"/>
                  </a:schemeClr>
                </a:solidFill>
                <a:effectLst/>
                <a:latin typeface="Baskerville Old Face" panose="02020602080505020303" pitchFamily="18" charset="0"/>
                <a:ea typeface="Cambria" panose="02040503050406030204" pitchFamily="18" charset="0"/>
                <a:cs typeface="Cambria" panose="02040503050406030204" pitchFamily="18" charset="0"/>
              </a:rPr>
              <a:t>Purpose </a:t>
            </a:r>
            <a:r>
              <a:rPr lang="en-US" sz="2800" spc="-25">
                <a:solidFill>
                  <a:schemeClr val="tx2">
                    <a:lumMod val="50000"/>
                  </a:schemeClr>
                </a:solidFill>
                <a:effectLst/>
                <a:latin typeface="Arial" panose="020B0604020202020204" pitchFamily="34" charset="0"/>
                <a:ea typeface="Cambria" panose="02040503050406030204" pitchFamily="18" charset="0"/>
                <a:cs typeface="Cambria" panose="02040503050406030204" pitchFamily="18" charset="0"/>
              </a:rPr>
              <a:t> </a:t>
            </a:r>
          </a:p>
          <a:p>
            <a:pPr algn="l" fontAlgn="base"/>
            <a:r>
              <a:rPr lang="en-US" sz="2400" cap="none" spc="-25">
                <a:solidFill>
                  <a:schemeClr val="tx2">
                    <a:lumMod val="50000"/>
                  </a:schemeClr>
                </a:solidFill>
                <a:latin typeface="Baskerville Old Face" panose="02020602080505020303" pitchFamily="18" charset="0"/>
              </a:rPr>
              <a:t>Title II Formula Grant f</a:t>
            </a:r>
            <a:r>
              <a:rPr lang="en-US" sz="2400" cap="none" spc="-25">
                <a:solidFill>
                  <a:schemeClr val="tx2">
                    <a:lumMod val="50000"/>
                  </a:schemeClr>
                </a:solidFill>
                <a:effectLst/>
                <a:latin typeface="Baskerville Old Face" panose="02020602080505020303" pitchFamily="18" charset="0"/>
                <a:ea typeface="Times New Roman" panose="02020603050405020304" pitchFamily="18" charset="0"/>
                <a:cs typeface="Times New Roman" panose="02020603050405020304" pitchFamily="18" charset="0"/>
              </a:rPr>
              <a:t>unds are provided by the Office of Juvenile Justice and Delinquency </a:t>
            </a:r>
            <a:r>
              <a:rPr lang="en-US" sz="2400" cap="none" spc="-25">
                <a:solidFill>
                  <a:schemeClr val="tx2">
                    <a:lumMod val="50000"/>
                  </a:schemeClr>
                </a:solidFill>
                <a:latin typeface="Baskerville Old Face" panose="02020602080505020303" pitchFamily="18" charset="0"/>
                <a:ea typeface="Times New Roman" panose="02020603050405020304" pitchFamily="18" charset="0"/>
                <a:cs typeface="Times New Roman" panose="02020603050405020304" pitchFamily="18" charset="0"/>
              </a:rPr>
              <a:t>P</a:t>
            </a:r>
            <a:r>
              <a:rPr lang="en-US" sz="2400" cap="none" spc="-25">
                <a:solidFill>
                  <a:schemeClr val="tx2">
                    <a:lumMod val="50000"/>
                  </a:schemeClr>
                </a:solidFill>
                <a:effectLst/>
                <a:latin typeface="Baskerville Old Face" panose="02020602080505020303" pitchFamily="18" charset="0"/>
                <a:ea typeface="Times New Roman" panose="02020603050405020304" pitchFamily="18" charset="0"/>
                <a:cs typeface="Times New Roman" panose="02020603050405020304" pitchFamily="18" charset="0"/>
              </a:rPr>
              <a:t>revention (“OJJDP”), U.S. Department of Justice, to assist State and local efforts to prevent juvenile crime and reduce youth involvement with the justice system. The Title II Formula </a:t>
            </a:r>
            <a:r>
              <a:rPr lang="en-US" sz="2400" cap="none" spc="-25">
                <a:solidFill>
                  <a:schemeClr val="tx2">
                    <a:lumMod val="50000"/>
                  </a:schemeClr>
                </a:solidFill>
                <a:latin typeface="Baskerville Old Face" panose="02020602080505020303" pitchFamily="18" charset="0"/>
                <a:ea typeface="Times New Roman" panose="02020603050405020304" pitchFamily="18" charset="0"/>
                <a:cs typeface="Times New Roman" panose="02020603050405020304" pitchFamily="18" charset="0"/>
              </a:rPr>
              <a:t>G</a:t>
            </a:r>
            <a:r>
              <a:rPr lang="en-US" sz="2400" cap="none" spc="-25">
                <a:solidFill>
                  <a:schemeClr val="tx2">
                    <a:lumMod val="50000"/>
                  </a:schemeClr>
                </a:solidFill>
                <a:effectLst/>
                <a:latin typeface="Baskerville Old Face" panose="02020602080505020303" pitchFamily="18" charset="0"/>
                <a:ea typeface="Times New Roman" panose="02020603050405020304" pitchFamily="18" charset="0"/>
                <a:cs typeface="Times New Roman" panose="02020603050405020304" pitchFamily="18" charset="0"/>
              </a:rPr>
              <a:t>rants program supports State and local delinquency prevention and intervention efforts and juvenile justice system improvements.</a:t>
            </a:r>
          </a:p>
          <a:p>
            <a:pPr algn="l" fontAlgn="base"/>
            <a:r>
              <a:rPr lang="en-US" sz="2400" cap="none" spc="-25">
                <a:solidFill>
                  <a:schemeClr val="tx2">
                    <a:lumMod val="50000"/>
                  </a:schemeClr>
                </a:solidFill>
                <a:effectLst/>
                <a:latin typeface="Baskerville Old Face" panose="02020602080505020303" pitchFamily="18" charset="0"/>
                <a:ea typeface="Times New Roman" panose="02020603050405020304" pitchFamily="18" charset="0"/>
                <a:cs typeface="Times New Roman" panose="02020603050405020304" pitchFamily="18" charset="0"/>
              </a:rPr>
              <a:t>The State of Oregon, acting by and through its department of education, and YDO, is issuing this RFA to request applications in three program areas consisting of Community </a:t>
            </a:r>
            <a:r>
              <a:rPr lang="en-US" sz="2400" cap="none" spc="-25">
                <a:solidFill>
                  <a:schemeClr val="tx2">
                    <a:lumMod val="50000"/>
                  </a:schemeClr>
                </a:solidFill>
                <a:latin typeface="Baskerville Old Face" panose="02020602080505020303" pitchFamily="18" charset="0"/>
                <a:ea typeface="Times New Roman" panose="02020603050405020304" pitchFamily="18" charset="0"/>
                <a:cs typeface="Times New Roman" panose="02020603050405020304" pitchFamily="18" charset="0"/>
              </a:rPr>
              <a:t>P</a:t>
            </a:r>
            <a:r>
              <a:rPr lang="en-US" sz="2400" cap="none" spc="-25">
                <a:solidFill>
                  <a:schemeClr val="tx2">
                    <a:lumMod val="50000"/>
                  </a:schemeClr>
                </a:solidFill>
                <a:effectLst/>
                <a:latin typeface="Baskerville Old Face" panose="02020602080505020303" pitchFamily="18" charset="0"/>
                <a:ea typeface="Times New Roman" panose="02020603050405020304" pitchFamily="18" charset="0"/>
                <a:cs typeface="Times New Roman" panose="02020603050405020304" pitchFamily="18" charset="0"/>
              </a:rPr>
              <a:t>rograms and Services, Alternatives to Detention, and Delinquency </a:t>
            </a:r>
            <a:r>
              <a:rPr lang="en-US" sz="2400" cap="none" spc="-25">
                <a:solidFill>
                  <a:schemeClr val="tx2">
                    <a:lumMod val="50000"/>
                  </a:schemeClr>
                </a:solidFill>
                <a:latin typeface="Baskerville Old Face" panose="02020602080505020303" pitchFamily="18" charset="0"/>
                <a:ea typeface="Times New Roman" panose="02020603050405020304" pitchFamily="18" charset="0"/>
                <a:cs typeface="Times New Roman" panose="02020603050405020304" pitchFamily="18" charset="0"/>
              </a:rPr>
              <a:t>P</a:t>
            </a:r>
            <a:r>
              <a:rPr lang="en-US" sz="2400" cap="none" spc="-25">
                <a:solidFill>
                  <a:schemeClr val="tx2">
                    <a:lumMod val="50000"/>
                  </a:schemeClr>
                </a:solidFill>
                <a:effectLst/>
                <a:latin typeface="Baskerville Old Face" panose="02020602080505020303" pitchFamily="18" charset="0"/>
                <a:ea typeface="Times New Roman" panose="02020603050405020304" pitchFamily="18" charset="0"/>
                <a:cs typeface="Times New Roman" panose="02020603050405020304" pitchFamily="18" charset="0"/>
              </a:rPr>
              <a:t>revention. </a:t>
            </a:r>
          </a:p>
          <a:p>
            <a:pPr algn="l" fontAlgn="base"/>
            <a:endParaRPr lang="en-US" sz="2400" cap="none" spc="-25">
              <a:solidFill>
                <a:schemeClr val="tx2">
                  <a:lumMod val="50000"/>
                </a:schemeClr>
              </a:solidFill>
              <a:effectLst/>
              <a:latin typeface="Baskerville Old Face" panose="02020602080505020303" pitchFamily="18" charset="0"/>
              <a:ea typeface="Times New Roman" panose="02020603050405020304" pitchFamily="18" charset="0"/>
              <a:cs typeface="Times New Roman" panose="02020603050405020304" pitchFamily="18" charset="0"/>
            </a:endParaRPr>
          </a:p>
          <a:p>
            <a:pPr algn="l" rtl="0" fontAlgn="base"/>
            <a:endParaRPr lang="en-US" sz="2400" cap="none">
              <a:solidFill>
                <a:schemeClr val="tx2">
                  <a:lumMod val="50000"/>
                </a:schemeClr>
              </a:solidFill>
              <a:latin typeface="Baskerville Old Face" panose="02020602080505020303" pitchFamily="18" charset="0"/>
            </a:endParaRPr>
          </a:p>
        </p:txBody>
      </p:sp>
      <p:graphicFrame>
        <p:nvGraphicFramePr>
          <p:cNvPr id="2" name="Diagram 1">
            <a:extLst>
              <a:ext uri="{FF2B5EF4-FFF2-40B4-BE49-F238E27FC236}">
                <a16:creationId xmlns:a16="http://schemas.microsoft.com/office/drawing/2014/main" id="{E67A7D4F-6C66-D466-B541-215D6C760F00}"/>
              </a:ext>
            </a:extLst>
          </p:cNvPr>
          <p:cNvGraphicFramePr/>
          <p:nvPr>
            <p:extLst>
              <p:ext uri="{D42A27DB-BD31-4B8C-83A1-F6EECF244321}">
                <p14:modId xmlns:p14="http://schemas.microsoft.com/office/powerpoint/2010/main" val="2910862644"/>
              </p:ext>
            </p:extLst>
          </p:nvPr>
        </p:nvGraphicFramePr>
        <p:xfrm>
          <a:off x="8839200" y="1533525"/>
          <a:ext cx="3219449" cy="49815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808343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alphaModFix amt="50000"/>
          </a:blip>
          <a:tile tx="0" ty="0" sx="100000" sy="100000" flip="none" algn="tl"/>
        </a:blipFill>
        <a:effectLst/>
      </p:bgPr>
    </p:bg>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CE45E373-DB82-80C4-471B-98AC35FC317E}"/>
              </a:ext>
            </a:extLst>
          </p:cNvPr>
          <p:cNvSpPr>
            <a:spLocks noGrp="1"/>
          </p:cNvSpPr>
          <p:nvPr>
            <p:ph type="body" idx="1"/>
          </p:nvPr>
        </p:nvSpPr>
        <p:spPr>
          <a:xfrm>
            <a:off x="133350" y="1393795"/>
            <a:ext cx="12058650" cy="5464205"/>
          </a:xfrm>
        </p:spPr>
        <p:txBody>
          <a:bodyPr>
            <a:normAutofit/>
          </a:bodyPr>
          <a:lstStyle/>
          <a:p>
            <a:pPr algn="l" rtl="0" fontAlgn="base"/>
            <a:r>
              <a:rPr lang="en-US" sz="1800" spc="-25">
                <a:effectLst/>
                <a:latin typeface="Arial" panose="020B0604020202020204" pitchFamily="34" charset="0"/>
                <a:ea typeface="Cambria" panose="02040503050406030204" pitchFamily="18" charset="0"/>
                <a:cs typeface="Cambria" panose="02040503050406030204" pitchFamily="18" charset="0"/>
              </a:rPr>
              <a:t> </a:t>
            </a:r>
            <a:endParaRPr lang="en-US" sz="2400" cap="none">
              <a:solidFill>
                <a:schemeClr val="tx2">
                  <a:lumMod val="50000"/>
                </a:schemeClr>
              </a:solidFill>
              <a:latin typeface="Baskerville Old Face" panose="02020602080505020303" pitchFamily="18" charset="0"/>
            </a:endParaRPr>
          </a:p>
        </p:txBody>
      </p:sp>
      <p:sp>
        <p:nvSpPr>
          <p:cNvPr id="9" name="Title 8">
            <a:extLst>
              <a:ext uri="{FF2B5EF4-FFF2-40B4-BE49-F238E27FC236}">
                <a16:creationId xmlns:a16="http://schemas.microsoft.com/office/drawing/2014/main" id="{EA5C60A3-1231-41D1-8B29-91682BFD814F}"/>
              </a:ext>
            </a:extLst>
          </p:cNvPr>
          <p:cNvSpPr>
            <a:spLocks noGrp="1"/>
          </p:cNvSpPr>
          <p:nvPr>
            <p:ph type="title"/>
          </p:nvPr>
        </p:nvSpPr>
        <p:spPr>
          <a:xfrm>
            <a:off x="0" y="2063931"/>
            <a:ext cx="12192000" cy="2943498"/>
          </a:xfrm>
          <a:prstGeom prst="rect">
            <a:avLst/>
          </a:prstGeom>
          <a:solidFill>
            <a:schemeClr val="bg1">
              <a:lumMod val="8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t>						</a:t>
            </a:r>
            <a:r>
              <a:rPr kumimoji="0" lang="en-US" sz="4000" b="0" i="0" u="none" strike="noStrike" kern="1200" cap="all" spc="0" normalizeH="0" baseline="0" noProof="0">
                <a:ln>
                  <a:noFill/>
                </a:ln>
                <a:solidFill>
                  <a:prstClr val="white"/>
                </a:solidFill>
                <a:effectLst/>
                <a:uLnTx/>
                <a:uFillTx/>
                <a:latin typeface="Baskerville Old Face" panose="02020602080505020303" pitchFamily="18" charset="0"/>
                <a:ea typeface="+mn-ea"/>
                <a:cs typeface="+mn-cs"/>
              </a:rPr>
              <a:t> </a:t>
            </a:r>
            <a:r>
              <a:rPr kumimoji="0" lang="en-US" sz="4400" b="1" i="0" u="none" strike="noStrike" kern="1200" cap="none" spc="0" normalizeH="0" baseline="0" noProof="0">
                <a:ln>
                  <a:noFill/>
                </a:ln>
                <a:solidFill>
                  <a:schemeClr val="tx2">
                    <a:lumMod val="50000"/>
                  </a:schemeClr>
                </a:solidFill>
                <a:effectLst/>
                <a:uLnTx/>
                <a:uFillTx/>
                <a:latin typeface="Baskerville Old Face" panose="02020602080505020303" pitchFamily="18" charset="0"/>
                <a:ea typeface="+mn-ea"/>
                <a:cs typeface="+mn-cs"/>
              </a:rPr>
              <a:t>Eligibility and </a:t>
            </a:r>
            <a:br>
              <a:rPr kumimoji="0" lang="en-US" sz="4400" b="1" i="0" u="none" strike="noStrike" kern="1200" cap="none" spc="0" normalizeH="0" baseline="0" noProof="0">
                <a:ln>
                  <a:noFill/>
                </a:ln>
                <a:solidFill>
                  <a:schemeClr val="tx2">
                    <a:lumMod val="50000"/>
                  </a:schemeClr>
                </a:solidFill>
                <a:effectLst/>
                <a:uLnTx/>
                <a:uFillTx/>
                <a:latin typeface="Baskerville Old Face" panose="02020602080505020303" pitchFamily="18" charset="0"/>
                <a:ea typeface="+mn-ea"/>
                <a:cs typeface="+mn-cs"/>
              </a:rPr>
            </a:br>
            <a:r>
              <a:rPr kumimoji="0" lang="en-US" sz="4400" b="1" i="0" u="none" strike="noStrike" kern="1200" cap="none" spc="0" normalizeH="0" baseline="0" noProof="0">
                <a:ln>
                  <a:noFill/>
                </a:ln>
                <a:solidFill>
                  <a:schemeClr val="tx2">
                    <a:lumMod val="50000"/>
                  </a:schemeClr>
                </a:solidFill>
                <a:effectLst/>
                <a:uLnTx/>
                <a:uFillTx/>
                <a:latin typeface="Baskerville Old Face" panose="02020602080505020303" pitchFamily="18" charset="0"/>
                <a:ea typeface="+mn-ea"/>
                <a:cs typeface="+mn-cs"/>
              </a:rPr>
              <a:t>						Scope of Activities</a:t>
            </a:r>
            <a:endParaRPr lang="en-US" sz="4400" b="1">
              <a:solidFill>
                <a:schemeClr val="tx2">
                  <a:lumMod val="50000"/>
                </a:schemeClr>
              </a:solidFill>
            </a:endParaRPr>
          </a:p>
        </p:txBody>
      </p:sp>
      <p:pic>
        <p:nvPicPr>
          <p:cNvPr id="2056" name="Picture 8" descr="A picture containing text&#10;&#10;Description automatically generated">
            <a:extLst>
              <a:ext uri="{FF2B5EF4-FFF2-40B4-BE49-F238E27FC236}">
                <a16:creationId xmlns:a16="http://schemas.microsoft.com/office/drawing/2014/main" id="{C834A342-A86D-6D95-88DE-C1B2BEAADD61}"/>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 t="1608" r="1608" b="1"/>
          <a:stretch/>
        </p:blipFill>
        <p:spPr bwMode="auto">
          <a:xfrm>
            <a:off x="209006" y="2403566"/>
            <a:ext cx="6183084" cy="2254159"/>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264673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bg>
      <p:bgPr>
        <a:blipFill>
          <a:blip r:embed="rId2">
            <a:alphaModFix amt="50000"/>
          </a:blip>
          <a:tile tx="0" ty="0" sx="100000" sy="100000" flip="none" algn="tl"/>
        </a:blip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551794C6-C098-C708-F311-8401EAC66222}"/>
              </a:ext>
            </a:extLst>
          </p:cNvPr>
          <p:cNvSpPr>
            <a:spLocks noGrp="1"/>
          </p:cNvSpPr>
          <p:nvPr>
            <p:ph type="title"/>
          </p:nvPr>
        </p:nvSpPr>
        <p:spPr>
          <a:xfrm>
            <a:off x="0" y="0"/>
            <a:ext cx="12192000" cy="1393793"/>
          </a:xfrm>
          <a:solidFill>
            <a:schemeClr val="bg1">
              <a:lumMod val="85000"/>
            </a:schemeClr>
          </a:solidFill>
        </p:spPr>
        <p:style>
          <a:lnRef idx="1">
            <a:schemeClr val="dk1"/>
          </a:lnRef>
          <a:fillRef idx="2">
            <a:schemeClr val="dk1"/>
          </a:fillRef>
          <a:effectRef idx="1">
            <a:schemeClr val="dk1"/>
          </a:effectRef>
          <a:fontRef idx="minor">
            <a:schemeClr val="dk1"/>
          </a:fontRef>
        </p:style>
        <p:txBody>
          <a:bodyPr>
            <a:noAutofit/>
          </a:bodyPr>
          <a:lstStyle/>
          <a:p>
            <a:r>
              <a:rPr lang="en-US" sz="4800" cap="none">
                <a:solidFill>
                  <a:schemeClr val="tx2">
                    <a:lumMod val="50000"/>
                  </a:schemeClr>
                </a:solidFill>
                <a:latin typeface="Baskerville Old Face" panose="02020602080505020303" pitchFamily="18" charset="0"/>
              </a:rPr>
              <a:t>                      Eligibility 			</a:t>
            </a:r>
            <a:r>
              <a:rPr lang="en-US" sz="1400" cap="none">
                <a:solidFill>
                  <a:schemeClr val="tx2">
                    <a:lumMod val="50000"/>
                  </a:schemeClr>
                </a:solidFill>
                <a:latin typeface="Baskerville Old Face" panose="02020602080505020303" pitchFamily="18" charset="0"/>
              </a:rPr>
              <a:t>RFA Section 1</a:t>
            </a:r>
            <a:br>
              <a:rPr lang="en-US" sz="1400" cap="none">
                <a:solidFill>
                  <a:schemeClr val="tx2">
                    <a:lumMod val="50000"/>
                  </a:schemeClr>
                </a:solidFill>
                <a:latin typeface="Baskerville Old Face" panose="02020602080505020303" pitchFamily="18" charset="0"/>
              </a:rPr>
            </a:br>
            <a:r>
              <a:rPr lang="en-US" sz="1400" cap="none">
                <a:solidFill>
                  <a:schemeClr val="tx2">
                    <a:lumMod val="50000"/>
                  </a:schemeClr>
                </a:solidFill>
                <a:latin typeface="Baskerville Old Face" panose="02020602080505020303" pitchFamily="18" charset="0"/>
              </a:rPr>
              <a:t>							      	     (1.3)</a:t>
            </a:r>
            <a:endParaRPr lang="en-US" sz="4800" cap="none">
              <a:solidFill>
                <a:schemeClr val="tx2">
                  <a:lumMod val="50000"/>
                </a:schemeClr>
              </a:solidFill>
              <a:latin typeface="Baskerville Old Face" panose="02020602080505020303" pitchFamily="18" charset="0"/>
            </a:endParaRPr>
          </a:p>
        </p:txBody>
      </p:sp>
      <p:sp>
        <p:nvSpPr>
          <p:cNvPr id="8" name="Text Placeholder 7">
            <a:extLst>
              <a:ext uri="{FF2B5EF4-FFF2-40B4-BE49-F238E27FC236}">
                <a16:creationId xmlns:a16="http://schemas.microsoft.com/office/drawing/2014/main" id="{CE45E373-DB82-80C4-471B-98AC35FC317E}"/>
              </a:ext>
            </a:extLst>
          </p:cNvPr>
          <p:cNvSpPr>
            <a:spLocks noGrp="1"/>
          </p:cNvSpPr>
          <p:nvPr>
            <p:ph type="body" idx="1"/>
          </p:nvPr>
        </p:nvSpPr>
        <p:spPr>
          <a:xfrm>
            <a:off x="133350" y="1393795"/>
            <a:ext cx="8705850" cy="5464205"/>
          </a:xfrm>
        </p:spPr>
        <p:txBody>
          <a:bodyPr>
            <a:normAutofit/>
          </a:bodyPr>
          <a:lstStyle/>
          <a:p>
            <a:pPr algn="l" fontAlgn="base"/>
            <a:endParaRPr lang="en-US" sz="2400" cap="none" spc="-25">
              <a:solidFill>
                <a:schemeClr val="tx2">
                  <a:lumMod val="50000"/>
                </a:schemeClr>
              </a:solidFill>
              <a:effectLst/>
              <a:latin typeface="Baskerville Old Face" panose="02020602080505020303" pitchFamily="18" charset="0"/>
              <a:ea typeface="Times New Roman" panose="02020603050405020304" pitchFamily="18" charset="0"/>
              <a:cs typeface="Times New Roman" panose="02020603050405020304" pitchFamily="18" charset="0"/>
            </a:endParaRPr>
          </a:p>
          <a:p>
            <a:pPr algn="l" rtl="0" fontAlgn="base"/>
            <a:endParaRPr lang="en-US" sz="2400" cap="none">
              <a:solidFill>
                <a:schemeClr val="tx2">
                  <a:lumMod val="50000"/>
                </a:schemeClr>
              </a:solidFill>
              <a:latin typeface="Baskerville Old Face" panose="02020602080505020303" pitchFamily="18" charset="0"/>
            </a:endParaRPr>
          </a:p>
        </p:txBody>
      </p:sp>
      <p:graphicFrame>
        <p:nvGraphicFramePr>
          <p:cNvPr id="3" name="Diagram 2">
            <a:extLst>
              <a:ext uri="{FF2B5EF4-FFF2-40B4-BE49-F238E27FC236}">
                <a16:creationId xmlns:a16="http://schemas.microsoft.com/office/drawing/2014/main" id="{7EC7515C-5C1E-4860-E232-95F1E163BA82}"/>
              </a:ext>
            </a:extLst>
          </p:cNvPr>
          <p:cNvGraphicFramePr/>
          <p:nvPr>
            <p:extLst>
              <p:ext uri="{D42A27DB-BD31-4B8C-83A1-F6EECF244321}">
                <p14:modId xmlns:p14="http://schemas.microsoft.com/office/powerpoint/2010/main" val="4162972944"/>
              </p:ext>
            </p:extLst>
          </p:nvPr>
        </p:nvGraphicFramePr>
        <p:xfrm>
          <a:off x="0" y="1393793"/>
          <a:ext cx="12192000" cy="546420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77723516"/>
      </p:ext>
    </p:extLst>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6DBAA6417E44D41816DC04A2903446C" ma:contentTypeVersion="9" ma:contentTypeDescription="Create a new document." ma:contentTypeScope="" ma:versionID="84b8c3e48334641a8292dcdb227944b6">
  <xsd:schema xmlns:xsd="http://www.w3.org/2001/XMLSchema" xmlns:xs="http://www.w3.org/2001/XMLSchema" xmlns:p="http://schemas.microsoft.com/office/2006/metadata/properties" targetNamespace="http://schemas.microsoft.com/office/2006/metadata/properties" ma:root="true" ma:fieldsID="f50a170348173e9d983c5c83352a6e0c">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4CAB847-4B9C-43C4-A45A-095096451279}"/>
</file>

<file path=customXml/itemProps2.xml><?xml version="1.0" encoding="utf-8"?>
<ds:datastoreItem xmlns:ds="http://schemas.openxmlformats.org/officeDocument/2006/customXml" ds:itemID="{E111D89C-BE5D-4F5F-B1AF-56C6E2A75A1C}"/>
</file>

<file path=customXml/itemProps3.xml><?xml version="1.0" encoding="utf-8"?>
<ds:datastoreItem xmlns:ds="http://schemas.openxmlformats.org/officeDocument/2006/customXml" ds:itemID="{DE9200D4-7A70-4CF9-9059-B1B9996974CF}"/>
</file>

<file path=docProps/app.xml><?xml version="1.0" encoding="utf-8"?>
<Properties xmlns="http://schemas.openxmlformats.org/officeDocument/2006/extended-properties" xmlns:vt="http://schemas.openxmlformats.org/officeDocument/2006/docPropsVTypes">
  <Template>TM04033925[[fn=Droplet]]</Template>
  <Application>Microsoft Office PowerPoint</Application>
  <PresentationFormat>Widescreen</PresentationFormat>
  <Slides>19</Slides>
  <Notes>0</Notes>
  <HiddenSlides>0</HiddenSlide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Droplet</vt:lpstr>
      <vt:lpstr>FY2021 – FY2022 JJDP Title II Formula Grants Request for Applications (RFA)  Pre-Application Information Session</vt:lpstr>
      <vt:lpstr>Session Overview </vt:lpstr>
      <vt:lpstr>welcome</vt:lpstr>
      <vt:lpstr>Housekeeping </vt:lpstr>
      <vt:lpstr>Youth Development Oregon Mission, Vision, &amp; Values </vt:lpstr>
      <vt:lpstr>Youth Development Oregon Background</vt:lpstr>
      <vt:lpstr>Title II Formula Grants</vt:lpstr>
      <vt:lpstr>       Eligibility and        Scope of Activities</vt:lpstr>
      <vt:lpstr>                      Eligibility    RFA Section 1                    (1.3)</vt:lpstr>
      <vt:lpstr>                      Scope of Activities             RFA Section 2.4</vt:lpstr>
      <vt:lpstr>RFA 1.4 Schedule </vt:lpstr>
      <vt:lpstr>                      Evaluation             RFA Section 4</vt:lpstr>
      <vt:lpstr>Scoring of Applications from Federally  Recognized Tribes     RFA Section 4                  (4.5)</vt:lpstr>
      <vt:lpstr>  Ranking of Applicants    RFA Section 4                     (4.4)</vt:lpstr>
      <vt:lpstr>How to Apply</vt:lpstr>
      <vt:lpstr>“SM Apply” Application Web Portal  </vt:lpstr>
      <vt:lpstr>4 Tasks in SM Apply + Submit</vt:lpstr>
      <vt:lpstr>Final RFA Tip(s)</vt:lpstr>
      <vt:lpstr>      This concludes our presentation.           Thank you for joining us!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FY2021 – FY2022 JJDP Title II Formula Grants Request for Applications (RFA)  Pre-Application Information Session</dc:title>
  <dc:creator>WHITE Lawrence</dc:creator>
  <cp:revision>1</cp:revision>
  <dcterms:created xsi:type="dcterms:W3CDTF">2024-06-07T15:49:43Z</dcterms:created>
  <dcterms:modified xsi:type="dcterms:W3CDTF">2024-06-10T21:23:06Z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730ea53-6f5e-4160-81a5-992a9105450a_Enabled">
    <vt:lpwstr>true</vt:lpwstr>
  </property>
  <property fmtid="{D5CDD505-2E9C-101B-9397-08002B2CF9AE}" pid="3" name="MSIP_Label_7730ea53-6f5e-4160-81a5-992a9105450a_SetDate">
    <vt:lpwstr>2024-06-07T21:17:28Z</vt:lpwstr>
  </property>
  <property fmtid="{D5CDD505-2E9C-101B-9397-08002B2CF9AE}" pid="4" name="MSIP_Label_7730ea53-6f5e-4160-81a5-992a9105450a_Method">
    <vt:lpwstr>Standard</vt:lpwstr>
  </property>
  <property fmtid="{D5CDD505-2E9C-101B-9397-08002B2CF9AE}" pid="5" name="MSIP_Label_7730ea53-6f5e-4160-81a5-992a9105450a_Name">
    <vt:lpwstr>Level 2 - Limited (Items)</vt:lpwstr>
  </property>
  <property fmtid="{D5CDD505-2E9C-101B-9397-08002B2CF9AE}" pid="6" name="MSIP_Label_7730ea53-6f5e-4160-81a5-992a9105450a_SiteId">
    <vt:lpwstr>b4f51418-b269-49a2-935a-fa54bf584fc8</vt:lpwstr>
  </property>
  <property fmtid="{D5CDD505-2E9C-101B-9397-08002B2CF9AE}" pid="7" name="MSIP_Label_7730ea53-6f5e-4160-81a5-992a9105450a_ActionId">
    <vt:lpwstr>3220adb5-734d-42f1-82f2-8a11014612d7</vt:lpwstr>
  </property>
  <property fmtid="{D5CDD505-2E9C-101B-9397-08002B2CF9AE}" pid="8" name="MSIP_Label_7730ea53-6f5e-4160-81a5-992a9105450a_ContentBits">
    <vt:lpwstr>0</vt:lpwstr>
  </property>
  <property fmtid="{D5CDD505-2E9C-101B-9397-08002B2CF9AE}" pid="9" name="ContentTypeId">
    <vt:lpwstr>0x01010076DBAA6417E44D41816DC04A2903446C</vt:lpwstr>
  </property>
</Properties>
</file>