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1" r:id="rId2"/>
    <p:sldId id="347" r:id="rId3"/>
    <p:sldId id="361" r:id="rId4"/>
    <p:sldId id="354" r:id="rId5"/>
    <p:sldId id="346" r:id="rId6"/>
    <p:sldId id="349" r:id="rId7"/>
    <p:sldId id="355" r:id="rId8"/>
    <p:sldId id="356" r:id="rId9"/>
    <p:sldId id="359" r:id="rId10"/>
    <p:sldId id="362" r:id="rId11"/>
    <p:sldId id="360" r:id="rId12"/>
    <p:sldId id="340" r:id="rId13"/>
    <p:sldId id="350" r:id="rId14"/>
    <p:sldId id="352" r:id="rId15"/>
    <p:sldId id="351" r:id="rId16"/>
    <p:sldId id="353" r:id="rId17"/>
    <p:sldId id="357" r:id="rId18"/>
    <p:sldId id="358" r:id="rId19"/>
    <p:sldId id="348" r:id="rId20"/>
    <p:sldId id="364" r:id="rId21"/>
    <p:sldId id="365" r:id="rId22"/>
    <p:sldId id="363"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854B58-CD2A-4970-AEE4-FC834BEC8D3F}">
          <p14:sldIdLst>
            <p14:sldId id="281"/>
            <p14:sldId id="347"/>
            <p14:sldId id="361"/>
            <p14:sldId id="354"/>
            <p14:sldId id="346"/>
            <p14:sldId id="349"/>
            <p14:sldId id="355"/>
            <p14:sldId id="356"/>
            <p14:sldId id="359"/>
            <p14:sldId id="362"/>
            <p14:sldId id="360"/>
            <p14:sldId id="340"/>
            <p14:sldId id="350"/>
            <p14:sldId id="352"/>
            <p14:sldId id="351"/>
            <p14:sldId id="353"/>
            <p14:sldId id="357"/>
            <p14:sldId id="358"/>
            <p14:sldId id="348"/>
            <p14:sldId id="364"/>
            <p14:sldId id="365"/>
            <p14:sldId id="3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5BF"/>
    <a:srgbClr val="00BAF2"/>
    <a:srgbClr val="FFF4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C48A0-EB4F-4769-A248-BECF72DD4757}" v="3" dt="2023-05-31T19:46:40.080"/>
    <p1510:client id="{D6029AC4-DAB0-3C69-9284-5BB66EC755D0}" v="4" dt="2023-05-31T18:45:22.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DA1B2D1-D604-49DA-B8C5-E79E9D4896DE}" type="datetimeFigureOut">
              <a:rPr lang="en-US" smtClean="0"/>
              <a:t>6/28/2023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CFD93F7-115A-45DC-8CB5-7E0B76FF1A97}" type="slidenum">
              <a:rPr lang="en-US" smtClean="0"/>
              <a:t>‹#›</a:t>
            </a:fld>
            <a:endParaRPr lang="en-US"/>
          </a:p>
        </p:txBody>
      </p:sp>
    </p:spTree>
    <p:extLst>
      <p:ext uri="{BB962C8B-B14F-4D97-AF65-F5344CB8AC3E}">
        <p14:creationId xmlns:p14="http://schemas.microsoft.com/office/powerpoint/2010/main" val="106931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a:t>
            </a:fld>
            <a:endParaRPr lang="en-US"/>
          </a:p>
        </p:txBody>
      </p:sp>
    </p:spTree>
    <p:extLst>
      <p:ext uri="{BB962C8B-B14F-4D97-AF65-F5344CB8AC3E}">
        <p14:creationId xmlns:p14="http://schemas.microsoft.com/office/powerpoint/2010/main" val="444286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10</a:t>
            </a:fld>
            <a:endParaRPr lang="en-US"/>
          </a:p>
        </p:txBody>
      </p:sp>
    </p:spTree>
    <p:extLst>
      <p:ext uri="{BB962C8B-B14F-4D97-AF65-F5344CB8AC3E}">
        <p14:creationId xmlns:p14="http://schemas.microsoft.com/office/powerpoint/2010/main" val="3218165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11</a:t>
            </a:fld>
            <a:endParaRPr lang="en-US"/>
          </a:p>
        </p:txBody>
      </p:sp>
    </p:spTree>
    <p:extLst>
      <p:ext uri="{BB962C8B-B14F-4D97-AF65-F5344CB8AC3E}">
        <p14:creationId xmlns:p14="http://schemas.microsoft.com/office/powerpoint/2010/main" val="342278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12</a:t>
            </a:fld>
            <a:endParaRPr lang="en-US"/>
          </a:p>
        </p:txBody>
      </p:sp>
    </p:spTree>
    <p:extLst>
      <p:ext uri="{BB962C8B-B14F-4D97-AF65-F5344CB8AC3E}">
        <p14:creationId xmlns:p14="http://schemas.microsoft.com/office/powerpoint/2010/main" val="259846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13</a:t>
            </a:fld>
            <a:endParaRPr lang="en-US"/>
          </a:p>
        </p:txBody>
      </p:sp>
    </p:spTree>
    <p:extLst>
      <p:ext uri="{BB962C8B-B14F-4D97-AF65-F5344CB8AC3E}">
        <p14:creationId xmlns:p14="http://schemas.microsoft.com/office/powerpoint/2010/main" val="3848534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14</a:t>
            </a:fld>
            <a:endParaRPr lang="en-US"/>
          </a:p>
        </p:txBody>
      </p:sp>
    </p:spTree>
    <p:extLst>
      <p:ext uri="{BB962C8B-B14F-4D97-AF65-F5344CB8AC3E}">
        <p14:creationId xmlns:p14="http://schemas.microsoft.com/office/powerpoint/2010/main" val="4062030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15</a:t>
            </a:fld>
            <a:endParaRPr lang="en-US"/>
          </a:p>
        </p:txBody>
      </p:sp>
    </p:spTree>
    <p:extLst>
      <p:ext uri="{BB962C8B-B14F-4D97-AF65-F5344CB8AC3E}">
        <p14:creationId xmlns:p14="http://schemas.microsoft.com/office/powerpoint/2010/main" val="370718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16</a:t>
            </a:fld>
            <a:endParaRPr lang="en-US"/>
          </a:p>
        </p:txBody>
      </p:sp>
    </p:spTree>
    <p:extLst>
      <p:ext uri="{BB962C8B-B14F-4D97-AF65-F5344CB8AC3E}">
        <p14:creationId xmlns:p14="http://schemas.microsoft.com/office/powerpoint/2010/main" val="3009837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17</a:t>
            </a:fld>
            <a:endParaRPr lang="en-US"/>
          </a:p>
        </p:txBody>
      </p:sp>
    </p:spTree>
    <p:extLst>
      <p:ext uri="{BB962C8B-B14F-4D97-AF65-F5344CB8AC3E}">
        <p14:creationId xmlns:p14="http://schemas.microsoft.com/office/powerpoint/2010/main" val="2186408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18</a:t>
            </a:fld>
            <a:endParaRPr lang="en-US"/>
          </a:p>
        </p:txBody>
      </p:sp>
    </p:spTree>
    <p:extLst>
      <p:ext uri="{BB962C8B-B14F-4D97-AF65-F5344CB8AC3E}">
        <p14:creationId xmlns:p14="http://schemas.microsoft.com/office/powerpoint/2010/main" val="3357082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19</a:t>
            </a:fld>
            <a:endParaRPr lang="en-US"/>
          </a:p>
        </p:txBody>
      </p:sp>
    </p:spTree>
    <p:extLst>
      <p:ext uri="{BB962C8B-B14F-4D97-AF65-F5344CB8AC3E}">
        <p14:creationId xmlns:p14="http://schemas.microsoft.com/office/powerpoint/2010/main" val="105767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2</a:t>
            </a:fld>
            <a:endParaRPr lang="en-US"/>
          </a:p>
        </p:txBody>
      </p:sp>
    </p:spTree>
    <p:extLst>
      <p:ext uri="{BB962C8B-B14F-4D97-AF65-F5344CB8AC3E}">
        <p14:creationId xmlns:p14="http://schemas.microsoft.com/office/powerpoint/2010/main" val="1754981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20</a:t>
            </a:fld>
            <a:endParaRPr lang="en-US"/>
          </a:p>
        </p:txBody>
      </p:sp>
    </p:spTree>
    <p:extLst>
      <p:ext uri="{BB962C8B-B14F-4D97-AF65-F5344CB8AC3E}">
        <p14:creationId xmlns:p14="http://schemas.microsoft.com/office/powerpoint/2010/main" val="1273368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21</a:t>
            </a:fld>
            <a:endParaRPr lang="en-US"/>
          </a:p>
        </p:txBody>
      </p:sp>
    </p:spTree>
    <p:extLst>
      <p:ext uri="{BB962C8B-B14F-4D97-AF65-F5344CB8AC3E}">
        <p14:creationId xmlns:p14="http://schemas.microsoft.com/office/powerpoint/2010/main" val="2673215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22</a:t>
            </a:fld>
            <a:endParaRPr lang="en-US"/>
          </a:p>
        </p:txBody>
      </p:sp>
    </p:spTree>
    <p:extLst>
      <p:ext uri="{BB962C8B-B14F-4D97-AF65-F5344CB8AC3E}">
        <p14:creationId xmlns:p14="http://schemas.microsoft.com/office/powerpoint/2010/main" val="106230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3</a:t>
            </a:fld>
            <a:endParaRPr lang="en-US"/>
          </a:p>
        </p:txBody>
      </p:sp>
    </p:spTree>
    <p:extLst>
      <p:ext uri="{BB962C8B-B14F-4D97-AF65-F5344CB8AC3E}">
        <p14:creationId xmlns:p14="http://schemas.microsoft.com/office/powerpoint/2010/main" val="35599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4</a:t>
            </a:fld>
            <a:endParaRPr lang="en-US"/>
          </a:p>
        </p:txBody>
      </p:sp>
    </p:spTree>
    <p:extLst>
      <p:ext uri="{BB962C8B-B14F-4D97-AF65-F5344CB8AC3E}">
        <p14:creationId xmlns:p14="http://schemas.microsoft.com/office/powerpoint/2010/main" val="387569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5</a:t>
            </a:fld>
            <a:endParaRPr lang="en-US"/>
          </a:p>
        </p:txBody>
      </p:sp>
    </p:spTree>
    <p:extLst>
      <p:ext uri="{BB962C8B-B14F-4D97-AF65-F5344CB8AC3E}">
        <p14:creationId xmlns:p14="http://schemas.microsoft.com/office/powerpoint/2010/main" val="390395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6</a:t>
            </a:fld>
            <a:endParaRPr lang="en-US"/>
          </a:p>
        </p:txBody>
      </p:sp>
    </p:spTree>
    <p:extLst>
      <p:ext uri="{BB962C8B-B14F-4D97-AF65-F5344CB8AC3E}">
        <p14:creationId xmlns:p14="http://schemas.microsoft.com/office/powerpoint/2010/main" val="1675606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7</a:t>
            </a:fld>
            <a:endParaRPr lang="en-US"/>
          </a:p>
        </p:txBody>
      </p:sp>
    </p:spTree>
    <p:extLst>
      <p:ext uri="{BB962C8B-B14F-4D97-AF65-F5344CB8AC3E}">
        <p14:creationId xmlns:p14="http://schemas.microsoft.com/office/powerpoint/2010/main" val="269681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8</a:t>
            </a:fld>
            <a:endParaRPr lang="en-US"/>
          </a:p>
        </p:txBody>
      </p:sp>
    </p:spTree>
    <p:extLst>
      <p:ext uri="{BB962C8B-B14F-4D97-AF65-F5344CB8AC3E}">
        <p14:creationId xmlns:p14="http://schemas.microsoft.com/office/powerpoint/2010/main" val="988925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93F7-115A-45DC-8CB5-7E0B76FF1A97}" type="slidenum">
              <a:rPr lang="en-US" smtClean="0"/>
              <a:t>9</a:t>
            </a:fld>
            <a:endParaRPr lang="en-US"/>
          </a:p>
        </p:txBody>
      </p:sp>
    </p:spTree>
    <p:extLst>
      <p:ext uri="{BB962C8B-B14F-4D97-AF65-F5344CB8AC3E}">
        <p14:creationId xmlns:p14="http://schemas.microsoft.com/office/powerpoint/2010/main" val="372180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2E77-2F72-567B-A141-922945982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F72A4-8557-712C-48D9-4C6D21AD44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096556-4FF3-3A34-E9F5-93FCEC224593}"/>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5" name="Footer Placeholder 4">
            <a:extLst>
              <a:ext uri="{FF2B5EF4-FFF2-40B4-BE49-F238E27FC236}">
                <a16:creationId xmlns:a16="http://schemas.microsoft.com/office/drawing/2014/main" id="{B1D095B3-433A-F841-0C82-F73EC905F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2C0DE-F2DD-DED5-C372-1F879AA7B8FC}"/>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317093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CE6B3-2B6B-0042-51A9-1CBF88137D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B0C679-837B-1C57-EE8F-87A9870D19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42502-95E1-741D-C6EF-2E3E96FFC7ED}"/>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5" name="Footer Placeholder 4">
            <a:extLst>
              <a:ext uri="{FF2B5EF4-FFF2-40B4-BE49-F238E27FC236}">
                <a16:creationId xmlns:a16="http://schemas.microsoft.com/office/drawing/2014/main" id="{C9753D5B-EE7F-0F62-07FE-2E89074E4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C09E7-C158-A898-89A4-79AD34DFE705}"/>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43058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D53B79-EE2C-18F1-7F82-C5D83C6D21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F8A7B-1D78-88B1-1471-B9A6173439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8B1D0-61EF-9E68-9537-187482BF9AC0}"/>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5" name="Footer Placeholder 4">
            <a:extLst>
              <a:ext uri="{FF2B5EF4-FFF2-40B4-BE49-F238E27FC236}">
                <a16:creationId xmlns:a16="http://schemas.microsoft.com/office/drawing/2014/main" id="{C00478F5-7BBB-DA32-EF46-92257650D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FB6C0-0ACD-4D05-CE04-FA11209F641C}"/>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323503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AC5B-5A55-1F10-A560-7F7D26910E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47B39-ACBB-D71D-0CDE-75D98F2B8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029B0-D889-82F7-4C7C-2FB7F3321526}"/>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5" name="Footer Placeholder 4">
            <a:extLst>
              <a:ext uri="{FF2B5EF4-FFF2-40B4-BE49-F238E27FC236}">
                <a16:creationId xmlns:a16="http://schemas.microsoft.com/office/drawing/2014/main" id="{FA145361-648D-2711-E0D7-CBE5B581E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1D174-F4B4-C8CD-8D67-69E01AE857B2}"/>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37444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BD9E-DC30-29AB-0A2E-82BE610504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296415-712E-F76D-175D-6FB22C4E25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4D869A-213B-96D8-666F-A0C0112E22D0}"/>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5" name="Footer Placeholder 4">
            <a:extLst>
              <a:ext uri="{FF2B5EF4-FFF2-40B4-BE49-F238E27FC236}">
                <a16:creationId xmlns:a16="http://schemas.microsoft.com/office/drawing/2014/main" id="{44ACEEAA-343D-249E-27F9-96C216718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01673-871B-3049-00E9-971655012247}"/>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10560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1A0D-E9E6-EF2D-D006-204DD080B3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591774-640D-7D3B-218C-804CD3081E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455C68-E704-05E5-A22C-5090D81985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95613D-D774-CB11-D650-A3BFC15261D7}"/>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6" name="Footer Placeholder 5">
            <a:extLst>
              <a:ext uri="{FF2B5EF4-FFF2-40B4-BE49-F238E27FC236}">
                <a16:creationId xmlns:a16="http://schemas.microsoft.com/office/drawing/2014/main" id="{419E5019-49CC-7BF1-726C-901DEA136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4276E-5CFE-4165-5F94-CDF7C844E212}"/>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977194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8C0E0-D34E-C8A9-B72E-2D55556A37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1BA0EB-620D-4C67-069E-7836F1418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534A34-083F-51F1-2EEB-7F4F52AB43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4AD70-DE14-0A4C-B062-BA2F2A307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2E5BE-D932-7B0E-8DF8-5BEC29DC6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B4F835-716F-3E3D-BFBF-FF04BD8154E4}"/>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8" name="Footer Placeholder 7">
            <a:extLst>
              <a:ext uri="{FF2B5EF4-FFF2-40B4-BE49-F238E27FC236}">
                <a16:creationId xmlns:a16="http://schemas.microsoft.com/office/drawing/2014/main" id="{32521931-1332-CF3E-E52B-CCECC788C3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95041-283E-F833-43C4-E372F9C59E87}"/>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168347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44A9-C1A0-548F-EF6A-E301147EB1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F2C990-ECFC-BB52-33B2-2942BB87C863}"/>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4" name="Footer Placeholder 3">
            <a:extLst>
              <a:ext uri="{FF2B5EF4-FFF2-40B4-BE49-F238E27FC236}">
                <a16:creationId xmlns:a16="http://schemas.microsoft.com/office/drawing/2014/main" id="{DBCE7B11-FB56-EB08-024A-1B111ABEF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2E6028-77BA-DD30-C2A6-441ED82B67F4}"/>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33493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00A0D-1DD1-2A44-FC19-9B9FEA3B151D}"/>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3" name="Footer Placeholder 2">
            <a:extLst>
              <a:ext uri="{FF2B5EF4-FFF2-40B4-BE49-F238E27FC236}">
                <a16:creationId xmlns:a16="http://schemas.microsoft.com/office/drawing/2014/main" id="{C849E50B-C716-B8AB-3D47-DC4358DB5C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20E508-2603-A734-F259-D0F1B764241F}"/>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54101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2EDF-5767-991E-A9B6-56F470C2B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DF8C5-659C-92CE-FBEC-FA84518ED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A013A-F137-04B1-399B-587E07E15D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019AA8-9EB2-8111-7EC6-D4B4FC5A0EC5}"/>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6" name="Footer Placeholder 5">
            <a:extLst>
              <a:ext uri="{FF2B5EF4-FFF2-40B4-BE49-F238E27FC236}">
                <a16:creationId xmlns:a16="http://schemas.microsoft.com/office/drawing/2014/main" id="{736ABD04-F165-639A-9E18-1326B95E5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DD22A-FEAC-02D6-E120-6AC9ECBAFB56}"/>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56595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A9C9-4E5F-7660-F699-E3ABD0671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672DE4-FE86-905B-1AC2-F48B6BE676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6B6A2B-1EBF-B4E0-DF32-9F6DC2ABA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13A98-BC40-02EE-B321-7FE1BF454867}"/>
              </a:ext>
            </a:extLst>
          </p:cNvPr>
          <p:cNvSpPr>
            <a:spLocks noGrp="1"/>
          </p:cNvSpPr>
          <p:nvPr>
            <p:ph type="dt" sz="half" idx="10"/>
          </p:nvPr>
        </p:nvSpPr>
        <p:spPr/>
        <p:txBody>
          <a:bodyPr/>
          <a:lstStyle/>
          <a:p>
            <a:fld id="{5093674E-F215-4E53-911C-0718791CF2D8}" type="datetimeFigureOut">
              <a:rPr lang="en-US" smtClean="0"/>
              <a:t>6/28/2023</a:t>
            </a:fld>
            <a:endParaRPr lang="en-US"/>
          </a:p>
        </p:txBody>
      </p:sp>
      <p:sp>
        <p:nvSpPr>
          <p:cNvPr id="6" name="Footer Placeholder 5">
            <a:extLst>
              <a:ext uri="{FF2B5EF4-FFF2-40B4-BE49-F238E27FC236}">
                <a16:creationId xmlns:a16="http://schemas.microsoft.com/office/drawing/2014/main" id="{950ADD8D-D6FA-AF8D-9F08-F17BD9617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EFAAF-6B6A-4B42-E42B-2A6865F3635E}"/>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64259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32222-BB8C-5943-E973-FD12A3F771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CFC997-CB87-6A4A-5528-54A8B2176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44087-E3E0-C740-4BE9-E4AE70C99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3674E-F215-4E53-911C-0718791CF2D8}" type="datetimeFigureOut">
              <a:rPr lang="en-US" smtClean="0"/>
              <a:t>6/28/2023</a:t>
            </a:fld>
            <a:endParaRPr lang="en-US"/>
          </a:p>
        </p:txBody>
      </p:sp>
      <p:sp>
        <p:nvSpPr>
          <p:cNvPr id="5" name="Footer Placeholder 4">
            <a:extLst>
              <a:ext uri="{FF2B5EF4-FFF2-40B4-BE49-F238E27FC236}">
                <a16:creationId xmlns:a16="http://schemas.microsoft.com/office/drawing/2014/main" id="{AA9F7276-E48B-2C3A-45EA-5A6C637E0E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7BE7A3-B7BA-C694-5CF9-417E7CAB4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84B5C-11E1-44B3-B35C-009EDF65DE98}" type="slidenum">
              <a:rPr lang="en-US" smtClean="0"/>
              <a:t>‹#›</a:t>
            </a:fld>
            <a:endParaRPr lang="en-US"/>
          </a:p>
        </p:txBody>
      </p:sp>
    </p:spTree>
    <p:extLst>
      <p:ext uri="{BB962C8B-B14F-4D97-AF65-F5344CB8AC3E}">
        <p14:creationId xmlns:p14="http://schemas.microsoft.com/office/powerpoint/2010/main" val="2860320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0BCDCE7-03A4-438B-9B4A-0F5E37C4C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77" y="456020"/>
            <a:ext cx="6737282" cy="6032228"/>
          </a:xfrm>
          <a:custGeom>
            <a:avLst/>
            <a:gdLst>
              <a:gd name="connsiteX0" fmla="*/ 3069307 w 6737282"/>
              <a:gd name="connsiteY0" fmla="*/ 4550727 h 6032228"/>
              <a:gd name="connsiteX1" fmla="*/ 3741218 w 6737282"/>
              <a:gd name="connsiteY1" fmla="*/ 4550727 h 6032228"/>
              <a:gd name="connsiteX2" fmla="*/ 3772850 w 6737282"/>
              <a:gd name="connsiteY2" fmla="*/ 4554928 h 6032228"/>
              <a:gd name="connsiteX3" fmla="*/ 3794605 w 6737282"/>
              <a:gd name="connsiteY3" fmla="*/ 4564050 h 6032228"/>
              <a:gd name="connsiteX4" fmla="*/ 3781310 w 6737282"/>
              <a:gd name="connsiteY4" fmla="*/ 4587045 h 6032228"/>
              <a:gd name="connsiteX5" fmla="*/ 3310252 w 6737282"/>
              <a:gd name="connsiteY5" fmla="*/ 5401750 h 6032228"/>
              <a:gd name="connsiteX6" fmla="*/ 3029607 w 6737282"/>
              <a:gd name="connsiteY6" fmla="*/ 5564857 h 6032228"/>
              <a:gd name="connsiteX7" fmla="*/ 2804017 w 6737282"/>
              <a:gd name="connsiteY7" fmla="*/ 5564857 h 6032228"/>
              <a:gd name="connsiteX8" fmla="*/ 2777701 w 6737282"/>
              <a:gd name="connsiteY8" fmla="*/ 5564857 h 6032228"/>
              <a:gd name="connsiteX9" fmla="*/ 2752589 w 6737282"/>
              <a:gd name="connsiteY9" fmla="*/ 5521614 h 6032228"/>
              <a:gd name="connsiteX10" fmla="*/ 2629590 w 6737282"/>
              <a:gd name="connsiteY10" fmla="*/ 5309799 h 6032228"/>
              <a:gd name="connsiteX11" fmla="*/ 2629590 w 6737282"/>
              <a:gd name="connsiteY11" fmla="*/ 5191240 h 6032228"/>
              <a:gd name="connsiteX12" fmla="*/ 2966272 w 6737282"/>
              <a:gd name="connsiteY12" fmla="*/ 4611452 h 6032228"/>
              <a:gd name="connsiteX13" fmla="*/ 3069307 w 6737282"/>
              <a:gd name="connsiteY13" fmla="*/ 4550727 h 6032228"/>
              <a:gd name="connsiteX14" fmla="*/ 1224899 w 6737282"/>
              <a:gd name="connsiteY14" fmla="*/ 1805663 h 6032228"/>
              <a:gd name="connsiteX15" fmla="*/ 3029607 w 6737282"/>
              <a:gd name="connsiteY15" fmla="*/ 1805663 h 6032228"/>
              <a:gd name="connsiteX16" fmla="*/ 3310252 w 6737282"/>
              <a:gd name="connsiteY16" fmla="*/ 1968768 h 6032228"/>
              <a:gd name="connsiteX17" fmla="*/ 4210657 w 6737282"/>
              <a:gd name="connsiteY17" fmla="*/ 3526038 h 6032228"/>
              <a:gd name="connsiteX18" fmla="*/ 4210657 w 6737282"/>
              <a:gd name="connsiteY18" fmla="*/ 3844482 h 6032228"/>
              <a:gd name="connsiteX19" fmla="*/ 3876331 w 6737282"/>
              <a:gd name="connsiteY19" fmla="*/ 4422707 h 6032228"/>
              <a:gd name="connsiteX20" fmla="*/ 3848154 w 6737282"/>
              <a:gd name="connsiteY20" fmla="*/ 4471437 h 6032228"/>
              <a:gd name="connsiteX21" fmla="*/ 3849146 w 6737282"/>
              <a:gd name="connsiteY21" fmla="*/ 4471853 h 6032228"/>
              <a:gd name="connsiteX22" fmla="*/ 3898870 w 6737282"/>
              <a:gd name="connsiteY22" fmla="*/ 4522003 h 6032228"/>
              <a:gd name="connsiteX23" fmla="*/ 4277006 w 6737282"/>
              <a:gd name="connsiteY23" fmla="*/ 5175999 h 6032228"/>
              <a:gd name="connsiteX24" fmla="*/ 4277006 w 6737282"/>
              <a:gd name="connsiteY24" fmla="*/ 5309735 h 6032228"/>
              <a:gd name="connsiteX25" fmla="*/ 3898870 w 6737282"/>
              <a:gd name="connsiteY25" fmla="*/ 5963729 h 6032228"/>
              <a:gd name="connsiteX26" fmla="*/ 3781007 w 6737282"/>
              <a:gd name="connsiteY26" fmla="*/ 6032228 h 6032228"/>
              <a:gd name="connsiteX27" fmla="*/ 3023096 w 6737282"/>
              <a:gd name="connsiteY27" fmla="*/ 6032228 h 6032228"/>
              <a:gd name="connsiteX28" fmla="*/ 2906872 w 6737282"/>
              <a:gd name="connsiteY28" fmla="*/ 5963729 h 6032228"/>
              <a:gd name="connsiteX29" fmla="*/ 2703170 w 6737282"/>
              <a:gd name="connsiteY29" fmla="*/ 5612942 h 6032228"/>
              <a:gd name="connsiteX30" fmla="*/ 2680159 w 6737282"/>
              <a:gd name="connsiteY30" fmla="*/ 5573313 h 6032228"/>
              <a:gd name="connsiteX31" fmla="*/ 2698265 w 6737282"/>
              <a:gd name="connsiteY31" fmla="*/ 5573313 h 6032228"/>
              <a:gd name="connsiteX32" fmla="*/ 2783846 w 6737282"/>
              <a:gd name="connsiteY32" fmla="*/ 5573313 h 6032228"/>
              <a:gd name="connsiteX33" fmla="*/ 2821023 w 6737282"/>
              <a:gd name="connsiteY33" fmla="*/ 5637336 h 6032228"/>
              <a:gd name="connsiteX34" fmla="*/ 2963060 w 6737282"/>
              <a:gd name="connsiteY34" fmla="*/ 5881934 h 6032228"/>
              <a:gd name="connsiteX35" fmla="*/ 3066097 w 6737282"/>
              <a:gd name="connsiteY35" fmla="*/ 5942660 h 6032228"/>
              <a:gd name="connsiteX36" fmla="*/ 3738008 w 6737282"/>
              <a:gd name="connsiteY36" fmla="*/ 5942660 h 6032228"/>
              <a:gd name="connsiteX37" fmla="*/ 3842494 w 6737282"/>
              <a:gd name="connsiteY37" fmla="*/ 5881934 h 6032228"/>
              <a:gd name="connsiteX38" fmla="*/ 4177724 w 6737282"/>
              <a:gd name="connsiteY38" fmla="*/ 5302148 h 6032228"/>
              <a:gd name="connsiteX39" fmla="*/ 4177724 w 6737282"/>
              <a:gd name="connsiteY39" fmla="*/ 5183586 h 6032228"/>
              <a:gd name="connsiteX40" fmla="*/ 3842494 w 6737282"/>
              <a:gd name="connsiteY40" fmla="*/ 4603800 h 6032228"/>
              <a:gd name="connsiteX41" fmla="*/ 3798414 w 6737282"/>
              <a:gd name="connsiteY41" fmla="*/ 4559340 h 6032228"/>
              <a:gd name="connsiteX42" fmla="*/ 3793313 w 6737282"/>
              <a:gd name="connsiteY42" fmla="*/ 4557203 h 6032228"/>
              <a:gd name="connsiteX43" fmla="*/ 3820657 w 6737282"/>
              <a:gd name="connsiteY43" fmla="*/ 4509913 h 6032228"/>
              <a:gd name="connsiteX44" fmla="*/ 3840991 w 6737282"/>
              <a:gd name="connsiteY44" fmla="*/ 4474742 h 6032228"/>
              <a:gd name="connsiteX45" fmla="*/ 3819900 w 6737282"/>
              <a:gd name="connsiteY45" fmla="*/ 4465898 h 6032228"/>
              <a:gd name="connsiteX46" fmla="*/ 3784219 w 6737282"/>
              <a:gd name="connsiteY46" fmla="*/ 4461158 h 6032228"/>
              <a:gd name="connsiteX47" fmla="*/ 3026307 w 6737282"/>
              <a:gd name="connsiteY47" fmla="*/ 4461158 h 6032228"/>
              <a:gd name="connsiteX48" fmla="*/ 2910084 w 6737282"/>
              <a:gd name="connsiteY48" fmla="*/ 4529655 h 6032228"/>
              <a:gd name="connsiteX49" fmla="*/ 2530310 w 6737282"/>
              <a:gd name="connsiteY49" fmla="*/ 5183651 h 6032228"/>
              <a:gd name="connsiteX50" fmla="*/ 2530310 w 6737282"/>
              <a:gd name="connsiteY50" fmla="*/ 5317387 h 6032228"/>
              <a:gd name="connsiteX51" fmla="*/ 2655664 w 6737282"/>
              <a:gd name="connsiteY51" fmla="*/ 5533256 h 6032228"/>
              <a:gd name="connsiteX52" fmla="*/ 2674015 w 6737282"/>
              <a:gd name="connsiteY52" fmla="*/ 5564857 h 6032228"/>
              <a:gd name="connsiteX53" fmla="*/ 2589005 w 6737282"/>
              <a:gd name="connsiteY53" fmla="*/ 5564857 h 6032228"/>
              <a:gd name="connsiteX54" fmla="*/ 1224899 w 6737282"/>
              <a:gd name="connsiteY54" fmla="*/ 5564857 h 6032228"/>
              <a:gd name="connsiteX55" fmla="*/ 948151 w 6737282"/>
              <a:gd name="connsiteY55" fmla="*/ 5401750 h 6032228"/>
              <a:gd name="connsiteX56" fmla="*/ 43851 w 6737282"/>
              <a:gd name="connsiteY56" fmla="*/ 3844482 h 6032228"/>
              <a:gd name="connsiteX57" fmla="*/ 43851 w 6737282"/>
              <a:gd name="connsiteY57" fmla="*/ 3526038 h 6032228"/>
              <a:gd name="connsiteX58" fmla="*/ 948151 w 6737282"/>
              <a:gd name="connsiteY58" fmla="*/ 1968768 h 6032228"/>
              <a:gd name="connsiteX59" fmla="*/ 1224899 w 6737282"/>
              <a:gd name="connsiteY59" fmla="*/ 1805663 h 6032228"/>
              <a:gd name="connsiteX60" fmla="*/ 4371720 w 6737282"/>
              <a:gd name="connsiteY60" fmla="*/ 257854 h 6032228"/>
              <a:gd name="connsiteX61" fmla="*/ 5796146 w 6737282"/>
              <a:gd name="connsiteY61" fmla="*/ 257854 h 6032228"/>
              <a:gd name="connsiteX62" fmla="*/ 5999634 w 6737282"/>
              <a:gd name="connsiteY62" fmla="*/ 374270 h 6032228"/>
              <a:gd name="connsiteX63" fmla="*/ 6711846 w 6737282"/>
              <a:gd name="connsiteY63" fmla="*/ 1628971 h 6032228"/>
              <a:gd name="connsiteX64" fmla="*/ 6711846 w 6737282"/>
              <a:gd name="connsiteY64" fmla="*/ 1870427 h 6032228"/>
              <a:gd name="connsiteX65" fmla="*/ 5999634 w 6737282"/>
              <a:gd name="connsiteY65" fmla="*/ 3125126 h 6032228"/>
              <a:gd name="connsiteX66" fmla="*/ 5796146 w 6737282"/>
              <a:gd name="connsiteY66" fmla="*/ 3241542 h 6032228"/>
              <a:gd name="connsiteX67" fmla="*/ 4371720 w 6737282"/>
              <a:gd name="connsiteY67" fmla="*/ 3241542 h 6032228"/>
              <a:gd name="connsiteX68" fmla="*/ 4168233 w 6737282"/>
              <a:gd name="connsiteY68" fmla="*/ 3125126 h 6032228"/>
              <a:gd name="connsiteX69" fmla="*/ 3456020 w 6737282"/>
              <a:gd name="connsiteY69" fmla="*/ 1870427 h 6032228"/>
              <a:gd name="connsiteX70" fmla="*/ 3456020 w 6737282"/>
              <a:gd name="connsiteY70" fmla="*/ 1628971 h 6032228"/>
              <a:gd name="connsiteX71" fmla="*/ 4168233 w 6737282"/>
              <a:gd name="connsiteY71" fmla="*/ 374270 h 6032228"/>
              <a:gd name="connsiteX72" fmla="*/ 4371720 w 6737282"/>
              <a:gd name="connsiteY72" fmla="*/ 257854 h 6032228"/>
              <a:gd name="connsiteX73" fmla="*/ 2350132 w 6737282"/>
              <a:gd name="connsiteY73" fmla="*/ 0 h 6032228"/>
              <a:gd name="connsiteX74" fmla="*/ 3150522 w 6737282"/>
              <a:gd name="connsiteY74" fmla="*/ 0 h 6032228"/>
              <a:gd name="connsiteX75" fmla="*/ 3264863 w 6737282"/>
              <a:gd name="connsiteY75" fmla="*/ 65415 h 6032228"/>
              <a:gd name="connsiteX76" fmla="*/ 3665057 w 6737282"/>
              <a:gd name="connsiteY76" fmla="*/ 770436 h 6032228"/>
              <a:gd name="connsiteX77" fmla="*/ 3665057 w 6737282"/>
              <a:gd name="connsiteY77" fmla="*/ 906111 h 6032228"/>
              <a:gd name="connsiteX78" fmla="*/ 3264863 w 6737282"/>
              <a:gd name="connsiteY78" fmla="*/ 1611131 h 6032228"/>
              <a:gd name="connsiteX79" fmla="*/ 3150522 w 6737282"/>
              <a:gd name="connsiteY79" fmla="*/ 1676547 h 6032228"/>
              <a:gd name="connsiteX80" fmla="*/ 2350132 w 6737282"/>
              <a:gd name="connsiteY80" fmla="*/ 1676547 h 6032228"/>
              <a:gd name="connsiteX81" fmla="*/ 2235791 w 6737282"/>
              <a:gd name="connsiteY81" fmla="*/ 1611131 h 6032228"/>
              <a:gd name="connsiteX82" fmla="*/ 1835596 w 6737282"/>
              <a:gd name="connsiteY82" fmla="*/ 906111 h 6032228"/>
              <a:gd name="connsiteX83" fmla="*/ 1835596 w 6737282"/>
              <a:gd name="connsiteY83" fmla="*/ 770436 h 6032228"/>
              <a:gd name="connsiteX84" fmla="*/ 2235791 w 6737282"/>
              <a:gd name="connsiteY84" fmla="*/ 65415 h 6032228"/>
              <a:gd name="connsiteX85" fmla="*/ 2350132 w 6737282"/>
              <a:gd name="connsiteY85" fmla="*/ 0 h 603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2" h="6032228">
                <a:moveTo>
                  <a:pt x="3069307" y="4550727"/>
                </a:moveTo>
                <a:cubicBezTo>
                  <a:pt x="3069307" y="4550727"/>
                  <a:pt x="3069307" y="4550727"/>
                  <a:pt x="3741218" y="4550727"/>
                </a:cubicBezTo>
                <a:cubicBezTo>
                  <a:pt x="3752102" y="4550727"/>
                  <a:pt x="3762715" y="4552172"/>
                  <a:pt x="3772850" y="4554928"/>
                </a:cubicBezTo>
                <a:lnTo>
                  <a:pt x="3794605" y="4564050"/>
                </a:lnTo>
                <a:lnTo>
                  <a:pt x="3781310" y="4587045"/>
                </a:lnTo>
                <a:cubicBezTo>
                  <a:pt x="3661093" y="4794962"/>
                  <a:pt x="3507216" y="5061097"/>
                  <a:pt x="3310252" y="5401750"/>
                </a:cubicBezTo>
                <a:cubicBezTo>
                  <a:pt x="3251786" y="5502720"/>
                  <a:pt x="3146542" y="5564857"/>
                  <a:pt x="3029607" y="5564857"/>
                </a:cubicBezTo>
                <a:cubicBezTo>
                  <a:pt x="3029607" y="5564857"/>
                  <a:pt x="3029607" y="5564857"/>
                  <a:pt x="2804017" y="5564857"/>
                </a:cubicBezTo>
                <a:lnTo>
                  <a:pt x="2777701" y="5564857"/>
                </a:lnTo>
                <a:lnTo>
                  <a:pt x="2752589" y="5521614"/>
                </a:lnTo>
                <a:cubicBezTo>
                  <a:pt x="2717623" y="5461398"/>
                  <a:pt x="2676936" y="5391332"/>
                  <a:pt x="2629590" y="5309799"/>
                </a:cubicBezTo>
                <a:cubicBezTo>
                  <a:pt x="2607824" y="5273652"/>
                  <a:pt x="2607824" y="5227386"/>
                  <a:pt x="2629590" y="5191240"/>
                </a:cubicBezTo>
                <a:cubicBezTo>
                  <a:pt x="2629590" y="5191240"/>
                  <a:pt x="2629590" y="5191240"/>
                  <a:pt x="2966272" y="4611452"/>
                </a:cubicBezTo>
                <a:cubicBezTo>
                  <a:pt x="2986590" y="4573861"/>
                  <a:pt x="3027221" y="4550727"/>
                  <a:pt x="3069307" y="4550727"/>
                </a:cubicBezTo>
                <a:close/>
                <a:moveTo>
                  <a:pt x="1224899" y="1805663"/>
                </a:moveTo>
                <a:cubicBezTo>
                  <a:pt x="1224899" y="1805663"/>
                  <a:pt x="1224899" y="1805663"/>
                  <a:pt x="3029607" y="1805663"/>
                </a:cubicBezTo>
                <a:cubicBezTo>
                  <a:pt x="3146542" y="1805663"/>
                  <a:pt x="3251786" y="1867798"/>
                  <a:pt x="3310252" y="1968768"/>
                </a:cubicBezTo>
                <a:cubicBezTo>
                  <a:pt x="3310252" y="1968768"/>
                  <a:pt x="3310252" y="1968768"/>
                  <a:pt x="4210657" y="3526038"/>
                </a:cubicBezTo>
                <a:cubicBezTo>
                  <a:pt x="4269126" y="3623125"/>
                  <a:pt x="4269126" y="3747395"/>
                  <a:pt x="4210657" y="3844482"/>
                </a:cubicBezTo>
                <a:cubicBezTo>
                  <a:pt x="4210657" y="3844482"/>
                  <a:pt x="4210657" y="3844482"/>
                  <a:pt x="3876331" y="4422707"/>
                </a:cubicBezTo>
                <a:lnTo>
                  <a:pt x="3848154" y="4471437"/>
                </a:lnTo>
                <a:lnTo>
                  <a:pt x="3849146" y="4471853"/>
                </a:lnTo>
                <a:cubicBezTo>
                  <a:pt x="3869404" y="4483677"/>
                  <a:pt x="3886591" y="4500801"/>
                  <a:pt x="3898870" y="4522003"/>
                </a:cubicBezTo>
                <a:cubicBezTo>
                  <a:pt x="3898870" y="4522003"/>
                  <a:pt x="3898870" y="4522003"/>
                  <a:pt x="4277006" y="5175999"/>
                </a:cubicBezTo>
                <a:cubicBezTo>
                  <a:pt x="4301561" y="5216772"/>
                  <a:pt x="4301561" y="5268961"/>
                  <a:pt x="4277006" y="5309735"/>
                </a:cubicBezTo>
                <a:cubicBezTo>
                  <a:pt x="4277006" y="5309735"/>
                  <a:pt x="4277006" y="5309735"/>
                  <a:pt x="3898870" y="5963729"/>
                </a:cubicBezTo>
                <a:cubicBezTo>
                  <a:pt x="3874314" y="6006133"/>
                  <a:pt x="3830116" y="6032228"/>
                  <a:pt x="3781007" y="6032228"/>
                </a:cubicBezTo>
                <a:cubicBezTo>
                  <a:pt x="3781007" y="6032228"/>
                  <a:pt x="3781007" y="6032228"/>
                  <a:pt x="3023096" y="6032228"/>
                </a:cubicBezTo>
                <a:cubicBezTo>
                  <a:pt x="2975623" y="6032228"/>
                  <a:pt x="2929790" y="6006133"/>
                  <a:pt x="2906872" y="5963729"/>
                </a:cubicBezTo>
                <a:cubicBezTo>
                  <a:pt x="2906872" y="5963729"/>
                  <a:pt x="2906872" y="5963729"/>
                  <a:pt x="2703170" y="5612942"/>
                </a:cubicBezTo>
                <a:lnTo>
                  <a:pt x="2680159" y="5573313"/>
                </a:lnTo>
                <a:lnTo>
                  <a:pt x="2698265" y="5573313"/>
                </a:lnTo>
                <a:lnTo>
                  <a:pt x="2783846" y="5573313"/>
                </a:lnTo>
                <a:lnTo>
                  <a:pt x="2821023" y="5637336"/>
                </a:lnTo>
                <a:cubicBezTo>
                  <a:pt x="2963060" y="5881934"/>
                  <a:pt x="2963060" y="5881934"/>
                  <a:pt x="2963060" y="5881934"/>
                </a:cubicBezTo>
                <a:cubicBezTo>
                  <a:pt x="2983378" y="5919525"/>
                  <a:pt x="3024012" y="5942660"/>
                  <a:pt x="3066097" y="5942660"/>
                </a:cubicBezTo>
                <a:cubicBezTo>
                  <a:pt x="3738008" y="5942660"/>
                  <a:pt x="3738008" y="5942660"/>
                  <a:pt x="3738008" y="5942660"/>
                </a:cubicBezTo>
                <a:cubicBezTo>
                  <a:pt x="3781543" y="5942660"/>
                  <a:pt x="3820726" y="5919525"/>
                  <a:pt x="3842494" y="5881934"/>
                </a:cubicBezTo>
                <a:cubicBezTo>
                  <a:pt x="4177724" y="5302148"/>
                  <a:pt x="4177724" y="5302148"/>
                  <a:pt x="4177724" y="5302148"/>
                </a:cubicBezTo>
                <a:cubicBezTo>
                  <a:pt x="4199492" y="5266000"/>
                  <a:pt x="4199492" y="5219733"/>
                  <a:pt x="4177724" y="5183586"/>
                </a:cubicBezTo>
                <a:cubicBezTo>
                  <a:pt x="3842494" y="4603800"/>
                  <a:pt x="3842494" y="4603800"/>
                  <a:pt x="3842494" y="4603800"/>
                </a:cubicBezTo>
                <a:cubicBezTo>
                  <a:pt x="3831610" y="4585003"/>
                  <a:pt x="3816372" y="4569821"/>
                  <a:pt x="3798414" y="4559340"/>
                </a:cubicBezTo>
                <a:lnTo>
                  <a:pt x="3793313" y="4557203"/>
                </a:lnTo>
                <a:lnTo>
                  <a:pt x="3820657" y="4509913"/>
                </a:lnTo>
                <a:lnTo>
                  <a:pt x="3840991" y="4474742"/>
                </a:lnTo>
                <a:lnTo>
                  <a:pt x="3819900" y="4465898"/>
                </a:lnTo>
                <a:cubicBezTo>
                  <a:pt x="3808466" y="4462788"/>
                  <a:pt x="3796496" y="4461158"/>
                  <a:pt x="3784219" y="4461158"/>
                </a:cubicBezTo>
                <a:cubicBezTo>
                  <a:pt x="3026307" y="4461158"/>
                  <a:pt x="3026307" y="4461158"/>
                  <a:pt x="3026307" y="4461158"/>
                </a:cubicBezTo>
                <a:cubicBezTo>
                  <a:pt x="2978836" y="4461158"/>
                  <a:pt x="2933001" y="4487252"/>
                  <a:pt x="2910084" y="4529655"/>
                </a:cubicBezTo>
                <a:cubicBezTo>
                  <a:pt x="2530310" y="5183651"/>
                  <a:pt x="2530310" y="5183651"/>
                  <a:pt x="2530310" y="5183651"/>
                </a:cubicBezTo>
                <a:cubicBezTo>
                  <a:pt x="2505754" y="5224424"/>
                  <a:pt x="2505754" y="5276613"/>
                  <a:pt x="2530310" y="5317387"/>
                </a:cubicBezTo>
                <a:cubicBezTo>
                  <a:pt x="2577781" y="5399135"/>
                  <a:pt x="2619318" y="5470667"/>
                  <a:pt x="2655664" y="5533256"/>
                </a:cubicBezTo>
                <a:lnTo>
                  <a:pt x="2674015" y="5564857"/>
                </a:lnTo>
                <a:lnTo>
                  <a:pt x="2589005" y="5564857"/>
                </a:lnTo>
                <a:cubicBezTo>
                  <a:pt x="2324644" y="5564857"/>
                  <a:pt x="1901666" y="5564857"/>
                  <a:pt x="1224899" y="5564857"/>
                </a:cubicBezTo>
                <a:cubicBezTo>
                  <a:pt x="1111863" y="5564857"/>
                  <a:pt x="1002722" y="5502720"/>
                  <a:pt x="948151" y="5401750"/>
                </a:cubicBezTo>
                <a:cubicBezTo>
                  <a:pt x="948151" y="5401750"/>
                  <a:pt x="948151" y="5401750"/>
                  <a:pt x="43851" y="3844482"/>
                </a:cubicBezTo>
                <a:cubicBezTo>
                  <a:pt x="-14618" y="3747395"/>
                  <a:pt x="-14618" y="3623125"/>
                  <a:pt x="43851" y="3526038"/>
                </a:cubicBezTo>
                <a:cubicBezTo>
                  <a:pt x="43851" y="3526038"/>
                  <a:pt x="43851" y="3526038"/>
                  <a:pt x="948151" y="1968768"/>
                </a:cubicBezTo>
                <a:cubicBezTo>
                  <a:pt x="1002722" y="1867798"/>
                  <a:pt x="1111863" y="1805663"/>
                  <a:pt x="1224899" y="1805663"/>
                </a:cubicBezTo>
                <a:close/>
                <a:moveTo>
                  <a:pt x="4371720" y="257854"/>
                </a:moveTo>
                <a:cubicBezTo>
                  <a:pt x="5796146" y="257854"/>
                  <a:pt x="5796146" y="257854"/>
                  <a:pt x="5796146" y="257854"/>
                </a:cubicBezTo>
                <a:cubicBezTo>
                  <a:pt x="5868214" y="257854"/>
                  <a:pt x="5961481" y="309594"/>
                  <a:pt x="5999634" y="374270"/>
                </a:cubicBezTo>
                <a:cubicBezTo>
                  <a:pt x="6711846" y="1628971"/>
                  <a:pt x="6711846" y="1628971"/>
                  <a:pt x="6711846" y="1628971"/>
                </a:cubicBezTo>
                <a:cubicBezTo>
                  <a:pt x="6745761" y="1697958"/>
                  <a:pt x="6745761" y="1801438"/>
                  <a:pt x="6711846" y="1870427"/>
                </a:cubicBezTo>
                <a:cubicBezTo>
                  <a:pt x="5999634" y="3125126"/>
                  <a:pt x="5999634" y="3125126"/>
                  <a:pt x="5999634" y="3125126"/>
                </a:cubicBezTo>
                <a:cubicBezTo>
                  <a:pt x="5961481" y="3189803"/>
                  <a:pt x="5868214" y="3241542"/>
                  <a:pt x="5796146" y="3241542"/>
                </a:cubicBezTo>
                <a:lnTo>
                  <a:pt x="4371720" y="3241542"/>
                </a:lnTo>
                <a:cubicBezTo>
                  <a:pt x="4295413" y="3241542"/>
                  <a:pt x="4202148" y="3189803"/>
                  <a:pt x="4168233" y="3125126"/>
                </a:cubicBezTo>
                <a:cubicBezTo>
                  <a:pt x="3456020" y="1870427"/>
                  <a:pt x="3456020" y="1870427"/>
                  <a:pt x="3456020" y="1870427"/>
                </a:cubicBezTo>
                <a:cubicBezTo>
                  <a:pt x="3417865" y="1801438"/>
                  <a:pt x="3417865" y="1697958"/>
                  <a:pt x="3456020" y="1628971"/>
                </a:cubicBezTo>
                <a:cubicBezTo>
                  <a:pt x="4168233" y="374270"/>
                  <a:pt x="4168233" y="374270"/>
                  <a:pt x="4168233" y="374270"/>
                </a:cubicBezTo>
                <a:cubicBezTo>
                  <a:pt x="4202148" y="309594"/>
                  <a:pt x="4295413" y="257854"/>
                  <a:pt x="4371720" y="257854"/>
                </a:cubicBezTo>
                <a:close/>
                <a:moveTo>
                  <a:pt x="2350132" y="0"/>
                </a:moveTo>
                <a:cubicBezTo>
                  <a:pt x="3150522" y="0"/>
                  <a:pt x="3150522" y="0"/>
                  <a:pt x="3150522" y="0"/>
                </a:cubicBezTo>
                <a:cubicBezTo>
                  <a:pt x="3191018" y="0"/>
                  <a:pt x="3243425" y="29073"/>
                  <a:pt x="3264863" y="65415"/>
                </a:cubicBezTo>
                <a:cubicBezTo>
                  <a:pt x="3665057" y="770436"/>
                  <a:pt x="3665057" y="770436"/>
                  <a:pt x="3665057" y="770436"/>
                </a:cubicBezTo>
                <a:cubicBezTo>
                  <a:pt x="3684115" y="809200"/>
                  <a:pt x="3684115" y="867346"/>
                  <a:pt x="3665057" y="906111"/>
                </a:cubicBezTo>
                <a:cubicBezTo>
                  <a:pt x="3264863" y="1611131"/>
                  <a:pt x="3264863" y="1611131"/>
                  <a:pt x="3264863" y="1611131"/>
                </a:cubicBezTo>
                <a:cubicBezTo>
                  <a:pt x="3243425" y="1647474"/>
                  <a:pt x="3191018" y="1676547"/>
                  <a:pt x="3150522" y="1676547"/>
                </a:cubicBezTo>
                <a:lnTo>
                  <a:pt x="2350132" y="1676547"/>
                </a:lnTo>
                <a:cubicBezTo>
                  <a:pt x="2307254" y="1676547"/>
                  <a:pt x="2254848" y="1647474"/>
                  <a:pt x="2235791" y="1611131"/>
                </a:cubicBezTo>
                <a:cubicBezTo>
                  <a:pt x="1835596" y="906111"/>
                  <a:pt x="1835596" y="906111"/>
                  <a:pt x="1835596" y="906111"/>
                </a:cubicBezTo>
                <a:cubicBezTo>
                  <a:pt x="1814157" y="867346"/>
                  <a:pt x="1814157" y="809200"/>
                  <a:pt x="1835596" y="770436"/>
                </a:cubicBezTo>
                <a:cubicBezTo>
                  <a:pt x="2235791" y="65415"/>
                  <a:pt x="2235791" y="65415"/>
                  <a:pt x="2235791" y="65415"/>
                </a:cubicBezTo>
                <a:cubicBezTo>
                  <a:pt x="2254848" y="29073"/>
                  <a:pt x="2307254" y="0"/>
                  <a:pt x="2350132"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8D4F4E-DAA3-1963-8329-73FD7D487962}"/>
              </a:ext>
            </a:extLst>
          </p:cNvPr>
          <p:cNvSpPr>
            <a:spLocks noGrp="1"/>
          </p:cNvSpPr>
          <p:nvPr>
            <p:ph type="ctrTitle"/>
          </p:nvPr>
        </p:nvSpPr>
        <p:spPr>
          <a:xfrm>
            <a:off x="3800475" y="3777673"/>
            <a:ext cx="8001000" cy="2249053"/>
          </a:xfrm>
        </p:spPr>
        <p:txBody>
          <a:bodyPr anchor="t">
            <a:noAutofit/>
          </a:bodyPr>
          <a:lstStyle/>
          <a:p>
            <a:pPr algn="r"/>
            <a:r>
              <a:rPr lang="en-US" sz="2800" b="1"/>
              <a:t>Grassy Mountain Technical Review Team (TRT) Meeting</a:t>
            </a:r>
            <a:br>
              <a:rPr lang="en-US" sz="2800"/>
            </a:br>
            <a:r>
              <a:rPr lang="en-US" sz="2400"/>
              <a:t>Oregon Depart of Geology and Mineral Industries</a:t>
            </a:r>
            <a:br>
              <a:rPr lang="en-US" sz="2800"/>
            </a:br>
            <a:r>
              <a:rPr lang="en-US" sz="1800"/>
              <a:t>June 01, 2023</a:t>
            </a:r>
            <a:br>
              <a:rPr lang="en-US" sz="2800"/>
            </a:br>
            <a:br>
              <a:rPr lang="en-US" sz="2800"/>
            </a:br>
            <a:r>
              <a:rPr lang="en-US" sz="1800"/>
              <a:t>Dayne Doucet</a:t>
            </a:r>
            <a:br>
              <a:rPr lang="en-US" sz="2800"/>
            </a:br>
            <a:r>
              <a:rPr lang="en-US" sz="1800"/>
              <a:t>Consolidated Mining Permit Lead</a:t>
            </a:r>
            <a:br>
              <a:rPr lang="en-US" sz="2800"/>
            </a:br>
            <a:endParaRPr lang="en-US" sz="2800"/>
          </a:p>
        </p:txBody>
      </p:sp>
      <p:pic>
        <p:nvPicPr>
          <p:cNvPr id="4" name="Picture 3" descr="A picture containing text, sign&#10;&#10;Description automatically generated">
            <a:extLst>
              <a:ext uri="{FF2B5EF4-FFF2-40B4-BE49-F238E27FC236}">
                <a16:creationId xmlns:a16="http://schemas.microsoft.com/office/drawing/2014/main" id="{633012A6-ED62-6A3E-A859-FB69D582D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694" y="2934031"/>
            <a:ext cx="2581539" cy="2433099"/>
          </a:xfrm>
          <a:prstGeom prst="rect">
            <a:avLst/>
          </a:prstGeom>
        </p:spPr>
      </p:pic>
      <p:pic>
        <p:nvPicPr>
          <p:cNvPr id="5" name="Picture 4">
            <a:extLst>
              <a:ext uri="{FF2B5EF4-FFF2-40B4-BE49-F238E27FC236}">
                <a16:creationId xmlns:a16="http://schemas.microsoft.com/office/drawing/2014/main" id="{00A54F0A-3173-C943-F4A8-EA15DC3D84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23910" y="1190476"/>
            <a:ext cx="2029058" cy="2027991"/>
          </a:xfrm>
          <a:prstGeom prst="rect">
            <a:avLst/>
          </a:prstGeom>
        </p:spPr>
      </p:pic>
      <p:pic>
        <p:nvPicPr>
          <p:cNvPr id="7" name="Picture 6">
            <a:extLst>
              <a:ext uri="{FF2B5EF4-FFF2-40B4-BE49-F238E27FC236}">
                <a16:creationId xmlns:a16="http://schemas.microsoft.com/office/drawing/2014/main" id="{ECAC3CF9-55DA-A50D-8083-D3556D4A76AE}"/>
              </a:ext>
            </a:extLst>
          </p:cNvPr>
          <p:cNvPicPr>
            <a:picLocks noChangeAspect="1"/>
          </p:cNvPicPr>
          <p:nvPr/>
        </p:nvPicPr>
        <p:blipFill rotWithShape="1">
          <a:blip r:embed="rId5"/>
          <a:srcRect t="4487" b="81257"/>
          <a:stretch/>
        </p:blipFill>
        <p:spPr>
          <a:xfrm>
            <a:off x="0" y="0"/>
            <a:ext cx="12192000" cy="346843"/>
          </a:xfrm>
          <a:prstGeom prst="rect">
            <a:avLst/>
          </a:prstGeom>
        </p:spPr>
      </p:pic>
      <p:pic>
        <p:nvPicPr>
          <p:cNvPr id="15" name="Picture 14">
            <a:extLst>
              <a:ext uri="{FF2B5EF4-FFF2-40B4-BE49-F238E27FC236}">
                <a16:creationId xmlns:a16="http://schemas.microsoft.com/office/drawing/2014/main" id="{C6ECAB2A-2175-3BC7-C531-6CA2C02309F5}"/>
              </a:ext>
            </a:extLst>
          </p:cNvPr>
          <p:cNvPicPr>
            <a:picLocks noChangeAspect="1"/>
          </p:cNvPicPr>
          <p:nvPr/>
        </p:nvPicPr>
        <p:blipFill rotWithShape="1">
          <a:blip r:embed="rId6"/>
          <a:srcRect l="-58" r="108" b="95348"/>
          <a:stretch/>
        </p:blipFill>
        <p:spPr>
          <a:xfrm>
            <a:off x="-7088" y="0"/>
            <a:ext cx="12198273" cy="346843"/>
          </a:xfrm>
          <a:prstGeom prst="rect">
            <a:avLst/>
          </a:prstGeom>
        </p:spPr>
      </p:pic>
      <p:pic>
        <p:nvPicPr>
          <p:cNvPr id="16" name="Picture 15">
            <a:extLst>
              <a:ext uri="{FF2B5EF4-FFF2-40B4-BE49-F238E27FC236}">
                <a16:creationId xmlns:a16="http://schemas.microsoft.com/office/drawing/2014/main" id="{E92B8B9C-198E-C998-A9AC-E444A84A149A}"/>
              </a:ext>
            </a:extLst>
          </p:cNvPr>
          <p:cNvPicPr>
            <a:picLocks noChangeAspect="1"/>
          </p:cNvPicPr>
          <p:nvPr/>
        </p:nvPicPr>
        <p:blipFill rotWithShape="1">
          <a:blip r:embed="rId7"/>
          <a:srcRect b="95501"/>
          <a:stretch/>
        </p:blipFill>
        <p:spPr>
          <a:xfrm>
            <a:off x="-1" y="0"/>
            <a:ext cx="12197643" cy="346843"/>
          </a:xfrm>
          <a:prstGeom prst="rect">
            <a:avLst/>
          </a:prstGeom>
        </p:spPr>
      </p:pic>
      <p:pic>
        <p:nvPicPr>
          <p:cNvPr id="17" name="Picture 16">
            <a:extLst>
              <a:ext uri="{FF2B5EF4-FFF2-40B4-BE49-F238E27FC236}">
                <a16:creationId xmlns:a16="http://schemas.microsoft.com/office/drawing/2014/main" id="{CD12F1E1-16DE-4494-1E3C-C7DE5A72A3DA}"/>
              </a:ext>
            </a:extLst>
          </p:cNvPr>
          <p:cNvPicPr>
            <a:picLocks noChangeAspect="1"/>
          </p:cNvPicPr>
          <p:nvPr/>
        </p:nvPicPr>
        <p:blipFill rotWithShape="1">
          <a:blip r:embed="rId8"/>
          <a:srcRect b="95340"/>
          <a:stretch/>
        </p:blipFill>
        <p:spPr>
          <a:xfrm>
            <a:off x="-1" y="-10"/>
            <a:ext cx="12200686" cy="346844"/>
          </a:xfrm>
          <a:prstGeom prst="rect">
            <a:avLst/>
          </a:prstGeom>
        </p:spPr>
      </p:pic>
    </p:spTree>
    <p:extLst>
      <p:ext uri="{BB962C8B-B14F-4D97-AF65-F5344CB8AC3E}">
        <p14:creationId xmlns:p14="http://schemas.microsoft.com/office/powerpoint/2010/main" val="201430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pic>
        <p:nvPicPr>
          <p:cNvPr id="7" name="Content Placeholder 6">
            <a:extLst>
              <a:ext uri="{FF2B5EF4-FFF2-40B4-BE49-F238E27FC236}">
                <a16:creationId xmlns:a16="http://schemas.microsoft.com/office/drawing/2014/main" id="{DB8B9EF5-A2A7-10A1-49E8-08AA0D9B9508}"/>
              </a:ext>
            </a:extLst>
          </p:cNvPr>
          <p:cNvPicPr>
            <a:picLocks noGrp="1" noChangeAspect="1"/>
          </p:cNvPicPr>
          <p:nvPr>
            <p:ph idx="1"/>
          </p:nvPr>
        </p:nvPicPr>
        <p:blipFill>
          <a:blip r:embed="rId5"/>
          <a:stretch>
            <a:fillRect/>
          </a:stretch>
        </p:blipFill>
        <p:spPr>
          <a:xfrm>
            <a:off x="3659711" y="477838"/>
            <a:ext cx="4872578" cy="6380162"/>
          </a:xfrm>
        </p:spPr>
      </p:pic>
    </p:spTree>
    <p:extLst>
      <p:ext uri="{BB962C8B-B14F-4D97-AF65-F5344CB8AC3E}">
        <p14:creationId xmlns:p14="http://schemas.microsoft.com/office/powerpoint/2010/main" val="287997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dirty="0">
                <a:latin typeface="Arial" panose="020B0604020202020204" pitchFamily="34" charset="0"/>
                <a:cs typeface="Arial" panose="020B0604020202020204" pitchFamily="34" charset="0"/>
              </a:rPr>
              <a:t>Future Plans / Alternatives Analysis</a:t>
            </a:r>
            <a:endParaRPr lang="en-US" sz="24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3200" dirty="0"/>
              <a:t>Applicant does not intend to convert the underground mine operation into an open pit scenario (nor would it be approved to </a:t>
            </a:r>
            <a:r>
              <a:rPr lang="en-US" sz="3200"/>
              <a:t>do so as </a:t>
            </a:r>
            <a:r>
              <a:rPr lang="en-US" sz="3200" dirty="0"/>
              <a:t>part of the existing consolidated permit application).</a:t>
            </a:r>
          </a:p>
          <a:p>
            <a:r>
              <a:rPr lang="en-US" sz="3200" dirty="0"/>
              <a:t>No other gold mining projects are currently proposed or anticipated.</a:t>
            </a:r>
          </a:p>
          <a:p>
            <a:r>
              <a:rPr lang="en-US" sz="3200" dirty="0"/>
              <a:t>An additional Alternatives Analysis will be performed as part of the Environmental Evaluation.</a:t>
            </a:r>
          </a:p>
          <a:p>
            <a:endParaRPr lang="en-US" sz="3200" dirty="0"/>
          </a:p>
        </p:txBody>
      </p:sp>
    </p:spTree>
    <p:extLst>
      <p:ext uri="{BB962C8B-B14F-4D97-AF65-F5344CB8AC3E}">
        <p14:creationId xmlns:p14="http://schemas.microsoft.com/office/powerpoint/2010/main" val="2633880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Environmental Evaluation (EE)</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fontScale="92500" lnSpcReduction="20000"/>
          </a:bodyPr>
          <a:lstStyle/>
          <a:p>
            <a:r>
              <a:rPr lang="en-US" sz="3200"/>
              <a:t>(1) The purpose of an environmental evaluation shall be to address specific impacts of a mining operation in order to allow affected agencies to make decisions on whether to issue or deny a permit and develop permit conditions. </a:t>
            </a:r>
          </a:p>
          <a:p>
            <a:r>
              <a:rPr lang="en-US" sz="3200"/>
              <a:t>It shall provide full and fair discussion of significant environmental impacts and shall inform decision makers and the public of reasonable alternatives that would avoid or minimize adverse impacts and/or enhance the quality of the human and natural environment. </a:t>
            </a:r>
          </a:p>
          <a:p>
            <a:r>
              <a:rPr lang="en-US" sz="3200"/>
              <a:t>An environmental evaluation shall focus on significant environmental issues and alternatives.</a:t>
            </a:r>
          </a:p>
        </p:txBody>
      </p:sp>
    </p:spTree>
    <p:extLst>
      <p:ext uri="{BB962C8B-B14F-4D97-AF65-F5344CB8AC3E}">
        <p14:creationId xmlns:p14="http://schemas.microsoft.com/office/powerpoint/2010/main" val="1755226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Environmental Evaluation (EE)</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3200"/>
              <a:t>(3) The Department shall direct staff or hire a third party contractor to prepare an environmental evaluation. </a:t>
            </a:r>
          </a:p>
          <a:p>
            <a:r>
              <a:rPr lang="en-US" sz="3200"/>
              <a:t>The applicant shall pay costs of hiring a third party contractor. </a:t>
            </a:r>
          </a:p>
          <a:p>
            <a:r>
              <a:rPr lang="en-US" sz="3200"/>
              <a:t>The scope of the environmental evaluation shall be determined by the technical review team following consultation with the project coordinating committee.</a:t>
            </a:r>
          </a:p>
          <a:p>
            <a:pPr marL="0" indent="0">
              <a:buNone/>
            </a:pPr>
            <a:endParaRPr lang="en-US" sz="3200">
              <a:solidFill>
                <a:srgbClr val="FFF45F"/>
              </a:solidFill>
            </a:endParaRPr>
          </a:p>
        </p:txBody>
      </p:sp>
    </p:spTree>
    <p:extLst>
      <p:ext uri="{BB962C8B-B14F-4D97-AF65-F5344CB8AC3E}">
        <p14:creationId xmlns:p14="http://schemas.microsoft.com/office/powerpoint/2010/main" val="4071242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Environmental Evaluation (EE)</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3200"/>
              <a:t>The initial scope was shared with the Project Coordinating Committee (PCC) and TRT in 2018</a:t>
            </a:r>
          </a:p>
          <a:p>
            <a:r>
              <a:rPr lang="en-US" sz="3200"/>
              <a:t>The scope was shared with the TRT again in 2022</a:t>
            </a:r>
          </a:p>
          <a:p>
            <a:r>
              <a:rPr lang="en-US" sz="3200"/>
              <a:t>The TRT scope was modified based on comments from the TRT and finalized earlier this year.</a:t>
            </a:r>
          </a:p>
          <a:p>
            <a:pPr marL="0" indent="0">
              <a:buNone/>
            </a:pPr>
            <a:endParaRPr lang="en-US" sz="3200">
              <a:solidFill>
                <a:srgbClr val="FFF45F"/>
              </a:solidFill>
            </a:endParaRPr>
          </a:p>
        </p:txBody>
      </p:sp>
    </p:spTree>
    <p:extLst>
      <p:ext uri="{BB962C8B-B14F-4D97-AF65-F5344CB8AC3E}">
        <p14:creationId xmlns:p14="http://schemas.microsoft.com/office/powerpoint/2010/main" val="262000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Environmental Evaluation (EE)</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3200"/>
              <a:t>(4) An environmental evaluation shall be completed by Department staff or a third party contractor at least 60 days before the issuance of any draft permits. </a:t>
            </a:r>
          </a:p>
          <a:p>
            <a:r>
              <a:rPr lang="en-US" sz="3200"/>
              <a:t>Upon receipt of a complete environmental evaluation, the Department shall provide public notice in accordance with OAR 632-037-0030 stating that the environmental evaluation is complete and receive written comments for a period of 14 calendar days after the notice is given.</a:t>
            </a:r>
          </a:p>
        </p:txBody>
      </p:sp>
    </p:spTree>
    <p:extLst>
      <p:ext uri="{BB962C8B-B14F-4D97-AF65-F5344CB8AC3E}">
        <p14:creationId xmlns:p14="http://schemas.microsoft.com/office/powerpoint/2010/main" val="2493083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Environmental Evaluation (EE)</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pPr marL="0" indent="0">
              <a:buNone/>
            </a:pPr>
            <a:r>
              <a:rPr lang="en-US" sz="3200"/>
              <a:t>(5) A complete environmental evaluation shall include the following sections:</a:t>
            </a:r>
          </a:p>
          <a:p>
            <a:pPr marL="0" indent="0">
              <a:buNone/>
            </a:pPr>
            <a:r>
              <a:rPr lang="en-US" sz="3200"/>
              <a:t>(a) Impact Analysis;</a:t>
            </a:r>
          </a:p>
          <a:p>
            <a:pPr marL="0" indent="0">
              <a:buNone/>
            </a:pPr>
            <a:r>
              <a:rPr lang="en-US" sz="3200"/>
              <a:t>(b) Cumulative Impact Analysis;</a:t>
            </a:r>
          </a:p>
          <a:p>
            <a:pPr marL="0" indent="0">
              <a:buNone/>
            </a:pPr>
            <a:r>
              <a:rPr lang="en-US" sz="3200"/>
              <a:t>(c) Alternatives Analyses.</a:t>
            </a:r>
          </a:p>
        </p:txBody>
      </p:sp>
    </p:spTree>
    <p:extLst>
      <p:ext uri="{BB962C8B-B14F-4D97-AF65-F5344CB8AC3E}">
        <p14:creationId xmlns:p14="http://schemas.microsoft.com/office/powerpoint/2010/main" val="426441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Alternatives Analysis</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632-037-0085(8)</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fontScale="92500" lnSpcReduction="20000"/>
          </a:bodyPr>
          <a:lstStyle/>
          <a:p>
            <a:pPr marL="0" indent="0" algn="l">
              <a:buNone/>
            </a:pPr>
            <a:r>
              <a:rPr lang="en-US" sz="2000" b="0" i="0">
                <a:solidFill>
                  <a:srgbClr val="333333"/>
                </a:solidFill>
                <a:effectLst/>
                <a:latin typeface="Lato" panose="020F0502020204030203" pitchFamily="34" charset="0"/>
              </a:rPr>
              <a:t>a) An alternatives analysis shall include a review and analysis of the following:</a:t>
            </a:r>
          </a:p>
          <a:p>
            <a:pPr marL="0" indent="0" algn="l">
              <a:buNone/>
            </a:pPr>
            <a:r>
              <a:rPr lang="en-US" sz="2000" b="0" i="0">
                <a:solidFill>
                  <a:srgbClr val="333333"/>
                </a:solidFill>
                <a:effectLst/>
                <a:latin typeface="Lato" panose="020F0502020204030203" pitchFamily="34" charset="0"/>
              </a:rPr>
              <a:t>(A) All alternatives analyzed by the applicant or applicant's contractor in accordance with OAR 632-037-0045(6); and</a:t>
            </a:r>
          </a:p>
          <a:p>
            <a:pPr marL="0" indent="0" algn="l">
              <a:buNone/>
            </a:pPr>
            <a:r>
              <a:rPr lang="en-US" sz="2000" b="0" i="0">
                <a:solidFill>
                  <a:srgbClr val="333333"/>
                </a:solidFill>
                <a:effectLst/>
                <a:latin typeface="Lato" panose="020F0502020204030203" pitchFamily="34" charset="0"/>
              </a:rPr>
              <a:t>(B) Any reasonable alternatives identified by the technical review team to ensure that all alternatives within the authority of each permitting or cooperating agency are reviewed and analyzed. The alternatives identified by the technical review team may include, but not be limited to, the following:</a:t>
            </a:r>
          </a:p>
          <a:p>
            <a:pPr marL="0" indent="0" algn="l">
              <a:buNone/>
            </a:pPr>
            <a:r>
              <a:rPr lang="en-US" sz="2000" b="0" i="0">
                <a:solidFill>
                  <a:srgbClr val="333333"/>
                </a:solidFill>
                <a:effectLst/>
                <a:latin typeface="Lato" panose="020F0502020204030203" pitchFamily="34" charset="0"/>
              </a:rPr>
              <a:t>(i) Alternative locations for mine facilities, including heap leach pads, roads, impoundments, ponds, ore storage areas and waste disposal areas;</a:t>
            </a:r>
          </a:p>
          <a:p>
            <a:pPr marL="0" indent="0" algn="l">
              <a:buNone/>
            </a:pPr>
            <a:r>
              <a:rPr lang="en-US" sz="2000" b="0" i="0">
                <a:solidFill>
                  <a:srgbClr val="333333"/>
                </a:solidFill>
                <a:effectLst/>
                <a:latin typeface="Lato" panose="020F0502020204030203" pitchFamily="34" charset="0"/>
              </a:rPr>
              <a:t>(ii) Alternative designs, processes (including chemical processes), operations and scheduling for mine facilities and operations, including heap leach pads, roads, impoundments, ponds, ore storage areas and waste disposal areas;</a:t>
            </a:r>
          </a:p>
          <a:p>
            <a:pPr marL="0" indent="0" algn="l">
              <a:buNone/>
            </a:pPr>
            <a:r>
              <a:rPr lang="en-US" sz="2000" b="0" i="0">
                <a:solidFill>
                  <a:srgbClr val="333333"/>
                </a:solidFill>
                <a:effectLst/>
                <a:latin typeface="Lato" panose="020F0502020204030203" pitchFamily="34" charset="0"/>
              </a:rPr>
              <a:t>(iii) Alternative water supply;</a:t>
            </a:r>
          </a:p>
          <a:p>
            <a:pPr marL="0" indent="0" algn="l">
              <a:buNone/>
            </a:pPr>
            <a:r>
              <a:rPr lang="en-US" sz="2000" b="0" i="0">
                <a:solidFill>
                  <a:srgbClr val="333333"/>
                </a:solidFill>
                <a:effectLst/>
                <a:latin typeface="Lato" panose="020F0502020204030203" pitchFamily="34" charset="0"/>
              </a:rPr>
              <a:t>(iv) Alternative power supply; and</a:t>
            </a:r>
          </a:p>
          <a:p>
            <a:pPr marL="0" indent="0" algn="l">
              <a:buNone/>
            </a:pPr>
            <a:r>
              <a:rPr lang="en-US" sz="2000" b="0" i="0">
                <a:solidFill>
                  <a:srgbClr val="333333"/>
                </a:solidFill>
                <a:effectLst/>
                <a:latin typeface="Lato" panose="020F0502020204030203" pitchFamily="34" charset="0"/>
              </a:rPr>
              <a:t>(v) Alternative reclamation procedures.</a:t>
            </a:r>
          </a:p>
        </p:txBody>
      </p:sp>
    </p:spTree>
    <p:extLst>
      <p:ext uri="{BB962C8B-B14F-4D97-AF65-F5344CB8AC3E}">
        <p14:creationId xmlns:p14="http://schemas.microsoft.com/office/powerpoint/2010/main" val="374367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Alternatives Analysis</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632-037-0085(8)</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pPr marL="0" indent="0" algn="l">
              <a:buNone/>
            </a:pPr>
            <a:r>
              <a:rPr lang="en-US" sz="2000" b="0" i="0">
                <a:solidFill>
                  <a:srgbClr val="333333"/>
                </a:solidFill>
                <a:effectLst/>
                <a:latin typeface="Lato" panose="020F0502020204030203" pitchFamily="34" charset="0"/>
              </a:rPr>
              <a:t>b) The review and analysis required under subsection (a) of this section shall:</a:t>
            </a:r>
          </a:p>
          <a:p>
            <a:pPr marL="0" indent="0" algn="l">
              <a:buNone/>
            </a:pPr>
            <a:endParaRPr lang="en-US" sz="2000" b="0" i="0">
              <a:solidFill>
                <a:srgbClr val="333333"/>
              </a:solidFill>
              <a:effectLst/>
              <a:latin typeface="Lato" panose="020F0502020204030203" pitchFamily="34" charset="0"/>
            </a:endParaRPr>
          </a:p>
          <a:p>
            <a:pPr marL="0" indent="0" algn="l">
              <a:buNone/>
            </a:pPr>
            <a:r>
              <a:rPr lang="en-US" sz="2000" b="0" i="0">
                <a:solidFill>
                  <a:srgbClr val="333333"/>
                </a:solidFill>
                <a:effectLst/>
                <a:latin typeface="Lato" panose="020F0502020204030203" pitchFamily="34" charset="0"/>
              </a:rPr>
              <a:t>(A) Explore and evaluate the environmental impacts of all reasonable alternatives, and include a brief discussion of reasons a particular alternative was eliminated by the applicant;</a:t>
            </a:r>
          </a:p>
          <a:p>
            <a:pPr marL="0" indent="0" algn="l">
              <a:buNone/>
            </a:pPr>
            <a:endParaRPr lang="en-US" sz="2000" b="0" i="0">
              <a:solidFill>
                <a:srgbClr val="333333"/>
              </a:solidFill>
              <a:effectLst/>
              <a:latin typeface="Lato" panose="020F0502020204030203" pitchFamily="34" charset="0"/>
            </a:endParaRPr>
          </a:p>
          <a:p>
            <a:pPr marL="0" indent="0" algn="l">
              <a:buNone/>
            </a:pPr>
            <a:r>
              <a:rPr lang="en-US" sz="2000" b="0" i="0">
                <a:solidFill>
                  <a:srgbClr val="333333"/>
                </a:solidFill>
                <a:effectLst/>
                <a:latin typeface="Lato" panose="020F0502020204030203" pitchFamily="34" charset="0"/>
              </a:rPr>
              <a:t>(B) Include sufficient detail in the description of each alternative so that affected agencies and the public may evaluate the comparative merits of each alternative; and</a:t>
            </a:r>
          </a:p>
          <a:p>
            <a:pPr marL="0" indent="0" algn="l">
              <a:buNone/>
            </a:pPr>
            <a:endParaRPr lang="en-US" sz="2000" b="0" i="0">
              <a:solidFill>
                <a:srgbClr val="333333"/>
              </a:solidFill>
              <a:effectLst/>
              <a:latin typeface="Lato" panose="020F0502020204030203" pitchFamily="34" charset="0"/>
            </a:endParaRPr>
          </a:p>
          <a:p>
            <a:pPr marL="0" indent="0" algn="l">
              <a:buNone/>
            </a:pPr>
            <a:r>
              <a:rPr lang="en-US" sz="2000" b="0" i="0">
                <a:solidFill>
                  <a:srgbClr val="333333"/>
                </a:solidFill>
                <a:effectLst/>
                <a:latin typeface="Lato" panose="020F0502020204030203" pitchFamily="34" charset="0"/>
              </a:rPr>
              <a:t>(C) Discuss the systematic procedure used to arrive at the preferred alternative, including the decision criteria used and the information considered.</a:t>
            </a:r>
          </a:p>
        </p:txBody>
      </p:sp>
    </p:spTree>
    <p:extLst>
      <p:ext uri="{BB962C8B-B14F-4D97-AF65-F5344CB8AC3E}">
        <p14:creationId xmlns:p14="http://schemas.microsoft.com/office/powerpoint/2010/main" val="3658519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288F7A-F3AB-71DA-80FF-A246FEFA62EE}"/>
              </a:ext>
            </a:extLst>
          </p:cNvPr>
          <p:cNvPicPr>
            <a:picLocks noChangeAspect="1"/>
          </p:cNvPicPr>
          <p:nvPr/>
        </p:nvPicPr>
        <p:blipFill rotWithShape="1">
          <a:blip r:embed="rId3"/>
          <a:srcRect b="7857"/>
          <a:stretch/>
        </p:blipFill>
        <p:spPr>
          <a:xfrm>
            <a:off x="-1" y="-10"/>
            <a:ext cx="12200686" cy="6857990"/>
          </a:xfrm>
          <a:prstGeom prst="rect">
            <a:avLst/>
          </a:prstGeom>
        </p:spPr>
      </p:pic>
      <p:pic>
        <p:nvPicPr>
          <p:cNvPr id="6" name="Picture 5">
            <a:extLst>
              <a:ext uri="{FF2B5EF4-FFF2-40B4-BE49-F238E27FC236}">
                <a16:creationId xmlns:a16="http://schemas.microsoft.com/office/drawing/2014/main" id="{D41FAEC7-FEB6-B2EB-B5D5-DBC4F57012DF}"/>
              </a:ext>
            </a:extLst>
          </p:cNvPr>
          <p:cNvPicPr>
            <a:picLocks noChangeAspect="1"/>
          </p:cNvPicPr>
          <p:nvPr/>
        </p:nvPicPr>
        <p:blipFill>
          <a:blip r:embed="rId4">
            <a:extLst>
              <a:ext uri="{28A0092B-C50C-407E-A947-70E740481C1C}">
                <a14:useLocalDpi xmlns:a14="http://schemas.microsoft.com/office/drawing/2010/main" val="0"/>
              </a:ext>
            </a:extLst>
          </a:blip>
          <a:srcRect t="539" b="539"/>
          <a:stretch/>
        </p:blipFill>
        <p:spPr>
          <a:xfrm>
            <a:off x="4178274" y="1532934"/>
            <a:ext cx="3835451" cy="3792101"/>
          </a:xfrm>
          <a:prstGeom prst="rect">
            <a:avLst/>
          </a:prstGeom>
        </p:spPr>
      </p:pic>
    </p:spTree>
    <p:extLst>
      <p:ext uri="{BB962C8B-B14F-4D97-AF65-F5344CB8AC3E}">
        <p14:creationId xmlns:p14="http://schemas.microsoft.com/office/powerpoint/2010/main" val="1253037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288F7A-F3AB-71DA-80FF-A246FEFA62EE}"/>
              </a:ext>
            </a:extLst>
          </p:cNvPr>
          <p:cNvPicPr>
            <a:picLocks noChangeAspect="1"/>
          </p:cNvPicPr>
          <p:nvPr/>
        </p:nvPicPr>
        <p:blipFill rotWithShape="1">
          <a:blip r:embed="rId3"/>
          <a:srcRect b="7857"/>
          <a:stretch/>
        </p:blipFill>
        <p:spPr>
          <a:xfrm>
            <a:off x="-1" y="-10"/>
            <a:ext cx="12200686" cy="6857990"/>
          </a:xfrm>
          <a:prstGeom prst="rect">
            <a:avLst/>
          </a:prstGeom>
        </p:spPr>
      </p:pic>
      <p:sp>
        <p:nvSpPr>
          <p:cNvPr id="8" name="Title 3">
            <a:extLst>
              <a:ext uri="{FF2B5EF4-FFF2-40B4-BE49-F238E27FC236}">
                <a16:creationId xmlns:a16="http://schemas.microsoft.com/office/drawing/2014/main" id="{9AFEC670-0D67-2271-13AB-489060E7920A}"/>
              </a:ext>
            </a:extLst>
          </p:cNvPr>
          <p:cNvSpPr>
            <a:spLocks noGrp="1"/>
          </p:cNvSpPr>
          <p:nvPr>
            <p:ph type="title"/>
          </p:nvPr>
        </p:nvSpPr>
        <p:spPr>
          <a:xfrm>
            <a:off x="1444336" y="365125"/>
            <a:ext cx="9303327" cy="1006475"/>
          </a:xfrm>
          <a:solidFill>
            <a:schemeClr val="bg1"/>
          </a:solidFill>
        </p:spPr>
        <p:txBody>
          <a:bodyPr>
            <a:normAutofit/>
          </a:bodyPr>
          <a:lstStyle/>
          <a:p>
            <a:pPr algn="ctr"/>
            <a:r>
              <a:rPr lang="en-US" sz="3200">
                <a:latin typeface="Georgia" panose="02040502050405020303" pitchFamily="18" charset="0"/>
                <a:ea typeface="Times New Roman" panose="02020603050405020304" pitchFamily="18" charset="0"/>
                <a:cs typeface="+mn-cs"/>
              </a:rPr>
              <a:t>Consolidated Permit Application (CPA) Comments</a:t>
            </a:r>
            <a:endParaRPr lang="en-US" sz="3200"/>
          </a:p>
        </p:txBody>
      </p:sp>
      <p:pic>
        <p:nvPicPr>
          <p:cNvPr id="2" name="Picture 1">
            <a:extLst>
              <a:ext uri="{FF2B5EF4-FFF2-40B4-BE49-F238E27FC236}">
                <a16:creationId xmlns:a16="http://schemas.microsoft.com/office/drawing/2014/main" id="{FFB74C08-F7E7-3B96-4AC2-5FE96CCA9B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pic>
        <p:nvPicPr>
          <p:cNvPr id="3" name="Picture 2">
            <a:extLst>
              <a:ext uri="{FF2B5EF4-FFF2-40B4-BE49-F238E27FC236}">
                <a16:creationId xmlns:a16="http://schemas.microsoft.com/office/drawing/2014/main" id="{2EEAA1AD-C320-3B15-C9A6-94905804D1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2394626"/>
            <a:ext cx="12192000" cy="3532421"/>
          </a:xfrm>
          <a:prstGeom prst="rect">
            <a:avLst/>
          </a:prstGeom>
        </p:spPr>
      </p:pic>
    </p:spTree>
    <p:extLst>
      <p:ext uri="{BB962C8B-B14F-4D97-AF65-F5344CB8AC3E}">
        <p14:creationId xmlns:p14="http://schemas.microsoft.com/office/powerpoint/2010/main" val="652645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Cumulative Impact Analysis</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632-037-0085(7)</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2000" b="0" i="0">
                <a:solidFill>
                  <a:srgbClr val="333333"/>
                </a:solidFill>
                <a:effectLst/>
                <a:latin typeface="Lato" panose="020F0502020204030203" pitchFamily="34" charset="0"/>
              </a:rPr>
              <a:t>The minimum requirement for the geographic scope of the cumulative impact analysis is the “study area” [means those areas determined by the technical review team for which baseline data must be collected and an environmental evaluation and socioeconomic impact analysis must be developed]. </a:t>
            </a:r>
          </a:p>
          <a:p>
            <a:r>
              <a:rPr lang="en-US" sz="2000" b="0" i="0">
                <a:solidFill>
                  <a:srgbClr val="333333"/>
                </a:solidFill>
                <a:effectLst/>
                <a:latin typeface="Lato" panose="020F0502020204030203" pitchFamily="34" charset="0"/>
              </a:rPr>
              <a:t>Different resources may have different study areas, so one would choose the largest of the study areas for the cumulative impact analysis. The analysis must at a minimum look at actions taken within the study area (including “reasonably foreseeable” future actions), and consider, for each category of impacted resources, the cumulative impact of those actions on the impacted resources. OAR 632-037-0085(7)(a)(C). </a:t>
            </a:r>
          </a:p>
          <a:p>
            <a:r>
              <a:rPr lang="en-US" sz="2000" b="0" i="0">
                <a:solidFill>
                  <a:srgbClr val="333333"/>
                </a:solidFill>
                <a:effectLst/>
                <a:latin typeface="Lato" panose="020F0502020204030203" pitchFamily="34" charset="0"/>
              </a:rPr>
              <a:t>The TRT may go beyond these minimum requirements. OAR 632-037-0085(7)(a) provides that the analysis “shall include </a:t>
            </a:r>
            <a:r>
              <a:rPr lang="en-US" sz="2000" b="0" i="1">
                <a:solidFill>
                  <a:srgbClr val="333333"/>
                </a:solidFill>
                <a:effectLst/>
                <a:latin typeface="Lato" panose="020F0502020204030203" pitchFamily="34" charset="0"/>
              </a:rPr>
              <a:t>but is not limited to</a:t>
            </a:r>
            <a:r>
              <a:rPr lang="en-US" sz="2000" b="0" i="0">
                <a:solidFill>
                  <a:srgbClr val="333333"/>
                </a:solidFill>
                <a:effectLst/>
                <a:latin typeface="Lato" panose="020F0502020204030203" pitchFamily="34" charset="0"/>
              </a:rPr>
              <a:t>” the minimum requirements. </a:t>
            </a:r>
          </a:p>
        </p:txBody>
      </p:sp>
    </p:spTree>
    <p:extLst>
      <p:ext uri="{BB962C8B-B14F-4D97-AF65-F5344CB8AC3E}">
        <p14:creationId xmlns:p14="http://schemas.microsoft.com/office/powerpoint/2010/main" val="2071590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Cumulative Impact Analysis</a:t>
            </a:r>
            <a:br>
              <a:rPr lang="en-US" sz="32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OAR 632-037-0085(7)</a:t>
            </a: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2000" b="0" i="0">
                <a:solidFill>
                  <a:srgbClr val="333333"/>
                </a:solidFill>
                <a:effectLst/>
                <a:latin typeface="Lato" panose="020F0502020204030203" pitchFamily="34" charset="0"/>
              </a:rPr>
              <a:t>The TRT </a:t>
            </a:r>
            <a:r>
              <a:rPr lang="en-US" sz="2000" b="0" i="1">
                <a:solidFill>
                  <a:srgbClr val="333333"/>
                </a:solidFill>
                <a:effectLst/>
                <a:latin typeface="Lato" panose="020F0502020204030203" pitchFamily="34" charset="0"/>
              </a:rPr>
              <a:t>must</a:t>
            </a:r>
            <a:r>
              <a:rPr lang="en-US" sz="2000" b="0" i="0">
                <a:solidFill>
                  <a:srgbClr val="333333"/>
                </a:solidFill>
                <a:effectLst/>
                <a:latin typeface="Lato" panose="020F0502020204030203" pitchFamily="34" charset="0"/>
              </a:rPr>
              <a:t> consider “reasonably foreseeable” future mines within the study area. The TRT </a:t>
            </a:r>
            <a:r>
              <a:rPr lang="en-US" sz="2000" b="0" i="1">
                <a:solidFill>
                  <a:srgbClr val="333333"/>
                </a:solidFill>
                <a:effectLst/>
                <a:latin typeface="Lato" panose="020F0502020204030203" pitchFamily="34" charset="0"/>
              </a:rPr>
              <a:t>may</a:t>
            </a:r>
            <a:r>
              <a:rPr lang="en-US" sz="2000" b="0" i="0">
                <a:solidFill>
                  <a:srgbClr val="333333"/>
                </a:solidFill>
                <a:effectLst/>
                <a:latin typeface="Lato" panose="020F0502020204030203" pitchFamily="34" charset="0"/>
              </a:rPr>
              <a:t> consider reasonably foreseeable future mines outside the study area, if the TRT has a rational basis for extending the cumulative impact analysis area. For example, a future mine located outside the study area might nonetheless have cumulative impacts on wildlife depending on the habitat needs of the species. </a:t>
            </a:r>
          </a:p>
          <a:p>
            <a:r>
              <a:rPr lang="en-US" sz="2000" b="0" i="0">
                <a:solidFill>
                  <a:srgbClr val="333333"/>
                </a:solidFill>
                <a:effectLst/>
                <a:latin typeface="Lato" panose="020F0502020204030203" pitchFamily="34" charset="0"/>
              </a:rPr>
              <a:t>The TRT should also provide reasoning for what future actions are considered to be reasonably foreseeable. </a:t>
            </a:r>
          </a:p>
        </p:txBody>
      </p:sp>
    </p:spTree>
    <p:extLst>
      <p:ext uri="{BB962C8B-B14F-4D97-AF65-F5344CB8AC3E}">
        <p14:creationId xmlns:p14="http://schemas.microsoft.com/office/powerpoint/2010/main" val="347640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288F7A-F3AB-71DA-80FF-A246FEFA62EE}"/>
              </a:ext>
            </a:extLst>
          </p:cNvPr>
          <p:cNvPicPr>
            <a:picLocks noChangeAspect="1"/>
          </p:cNvPicPr>
          <p:nvPr/>
        </p:nvPicPr>
        <p:blipFill rotWithShape="1">
          <a:blip r:embed="rId3"/>
          <a:srcRect b="7857"/>
          <a:stretch/>
        </p:blipFill>
        <p:spPr>
          <a:xfrm>
            <a:off x="-1" y="-10"/>
            <a:ext cx="12200686" cy="6857990"/>
          </a:xfrm>
          <a:prstGeom prst="rect">
            <a:avLst/>
          </a:prstGeom>
        </p:spPr>
      </p:pic>
      <p:pic>
        <p:nvPicPr>
          <p:cNvPr id="6" name="Picture 5">
            <a:extLst>
              <a:ext uri="{FF2B5EF4-FFF2-40B4-BE49-F238E27FC236}">
                <a16:creationId xmlns:a16="http://schemas.microsoft.com/office/drawing/2014/main" id="{D41FAEC7-FEB6-B2EB-B5D5-DBC4F57012DF}"/>
              </a:ext>
            </a:extLst>
          </p:cNvPr>
          <p:cNvPicPr>
            <a:picLocks noChangeAspect="1"/>
          </p:cNvPicPr>
          <p:nvPr/>
        </p:nvPicPr>
        <p:blipFill>
          <a:blip r:embed="rId4">
            <a:extLst>
              <a:ext uri="{28A0092B-C50C-407E-A947-70E740481C1C}">
                <a14:useLocalDpi xmlns:a14="http://schemas.microsoft.com/office/drawing/2010/main" val="0"/>
              </a:ext>
            </a:extLst>
          </a:blip>
          <a:srcRect t="539" b="539"/>
          <a:stretch/>
        </p:blipFill>
        <p:spPr>
          <a:xfrm>
            <a:off x="4178274" y="1532934"/>
            <a:ext cx="3835451" cy="3792101"/>
          </a:xfrm>
          <a:prstGeom prst="rect">
            <a:avLst/>
          </a:prstGeom>
        </p:spPr>
      </p:pic>
    </p:spTree>
    <p:extLst>
      <p:ext uri="{BB962C8B-B14F-4D97-AF65-F5344CB8AC3E}">
        <p14:creationId xmlns:p14="http://schemas.microsoft.com/office/powerpoint/2010/main" val="3918863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288F7A-F3AB-71DA-80FF-A246FEFA62EE}"/>
              </a:ext>
            </a:extLst>
          </p:cNvPr>
          <p:cNvPicPr>
            <a:picLocks noChangeAspect="1"/>
          </p:cNvPicPr>
          <p:nvPr/>
        </p:nvPicPr>
        <p:blipFill rotWithShape="1">
          <a:blip r:embed="rId3"/>
          <a:srcRect b="7857"/>
          <a:stretch/>
        </p:blipFill>
        <p:spPr>
          <a:xfrm>
            <a:off x="-1" y="-10"/>
            <a:ext cx="12200686" cy="6857990"/>
          </a:xfrm>
          <a:prstGeom prst="rect">
            <a:avLst/>
          </a:prstGeom>
        </p:spPr>
      </p:pic>
      <p:sp>
        <p:nvSpPr>
          <p:cNvPr id="8" name="Title 3">
            <a:extLst>
              <a:ext uri="{FF2B5EF4-FFF2-40B4-BE49-F238E27FC236}">
                <a16:creationId xmlns:a16="http://schemas.microsoft.com/office/drawing/2014/main" id="{9AFEC670-0D67-2271-13AB-489060E7920A}"/>
              </a:ext>
            </a:extLst>
          </p:cNvPr>
          <p:cNvSpPr>
            <a:spLocks noGrp="1"/>
          </p:cNvSpPr>
          <p:nvPr>
            <p:ph type="title"/>
          </p:nvPr>
        </p:nvSpPr>
        <p:spPr>
          <a:xfrm>
            <a:off x="1444336" y="365125"/>
            <a:ext cx="9303327" cy="1006475"/>
          </a:xfrm>
          <a:solidFill>
            <a:schemeClr val="bg1"/>
          </a:solidFill>
        </p:spPr>
        <p:txBody>
          <a:bodyPr>
            <a:normAutofit/>
          </a:bodyPr>
          <a:lstStyle/>
          <a:p>
            <a:pPr algn="ctr"/>
            <a:r>
              <a:rPr lang="en-US" sz="3200">
                <a:latin typeface="Georgia" panose="02040502050405020303" pitchFamily="18" charset="0"/>
                <a:ea typeface="Times New Roman" panose="02020603050405020304" pitchFamily="18" charset="0"/>
                <a:cs typeface="+mn-cs"/>
              </a:rPr>
              <a:t>Consolidated Permit Application (CPA) Comments</a:t>
            </a:r>
            <a:endParaRPr lang="en-US" sz="3200"/>
          </a:p>
        </p:txBody>
      </p:sp>
      <p:pic>
        <p:nvPicPr>
          <p:cNvPr id="2" name="Picture 1">
            <a:extLst>
              <a:ext uri="{FF2B5EF4-FFF2-40B4-BE49-F238E27FC236}">
                <a16:creationId xmlns:a16="http://schemas.microsoft.com/office/drawing/2014/main" id="{FFB74C08-F7E7-3B96-4AC2-5FE96CCA9B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pic>
        <p:nvPicPr>
          <p:cNvPr id="3" name="Picture 2">
            <a:extLst>
              <a:ext uri="{FF2B5EF4-FFF2-40B4-BE49-F238E27FC236}">
                <a16:creationId xmlns:a16="http://schemas.microsoft.com/office/drawing/2014/main" id="{2EEAA1AD-C320-3B15-C9A6-94905804D1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498" y="2389512"/>
            <a:ext cx="12085004" cy="3542649"/>
          </a:xfrm>
          <a:prstGeom prst="rect">
            <a:avLst/>
          </a:prstGeom>
        </p:spPr>
      </p:pic>
    </p:spTree>
    <p:extLst>
      <p:ext uri="{BB962C8B-B14F-4D97-AF65-F5344CB8AC3E}">
        <p14:creationId xmlns:p14="http://schemas.microsoft.com/office/powerpoint/2010/main" val="278433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Public Comments</a:t>
            </a:r>
            <a:endParaRPr lang="en-US" sz="2400" b="1">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3200"/>
              <a:t>The comments have been shared with the TRT, DOGAMI’s technical consultant Stantec, and the applicant. </a:t>
            </a:r>
          </a:p>
          <a:p>
            <a:r>
              <a:rPr lang="en-US" sz="3200"/>
              <a:t>Truck route</a:t>
            </a:r>
          </a:p>
          <a:p>
            <a:r>
              <a:rPr lang="en-US" sz="3200"/>
              <a:t>Groundwater</a:t>
            </a:r>
          </a:p>
          <a:p>
            <a:r>
              <a:rPr lang="en-US" sz="3200"/>
              <a:t>Blasting</a:t>
            </a:r>
          </a:p>
          <a:p>
            <a:r>
              <a:rPr lang="en-US" sz="3200"/>
              <a:t>Wildlife</a:t>
            </a:r>
          </a:p>
          <a:p>
            <a:r>
              <a:rPr lang="en-US" sz="3200"/>
              <a:t>Future Plans / Alternatives Analysis</a:t>
            </a:r>
          </a:p>
        </p:txBody>
      </p:sp>
    </p:spTree>
    <p:extLst>
      <p:ext uri="{BB962C8B-B14F-4D97-AF65-F5344CB8AC3E}">
        <p14:creationId xmlns:p14="http://schemas.microsoft.com/office/powerpoint/2010/main" val="126791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288F7A-F3AB-71DA-80FF-A246FEFA62EE}"/>
              </a:ext>
            </a:extLst>
          </p:cNvPr>
          <p:cNvPicPr>
            <a:picLocks noChangeAspect="1"/>
          </p:cNvPicPr>
          <p:nvPr/>
        </p:nvPicPr>
        <p:blipFill rotWithShape="1">
          <a:blip r:embed="rId3"/>
          <a:srcRect b="7857"/>
          <a:stretch/>
        </p:blipFill>
        <p:spPr>
          <a:xfrm>
            <a:off x="-1" y="-10"/>
            <a:ext cx="12200686" cy="6857990"/>
          </a:xfrm>
          <a:prstGeom prst="rect">
            <a:avLst/>
          </a:prstGeom>
        </p:spPr>
      </p:pic>
      <p:pic>
        <p:nvPicPr>
          <p:cNvPr id="4" name="Picture 3">
            <a:extLst>
              <a:ext uri="{FF2B5EF4-FFF2-40B4-BE49-F238E27FC236}">
                <a16:creationId xmlns:a16="http://schemas.microsoft.com/office/drawing/2014/main" id="{BF859960-01D4-73BF-A7B7-B608F456C8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82866" y="23442"/>
            <a:ext cx="5244574" cy="6787095"/>
          </a:xfrm>
          <a:prstGeom prst="rect">
            <a:avLst/>
          </a:prstGeom>
        </p:spPr>
      </p:pic>
      <p:pic>
        <p:nvPicPr>
          <p:cNvPr id="2" name="Picture 1">
            <a:extLst>
              <a:ext uri="{FF2B5EF4-FFF2-40B4-BE49-F238E27FC236}">
                <a16:creationId xmlns:a16="http://schemas.microsoft.com/office/drawing/2014/main" id="{3C50E9CF-4C6B-1532-98BB-4F93FC6D9F3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Tree>
    <p:extLst>
      <p:ext uri="{BB962C8B-B14F-4D97-AF65-F5344CB8AC3E}">
        <p14:creationId xmlns:p14="http://schemas.microsoft.com/office/powerpoint/2010/main" val="412185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288F7A-F3AB-71DA-80FF-A246FEFA62EE}"/>
              </a:ext>
            </a:extLst>
          </p:cNvPr>
          <p:cNvPicPr>
            <a:picLocks noChangeAspect="1"/>
          </p:cNvPicPr>
          <p:nvPr/>
        </p:nvPicPr>
        <p:blipFill rotWithShape="1">
          <a:blip r:embed="rId3"/>
          <a:srcRect b="7857"/>
          <a:stretch/>
        </p:blipFill>
        <p:spPr>
          <a:xfrm>
            <a:off x="-1" y="-10"/>
            <a:ext cx="12200686" cy="6857990"/>
          </a:xfrm>
          <a:prstGeom prst="rect">
            <a:avLst/>
          </a:prstGeom>
        </p:spPr>
      </p:pic>
      <p:pic>
        <p:nvPicPr>
          <p:cNvPr id="4" name="Picture 3">
            <a:extLst>
              <a:ext uri="{FF2B5EF4-FFF2-40B4-BE49-F238E27FC236}">
                <a16:creationId xmlns:a16="http://schemas.microsoft.com/office/drawing/2014/main" id="{BF859960-01D4-73BF-A7B7-B608F456C8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8864" y="167235"/>
            <a:ext cx="10294271" cy="6523500"/>
          </a:xfrm>
          <a:prstGeom prst="rect">
            <a:avLst/>
          </a:prstGeom>
        </p:spPr>
      </p:pic>
      <p:pic>
        <p:nvPicPr>
          <p:cNvPr id="2" name="Picture 1">
            <a:extLst>
              <a:ext uri="{FF2B5EF4-FFF2-40B4-BE49-F238E27FC236}">
                <a16:creationId xmlns:a16="http://schemas.microsoft.com/office/drawing/2014/main" id="{3C50E9CF-4C6B-1532-98BB-4F93FC6D9F3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Tree>
    <p:extLst>
      <p:ext uri="{BB962C8B-B14F-4D97-AF65-F5344CB8AC3E}">
        <p14:creationId xmlns:p14="http://schemas.microsoft.com/office/powerpoint/2010/main" val="158224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Groundwater</a:t>
            </a:r>
            <a:endParaRPr lang="en-US" sz="2400" b="1">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fontScale="92500"/>
          </a:bodyPr>
          <a:lstStyle/>
          <a:p>
            <a:r>
              <a:rPr lang="en-US" sz="3200"/>
              <a:t>Total annual allocation rate for Owyhee basin is 14,204 Cubic Feet per Second (CFS).</a:t>
            </a:r>
          </a:p>
          <a:p>
            <a:r>
              <a:rPr lang="en-US" sz="3200"/>
              <a:t>Calico’s water right is a maximum of 2.0 CFS (0.014%).</a:t>
            </a:r>
          </a:p>
          <a:p>
            <a:r>
              <a:rPr lang="en-US" sz="3200"/>
              <a:t>Anticipated impacts to groundwater from the proposed mining operation, at a maximum, will be limited to the few local springs within the study area.</a:t>
            </a:r>
          </a:p>
          <a:p>
            <a:r>
              <a:rPr lang="en-US" sz="3200"/>
              <a:t>No significant effects to the free-flowing character of the Owyhee River or any of its tributary streams.</a:t>
            </a:r>
          </a:p>
          <a:p>
            <a:r>
              <a:rPr lang="en-US" sz="3200"/>
              <a:t>Groundwater data will continue to be collected and monitored.</a:t>
            </a:r>
          </a:p>
        </p:txBody>
      </p:sp>
    </p:spTree>
    <p:extLst>
      <p:ext uri="{BB962C8B-B14F-4D97-AF65-F5344CB8AC3E}">
        <p14:creationId xmlns:p14="http://schemas.microsoft.com/office/powerpoint/2010/main" val="2933100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Wildlife</a:t>
            </a:r>
            <a:endParaRPr lang="en-US" sz="2400" b="1">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3200"/>
              <a:t>All open ponds will be maintained in a condition that is not toxic to wildlife.</a:t>
            </a:r>
          </a:p>
          <a:p>
            <a:r>
              <a:rPr lang="en-US" sz="3200"/>
              <a:t>Amphibians were surveyed according to approved protocols.</a:t>
            </a:r>
          </a:p>
          <a:p>
            <a:r>
              <a:rPr lang="en-US" sz="3200"/>
              <a:t>Additional information is available in the Wildlife Protection Plan and Wildlife Mitigation Plan.</a:t>
            </a:r>
          </a:p>
          <a:p>
            <a:r>
              <a:rPr lang="en-US" sz="3200"/>
              <a:t>Wildlife protection standards employed by the proposed mine will be designed to meet the objectives of zero wildlife mortality.</a:t>
            </a:r>
          </a:p>
        </p:txBody>
      </p:sp>
    </p:spTree>
    <p:extLst>
      <p:ext uri="{BB962C8B-B14F-4D97-AF65-F5344CB8AC3E}">
        <p14:creationId xmlns:p14="http://schemas.microsoft.com/office/powerpoint/2010/main" val="151489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05783-1957-E9E7-2CA4-D6621DD9126C}"/>
              </a:ext>
            </a:extLst>
          </p:cNvPr>
          <p:cNvPicPr>
            <a:picLocks noChangeAspect="1"/>
          </p:cNvPicPr>
          <p:nvPr/>
        </p:nvPicPr>
        <p:blipFill rotWithShape="1">
          <a:blip r:embed="rId3"/>
          <a:srcRect b="93565"/>
          <a:stretch/>
        </p:blipFill>
        <p:spPr>
          <a:xfrm>
            <a:off x="-1" y="-11"/>
            <a:ext cx="12188952" cy="478510"/>
          </a:xfrm>
          <a:prstGeom prst="rect">
            <a:avLst/>
          </a:prstGeom>
        </p:spPr>
      </p:pic>
      <p:sp>
        <p:nvSpPr>
          <p:cNvPr id="4" name="Title 3">
            <a:extLst>
              <a:ext uri="{FF2B5EF4-FFF2-40B4-BE49-F238E27FC236}">
                <a16:creationId xmlns:a16="http://schemas.microsoft.com/office/drawing/2014/main" id="{163703BE-AFD1-F587-AAC7-123F347DB0CB}"/>
              </a:ext>
            </a:extLst>
          </p:cNvPr>
          <p:cNvSpPr>
            <a:spLocks noGrp="1"/>
          </p:cNvSpPr>
          <p:nvPr>
            <p:ph type="title"/>
          </p:nvPr>
        </p:nvSpPr>
        <p:spPr>
          <a:xfrm>
            <a:off x="768743" y="365125"/>
            <a:ext cx="10171689" cy="1006475"/>
          </a:xfrm>
        </p:spPr>
        <p:txBody>
          <a:bodyPr>
            <a:normAutofit/>
          </a:bodyPr>
          <a:lstStyle/>
          <a:p>
            <a:pPr algn="ctr"/>
            <a:r>
              <a:rPr lang="en-US" sz="3200" b="1">
                <a:latin typeface="Arial" panose="020B0604020202020204" pitchFamily="34" charset="0"/>
                <a:cs typeface="Arial" panose="020B0604020202020204" pitchFamily="34" charset="0"/>
              </a:rPr>
              <a:t>Blasting</a:t>
            </a:r>
            <a:endParaRPr lang="en-US" sz="2400" b="1">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EBDE72B-BE1E-9318-CE16-E77303360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0438" y="0"/>
            <a:ext cx="1372321" cy="1371600"/>
          </a:xfrm>
          <a:prstGeom prst="rect">
            <a:avLst/>
          </a:prstGeom>
          <a:solidFill>
            <a:schemeClr val="bg1"/>
          </a:solidFill>
        </p:spPr>
      </p:pic>
      <p:sp>
        <p:nvSpPr>
          <p:cNvPr id="6" name="Content Placeholder 2">
            <a:extLst>
              <a:ext uri="{FF2B5EF4-FFF2-40B4-BE49-F238E27FC236}">
                <a16:creationId xmlns:a16="http://schemas.microsoft.com/office/drawing/2014/main" id="{63CC7016-DC94-A429-03AF-0ED2D46BD633}"/>
              </a:ext>
            </a:extLst>
          </p:cNvPr>
          <p:cNvSpPr>
            <a:spLocks noGrp="1"/>
          </p:cNvSpPr>
          <p:nvPr>
            <p:ph idx="1"/>
          </p:nvPr>
        </p:nvSpPr>
        <p:spPr>
          <a:xfrm>
            <a:off x="838200" y="1825625"/>
            <a:ext cx="10515600" cy="4351338"/>
          </a:xfrm>
        </p:spPr>
        <p:txBody>
          <a:bodyPr>
            <a:normAutofit/>
          </a:bodyPr>
          <a:lstStyle/>
          <a:p>
            <a:r>
              <a:rPr lang="en-US" sz="3200"/>
              <a:t>It is anticipated there will be 30 days of blasting during the 2-year construction period.</a:t>
            </a:r>
          </a:p>
          <a:p>
            <a:r>
              <a:rPr lang="en-US" sz="3200"/>
              <a:t>Surface blasting will be limited and conducted during the daytime, generally around mid-day.</a:t>
            </a:r>
          </a:p>
          <a:p>
            <a:r>
              <a:rPr lang="en-US" sz="3200"/>
              <a:t>Blasting of the quarry is a discrete event of a few seconds and will be attenuated to 55 dB within 2 km of the source.</a:t>
            </a:r>
          </a:p>
          <a:p>
            <a:r>
              <a:rPr lang="en-US" sz="3200"/>
              <a:t>The Grassy Mountain range is a natural barrier to noise.</a:t>
            </a:r>
          </a:p>
        </p:txBody>
      </p:sp>
    </p:spTree>
    <p:extLst>
      <p:ext uri="{BB962C8B-B14F-4D97-AF65-F5344CB8AC3E}">
        <p14:creationId xmlns:p14="http://schemas.microsoft.com/office/powerpoint/2010/main" val="2526769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2658F8273ACF4C830D25B6EE299C33" ma:contentTypeVersion="1" ma:contentTypeDescription="Create a new document." ma:contentTypeScope="" ma:versionID="4784626bedef51d714d0baabfc2a0095">
  <xsd:schema xmlns:xsd="http://www.w3.org/2001/XMLSchema" xmlns:xs="http://www.w3.org/2001/XMLSchema" xmlns:p="http://schemas.microsoft.com/office/2006/metadata/properties" xmlns:ns2="7b176746-f2e2-48a2-90f9-577adf3a38f6" targetNamespace="http://schemas.microsoft.com/office/2006/metadata/properties" ma:root="true" ma:fieldsID="34b70057ab7c623ae286f3c8d625cc28" ns2:_="">
    <xsd:import namespace="7b176746-f2e2-48a2-90f9-577adf3a38f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176746-f2e2-48a2-90f9-577adf3a38f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474186-620C-4E89-8B35-0BC031423C56}"/>
</file>

<file path=customXml/itemProps2.xml><?xml version="1.0" encoding="utf-8"?>
<ds:datastoreItem xmlns:ds="http://schemas.openxmlformats.org/officeDocument/2006/customXml" ds:itemID="{3CDAC671-7DF0-4715-9698-ECA0E162C3D4}"/>
</file>

<file path=customXml/itemProps3.xml><?xml version="1.0" encoding="utf-8"?>
<ds:datastoreItem xmlns:ds="http://schemas.openxmlformats.org/officeDocument/2006/customXml" ds:itemID="{A276A519-8A30-4995-AF58-4EAA1A8B8276}"/>
</file>

<file path=docProps/app.xml><?xml version="1.0" encoding="utf-8"?>
<Properties xmlns="http://schemas.openxmlformats.org/officeDocument/2006/extended-properties" xmlns:vt="http://schemas.openxmlformats.org/officeDocument/2006/docPropsVTypes">
  <TotalTime>1</TotalTime>
  <Words>1252</Words>
  <Application>Microsoft Office PowerPoint</Application>
  <PresentationFormat>Widescreen</PresentationFormat>
  <Paragraphs>96</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Georgia</vt:lpstr>
      <vt:lpstr>Lato</vt:lpstr>
      <vt:lpstr>Office Theme</vt:lpstr>
      <vt:lpstr>Grassy Mountain Technical Review Team (TRT) Meeting Oregon Depart of Geology and Mineral Industries June 01, 2023  Dayne Doucet Consolidated Mining Permit Lead </vt:lpstr>
      <vt:lpstr>Consolidated Permit Application (CPA) Comments</vt:lpstr>
      <vt:lpstr>Consolidated Permit Application (CPA) Comments</vt:lpstr>
      <vt:lpstr>Public Comments</vt:lpstr>
      <vt:lpstr>PowerPoint Presentation</vt:lpstr>
      <vt:lpstr>PowerPoint Presentation</vt:lpstr>
      <vt:lpstr>Groundwater</vt:lpstr>
      <vt:lpstr>Wildlife</vt:lpstr>
      <vt:lpstr>Blasting</vt:lpstr>
      <vt:lpstr>PowerPoint Presentation</vt:lpstr>
      <vt:lpstr>Future Plans / Alternatives Analysis</vt:lpstr>
      <vt:lpstr>Environmental Evaluation (EE) OAR 632-037-0085</vt:lpstr>
      <vt:lpstr>Environmental Evaluation (EE) OAR 632-037-0085</vt:lpstr>
      <vt:lpstr>Environmental Evaluation (EE) OAR 632-037-0085</vt:lpstr>
      <vt:lpstr>Environmental Evaluation (EE) OAR 632-037-0085</vt:lpstr>
      <vt:lpstr>Environmental Evaluation (EE) OAR 632-037-0085</vt:lpstr>
      <vt:lpstr>Alternatives Analysis OAR 632-037-0085(8)</vt:lpstr>
      <vt:lpstr>Alternatives Analysis OAR 632-037-0085(8)</vt:lpstr>
      <vt:lpstr>PowerPoint Presentation</vt:lpstr>
      <vt:lpstr>Cumulative Impact Analysis OAR 632-037-0085(7)</vt:lpstr>
      <vt:lpstr>Cumulative Impact Analysis OAR 632-037-0085(7)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DAY-STIRRAT Ruarri * DGMI</dc:creator>
  <cp:lastModifiedBy>DOUCET Dayne * DGMI</cp:lastModifiedBy>
  <cp:revision>2</cp:revision>
  <cp:lastPrinted>2022-06-21T23:41:09Z</cp:lastPrinted>
  <dcterms:created xsi:type="dcterms:W3CDTF">2022-05-24T23:44:23Z</dcterms:created>
  <dcterms:modified xsi:type="dcterms:W3CDTF">2023-06-28T23:26:02Z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0x0101008E2658F8273ACF4C830D25B6EE299C33</vt:lpwstr>
  </property>
</Properties>
</file>