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handoutMasterIdLst>
    <p:handoutMasterId r:id="rId30"/>
  </p:handoutMasterIdLst>
  <p:sldIdLst>
    <p:sldId id="730" r:id="rId2"/>
    <p:sldId id="1002" r:id="rId3"/>
    <p:sldId id="1043" r:id="rId4"/>
    <p:sldId id="984" r:id="rId5"/>
    <p:sldId id="999" r:id="rId6"/>
    <p:sldId id="544" r:id="rId7"/>
    <p:sldId id="773" r:id="rId8"/>
    <p:sldId id="778" r:id="rId9"/>
    <p:sldId id="753" r:id="rId10"/>
    <p:sldId id="1045" r:id="rId11"/>
    <p:sldId id="1039" r:id="rId12"/>
    <p:sldId id="545" r:id="rId13"/>
    <p:sldId id="779" r:id="rId14"/>
    <p:sldId id="971" r:id="rId15"/>
    <p:sldId id="774" r:id="rId16"/>
    <p:sldId id="775" r:id="rId17"/>
    <p:sldId id="960" r:id="rId18"/>
    <p:sldId id="969" r:id="rId19"/>
    <p:sldId id="962" r:id="rId20"/>
    <p:sldId id="970" r:id="rId21"/>
    <p:sldId id="736" r:id="rId22"/>
    <p:sldId id="1024" r:id="rId23"/>
    <p:sldId id="1044" r:id="rId24"/>
    <p:sldId id="1023" r:id="rId25"/>
    <p:sldId id="974" r:id="rId26"/>
    <p:sldId id="975" r:id="rId27"/>
    <p:sldId id="732" r:id="rId2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  <a:srgbClr val="FF5050"/>
    <a:srgbClr val="FFA3E7"/>
    <a:srgbClr val="EAB200"/>
    <a:srgbClr val="D6A300"/>
    <a:srgbClr val="C87638"/>
    <a:srgbClr val="E55A1B"/>
    <a:srgbClr val="FF6600"/>
    <a:srgbClr val="F5798A"/>
    <a:srgbClr val="F89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14" autoAdjust="0"/>
    <p:restoredTop sz="95849" autoAdjust="0"/>
  </p:normalViewPr>
  <p:slideViewPr>
    <p:cSldViewPr>
      <p:cViewPr varScale="1">
        <p:scale>
          <a:sx n="128" d="100"/>
          <a:sy n="128" d="100"/>
        </p:scale>
        <p:origin x="1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2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050" y="-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501D85-8242-4353-B5AA-2B5F02CDC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2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48175"/>
            <a:ext cx="56610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FA4105-A3DC-4061-A262-7791A2950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8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15711-CACC-4CE5-E427-BFC64BC8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E37F920-BA9F-1D86-10DF-F54ACE5A6C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D0680D5-908D-B4B5-7A0A-18ABA709B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Image available at:  https://www.cpc.ncep.noaa.gov/products/analysis_monitoring/enso_update/gsstanim.shtml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7AF3C0F-97C7-E59E-528C-B8489B861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CCF352C-392A-4686-9062-55F210F83EA6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9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7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Data from NCEI: https://www.ncdc.noaa.gov/</a:t>
            </a:r>
            <a:r>
              <a:rPr lang="en-US" altLang="en-US" baseline="0" dirty="0">
                <a:latin typeface="Arial" panose="020B0604020202020204" pitchFamily="34" charset="0"/>
              </a:rPr>
              <a:t>  &amp;  Charts generated locally by ODA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2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4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Data from NCEI: https://www.ncdc.noaa.gov/</a:t>
            </a:r>
            <a:r>
              <a:rPr lang="en-US" altLang="en-US" baseline="0" dirty="0">
                <a:latin typeface="Arial" panose="020B0604020202020204" pitchFamily="34" charset="0"/>
              </a:rPr>
              <a:t>  &amp;  Charts generated locally by ODA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5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0FC6-58F7-BD68-FE7A-224F04B93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E9BF8-C5E4-A45D-D4E6-D0392B67F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62DAA-BA8F-224E-2B30-DBF155384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549BE-3D8A-B61F-F905-7D6969337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8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41F4A-7E8C-AF94-6C48-68524C4EF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EEDF2-BC91-C31F-78CE-C4BCCF005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FB81B6-7940-1B9A-666D-348E3AC64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Data from NCEI: https://www.ncdc.noaa.gov/</a:t>
            </a:r>
            <a:r>
              <a:rPr lang="en-US" altLang="en-US" baseline="0" dirty="0">
                <a:latin typeface="Arial" panose="020B0604020202020204" pitchFamily="34" charset="0"/>
              </a:rPr>
              <a:t>  &amp;  Charts generated locally by ODA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041E4-4D97-2822-F61A-EFC991E0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11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1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Data from NCEI: https://www.ncdc.noaa.gov/</a:t>
            </a:r>
            <a:r>
              <a:rPr lang="en-US" altLang="en-US" baseline="0" dirty="0">
                <a:latin typeface="Arial" panose="020B0604020202020204" pitchFamily="34" charset="0"/>
              </a:rPr>
              <a:t>  &amp;  Charts generated locally by ODA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5A6C34C-7C3D-4499-9258-44970E99F112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91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7F66E78-D44F-4763-A345-77D72B370DD2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12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3B3AEB3-1A53-4432-B5DE-8727756E62B9}" type="slidenum">
              <a:rPr lang="en-US" altLang="en-US" smtClean="0">
                <a:latin typeface="Arial" panose="020B0604020202020204" pitchFamily="34" charset="0"/>
              </a:rPr>
              <a:pPr/>
              <a:t>24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9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Weekly ENSO update:  </a:t>
            </a:r>
            <a:r>
              <a:rPr lang="en-US" altLang="en-US" sz="1200" dirty="0">
                <a:solidFill>
                  <a:srgbClr val="FFFF00"/>
                </a:solidFill>
                <a:latin typeface="Comic Sans MS" panose="030F0702030302020204" pitchFamily="66" charset="0"/>
              </a:rPr>
              <a:t>https://www.cpc.ncep.noaa.gov/products/analysis_monitoring/lanina/enso_evolution-status-fcsts-web.pdf</a:t>
            </a:r>
            <a:endParaRPr lang="en-US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700D156-9535-4AFC-A8D7-3669639326A4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43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035C7BA-8F70-4631-BF01-4F1FC40EF217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63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3B3AEB3-1A53-4432-B5DE-8727756E62B9}" type="slidenum">
              <a:rPr lang="en-US" altLang="en-US" smtClean="0">
                <a:latin typeface="Arial" panose="020B0604020202020204" pitchFamily="34" charset="0"/>
              </a:rPr>
              <a:pPr/>
              <a:t>26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9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SOI data</a:t>
            </a:r>
            <a:r>
              <a:rPr lang="en-US" altLang="en-US" baseline="0" dirty="0">
                <a:latin typeface="Arial" panose="020B0604020202020204" pitchFamily="34" charset="0"/>
              </a:rPr>
              <a:t> from:  https://www.cpc.ncep.noaa.gov/data/indices/soi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4956893-3CD7-4657-A9B2-FDA48282F4E6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7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ONI data</a:t>
            </a:r>
            <a:r>
              <a:rPr lang="en-US" altLang="en-US" baseline="0" dirty="0">
                <a:latin typeface="Arial" panose="020B0604020202020204" pitchFamily="34" charset="0"/>
              </a:rPr>
              <a:t> from: </a:t>
            </a:r>
            <a:r>
              <a:rPr lang="en-US" altLang="en-US" dirty="0">
                <a:latin typeface="Arial" panose="020B0604020202020204" pitchFamily="34" charset="0"/>
              </a:rPr>
              <a:t> https://origin.cpc.ncep.noaa.gov/products/analysis_monitoring/ensostuff/ONI_v5.php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61EB38F-9A3C-4AF2-936E-E253094E15CC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PDO data from:  https://oceanview.pfeg.noaa.gov/erddap/tabledap/cciea_OC_PDO.htmlTable?time,PDO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5275780-8C82-4B4A-853A-7C3269D66BBE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1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4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8F0C2-6BF4-3BE3-54CD-EDDF51D28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0A40F-F2BD-E215-9377-432521456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3EB6F-74DF-99C8-8FCB-8CEF44CFD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EC45D-16B6-085C-595B-D10B421C8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8F0C2-6BF4-3BE3-54CD-EDDF51D28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0A40F-F2BD-E215-9377-432521456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3EB6F-74DF-99C8-8FCB-8CEF44CFD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EC45D-16B6-085C-595B-D10B421C8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0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</a:t>
            </a:r>
            <a:r>
              <a:rPr lang="en-US" baseline="0" dirty="0"/>
              <a:t> created by ODA.  Shape file from Oregon Climate Service (George Taylor)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8 h 1906"/>
                <a:gd name="T4" fmla="*/ 6608 w 5740"/>
                <a:gd name="T5" fmla="*/ 78 h 1906"/>
                <a:gd name="T6" fmla="*/ 660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40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40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6816C-1EF7-427D-AD54-3D5329AD2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4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E26A-91D8-490F-80B8-0E072DBB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9A85-ED5F-4D52-8B48-DA9802BF6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4598-42DC-4377-9A23-E268EFBAA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9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F77A-B4FF-4A47-868B-FD952F564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6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1B71-166E-4A9F-B63E-F44C1E249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6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9401-C019-41CA-93DE-78642F889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5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95A7-94C0-48D6-A722-1D1642CFB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3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242F-AA49-44F5-8663-471A80544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5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93B8-C1E8-4086-A5E7-5FBC10B6C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3A1E-5963-4352-98F4-D96095BEB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7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EE76E-3716-4791-80F9-953C01DA1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29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29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29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29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829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8 h 1906"/>
                <a:gd name="T4" fmla="*/ 6608 w 5740"/>
                <a:gd name="T5" fmla="*/ 78 h 1906"/>
                <a:gd name="T6" fmla="*/ 660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29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29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2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22" r:id="rId1"/>
    <p:sldLayoutId id="2147487212" r:id="rId2"/>
    <p:sldLayoutId id="2147487213" r:id="rId3"/>
    <p:sldLayoutId id="2147487214" r:id="rId4"/>
    <p:sldLayoutId id="2147487215" r:id="rId5"/>
    <p:sldLayoutId id="2147487216" r:id="rId6"/>
    <p:sldLayoutId id="2147487217" r:id="rId7"/>
    <p:sldLayoutId id="2147487218" r:id="rId8"/>
    <p:sldLayoutId id="2147487219" r:id="rId9"/>
    <p:sldLayoutId id="2147487220" r:id="rId10"/>
    <p:sldLayoutId id="2147487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gj.parsons@odf.oregon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rroyspencer.com/latest-global-temperatur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rroyspencer.com/latest-global-temperatur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analysis_monitoring/ensocycle/ensocycle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da.direct/Weath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c.ncep.noaa.gov/products/predictions/long_range/seasonal.php?lead=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droughtmonitor.unl.ed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m.gov.au/climate/enso" TargetMode="External"/><Relationship Id="rId3" Type="http://schemas.openxmlformats.org/officeDocument/2006/relationships/hyperlink" Target="https://www.oregon.gov/ODA/programs/NaturalResources/Pages/Weather.aspx" TargetMode="External"/><Relationship Id="rId7" Type="http://schemas.openxmlformats.org/officeDocument/2006/relationships/hyperlink" Target="http://www.bom.gov.au/climate/model-summary/#region=NINO34&amp;tabs=Overvie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pc.ncep.noaa.gov/products/analysis_monitoring/enso_advisory" TargetMode="External"/><Relationship Id="rId5" Type="http://schemas.openxmlformats.org/officeDocument/2006/relationships/hyperlink" Target="https://www.cpc.ncep.noaa.gov/products/predictions/long_range/fxus07.html" TargetMode="External"/><Relationship Id="rId4" Type="http://schemas.openxmlformats.org/officeDocument/2006/relationships/hyperlink" Target="https://www.cpc.ncep.noaa.gov/products/predictions/long_range/seasonal.php?lead=01" TargetMode="External"/><Relationship Id="rId9" Type="http://schemas.openxmlformats.org/officeDocument/2006/relationships/hyperlink" Target="https://iri.columbia.edu/our-expertise/climate/forecasts/enso/current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rcc.dri.edu/wwdt/" TargetMode="External"/><Relationship Id="rId3" Type="http://schemas.openxmlformats.org/officeDocument/2006/relationships/hyperlink" Target="https://www.cpc.ncep.noaa.gov/products/expert_assessment/season_drought.png" TargetMode="External"/><Relationship Id="rId7" Type="http://schemas.openxmlformats.org/officeDocument/2006/relationships/hyperlink" Target="https://www.drought.gov/nadm/content/percent-average-precipitati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oughtmonitor.unl.edu/" TargetMode="External"/><Relationship Id="rId5" Type="http://schemas.openxmlformats.org/officeDocument/2006/relationships/hyperlink" Target="https://www.nrcs.usda.gov/wps/portal/wcc/home/snowClimateMonitoring/snowpack/" TargetMode="External"/><Relationship Id="rId4" Type="http://schemas.openxmlformats.org/officeDocument/2006/relationships/hyperlink" Target="https://www.wcc.nrcs.usda.gov/ftpref/data/water/wcs/gis/maps/or_swepctnormal_update.pdf" TargetMode="External"/><Relationship Id="rId9" Type="http://schemas.openxmlformats.org/officeDocument/2006/relationships/hyperlink" Target="https://gacc.nifc.gov/nwcc/predict/outlook.asp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gj.parsons@odf.oregon.gov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da.fyi/SubscribeSC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analysis_monitoring/enso_update/gsstanim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analysis_monitoring/lanina/enso_evolution-status-fcsts-web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jisao.washington.edu/pdo/img/pdo_warm_coo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1E21375-9E5D-F752-0CF5-6BAD4FDA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" y="8135"/>
            <a:ext cx="9126538" cy="684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7526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Seasonal Climate Forecast</a:t>
            </a:r>
            <a:br>
              <a:rPr lang="en-US" sz="4800" dirty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</a:br>
            <a:r>
              <a:rPr lang="en-US" sz="4800" dirty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June – August 2024</a:t>
            </a:r>
            <a:br>
              <a:rPr lang="en-US" sz="4800" dirty="0">
                <a:solidFill>
                  <a:srgbClr val="F6D97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Issued:  May 16, 2024</a:t>
            </a:r>
            <a:br>
              <a:rPr lang="en-US" sz="2800" dirty="0">
                <a:solidFill>
                  <a:srgbClr val="FF99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</a:br>
            <a:endParaRPr lang="en-US" sz="2800" i="1" dirty="0">
              <a:solidFill>
                <a:srgbClr val="FF99FF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88105" name="Text Box 9"/>
          <p:cNvSpPr txBox="1">
            <a:spLocks noChangeArrowheads="1"/>
          </p:cNvSpPr>
          <p:nvPr/>
        </p:nvSpPr>
        <p:spPr bwMode="auto">
          <a:xfrm>
            <a:off x="0" y="4572000"/>
            <a:ext cx="913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800" dirty="0">
              <a:solidFill>
                <a:srgbClr val="FFC000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  <a:p>
            <a:pPr lvl="0" algn="ctr">
              <a:defRPr/>
            </a:pPr>
            <a:r>
              <a:rPr lang="en-US" sz="2400" dirty="0"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Contact:  ODF Lead Meteorologist Pete Parsons</a:t>
            </a:r>
          </a:p>
          <a:p>
            <a:pPr lvl="0" algn="ctr">
              <a:defRPr/>
            </a:pPr>
            <a:r>
              <a:rPr lang="en-US" sz="2400" dirty="0"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503-945-7448 or </a:t>
            </a:r>
            <a:r>
              <a:rPr lang="en-US" sz="2400" dirty="0">
                <a:effectLst>
                  <a:outerShdw blurRad="50800" dist="50800" dir="2700000" algn="tl" rotWithShape="0">
                    <a:prstClr val="black"/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peter.gj.parsons@odf.oregon.gov</a:t>
            </a:r>
            <a:endParaRPr lang="en-US" sz="2400" dirty="0"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  <a:p>
            <a:pPr lvl="0" algn="ctr">
              <a:defRPr/>
            </a:pPr>
            <a:endParaRPr lang="en-US" sz="1600" dirty="0">
              <a:solidFill>
                <a:srgbClr val="FF99FF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  <a:p>
            <a:pPr lvl="0" algn="ctr">
              <a:defRPr/>
            </a:pPr>
            <a:r>
              <a:rPr lang="en-US" dirty="0">
                <a:solidFill>
                  <a:srgbClr val="FFFF93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ODA Team:  Diana Walker; Andy Zimmerman; Jenn Ambrose; Taylor Harding        ODF Team:  Julie Vondrachek; Kristin Cody</a:t>
            </a:r>
          </a:p>
        </p:txBody>
      </p:sp>
    </p:spTree>
    <p:extLst>
      <p:ext uri="{BB962C8B-B14F-4D97-AF65-F5344CB8AC3E}">
        <p14:creationId xmlns:p14="http://schemas.microsoft.com/office/powerpoint/2010/main" val="53400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5B85-DE37-18BF-3548-7DD11080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4BA69D3D-0F5D-A423-0E60-3E73C9FF83D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174" y="1889846"/>
            <a:ext cx="8819650" cy="4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>
            <a:extLst>
              <a:ext uri="{FF2B5EF4-FFF2-40B4-BE49-F238E27FC236}">
                <a16:creationId xmlns:a16="http://schemas.microsoft.com/office/drawing/2014/main" id="{23B1FAB6-5D31-747A-514D-EDEF6A32C1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504825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Niño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Niña</a:t>
            </a:r>
            <a:r>
              <a:rPr lang="en-US" dirty="0">
                <a:solidFill>
                  <a:schemeClr val="tx1"/>
                </a:solidFill>
              </a:rPr>
              <a:t> Impact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Global Temperatures...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C7D7FE2C-AE2A-BABA-5F37-7F9D3B09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4" y="6397823"/>
            <a:ext cx="883920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Courtesy:</a:t>
            </a:r>
            <a:r>
              <a:rPr lang="en-US" alt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1800" dirty="0">
                <a:solidFill>
                  <a:srgbClr val="FFFF00"/>
                </a:solidFill>
                <a:latin typeface="Comic Sans MS" panose="030F0702030302020204" pitchFamily="66" charset="0"/>
                <a:hlinkClick r:id="rId4"/>
              </a:rPr>
              <a:t>http://www.drroyspencer.com/latest-global-temperatures/</a:t>
            </a:r>
            <a:endParaRPr lang="en-US" altLang="en-US" sz="1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14">
            <a:extLst>
              <a:ext uri="{FF2B5EF4-FFF2-40B4-BE49-F238E27FC236}">
                <a16:creationId xmlns:a16="http://schemas.microsoft.com/office/drawing/2014/main" id="{92814D20-6AEC-E980-CBE1-31A78151D44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29400" y="2286000"/>
            <a:ext cx="2057400" cy="9307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26A89645-A3DB-6EA1-463A-A7C036BDFE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2379077"/>
            <a:ext cx="228600" cy="97372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4">
            <a:extLst>
              <a:ext uri="{FF2B5EF4-FFF2-40B4-BE49-F238E27FC236}">
                <a16:creationId xmlns:a16="http://schemas.microsoft.com/office/drawing/2014/main" id="{923423D9-EE13-9BB9-BE9E-11C05B86E3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2438400"/>
            <a:ext cx="1295400" cy="3810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4">
            <a:extLst>
              <a:ext uri="{FF2B5EF4-FFF2-40B4-BE49-F238E27FC236}">
                <a16:creationId xmlns:a16="http://schemas.microsoft.com/office/drawing/2014/main" id="{5F5C4BE2-C657-2934-272D-9D5E4DB4E9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19600" y="2438400"/>
            <a:ext cx="1295400" cy="533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FBC03E-7D21-AC4C-1A5C-5229F29164F0}"/>
              </a:ext>
            </a:extLst>
          </p:cNvPr>
          <p:cNvSpPr txBox="1"/>
          <p:nvPr/>
        </p:nvSpPr>
        <p:spPr>
          <a:xfrm>
            <a:off x="5486400" y="2209800"/>
            <a:ext cx="141317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Niño</a:t>
            </a:r>
          </a:p>
        </p:txBody>
      </p:sp>
      <p:cxnSp>
        <p:nvCxnSpPr>
          <p:cNvPr id="27" name="Straight Arrow Connector 14">
            <a:extLst>
              <a:ext uri="{FF2B5EF4-FFF2-40B4-BE49-F238E27FC236}">
                <a16:creationId xmlns:a16="http://schemas.microsoft.com/office/drawing/2014/main" id="{797B3413-9A71-E7FA-D095-7186C6D39E5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14800" y="4876800"/>
            <a:ext cx="533400" cy="457200"/>
          </a:xfrm>
          <a:prstGeom prst="straightConnector1">
            <a:avLst/>
          </a:prstGeom>
          <a:noFill/>
          <a:ln w="28575" algn="ctr">
            <a:solidFill>
              <a:schemeClr val="tx2">
                <a:lumMod val="50000"/>
              </a:schemeClr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14">
            <a:extLst>
              <a:ext uri="{FF2B5EF4-FFF2-40B4-BE49-F238E27FC236}">
                <a16:creationId xmlns:a16="http://schemas.microsoft.com/office/drawing/2014/main" id="{E76BC8DE-21A2-BE5A-4283-BB7285F4D61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33600" y="5334000"/>
            <a:ext cx="838200" cy="93077"/>
          </a:xfrm>
          <a:prstGeom prst="straightConnector1">
            <a:avLst/>
          </a:prstGeom>
          <a:noFill/>
          <a:ln w="28575" algn="ctr">
            <a:solidFill>
              <a:schemeClr val="tx2">
                <a:lumMod val="50000"/>
              </a:schemeClr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05270D4-8E9C-A36C-4C30-F68F06E8D475}"/>
              </a:ext>
            </a:extLst>
          </p:cNvPr>
          <p:cNvSpPr txBox="1"/>
          <p:nvPr/>
        </p:nvSpPr>
        <p:spPr>
          <a:xfrm>
            <a:off x="2895600" y="5257800"/>
            <a:ext cx="141704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Niña</a:t>
            </a:r>
          </a:p>
        </p:txBody>
      </p:sp>
      <p:cxnSp>
        <p:nvCxnSpPr>
          <p:cNvPr id="581637" name="Straight Arrow Connector 14">
            <a:extLst>
              <a:ext uri="{FF2B5EF4-FFF2-40B4-BE49-F238E27FC236}">
                <a16:creationId xmlns:a16="http://schemas.microsoft.com/office/drawing/2014/main" id="{EE30500B-4C66-351B-9ACB-5CD3EE3A9AA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12640" y="4800600"/>
            <a:ext cx="1707160" cy="533400"/>
          </a:xfrm>
          <a:prstGeom prst="straightConnector1">
            <a:avLst/>
          </a:prstGeom>
          <a:noFill/>
          <a:ln w="28575" algn="ctr">
            <a:solidFill>
              <a:schemeClr val="tx2">
                <a:lumMod val="50000"/>
              </a:schemeClr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1646" name="Straight Arrow Connector 14">
            <a:extLst>
              <a:ext uri="{FF2B5EF4-FFF2-40B4-BE49-F238E27FC236}">
                <a16:creationId xmlns:a16="http://schemas.microsoft.com/office/drawing/2014/main" id="{EE30500B-4C66-351B-9ACB-5CD3EE3A9AAE}"/>
              </a:ext>
            </a:extLst>
          </p:cNvPr>
          <p:cNvCxnSpPr>
            <a:cxnSpLocks noChangeShapeType="1"/>
            <a:stCxn id="24" idx="3"/>
          </p:cNvCxnSpPr>
          <p:nvPr/>
        </p:nvCxnSpPr>
        <p:spPr bwMode="auto">
          <a:xfrm flipV="1">
            <a:off x="4312640" y="4800600"/>
            <a:ext cx="2316760" cy="626477"/>
          </a:xfrm>
          <a:prstGeom prst="straightConnector1">
            <a:avLst/>
          </a:prstGeom>
          <a:noFill/>
          <a:ln w="28575" algn="ctr">
            <a:solidFill>
              <a:schemeClr val="tx2">
                <a:lumMod val="50000"/>
              </a:schemeClr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26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8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5B85-DE37-18BF-3548-7DD11080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4BA69D3D-0F5D-A423-0E60-3E73C9FF83D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174" y="1889846"/>
            <a:ext cx="8819650" cy="4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>
            <a:extLst>
              <a:ext uri="{FF2B5EF4-FFF2-40B4-BE49-F238E27FC236}">
                <a16:creationId xmlns:a16="http://schemas.microsoft.com/office/drawing/2014/main" id="{23B1FAB6-5D31-747A-514D-EDEF6A32C1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504825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EAB200"/>
                </a:solidFill>
              </a:rPr>
              <a:t>Global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EAB200"/>
                </a:solidFill>
              </a:rPr>
              <a:t>Temperature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EAB200"/>
                </a:solidFill>
              </a:rPr>
              <a:t>Trends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Increase Error in Analog Forecasts!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C7D7FE2C-AE2A-BABA-5F37-7F9D3B09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4" y="6397823"/>
            <a:ext cx="883920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Courtesy:</a:t>
            </a:r>
            <a:r>
              <a:rPr lang="en-US" alt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1800" dirty="0">
                <a:solidFill>
                  <a:srgbClr val="FFFF00"/>
                </a:solidFill>
                <a:latin typeface="Comic Sans MS" panose="030F0702030302020204" pitchFamily="66" charset="0"/>
                <a:hlinkClick r:id="rId4"/>
              </a:rPr>
              <a:t>http://www.drroyspencer.com/latest-global-temperatures/</a:t>
            </a:r>
            <a:endParaRPr lang="en-US" altLang="en-US" sz="1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14">
            <a:extLst>
              <a:ext uri="{FF2B5EF4-FFF2-40B4-BE49-F238E27FC236}">
                <a16:creationId xmlns:a16="http://schemas.microsoft.com/office/drawing/2014/main" id="{22EA1036-AD9B-47B9-8E3F-B442C9DACA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62800" y="2252246"/>
            <a:ext cx="1524000" cy="186154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14">
            <a:extLst>
              <a:ext uri="{FF2B5EF4-FFF2-40B4-BE49-F238E27FC236}">
                <a16:creationId xmlns:a16="http://schemas.microsoft.com/office/drawing/2014/main" id="{CB17E4B2-0D96-F727-4546-198F2EFE9D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14400" y="3505200"/>
            <a:ext cx="1752600" cy="11430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F17F38D-8209-5365-CA85-B7D11D8B72E0}"/>
              </a:ext>
            </a:extLst>
          </p:cNvPr>
          <p:cNvSpPr txBox="1"/>
          <p:nvPr/>
        </p:nvSpPr>
        <p:spPr>
          <a:xfrm>
            <a:off x="5292428" y="2252246"/>
            <a:ext cx="190113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April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7A0C5-BE03-C1C4-69F3-BC089D98172C}"/>
              </a:ext>
            </a:extLst>
          </p:cNvPr>
          <p:cNvSpPr txBox="1"/>
          <p:nvPr/>
        </p:nvSpPr>
        <p:spPr>
          <a:xfrm>
            <a:off x="1752600" y="3048000"/>
            <a:ext cx="1981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Analogs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 Pre-1979</a:t>
            </a:r>
          </a:p>
        </p:txBody>
      </p:sp>
      <p:cxnSp>
        <p:nvCxnSpPr>
          <p:cNvPr id="6" name="Straight Arrow Connector 14">
            <a:extLst>
              <a:ext uri="{FF2B5EF4-FFF2-40B4-BE49-F238E27FC236}">
                <a16:creationId xmlns:a16="http://schemas.microsoft.com/office/drawing/2014/main" id="{D08EBFC9-E0A8-CE60-7E6B-CA2F4AECD49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43000" y="3429000"/>
            <a:ext cx="7620000" cy="1214539"/>
          </a:xfrm>
          <a:prstGeom prst="straightConnector1">
            <a:avLst/>
          </a:prstGeom>
          <a:noFill/>
          <a:ln w="123825" algn="ctr">
            <a:solidFill>
              <a:srgbClr val="FFC000">
                <a:alpha val="75000"/>
              </a:srgbClr>
            </a:solidFill>
            <a:round/>
            <a:headEnd/>
            <a:tailEnd type="arrow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7C1091-18FC-C9CB-E980-32798A30F046}"/>
              </a:ext>
            </a:extLst>
          </p:cNvPr>
          <p:cNvSpPr txBox="1"/>
          <p:nvPr/>
        </p:nvSpPr>
        <p:spPr>
          <a:xfrm>
            <a:off x="4537038" y="2715728"/>
            <a:ext cx="1752600" cy="830997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Warming of  ≈0.15°C / Decade Since 1979</a:t>
            </a:r>
          </a:p>
        </p:txBody>
      </p:sp>
    </p:spTree>
    <p:extLst>
      <p:ext uri="{BB962C8B-B14F-4D97-AF65-F5344CB8AC3E}">
        <p14:creationId xmlns:p14="http://schemas.microsoft.com/office/powerpoint/2010/main" val="35553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ClimateZoneV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8" y="1298562"/>
            <a:ext cx="4362450" cy="395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June 2024 Forecast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52400" y="77629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Mean Upper-Air Pattern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014915" y="776290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Upper-Air Anomalies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5257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 “split-flow” jet stream pattern should continue across the Pacific Northwest with enhanced storm activity directed towards California.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This is a relatively warm pattern, but prolonged extreme temperatures are not featured.  Thundershower activity may be enhanced.</a:t>
            </a:r>
          </a:p>
        </p:txBody>
      </p:sp>
      <p:pic>
        <p:nvPicPr>
          <p:cNvPr id="29703" name="Picture 9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298562"/>
            <a:ext cx="4362450" cy="39592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1796"/>
      </p:ext>
    </p:extLst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1295400"/>
            <a:ext cx="43640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8" y="1295400"/>
            <a:ext cx="4362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June 2024 Forecast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914400" y="776290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Temperatures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5754688" y="776290"/>
            <a:ext cx="232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Precipitation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638" y="5410202"/>
            <a:ext cx="8991600" cy="1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Above-average temperatures with some “warm” spells (over 90°F in the interior) likely from mid-month on...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Expect ample days with precipitation and a threat of thunderstorms.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217760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8" y="1298556"/>
            <a:ext cx="4362450" cy="39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July 2024 Forecast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52400" y="77629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Mean Upper-Air Pattern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014915" y="776290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Upper-Air Anomalies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5257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The analog composite shows anomalous ridging centered along the B.C. Coast with some downstream troughing over the Pac NW.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“split-flow” pattern should persist along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the west coast of North America despite a likely transition to </a:t>
            </a:r>
            <a:r>
              <a:rPr lang="en-US" sz="2400" kern="0" dirty="0">
                <a:solidFill>
                  <a:srgbClr val="FFFF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ENSO-neutral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conditions.</a:t>
            </a: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  <p:pic>
        <p:nvPicPr>
          <p:cNvPr id="31751" name="Picture 9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298556"/>
            <a:ext cx="4362450" cy="3959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07449"/>
      </p:ext>
    </p:extLst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1304931"/>
            <a:ext cx="4364038" cy="39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8" y="1304931"/>
            <a:ext cx="4362450" cy="39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July 2024 Forecast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914400" y="772180"/>
            <a:ext cx="2552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Temperatures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5754688" y="776290"/>
            <a:ext cx="232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Precipitation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638" y="5257800"/>
            <a:ext cx="91233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Analog years straddled either side of average temperatures with 1966 being the coolest and 1958 the warmest.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 wet 1966 skews the precipitation to near or above normal, despite both 1958 &amp; 1973 being drier than average (lowers forecast confidence).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8511384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2654-6D23-8F54-454D-FC34EF0E8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527755BE-5412-CBA0-F597-6AF068C958A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8" y="1298556"/>
            <a:ext cx="4362450" cy="39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>
            <a:extLst>
              <a:ext uri="{FF2B5EF4-FFF2-40B4-BE49-F238E27FC236}">
                <a16:creationId xmlns:a16="http://schemas.microsoft.com/office/drawing/2014/main" id="{2D9F367F-8AAA-D1B4-929D-54FE5014AD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August 2024 Forecast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0254ADF2-8A61-9BF9-D9D4-E575DA78B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7629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Mean Upper-Air Pattern</a:t>
            </a: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51E5C9C1-A419-DA5A-9065-AAC32489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5" y="776290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Upper-Air Anomalies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41D474E-25DB-4260-D82F-0A87560DF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257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All 3 of the top analogs have a prevailing SW flow aloft over Oregon, with 1958 &amp; 1966 having stronger ridging compared to 1973.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This upper-air pattern favors above-normal temperatures and opens the door for enhanced thunderstorm activity.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  <p:pic>
        <p:nvPicPr>
          <p:cNvPr id="31751" name="Picture 9">
            <a:extLst>
              <a:ext uri="{FF2B5EF4-FFF2-40B4-BE49-F238E27FC236}">
                <a16:creationId xmlns:a16="http://schemas.microsoft.com/office/drawing/2014/main" id="{885FD293-9E49-E674-DFF3-84BF5782F1C2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298556"/>
            <a:ext cx="4362450" cy="3959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915E9-134D-E989-D9A5-38A1232A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0BEAA0CA-064F-3167-DC1A-E7CC35C3830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1295400"/>
            <a:ext cx="43640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>
            <a:extLst>
              <a:ext uri="{FF2B5EF4-FFF2-40B4-BE49-F238E27FC236}">
                <a16:creationId xmlns:a16="http://schemas.microsoft.com/office/drawing/2014/main" id="{6BE8FA3D-849C-D41A-B7D4-396A0B9F7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8" y="1295400"/>
            <a:ext cx="4362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>
            <a:extLst>
              <a:ext uri="{FF2B5EF4-FFF2-40B4-BE49-F238E27FC236}">
                <a16:creationId xmlns:a16="http://schemas.microsoft.com/office/drawing/2014/main" id="{DF48C038-59BD-C961-4C05-69112116A3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August 2024 Forecast</a:t>
            </a:r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254E7BB4-475A-0D2C-AE50-873BED6E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76290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Temperatures</a:t>
            </a:r>
          </a:p>
        </p:txBody>
      </p:sp>
      <p:sp>
        <p:nvSpPr>
          <p:cNvPr id="30726" name="Text Box 4">
            <a:extLst>
              <a:ext uri="{FF2B5EF4-FFF2-40B4-BE49-F238E27FC236}">
                <a16:creationId xmlns:a16="http://schemas.microsoft.com/office/drawing/2014/main" id="{7CE36672-1C39-C4B2-6156-97671E5BA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776290"/>
            <a:ext cx="232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Precipitation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1AC4FF5-F3F6-3C85-7ADD-1567178B4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5257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 very warm 1958 is tempered by progressively cooler 1966 &amp; 1973 analogs.  Warmer overall conditions are favored.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Analogs had below-average rainfall, except for spotty downpours with thunderstorms.  1958 &amp; 1966 had considerable thunderstorm activity.</a:t>
            </a:r>
          </a:p>
        </p:txBody>
      </p:sp>
    </p:spTree>
    <p:extLst>
      <p:ext uri="{BB962C8B-B14F-4D97-AF65-F5344CB8AC3E}">
        <p14:creationId xmlns:p14="http://schemas.microsoft.com/office/powerpoint/2010/main" val="268747786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8" y="1298548"/>
            <a:ext cx="4362450" cy="395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June – August 2024 Forecast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52400" y="77629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Mean Upper-Air Pattern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014915" y="776290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Upper-Air Anomalies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5257800"/>
            <a:ext cx="8991600" cy="158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Expect a gradual weakening of the “split-flow” pattern that 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El</a:t>
            </a:r>
            <a:r>
              <a:rPr lang="en-US" sz="2400" kern="0" dirty="0">
                <a:solidFill>
                  <a:srgbClr val="F890A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Niño</a:t>
            </a:r>
            <a:r>
              <a:rPr lang="en-US" sz="2400" kern="0" dirty="0">
                <a:solidFill>
                  <a:srgbClr val="F890A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was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largely responsible for establishing along the west coast.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Prevailing SW flow aloft favors warmer and drier than average summertime weather but can also promote thunderstorm activity.</a:t>
            </a:r>
          </a:p>
        </p:txBody>
      </p:sp>
      <p:pic>
        <p:nvPicPr>
          <p:cNvPr id="31751" name="Picture 9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298548"/>
            <a:ext cx="4362450" cy="39592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28878"/>
      </p:ext>
    </p:extLst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</a:rPr>
              <a:t>El Niño </a:t>
            </a:r>
            <a:r>
              <a:rPr lang="en-US" sz="4000" dirty="0">
                <a:solidFill>
                  <a:schemeClr val="tx1"/>
                </a:solidFill>
              </a:rPr>
              <a:t>vs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Niña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(SST Patterns in the Tropical Pacific Ocean)</a:t>
            </a:r>
          </a:p>
        </p:txBody>
      </p:sp>
      <p:pic>
        <p:nvPicPr>
          <p:cNvPr id="675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5400"/>
            <a:ext cx="9144000" cy="5117068"/>
          </a:xfr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0" y="6412468"/>
            <a:ext cx="914400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/>
              <a:t>Courtesy: </a:t>
            </a:r>
            <a:r>
              <a:rPr lang="en-US" altLang="en-US" dirty="0"/>
              <a:t> </a:t>
            </a:r>
            <a:r>
              <a:rPr lang="en-US" altLang="en-US" sz="1400" dirty="0">
                <a:solidFill>
                  <a:schemeClr val="bg2"/>
                </a:solidFill>
                <a:hlinkClick r:id="rId3"/>
              </a:rPr>
              <a:t>https://www.cpc.ncep.noaa.gov/products/analysis_monitoring/ensocycle/ensocycle.shtml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June – August 2024 Forecast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776290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Temperatures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754688" y="776290"/>
            <a:ext cx="232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Precipitation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257800"/>
            <a:ext cx="9013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Above-average temperatures, but long heat waves and/or periods of extreme heat are not indicated.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Near-average rainfall.  Increased chances for thunderstorms, especially south and east, which can cause local excessive rainfall.</a:t>
            </a:r>
          </a:p>
        </p:txBody>
      </p:sp>
      <p:pic>
        <p:nvPicPr>
          <p:cNvPr id="34822" name="Picture 12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296988"/>
            <a:ext cx="4362450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13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75" y="1296988"/>
            <a:ext cx="4362450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6523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Forecast Highlights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280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638800"/>
          </a:xfrm>
        </p:spPr>
        <p:txBody>
          <a:bodyPr/>
          <a:lstStyle/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/>
              <a:t>   This forecast is based on weather that occurred during the </a:t>
            </a:r>
            <a:r>
              <a:rPr lang="en-US" sz="2400" dirty="0">
                <a:solidFill>
                  <a:srgbClr val="FFFF93"/>
                </a:solidFill>
              </a:rPr>
              <a:t>(1958; 1966; 1973</a:t>
            </a:r>
            <a:r>
              <a:rPr lang="en-US" sz="2400" dirty="0"/>
              <a:t>) analog years (no changes to the analogs from last month).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/>
              <a:t>  With </a:t>
            </a:r>
            <a:r>
              <a:rPr lang="en-US" sz="2400" dirty="0">
                <a:solidFill>
                  <a:srgbClr val="FF0000"/>
                </a:solidFill>
              </a:rPr>
              <a:t>El Niño </a:t>
            </a:r>
            <a:r>
              <a:rPr lang="en-US" sz="2400" dirty="0"/>
              <a:t>ending, the prevailing “split-flow” jet stream pattern along the west coast of North America should slowly weaken.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/>
              <a:t>  Relatively “warm &amp; dry” weather is favored, but prevailing SW flow aloft may enhance thunderstorm development, which increases the chances for wildfire starts and/or local bursts of heavy rain/hail.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/>
              <a:t>  Of the three top analog years, 1958 had the most thunderstorm activity, with progressively fewer storms in 1966 and 1973.</a:t>
            </a:r>
          </a:p>
          <a:p>
            <a:pPr marL="0" indent="0" eaLnBrk="1" hangingPunct="1">
              <a:buClr>
                <a:srgbClr val="FFCC00"/>
              </a:buClr>
              <a:buNone/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000" i="1" dirty="0"/>
              <a:t>Disclaimer:  This forecast is not associated with NOAA’s CPC (see “Forecasting Methods…” at: </a:t>
            </a:r>
            <a:r>
              <a:rPr lang="en-US" sz="2000" i="1" u="sng" dirty="0">
                <a:effectLst/>
                <a:hlinkClick r:id="rId3"/>
              </a:rPr>
              <a:t>https://oda.direct/Weather</a:t>
            </a:r>
            <a:r>
              <a:rPr lang="en-US" sz="2000" i="1" dirty="0"/>
              <a:t>) nor the official CPC “Three-Month Outlooks,” which are available at: </a:t>
            </a:r>
          </a:p>
          <a:p>
            <a:pPr marL="0" indent="0" eaLnBrk="1" hangingPunct="1">
              <a:buNone/>
              <a:defRPr/>
            </a:pPr>
            <a:r>
              <a:rPr lang="en-US" sz="2000" i="1" dirty="0">
                <a:hlinkClick r:id="rId4"/>
              </a:rPr>
              <a:t>https://www.cpc.ncep.noaa.gov/products/predictions/long_range/seasonal.php?lead=1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325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C64E-4FC5-061F-4CDE-5D74B077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C7281-79E5-F31A-32FA-9BBCFB1AC1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98" y="916970"/>
            <a:ext cx="7557004" cy="576700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D42A7FB-76FB-5627-962A-690621F55EA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Peak Spring Snowpacks Near-to-Above Average</a:t>
            </a:r>
            <a:endParaRPr lang="en-US" sz="3200" dirty="0">
              <a:solidFill>
                <a:srgbClr val="FFFF9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AA9BC-5D41-8CDA-868A-89C7080E45F1}"/>
              </a:ext>
            </a:extLst>
          </p:cNvPr>
          <p:cNvSpPr txBox="1"/>
          <p:nvPr/>
        </p:nvSpPr>
        <p:spPr>
          <a:xfrm>
            <a:off x="0" y="457200"/>
            <a:ext cx="9143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(end of March 2024)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C64E-4FC5-061F-4CDE-5D74B077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C7281-79E5-F31A-32FA-9BBCFB1AC1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032" y="916970"/>
            <a:ext cx="7523935" cy="576700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D42A7FB-76FB-5627-962A-690621F55EA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Current Snowpacks</a:t>
            </a:r>
            <a:endParaRPr lang="en-US" sz="3200" dirty="0">
              <a:solidFill>
                <a:srgbClr val="FFFF9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AA9BC-5D41-8CDA-868A-89C7080E45F1}"/>
              </a:ext>
            </a:extLst>
          </p:cNvPr>
          <p:cNvSpPr txBox="1"/>
          <p:nvPr/>
        </p:nvSpPr>
        <p:spPr>
          <a:xfrm>
            <a:off x="0" y="457200"/>
            <a:ext cx="9143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(Mid-May 2024)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Continued Drought Improvement</a:t>
            </a:r>
            <a:endParaRPr lang="en-US" sz="3200" dirty="0">
              <a:solidFill>
                <a:srgbClr val="FFFF9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D4B42-CA9A-4FB4-9341-EBC4B2155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65" y="1473663"/>
            <a:ext cx="4419600" cy="2820334"/>
          </a:xfrm>
          <a:prstGeom prst="rect">
            <a:avLst/>
          </a:prstGeom>
        </p:spPr>
      </p:pic>
      <p:sp>
        <p:nvSpPr>
          <p:cNvPr id="4280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981200" y="6344761"/>
            <a:ext cx="4953000" cy="533400"/>
          </a:xfrm>
        </p:spPr>
        <p:txBody>
          <a:bodyPr/>
          <a:lstStyle/>
          <a:p>
            <a:pPr marL="0" indent="0" eaLnBrk="1" hangingPunct="1">
              <a:buClr>
                <a:srgbClr val="FFCC00"/>
              </a:buClr>
              <a:buNone/>
              <a:defRPr/>
            </a:pPr>
            <a:r>
              <a:rPr lang="en-US" sz="2800" dirty="0">
                <a:solidFill>
                  <a:srgbClr val="FFFFFF"/>
                </a:solidFill>
                <a:hlinkClick r:id="rId4"/>
              </a:rPr>
              <a:t>https://droughtmonitor.unl.edu/</a:t>
            </a:r>
            <a:endParaRPr lang="en-US" sz="2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A2E61-6EE1-21A8-370D-6F762804B9D2}"/>
              </a:ext>
            </a:extLst>
          </p:cNvPr>
          <p:cNvSpPr txBox="1"/>
          <p:nvPr/>
        </p:nvSpPr>
        <p:spPr>
          <a:xfrm>
            <a:off x="0" y="609600"/>
            <a:ext cx="914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(over the past 3 months)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653167-0394-1169-E032-71AD5CAA4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335" y="2883830"/>
            <a:ext cx="4419600" cy="2820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1188C9-A150-FB86-028F-B96C823483EF}"/>
              </a:ext>
            </a:extLst>
          </p:cNvPr>
          <p:cNvSpPr txBox="1"/>
          <p:nvPr/>
        </p:nvSpPr>
        <p:spPr>
          <a:xfrm>
            <a:off x="0" y="5939135"/>
            <a:ext cx="9143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Courtesy:  National Drought Mitigation Center (NDMC)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B21A4-A862-4CB5-B6D5-9C7F1D012E8B}"/>
              </a:ext>
            </a:extLst>
          </p:cNvPr>
          <p:cNvSpPr txBox="1"/>
          <p:nvPr/>
        </p:nvSpPr>
        <p:spPr>
          <a:xfrm>
            <a:off x="381000" y="1447800"/>
            <a:ext cx="236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February 1, 2024</a:t>
            </a:r>
            <a:endParaRPr lang="en-US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F2937-F615-9969-2351-AF13AA91B7C7}"/>
              </a:ext>
            </a:extLst>
          </p:cNvPr>
          <p:cNvSpPr txBox="1"/>
          <p:nvPr/>
        </p:nvSpPr>
        <p:spPr>
          <a:xfrm>
            <a:off x="5105400" y="2895600"/>
            <a:ext cx="228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May 14, 2024</a:t>
            </a:r>
            <a:endParaRPr lang="en-US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Forecast Resources</a:t>
            </a:r>
          </a:p>
        </p:txBody>
      </p:sp>
      <p:sp>
        <p:nvSpPr>
          <p:cNvPr id="4280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9436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ODA Seasonal Climate Forecast Home: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  <a:hlinkClick r:id="rId3"/>
              </a:rPr>
              <a:t>https://www.oregon.gov/ODA/programs/NaturalResources/Pages/Weather.aspx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en-US" sz="2800" dirty="0"/>
              <a:t>CPC Official US Three-Month Forecasts (Graphics):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hlinkClick r:id="rId4"/>
              </a:rPr>
              <a:t>h</a:t>
            </a:r>
            <a:r>
              <a:rPr lang="en-US" sz="1800" dirty="0">
                <a:effectLst>
                  <a:outerShdw blurRad="50800" dist="76200" algn="l" rotWithShape="0">
                    <a:prstClr val="black"/>
                  </a:outerShdw>
                </a:effectLst>
                <a:hlinkClick r:id="rId4"/>
              </a:rPr>
              <a:t>ttps://www.cpc.ncep.noaa.gov/products/predictions/long_range/seasonal.php?lead=01</a:t>
            </a:r>
            <a:endParaRPr lang="en-US" sz="12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/>
              <a:t> CPC US 30-Day &amp; 90-Day Forecasts (Discussions):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effectLst>
                  <a:outerShdw blurRad="50800" dist="76200" algn="l" rotWithShape="0">
                    <a:prstClr val="black"/>
                  </a:outerShdw>
                </a:effectLst>
                <a:hlinkClick r:id="rId5"/>
              </a:rPr>
              <a:t>https://www.cpc.ncep.noaa.gov/products/predictions/long_range/fxus07.html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/>
              <a:t> CPC </a:t>
            </a:r>
            <a:r>
              <a:rPr lang="en-US" sz="2800" dirty="0">
                <a:effectLst>
                  <a:outerShdw blurRad="50800" dist="76200" algn="l" rotWithShape="0">
                    <a:prstClr val="black"/>
                  </a:outerShdw>
                </a:effectLst>
              </a:rPr>
              <a:t>Weekly &amp; Monthly ENSO Discussions: </a:t>
            </a:r>
            <a:r>
              <a:rPr lang="en-US" sz="1800" dirty="0">
                <a:effectLst>
                  <a:outerShdw blurRad="50800" dist="76200" algn="l" rotWithShape="0">
                    <a:prstClr val="black"/>
                  </a:outerShdw>
                </a:effectLst>
                <a:hlinkClick r:id="rId6"/>
              </a:rPr>
              <a:t>https://www.cpc.ncep.noaa.gov/products/analysis_monitoring/enso_advisory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Australian Government Climate Model Summary: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effectLst>
                  <a:outerShdw blurRad="50800" dist="76200" algn="l" rotWithShape="0">
                    <a:prstClr val="black"/>
                  </a:outerShdw>
                </a:effectLst>
                <a:hlinkClick r:id="rId7"/>
              </a:rPr>
              <a:t>http://www.bom.gov.au/climate/model-summary/#region=NINO34&amp;tabs=Overview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/>
              <a:t> Australian Government ENSO Wrap-Up: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hlinkClick r:id="rId8"/>
              </a:rPr>
              <a:t>http://www.bom.gov.au/climate/enso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IRI ENSO Quick Look:</a:t>
            </a:r>
          </a:p>
          <a:p>
            <a:pPr marL="0" indent="0" eaLnBrk="1" hangingPunct="1">
              <a:buClr>
                <a:srgbClr val="FFCC00"/>
              </a:buClr>
              <a:buNone/>
              <a:defRPr/>
            </a:pPr>
            <a:r>
              <a:rPr lang="en-US" sz="1800" dirty="0">
                <a:hlinkClick r:id="rId9"/>
              </a:rPr>
              <a:t>https://iri.columbia.edu/our-expertise/climate/forecasts/enso/current/</a:t>
            </a:r>
            <a:endParaRPr lang="en-US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876648"/>
      </p:ext>
    </p:extLst>
  </p:cSld>
  <p:clrMapOvr>
    <a:masterClrMapping/>
  </p:clrMapOvr>
  <p:transition spd="slow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Water Supply / Fire-Potential Outlook</a:t>
            </a:r>
          </a:p>
        </p:txBody>
      </p:sp>
      <p:sp>
        <p:nvSpPr>
          <p:cNvPr id="4280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CPC U.S. Seasonal Drought Outlook: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  <a:hlinkClick r:id="rId3"/>
              </a:rPr>
              <a:t>https://www.cpc.ncep.noaa.gov/products/expert_assessment/season_drought.png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800" dirty="0"/>
              <a:t> NRCS Snow Water Equivalent Oregon Map:</a:t>
            </a:r>
          </a:p>
          <a:p>
            <a:pPr marL="0" indent="0" eaLnBrk="1" hangingPunct="1">
              <a:buClr>
                <a:srgbClr val="FFCC00"/>
              </a:buClr>
              <a:buNone/>
              <a:defRPr/>
            </a:pPr>
            <a:r>
              <a:rPr lang="en-US" sz="1800" dirty="0">
                <a:solidFill>
                  <a:srgbClr val="FFFFFF"/>
                </a:solidFill>
                <a:hlinkClick r:id="rId4"/>
              </a:rPr>
              <a:t>https://www.wcc.nrcs.usda.gov/ftpref/data/water/wcs/gis/maps/or_swepctnormal_update.pdf</a:t>
            </a:r>
            <a:endParaRPr lang="en-US" sz="1800" dirty="0"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NRCS/USDA Snow Water Equivalent Products: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hlinkClick r:id="rId5"/>
              </a:rPr>
              <a:t>https://www.nrcs.usda.gov/wps/portal/wcc/home/snowClimateMonitoring/snowpack/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sz="2800" dirty="0"/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NDMC U.S. Drought Monitor: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  <a:hlinkClick r:id="rId6"/>
              </a:rPr>
              <a:t>https://droughtmonitor.unl.edu/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NIDIS North American Drought Portal: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  <a:hlinkClick r:id="rId7"/>
              </a:rPr>
              <a:t>https://www.drought.gov/nadm/content/percent-average-precipitation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en-US" sz="2800" dirty="0"/>
              <a:t> WRCC WestWideDroughtTracker: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hlinkClick r:id="rId8"/>
              </a:rPr>
              <a:t>https://www.wrcc.dri.edu/wwdt/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en-US" sz="2800" dirty="0"/>
              <a:t> NWCC Northwest Interagency Coordination Center (video)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hlinkClick r:id="rId9"/>
              </a:rPr>
              <a:t>https://gacc.nifc.gov/nwcc/predict/outlook.aspx</a:t>
            </a:r>
            <a:endParaRPr lang="en-US" sz="1800" dirty="0"/>
          </a:p>
          <a:p>
            <a:pPr marL="0" indent="0" eaLnBrk="1" hangingPunct="1">
              <a:buNone/>
              <a:defRPr/>
            </a:pP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803888"/>
      </p:ext>
    </p:extLst>
  </p:cSld>
  <p:clrMapOvr>
    <a:masterClrMapping/>
  </p:clrMapOvr>
  <p:transition spd="slow"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874111E-F4CC-D635-097D-48535849A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" y="4846"/>
            <a:ext cx="9135309" cy="685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FFFF93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Updated Monthly</a:t>
            </a:r>
            <a:endParaRPr lang="en-US" sz="2800" dirty="0">
              <a:solidFill>
                <a:srgbClr val="FFFF93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0" y="5105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93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Contact:  Pete Parsons, ODF Lead Meteorologist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93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at 503-945-7448 or </a:t>
            </a:r>
            <a:r>
              <a:rPr lang="en-US" altLang="en-US" sz="2400" dirty="0">
                <a:solidFill>
                  <a:srgbClr val="FFFF93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peter.gj.parsons@odf.oregon.gov</a:t>
            </a:r>
            <a:endParaRPr lang="en-US" altLang="en-US" sz="2000" dirty="0">
              <a:solidFill>
                <a:srgbClr val="FFFF93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3928" y="2457033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Your Feedback is Welcome!</a:t>
            </a: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A3E7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A3E7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FF00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FF00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800" dirty="0">
              <a:solidFill>
                <a:srgbClr val="FFFF00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Sign-up for Email Notification of Updates at: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https://oda.fyi/SubscribeSCF</a:t>
            </a:r>
            <a:endParaRPr lang="en-US" altLang="en-US" sz="2400" dirty="0"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FF6699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82C6-A98D-ECDF-BCB8-703857390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>
            <a:extLst>
              <a:ext uri="{FF2B5EF4-FFF2-40B4-BE49-F238E27FC236}">
                <a16:creationId xmlns:a16="http://schemas.microsoft.com/office/drawing/2014/main" id="{9A79116B-43B6-096F-C9C2-A3D375E90C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Sea Surface Temperatures (SSTs)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Animated </a:t>
            </a:r>
            <a:r>
              <a:rPr lang="en-US" sz="1800" dirty="0">
                <a:solidFill>
                  <a:schemeClr val="tx1"/>
                </a:solidFill>
              </a:rPr>
              <a:t>(PowerPoint only) </a:t>
            </a:r>
            <a:r>
              <a:rPr lang="en-US" sz="2400" dirty="0">
                <a:solidFill>
                  <a:schemeClr val="tx1"/>
                </a:solidFill>
              </a:rPr>
              <a:t>SSTs (top) / Anomalies (bottom)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0FB8B-8486-70A4-98DB-D36A275B07A2}"/>
              </a:ext>
            </a:extLst>
          </p:cNvPr>
          <p:cNvSpPr txBox="1"/>
          <p:nvPr/>
        </p:nvSpPr>
        <p:spPr>
          <a:xfrm>
            <a:off x="0" y="6550027"/>
            <a:ext cx="914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Courtesy: </a:t>
            </a:r>
            <a:r>
              <a:rPr lang="en-US" sz="1400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hlinkClick r:id="rId3"/>
              </a:rPr>
              <a:t>https://www.cpc.ncep.noaa.gov/products/analysis_monitoring/enso_update/gsstanim.shtml</a:t>
            </a:r>
            <a:endParaRPr lang="en-US" sz="1400" dirty="0">
              <a:solidFill>
                <a:srgbClr val="FFFF00"/>
              </a:solidFill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  <p:pic>
        <p:nvPicPr>
          <p:cNvPr id="12292" name="Content Placeholder 5">
            <a:extLst>
              <a:ext uri="{FF2B5EF4-FFF2-40B4-BE49-F238E27FC236}">
                <a16:creationId xmlns:a16="http://schemas.microsoft.com/office/drawing/2014/main" id="{87EC8102-8CDD-EC5C-2505-E6431BB58A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9" y="1143002"/>
            <a:ext cx="8839199" cy="5407025"/>
          </a:xfrm>
        </p:spPr>
      </p:pic>
      <p:cxnSp>
        <p:nvCxnSpPr>
          <p:cNvPr id="9" name="Straight Arrow Connector 14">
            <a:extLst>
              <a:ext uri="{FF2B5EF4-FFF2-40B4-BE49-F238E27FC236}">
                <a16:creationId xmlns:a16="http://schemas.microsoft.com/office/drawing/2014/main" id="{B7FDE259-710C-4968-CDBE-69762955C2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3886200"/>
            <a:ext cx="1066800" cy="1600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50800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14">
            <a:extLst>
              <a:ext uri="{FF2B5EF4-FFF2-40B4-BE49-F238E27FC236}">
                <a16:creationId xmlns:a16="http://schemas.microsoft.com/office/drawing/2014/main" id="{3F3C906F-6557-B381-1A91-DAB57C428A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3886200"/>
            <a:ext cx="304800" cy="1600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50800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E132F4-04F6-1311-DD3D-81D0C47194FE}"/>
              </a:ext>
            </a:extLst>
          </p:cNvPr>
          <p:cNvSpPr/>
          <p:nvPr/>
        </p:nvSpPr>
        <p:spPr>
          <a:xfrm>
            <a:off x="914400" y="3666764"/>
            <a:ext cx="71628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El Niño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is Transitioning to </a:t>
            </a:r>
            <a:r>
              <a:rPr lang="en-US" altLang="en-US" b="1" dirty="0">
                <a:solidFill>
                  <a:srgbClr val="FFFF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ENSO-Neutral </a:t>
            </a:r>
          </a:p>
        </p:txBody>
      </p:sp>
    </p:spTree>
    <p:extLst>
      <p:ext uri="{BB962C8B-B14F-4D97-AF65-F5344CB8AC3E}">
        <p14:creationId xmlns:p14="http://schemas.microsoft.com/office/powerpoint/2010/main" val="23943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El Niño Southern Oscillation (ENSO)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Current Status and Forecast</a:t>
            </a:r>
          </a:p>
        </p:txBody>
      </p:sp>
      <p:sp>
        <p:nvSpPr>
          <p:cNvPr id="4280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1371599"/>
            <a:ext cx="8839200" cy="5102423"/>
          </a:xfrm>
        </p:spPr>
        <p:txBody>
          <a:bodyPr/>
          <a:lstStyle/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/>
              <a:t>The April Southern Oscillation Index (SOI) of -0.2, reflected near-average trade winds across the tropical Pacific Ocean, corresponding with an ongoing transition to </a:t>
            </a:r>
            <a:r>
              <a:rPr lang="en-US" sz="2400" dirty="0">
                <a:solidFill>
                  <a:srgbClr val="FFFF93"/>
                </a:solidFill>
              </a:rPr>
              <a:t>ENSO-neutral</a:t>
            </a:r>
            <a:r>
              <a:rPr lang="en-US" sz="2400" dirty="0"/>
              <a:t> conditions.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  The February – April Oceanic Niño Index (ONI) fell to </a:t>
            </a:r>
            <a:r>
              <a:rPr lang="en-US" sz="2400" dirty="0">
                <a:solidFill>
                  <a:srgbClr val="FF6600"/>
                </a:solidFill>
              </a:rPr>
              <a:t>+1.1°C</a:t>
            </a:r>
            <a:r>
              <a:rPr lang="en-US" sz="2400" dirty="0"/>
              <a:t>, indicating continued cooling of the central and eastern tropical Pacific Ocean sea surface temperatures (SSTs).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/>
              <a:t>  *NOAA’s Climate Prediction Center (CPC) expects an imminent transition to </a:t>
            </a:r>
            <a:r>
              <a:rPr lang="en-US" sz="2400" dirty="0">
                <a:solidFill>
                  <a:srgbClr val="FFFF93"/>
                </a:solidFill>
              </a:rPr>
              <a:t>ENSO-neutral</a:t>
            </a:r>
            <a:r>
              <a:rPr lang="en-US" sz="2400" dirty="0"/>
              <a:t> conditions with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 Niña </a:t>
            </a:r>
            <a:r>
              <a:rPr lang="en-US" sz="2400" dirty="0"/>
              <a:t>likely developing by the end of summer and continuing through this coming winter. </a:t>
            </a: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buNone/>
              <a:defRPr/>
            </a:pPr>
            <a:r>
              <a:rPr lang="en-US" sz="2400" i="1" dirty="0"/>
              <a:t>*This forecast does </a:t>
            </a:r>
            <a:r>
              <a:rPr lang="en-US" sz="2400" i="1" u="sng" dirty="0"/>
              <a:t>not</a:t>
            </a:r>
            <a:r>
              <a:rPr lang="en-US" sz="2400" i="1" dirty="0"/>
              <a:t> consider NOAA’s ENSO forecast.  It uses only historical and current ENSO conditions to find “analog years” that most-closely match the recent evolution of the ENSO state.</a:t>
            </a:r>
            <a:endParaRPr lang="en-US" sz="2400" dirty="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6200" y="6474023"/>
            <a:ext cx="899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FF00"/>
                </a:solidFill>
                <a:latin typeface="Comic Sans MS" panose="030F0702030302020204" pitchFamily="66" charset="0"/>
                <a:hlinkClick r:id="rId3"/>
              </a:rPr>
              <a:t>https://www.cpc.ncep.noaa.gov/products/analysis_monitoring/lanina/enso_evolution-status-fcsts-web.pdf</a:t>
            </a:r>
            <a:endParaRPr lang="en-US" altLang="en-US" sz="1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14"/>
          <p:cNvCxnSpPr>
            <a:cxnSpLocks noChangeShapeType="1"/>
          </p:cNvCxnSpPr>
          <p:nvPr/>
        </p:nvCxnSpPr>
        <p:spPr bwMode="auto">
          <a:xfrm flipH="1">
            <a:off x="3656194" y="4828920"/>
            <a:ext cx="1831849" cy="1826419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4"/>
          <p:cNvCxnSpPr>
            <a:cxnSpLocks noChangeShapeType="1"/>
          </p:cNvCxnSpPr>
          <p:nvPr/>
        </p:nvCxnSpPr>
        <p:spPr bwMode="auto">
          <a:xfrm flipH="1" flipV="1">
            <a:off x="3656194" y="3953747"/>
            <a:ext cx="1905000" cy="1295400"/>
          </a:xfrm>
          <a:prstGeom prst="straightConnector1">
            <a:avLst/>
          </a:prstGeom>
          <a:noFill/>
          <a:ln w="38100" algn="ctr">
            <a:solidFill>
              <a:srgbClr val="1FB137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4"/>
          <p:cNvCxnSpPr>
            <a:cxnSpLocks noChangeShapeType="1"/>
          </p:cNvCxnSpPr>
          <p:nvPr/>
        </p:nvCxnSpPr>
        <p:spPr bwMode="auto">
          <a:xfrm flipH="1" flipV="1">
            <a:off x="3223145" y="3953747"/>
            <a:ext cx="1752600" cy="1752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6FD096B-1C0C-1818-BC1E-60F2BA1D021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" y="762000"/>
            <a:ext cx="8988552" cy="60198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245593" y="1799134"/>
            <a:ext cx="6096001" cy="1437467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35746" y="4383458"/>
            <a:ext cx="6096000" cy="14374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2789140" y="3657600"/>
            <a:ext cx="1850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ENSO-Neutral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Southern Oscillation Index (SOI)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8730" y="4800600"/>
            <a:ext cx="1285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El Niño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128839"/>
            <a:ext cx="12747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La Niña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5079795" y="3462083"/>
            <a:ext cx="236757" cy="67217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1502167" y="1443335"/>
            <a:ext cx="5549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7060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1957-1958;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A0802"/>
                </a:solidFill>
                <a:latin typeface="Comic Sans MS" panose="030F0702030302020204" pitchFamily="66" charset="0"/>
              </a:rPr>
              <a:t>1965-1966;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1972-1973</a:t>
            </a: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</a:p>
        </p:txBody>
      </p:sp>
      <p:cxnSp>
        <p:nvCxnSpPr>
          <p:cNvPr id="14" name="Straight Arrow Connector 14"/>
          <p:cNvCxnSpPr>
            <a:cxnSpLocks noChangeShapeType="1"/>
          </p:cNvCxnSpPr>
          <p:nvPr/>
        </p:nvCxnSpPr>
        <p:spPr bwMode="auto">
          <a:xfrm flipH="1">
            <a:off x="5255021" y="2283164"/>
            <a:ext cx="2659022" cy="1609571"/>
          </a:xfrm>
          <a:prstGeom prst="straightConnector1">
            <a:avLst/>
          </a:prstGeom>
          <a:noFill/>
          <a:ln w="57150" algn="ctr">
            <a:solidFill>
              <a:schemeClr val="tx2">
                <a:lumMod val="25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14">
            <a:extLst>
              <a:ext uri="{FF2B5EF4-FFF2-40B4-BE49-F238E27FC236}">
                <a16:creationId xmlns:a16="http://schemas.microsoft.com/office/drawing/2014/main" id="{24E63243-8978-AE96-835E-57215B02761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289558" y="4074801"/>
            <a:ext cx="2330442" cy="1106799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7362335" y="4343400"/>
            <a:ext cx="1673352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April SOI analogs spanned the ENSO-Neutral zone</a:t>
            </a:r>
            <a:endParaRPr lang="en-US" altLang="en-US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B148DF-A06F-4B46-B900-31A118E92E99}"/>
              </a:ext>
            </a:extLst>
          </p:cNvPr>
          <p:cNvSpPr/>
          <p:nvPr/>
        </p:nvSpPr>
        <p:spPr>
          <a:xfrm>
            <a:off x="7362335" y="1792347"/>
            <a:ext cx="166940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April 2024 SOI (-0.2) reflects ENSO-Neutral conditions</a:t>
            </a:r>
          </a:p>
        </p:txBody>
      </p:sp>
    </p:spTree>
    <p:extLst>
      <p:ext uri="{BB962C8B-B14F-4D97-AF65-F5344CB8AC3E}">
        <p14:creationId xmlns:p14="http://schemas.microsoft.com/office/powerpoint/2010/main" val="31543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14"/>
          <p:cNvCxnSpPr>
            <a:cxnSpLocks noChangeShapeType="1"/>
          </p:cNvCxnSpPr>
          <p:nvPr/>
        </p:nvCxnSpPr>
        <p:spPr bwMode="auto">
          <a:xfrm flipH="1" flipV="1">
            <a:off x="4171677" y="3436189"/>
            <a:ext cx="2057400" cy="2514600"/>
          </a:xfrm>
          <a:prstGeom prst="straightConnector1">
            <a:avLst/>
          </a:prstGeom>
          <a:noFill/>
          <a:ln w="38100" algn="ctr">
            <a:solidFill>
              <a:srgbClr val="1FB137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14"/>
          <p:cNvCxnSpPr>
            <a:cxnSpLocks noChangeShapeType="1"/>
          </p:cNvCxnSpPr>
          <p:nvPr/>
        </p:nvCxnSpPr>
        <p:spPr bwMode="auto">
          <a:xfrm flipH="1" flipV="1">
            <a:off x="3568359" y="3564383"/>
            <a:ext cx="1905000" cy="2057400"/>
          </a:xfrm>
          <a:prstGeom prst="straightConnector1">
            <a:avLst/>
          </a:prstGeom>
          <a:noFill/>
          <a:ln w="3810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Arrow Connector 14"/>
          <p:cNvCxnSpPr>
            <a:cxnSpLocks noChangeShapeType="1"/>
          </p:cNvCxnSpPr>
          <p:nvPr/>
        </p:nvCxnSpPr>
        <p:spPr bwMode="auto">
          <a:xfrm flipH="1" flipV="1">
            <a:off x="3814272" y="3564383"/>
            <a:ext cx="1828800" cy="253161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EC616FF-37EF-50EA-1971-56BEF698EF8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" y="762000"/>
            <a:ext cx="8988552" cy="6016752"/>
          </a:xfrm>
          <a:prstGeom prst="rect">
            <a:avLst/>
          </a:prstGeom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257300" y="2117550"/>
            <a:ext cx="6080320" cy="1387650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73422" y="4174950"/>
            <a:ext cx="6080320" cy="1391315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09800" y="4826073"/>
            <a:ext cx="90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Strong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4495800"/>
            <a:ext cx="1246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Moderate</a:t>
            </a:r>
          </a:p>
        </p:txBody>
      </p:sp>
      <p:sp>
        <p:nvSpPr>
          <p:cNvPr id="18452" name="Rectangle 8"/>
          <p:cNvSpPr>
            <a:spLocks noChangeArrowheads="1"/>
          </p:cNvSpPr>
          <p:nvPr/>
        </p:nvSpPr>
        <p:spPr bwMode="auto">
          <a:xfrm>
            <a:off x="3179014" y="3669268"/>
            <a:ext cx="1850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ENSO-Neutral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392" y="2801178"/>
            <a:ext cx="1361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El Niño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Oceanic Niño Index (ONI)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1512708" y="1595735"/>
            <a:ext cx="5549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7060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1957-1958;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A0802"/>
                </a:solidFill>
                <a:latin typeface="Comic Sans MS" panose="030F0702030302020204" pitchFamily="66" charset="0"/>
              </a:rPr>
              <a:t>1965-1966;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1972-1973</a:t>
            </a: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6726" y="4852032"/>
            <a:ext cx="1274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La Niña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3105090"/>
            <a:ext cx="836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Weak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2391488"/>
            <a:ext cx="1197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Strong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4808102" y="2870580"/>
            <a:ext cx="238006" cy="6072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2744179"/>
            <a:ext cx="1226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Moderate</a:t>
            </a:r>
          </a:p>
        </p:txBody>
      </p:sp>
      <p:cxnSp>
        <p:nvCxnSpPr>
          <p:cNvPr id="24" name="Straight Arrow Connector 14"/>
          <p:cNvCxnSpPr>
            <a:cxnSpLocks noChangeShapeType="1"/>
          </p:cNvCxnSpPr>
          <p:nvPr/>
        </p:nvCxnSpPr>
        <p:spPr bwMode="auto">
          <a:xfrm flipH="1">
            <a:off x="4959047" y="2210721"/>
            <a:ext cx="2663139" cy="857999"/>
          </a:xfrm>
          <a:prstGeom prst="straightConnector1">
            <a:avLst/>
          </a:prstGeom>
          <a:noFill/>
          <a:ln w="57150" algn="ctr">
            <a:solidFill>
              <a:schemeClr val="tx2">
                <a:lumMod val="25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14"/>
          <p:cNvCxnSpPr>
            <a:cxnSpLocks noChangeShapeType="1"/>
          </p:cNvCxnSpPr>
          <p:nvPr/>
        </p:nvCxnSpPr>
        <p:spPr bwMode="auto">
          <a:xfrm flipH="1" flipV="1">
            <a:off x="5029200" y="3436189"/>
            <a:ext cx="2592986" cy="2287393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7374806" y="4798874"/>
            <a:ext cx="1655808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Feb. – Apr.  ONI analogs   reflected weakening   </a:t>
            </a:r>
            <a:r>
              <a:rPr lang="en-US" altLang="en-US" b="1" dirty="0">
                <a:solidFill>
                  <a:srgbClr val="F890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El</a:t>
            </a:r>
            <a:r>
              <a:rPr lang="en-US" altLang="en-US" b="1" dirty="0">
                <a:solidFill>
                  <a:srgbClr val="F890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Niño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events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4191000"/>
            <a:ext cx="789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Weak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4806" y="1400651"/>
            <a:ext cx="1655808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Feb. – Apr. 2024 ONI       </a:t>
            </a:r>
            <a:r>
              <a:rPr lang="en-US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(+1.1°C)</a:t>
            </a:r>
          </a:p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reflects a weakening   </a:t>
            </a:r>
            <a:r>
              <a:rPr lang="en-US" altLang="en-US" b="1" dirty="0">
                <a:solidFill>
                  <a:srgbClr val="F890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El</a:t>
            </a:r>
            <a:r>
              <a:rPr lang="en-US" altLang="en-US" b="1" dirty="0">
                <a:solidFill>
                  <a:srgbClr val="F890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Niño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The Pacific Decadal Oscillation (PDO) </a:t>
            </a:r>
            <a:r>
              <a:rPr lang="en-US" sz="3200" dirty="0">
                <a:solidFill>
                  <a:schemeClr val="tx1"/>
                </a:solidFill>
              </a:rPr>
              <a:t>(Reflects SST “Phase” in the North Pacific Ocean )</a:t>
            </a:r>
          </a:p>
        </p:txBody>
      </p:sp>
      <p:pic>
        <p:nvPicPr>
          <p:cNvPr id="67587" name="Picture 5" descr="PDO Warm Phase vs Cool Pha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9144000" cy="3743325"/>
          </a:xfrm>
        </p:spPr>
      </p:pic>
      <p:sp>
        <p:nvSpPr>
          <p:cNvPr id="591878" name="Text Box 6"/>
          <p:cNvSpPr txBox="1">
            <a:spLocks noChangeArrowheads="1"/>
          </p:cNvSpPr>
          <p:nvPr/>
        </p:nvSpPr>
        <p:spPr bwMode="auto">
          <a:xfrm>
            <a:off x="316021" y="1295400"/>
            <a:ext cx="32415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A08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Positive (Warm)</a:t>
            </a:r>
          </a:p>
          <a:p>
            <a:pPr algn="ctr">
              <a:defRPr/>
            </a:pPr>
            <a:r>
              <a:rPr lang="en-US" sz="3200" dirty="0">
                <a:solidFill>
                  <a:srgbClr val="FA08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“Phase”</a:t>
            </a:r>
          </a:p>
        </p:txBody>
      </p:sp>
      <p:sp>
        <p:nvSpPr>
          <p:cNvPr id="591879" name="Text Box 7"/>
          <p:cNvSpPr txBox="1">
            <a:spLocks noChangeArrowheads="1"/>
          </p:cNvSpPr>
          <p:nvPr/>
        </p:nvSpPr>
        <p:spPr bwMode="auto">
          <a:xfrm>
            <a:off x="5636824" y="1284982"/>
            <a:ext cx="31149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Negative (Cool)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“Phase”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0" y="6412468"/>
            <a:ext cx="914400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/>
              <a:t>Courtesy:  </a:t>
            </a:r>
            <a:r>
              <a:rPr lang="en-US" altLang="en-US" dirty="0">
                <a:solidFill>
                  <a:schemeClr val="bg2"/>
                </a:solidFill>
                <a:hlinkClick r:id="rId3"/>
              </a:rPr>
              <a:t>http://research.jisao.washington.edu/pdo/img/pdo_warm_cool.jpg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15EEA6-DAE8-410D-9E66-03FB11625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643860"/>
            <a:ext cx="2345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2"/>
                </a:solidFill>
              </a:rPr>
              <a:t>SST Anomalies</a:t>
            </a:r>
          </a:p>
        </p:txBody>
      </p:sp>
    </p:spTree>
    <p:extLst>
      <p:ext uri="{BB962C8B-B14F-4D97-AF65-F5344CB8AC3E}">
        <p14:creationId xmlns:p14="http://schemas.microsoft.com/office/powerpoint/2010/main" val="16419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4"/>
          <p:cNvCxnSpPr>
            <a:cxnSpLocks noChangeShapeType="1"/>
          </p:cNvCxnSpPr>
          <p:nvPr/>
        </p:nvCxnSpPr>
        <p:spPr bwMode="auto">
          <a:xfrm flipH="1">
            <a:off x="6589217" y="5047957"/>
            <a:ext cx="1309553" cy="26729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4"/>
          <p:cNvCxnSpPr>
            <a:cxnSpLocks noChangeShapeType="1"/>
          </p:cNvCxnSpPr>
          <p:nvPr/>
        </p:nvCxnSpPr>
        <p:spPr bwMode="auto">
          <a:xfrm flipH="1" flipV="1">
            <a:off x="5225246" y="4163374"/>
            <a:ext cx="1600200" cy="148709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4"/>
          <p:cNvCxnSpPr>
            <a:cxnSpLocks noChangeShapeType="1"/>
          </p:cNvCxnSpPr>
          <p:nvPr/>
        </p:nvCxnSpPr>
        <p:spPr bwMode="auto">
          <a:xfrm flipH="1" flipV="1">
            <a:off x="4523729" y="3763858"/>
            <a:ext cx="1676400" cy="1981200"/>
          </a:xfrm>
          <a:prstGeom prst="straightConnector1">
            <a:avLst/>
          </a:prstGeom>
          <a:noFill/>
          <a:ln w="38100" algn="ctr">
            <a:solidFill>
              <a:srgbClr val="1FB137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4"/>
          <p:cNvCxnSpPr>
            <a:cxnSpLocks noChangeShapeType="1"/>
          </p:cNvCxnSpPr>
          <p:nvPr/>
        </p:nvCxnSpPr>
        <p:spPr bwMode="auto">
          <a:xfrm flipH="1" flipV="1">
            <a:off x="4128347" y="4194524"/>
            <a:ext cx="1600200" cy="2057402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3A54B63-36B5-F66C-2725-AEFD6FBB771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" y="765125"/>
            <a:ext cx="8988552" cy="6016752"/>
          </a:xfrm>
          <a:prstGeom prst="rect">
            <a:avLst/>
          </a:prstGeom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53310" y="1786705"/>
            <a:ext cx="6096002" cy="1429112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45230" y="4066280"/>
            <a:ext cx="6084939" cy="1731093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995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North Pacific Ocean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rgbClr val="FFFF93"/>
                </a:solidFill>
              </a:rPr>
              <a:t>(Poleward of 20°N Latitude)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3030" y="5126013"/>
            <a:ext cx="1722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Cool Phase</a:t>
            </a:r>
          </a:p>
        </p:txBody>
      </p:sp>
      <p:cxnSp>
        <p:nvCxnSpPr>
          <p:cNvPr id="21" name="Straight Arrow Connector 14"/>
          <p:cNvCxnSpPr>
            <a:cxnSpLocks noChangeShapeType="1"/>
          </p:cNvCxnSpPr>
          <p:nvPr/>
        </p:nvCxnSpPr>
        <p:spPr bwMode="auto">
          <a:xfrm flipH="1">
            <a:off x="5225246" y="4953000"/>
            <a:ext cx="2673524" cy="0"/>
          </a:xfrm>
          <a:prstGeom prst="straightConnector1">
            <a:avLst/>
          </a:prstGeom>
          <a:noFill/>
          <a:ln w="57150" algn="ctr">
            <a:solidFill>
              <a:schemeClr val="tx2">
                <a:lumMod val="25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14">
            <a:extLst>
              <a:ext uri="{FF2B5EF4-FFF2-40B4-BE49-F238E27FC236}">
                <a16:creationId xmlns:a16="http://schemas.microsoft.com/office/drawing/2014/main" id="{D9C22A5A-DEA6-61E3-6CD4-9F33E8A42AB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61929" y="2453041"/>
            <a:ext cx="2248538" cy="1211532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7391400" y="4343400"/>
            <a:ext cx="1632788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April 2024 PDO </a:t>
            </a:r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(-2.09)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fell deeper into  </a:t>
            </a:r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“Cool”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Phase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1507356" y="1443335"/>
            <a:ext cx="5549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7060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1957-1958;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A0802"/>
                </a:solidFill>
                <a:latin typeface="Comic Sans MS" panose="030F0702030302020204" pitchFamily="66" charset="0"/>
              </a:rPr>
              <a:t>1965-1966;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1972-1973</a:t>
            </a: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017879" y="3141564"/>
            <a:ext cx="364692" cy="142911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2946" y="1828800"/>
            <a:ext cx="1632788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April analog PDO values ranged from “Neutral” to </a:t>
            </a:r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“Cool”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Phase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2057400"/>
            <a:ext cx="205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Warm Phase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429000" y="3440668"/>
            <a:ext cx="1758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Neutral Phase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8" y="1298548"/>
            <a:ext cx="4362450" cy="39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SST Anomalies Comparison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0" y="776290"/>
            <a:ext cx="45910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April Analogs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648200" y="77629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April 2024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5257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The April analogs (left) reflected a faster transition to </a:t>
            </a:r>
            <a:r>
              <a:rPr lang="en-US" sz="2400" kern="0" dirty="0">
                <a:solidFill>
                  <a:srgbClr val="FFFF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ENSO-neutral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conditions than we are experiencing (right)...but not a bad match.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Both charts show weakening of their respective </a:t>
            </a:r>
            <a:r>
              <a:rPr lang="en-US" sz="2400" kern="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El</a:t>
            </a:r>
            <a:r>
              <a:rPr lang="en-US" sz="2400" kern="0" dirty="0">
                <a:solidFill>
                  <a:srgbClr val="F890A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400" kern="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Niño</a:t>
            </a:r>
            <a:r>
              <a:rPr lang="en-US" sz="2400" kern="0" dirty="0">
                <a:solidFill>
                  <a:srgbClr val="F890A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events in the tropical Pacific Ocean (a key for analog matching).</a:t>
            </a:r>
          </a:p>
        </p:txBody>
      </p:sp>
      <p:pic>
        <p:nvPicPr>
          <p:cNvPr id="31751" name="Picture 9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298548"/>
            <a:ext cx="4362450" cy="3959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10876"/>
      </p:ext>
    </p:extLst>
  </p:cSld>
  <p:clrMapOvr>
    <a:masterClrMapping/>
  </p:clrMapOvr>
  <p:transition spd="slow">
    <p:pull dir="rd"/>
  </p:transition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D21F538D75DB40ADD043E666F97147" ma:contentTypeVersion="7" ma:contentTypeDescription="Create a new document." ma:contentTypeScope="" ma:versionID="968b033a3dacf7d3cec6d89f394ec09b">
  <xsd:schema xmlns:xsd="http://www.w3.org/2001/XMLSchema" xmlns:xs="http://www.w3.org/2001/XMLSchema" xmlns:p="http://schemas.microsoft.com/office/2006/metadata/properties" xmlns:ns1="http://schemas.microsoft.com/sharepoint/v3" xmlns:ns2="198db3a4-94a2-4913-bd11-44e378a45fe1" targetNamespace="http://schemas.microsoft.com/office/2006/metadata/properties" ma:root="true" ma:fieldsID="45be5594229ef1cdda327c9ce38b62c6" ns1:_="" ns2:_="">
    <xsd:import namespace="http://schemas.microsoft.com/sharepoint/v3"/>
    <xsd:import namespace="198db3a4-94a2-4913-bd11-44e378a45fe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db3a4-94a2-4913-bd11-44e378a45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D14592-260C-4F26-A062-CB9181BAFFD2}"/>
</file>

<file path=customXml/itemProps2.xml><?xml version="1.0" encoding="utf-8"?>
<ds:datastoreItem xmlns:ds="http://schemas.openxmlformats.org/officeDocument/2006/customXml" ds:itemID="{CEA0ED36-04D5-41BA-94B5-FD5A599505FF}"/>
</file>

<file path=customXml/itemProps3.xml><?xml version="1.0" encoding="utf-8"?>
<ds:datastoreItem xmlns:ds="http://schemas.openxmlformats.org/officeDocument/2006/customXml" ds:itemID="{26B2EC52-2454-4AAD-B67B-018C76C42DA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255333</TotalTime>
  <Words>2114</Words>
  <Application>Microsoft Macintosh PowerPoint</Application>
  <PresentationFormat>On-screen Show (4:3)</PresentationFormat>
  <Paragraphs>209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Comic Sans MS</vt:lpstr>
      <vt:lpstr>Garamond</vt:lpstr>
      <vt:lpstr>Wingdings</vt:lpstr>
      <vt:lpstr>Stream</vt:lpstr>
      <vt:lpstr>Seasonal Climate Forecast June – August 2024 Issued:  May 16, 2024 </vt:lpstr>
      <vt:lpstr>El Niño vs La Niña (SST Patterns in the Tropical Pacific Ocean)</vt:lpstr>
      <vt:lpstr>Sea Surface Temperatures (SSTs) Animated (PowerPoint only) SSTs (top) / Anomalies (bottom)</vt:lpstr>
      <vt:lpstr>El Niño Southern Oscillation (ENSO) Current Status and Forecast</vt:lpstr>
      <vt:lpstr>Southern Oscillation Index (SOI) </vt:lpstr>
      <vt:lpstr>Oceanic Niño Index (ONI) </vt:lpstr>
      <vt:lpstr>The Pacific Decadal Oscillation (PDO) (Reflects SST “Phase” in the North Pacific Ocean )</vt:lpstr>
      <vt:lpstr>North Pacific Ocean (Poleward of 20°N Latitude)</vt:lpstr>
      <vt:lpstr>SST Anomalies Comparison</vt:lpstr>
      <vt:lpstr>El Niño &amp; La Niña Impact Global Temperatures...</vt:lpstr>
      <vt:lpstr>Global Temperature Trends Increase Error in Analog Forecasts!</vt:lpstr>
      <vt:lpstr>PowerPoint Presentation</vt:lpstr>
      <vt:lpstr>June 2024 Forecast</vt:lpstr>
      <vt:lpstr>June 2024 Forecast</vt:lpstr>
      <vt:lpstr>July 2024 Forecast</vt:lpstr>
      <vt:lpstr>July 2024 Forecast</vt:lpstr>
      <vt:lpstr>August 2024 Forecast</vt:lpstr>
      <vt:lpstr>August 2024 Forecast</vt:lpstr>
      <vt:lpstr>June – August 2024 Forecast</vt:lpstr>
      <vt:lpstr>June – August 2024 Forecast</vt:lpstr>
      <vt:lpstr>Forecast Highlights</vt:lpstr>
      <vt:lpstr>Peak Spring Snowpacks Near-to-Above Average</vt:lpstr>
      <vt:lpstr>Current Snowpacks</vt:lpstr>
      <vt:lpstr>Continued Drought Improvement</vt:lpstr>
      <vt:lpstr>Forecast Resources</vt:lpstr>
      <vt:lpstr>Water Supply / Fire-Potential Outlook</vt:lpstr>
      <vt:lpstr>Updated Monthly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 Parsons</dc:creator>
  <cp:lastModifiedBy>ZIMMERMAN Andy * ODA</cp:lastModifiedBy>
  <cp:revision>7130</cp:revision>
  <cp:lastPrinted>2014-07-15T17:59:53Z</cp:lastPrinted>
  <dcterms:created xsi:type="dcterms:W3CDTF">2005-10-25T03:00:17Z</dcterms:created>
  <dcterms:modified xsi:type="dcterms:W3CDTF">2024-05-16T22:03:54Z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2023-10-17T17:42:36Z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12d2dfb1-32ed-4fa4-a3c3-a60b57759e51</vt:lpwstr>
  </property>
  <property fmtid="{D5CDD505-2E9C-101B-9397-08002B2CF9AE}" pid="8" name="MSIP_Label_09b73270-2993-4076-be47-9c78f42a1e84_ContentBits">
    <vt:lpwstr>0</vt:lpwstr>
  </property>
  <property fmtid="{D5CDD505-2E9C-101B-9397-08002B2CF9AE}" pid="9" name="ContentTypeId">
    <vt:lpwstr>0x01010019D21F538D75DB40ADD043E666F97147</vt:lpwstr>
  </property>
</Properties>
</file>