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slideMasters/slideMaster1.xml" ContentType="application/vnd.openxmlformats-officedocument.presentationml.slideMaster+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20.xml" ContentType="application/vnd.openxmlformats-officedocument.presentationml.notesSlide+xml"/>
  <Override PartName="/ppt/slideLayouts/slideLayout34.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61.xml" ContentType="application/vnd.openxmlformats-officedocument.presentationml.slideLayout+xml"/>
  <Override PartName="/ppt/slideLayouts/slideLayout60.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32.xml" ContentType="application/vnd.openxmlformats-officedocument.presentationml.slideLayout+xml"/>
  <Override PartName="/ppt/slideLayouts/slideLayout77.xml" ContentType="application/vnd.openxmlformats-officedocument.presentationml.slideLayout+xml"/>
  <Override PartName="/ppt/slideLayouts/slideLayout76.xml" ContentType="application/vnd.openxmlformats-officedocument.presentationml.slideLayout+xml"/>
  <Override PartName="/ppt/slideLayouts/slideLayout75.xml" ContentType="application/vnd.openxmlformats-officedocument.presentationml.slideLayout+xml"/>
  <Override PartName="/ppt/slideLayouts/slideLayout74.xml" ContentType="application/vnd.openxmlformats-officedocument.presentationml.slideLayout+xml"/>
  <Override PartName="/ppt/slideLayouts/slideLayout73.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33.xml" ContentType="application/vnd.openxmlformats-officedocument.presentationml.slideLayout+xml"/>
  <Override PartName="/ppt/slideLayouts/slideLayout27.xml" ContentType="application/vnd.openxmlformats-officedocument.presentationml.slideLayout+xml"/>
  <Override PartName="/ppt/slideLayouts/slideLayout25.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6.xml" ContentType="application/vnd.openxmlformats-officedocument.presentationml.slideLayout+xml"/>
  <Override PartName="/ppt/slideLayouts/slideLayout13.xml" ContentType="application/vnd.openxmlformats-officedocument.presentationml.slideLayout+xml"/>
  <Override PartName="/ppt/notesSlides/notesSlide11.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4.xml" ContentType="application/vnd.openxmlformats-officedocument.presentationml.slideLayout+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22.xml" ContentType="application/vnd.openxmlformats-officedocument.presentationml.slideLayout+xml"/>
  <Override PartName="/ppt/slideLayouts/slideLayout15.xml" ContentType="application/vnd.openxmlformats-officedocument.presentationml.slideLayout+xml"/>
  <Override PartName="/ppt/slideLayouts/slideLayout23.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24.xml" ContentType="application/vnd.openxmlformats-officedocument.presentationml.slideLayout+xml"/>
  <Override PartName="/ppt/slideLayouts/slideLayout21.xml" ContentType="application/vnd.openxmlformats-officedocument.presentationml.slideLayout+xml"/>
  <Override PartName="/ppt/notesSlides/notesSlide3.xml" ContentType="application/vnd.openxmlformats-officedocument.presentationml.notesSlide+xml"/>
  <Override PartName="/ppt/notesSlides/notesSlide6.xml" ContentType="application/vnd.openxmlformats-officedocument.presentationml.notesSlide+xml"/>
  <Override PartName="/ppt/slideLayouts/slideLayout16.xml" ContentType="application/vnd.openxmlformats-officedocument.presentationml.slideLayout+xml"/>
  <Override PartName="/ppt/notesSlides/notesSlide9.xml" ContentType="application/vnd.openxmlformats-officedocument.presentationml.notesSlide+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7315200" cy="9601200"/>
  <p:embeddedFontLst>
    <p:embeddedFont>
      <p:font typeface="Calibri" panose="020F0502020204030204" pitchFamily="34" charset="0"/>
      <p:regular r:id="rId25"/>
      <p:bold r:id="rId26"/>
      <p:italic r:id="rId27"/>
      <p:boldItalic r:id="rId28"/>
    </p:embeddedFont>
    <p:embeddedFont>
      <p:font typeface="Raleway"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hvRVvQtHs1Yn+iCQKiat7TMAqlU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78" y="3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customschemas.google.com/relationships/presentationmetadata" Target="metadata"/><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25" tIns="48300" rIns="96625" bIns="48300"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25" tIns="48300" rIns="96625" bIns="48300"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1" y="4620578"/>
            <a:ext cx="5852160" cy="3780473"/>
          </a:xfrm>
          <a:prstGeom prst="rect">
            <a:avLst/>
          </a:prstGeom>
          <a:noFill/>
          <a:ln>
            <a:noFill/>
          </a:ln>
        </p:spPr>
        <p:txBody>
          <a:bodyPr spcFirstLastPara="1" wrap="square" lIns="96625" tIns="48300" rIns="96625" bIns="483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1726"/>
          </a:xfrm>
          <a:prstGeom prst="rect">
            <a:avLst/>
          </a:prstGeom>
          <a:noFill/>
          <a:ln>
            <a:noFill/>
          </a:ln>
        </p:spPr>
        <p:txBody>
          <a:bodyPr spcFirstLastPara="1" wrap="square" lIns="96625" tIns="48300" rIns="96625" bIns="48300"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4"/>
            <a:ext cx="3169920" cy="481726"/>
          </a:xfrm>
          <a:prstGeom prst="rect">
            <a:avLst/>
          </a:prstGeom>
          <a:noFill/>
          <a:ln>
            <a:noFill/>
          </a:ln>
        </p:spPr>
        <p:txBody>
          <a:bodyPr spcFirstLastPara="1" wrap="square" lIns="96625" tIns="48300" rIns="96625" bIns="4830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oregon.gov/ode/educator-resources/assessment/Pages/Formative_Assessment.aspx"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docs.google.com/presentation/d/1XhbptenVdB84bjsXyZsNfNTspxGYtdyU3DiSDTMkLfk/edit#slide=id.g1131fff713c_0_17" TargetMode="External"/><Relationship Id="rId4" Type="http://schemas.openxmlformats.org/officeDocument/2006/relationships/hyperlink" Target="https://www.oregon.gov/ode/educator-resources/standards/Documents/CDL%20Digital%20Toolkit/Gathering%20Evidence%20of%20Student%20Achievement.pdf"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docs.google.com/document/d/1-P4qlRwevB70tymn7ZRqHQnK-xb58XLPM3ECT9bj3Pw/edit#heading=h.uq2inuvsn6td"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udlguidelines.cast.org/"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y4y.ed.gov/tools/four-characteristics-of-steam-project-planning-worksheet"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artsintegration.com/makerspace-manual-for-k-12-schools/" TargetMode="External"/><Relationship Id="rId4" Type="http://schemas.openxmlformats.org/officeDocument/2006/relationships/hyperlink" Target="https://y4y.ed.gov/learn/steam"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docs.google.com/document/d/1uP8sS74Oxt3eo5nkksQCzGl-osLJ7mjAdqFOcj3uFUE/edit"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drive.google.com/drive/folders/12QW83iCnihI3BbdgYIpDVSXlDkRrg8rf?usp=sharin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12b3d9ae34e_0_2119:notes"/>
          <p:cNvSpPr txBox="1">
            <a:spLocks noGrp="1"/>
          </p:cNvSpPr>
          <p:nvPr>
            <p:ph type="body" idx="1"/>
          </p:nvPr>
        </p:nvSpPr>
        <p:spPr>
          <a:xfrm>
            <a:off x="731521" y="4620578"/>
            <a:ext cx="5852100" cy="3780600"/>
          </a:xfrm>
          <a:prstGeom prst="rect">
            <a:avLst/>
          </a:prstGeom>
          <a:noFill/>
          <a:ln>
            <a:noFill/>
          </a:ln>
        </p:spPr>
        <p:txBody>
          <a:bodyPr spcFirstLastPara="1" wrap="square" lIns="96675" tIns="48300" rIns="96675" bIns="48300" anchor="t" anchorCtr="0">
            <a:noAutofit/>
          </a:bodyPr>
          <a:lstStyle/>
          <a:p>
            <a:pPr marL="0" lvl="0" indent="0" algn="l" rtl="0">
              <a:lnSpc>
                <a:spcPct val="100000"/>
              </a:lnSpc>
              <a:spcBef>
                <a:spcPts val="0"/>
              </a:spcBef>
              <a:spcAft>
                <a:spcPts val="0"/>
              </a:spcAft>
              <a:buSzPts val="1400"/>
              <a:buNone/>
            </a:pPr>
            <a:endParaRPr/>
          </a:p>
        </p:txBody>
      </p:sp>
      <p:sp>
        <p:nvSpPr>
          <p:cNvPr id="532" name="Google Shape;532;g12b3d9ae34e_0_211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12cef86df3f_0_2426:notes"/>
          <p:cNvSpPr txBox="1">
            <a:spLocks noGrp="1"/>
          </p:cNvSpPr>
          <p:nvPr>
            <p:ph type="body" idx="1"/>
          </p:nvPr>
        </p:nvSpPr>
        <p:spPr>
          <a:xfrm>
            <a:off x="731521" y="4620578"/>
            <a:ext cx="5852100" cy="3780600"/>
          </a:xfrm>
          <a:prstGeom prst="rect">
            <a:avLst/>
          </a:prstGeom>
          <a:noFill/>
          <a:ln>
            <a:noFill/>
          </a:ln>
        </p:spPr>
        <p:txBody>
          <a:bodyPr spcFirstLastPara="1" wrap="square" lIns="96650" tIns="48300" rIns="96650" bIns="48300" anchor="t" anchorCtr="0">
            <a:noAutofit/>
          </a:bodyPr>
          <a:lstStyle/>
          <a:p>
            <a:pPr marL="0" lvl="0" indent="0" algn="l" rtl="0">
              <a:lnSpc>
                <a:spcPct val="100000"/>
              </a:lnSpc>
              <a:spcBef>
                <a:spcPts val="0"/>
              </a:spcBef>
              <a:spcAft>
                <a:spcPts val="0"/>
              </a:spcAft>
              <a:buSzPts val="1400"/>
              <a:buNone/>
            </a:pPr>
            <a:endParaRPr/>
          </a:p>
        </p:txBody>
      </p:sp>
      <p:sp>
        <p:nvSpPr>
          <p:cNvPr id="602" name="Google Shape;602;g12cef86df3f_0_242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12cef86df3f_0_6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2" name="Google Shape;612;g12cef86df3f_0_60:notes"/>
          <p:cNvSpPr txBox="1">
            <a:spLocks noGrp="1"/>
          </p:cNvSpPr>
          <p:nvPr>
            <p:ph type="body" idx="1"/>
          </p:nvPr>
        </p:nvSpPr>
        <p:spPr>
          <a:xfrm>
            <a:off x="731521" y="4620578"/>
            <a:ext cx="5852100" cy="378060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Pose Activity</a:t>
            </a:r>
            <a:endParaRPr/>
          </a:p>
          <a:p>
            <a:pPr marL="0" lvl="0" indent="0" algn="l" rtl="0">
              <a:lnSpc>
                <a:spcPct val="100000"/>
              </a:lnSpc>
              <a:spcBef>
                <a:spcPts val="0"/>
              </a:spcBef>
              <a:spcAft>
                <a:spcPts val="0"/>
              </a:spcAft>
              <a:buClr>
                <a:schemeClr val="dk1"/>
              </a:buClr>
              <a:buSzPts val="1100"/>
              <a:buFont typeface="Arial"/>
              <a:buNone/>
            </a:pPr>
            <a:r>
              <a:rPr lang="en-US"/>
              <a:t>In the Chat: What comes to mind when you think about “well rounded learning” and work that matters? </a:t>
            </a:r>
            <a:endParaRPr/>
          </a:p>
          <a:p>
            <a:pPr marL="0" lvl="0" indent="0" algn="l" rtl="0">
              <a:lnSpc>
                <a:spcPct val="100000"/>
              </a:lnSpc>
              <a:spcBef>
                <a:spcPts val="0"/>
              </a:spcBef>
              <a:spcAft>
                <a:spcPts val="0"/>
              </a:spcAft>
              <a:buClr>
                <a:schemeClr val="dk1"/>
              </a:buClr>
              <a:buSzPts val="1100"/>
              <a:buFont typeface="Arial"/>
              <a:buNone/>
            </a:pPr>
            <a:r>
              <a:rPr lang="en-US"/>
              <a:t>Developing a shared understanding of what “well-rounded” means can be helpful, so we will take a minute to run through it here. </a:t>
            </a:r>
            <a:endParaRPr/>
          </a:p>
          <a:p>
            <a:pPr marL="457200" lvl="0" indent="-317500" algn="l" rtl="0">
              <a:lnSpc>
                <a:spcPct val="100000"/>
              </a:lnSpc>
              <a:spcBef>
                <a:spcPts val="0"/>
              </a:spcBef>
              <a:spcAft>
                <a:spcPts val="0"/>
              </a:spcAft>
              <a:buSzPts val="1400"/>
              <a:buChar char="●"/>
            </a:pPr>
            <a:r>
              <a:rPr lang="en-US"/>
              <a:t>In Oregon, well-rounded education moves beyond the course subjects that students take - which in the federal definition are programs such as arts, STEAM, languages, etc. </a:t>
            </a:r>
            <a:endParaRPr/>
          </a:p>
          <a:p>
            <a:pPr marL="457200" lvl="0" indent="-317500" algn="l" rtl="0">
              <a:lnSpc>
                <a:spcPct val="100000"/>
              </a:lnSpc>
              <a:spcBef>
                <a:spcPts val="0"/>
              </a:spcBef>
              <a:spcAft>
                <a:spcPts val="0"/>
              </a:spcAft>
              <a:buSzPts val="1400"/>
              <a:buChar char="●"/>
            </a:pPr>
            <a:r>
              <a:rPr lang="en-US"/>
              <a:t>Well-rounded programs teach students essential skills that cut across disciplines - such as critical thinking and teamwork skills</a:t>
            </a:r>
            <a:endParaRPr/>
          </a:p>
          <a:p>
            <a:pPr marL="457200" lvl="0" indent="-317500" algn="l" rtl="0">
              <a:lnSpc>
                <a:spcPct val="100000"/>
              </a:lnSpc>
              <a:spcBef>
                <a:spcPts val="0"/>
              </a:spcBef>
              <a:spcAft>
                <a:spcPts val="0"/>
              </a:spcAft>
              <a:buSzPts val="1400"/>
              <a:buChar char="●"/>
            </a:pPr>
            <a:r>
              <a:rPr lang="en-US"/>
              <a:t>In a well-rounded learning environment, students are known, heard, and supported - teachers know their students strengths and needs, allow them to share their voice and ideas, and support them in owning their learning and growth</a:t>
            </a:r>
            <a:endParaRPr/>
          </a:p>
          <a:p>
            <a:pPr marL="457200" lvl="0" indent="-317500" algn="l" rtl="0">
              <a:lnSpc>
                <a:spcPct val="100000"/>
              </a:lnSpc>
              <a:spcBef>
                <a:spcPts val="0"/>
              </a:spcBef>
              <a:spcAft>
                <a:spcPts val="0"/>
              </a:spcAft>
              <a:buSzPts val="1400"/>
              <a:buChar char="●"/>
            </a:pPr>
            <a:r>
              <a:rPr lang="en-US"/>
              <a:t>Focuses on the whole student … so that students can show up in a space where they feel safe sharing about their life, ideas, interests, and beliefs, and can take risks to grow</a:t>
            </a:r>
            <a:endParaRPr/>
          </a:p>
          <a:p>
            <a:pPr marL="457200" lvl="0" indent="-317500" algn="l" rtl="0">
              <a:lnSpc>
                <a:spcPct val="100000"/>
              </a:lnSpc>
              <a:spcBef>
                <a:spcPts val="0"/>
              </a:spcBef>
              <a:spcAft>
                <a:spcPts val="0"/>
              </a:spcAft>
              <a:buSzPts val="1400"/>
              <a:buChar char="●"/>
            </a:pPr>
            <a:r>
              <a:rPr lang="en-US"/>
              <a:t>Focuses on developing a hands-on, collaborative, integrated…this is where work that matters comes in. Activities in well rounded learning are meaningful, so that students are curious and engaged in the work</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Examples:</a:t>
            </a:r>
            <a:endParaRPr/>
          </a:p>
          <a:p>
            <a:pPr marL="0" lvl="0" indent="0" algn="l" rtl="0">
              <a:lnSpc>
                <a:spcPct val="100000"/>
              </a:lnSpc>
              <a:spcBef>
                <a:spcPts val="0"/>
              </a:spcBef>
              <a:spcAft>
                <a:spcPts val="0"/>
              </a:spcAft>
              <a:buSzPts val="1400"/>
              <a:buNone/>
            </a:pPr>
            <a:r>
              <a:rPr lang="en-US"/>
              <a:t>Art and Literacy</a:t>
            </a:r>
            <a:endParaRPr/>
          </a:p>
          <a:p>
            <a:pPr marL="0" lvl="0" indent="0" algn="l" rtl="0">
              <a:lnSpc>
                <a:spcPct val="100000"/>
              </a:lnSpc>
              <a:spcBef>
                <a:spcPts val="0"/>
              </a:spcBef>
              <a:spcAft>
                <a:spcPts val="0"/>
              </a:spcAft>
              <a:buSzPts val="1400"/>
              <a:buNone/>
            </a:pPr>
            <a:r>
              <a:rPr lang="en-US"/>
              <a:t>Makerspace Exploration</a:t>
            </a:r>
            <a:endParaRPr/>
          </a:p>
          <a:p>
            <a:pPr marL="0" lvl="0" indent="0" algn="l" rtl="0">
              <a:lnSpc>
                <a:spcPct val="100000"/>
              </a:lnSpc>
              <a:spcBef>
                <a:spcPts val="0"/>
              </a:spcBef>
              <a:spcAft>
                <a:spcPts val="0"/>
              </a:spcAft>
              <a:buSzPts val="1400"/>
              <a:buNone/>
            </a:pPr>
            <a:r>
              <a:rPr lang="en-US"/>
              <a:t>STEAM camps</a:t>
            </a:r>
            <a:endParaRPr/>
          </a:p>
          <a:p>
            <a:pPr marL="0" lvl="0" indent="0" algn="l" rtl="0">
              <a:lnSpc>
                <a:spcPct val="100000"/>
              </a:lnSpc>
              <a:spcBef>
                <a:spcPts val="0"/>
              </a:spcBef>
              <a:spcAft>
                <a:spcPts val="0"/>
              </a:spcAft>
              <a:buSzPts val="1400"/>
              <a:buNone/>
            </a:pPr>
            <a:r>
              <a:rPr lang="en-US"/>
              <a:t>Music and culture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r>
              <a:rPr lang="en-US"/>
              <a:t>In this presentation, I try to present a balance of programmatic supports to consider for hosting community partners who specialize in well-rounded learning, and tips for designing instruction for well-rounded learning.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613" name="Google Shape;613;g12cef86df3f_0_60:notes"/>
          <p:cNvSpPr txBox="1">
            <a:spLocks noGrp="1"/>
          </p:cNvSpPr>
          <p:nvPr>
            <p:ph type="sldNum" idx="12"/>
          </p:nvPr>
        </p:nvSpPr>
        <p:spPr>
          <a:xfrm>
            <a:off x="4143587" y="9119474"/>
            <a:ext cx="3169800" cy="481800"/>
          </a:xfrm>
          <a:prstGeom prst="rect">
            <a:avLst/>
          </a:prstGeom>
          <a:noFill/>
          <a:ln>
            <a:noFill/>
          </a:ln>
        </p:spPr>
        <p:txBody>
          <a:bodyPr spcFirstLastPara="1" wrap="square" lIns="96625" tIns="48300" rIns="96625" bIns="48300"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12cef86df3f_0_6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2" name="Google Shape;622;g12cef86df3f_0_69:notes"/>
          <p:cNvSpPr txBox="1">
            <a:spLocks noGrp="1"/>
          </p:cNvSpPr>
          <p:nvPr>
            <p:ph type="body" idx="1"/>
          </p:nvPr>
        </p:nvSpPr>
        <p:spPr>
          <a:xfrm>
            <a:off x="731521" y="4620578"/>
            <a:ext cx="5852100" cy="378060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r>
              <a:rPr lang="en-US"/>
              <a:t>There are three areas highlighted in the Summer Learning Best Practice Guide that focus on well rounded learning. </a:t>
            </a:r>
            <a:endParaRPr/>
          </a:p>
          <a:p>
            <a:pPr marL="0" lvl="0" indent="0" algn="l" rtl="0">
              <a:lnSpc>
                <a:spcPct val="100000"/>
              </a:lnSpc>
              <a:spcBef>
                <a:spcPts val="0"/>
              </a:spcBef>
              <a:spcAft>
                <a:spcPts val="0"/>
              </a:spcAft>
              <a:buSzPts val="1400"/>
              <a:buNone/>
            </a:pPr>
            <a:r>
              <a:rPr lang="en-US"/>
              <a:t>Individualized programming ensures that students are Known, Heard, and Supported.</a:t>
            </a:r>
            <a:endParaRPr/>
          </a:p>
          <a:p>
            <a:pPr marL="0" lvl="0" indent="0" algn="l" rtl="0">
              <a:lnSpc>
                <a:spcPct val="100000"/>
              </a:lnSpc>
              <a:spcBef>
                <a:spcPts val="0"/>
              </a:spcBef>
              <a:spcAft>
                <a:spcPts val="0"/>
              </a:spcAft>
              <a:buSzPts val="1400"/>
              <a:buNone/>
            </a:pPr>
            <a:r>
              <a:rPr lang="en-US"/>
              <a:t>Intentional programming involves setting teachers and students up for success with well-rounded learning experiences.</a:t>
            </a:r>
            <a:endParaRPr/>
          </a:p>
          <a:p>
            <a:pPr marL="0" lvl="0" indent="0" algn="l" rtl="0">
              <a:lnSpc>
                <a:spcPct val="100000"/>
              </a:lnSpc>
              <a:spcBef>
                <a:spcPts val="0"/>
              </a:spcBef>
              <a:spcAft>
                <a:spcPts val="0"/>
              </a:spcAft>
              <a:buSzPts val="1400"/>
              <a:buNone/>
            </a:pPr>
            <a:r>
              <a:rPr lang="en-US"/>
              <a:t>Integrated programming creates opportunities for students to engage with meaningful work that focuses on cross-cutting skills.</a:t>
            </a:r>
            <a:endParaRPr/>
          </a:p>
        </p:txBody>
      </p:sp>
      <p:sp>
        <p:nvSpPr>
          <p:cNvPr id="623" name="Google Shape;623;g12cef86df3f_0_69:notes"/>
          <p:cNvSpPr txBox="1">
            <a:spLocks noGrp="1"/>
          </p:cNvSpPr>
          <p:nvPr>
            <p:ph type="sldNum" idx="12"/>
          </p:nvPr>
        </p:nvSpPr>
        <p:spPr>
          <a:xfrm>
            <a:off x="4143587" y="9119474"/>
            <a:ext cx="3169800" cy="481800"/>
          </a:xfrm>
          <a:prstGeom prst="rect">
            <a:avLst/>
          </a:prstGeom>
          <a:noFill/>
          <a:ln>
            <a:noFill/>
          </a:ln>
        </p:spPr>
        <p:txBody>
          <a:bodyPr spcFirstLastPara="1" wrap="square" lIns="96625" tIns="48300" rIns="96625" bIns="48300"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12cef86df3f_0_80:notes"/>
          <p:cNvSpPr txBox="1">
            <a:spLocks noGrp="1"/>
          </p:cNvSpPr>
          <p:nvPr>
            <p:ph type="body" idx="1"/>
          </p:nvPr>
        </p:nvSpPr>
        <p:spPr>
          <a:xfrm>
            <a:off x="731521" y="4620578"/>
            <a:ext cx="5852100" cy="378060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r>
              <a:rPr lang="en-US" b="1"/>
              <a:t>Key components of individualized Well-Rounded programming for students no matter what:</a:t>
            </a:r>
            <a:endParaRPr b="1"/>
          </a:p>
          <a:p>
            <a:pPr marL="0" lvl="0" indent="0" algn="l" rtl="0">
              <a:lnSpc>
                <a:spcPct val="100000"/>
              </a:lnSpc>
              <a:spcBef>
                <a:spcPts val="0"/>
              </a:spcBef>
              <a:spcAft>
                <a:spcPts val="0"/>
              </a:spcAft>
              <a:buSzPts val="1400"/>
              <a:buNone/>
            </a:pPr>
            <a:r>
              <a:rPr lang="en-US"/>
              <a:t>Students are known and respected as individuals, and are able to lead their own learning</a:t>
            </a:r>
            <a:endParaRPr/>
          </a:p>
          <a:p>
            <a:pPr marL="0" lvl="0" indent="0" algn="l" rtl="0">
              <a:lnSpc>
                <a:spcPct val="100000"/>
              </a:lnSpc>
              <a:spcBef>
                <a:spcPts val="0"/>
              </a:spcBef>
              <a:spcAft>
                <a:spcPts val="0"/>
              </a:spcAft>
              <a:buSzPts val="1400"/>
              <a:buNone/>
            </a:pPr>
            <a:r>
              <a:rPr lang="en-US"/>
              <a:t>Students have entry points into the material and content that work for them</a:t>
            </a:r>
            <a:endParaRPr/>
          </a:p>
          <a:p>
            <a:pPr marL="0" lvl="0" indent="0" algn="l" rtl="0">
              <a:lnSpc>
                <a:spcPct val="100000"/>
              </a:lnSpc>
              <a:spcBef>
                <a:spcPts val="0"/>
              </a:spcBef>
              <a:spcAft>
                <a:spcPts val="0"/>
              </a:spcAft>
              <a:buSzPts val="1400"/>
              <a:buNone/>
            </a:pPr>
            <a:r>
              <a:rPr lang="en-US"/>
              <a:t>Students feel supported by the teacher and their peers in creating high-quality work they are proud of</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1"/>
              <a:t>What has to be paid attention to in summer programming?</a:t>
            </a:r>
            <a:endParaRPr b="1"/>
          </a:p>
          <a:p>
            <a:pPr marL="0" lvl="0" indent="0" algn="l" rtl="0">
              <a:lnSpc>
                <a:spcPct val="100000"/>
              </a:lnSpc>
              <a:spcBef>
                <a:spcPts val="0"/>
              </a:spcBef>
              <a:spcAft>
                <a:spcPts val="0"/>
              </a:spcAft>
              <a:buClr>
                <a:schemeClr val="dk1"/>
              </a:buClr>
              <a:buSzPts val="1400"/>
              <a:buFont typeface="Arial"/>
              <a:buNone/>
            </a:pPr>
            <a:r>
              <a:rPr lang="en-US"/>
              <a:t>-Sometimes, </a:t>
            </a:r>
            <a:r>
              <a:rPr lang="en-US" i="1"/>
              <a:t>everyone</a:t>
            </a:r>
            <a:r>
              <a:rPr lang="en-US"/>
              <a:t> is new: the teachers AND the students - and need to be familiar with the systems</a:t>
            </a:r>
            <a:endParaRPr b="1"/>
          </a:p>
          <a:p>
            <a:pPr marL="0" lvl="0" indent="0" algn="l" rtl="0">
              <a:lnSpc>
                <a:spcPct val="100000"/>
              </a:lnSpc>
              <a:spcBef>
                <a:spcPts val="0"/>
              </a:spcBef>
              <a:spcAft>
                <a:spcPts val="0"/>
              </a:spcAft>
              <a:buSzPts val="1400"/>
              <a:buNone/>
            </a:pPr>
            <a:r>
              <a:rPr lang="en-US" sz="1100" b="1"/>
              <a:t>Studio/Classroom Expectations</a:t>
            </a:r>
            <a:r>
              <a:rPr lang="en-US" sz="1100"/>
              <a:t> are still essential and tie students to their structure from the school year: Provide somewhere to start, or encourage class to create their own</a:t>
            </a:r>
            <a:endParaRPr sz="1100"/>
          </a:p>
          <a:p>
            <a:pPr marL="0" lvl="0" indent="0" algn="l" rtl="0">
              <a:lnSpc>
                <a:spcPct val="100000"/>
              </a:lnSpc>
              <a:spcBef>
                <a:spcPts val="0"/>
              </a:spcBef>
              <a:spcAft>
                <a:spcPts val="0"/>
              </a:spcAft>
              <a:buSzPts val="1400"/>
              <a:buNone/>
            </a:pPr>
            <a:r>
              <a:rPr lang="en-US" sz="1100"/>
              <a:t>Ensure that teachers know the systems (e.g. safety, custodial) </a:t>
            </a:r>
            <a:endParaRPr sz="1100"/>
          </a:p>
          <a:p>
            <a:pPr marL="0" lvl="0" indent="0" algn="l" rtl="0">
              <a:lnSpc>
                <a:spcPct val="100000"/>
              </a:lnSpc>
              <a:spcBef>
                <a:spcPts val="0"/>
              </a:spcBef>
              <a:spcAft>
                <a:spcPts val="0"/>
              </a:spcAft>
              <a:buSzPts val="1400"/>
              <a:buNone/>
            </a:pPr>
            <a:r>
              <a:rPr lang="en-US" sz="1100"/>
              <a:t>Learning targets are helpful</a:t>
            </a:r>
            <a:endParaRPr sz="1100"/>
          </a:p>
          <a:p>
            <a:pPr marL="0" lvl="0" indent="0" algn="l" rtl="0">
              <a:lnSpc>
                <a:spcPct val="100000"/>
              </a:lnSpc>
              <a:spcBef>
                <a:spcPts val="0"/>
              </a:spcBef>
              <a:spcAft>
                <a:spcPts val="0"/>
              </a:spcAft>
              <a:buSzPts val="1400"/>
              <a:buNone/>
            </a:pPr>
            <a:endParaRPr sz="1100"/>
          </a:p>
          <a:p>
            <a:pPr marL="0" lvl="0" indent="0" algn="l" rtl="0">
              <a:lnSpc>
                <a:spcPct val="100000"/>
              </a:lnSpc>
              <a:spcBef>
                <a:spcPts val="0"/>
              </a:spcBef>
              <a:spcAft>
                <a:spcPts val="0"/>
              </a:spcAft>
              <a:buSzPts val="1400"/>
              <a:buNone/>
            </a:pPr>
            <a:r>
              <a:rPr lang="en-US"/>
              <a:t>Student </a:t>
            </a:r>
            <a:r>
              <a:rPr lang="en-US" b="1"/>
              <a:t>Interests, Choice and Voice</a:t>
            </a:r>
            <a:r>
              <a:rPr lang="en-US"/>
              <a:t> are included:</a:t>
            </a:r>
            <a:endParaRPr/>
          </a:p>
          <a:p>
            <a:pPr marL="0" lvl="0" indent="0" algn="l" rtl="0">
              <a:lnSpc>
                <a:spcPct val="100000"/>
              </a:lnSpc>
              <a:spcBef>
                <a:spcPts val="0"/>
              </a:spcBef>
              <a:spcAft>
                <a:spcPts val="0"/>
              </a:spcAft>
              <a:buClr>
                <a:schemeClr val="dk1"/>
              </a:buClr>
              <a:buSzPts val="1400"/>
              <a:buFont typeface="Arial"/>
              <a:buNone/>
            </a:pPr>
            <a:r>
              <a:rPr lang="en-US"/>
              <a:t>-Summer programs are opt in, so can have the benefit of being individualized to student interests if there is community engagement</a:t>
            </a:r>
            <a:endParaRPr/>
          </a:p>
          <a:p>
            <a:pPr marL="0" lvl="0" indent="0" algn="l" rtl="0">
              <a:lnSpc>
                <a:spcPct val="115000"/>
              </a:lnSpc>
              <a:spcBef>
                <a:spcPts val="0"/>
              </a:spcBef>
              <a:spcAft>
                <a:spcPts val="0"/>
              </a:spcAft>
              <a:buSzPts val="1400"/>
              <a:buNone/>
            </a:pPr>
            <a:r>
              <a:rPr lang="en-US" sz="1100">
                <a:solidFill>
                  <a:srgbClr val="333333"/>
                </a:solidFill>
                <a:highlight>
                  <a:schemeClr val="lt1"/>
                </a:highlight>
              </a:rPr>
              <a:t>Connect to student/family interests, engage community before planning summer programs - and design around ideas and needs</a:t>
            </a:r>
            <a:endParaRPr sz="1100">
              <a:solidFill>
                <a:srgbClr val="333333"/>
              </a:solidFill>
              <a:highlight>
                <a:schemeClr val="lt1"/>
              </a:highlight>
            </a:endParaRPr>
          </a:p>
          <a:p>
            <a:pPr marL="0" lvl="0" indent="0" algn="l" rtl="0">
              <a:lnSpc>
                <a:spcPct val="115000"/>
              </a:lnSpc>
              <a:spcBef>
                <a:spcPts val="0"/>
              </a:spcBef>
              <a:spcAft>
                <a:spcPts val="0"/>
              </a:spcAft>
              <a:buSzPts val="1400"/>
              <a:buNone/>
            </a:pPr>
            <a:r>
              <a:rPr lang="en-US" sz="1100">
                <a:solidFill>
                  <a:srgbClr val="333333"/>
                </a:solidFill>
                <a:highlight>
                  <a:schemeClr val="lt1"/>
                </a:highlight>
              </a:rPr>
              <a:t>Plan open ended products where students can make connections and choices</a:t>
            </a:r>
            <a:endParaRPr sz="1100">
              <a:solidFill>
                <a:srgbClr val="333333"/>
              </a:solidFill>
              <a:highlight>
                <a:schemeClr val="lt1"/>
              </a:highlight>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1"/>
              <a:t>Build in Time for Relationships</a:t>
            </a:r>
            <a:r>
              <a:rPr lang="en-US"/>
              <a:t> and Formative Feedback:</a:t>
            </a:r>
            <a:endParaRPr/>
          </a:p>
          <a:p>
            <a:pPr marL="0" lvl="0" indent="0" algn="l" rtl="0">
              <a:lnSpc>
                <a:spcPct val="100000"/>
              </a:lnSpc>
              <a:spcBef>
                <a:spcPts val="0"/>
              </a:spcBef>
              <a:spcAft>
                <a:spcPts val="0"/>
              </a:spcAft>
              <a:buClr>
                <a:schemeClr val="dk1"/>
              </a:buClr>
              <a:buSzPts val="1400"/>
              <a:buFont typeface="Arial"/>
              <a:buNone/>
            </a:pPr>
            <a:r>
              <a:rPr lang="en-US"/>
              <a:t>-Summer programs have the option of flexible scheduling and timing, which can allow space for connection and building an academic community</a:t>
            </a:r>
            <a:endParaRPr/>
          </a:p>
          <a:p>
            <a:pPr marL="0" lvl="0" indent="0" algn="l" rtl="0">
              <a:lnSpc>
                <a:spcPct val="100000"/>
              </a:lnSpc>
              <a:spcBef>
                <a:spcPts val="0"/>
              </a:spcBef>
              <a:spcAft>
                <a:spcPts val="0"/>
              </a:spcAft>
              <a:buSzPts val="1400"/>
              <a:buNone/>
            </a:pPr>
            <a:r>
              <a:rPr lang="en-US" sz="1100"/>
              <a:t>Formative assessment and feedback is a great way to make ties to learning during the school year, and to bring academic and enrichment learning together. Some examples are Circle shares, Self and Peer Feedback (Tools below), Artist’s Chair, Sketchbooks/Journals to track learning </a:t>
            </a:r>
            <a:endParaRPr sz="1100"/>
          </a:p>
          <a:p>
            <a:pPr marL="0" lvl="0" indent="0" algn="l" rtl="0">
              <a:lnSpc>
                <a:spcPct val="100000"/>
              </a:lnSpc>
              <a:spcBef>
                <a:spcPts val="0"/>
              </a:spcBef>
              <a:spcAft>
                <a:spcPts val="0"/>
              </a:spcAft>
              <a:buSzPts val="1400"/>
              <a:buNone/>
            </a:pPr>
            <a:r>
              <a:rPr lang="en-US" sz="1100"/>
              <a:t>Some tools I’ve included:</a:t>
            </a:r>
            <a:endParaRPr sz="1100"/>
          </a:p>
          <a:p>
            <a:pPr marL="0" lvl="0" indent="0" algn="l" rtl="0">
              <a:lnSpc>
                <a:spcPct val="100000"/>
              </a:lnSpc>
              <a:spcBef>
                <a:spcPts val="0"/>
              </a:spcBef>
              <a:spcAft>
                <a:spcPts val="0"/>
              </a:spcAft>
              <a:buSzPts val="1400"/>
              <a:buNone/>
            </a:pPr>
            <a:r>
              <a:rPr lang="en-US" sz="1100" u="sng">
                <a:solidFill>
                  <a:schemeClr val="hlink"/>
                </a:solidFill>
                <a:hlinkClick r:id="rId3"/>
              </a:rPr>
              <a:t>ODE Formative Assessment Page</a:t>
            </a:r>
            <a:endParaRPr sz="1100"/>
          </a:p>
          <a:p>
            <a:pPr marL="0" lvl="0" indent="0" algn="l" rtl="0">
              <a:lnSpc>
                <a:spcPct val="100000"/>
              </a:lnSpc>
              <a:spcBef>
                <a:spcPts val="0"/>
              </a:spcBef>
              <a:spcAft>
                <a:spcPts val="0"/>
              </a:spcAft>
              <a:buSzPts val="1400"/>
              <a:buNone/>
            </a:pPr>
            <a:r>
              <a:rPr lang="en-US" sz="1100" u="sng">
                <a:solidFill>
                  <a:schemeClr val="hlink"/>
                </a:solidFill>
                <a:hlinkClick r:id="rId4"/>
              </a:rPr>
              <a:t>56 Different Ways to Gather Evidence of Student Achievement</a:t>
            </a:r>
            <a:r>
              <a:rPr lang="en-US" sz="1100"/>
              <a:t> </a:t>
            </a:r>
            <a:endParaRPr sz="1100"/>
          </a:p>
          <a:p>
            <a:pPr marL="0" lvl="0" indent="0" algn="l" rtl="0">
              <a:lnSpc>
                <a:spcPct val="100000"/>
              </a:lnSpc>
              <a:spcBef>
                <a:spcPts val="0"/>
              </a:spcBef>
              <a:spcAft>
                <a:spcPts val="0"/>
              </a:spcAft>
              <a:buSzPts val="1400"/>
              <a:buNone/>
            </a:pPr>
            <a:r>
              <a:rPr lang="en-US" sz="1100" u="sng">
                <a:solidFill>
                  <a:schemeClr val="hlink"/>
                </a:solidFill>
                <a:hlinkClick r:id="rId5"/>
              </a:rPr>
              <a:t>Sentence Stems for Kind, Helpful, and Specific Feedback</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400"/>
              <a:buFont typeface="Arial"/>
              <a:buNone/>
            </a:pPr>
            <a:endParaRPr/>
          </a:p>
        </p:txBody>
      </p:sp>
      <p:sp>
        <p:nvSpPr>
          <p:cNvPr id="635" name="Google Shape;635;g12cef86df3f_0_8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g12cef86df3f_0_8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4" name="Google Shape;644;g12cef86df3f_0_88:notes"/>
          <p:cNvSpPr txBox="1">
            <a:spLocks noGrp="1"/>
          </p:cNvSpPr>
          <p:nvPr>
            <p:ph type="body" idx="1"/>
          </p:nvPr>
        </p:nvSpPr>
        <p:spPr>
          <a:xfrm>
            <a:off x="731521" y="4620578"/>
            <a:ext cx="5852100" cy="378060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r>
              <a:rPr lang="en-US"/>
              <a:t>56 Formative assessment tools gives general prompts for teachers to build in formative assessment</a:t>
            </a:r>
            <a:endParaRPr/>
          </a:p>
          <a:p>
            <a:pPr marL="0" lvl="0" indent="0" algn="l" rtl="0">
              <a:lnSpc>
                <a:spcPct val="100000"/>
              </a:lnSpc>
              <a:spcBef>
                <a:spcPts val="0"/>
              </a:spcBef>
              <a:spcAft>
                <a:spcPts val="0"/>
              </a:spcAft>
              <a:buSzPts val="1400"/>
              <a:buNone/>
            </a:pPr>
            <a:endParaRPr/>
          </a:p>
        </p:txBody>
      </p:sp>
      <p:sp>
        <p:nvSpPr>
          <p:cNvPr id="645" name="Google Shape;645;g12cef86df3f_0_88:notes"/>
          <p:cNvSpPr txBox="1">
            <a:spLocks noGrp="1"/>
          </p:cNvSpPr>
          <p:nvPr>
            <p:ph type="sldNum" idx="12"/>
          </p:nvPr>
        </p:nvSpPr>
        <p:spPr>
          <a:xfrm>
            <a:off x="4143587" y="9119474"/>
            <a:ext cx="3169800" cy="481800"/>
          </a:xfrm>
          <a:prstGeom prst="rect">
            <a:avLst/>
          </a:prstGeom>
          <a:noFill/>
          <a:ln>
            <a:noFill/>
          </a:ln>
        </p:spPr>
        <p:txBody>
          <a:bodyPr spcFirstLastPara="1" wrap="square" lIns="96625" tIns="48300" rIns="96625" bIns="48300"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g12cef86df3f_0_9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4" name="Google Shape;654;g12cef86df3f_0_95:notes"/>
          <p:cNvSpPr txBox="1">
            <a:spLocks noGrp="1"/>
          </p:cNvSpPr>
          <p:nvPr>
            <p:ph type="body" idx="1"/>
          </p:nvPr>
        </p:nvSpPr>
        <p:spPr>
          <a:xfrm>
            <a:off x="731521" y="4620578"/>
            <a:ext cx="5852100" cy="378060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Glow and Grow is an elementary self assessment protocol; students assess what went well in their learning and what they can improve on, and it can be used at different places throughout the making process</a:t>
            </a:r>
            <a:endParaRPr/>
          </a:p>
          <a:p>
            <a:pPr marL="0" lvl="0" indent="0" algn="l" rtl="0">
              <a:lnSpc>
                <a:spcPct val="100000"/>
              </a:lnSpc>
              <a:spcBef>
                <a:spcPts val="0"/>
              </a:spcBef>
              <a:spcAft>
                <a:spcPts val="0"/>
              </a:spcAft>
              <a:buClr>
                <a:schemeClr val="dk1"/>
              </a:buClr>
              <a:buSzPts val="1100"/>
              <a:buFont typeface="Arial"/>
              <a:buNone/>
            </a:pPr>
            <a:r>
              <a:rPr lang="en-US"/>
              <a:t>Critique protocol language can help students use Kind, Helpful, and Specific feedback when helping a peer improve their work</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a:t>How does this play out? In the chat or share out - In what ways have you worked to individualize your programs to support well-rounded learning?</a:t>
            </a:r>
            <a:endParaRPr b="1"/>
          </a:p>
        </p:txBody>
      </p:sp>
      <p:sp>
        <p:nvSpPr>
          <p:cNvPr id="655" name="Google Shape;655;g12cef86df3f_0_95:notes"/>
          <p:cNvSpPr txBox="1">
            <a:spLocks noGrp="1"/>
          </p:cNvSpPr>
          <p:nvPr>
            <p:ph type="sldNum" idx="12"/>
          </p:nvPr>
        </p:nvSpPr>
        <p:spPr>
          <a:xfrm>
            <a:off x="4143587" y="9119474"/>
            <a:ext cx="3169800" cy="481800"/>
          </a:xfrm>
          <a:prstGeom prst="rect">
            <a:avLst/>
          </a:prstGeom>
          <a:noFill/>
          <a:ln>
            <a:noFill/>
          </a:ln>
        </p:spPr>
        <p:txBody>
          <a:bodyPr spcFirstLastPara="1" wrap="square" lIns="96625" tIns="48300" rIns="96625" bIns="48300"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12cef86df3f_0_102:notes"/>
          <p:cNvSpPr txBox="1">
            <a:spLocks noGrp="1"/>
          </p:cNvSpPr>
          <p:nvPr>
            <p:ph type="body" idx="1"/>
          </p:nvPr>
        </p:nvSpPr>
        <p:spPr>
          <a:xfrm>
            <a:off x="731521" y="4620578"/>
            <a:ext cx="5852100" cy="378060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r>
              <a:rPr lang="en-US" b="1"/>
              <a:t>Key components of intentional Well-Rounded programming for students no matter what:</a:t>
            </a:r>
            <a:endParaRPr b="1"/>
          </a:p>
          <a:p>
            <a:pPr marL="0" lvl="0" indent="0" algn="l" rtl="0">
              <a:lnSpc>
                <a:spcPct val="100000"/>
              </a:lnSpc>
              <a:spcBef>
                <a:spcPts val="0"/>
              </a:spcBef>
              <a:spcAft>
                <a:spcPts val="0"/>
              </a:spcAft>
              <a:buSzPts val="1400"/>
              <a:buNone/>
            </a:pPr>
            <a:r>
              <a:rPr lang="en-US"/>
              <a:t>There are the right amount and quality of materials and the right space to do the job (e.g. stage lighting for theatre, instruments for music)</a:t>
            </a:r>
            <a:endParaRPr/>
          </a:p>
          <a:p>
            <a:pPr marL="0" lvl="0" indent="0" algn="l" rtl="0">
              <a:lnSpc>
                <a:spcPct val="100000"/>
              </a:lnSpc>
              <a:spcBef>
                <a:spcPts val="0"/>
              </a:spcBef>
              <a:spcAft>
                <a:spcPts val="0"/>
              </a:spcAft>
              <a:buSzPts val="1400"/>
              <a:buNone/>
            </a:pPr>
            <a:r>
              <a:rPr lang="en-US"/>
              <a:t>Teachers are supported with both individual and collaborative planning time to create cross-content connections</a:t>
            </a:r>
            <a:endParaRPr/>
          </a:p>
          <a:p>
            <a:pPr marL="0" lvl="0" indent="0" algn="l" rtl="0">
              <a:lnSpc>
                <a:spcPct val="100000"/>
              </a:lnSpc>
              <a:spcBef>
                <a:spcPts val="0"/>
              </a:spcBef>
              <a:spcAft>
                <a:spcPts val="0"/>
              </a:spcAft>
              <a:buSzPts val="1400"/>
              <a:buNone/>
            </a:pPr>
            <a:r>
              <a:rPr lang="en-US"/>
              <a:t>Students have multiple entries to engagement, representation and expression of content (UDL)</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1"/>
              <a:t>What has to be paid attention to in summer programming?</a:t>
            </a:r>
            <a:endParaRPr b="1"/>
          </a:p>
          <a:p>
            <a:pPr marL="0" lvl="0" indent="0" algn="l" rtl="0">
              <a:lnSpc>
                <a:spcPct val="100000"/>
              </a:lnSpc>
              <a:spcBef>
                <a:spcPts val="0"/>
              </a:spcBef>
              <a:spcAft>
                <a:spcPts val="0"/>
              </a:spcAft>
              <a:buClr>
                <a:schemeClr val="dk1"/>
              </a:buClr>
              <a:buSzPts val="1400"/>
              <a:buFont typeface="Arial"/>
              <a:buNone/>
            </a:pPr>
            <a:r>
              <a:rPr lang="en-US"/>
              <a:t>-Summer educators may be unfamiliar with the space and materials available/shared (scissors, writing utensils, or specialized equipment such as instruments, etc.)</a:t>
            </a:r>
            <a:endParaRPr/>
          </a:p>
          <a:p>
            <a:pPr marL="0" lvl="0" indent="0" algn="l" rtl="0">
              <a:lnSpc>
                <a:spcPct val="100000"/>
              </a:lnSpc>
              <a:spcBef>
                <a:spcPts val="0"/>
              </a:spcBef>
              <a:spcAft>
                <a:spcPts val="0"/>
              </a:spcAft>
              <a:buSzPts val="1400"/>
              <a:buNone/>
            </a:pPr>
            <a:r>
              <a:rPr lang="en-US"/>
              <a:t>How will teachers display information? Cleaning, storage, and labeling systems - trays and tarps!</a:t>
            </a:r>
            <a:endParaRPr/>
          </a:p>
          <a:p>
            <a:pPr marL="0" lvl="0" indent="0" algn="l" rtl="0">
              <a:lnSpc>
                <a:spcPct val="100000"/>
              </a:lnSpc>
              <a:spcBef>
                <a:spcPts val="0"/>
              </a:spcBef>
              <a:spcAft>
                <a:spcPts val="0"/>
              </a:spcAft>
              <a:buSzPts val="1400"/>
              <a:buNone/>
            </a:pPr>
            <a:r>
              <a:rPr lang="en-US"/>
              <a:t>If you are managing materials order early and get the exact materials requested - different brands sometimes can make or break a process</a:t>
            </a:r>
            <a:endParaRPr/>
          </a:p>
          <a:p>
            <a:pPr marL="0" lvl="0" indent="0" algn="l" rtl="0">
              <a:lnSpc>
                <a:spcPct val="100000"/>
              </a:lnSpc>
              <a:spcBef>
                <a:spcPts val="0"/>
              </a:spcBef>
              <a:spcAft>
                <a:spcPts val="0"/>
              </a:spcAft>
              <a:buSzPts val="1400"/>
              <a:buNone/>
            </a:pPr>
            <a:r>
              <a:rPr lang="en-US"/>
              <a:t>Create an “always useful” supply list for families, share at school events and fundraisers to gather needed supplies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400"/>
              <a:buFont typeface="Arial"/>
              <a:buNone/>
            </a:pPr>
            <a:r>
              <a:rPr lang="en-US"/>
              <a:t>-Planning time is different for various teachers/educators</a:t>
            </a:r>
            <a:endParaRPr/>
          </a:p>
          <a:p>
            <a:pPr marL="0" lvl="0" indent="0" algn="l" rtl="0">
              <a:lnSpc>
                <a:spcPct val="100000"/>
              </a:lnSpc>
              <a:spcBef>
                <a:spcPts val="0"/>
              </a:spcBef>
              <a:spcAft>
                <a:spcPts val="0"/>
              </a:spcAft>
              <a:buSzPts val="1400"/>
              <a:buNone/>
            </a:pPr>
            <a:r>
              <a:rPr lang="en-US"/>
              <a:t>Budget for individual and collective planning time; this will differ depending on program </a:t>
            </a:r>
            <a:endParaRPr/>
          </a:p>
          <a:p>
            <a:pPr marL="0" lvl="0" indent="0" algn="l" rtl="0">
              <a:lnSpc>
                <a:spcPct val="115000"/>
              </a:lnSpc>
              <a:spcBef>
                <a:spcPts val="0"/>
              </a:spcBef>
              <a:spcAft>
                <a:spcPts val="0"/>
              </a:spcAft>
              <a:buClr>
                <a:schemeClr val="dk1"/>
              </a:buClr>
              <a:buSzPts val="1100"/>
              <a:buFont typeface="Arial"/>
              <a:buNone/>
            </a:pPr>
            <a:r>
              <a:rPr lang="en-US"/>
              <a:t>Encourage communication and learning between summer teachers and school year teachers - classroom visits could be great learning experiences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400"/>
              <a:buFont typeface="Arial"/>
              <a:buNone/>
            </a:pPr>
            <a:r>
              <a:rPr lang="en-US"/>
              <a:t>-Summer educators may or may not be familiar with the supports students will need</a:t>
            </a:r>
            <a:endParaRPr/>
          </a:p>
          <a:p>
            <a:pPr marL="0" lvl="0" indent="0" algn="l" rtl="0">
              <a:lnSpc>
                <a:spcPct val="100000"/>
              </a:lnSpc>
              <a:spcBef>
                <a:spcPts val="0"/>
              </a:spcBef>
              <a:spcAft>
                <a:spcPts val="0"/>
              </a:spcAft>
              <a:buSzPts val="1400"/>
              <a:buNone/>
            </a:pPr>
            <a:r>
              <a:rPr lang="en-US"/>
              <a:t>Provide supports for integrating Universal Design for Learning into projects</a:t>
            </a:r>
            <a:endParaRPr/>
          </a:p>
          <a:p>
            <a:pPr marL="0" lvl="0" indent="0" algn="l" rtl="0">
              <a:lnSpc>
                <a:spcPct val="100000"/>
              </a:lnSpc>
              <a:spcBef>
                <a:spcPts val="0"/>
              </a:spcBef>
              <a:spcAft>
                <a:spcPts val="0"/>
              </a:spcAft>
              <a:buSzPts val="1400"/>
              <a:buNone/>
            </a:pPr>
            <a:r>
              <a:rPr lang="en-US"/>
              <a:t>Make sure and connect and introduce any supports for summer educators; e.g. time to collaborate with aides, or learn an accessibility tool</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1"/>
              <a:t>What does this look like?</a:t>
            </a:r>
            <a:r>
              <a:rPr lang="en-US"/>
              <a:t> UDL Example: Kindergarten Puppet Project</a:t>
            </a:r>
            <a:endParaRPr/>
          </a:p>
          <a:p>
            <a:pPr marL="0" lvl="0" indent="0" algn="l" rtl="0">
              <a:lnSpc>
                <a:spcPct val="100000"/>
              </a:lnSpc>
              <a:spcBef>
                <a:spcPts val="0"/>
              </a:spcBef>
              <a:spcAft>
                <a:spcPts val="0"/>
              </a:spcAft>
              <a:buSzPts val="1400"/>
              <a:buNone/>
            </a:pPr>
            <a:r>
              <a:rPr lang="en-US"/>
              <a:t>Multiple points of access in design - </a:t>
            </a:r>
            <a:endParaRPr/>
          </a:p>
          <a:p>
            <a:pPr marL="0" lvl="0" indent="457200" algn="l" rtl="0">
              <a:lnSpc>
                <a:spcPct val="100000"/>
              </a:lnSpc>
              <a:spcBef>
                <a:spcPts val="0"/>
              </a:spcBef>
              <a:spcAft>
                <a:spcPts val="0"/>
              </a:spcAft>
              <a:buSzPts val="1400"/>
              <a:buNone/>
            </a:pPr>
            <a:r>
              <a:rPr lang="en-US" i="1"/>
              <a:t>Engagement</a:t>
            </a:r>
            <a:r>
              <a:rPr lang="en-US"/>
              <a:t> - can introduce with a model puppet</a:t>
            </a:r>
            <a:endParaRPr/>
          </a:p>
          <a:p>
            <a:pPr marL="0" lvl="0" indent="457200" algn="l" rtl="0">
              <a:lnSpc>
                <a:spcPct val="100000"/>
              </a:lnSpc>
              <a:spcBef>
                <a:spcPts val="0"/>
              </a:spcBef>
              <a:spcAft>
                <a:spcPts val="0"/>
              </a:spcAft>
              <a:buSzPts val="1400"/>
              <a:buNone/>
            </a:pPr>
            <a:r>
              <a:rPr lang="en-US"/>
              <a:t>-students can select from pre-made shapes or cut their own</a:t>
            </a:r>
            <a:endParaRPr/>
          </a:p>
          <a:p>
            <a:pPr marL="0" lvl="0" indent="457200" algn="l" rtl="0">
              <a:lnSpc>
                <a:spcPct val="100000"/>
              </a:lnSpc>
              <a:spcBef>
                <a:spcPts val="0"/>
              </a:spcBef>
              <a:spcAft>
                <a:spcPts val="0"/>
              </a:spcAft>
              <a:buSzPts val="1400"/>
              <a:buNone/>
            </a:pPr>
            <a:r>
              <a:rPr lang="en-US" i="1"/>
              <a:t>Representation</a:t>
            </a:r>
            <a:r>
              <a:rPr lang="en-US"/>
              <a:t> - </a:t>
            </a:r>
            <a:endParaRPr/>
          </a:p>
          <a:p>
            <a:pPr marL="0" lvl="0" indent="457200" algn="l" rtl="0">
              <a:lnSpc>
                <a:spcPct val="100000"/>
              </a:lnSpc>
              <a:spcBef>
                <a:spcPts val="0"/>
              </a:spcBef>
              <a:spcAft>
                <a:spcPts val="0"/>
              </a:spcAft>
              <a:buSzPts val="1400"/>
              <a:buNone/>
            </a:pPr>
            <a:r>
              <a:rPr lang="en-US"/>
              <a:t>-connect to music/puppet artists for auditory and movement input </a:t>
            </a:r>
            <a:endParaRPr/>
          </a:p>
          <a:p>
            <a:pPr marL="0" lvl="0" indent="457200" algn="l" rtl="0">
              <a:lnSpc>
                <a:spcPct val="100000"/>
              </a:lnSpc>
              <a:spcBef>
                <a:spcPts val="0"/>
              </a:spcBef>
              <a:spcAft>
                <a:spcPts val="0"/>
              </a:spcAft>
              <a:buSzPts val="1400"/>
              <a:buNone/>
            </a:pPr>
            <a:r>
              <a:rPr lang="en-US"/>
              <a:t>-basic color and shape vocabulary, and models of work for students to analyze for high-quality components</a:t>
            </a:r>
            <a:endParaRPr/>
          </a:p>
          <a:p>
            <a:pPr marL="0" lvl="0" indent="457200" algn="l" rtl="0">
              <a:lnSpc>
                <a:spcPct val="100000"/>
              </a:lnSpc>
              <a:spcBef>
                <a:spcPts val="0"/>
              </a:spcBef>
              <a:spcAft>
                <a:spcPts val="0"/>
              </a:spcAft>
              <a:buSzPts val="1400"/>
              <a:buNone/>
            </a:pPr>
            <a:r>
              <a:rPr lang="en-US" i="1"/>
              <a:t>Expression</a:t>
            </a:r>
            <a:r>
              <a:rPr lang="en-US"/>
              <a:t> - lots of choice in how to express through puppets; and you can use them with any content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u="sng">
                <a:solidFill>
                  <a:schemeClr val="hlink"/>
                </a:solidFill>
                <a:hlinkClick r:id="rId3"/>
              </a:rPr>
              <a:t>Sample Lesson Plan Template from Oregon Open Learning</a:t>
            </a:r>
            <a:endParaRPr/>
          </a:p>
          <a:p>
            <a:pPr marL="0" lvl="0" indent="0" algn="l" rtl="0">
              <a:lnSpc>
                <a:spcPct val="100000"/>
              </a:lnSpc>
              <a:spcBef>
                <a:spcPts val="0"/>
              </a:spcBef>
              <a:spcAft>
                <a:spcPts val="0"/>
              </a:spcAft>
              <a:buSzPts val="1400"/>
              <a:buNone/>
            </a:pPr>
            <a:r>
              <a:rPr lang="en-US" u="sng">
                <a:solidFill>
                  <a:schemeClr val="hlink"/>
                </a:solidFill>
                <a:hlinkClick r:id="rId4"/>
              </a:rPr>
              <a:t>Universal Design for Learning Guidelines</a:t>
            </a:r>
            <a:endParaRPr/>
          </a:p>
          <a:p>
            <a:pPr marL="0" lvl="0" indent="0" algn="l" rtl="0">
              <a:lnSpc>
                <a:spcPct val="100000"/>
              </a:lnSpc>
              <a:spcBef>
                <a:spcPts val="0"/>
              </a:spcBef>
              <a:spcAft>
                <a:spcPts val="0"/>
              </a:spcAft>
              <a:buClr>
                <a:schemeClr val="dk1"/>
              </a:buClr>
              <a:buSzPts val="1400"/>
              <a:buFont typeface="Arial"/>
              <a:buNone/>
            </a:pPr>
            <a:endParaRPr/>
          </a:p>
        </p:txBody>
      </p:sp>
      <p:sp>
        <p:nvSpPr>
          <p:cNvPr id="663" name="Google Shape;663;g12cef86df3f_0_10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g12cef86df3f_0_109:notes"/>
          <p:cNvSpPr txBox="1">
            <a:spLocks noGrp="1"/>
          </p:cNvSpPr>
          <p:nvPr>
            <p:ph type="body" idx="1"/>
          </p:nvPr>
        </p:nvSpPr>
        <p:spPr>
          <a:xfrm>
            <a:off x="731521" y="4620578"/>
            <a:ext cx="5852100" cy="378060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r>
              <a:rPr lang="en-US"/>
              <a:t>Now we move on to the subject of integrated summer learning. STEAM Pedagogy is one example of a framework for subject integration. There are four areas that define whether a project encompasses STEAM pedagogy; creative, interdisciplinary, experiential, and inquiry based. This tool could be used to evaluate program lessons to determine which program to bring in to your summer learning, or share with teachers from school sites to evaluate and revise lesson ideas.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You 4 Youth has a whole section of STEAM and Project Based Learning resources that may be helpful to your program. And for teachers with little familiarity with STEAM, they offer a basic STEAM course to introduce the topic and provide examples.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institute for Arts Integration and STEAM has also created a helpful manual for planning makerspaces, if your program is considering creating a makerspace for design and experimentation.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u="sng">
                <a:solidFill>
                  <a:schemeClr val="hlink"/>
                </a:solidFill>
                <a:hlinkClick r:id="rId3"/>
              </a:rPr>
              <a:t>STEAM Project Planning Worksheet</a:t>
            </a:r>
            <a:r>
              <a:rPr lang="en-US"/>
              <a:t> - Y4Y (pull up in full screen to share)</a:t>
            </a:r>
            <a:endParaRPr/>
          </a:p>
          <a:p>
            <a:pPr marL="0" lvl="0" indent="0" algn="l" rtl="0">
              <a:lnSpc>
                <a:spcPct val="100000"/>
              </a:lnSpc>
              <a:spcBef>
                <a:spcPts val="0"/>
              </a:spcBef>
              <a:spcAft>
                <a:spcPts val="0"/>
              </a:spcAft>
              <a:buSzPts val="1400"/>
              <a:buNone/>
            </a:pPr>
            <a:r>
              <a:rPr lang="en-US" u="sng">
                <a:solidFill>
                  <a:schemeClr val="hlink"/>
                </a:solidFill>
                <a:hlinkClick r:id="rId4"/>
              </a:rPr>
              <a:t>STEAM PD Course </a:t>
            </a:r>
            <a:r>
              <a:rPr lang="en-US"/>
              <a:t>- Y4Y - for those new to STEAM/interdisciplinary planning</a:t>
            </a:r>
            <a:endParaRPr/>
          </a:p>
          <a:p>
            <a:pPr marL="0" lvl="0" indent="0" algn="l" rtl="0">
              <a:lnSpc>
                <a:spcPct val="115000"/>
              </a:lnSpc>
              <a:spcBef>
                <a:spcPts val="0"/>
              </a:spcBef>
              <a:spcAft>
                <a:spcPts val="0"/>
              </a:spcAft>
              <a:buSzPts val="1400"/>
              <a:buNone/>
            </a:pPr>
            <a:r>
              <a:rPr lang="en-US" sz="1000" u="sng">
                <a:solidFill>
                  <a:srgbClr val="1155CC"/>
                </a:solidFill>
                <a:highlight>
                  <a:srgbClr val="FFFFFF"/>
                </a:highlight>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Makerspace Manual</a:t>
            </a:r>
            <a:r>
              <a:rPr lang="en-US"/>
              <a:t> - The Institute for Arts Integration and STEAM</a:t>
            </a:r>
            <a:endParaRPr/>
          </a:p>
          <a:p>
            <a:pPr marL="0" lvl="0" indent="0" algn="l" rtl="0">
              <a:lnSpc>
                <a:spcPct val="115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672" name="Google Shape;672;g12cef86df3f_0_10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12cef86df3f_0_118:notes"/>
          <p:cNvSpPr txBox="1">
            <a:spLocks noGrp="1"/>
          </p:cNvSpPr>
          <p:nvPr>
            <p:ph type="body" idx="1"/>
          </p:nvPr>
        </p:nvSpPr>
        <p:spPr>
          <a:xfrm>
            <a:off x="731521" y="4620578"/>
            <a:ext cx="5852100" cy="378060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t>Key components of integrated, meaningful work in programming for students no matter what:</a:t>
            </a:r>
            <a:endParaRPr b="1"/>
          </a:p>
          <a:p>
            <a:pPr marL="0" lvl="0" indent="0" algn="l" rtl="0">
              <a:lnSpc>
                <a:spcPct val="100000"/>
              </a:lnSpc>
              <a:spcBef>
                <a:spcPts val="0"/>
              </a:spcBef>
              <a:spcAft>
                <a:spcPts val="0"/>
              </a:spcAft>
              <a:buClr>
                <a:schemeClr val="dk1"/>
              </a:buClr>
              <a:buSzPts val="1400"/>
              <a:buFont typeface="Arial"/>
              <a:buNone/>
            </a:pPr>
            <a:r>
              <a:rPr lang="en-US"/>
              <a:t>Students are excited and engaged in the content and activities</a:t>
            </a:r>
            <a:endParaRPr/>
          </a:p>
          <a:p>
            <a:pPr marL="0" lvl="0" indent="0" algn="l" rtl="0">
              <a:lnSpc>
                <a:spcPct val="100000"/>
              </a:lnSpc>
              <a:spcBef>
                <a:spcPts val="0"/>
              </a:spcBef>
              <a:spcAft>
                <a:spcPts val="0"/>
              </a:spcAft>
              <a:buClr>
                <a:schemeClr val="dk1"/>
              </a:buClr>
              <a:buSzPts val="1400"/>
              <a:buFont typeface="Arial"/>
              <a:buNone/>
            </a:pPr>
            <a:r>
              <a:rPr lang="en-US"/>
              <a:t>Students develop skills that apply in any discipline through the work</a:t>
            </a:r>
            <a:endParaRPr/>
          </a:p>
          <a:p>
            <a:pPr marL="0" lvl="0" indent="0" algn="l" rtl="0">
              <a:lnSpc>
                <a:spcPct val="100000"/>
              </a:lnSpc>
              <a:spcBef>
                <a:spcPts val="0"/>
              </a:spcBef>
              <a:spcAft>
                <a:spcPts val="0"/>
              </a:spcAft>
              <a:buClr>
                <a:schemeClr val="dk1"/>
              </a:buClr>
              <a:buSzPts val="1400"/>
              <a:buFont typeface="Arial"/>
              <a:buNone/>
            </a:pPr>
            <a:r>
              <a:rPr lang="en-US"/>
              <a:t>Students express themselves and their ideas through the work</a:t>
            </a:r>
            <a:endParaRPr/>
          </a:p>
          <a:p>
            <a:pPr marL="0" lvl="0" indent="0" algn="l" rtl="0">
              <a:lnSpc>
                <a:spcPct val="100000"/>
              </a:lnSpc>
              <a:spcBef>
                <a:spcPts val="0"/>
              </a:spcBef>
              <a:spcAft>
                <a:spcPts val="0"/>
              </a:spcAft>
              <a:buClr>
                <a:schemeClr val="dk1"/>
              </a:buClr>
              <a:buSzPts val="1400"/>
              <a:buFont typeface="Arial"/>
              <a:buNone/>
            </a:pPr>
            <a:r>
              <a:rPr lang="en-US"/>
              <a:t>Students solve problems as they would in real life situations - and are given opportunities to use their work to help others</a:t>
            </a:r>
            <a:endParaRPr/>
          </a:p>
          <a:p>
            <a:pPr marL="0" lvl="0" indent="0" algn="l" rtl="0">
              <a:lnSpc>
                <a:spcPct val="100000"/>
              </a:lnSpc>
              <a:spcBef>
                <a:spcPts val="0"/>
              </a:spcBef>
              <a:spcAft>
                <a:spcPts val="0"/>
              </a:spcAft>
              <a:buClr>
                <a:schemeClr val="dk1"/>
              </a:buClr>
              <a:buSzPts val="1400"/>
              <a:buFont typeface="Arial"/>
              <a:buNone/>
            </a:pPr>
            <a:r>
              <a:rPr lang="en-US"/>
              <a:t>Students are given opportunities to edit and refine their work to make it the best representation of their skills</a:t>
            </a:r>
            <a:endParaRPr b="1"/>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US" b="1"/>
              <a:t>What has to be paid attention to in summer programming?</a:t>
            </a:r>
            <a:endParaRPr/>
          </a:p>
          <a:p>
            <a:pPr marL="0" lvl="0" indent="0" algn="l" rtl="0">
              <a:lnSpc>
                <a:spcPct val="100000"/>
              </a:lnSpc>
              <a:spcBef>
                <a:spcPts val="0"/>
              </a:spcBef>
              <a:spcAft>
                <a:spcPts val="0"/>
              </a:spcAft>
              <a:buClr>
                <a:schemeClr val="dk1"/>
              </a:buClr>
              <a:buSzPts val="1400"/>
              <a:buFont typeface="Arial"/>
              <a:buNone/>
            </a:pPr>
            <a:r>
              <a:rPr lang="en-US"/>
              <a:t>-There may not be communication structures in place to encourage these relationships with place based and service learning opportunities </a:t>
            </a:r>
            <a:r>
              <a:rPr lang="en-US" i="1"/>
              <a:t>before summer starts</a:t>
            </a:r>
            <a:endParaRPr i="1"/>
          </a:p>
          <a:p>
            <a:pPr marL="0" lvl="0" indent="0" algn="l" rtl="0">
              <a:lnSpc>
                <a:spcPct val="115000"/>
              </a:lnSpc>
              <a:spcBef>
                <a:spcPts val="0"/>
              </a:spcBef>
              <a:spcAft>
                <a:spcPts val="0"/>
              </a:spcAft>
              <a:buClr>
                <a:schemeClr val="dk1"/>
              </a:buClr>
              <a:buSzPts val="1100"/>
              <a:buFont typeface="Arial"/>
              <a:buNone/>
            </a:pPr>
            <a:r>
              <a:rPr lang="en-US"/>
              <a:t>If you do not yet have this, consider a site liaison system that can help answer questions and make connections between school staff, outside programs, and other school initiatives that could be informed by the student work for your summer program </a:t>
            </a:r>
            <a:endParaRPr/>
          </a:p>
          <a:p>
            <a:pPr marL="0" lvl="0" indent="0" algn="l" rtl="0">
              <a:lnSpc>
                <a:spcPct val="100000"/>
              </a:lnSpc>
              <a:spcBef>
                <a:spcPts val="0"/>
              </a:spcBef>
              <a:spcAft>
                <a:spcPts val="0"/>
              </a:spcAft>
              <a:buClr>
                <a:schemeClr val="dk1"/>
              </a:buClr>
              <a:buSzPts val="1400"/>
              <a:buFont typeface="Arial"/>
              <a:buNone/>
            </a:pPr>
            <a:endParaRPr b="1"/>
          </a:p>
          <a:p>
            <a:pPr marL="0" lvl="0" indent="0" algn="l" rtl="0">
              <a:lnSpc>
                <a:spcPct val="100000"/>
              </a:lnSpc>
              <a:spcBef>
                <a:spcPts val="0"/>
              </a:spcBef>
              <a:spcAft>
                <a:spcPts val="0"/>
              </a:spcAft>
              <a:buClr>
                <a:schemeClr val="dk1"/>
              </a:buClr>
              <a:buSzPts val="1400"/>
              <a:buFont typeface="Arial"/>
              <a:buNone/>
            </a:pPr>
            <a:r>
              <a:rPr lang="en-US" b="1"/>
              <a:t>Example:</a:t>
            </a:r>
            <a:endParaRPr/>
          </a:p>
          <a:p>
            <a:pPr marL="0" lvl="0" indent="0" algn="l" rtl="0">
              <a:lnSpc>
                <a:spcPct val="100000"/>
              </a:lnSpc>
              <a:spcBef>
                <a:spcPts val="0"/>
              </a:spcBef>
              <a:spcAft>
                <a:spcPts val="0"/>
              </a:spcAft>
              <a:buSzPts val="1400"/>
              <a:buNone/>
            </a:pPr>
            <a:r>
              <a:rPr lang="en-US"/>
              <a:t>Inclusive Playground Designs</a:t>
            </a:r>
            <a:endParaRPr/>
          </a:p>
          <a:p>
            <a:pPr marL="0" lvl="0" indent="0" algn="l" rtl="0">
              <a:lnSpc>
                <a:spcPct val="100000"/>
              </a:lnSpc>
              <a:spcBef>
                <a:spcPts val="0"/>
              </a:spcBef>
              <a:spcAft>
                <a:spcPts val="0"/>
              </a:spcAft>
              <a:buSzPts val="1400"/>
              <a:buNone/>
            </a:pPr>
            <a:r>
              <a:rPr lang="en-US"/>
              <a:t>-What do we want to know? What do we already know?</a:t>
            </a:r>
            <a:endParaRPr/>
          </a:p>
          <a:p>
            <a:pPr marL="0" lvl="0" indent="0" algn="l" rtl="0">
              <a:lnSpc>
                <a:spcPct val="100000"/>
              </a:lnSpc>
              <a:spcBef>
                <a:spcPts val="0"/>
              </a:spcBef>
              <a:spcAft>
                <a:spcPts val="0"/>
              </a:spcAft>
              <a:buSzPts val="1400"/>
              <a:buNone/>
            </a:pPr>
            <a:r>
              <a:rPr lang="en-US"/>
              <a:t>-Building Background Knowledge/Research - gather student experience and stories</a:t>
            </a:r>
            <a:endParaRPr/>
          </a:p>
          <a:p>
            <a:pPr marL="0" lvl="0" indent="0" algn="l" rtl="0">
              <a:lnSpc>
                <a:spcPct val="100000"/>
              </a:lnSpc>
              <a:spcBef>
                <a:spcPts val="0"/>
              </a:spcBef>
              <a:spcAft>
                <a:spcPts val="0"/>
              </a:spcAft>
              <a:buSzPts val="1400"/>
              <a:buNone/>
            </a:pPr>
            <a:r>
              <a:rPr lang="en-US"/>
              <a:t>-Students built a rubric</a:t>
            </a:r>
            <a:endParaRPr/>
          </a:p>
          <a:p>
            <a:pPr marL="0" lvl="0" indent="0" algn="l" rtl="0">
              <a:lnSpc>
                <a:spcPct val="100000"/>
              </a:lnSpc>
              <a:spcBef>
                <a:spcPts val="0"/>
              </a:spcBef>
              <a:spcAft>
                <a:spcPts val="0"/>
              </a:spcAft>
              <a:buSzPts val="1400"/>
              <a:buNone/>
            </a:pPr>
            <a:r>
              <a:rPr lang="en-US"/>
              <a:t>-Sketch, design, feedback - “Would you Consider?”, and refine</a:t>
            </a:r>
            <a:endParaRPr/>
          </a:p>
          <a:p>
            <a:pPr marL="0" lvl="0" indent="0" algn="l" rtl="0">
              <a:lnSpc>
                <a:spcPct val="100000"/>
              </a:lnSpc>
              <a:spcBef>
                <a:spcPts val="0"/>
              </a:spcBef>
              <a:spcAft>
                <a:spcPts val="0"/>
              </a:spcAft>
              <a:buSzPts val="1400"/>
              <a:buNone/>
            </a:pPr>
            <a:r>
              <a:rPr lang="en-US"/>
              <a:t>-Where can the project go? e.g. inclusive playground mural, project to fund new playground equipment - students decide if possible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683" name="Google Shape;683;g12cef86df3f_0_11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12cef86df3f_0_125:notes"/>
          <p:cNvSpPr txBox="1">
            <a:spLocks noGrp="1"/>
          </p:cNvSpPr>
          <p:nvPr>
            <p:ph type="body" idx="1"/>
          </p:nvPr>
        </p:nvSpPr>
        <p:spPr>
          <a:xfrm>
            <a:off x="731521" y="4620578"/>
            <a:ext cx="5852100" cy="378060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r>
              <a:rPr lang="en-US"/>
              <a:t>Resource page with links: </a:t>
            </a:r>
            <a:r>
              <a:rPr lang="en-US" u="sng">
                <a:solidFill>
                  <a:schemeClr val="hlink"/>
                </a:solidFill>
                <a:hlinkClick r:id="rId3"/>
              </a:rPr>
              <a:t>https://docs.google.com/document/d/1uP8sS74Oxt3eo5nkksQCzGl-osLJ7mjAdqFOcj3uFUE/edit</a:t>
            </a:r>
            <a:r>
              <a:rPr lang="en-US"/>
              <a:t> </a:t>
            </a:r>
            <a:endParaRPr/>
          </a:p>
          <a:p>
            <a:pPr marL="0" lvl="0" indent="0" algn="l" rtl="0">
              <a:lnSpc>
                <a:spcPct val="100000"/>
              </a:lnSpc>
              <a:spcBef>
                <a:spcPts val="0"/>
              </a:spcBef>
              <a:spcAft>
                <a:spcPts val="0"/>
              </a:spcAft>
              <a:buSzPts val="1400"/>
              <a:buNone/>
            </a:pPr>
            <a:r>
              <a:rPr lang="en-US"/>
              <a:t>Participant Folder: </a:t>
            </a:r>
            <a:r>
              <a:rPr lang="en-US" u="sng">
                <a:solidFill>
                  <a:schemeClr val="hlink"/>
                </a:solidFill>
                <a:hlinkClick r:id="rId4"/>
              </a:rPr>
              <a:t>https://drive.google.com/drive/folders/12QW83iCnihI3BbdgYIpDVSXlDkRrg8rf?usp=sharing</a:t>
            </a:r>
            <a:r>
              <a:rPr lang="en-US"/>
              <a: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I’ve included the tools I mentioned, as well as sections with many well-rounded lesson resources and well-rounded program resources that could be useful</a:t>
            </a:r>
            <a:endParaRPr/>
          </a:p>
          <a:p>
            <a:pPr marL="0" lvl="0" indent="0" algn="l" rtl="0">
              <a:lnSpc>
                <a:spcPct val="100000"/>
              </a:lnSpc>
              <a:spcBef>
                <a:spcPts val="0"/>
              </a:spcBef>
              <a:spcAft>
                <a:spcPts val="0"/>
              </a:spcAft>
              <a:buSzPts val="1400"/>
              <a:buNone/>
            </a:pPr>
            <a:endParaRPr/>
          </a:p>
        </p:txBody>
      </p:sp>
      <p:sp>
        <p:nvSpPr>
          <p:cNvPr id="692" name="Google Shape;692;g12cef86df3f_0_12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12cef86df3f_0_267:notes"/>
          <p:cNvSpPr txBox="1">
            <a:spLocks noGrp="1"/>
          </p:cNvSpPr>
          <p:nvPr>
            <p:ph type="body" idx="1"/>
          </p:nvPr>
        </p:nvSpPr>
        <p:spPr>
          <a:xfrm>
            <a:off x="731521" y="4620578"/>
            <a:ext cx="5852100" cy="3780600"/>
          </a:xfrm>
          <a:prstGeom prst="rect">
            <a:avLst/>
          </a:prstGeom>
          <a:noFill/>
          <a:ln>
            <a:noFill/>
          </a:ln>
        </p:spPr>
        <p:txBody>
          <a:bodyPr spcFirstLastPara="1" wrap="square" lIns="96650" tIns="48300" rIns="96650" bIns="48300" anchor="t" anchorCtr="0">
            <a:noAutofit/>
          </a:bodyPr>
          <a:lstStyle/>
          <a:p>
            <a:pPr marL="0" lvl="0" indent="0" algn="l" rtl="0">
              <a:lnSpc>
                <a:spcPct val="100000"/>
              </a:lnSpc>
              <a:spcBef>
                <a:spcPts val="0"/>
              </a:spcBef>
              <a:spcAft>
                <a:spcPts val="0"/>
              </a:spcAft>
              <a:buSzPts val="1400"/>
              <a:buNone/>
            </a:pPr>
            <a:endParaRPr/>
          </a:p>
        </p:txBody>
      </p:sp>
      <p:sp>
        <p:nvSpPr>
          <p:cNvPr id="538" name="Google Shape;538;g12cef86df3f_0_26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g12cef86df3f_0_2988:notes"/>
          <p:cNvSpPr txBox="1">
            <a:spLocks noGrp="1"/>
          </p:cNvSpPr>
          <p:nvPr>
            <p:ph type="body" idx="1"/>
          </p:nvPr>
        </p:nvSpPr>
        <p:spPr>
          <a:xfrm>
            <a:off x="731521" y="4620578"/>
            <a:ext cx="5852100" cy="378060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endParaRPr/>
          </a:p>
        </p:txBody>
      </p:sp>
      <p:sp>
        <p:nvSpPr>
          <p:cNvPr id="700" name="Google Shape;700;g12cef86df3f_0_298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g12cef86df3f_0_299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9" name="Google Shape;709;g12cef86df3f_0_2997:notes"/>
          <p:cNvSpPr txBox="1">
            <a:spLocks noGrp="1"/>
          </p:cNvSpPr>
          <p:nvPr>
            <p:ph type="body" idx="1"/>
          </p:nvPr>
        </p:nvSpPr>
        <p:spPr>
          <a:xfrm>
            <a:off x="731521" y="4620578"/>
            <a:ext cx="5852100" cy="378060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r>
              <a:rPr lang="en-US"/>
              <a:t>Framing the series, discourse, </a:t>
            </a:r>
            <a:endParaRPr/>
          </a:p>
        </p:txBody>
      </p:sp>
      <p:sp>
        <p:nvSpPr>
          <p:cNvPr id="710" name="Google Shape;710;g12cef86df3f_0_2997:notes"/>
          <p:cNvSpPr txBox="1">
            <a:spLocks noGrp="1"/>
          </p:cNvSpPr>
          <p:nvPr>
            <p:ph type="sldNum" idx="12"/>
          </p:nvPr>
        </p:nvSpPr>
        <p:spPr>
          <a:xfrm>
            <a:off x="4143587" y="9119474"/>
            <a:ext cx="3169800" cy="481800"/>
          </a:xfrm>
          <a:prstGeom prst="rect">
            <a:avLst/>
          </a:prstGeom>
          <a:noFill/>
          <a:ln>
            <a:noFill/>
          </a:ln>
        </p:spPr>
        <p:txBody>
          <a:bodyPr spcFirstLastPara="1" wrap="square" lIns="96625" tIns="48300" rIns="96625" bIns="483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g12cef86df3f_0_300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9" name="Google Shape;719;g12cef86df3f_0_3006:notes"/>
          <p:cNvSpPr txBox="1">
            <a:spLocks noGrp="1"/>
          </p:cNvSpPr>
          <p:nvPr>
            <p:ph type="body" idx="1"/>
          </p:nvPr>
        </p:nvSpPr>
        <p:spPr>
          <a:xfrm>
            <a:off x="731521" y="4620578"/>
            <a:ext cx="5852100" cy="3780600"/>
          </a:xfrm>
          <a:prstGeom prst="rect">
            <a:avLst/>
          </a:prstGeom>
          <a:noFill/>
          <a:ln>
            <a:noFill/>
          </a:ln>
        </p:spPr>
        <p:txBody>
          <a:bodyPr spcFirstLastPara="1" wrap="square" lIns="96650" tIns="48300" rIns="96650" bIns="48300" anchor="t" anchorCtr="0">
            <a:noAutofit/>
          </a:bodyPr>
          <a:lstStyle/>
          <a:p>
            <a:pPr marL="0" lvl="0" indent="0" algn="l" rtl="0">
              <a:lnSpc>
                <a:spcPct val="100000"/>
              </a:lnSpc>
              <a:spcBef>
                <a:spcPts val="0"/>
              </a:spcBef>
              <a:spcAft>
                <a:spcPts val="0"/>
              </a:spcAft>
              <a:buSzPts val="1400"/>
              <a:buNone/>
            </a:pPr>
            <a:endParaRPr/>
          </a:p>
        </p:txBody>
      </p:sp>
      <p:sp>
        <p:nvSpPr>
          <p:cNvPr id="720" name="Google Shape;720;g12cef86df3f_0_3006:notes"/>
          <p:cNvSpPr txBox="1">
            <a:spLocks noGrp="1"/>
          </p:cNvSpPr>
          <p:nvPr>
            <p:ph type="sldNum" idx="12"/>
          </p:nvPr>
        </p:nvSpPr>
        <p:spPr>
          <a:xfrm>
            <a:off x="4143587" y="9119474"/>
            <a:ext cx="3169800" cy="482100"/>
          </a:xfrm>
          <a:prstGeom prst="rect">
            <a:avLst/>
          </a:prstGeom>
          <a:noFill/>
          <a:ln>
            <a:noFill/>
          </a:ln>
        </p:spPr>
        <p:txBody>
          <a:bodyPr spcFirstLastPara="1" wrap="square" lIns="96650" tIns="48300" rIns="96650" bIns="483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12cef86df3f_0_14:notes"/>
          <p:cNvSpPr txBox="1">
            <a:spLocks noGrp="1"/>
          </p:cNvSpPr>
          <p:nvPr>
            <p:ph type="body" idx="1"/>
          </p:nvPr>
        </p:nvSpPr>
        <p:spPr>
          <a:xfrm>
            <a:off x="731521" y="4620578"/>
            <a:ext cx="5852100" cy="378060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endParaRPr/>
          </a:p>
        </p:txBody>
      </p:sp>
      <p:sp>
        <p:nvSpPr>
          <p:cNvPr id="545" name="Google Shape;545;g12cef86df3f_0_1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12cef86df3f_0_2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3" name="Google Shape;553;g12cef86df3f_0_20:notes"/>
          <p:cNvSpPr txBox="1">
            <a:spLocks noGrp="1"/>
          </p:cNvSpPr>
          <p:nvPr>
            <p:ph type="body" idx="1"/>
          </p:nvPr>
        </p:nvSpPr>
        <p:spPr>
          <a:xfrm>
            <a:off x="731521" y="4620578"/>
            <a:ext cx="5852100" cy="378060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554" name="Google Shape;554;g12cef86df3f_0_20:notes"/>
          <p:cNvSpPr txBox="1">
            <a:spLocks noGrp="1"/>
          </p:cNvSpPr>
          <p:nvPr>
            <p:ph type="sldNum" idx="12"/>
          </p:nvPr>
        </p:nvSpPr>
        <p:spPr>
          <a:xfrm>
            <a:off x="4143587" y="9119474"/>
            <a:ext cx="3169800" cy="481800"/>
          </a:xfrm>
          <a:prstGeom prst="rect">
            <a:avLst/>
          </a:prstGeom>
          <a:noFill/>
          <a:ln>
            <a:noFill/>
          </a:ln>
        </p:spPr>
        <p:txBody>
          <a:bodyPr spcFirstLastPara="1" wrap="square" lIns="96625" tIns="48300" rIns="96625" bIns="48300" anchor="b" anchorCtr="0">
            <a:noAutofit/>
          </a:bodyPr>
          <a:lstStyle/>
          <a:p>
            <a:pPr marL="0" lvl="0" indent="0" algn="r" rtl="0">
              <a:lnSpc>
                <a:spcPct val="100000"/>
              </a:lnSpc>
              <a:spcBef>
                <a:spcPts val="0"/>
              </a:spcBef>
              <a:spcAft>
                <a:spcPts val="0"/>
              </a:spcAft>
              <a:buClr>
                <a:schemeClr val="dk1"/>
              </a:buClr>
              <a:buSzPts val="1300"/>
              <a:buFont typeface="Calibri"/>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12cef86df3f_0_80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1" name="Google Shape;561;g12cef86df3f_0_805:notes"/>
          <p:cNvSpPr txBox="1">
            <a:spLocks noGrp="1"/>
          </p:cNvSpPr>
          <p:nvPr>
            <p:ph type="body" idx="1"/>
          </p:nvPr>
        </p:nvSpPr>
        <p:spPr>
          <a:xfrm>
            <a:off x="731521" y="4620578"/>
            <a:ext cx="5852100" cy="3780600"/>
          </a:xfrm>
          <a:prstGeom prst="rect">
            <a:avLst/>
          </a:prstGeom>
          <a:noFill/>
          <a:ln>
            <a:noFill/>
          </a:ln>
        </p:spPr>
        <p:txBody>
          <a:bodyPr spcFirstLastPara="1" wrap="square" lIns="96650" tIns="48300" rIns="96650" bIns="48300" anchor="t" anchorCtr="0">
            <a:noAutofit/>
          </a:bodyPr>
          <a:lstStyle/>
          <a:p>
            <a:pPr marL="0" lvl="0" indent="0" algn="l" rtl="0">
              <a:lnSpc>
                <a:spcPct val="100000"/>
              </a:lnSpc>
              <a:spcBef>
                <a:spcPts val="0"/>
              </a:spcBef>
              <a:spcAft>
                <a:spcPts val="0"/>
              </a:spcAft>
              <a:buSzPts val="1400"/>
              <a:buNone/>
            </a:pPr>
            <a:endParaRPr/>
          </a:p>
        </p:txBody>
      </p:sp>
      <p:sp>
        <p:nvSpPr>
          <p:cNvPr id="562" name="Google Shape;562;g12cef86df3f_0_805:notes"/>
          <p:cNvSpPr txBox="1">
            <a:spLocks noGrp="1"/>
          </p:cNvSpPr>
          <p:nvPr>
            <p:ph type="sldNum" idx="12"/>
          </p:nvPr>
        </p:nvSpPr>
        <p:spPr>
          <a:xfrm>
            <a:off x="4143587" y="9119474"/>
            <a:ext cx="3169800" cy="482100"/>
          </a:xfrm>
          <a:prstGeom prst="rect">
            <a:avLst/>
          </a:prstGeom>
          <a:noFill/>
          <a:ln>
            <a:noFill/>
          </a:ln>
        </p:spPr>
        <p:txBody>
          <a:bodyPr spcFirstLastPara="1" wrap="square" lIns="96650" tIns="48300" rIns="96650" bIns="483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12cef86df3f_0_3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1" name="Google Shape;571;g12cef86df3f_0_33:notes"/>
          <p:cNvSpPr txBox="1">
            <a:spLocks noGrp="1"/>
          </p:cNvSpPr>
          <p:nvPr>
            <p:ph type="body" idx="1"/>
          </p:nvPr>
        </p:nvSpPr>
        <p:spPr>
          <a:xfrm>
            <a:off x="731521" y="4620578"/>
            <a:ext cx="5852100" cy="378060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endParaRPr/>
          </a:p>
        </p:txBody>
      </p:sp>
      <p:sp>
        <p:nvSpPr>
          <p:cNvPr id="572" name="Google Shape;572;g12cef86df3f_0_33:notes"/>
          <p:cNvSpPr txBox="1">
            <a:spLocks noGrp="1"/>
          </p:cNvSpPr>
          <p:nvPr>
            <p:ph type="sldNum" idx="12"/>
          </p:nvPr>
        </p:nvSpPr>
        <p:spPr>
          <a:xfrm>
            <a:off x="4143587" y="9119474"/>
            <a:ext cx="3169800" cy="481800"/>
          </a:xfrm>
          <a:prstGeom prst="rect">
            <a:avLst/>
          </a:prstGeom>
          <a:noFill/>
          <a:ln>
            <a:noFill/>
          </a:ln>
        </p:spPr>
        <p:txBody>
          <a:bodyPr spcFirstLastPara="1" wrap="square" lIns="96625" tIns="48300" rIns="96625" bIns="48300"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12cef86df3f_0_1345:notes"/>
          <p:cNvSpPr txBox="1">
            <a:spLocks noGrp="1"/>
          </p:cNvSpPr>
          <p:nvPr>
            <p:ph type="body" idx="1"/>
          </p:nvPr>
        </p:nvSpPr>
        <p:spPr>
          <a:xfrm>
            <a:off x="731521" y="4620578"/>
            <a:ext cx="5852100" cy="378060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endParaRPr/>
          </a:p>
        </p:txBody>
      </p:sp>
      <p:sp>
        <p:nvSpPr>
          <p:cNvPr id="580" name="Google Shape;580;g12cef86df3f_0_134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12cef86df3f_0_1351:notes"/>
          <p:cNvSpPr txBox="1">
            <a:spLocks noGrp="1"/>
          </p:cNvSpPr>
          <p:nvPr>
            <p:ph type="body" idx="1"/>
          </p:nvPr>
        </p:nvSpPr>
        <p:spPr>
          <a:xfrm>
            <a:off x="731521" y="4620578"/>
            <a:ext cx="5852100" cy="378060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endParaRPr/>
          </a:p>
        </p:txBody>
      </p:sp>
      <p:sp>
        <p:nvSpPr>
          <p:cNvPr id="587" name="Google Shape;587;g12cef86df3f_0_135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12cef86df3f_0_1890:notes"/>
          <p:cNvSpPr txBox="1">
            <a:spLocks noGrp="1"/>
          </p:cNvSpPr>
          <p:nvPr>
            <p:ph type="body" idx="1"/>
          </p:nvPr>
        </p:nvSpPr>
        <p:spPr>
          <a:xfrm>
            <a:off x="731521" y="4620578"/>
            <a:ext cx="5852100" cy="3780600"/>
          </a:xfrm>
          <a:prstGeom prst="rect">
            <a:avLst/>
          </a:prstGeom>
          <a:noFill/>
          <a:ln>
            <a:noFill/>
          </a:ln>
        </p:spPr>
        <p:txBody>
          <a:bodyPr spcFirstLastPara="1" wrap="square" lIns="96650" tIns="48300" rIns="96650" bIns="48300" anchor="t" anchorCtr="0">
            <a:noAutofit/>
          </a:bodyPr>
          <a:lstStyle/>
          <a:p>
            <a:pPr marL="0" lvl="0" indent="0" algn="l" rtl="0">
              <a:lnSpc>
                <a:spcPct val="100000"/>
              </a:lnSpc>
              <a:spcBef>
                <a:spcPts val="0"/>
              </a:spcBef>
              <a:spcAft>
                <a:spcPts val="0"/>
              </a:spcAft>
              <a:buSzPts val="1400"/>
              <a:buNone/>
            </a:pPr>
            <a:endParaRPr/>
          </a:p>
        </p:txBody>
      </p:sp>
      <p:sp>
        <p:nvSpPr>
          <p:cNvPr id="595" name="Google Shape;595;g12cef86df3f_0_189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15"/>
        <p:cNvGrpSpPr/>
        <p:nvPr/>
      </p:nvGrpSpPr>
      <p:grpSpPr>
        <a:xfrm>
          <a:off x="0" y="0"/>
          <a:ext cx="0" cy="0"/>
          <a:chOff x="0" y="0"/>
          <a:chExt cx="0" cy="0"/>
        </a:xfrm>
      </p:grpSpPr>
      <p:sp>
        <p:nvSpPr>
          <p:cNvPr id="16" name="Google Shape;16;g12b3d9ae34e_0_1153"/>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Google Shape;17;g12b3d9ae34e_0_1153"/>
          <p:cNvSpPr/>
          <p:nvPr/>
        </p:nvSpPr>
        <p:spPr>
          <a:xfrm>
            <a:off x="206188" y="5948082"/>
            <a:ext cx="11775000" cy="699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 name="Google Shape;18;g12b3d9ae34e_0_1153"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19" name="Google Shape;19;g12b3d9ae34e_0_1153"/>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1"/>
              </a:buClr>
              <a:buSzPts val="5400"/>
              <a:buFont typeface="Calibri"/>
              <a:buNone/>
              <a:defRPr sz="5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g12b3d9ae34e_0_1153"/>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2400"/>
              <a:buNone/>
              <a:defRPr sz="2400">
                <a:solidFill>
                  <a:schemeClr val="accen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1" name="Google Shape;21;g12b3d9ae34e_0_1153" descr="Oregon Department of Education Logo"/>
          <p:cNvPicPr preferRelativeResize="0"/>
          <p:nvPr/>
        </p:nvPicPr>
        <p:blipFill rotWithShape="1">
          <a:blip r:embed="rId3">
            <a:alphaModFix/>
          </a:blip>
          <a:srcRect/>
          <a:stretch/>
        </p:blipFill>
        <p:spPr>
          <a:xfrm>
            <a:off x="5033770" y="214049"/>
            <a:ext cx="2124459" cy="2167132"/>
          </a:xfrm>
          <a:prstGeom prst="rect">
            <a:avLst/>
          </a:prstGeom>
          <a:noFill/>
          <a:ln>
            <a:noFill/>
          </a:ln>
        </p:spPr>
      </p:pic>
      <p:sp>
        <p:nvSpPr>
          <p:cNvPr id="22" name="Google Shape;22;g12b3d9ae34e_0_1153"/>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23" name="Google Shape;23;g12b3d9ae34e_0_115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71"/>
        <p:cNvGrpSpPr/>
        <p:nvPr/>
      </p:nvGrpSpPr>
      <p:grpSpPr>
        <a:xfrm>
          <a:off x="0" y="0"/>
          <a:ext cx="0" cy="0"/>
          <a:chOff x="0" y="0"/>
          <a:chExt cx="0" cy="0"/>
        </a:xfrm>
      </p:grpSpPr>
      <p:sp>
        <p:nvSpPr>
          <p:cNvPr id="72" name="Google Shape;72;g12b3d9ae34e_0_1195"/>
          <p:cNvSpPr txBox="1">
            <a:spLocks noGrp="1"/>
          </p:cNvSpPr>
          <p:nvPr>
            <p:ph type="body" idx="1"/>
          </p:nvPr>
        </p:nvSpPr>
        <p:spPr>
          <a:xfrm>
            <a:off x="717176" y="1681163"/>
            <a:ext cx="5280300" cy="823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3200"/>
              <a:buNone/>
              <a:defRPr sz="3200" b="0">
                <a:solidFill>
                  <a:schemeClr val="accen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3" name="Google Shape;73;g12b3d9ae34e_0_1195"/>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g12b3d9ae34e_0_1195"/>
          <p:cNvSpPr txBox="1">
            <a:spLocks noGrp="1"/>
          </p:cNvSpPr>
          <p:nvPr>
            <p:ph type="body" idx="3"/>
          </p:nvPr>
        </p:nvSpPr>
        <p:spPr>
          <a:xfrm>
            <a:off x="6172200" y="1681163"/>
            <a:ext cx="5329500" cy="823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3200"/>
              <a:buNone/>
              <a:defRPr sz="3200" b="0">
                <a:solidFill>
                  <a:schemeClr val="accen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5" name="Google Shape;75;g12b3d9ae34e_0_1195"/>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g12b3d9ae34e_0_1195"/>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g12b3d9ae34e_0_1195"/>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78" name="Google Shape;78;g12b3d9ae34e_0_119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79"/>
        <p:cNvGrpSpPr/>
        <p:nvPr/>
      </p:nvGrpSpPr>
      <p:grpSpPr>
        <a:xfrm>
          <a:off x="0" y="0"/>
          <a:ext cx="0" cy="0"/>
          <a:chOff x="0" y="0"/>
          <a:chExt cx="0" cy="0"/>
        </a:xfrm>
      </p:grpSpPr>
      <p:sp>
        <p:nvSpPr>
          <p:cNvPr id="80" name="Google Shape;80;g12b3d9ae34e_0_1203"/>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1" name="Google Shape;81;g12b3d9ae34e_0_1203"/>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g12b3d9ae34e_0_1203"/>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83" name="Google Shape;83;g12b3d9ae34e_0_120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84"/>
        <p:cNvGrpSpPr/>
        <p:nvPr/>
      </p:nvGrpSpPr>
      <p:grpSpPr>
        <a:xfrm>
          <a:off x="0" y="0"/>
          <a:ext cx="0" cy="0"/>
          <a:chOff x="0" y="0"/>
          <a:chExt cx="0" cy="0"/>
        </a:xfrm>
      </p:grpSpPr>
      <p:sp>
        <p:nvSpPr>
          <p:cNvPr id="85" name="Google Shape;85;g12b3d9ae34e_0_1213"/>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 name="Google Shape;86;g12b3d9ae34e_0_1213"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87" name="Google Shape;87;g12b3d9ae34e_0_1213"/>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12000"/>
              <a:buFont typeface="Calibri"/>
              <a:buNone/>
              <a:defRPr sz="120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g12b3d9ae34e_0_1213"/>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2400"/>
              <a:buNone/>
              <a:defRPr sz="2400">
                <a:solidFill>
                  <a:schemeClr val="accen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9" name="Google Shape;89;g12b3d9ae34e_0_1213"/>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90" name="Google Shape;90;g12b3d9ae34e_0_121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91"/>
        <p:cNvGrpSpPr/>
        <p:nvPr/>
      </p:nvGrpSpPr>
      <p:grpSpPr>
        <a:xfrm>
          <a:off x="0" y="0"/>
          <a:ext cx="0" cy="0"/>
          <a:chOff x="0" y="0"/>
          <a:chExt cx="0" cy="0"/>
        </a:xfrm>
      </p:grpSpPr>
      <p:sp>
        <p:nvSpPr>
          <p:cNvPr id="92" name="Google Shape;92;g12b3d9ae34e_0_1220"/>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3" name="Google Shape;93;g12b3d9ae34e_0_1220"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94" name="Google Shape;94;g12b3d9ae34e_0_1220"/>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12000"/>
              <a:buFont typeface="Calibri"/>
              <a:buNone/>
              <a:defRPr sz="120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5" name="Google Shape;95;g12b3d9ae34e_0_1220"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96" name="Google Shape;96;g12b3d9ae34e_0_1220"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97" name="Google Shape;97;g12b3d9ae34e_0_1220"/>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
        <p:nvSpPr>
          <p:cNvPr id="98" name="Google Shape;98;g12b3d9ae34e_0_1220"/>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99" name="Google Shape;99;g12b3d9ae34e_0_122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100"/>
        <p:cNvGrpSpPr/>
        <p:nvPr/>
      </p:nvGrpSpPr>
      <p:grpSpPr>
        <a:xfrm>
          <a:off x="0" y="0"/>
          <a:ext cx="0" cy="0"/>
          <a:chOff x="0" y="0"/>
          <a:chExt cx="0" cy="0"/>
        </a:xfrm>
      </p:grpSpPr>
      <p:sp>
        <p:nvSpPr>
          <p:cNvPr id="101" name="Google Shape;101;g12b3d9ae34e_0_1229"/>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g12b3d9ae34e_0_1229"/>
          <p:cNvSpPr/>
          <p:nvPr/>
        </p:nvSpPr>
        <p:spPr>
          <a:xfrm>
            <a:off x="206188" y="5948082"/>
            <a:ext cx="11775000" cy="699300"/>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3" name="Google Shape;103;g12b3d9ae34e_0_1229"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104" name="Google Shape;104;g12b3d9ae34e_0_1229"/>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5"/>
              </a:buClr>
              <a:buSzPts val="5400"/>
              <a:buFont typeface="Calibri"/>
              <a:buNone/>
              <a:defRPr sz="5400">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g12b3d9ae34e_0_1229"/>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5"/>
              </a:buClr>
              <a:buSzPts val="2400"/>
              <a:buNone/>
              <a:defRPr sz="2400">
                <a:solidFill>
                  <a:schemeClr val="accent5"/>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06" name="Google Shape;106;g12b3d9ae34e_0_1229" descr="Oregon Department of Education Logo"/>
          <p:cNvPicPr preferRelativeResize="0"/>
          <p:nvPr/>
        </p:nvPicPr>
        <p:blipFill rotWithShape="1">
          <a:blip r:embed="rId3">
            <a:alphaModFix/>
          </a:blip>
          <a:srcRect/>
          <a:stretch/>
        </p:blipFill>
        <p:spPr>
          <a:xfrm>
            <a:off x="5033770" y="214049"/>
            <a:ext cx="2124459" cy="2167132"/>
          </a:xfrm>
          <a:prstGeom prst="rect">
            <a:avLst/>
          </a:prstGeom>
          <a:noFill/>
          <a:ln>
            <a:noFill/>
          </a:ln>
        </p:spPr>
      </p:pic>
      <p:sp>
        <p:nvSpPr>
          <p:cNvPr id="107" name="Google Shape;107;g12b3d9ae34e_0_1229"/>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108" name="Google Shape;108;g12b3d9ae34e_0_122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109"/>
        <p:cNvGrpSpPr/>
        <p:nvPr/>
      </p:nvGrpSpPr>
      <p:grpSpPr>
        <a:xfrm>
          <a:off x="0" y="0"/>
          <a:ext cx="0" cy="0"/>
          <a:chOff x="0" y="0"/>
          <a:chExt cx="0" cy="0"/>
        </a:xfrm>
      </p:grpSpPr>
      <p:sp>
        <p:nvSpPr>
          <p:cNvPr id="110" name="Google Shape;110;g12b3d9ae34e_0_1238"/>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 name="Google Shape;111;g12b3d9ae34e_0_1238"/>
          <p:cNvSpPr/>
          <p:nvPr/>
        </p:nvSpPr>
        <p:spPr>
          <a:xfrm>
            <a:off x="206187" y="2488757"/>
            <a:ext cx="11775000" cy="1900500"/>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112" name="Google Shape;112;g12b3d9ae34e_0_1238"/>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5"/>
              </a:buClr>
              <a:buSzPts val="6800"/>
              <a:buFont typeface="Calibri"/>
              <a:buNone/>
              <a:defRPr sz="6800">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3" name="Google Shape;113;g12b3d9ae34e_0_1238" descr="Oregon Department of Education Logo"/>
          <p:cNvPicPr preferRelativeResize="0"/>
          <p:nvPr/>
        </p:nvPicPr>
        <p:blipFill rotWithShape="1">
          <a:blip r:embed="rId2">
            <a:alphaModFix/>
          </a:blip>
          <a:srcRect/>
          <a:stretch/>
        </p:blipFill>
        <p:spPr>
          <a:xfrm>
            <a:off x="5033770" y="214049"/>
            <a:ext cx="2124459" cy="2167132"/>
          </a:xfrm>
          <a:prstGeom prst="rect">
            <a:avLst/>
          </a:prstGeom>
          <a:noFill/>
          <a:ln>
            <a:noFill/>
          </a:ln>
        </p:spPr>
      </p:pic>
      <p:sp>
        <p:nvSpPr>
          <p:cNvPr id="114" name="Google Shape;114;g12b3d9ae34e_0_1238"/>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115" name="Google Shape;115;g12b3d9ae34e_0_123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116"/>
        <p:cNvGrpSpPr/>
        <p:nvPr/>
      </p:nvGrpSpPr>
      <p:grpSpPr>
        <a:xfrm>
          <a:off x="0" y="0"/>
          <a:ext cx="0" cy="0"/>
          <a:chOff x="0" y="0"/>
          <a:chExt cx="0" cy="0"/>
        </a:xfrm>
      </p:grpSpPr>
      <p:sp>
        <p:nvSpPr>
          <p:cNvPr id="117" name="Google Shape;117;g12b3d9ae34e_0_1245"/>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 name="Google Shape;118;g12b3d9ae34e_0_1245"/>
          <p:cNvSpPr/>
          <p:nvPr/>
        </p:nvSpPr>
        <p:spPr>
          <a:xfrm>
            <a:off x="206188" y="215153"/>
            <a:ext cx="11775000" cy="1397400"/>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9" name="Google Shape;119;g12b3d9ae34e_0_1245"/>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g12b3d9ae34e_0_1245"/>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4400"/>
              <a:buFont typeface="Calibri"/>
              <a:buNone/>
              <a:defRPr>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g12b3d9ae34e_0_1245"/>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122" name="Google Shape;122;g12b3d9ae34e_0_124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123"/>
        <p:cNvGrpSpPr/>
        <p:nvPr/>
      </p:nvGrpSpPr>
      <p:grpSpPr>
        <a:xfrm>
          <a:off x="0" y="0"/>
          <a:ext cx="0" cy="0"/>
          <a:chOff x="0" y="0"/>
          <a:chExt cx="0" cy="0"/>
        </a:xfrm>
      </p:grpSpPr>
      <p:sp>
        <p:nvSpPr>
          <p:cNvPr id="124" name="Google Shape;124;g12b3d9ae34e_0_1252"/>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5" name="Google Shape;125;g12b3d9ae34e_0_1252"/>
          <p:cNvSpPr/>
          <p:nvPr/>
        </p:nvSpPr>
        <p:spPr>
          <a:xfrm>
            <a:off x="206189" y="215153"/>
            <a:ext cx="4730400" cy="6432300"/>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6" name="Google Shape;126;g12b3d9ae34e_0_1252"/>
          <p:cNvSpPr txBox="1">
            <a:spLocks noGrp="1"/>
          </p:cNvSpPr>
          <p:nvPr>
            <p:ph type="title"/>
          </p:nvPr>
        </p:nvSpPr>
        <p:spPr>
          <a:xfrm>
            <a:off x="717177" y="779645"/>
            <a:ext cx="3931800" cy="25425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5"/>
              </a:buClr>
              <a:buSzPts val="4400"/>
              <a:buFont typeface="Calibri"/>
              <a:buNone/>
              <a:defRPr sz="4400">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g12b3d9ae34e_0_1252"/>
          <p:cNvSpPr txBox="1">
            <a:spLocks noGrp="1"/>
          </p:cNvSpPr>
          <p:nvPr>
            <p:ph type="body" idx="1"/>
          </p:nvPr>
        </p:nvSpPr>
        <p:spPr>
          <a:xfrm>
            <a:off x="5183188" y="779647"/>
            <a:ext cx="6172200" cy="50814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28" name="Google Shape;128;g12b3d9ae34e_0_1252"/>
          <p:cNvSpPr>
            <a:spLocks noGrp="1"/>
          </p:cNvSpPr>
          <p:nvPr>
            <p:ph type="pic" idx="2"/>
          </p:nvPr>
        </p:nvSpPr>
        <p:spPr>
          <a:xfrm>
            <a:off x="717177" y="3540125"/>
            <a:ext cx="3931800" cy="2320800"/>
          </a:xfrm>
          <a:prstGeom prst="rect">
            <a:avLst/>
          </a:prstGeom>
          <a:noFill/>
          <a:ln>
            <a:noFill/>
          </a:ln>
        </p:spPr>
      </p:sp>
      <p:sp>
        <p:nvSpPr>
          <p:cNvPr id="129" name="Google Shape;129;g12b3d9ae34e_0_1252"/>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130" name="Google Shape;130;g12b3d9ae34e_0_125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131"/>
        <p:cNvGrpSpPr/>
        <p:nvPr/>
      </p:nvGrpSpPr>
      <p:grpSpPr>
        <a:xfrm>
          <a:off x="0" y="0"/>
          <a:ext cx="0" cy="0"/>
          <a:chOff x="0" y="0"/>
          <a:chExt cx="0" cy="0"/>
        </a:xfrm>
      </p:grpSpPr>
      <p:sp>
        <p:nvSpPr>
          <p:cNvPr id="132" name="Google Shape;132;g12b3d9ae34e_0_1260"/>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4400"/>
              <a:buFont typeface="Calibri"/>
              <a:buNone/>
              <a:defRPr>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g12b3d9ae34e_0_1260"/>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 name="Google Shape;134;g12b3d9ae34e_0_1260"/>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135" name="Google Shape;135;g12b3d9ae34e_0_126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136"/>
        <p:cNvGrpSpPr/>
        <p:nvPr/>
      </p:nvGrpSpPr>
      <p:grpSpPr>
        <a:xfrm>
          <a:off x="0" y="0"/>
          <a:ext cx="0" cy="0"/>
          <a:chOff x="0" y="0"/>
          <a:chExt cx="0" cy="0"/>
        </a:xfrm>
      </p:grpSpPr>
      <p:sp>
        <p:nvSpPr>
          <p:cNvPr id="137" name="Google Shape;137;g12b3d9ae34e_0_1265"/>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4400"/>
              <a:buFont typeface="Calibri"/>
              <a:buNone/>
              <a:defRPr>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g12b3d9ae34e_0_1265"/>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g12b3d9ae34e_0_1265"/>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g12b3d9ae34e_0_1265"/>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141" name="Google Shape;141;g12b3d9ae34e_0_126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24"/>
        <p:cNvGrpSpPr/>
        <p:nvPr/>
      </p:nvGrpSpPr>
      <p:grpSpPr>
        <a:xfrm>
          <a:off x="0" y="0"/>
          <a:ext cx="0" cy="0"/>
          <a:chOff x="0" y="0"/>
          <a:chExt cx="0" cy="0"/>
        </a:xfrm>
      </p:grpSpPr>
      <p:sp>
        <p:nvSpPr>
          <p:cNvPr id="25" name="Google Shape;25;g12b3d9ae34e_0_1184"/>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g12b3d9ae34e_0_1184"/>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g12b3d9ae34e_0_1184"/>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28" name="Google Shape;28;g12b3d9ae34e_0_118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142"/>
        <p:cNvGrpSpPr/>
        <p:nvPr/>
      </p:nvGrpSpPr>
      <p:grpSpPr>
        <a:xfrm>
          <a:off x="0" y="0"/>
          <a:ext cx="0" cy="0"/>
          <a:chOff x="0" y="0"/>
          <a:chExt cx="0" cy="0"/>
        </a:xfrm>
      </p:grpSpPr>
      <p:sp>
        <p:nvSpPr>
          <p:cNvPr id="143" name="Google Shape;143;g12b3d9ae34e_0_1271"/>
          <p:cNvSpPr txBox="1">
            <a:spLocks noGrp="1"/>
          </p:cNvSpPr>
          <p:nvPr>
            <p:ph type="body" idx="1"/>
          </p:nvPr>
        </p:nvSpPr>
        <p:spPr>
          <a:xfrm>
            <a:off x="717176" y="1681163"/>
            <a:ext cx="5280300" cy="823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5"/>
              </a:buClr>
              <a:buSzPts val="3200"/>
              <a:buNone/>
              <a:defRPr sz="3200" b="0">
                <a:solidFill>
                  <a:schemeClr val="accent5"/>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4" name="Google Shape;144;g12b3d9ae34e_0_1271"/>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g12b3d9ae34e_0_1271"/>
          <p:cNvSpPr txBox="1">
            <a:spLocks noGrp="1"/>
          </p:cNvSpPr>
          <p:nvPr>
            <p:ph type="body" idx="3"/>
          </p:nvPr>
        </p:nvSpPr>
        <p:spPr>
          <a:xfrm>
            <a:off x="6172200" y="1681163"/>
            <a:ext cx="5329500" cy="823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5"/>
              </a:buClr>
              <a:buSzPts val="3200"/>
              <a:buNone/>
              <a:defRPr sz="3200" b="0">
                <a:solidFill>
                  <a:schemeClr val="accent5"/>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6" name="Google Shape;146;g12b3d9ae34e_0_1271"/>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g12b3d9ae34e_0_1271"/>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3200"/>
              <a:buFont typeface="Calibri"/>
              <a:buNone/>
              <a:defRPr sz="3200">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g12b3d9ae34e_0_1271"/>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149" name="Google Shape;149;g12b3d9ae34e_0_127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150"/>
        <p:cNvGrpSpPr/>
        <p:nvPr/>
      </p:nvGrpSpPr>
      <p:grpSpPr>
        <a:xfrm>
          <a:off x="0" y="0"/>
          <a:ext cx="0" cy="0"/>
          <a:chOff x="0" y="0"/>
          <a:chExt cx="0" cy="0"/>
        </a:xfrm>
      </p:grpSpPr>
      <p:sp>
        <p:nvSpPr>
          <p:cNvPr id="151" name="Google Shape;151;g12b3d9ae34e_0_1279"/>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2" name="Google Shape;152;g12b3d9ae34e_0_1279"/>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4400"/>
              <a:buFont typeface="Calibri"/>
              <a:buNone/>
              <a:defRPr>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g12b3d9ae34e_0_1279"/>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154" name="Google Shape;154;g12b3d9ae34e_0_127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155"/>
        <p:cNvGrpSpPr/>
        <p:nvPr/>
      </p:nvGrpSpPr>
      <p:grpSpPr>
        <a:xfrm>
          <a:off x="0" y="0"/>
          <a:ext cx="0" cy="0"/>
          <a:chOff x="0" y="0"/>
          <a:chExt cx="0" cy="0"/>
        </a:xfrm>
      </p:grpSpPr>
      <p:sp>
        <p:nvSpPr>
          <p:cNvPr id="156" name="Google Shape;156;g12b3d9ae34e_0_1284"/>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v</a:t>
            </a:r>
            <a:endParaRPr sz="1400" b="0" i="0" u="none" strike="noStrike" cap="none">
              <a:solidFill>
                <a:srgbClr val="000000"/>
              </a:solidFill>
              <a:latin typeface="Arial"/>
              <a:ea typeface="Arial"/>
              <a:cs typeface="Arial"/>
              <a:sym typeface="Arial"/>
            </a:endParaRPr>
          </a:p>
        </p:txBody>
      </p:sp>
      <p:sp>
        <p:nvSpPr>
          <p:cNvPr id="157" name="Google Shape;157;g12b3d9ae34e_0_1284"/>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g12b3d9ae34e_0_1284"/>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159" name="Google Shape;159;g12b3d9ae34e_0_128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160"/>
        <p:cNvGrpSpPr/>
        <p:nvPr/>
      </p:nvGrpSpPr>
      <p:grpSpPr>
        <a:xfrm>
          <a:off x="0" y="0"/>
          <a:ext cx="0" cy="0"/>
          <a:chOff x="0" y="0"/>
          <a:chExt cx="0" cy="0"/>
        </a:xfrm>
      </p:grpSpPr>
      <p:sp>
        <p:nvSpPr>
          <p:cNvPr id="161" name="Google Shape;161;g12b3d9ae34e_0_1289"/>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2" name="Google Shape;162;g12b3d9ae34e_0_1289"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163" name="Google Shape;163;g12b3d9ae34e_0_1289"/>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5"/>
              </a:buClr>
              <a:buSzPts val="12000"/>
              <a:buFont typeface="Calibri"/>
              <a:buNone/>
              <a:defRPr sz="12000">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g12b3d9ae34e_0_1289"/>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5"/>
              </a:buClr>
              <a:buSzPts val="2400"/>
              <a:buNone/>
              <a:defRPr sz="2400">
                <a:solidFill>
                  <a:schemeClr val="accent5"/>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5" name="Google Shape;165;g12b3d9ae34e_0_1289"/>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166" name="Google Shape;166;g12b3d9ae34e_0_128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167"/>
        <p:cNvGrpSpPr/>
        <p:nvPr/>
      </p:nvGrpSpPr>
      <p:grpSpPr>
        <a:xfrm>
          <a:off x="0" y="0"/>
          <a:ext cx="0" cy="0"/>
          <a:chOff x="0" y="0"/>
          <a:chExt cx="0" cy="0"/>
        </a:xfrm>
      </p:grpSpPr>
      <p:sp>
        <p:nvSpPr>
          <p:cNvPr id="168" name="Google Shape;168;g12b3d9ae34e_0_1296"/>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9" name="Google Shape;169;g12b3d9ae34e_0_1296"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170" name="Google Shape;170;g12b3d9ae34e_0_1296"/>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5"/>
              </a:buClr>
              <a:buSzPts val="12000"/>
              <a:buFont typeface="Calibri"/>
              <a:buNone/>
              <a:defRPr sz="12000">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71" name="Google Shape;171;g12b3d9ae34e_0_1296"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172" name="Google Shape;172;g12b3d9ae34e_0_1296"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173" name="Google Shape;173;g12b3d9ae34e_0_1296"/>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
        <p:nvSpPr>
          <p:cNvPr id="174" name="Google Shape;174;g12b3d9ae34e_0_1296"/>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175" name="Google Shape;175;g12b3d9ae34e_0_129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176"/>
        <p:cNvGrpSpPr/>
        <p:nvPr/>
      </p:nvGrpSpPr>
      <p:grpSpPr>
        <a:xfrm>
          <a:off x="0" y="0"/>
          <a:ext cx="0" cy="0"/>
          <a:chOff x="0" y="0"/>
          <a:chExt cx="0" cy="0"/>
        </a:xfrm>
      </p:grpSpPr>
      <p:sp>
        <p:nvSpPr>
          <p:cNvPr id="177" name="Google Shape;177;g12b3d9ae34e_0_1305"/>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8" name="Google Shape;178;g12b3d9ae34e_0_1305"/>
          <p:cNvSpPr/>
          <p:nvPr/>
        </p:nvSpPr>
        <p:spPr>
          <a:xfrm>
            <a:off x="206188" y="5948082"/>
            <a:ext cx="11775000" cy="699300"/>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9" name="Google Shape;179;g12b3d9ae34e_0_1305"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180" name="Google Shape;180;g12b3d9ae34e_0_1305"/>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4"/>
              </a:buClr>
              <a:buSzPts val="5400"/>
              <a:buFont typeface="Calibri"/>
              <a:buNone/>
              <a:defRPr sz="5400">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g12b3d9ae34e_0_1305"/>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4"/>
              </a:buClr>
              <a:buSzPts val="2400"/>
              <a:buNone/>
              <a:defRPr sz="2400">
                <a:solidFill>
                  <a:schemeClr val="accent4"/>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82" name="Google Shape;182;g12b3d9ae34e_0_1305" descr="Oregon Department of Education Logo"/>
          <p:cNvPicPr preferRelativeResize="0"/>
          <p:nvPr/>
        </p:nvPicPr>
        <p:blipFill rotWithShape="1">
          <a:blip r:embed="rId3">
            <a:alphaModFix/>
          </a:blip>
          <a:srcRect/>
          <a:stretch/>
        </p:blipFill>
        <p:spPr>
          <a:xfrm>
            <a:off x="5033770" y="214049"/>
            <a:ext cx="2124459" cy="2167132"/>
          </a:xfrm>
          <a:prstGeom prst="rect">
            <a:avLst/>
          </a:prstGeom>
          <a:noFill/>
          <a:ln>
            <a:noFill/>
          </a:ln>
        </p:spPr>
      </p:pic>
      <p:sp>
        <p:nvSpPr>
          <p:cNvPr id="183" name="Google Shape;183;g12b3d9ae34e_0_1305"/>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184" name="Google Shape;184;g12b3d9ae34e_0_130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185"/>
        <p:cNvGrpSpPr/>
        <p:nvPr/>
      </p:nvGrpSpPr>
      <p:grpSpPr>
        <a:xfrm>
          <a:off x="0" y="0"/>
          <a:ext cx="0" cy="0"/>
          <a:chOff x="0" y="0"/>
          <a:chExt cx="0" cy="0"/>
        </a:xfrm>
      </p:grpSpPr>
      <p:sp>
        <p:nvSpPr>
          <p:cNvPr id="186" name="Google Shape;186;g12b3d9ae34e_0_1314"/>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7" name="Google Shape;187;g12b3d9ae34e_0_1314"/>
          <p:cNvSpPr/>
          <p:nvPr/>
        </p:nvSpPr>
        <p:spPr>
          <a:xfrm>
            <a:off x="206187" y="2488757"/>
            <a:ext cx="11775000" cy="1900500"/>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188" name="Google Shape;188;g12b3d9ae34e_0_1314"/>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4"/>
              </a:buClr>
              <a:buSzPts val="6800"/>
              <a:buFont typeface="Calibri"/>
              <a:buNone/>
              <a:defRPr sz="6800">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 name="Google Shape;189;g12b3d9ae34e_0_1314"/>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90" name="Google Shape;190;g12b3d9ae34e_0_1314"/>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91" name="Google Shape;191;g12b3d9ae34e_0_131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92" name="Google Shape;192;g12b3d9ae34e_0_1314" descr="Oregon Department of Education Logo"/>
          <p:cNvPicPr preferRelativeResize="0"/>
          <p:nvPr/>
        </p:nvPicPr>
        <p:blipFill rotWithShape="1">
          <a:blip r:embed="rId2">
            <a:alphaModFix/>
          </a:blip>
          <a:srcRect/>
          <a:stretch/>
        </p:blipFill>
        <p:spPr>
          <a:xfrm>
            <a:off x="5033770" y="214049"/>
            <a:ext cx="2124459" cy="2167132"/>
          </a:xfrm>
          <a:prstGeom prst="rect">
            <a:avLst/>
          </a:prstGeom>
          <a:noFill/>
          <a:ln>
            <a:noFill/>
          </a:ln>
        </p:spPr>
      </p:pic>
      <p:sp>
        <p:nvSpPr>
          <p:cNvPr id="193" name="Google Shape;193;g12b3d9ae34e_0_1314"/>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194"/>
        <p:cNvGrpSpPr/>
        <p:nvPr/>
      </p:nvGrpSpPr>
      <p:grpSpPr>
        <a:xfrm>
          <a:off x="0" y="0"/>
          <a:ext cx="0" cy="0"/>
          <a:chOff x="0" y="0"/>
          <a:chExt cx="0" cy="0"/>
        </a:xfrm>
      </p:grpSpPr>
      <p:sp>
        <p:nvSpPr>
          <p:cNvPr id="195" name="Google Shape;195;g12b3d9ae34e_0_1323"/>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6" name="Google Shape;196;g12b3d9ae34e_0_1323"/>
          <p:cNvSpPr/>
          <p:nvPr/>
        </p:nvSpPr>
        <p:spPr>
          <a:xfrm>
            <a:off x="206188" y="215153"/>
            <a:ext cx="11775000" cy="1397400"/>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7" name="Google Shape;197;g12b3d9ae34e_0_1323"/>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 name="Google Shape;198;g12b3d9ae34e_0_1323"/>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4"/>
              </a:buClr>
              <a:buSzPts val="44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9" name="Google Shape;199;g12b3d9ae34e_0_1323"/>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200" name="Google Shape;200;g12b3d9ae34e_0_132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201"/>
        <p:cNvGrpSpPr/>
        <p:nvPr/>
      </p:nvGrpSpPr>
      <p:grpSpPr>
        <a:xfrm>
          <a:off x="0" y="0"/>
          <a:ext cx="0" cy="0"/>
          <a:chOff x="0" y="0"/>
          <a:chExt cx="0" cy="0"/>
        </a:xfrm>
      </p:grpSpPr>
      <p:sp>
        <p:nvSpPr>
          <p:cNvPr id="202" name="Google Shape;202;g12b3d9ae34e_0_1330"/>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3" name="Google Shape;203;g12b3d9ae34e_0_1330"/>
          <p:cNvSpPr/>
          <p:nvPr/>
        </p:nvSpPr>
        <p:spPr>
          <a:xfrm>
            <a:off x="206189" y="215153"/>
            <a:ext cx="4730400" cy="6432300"/>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4" name="Google Shape;204;g12b3d9ae34e_0_1330"/>
          <p:cNvSpPr txBox="1">
            <a:spLocks noGrp="1"/>
          </p:cNvSpPr>
          <p:nvPr>
            <p:ph type="title"/>
          </p:nvPr>
        </p:nvSpPr>
        <p:spPr>
          <a:xfrm>
            <a:off x="717177" y="779645"/>
            <a:ext cx="3931800" cy="25383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4"/>
              </a:buClr>
              <a:buSzPts val="4400"/>
              <a:buFont typeface="Calibri"/>
              <a:buNone/>
              <a:defRPr sz="4400">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5" name="Google Shape;205;g12b3d9ae34e_0_1330"/>
          <p:cNvSpPr txBox="1">
            <a:spLocks noGrp="1"/>
          </p:cNvSpPr>
          <p:nvPr>
            <p:ph type="body" idx="1"/>
          </p:nvPr>
        </p:nvSpPr>
        <p:spPr>
          <a:xfrm>
            <a:off x="5183188" y="779647"/>
            <a:ext cx="6172200" cy="50814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06" name="Google Shape;206;g12b3d9ae34e_0_1330"/>
          <p:cNvSpPr>
            <a:spLocks noGrp="1"/>
          </p:cNvSpPr>
          <p:nvPr>
            <p:ph type="pic" idx="2"/>
          </p:nvPr>
        </p:nvSpPr>
        <p:spPr>
          <a:xfrm>
            <a:off x="717177" y="3540125"/>
            <a:ext cx="3931800" cy="2320800"/>
          </a:xfrm>
          <a:prstGeom prst="rect">
            <a:avLst/>
          </a:prstGeom>
          <a:noFill/>
          <a:ln>
            <a:noFill/>
          </a:ln>
        </p:spPr>
      </p:sp>
      <p:sp>
        <p:nvSpPr>
          <p:cNvPr id="207" name="Google Shape;207;g12b3d9ae34e_0_1330"/>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208" name="Google Shape;208;g12b3d9ae34e_0_133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209"/>
        <p:cNvGrpSpPr/>
        <p:nvPr/>
      </p:nvGrpSpPr>
      <p:grpSpPr>
        <a:xfrm>
          <a:off x="0" y="0"/>
          <a:ext cx="0" cy="0"/>
          <a:chOff x="0" y="0"/>
          <a:chExt cx="0" cy="0"/>
        </a:xfrm>
      </p:grpSpPr>
      <p:sp>
        <p:nvSpPr>
          <p:cNvPr id="210" name="Google Shape;210;g12b3d9ae34e_0_1338"/>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4"/>
              </a:buClr>
              <a:buSzPts val="44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1" name="Google Shape;211;g12b3d9ae34e_0_1338"/>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2" name="Google Shape;212;g12b3d9ae34e_0_1338"/>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213" name="Google Shape;213;g12b3d9ae34e_0_133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29"/>
        <p:cNvGrpSpPr/>
        <p:nvPr/>
      </p:nvGrpSpPr>
      <p:grpSpPr>
        <a:xfrm>
          <a:off x="0" y="0"/>
          <a:ext cx="0" cy="0"/>
          <a:chOff x="0" y="0"/>
          <a:chExt cx="0" cy="0"/>
        </a:xfrm>
      </p:grpSpPr>
      <p:sp>
        <p:nvSpPr>
          <p:cNvPr id="30" name="Google Shape;30;g12b3d9ae34e_0_1208"/>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v</a:t>
            </a:r>
            <a:endParaRPr sz="1400" b="0" i="0" u="none" strike="noStrike" cap="none">
              <a:solidFill>
                <a:srgbClr val="000000"/>
              </a:solidFill>
              <a:latin typeface="Arial"/>
              <a:ea typeface="Arial"/>
              <a:cs typeface="Arial"/>
              <a:sym typeface="Arial"/>
            </a:endParaRPr>
          </a:p>
        </p:txBody>
      </p:sp>
      <p:sp>
        <p:nvSpPr>
          <p:cNvPr id="31" name="Google Shape;31;g12b3d9ae34e_0_1208"/>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g12b3d9ae34e_0_1208"/>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33" name="Google Shape;33;g12b3d9ae34e_0_120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214"/>
        <p:cNvGrpSpPr/>
        <p:nvPr/>
      </p:nvGrpSpPr>
      <p:grpSpPr>
        <a:xfrm>
          <a:off x="0" y="0"/>
          <a:ext cx="0" cy="0"/>
          <a:chOff x="0" y="0"/>
          <a:chExt cx="0" cy="0"/>
        </a:xfrm>
      </p:grpSpPr>
      <p:sp>
        <p:nvSpPr>
          <p:cNvPr id="215" name="Google Shape;215;g12b3d9ae34e_0_1343"/>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4"/>
              </a:buClr>
              <a:buSzPts val="44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6" name="Google Shape;216;g12b3d9ae34e_0_1343"/>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7" name="Google Shape;217;g12b3d9ae34e_0_1343"/>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8" name="Google Shape;218;g12b3d9ae34e_0_1343"/>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219" name="Google Shape;219;g12b3d9ae34e_0_134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220"/>
        <p:cNvGrpSpPr/>
        <p:nvPr/>
      </p:nvGrpSpPr>
      <p:grpSpPr>
        <a:xfrm>
          <a:off x="0" y="0"/>
          <a:ext cx="0" cy="0"/>
          <a:chOff x="0" y="0"/>
          <a:chExt cx="0" cy="0"/>
        </a:xfrm>
      </p:grpSpPr>
      <p:sp>
        <p:nvSpPr>
          <p:cNvPr id="221" name="Google Shape;221;g12b3d9ae34e_0_1349"/>
          <p:cNvSpPr txBox="1">
            <a:spLocks noGrp="1"/>
          </p:cNvSpPr>
          <p:nvPr>
            <p:ph type="body" idx="1"/>
          </p:nvPr>
        </p:nvSpPr>
        <p:spPr>
          <a:xfrm>
            <a:off x="717176" y="1681163"/>
            <a:ext cx="5280300" cy="823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4"/>
              </a:buClr>
              <a:buSzPts val="3200"/>
              <a:buNone/>
              <a:defRPr sz="3200" b="0">
                <a:solidFill>
                  <a:schemeClr val="accent4"/>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22" name="Google Shape;222;g12b3d9ae34e_0_1349"/>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3" name="Google Shape;223;g12b3d9ae34e_0_1349"/>
          <p:cNvSpPr txBox="1">
            <a:spLocks noGrp="1"/>
          </p:cNvSpPr>
          <p:nvPr>
            <p:ph type="body" idx="3"/>
          </p:nvPr>
        </p:nvSpPr>
        <p:spPr>
          <a:xfrm>
            <a:off x="6172200" y="1681163"/>
            <a:ext cx="5329500" cy="823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4"/>
              </a:buClr>
              <a:buSzPts val="3200"/>
              <a:buNone/>
              <a:defRPr sz="3200" b="0">
                <a:solidFill>
                  <a:schemeClr val="accent4"/>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24" name="Google Shape;224;g12b3d9ae34e_0_1349"/>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5" name="Google Shape;225;g12b3d9ae34e_0_1349"/>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4"/>
              </a:buClr>
              <a:buSzPts val="3200"/>
              <a:buFont typeface="Calibri"/>
              <a:buNone/>
              <a:defRPr sz="3200">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6" name="Google Shape;226;g12b3d9ae34e_0_1349"/>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227" name="Google Shape;227;g12b3d9ae34e_0_134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228"/>
        <p:cNvGrpSpPr/>
        <p:nvPr/>
      </p:nvGrpSpPr>
      <p:grpSpPr>
        <a:xfrm>
          <a:off x="0" y="0"/>
          <a:ext cx="0" cy="0"/>
          <a:chOff x="0" y="0"/>
          <a:chExt cx="0" cy="0"/>
        </a:xfrm>
      </p:grpSpPr>
      <p:sp>
        <p:nvSpPr>
          <p:cNvPr id="229" name="Google Shape;229;g12b3d9ae34e_0_1357"/>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0" name="Google Shape;230;g12b3d9ae34e_0_1357"/>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4"/>
              </a:buClr>
              <a:buSzPts val="44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1" name="Google Shape;231;g12b3d9ae34e_0_1357"/>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232" name="Google Shape;232;g12b3d9ae34e_0_135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233"/>
        <p:cNvGrpSpPr/>
        <p:nvPr/>
      </p:nvGrpSpPr>
      <p:grpSpPr>
        <a:xfrm>
          <a:off x="0" y="0"/>
          <a:ext cx="0" cy="0"/>
          <a:chOff x="0" y="0"/>
          <a:chExt cx="0" cy="0"/>
        </a:xfrm>
      </p:grpSpPr>
      <p:sp>
        <p:nvSpPr>
          <p:cNvPr id="234" name="Google Shape;234;g12b3d9ae34e_0_1362"/>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v</a:t>
            </a:r>
            <a:endParaRPr sz="1400" b="0" i="0" u="none" strike="noStrike" cap="none">
              <a:solidFill>
                <a:srgbClr val="000000"/>
              </a:solidFill>
              <a:latin typeface="Arial"/>
              <a:ea typeface="Arial"/>
              <a:cs typeface="Arial"/>
              <a:sym typeface="Arial"/>
            </a:endParaRPr>
          </a:p>
        </p:txBody>
      </p:sp>
      <p:sp>
        <p:nvSpPr>
          <p:cNvPr id="235" name="Google Shape;235;g12b3d9ae34e_0_1362"/>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6" name="Google Shape;236;g12b3d9ae34e_0_1362"/>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237" name="Google Shape;237;g12b3d9ae34e_0_136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238"/>
        <p:cNvGrpSpPr/>
        <p:nvPr/>
      </p:nvGrpSpPr>
      <p:grpSpPr>
        <a:xfrm>
          <a:off x="0" y="0"/>
          <a:ext cx="0" cy="0"/>
          <a:chOff x="0" y="0"/>
          <a:chExt cx="0" cy="0"/>
        </a:xfrm>
      </p:grpSpPr>
      <p:sp>
        <p:nvSpPr>
          <p:cNvPr id="239" name="Google Shape;239;g12b3d9ae34e_0_1367"/>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0" name="Google Shape;240;g12b3d9ae34e_0_1367"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241" name="Google Shape;241;g12b3d9ae34e_0_1367"/>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4"/>
              </a:buClr>
              <a:buSzPts val="12000"/>
              <a:buFont typeface="Calibri"/>
              <a:buNone/>
              <a:defRPr sz="12000">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2" name="Google Shape;242;g12b3d9ae34e_0_1367"/>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4"/>
              </a:buClr>
              <a:buSzPts val="2400"/>
              <a:buNone/>
              <a:defRPr sz="2400">
                <a:solidFill>
                  <a:schemeClr val="accent4"/>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3" name="Google Shape;243;g12b3d9ae34e_0_1367"/>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244" name="Google Shape;244;g12b3d9ae34e_0_136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245"/>
        <p:cNvGrpSpPr/>
        <p:nvPr/>
      </p:nvGrpSpPr>
      <p:grpSpPr>
        <a:xfrm>
          <a:off x="0" y="0"/>
          <a:ext cx="0" cy="0"/>
          <a:chOff x="0" y="0"/>
          <a:chExt cx="0" cy="0"/>
        </a:xfrm>
      </p:grpSpPr>
      <p:sp>
        <p:nvSpPr>
          <p:cNvPr id="246" name="Google Shape;246;g12b3d9ae34e_0_1374"/>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7" name="Google Shape;247;g12b3d9ae34e_0_1374"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248" name="Google Shape;248;g12b3d9ae34e_0_1374"/>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4"/>
              </a:buClr>
              <a:buSzPts val="12000"/>
              <a:buFont typeface="Calibri"/>
              <a:buNone/>
              <a:defRPr sz="12000">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49" name="Google Shape;249;g12b3d9ae34e_0_1374"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250" name="Google Shape;250;g12b3d9ae34e_0_1374"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251" name="Google Shape;251;g12b3d9ae34e_0_1374"/>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
        <p:nvSpPr>
          <p:cNvPr id="252" name="Google Shape;252;g12b3d9ae34e_0_1374"/>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253" name="Google Shape;253;g12b3d9ae34e_0_137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254"/>
        <p:cNvGrpSpPr/>
        <p:nvPr/>
      </p:nvGrpSpPr>
      <p:grpSpPr>
        <a:xfrm>
          <a:off x="0" y="0"/>
          <a:ext cx="0" cy="0"/>
          <a:chOff x="0" y="0"/>
          <a:chExt cx="0" cy="0"/>
        </a:xfrm>
      </p:grpSpPr>
      <p:sp>
        <p:nvSpPr>
          <p:cNvPr id="255" name="Google Shape;255;g12b3d9ae34e_0_1383"/>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6" name="Google Shape;256;g12b3d9ae34e_0_1383"/>
          <p:cNvSpPr/>
          <p:nvPr/>
        </p:nvSpPr>
        <p:spPr>
          <a:xfrm>
            <a:off x="206188" y="5948082"/>
            <a:ext cx="11775000" cy="6993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7" name="Google Shape;257;g12b3d9ae34e_0_1383"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258" name="Google Shape;258;g12b3d9ae34e_0_1383"/>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3"/>
              </a:buClr>
              <a:buSzPts val="5400"/>
              <a:buFont typeface="Calibri"/>
              <a:buNone/>
              <a:defRPr sz="5400">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9" name="Google Shape;259;g12b3d9ae34e_0_1383"/>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3"/>
              </a:buClr>
              <a:buSzPts val="2400"/>
              <a:buNone/>
              <a:defRPr sz="2400">
                <a:solidFill>
                  <a:schemeClr val="accent3"/>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60" name="Google Shape;260;g12b3d9ae34e_0_1383" descr="Oregon Department of Education Logo"/>
          <p:cNvPicPr preferRelativeResize="0"/>
          <p:nvPr/>
        </p:nvPicPr>
        <p:blipFill rotWithShape="1">
          <a:blip r:embed="rId3">
            <a:alphaModFix/>
          </a:blip>
          <a:srcRect/>
          <a:stretch/>
        </p:blipFill>
        <p:spPr>
          <a:xfrm>
            <a:off x="5033770" y="214049"/>
            <a:ext cx="2124459" cy="2167132"/>
          </a:xfrm>
          <a:prstGeom prst="rect">
            <a:avLst/>
          </a:prstGeom>
          <a:noFill/>
          <a:ln>
            <a:noFill/>
          </a:ln>
        </p:spPr>
      </p:pic>
      <p:sp>
        <p:nvSpPr>
          <p:cNvPr id="261" name="Google Shape;261;g12b3d9ae34e_0_1383"/>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262" name="Google Shape;262;g12b3d9ae34e_0_138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263"/>
        <p:cNvGrpSpPr/>
        <p:nvPr/>
      </p:nvGrpSpPr>
      <p:grpSpPr>
        <a:xfrm>
          <a:off x="0" y="0"/>
          <a:ext cx="0" cy="0"/>
          <a:chOff x="0" y="0"/>
          <a:chExt cx="0" cy="0"/>
        </a:xfrm>
      </p:grpSpPr>
      <p:sp>
        <p:nvSpPr>
          <p:cNvPr id="264" name="Google Shape;264;g12b3d9ae34e_0_1392"/>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5" name="Google Shape;265;g12b3d9ae34e_0_1392"/>
          <p:cNvSpPr/>
          <p:nvPr/>
        </p:nvSpPr>
        <p:spPr>
          <a:xfrm>
            <a:off x="206187" y="2488757"/>
            <a:ext cx="11775000" cy="19005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266" name="Google Shape;266;g12b3d9ae34e_0_1392"/>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3"/>
              </a:buClr>
              <a:buSzPts val="6800"/>
              <a:buFont typeface="Calibri"/>
              <a:buNone/>
              <a:defRPr sz="6800">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67" name="Google Shape;267;g12b3d9ae34e_0_1392" descr="Oregon Department of Education Logo"/>
          <p:cNvPicPr preferRelativeResize="0"/>
          <p:nvPr/>
        </p:nvPicPr>
        <p:blipFill rotWithShape="1">
          <a:blip r:embed="rId2">
            <a:alphaModFix/>
          </a:blip>
          <a:srcRect/>
          <a:stretch/>
        </p:blipFill>
        <p:spPr>
          <a:xfrm>
            <a:off x="5033770" y="214049"/>
            <a:ext cx="2124459" cy="2167132"/>
          </a:xfrm>
          <a:prstGeom prst="rect">
            <a:avLst/>
          </a:prstGeom>
          <a:noFill/>
          <a:ln>
            <a:noFill/>
          </a:ln>
        </p:spPr>
      </p:pic>
      <p:sp>
        <p:nvSpPr>
          <p:cNvPr id="268" name="Google Shape;268;g12b3d9ae34e_0_1392"/>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269" name="Google Shape;269;g12b3d9ae34e_0_139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270"/>
        <p:cNvGrpSpPr/>
        <p:nvPr/>
      </p:nvGrpSpPr>
      <p:grpSpPr>
        <a:xfrm>
          <a:off x="0" y="0"/>
          <a:ext cx="0" cy="0"/>
          <a:chOff x="0" y="0"/>
          <a:chExt cx="0" cy="0"/>
        </a:xfrm>
      </p:grpSpPr>
      <p:sp>
        <p:nvSpPr>
          <p:cNvPr id="271" name="Google Shape;271;g12b3d9ae34e_0_1399"/>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2" name="Google Shape;272;g12b3d9ae34e_0_1399"/>
          <p:cNvSpPr/>
          <p:nvPr/>
        </p:nvSpPr>
        <p:spPr>
          <a:xfrm>
            <a:off x="206188" y="215153"/>
            <a:ext cx="11775000" cy="13974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3" name="Google Shape;273;g12b3d9ae34e_0_1399"/>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4" name="Google Shape;274;g12b3d9ae34e_0_1399"/>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4400"/>
              <a:buFont typeface="Calibri"/>
              <a:buNone/>
              <a:defRPr>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5" name="Google Shape;275;g12b3d9ae34e_0_1399"/>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276" name="Google Shape;276;g12b3d9ae34e_0_139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277"/>
        <p:cNvGrpSpPr/>
        <p:nvPr/>
      </p:nvGrpSpPr>
      <p:grpSpPr>
        <a:xfrm>
          <a:off x="0" y="0"/>
          <a:ext cx="0" cy="0"/>
          <a:chOff x="0" y="0"/>
          <a:chExt cx="0" cy="0"/>
        </a:xfrm>
      </p:grpSpPr>
      <p:sp>
        <p:nvSpPr>
          <p:cNvPr id="278" name="Google Shape;278;g12b3d9ae34e_0_1406"/>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9" name="Google Shape;279;g12b3d9ae34e_0_1406"/>
          <p:cNvSpPr/>
          <p:nvPr/>
        </p:nvSpPr>
        <p:spPr>
          <a:xfrm>
            <a:off x="206189" y="215153"/>
            <a:ext cx="4730400" cy="64323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0" name="Google Shape;280;g12b3d9ae34e_0_1406"/>
          <p:cNvSpPr txBox="1">
            <a:spLocks noGrp="1"/>
          </p:cNvSpPr>
          <p:nvPr>
            <p:ph type="title"/>
          </p:nvPr>
        </p:nvSpPr>
        <p:spPr>
          <a:xfrm>
            <a:off x="717177" y="779646"/>
            <a:ext cx="3931800" cy="25341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3"/>
              </a:buClr>
              <a:buSzPts val="4400"/>
              <a:buFont typeface="Calibri"/>
              <a:buNone/>
              <a:defRPr sz="4400">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1" name="Google Shape;281;g12b3d9ae34e_0_1406"/>
          <p:cNvSpPr txBox="1">
            <a:spLocks noGrp="1"/>
          </p:cNvSpPr>
          <p:nvPr>
            <p:ph type="body" idx="1"/>
          </p:nvPr>
        </p:nvSpPr>
        <p:spPr>
          <a:xfrm>
            <a:off x="5183188" y="779647"/>
            <a:ext cx="6172200" cy="50814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82" name="Google Shape;282;g12b3d9ae34e_0_1406"/>
          <p:cNvSpPr>
            <a:spLocks noGrp="1"/>
          </p:cNvSpPr>
          <p:nvPr>
            <p:ph type="pic" idx="2"/>
          </p:nvPr>
        </p:nvSpPr>
        <p:spPr>
          <a:xfrm>
            <a:off x="717177" y="3540125"/>
            <a:ext cx="3931800" cy="2320800"/>
          </a:xfrm>
          <a:prstGeom prst="rect">
            <a:avLst/>
          </a:prstGeom>
          <a:noFill/>
          <a:ln>
            <a:noFill/>
          </a:ln>
        </p:spPr>
      </p:sp>
      <p:sp>
        <p:nvSpPr>
          <p:cNvPr id="283" name="Google Shape;283;g12b3d9ae34e_0_1406"/>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284" name="Google Shape;284;g12b3d9ae34e_0_140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34"/>
        <p:cNvGrpSpPr/>
        <p:nvPr/>
      </p:nvGrpSpPr>
      <p:grpSpPr>
        <a:xfrm>
          <a:off x="0" y="0"/>
          <a:ext cx="0" cy="0"/>
          <a:chOff x="0" y="0"/>
          <a:chExt cx="0" cy="0"/>
        </a:xfrm>
      </p:grpSpPr>
      <p:sp>
        <p:nvSpPr>
          <p:cNvPr id="35" name="Google Shape;35;g12b3d9ae34e_0_1169"/>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 name="Google Shape;36;g12b3d9ae34e_0_1169"/>
          <p:cNvSpPr/>
          <p:nvPr/>
        </p:nvSpPr>
        <p:spPr>
          <a:xfrm>
            <a:off x="206188" y="215153"/>
            <a:ext cx="11775000" cy="13974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 name="Google Shape;37;g12b3d9ae34e_0_1169"/>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g12b3d9ae34e_0_1169"/>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g12b3d9ae34e_0_1169"/>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40" name="Google Shape;40;g12b3d9ae34e_0_116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285"/>
        <p:cNvGrpSpPr/>
        <p:nvPr/>
      </p:nvGrpSpPr>
      <p:grpSpPr>
        <a:xfrm>
          <a:off x="0" y="0"/>
          <a:ext cx="0" cy="0"/>
          <a:chOff x="0" y="0"/>
          <a:chExt cx="0" cy="0"/>
        </a:xfrm>
      </p:grpSpPr>
      <p:sp>
        <p:nvSpPr>
          <p:cNvPr id="286" name="Google Shape;286;g12b3d9ae34e_0_1414"/>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4400"/>
              <a:buFont typeface="Calibri"/>
              <a:buNone/>
              <a:defRPr>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7" name="Google Shape;287;g12b3d9ae34e_0_1414"/>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8" name="Google Shape;288;g12b3d9ae34e_0_1414"/>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289" name="Google Shape;289;g12b3d9ae34e_0_141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290"/>
        <p:cNvGrpSpPr/>
        <p:nvPr/>
      </p:nvGrpSpPr>
      <p:grpSpPr>
        <a:xfrm>
          <a:off x="0" y="0"/>
          <a:ext cx="0" cy="0"/>
          <a:chOff x="0" y="0"/>
          <a:chExt cx="0" cy="0"/>
        </a:xfrm>
      </p:grpSpPr>
      <p:sp>
        <p:nvSpPr>
          <p:cNvPr id="291" name="Google Shape;291;g12b3d9ae34e_0_1419"/>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4400"/>
              <a:buFont typeface="Calibri"/>
              <a:buNone/>
              <a:defRPr>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2" name="Google Shape;292;g12b3d9ae34e_0_1419"/>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3" name="Google Shape;293;g12b3d9ae34e_0_1419"/>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4" name="Google Shape;294;g12b3d9ae34e_0_1419"/>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295" name="Google Shape;295;g12b3d9ae34e_0_141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296"/>
        <p:cNvGrpSpPr/>
        <p:nvPr/>
      </p:nvGrpSpPr>
      <p:grpSpPr>
        <a:xfrm>
          <a:off x="0" y="0"/>
          <a:ext cx="0" cy="0"/>
          <a:chOff x="0" y="0"/>
          <a:chExt cx="0" cy="0"/>
        </a:xfrm>
      </p:grpSpPr>
      <p:sp>
        <p:nvSpPr>
          <p:cNvPr id="297" name="Google Shape;297;g12b3d9ae34e_0_1425"/>
          <p:cNvSpPr txBox="1">
            <a:spLocks noGrp="1"/>
          </p:cNvSpPr>
          <p:nvPr>
            <p:ph type="body" idx="1"/>
          </p:nvPr>
        </p:nvSpPr>
        <p:spPr>
          <a:xfrm>
            <a:off x="717176" y="1681163"/>
            <a:ext cx="5280300" cy="823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3200"/>
              <a:buNone/>
              <a:defRPr sz="3200" b="0">
                <a:solidFill>
                  <a:schemeClr val="accent3"/>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8" name="Google Shape;298;g12b3d9ae34e_0_1425"/>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9" name="Google Shape;299;g12b3d9ae34e_0_1425"/>
          <p:cNvSpPr txBox="1">
            <a:spLocks noGrp="1"/>
          </p:cNvSpPr>
          <p:nvPr>
            <p:ph type="body" idx="3"/>
          </p:nvPr>
        </p:nvSpPr>
        <p:spPr>
          <a:xfrm>
            <a:off x="6172200" y="1681163"/>
            <a:ext cx="5329500" cy="823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3200"/>
              <a:buNone/>
              <a:defRPr sz="3200" b="0">
                <a:solidFill>
                  <a:schemeClr val="accent3"/>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00" name="Google Shape;300;g12b3d9ae34e_0_1425"/>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1" name="Google Shape;301;g12b3d9ae34e_0_1425"/>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3200"/>
              <a:buFont typeface="Calibri"/>
              <a:buNone/>
              <a:defRPr sz="3200">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2" name="Google Shape;302;g12b3d9ae34e_0_1425"/>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303" name="Google Shape;303;g12b3d9ae34e_0_142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304"/>
        <p:cNvGrpSpPr/>
        <p:nvPr/>
      </p:nvGrpSpPr>
      <p:grpSpPr>
        <a:xfrm>
          <a:off x="0" y="0"/>
          <a:ext cx="0" cy="0"/>
          <a:chOff x="0" y="0"/>
          <a:chExt cx="0" cy="0"/>
        </a:xfrm>
      </p:grpSpPr>
      <p:sp>
        <p:nvSpPr>
          <p:cNvPr id="305" name="Google Shape;305;g12b3d9ae34e_0_1433"/>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6" name="Google Shape;306;g12b3d9ae34e_0_1433"/>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4400"/>
              <a:buFont typeface="Calibri"/>
              <a:buNone/>
              <a:defRPr>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7" name="Google Shape;307;g12b3d9ae34e_0_1433"/>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308" name="Google Shape;308;g12b3d9ae34e_0_143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309"/>
        <p:cNvGrpSpPr/>
        <p:nvPr/>
      </p:nvGrpSpPr>
      <p:grpSpPr>
        <a:xfrm>
          <a:off x="0" y="0"/>
          <a:ext cx="0" cy="0"/>
          <a:chOff x="0" y="0"/>
          <a:chExt cx="0" cy="0"/>
        </a:xfrm>
      </p:grpSpPr>
      <p:sp>
        <p:nvSpPr>
          <p:cNvPr id="310" name="Google Shape;310;g12b3d9ae34e_0_1438"/>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v</a:t>
            </a:r>
            <a:endParaRPr sz="1400" b="0" i="0" u="none" strike="noStrike" cap="none">
              <a:solidFill>
                <a:srgbClr val="000000"/>
              </a:solidFill>
              <a:latin typeface="Arial"/>
              <a:ea typeface="Arial"/>
              <a:cs typeface="Arial"/>
              <a:sym typeface="Arial"/>
            </a:endParaRPr>
          </a:p>
        </p:txBody>
      </p:sp>
      <p:sp>
        <p:nvSpPr>
          <p:cNvPr id="311" name="Google Shape;311;g12b3d9ae34e_0_1438"/>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2" name="Google Shape;312;g12b3d9ae34e_0_1438"/>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313" name="Google Shape;313;g12b3d9ae34e_0_143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314"/>
        <p:cNvGrpSpPr/>
        <p:nvPr/>
      </p:nvGrpSpPr>
      <p:grpSpPr>
        <a:xfrm>
          <a:off x="0" y="0"/>
          <a:ext cx="0" cy="0"/>
          <a:chOff x="0" y="0"/>
          <a:chExt cx="0" cy="0"/>
        </a:xfrm>
      </p:grpSpPr>
      <p:sp>
        <p:nvSpPr>
          <p:cNvPr id="315" name="Google Shape;315;g12b3d9ae34e_0_1443"/>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16" name="Google Shape;316;g12b3d9ae34e_0_1443"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317" name="Google Shape;317;g12b3d9ae34e_0_1443"/>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3"/>
              </a:buClr>
              <a:buSzPts val="12000"/>
              <a:buFont typeface="Calibri"/>
              <a:buNone/>
              <a:defRPr sz="12000">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8" name="Google Shape;318;g12b3d9ae34e_0_1443"/>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3"/>
              </a:buClr>
              <a:buSzPts val="2400"/>
              <a:buNone/>
              <a:defRPr sz="2400">
                <a:solidFill>
                  <a:schemeClr val="accent3"/>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19" name="Google Shape;319;g12b3d9ae34e_0_144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20" name="Google Shape;320;g12b3d9ae34e_0_1443"/>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321"/>
        <p:cNvGrpSpPr/>
        <p:nvPr/>
      </p:nvGrpSpPr>
      <p:grpSpPr>
        <a:xfrm>
          <a:off x="0" y="0"/>
          <a:ext cx="0" cy="0"/>
          <a:chOff x="0" y="0"/>
          <a:chExt cx="0" cy="0"/>
        </a:xfrm>
      </p:grpSpPr>
      <p:sp>
        <p:nvSpPr>
          <p:cNvPr id="322" name="Google Shape;322;g12b3d9ae34e_0_1450"/>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23" name="Google Shape;323;g12b3d9ae34e_0_1450"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324" name="Google Shape;324;g12b3d9ae34e_0_1450"/>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3"/>
              </a:buClr>
              <a:buSzPts val="12000"/>
              <a:buFont typeface="Calibri"/>
              <a:buNone/>
              <a:defRPr sz="12000">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25" name="Google Shape;325;g12b3d9ae34e_0_1450"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326" name="Google Shape;326;g12b3d9ae34e_0_1450"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327" name="Google Shape;327;g12b3d9ae34e_0_1450"/>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
        <p:nvSpPr>
          <p:cNvPr id="328" name="Google Shape;328;g12b3d9ae34e_0_1450"/>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329" name="Google Shape;329;g12b3d9ae34e_0_145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330"/>
        <p:cNvGrpSpPr/>
        <p:nvPr/>
      </p:nvGrpSpPr>
      <p:grpSpPr>
        <a:xfrm>
          <a:off x="0" y="0"/>
          <a:ext cx="0" cy="0"/>
          <a:chOff x="0" y="0"/>
          <a:chExt cx="0" cy="0"/>
        </a:xfrm>
      </p:grpSpPr>
      <p:sp>
        <p:nvSpPr>
          <p:cNvPr id="331" name="Google Shape;331;g12b3d9ae34e_0_1459"/>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2" name="Google Shape;332;g12b3d9ae34e_0_1459"/>
          <p:cNvSpPr/>
          <p:nvPr/>
        </p:nvSpPr>
        <p:spPr>
          <a:xfrm>
            <a:off x="206188" y="5948082"/>
            <a:ext cx="11775000" cy="699300"/>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3" name="Google Shape;333;g12b3d9ae34e_0_1459"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334" name="Google Shape;334;g12b3d9ae34e_0_1459"/>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2"/>
              </a:buClr>
              <a:buSzPts val="5400"/>
              <a:buFont typeface="Calibri"/>
              <a:buNone/>
              <a:defRPr sz="54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5" name="Google Shape;335;g12b3d9ae34e_0_1459"/>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2"/>
              </a:buClr>
              <a:buSzPts val="2400"/>
              <a:buNone/>
              <a:defRPr sz="2400">
                <a:solidFill>
                  <a:schemeClr val="accent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336" name="Google Shape;336;g12b3d9ae34e_0_1459" descr="Oregon Department of Education Logo"/>
          <p:cNvPicPr preferRelativeResize="0"/>
          <p:nvPr/>
        </p:nvPicPr>
        <p:blipFill rotWithShape="1">
          <a:blip r:embed="rId3">
            <a:alphaModFix/>
          </a:blip>
          <a:srcRect/>
          <a:stretch/>
        </p:blipFill>
        <p:spPr>
          <a:xfrm>
            <a:off x="5033770" y="214049"/>
            <a:ext cx="2124459" cy="2167132"/>
          </a:xfrm>
          <a:prstGeom prst="rect">
            <a:avLst/>
          </a:prstGeom>
          <a:noFill/>
          <a:ln>
            <a:noFill/>
          </a:ln>
        </p:spPr>
      </p:pic>
      <p:sp>
        <p:nvSpPr>
          <p:cNvPr id="337" name="Google Shape;337;g12b3d9ae34e_0_1459"/>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338" name="Google Shape;338;g12b3d9ae34e_0_145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339"/>
        <p:cNvGrpSpPr/>
        <p:nvPr/>
      </p:nvGrpSpPr>
      <p:grpSpPr>
        <a:xfrm>
          <a:off x="0" y="0"/>
          <a:ext cx="0" cy="0"/>
          <a:chOff x="0" y="0"/>
          <a:chExt cx="0" cy="0"/>
        </a:xfrm>
      </p:grpSpPr>
      <p:sp>
        <p:nvSpPr>
          <p:cNvPr id="340" name="Google Shape;340;g12b3d9ae34e_0_1468"/>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1" name="Google Shape;341;g12b3d9ae34e_0_1468"/>
          <p:cNvSpPr/>
          <p:nvPr/>
        </p:nvSpPr>
        <p:spPr>
          <a:xfrm>
            <a:off x="206187" y="2488757"/>
            <a:ext cx="11775000" cy="1900500"/>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342" name="Google Shape;342;g12b3d9ae34e_0_1468"/>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2"/>
              </a:buClr>
              <a:buSzPts val="6800"/>
              <a:buFont typeface="Calibri"/>
              <a:buNone/>
              <a:defRPr sz="68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43" name="Google Shape;343;g12b3d9ae34e_0_1468" descr="Oregon Department of Education Logo"/>
          <p:cNvPicPr preferRelativeResize="0"/>
          <p:nvPr/>
        </p:nvPicPr>
        <p:blipFill rotWithShape="1">
          <a:blip r:embed="rId2">
            <a:alphaModFix/>
          </a:blip>
          <a:srcRect/>
          <a:stretch/>
        </p:blipFill>
        <p:spPr>
          <a:xfrm>
            <a:off x="5033770" y="214049"/>
            <a:ext cx="2124459" cy="2167132"/>
          </a:xfrm>
          <a:prstGeom prst="rect">
            <a:avLst/>
          </a:prstGeom>
          <a:noFill/>
          <a:ln>
            <a:noFill/>
          </a:ln>
        </p:spPr>
      </p:pic>
      <p:sp>
        <p:nvSpPr>
          <p:cNvPr id="344" name="Google Shape;344;g12b3d9ae34e_0_1468"/>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345" name="Google Shape;345;g12b3d9ae34e_0_146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346"/>
        <p:cNvGrpSpPr/>
        <p:nvPr/>
      </p:nvGrpSpPr>
      <p:grpSpPr>
        <a:xfrm>
          <a:off x="0" y="0"/>
          <a:ext cx="0" cy="0"/>
          <a:chOff x="0" y="0"/>
          <a:chExt cx="0" cy="0"/>
        </a:xfrm>
      </p:grpSpPr>
      <p:sp>
        <p:nvSpPr>
          <p:cNvPr id="347" name="Google Shape;347;g12b3d9ae34e_0_1475"/>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8" name="Google Shape;348;g12b3d9ae34e_0_1475"/>
          <p:cNvSpPr/>
          <p:nvPr/>
        </p:nvSpPr>
        <p:spPr>
          <a:xfrm>
            <a:off x="206188" y="215153"/>
            <a:ext cx="11775000" cy="1397400"/>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9" name="Google Shape;349;g12b3d9ae34e_0_1475"/>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0" name="Google Shape;350;g12b3d9ae34e_0_1475"/>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4400"/>
              <a:buFont typeface="Calibri"/>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1" name="Google Shape;351;g12b3d9ae34e_0_1475"/>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352" name="Google Shape;352;g12b3d9ae34e_0_147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no pattern_Blank">
  <p:cSld name="no pattern_Blank">
    <p:bg>
      <p:bgPr>
        <a:solidFill>
          <a:schemeClr val="lt1"/>
        </a:solidFill>
        <a:effectLst/>
      </p:bgPr>
    </p:bg>
    <p:spTree>
      <p:nvGrpSpPr>
        <p:cNvPr id="1" name="Shape 41"/>
        <p:cNvGrpSpPr/>
        <p:nvPr/>
      </p:nvGrpSpPr>
      <p:grpSpPr>
        <a:xfrm>
          <a:off x="0" y="0"/>
          <a:ext cx="0" cy="0"/>
          <a:chOff x="0" y="0"/>
          <a:chExt cx="0" cy="0"/>
        </a:xfrm>
      </p:grpSpPr>
      <p:pic>
        <p:nvPicPr>
          <p:cNvPr id="42" name="Google Shape;42;g12b3d9ae34e_0_2109" descr="Decorative blue bar"/>
          <p:cNvPicPr preferRelativeResize="0"/>
          <p:nvPr/>
        </p:nvPicPr>
        <p:blipFill rotWithShape="1">
          <a:blip r:embed="rId2">
            <a:alphaModFix/>
          </a:blip>
          <a:srcRect/>
          <a:stretch/>
        </p:blipFill>
        <p:spPr>
          <a:xfrm>
            <a:off x="0" y="6494854"/>
            <a:ext cx="12192001" cy="368372"/>
          </a:xfrm>
          <a:prstGeom prst="rect">
            <a:avLst/>
          </a:prstGeom>
          <a:noFill/>
          <a:ln>
            <a:noFill/>
          </a:ln>
        </p:spPr>
      </p:pic>
      <p:sp>
        <p:nvSpPr>
          <p:cNvPr id="43" name="Google Shape;43;g12b3d9ae34e_0_2109"/>
          <p:cNvSpPr txBox="1">
            <a:spLocks noGrp="1"/>
          </p:cNvSpPr>
          <p:nvPr>
            <p:ph type="title"/>
          </p:nvPr>
        </p:nvSpPr>
        <p:spPr>
          <a:xfrm>
            <a:off x="2509117" y="111581"/>
            <a:ext cx="9536700" cy="1013400"/>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dk1"/>
              </a:buClr>
              <a:buSzPts val="3600"/>
              <a:buFont typeface="Calibri"/>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4" name="Google Shape;44;g12b3d9ae34e_0_2109" descr="Oregon Department of Education Logo"/>
          <p:cNvPicPr preferRelativeResize="0"/>
          <p:nvPr/>
        </p:nvPicPr>
        <p:blipFill rotWithShape="1">
          <a:blip r:embed="rId3">
            <a:alphaModFix/>
          </a:blip>
          <a:srcRect/>
          <a:stretch/>
        </p:blipFill>
        <p:spPr>
          <a:xfrm>
            <a:off x="-120815" y="53562"/>
            <a:ext cx="2629931" cy="980912"/>
          </a:xfrm>
          <a:prstGeom prst="rect">
            <a:avLst/>
          </a:prstGeom>
          <a:noFill/>
          <a:ln>
            <a:noFill/>
          </a:ln>
        </p:spPr>
      </p:pic>
      <p:sp>
        <p:nvSpPr>
          <p:cNvPr id="45" name="Google Shape;45;g12b3d9ae34e_0_2109"/>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353"/>
        <p:cNvGrpSpPr/>
        <p:nvPr/>
      </p:nvGrpSpPr>
      <p:grpSpPr>
        <a:xfrm>
          <a:off x="0" y="0"/>
          <a:ext cx="0" cy="0"/>
          <a:chOff x="0" y="0"/>
          <a:chExt cx="0" cy="0"/>
        </a:xfrm>
      </p:grpSpPr>
      <p:sp>
        <p:nvSpPr>
          <p:cNvPr id="354" name="Google Shape;354;g12b3d9ae34e_0_1482"/>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5" name="Google Shape;355;g12b3d9ae34e_0_1482"/>
          <p:cNvSpPr/>
          <p:nvPr/>
        </p:nvSpPr>
        <p:spPr>
          <a:xfrm>
            <a:off x="206189" y="215153"/>
            <a:ext cx="4730400" cy="6432300"/>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6" name="Google Shape;356;g12b3d9ae34e_0_1482"/>
          <p:cNvSpPr txBox="1">
            <a:spLocks noGrp="1"/>
          </p:cNvSpPr>
          <p:nvPr>
            <p:ph type="title"/>
          </p:nvPr>
        </p:nvSpPr>
        <p:spPr>
          <a:xfrm>
            <a:off x="717177" y="779646"/>
            <a:ext cx="3931800" cy="252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4400"/>
              <a:buFont typeface="Calibri"/>
              <a:buNone/>
              <a:defRPr sz="44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7" name="Google Shape;357;g12b3d9ae34e_0_1482"/>
          <p:cNvSpPr txBox="1">
            <a:spLocks noGrp="1"/>
          </p:cNvSpPr>
          <p:nvPr>
            <p:ph type="body" idx="1"/>
          </p:nvPr>
        </p:nvSpPr>
        <p:spPr>
          <a:xfrm>
            <a:off x="5183188" y="779647"/>
            <a:ext cx="6172200" cy="50814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58" name="Google Shape;358;g12b3d9ae34e_0_1482"/>
          <p:cNvSpPr>
            <a:spLocks noGrp="1"/>
          </p:cNvSpPr>
          <p:nvPr>
            <p:ph type="pic" idx="2"/>
          </p:nvPr>
        </p:nvSpPr>
        <p:spPr>
          <a:xfrm>
            <a:off x="717177" y="3540125"/>
            <a:ext cx="3931800" cy="2320800"/>
          </a:xfrm>
          <a:prstGeom prst="rect">
            <a:avLst/>
          </a:prstGeom>
          <a:noFill/>
          <a:ln>
            <a:noFill/>
          </a:ln>
        </p:spPr>
      </p:sp>
      <p:sp>
        <p:nvSpPr>
          <p:cNvPr id="359" name="Google Shape;359;g12b3d9ae34e_0_1482"/>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360" name="Google Shape;360;g12b3d9ae34e_0_148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361"/>
        <p:cNvGrpSpPr/>
        <p:nvPr/>
      </p:nvGrpSpPr>
      <p:grpSpPr>
        <a:xfrm>
          <a:off x="0" y="0"/>
          <a:ext cx="0" cy="0"/>
          <a:chOff x="0" y="0"/>
          <a:chExt cx="0" cy="0"/>
        </a:xfrm>
      </p:grpSpPr>
      <p:sp>
        <p:nvSpPr>
          <p:cNvPr id="362" name="Google Shape;362;g12b3d9ae34e_0_1490"/>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4400"/>
              <a:buFont typeface="Calibri"/>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3" name="Google Shape;363;g12b3d9ae34e_0_1490"/>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4" name="Google Shape;364;g12b3d9ae34e_0_1490"/>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365" name="Google Shape;365;g12b3d9ae34e_0_149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366"/>
        <p:cNvGrpSpPr/>
        <p:nvPr/>
      </p:nvGrpSpPr>
      <p:grpSpPr>
        <a:xfrm>
          <a:off x="0" y="0"/>
          <a:ext cx="0" cy="0"/>
          <a:chOff x="0" y="0"/>
          <a:chExt cx="0" cy="0"/>
        </a:xfrm>
      </p:grpSpPr>
      <p:sp>
        <p:nvSpPr>
          <p:cNvPr id="367" name="Google Shape;367;g12b3d9ae34e_0_1495"/>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4400"/>
              <a:buFont typeface="Calibri"/>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8" name="Google Shape;368;g12b3d9ae34e_0_1495"/>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9" name="Google Shape;369;g12b3d9ae34e_0_1495"/>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0" name="Google Shape;370;g12b3d9ae34e_0_1495"/>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371" name="Google Shape;371;g12b3d9ae34e_0_149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372"/>
        <p:cNvGrpSpPr/>
        <p:nvPr/>
      </p:nvGrpSpPr>
      <p:grpSpPr>
        <a:xfrm>
          <a:off x="0" y="0"/>
          <a:ext cx="0" cy="0"/>
          <a:chOff x="0" y="0"/>
          <a:chExt cx="0" cy="0"/>
        </a:xfrm>
      </p:grpSpPr>
      <p:sp>
        <p:nvSpPr>
          <p:cNvPr id="373" name="Google Shape;373;g12b3d9ae34e_0_1501"/>
          <p:cNvSpPr txBox="1">
            <a:spLocks noGrp="1"/>
          </p:cNvSpPr>
          <p:nvPr>
            <p:ph type="body" idx="1"/>
          </p:nvPr>
        </p:nvSpPr>
        <p:spPr>
          <a:xfrm>
            <a:off x="717176" y="1681163"/>
            <a:ext cx="5280300" cy="823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3200"/>
              <a:buNone/>
              <a:defRPr sz="3200" b="0">
                <a:solidFill>
                  <a:schemeClr val="accent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4" name="Google Shape;374;g12b3d9ae34e_0_1501"/>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5" name="Google Shape;375;g12b3d9ae34e_0_1501"/>
          <p:cNvSpPr txBox="1">
            <a:spLocks noGrp="1"/>
          </p:cNvSpPr>
          <p:nvPr>
            <p:ph type="body" idx="3"/>
          </p:nvPr>
        </p:nvSpPr>
        <p:spPr>
          <a:xfrm>
            <a:off x="6172200" y="1681163"/>
            <a:ext cx="5329500" cy="823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3200"/>
              <a:buNone/>
              <a:defRPr sz="3200" b="0">
                <a:solidFill>
                  <a:schemeClr val="accent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6" name="Google Shape;376;g12b3d9ae34e_0_1501"/>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7" name="Google Shape;377;g12b3d9ae34e_0_1501"/>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3200"/>
              <a:buFont typeface="Calibri"/>
              <a:buNone/>
              <a:defRPr sz="32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8" name="Google Shape;378;g12b3d9ae34e_0_1501"/>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379" name="Google Shape;379;g12b3d9ae34e_0_150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380"/>
        <p:cNvGrpSpPr/>
        <p:nvPr/>
      </p:nvGrpSpPr>
      <p:grpSpPr>
        <a:xfrm>
          <a:off x="0" y="0"/>
          <a:ext cx="0" cy="0"/>
          <a:chOff x="0" y="0"/>
          <a:chExt cx="0" cy="0"/>
        </a:xfrm>
      </p:grpSpPr>
      <p:sp>
        <p:nvSpPr>
          <p:cNvPr id="381" name="Google Shape;381;g12b3d9ae34e_0_1509"/>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2" name="Google Shape;382;g12b3d9ae34e_0_1509"/>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4400"/>
              <a:buFont typeface="Calibri"/>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3" name="Google Shape;383;g12b3d9ae34e_0_1509"/>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384" name="Google Shape;384;g12b3d9ae34e_0_150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385"/>
        <p:cNvGrpSpPr/>
        <p:nvPr/>
      </p:nvGrpSpPr>
      <p:grpSpPr>
        <a:xfrm>
          <a:off x="0" y="0"/>
          <a:ext cx="0" cy="0"/>
          <a:chOff x="0" y="0"/>
          <a:chExt cx="0" cy="0"/>
        </a:xfrm>
      </p:grpSpPr>
      <p:sp>
        <p:nvSpPr>
          <p:cNvPr id="386" name="Google Shape;386;g12b3d9ae34e_0_1514"/>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v</a:t>
            </a:r>
            <a:endParaRPr sz="1400" b="0" i="0" u="none" strike="noStrike" cap="none">
              <a:solidFill>
                <a:srgbClr val="000000"/>
              </a:solidFill>
              <a:latin typeface="Arial"/>
              <a:ea typeface="Arial"/>
              <a:cs typeface="Arial"/>
              <a:sym typeface="Arial"/>
            </a:endParaRPr>
          </a:p>
        </p:txBody>
      </p:sp>
      <p:sp>
        <p:nvSpPr>
          <p:cNvPr id="387" name="Google Shape;387;g12b3d9ae34e_0_1514"/>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8" name="Google Shape;388;g12b3d9ae34e_0_1514"/>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389" name="Google Shape;389;g12b3d9ae34e_0_151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390"/>
        <p:cNvGrpSpPr/>
        <p:nvPr/>
      </p:nvGrpSpPr>
      <p:grpSpPr>
        <a:xfrm>
          <a:off x="0" y="0"/>
          <a:ext cx="0" cy="0"/>
          <a:chOff x="0" y="0"/>
          <a:chExt cx="0" cy="0"/>
        </a:xfrm>
      </p:grpSpPr>
      <p:sp>
        <p:nvSpPr>
          <p:cNvPr id="391" name="Google Shape;391;g12b3d9ae34e_0_1519"/>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92" name="Google Shape;392;g12b3d9ae34e_0_1519"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393" name="Google Shape;393;g12b3d9ae34e_0_1519"/>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2"/>
              </a:buClr>
              <a:buSzPts val="12000"/>
              <a:buFont typeface="Calibri"/>
              <a:buNone/>
              <a:defRPr sz="120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4" name="Google Shape;394;g12b3d9ae34e_0_1519"/>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2"/>
              </a:buClr>
              <a:buSzPts val="2400"/>
              <a:buNone/>
              <a:defRPr sz="2400">
                <a:solidFill>
                  <a:schemeClr val="accent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95" name="Google Shape;395;g12b3d9ae34e_0_1519"/>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396" name="Google Shape;396;g12b3d9ae34e_0_151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397"/>
        <p:cNvGrpSpPr/>
        <p:nvPr/>
      </p:nvGrpSpPr>
      <p:grpSpPr>
        <a:xfrm>
          <a:off x="0" y="0"/>
          <a:ext cx="0" cy="0"/>
          <a:chOff x="0" y="0"/>
          <a:chExt cx="0" cy="0"/>
        </a:xfrm>
      </p:grpSpPr>
      <p:sp>
        <p:nvSpPr>
          <p:cNvPr id="398" name="Google Shape;398;g12b3d9ae34e_0_1526"/>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99" name="Google Shape;399;g12b3d9ae34e_0_1526"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400" name="Google Shape;400;g12b3d9ae34e_0_1526"/>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2"/>
              </a:buClr>
              <a:buSzPts val="12000"/>
              <a:buFont typeface="Calibri"/>
              <a:buNone/>
              <a:defRPr sz="120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01" name="Google Shape;401;g12b3d9ae34e_0_1526"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402" name="Google Shape;402;g12b3d9ae34e_0_1526"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403" name="Google Shape;403;g12b3d9ae34e_0_1526"/>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
        <p:nvSpPr>
          <p:cNvPr id="404" name="Google Shape;404;g12b3d9ae34e_0_1526"/>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405" name="Google Shape;405;g12b3d9ae34e_0_152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406"/>
        <p:cNvGrpSpPr/>
        <p:nvPr/>
      </p:nvGrpSpPr>
      <p:grpSpPr>
        <a:xfrm>
          <a:off x="0" y="0"/>
          <a:ext cx="0" cy="0"/>
          <a:chOff x="0" y="0"/>
          <a:chExt cx="0" cy="0"/>
        </a:xfrm>
      </p:grpSpPr>
      <p:sp>
        <p:nvSpPr>
          <p:cNvPr id="407" name="Google Shape;407;g12b3d9ae34e_0_1535"/>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8" name="Google Shape;408;g12b3d9ae34e_0_1535"/>
          <p:cNvSpPr/>
          <p:nvPr/>
        </p:nvSpPr>
        <p:spPr>
          <a:xfrm>
            <a:off x="206188" y="5948082"/>
            <a:ext cx="11775000" cy="699300"/>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09" name="Google Shape;409;g12b3d9ae34e_0_1535"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410" name="Google Shape;410;g12b3d9ae34e_0_1535"/>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5400"/>
              <a:buFont typeface="Calibri"/>
              <a:buNone/>
              <a:defRPr sz="5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1" name="Google Shape;411;g12b3d9ae34e_0_1535"/>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2"/>
              </a:buClr>
              <a:buSzPts val="2400"/>
              <a:buNone/>
              <a:defRPr sz="2400">
                <a:solidFill>
                  <a:schemeClr val="dk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412" name="Google Shape;412;g12b3d9ae34e_0_1535" descr="Oregon Department of Education Logo"/>
          <p:cNvPicPr preferRelativeResize="0"/>
          <p:nvPr/>
        </p:nvPicPr>
        <p:blipFill rotWithShape="1">
          <a:blip r:embed="rId3">
            <a:alphaModFix/>
          </a:blip>
          <a:srcRect/>
          <a:stretch/>
        </p:blipFill>
        <p:spPr>
          <a:xfrm>
            <a:off x="5033770" y="214049"/>
            <a:ext cx="2124459" cy="2167132"/>
          </a:xfrm>
          <a:prstGeom prst="rect">
            <a:avLst/>
          </a:prstGeom>
          <a:noFill/>
          <a:ln>
            <a:noFill/>
          </a:ln>
        </p:spPr>
      </p:pic>
      <p:sp>
        <p:nvSpPr>
          <p:cNvPr id="413" name="Google Shape;413;g12b3d9ae34e_0_1535"/>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414" name="Google Shape;414;g12b3d9ae34e_0_153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415"/>
        <p:cNvGrpSpPr/>
        <p:nvPr/>
      </p:nvGrpSpPr>
      <p:grpSpPr>
        <a:xfrm>
          <a:off x="0" y="0"/>
          <a:ext cx="0" cy="0"/>
          <a:chOff x="0" y="0"/>
          <a:chExt cx="0" cy="0"/>
        </a:xfrm>
      </p:grpSpPr>
      <p:sp>
        <p:nvSpPr>
          <p:cNvPr id="416" name="Google Shape;416;g12b3d9ae34e_0_1544"/>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7" name="Google Shape;417;g12b3d9ae34e_0_1544"/>
          <p:cNvSpPr/>
          <p:nvPr/>
        </p:nvSpPr>
        <p:spPr>
          <a:xfrm>
            <a:off x="206187" y="2488757"/>
            <a:ext cx="11775000" cy="1900500"/>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418" name="Google Shape;418;g12b3d9ae34e_0_1544"/>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2"/>
              </a:buClr>
              <a:buSzPts val="6800"/>
              <a:buFont typeface="Calibri"/>
              <a:buNone/>
              <a:defRPr sz="68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19" name="Google Shape;419;g12b3d9ae34e_0_1544" descr="Oregon Department of Education Logo"/>
          <p:cNvPicPr preferRelativeResize="0"/>
          <p:nvPr/>
        </p:nvPicPr>
        <p:blipFill rotWithShape="1">
          <a:blip r:embed="rId2">
            <a:alphaModFix/>
          </a:blip>
          <a:srcRect/>
          <a:stretch/>
        </p:blipFill>
        <p:spPr>
          <a:xfrm>
            <a:off x="5033770" y="214049"/>
            <a:ext cx="2124459" cy="2167132"/>
          </a:xfrm>
          <a:prstGeom prst="rect">
            <a:avLst/>
          </a:prstGeom>
          <a:noFill/>
          <a:ln>
            <a:noFill/>
          </a:ln>
        </p:spPr>
      </p:pic>
      <p:sp>
        <p:nvSpPr>
          <p:cNvPr id="420" name="Google Shape;420;g12b3d9ae34e_0_1544"/>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421" name="Google Shape;421;g12b3d9ae34e_0_154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o pattern_Title and Content">
  <p:cSld name="no pattern_Title and Content">
    <p:spTree>
      <p:nvGrpSpPr>
        <p:cNvPr id="1" name="Shape 46"/>
        <p:cNvGrpSpPr/>
        <p:nvPr/>
      </p:nvGrpSpPr>
      <p:grpSpPr>
        <a:xfrm>
          <a:off x="0" y="0"/>
          <a:ext cx="0" cy="0"/>
          <a:chOff x="0" y="0"/>
          <a:chExt cx="0" cy="0"/>
        </a:xfrm>
      </p:grpSpPr>
      <p:sp>
        <p:nvSpPr>
          <p:cNvPr id="47" name="Google Shape;47;g12b3d9ae34e_0_1629"/>
          <p:cNvSpPr txBox="1">
            <a:spLocks noGrp="1"/>
          </p:cNvSpPr>
          <p:nvPr>
            <p:ph type="body" idx="1"/>
          </p:nvPr>
        </p:nvSpPr>
        <p:spPr>
          <a:xfrm>
            <a:off x="922699" y="2748246"/>
            <a:ext cx="10515600" cy="2749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g12b3d9ae34e_0_1629"/>
          <p:cNvSpPr txBox="1">
            <a:spLocks noGrp="1"/>
          </p:cNvSpPr>
          <p:nvPr>
            <p:ph type="title"/>
          </p:nvPr>
        </p:nvSpPr>
        <p:spPr>
          <a:xfrm>
            <a:off x="3573100" y="93194"/>
            <a:ext cx="8534400" cy="8574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g12b3d9ae34e_0_1629"/>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422"/>
        <p:cNvGrpSpPr/>
        <p:nvPr/>
      </p:nvGrpSpPr>
      <p:grpSpPr>
        <a:xfrm>
          <a:off x="0" y="0"/>
          <a:ext cx="0" cy="0"/>
          <a:chOff x="0" y="0"/>
          <a:chExt cx="0" cy="0"/>
        </a:xfrm>
      </p:grpSpPr>
      <p:sp>
        <p:nvSpPr>
          <p:cNvPr id="423" name="Google Shape;423;g12b3d9ae34e_0_1551"/>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4" name="Google Shape;424;g12b3d9ae34e_0_1551"/>
          <p:cNvSpPr/>
          <p:nvPr/>
        </p:nvSpPr>
        <p:spPr>
          <a:xfrm>
            <a:off x="206188" y="215153"/>
            <a:ext cx="11775000" cy="1397400"/>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5" name="Google Shape;425;g12b3d9ae34e_0_1551"/>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6" name="Google Shape;426;g12b3d9ae34e_0_1551"/>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4400"/>
              <a:buFont typeface="Calibri"/>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7" name="Google Shape;427;g12b3d9ae34e_0_1551"/>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428" name="Google Shape;428;g12b3d9ae34e_0_155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429"/>
        <p:cNvGrpSpPr/>
        <p:nvPr/>
      </p:nvGrpSpPr>
      <p:grpSpPr>
        <a:xfrm>
          <a:off x="0" y="0"/>
          <a:ext cx="0" cy="0"/>
          <a:chOff x="0" y="0"/>
          <a:chExt cx="0" cy="0"/>
        </a:xfrm>
      </p:grpSpPr>
      <p:sp>
        <p:nvSpPr>
          <p:cNvPr id="430" name="Google Shape;430;g12b3d9ae34e_0_1558"/>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1" name="Google Shape;431;g12b3d9ae34e_0_1558"/>
          <p:cNvSpPr/>
          <p:nvPr/>
        </p:nvSpPr>
        <p:spPr>
          <a:xfrm>
            <a:off x="206189" y="215153"/>
            <a:ext cx="4730400" cy="6432300"/>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2" name="Google Shape;432;g12b3d9ae34e_0_1558"/>
          <p:cNvSpPr txBox="1">
            <a:spLocks noGrp="1"/>
          </p:cNvSpPr>
          <p:nvPr>
            <p:ph type="title"/>
          </p:nvPr>
        </p:nvSpPr>
        <p:spPr>
          <a:xfrm>
            <a:off x="717177" y="779646"/>
            <a:ext cx="3931800" cy="252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4400"/>
              <a:buFont typeface="Calibri"/>
              <a:buNone/>
              <a:defRPr sz="4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3" name="Google Shape;433;g12b3d9ae34e_0_1558"/>
          <p:cNvSpPr txBox="1">
            <a:spLocks noGrp="1"/>
          </p:cNvSpPr>
          <p:nvPr>
            <p:ph type="body" idx="1"/>
          </p:nvPr>
        </p:nvSpPr>
        <p:spPr>
          <a:xfrm>
            <a:off x="5183188" y="779647"/>
            <a:ext cx="6172200" cy="50814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34" name="Google Shape;434;g12b3d9ae34e_0_1558"/>
          <p:cNvSpPr>
            <a:spLocks noGrp="1"/>
          </p:cNvSpPr>
          <p:nvPr>
            <p:ph type="pic" idx="2"/>
          </p:nvPr>
        </p:nvSpPr>
        <p:spPr>
          <a:xfrm>
            <a:off x="717177" y="3540125"/>
            <a:ext cx="3931800" cy="2320800"/>
          </a:xfrm>
          <a:prstGeom prst="rect">
            <a:avLst/>
          </a:prstGeom>
          <a:noFill/>
          <a:ln>
            <a:noFill/>
          </a:ln>
        </p:spPr>
      </p:sp>
      <p:sp>
        <p:nvSpPr>
          <p:cNvPr id="435" name="Google Shape;435;g12b3d9ae34e_0_1558"/>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436" name="Google Shape;436;g12b3d9ae34e_0_155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437"/>
        <p:cNvGrpSpPr/>
        <p:nvPr/>
      </p:nvGrpSpPr>
      <p:grpSpPr>
        <a:xfrm>
          <a:off x="0" y="0"/>
          <a:ext cx="0" cy="0"/>
          <a:chOff x="0" y="0"/>
          <a:chExt cx="0" cy="0"/>
        </a:xfrm>
      </p:grpSpPr>
      <p:sp>
        <p:nvSpPr>
          <p:cNvPr id="438" name="Google Shape;438;g12b3d9ae34e_0_1566"/>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4400"/>
              <a:buFont typeface="Calibri"/>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9" name="Google Shape;439;g12b3d9ae34e_0_1566"/>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0" name="Google Shape;440;g12b3d9ae34e_0_1566"/>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441" name="Google Shape;441;g12b3d9ae34e_0_156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442"/>
        <p:cNvGrpSpPr/>
        <p:nvPr/>
      </p:nvGrpSpPr>
      <p:grpSpPr>
        <a:xfrm>
          <a:off x="0" y="0"/>
          <a:ext cx="0" cy="0"/>
          <a:chOff x="0" y="0"/>
          <a:chExt cx="0" cy="0"/>
        </a:xfrm>
      </p:grpSpPr>
      <p:sp>
        <p:nvSpPr>
          <p:cNvPr id="443" name="Google Shape;443;g12b3d9ae34e_0_1571"/>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4400"/>
              <a:buFont typeface="Calibri"/>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4" name="Google Shape;444;g12b3d9ae34e_0_1571"/>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5" name="Google Shape;445;g12b3d9ae34e_0_1571"/>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6" name="Google Shape;446;g12b3d9ae34e_0_1571"/>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447" name="Google Shape;447;g12b3d9ae34e_0_157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448"/>
        <p:cNvGrpSpPr/>
        <p:nvPr/>
      </p:nvGrpSpPr>
      <p:grpSpPr>
        <a:xfrm>
          <a:off x="0" y="0"/>
          <a:ext cx="0" cy="0"/>
          <a:chOff x="0" y="0"/>
          <a:chExt cx="0" cy="0"/>
        </a:xfrm>
      </p:grpSpPr>
      <p:sp>
        <p:nvSpPr>
          <p:cNvPr id="449" name="Google Shape;449;g12b3d9ae34e_0_1577"/>
          <p:cNvSpPr txBox="1">
            <a:spLocks noGrp="1"/>
          </p:cNvSpPr>
          <p:nvPr>
            <p:ph type="body" idx="1"/>
          </p:nvPr>
        </p:nvSpPr>
        <p:spPr>
          <a:xfrm>
            <a:off x="717176" y="1681163"/>
            <a:ext cx="5280300" cy="823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3200"/>
              <a:buNone/>
              <a:defRPr sz="3200" b="0">
                <a:solidFill>
                  <a:schemeClr val="dk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0" name="Google Shape;450;g12b3d9ae34e_0_1577"/>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1" name="Google Shape;451;g12b3d9ae34e_0_1577"/>
          <p:cNvSpPr txBox="1">
            <a:spLocks noGrp="1"/>
          </p:cNvSpPr>
          <p:nvPr>
            <p:ph type="body" idx="3"/>
          </p:nvPr>
        </p:nvSpPr>
        <p:spPr>
          <a:xfrm>
            <a:off x="6172200" y="1681163"/>
            <a:ext cx="5329500" cy="823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3200"/>
              <a:buNone/>
              <a:defRPr sz="3200" b="0">
                <a:solidFill>
                  <a:schemeClr val="dk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2" name="Google Shape;452;g12b3d9ae34e_0_1577"/>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3" name="Google Shape;453;g12b3d9ae34e_0_1577"/>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200"/>
              <a:buFont typeface="Calibri"/>
              <a:buNone/>
              <a:defRPr sz="3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4" name="Google Shape;454;g12b3d9ae34e_0_1577"/>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455" name="Google Shape;455;g12b3d9ae34e_0_157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456"/>
        <p:cNvGrpSpPr/>
        <p:nvPr/>
      </p:nvGrpSpPr>
      <p:grpSpPr>
        <a:xfrm>
          <a:off x="0" y="0"/>
          <a:ext cx="0" cy="0"/>
          <a:chOff x="0" y="0"/>
          <a:chExt cx="0" cy="0"/>
        </a:xfrm>
      </p:grpSpPr>
      <p:sp>
        <p:nvSpPr>
          <p:cNvPr id="457" name="Google Shape;457;g12b3d9ae34e_0_1585"/>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8" name="Google Shape;458;g12b3d9ae34e_0_1585"/>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4400"/>
              <a:buFont typeface="Calibri"/>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9" name="Google Shape;459;g12b3d9ae34e_0_1585"/>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460" name="Google Shape;460;g12b3d9ae34e_0_158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461"/>
        <p:cNvGrpSpPr/>
        <p:nvPr/>
      </p:nvGrpSpPr>
      <p:grpSpPr>
        <a:xfrm>
          <a:off x="0" y="0"/>
          <a:ext cx="0" cy="0"/>
          <a:chOff x="0" y="0"/>
          <a:chExt cx="0" cy="0"/>
        </a:xfrm>
      </p:grpSpPr>
      <p:sp>
        <p:nvSpPr>
          <p:cNvPr id="462" name="Google Shape;462;g12b3d9ae34e_0_1590"/>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v</a:t>
            </a:r>
            <a:endParaRPr sz="1400" b="0" i="0" u="none" strike="noStrike" cap="none">
              <a:solidFill>
                <a:srgbClr val="000000"/>
              </a:solidFill>
              <a:latin typeface="Arial"/>
              <a:ea typeface="Arial"/>
              <a:cs typeface="Arial"/>
              <a:sym typeface="Arial"/>
            </a:endParaRPr>
          </a:p>
        </p:txBody>
      </p:sp>
      <p:sp>
        <p:nvSpPr>
          <p:cNvPr id="463" name="Google Shape;463;g12b3d9ae34e_0_1590"/>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4" name="Google Shape;464;g12b3d9ae34e_0_1590"/>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465" name="Google Shape;465;g12b3d9ae34e_0_159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466"/>
        <p:cNvGrpSpPr/>
        <p:nvPr/>
      </p:nvGrpSpPr>
      <p:grpSpPr>
        <a:xfrm>
          <a:off x="0" y="0"/>
          <a:ext cx="0" cy="0"/>
          <a:chOff x="0" y="0"/>
          <a:chExt cx="0" cy="0"/>
        </a:xfrm>
      </p:grpSpPr>
      <p:sp>
        <p:nvSpPr>
          <p:cNvPr id="467" name="Google Shape;467;g12b3d9ae34e_0_1595"/>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68" name="Google Shape;468;g12b3d9ae34e_0_1595"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469" name="Google Shape;469;g12b3d9ae34e_0_1595"/>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2"/>
              </a:buClr>
              <a:buSzPts val="12000"/>
              <a:buFont typeface="Calibri"/>
              <a:buNone/>
              <a:defRPr sz="12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0" name="Google Shape;470;g12b3d9ae34e_0_1595"/>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2"/>
              </a:buClr>
              <a:buSzPts val="2400"/>
              <a:buNone/>
              <a:defRPr sz="2400">
                <a:solidFill>
                  <a:schemeClr val="dk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71" name="Google Shape;471;g12b3d9ae34e_0_1595"/>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472" name="Google Shape;472;g12b3d9ae34e_0_159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473"/>
        <p:cNvGrpSpPr/>
        <p:nvPr/>
      </p:nvGrpSpPr>
      <p:grpSpPr>
        <a:xfrm>
          <a:off x="0" y="0"/>
          <a:ext cx="0" cy="0"/>
          <a:chOff x="0" y="0"/>
          <a:chExt cx="0" cy="0"/>
        </a:xfrm>
      </p:grpSpPr>
      <p:sp>
        <p:nvSpPr>
          <p:cNvPr id="474" name="Google Shape;474;g12b3d9ae34e_0_1602"/>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75" name="Google Shape;475;g12b3d9ae34e_0_1602"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476" name="Google Shape;476;g12b3d9ae34e_0_1602"/>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2"/>
              </a:buClr>
              <a:buSzPts val="12000"/>
              <a:buFont typeface="Calibri"/>
              <a:buNone/>
              <a:defRPr sz="12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77" name="Google Shape;477;g12b3d9ae34e_0_1602"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478" name="Google Shape;478;g12b3d9ae34e_0_1602"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479" name="Google Shape;479;g12b3d9ae34e_0_1602"/>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
        <p:nvSpPr>
          <p:cNvPr id="480" name="Google Shape;480;g12b3d9ae34e_0_1602"/>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481" name="Google Shape;481;g12b3d9ae34e_0_160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matchingName="no pattern_1_Blank">
  <p:cSld name="no pattern_1_Blank">
    <p:bg>
      <p:bgPr>
        <a:solidFill>
          <a:schemeClr val="accent1"/>
        </a:solidFill>
        <a:effectLst/>
      </p:bgPr>
    </p:bg>
    <p:spTree>
      <p:nvGrpSpPr>
        <p:cNvPr id="1" name="Shape 482"/>
        <p:cNvGrpSpPr/>
        <p:nvPr/>
      </p:nvGrpSpPr>
      <p:grpSpPr>
        <a:xfrm>
          <a:off x="0" y="0"/>
          <a:ext cx="0" cy="0"/>
          <a:chOff x="0" y="0"/>
          <a:chExt cx="0" cy="0"/>
        </a:xfrm>
      </p:grpSpPr>
      <p:sp>
        <p:nvSpPr>
          <p:cNvPr id="483" name="Google Shape;483;g12b3d9ae34e_0_1611"/>
          <p:cNvSpPr txBox="1">
            <a:spLocks noGrp="1"/>
          </p:cNvSpPr>
          <p:nvPr>
            <p:ph type="title"/>
          </p:nvPr>
        </p:nvSpPr>
        <p:spPr>
          <a:xfrm>
            <a:off x="2509117" y="111581"/>
            <a:ext cx="9536700" cy="1013400"/>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84" name="Google Shape;484;g12b3d9ae34e_0_1611"/>
          <p:cNvPicPr preferRelativeResize="0"/>
          <p:nvPr/>
        </p:nvPicPr>
        <p:blipFill rotWithShape="1">
          <a:blip r:embed="rId2">
            <a:alphaModFix/>
          </a:blip>
          <a:srcRect/>
          <a:stretch/>
        </p:blipFill>
        <p:spPr>
          <a:xfrm>
            <a:off x="-120815" y="53563"/>
            <a:ext cx="2629931" cy="980911"/>
          </a:xfrm>
          <a:prstGeom prst="rect">
            <a:avLst/>
          </a:prstGeom>
          <a:noFill/>
          <a:ln>
            <a:noFill/>
          </a:ln>
        </p:spPr>
      </p:pic>
      <p:sp>
        <p:nvSpPr>
          <p:cNvPr id="485" name="Google Shape;485;g12b3d9ae34e_0_1611"/>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50"/>
        <p:cNvGrpSpPr/>
        <p:nvPr/>
      </p:nvGrpSpPr>
      <p:grpSpPr>
        <a:xfrm>
          <a:off x="0" y="0"/>
          <a:ext cx="0" cy="0"/>
          <a:chOff x="0" y="0"/>
          <a:chExt cx="0" cy="0"/>
        </a:xfrm>
      </p:grpSpPr>
      <p:sp>
        <p:nvSpPr>
          <p:cNvPr id="51" name="Google Shape;51;g12b3d9ae34e_0_1162"/>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 name="Google Shape;52;g12b3d9ae34e_0_1162"/>
          <p:cNvSpPr/>
          <p:nvPr/>
        </p:nvSpPr>
        <p:spPr>
          <a:xfrm>
            <a:off x="206187" y="2488757"/>
            <a:ext cx="11775000" cy="19005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53" name="Google Shape;53;g12b3d9ae34e_0_1162"/>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1"/>
              </a:buClr>
              <a:buSzPts val="6800"/>
              <a:buFont typeface="Calibri"/>
              <a:buNone/>
              <a:defRPr sz="68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4" name="Google Shape;54;g12b3d9ae34e_0_1162" descr="Oregon Department of Education Logo"/>
          <p:cNvPicPr preferRelativeResize="0"/>
          <p:nvPr/>
        </p:nvPicPr>
        <p:blipFill rotWithShape="1">
          <a:blip r:embed="rId2">
            <a:alphaModFix/>
          </a:blip>
          <a:srcRect/>
          <a:stretch/>
        </p:blipFill>
        <p:spPr>
          <a:xfrm>
            <a:off x="5033770" y="214049"/>
            <a:ext cx="2124459" cy="2167132"/>
          </a:xfrm>
          <a:prstGeom prst="rect">
            <a:avLst/>
          </a:prstGeom>
          <a:noFill/>
          <a:ln>
            <a:noFill/>
          </a:ln>
        </p:spPr>
      </p:pic>
      <p:sp>
        <p:nvSpPr>
          <p:cNvPr id="55" name="Google Shape;55;g12b3d9ae34e_0_1162"/>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56" name="Google Shape;56;g12b3d9ae34e_0_116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486"/>
        <p:cNvGrpSpPr/>
        <p:nvPr/>
      </p:nvGrpSpPr>
      <p:grpSpPr>
        <a:xfrm>
          <a:off x="0" y="0"/>
          <a:ext cx="0" cy="0"/>
          <a:chOff x="0" y="0"/>
          <a:chExt cx="0" cy="0"/>
        </a:xfrm>
      </p:grpSpPr>
      <p:sp>
        <p:nvSpPr>
          <p:cNvPr id="487" name="Google Shape;487;g12b3d9ae34e_0_1615"/>
          <p:cNvSpPr txBox="1">
            <a:spLocks noGrp="1"/>
          </p:cNvSpPr>
          <p:nvPr>
            <p:ph type="body" idx="1"/>
          </p:nvPr>
        </p:nvSpPr>
        <p:spPr>
          <a:xfrm>
            <a:off x="922699" y="2748246"/>
            <a:ext cx="10515600" cy="2749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8" name="Google Shape;488;g12b3d9ae34e_0_1615"/>
          <p:cNvSpPr txBox="1">
            <a:spLocks noGrp="1"/>
          </p:cNvSpPr>
          <p:nvPr>
            <p:ph type="title"/>
          </p:nvPr>
        </p:nvSpPr>
        <p:spPr>
          <a:xfrm>
            <a:off x="3573100" y="93194"/>
            <a:ext cx="8534400" cy="8574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9" name="Google Shape;489;g12b3d9ae34e_0_1615"/>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matchingName="3_Blank">
  <p:cSld name="3_Blank">
    <p:bg>
      <p:bgPr>
        <a:solidFill>
          <a:schemeClr val="lt1"/>
        </a:solidFill>
        <a:effectLst/>
      </p:bgPr>
    </p:bg>
    <p:spTree>
      <p:nvGrpSpPr>
        <p:cNvPr id="1" name="Shape 490"/>
        <p:cNvGrpSpPr/>
        <p:nvPr/>
      </p:nvGrpSpPr>
      <p:grpSpPr>
        <a:xfrm>
          <a:off x="0" y="0"/>
          <a:ext cx="0" cy="0"/>
          <a:chOff x="0" y="0"/>
          <a:chExt cx="0" cy="0"/>
        </a:xfrm>
      </p:grpSpPr>
      <p:pic>
        <p:nvPicPr>
          <p:cNvPr id="491" name="Google Shape;491;g12b3d9ae34e_0_1619" descr="Decorative geometric pattern"/>
          <p:cNvPicPr preferRelativeResize="0"/>
          <p:nvPr/>
        </p:nvPicPr>
        <p:blipFill rotWithShape="1">
          <a:blip r:embed="rId2">
            <a:alphaModFix/>
          </a:blip>
          <a:srcRect/>
          <a:stretch/>
        </p:blipFill>
        <p:spPr>
          <a:xfrm>
            <a:off x="0" y="1"/>
            <a:ext cx="12192001" cy="6494853"/>
          </a:xfrm>
          <a:prstGeom prst="rect">
            <a:avLst/>
          </a:prstGeom>
          <a:noFill/>
          <a:ln>
            <a:noFill/>
          </a:ln>
        </p:spPr>
      </p:pic>
      <p:pic>
        <p:nvPicPr>
          <p:cNvPr id="492" name="Google Shape;492;g12b3d9ae34e_0_1619" descr="Decorative blue bar"/>
          <p:cNvPicPr preferRelativeResize="0"/>
          <p:nvPr/>
        </p:nvPicPr>
        <p:blipFill rotWithShape="1">
          <a:blip r:embed="rId3">
            <a:alphaModFix/>
          </a:blip>
          <a:srcRect/>
          <a:stretch/>
        </p:blipFill>
        <p:spPr>
          <a:xfrm>
            <a:off x="0" y="6494854"/>
            <a:ext cx="12192001" cy="368372"/>
          </a:xfrm>
          <a:prstGeom prst="rect">
            <a:avLst/>
          </a:prstGeom>
          <a:noFill/>
          <a:ln>
            <a:noFill/>
          </a:ln>
        </p:spPr>
      </p:pic>
      <p:sp>
        <p:nvSpPr>
          <p:cNvPr id="493" name="Google Shape;493;g12b3d9ae34e_0_1619"/>
          <p:cNvSpPr txBox="1">
            <a:spLocks noGrp="1"/>
          </p:cNvSpPr>
          <p:nvPr>
            <p:ph type="title"/>
          </p:nvPr>
        </p:nvSpPr>
        <p:spPr>
          <a:xfrm>
            <a:off x="160237" y="138547"/>
            <a:ext cx="11899500" cy="793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Calibri"/>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94" name="Google Shape;494;g12b3d9ae34e_0_1619" descr="Oregon Department of Education Logo"/>
          <p:cNvPicPr preferRelativeResize="0"/>
          <p:nvPr/>
        </p:nvPicPr>
        <p:blipFill rotWithShape="1">
          <a:blip r:embed="rId4">
            <a:alphaModFix/>
          </a:blip>
          <a:srcRect/>
          <a:stretch/>
        </p:blipFill>
        <p:spPr>
          <a:xfrm>
            <a:off x="9562069" y="5594283"/>
            <a:ext cx="2629931" cy="980912"/>
          </a:xfrm>
          <a:prstGeom prst="rect">
            <a:avLst/>
          </a:prstGeom>
          <a:noFill/>
          <a:ln>
            <a:noFill/>
          </a:ln>
        </p:spPr>
      </p:pic>
      <p:sp>
        <p:nvSpPr>
          <p:cNvPr id="495" name="Google Shape;495;g12b3d9ae34e_0_1619"/>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matchingName="1_Blank">
  <p:cSld name="1_Blank">
    <p:bg>
      <p:bgPr>
        <a:solidFill>
          <a:schemeClr val="accent1"/>
        </a:solidFill>
        <a:effectLst/>
      </p:bgPr>
    </p:bg>
    <p:spTree>
      <p:nvGrpSpPr>
        <p:cNvPr id="1" name="Shape 496"/>
        <p:cNvGrpSpPr/>
        <p:nvPr/>
      </p:nvGrpSpPr>
      <p:grpSpPr>
        <a:xfrm>
          <a:off x="0" y="0"/>
          <a:ext cx="0" cy="0"/>
          <a:chOff x="0" y="0"/>
          <a:chExt cx="0" cy="0"/>
        </a:xfrm>
      </p:grpSpPr>
      <p:sp>
        <p:nvSpPr>
          <p:cNvPr id="497" name="Google Shape;497;g12b3d9ae34e_0_1625"/>
          <p:cNvSpPr txBox="1">
            <a:spLocks noGrp="1"/>
          </p:cNvSpPr>
          <p:nvPr>
            <p:ph type="title"/>
          </p:nvPr>
        </p:nvSpPr>
        <p:spPr>
          <a:xfrm>
            <a:off x="2509117" y="111581"/>
            <a:ext cx="9536700" cy="1013400"/>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98" name="Google Shape;498;g12b3d9ae34e_0_1625"/>
          <p:cNvPicPr preferRelativeResize="0"/>
          <p:nvPr/>
        </p:nvPicPr>
        <p:blipFill rotWithShape="1">
          <a:blip r:embed="rId2">
            <a:alphaModFix/>
          </a:blip>
          <a:srcRect/>
          <a:stretch/>
        </p:blipFill>
        <p:spPr>
          <a:xfrm>
            <a:off x="-120815" y="53563"/>
            <a:ext cx="2629931" cy="980911"/>
          </a:xfrm>
          <a:prstGeom prst="rect">
            <a:avLst/>
          </a:prstGeom>
          <a:noFill/>
          <a:ln>
            <a:noFill/>
          </a:ln>
        </p:spPr>
      </p:pic>
      <p:sp>
        <p:nvSpPr>
          <p:cNvPr id="499" name="Google Shape;499;g12b3d9ae34e_0_1625"/>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matchingName="2_Blank 1">
  <p:cSld name="2_Blank 1">
    <p:bg>
      <p:bgPr>
        <a:solidFill>
          <a:schemeClr val="lt1"/>
        </a:solidFill>
        <a:effectLst/>
      </p:bgPr>
    </p:bg>
    <p:spTree>
      <p:nvGrpSpPr>
        <p:cNvPr id="1" name="Shape 500"/>
        <p:cNvGrpSpPr/>
        <p:nvPr/>
      </p:nvGrpSpPr>
      <p:grpSpPr>
        <a:xfrm>
          <a:off x="0" y="0"/>
          <a:ext cx="0" cy="0"/>
          <a:chOff x="0" y="0"/>
          <a:chExt cx="0" cy="0"/>
        </a:xfrm>
      </p:grpSpPr>
      <p:sp>
        <p:nvSpPr>
          <p:cNvPr id="501" name="Google Shape;501;g12b3d9ae34e_0_1633"/>
          <p:cNvSpPr txBox="1">
            <a:spLocks noGrp="1"/>
          </p:cNvSpPr>
          <p:nvPr>
            <p:ph type="title"/>
          </p:nvPr>
        </p:nvSpPr>
        <p:spPr>
          <a:xfrm>
            <a:off x="0" y="1028295"/>
            <a:ext cx="9536400" cy="10131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02" name="Google Shape;502;g12b3d9ae34e_0_1633" descr="Decorative geometric pattern"/>
          <p:cNvPicPr preferRelativeResize="0"/>
          <p:nvPr/>
        </p:nvPicPr>
        <p:blipFill rotWithShape="1">
          <a:blip r:embed="rId2">
            <a:alphaModFix/>
          </a:blip>
          <a:srcRect/>
          <a:stretch/>
        </p:blipFill>
        <p:spPr>
          <a:xfrm>
            <a:off x="1" y="1"/>
            <a:ext cx="12192001" cy="6494851"/>
          </a:xfrm>
          <a:prstGeom prst="rect">
            <a:avLst/>
          </a:prstGeom>
          <a:noFill/>
          <a:ln>
            <a:noFill/>
          </a:ln>
        </p:spPr>
      </p:pic>
      <p:sp>
        <p:nvSpPr>
          <p:cNvPr id="503" name="Google Shape;503;g12b3d9ae34e_0_1633"/>
          <p:cNvSpPr txBox="1"/>
          <p:nvPr/>
        </p:nvSpPr>
        <p:spPr>
          <a:xfrm>
            <a:off x="0" y="1034505"/>
            <a:ext cx="12192000" cy="949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600"/>
              <a:buFont typeface="Calibri"/>
              <a:buNone/>
            </a:pPr>
            <a:endParaRPr sz="1600" b="1" i="0" u="none" strike="noStrike" cap="none">
              <a:solidFill>
                <a:srgbClr val="FFFFFF"/>
              </a:solidFill>
              <a:latin typeface="Calibri"/>
              <a:ea typeface="Calibri"/>
              <a:cs typeface="Calibri"/>
              <a:sym typeface="Calibri"/>
            </a:endParaRPr>
          </a:p>
        </p:txBody>
      </p:sp>
      <p:pic>
        <p:nvPicPr>
          <p:cNvPr id="504" name="Google Shape;504;g12b3d9ae34e_0_1633" descr="Decorative blue bar"/>
          <p:cNvPicPr preferRelativeResize="0"/>
          <p:nvPr/>
        </p:nvPicPr>
        <p:blipFill rotWithShape="1">
          <a:blip r:embed="rId3">
            <a:alphaModFix/>
          </a:blip>
          <a:srcRect/>
          <a:stretch/>
        </p:blipFill>
        <p:spPr>
          <a:xfrm>
            <a:off x="1" y="6494855"/>
            <a:ext cx="12192001" cy="276279"/>
          </a:xfrm>
          <a:prstGeom prst="rect">
            <a:avLst/>
          </a:prstGeom>
          <a:noFill/>
          <a:ln>
            <a:noFill/>
          </a:ln>
        </p:spPr>
      </p:pic>
      <p:pic>
        <p:nvPicPr>
          <p:cNvPr id="505" name="Google Shape;505;g12b3d9ae34e_0_1633" descr="Oregon Department of Education Logo"/>
          <p:cNvPicPr preferRelativeResize="0"/>
          <p:nvPr/>
        </p:nvPicPr>
        <p:blipFill rotWithShape="1">
          <a:blip r:embed="rId4">
            <a:alphaModFix/>
          </a:blip>
          <a:srcRect/>
          <a:stretch/>
        </p:blipFill>
        <p:spPr>
          <a:xfrm>
            <a:off x="-120815" y="53562"/>
            <a:ext cx="1972448" cy="735684"/>
          </a:xfrm>
          <a:prstGeom prst="rect">
            <a:avLst/>
          </a:prstGeom>
          <a:noFill/>
          <a:ln>
            <a:noFill/>
          </a:ln>
        </p:spPr>
      </p:pic>
      <p:sp>
        <p:nvSpPr>
          <p:cNvPr id="506" name="Google Shape;506;g12b3d9ae34e_0_1633"/>
          <p:cNvSpPr txBox="1">
            <a:spLocks noGrp="1"/>
          </p:cNvSpPr>
          <p:nvPr>
            <p:ph type="sldNum" idx="12"/>
          </p:nvPr>
        </p:nvSpPr>
        <p:spPr>
          <a:xfrm>
            <a:off x="8610600" y="649253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07" name="Google Shape;507;g12b3d9ae34e_0_1633"/>
          <p:cNvSpPr txBox="1">
            <a:spLocks noGrp="1"/>
          </p:cNvSpPr>
          <p:nvPr>
            <p:ph type="subTitle" idx="1"/>
          </p:nvPr>
        </p:nvSpPr>
        <p:spPr>
          <a:xfrm>
            <a:off x="1318788" y="2809827"/>
            <a:ext cx="9144000" cy="1655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matchingName="no pattern_3_Blank">
  <p:cSld name="no pattern_3_Blank">
    <p:bg>
      <p:bgPr>
        <a:solidFill>
          <a:schemeClr val="lt1"/>
        </a:solidFill>
        <a:effectLst/>
      </p:bgPr>
    </p:bg>
    <p:spTree>
      <p:nvGrpSpPr>
        <p:cNvPr id="1" name="Shape 508"/>
        <p:cNvGrpSpPr/>
        <p:nvPr/>
      </p:nvGrpSpPr>
      <p:grpSpPr>
        <a:xfrm>
          <a:off x="0" y="0"/>
          <a:ext cx="0" cy="0"/>
          <a:chOff x="0" y="0"/>
          <a:chExt cx="0" cy="0"/>
        </a:xfrm>
      </p:grpSpPr>
      <p:pic>
        <p:nvPicPr>
          <p:cNvPr id="509" name="Google Shape;509;g12b3d9ae34e_0_1641" descr="Decorative blue bar"/>
          <p:cNvPicPr preferRelativeResize="0"/>
          <p:nvPr/>
        </p:nvPicPr>
        <p:blipFill rotWithShape="1">
          <a:blip r:embed="rId2">
            <a:alphaModFix/>
          </a:blip>
          <a:srcRect/>
          <a:stretch/>
        </p:blipFill>
        <p:spPr>
          <a:xfrm>
            <a:off x="0" y="6494854"/>
            <a:ext cx="12192001" cy="368372"/>
          </a:xfrm>
          <a:prstGeom prst="rect">
            <a:avLst/>
          </a:prstGeom>
          <a:noFill/>
          <a:ln>
            <a:noFill/>
          </a:ln>
        </p:spPr>
      </p:pic>
      <p:sp>
        <p:nvSpPr>
          <p:cNvPr id="510" name="Google Shape;510;g12b3d9ae34e_0_1641"/>
          <p:cNvSpPr txBox="1">
            <a:spLocks noGrp="1"/>
          </p:cNvSpPr>
          <p:nvPr>
            <p:ph type="title"/>
          </p:nvPr>
        </p:nvSpPr>
        <p:spPr>
          <a:xfrm>
            <a:off x="160237" y="138547"/>
            <a:ext cx="11899500" cy="793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Calibri"/>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11" name="Google Shape;511;g12b3d9ae34e_0_1641" descr="Oregon Department of Education Logo"/>
          <p:cNvPicPr preferRelativeResize="0"/>
          <p:nvPr/>
        </p:nvPicPr>
        <p:blipFill rotWithShape="1">
          <a:blip r:embed="rId3">
            <a:alphaModFix/>
          </a:blip>
          <a:srcRect/>
          <a:stretch/>
        </p:blipFill>
        <p:spPr>
          <a:xfrm>
            <a:off x="9562069" y="5594283"/>
            <a:ext cx="2629931" cy="980912"/>
          </a:xfrm>
          <a:prstGeom prst="rect">
            <a:avLst/>
          </a:prstGeom>
          <a:noFill/>
          <a:ln>
            <a:noFill/>
          </a:ln>
        </p:spPr>
      </p:pic>
      <p:sp>
        <p:nvSpPr>
          <p:cNvPr id="512" name="Google Shape;512;g12b3d9ae34e_0_1641"/>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lt1"/>
        </a:solidFill>
        <a:effectLst/>
      </p:bgPr>
    </p:bg>
    <p:spTree>
      <p:nvGrpSpPr>
        <p:cNvPr id="1" name="Shape 513"/>
        <p:cNvGrpSpPr/>
        <p:nvPr/>
      </p:nvGrpSpPr>
      <p:grpSpPr>
        <a:xfrm>
          <a:off x="0" y="0"/>
          <a:ext cx="0" cy="0"/>
          <a:chOff x="0" y="0"/>
          <a:chExt cx="0" cy="0"/>
        </a:xfrm>
      </p:grpSpPr>
      <p:pic>
        <p:nvPicPr>
          <p:cNvPr id="514" name="Google Shape;514;g12b3d9ae34e_0_1646" descr="Decorative geometric pattern"/>
          <p:cNvPicPr preferRelativeResize="0"/>
          <p:nvPr/>
        </p:nvPicPr>
        <p:blipFill rotWithShape="1">
          <a:blip r:embed="rId2">
            <a:alphaModFix/>
          </a:blip>
          <a:srcRect/>
          <a:stretch/>
        </p:blipFill>
        <p:spPr>
          <a:xfrm>
            <a:off x="0" y="1"/>
            <a:ext cx="12192001" cy="6494853"/>
          </a:xfrm>
          <a:prstGeom prst="rect">
            <a:avLst/>
          </a:prstGeom>
          <a:noFill/>
          <a:ln>
            <a:noFill/>
          </a:ln>
        </p:spPr>
      </p:pic>
      <p:pic>
        <p:nvPicPr>
          <p:cNvPr id="515" name="Google Shape;515;g12b3d9ae34e_0_1646" descr="Decorative blue bar"/>
          <p:cNvPicPr preferRelativeResize="0"/>
          <p:nvPr/>
        </p:nvPicPr>
        <p:blipFill rotWithShape="1">
          <a:blip r:embed="rId3">
            <a:alphaModFix/>
          </a:blip>
          <a:srcRect/>
          <a:stretch/>
        </p:blipFill>
        <p:spPr>
          <a:xfrm>
            <a:off x="0" y="6494854"/>
            <a:ext cx="12192001" cy="368372"/>
          </a:xfrm>
          <a:prstGeom prst="rect">
            <a:avLst/>
          </a:prstGeom>
          <a:noFill/>
          <a:ln>
            <a:noFill/>
          </a:ln>
        </p:spPr>
      </p:pic>
      <p:sp>
        <p:nvSpPr>
          <p:cNvPr id="516" name="Google Shape;516;g12b3d9ae34e_0_1646"/>
          <p:cNvSpPr txBox="1">
            <a:spLocks noGrp="1"/>
          </p:cNvSpPr>
          <p:nvPr>
            <p:ph type="title"/>
          </p:nvPr>
        </p:nvSpPr>
        <p:spPr>
          <a:xfrm>
            <a:off x="2509117" y="111581"/>
            <a:ext cx="9536700" cy="1013400"/>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dk1"/>
              </a:buClr>
              <a:buSzPts val="3600"/>
              <a:buFont typeface="Calibri"/>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17" name="Google Shape;517;g12b3d9ae34e_0_1646" descr="Oregon Department of Education Logo"/>
          <p:cNvPicPr preferRelativeResize="0"/>
          <p:nvPr/>
        </p:nvPicPr>
        <p:blipFill rotWithShape="1">
          <a:blip r:embed="rId4">
            <a:alphaModFix/>
          </a:blip>
          <a:srcRect/>
          <a:stretch/>
        </p:blipFill>
        <p:spPr>
          <a:xfrm>
            <a:off x="-120815" y="53562"/>
            <a:ext cx="2629931" cy="980912"/>
          </a:xfrm>
          <a:prstGeom prst="rect">
            <a:avLst/>
          </a:prstGeom>
          <a:noFill/>
          <a:ln>
            <a:noFill/>
          </a:ln>
        </p:spPr>
      </p:pic>
      <p:sp>
        <p:nvSpPr>
          <p:cNvPr id="518" name="Google Shape;518;g12b3d9ae34e_0_1646"/>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Blank 1" type="blank">
  <p:cSld name="BLANK">
    <p:spTree>
      <p:nvGrpSpPr>
        <p:cNvPr id="1" name="Shape 519"/>
        <p:cNvGrpSpPr/>
        <p:nvPr/>
      </p:nvGrpSpPr>
      <p:grpSpPr>
        <a:xfrm>
          <a:off x="0" y="0"/>
          <a:ext cx="0" cy="0"/>
          <a:chOff x="0" y="0"/>
          <a:chExt cx="0" cy="0"/>
        </a:xfrm>
      </p:grpSpPr>
      <p:sp>
        <p:nvSpPr>
          <p:cNvPr id="520" name="Google Shape;520;g12b3d9ae34e_0_165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21" name="Google Shape;521;g12b3d9ae34e_0_165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22" name="Google Shape;522;g12b3d9ae34e_0_165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no pattern_Comparison">
  <p:cSld name="no pattern_Comparison">
    <p:spTree>
      <p:nvGrpSpPr>
        <p:cNvPr id="1" name="Shape 523"/>
        <p:cNvGrpSpPr/>
        <p:nvPr/>
      </p:nvGrpSpPr>
      <p:grpSpPr>
        <a:xfrm>
          <a:off x="0" y="0"/>
          <a:ext cx="0" cy="0"/>
          <a:chOff x="0" y="0"/>
          <a:chExt cx="0" cy="0"/>
        </a:xfrm>
      </p:grpSpPr>
      <p:sp>
        <p:nvSpPr>
          <p:cNvPr id="524" name="Google Shape;524;g12b3d9ae34e_0_2113"/>
          <p:cNvSpPr txBox="1">
            <a:spLocks noGrp="1"/>
          </p:cNvSpPr>
          <p:nvPr>
            <p:ph type="body" idx="1"/>
          </p:nvPr>
        </p:nvSpPr>
        <p:spPr>
          <a:xfrm>
            <a:off x="779432" y="2471440"/>
            <a:ext cx="51579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5" name="Google Shape;525;g12b3d9ae34e_0_2113"/>
          <p:cNvSpPr txBox="1">
            <a:spLocks noGrp="1"/>
          </p:cNvSpPr>
          <p:nvPr>
            <p:ph type="body" idx="2"/>
          </p:nvPr>
        </p:nvSpPr>
        <p:spPr>
          <a:xfrm>
            <a:off x="779432" y="3372934"/>
            <a:ext cx="5157900" cy="2240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6" name="Google Shape;526;g12b3d9ae34e_0_2113"/>
          <p:cNvSpPr txBox="1">
            <a:spLocks noGrp="1"/>
          </p:cNvSpPr>
          <p:nvPr>
            <p:ph type="body" idx="3"/>
          </p:nvPr>
        </p:nvSpPr>
        <p:spPr>
          <a:xfrm>
            <a:off x="6111846" y="2471440"/>
            <a:ext cx="51831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7" name="Google Shape;527;g12b3d9ae34e_0_2113"/>
          <p:cNvSpPr txBox="1">
            <a:spLocks noGrp="1"/>
          </p:cNvSpPr>
          <p:nvPr>
            <p:ph type="body" idx="4"/>
          </p:nvPr>
        </p:nvSpPr>
        <p:spPr>
          <a:xfrm>
            <a:off x="6111846" y="3372934"/>
            <a:ext cx="5183100" cy="2240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8" name="Google Shape;528;g12b3d9ae34e_0_2113"/>
          <p:cNvSpPr txBox="1">
            <a:spLocks noGrp="1"/>
          </p:cNvSpPr>
          <p:nvPr>
            <p:ph type="title"/>
          </p:nvPr>
        </p:nvSpPr>
        <p:spPr>
          <a:xfrm>
            <a:off x="3573100" y="93194"/>
            <a:ext cx="8534400" cy="8574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9" name="Google Shape;529;g12b3d9ae34e_0_2113"/>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57"/>
        <p:cNvGrpSpPr/>
        <p:nvPr/>
      </p:nvGrpSpPr>
      <p:grpSpPr>
        <a:xfrm>
          <a:off x="0" y="0"/>
          <a:ext cx="0" cy="0"/>
          <a:chOff x="0" y="0"/>
          <a:chExt cx="0" cy="0"/>
        </a:xfrm>
      </p:grpSpPr>
      <p:sp>
        <p:nvSpPr>
          <p:cNvPr id="58" name="Google Shape;58;g12b3d9ae34e_0_1176"/>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9" name="Google Shape;59;g12b3d9ae34e_0_1176"/>
          <p:cNvSpPr/>
          <p:nvPr/>
        </p:nvSpPr>
        <p:spPr>
          <a:xfrm>
            <a:off x="206189" y="215153"/>
            <a:ext cx="4730400" cy="6432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 name="Google Shape;60;g12b3d9ae34e_0_1176"/>
          <p:cNvSpPr txBox="1">
            <a:spLocks noGrp="1"/>
          </p:cNvSpPr>
          <p:nvPr>
            <p:ph type="title"/>
          </p:nvPr>
        </p:nvSpPr>
        <p:spPr>
          <a:xfrm>
            <a:off x="717177" y="779645"/>
            <a:ext cx="3931800" cy="2525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1"/>
              </a:buClr>
              <a:buSzPts val="4400"/>
              <a:buFont typeface="Calibri"/>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g12b3d9ae34e_0_1176"/>
          <p:cNvSpPr txBox="1">
            <a:spLocks noGrp="1"/>
          </p:cNvSpPr>
          <p:nvPr>
            <p:ph type="body" idx="1"/>
          </p:nvPr>
        </p:nvSpPr>
        <p:spPr>
          <a:xfrm>
            <a:off x="5183188" y="779647"/>
            <a:ext cx="6172200" cy="50814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g12b3d9ae34e_0_1176"/>
          <p:cNvSpPr>
            <a:spLocks noGrp="1"/>
          </p:cNvSpPr>
          <p:nvPr>
            <p:ph type="pic" idx="2"/>
          </p:nvPr>
        </p:nvSpPr>
        <p:spPr>
          <a:xfrm>
            <a:off x="717177" y="3540125"/>
            <a:ext cx="3931800" cy="2320800"/>
          </a:xfrm>
          <a:prstGeom prst="rect">
            <a:avLst/>
          </a:prstGeom>
          <a:noFill/>
          <a:ln>
            <a:noFill/>
          </a:ln>
        </p:spPr>
      </p:sp>
      <p:sp>
        <p:nvSpPr>
          <p:cNvPr id="63" name="Google Shape;63;g12b3d9ae34e_0_1176"/>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64" name="Google Shape;64;g12b3d9ae34e_0_117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65"/>
        <p:cNvGrpSpPr/>
        <p:nvPr/>
      </p:nvGrpSpPr>
      <p:grpSpPr>
        <a:xfrm>
          <a:off x="0" y="0"/>
          <a:ext cx="0" cy="0"/>
          <a:chOff x="0" y="0"/>
          <a:chExt cx="0" cy="0"/>
        </a:xfrm>
      </p:grpSpPr>
      <p:sp>
        <p:nvSpPr>
          <p:cNvPr id="66" name="Google Shape;66;g12b3d9ae34e_0_1189"/>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g12b3d9ae34e_0_1189"/>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g12b3d9ae34e_0_1189"/>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g12b3d9ae34e_0_1189"/>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70" name="Google Shape;70;g12b3d9ae34e_0_118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image" Target="../media/image1.png"/><Relationship Id="rId5" Type="http://schemas.openxmlformats.org/officeDocument/2006/relationships/slideLayout" Target="../slideLayouts/slideLayout5.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
        <p:cNvGrpSpPr/>
        <p:nvPr/>
      </p:nvGrpSpPr>
      <p:grpSpPr>
        <a:xfrm>
          <a:off x="0" y="0"/>
          <a:ext cx="0" cy="0"/>
          <a:chOff x="0" y="0"/>
          <a:chExt cx="0" cy="0"/>
        </a:xfrm>
      </p:grpSpPr>
      <p:sp>
        <p:nvSpPr>
          <p:cNvPr id="10" name="Google Shape;10;g12b3d9ae34e_0_1147"/>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595959"/>
              </a:solidFill>
              <a:latin typeface="Calibri"/>
              <a:ea typeface="Calibri"/>
              <a:cs typeface="Calibri"/>
              <a:sym typeface="Calibri"/>
            </a:endParaRPr>
          </a:p>
        </p:txBody>
      </p:sp>
      <p:sp>
        <p:nvSpPr>
          <p:cNvPr id="11" name="Google Shape;11;g12b3d9ae34e_0_1147"/>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accent1"/>
              </a:buClr>
              <a:buSzPts val="4400"/>
              <a:buFont typeface="Calibri"/>
              <a:buNone/>
              <a:defRPr sz="44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g12b3d9ae34e_0_1147"/>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g12b3d9ae34e_0_114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4" name="Google Shape;14;g12b3d9ae34e_0_1147" descr="Decorative line break"/>
          <p:cNvPicPr preferRelativeResize="0"/>
          <p:nvPr/>
        </p:nvPicPr>
        <p:blipFill rotWithShape="1">
          <a:blip r:embed="rId79">
            <a:alphaModFix/>
          </a:blip>
          <a:srcRect/>
          <a:stretch/>
        </p:blipFill>
        <p:spPr>
          <a:xfrm>
            <a:off x="804670" y="1558360"/>
            <a:ext cx="1286259" cy="2438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 id="2147483724" r:id="rId76"/>
    <p:sldLayoutId id="2147483725" r:id="rId7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azed.gov/sites/default/files/2017/01/56%20Different%20Examples%20of%20Formative%20Assessment.pdf?id=5887e207aadebe16205a25d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y4y.ed.gov/learn/stea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hyperlink" Target="https://docs.google.com/document/d/1uP8sS74Oxt3eo5nkksQCzGl-osLJ7mjAdqFOcj3uFUE/edit"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hyperlink" Target="https://drive.google.com/drive/folders/12QW83iCnihI3BbdgYIpDVSXlDkRrg8rf?usp=sharin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hyperlink" Target="mailto:raquel.gwynn@state.or.u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hyperlink" Target="mailto:shannon.johnson@ode.oregon.gov" TargetMode="External"/><Relationship Id="rId4" Type="http://schemas.openxmlformats.org/officeDocument/2006/relationships/hyperlink" Target="mailto:sophie.hilton@state.or.u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33"/>
        <p:cNvGrpSpPr/>
        <p:nvPr/>
      </p:nvGrpSpPr>
      <p:grpSpPr>
        <a:xfrm>
          <a:off x="0" y="0"/>
          <a:ext cx="0" cy="0"/>
          <a:chOff x="0" y="0"/>
          <a:chExt cx="0" cy="0"/>
        </a:xfrm>
      </p:grpSpPr>
      <p:sp>
        <p:nvSpPr>
          <p:cNvPr id="534" name="Google Shape;534;g12b3d9ae34e_0_2119"/>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600"/>
              <a:buFont typeface="Calibri"/>
              <a:buNone/>
            </a:pPr>
            <a:r>
              <a:rPr lang="en-US" sz="3900" b="1"/>
              <a:t>SUMMER LEARNING BEST PRACTICE GUIDE</a:t>
            </a:r>
            <a:r>
              <a:rPr lang="en-US" sz="3900" b="1">
                <a:solidFill>
                  <a:schemeClr val="lt2"/>
                </a:solidFill>
              </a:rPr>
              <a:t/>
            </a:r>
            <a:br>
              <a:rPr lang="en-US" sz="3900" b="1">
                <a:solidFill>
                  <a:schemeClr val="lt2"/>
                </a:solidFill>
              </a:rPr>
            </a:br>
            <a:endParaRPr sz="3900" b="1">
              <a:solidFill>
                <a:schemeClr val="lt2"/>
              </a:solidFill>
            </a:endParaRPr>
          </a:p>
        </p:txBody>
      </p:sp>
      <p:sp>
        <p:nvSpPr>
          <p:cNvPr id="535" name="Google Shape;535;g12b3d9ae34e_0_2119"/>
          <p:cNvSpPr txBox="1">
            <a:spLocks noGrp="1"/>
          </p:cNvSpPr>
          <p:nvPr>
            <p:ph type="subTitle" idx="1"/>
          </p:nvPr>
        </p:nvSpPr>
        <p:spPr>
          <a:xfrm>
            <a:off x="1431825" y="3663488"/>
            <a:ext cx="9144000" cy="16557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2400"/>
              <a:buNone/>
            </a:pPr>
            <a:r>
              <a:rPr lang="en-US" sz="2500" b="1" dirty="0">
                <a:highlight>
                  <a:schemeClr val="lt1"/>
                </a:highlight>
              </a:rPr>
              <a:t>Session 6 - Integrating Well Rounded Learning and </a:t>
            </a:r>
            <a:endParaRPr sz="2500" b="1" dirty="0">
              <a:highlight>
                <a:schemeClr val="lt1"/>
              </a:highlight>
            </a:endParaRPr>
          </a:p>
          <a:p>
            <a:pPr marL="0" lvl="0" indent="0" algn="ctr" rtl="0">
              <a:lnSpc>
                <a:spcPct val="100000"/>
              </a:lnSpc>
              <a:spcBef>
                <a:spcPts val="0"/>
              </a:spcBef>
              <a:spcAft>
                <a:spcPts val="0"/>
              </a:spcAft>
              <a:buSzPts val="2400"/>
              <a:buNone/>
            </a:pPr>
            <a:r>
              <a:rPr lang="en-US" sz="2500" b="1">
                <a:highlight>
                  <a:schemeClr val="lt1"/>
                </a:highlight>
              </a:rPr>
              <a:t>Work </a:t>
            </a:r>
            <a:r>
              <a:rPr lang="en-US" sz="2500" b="1" smtClean="0">
                <a:highlight>
                  <a:schemeClr val="lt1"/>
                </a:highlight>
              </a:rPr>
              <a:t>that </a:t>
            </a:r>
            <a:r>
              <a:rPr lang="en-US" sz="2500" b="1">
                <a:highlight>
                  <a:schemeClr val="lt1"/>
                </a:highlight>
              </a:rPr>
              <a:t>Matters</a:t>
            </a:r>
            <a:endParaRPr sz="2000">
              <a:highlight>
                <a:schemeClr val="lt1"/>
              </a:high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g12cef86df3f_0_2426"/>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Font typeface="Calibri"/>
              <a:buNone/>
            </a:pPr>
            <a:r>
              <a:rPr lang="en-US"/>
              <a:t>Hands-On Enriching Learning</a:t>
            </a:r>
            <a:endParaRPr/>
          </a:p>
        </p:txBody>
      </p:sp>
      <p:sp>
        <p:nvSpPr>
          <p:cNvPr id="605" name="Google Shape;605;g12cef86df3f_0_2426"/>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pic>
        <p:nvPicPr>
          <p:cNvPr id="606" name="Google Shape;606;g12cef86df3f_0_2426" descr="Image of children running while holding hands" title="Image of children running while holding hands"/>
          <p:cNvPicPr preferRelativeResize="0"/>
          <p:nvPr/>
        </p:nvPicPr>
        <p:blipFill rotWithShape="1">
          <a:blip r:embed="rId3">
            <a:alphaModFix/>
          </a:blip>
          <a:srcRect/>
          <a:stretch/>
        </p:blipFill>
        <p:spPr>
          <a:xfrm>
            <a:off x="2044600" y="4230625"/>
            <a:ext cx="5516025" cy="1516375"/>
          </a:xfrm>
          <a:prstGeom prst="rect">
            <a:avLst/>
          </a:prstGeom>
          <a:noFill/>
          <a:ln>
            <a:noFill/>
          </a:ln>
        </p:spPr>
      </p:pic>
      <p:sp>
        <p:nvSpPr>
          <p:cNvPr id="607" name="Google Shape;607;g12cef86df3f_0_2426"/>
          <p:cNvSpPr txBox="1">
            <a:spLocks noGrp="1"/>
          </p:cNvSpPr>
          <p:nvPr>
            <p:ph type="body" idx="1"/>
          </p:nvPr>
        </p:nvSpPr>
        <p:spPr>
          <a:xfrm>
            <a:off x="3574875" y="2165125"/>
            <a:ext cx="7342800" cy="20655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SzPts val="1600"/>
              <a:buNone/>
            </a:pPr>
            <a:r>
              <a:rPr lang="en-US" sz="1900" b="1"/>
              <a:t>Academic Enrichment </a:t>
            </a:r>
            <a:r>
              <a:rPr lang="en-US" sz="1900"/>
              <a:t>- Place-based Science, STEM, CTE, Math, Literature aligned to Oregon Standards</a:t>
            </a:r>
            <a:endParaRPr sz="1900"/>
          </a:p>
          <a:p>
            <a:pPr marL="0" lvl="0" indent="0" algn="l" rtl="0">
              <a:lnSpc>
                <a:spcPct val="100000"/>
              </a:lnSpc>
              <a:spcBef>
                <a:spcPts val="0"/>
              </a:spcBef>
              <a:spcAft>
                <a:spcPts val="0"/>
              </a:spcAft>
              <a:buSzPts val="1600"/>
              <a:buNone/>
            </a:pPr>
            <a:endParaRPr sz="1900"/>
          </a:p>
          <a:p>
            <a:pPr marL="0" lvl="0" indent="0" algn="l" rtl="0">
              <a:lnSpc>
                <a:spcPct val="100000"/>
              </a:lnSpc>
              <a:spcBef>
                <a:spcPts val="0"/>
              </a:spcBef>
              <a:spcAft>
                <a:spcPts val="0"/>
              </a:spcAft>
              <a:buSzPts val="1600"/>
              <a:buNone/>
            </a:pPr>
            <a:r>
              <a:rPr lang="en-US" sz="1900"/>
              <a:t>AND</a:t>
            </a:r>
            <a:endParaRPr sz="1900"/>
          </a:p>
          <a:p>
            <a:pPr marL="0" lvl="0" indent="0" algn="l" rtl="0">
              <a:lnSpc>
                <a:spcPct val="100000"/>
              </a:lnSpc>
              <a:spcBef>
                <a:spcPts val="0"/>
              </a:spcBef>
              <a:spcAft>
                <a:spcPts val="0"/>
              </a:spcAft>
              <a:buSzPts val="1600"/>
              <a:buNone/>
            </a:pPr>
            <a:endParaRPr sz="1900"/>
          </a:p>
          <a:p>
            <a:pPr marL="0" lvl="0" indent="0" algn="l" rtl="0">
              <a:lnSpc>
                <a:spcPct val="100000"/>
              </a:lnSpc>
              <a:spcBef>
                <a:spcPts val="0"/>
              </a:spcBef>
              <a:spcAft>
                <a:spcPts val="0"/>
              </a:spcAft>
              <a:buClr>
                <a:schemeClr val="dk1"/>
              </a:buClr>
              <a:buSzPts val="1600"/>
              <a:buFont typeface="Arial"/>
              <a:buNone/>
            </a:pPr>
            <a:r>
              <a:rPr lang="en-US" sz="1900" b="1"/>
              <a:t>Youth Development </a:t>
            </a:r>
            <a:r>
              <a:rPr lang="en-US" sz="1900"/>
              <a:t>- SEL, Dance, Identity Affirming Cultural Programs, Art, Music, Etc.</a:t>
            </a:r>
            <a:endParaRPr sz="2700"/>
          </a:p>
        </p:txBody>
      </p:sp>
      <p:pic>
        <p:nvPicPr>
          <p:cNvPr id="608" name="Google Shape;608;g12cef86df3f_0_2426" descr="Get Outside &#10;Summer learning doesn’t mean sitting behind a desk in a classroom. Learning can and should take place in a variety of community locations and settings. An integral part of all summer programs is increased time, activities, and field trips in outdoor spaces and parks. Using outdoor space in the summer not only supports physical distancing, but can translate into exploration and more fun for young people." title="Get Outside Sticker"/>
          <p:cNvPicPr preferRelativeResize="0"/>
          <p:nvPr/>
        </p:nvPicPr>
        <p:blipFill rotWithShape="1">
          <a:blip r:embed="rId4">
            <a:alphaModFix/>
          </a:blip>
          <a:srcRect/>
          <a:stretch/>
        </p:blipFill>
        <p:spPr>
          <a:xfrm>
            <a:off x="717175" y="2126025"/>
            <a:ext cx="2857699" cy="2605952"/>
          </a:xfrm>
          <a:prstGeom prst="rect">
            <a:avLst/>
          </a:prstGeom>
          <a:noFill/>
          <a:ln>
            <a:noFill/>
          </a:ln>
        </p:spPr>
      </p:pic>
      <p:sp>
        <p:nvSpPr>
          <p:cNvPr id="609" name="Google Shape;609;g12cef86df3f_0_2426" descr="Academics &amp; Enrichment Puzzle Piece that says Academics &amp; Enrichment" title="Academics &amp; Enrichment Puzzle Piece"/>
          <p:cNvSpPr/>
          <p:nvPr/>
        </p:nvSpPr>
        <p:spPr>
          <a:xfrm>
            <a:off x="8024125" y="4296124"/>
            <a:ext cx="2621102" cy="1385374"/>
          </a:xfrm>
          <a:custGeom>
            <a:avLst/>
            <a:gdLst/>
            <a:ahLst/>
            <a:cxnLst/>
            <a:rect l="l" t="t" r="r" b="b"/>
            <a:pathLst>
              <a:path w="2773" h="1976" extrusionOk="0">
                <a:moveTo>
                  <a:pt x="2587" y="729"/>
                </a:moveTo>
                <a:lnTo>
                  <a:pt x="2587" y="729"/>
                </a:lnTo>
                <a:lnTo>
                  <a:pt x="2571" y="731"/>
                </a:lnTo>
                <a:lnTo>
                  <a:pt x="2556" y="734"/>
                </a:lnTo>
                <a:lnTo>
                  <a:pt x="2542" y="737"/>
                </a:lnTo>
                <a:lnTo>
                  <a:pt x="2529" y="743"/>
                </a:lnTo>
                <a:lnTo>
                  <a:pt x="2518" y="749"/>
                </a:lnTo>
                <a:lnTo>
                  <a:pt x="2507" y="755"/>
                </a:lnTo>
                <a:lnTo>
                  <a:pt x="2498" y="762"/>
                </a:lnTo>
                <a:lnTo>
                  <a:pt x="2489" y="770"/>
                </a:lnTo>
                <a:lnTo>
                  <a:pt x="2475" y="784"/>
                </a:lnTo>
                <a:lnTo>
                  <a:pt x="2466" y="798"/>
                </a:lnTo>
                <a:lnTo>
                  <a:pt x="2459" y="810"/>
                </a:lnTo>
                <a:lnTo>
                  <a:pt x="2459" y="810"/>
                </a:lnTo>
                <a:lnTo>
                  <a:pt x="2450" y="825"/>
                </a:lnTo>
                <a:lnTo>
                  <a:pt x="2441" y="835"/>
                </a:lnTo>
                <a:lnTo>
                  <a:pt x="2432" y="844"/>
                </a:lnTo>
                <a:lnTo>
                  <a:pt x="2421" y="849"/>
                </a:lnTo>
                <a:lnTo>
                  <a:pt x="2412" y="850"/>
                </a:lnTo>
                <a:lnTo>
                  <a:pt x="2403" y="850"/>
                </a:lnTo>
                <a:lnTo>
                  <a:pt x="2394" y="846"/>
                </a:lnTo>
                <a:lnTo>
                  <a:pt x="2387" y="838"/>
                </a:lnTo>
                <a:lnTo>
                  <a:pt x="2387" y="838"/>
                </a:lnTo>
                <a:lnTo>
                  <a:pt x="2382" y="831"/>
                </a:lnTo>
                <a:lnTo>
                  <a:pt x="2379" y="822"/>
                </a:lnTo>
                <a:lnTo>
                  <a:pt x="2378" y="810"/>
                </a:lnTo>
                <a:lnTo>
                  <a:pt x="2376" y="798"/>
                </a:lnTo>
                <a:lnTo>
                  <a:pt x="2376" y="547"/>
                </a:lnTo>
                <a:lnTo>
                  <a:pt x="2375" y="547"/>
                </a:lnTo>
                <a:lnTo>
                  <a:pt x="2375" y="0"/>
                </a:lnTo>
                <a:lnTo>
                  <a:pt x="1574" y="0"/>
                </a:lnTo>
                <a:lnTo>
                  <a:pt x="1574" y="0"/>
                </a:lnTo>
                <a:lnTo>
                  <a:pt x="1562" y="1"/>
                </a:lnTo>
                <a:lnTo>
                  <a:pt x="1551" y="3"/>
                </a:lnTo>
                <a:lnTo>
                  <a:pt x="1542" y="6"/>
                </a:lnTo>
                <a:lnTo>
                  <a:pt x="1536" y="9"/>
                </a:lnTo>
                <a:lnTo>
                  <a:pt x="1530" y="13"/>
                </a:lnTo>
                <a:lnTo>
                  <a:pt x="1526" y="18"/>
                </a:lnTo>
                <a:lnTo>
                  <a:pt x="1523" y="24"/>
                </a:lnTo>
                <a:lnTo>
                  <a:pt x="1521" y="30"/>
                </a:lnTo>
                <a:lnTo>
                  <a:pt x="1521" y="37"/>
                </a:lnTo>
                <a:lnTo>
                  <a:pt x="1523" y="43"/>
                </a:lnTo>
                <a:lnTo>
                  <a:pt x="1524" y="50"/>
                </a:lnTo>
                <a:lnTo>
                  <a:pt x="1529" y="56"/>
                </a:lnTo>
                <a:lnTo>
                  <a:pt x="1535" y="64"/>
                </a:lnTo>
                <a:lnTo>
                  <a:pt x="1542" y="70"/>
                </a:lnTo>
                <a:lnTo>
                  <a:pt x="1551" y="76"/>
                </a:lnTo>
                <a:lnTo>
                  <a:pt x="1562" y="82"/>
                </a:lnTo>
                <a:lnTo>
                  <a:pt x="1562" y="82"/>
                </a:lnTo>
                <a:lnTo>
                  <a:pt x="1574" y="89"/>
                </a:lnTo>
                <a:lnTo>
                  <a:pt x="1587" y="98"/>
                </a:lnTo>
                <a:lnTo>
                  <a:pt x="1602" y="112"/>
                </a:lnTo>
                <a:lnTo>
                  <a:pt x="1610" y="121"/>
                </a:lnTo>
                <a:lnTo>
                  <a:pt x="1617" y="130"/>
                </a:lnTo>
                <a:lnTo>
                  <a:pt x="1623" y="140"/>
                </a:lnTo>
                <a:lnTo>
                  <a:pt x="1629" y="152"/>
                </a:lnTo>
                <a:lnTo>
                  <a:pt x="1635" y="166"/>
                </a:lnTo>
                <a:lnTo>
                  <a:pt x="1638" y="179"/>
                </a:lnTo>
                <a:lnTo>
                  <a:pt x="1641" y="194"/>
                </a:lnTo>
                <a:lnTo>
                  <a:pt x="1643" y="210"/>
                </a:lnTo>
                <a:lnTo>
                  <a:pt x="1643" y="210"/>
                </a:lnTo>
                <a:lnTo>
                  <a:pt x="1641" y="230"/>
                </a:lnTo>
                <a:lnTo>
                  <a:pt x="1638" y="248"/>
                </a:lnTo>
                <a:lnTo>
                  <a:pt x="1632" y="266"/>
                </a:lnTo>
                <a:lnTo>
                  <a:pt x="1625" y="282"/>
                </a:lnTo>
                <a:lnTo>
                  <a:pt x="1614" y="299"/>
                </a:lnTo>
                <a:lnTo>
                  <a:pt x="1604" y="314"/>
                </a:lnTo>
                <a:lnTo>
                  <a:pt x="1590" y="329"/>
                </a:lnTo>
                <a:lnTo>
                  <a:pt x="1575" y="340"/>
                </a:lnTo>
                <a:lnTo>
                  <a:pt x="1559" y="352"/>
                </a:lnTo>
                <a:lnTo>
                  <a:pt x="1541" y="363"/>
                </a:lnTo>
                <a:lnTo>
                  <a:pt x="1521" y="373"/>
                </a:lnTo>
                <a:lnTo>
                  <a:pt x="1502" y="381"/>
                </a:lnTo>
                <a:lnTo>
                  <a:pt x="1481" y="387"/>
                </a:lnTo>
                <a:lnTo>
                  <a:pt x="1459" y="391"/>
                </a:lnTo>
                <a:lnTo>
                  <a:pt x="1436" y="394"/>
                </a:lnTo>
                <a:lnTo>
                  <a:pt x="1412" y="396"/>
                </a:lnTo>
                <a:lnTo>
                  <a:pt x="1412" y="396"/>
                </a:lnTo>
                <a:lnTo>
                  <a:pt x="1390" y="394"/>
                </a:lnTo>
                <a:lnTo>
                  <a:pt x="1366" y="391"/>
                </a:lnTo>
                <a:lnTo>
                  <a:pt x="1345" y="387"/>
                </a:lnTo>
                <a:lnTo>
                  <a:pt x="1324" y="381"/>
                </a:lnTo>
                <a:lnTo>
                  <a:pt x="1303" y="373"/>
                </a:lnTo>
                <a:lnTo>
                  <a:pt x="1284" y="363"/>
                </a:lnTo>
                <a:lnTo>
                  <a:pt x="1267" y="352"/>
                </a:lnTo>
                <a:lnTo>
                  <a:pt x="1251" y="340"/>
                </a:lnTo>
                <a:lnTo>
                  <a:pt x="1236" y="329"/>
                </a:lnTo>
                <a:lnTo>
                  <a:pt x="1223" y="314"/>
                </a:lnTo>
                <a:lnTo>
                  <a:pt x="1211" y="299"/>
                </a:lnTo>
                <a:lnTo>
                  <a:pt x="1202" y="282"/>
                </a:lnTo>
                <a:lnTo>
                  <a:pt x="1194" y="266"/>
                </a:lnTo>
                <a:lnTo>
                  <a:pt x="1188" y="248"/>
                </a:lnTo>
                <a:lnTo>
                  <a:pt x="1185" y="230"/>
                </a:lnTo>
                <a:lnTo>
                  <a:pt x="1184" y="210"/>
                </a:lnTo>
                <a:lnTo>
                  <a:pt x="1184" y="210"/>
                </a:lnTo>
                <a:lnTo>
                  <a:pt x="1184" y="194"/>
                </a:lnTo>
                <a:lnTo>
                  <a:pt x="1187" y="179"/>
                </a:lnTo>
                <a:lnTo>
                  <a:pt x="1191" y="166"/>
                </a:lnTo>
                <a:lnTo>
                  <a:pt x="1196" y="152"/>
                </a:lnTo>
                <a:lnTo>
                  <a:pt x="1202" y="140"/>
                </a:lnTo>
                <a:lnTo>
                  <a:pt x="1209" y="130"/>
                </a:lnTo>
                <a:lnTo>
                  <a:pt x="1217" y="121"/>
                </a:lnTo>
                <a:lnTo>
                  <a:pt x="1224" y="112"/>
                </a:lnTo>
                <a:lnTo>
                  <a:pt x="1239" y="98"/>
                </a:lnTo>
                <a:lnTo>
                  <a:pt x="1251" y="89"/>
                </a:lnTo>
                <a:lnTo>
                  <a:pt x="1264" y="82"/>
                </a:lnTo>
                <a:lnTo>
                  <a:pt x="1264" y="82"/>
                </a:lnTo>
                <a:lnTo>
                  <a:pt x="1275" y="76"/>
                </a:lnTo>
                <a:lnTo>
                  <a:pt x="1282" y="70"/>
                </a:lnTo>
                <a:lnTo>
                  <a:pt x="1290" y="64"/>
                </a:lnTo>
                <a:lnTo>
                  <a:pt x="1296" y="56"/>
                </a:lnTo>
                <a:lnTo>
                  <a:pt x="1300" y="50"/>
                </a:lnTo>
                <a:lnTo>
                  <a:pt x="1303" y="43"/>
                </a:lnTo>
                <a:lnTo>
                  <a:pt x="1305" y="37"/>
                </a:lnTo>
                <a:lnTo>
                  <a:pt x="1305" y="30"/>
                </a:lnTo>
                <a:lnTo>
                  <a:pt x="1303" y="24"/>
                </a:lnTo>
                <a:lnTo>
                  <a:pt x="1300" y="18"/>
                </a:lnTo>
                <a:lnTo>
                  <a:pt x="1296" y="13"/>
                </a:lnTo>
                <a:lnTo>
                  <a:pt x="1290" y="9"/>
                </a:lnTo>
                <a:lnTo>
                  <a:pt x="1282" y="6"/>
                </a:lnTo>
                <a:lnTo>
                  <a:pt x="1273" y="3"/>
                </a:lnTo>
                <a:lnTo>
                  <a:pt x="1263" y="1"/>
                </a:lnTo>
                <a:lnTo>
                  <a:pt x="1252" y="0"/>
                </a:lnTo>
                <a:lnTo>
                  <a:pt x="396" y="0"/>
                </a:lnTo>
                <a:lnTo>
                  <a:pt x="396" y="454"/>
                </a:lnTo>
                <a:lnTo>
                  <a:pt x="394" y="454"/>
                </a:lnTo>
                <a:lnTo>
                  <a:pt x="394" y="856"/>
                </a:lnTo>
                <a:lnTo>
                  <a:pt x="394" y="856"/>
                </a:lnTo>
                <a:lnTo>
                  <a:pt x="394" y="868"/>
                </a:lnTo>
                <a:lnTo>
                  <a:pt x="391" y="880"/>
                </a:lnTo>
                <a:lnTo>
                  <a:pt x="388" y="889"/>
                </a:lnTo>
                <a:lnTo>
                  <a:pt x="384" y="897"/>
                </a:lnTo>
                <a:lnTo>
                  <a:pt x="384" y="897"/>
                </a:lnTo>
                <a:lnTo>
                  <a:pt x="378" y="904"/>
                </a:lnTo>
                <a:lnTo>
                  <a:pt x="369" y="909"/>
                </a:lnTo>
                <a:lnTo>
                  <a:pt x="360" y="909"/>
                </a:lnTo>
                <a:lnTo>
                  <a:pt x="350" y="907"/>
                </a:lnTo>
                <a:lnTo>
                  <a:pt x="341" y="903"/>
                </a:lnTo>
                <a:lnTo>
                  <a:pt x="330" y="894"/>
                </a:lnTo>
                <a:lnTo>
                  <a:pt x="321" y="883"/>
                </a:lnTo>
                <a:lnTo>
                  <a:pt x="314" y="868"/>
                </a:lnTo>
                <a:lnTo>
                  <a:pt x="314" y="868"/>
                </a:lnTo>
                <a:lnTo>
                  <a:pt x="306" y="855"/>
                </a:lnTo>
                <a:lnTo>
                  <a:pt x="296" y="843"/>
                </a:lnTo>
                <a:lnTo>
                  <a:pt x="282" y="828"/>
                </a:lnTo>
                <a:lnTo>
                  <a:pt x="273" y="820"/>
                </a:lnTo>
                <a:lnTo>
                  <a:pt x="264" y="813"/>
                </a:lnTo>
                <a:lnTo>
                  <a:pt x="254" y="807"/>
                </a:lnTo>
                <a:lnTo>
                  <a:pt x="242" y="801"/>
                </a:lnTo>
                <a:lnTo>
                  <a:pt x="230" y="795"/>
                </a:lnTo>
                <a:lnTo>
                  <a:pt x="215" y="790"/>
                </a:lnTo>
                <a:lnTo>
                  <a:pt x="200" y="789"/>
                </a:lnTo>
                <a:lnTo>
                  <a:pt x="184" y="787"/>
                </a:lnTo>
                <a:lnTo>
                  <a:pt x="184" y="787"/>
                </a:lnTo>
                <a:lnTo>
                  <a:pt x="166" y="789"/>
                </a:lnTo>
                <a:lnTo>
                  <a:pt x="146" y="792"/>
                </a:lnTo>
                <a:lnTo>
                  <a:pt x="128" y="798"/>
                </a:lnTo>
                <a:lnTo>
                  <a:pt x="112" y="805"/>
                </a:lnTo>
                <a:lnTo>
                  <a:pt x="95" y="816"/>
                </a:lnTo>
                <a:lnTo>
                  <a:pt x="81" y="826"/>
                </a:lnTo>
                <a:lnTo>
                  <a:pt x="67" y="840"/>
                </a:lnTo>
                <a:lnTo>
                  <a:pt x="54" y="855"/>
                </a:lnTo>
                <a:lnTo>
                  <a:pt x="42" y="871"/>
                </a:lnTo>
                <a:lnTo>
                  <a:pt x="31" y="889"/>
                </a:lnTo>
                <a:lnTo>
                  <a:pt x="22" y="907"/>
                </a:lnTo>
                <a:lnTo>
                  <a:pt x="15" y="928"/>
                </a:lnTo>
                <a:lnTo>
                  <a:pt x="7" y="949"/>
                </a:lnTo>
                <a:lnTo>
                  <a:pt x="3" y="971"/>
                </a:lnTo>
                <a:lnTo>
                  <a:pt x="1" y="994"/>
                </a:lnTo>
                <a:lnTo>
                  <a:pt x="0" y="1018"/>
                </a:lnTo>
                <a:lnTo>
                  <a:pt x="0" y="1018"/>
                </a:lnTo>
                <a:lnTo>
                  <a:pt x="1" y="1040"/>
                </a:lnTo>
                <a:lnTo>
                  <a:pt x="3" y="1064"/>
                </a:lnTo>
                <a:lnTo>
                  <a:pt x="7" y="1085"/>
                </a:lnTo>
                <a:lnTo>
                  <a:pt x="15" y="1106"/>
                </a:lnTo>
                <a:lnTo>
                  <a:pt x="22" y="1127"/>
                </a:lnTo>
                <a:lnTo>
                  <a:pt x="31" y="1145"/>
                </a:lnTo>
                <a:lnTo>
                  <a:pt x="42" y="1163"/>
                </a:lnTo>
                <a:lnTo>
                  <a:pt x="54" y="1179"/>
                </a:lnTo>
                <a:lnTo>
                  <a:pt x="67" y="1194"/>
                </a:lnTo>
                <a:lnTo>
                  <a:pt x="81" y="1208"/>
                </a:lnTo>
                <a:lnTo>
                  <a:pt x="95" y="1219"/>
                </a:lnTo>
                <a:lnTo>
                  <a:pt x="112" y="1228"/>
                </a:lnTo>
                <a:lnTo>
                  <a:pt x="128" y="1236"/>
                </a:lnTo>
                <a:lnTo>
                  <a:pt x="146" y="1242"/>
                </a:lnTo>
                <a:lnTo>
                  <a:pt x="166" y="1245"/>
                </a:lnTo>
                <a:lnTo>
                  <a:pt x="184" y="1246"/>
                </a:lnTo>
                <a:lnTo>
                  <a:pt x="184" y="1246"/>
                </a:lnTo>
                <a:lnTo>
                  <a:pt x="200" y="1245"/>
                </a:lnTo>
                <a:lnTo>
                  <a:pt x="215" y="1243"/>
                </a:lnTo>
                <a:lnTo>
                  <a:pt x="230" y="1239"/>
                </a:lnTo>
                <a:lnTo>
                  <a:pt x="242" y="1234"/>
                </a:lnTo>
                <a:lnTo>
                  <a:pt x="254" y="1228"/>
                </a:lnTo>
                <a:lnTo>
                  <a:pt x="264" y="1221"/>
                </a:lnTo>
                <a:lnTo>
                  <a:pt x="273" y="1213"/>
                </a:lnTo>
                <a:lnTo>
                  <a:pt x="282" y="1206"/>
                </a:lnTo>
                <a:lnTo>
                  <a:pt x="296" y="1191"/>
                </a:lnTo>
                <a:lnTo>
                  <a:pt x="306" y="1179"/>
                </a:lnTo>
                <a:lnTo>
                  <a:pt x="314" y="1166"/>
                </a:lnTo>
                <a:lnTo>
                  <a:pt x="314" y="1166"/>
                </a:lnTo>
                <a:lnTo>
                  <a:pt x="321" y="1152"/>
                </a:lnTo>
                <a:lnTo>
                  <a:pt x="330" y="1140"/>
                </a:lnTo>
                <a:lnTo>
                  <a:pt x="341" y="1131"/>
                </a:lnTo>
                <a:lnTo>
                  <a:pt x="350" y="1127"/>
                </a:lnTo>
                <a:lnTo>
                  <a:pt x="360" y="1125"/>
                </a:lnTo>
                <a:lnTo>
                  <a:pt x="369" y="1127"/>
                </a:lnTo>
                <a:lnTo>
                  <a:pt x="378" y="1130"/>
                </a:lnTo>
                <a:lnTo>
                  <a:pt x="384" y="1137"/>
                </a:lnTo>
                <a:lnTo>
                  <a:pt x="384" y="1137"/>
                </a:lnTo>
                <a:lnTo>
                  <a:pt x="388" y="1145"/>
                </a:lnTo>
                <a:lnTo>
                  <a:pt x="391" y="1154"/>
                </a:lnTo>
                <a:lnTo>
                  <a:pt x="394" y="1166"/>
                </a:lnTo>
                <a:lnTo>
                  <a:pt x="394" y="1178"/>
                </a:lnTo>
                <a:lnTo>
                  <a:pt x="394" y="1429"/>
                </a:lnTo>
                <a:lnTo>
                  <a:pt x="396" y="1429"/>
                </a:lnTo>
                <a:lnTo>
                  <a:pt x="396" y="1976"/>
                </a:lnTo>
                <a:lnTo>
                  <a:pt x="1199" y="1976"/>
                </a:lnTo>
                <a:lnTo>
                  <a:pt x="1199" y="1976"/>
                </a:lnTo>
                <a:lnTo>
                  <a:pt x="1209" y="1976"/>
                </a:lnTo>
                <a:lnTo>
                  <a:pt x="1220" y="1973"/>
                </a:lnTo>
                <a:lnTo>
                  <a:pt x="1229" y="1971"/>
                </a:lnTo>
                <a:lnTo>
                  <a:pt x="1236" y="1967"/>
                </a:lnTo>
                <a:lnTo>
                  <a:pt x="1242" y="1962"/>
                </a:lnTo>
                <a:lnTo>
                  <a:pt x="1246" y="1958"/>
                </a:lnTo>
                <a:lnTo>
                  <a:pt x="1249" y="1952"/>
                </a:lnTo>
                <a:lnTo>
                  <a:pt x="1251" y="1946"/>
                </a:lnTo>
                <a:lnTo>
                  <a:pt x="1251" y="1940"/>
                </a:lnTo>
                <a:lnTo>
                  <a:pt x="1249" y="1933"/>
                </a:lnTo>
                <a:lnTo>
                  <a:pt x="1246" y="1927"/>
                </a:lnTo>
                <a:lnTo>
                  <a:pt x="1242" y="1919"/>
                </a:lnTo>
                <a:lnTo>
                  <a:pt x="1236" y="1913"/>
                </a:lnTo>
                <a:lnTo>
                  <a:pt x="1229" y="1906"/>
                </a:lnTo>
                <a:lnTo>
                  <a:pt x="1220" y="1900"/>
                </a:lnTo>
                <a:lnTo>
                  <a:pt x="1211" y="1894"/>
                </a:lnTo>
                <a:lnTo>
                  <a:pt x="1211" y="1894"/>
                </a:lnTo>
                <a:lnTo>
                  <a:pt x="1197" y="1886"/>
                </a:lnTo>
                <a:lnTo>
                  <a:pt x="1185" y="1877"/>
                </a:lnTo>
                <a:lnTo>
                  <a:pt x="1170" y="1864"/>
                </a:lnTo>
                <a:lnTo>
                  <a:pt x="1163" y="1855"/>
                </a:lnTo>
                <a:lnTo>
                  <a:pt x="1155" y="1846"/>
                </a:lnTo>
                <a:lnTo>
                  <a:pt x="1148" y="1835"/>
                </a:lnTo>
                <a:lnTo>
                  <a:pt x="1142" y="1823"/>
                </a:lnTo>
                <a:lnTo>
                  <a:pt x="1137" y="1810"/>
                </a:lnTo>
                <a:lnTo>
                  <a:pt x="1133" y="1796"/>
                </a:lnTo>
                <a:lnTo>
                  <a:pt x="1130" y="1782"/>
                </a:lnTo>
                <a:lnTo>
                  <a:pt x="1130" y="1765"/>
                </a:lnTo>
                <a:lnTo>
                  <a:pt x="1130" y="1765"/>
                </a:lnTo>
                <a:lnTo>
                  <a:pt x="1131" y="1746"/>
                </a:lnTo>
                <a:lnTo>
                  <a:pt x="1134" y="1728"/>
                </a:lnTo>
                <a:lnTo>
                  <a:pt x="1140" y="1710"/>
                </a:lnTo>
                <a:lnTo>
                  <a:pt x="1148" y="1693"/>
                </a:lnTo>
                <a:lnTo>
                  <a:pt x="1157" y="1677"/>
                </a:lnTo>
                <a:lnTo>
                  <a:pt x="1169" y="1662"/>
                </a:lnTo>
                <a:lnTo>
                  <a:pt x="1182" y="1648"/>
                </a:lnTo>
                <a:lnTo>
                  <a:pt x="1197" y="1635"/>
                </a:lnTo>
                <a:lnTo>
                  <a:pt x="1214" y="1623"/>
                </a:lnTo>
                <a:lnTo>
                  <a:pt x="1230" y="1613"/>
                </a:lnTo>
                <a:lnTo>
                  <a:pt x="1249" y="1604"/>
                </a:lnTo>
                <a:lnTo>
                  <a:pt x="1269" y="1595"/>
                </a:lnTo>
                <a:lnTo>
                  <a:pt x="1291" y="1589"/>
                </a:lnTo>
                <a:lnTo>
                  <a:pt x="1312" y="1584"/>
                </a:lnTo>
                <a:lnTo>
                  <a:pt x="1336" y="1581"/>
                </a:lnTo>
                <a:lnTo>
                  <a:pt x="1359" y="1581"/>
                </a:lnTo>
                <a:lnTo>
                  <a:pt x="1359" y="1581"/>
                </a:lnTo>
                <a:lnTo>
                  <a:pt x="1382" y="1581"/>
                </a:lnTo>
                <a:lnTo>
                  <a:pt x="1405" y="1584"/>
                </a:lnTo>
                <a:lnTo>
                  <a:pt x="1427" y="1589"/>
                </a:lnTo>
                <a:lnTo>
                  <a:pt x="1448" y="1595"/>
                </a:lnTo>
                <a:lnTo>
                  <a:pt x="1468" y="1604"/>
                </a:lnTo>
                <a:lnTo>
                  <a:pt x="1487" y="1613"/>
                </a:lnTo>
                <a:lnTo>
                  <a:pt x="1505" y="1623"/>
                </a:lnTo>
                <a:lnTo>
                  <a:pt x="1521" y="1635"/>
                </a:lnTo>
                <a:lnTo>
                  <a:pt x="1536" y="1648"/>
                </a:lnTo>
                <a:lnTo>
                  <a:pt x="1548" y="1662"/>
                </a:lnTo>
                <a:lnTo>
                  <a:pt x="1560" y="1677"/>
                </a:lnTo>
                <a:lnTo>
                  <a:pt x="1571" y="1693"/>
                </a:lnTo>
                <a:lnTo>
                  <a:pt x="1578" y="1710"/>
                </a:lnTo>
                <a:lnTo>
                  <a:pt x="1584" y="1728"/>
                </a:lnTo>
                <a:lnTo>
                  <a:pt x="1587" y="1746"/>
                </a:lnTo>
                <a:lnTo>
                  <a:pt x="1589" y="1765"/>
                </a:lnTo>
                <a:lnTo>
                  <a:pt x="1589" y="1765"/>
                </a:lnTo>
                <a:lnTo>
                  <a:pt x="1587" y="1782"/>
                </a:lnTo>
                <a:lnTo>
                  <a:pt x="1584" y="1796"/>
                </a:lnTo>
                <a:lnTo>
                  <a:pt x="1581" y="1810"/>
                </a:lnTo>
                <a:lnTo>
                  <a:pt x="1575" y="1823"/>
                </a:lnTo>
                <a:lnTo>
                  <a:pt x="1569" y="1835"/>
                </a:lnTo>
                <a:lnTo>
                  <a:pt x="1563" y="1846"/>
                </a:lnTo>
                <a:lnTo>
                  <a:pt x="1556" y="1855"/>
                </a:lnTo>
                <a:lnTo>
                  <a:pt x="1548" y="1864"/>
                </a:lnTo>
                <a:lnTo>
                  <a:pt x="1533" y="1877"/>
                </a:lnTo>
                <a:lnTo>
                  <a:pt x="1520" y="1886"/>
                </a:lnTo>
                <a:lnTo>
                  <a:pt x="1508" y="1894"/>
                </a:lnTo>
                <a:lnTo>
                  <a:pt x="1508" y="1894"/>
                </a:lnTo>
                <a:lnTo>
                  <a:pt x="1498" y="1900"/>
                </a:lnTo>
                <a:lnTo>
                  <a:pt x="1489" y="1906"/>
                </a:lnTo>
                <a:lnTo>
                  <a:pt x="1481" y="1913"/>
                </a:lnTo>
                <a:lnTo>
                  <a:pt x="1475" y="1919"/>
                </a:lnTo>
                <a:lnTo>
                  <a:pt x="1471" y="1927"/>
                </a:lnTo>
                <a:lnTo>
                  <a:pt x="1468" y="1933"/>
                </a:lnTo>
                <a:lnTo>
                  <a:pt x="1468" y="1940"/>
                </a:lnTo>
                <a:lnTo>
                  <a:pt x="1468" y="1946"/>
                </a:lnTo>
                <a:lnTo>
                  <a:pt x="1469" y="1952"/>
                </a:lnTo>
                <a:lnTo>
                  <a:pt x="1472" y="1958"/>
                </a:lnTo>
                <a:lnTo>
                  <a:pt x="1477" y="1962"/>
                </a:lnTo>
                <a:lnTo>
                  <a:pt x="1483" y="1967"/>
                </a:lnTo>
                <a:lnTo>
                  <a:pt x="1489" y="1971"/>
                </a:lnTo>
                <a:lnTo>
                  <a:pt x="1498" y="1973"/>
                </a:lnTo>
                <a:lnTo>
                  <a:pt x="1508" y="1976"/>
                </a:lnTo>
                <a:lnTo>
                  <a:pt x="1520" y="1976"/>
                </a:lnTo>
                <a:lnTo>
                  <a:pt x="2375" y="1976"/>
                </a:lnTo>
                <a:lnTo>
                  <a:pt x="2375" y="1521"/>
                </a:lnTo>
                <a:lnTo>
                  <a:pt x="2376" y="1521"/>
                </a:lnTo>
                <a:lnTo>
                  <a:pt x="2376" y="1119"/>
                </a:lnTo>
                <a:lnTo>
                  <a:pt x="2376" y="1119"/>
                </a:lnTo>
                <a:lnTo>
                  <a:pt x="2378" y="1107"/>
                </a:lnTo>
                <a:lnTo>
                  <a:pt x="2379" y="1097"/>
                </a:lnTo>
                <a:lnTo>
                  <a:pt x="2382" y="1086"/>
                </a:lnTo>
                <a:lnTo>
                  <a:pt x="2387" y="1079"/>
                </a:lnTo>
                <a:lnTo>
                  <a:pt x="2387" y="1079"/>
                </a:lnTo>
                <a:lnTo>
                  <a:pt x="2394" y="1073"/>
                </a:lnTo>
                <a:lnTo>
                  <a:pt x="2403" y="1068"/>
                </a:lnTo>
                <a:lnTo>
                  <a:pt x="2412" y="1067"/>
                </a:lnTo>
                <a:lnTo>
                  <a:pt x="2421" y="1068"/>
                </a:lnTo>
                <a:lnTo>
                  <a:pt x="2432" y="1074"/>
                </a:lnTo>
                <a:lnTo>
                  <a:pt x="2441" y="1082"/>
                </a:lnTo>
                <a:lnTo>
                  <a:pt x="2450" y="1094"/>
                </a:lnTo>
                <a:lnTo>
                  <a:pt x="2459" y="1107"/>
                </a:lnTo>
                <a:lnTo>
                  <a:pt x="2459" y="1107"/>
                </a:lnTo>
                <a:lnTo>
                  <a:pt x="2466" y="1121"/>
                </a:lnTo>
                <a:lnTo>
                  <a:pt x="2475" y="1133"/>
                </a:lnTo>
                <a:lnTo>
                  <a:pt x="2489" y="1148"/>
                </a:lnTo>
                <a:lnTo>
                  <a:pt x="2498" y="1155"/>
                </a:lnTo>
                <a:lnTo>
                  <a:pt x="2507" y="1163"/>
                </a:lnTo>
                <a:lnTo>
                  <a:pt x="2518" y="1170"/>
                </a:lnTo>
                <a:lnTo>
                  <a:pt x="2529" y="1176"/>
                </a:lnTo>
                <a:lnTo>
                  <a:pt x="2542" y="1181"/>
                </a:lnTo>
                <a:lnTo>
                  <a:pt x="2556" y="1185"/>
                </a:lnTo>
                <a:lnTo>
                  <a:pt x="2571" y="1188"/>
                </a:lnTo>
                <a:lnTo>
                  <a:pt x="2587" y="1188"/>
                </a:lnTo>
                <a:lnTo>
                  <a:pt x="2587" y="1188"/>
                </a:lnTo>
                <a:lnTo>
                  <a:pt x="2607" y="1187"/>
                </a:lnTo>
                <a:lnTo>
                  <a:pt x="2625" y="1184"/>
                </a:lnTo>
                <a:lnTo>
                  <a:pt x="2643" y="1178"/>
                </a:lnTo>
                <a:lnTo>
                  <a:pt x="2659" y="1170"/>
                </a:lnTo>
                <a:lnTo>
                  <a:pt x="2675" y="1161"/>
                </a:lnTo>
                <a:lnTo>
                  <a:pt x="2690" y="1149"/>
                </a:lnTo>
                <a:lnTo>
                  <a:pt x="2705" y="1136"/>
                </a:lnTo>
                <a:lnTo>
                  <a:pt x="2719" y="1121"/>
                </a:lnTo>
                <a:lnTo>
                  <a:pt x="2729" y="1104"/>
                </a:lnTo>
                <a:lnTo>
                  <a:pt x="2741" y="1088"/>
                </a:lnTo>
                <a:lnTo>
                  <a:pt x="2750" y="1068"/>
                </a:lnTo>
                <a:lnTo>
                  <a:pt x="2758" y="1048"/>
                </a:lnTo>
                <a:lnTo>
                  <a:pt x="2764" y="1027"/>
                </a:lnTo>
                <a:lnTo>
                  <a:pt x="2768" y="1006"/>
                </a:lnTo>
                <a:lnTo>
                  <a:pt x="2771" y="982"/>
                </a:lnTo>
                <a:lnTo>
                  <a:pt x="2773" y="959"/>
                </a:lnTo>
                <a:lnTo>
                  <a:pt x="2773" y="959"/>
                </a:lnTo>
                <a:lnTo>
                  <a:pt x="2771" y="935"/>
                </a:lnTo>
                <a:lnTo>
                  <a:pt x="2768" y="913"/>
                </a:lnTo>
                <a:lnTo>
                  <a:pt x="2764" y="891"/>
                </a:lnTo>
                <a:lnTo>
                  <a:pt x="2758" y="870"/>
                </a:lnTo>
                <a:lnTo>
                  <a:pt x="2750" y="850"/>
                </a:lnTo>
                <a:lnTo>
                  <a:pt x="2741" y="831"/>
                </a:lnTo>
                <a:lnTo>
                  <a:pt x="2729" y="813"/>
                </a:lnTo>
                <a:lnTo>
                  <a:pt x="2719" y="796"/>
                </a:lnTo>
                <a:lnTo>
                  <a:pt x="2705" y="781"/>
                </a:lnTo>
                <a:lnTo>
                  <a:pt x="2690" y="768"/>
                </a:lnTo>
                <a:lnTo>
                  <a:pt x="2675" y="758"/>
                </a:lnTo>
                <a:lnTo>
                  <a:pt x="2659" y="747"/>
                </a:lnTo>
                <a:lnTo>
                  <a:pt x="2643" y="740"/>
                </a:lnTo>
                <a:lnTo>
                  <a:pt x="2625" y="734"/>
                </a:lnTo>
                <a:lnTo>
                  <a:pt x="2607" y="731"/>
                </a:lnTo>
                <a:lnTo>
                  <a:pt x="2587" y="729"/>
                </a:lnTo>
                <a:lnTo>
                  <a:pt x="2587" y="729"/>
                </a:ln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Academics </a:t>
            </a:r>
            <a:endParaRPr sz="18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&amp; </a:t>
            </a:r>
            <a:endParaRPr sz="18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Enrichment</a:t>
            </a:r>
            <a:endParaRPr sz="1800" b="1" i="0" u="none" strike="noStrike" cap="non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g12cef86df3f_0_60"/>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a:t>Well-Rounded Education in Oregon</a:t>
            </a:r>
            <a:endParaRPr/>
          </a:p>
        </p:txBody>
      </p:sp>
      <p:sp>
        <p:nvSpPr>
          <p:cNvPr id="616" name="Google Shape;616;g12cef86df3f_0_60"/>
          <p:cNvSpPr txBox="1"/>
          <p:nvPr/>
        </p:nvSpPr>
        <p:spPr>
          <a:xfrm>
            <a:off x="717175" y="1718688"/>
            <a:ext cx="9598500" cy="985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1" i="0" u="none" strike="noStrike" cap="none">
                <a:solidFill>
                  <a:srgbClr val="000000"/>
                </a:solidFill>
                <a:latin typeface="Calibri"/>
                <a:ea typeface="Calibri"/>
                <a:cs typeface="Calibri"/>
                <a:sym typeface="Calibri"/>
              </a:rPr>
              <a:t>In the Chat: What comes to mind when you think about “well-rounded learning” and “work that matters”?</a:t>
            </a:r>
            <a:endParaRPr sz="2600" b="1" i="0" u="none" strike="noStrike" cap="none">
              <a:solidFill>
                <a:srgbClr val="000000"/>
              </a:solidFill>
              <a:latin typeface="Calibri"/>
              <a:ea typeface="Calibri"/>
              <a:cs typeface="Calibri"/>
              <a:sym typeface="Calibri"/>
            </a:endParaRPr>
          </a:p>
        </p:txBody>
      </p:sp>
      <p:sp>
        <p:nvSpPr>
          <p:cNvPr id="617" name="Google Shape;617;g12cef86df3f_0_60"/>
          <p:cNvSpPr txBox="1"/>
          <p:nvPr/>
        </p:nvSpPr>
        <p:spPr>
          <a:xfrm>
            <a:off x="717175" y="3061575"/>
            <a:ext cx="11218500" cy="31263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US" sz="2200" b="0" i="0" u="none" strike="noStrike" cap="none">
                <a:solidFill>
                  <a:schemeClr val="dk1"/>
                </a:solidFill>
                <a:latin typeface="Calibri"/>
                <a:ea typeface="Calibri"/>
                <a:cs typeface="Calibri"/>
                <a:sym typeface="Calibri"/>
              </a:rPr>
              <a:t>Well-rounded education: </a:t>
            </a:r>
            <a:endParaRPr sz="2200" b="0" i="0" u="none" strike="noStrike" cap="none">
              <a:solidFill>
                <a:schemeClr val="dk1"/>
              </a:solidFill>
              <a:latin typeface="Calibri"/>
              <a:ea typeface="Calibri"/>
              <a:cs typeface="Calibri"/>
              <a:sym typeface="Calibri"/>
            </a:endParaRPr>
          </a:p>
          <a:p>
            <a:pPr marL="457200" marR="0" lvl="0" indent="-342900" algn="l" rtl="0">
              <a:lnSpc>
                <a:spcPct val="115000"/>
              </a:lnSpc>
              <a:spcBef>
                <a:spcPts val="0"/>
              </a:spcBef>
              <a:spcAft>
                <a:spcPts val="0"/>
              </a:spcAft>
              <a:buClr>
                <a:schemeClr val="dk1"/>
              </a:buClr>
              <a:buSzPts val="1800"/>
              <a:buFont typeface="Calibri"/>
              <a:buChar char="●"/>
            </a:pPr>
            <a:r>
              <a:rPr lang="en-US" sz="2200" b="0" i="0" u="none" strike="noStrike" cap="none">
                <a:solidFill>
                  <a:schemeClr val="dk1"/>
                </a:solidFill>
                <a:latin typeface="Calibri"/>
                <a:ea typeface="Calibri"/>
                <a:cs typeface="Calibri"/>
                <a:sym typeface="Calibri"/>
              </a:rPr>
              <a:t>Moves </a:t>
            </a:r>
            <a:r>
              <a:rPr lang="en-US" sz="2200" b="1" i="0" u="none" strike="noStrike" cap="none">
                <a:solidFill>
                  <a:schemeClr val="dk1"/>
                </a:solidFill>
                <a:latin typeface="Calibri"/>
                <a:ea typeface="Calibri"/>
                <a:cs typeface="Calibri"/>
                <a:sym typeface="Calibri"/>
              </a:rPr>
              <a:t>beyond the course subjects</a:t>
            </a:r>
            <a:r>
              <a:rPr lang="en-US" sz="2200" b="0" i="0" u="none" strike="noStrike" cap="none">
                <a:solidFill>
                  <a:schemeClr val="dk1"/>
                </a:solidFill>
                <a:latin typeface="Calibri"/>
                <a:ea typeface="Calibri"/>
                <a:cs typeface="Calibri"/>
                <a:sym typeface="Calibri"/>
              </a:rPr>
              <a:t> that students take</a:t>
            </a:r>
            <a:endParaRPr sz="2200" b="0" i="0" u="none" strike="noStrike" cap="none">
              <a:solidFill>
                <a:schemeClr val="dk1"/>
              </a:solidFill>
              <a:latin typeface="Calibri"/>
              <a:ea typeface="Calibri"/>
              <a:cs typeface="Calibri"/>
              <a:sym typeface="Calibri"/>
            </a:endParaRPr>
          </a:p>
          <a:p>
            <a:pPr marL="457200" marR="0" lvl="0" indent="-342900" algn="l" rtl="0">
              <a:lnSpc>
                <a:spcPct val="115000"/>
              </a:lnSpc>
              <a:spcBef>
                <a:spcPts val="0"/>
              </a:spcBef>
              <a:spcAft>
                <a:spcPts val="0"/>
              </a:spcAft>
              <a:buClr>
                <a:schemeClr val="dk1"/>
              </a:buClr>
              <a:buSzPts val="1800"/>
              <a:buFont typeface="Calibri"/>
              <a:buChar char="●"/>
            </a:pPr>
            <a:r>
              <a:rPr lang="en-US" sz="2200" b="0" i="0" u="none" strike="noStrike" cap="none">
                <a:solidFill>
                  <a:schemeClr val="dk1"/>
                </a:solidFill>
                <a:latin typeface="Calibri"/>
                <a:ea typeface="Calibri"/>
                <a:cs typeface="Calibri"/>
                <a:sym typeface="Calibri"/>
              </a:rPr>
              <a:t>Teaches </a:t>
            </a:r>
            <a:r>
              <a:rPr lang="en-US" sz="2200" b="1" i="0" u="none" strike="noStrike" cap="none">
                <a:solidFill>
                  <a:schemeClr val="dk1"/>
                </a:solidFill>
                <a:latin typeface="Calibri"/>
                <a:ea typeface="Calibri"/>
                <a:cs typeface="Calibri"/>
                <a:sym typeface="Calibri"/>
              </a:rPr>
              <a:t>essential knowledge and skills </a:t>
            </a:r>
            <a:r>
              <a:rPr lang="en-US" sz="2200" b="0" i="0" u="none" strike="noStrike" cap="none">
                <a:solidFill>
                  <a:schemeClr val="dk1"/>
                </a:solidFill>
                <a:latin typeface="Calibri"/>
                <a:ea typeface="Calibri"/>
                <a:cs typeface="Calibri"/>
                <a:sym typeface="Calibri"/>
              </a:rPr>
              <a:t>to live, learn, work, create, and contribute</a:t>
            </a:r>
            <a:endParaRPr sz="2200" b="0" i="0" u="none" strike="noStrike" cap="none">
              <a:solidFill>
                <a:schemeClr val="dk1"/>
              </a:solidFill>
              <a:latin typeface="Calibri"/>
              <a:ea typeface="Calibri"/>
              <a:cs typeface="Calibri"/>
              <a:sym typeface="Calibri"/>
            </a:endParaRPr>
          </a:p>
          <a:p>
            <a:pPr marL="457200" marR="0" lvl="0" indent="-342900" algn="l" rtl="0">
              <a:lnSpc>
                <a:spcPct val="115000"/>
              </a:lnSpc>
              <a:spcBef>
                <a:spcPts val="0"/>
              </a:spcBef>
              <a:spcAft>
                <a:spcPts val="0"/>
              </a:spcAft>
              <a:buClr>
                <a:schemeClr val="dk1"/>
              </a:buClr>
              <a:buSzPts val="1800"/>
              <a:buFont typeface="Calibri"/>
              <a:buChar char="●"/>
            </a:pPr>
            <a:r>
              <a:rPr lang="en-US" sz="2200" b="0" i="0" u="none" strike="noStrike" cap="none">
                <a:solidFill>
                  <a:schemeClr val="dk1"/>
                </a:solidFill>
                <a:latin typeface="Calibri"/>
                <a:ea typeface="Calibri"/>
                <a:cs typeface="Calibri"/>
                <a:sym typeface="Calibri"/>
              </a:rPr>
              <a:t>Each and </a:t>
            </a:r>
            <a:r>
              <a:rPr lang="en-US" sz="2200" b="1" i="0" u="none" strike="noStrike" cap="none">
                <a:solidFill>
                  <a:schemeClr val="dk1"/>
                </a:solidFill>
                <a:latin typeface="Calibri"/>
                <a:ea typeface="Calibri"/>
                <a:cs typeface="Calibri"/>
                <a:sym typeface="Calibri"/>
              </a:rPr>
              <a:t>every student is known, heard, and supported</a:t>
            </a:r>
            <a:endParaRPr sz="2200" b="1" i="0" u="none" strike="noStrike" cap="none">
              <a:solidFill>
                <a:schemeClr val="dk1"/>
              </a:solidFill>
              <a:latin typeface="Calibri"/>
              <a:ea typeface="Calibri"/>
              <a:cs typeface="Calibri"/>
              <a:sym typeface="Calibri"/>
            </a:endParaRPr>
          </a:p>
          <a:p>
            <a:pPr marL="457200" marR="0" lvl="0" indent="-342900" algn="l" rtl="0">
              <a:lnSpc>
                <a:spcPct val="115000"/>
              </a:lnSpc>
              <a:spcBef>
                <a:spcPts val="0"/>
              </a:spcBef>
              <a:spcAft>
                <a:spcPts val="0"/>
              </a:spcAft>
              <a:buClr>
                <a:schemeClr val="dk1"/>
              </a:buClr>
              <a:buSzPts val="1800"/>
              <a:buFont typeface="Calibri"/>
              <a:buChar char="●"/>
            </a:pPr>
            <a:r>
              <a:rPr lang="en-US" sz="2200" b="0" i="0" u="none" strike="noStrike" cap="none">
                <a:solidFill>
                  <a:schemeClr val="dk1"/>
                </a:solidFill>
                <a:latin typeface="Calibri"/>
                <a:ea typeface="Calibri"/>
                <a:cs typeface="Calibri"/>
                <a:sym typeface="Calibri"/>
              </a:rPr>
              <a:t>Focuses on the </a:t>
            </a:r>
            <a:r>
              <a:rPr lang="en-US" sz="2200" b="1" i="0" u="none" strike="noStrike" cap="none">
                <a:solidFill>
                  <a:schemeClr val="dk1"/>
                </a:solidFill>
                <a:latin typeface="Calibri"/>
                <a:ea typeface="Calibri"/>
                <a:cs typeface="Calibri"/>
                <a:sym typeface="Calibri"/>
              </a:rPr>
              <a:t>whole student</a:t>
            </a:r>
            <a:endParaRPr sz="2200" b="1" i="0" u="none" strike="noStrike" cap="none">
              <a:solidFill>
                <a:schemeClr val="dk1"/>
              </a:solidFill>
              <a:latin typeface="Calibri"/>
              <a:ea typeface="Calibri"/>
              <a:cs typeface="Calibri"/>
              <a:sym typeface="Calibri"/>
            </a:endParaRPr>
          </a:p>
          <a:p>
            <a:pPr marL="457200" marR="0" lvl="0" indent="-342900" algn="l" rtl="0">
              <a:lnSpc>
                <a:spcPct val="115000"/>
              </a:lnSpc>
              <a:spcBef>
                <a:spcPts val="0"/>
              </a:spcBef>
              <a:spcAft>
                <a:spcPts val="0"/>
              </a:spcAft>
              <a:buClr>
                <a:schemeClr val="dk1"/>
              </a:buClr>
              <a:buSzPts val="1800"/>
              <a:buFont typeface="Calibri"/>
              <a:buChar char="●"/>
            </a:pPr>
            <a:r>
              <a:rPr lang="en-US" sz="2200" b="0" i="0" u="none" strike="noStrike" cap="none">
                <a:solidFill>
                  <a:schemeClr val="dk1"/>
                </a:solidFill>
                <a:latin typeface="Calibri"/>
                <a:ea typeface="Calibri"/>
                <a:cs typeface="Calibri"/>
                <a:sym typeface="Calibri"/>
              </a:rPr>
              <a:t>Focuses on developing a </a:t>
            </a:r>
            <a:r>
              <a:rPr lang="en-US" sz="2200" b="1" i="0" u="none" strike="noStrike" cap="none">
                <a:solidFill>
                  <a:schemeClr val="dk1"/>
                </a:solidFill>
                <a:latin typeface="Calibri"/>
                <a:ea typeface="Calibri"/>
                <a:cs typeface="Calibri"/>
                <a:sym typeface="Calibri"/>
              </a:rPr>
              <a:t>hands-on, collaborative, and integrated educational environment rooted in inquiry and discovery</a:t>
            </a:r>
            <a:endParaRPr sz="2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618" name="Google Shape;618;g12cef86df3f_0_60" descr="Well Rounded access Program logo" title="Well Rounded access Program logo"/>
          <p:cNvPicPr preferRelativeResize="0"/>
          <p:nvPr/>
        </p:nvPicPr>
        <p:blipFill rotWithShape="1">
          <a:blip r:embed="rId3">
            <a:alphaModFix/>
          </a:blip>
          <a:srcRect/>
          <a:stretch/>
        </p:blipFill>
        <p:spPr>
          <a:xfrm>
            <a:off x="9061163" y="1216313"/>
            <a:ext cx="1989975" cy="1989975"/>
          </a:xfrm>
          <a:prstGeom prst="rect">
            <a:avLst/>
          </a:prstGeom>
          <a:noFill/>
          <a:ln>
            <a:noFill/>
          </a:ln>
        </p:spPr>
      </p:pic>
      <p:sp>
        <p:nvSpPr>
          <p:cNvPr id="619" name="Google Shape;619;g12cef86df3f_0_60"/>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7"/>
                                        </p:tgtEl>
                                        <p:attrNameLst>
                                          <p:attrName>style.visibility</p:attrName>
                                        </p:attrNameLst>
                                      </p:cBhvr>
                                      <p:to>
                                        <p:strVal val="visible"/>
                                      </p:to>
                                    </p:set>
                                    <p:animEffect transition="in" filter="fade">
                                      <p:cBhvr>
                                        <p:cTn id="7" dur="1000"/>
                                        <p:tgtEl>
                                          <p:spTgt spid="6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g12cef86df3f_0_69"/>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a:t>Individualized, Intentional, and Integrated</a:t>
            </a:r>
            <a:endParaRPr/>
          </a:p>
        </p:txBody>
      </p:sp>
      <p:pic>
        <p:nvPicPr>
          <p:cNvPr id="626" name="Google Shape;626;g12cef86df3f_0_69" descr="Image of two people icons connected by puzzle piece" title="Two people icons connected by puzzle piece"/>
          <p:cNvPicPr preferRelativeResize="0"/>
          <p:nvPr/>
        </p:nvPicPr>
        <p:blipFill rotWithShape="1">
          <a:blip r:embed="rId3">
            <a:alphaModFix/>
          </a:blip>
          <a:srcRect/>
          <a:stretch/>
        </p:blipFill>
        <p:spPr>
          <a:xfrm>
            <a:off x="748676" y="1723111"/>
            <a:ext cx="2760050" cy="2760050"/>
          </a:xfrm>
          <a:prstGeom prst="rect">
            <a:avLst/>
          </a:prstGeom>
          <a:noFill/>
          <a:ln>
            <a:noFill/>
          </a:ln>
        </p:spPr>
      </p:pic>
      <p:sp>
        <p:nvSpPr>
          <p:cNvPr id="627" name="Google Shape;627;g12cef86df3f_0_69"/>
          <p:cNvSpPr txBox="1"/>
          <p:nvPr/>
        </p:nvSpPr>
        <p:spPr>
          <a:xfrm>
            <a:off x="427550" y="4610975"/>
            <a:ext cx="3402300" cy="10158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US" sz="2700" b="0" i="0" u="none" strike="noStrike" cap="none">
                <a:solidFill>
                  <a:srgbClr val="000000"/>
                </a:solidFill>
                <a:latin typeface="Calibri"/>
                <a:ea typeface="Calibri"/>
                <a:cs typeface="Calibri"/>
                <a:sym typeface="Calibri"/>
              </a:rPr>
              <a:t>Students are Known, Heard, and Supported</a:t>
            </a:r>
            <a:endParaRPr sz="2700" b="0" i="0" u="none" strike="noStrike" cap="none">
              <a:solidFill>
                <a:srgbClr val="000000"/>
              </a:solidFill>
              <a:latin typeface="Calibri"/>
              <a:ea typeface="Calibri"/>
              <a:cs typeface="Calibri"/>
              <a:sym typeface="Calibri"/>
            </a:endParaRPr>
          </a:p>
        </p:txBody>
      </p:sp>
      <p:pic>
        <p:nvPicPr>
          <p:cNvPr id="628" name="Google Shape;628;g12cef86df3f_0_69" descr="Image of hands around target" title="Hands around target"/>
          <p:cNvPicPr preferRelativeResize="0"/>
          <p:nvPr/>
        </p:nvPicPr>
        <p:blipFill rotWithShape="1">
          <a:blip r:embed="rId4">
            <a:alphaModFix/>
          </a:blip>
          <a:srcRect/>
          <a:stretch/>
        </p:blipFill>
        <p:spPr>
          <a:xfrm>
            <a:off x="4456850" y="1595299"/>
            <a:ext cx="3015625" cy="3015675"/>
          </a:xfrm>
          <a:prstGeom prst="rect">
            <a:avLst/>
          </a:prstGeom>
          <a:noFill/>
          <a:ln>
            <a:noFill/>
          </a:ln>
        </p:spPr>
      </p:pic>
      <p:sp>
        <p:nvSpPr>
          <p:cNvPr id="629" name="Google Shape;629;g12cef86df3f_0_69"/>
          <p:cNvSpPr txBox="1"/>
          <p:nvPr/>
        </p:nvSpPr>
        <p:spPr>
          <a:xfrm>
            <a:off x="4352125" y="4483150"/>
            <a:ext cx="3514500" cy="1431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US" sz="2700" b="0" i="0" u="none" strike="noStrike" cap="none">
                <a:solidFill>
                  <a:srgbClr val="000000"/>
                </a:solidFill>
                <a:latin typeface="Calibri"/>
                <a:ea typeface="Calibri"/>
                <a:cs typeface="Calibri"/>
                <a:sym typeface="Calibri"/>
              </a:rPr>
              <a:t>Successful Experiences with Well-Rounded Learning </a:t>
            </a:r>
            <a:endParaRPr sz="2700" b="0" i="0" u="none" strike="noStrike" cap="none">
              <a:solidFill>
                <a:srgbClr val="000000"/>
              </a:solidFill>
              <a:latin typeface="Calibri"/>
              <a:ea typeface="Calibri"/>
              <a:cs typeface="Calibri"/>
              <a:sym typeface="Calibri"/>
            </a:endParaRPr>
          </a:p>
        </p:txBody>
      </p:sp>
      <p:pic>
        <p:nvPicPr>
          <p:cNvPr id="630" name="Google Shape;630;g12cef86df3f_0_69" descr="Four colorful people icons with puzzle piece connecting them" title="Image of four people icons"/>
          <p:cNvPicPr preferRelativeResize="0"/>
          <p:nvPr/>
        </p:nvPicPr>
        <p:blipFill rotWithShape="1">
          <a:blip r:embed="rId5">
            <a:alphaModFix/>
          </a:blip>
          <a:srcRect/>
          <a:stretch/>
        </p:blipFill>
        <p:spPr>
          <a:xfrm>
            <a:off x="8228400" y="1459300"/>
            <a:ext cx="3110050" cy="3110050"/>
          </a:xfrm>
          <a:prstGeom prst="rect">
            <a:avLst/>
          </a:prstGeom>
          <a:noFill/>
          <a:ln>
            <a:noFill/>
          </a:ln>
        </p:spPr>
      </p:pic>
      <p:sp>
        <p:nvSpPr>
          <p:cNvPr id="631" name="Google Shape;631;g12cef86df3f_0_69"/>
          <p:cNvSpPr txBox="1"/>
          <p:nvPr/>
        </p:nvSpPr>
        <p:spPr>
          <a:xfrm>
            <a:off x="8501100" y="4483150"/>
            <a:ext cx="3110100" cy="1431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US" sz="2700" b="0" i="0" u="none" strike="noStrike" cap="none">
                <a:solidFill>
                  <a:srgbClr val="000000"/>
                </a:solidFill>
                <a:latin typeface="Calibri"/>
                <a:ea typeface="Calibri"/>
                <a:cs typeface="Calibri"/>
                <a:sym typeface="Calibri"/>
              </a:rPr>
              <a:t>Meaningful Work Focused on Cross-Cutting Skills</a:t>
            </a:r>
            <a:endParaRPr sz="2700" b="0" i="0" u="none" strike="noStrike" cap="none">
              <a:solidFill>
                <a:srgbClr val="000000"/>
              </a:solidFill>
              <a:latin typeface="Calibri"/>
              <a:ea typeface="Calibri"/>
              <a:cs typeface="Calibri"/>
              <a:sym typeface="Calibri"/>
            </a:endParaRPr>
          </a:p>
        </p:txBody>
      </p:sp>
      <p:sp>
        <p:nvSpPr>
          <p:cNvPr id="632" name="Google Shape;632;g12cef86df3f_0_69"/>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g12cef86df3f_0_80"/>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Calibri"/>
              <a:buNone/>
            </a:pPr>
            <a:r>
              <a:rPr lang="en-US"/>
              <a:t>Individualized: Students are Known, Heard, and Supported</a:t>
            </a:r>
            <a:endParaRPr/>
          </a:p>
        </p:txBody>
      </p:sp>
      <p:sp>
        <p:nvSpPr>
          <p:cNvPr id="638" name="Google Shape;638;g12cef86df3f_0_80"/>
          <p:cNvSpPr txBox="1"/>
          <p:nvPr/>
        </p:nvSpPr>
        <p:spPr>
          <a:xfrm>
            <a:off x="717175" y="1777800"/>
            <a:ext cx="5646300" cy="4266600"/>
          </a:xfrm>
          <a:prstGeom prst="rect">
            <a:avLst/>
          </a:prstGeom>
          <a:noFill/>
          <a:ln>
            <a:noFill/>
          </a:ln>
        </p:spPr>
        <p:txBody>
          <a:bodyPr spcFirstLastPara="1" wrap="square" lIns="91425" tIns="91425" rIns="91425" bIns="91425" anchor="t" anchorCtr="0">
            <a:spAutoFit/>
          </a:bodyPr>
          <a:lstStyle/>
          <a:p>
            <a:pPr marL="457200" marR="0" lvl="0" indent="-355600" algn="l" rtl="0">
              <a:lnSpc>
                <a:spcPct val="115000"/>
              </a:lnSpc>
              <a:spcBef>
                <a:spcPts val="0"/>
              </a:spcBef>
              <a:spcAft>
                <a:spcPts val="0"/>
              </a:spcAft>
              <a:buClr>
                <a:srgbClr val="333333"/>
              </a:buClr>
              <a:buSzPts val="2000"/>
              <a:buFont typeface="Calibri"/>
              <a:buChar char="●"/>
            </a:pPr>
            <a:r>
              <a:rPr lang="en-US" sz="2600" b="1" i="0" u="none" strike="noStrike" cap="none">
                <a:solidFill>
                  <a:srgbClr val="333333"/>
                </a:solidFill>
                <a:highlight>
                  <a:srgbClr val="FFFFFF"/>
                </a:highlight>
                <a:latin typeface="Calibri"/>
                <a:ea typeface="Calibri"/>
                <a:cs typeface="Calibri"/>
                <a:sym typeface="Calibri"/>
              </a:rPr>
              <a:t>Clear information systems and structure</a:t>
            </a:r>
            <a:r>
              <a:rPr lang="en-US" sz="2600" b="0" i="0" u="none" strike="noStrike" cap="none">
                <a:solidFill>
                  <a:srgbClr val="333333"/>
                </a:solidFill>
                <a:highlight>
                  <a:srgbClr val="FFFFFF"/>
                </a:highlight>
                <a:latin typeface="Calibri"/>
                <a:ea typeface="Calibri"/>
                <a:cs typeface="Calibri"/>
                <a:sym typeface="Calibri"/>
              </a:rPr>
              <a:t> for teachers and program contacts</a:t>
            </a:r>
            <a:endParaRPr sz="2600" b="1" i="0" u="none" strike="noStrike" cap="none">
              <a:solidFill>
                <a:srgbClr val="333333"/>
              </a:solidFill>
              <a:highlight>
                <a:srgbClr val="FFFFFF"/>
              </a:highlight>
              <a:latin typeface="Calibri"/>
              <a:ea typeface="Calibri"/>
              <a:cs typeface="Calibri"/>
              <a:sym typeface="Calibri"/>
            </a:endParaRPr>
          </a:p>
          <a:p>
            <a:pPr marL="457200" marR="0" lvl="0" indent="-355600" algn="l" rtl="0">
              <a:lnSpc>
                <a:spcPct val="115000"/>
              </a:lnSpc>
              <a:spcBef>
                <a:spcPts val="0"/>
              </a:spcBef>
              <a:spcAft>
                <a:spcPts val="0"/>
              </a:spcAft>
              <a:buClr>
                <a:srgbClr val="333333"/>
              </a:buClr>
              <a:buSzPts val="2000"/>
              <a:buFont typeface="Calibri"/>
              <a:buChar char="●"/>
            </a:pPr>
            <a:r>
              <a:rPr lang="en-US" sz="2600" b="0" i="0" u="none" strike="noStrike" cap="none">
                <a:solidFill>
                  <a:srgbClr val="333333"/>
                </a:solidFill>
                <a:highlight>
                  <a:srgbClr val="FFFFFF"/>
                </a:highlight>
                <a:latin typeface="Calibri"/>
                <a:ea typeface="Calibri"/>
                <a:cs typeface="Calibri"/>
                <a:sym typeface="Calibri"/>
              </a:rPr>
              <a:t>Student </a:t>
            </a:r>
            <a:r>
              <a:rPr lang="en-US" sz="2600" b="1" i="0" u="none" strike="noStrike" cap="none">
                <a:solidFill>
                  <a:srgbClr val="333333"/>
                </a:solidFill>
                <a:highlight>
                  <a:srgbClr val="FFFFFF"/>
                </a:highlight>
                <a:latin typeface="Calibri"/>
                <a:ea typeface="Calibri"/>
                <a:cs typeface="Calibri"/>
                <a:sym typeface="Calibri"/>
              </a:rPr>
              <a:t>interests, choice, and voice </a:t>
            </a:r>
            <a:r>
              <a:rPr lang="en-US" sz="2600" b="0" i="0" u="none" strike="noStrike" cap="none">
                <a:solidFill>
                  <a:srgbClr val="333333"/>
                </a:solidFill>
                <a:highlight>
                  <a:srgbClr val="FFFFFF"/>
                </a:highlight>
                <a:latin typeface="Calibri"/>
                <a:ea typeface="Calibri"/>
                <a:cs typeface="Calibri"/>
                <a:sym typeface="Calibri"/>
              </a:rPr>
              <a:t>are represented</a:t>
            </a:r>
            <a:endParaRPr sz="2600" b="0" i="0" u="none" strike="noStrike" cap="none">
              <a:solidFill>
                <a:srgbClr val="333333"/>
              </a:solidFill>
              <a:highlight>
                <a:srgbClr val="FFFFFF"/>
              </a:highlight>
              <a:latin typeface="Calibri"/>
              <a:ea typeface="Calibri"/>
              <a:cs typeface="Calibri"/>
              <a:sym typeface="Calibri"/>
            </a:endParaRPr>
          </a:p>
          <a:p>
            <a:pPr marL="457200" marR="0" lvl="0" indent="-355600" algn="l" rtl="0">
              <a:lnSpc>
                <a:spcPct val="115000"/>
              </a:lnSpc>
              <a:spcBef>
                <a:spcPts val="0"/>
              </a:spcBef>
              <a:spcAft>
                <a:spcPts val="0"/>
              </a:spcAft>
              <a:buClr>
                <a:srgbClr val="333333"/>
              </a:buClr>
              <a:buSzPts val="2000"/>
              <a:buFont typeface="Calibri"/>
              <a:buChar char="●"/>
            </a:pPr>
            <a:r>
              <a:rPr lang="en-US" sz="2600" b="0" i="0" u="none" strike="noStrike" cap="none">
                <a:solidFill>
                  <a:srgbClr val="333333"/>
                </a:solidFill>
                <a:highlight>
                  <a:srgbClr val="FFFFFF"/>
                </a:highlight>
                <a:latin typeface="Calibri"/>
                <a:ea typeface="Calibri"/>
                <a:cs typeface="Calibri"/>
                <a:sym typeface="Calibri"/>
              </a:rPr>
              <a:t>Students need </a:t>
            </a:r>
            <a:r>
              <a:rPr lang="en-US" sz="2600" b="1" i="0" u="none" strike="noStrike" cap="none">
                <a:solidFill>
                  <a:srgbClr val="333333"/>
                </a:solidFill>
                <a:highlight>
                  <a:srgbClr val="FFFFFF"/>
                </a:highlight>
                <a:latin typeface="Calibri"/>
                <a:ea typeface="Calibri"/>
                <a:cs typeface="Calibri"/>
                <a:sym typeface="Calibri"/>
              </a:rPr>
              <a:t>time to build relationships</a:t>
            </a:r>
            <a:r>
              <a:rPr lang="en-US" sz="2600" b="0" i="0" u="none" strike="noStrike" cap="none">
                <a:solidFill>
                  <a:srgbClr val="333333"/>
                </a:solidFill>
                <a:highlight>
                  <a:srgbClr val="FFFFFF"/>
                </a:highlight>
                <a:latin typeface="Calibri"/>
                <a:ea typeface="Calibri"/>
                <a:cs typeface="Calibri"/>
                <a:sym typeface="Calibri"/>
              </a:rPr>
              <a:t>, and </a:t>
            </a:r>
            <a:r>
              <a:rPr lang="en-US" sz="2600" b="1" i="0" u="none" strike="noStrike" cap="none">
                <a:solidFill>
                  <a:srgbClr val="333333"/>
                </a:solidFill>
                <a:highlight>
                  <a:srgbClr val="FFFFFF"/>
                </a:highlight>
                <a:latin typeface="Calibri"/>
                <a:ea typeface="Calibri"/>
                <a:cs typeface="Calibri"/>
                <a:sym typeface="Calibri"/>
              </a:rPr>
              <a:t>support in offering each other formative feedback and encouragement</a:t>
            </a:r>
            <a:endParaRPr sz="2600" b="1" i="0" u="none" strike="noStrike" cap="none">
              <a:solidFill>
                <a:srgbClr val="333333"/>
              </a:solidFill>
              <a:highlight>
                <a:srgbClr val="FFFFFF"/>
              </a:highlight>
              <a:latin typeface="Calibri"/>
              <a:ea typeface="Calibri"/>
              <a:cs typeface="Calibri"/>
              <a:sym typeface="Calibri"/>
            </a:endParaRPr>
          </a:p>
        </p:txBody>
      </p:sp>
      <p:pic>
        <p:nvPicPr>
          <p:cNvPr id="639" name="Google Shape;639;g12cef86df3f_0_80" descr="A group of students circled around a teacher, outside, moving their bodies" title="Photo of students and teacher outside"/>
          <p:cNvPicPr preferRelativeResize="0"/>
          <p:nvPr/>
        </p:nvPicPr>
        <p:blipFill rotWithShape="1">
          <a:blip r:embed="rId3">
            <a:alphaModFix/>
          </a:blip>
          <a:srcRect/>
          <a:stretch/>
        </p:blipFill>
        <p:spPr>
          <a:xfrm>
            <a:off x="6849127" y="1962912"/>
            <a:ext cx="4652575" cy="3100976"/>
          </a:xfrm>
          <a:prstGeom prst="rect">
            <a:avLst/>
          </a:prstGeom>
          <a:noFill/>
          <a:ln>
            <a:noFill/>
          </a:ln>
        </p:spPr>
      </p:pic>
      <p:sp>
        <p:nvSpPr>
          <p:cNvPr id="640" name="Google Shape;640;g12cef86df3f_0_80"/>
          <p:cNvSpPr txBox="1"/>
          <p:nvPr/>
        </p:nvSpPr>
        <p:spPr>
          <a:xfrm>
            <a:off x="8501575" y="5063900"/>
            <a:ext cx="3000000" cy="346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FFFFFF"/>
                </a:solidFill>
                <a:highlight>
                  <a:srgbClr val="330072"/>
                </a:highlight>
                <a:latin typeface="Raleway"/>
                <a:ea typeface="Raleway"/>
                <a:cs typeface="Raleway"/>
                <a:sym typeface="Raleway"/>
              </a:rPr>
              <a:t>Photo by Allison Shelley for EDUimages</a:t>
            </a:r>
            <a:endParaRPr sz="1400" b="0" i="0" u="none" strike="noStrike" cap="none">
              <a:solidFill>
                <a:srgbClr val="000000"/>
              </a:solidFill>
              <a:latin typeface="Arial"/>
              <a:ea typeface="Arial"/>
              <a:cs typeface="Arial"/>
              <a:sym typeface="Arial"/>
            </a:endParaRPr>
          </a:p>
        </p:txBody>
      </p:sp>
      <p:sp>
        <p:nvSpPr>
          <p:cNvPr id="641" name="Google Shape;641;g12cef86df3f_0_80"/>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g12cef86df3f_0_88"/>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a:t>Formative Assessment Tools: Arts Integration</a:t>
            </a:r>
            <a:endParaRPr/>
          </a:p>
        </p:txBody>
      </p:sp>
      <p:pic>
        <p:nvPicPr>
          <p:cNvPr id="648" name="Google Shape;648;g12cef86df3f_0_88" descr="Image of art supplies" title="Image of art supplies"/>
          <p:cNvPicPr preferRelativeResize="0"/>
          <p:nvPr/>
        </p:nvPicPr>
        <p:blipFill rotWithShape="1">
          <a:blip r:embed="rId3">
            <a:alphaModFix/>
          </a:blip>
          <a:srcRect/>
          <a:stretch/>
        </p:blipFill>
        <p:spPr>
          <a:xfrm>
            <a:off x="9052676" y="2536202"/>
            <a:ext cx="2191050" cy="2191075"/>
          </a:xfrm>
          <a:prstGeom prst="rect">
            <a:avLst/>
          </a:prstGeom>
          <a:noFill/>
          <a:ln>
            <a:noFill/>
          </a:ln>
        </p:spPr>
      </p:pic>
      <p:sp>
        <p:nvSpPr>
          <p:cNvPr id="649" name="Google Shape;649;g12cef86df3f_0_88"/>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
        <p:nvSpPr>
          <p:cNvPr id="650" name="Google Shape;650;g12cef86df3f_0_88"/>
          <p:cNvSpPr txBox="1"/>
          <p:nvPr/>
        </p:nvSpPr>
        <p:spPr>
          <a:xfrm>
            <a:off x="717175" y="2245950"/>
            <a:ext cx="5925900" cy="178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600">
                <a:latin typeface="Calibri"/>
                <a:ea typeface="Calibri"/>
                <a:cs typeface="Calibri"/>
                <a:sym typeface="Calibri"/>
              </a:rPr>
              <a:t>Read a page of the story not allowing students to see the illustration. Have each student create a visualization (illustration) for that page. - Kim Huey</a:t>
            </a:r>
            <a:endParaRPr sz="2600">
              <a:latin typeface="Calibri"/>
              <a:ea typeface="Calibri"/>
              <a:cs typeface="Calibri"/>
              <a:sym typeface="Calibri"/>
            </a:endParaRPr>
          </a:p>
        </p:txBody>
      </p:sp>
      <p:sp>
        <p:nvSpPr>
          <p:cNvPr id="651" name="Google Shape;651;g12cef86df3f_0_88"/>
          <p:cNvSpPr txBox="1"/>
          <p:nvPr/>
        </p:nvSpPr>
        <p:spPr>
          <a:xfrm>
            <a:off x="717175" y="4644500"/>
            <a:ext cx="91506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u="sng">
                <a:solidFill>
                  <a:schemeClr val="hlink"/>
                </a:solidFill>
                <a:latin typeface="Calibri"/>
                <a:ea typeface="Calibri"/>
                <a:cs typeface="Calibri"/>
                <a:sym typeface="Calibri"/>
                <a:hlinkClick r:id="rId4"/>
              </a:rPr>
              <a:t>56 different examples of formative assessment powerpoint</a:t>
            </a:r>
            <a:endParaRPr sz="2400">
              <a:latin typeface="Calibri"/>
              <a:ea typeface="Calibri"/>
              <a:cs typeface="Calibri"/>
              <a:sym typeface="Calibri"/>
            </a:endParaRPr>
          </a:p>
          <a:p>
            <a:pPr marL="0" lvl="0" indent="0" algn="l" rtl="0">
              <a:spcBef>
                <a:spcPts val="0"/>
              </a:spcBef>
              <a:spcAft>
                <a:spcPts val="0"/>
              </a:spcAft>
              <a:buNone/>
            </a:pPr>
            <a:r>
              <a:rPr lang="en-US" sz="2000">
                <a:latin typeface="Calibri"/>
                <a:ea typeface="Calibri"/>
                <a:cs typeface="Calibri"/>
                <a:sym typeface="Calibri"/>
              </a:rPr>
              <a:t>Curated by David Wees</a:t>
            </a:r>
            <a:endParaRPr sz="200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g12cef86df3f_0_95"/>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90909"/>
              <a:buNone/>
            </a:pPr>
            <a:r>
              <a:rPr lang="en-US"/>
              <a:t>Protocols for Self and Peer Formative Assessment </a:t>
            </a:r>
            <a:endParaRPr/>
          </a:p>
        </p:txBody>
      </p:sp>
      <p:sp>
        <p:nvSpPr>
          <p:cNvPr id="658" name="Google Shape;658;g12cef86df3f_0_95"/>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pic>
        <p:nvPicPr>
          <p:cNvPr id="659" name="Google Shape;659;g12cef86df3f_0_95" descr="Glow: What did you get better at?&#10;Being kin, pep rallies, learning rules, 3 star coloring, art class, amazing writers club, writing my name, reaching, making friends&#10;&#10;Grow: What is something you want to get better at?&#10;Learning math, writing poems, teaching, numbers, reading books, writing words, music class" title="Glow and grow chart"/>
          <p:cNvPicPr preferRelativeResize="0"/>
          <p:nvPr/>
        </p:nvPicPr>
        <p:blipFill rotWithShape="1">
          <a:blip r:embed="rId3">
            <a:alphaModFix/>
          </a:blip>
          <a:srcRect/>
          <a:stretch/>
        </p:blipFill>
        <p:spPr>
          <a:xfrm>
            <a:off x="1107900" y="1798225"/>
            <a:ext cx="5520351" cy="3859624"/>
          </a:xfrm>
          <a:prstGeom prst="rect">
            <a:avLst/>
          </a:prstGeom>
          <a:noFill/>
          <a:ln>
            <a:noFill/>
          </a:ln>
        </p:spPr>
      </p:pic>
      <p:pic>
        <p:nvPicPr>
          <p:cNvPr id="660" name="Google Shape;660;g12cef86df3f_0_95" descr="Glow and Grow: Peer and Self Assessment Tools for K-5 cover" title="Glow and Grow: Peer and Self Assessment Tools for K-5 cover"/>
          <p:cNvPicPr preferRelativeResize="0"/>
          <p:nvPr/>
        </p:nvPicPr>
        <p:blipFill>
          <a:blip r:embed="rId4">
            <a:alphaModFix/>
          </a:blip>
          <a:stretch>
            <a:fillRect/>
          </a:stretch>
        </p:blipFill>
        <p:spPr>
          <a:xfrm>
            <a:off x="7799575" y="1804300"/>
            <a:ext cx="2891100" cy="384747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g12cef86df3f_0_102"/>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Calibri"/>
              <a:buNone/>
            </a:pPr>
            <a:r>
              <a:rPr lang="en-US"/>
              <a:t>Intentional: Successful Experiences with Well-Rounded Learning</a:t>
            </a:r>
            <a:endParaRPr/>
          </a:p>
        </p:txBody>
      </p:sp>
      <p:pic>
        <p:nvPicPr>
          <p:cNvPr id="666" name="Google Shape;666;g12cef86df3f_0_102" descr="image of student holding a hand puppet" title="image of student holding a hand puppet"/>
          <p:cNvPicPr preferRelativeResize="0"/>
          <p:nvPr/>
        </p:nvPicPr>
        <p:blipFill rotWithShape="1">
          <a:blip r:embed="rId3">
            <a:alphaModFix/>
          </a:blip>
          <a:srcRect/>
          <a:stretch/>
        </p:blipFill>
        <p:spPr>
          <a:xfrm>
            <a:off x="8292600" y="3907558"/>
            <a:ext cx="1628775" cy="2089848"/>
          </a:xfrm>
          <a:prstGeom prst="rect">
            <a:avLst/>
          </a:prstGeom>
          <a:noFill/>
          <a:ln>
            <a:noFill/>
          </a:ln>
        </p:spPr>
      </p:pic>
      <p:sp>
        <p:nvSpPr>
          <p:cNvPr id="667" name="Google Shape;667;g12cef86df3f_0_102"/>
          <p:cNvSpPr txBox="1"/>
          <p:nvPr/>
        </p:nvSpPr>
        <p:spPr>
          <a:xfrm>
            <a:off x="717175" y="1965625"/>
            <a:ext cx="6325800" cy="3755700"/>
          </a:xfrm>
          <a:prstGeom prst="rect">
            <a:avLst/>
          </a:prstGeom>
          <a:noFill/>
          <a:ln>
            <a:noFill/>
          </a:ln>
        </p:spPr>
        <p:txBody>
          <a:bodyPr spcFirstLastPara="1" wrap="square" lIns="91425" tIns="91425" rIns="91425" bIns="91425" anchor="t" anchorCtr="0">
            <a:spAutoFit/>
          </a:bodyPr>
          <a:lstStyle/>
          <a:p>
            <a:pPr marL="457200" marR="0" lvl="0" indent="-330200" algn="l" rtl="0">
              <a:lnSpc>
                <a:spcPct val="115000"/>
              </a:lnSpc>
              <a:spcBef>
                <a:spcPts val="0"/>
              </a:spcBef>
              <a:spcAft>
                <a:spcPts val="0"/>
              </a:spcAft>
              <a:buClr>
                <a:srgbClr val="333333"/>
              </a:buClr>
              <a:buSzPts val="1700"/>
              <a:buFont typeface="Calibri"/>
              <a:buChar char="●"/>
            </a:pPr>
            <a:r>
              <a:rPr lang="en-US" sz="2500" b="1" i="0" u="none" strike="noStrike" cap="none">
                <a:solidFill>
                  <a:srgbClr val="333333"/>
                </a:solidFill>
                <a:highlight>
                  <a:srgbClr val="FFFFFF"/>
                </a:highlight>
                <a:latin typeface="Calibri"/>
                <a:ea typeface="Calibri"/>
                <a:cs typeface="Calibri"/>
                <a:sym typeface="Calibri"/>
              </a:rPr>
              <a:t>Communicate about space and materials use </a:t>
            </a:r>
            <a:r>
              <a:rPr lang="en-US" sz="2500" b="0" i="0" u="none" strike="noStrike" cap="none">
                <a:solidFill>
                  <a:srgbClr val="333333"/>
                </a:solidFill>
                <a:highlight>
                  <a:srgbClr val="FFFFFF"/>
                </a:highlight>
                <a:latin typeface="Calibri"/>
                <a:ea typeface="Calibri"/>
                <a:cs typeface="Calibri"/>
                <a:sym typeface="Calibri"/>
              </a:rPr>
              <a:t>far ahead of time, including display tech</a:t>
            </a:r>
            <a:endParaRPr sz="2500" b="1">
              <a:solidFill>
                <a:srgbClr val="333333"/>
              </a:solidFill>
              <a:highlight>
                <a:srgbClr val="FFFFFF"/>
              </a:highlight>
              <a:latin typeface="Calibri"/>
              <a:ea typeface="Calibri"/>
              <a:cs typeface="Calibri"/>
              <a:sym typeface="Calibri"/>
            </a:endParaRPr>
          </a:p>
          <a:p>
            <a:pPr marL="457200" marR="0" lvl="0" indent="0" algn="l" rtl="0">
              <a:lnSpc>
                <a:spcPct val="115000"/>
              </a:lnSpc>
              <a:spcBef>
                <a:spcPts val="0"/>
              </a:spcBef>
              <a:spcAft>
                <a:spcPts val="0"/>
              </a:spcAft>
              <a:buNone/>
            </a:pPr>
            <a:endParaRPr sz="1500" b="1">
              <a:solidFill>
                <a:srgbClr val="333333"/>
              </a:solidFill>
              <a:highlight>
                <a:srgbClr val="FFFFFF"/>
              </a:highlight>
              <a:latin typeface="Calibri"/>
              <a:ea typeface="Calibri"/>
              <a:cs typeface="Calibri"/>
              <a:sym typeface="Calibri"/>
            </a:endParaRPr>
          </a:p>
          <a:p>
            <a:pPr marL="457200" marR="0" lvl="0" indent="-330200" algn="l" rtl="0">
              <a:lnSpc>
                <a:spcPct val="115000"/>
              </a:lnSpc>
              <a:spcBef>
                <a:spcPts val="0"/>
              </a:spcBef>
              <a:spcAft>
                <a:spcPts val="0"/>
              </a:spcAft>
              <a:buClr>
                <a:srgbClr val="333333"/>
              </a:buClr>
              <a:buSzPts val="1700"/>
              <a:buFont typeface="Calibri"/>
              <a:buChar char="●"/>
            </a:pPr>
            <a:r>
              <a:rPr lang="en-US" sz="2500" b="1" i="0" u="none" strike="noStrike" cap="none">
                <a:solidFill>
                  <a:srgbClr val="333333"/>
                </a:solidFill>
                <a:highlight>
                  <a:srgbClr val="FFFFFF"/>
                </a:highlight>
                <a:latin typeface="Calibri"/>
                <a:ea typeface="Calibri"/>
                <a:cs typeface="Calibri"/>
                <a:sym typeface="Calibri"/>
              </a:rPr>
              <a:t>Materials - secure early and get creative </a:t>
            </a:r>
            <a:r>
              <a:rPr lang="en-US" sz="2500" b="0" i="0" u="none" strike="noStrike" cap="none">
                <a:solidFill>
                  <a:srgbClr val="333333"/>
                </a:solidFill>
                <a:highlight>
                  <a:srgbClr val="FFFFFF"/>
                </a:highlight>
                <a:latin typeface="Calibri"/>
                <a:ea typeface="Calibri"/>
                <a:cs typeface="Calibri"/>
                <a:sym typeface="Calibri"/>
              </a:rPr>
              <a:t>with community resources and donations</a:t>
            </a:r>
            <a:endParaRPr sz="2500" b="0" i="0" u="none" strike="noStrike" cap="none">
              <a:solidFill>
                <a:srgbClr val="333333"/>
              </a:solidFill>
              <a:highlight>
                <a:srgbClr val="FFFFFF"/>
              </a:highlight>
              <a:latin typeface="Calibri"/>
              <a:ea typeface="Calibri"/>
              <a:cs typeface="Calibri"/>
              <a:sym typeface="Calibri"/>
            </a:endParaRPr>
          </a:p>
          <a:p>
            <a:pPr marL="457200" marR="0" lvl="0" indent="0" algn="l" rtl="0">
              <a:lnSpc>
                <a:spcPct val="115000"/>
              </a:lnSpc>
              <a:spcBef>
                <a:spcPts val="0"/>
              </a:spcBef>
              <a:spcAft>
                <a:spcPts val="0"/>
              </a:spcAft>
              <a:buNone/>
            </a:pPr>
            <a:endParaRPr sz="1500">
              <a:solidFill>
                <a:srgbClr val="333333"/>
              </a:solidFill>
              <a:highlight>
                <a:srgbClr val="FFFFFF"/>
              </a:highlight>
              <a:latin typeface="Calibri"/>
              <a:ea typeface="Calibri"/>
              <a:cs typeface="Calibri"/>
              <a:sym typeface="Calibri"/>
            </a:endParaRPr>
          </a:p>
          <a:p>
            <a:pPr marL="457200" marR="0" lvl="0" indent="-330200" algn="l" rtl="0">
              <a:lnSpc>
                <a:spcPct val="115000"/>
              </a:lnSpc>
              <a:spcBef>
                <a:spcPts val="0"/>
              </a:spcBef>
              <a:spcAft>
                <a:spcPts val="0"/>
              </a:spcAft>
              <a:buClr>
                <a:srgbClr val="333333"/>
              </a:buClr>
              <a:buSzPts val="1700"/>
              <a:buFont typeface="Calibri"/>
              <a:buChar char="●"/>
            </a:pPr>
            <a:r>
              <a:rPr lang="en-US" sz="2500" b="0" i="0" u="none" strike="noStrike" cap="none">
                <a:solidFill>
                  <a:srgbClr val="333333"/>
                </a:solidFill>
                <a:highlight>
                  <a:srgbClr val="FFFFFF"/>
                </a:highlight>
                <a:latin typeface="Calibri"/>
                <a:ea typeface="Calibri"/>
                <a:cs typeface="Calibri"/>
                <a:sym typeface="Calibri"/>
              </a:rPr>
              <a:t>Budget time for </a:t>
            </a:r>
            <a:r>
              <a:rPr lang="en-US" sz="2500" b="1" i="0" u="none" strike="noStrike" cap="none">
                <a:solidFill>
                  <a:srgbClr val="333333"/>
                </a:solidFill>
                <a:highlight>
                  <a:srgbClr val="FFFFFF"/>
                </a:highlight>
                <a:latin typeface="Calibri"/>
                <a:ea typeface="Calibri"/>
                <a:cs typeface="Calibri"/>
                <a:sym typeface="Calibri"/>
              </a:rPr>
              <a:t>individual and collective planning with Universal Design for Learning</a:t>
            </a:r>
            <a:endParaRPr sz="2500" b="0" i="0" u="none" strike="noStrike" cap="none">
              <a:solidFill>
                <a:srgbClr val="333333"/>
              </a:solidFill>
              <a:highlight>
                <a:schemeClr val="lt1"/>
              </a:highlight>
              <a:latin typeface="Calibri"/>
              <a:ea typeface="Calibri"/>
              <a:cs typeface="Calibri"/>
              <a:sym typeface="Calibri"/>
            </a:endParaRPr>
          </a:p>
        </p:txBody>
      </p:sp>
      <p:sp>
        <p:nvSpPr>
          <p:cNvPr id="668" name="Google Shape;668;g12cef86df3f_0_102"/>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pic>
        <p:nvPicPr>
          <p:cNvPr id="669" name="Google Shape;669;g12cef86df3f_0_102" descr="Image of hands around target" title="Hands around target"/>
          <p:cNvPicPr preferRelativeResize="0"/>
          <p:nvPr/>
        </p:nvPicPr>
        <p:blipFill rotWithShape="1">
          <a:blip r:embed="rId4">
            <a:alphaModFix/>
          </a:blip>
          <a:srcRect/>
          <a:stretch/>
        </p:blipFill>
        <p:spPr>
          <a:xfrm>
            <a:off x="7973250" y="1561937"/>
            <a:ext cx="2267475" cy="2267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g12cef86df3f_0_109"/>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Calibri"/>
              <a:buNone/>
            </a:pPr>
            <a:r>
              <a:rPr lang="en-US"/>
              <a:t>Tools &amp; Resources for Integrated Learning </a:t>
            </a:r>
            <a:endParaRPr/>
          </a:p>
        </p:txBody>
      </p:sp>
      <p:sp>
        <p:nvSpPr>
          <p:cNvPr id="676" name="Google Shape;676;g12cef86df3f_0_109"/>
          <p:cNvSpPr txBox="1"/>
          <p:nvPr/>
        </p:nvSpPr>
        <p:spPr>
          <a:xfrm>
            <a:off x="476675" y="1700275"/>
            <a:ext cx="6855000" cy="4340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600" b="1">
                <a:solidFill>
                  <a:schemeClr val="dk1"/>
                </a:solidFill>
                <a:latin typeface="Calibri"/>
                <a:ea typeface="Calibri"/>
                <a:cs typeface="Calibri"/>
                <a:sym typeface="Calibri"/>
              </a:rPr>
              <a:t>STEAM Project Planning Worksheet</a:t>
            </a:r>
            <a:endParaRPr sz="2600" b="1">
              <a:solidFill>
                <a:schemeClr val="dk1"/>
              </a:solidFill>
              <a:latin typeface="Calibri"/>
              <a:ea typeface="Calibri"/>
              <a:cs typeface="Calibri"/>
              <a:sym typeface="Calibri"/>
            </a:endParaRPr>
          </a:p>
          <a:p>
            <a:pPr marL="0" lvl="0" indent="0" algn="l" rtl="0">
              <a:spcBef>
                <a:spcPts val="0"/>
              </a:spcBef>
              <a:spcAft>
                <a:spcPts val="0"/>
              </a:spcAft>
              <a:buNone/>
            </a:pPr>
            <a:endParaRPr sz="1500" b="1">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2300" b="1" i="0" u="none" strike="noStrike" cap="none">
                <a:solidFill>
                  <a:srgbClr val="000000"/>
                </a:solidFill>
                <a:latin typeface="Calibri"/>
                <a:ea typeface="Calibri"/>
                <a:cs typeface="Calibri"/>
                <a:sym typeface="Calibri"/>
              </a:rPr>
              <a:t>Creative: </a:t>
            </a:r>
            <a:r>
              <a:rPr lang="en-US" sz="2300" b="0" i="0" u="none" strike="noStrike" cap="none">
                <a:solidFill>
                  <a:srgbClr val="000000"/>
                </a:solidFill>
                <a:latin typeface="Calibri"/>
                <a:ea typeface="Calibri"/>
                <a:cs typeface="Calibri"/>
                <a:sym typeface="Calibri"/>
              </a:rPr>
              <a:t>Tackles a Real-World Challenge or Creates Something that Has Value or Meaning</a:t>
            </a:r>
            <a:endParaRPr sz="23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None/>
            </a:pPr>
            <a:endParaRPr sz="150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2300" b="1" i="0" u="none" strike="noStrike" cap="none">
                <a:solidFill>
                  <a:srgbClr val="000000"/>
                </a:solidFill>
                <a:latin typeface="Calibri"/>
                <a:ea typeface="Calibri"/>
                <a:cs typeface="Calibri"/>
                <a:sym typeface="Calibri"/>
              </a:rPr>
              <a:t>Interdisciplinary:</a:t>
            </a:r>
            <a:r>
              <a:rPr lang="en-US" sz="2300" b="0" i="0" u="none" strike="noStrike" cap="none">
                <a:solidFill>
                  <a:srgbClr val="000000"/>
                </a:solidFill>
                <a:latin typeface="Calibri"/>
                <a:ea typeface="Calibri"/>
                <a:cs typeface="Calibri"/>
                <a:sym typeface="Calibri"/>
              </a:rPr>
              <a:t> Includes Content and Skills from More than One Domain of Knowledge</a:t>
            </a:r>
            <a:endParaRPr sz="23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None/>
            </a:pPr>
            <a:endParaRPr sz="150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2300" b="1" i="0" u="none" strike="noStrike" cap="none">
                <a:solidFill>
                  <a:srgbClr val="000000"/>
                </a:solidFill>
                <a:latin typeface="Calibri"/>
                <a:ea typeface="Calibri"/>
                <a:cs typeface="Calibri"/>
                <a:sym typeface="Calibri"/>
              </a:rPr>
              <a:t>Experiential: </a:t>
            </a:r>
            <a:r>
              <a:rPr lang="en-US" sz="2300" b="0" i="0" u="none" strike="noStrike" cap="none">
                <a:solidFill>
                  <a:srgbClr val="000000"/>
                </a:solidFill>
                <a:latin typeface="Calibri"/>
                <a:ea typeface="Calibri"/>
                <a:cs typeface="Calibri"/>
                <a:sym typeface="Calibri"/>
              </a:rPr>
              <a:t>Provides Opportunities for Active Exploration (for example, through a makerspace)</a:t>
            </a:r>
            <a:endParaRPr sz="23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None/>
            </a:pPr>
            <a:endParaRPr sz="150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2300" b="1" i="0" u="none" strike="noStrike" cap="none">
                <a:solidFill>
                  <a:srgbClr val="000000"/>
                </a:solidFill>
                <a:latin typeface="Calibri"/>
                <a:ea typeface="Calibri"/>
                <a:cs typeface="Calibri"/>
                <a:sym typeface="Calibri"/>
              </a:rPr>
              <a:t>Inquiry Based:</a:t>
            </a:r>
            <a:r>
              <a:rPr lang="en-US" sz="2300" b="0" i="0" u="none" strike="noStrike" cap="none">
                <a:solidFill>
                  <a:srgbClr val="000000"/>
                </a:solidFill>
                <a:latin typeface="Calibri"/>
                <a:ea typeface="Calibri"/>
                <a:cs typeface="Calibri"/>
                <a:sym typeface="Calibri"/>
              </a:rPr>
              <a:t> Follows the Design Thinking Process (empathize, define, </a:t>
            </a:r>
            <a:r>
              <a:rPr lang="en-US" sz="2300" b="1" i="0" u="none" strike="noStrike" cap="none">
                <a:solidFill>
                  <a:srgbClr val="000000"/>
                </a:solidFill>
                <a:latin typeface="Calibri"/>
                <a:ea typeface="Calibri"/>
                <a:cs typeface="Calibri"/>
                <a:sym typeface="Calibri"/>
              </a:rPr>
              <a:t>ideate, prototype</a:t>
            </a:r>
            <a:r>
              <a:rPr lang="en-US" sz="2300" b="0" i="0" u="none" strike="noStrike" cap="none">
                <a:solidFill>
                  <a:srgbClr val="000000"/>
                </a:solidFill>
                <a:latin typeface="Calibri"/>
                <a:ea typeface="Calibri"/>
                <a:cs typeface="Calibri"/>
                <a:sym typeface="Calibri"/>
              </a:rPr>
              <a:t>, test).</a:t>
            </a:r>
            <a:endParaRPr sz="2300" b="0" i="0" u="none" strike="noStrike" cap="none">
              <a:solidFill>
                <a:srgbClr val="000000"/>
              </a:solidFill>
              <a:latin typeface="Calibri"/>
              <a:ea typeface="Calibri"/>
              <a:cs typeface="Calibri"/>
              <a:sym typeface="Calibri"/>
            </a:endParaRPr>
          </a:p>
        </p:txBody>
      </p:sp>
      <p:pic>
        <p:nvPicPr>
          <p:cNvPr id="677" name="Google Shape;677;g12cef86df3f_0_109" descr="You for Youth logo" title="You for Youth logo"/>
          <p:cNvPicPr preferRelativeResize="0"/>
          <p:nvPr/>
        </p:nvPicPr>
        <p:blipFill rotWithShape="1">
          <a:blip r:embed="rId3">
            <a:alphaModFix/>
          </a:blip>
          <a:srcRect/>
          <a:stretch/>
        </p:blipFill>
        <p:spPr>
          <a:xfrm>
            <a:off x="7738675" y="1797738"/>
            <a:ext cx="3541976" cy="1102924"/>
          </a:xfrm>
          <a:prstGeom prst="rect">
            <a:avLst/>
          </a:prstGeom>
          <a:noFill/>
          <a:ln>
            <a:noFill/>
          </a:ln>
        </p:spPr>
      </p:pic>
      <p:sp>
        <p:nvSpPr>
          <p:cNvPr id="678" name="Google Shape;678;g12cef86df3f_0_109"/>
          <p:cNvSpPr txBox="1"/>
          <p:nvPr/>
        </p:nvSpPr>
        <p:spPr>
          <a:xfrm>
            <a:off x="8298575" y="2974950"/>
            <a:ext cx="2422200" cy="538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en-US" sz="2300" b="0" i="0" u="sng" strike="noStrike" cap="none">
                <a:solidFill>
                  <a:schemeClr val="hlink"/>
                </a:solidFill>
                <a:latin typeface="Calibri"/>
                <a:ea typeface="Calibri"/>
                <a:cs typeface="Calibri"/>
                <a:sym typeface="Calibri"/>
                <a:hlinkClick r:id="rId4"/>
              </a:rPr>
              <a:t>Y4Y STEAM Course</a:t>
            </a:r>
            <a:endParaRPr sz="2300" b="0" i="0" u="none" strike="noStrike" cap="none">
              <a:solidFill>
                <a:srgbClr val="000000"/>
              </a:solidFill>
              <a:latin typeface="Calibri"/>
              <a:ea typeface="Calibri"/>
              <a:cs typeface="Calibri"/>
              <a:sym typeface="Calibri"/>
            </a:endParaRPr>
          </a:p>
        </p:txBody>
      </p:sp>
      <p:sp>
        <p:nvSpPr>
          <p:cNvPr id="679" name="Google Shape;679;g12cef86df3f_0_109"/>
          <p:cNvSpPr txBox="1"/>
          <p:nvPr/>
        </p:nvSpPr>
        <p:spPr>
          <a:xfrm>
            <a:off x="7874214" y="3427025"/>
            <a:ext cx="3270900" cy="2277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US" sz="1700" b="0" i="0" u="none" strike="noStrike" cap="none">
                <a:solidFill>
                  <a:schemeClr val="dk1"/>
                </a:solidFill>
                <a:latin typeface="Calibri"/>
                <a:ea typeface="Calibri"/>
                <a:cs typeface="Calibri"/>
                <a:sym typeface="Calibri"/>
              </a:rPr>
              <a:t>The United States Department of Education contracted with Y4Y to create this resource for 21st CCLC Out-of-School Time programs. All tools are in Word or Excel formats with permission to use, change, and make work for your specific needs.</a:t>
            </a:r>
            <a:endParaRPr sz="1400" b="0" i="0" u="none" strike="noStrike" cap="none">
              <a:solidFill>
                <a:srgbClr val="000000"/>
              </a:solidFill>
              <a:latin typeface="Arial"/>
              <a:ea typeface="Arial"/>
              <a:cs typeface="Arial"/>
              <a:sym typeface="Arial"/>
            </a:endParaRPr>
          </a:p>
        </p:txBody>
      </p:sp>
      <p:sp>
        <p:nvSpPr>
          <p:cNvPr id="680" name="Google Shape;680;g12cef86df3f_0_109"/>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g12cef86df3f_0_118"/>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Calibri"/>
              <a:buNone/>
            </a:pPr>
            <a:r>
              <a:rPr lang="en-US"/>
              <a:t>Integrated: Meaningful Work Focused on Cross-Cutting Skills</a:t>
            </a:r>
            <a:endParaRPr/>
          </a:p>
        </p:txBody>
      </p:sp>
      <p:sp>
        <p:nvSpPr>
          <p:cNvPr id="686" name="Google Shape;686;g12cef86df3f_0_118"/>
          <p:cNvSpPr txBox="1"/>
          <p:nvPr/>
        </p:nvSpPr>
        <p:spPr>
          <a:xfrm>
            <a:off x="717175" y="1706700"/>
            <a:ext cx="7900200" cy="40791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None/>
            </a:pPr>
            <a:r>
              <a:rPr lang="en-US" sz="2000" b="1" i="0" u="none" strike="noStrike" cap="none">
                <a:solidFill>
                  <a:srgbClr val="333333"/>
                </a:solidFill>
                <a:highlight>
                  <a:srgbClr val="FFFFFF"/>
                </a:highlight>
                <a:latin typeface="Calibri"/>
                <a:ea typeface="Calibri"/>
                <a:cs typeface="Calibri"/>
                <a:sym typeface="Calibri"/>
              </a:rPr>
              <a:t>Inquiry Based:</a:t>
            </a:r>
            <a:endParaRPr sz="2000" b="1" i="0" u="none" strike="noStrike" cap="none">
              <a:solidFill>
                <a:srgbClr val="333333"/>
              </a:solidFill>
              <a:highlight>
                <a:srgbClr val="FFFFFF"/>
              </a:highlight>
              <a:latin typeface="Calibri"/>
              <a:ea typeface="Calibri"/>
              <a:cs typeface="Calibri"/>
              <a:sym typeface="Calibri"/>
            </a:endParaRPr>
          </a:p>
          <a:p>
            <a:pPr marL="457200" marR="0" lvl="0" indent="-323850" algn="l" rtl="0">
              <a:lnSpc>
                <a:spcPct val="115000"/>
              </a:lnSpc>
              <a:spcBef>
                <a:spcPts val="0"/>
              </a:spcBef>
              <a:spcAft>
                <a:spcPts val="0"/>
              </a:spcAft>
              <a:buClr>
                <a:srgbClr val="333333"/>
              </a:buClr>
              <a:buSzPts val="1500"/>
              <a:buFont typeface="Calibri"/>
              <a:buChar char="●"/>
            </a:pPr>
            <a:r>
              <a:rPr lang="en-US" sz="2000" b="1" i="0" u="none" strike="noStrike" cap="none">
                <a:solidFill>
                  <a:srgbClr val="333333"/>
                </a:solidFill>
                <a:highlight>
                  <a:srgbClr val="FFFFFF"/>
                </a:highlight>
                <a:latin typeface="Calibri"/>
                <a:ea typeface="Calibri"/>
                <a:cs typeface="Calibri"/>
                <a:sym typeface="Calibri"/>
              </a:rPr>
              <a:t>Big Questions and Themes - </a:t>
            </a:r>
            <a:r>
              <a:rPr lang="en-US" sz="2000" b="0" i="0" u="none" strike="noStrike" cap="none">
                <a:solidFill>
                  <a:srgbClr val="333333"/>
                </a:solidFill>
                <a:highlight>
                  <a:srgbClr val="FFFFFF"/>
                </a:highlight>
                <a:latin typeface="Calibri"/>
                <a:ea typeface="Calibri"/>
                <a:cs typeface="Calibri"/>
                <a:sym typeface="Calibri"/>
              </a:rPr>
              <a:t>KWL Charts, Knowledge Mapping</a:t>
            </a:r>
            <a:endParaRPr sz="2000" b="0" i="0" u="none" strike="noStrike" cap="none">
              <a:solidFill>
                <a:srgbClr val="333333"/>
              </a:solidFill>
              <a:highlight>
                <a:srgbClr val="FFFFFF"/>
              </a:highlight>
              <a:latin typeface="Calibri"/>
              <a:ea typeface="Calibri"/>
              <a:cs typeface="Calibri"/>
              <a:sym typeface="Calibri"/>
            </a:endParaRPr>
          </a:p>
          <a:p>
            <a:pPr marL="0" marR="0" lvl="0" indent="0" algn="l" rtl="0">
              <a:lnSpc>
                <a:spcPct val="115000"/>
              </a:lnSpc>
              <a:spcBef>
                <a:spcPts val="0"/>
              </a:spcBef>
              <a:spcAft>
                <a:spcPts val="0"/>
              </a:spcAft>
              <a:buNone/>
            </a:pPr>
            <a:r>
              <a:rPr lang="en-US" sz="2000" b="1" i="0" u="none" strike="noStrike" cap="none">
                <a:solidFill>
                  <a:srgbClr val="333333"/>
                </a:solidFill>
                <a:highlight>
                  <a:srgbClr val="FFFFFF"/>
                </a:highlight>
                <a:latin typeface="Calibri"/>
                <a:ea typeface="Calibri"/>
                <a:cs typeface="Calibri"/>
                <a:sym typeface="Calibri"/>
              </a:rPr>
              <a:t>Creative:</a:t>
            </a:r>
            <a:endParaRPr sz="1600" b="1" i="0" u="none" strike="noStrike" cap="none">
              <a:solidFill>
                <a:srgbClr val="333333"/>
              </a:solidFill>
              <a:highlight>
                <a:srgbClr val="FFFFFF"/>
              </a:highlight>
              <a:latin typeface="Calibri"/>
              <a:ea typeface="Calibri"/>
              <a:cs typeface="Calibri"/>
              <a:sym typeface="Calibri"/>
            </a:endParaRPr>
          </a:p>
          <a:p>
            <a:pPr marL="457200" marR="0" lvl="0" indent="-323850" algn="l" rtl="0">
              <a:lnSpc>
                <a:spcPct val="115000"/>
              </a:lnSpc>
              <a:spcBef>
                <a:spcPts val="0"/>
              </a:spcBef>
              <a:spcAft>
                <a:spcPts val="0"/>
              </a:spcAft>
              <a:buClr>
                <a:srgbClr val="333333"/>
              </a:buClr>
              <a:buSzPts val="1500"/>
              <a:buFont typeface="Calibri"/>
              <a:buChar char="●"/>
            </a:pPr>
            <a:r>
              <a:rPr lang="en-US" sz="2000" b="1" i="0" u="none" strike="noStrike" cap="none">
                <a:solidFill>
                  <a:srgbClr val="333333"/>
                </a:solidFill>
                <a:highlight>
                  <a:srgbClr val="FFFFFF"/>
                </a:highlight>
                <a:latin typeface="Calibri"/>
                <a:ea typeface="Calibri"/>
                <a:cs typeface="Calibri"/>
                <a:sym typeface="Calibri"/>
              </a:rPr>
              <a:t>Students see themselves</a:t>
            </a:r>
            <a:r>
              <a:rPr lang="en-US" sz="2000" b="0" i="0" u="none" strike="noStrike" cap="none">
                <a:solidFill>
                  <a:srgbClr val="333333"/>
                </a:solidFill>
                <a:highlight>
                  <a:srgbClr val="FFFFFF"/>
                </a:highlight>
                <a:latin typeface="Calibri"/>
                <a:ea typeface="Calibri"/>
                <a:cs typeface="Calibri"/>
                <a:sym typeface="Calibri"/>
              </a:rPr>
              <a:t> in their work and make creative choices</a:t>
            </a:r>
            <a:endParaRPr sz="2000" b="0" i="0" u="none" strike="noStrike" cap="none">
              <a:solidFill>
                <a:srgbClr val="333333"/>
              </a:solidFill>
              <a:highlight>
                <a:srgbClr val="FFFFFF"/>
              </a:highlight>
              <a:latin typeface="Calibri"/>
              <a:ea typeface="Calibri"/>
              <a:cs typeface="Calibri"/>
              <a:sym typeface="Calibri"/>
            </a:endParaRPr>
          </a:p>
          <a:p>
            <a:pPr marL="0" marR="0" lvl="0" indent="0" algn="l" rtl="0">
              <a:lnSpc>
                <a:spcPct val="115000"/>
              </a:lnSpc>
              <a:spcBef>
                <a:spcPts val="0"/>
              </a:spcBef>
              <a:spcAft>
                <a:spcPts val="0"/>
              </a:spcAft>
              <a:buNone/>
            </a:pPr>
            <a:r>
              <a:rPr lang="en-US" sz="2000" b="1" i="0" u="none" strike="noStrike" cap="none">
                <a:solidFill>
                  <a:srgbClr val="333333"/>
                </a:solidFill>
                <a:highlight>
                  <a:srgbClr val="FFFFFF"/>
                </a:highlight>
                <a:latin typeface="Calibri"/>
                <a:ea typeface="Calibri"/>
                <a:cs typeface="Calibri"/>
                <a:sym typeface="Calibri"/>
              </a:rPr>
              <a:t>Interdisciplinary:</a:t>
            </a:r>
            <a:endParaRPr sz="2000" b="1" i="0" u="none" strike="noStrike" cap="none">
              <a:solidFill>
                <a:srgbClr val="333333"/>
              </a:solidFill>
              <a:highlight>
                <a:srgbClr val="FFFFFF"/>
              </a:highlight>
              <a:latin typeface="Calibri"/>
              <a:ea typeface="Calibri"/>
              <a:cs typeface="Calibri"/>
              <a:sym typeface="Calibri"/>
            </a:endParaRPr>
          </a:p>
          <a:p>
            <a:pPr marL="457200" marR="0" lvl="0" indent="-323850" algn="l" rtl="0">
              <a:lnSpc>
                <a:spcPct val="115000"/>
              </a:lnSpc>
              <a:spcBef>
                <a:spcPts val="0"/>
              </a:spcBef>
              <a:spcAft>
                <a:spcPts val="0"/>
              </a:spcAft>
              <a:buClr>
                <a:srgbClr val="333333"/>
              </a:buClr>
              <a:buSzPts val="1500"/>
              <a:buFont typeface="Calibri"/>
              <a:buChar char="●"/>
            </a:pPr>
            <a:r>
              <a:rPr lang="en-US" sz="2000" b="1" i="0" u="none" strike="noStrike" cap="none">
                <a:solidFill>
                  <a:srgbClr val="333333"/>
                </a:solidFill>
                <a:highlight>
                  <a:srgbClr val="FFFFFF"/>
                </a:highlight>
                <a:latin typeface="Calibri"/>
                <a:ea typeface="Calibri"/>
                <a:cs typeface="Calibri"/>
                <a:sym typeface="Calibri"/>
              </a:rPr>
              <a:t>Solve Real World Problems - </a:t>
            </a:r>
            <a:r>
              <a:rPr lang="en-US" sz="2000" b="0" i="0" u="none" strike="noStrike" cap="none">
                <a:solidFill>
                  <a:srgbClr val="333333"/>
                </a:solidFill>
                <a:highlight>
                  <a:srgbClr val="FFFFFF"/>
                </a:highlight>
                <a:latin typeface="Calibri"/>
                <a:ea typeface="Calibri"/>
                <a:cs typeface="Calibri"/>
                <a:sym typeface="Calibri"/>
              </a:rPr>
              <a:t>tie into place based learning and service learning, tap into student funds of knowledge and interests using skills from multiple disciplines </a:t>
            </a:r>
            <a:endParaRPr sz="2000" b="0" i="0" u="none" strike="noStrike" cap="none">
              <a:solidFill>
                <a:srgbClr val="333333"/>
              </a:solidFill>
              <a:highlight>
                <a:srgbClr val="FFFFFF"/>
              </a:highlight>
              <a:latin typeface="Calibri"/>
              <a:ea typeface="Calibri"/>
              <a:cs typeface="Calibri"/>
              <a:sym typeface="Calibri"/>
            </a:endParaRPr>
          </a:p>
          <a:p>
            <a:pPr marL="0" marR="0" lvl="0" indent="0" algn="l" rtl="0">
              <a:lnSpc>
                <a:spcPct val="115000"/>
              </a:lnSpc>
              <a:spcBef>
                <a:spcPts val="0"/>
              </a:spcBef>
              <a:spcAft>
                <a:spcPts val="0"/>
              </a:spcAft>
              <a:buNone/>
            </a:pPr>
            <a:r>
              <a:rPr lang="en-US" sz="2000" b="1" i="0" u="none" strike="noStrike" cap="none">
                <a:solidFill>
                  <a:srgbClr val="333333"/>
                </a:solidFill>
                <a:highlight>
                  <a:srgbClr val="FFFFFF"/>
                </a:highlight>
                <a:latin typeface="Calibri"/>
                <a:ea typeface="Calibri"/>
                <a:cs typeface="Calibri"/>
                <a:sym typeface="Calibri"/>
              </a:rPr>
              <a:t>Experiential: </a:t>
            </a:r>
            <a:endParaRPr sz="2000" b="1" i="0" u="none" strike="noStrike" cap="none">
              <a:solidFill>
                <a:srgbClr val="333333"/>
              </a:solidFill>
              <a:highlight>
                <a:srgbClr val="FFFFFF"/>
              </a:highlight>
              <a:latin typeface="Calibri"/>
              <a:ea typeface="Calibri"/>
              <a:cs typeface="Calibri"/>
              <a:sym typeface="Calibri"/>
            </a:endParaRPr>
          </a:p>
          <a:p>
            <a:pPr marL="457200" marR="0" lvl="0" indent="-323850" algn="l" rtl="0">
              <a:lnSpc>
                <a:spcPct val="115000"/>
              </a:lnSpc>
              <a:spcBef>
                <a:spcPts val="0"/>
              </a:spcBef>
              <a:spcAft>
                <a:spcPts val="0"/>
              </a:spcAft>
              <a:buClr>
                <a:srgbClr val="333333"/>
              </a:buClr>
              <a:buSzPts val="1500"/>
              <a:buFont typeface="Calibri"/>
              <a:buChar char="●"/>
            </a:pPr>
            <a:r>
              <a:rPr lang="en-US" sz="2000" b="0" i="0" u="none" strike="noStrike" cap="none">
                <a:solidFill>
                  <a:srgbClr val="333333"/>
                </a:solidFill>
                <a:highlight>
                  <a:srgbClr val="FFFFFF"/>
                </a:highlight>
                <a:latin typeface="Calibri"/>
                <a:ea typeface="Calibri"/>
                <a:cs typeface="Calibri"/>
                <a:sym typeface="Calibri"/>
              </a:rPr>
              <a:t>Encourage hands on</a:t>
            </a:r>
            <a:r>
              <a:rPr lang="en-US" sz="2000" b="1" i="0" u="none" strike="noStrike" cap="none">
                <a:solidFill>
                  <a:srgbClr val="333333"/>
                </a:solidFill>
                <a:highlight>
                  <a:srgbClr val="FFFFFF"/>
                </a:highlight>
                <a:latin typeface="Calibri"/>
                <a:ea typeface="Calibri"/>
                <a:cs typeface="Calibri"/>
                <a:sym typeface="Calibri"/>
              </a:rPr>
              <a:t> experimenting, editing, and refining of work</a:t>
            </a:r>
            <a:endParaRPr sz="2000" b="1" i="0" u="none" strike="noStrike" cap="none">
              <a:solidFill>
                <a:srgbClr val="333333"/>
              </a:solidFill>
              <a:highlight>
                <a:srgbClr val="FFFFFF"/>
              </a:highlight>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700"/>
              <a:buFont typeface="Arial"/>
              <a:buNone/>
            </a:pPr>
            <a:endParaRPr sz="2300" b="0" i="0" u="none" strike="noStrike" cap="none">
              <a:solidFill>
                <a:srgbClr val="000000"/>
              </a:solidFill>
              <a:latin typeface="Calibri"/>
              <a:ea typeface="Calibri"/>
              <a:cs typeface="Calibri"/>
              <a:sym typeface="Calibri"/>
            </a:endParaRPr>
          </a:p>
        </p:txBody>
      </p:sp>
      <p:pic>
        <p:nvPicPr>
          <p:cNvPr id="687" name="Google Shape;687;g12cef86df3f_0_118" descr="A colorful playground toy made from painted wood pieces on a circular base" title="Image of toy"/>
          <p:cNvPicPr preferRelativeResize="0"/>
          <p:nvPr/>
        </p:nvPicPr>
        <p:blipFill rotWithShape="1">
          <a:blip r:embed="rId3">
            <a:alphaModFix/>
          </a:blip>
          <a:srcRect/>
          <a:stretch/>
        </p:blipFill>
        <p:spPr>
          <a:xfrm>
            <a:off x="9035286" y="1248202"/>
            <a:ext cx="2041728" cy="2379948"/>
          </a:xfrm>
          <a:prstGeom prst="rect">
            <a:avLst/>
          </a:prstGeom>
          <a:noFill/>
          <a:ln>
            <a:noFill/>
          </a:ln>
        </p:spPr>
      </p:pic>
      <p:sp>
        <p:nvSpPr>
          <p:cNvPr id="688" name="Google Shape;688;g12cef86df3f_0_118"/>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pic>
        <p:nvPicPr>
          <p:cNvPr id="689" name="Google Shape;689;g12cef86df3f_0_118" descr="Four colorful people icons with puzzle piece connecting them" title="Image of four people icons"/>
          <p:cNvPicPr preferRelativeResize="0"/>
          <p:nvPr/>
        </p:nvPicPr>
        <p:blipFill rotWithShape="1">
          <a:blip r:embed="rId4">
            <a:alphaModFix/>
          </a:blip>
          <a:srcRect/>
          <a:stretch/>
        </p:blipFill>
        <p:spPr>
          <a:xfrm>
            <a:off x="8800000" y="3959450"/>
            <a:ext cx="2277025" cy="22770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g12cef86df3f_0_125"/>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Calibri"/>
              <a:buNone/>
            </a:pPr>
            <a:r>
              <a:rPr lang="en-US"/>
              <a:t>Check Out These Resources!</a:t>
            </a:r>
            <a:endParaRPr/>
          </a:p>
        </p:txBody>
      </p:sp>
      <p:sp>
        <p:nvSpPr>
          <p:cNvPr id="695" name="Google Shape;695;g12cef86df3f_0_125"/>
          <p:cNvSpPr txBox="1">
            <a:spLocks noGrp="1"/>
          </p:cNvSpPr>
          <p:nvPr>
            <p:ph type="body" idx="1"/>
          </p:nvPr>
        </p:nvSpPr>
        <p:spPr>
          <a:xfrm>
            <a:off x="717175" y="1825625"/>
            <a:ext cx="5400600" cy="4109100"/>
          </a:xfrm>
          <a:prstGeom prst="rect">
            <a:avLst/>
          </a:prstGeom>
          <a:noFill/>
          <a:ln>
            <a:noFill/>
          </a:ln>
        </p:spPr>
        <p:txBody>
          <a:bodyPr spcFirstLastPara="1" wrap="square" lIns="91425" tIns="45700" rIns="91425" bIns="45700" anchor="t" anchorCtr="0">
            <a:noAutofit/>
          </a:bodyPr>
          <a:lstStyle/>
          <a:p>
            <a:pPr marL="54864" lvl="0" indent="0" algn="l" rtl="0">
              <a:lnSpc>
                <a:spcPct val="90000"/>
              </a:lnSpc>
              <a:spcBef>
                <a:spcPts val="1000"/>
              </a:spcBef>
              <a:spcAft>
                <a:spcPts val="0"/>
              </a:spcAft>
              <a:buClr>
                <a:schemeClr val="dk1"/>
              </a:buClr>
              <a:buSzPts val="2400"/>
              <a:buNone/>
            </a:pPr>
            <a:r>
              <a:rPr lang="en-US" sz="3200"/>
              <a:t>Please take the next five minutes to silently review the planning tools on the Google </a:t>
            </a:r>
            <a:r>
              <a:rPr lang="en-US" sz="3200" u="sng">
                <a:solidFill>
                  <a:schemeClr val="hlink"/>
                </a:solidFill>
                <a:hlinkClick r:id="rId3"/>
              </a:rPr>
              <a:t>Resource Page </a:t>
            </a:r>
            <a:r>
              <a:rPr lang="en-US" sz="3200"/>
              <a:t>and in your </a:t>
            </a:r>
            <a:r>
              <a:rPr lang="en-US" sz="3200" u="sng">
                <a:solidFill>
                  <a:schemeClr val="hlink"/>
                </a:solidFill>
                <a:hlinkClick r:id="rId4"/>
              </a:rPr>
              <a:t>Participant Folder</a:t>
            </a:r>
            <a:endParaRPr sz="3200"/>
          </a:p>
          <a:p>
            <a:pPr marL="54864" lvl="0" indent="0" algn="l" rtl="0">
              <a:lnSpc>
                <a:spcPct val="90000"/>
              </a:lnSpc>
              <a:spcBef>
                <a:spcPts val="1000"/>
              </a:spcBef>
              <a:spcAft>
                <a:spcPts val="0"/>
              </a:spcAft>
              <a:buClr>
                <a:schemeClr val="dk1"/>
              </a:buClr>
              <a:buSzPts val="2400"/>
              <a:buNone/>
            </a:pPr>
            <a:endParaRPr sz="3200"/>
          </a:p>
          <a:p>
            <a:pPr marL="54864" lvl="0" indent="0" algn="l" rtl="0">
              <a:lnSpc>
                <a:spcPct val="90000"/>
              </a:lnSpc>
              <a:spcBef>
                <a:spcPts val="1000"/>
              </a:spcBef>
              <a:spcAft>
                <a:spcPts val="0"/>
              </a:spcAft>
              <a:buClr>
                <a:schemeClr val="dk1"/>
              </a:buClr>
              <a:buSzPts val="2400"/>
              <a:buNone/>
            </a:pPr>
            <a:endParaRPr sz="3200"/>
          </a:p>
          <a:p>
            <a:pPr marL="54864" lvl="0" indent="0" algn="l" rtl="0">
              <a:lnSpc>
                <a:spcPct val="90000"/>
              </a:lnSpc>
              <a:spcBef>
                <a:spcPts val="1000"/>
              </a:spcBef>
              <a:spcAft>
                <a:spcPts val="0"/>
              </a:spcAft>
              <a:buClr>
                <a:schemeClr val="dk1"/>
              </a:buClr>
              <a:buSzPts val="2400"/>
              <a:buNone/>
            </a:pPr>
            <a:endParaRPr sz="3200" b="1"/>
          </a:p>
        </p:txBody>
      </p:sp>
      <p:pic>
        <p:nvPicPr>
          <p:cNvPr id="696" name="Google Shape;696;g12cef86df3f_0_125" descr="image of coffee mug, pen and napkin with words explore create inspire" title="Image of coffee cup and napkin"/>
          <p:cNvPicPr preferRelativeResize="0"/>
          <p:nvPr/>
        </p:nvPicPr>
        <p:blipFill rotWithShape="1">
          <a:blip r:embed="rId5">
            <a:alphaModFix/>
          </a:blip>
          <a:srcRect/>
          <a:stretch/>
        </p:blipFill>
        <p:spPr>
          <a:xfrm>
            <a:off x="6556374" y="1825637"/>
            <a:ext cx="4840171" cy="3226782"/>
          </a:xfrm>
          <a:prstGeom prst="rect">
            <a:avLst/>
          </a:prstGeom>
          <a:noFill/>
          <a:ln>
            <a:noFill/>
          </a:ln>
        </p:spPr>
      </p:pic>
      <p:sp>
        <p:nvSpPr>
          <p:cNvPr id="697" name="Google Shape;697;g12cef86df3f_0_125"/>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g12cef86df3f_0_267"/>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en-US" b="1"/>
              <a:t>Upon the conclusion of today’s presentation, participants will be able to:</a:t>
            </a:r>
            <a:endParaRPr b="1"/>
          </a:p>
          <a:p>
            <a:pPr marL="457200" lvl="0" indent="-342900" algn="l" rtl="0">
              <a:lnSpc>
                <a:spcPct val="100000"/>
              </a:lnSpc>
              <a:spcBef>
                <a:spcPts val="1000"/>
              </a:spcBef>
              <a:spcAft>
                <a:spcPts val="0"/>
              </a:spcAft>
              <a:buSzPts val="1800"/>
              <a:buAutoNum type="arabicPeriod"/>
            </a:pPr>
            <a:r>
              <a:rPr lang="en-US"/>
              <a:t>Dream, conceptualize and remain curious about the possibilities of equity-driven summer programming.</a:t>
            </a:r>
            <a:endParaRPr/>
          </a:p>
          <a:p>
            <a:pPr marL="457200" lvl="0" indent="-342900" algn="l" rtl="0">
              <a:lnSpc>
                <a:spcPct val="100000"/>
              </a:lnSpc>
              <a:spcBef>
                <a:spcPts val="1000"/>
              </a:spcBef>
              <a:spcAft>
                <a:spcPts val="0"/>
              </a:spcAft>
              <a:buSzPts val="1800"/>
              <a:buAutoNum type="arabicPeriod"/>
            </a:pPr>
            <a:r>
              <a:rPr lang="en-US"/>
              <a:t>Explore Well-Rounded Learning and Work that Matters.</a:t>
            </a:r>
            <a:endParaRPr/>
          </a:p>
          <a:p>
            <a:pPr marL="457200" lvl="0" indent="-342900" algn="l" rtl="0">
              <a:lnSpc>
                <a:spcPct val="100000"/>
              </a:lnSpc>
              <a:spcBef>
                <a:spcPts val="1000"/>
              </a:spcBef>
              <a:spcAft>
                <a:spcPts val="0"/>
              </a:spcAft>
              <a:buSzPts val="1800"/>
              <a:buAutoNum type="arabicPeriod"/>
            </a:pPr>
            <a:r>
              <a:rPr lang="en-US"/>
              <a:t>Collaborate with practitioners around planning summer programming for Summer 2022. </a:t>
            </a:r>
            <a:endParaRPr/>
          </a:p>
        </p:txBody>
      </p:sp>
      <p:sp>
        <p:nvSpPr>
          <p:cNvPr id="541" name="Google Shape;541;g12cef86df3f_0_267"/>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Font typeface="Calibri"/>
              <a:buNone/>
            </a:pPr>
            <a:r>
              <a:rPr lang="en-US"/>
              <a:t>Today’s Goals</a:t>
            </a:r>
            <a:endParaRPr/>
          </a:p>
        </p:txBody>
      </p:sp>
      <p:sp>
        <p:nvSpPr>
          <p:cNvPr id="542" name="Google Shape;542;g12cef86df3f_0_26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pic>
        <p:nvPicPr>
          <p:cNvPr id="702" name="Google Shape;702;g12cef86df3f_0_2988" descr="Access and Opportunity logo" title="Access and Opportunity logo"/>
          <p:cNvPicPr preferRelativeResize="0"/>
          <p:nvPr/>
        </p:nvPicPr>
        <p:blipFill rotWithShape="1">
          <a:blip r:embed="rId3">
            <a:alphaModFix/>
          </a:blip>
          <a:srcRect/>
          <a:stretch/>
        </p:blipFill>
        <p:spPr>
          <a:xfrm>
            <a:off x="3909687" y="4889341"/>
            <a:ext cx="4306075" cy="1540609"/>
          </a:xfrm>
          <a:prstGeom prst="rect">
            <a:avLst/>
          </a:prstGeom>
          <a:noFill/>
          <a:ln>
            <a:noFill/>
          </a:ln>
        </p:spPr>
      </p:pic>
      <p:sp>
        <p:nvSpPr>
          <p:cNvPr id="703" name="Google Shape;703;g12cef86df3f_0_2988"/>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Calibri"/>
              <a:buNone/>
            </a:pPr>
            <a:r>
              <a:rPr lang="en-US"/>
              <a:t>Small Group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Discussion</a:t>
            </a:r>
            <a:endParaRPr/>
          </a:p>
        </p:txBody>
      </p:sp>
      <p:sp>
        <p:nvSpPr>
          <p:cNvPr id="704" name="Google Shape;704;g12cef86df3f_0_2988"/>
          <p:cNvSpPr txBox="1">
            <a:spLocks noGrp="1"/>
          </p:cNvSpPr>
          <p:nvPr>
            <p:ph type="body" idx="1"/>
          </p:nvPr>
        </p:nvSpPr>
        <p:spPr>
          <a:xfrm>
            <a:off x="717175" y="2153700"/>
            <a:ext cx="11155500" cy="255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400"/>
              <a:buNone/>
            </a:pPr>
            <a:r>
              <a:rPr lang="en-US" b="1"/>
              <a:t>Break Out Room Discussion Questions:</a:t>
            </a:r>
            <a:endParaRPr b="1"/>
          </a:p>
          <a:p>
            <a:pPr marL="457200" lvl="0" indent="-419100" algn="l" rtl="0">
              <a:lnSpc>
                <a:spcPct val="100000"/>
              </a:lnSpc>
              <a:spcBef>
                <a:spcPts val="0"/>
              </a:spcBef>
              <a:spcAft>
                <a:spcPts val="0"/>
              </a:spcAft>
              <a:buSzPts val="1600"/>
              <a:buAutoNum type="arabicPeriod"/>
            </a:pPr>
            <a:r>
              <a:rPr lang="en-US" sz="2200"/>
              <a:t>What could you do to support and encourage student and staff communication and relationship-building in your program?</a:t>
            </a:r>
            <a:endParaRPr sz="2200"/>
          </a:p>
          <a:p>
            <a:pPr marL="457200" lvl="0" indent="-419100" algn="l" rtl="0">
              <a:lnSpc>
                <a:spcPct val="100000"/>
              </a:lnSpc>
              <a:spcBef>
                <a:spcPts val="0"/>
              </a:spcBef>
              <a:spcAft>
                <a:spcPts val="0"/>
              </a:spcAft>
              <a:buSzPts val="1600"/>
              <a:buAutoNum type="arabicPeriod"/>
            </a:pPr>
            <a:r>
              <a:rPr lang="en-US" sz="2200"/>
              <a:t>What are your next steps in establishing your plans for well-rounded, meaningful summer learning? What is going well that you could share with your group?</a:t>
            </a:r>
            <a:endParaRPr sz="2200"/>
          </a:p>
          <a:p>
            <a:pPr marL="457200" lvl="0" indent="-419100" algn="l" rtl="0">
              <a:lnSpc>
                <a:spcPct val="100000"/>
              </a:lnSpc>
              <a:spcBef>
                <a:spcPts val="0"/>
              </a:spcBef>
              <a:spcAft>
                <a:spcPts val="0"/>
              </a:spcAft>
              <a:buSzPts val="1600"/>
              <a:buAutoNum type="arabicPeriod"/>
            </a:pPr>
            <a:r>
              <a:rPr lang="en-US" sz="2200"/>
              <a:t>Who are some partners to work with to develop and offer authentic, place-based and inquiry-based lessons for your program?</a:t>
            </a:r>
            <a:endParaRPr sz="1600">
              <a:latin typeface="Arial"/>
              <a:ea typeface="Arial"/>
              <a:cs typeface="Arial"/>
              <a:sym typeface="Arial"/>
            </a:endParaRPr>
          </a:p>
        </p:txBody>
      </p:sp>
      <p:pic>
        <p:nvPicPr>
          <p:cNvPr id="705" name="Google Shape;705;g12cef86df3f_0_2988" descr="Colored comment blank boxes" title="Colored comment blank boxes"/>
          <p:cNvPicPr preferRelativeResize="0"/>
          <p:nvPr/>
        </p:nvPicPr>
        <p:blipFill rotWithShape="1">
          <a:blip r:embed="rId4">
            <a:alphaModFix/>
          </a:blip>
          <a:srcRect/>
          <a:stretch/>
        </p:blipFill>
        <p:spPr>
          <a:xfrm>
            <a:off x="7573025" y="811425"/>
            <a:ext cx="3761751" cy="1707825"/>
          </a:xfrm>
          <a:prstGeom prst="rect">
            <a:avLst/>
          </a:prstGeom>
          <a:noFill/>
          <a:ln>
            <a:noFill/>
          </a:ln>
        </p:spPr>
      </p:pic>
      <p:sp>
        <p:nvSpPr>
          <p:cNvPr id="706" name="Google Shape;706;g12cef86df3f_0_2988"/>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g12cef86df3f_0_2997"/>
          <p:cNvSpPr/>
          <p:nvPr/>
        </p:nvSpPr>
        <p:spPr>
          <a:xfrm>
            <a:off x="6182859" y="1483792"/>
            <a:ext cx="2865900" cy="844200"/>
          </a:xfrm>
          <a:prstGeom prst="rightArrow">
            <a:avLst>
              <a:gd name="adj1" fmla="val 50000"/>
              <a:gd name="adj2" fmla="val 50000"/>
            </a:avLst>
          </a:prstGeom>
          <a:solidFill>
            <a:schemeClr val="accent1"/>
          </a:solidFill>
          <a:ln w="25400" cap="flat" cmpd="sng">
            <a:solidFill>
              <a:srgbClr val="1355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Coming Soon!</a:t>
            </a:r>
            <a:endParaRPr sz="2400" b="0" i="0" u="none" strike="noStrike" cap="none">
              <a:solidFill>
                <a:schemeClr val="lt1"/>
              </a:solidFill>
              <a:latin typeface="Arial"/>
              <a:ea typeface="Arial"/>
              <a:cs typeface="Arial"/>
              <a:sym typeface="Arial"/>
            </a:endParaRPr>
          </a:p>
        </p:txBody>
      </p:sp>
      <p:pic>
        <p:nvPicPr>
          <p:cNvPr id="713" name="Google Shape;713;g12cef86df3f_0_2997" descr="Summer Best Practice Toolkit cover" title="Summer Best Practice Toolkit cover"/>
          <p:cNvPicPr preferRelativeResize="0"/>
          <p:nvPr/>
        </p:nvPicPr>
        <p:blipFill rotWithShape="1">
          <a:blip r:embed="rId3">
            <a:alphaModFix/>
          </a:blip>
          <a:srcRect/>
          <a:stretch/>
        </p:blipFill>
        <p:spPr>
          <a:xfrm>
            <a:off x="9019620" y="1034253"/>
            <a:ext cx="2693345" cy="3354171"/>
          </a:xfrm>
          <a:prstGeom prst="rect">
            <a:avLst/>
          </a:prstGeom>
          <a:noFill/>
          <a:ln>
            <a:noFill/>
          </a:ln>
        </p:spPr>
      </p:pic>
      <p:pic>
        <p:nvPicPr>
          <p:cNvPr id="714" name="Google Shape;714;g12cef86df3f_0_2997" descr="Summer Learning Webinar Series schedule" title="Summer Learning Webinar Series schedule"/>
          <p:cNvPicPr preferRelativeResize="0"/>
          <p:nvPr/>
        </p:nvPicPr>
        <p:blipFill rotWithShape="1">
          <a:blip r:embed="rId4">
            <a:alphaModFix/>
          </a:blip>
          <a:srcRect/>
          <a:stretch/>
        </p:blipFill>
        <p:spPr>
          <a:xfrm>
            <a:off x="443700" y="2209925"/>
            <a:ext cx="8103776" cy="3968125"/>
          </a:xfrm>
          <a:prstGeom prst="rect">
            <a:avLst/>
          </a:prstGeom>
          <a:noFill/>
          <a:ln>
            <a:noFill/>
          </a:ln>
        </p:spPr>
      </p:pic>
      <p:sp>
        <p:nvSpPr>
          <p:cNvPr id="715" name="Google Shape;715;g12cef86df3f_0_2997"/>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Summer Learning Webinar Series</a:t>
            </a:r>
            <a:endParaRPr/>
          </a:p>
        </p:txBody>
      </p:sp>
      <p:sp>
        <p:nvSpPr>
          <p:cNvPr id="716" name="Google Shape;716;g12cef86df3f_0_2997"/>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g12cef86df3f_0_3006"/>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200"/>
              <a:buNone/>
            </a:pPr>
            <a:r>
              <a:rPr lang="en-US"/>
              <a:t>Thank you!</a:t>
            </a:r>
            <a:endParaRPr/>
          </a:p>
        </p:txBody>
      </p:sp>
      <p:sp>
        <p:nvSpPr>
          <p:cNvPr id="723" name="Google Shape;723;g12cef86df3f_0_3006"/>
          <p:cNvSpPr txBox="1">
            <a:spLocks noGrp="1"/>
          </p:cNvSpPr>
          <p:nvPr>
            <p:ph type="body" idx="1"/>
          </p:nvPr>
        </p:nvSpPr>
        <p:spPr>
          <a:xfrm>
            <a:off x="717175" y="1763925"/>
            <a:ext cx="6634500" cy="4109100"/>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1000"/>
              </a:spcBef>
              <a:spcAft>
                <a:spcPts val="0"/>
              </a:spcAft>
              <a:buSzPts val="935"/>
              <a:buNone/>
            </a:pPr>
            <a:r>
              <a:rPr lang="en-US" sz="2640"/>
              <a:t>Raquel Gwynn, Education Specialist</a:t>
            </a:r>
            <a:endParaRPr sz="2640"/>
          </a:p>
          <a:p>
            <a:pPr marL="0" lvl="0" indent="0" algn="l" rtl="0">
              <a:lnSpc>
                <a:spcPct val="70000"/>
              </a:lnSpc>
              <a:spcBef>
                <a:spcPts val="1000"/>
              </a:spcBef>
              <a:spcAft>
                <a:spcPts val="0"/>
              </a:spcAft>
              <a:buSzPts val="935"/>
              <a:buNone/>
            </a:pPr>
            <a:r>
              <a:rPr lang="en-US" sz="2640"/>
              <a:t>Office of Teaching, Learning and Assessment </a:t>
            </a:r>
            <a:endParaRPr sz="2640"/>
          </a:p>
          <a:p>
            <a:pPr marL="0" lvl="0" indent="0" algn="l" rtl="0">
              <a:lnSpc>
                <a:spcPct val="70000"/>
              </a:lnSpc>
              <a:spcBef>
                <a:spcPts val="1000"/>
              </a:spcBef>
              <a:spcAft>
                <a:spcPts val="0"/>
              </a:spcAft>
              <a:buSzPts val="935"/>
              <a:buNone/>
            </a:pPr>
            <a:r>
              <a:rPr lang="en-US" sz="2640" u="sng">
                <a:solidFill>
                  <a:schemeClr val="hlink"/>
                </a:solidFill>
                <a:hlinkClick r:id="rId3"/>
              </a:rPr>
              <a:t>raquel.gwynn@state.or.us</a:t>
            </a:r>
            <a:endParaRPr sz="2640"/>
          </a:p>
          <a:p>
            <a:pPr marL="0" lvl="0" indent="0" algn="l" rtl="0">
              <a:lnSpc>
                <a:spcPct val="70000"/>
              </a:lnSpc>
              <a:spcBef>
                <a:spcPts val="1000"/>
              </a:spcBef>
              <a:spcAft>
                <a:spcPts val="0"/>
              </a:spcAft>
              <a:buSzPts val="935"/>
              <a:buNone/>
            </a:pPr>
            <a:endParaRPr sz="2640"/>
          </a:p>
          <a:p>
            <a:pPr marL="0" lvl="0" indent="0" algn="l" rtl="0">
              <a:lnSpc>
                <a:spcPct val="70000"/>
              </a:lnSpc>
              <a:spcBef>
                <a:spcPts val="1000"/>
              </a:spcBef>
              <a:spcAft>
                <a:spcPts val="0"/>
              </a:spcAft>
              <a:buSzPts val="935"/>
              <a:buNone/>
            </a:pPr>
            <a:r>
              <a:rPr lang="en-US" sz="2640"/>
              <a:t>Sophie Hilton, Program Analyst</a:t>
            </a:r>
            <a:endParaRPr sz="2640"/>
          </a:p>
          <a:p>
            <a:pPr marL="0" lvl="0" indent="0" algn="l" rtl="0">
              <a:lnSpc>
                <a:spcPct val="70000"/>
              </a:lnSpc>
              <a:spcBef>
                <a:spcPts val="1000"/>
              </a:spcBef>
              <a:spcAft>
                <a:spcPts val="0"/>
              </a:spcAft>
              <a:buSzPts val="935"/>
              <a:buNone/>
            </a:pPr>
            <a:r>
              <a:rPr lang="en-US" sz="2640"/>
              <a:t>Office of Teaching, Learning and Assessment </a:t>
            </a:r>
            <a:endParaRPr sz="2640"/>
          </a:p>
          <a:p>
            <a:pPr marL="0" lvl="0" indent="0" algn="l" rtl="0">
              <a:lnSpc>
                <a:spcPct val="70000"/>
              </a:lnSpc>
              <a:spcBef>
                <a:spcPts val="1000"/>
              </a:spcBef>
              <a:spcAft>
                <a:spcPts val="0"/>
              </a:spcAft>
              <a:buSzPts val="935"/>
              <a:buNone/>
            </a:pPr>
            <a:r>
              <a:rPr lang="en-US" sz="2640" u="sng">
                <a:solidFill>
                  <a:schemeClr val="hlink"/>
                </a:solidFill>
                <a:hlinkClick r:id="rId4"/>
              </a:rPr>
              <a:t>sophie.hilton@state.or.us</a:t>
            </a:r>
            <a:endParaRPr sz="2640"/>
          </a:p>
          <a:p>
            <a:pPr marL="0" lvl="0" indent="0" algn="l" rtl="0">
              <a:lnSpc>
                <a:spcPct val="70000"/>
              </a:lnSpc>
              <a:spcBef>
                <a:spcPts val="1000"/>
              </a:spcBef>
              <a:spcAft>
                <a:spcPts val="0"/>
              </a:spcAft>
              <a:buClr>
                <a:schemeClr val="dk1"/>
              </a:buClr>
              <a:buSzPts val="935"/>
              <a:buFont typeface="Arial"/>
              <a:buNone/>
            </a:pPr>
            <a:r>
              <a:rPr lang="en-US" sz="2640"/>
              <a:t> </a:t>
            </a:r>
            <a:endParaRPr sz="2640"/>
          </a:p>
          <a:p>
            <a:pPr marL="0" lvl="0" indent="0" algn="l" rtl="0">
              <a:lnSpc>
                <a:spcPct val="70000"/>
              </a:lnSpc>
              <a:spcBef>
                <a:spcPts val="1000"/>
              </a:spcBef>
              <a:spcAft>
                <a:spcPts val="0"/>
              </a:spcAft>
              <a:buClr>
                <a:schemeClr val="dk1"/>
              </a:buClr>
              <a:buSzPts val="935"/>
              <a:buFont typeface="Arial"/>
              <a:buNone/>
            </a:pPr>
            <a:r>
              <a:rPr lang="en-US" sz="2440"/>
              <a:t>Shannon Johnson, Arts Education Specialist</a:t>
            </a:r>
            <a:endParaRPr sz="2440"/>
          </a:p>
          <a:p>
            <a:pPr marL="0" lvl="0" indent="0" algn="l" rtl="0">
              <a:lnSpc>
                <a:spcPct val="70000"/>
              </a:lnSpc>
              <a:spcBef>
                <a:spcPts val="1000"/>
              </a:spcBef>
              <a:spcAft>
                <a:spcPts val="0"/>
              </a:spcAft>
              <a:buClr>
                <a:schemeClr val="dk1"/>
              </a:buClr>
              <a:buSzPts val="935"/>
              <a:buFont typeface="Arial"/>
              <a:buNone/>
            </a:pPr>
            <a:r>
              <a:rPr lang="en-US" sz="2440"/>
              <a:t>Office of Teaching, Learning and Assessment</a:t>
            </a:r>
            <a:endParaRPr sz="2440"/>
          </a:p>
          <a:p>
            <a:pPr marL="0" lvl="0" indent="0" algn="l" rtl="0">
              <a:lnSpc>
                <a:spcPct val="70000"/>
              </a:lnSpc>
              <a:spcBef>
                <a:spcPts val="1000"/>
              </a:spcBef>
              <a:spcAft>
                <a:spcPts val="0"/>
              </a:spcAft>
              <a:buClr>
                <a:schemeClr val="dk1"/>
              </a:buClr>
              <a:buSzPts val="935"/>
              <a:buFont typeface="Arial"/>
              <a:buNone/>
            </a:pPr>
            <a:r>
              <a:rPr lang="en-US" sz="2440" u="sng">
                <a:solidFill>
                  <a:schemeClr val="hlink"/>
                </a:solidFill>
                <a:hlinkClick r:id="rId5"/>
              </a:rPr>
              <a:t>shannon.johnson@ode.oregon.gov</a:t>
            </a:r>
            <a:endParaRPr sz="2380"/>
          </a:p>
        </p:txBody>
      </p:sp>
      <p:pic>
        <p:nvPicPr>
          <p:cNvPr id="724" name="Google Shape;724;g12cef86df3f_0_3006" descr="Image of girl thinking" title="Image of girl thinking"/>
          <p:cNvPicPr preferRelativeResize="0"/>
          <p:nvPr/>
        </p:nvPicPr>
        <p:blipFill rotWithShape="1">
          <a:blip r:embed="rId6">
            <a:alphaModFix/>
          </a:blip>
          <a:srcRect/>
          <a:stretch/>
        </p:blipFill>
        <p:spPr>
          <a:xfrm>
            <a:off x="7351675" y="2285177"/>
            <a:ext cx="4178250" cy="3066600"/>
          </a:xfrm>
          <a:prstGeom prst="rect">
            <a:avLst/>
          </a:prstGeom>
          <a:noFill/>
          <a:ln>
            <a:noFill/>
          </a:ln>
        </p:spPr>
      </p:pic>
      <p:sp>
        <p:nvSpPr>
          <p:cNvPr id="725" name="Google Shape;725;g12cef86df3f_0_300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g12cef86df3f_0_14"/>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Calibri"/>
              <a:buNone/>
            </a:pPr>
            <a:r>
              <a:rPr lang="en-US"/>
              <a:t>Who’s in the space today?</a:t>
            </a:r>
            <a:endParaRPr/>
          </a:p>
        </p:txBody>
      </p:sp>
      <p:sp>
        <p:nvSpPr>
          <p:cNvPr id="548" name="Google Shape;548;g12cef86df3f_0_14"/>
          <p:cNvSpPr txBox="1">
            <a:spLocks noGrp="1"/>
          </p:cNvSpPr>
          <p:nvPr>
            <p:ph type="body" idx="1"/>
          </p:nvPr>
        </p:nvSpPr>
        <p:spPr>
          <a:xfrm>
            <a:off x="717175" y="1825625"/>
            <a:ext cx="5119800" cy="4109100"/>
          </a:xfrm>
          <a:prstGeom prst="rect">
            <a:avLst/>
          </a:prstGeom>
          <a:noFill/>
          <a:ln>
            <a:noFill/>
          </a:ln>
        </p:spPr>
        <p:txBody>
          <a:bodyPr spcFirstLastPara="1" wrap="square" lIns="91425" tIns="45700" rIns="91425" bIns="45700" anchor="t" anchorCtr="0">
            <a:noAutofit/>
          </a:bodyPr>
          <a:lstStyle/>
          <a:p>
            <a:pPr marL="54864" lvl="0" indent="0" algn="l" rtl="0">
              <a:lnSpc>
                <a:spcPct val="90000"/>
              </a:lnSpc>
              <a:spcBef>
                <a:spcPts val="1000"/>
              </a:spcBef>
              <a:spcAft>
                <a:spcPts val="0"/>
              </a:spcAft>
              <a:buClr>
                <a:schemeClr val="dk1"/>
              </a:buClr>
              <a:buSzPts val="2400"/>
              <a:buNone/>
            </a:pPr>
            <a:r>
              <a:rPr lang="en-US" sz="2800"/>
              <a:t>We are excited to have Shannon Johnson, ODE’s arts education specialist, presenting today.  </a:t>
            </a:r>
            <a:endParaRPr sz="2800"/>
          </a:p>
          <a:p>
            <a:pPr marL="457200" lvl="0" indent="-406400" algn="ctr" rtl="0">
              <a:lnSpc>
                <a:spcPct val="90000"/>
              </a:lnSpc>
              <a:spcBef>
                <a:spcPts val="1000"/>
              </a:spcBef>
              <a:spcAft>
                <a:spcPts val="0"/>
              </a:spcAft>
              <a:buClr>
                <a:schemeClr val="dk1"/>
              </a:buClr>
              <a:buSzPts val="2400"/>
              <a:buNone/>
            </a:pPr>
            <a:endParaRPr sz="2800"/>
          </a:p>
          <a:p>
            <a:pPr marL="54864" lvl="0" indent="0" algn="l" rtl="0">
              <a:lnSpc>
                <a:spcPct val="90000"/>
              </a:lnSpc>
              <a:spcBef>
                <a:spcPts val="1000"/>
              </a:spcBef>
              <a:spcAft>
                <a:spcPts val="0"/>
              </a:spcAft>
              <a:buClr>
                <a:schemeClr val="dk1"/>
              </a:buClr>
              <a:buSzPts val="2400"/>
              <a:buNone/>
            </a:pPr>
            <a:r>
              <a:rPr lang="en-US" sz="2800"/>
              <a:t>Please put in the chat your role, how you are connected to summer learning, and what you hope to take away from today’s session? </a:t>
            </a:r>
            <a:endParaRPr sz="2800" b="1"/>
          </a:p>
        </p:txBody>
      </p:sp>
      <p:pic>
        <p:nvPicPr>
          <p:cNvPr id="549" name="Google Shape;549;g12cef86df3f_0_14" descr="4 children playing outside and smiling" title="Images of children playing outside"/>
          <p:cNvPicPr preferRelativeResize="0"/>
          <p:nvPr/>
        </p:nvPicPr>
        <p:blipFill rotWithShape="1">
          <a:blip r:embed="rId3">
            <a:alphaModFix/>
          </a:blip>
          <a:srcRect/>
          <a:stretch/>
        </p:blipFill>
        <p:spPr>
          <a:xfrm>
            <a:off x="6566450" y="2334573"/>
            <a:ext cx="4865650" cy="3243750"/>
          </a:xfrm>
          <a:prstGeom prst="rect">
            <a:avLst/>
          </a:prstGeom>
          <a:noFill/>
          <a:ln>
            <a:noFill/>
          </a:ln>
        </p:spPr>
      </p:pic>
      <p:sp>
        <p:nvSpPr>
          <p:cNvPr id="550" name="Google Shape;550;g12cef86df3f_0_14"/>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g12cef86df3f_0_20"/>
          <p:cNvSpPr txBox="1">
            <a:spLocks noGrp="1"/>
          </p:cNvSpPr>
          <p:nvPr>
            <p:ph type="body" idx="1"/>
          </p:nvPr>
        </p:nvSpPr>
        <p:spPr>
          <a:xfrm>
            <a:off x="717176" y="1825625"/>
            <a:ext cx="10784400" cy="4109100"/>
          </a:xfrm>
          <a:prstGeom prst="rect">
            <a:avLst/>
          </a:prstGeom>
          <a:noFill/>
          <a:ln>
            <a:noFill/>
          </a:ln>
        </p:spPr>
        <p:txBody>
          <a:bodyPr spcFirstLastPara="1" wrap="square" lIns="114300" tIns="45700" rIns="91425" bIns="45700" anchor="t" anchorCtr="0">
            <a:normAutofit/>
          </a:bodyPr>
          <a:lstStyle/>
          <a:p>
            <a:pPr marL="0" lvl="0" indent="0" algn="l" rtl="0">
              <a:lnSpc>
                <a:spcPct val="115000"/>
              </a:lnSpc>
              <a:spcBef>
                <a:spcPts val="0"/>
              </a:spcBef>
              <a:spcAft>
                <a:spcPts val="0"/>
              </a:spcAft>
              <a:buSzPts val="1800"/>
              <a:buNone/>
            </a:pPr>
            <a:r>
              <a:rPr lang="en-US"/>
              <a:t>10:00	Welcome &amp; Introductions</a:t>
            </a:r>
            <a:endParaRPr/>
          </a:p>
          <a:p>
            <a:pPr marL="0" lvl="0" indent="0" algn="l" rtl="0">
              <a:lnSpc>
                <a:spcPct val="115000"/>
              </a:lnSpc>
              <a:spcBef>
                <a:spcPts val="0"/>
              </a:spcBef>
              <a:spcAft>
                <a:spcPts val="0"/>
              </a:spcAft>
              <a:buSzPts val="1800"/>
              <a:buNone/>
            </a:pPr>
            <a:r>
              <a:rPr lang="en-US"/>
              <a:t>10:05	Equity-Driven Summer Learning Programs </a:t>
            </a:r>
            <a:endParaRPr/>
          </a:p>
          <a:p>
            <a:pPr marL="0" lvl="0" indent="0" algn="l" rtl="0">
              <a:lnSpc>
                <a:spcPct val="115000"/>
              </a:lnSpc>
              <a:spcBef>
                <a:spcPts val="0"/>
              </a:spcBef>
              <a:spcAft>
                <a:spcPts val="0"/>
              </a:spcAft>
              <a:buSzPts val="1800"/>
              <a:buNone/>
            </a:pPr>
            <a:r>
              <a:rPr lang="en-US"/>
              <a:t>10:15	Well-Rounded Definitions</a:t>
            </a:r>
            <a:endParaRPr/>
          </a:p>
          <a:p>
            <a:pPr marL="0" lvl="0" indent="0" algn="l" rtl="0">
              <a:lnSpc>
                <a:spcPct val="115000"/>
              </a:lnSpc>
              <a:spcBef>
                <a:spcPts val="0"/>
              </a:spcBef>
              <a:spcAft>
                <a:spcPts val="0"/>
              </a:spcAft>
              <a:buSzPts val="1800"/>
              <a:buNone/>
            </a:pPr>
            <a:r>
              <a:rPr lang="en-US"/>
              <a:t>10:20	Individualized, Intentional, and Integrated Planning Ideas and Resources</a:t>
            </a:r>
            <a:endParaRPr/>
          </a:p>
          <a:p>
            <a:pPr marL="0" lvl="0" indent="0" algn="l" rtl="0">
              <a:lnSpc>
                <a:spcPct val="115000"/>
              </a:lnSpc>
              <a:spcBef>
                <a:spcPts val="0"/>
              </a:spcBef>
              <a:spcAft>
                <a:spcPts val="0"/>
              </a:spcAft>
              <a:buSzPts val="1800"/>
              <a:buNone/>
            </a:pPr>
            <a:r>
              <a:rPr lang="en-US"/>
              <a:t>10:35	Resource Dive</a:t>
            </a:r>
            <a:endParaRPr/>
          </a:p>
          <a:p>
            <a:pPr marL="0" lvl="0" indent="0" algn="l" rtl="0">
              <a:lnSpc>
                <a:spcPct val="115000"/>
              </a:lnSpc>
              <a:spcBef>
                <a:spcPts val="0"/>
              </a:spcBef>
              <a:spcAft>
                <a:spcPts val="0"/>
              </a:spcAft>
              <a:buSzPts val="1800"/>
              <a:buNone/>
            </a:pPr>
            <a:r>
              <a:rPr lang="en-US"/>
              <a:t>10:40	Small Group Discussions</a:t>
            </a:r>
            <a:endParaRPr/>
          </a:p>
          <a:p>
            <a:pPr marL="0" lvl="0" indent="0" algn="l" rtl="0">
              <a:lnSpc>
                <a:spcPct val="115000"/>
              </a:lnSpc>
              <a:spcBef>
                <a:spcPts val="0"/>
              </a:spcBef>
              <a:spcAft>
                <a:spcPts val="0"/>
              </a:spcAft>
              <a:buSzPts val="1800"/>
              <a:buNone/>
            </a:pPr>
            <a:r>
              <a:rPr lang="en-US"/>
              <a:t>10:55	Debrief, Next Steps, Questions</a:t>
            </a:r>
            <a:endParaRPr/>
          </a:p>
          <a:p>
            <a:pPr marL="0" lvl="0" indent="0" algn="l" rtl="0">
              <a:lnSpc>
                <a:spcPct val="115000"/>
              </a:lnSpc>
              <a:spcBef>
                <a:spcPts val="100"/>
              </a:spcBef>
              <a:spcAft>
                <a:spcPts val="0"/>
              </a:spcAft>
              <a:buSzPts val="1800"/>
              <a:buNone/>
            </a:pPr>
            <a:r>
              <a:rPr lang="en-US"/>
              <a:t>11:00	Thank you!</a:t>
            </a:r>
            <a:endParaRPr/>
          </a:p>
        </p:txBody>
      </p:sp>
      <p:sp>
        <p:nvSpPr>
          <p:cNvPr id="557" name="Google Shape;557;g12cef86df3f_0_20"/>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200"/>
              <a:buNone/>
            </a:pPr>
            <a:r>
              <a:rPr lang="en-US" sz="4400">
                <a:solidFill>
                  <a:schemeClr val="accent1"/>
                </a:solidFill>
              </a:rPr>
              <a:t>Agenda</a:t>
            </a:r>
            <a:endParaRPr sz="4400">
              <a:solidFill>
                <a:schemeClr val="accent1"/>
              </a:solidFill>
            </a:endParaRPr>
          </a:p>
        </p:txBody>
      </p:sp>
      <p:sp>
        <p:nvSpPr>
          <p:cNvPr id="558" name="Google Shape;558;g12cef86df3f_0_20"/>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pic>
        <p:nvPicPr>
          <p:cNvPr id="564" name="Google Shape;564;g12cef86df3f_0_805" descr="Student Learning: Unfinished, Not Lost&#10;Summer Learning Best Practice Guide&#10;Summer Learning Best Practice Toolkit&#10;SIA Community Engagement Toolkit" title="Image of Summer Learning Resources"/>
          <p:cNvPicPr preferRelativeResize="0"/>
          <p:nvPr/>
        </p:nvPicPr>
        <p:blipFill rotWithShape="1">
          <a:blip r:embed="rId3">
            <a:alphaModFix/>
          </a:blip>
          <a:srcRect/>
          <a:stretch/>
        </p:blipFill>
        <p:spPr>
          <a:xfrm>
            <a:off x="1472938" y="1698165"/>
            <a:ext cx="9246121" cy="2821920"/>
          </a:xfrm>
          <a:prstGeom prst="rect">
            <a:avLst/>
          </a:prstGeom>
          <a:noFill/>
          <a:ln>
            <a:noFill/>
          </a:ln>
        </p:spPr>
      </p:pic>
      <p:sp>
        <p:nvSpPr>
          <p:cNvPr id="565" name="Google Shape;565;g12cef86df3f_0_805" descr="data:image/jpg;base64,%20/9j/4AAQSkZJRgABAQEAYABgAAD/2wBDAAUDBAQEAwUEBAQFBQUGBwwIBwcHBw8LCwkMEQ8SEhEPERETFhwXExQaFRERGCEYGh0dHx8fExciJCIeJBweHx7/2wBDAQUFBQcGBw4ICA4eFBEUHh4eHh4eHh4eHh4eHh4eHh4eHh4eHh4eHh4eHh4eHh4eHh4eHh4eHh4eHh4eHh4eHh7/wAARCACdAbo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rardmw0y5vVtbm7METSCC2TdLLgZ2oCRlj0AyKALNUrbVtMur25sbTULS4u7XHn28UytJFnpuUHI/GvH9I8Y+MPGH/FSP4j0jwJpula2tjNo16ivcSusgVormRiAjOpyiR55KncelUfin8O9BsPjF4d8SWIn8PNr3m6bJqWlN5EtvfkmWGY4+V/MxIjBwQ2VHWgD0DwD49vvEniDxLpupeG5tAGhGLdHd3CvcSB1LiQomVCFRwQxOQQQCK4/TRr/jjwZJ8Qdb+Iuo+DdOvEebSrWymhggtIckRPO7qxkdsBiMhRnAFVbKH4jeHfjdoV54l0iLWLDUbOTR77XNMjIjnTJkt3uIOTE6vvUkEoRIemMVr6Z4Z8e+DdLl8I6PoHh7xd4YEzvpn9o3pglskZy4ilUxuJVQn5WGDjHHFAFvRvDem/Enw14X1HXfFlr4lGlJNDfSaTOyWl/OVCkkxsPukZx6k8VzX7OXw98PT+G/DfjNEuINb0291OKWZZSxugJ54Asm7JICgYxjkCu6+GHg7xD4W0nxHHfavpr32s6hJqMQtLRlt7KWSJFKKrNlkDJnqCcnpmpPhZ4J1rwX4XvtFuPFCakZppp7aVdPWH7PJK7yOcbjuG9yQD9KAPMvhvrPh3wp8RPiDeSeHfFJiOuy2tvc6fp91dWkcYjiLr+73KGMu9j8uea3PgHrGnw6R4k8War4w1T+xp9fuLDS11u+ZYo4UYBABNhlctvGGOegxxXW/DnwZ4j8F6Dr1n/wAJJaa1d393Pf201xY+SEuJSWbzAjHcu4jgYIAxUXwm8E6povgm78N+NodB1YS39xd7oI2kjm86VpW3pKOCC5AxngCgC78UfG914T0DS9W0bS4Nf+36jBZR20d2I3mMp2r5TYKsc46kDAJzxV/wR40sfE1xfac1hf6PrOn7PtumX8YSaJWztcFSVdGwcOpI4NeP/EC78NzfE/w/4QuL68+Hnh/wzDPdWN55C2cEt8x2RiBnUxMqo0rEdDvxirvw38WeHvDPhXxL8UPGfiOfVLiS+fS4dYkRR/adtbsfJFrCgAwS78LnLBmzjoAe9UV4B4C1r4ga18ZLC+i8RW1po+vaa+sy6KWF9DBao8cMYSUNhJX3MW2HYCMYY5Ne5zappkOpxaZNqNnHfzKWitnnUSuo6lUJyR9BQBcooooAKKKKACiiigAooooAKKKKACiiigAooooAKKKKACiiigAooooAKKKKACiiigAooooAKKKKACiiigAooooAKKKKACiiigAooooAKKKKACiiuN+LviHXPD/hy3OgWMkt5f3sVj9s8gzRaeJG2/aJEXLMFzwAMZIyQMmgCx4117Vk0zU9P8CxaTq/im1RP9Bub1YxbhwSskoHzY44HGfUda8KsvHNjo0/hHxJP8Rtek1661PyPE+n6nLi3s4RuW4Etuo22wjfARuMnHLAk12Pwts9N8A+OV8N+MtOtl8TXpm/s3xSVI/t1ZGDukjE/LcDAzGTjAGzjitvxR4K18/FK18SeBZdO0211e38nxNPcRrNFcpGw8rbFwTNguu/O3aTnJAoA5LxtJ4btvjVoXjjwho9n44vdUtmgu7HTyk7ROqZgvQ+fLiOB5ZdiCVIxnbiuts/hxqfi3SL2P4oXz3Vvd6supwaRZ3cnlWYCgCEy8NIoYb+AoDdOK7fStH8N+FY7lND0XT9MN1KZp0s7dIvNc/xNtAyfc1bmma6sxKpI2nDqDWc6qin3LVNtX6D7X7BptjBY2aBILeNYoo05CKowB+Qpr6g5+5GB9eapUV588VUltoaqmkTtd3B/wCWmPoKlWeX7DM/mHcCMH0qnU6/8g+f6iijUk56sVRJRIlvblf+WpP1FTR6lMPvorD24qjRXQpyXU5bmnLPYX0DW95BHJE33o5kDIfqDxXOT/Djw5P8Q9P8dR/aUv7OF4UgEu+1KsmzIjYERsAB80e0nGDkVoVd05miWSdnIiQcj1NawqNuw+bueL2j2/w1+LXjLxdqHgO70fSp7aysbBtNjSWK9kkumVnG0hY3YvESpAPBPPWmeJfBNvqXxD8ceE9QtbA674ltxrHhrXrmIvLamJY4miVgQ6GFwjrtIH7znPIr2i/i0nxJpNzous2cVzaXcZimt5RlJFPb/PI7V5Z450af4TafJ4t8MaVqXiS8NubE6hrOrS3P9jW5YbWCkFjAp+Z9vzYUZyOR0NWCMlJXR1uofEfRPC3jLRvA3iG+zfXVgjtqBI8oS7ggEoH+qLn7pbAJ4BzXf1434A+Hd1a23iOyutd0fxbp/imwF1eandQrJcNdOgC5UfLJbY+ZFyNmMDOcjV8N+LdA8C694b+Eeoa5c6pqP9nqg1G5mV2MwOEilxyjOM7AeoXAyeqKPT6KKKACiiigAooooAKKKKACiiigAooooAKKKKACiiigAooooAKKKKACiiigAooooAKKKKACiiigAooooAKKKKACiiigAooooAKKKKAGXDSrbyNCgeUISik4BbHAzXzt8NvE19Ddrf2OleNvE/xEvIGi1qwvHltNOsJd+SGMg8qNVxtXy9xK+pOa+jKw/G+iahr+ifYdL8Saj4eulmSVL2yVGcbTnaQ4KlT3BFAHGyRW/wAZPAWr+GfEenS6Df2Oora6jCjpO1vLGUkDQy4x8yMCrgBhu6A12dha6b4Z0S00LRLWO1tLSIRQQp92NR/M/wA+tVPDGg6f4K8P/wBmafJcXE00z3FxdXMm+a5nc5eaRu7E/QAAAAAUrEsxZiST1Nc9ary6I6aFHm96WwMzMxZiST1Jqexn8mb5uY2+Vh7VmazcXFpo97dWsPn3ENu8kUePvsFJA/Ovnjwn4q+IOs3sN/p3i2G61J7rY+jzuIwU65AbCkdsA5FdGAy6pioyqRkko9/609WYZjmlPBzhSlFycu39avyR9P3EflSle3UH1FR14T8Yrz4leGY5dfj8XGHTbi7EdvZxN88IZSQvK4IGCOtHjG5+JHg/4fNqmp+LzdXF3d24t3hPzRoUcsDlR1+X8qqOR+0UJQqx992S1369Oh51TOPZTnGdKXuK7226dep7tUo/48Z/95a8n8UeJNctfin4M0q31KaOyvrBJLqEY2ysQ+SePYV55p3iT4oXfhDWfF1t4vYWWl3SxSW8uCz5IxgbcEcjqarB5FVqJVOdJNLe/VtLp3RGKzunTbhyN2vtbok29+zPpCivnvxv498UXGs+G1s/Ew0CDUtJhuJ3ORDHIS+5jgE4O3+VWtf1zxronwufXl8cpqxutRijtbu1J+VAsm9fmUdwPyro/sOraF5JOWiWve29rHL/AG1SvK0W1HXp/nc97RWdwq8knAqXUZFULaRn5I/vH1avnvTviZ4g1D/hAzbaxJFcS3rWmqIu3MxEkeGYY7q386Z46k+KPh3X9NsZfGhk/ta5aO38tjiP5gBuyv8AtDpmuihklSE+Wckm79+jfl5X9DGtnVOUG4RbWl9uqT7+dj3utTT74OPs91hgwwGbofY1xngXTvEWmaK9t4n1ZNVvvOZhOhOAnGF5A96365asEpON7+Z10KsklK1vI82+Imh3nwxiEvgRdL8MeG9cuwmvaslq01xpZY/LMgLbRFj5ACNsZbdjGcW/iN4e8A+DPgPr1jatHI+pQNJbXTTede6lqJGYJBJ96SUybCCOnbAr1PT5o7y3exvESZWUqVkUMrqeoIPWsPQfhf8AD7QdaTWdJ8J6Za38ZJhlWPPkk9fLU5Ef/AQK5mrHqwmpq6Oh8OG/Ph7TTqoxqH2SL7UP+muwb/8Ax7NX6KKRQUUUUAFFFFABRRRQAUUUUAFFFFABRRRQAUUUUAFFFFABRRRQAUUUUAFFFFABRRRQAUUUUAFFFFABRRRQAUUUUAFFFFABRRRQAU2V1jjaRzhVBJPtTqwvGWoQ2Omnz5khiwXlkc4VUHUk+lOKcnYqKu7EknlaiTPazh2xzG3BFU3VkYqylSOxrmf7c0mLTV1f+1rVLIttW6EoCZzjAb1zVy88eeHdPit11/VrJEnQPDIZBvZT0YAdR70qmAnJ+4nc6/b06Su5K3qti9rUd9LpF3Hpc62980LC3lYZCyY+UkfWvnTVfCvj7xDcWljeeDkttViuS02sqvl+YCerFTsOOuRzxX0Td61oEGn22pf25YGyum2wSmYAOfQepqprfinw5olyltq2tWVlO4yscsmGx647Vtl+KxOCbjCldvyd9PTdd0ebmeCwuPSlUq8qW+qtrr12fZ7nHfHXw9rWt+ALDTdLtptTvIbmJpdmNzYjYF+fU/zrT+NPhbU/Enw0t7HSIfNvIGhnSEkAvtUqyjPGRn9K6K+8RaDYwW9xeazYQQ3K7oHeYBZV9VPcVa8PeItD1iWSx03V7K9kC79sMoYr2ycducflWVPFYmnCnKMPgbadnu90x4nBYWrOonPWaSautl2++55B4a0vxz4q+I2h65rvh19GtdFtPJLSKV80qrYwG5JJYdOAK5rT/DvxPs/CGs+Ebfwe5s9VullkuJMBkwRjB3YA4HWvofW9c0bQ0jfWdUtLBZTtj8+QLuI64FXoJ4LnTvtFtNHNDLtZJI2DKwOeQR1rppZ5Wi0/ZJR0tvb3bvTXuzy6mS0ZJr2rctb7X1SXbsj548beAvE9vrPhprXwyPEFvpukwwXCHPkySAvuUkEHALVb8QaH40134YPoMXgRdJNrqMcttaWufmQrIXb5mPQkfnXseveI9A0Hy/7a1ezsDJ9xZnwzD1A6496kuPEeg2+kW962s2C21622Kfzhsf8A2QfX2rppZnians7072ej971727nLUy3DQc/3lrrVaena/Y8O1r4c61afFfStW0jR5X0t57W5maPG2BgV8wHnsQT+Ndr8XtB1jWPFPhG60ywluoLK8Mly6YxGu9Dk/gDXdtqmmrqqaU19bC/dd6WxceYy9chaz28YeFV1T+y28QacL3ds8rzhnd6Z6Z9s10fXcROcJ8t3FW2ez0uc/wBToQjOPNZSd+m+9jdb7x+tJUNreWFxrB0ddQtVvwnmNbtIPMC4znb1xim2HjDwV/aw0mz8RaZPqJbYE88ElvQds+2a85U5vaLPTjyveSXQ17KxkDLNK3kqDkf3jWyjK67l6Vyuo+MPC9jey2eoeJNMt7qJtskUtwFZD6Edq1/D2qafqtr9q0y+t722YlVlhcMpYdRkVE6U1HmaO2jOmnyRevqalFFFYHUFFFFABRRRQAUUUUAFFFFABRRRQAUUUUAFFFFABRRRQAUUUUAFFFFABRRRQAUUUUAFFFFABRRRQAUUUUAFFFFABRRRQAUUUUAFcT4yiXVjf2EmGjlge3wfdSP5mu2PSuFlcvO8ndmLfrWtK6d0dOHgpXufLMWo3F54VsfAQL/aBrTEjHYgKP8Ax4sa7mHQNL1v4x+JNO1S3+021lYFbdCxATYiquMegrq7T4Xabb+Pf+EqXUJSRdNdC18obQxJON2egJ9KTxp8NI9d8QS65p2uXOk3dwnl3HlrkSDGD0IIyOor6eeYUJStGXLdPWz0baf6HytLJcXTp81SCm4yWl1rGKaXl12Z5FbSSH4a6QhclY/ELbM/w/Ih4ru9D0LQ/F3xX8cr4o3SLHG3lzbseQchd+P9kD6V0Mvwr0z/AIRjTdDt9RniWzuzdvMYwzTOQAcjPAwBUfi74Wxaxr93q+na7c6U98u27jRNyyA9ehHBxyDxRPH0Kl0puN762emqf42JhkmLpqLlTU7cul1raLT37Nr9Di/i3oOn6DpXg3S9Ju28Q2QlnMRWUN5250JRSnTnt15r0v4L6JaWtveat/whk/hi+Zjb+XLLIxePhs/P7j9Kx9W+Eum3ei6Tpdpq11ZrpvmMJRGGaV3IJY8jB4HSt/4beDD4V1O5u7jxLqGomaHyglwDsX5gc9Tzx+tefjq8KmCdOFRuWvfW8r9NDswOWYihj1VnSXLZdYu1opdfe020PPv2itUt4/iHb3MEcGqzwaW0N1aTxF47YtuxJx3+cH2IHrXp/wAE/wCzbT4eWmjWetWmp3FqqyXPkSbhEZCXC/QA4+uazPGfww/tvxHda1pviK60h9Qg8i+SNN6zJgA9x1AHHNbPw1+H2neA4NQWyvJrx7x0JkljVWVVBwMjrySa48Vi8LUwEKKm+aNtLdfPS2l3a2/UmlgcXRzCpWlBcsr636eWt9bK99uhwF9oel+J/wBpDVNP16A3dnDp+5Yi5GCI1xjH1JrnvidoOj+Fvh9pdvourtq1qdZaYsJEYI2zlRt6dB1r0f4hfDGPxJ4lGvaXrd1o+ovEIZmiUsJBjHGCCDjg9jSJ8E9MHhGy0NdWnhaC9+2Sz+UGaZ8AYIzhQAOOtephsbShGlKVR2SinG3ZPX/hvmePXwNapKrGNNNttqV+7Wn/AA/yPOrTxSPFPxjj1m0sbnT2j0idFSYjeCkD/NWHH4b0dv2f5vFTW5bVxrAhE+85CYHy46d819Eah4Asr34j2/jGW9f9zaG1az8obXUoykls56NXDt8ALP7SbZfFmoroZn842Hl85+ucZxxuxmt6WY4dctpctlHu9r3X4k1MqxPvXjzNuXZb2s/wOVubq4PxJ1C885vtH/CFl/Mz8242Y5z61Z+HPw58G698KtH1fVtQGj30l9Jm+Eyq0mGIWMbztHTI78V6k3w10tvHE/iN7qQ282mnTmsAg2iLy/L+9nPT2rjrb4A2iXkMNz4r1C40WGfzksDHjnuM5wM9CQM1Cx9FwSjUcWkunZPT+tDZ5dXjNylTU03Ld92tfw9Tz3xZaG4+NniWFPCdx4s2Mf8AR45JAy4CDzCYxk+np81fR/w90my0Lwrp9tYaW+lJJGtxJaO7MYpHALqS3PB4/CuD8S/BaLVvFV/r9r4qvtMku2yY4IsbFwBt3BgSOBXdeAfDj+FfDcejyarc6oyyvJ9on+8dx6dTwK5sfiaVahCMJ6pK617fcdeXYSrQxE5Tho27PTv952FFNiOYlPtTq8A+iCiiigAooooAKKKKACiiigAooooAKKKKACiiigAooooAKKKKAIru4t7S2kubqaOCCJS0kkjBVUDuSelecap8dfhvY3TW/wDbEt0V4L29s7p+BwM/hXE/G7Vn8V/EGTwbPfS2XhvQ7M6hrLxH5pNq7tvueVUA92J7CvJpviNdWkhg8N6DoWj6evEcJsI55COxkkkBLN6mvoMFk6qwUp3beu9kl01s9X6HzmPzp0ZuMLJJ22u21vZXWi73PoX/AIaB+HH/AD+3/wD4BtR/w0D8OP8An9v/APwDavnf/hZ/ir+7ov8A4J7f/wCIo/4Wf4q/u6L/AOCe3/8AiK7v7Bp/y/8Ak3/2p5/+sU/5v/Jf/tj6I/4aB+HH/P7f/wDgG1H/AA0D8OP+f2//APANq+d/+Fn+Kv7ui/8Agnt//iKP+Fn+Kv7ui/8Agnt//iKP7Bp/y/8Ak3/2of6xT/m/8l/+2Poj/hoH4cf8/t//AOAbUf8ADQPw4/5/b/8A8A2r53/4Wf4p/u6J/wCCe2/+Io/4Wf4q/u6L/wCCe3/+Io/sGn/L/wCTf/ah/rFP+b/yX/7Y+iP+Ggfhx/z+3/8A4BtR/wANA/Dj/n9v/wDwDavnf/hZ/in+7on/AIJ7b/4igfE/xT/d0T/wT23/AMRR/YNP+X/yb/7UP9Yp/wA3/kv/ANsfRH/DQPw4/wCf2/8A/ANqP+Ggfhx/z+3/AP4BtXzv/wALP8Vf3dF/8E9v/wDEUg+KHin+7on/AIJ7b/4ij+waf8v/AJN/9qH+sU/5v/Jf/tj6J/4aB+HH/P7f/wDgG1H/AA0D8OP+f2//APANq+d/+Fn+Kf7uif8Agntv/iKT/haHin+7on/gntv/AIij+waf8v8A5N/9qH+sU/5v/Jf/ALY+if8AhoH4cf8AP7f/APgG1H/DQPw4/wCf2/8A/ANq+d/+Fn+Kv7ui/wDgnt//AIikHxQ8U/3dE/8ABPbf/EUf2DT/AJf/ACb/AO1D/WKf83/kv/2x9E/8NA/Dj/n9v/8AwDaj/hoH4cf8/t//AOAbV87/APCz/FP93RP/AAT23/xFH/Cz/FP93RP/AAT23/xFH9g0/wCX/wAm/wDtQ/1in/N/5L/9sfQz/tAfDhkZft1+MjGfsbVhD4vfDf8A6DOof+C9v8a8W/4Wf4q/u6L/AOCe3/8AiKP+Fn+Kf7uif+Ce2/8AiKayOC2j/wCTf/alw4mqw+Gf/kv/ANse0/8AC3vhv/0GdQ/8F7f40f8AC3vhv/0GdQ/8F7f414t/ws/xT/d0T/wT23/xFH/Cz/FP93RP/BPbf/EU/wCxI9v/ACb/AO1L/wBaa/8AP/5J/wDbHtP/AAt74b/9BnUP/Be3+NH/AAt74b/9BnUP/Be3+NeLf8LP8U/3dE/8E9t/8RR/ws/xT/d0T/wT23/xFH9iR7f+Tf8A2of601/5/wDyT/7Y9p/4W98N/wDoM6h/4L2/xo/4W98N/wDoM6h/4L2/xrxX/haHin+7on/gntv/AIil/wCFn+Kv7ui/+Ce3/wDiKP7Ej2/8m/8AtQ/1pr/z/wDkn/2x7bD8ZPh3F93WtQx6HT2x/OrX/C7vhzs2/wBqah9fsLf414R/ws/xV/d0X/wT2/8A8RR/ws/xT/d0T/wT23/xFZy4fpSd3H/yb/7UmXE1Was5/wDkv/2x73D8cvhpEPlv9Qz3P2Js1J/wvf4b/wDQQ1D/AMAmrwAfE/xT/d0T/wAE9t/8RR/ws/xT/d0T/wAE9t/8RV/2HD+X/wAm/wDtTFZ+1opf+S//AGx7/wD8L3+G/wD0ENQ/8Amo/wCF7/Df/oIah/4BNXgH/Cz/ABT/AHdE/wDBPbf/ABFH/Cz/ABT/AHdE/wDBPbf/ABFH9hw/l/8AJv8A7Uf+sEv5v/Jf/tj3/wD4Xv8ADf8A6CGof+ATUf8AC9/hv/0ENQ/8AmrwD/hZ/in+7on/AIJ7b/4ij/hZ/ir+7ov/AIJ7f/4ij+w4fy/+Tf8A2of6wS/m/wDJf/tj3/8A4Xv8N/8AoIah/wCATUf8L3+G/wD0ENQ/8Amr5/8A+FoeKc9NE/8ABRbf/EUv/Cz/ABV/d0X/AME9v/8AEUf2HD+X/wAm/wDtQ/1gl/N/5L/9sfQ0fx/+HCIF+3X5x/05tTv+Ggfhx/z+3/8A4BtXzt/wtDxT/d0T/wAE9t/8RS/8LP8AFX93Rf8AwT2//wARS/sKn/L/AOTf/aj/ANYp/wA3/kv/ANsfRH/DQPw4/wCf2/8A/ANqP+Ggfhx/z+3/AP4BtXzt/wALQ8U/3dE/8E9t/wDEUv8Aws/xT/d0T/wT23/xFH9g0/5f/Jv/ALUP9Yp/zf8Akv8A9sfRH/DQPw4/5/b/AP8AANqP+Ggfhx/z+3//AIBtXzv/AMLP8U/3dE/8E9t/8RR/ws/xT/d0T/wT23/xFH9g0/5f/Jv/ALUP9Yp/zf8Akv8A9sfRH/DQPw4/5/b/AP8AANqP+Ggfhx/z+3//AIBtXzv/AMLP8U/3dE/8E9t/8RR/ws/xT/d0T/wT23/xFH9g0/5f/Jv/ALUP9Yp/zf8Akv8A9sfRH/DQPw4/5/b/AP8AANqP+Ggfhx/z+3//AIBtXzv/AMLP8U/3dE/8E9t/8RR/ws/xT/d0T/wT23/xFH9g0/5f/Jv/ALUP9Yp/zf8Akv8A9sfRH/DQPw4/5/b/AP8AANqP+Ggfhx/z+3//AIBtXzt/wtDxT/d0T/wT23/xFL/ws/xT/d0T/wAE9t/8RR/YNP8Al/8AJv8A7UP9Yp/zf+S//bH0R/w0D8OP+f2//wDANqP+Ggfhx/z+3/8A4BtXzv8A8LP8U/3dE/8ABPbf/EUf8LP8U/3dE/8ABPbf/EUf2DT/AJf/ACb/AO1D/WKf83/kv/2x9Ef8NA/Dj/n9v/8AwDaj/hoH4cf8/t//AOAbV87/APCz/FX93Rf/AAT2/wD8RR/ws/xV/d0X/wAE9v8A/EUf2DT/AJf/ACb/AO1D/WKf83/kv/2x9Ef8NA/Dj/n9v/8AwDalj+P/AMN3cKb++QE/eazfA/Kvnb/hZ/ir+7ov/gnt/wD4igfE7xISBPa6BcRfxRSaPBtcehwoP60v7Bp/y/8Ak3/2o/8AWKf83/kv/wBsfZXhrxFoniXTxf6Fqdvf2+cFom5U+jDqp9iK1K+RfD+v2/h6XTfiR4UtzptqbxbDXtJRyYVJG4Mmf4GXJAP3WX0r63gkSaFJo23I6hlPqCMivBx+C+rSVtn33TW6Z9Dl+O+tRd9122aezX9aHy746/5H/wCLP/YIX/0OGvEa9u8df8j/APFn/sEL/wChw14jX2WXfw/lH/0lHw+bfxPnL/0phRRRXonlBRRVvR9M1DWNSh03S7SW7u5jiOKNcse5/ADJPsKTaSuxxi5NJbnrfwpvtE0XwXpVx4n0LRryHVNaFnayXFmrSrCB+9lLHkgMyAdhzXmvj+1u7HxrrFnfW9tb3EF06OltCIohg8FVHABGD+Nej/FLVYfCN7pnhG78F6bf2mk2KQ29zqCSgzMRuldNrAFS5PPqDVH42aNqur6VonxBbRJ7JdQslj1FBGwWGVDtVuedrqVwT1xXkYapaqqj0U721+a/DfzPdxdLmoOlF3dO19Pk7/PbyKdz/Zfw70DST/Y9jqvifVLVb2SS/i82GxhfPlqsZ4ZyBkk9Kr3viPw74m8E6s/iGy0yx8R27RtpcmnWPkm4BPzrJt+QgD1ANX/FOkXfxC0DSPE3hmE399ZafFYarp8RzPE0QwsoTqyMO46Vyl14F8UWWgXOuappj6ZZwYAN6RC8zE42xo3LHv06VpSVKSTnK0799b329PzRjWdaDcacb07aaaWtv6/kzW8Iafo2i+DJ/HGvaemqO92bLSrCUkRSShdzyyY5KqCOO5rS8NeNtD1/UX0vx5pOg2ujSQSbbiy0wRTW7hfk2NHz19ciofC9svjT4af8IhZTRLr2lXz3tjbyOF+2RSKBIiE8bwRkDuKxdO+G/jS7uJI5dCudPihBaa5vx5EMQHUs7cflmnJUpOftpWlfvay6W/rcIutBU/YRvG2ul7vrf+ti38FLiAfEfTdLm0/T9Qs9RuVt5VvLVZSEyTlc/db3rYtPHcdj4lkTX/BegPo8c0sciwaNGkhHzBcMeM5xWT8CdN1C8+KeiTWdnNcRWd4kly8S7liTkbmI6DPeuivPD/xa8Ya3LoOsPrkWly3MjiS9iYwIFLFScD2wPrUYj2Xt5c7VrK+tn128zTCe2+rx9mnfmdrK66b+Vzn/AINaXa6nq2sSf2dbarqdppslxpen3HKXE4I4K/x4GTt707xD4nsdU8L6lpvifw7BZ+JYZozYTWmnpaeWmfnWUDGeOmRWb4B8LXniGDV7rSdReHVtKhW4tLSFSZ7k7sHYQQRgc8Z6iuz1OTxHqPwr1ub4j2MiT2ZhXRb2+h8u7eYt80YJAZ125JznH8qrOKr3vfVeTXp3T6/MihGbw/KlbST2un69munyMn4ZWJTwPr2vaNotprfiGzuIkSC4gE/2e2IJaZYj9454zg4xWN418Q6Nr3h7T2fRorHxPDPIt9La2y28MkX8HyLxuH0HerHhDwzr0nhR/F/hPU7t9WtL0QPZWCt9ojjIyJCVOdpPGMYra+JrajefDrSdU8ZWEdp4qe+aOF2hEVxc2gT78qDHR+ASBmi8ViL3vr81ptbquocs3hbWt7t9rp6736S6HlteifB64ttM0zxPr2p6Rpmo6dp9krbLy2WQvcM22JFJ+7kkk47CvPY0aSRY0Us7EKqjqSegr2DVorr4efC3RtM1TwhBftq1w99f/b45AkTj5Yo8qR8wUMcHpn3rfGyTiqfWT/4LObLoNTdXZRW/4I5v44xwf8JTZ3mn2Nha6VfafDdWH2S3WIGNxkhsdWDbhn0xWr8FrrQLjQvElj4p0eyutLs7A3DTpbKbqMtIiFlk6/KDkD2q7rNjqHj34O22raf4WFjJoN20cEVnG5jltHyXKFiSdjgk88ZNZXwk0HWr/wAIeNZrHSry5jutI+z27xxFhLKJkJRfU45xXI5xeFcJOzi0t9d/zsdqhNY1VIq6km9tNvyuQaZotx4L+KmnaZcWunatYahLEltPc26zQ3NtK64kQHgNjjPY5rL8e6wbX4m6hc2+laREmm3stvDbJZqIGSN2Vd6dGOOp74rpvhFq1jql7pngnxTK1tJYaglxo124+a2mVwXt2z/A+CMdmrjvG1leaj8TdesbG1mubqbVrpY4Y13Ox8xuAK2pa12qm6W/Rrv/AJmNayw6dLZy26p9vv2O6+KPiiHw94tGl2vhHwnNZmytpmjl0xclpIlZvmUgjknp0rmPGWkaJqHhG08b+GrN9Ot5Lo2WoaeZC620+3crRseSjDPB6Gum+Mfgjxfq/jtZdN8N6lcxHT7SMSJCdm5YVDDJ4GCCDWH4u+z+Fvh3B4HN3b3WsXOof2hqYt5BIlttTakW4cF+cnHTpWOGcOSl7N+87X16db/1ubYtVHOr7Ve6r2uuvS3+XY89r0m5OmfDvQNJ/wCJPYap4n1S1W+klv4vNhsoXz5aLGeC5AySelebHkYr0/xTpN58QdA0fxL4bhN/fWWnxWGq2EPM8TRDCyhOrIw7jpXZimuaCm7R6/pfyODBp8s3TV5pafrbzDwzqOm/Ei9bwzrejaVYaxcxv/Zmp2FsLciZVLCOVF+VlbGM4BFZfwTdYviXp+jX2mafeQ31yLa5jvLZZdgGc7c/dOR1rT+G3hvUPCerxeOPF1pNpGm6VumgjuR5ct5PtISONDyeTknoMVR+CFrqWrfF/StRt7OadYr77RdNGhKwq27lj2GTXNNwUKqg/dS+Seu34HZTVR1KLqL33L5uOm/4mx4W1PT/ABp41Pg3WfCuiJBdyzQQXenWYt57VlDFXypwwGOQRWd8Cmtx8QP7CvNN0vUrW4WfzDdWqykGKKRlKE/dyQM+tHi7xl4j0PUtS0qHw1pHhi7n3rLNbaf5Vy8TE/xkkgMO4xmnfs5afqFx8S7O+tbCa4trWKfz3VCyIWgkChvTJ496mcOXD1J7RcdNeuuv5FQmpYqlBayUtXa2mmny1LPg/UNP+IGoXfhvWPDWi2kj2k81tqGnWv2eS2eNSwLbThkOMHI71z3w50bSZtP1fxV4ihe50rRo4/8AREfb9ruJDiOMt2Xgk47CrXiXxl4h0+O/8Pp4e0nwtJOvl3qWVh5E8iHnYzEkhSMcDGaf8NJLTV/DXiDwNcXUNndap5Nxp0szbY2uIicRse24EgH1rRxnCnKS0i7bO9lfV/d29TNThOtGD1kubdWu7aLz17+g2P4ks8wgvvB3hWfSicNZR6csZCeiyj5w3uSaofEXQ7Hw7r9je6KzT6PqVtHqOnicbiEY8xv67WBB9RS23w08dzap/Z58M38EgOHlmj2QoO7GQ/LtHrmrPxVvrG71TRvDmiXAv7fRLCPT0uI+RcTbiXZPUbjgfSrh7NVYqi9Nb22t0fr+eplP2sqMnXWqatda36r0/LQ6jxv4qj0jRvCd3b+FPCcjarpf2q7STSkw77yuBjBUYHasXxpY+H/DnxA8Oan/AGUbbT7q3tNSvtKPz+RuOXiAbsQOAfWu51XW/EngLQ/ANxfeHw2k21gkeorcWCs8bmRvkDsMo2OQM9RXnHxc8OavpviKfWpri71TSdRdZrLVZCXE6ONyqW/vAcY9q5cJZyS2T5uu+u3qjux3NGDla7XL020380/66HW+HfFNrq+leNtRj8MeGVi0u0FxpwbSYgVBmCjf6/Kfzri/FfivTtX0zQJrfRdOtNWsZZXvfIskignG5TGCo+8AAQQfWug+E2ga5e+A/G8tnpN5cR3mmJDbNHESJpFmGVX1I9K8xmjeKV4pFKOjFWUjkEdQa6MPRpe1nb7L/wDbf6+ZyYrEVvYU3L7SfT+9/XyPSPjHqET6R4Zt4NG0ax+36TDqE8lpZLE5lZnUgMOi4A4p+rawknwTsbwaFoMd1c6jLp8lxHp6LIIkiRlIbqHyTlqPGWh6t4q8JeENb8O2E+qW9rpK6ddLaoZHgmjdiQyjkAhgQaqeNbG48O/Czw/4c1ZPs+rS6hcahJasf3kMTIqJvH8JOCcelZ01Bxpw6qT0+82quopVaj+FxVn01t/wTY+FMvhrUvAGv2PizTbGOytDbwx6hDbKLm3aZ2HmM/VgpC8egNVPh9o114X+Mlp4T1rTNMv4ry4SF2ubZZklhOSskRPTcO4+lM8B+HdevPhH4wktNHvZ0vGszbFIiRMElfft9cd63vgXren+I9a8PaH4guPJ1XRLkS6NeMMmWLnfasf1X6YrKtLlVZxd11XbRa/fv/wDWhFSdCMlaXR9/eej+W3/AATzm68QzR+N5dXXStG3JK0QtfsS/ZsD5f8AV9M4/Xmuh+Nt1aW/xLm0uHSdMs7DTJ02paWqxmRSqMwfH3u+M+tcfDp2oar4mmsdNs57y6e4kKwwoWYgMSeB7V137Qum6hZ/E/VLy7sp4Le7dTbyuhCyhY0BKnvg12WgsRCP91/p/wAE4VKo8NUl05l+v/AOp8L+KtK8Q+KvEiWXhXw8mk2ulXV5YJLpMQkUxqCm8jrznIrhvEPi7T9Z8KWML6HplrrdvqJmeW0sEhieDYNqNjr82cjpitn4EaNq17c+Ibu0026nt20K8tlljjJUysg2pn+8fSvOLy1ubG6ls7yCS3uIWKSxSLhkYdQR2NRRoUlWlFfZt1NMRiazw8ZS+1fp5r+keleKp4/Gfw0sdU0bQ9Ktb6wvBb6tBYWSxyMz8QyqRzsbO0r2bFR/FnVrTTbKz8GQaRoQ1C0to11a9t7JFf7RwfLRh02jAY9zmp/2b7fXh4ynvdMtbp7IWVxFcSRx7ow/lF4lbtneqke9ecaza6lZ6pcQaxBcQagHLXCXAIkDNyS2e5zn8aVKlH27p30jqu+v+X6rsFetL6sqttZ6N9NO3r+j7lSiiivTPICiiigDtNG/5It4o/7C1h/6DNX2j4e/5AGnf9esX/oAr4u0b/ki3ij/ALC1h/6DNX2j4e/5AGnf9esX/oAr5DPun+J/+kxPt+Hdv+3V+cjwD4wadD4Z+Kt9qGsLInhzxbp7WVxdIpb7PJgDdj/ZZUbHcZ9K8p1D4a+M7eciy0W51i1bmG801ftEMy9mDJnH0ODX2n4h0XS/EGlS6XrNjFeWco+aOQd+xB6gj1HNeUT/ALPmixzudI8Ua9pkDHPkxyggfjx+tPA5vCnBRm7NK2107bbbMWY5LOrNygrpu+9mr776NdT56/4V748/6E3Xv/AGT/Cj/hXvjz/oTde/8AZP8K+gv+FAx/8AQ/eI/wDv4P8AGj/hQMf/AEP3iP8A7+D/ABrv/tul/Ov/AAFnnf6v1f5H/wCBRPn3/hXvjz/oTde/8AZP8Kfb+A/iFbyia38J+IoZF6PHZyqw/ECvf/8AhQMf/Q/eI/8Av4P8aP8AhQMf/Q/eI/8Av4P8aX9t0v51/wCAsFkFVfYf/gUTwK68D/Ea7cNdeFvEtwwGAZbWVyB6cipJfBvxMmg+zzeHPFMkOAPLe3mK4HTg8V7z/wAKBj/6H7xH/wB/B/jR/wAKBj/6H7xH/wB/B/jS/tqj/Mv/AAFj/sKv/K//AAJHgVp4G+IlnOtxaeFfElvMv3ZIrSVGH0IGak1Dwb8S9RlE2oeG/FF5IBgPPbTSEfi2a95/4UDH/wBD94j/AO/g/wAaP+FAx/8AQ/eI/wDv4P8AGn/bVG9+df8AgLD+wa9rcjt/iR8+r8PvHqsGXwdr6sDkEWMgIP5VdvvCnxSv4FgvtC8W3UK/djmhndR9AeK91/4UDH/0P3iP/v4P8aP+FAx/9D94j/7+D/Gh51Rerkv/AAFgshrpWUH/AOBI8DtfA/xGtGZrXwv4lt2YYYxWsqEj3wKnPhX4pkYOh+LiP+uU9e6/8KBj/wCh+8R/9/B/jR/woGP/AKH7xH/38H+NJ5zRe8l/4CxrI66VlF/+BI8Ah8BfEGCZZofCXiKKVDlXSzlVlPqCBkVNqHg34majIsmoeG/FF46jCtPbzSED23ZxXvP/AAoGP/ofvEf/AH8H+NH/AAoGP/ofvEf/AH8H+NP+2qN786/8BYv7BrWtyO3+JHgdl4J+I9jOLiy8L+JrWYDAkhtZUb8wM0l54H+I15cNcXnhbxLczN96Sa0ldj+JGa99/wCFAx/9D94j/wC/g/xo/wCFAx/9D94j/wC/g/xo/tqje/Ov/AWH9g1rW5Hb/Ej59Hw+8eqQy+DtfBHIIsZOP0qxdeDPiVdII7rw34ouEByFltpnAPrg171/woGP/ofvEf8A38H+NH/CgY/+h+8R/wDfwf40f21R/nX/AICwWQ1krcj/APAkeDQ+DfiZDB5EPhzxTFDz+7S3mVeevA4otvBvxMtY/LtfDnimCPOdsVvMoz64Fe8/8KBj/wCh+8R/9/B/jR/woGP/AKH7xH/38H+NL+2aP8y/8BY/7Cr/AMr/APAkfP3/AAr/AMfeZ5n/AAh/iDfndu+xSZz65xT18C/ERbn7SvhTxGJ9xbzRaSh8+ucZzXv3/CgY/wDofvEf/fwf40f8KBj/AOh+8R/9/B/jT/tul/Ov/AWT/YFb+R/+BRPCZPCXxQkjMcmgeLHQ9VaGcg/hVL/hXvjz/oTde/8AACT/AAr6D/4UDH/0P3iP/v4P8aP+FAx/9D94j/7+D/GhZ1RW01/4CxvIa0t4P/wJHz7/AMK98ef9Cbr3/gDJ/hUtp4G+ItncLcWfhXxJbzL92SK0lRh+IGa99/4UDH/0P3iP/v4P8aP+FAx/9D94j/7+D/Gh53Sf21/4CxLIKyd1B/8AgUTwXUPBnxK1GYTah4b8UXkoGA89tNIwH1bNNtfA/wARrRma18L+JbdmGGMVrKhI98CvfP8AhQMf/Q/eI/8Av4P8aP8AhQMf/Q/eI/8Av4P8aX9tUbW5l/4Cx/2FXvzcjv8A4keA3PgX4h3MplufCniOeQjG+S0lZsfUin2vgn4kWm77L4Y8TW+773lWsqZ+uBzXvf8AwoGP/ofvEf8A38H+NH/CgY/+h+8R/wDfwf40/wC2qNrc6/8AAWH9g1r35Hf/ABI8An8B/EK4laa48J+IppG+88lnKzH6kio/+Fe+PP8AoTde/wDACT/CvoP/AIUDH/0P3iP/AL+D/Gj/AIUDH/0P3iP/AL+D/Gj+26X86/8AAWL+wKv8j/8AAonhc3hX4pzWQsZtD8XSWgGBA8U5jx/uniqK/D7x6rBl8Ha+pByCLGTIP5V9Bf8ACgY/+h+8R/8Afwf40f8ACgY/+h+8R/8Afwf40lnVFbSX/gLG8hrveD/8CR4Nc+DfiZdR+Xc+HPFM8ec7ZLeZhn1wajk8D/EaS3S2k8LeJXgQ5SJrSUov0GMCvff+FAx/9D94j/7+D/Gj/hQMf/Q/eI/+/g/xoWdUf5l/4CweRV3vF/8AgSPB7bwd8TLaIRW3h3xVBGDkJHbzKAfoKqt8PvHrMWbwdr5JOSTYyZJ/KvoL/hQMf/Q/eI/+/g/xo/4UDH/0P3iP/v4P8aazqivtr/wFg8hrNWcH/wCBI8H07wf8TdNkaTTvDvimzdhhmt7eaMke+3Gagn8B/EG4mea48JeIppXOWeSzlZmPuSMmvf8A/hQMf/Q/eI/+/g/xo/4UDH/0P3iP/v4P8aP7ao3vzr/wFh/YNa1uR2/xI8Hg8H/E2CEQweHfFUUQzhEgmVRn2HFV4/AHj+ORZI/CHiBHU7lZbKQEH1BxX0B/woGP/ofvEf8A38H+NH/CgY/+h+8R/wDfwf40f21R/nX/AICweQ1n9h/+BI8Bg8C/EOCbz4PCniOKXn94lpKrc9eQM0678E/Ei72/avDHia42/d821lfH0yOK98/4UDH/AND94j/7+D/Gj/hQMf8A0P3iP/v4P8aP7ao3vzr/AMBYf2DWtbkf/gSPBbXwZ8SrVClr4b8UW6E5KxW0yAn1wKhl8A/ECWRpJfCPiGR2OWZrKQkn1JI5r6A/4UDH/wBD94j/AO/g/wAaP+FAx/8AQ/eI/wDv4P8AGj+2qO/Ov/AWDyGs1bkf/gSPBLXwX8SbRWW18M+J7dWOWEVtMgJ98VHP4D+IM8rTT+EvEUsjfed7OVmP1JFe/wD/AAoGP/ofvEf/AH8H+NH/AAoGP/ofvEf/AH8H+NH9tUb351/4Cw/sGta3I/8AwJHz7/wr3x5/0Juvf+AMn+FH/CvfHn/Qm69/4Ayf4V9Bf8KBj/6H7xH/AN/B/jR/woGP/ofvEf8A38H+NP8Atul/Ov8AwFi/1fq/yP8A8CifPv8Awr3x5/0Juvf+AMn+FOi+HXj2SQIPB+tqScZe0ZFH1JAA/GvoD/hQMf8A0P3iP/v4P8aD+z/auNk/jnxFLEfvIZByPSj+26X86/8AAX/mH+r9X+R/+BR/yPJ7bw9J9h0/4YaXPDf63qmopd6w9u/mRWiICqx7xwSoZ2YjjJAr69tIUtrWG3jzsiRUXPoBgVzfw/8AAHhnwPaPFodltmkAE1zK2+WT2Ldh7DArqa+ezHGrEySjsvxb/rQ+my3AvCxblu7aLol0/V+YUUUV5p6Y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Z"/>
          <p:cNvSpPr/>
          <p:nvPr/>
        </p:nvSpPr>
        <p:spPr>
          <a:xfrm>
            <a:off x="21272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6" name="Google Shape;566;g12cef86df3f_0_805"/>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a:solidFill>
                  <a:srgbClr val="006CAD"/>
                </a:solidFill>
              </a:rPr>
              <a:t>Summer Learning Resources</a:t>
            </a:r>
            <a:endParaRPr/>
          </a:p>
        </p:txBody>
      </p:sp>
      <p:sp>
        <p:nvSpPr>
          <p:cNvPr id="567" name="Google Shape;567;g12cef86df3f_0_805"/>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pic>
        <p:nvPicPr>
          <p:cNvPr id="568" name="Google Shape;568;g12cef86df3f_0_805" descr="access and opportunity logo" title="Access and opportunity logo"/>
          <p:cNvPicPr preferRelativeResize="0"/>
          <p:nvPr/>
        </p:nvPicPr>
        <p:blipFill rotWithShape="1">
          <a:blip r:embed="rId4">
            <a:alphaModFix/>
          </a:blip>
          <a:srcRect/>
          <a:stretch/>
        </p:blipFill>
        <p:spPr>
          <a:xfrm>
            <a:off x="4072398" y="4855477"/>
            <a:ext cx="4047201" cy="14395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g12cef86df3f_0_33"/>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a:t>Shared Responsibility</a:t>
            </a:r>
            <a:endParaRPr/>
          </a:p>
        </p:txBody>
      </p:sp>
      <p:pic>
        <p:nvPicPr>
          <p:cNvPr id="575" name="Google Shape;575;g12cef86df3f_0_33" descr="4 adults holding lights in their hands" title="4 adults holding lights in their hands"/>
          <p:cNvPicPr preferRelativeResize="0"/>
          <p:nvPr/>
        </p:nvPicPr>
        <p:blipFill rotWithShape="1">
          <a:blip r:embed="rId3">
            <a:alphaModFix/>
          </a:blip>
          <a:srcRect/>
          <a:stretch/>
        </p:blipFill>
        <p:spPr>
          <a:xfrm>
            <a:off x="910675" y="3617300"/>
            <a:ext cx="4686300" cy="2286000"/>
          </a:xfrm>
          <a:prstGeom prst="rect">
            <a:avLst/>
          </a:prstGeom>
          <a:noFill/>
          <a:ln>
            <a:noFill/>
          </a:ln>
        </p:spPr>
      </p:pic>
      <p:sp>
        <p:nvSpPr>
          <p:cNvPr id="576" name="Google Shape;576;g12cef86df3f_0_33"/>
          <p:cNvSpPr txBox="1">
            <a:spLocks noGrp="1"/>
          </p:cNvSpPr>
          <p:nvPr>
            <p:ph type="body" idx="1"/>
          </p:nvPr>
        </p:nvSpPr>
        <p:spPr>
          <a:xfrm>
            <a:off x="717175" y="1825625"/>
            <a:ext cx="10719900" cy="2028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400"/>
              <a:buNone/>
            </a:pPr>
            <a:r>
              <a:rPr lang="en-US" sz="2200"/>
              <a:t>Providing equitable access to an excellent education to each and every child is a moral imperative and, as educators, it is a responsibility we must own and embrace. It calls for professionals, leaders of all walks of life, families, and communities to find shared understanding, time, and the will to mobilize on a daily basis and to surround young people with the love, care, nourishment, intellectual challenges, and connection they need to thrive. </a:t>
            </a:r>
            <a:endParaRPr sz="2200"/>
          </a:p>
          <a:p>
            <a:pPr marL="0" lvl="0" indent="0" algn="r" rtl="0">
              <a:lnSpc>
                <a:spcPct val="90000"/>
              </a:lnSpc>
              <a:spcBef>
                <a:spcPts val="1000"/>
              </a:spcBef>
              <a:spcAft>
                <a:spcPts val="0"/>
              </a:spcAft>
              <a:buSzPts val="2400"/>
              <a:buNone/>
            </a:pPr>
            <a:endParaRPr i="1"/>
          </a:p>
          <a:p>
            <a:pPr marL="0" lvl="0" indent="0" algn="r" rtl="0">
              <a:lnSpc>
                <a:spcPct val="90000"/>
              </a:lnSpc>
              <a:spcBef>
                <a:spcPts val="1000"/>
              </a:spcBef>
              <a:spcAft>
                <a:spcPts val="0"/>
              </a:spcAft>
              <a:buSzPts val="2400"/>
              <a:buNone/>
            </a:pPr>
            <a:r>
              <a:rPr lang="en-US" i="1"/>
              <a:t>Director Colt Gill, Letter Written 2-8-22</a:t>
            </a:r>
            <a:endParaRPr i="1"/>
          </a:p>
        </p:txBody>
      </p:sp>
      <p:sp>
        <p:nvSpPr>
          <p:cNvPr id="577" name="Google Shape;577;g12cef86df3f_0_33"/>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pic>
        <p:nvPicPr>
          <p:cNvPr id="582" name="Google Shape;582;g12cef86df3f_0_1345" descr="Connection as the foundation for learning:&#10;Relationships are the foundation of quality summer programs. Summer programs should not be solely based on the delivery of content, but rather driven by developing relationships, community, and a sense of belonging.&#10;&#10;Strength-Based Student Voice &amp; Choice:&#10;Learning happens best when educators actively engage a student's prior knowledge and view it as an asset for learning rather than a problem to overcome.&#10;&#10;Co-Creation and Innovation:&#10;Co-creation and continued co-learning with students, families and partners ensures the specific context of the community; its history and culture(s), assets and challenges, needs, and dreams are integrated within the program.&#10;&#10;Purposeful Outreach and Engagement:&#10;Summer programs are voluntary which require purposeful outreach and should prioritize students most underserved by the system and disproportionately impacted by the pandemic." title="Table: Equity-Driven Summer Programs"/>
          <p:cNvPicPr preferRelativeResize="0"/>
          <p:nvPr/>
        </p:nvPicPr>
        <p:blipFill rotWithShape="1">
          <a:blip r:embed="rId3">
            <a:alphaModFix/>
          </a:blip>
          <a:srcRect/>
          <a:stretch/>
        </p:blipFill>
        <p:spPr>
          <a:xfrm>
            <a:off x="983550" y="2054700"/>
            <a:ext cx="10251675" cy="3574375"/>
          </a:xfrm>
          <a:prstGeom prst="rect">
            <a:avLst/>
          </a:prstGeom>
          <a:noFill/>
          <a:ln>
            <a:noFill/>
          </a:ln>
        </p:spPr>
      </p:pic>
      <p:sp>
        <p:nvSpPr>
          <p:cNvPr id="583" name="Google Shape;583;g12cef86df3f_0_1345"/>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Equity-Driven Summer Programs</a:t>
            </a:r>
            <a:endParaRPr/>
          </a:p>
        </p:txBody>
      </p:sp>
      <p:sp>
        <p:nvSpPr>
          <p:cNvPr id="584" name="Google Shape;584;g12cef86df3f_0_134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g12cef86df3f_0_1351"/>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a:t>Where We Are</a:t>
            </a:r>
            <a:endParaRPr/>
          </a:p>
        </p:txBody>
      </p:sp>
      <p:sp>
        <p:nvSpPr>
          <p:cNvPr id="590" name="Google Shape;590;g12cef86df3f_0_1351"/>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pic>
        <p:nvPicPr>
          <p:cNvPr id="591" name="Google Shape;591;g12cef86df3f_0_1351" descr="-Strength-Based &#10;-Student Voice &amp; Choice&#10;-Access and Opportunity&#10;Elements:&#10;-Elevate Relationships &amp; Enrichment&#10;-Deepen Community Partnerships&#10;-Integrate Well Rounded Learning &amp; Work that Matters&#10;-Ensure Mental Health &amp; Well-being&#10;-Engage Students &amp; Families&#10;-Purposeful Planning &amp; Quality Programs&#10;&#10;- Strength-Based&#10;&#10;- Student Voice and Choice&#10;&#10;- Access and Opportunity&#10;" title="Key Elements of Quality Summer Learning Graphic"/>
          <p:cNvPicPr preferRelativeResize="0"/>
          <p:nvPr/>
        </p:nvPicPr>
        <p:blipFill rotWithShape="1">
          <a:blip r:embed="rId3">
            <a:alphaModFix/>
          </a:blip>
          <a:srcRect/>
          <a:stretch/>
        </p:blipFill>
        <p:spPr>
          <a:xfrm>
            <a:off x="3540974" y="1976346"/>
            <a:ext cx="5069626" cy="3358430"/>
          </a:xfrm>
          <a:prstGeom prst="rect">
            <a:avLst/>
          </a:prstGeom>
          <a:noFill/>
          <a:ln>
            <a:noFill/>
          </a:ln>
        </p:spPr>
      </p:pic>
      <p:sp>
        <p:nvSpPr>
          <p:cNvPr id="592" name="Google Shape;592;g12cef86df3f_0_1351" descr="Arrow that says we are here pointing to Integrate Well Rounded Learning &amp; Work The Matters on the Access and Opportunity logo" title="Arrow shape"/>
          <p:cNvSpPr/>
          <p:nvPr/>
        </p:nvSpPr>
        <p:spPr>
          <a:xfrm>
            <a:off x="3431950" y="1877700"/>
            <a:ext cx="1652100" cy="649500"/>
          </a:xfrm>
          <a:prstGeom prst="rightArrow">
            <a:avLst>
              <a:gd name="adj1" fmla="val 50000"/>
              <a:gd name="adj2" fmla="val 50000"/>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We are here</a:t>
            </a: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pic>
        <p:nvPicPr>
          <p:cNvPr id="597" name="Google Shape;597;g12cef86df3f_0_1890" descr="Traditional Summer School: &#10;-Targeted only to those with academic need&#10;-Deficit-based and remedial&#10;-Academic, drill, and skill&#10;-Academic and teacher centered&#10;-Disengaging and punitive&#10;-Designed soldely by a few district and school staff School buliding and district-based &#10;&#10;versus&#10;&#10;Equity-Driven Summer Learning Programs:&#10;-Accessible, equitable, diverse, and inclusive&#10;-Strength-based and enriching&#10;-Well-rounded, integrated, projected-based, and hands-on&#10;-Relationship and student-centered&#10;-Exciting, fun, engaging, and attractive programs young people want to attend&#10;-Co--created with students, families, and community partners&#10;-Can take place in a variety of settings and locations" title="Table: Moving to Equity-Driven Summer Learning Programs"/>
          <p:cNvPicPr preferRelativeResize="0"/>
          <p:nvPr/>
        </p:nvPicPr>
        <p:blipFill rotWithShape="1">
          <a:blip r:embed="rId3">
            <a:alphaModFix/>
          </a:blip>
          <a:srcRect/>
          <a:stretch/>
        </p:blipFill>
        <p:spPr>
          <a:xfrm>
            <a:off x="1767699" y="1645199"/>
            <a:ext cx="8977800" cy="4537950"/>
          </a:xfrm>
          <a:prstGeom prst="rect">
            <a:avLst/>
          </a:prstGeom>
          <a:noFill/>
          <a:ln>
            <a:noFill/>
          </a:ln>
        </p:spPr>
      </p:pic>
      <p:sp>
        <p:nvSpPr>
          <p:cNvPr id="598" name="Google Shape;598;g12cef86df3f_0_1890"/>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a:t>Centering Equity </a:t>
            </a:r>
            <a:endParaRPr/>
          </a:p>
        </p:txBody>
      </p:sp>
      <p:sp>
        <p:nvSpPr>
          <p:cNvPr id="599" name="Google Shape;599;g12cef86df3f_0_1890"/>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BF434F8797324D9AABCCED78A59A10" ma:contentTypeVersion="7" ma:contentTypeDescription="Create a new document." ma:contentTypeScope="" ma:versionID="06c3d50194ebd691cd7080e280346b49">
  <xsd:schema xmlns:xsd="http://www.w3.org/2001/XMLSchema" xmlns:xs="http://www.w3.org/2001/XMLSchema" xmlns:p="http://schemas.microsoft.com/office/2006/metadata/properties" xmlns:ns1="http://schemas.microsoft.com/sharepoint/v3" xmlns:ns2="ef0c78e4-d941-4c14-80e2-e17f3491ea11" xmlns:ns3="54031767-dd6d-417c-ab73-583408f47564" targetNamespace="http://schemas.microsoft.com/office/2006/metadata/properties" ma:root="true" ma:fieldsID="66ac3fe0400cf2039facd5431f41bd55" ns1:_="" ns2:_="" ns3:_="">
    <xsd:import namespace="http://schemas.microsoft.com/sharepoint/v3"/>
    <xsd:import namespace="ef0c78e4-d941-4c14-80e2-e17f3491ea11"/>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f0c78e4-d941-4c14-80e2-e17f3491ea11"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mediation_x0020_Date xmlns="ef0c78e4-d941-4c14-80e2-e17f3491ea11">2022-06-21T07:00:00+00:00</Remediation_x0020_Date>
    <Priority xmlns="ef0c78e4-d941-4c14-80e2-e17f3491ea11">New</Priority>
    <Estimated_x0020_Creation_x0020_Date xmlns="ef0c78e4-d941-4c14-80e2-e17f3491ea11" xsi:nil="true"/>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1674323-3F0C-403F-B876-81CE880267D3}"/>
</file>

<file path=customXml/itemProps2.xml><?xml version="1.0" encoding="utf-8"?>
<ds:datastoreItem xmlns:ds="http://schemas.openxmlformats.org/officeDocument/2006/customXml" ds:itemID="{AA1E8322-CBE1-462B-B5B2-05DAF4A66C81}"/>
</file>

<file path=customXml/itemProps3.xml><?xml version="1.0" encoding="utf-8"?>
<ds:datastoreItem xmlns:ds="http://schemas.openxmlformats.org/officeDocument/2006/customXml" ds:itemID="{F8C20A30-75D6-4450-BF94-A0297BD3561A}"/>
</file>

<file path=docProps/app.xml><?xml version="1.0" encoding="utf-8"?>
<Properties xmlns="http://schemas.openxmlformats.org/officeDocument/2006/extended-properties" xmlns:vt="http://schemas.openxmlformats.org/officeDocument/2006/docPropsVTypes">
  <TotalTime>0</TotalTime>
  <Words>2515</Words>
  <Application>Microsoft Office PowerPoint</Application>
  <PresentationFormat>Widescreen</PresentationFormat>
  <Paragraphs>253</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Raleway</vt:lpstr>
      <vt:lpstr>Blue_2021ODE</vt:lpstr>
      <vt:lpstr>SUMMER LEARNING BEST PRACTICE GUIDE </vt:lpstr>
      <vt:lpstr>Today’s Goals</vt:lpstr>
      <vt:lpstr>Who’s in the space today?</vt:lpstr>
      <vt:lpstr>Agenda</vt:lpstr>
      <vt:lpstr>Summer Learning Resources</vt:lpstr>
      <vt:lpstr>Shared Responsibility</vt:lpstr>
      <vt:lpstr>Equity-Driven Summer Programs</vt:lpstr>
      <vt:lpstr>Where We Are</vt:lpstr>
      <vt:lpstr>Centering Equity </vt:lpstr>
      <vt:lpstr>Hands-On Enriching Learning</vt:lpstr>
      <vt:lpstr>Well-Rounded Education in Oregon</vt:lpstr>
      <vt:lpstr>Individualized, Intentional, and Integrated</vt:lpstr>
      <vt:lpstr>Individualized: Students are Known, Heard, and Supported</vt:lpstr>
      <vt:lpstr>Formative Assessment Tools: Arts Integration</vt:lpstr>
      <vt:lpstr>Protocols for Self and Peer Formative Assessment </vt:lpstr>
      <vt:lpstr>Intentional: Successful Experiences with Well-Rounded Learning</vt:lpstr>
      <vt:lpstr>Tools &amp; Resources for Integrated Learning </vt:lpstr>
      <vt:lpstr>Integrated: Meaningful Work Focused on Cross-Cutting Skills</vt:lpstr>
      <vt:lpstr>Check Out These Resources!</vt:lpstr>
      <vt:lpstr>Small Group Discussion</vt:lpstr>
      <vt:lpstr>Summer Learning Webinar Series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6 - Integrating Well Rounded Learning and Work that Matters</dc:title>
  <dc:creator>GWYNN Raquel - ODE</dc:creator>
  <cp:lastModifiedBy>LAWRENCE Maddie * ODE</cp:lastModifiedBy>
  <cp:revision>2</cp:revision>
  <dcterms:created xsi:type="dcterms:W3CDTF">2019-02-19T22:23:35Z</dcterms:created>
  <dcterms:modified xsi:type="dcterms:W3CDTF">2022-06-09T21:29:16Z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0x0101009EBF434F8797324D9AABCCED78A59A10</vt:lpwstr>
  </property>
</Properties>
</file>