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7" r:id="rId4"/>
    <p:sldMasterId id="2147483815" r:id="rId5"/>
    <p:sldMasterId id="2147483803" r:id="rId6"/>
    <p:sldMasterId id="2147483791" r:id="rId7"/>
    <p:sldMasterId id="2147483779" r:id="rId8"/>
    <p:sldMasterId id="2147483767" r:id="rId9"/>
  </p:sldMasterIdLst>
  <p:notesMasterIdLst>
    <p:notesMasterId r:id="rId28"/>
  </p:notesMasterIdLst>
  <p:sldIdLst>
    <p:sldId id="256" r:id="rId10"/>
    <p:sldId id="258" r:id="rId11"/>
    <p:sldId id="323" r:id="rId12"/>
    <p:sldId id="328" r:id="rId13"/>
    <p:sldId id="338" r:id="rId14"/>
    <p:sldId id="310" r:id="rId15"/>
    <p:sldId id="331" r:id="rId16"/>
    <p:sldId id="321" r:id="rId17"/>
    <p:sldId id="340" r:id="rId18"/>
    <p:sldId id="333" r:id="rId19"/>
    <p:sldId id="311" r:id="rId20"/>
    <p:sldId id="334" r:id="rId21"/>
    <p:sldId id="335" r:id="rId22"/>
    <p:sldId id="326" r:id="rId23"/>
    <p:sldId id="341" r:id="rId24"/>
    <p:sldId id="304" r:id="rId25"/>
    <p:sldId id="270" r:id="rId26"/>
    <p:sldId id="32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4F8"/>
    <a:srgbClr val="FCEDE1"/>
    <a:srgbClr val="FAF5E3"/>
    <a:srgbClr val="F0F4E6"/>
    <a:srgbClr val="E7F5F3"/>
    <a:srgbClr val="20552D"/>
    <a:srgbClr val="AC471A"/>
    <a:srgbClr val="5D0541"/>
    <a:srgbClr val="926700"/>
    <a:srgbClr val="754C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71224" autoAdjust="0"/>
  </p:normalViewPr>
  <p:slideViewPr>
    <p:cSldViewPr snapToGrid="0">
      <p:cViewPr varScale="1">
        <p:scale>
          <a:sx n="53" d="100"/>
          <a:sy n="53" d="100"/>
        </p:scale>
        <p:origin x="936" y="72"/>
      </p:cViewPr>
      <p:guideLst/>
    </p:cSldViewPr>
  </p:slideViewPr>
  <p:notesTextViewPr>
    <p:cViewPr>
      <p:scale>
        <a:sx n="1" d="1"/>
        <a:sy n="1" d="1"/>
      </p:scale>
      <p:origin x="0" y="0"/>
    </p:cViewPr>
  </p:notesTextViewPr>
  <p:notesViewPr>
    <p:cSldViewPr snapToGrid="0">
      <p:cViewPr varScale="1">
        <p:scale>
          <a:sx n="67" d="100"/>
          <a:sy n="67" d="100"/>
        </p:scale>
        <p:origin x="891" y="3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8/22/2023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a:t>
            </a:fld>
            <a:endParaRPr lang="en-US"/>
          </a:p>
        </p:txBody>
      </p:sp>
    </p:spTree>
    <p:extLst>
      <p:ext uri="{BB962C8B-B14F-4D97-AF65-F5344CB8AC3E}">
        <p14:creationId xmlns:p14="http://schemas.microsoft.com/office/powerpoint/2010/main" val="2574770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13</a:t>
            </a:fld>
            <a:endParaRPr lang="en-US"/>
          </a:p>
        </p:txBody>
      </p:sp>
    </p:spTree>
    <p:extLst>
      <p:ext uri="{BB962C8B-B14F-4D97-AF65-F5344CB8AC3E}">
        <p14:creationId xmlns:p14="http://schemas.microsoft.com/office/powerpoint/2010/main" val="3459282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The requirement is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 system of internal controls that ensures salaries are allocable to the grant</a:t>
            </a:r>
            <a:r>
              <a:rPr lang="en-US" sz="1200" kern="1200" dirty="0">
                <a:solidFill>
                  <a:schemeClr val="tx1"/>
                </a:solidFill>
                <a:effectLst/>
                <a:latin typeface="+mn-lt"/>
                <a:ea typeface="+mn-ea"/>
                <a:cs typeface="+mn-cs"/>
              </a:rPr>
              <a:t>. The details on how frequently documentation must take place, what signatures needed, etc. all depend on that system of internal controls and may look different from district to district and position to position.</a:t>
            </a: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14</a:t>
            </a:fld>
            <a:endParaRPr lang="en-US"/>
          </a:p>
        </p:txBody>
      </p:sp>
    </p:spTree>
    <p:extLst>
      <p:ext uri="{BB962C8B-B14F-4D97-AF65-F5344CB8AC3E}">
        <p14:creationId xmlns:p14="http://schemas.microsoft.com/office/powerpoint/2010/main" val="3239215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Budget Narratives should be</a:t>
            </a:r>
            <a:r>
              <a:rPr lang="en-US" baseline="0" dirty="0"/>
              <a:t> revised if circumstances change. </a:t>
            </a:r>
            <a:r>
              <a:rPr lang="en-US" sz="1200" b="0" i="0" u="none" strike="noStrike" kern="1200" baseline="0" dirty="0">
                <a:solidFill>
                  <a:schemeClr val="tx1"/>
                </a:solidFill>
                <a:latin typeface="+mn-lt"/>
                <a:ea typeface="+mn-ea"/>
                <a:cs typeface="+mn-cs"/>
              </a:rPr>
              <a:t>All necessary adjustment must be made such that the final amount charged to the Federal award is accurate, allowable, and properly allocated.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•Budget estimates do not qualify and can only be used for interim accounting purposes. Internal controls must be in place to review after-the-fact interim charges based on budget estimates</a:t>
            </a:r>
          </a:p>
          <a:p>
            <a:pPr marL="171450" indent="-171450">
              <a:buFontTx/>
              <a:buChar char="-"/>
            </a:pPr>
            <a:endParaRPr lang="en-US" baseline="0" dirty="0"/>
          </a:p>
          <a:p>
            <a:pPr marL="171450" indent="-171450">
              <a:buFontTx/>
              <a:buChar char="-"/>
            </a:pPr>
            <a:r>
              <a:rPr lang="en-US" baseline="0" dirty="0"/>
              <a:t>Make sure policies and procedures are up to date and understood by employees</a:t>
            </a:r>
          </a:p>
          <a:p>
            <a:pPr marL="171450" indent="-171450">
              <a:buFontTx/>
              <a:buChar char="-"/>
            </a:pPr>
            <a:r>
              <a:rPr lang="en-US" baseline="0" dirty="0"/>
              <a:t>Cross-check with payroll to ensure all employees paid with federal funds keep Time &amp; Effort</a:t>
            </a:r>
          </a:p>
          <a:p>
            <a:pPr marL="171450" indent="-171450">
              <a:buFontTx/>
              <a:buChar char="-"/>
            </a:pPr>
            <a:r>
              <a:rPr lang="en-US" baseline="0" dirty="0"/>
              <a:t>Make sure certifications are </a:t>
            </a:r>
            <a:r>
              <a:rPr lang="en-US" u="sng" baseline="0" dirty="0"/>
              <a:t>after</a:t>
            </a:r>
            <a:r>
              <a:rPr lang="en-US" u="none" baseline="0" dirty="0"/>
              <a:t> the fact, and accurately reflect cost objectives</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15</a:t>
            </a:fld>
            <a:endParaRPr lang="en-US"/>
          </a:p>
        </p:txBody>
      </p:sp>
    </p:spTree>
    <p:extLst>
      <p:ext uri="{BB962C8B-B14F-4D97-AF65-F5344CB8AC3E}">
        <p14:creationId xmlns:p14="http://schemas.microsoft.com/office/powerpoint/2010/main" val="2737467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9350"/>
            <a:ext cx="5486400" cy="3086100"/>
          </a:xfrm>
        </p:spPr>
      </p:sp>
      <p:sp>
        <p:nvSpPr>
          <p:cNvPr id="3" name="Notes Placeholder 2"/>
          <p:cNvSpPr>
            <a:spLocks noGrp="1"/>
          </p:cNvSpPr>
          <p:nvPr>
            <p:ph type="body" idx="1"/>
          </p:nvPr>
        </p:nvSpPr>
        <p:spPr>
          <a:xfrm>
            <a:off x="590550" y="4394200"/>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16</a:t>
            </a:fld>
            <a:endParaRPr lang="en-US"/>
          </a:p>
        </p:txBody>
      </p:sp>
    </p:spTree>
    <p:extLst>
      <p:ext uri="{BB962C8B-B14F-4D97-AF65-F5344CB8AC3E}">
        <p14:creationId xmlns:p14="http://schemas.microsoft.com/office/powerpoint/2010/main" val="60755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042C83-F474-4689-992F-134064305DAD}" type="slidenum">
              <a:rPr lang="en-US" smtClean="0"/>
              <a:t>17</a:t>
            </a:fld>
            <a:endParaRPr lang="en-US"/>
          </a:p>
        </p:txBody>
      </p:sp>
    </p:spTree>
    <p:extLst>
      <p:ext uri="{BB962C8B-B14F-4D97-AF65-F5344CB8AC3E}">
        <p14:creationId xmlns:p14="http://schemas.microsoft.com/office/powerpoint/2010/main" val="503317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a:t>
            </a:fld>
            <a:endParaRPr lang="en-US"/>
          </a:p>
        </p:txBody>
      </p:sp>
    </p:spTree>
    <p:extLst>
      <p:ext uri="{BB962C8B-B14F-4D97-AF65-F5344CB8AC3E}">
        <p14:creationId xmlns:p14="http://schemas.microsoft.com/office/powerpoint/2010/main" val="265634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&amp;</a:t>
            </a:r>
            <a:r>
              <a:rPr lang="en-US" baseline="0" dirty="0"/>
              <a:t> Effort Reporting is designed to protect entities from claims.  These are tax payer funds and we have to report their use accurately.  Example: Superintendent of a Michigan community college fired due to alleged misuse of professional development funds.</a:t>
            </a:r>
            <a:endParaRPr lang="en-US" dirty="0"/>
          </a:p>
          <a:p>
            <a:endParaRPr lang="en-US" dirty="0"/>
          </a:p>
          <a:p>
            <a:r>
              <a:rPr lang="en-US" dirty="0"/>
              <a:t>KNOWINGLY</a:t>
            </a:r>
            <a:r>
              <a:rPr lang="en-US" baseline="0" dirty="0"/>
              <a:t> is key here. Mistakes get made. </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4</a:t>
            </a:fld>
            <a:endParaRPr lang="en-US"/>
          </a:p>
        </p:txBody>
      </p:sp>
    </p:spTree>
    <p:extLst>
      <p:ext uri="{BB962C8B-B14F-4D97-AF65-F5344CB8AC3E}">
        <p14:creationId xmlns:p14="http://schemas.microsoft.com/office/powerpoint/2010/main" val="3121912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requirements for systems</a:t>
            </a:r>
            <a:r>
              <a:rPr lang="en-US" sz="1200" kern="1200" baseline="0" dirty="0">
                <a:solidFill>
                  <a:schemeClr val="tx1"/>
                </a:solidFill>
                <a:effectLst/>
                <a:latin typeface="+mn-lt"/>
                <a:ea typeface="+mn-ea"/>
                <a:cs typeface="+mn-cs"/>
              </a:rPr>
              <a:t> of time and effort are outlined in </a:t>
            </a:r>
            <a:r>
              <a:rPr lang="en-US" sz="1200" i="0" kern="1200" dirty="0">
                <a:solidFill>
                  <a:schemeClr val="tx1"/>
                </a:solidFill>
                <a:effectLst/>
                <a:latin typeface="+mn-lt"/>
                <a:ea typeface="+mn-ea"/>
                <a:cs typeface="+mn-cs"/>
              </a:rPr>
              <a:t>2 C.F.R. Part 200.430(</a:t>
            </a:r>
            <a:r>
              <a:rPr lang="en-US" sz="1200" i="0" kern="1200" dirty="0" err="1">
                <a:solidFill>
                  <a:schemeClr val="tx1"/>
                </a:solidFill>
                <a:effectLst/>
                <a:latin typeface="+mn-lt"/>
                <a:ea typeface="+mn-ea"/>
                <a:cs typeface="+mn-cs"/>
              </a:rPr>
              <a:t>i</a:t>
            </a:r>
            <a:r>
              <a:rPr lang="en-US" sz="1200" i="0" kern="1200" dirty="0">
                <a:solidFill>
                  <a:schemeClr val="tx1"/>
                </a:solidFill>
                <a:effectLst/>
                <a:latin typeface="+mn-lt"/>
                <a:ea typeface="+mn-ea"/>
                <a:cs typeface="+mn-cs"/>
              </a:rPr>
              <a:t>) of the Uniform</a:t>
            </a:r>
            <a:r>
              <a:rPr lang="en-US" sz="1200" i="0" kern="1200" baseline="0" dirty="0">
                <a:solidFill>
                  <a:schemeClr val="tx1"/>
                </a:solidFill>
                <a:effectLst/>
                <a:latin typeface="+mn-lt"/>
                <a:ea typeface="+mn-ea"/>
                <a:cs typeface="+mn-cs"/>
              </a:rPr>
              <a:t> Grants Guidance. It outlines six requirements. You will notice is does not say anything about signatures or frequency of documentation. </a:t>
            </a:r>
          </a:p>
          <a:p>
            <a:pPr lvl="0"/>
            <a:endParaRPr lang="en-US" sz="1200" i="1" kern="1200" baseline="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Maintain a system of internal controls. </a:t>
            </a:r>
            <a:r>
              <a:rPr lang="en-US" sz="1200" kern="1200" dirty="0">
                <a:solidFill>
                  <a:schemeClr val="tx1"/>
                </a:solidFill>
                <a:effectLst/>
                <a:latin typeface="+mn-lt"/>
                <a:ea typeface="+mn-ea"/>
                <a:cs typeface="+mn-cs"/>
              </a:rPr>
              <a:t>Records should be supported by a system of internal controls which provides reasonable assurance that charges are accurate, allowable, and allocable. Signatures and affirmations are good examples of internal controls. Districts may establish processes for gathering electronic signatures to meet time and effort documentation requirements.</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Incorporate documentation into official records</a:t>
            </a:r>
            <a:r>
              <a:rPr lang="en-US" sz="1200" kern="1200" dirty="0">
                <a:solidFill>
                  <a:schemeClr val="tx1"/>
                </a:solidFill>
                <a:effectLst/>
                <a:latin typeface="+mn-lt"/>
                <a:ea typeface="+mn-ea"/>
                <a:cs typeface="+mn-cs"/>
              </a:rPr>
              <a:t>. There is no federal standard that must be met for these records, but LEAs must maintain and follow a formal process for time and effort.  Written policies and procedures are essential to implementing an effective time reporting system. Instructions should be developed for: 1. the completion of time and effort reporting; 2. the approval cycle that is required; 3. the processing of personnel charges to federal awards; and 4. the internal review process that will be established to ensure effective internal control over the Federal award.</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Reasonably reflect total activity for which the employee is compensated</a:t>
            </a:r>
            <a:r>
              <a:rPr lang="en-US" sz="1200" kern="1200" dirty="0">
                <a:solidFill>
                  <a:schemeClr val="tx1"/>
                </a:solidFill>
                <a:effectLst/>
                <a:latin typeface="+mn-lt"/>
                <a:ea typeface="+mn-ea"/>
                <a:cs typeface="+mn-cs"/>
              </a:rPr>
              <a:t>. Time and effort documentation of employee work distribution should not equal more than 100% of the activities for which they are compensated.</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Encompass all activities in time and effort documentation.</a:t>
            </a:r>
            <a:r>
              <a:rPr lang="en-US" sz="1200" kern="1200" dirty="0">
                <a:solidFill>
                  <a:schemeClr val="tx1"/>
                </a:solidFill>
                <a:effectLst/>
                <a:latin typeface="+mn-lt"/>
                <a:ea typeface="+mn-ea"/>
                <a:cs typeface="+mn-cs"/>
              </a:rPr>
              <a:t> The documentation must reflect the </a:t>
            </a:r>
            <a:r>
              <a:rPr lang="en-US" sz="1200" b="1" kern="1200" dirty="0">
                <a:solidFill>
                  <a:schemeClr val="tx1"/>
                </a:solidFill>
                <a:effectLst/>
                <a:latin typeface="+mn-lt"/>
                <a:ea typeface="+mn-ea"/>
                <a:cs typeface="+mn-cs"/>
              </a:rPr>
              <a:t>actual time spent</a:t>
            </a:r>
            <a:r>
              <a:rPr lang="en-US" sz="1200" kern="1200" dirty="0">
                <a:solidFill>
                  <a:schemeClr val="tx1"/>
                </a:solidFill>
                <a:effectLst/>
                <a:latin typeface="+mn-lt"/>
                <a:ea typeface="+mn-ea"/>
                <a:cs typeface="+mn-cs"/>
              </a:rPr>
              <a:t> by the employee on activities of the federal program(s) being charged. 100% of effort must be recorded regardless of federal vs. non-federal time. This applies whether documentation is for a part-time or full-time employee.</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Comply with established accounting policies and practices</a:t>
            </a:r>
            <a:r>
              <a:rPr lang="en-US" sz="1200" kern="1200" dirty="0">
                <a:solidFill>
                  <a:schemeClr val="tx1"/>
                </a:solidFill>
                <a:effectLst/>
                <a:latin typeface="+mn-lt"/>
                <a:ea typeface="+mn-ea"/>
                <a:cs typeface="+mn-cs"/>
              </a:rPr>
              <a:t>. Districts should ensure salary expenses are tracked and that reconciliation processes follow internal accounting practices. </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Track time by cost objective. </a:t>
            </a:r>
            <a:r>
              <a:rPr lang="en-US" sz="1200" kern="1200" dirty="0">
                <a:solidFill>
                  <a:schemeClr val="tx1"/>
                </a:solidFill>
                <a:effectLst/>
                <a:latin typeface="+mn-lt"/>
                <a:ea typeface="+mn-ea"/>
                <a:cs typeface="+mn-cs"/>
              </a:rPr>
              <a:t>Records should show that federal funds are used to pay for specific </a:t>
            </a:r>
            <a:r>
              <a:rPr lang="en-US" sz="1200" b="1" kern="1200" dirty="0">
                <a:solidFill>
                  <a:schemeClr val="tx1"/>
                </a:solidFill>
                <a:effectLst/>
                <a:latin typeface="+mn-lt"/>
                <a:ea typeface="+mn-ea"/>
                <a:cs typeface="+mn-cs"/>
              </a:rPr>
              <a:t>cost objectives</a:t>
            </a:r>
            <a:r>
              <a:rPr lang="en-US" sz="1200" kern="1200" dirty="0">
                <a:solidFill>
                  <a:schemeClr val="tx1"/>
                </a:solidFill>
                <a:effectLst/>
                <a:latin typeface="+mn-lt"/>
                <a:ea typeface="+mn-ea"/>
                <a:cs typeface="+mn-cs"/>
              </a:rPr>
              <a:t> required by the program, and should reflect how activities are charged to federal grants. Some examples of cost objectives for Title I programs might include administrative costs, equitable services, and parental involvement.</a:t>
            </a:r>
          </a:p>
        </p:txBody>
      </p:sp>
      <p:sp>
        <p:nvSpPr>
          <p:cNvPr id="4" name="Slide Number Placeholder 3"/>
          <p:cNvSpPr>
            <a:spLocks noGrp="1"/>
          </p:cNvSpPr>
          <p:nvPr>
            <p:ph type="sldNum" sz="quarter" idx="10"/>
          </p:nvPr>
        </p:nvSpPr>
        <p:spPr/>
        <p:txBody>
          <a:bodyPr/>
          <a:lstStyle/>
          <a:p>
            <a:fld id="{42042C83-F474-4689-992F-134064305DAD}" type="slidenum">
              <a:rPr lang="en-US" smtClean="0"/>
              <a:t>6</a:t>
            </a:fld>
            <a:endParaRPr lang="en-US"/>
          </a:p>
        </p:txBody>
      </p:sp>
    </p:spTree>
    <p:extLst>
      <p:ext uri="{BB962C8B-B14F-4D97-AF65-F5344CB8AC3E}">
        <p14:creationId xmlns:p14="http://schemas.microsoft.com/office/powerpoint/2010/main" val="2026703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are cost objectives?</a:t>
            </a:r>
          </a:p>
        </p:txBody>
      </p:sp>
      <p:sp>
        <p:nvSpPr>
          <p:cNvPr id="4" name="Slide Number Placeholder 3"/>
          <p:cNvSpPr>
            <a:spLocks noGrp="1"/>
          </p:cNvSpPr>
          <p:nvPr>
            <p:ph type="sldNum" sz="quarter" idx="10"/>
          </p:nvPr>
        </p:nvSpPr>
        <p:spPr/>
        <p:txBody>
          <a:bodyPr/>
          <a:lstStyle/>
          <a:p>
            <a:fld id="{42042C83-F474-4689-992F-134064305DAD}" type="slidenum">
              <a:rPr lang="en-US" smtClean="0"/>
              <a:t>8</a:t>
            </a:fld>
            <a:endParaRPr lang="en-US"/>
          </a:p>
        </p:txBody>
      </p:sp>
    </p:spTree>
    <p:extLst>
      <p:ext uri="{BB962C8B-B14F-4D97-AF65-F5344CB8AC3E}">
        <p14:creationId xmlns:p14="http://schemas.microsoft.com/office/powerpoint/2010/main" val="2533708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Any item or specific activity for which costs are being separately measured</a:t>
            </a: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9</a:t>
            </a:fld>
            <a:endParaRPr lang="en-US"/>
          </a:p>
        </p:txBody>
      </p:sp>
    </p:spTree>
    <p:extLst>
      <p:ext uri="{BB962C8B-B14F-4D97-AF65-F5344CB8AC3E}">
        <p14:creationId xmlns:p14="http://schemas.microsoft.com/office/powerpoint/2010/main" val="1646421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10</a:t>
            </a:fld>
            <a:endParaRPr lang="en-US"/>
          </a:p>
        </p:txBody>
      </p:sp>
    </p:spTree>
    <p:extLst>
      <p:ext uri="{BB962C8B-B14F-4D97-AF65-F5344CB8AC3E}">
        <p14:creationId xmlns:p14="http://schemas.microsoft.com/office/powerpoint/2010/main" val="1994707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11</a:t>
            </a:fld>
            <a:endParaRPr lang="en-US"/>
          </a:p>
        </p:txBody>
      </p:sp>
    </p:spTree>
    <p:extLst>
      <p:ext uri="{BB962C8B-B14F-4D97-AF65-F5344CB8AC3E}">
        <p14:creationId xmlns:p14="http://schemas.microsoft.com/office/powerpoint/2010/main" val="1328600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12</a:t>
            </a:fld>
            <a:endParaRPr lang="en-US"/>
          </a:p>
        </p:txBody>
      </p:sp>
    </p:spTree>
    <p:extLst>
      <p:ext uri="{BB962C8B-B14F-4D97-AF65-F5344CB8AC3E}">
        <p14:creationId xmlns:p14="http://schemas.microsoft.com/office/powerpoint/2010/main" val="25166011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37F89CB-E79B-4392-AA96-F46EB1FE3848}"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A0070AD6-9154-4636-B2C5-5A1307E5574C}"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AFF394ED-B8CD-4990-97DB-EE35A2CC8586}"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1828800"/>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11673508" y="6507316"/>
            <a:ext cx="209459"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535042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76BC24-DC3E-44F3-8534-501093BACE42}"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3C5D5F33-605D-4339-8138-847C5B07BF38}" type="datetime1">
              <a:rPr lang="en-US" smtClean="0"/>
              <a:t>8/22/2023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CF61B-F8F6-44B0-896D-2B995A4E7BBE}"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59161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3E913C-3EAB-4E84-B0EB-97C856A52B95}" type="datetime1">
              <a:rPr lang="en-US" smtClean="0"/>
              <a:t>8/22/2023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41B0AA-499C-4528-9493-DA4BC61B38E4}"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853C04-A29A-4872-AF22-C9FA12A30CD1}" type="datetime1">
              <a:rPr lang="en-US" smtClean="0"/>
              <a:t>8/22/2023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7D7E60-DA33-444A-A362-115942A68CE1}" type="datetime1">
              <a:rPr lang="en-US" smtClean="0"/>
              <a:t>8/22/2023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5465FFBB-45DF-4B0D-8715-A11862BBD982}" type="datetime1">
              <a:rPr lang="en-US" smtClean="0"/>
              <a:t>8/22/2023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03C18401-24BB-4318-BB05-B6C3C96EC162}" type="datetime1">
              <a:rPr lang="en-US" smtClean="0"/>
              <a:t>8/22/2023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73561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B1212921-0709-416B-AF25-0ED321B789EC}" type="datetime1">
              <a:rPr lang="en-US" smtClean="0"/>
              <a:t>8/22/2023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40170F3F-A823-4235-8E0E-1A1962B1E088}"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9D1D9F72-361A-4432-8E42-E6D2AB83B2AA}"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D392CF-88A2-4275-B5BC-0D27CEA3E414}"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3158FE86-0101-400B-9BE3-E2E00D6F137D}" type="datetime1">
              <a:rPr lang="en-US" smtClean="0"/>
              <a:t>8/22/2023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BCEA46-FC66-4F62-A6EA-ADE537D870D7}"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4349367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1AAD95-FDA5-4434-A5BC-BC7797686F51}" type="datetime1">
              <a:rPr lang="en-US" smtClean="0"/>
              <a:t>8/22/2023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9AB15E-B8D4-4BAF-BDED-C39C79020221}"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A5E0D2-627A-490C-A579-6ABFF2E1FB12}" type="datetime1">
              <a:rPr lang="en-US" smtClean="0"/>
              <a:t>8/22/2023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2CE8A2-D100-4F50-BB8B-44151631FA47}"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D0876D-B5F6-4380-9C46-E959D25AB281}" type="datetime1">
              <a:rPr lang="en-US" smtClean="0"/>
              <a:t>8/22/2023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6067C706-EE0A-4BE9-831C-F27FC70885A9}" type="datetime1">
              <a:rPr lang="en-US" smtClean="0"/>
              <a:t>8/22/2023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7907701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00E7FBE8-EBA0-46BB-91CA-BDEF3543776F}" type="datetime1">
              <a:rPr lang="en-US" smtClean="0"/>
              <a:t>8/22/2023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B78E90A8-9B96-423E-BC9C-C52AC26D51F7}"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40FE2B8D-CAB6-4657-B196-2E2A3A8EB70E}"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41F374-11D7-437E-8D5C-E3855DD0DC7E}"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DFE5467E-A87A-462D-92BA-4D177CBA9362}" type="datetime1">
              <a:rPr lang="en-US" smtClean="0"/>
              <a:t>8/22/2023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2D1AB7-E8D1-412F-94C1-F9B9F6EFF4A4}"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812826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892692-F12A-43F7-B0D4-1C92F65F5FE1}" type="datetime1">
              <a:rPr lang="en-US" smtClean="0"/>
              <a:t>8/22/2023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093763-7B16-42EE-A0E4-CAC9109081C5}"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0604A4-F814-45B1-BAFF-7CACDEF9E4A9}" type="datetime1">
              <a:rPr lang="en-US" smtClean="0"/>
              <a:t>8/22/2023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F27598-DB6B-4454-90EF-4740CFBE7216}" type="datetime1">
              <a:rPr lang="en-US" smtClean="0"/>
              <a:t>8/22/2023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A781AC-2DD4-44F4-A149-007C8A72AD69}" type="datetime1">
              <a:rPr lang="en-US" smtClean="0"/>
              <a:t>8/22/2023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C9883754-07A5-428A-B7D7-84E4BE046183}" type="datetime1">
              <a:rPr lang="en-US" smtClean="0"/>
              <a:t>8/22/2023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1107327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A03DD94E-E0F6-4BFB-B50A-51E5E3628D07}" type="datetime1">
              <a:rPr lang="en-US" smtClean="0"/>
              <a:t>8/22/2023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1D5BB9B1-D71C-4B53-90E3-0F3CA755C0D1}"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B443EB64-5EBA-444E-8CC6-A7F068DAD338}"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C03189-E819-432D-9C6E-4828AA858912}"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8047FF25-0E86-4B67-9571-F0EB87DB1196}" type="datetime1">
              <a:rPr lang="en-US" smtClean="0"/>
              <a:t>8/22/2023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B90930-2288-4C93-BC98-9DB735BAFE0D}"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9BCB91-F159-4340-BF18-64DAA5757FB7}" type="datetime1">
              <a:rPr lang="en-US" smtClean="0"/>
              <a:t>8/22/2023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5B2392-006D-462D-A17C-3005F2825C9A}"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187206-5842-43E8-A026-7D77A3E85407}"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633683-D55C-4E68-9101-DE660BD18A31}" type="datetime1">
              <a:rPr lang="en-US" smtClean="0"/>
              <a:t>8/22/2023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EE48E8-BEFC-4EB5-801A-6A67A9478D58}" type="datetime1">
              <a:rPr lang="en-US" smtClean="0"/>
              <a:t>8/22/2023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38658728-8CAA-4259-81F7-D6451E6BBC0E}" type="datetime1">
              <a:rPr lang="en-US" smtClean="0"/>
              <a:t>8/22/2023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874E414-4C51-452F-B04A-CA36AEA969BF}" type="datetime1">
              <a:rPr lang="en-US" smtClean="0"/>
              <a:t>8/22/2023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06DC7C57-9A3C-4F29-9224-89C7C05FAAA5}"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D61CA7B6-FBC0-4B4D-9EB4-26215BC99BA0}"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BF6C263-B1A7-42E8-A689-71174156FF99}"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E15A9F01-F43B-4FBA-B84C-594353BC0218}" type="datetime1">
              <a:rPr lang="en-US" smtClean="0"/>
              <a:t>8/22/2023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F50408-3663-48AE-A11A-C7421F8A8C2B}"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2431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FF09AD-3546-4185-AA0B-8002548C042B}" type="datetime1">
              <a:rPr lang="en-US" smtClean="0"/>
              <a:t>8/22/2023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4366E3-A1C4-47AD-AB51-97A3490F7FF1}" type="datetime1">
              <a:rPr lang="en-US" smtClean="0"/>
              <a:t>8/22/2023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82DD7A-DF7B-4CD4-81DC-573B506E9244}"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0E086F-2DFA-48DB-902B-BA4837DB9839}" type="datetime1">
              <a:rPr lang="en-US" smtClean="0"/>
              <a:t>8/22/2023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7BE0F7-1DE9-4150-84F1-813D17B61870}" type="datetime1">
              <a:rPr lang="en-US" smtClean="0"/>
              <a:t>8/22/2023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660DCAAD-3E89-491B-9BEF-DD230C7476BE}" type="datetime1">
              <a:rPr lang="en-US" smtClean="0"/>
              <a:t>8/22/2023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1882080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54FA5E6E-B321-4B62-8D23-A0F8E92D12AA}" type="datetime1">
              <a:rPr lang="en-US" smtClean="0"/>
              <a:t>8/22/2023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0ECD5E2E-089D-4469-A99E-5B8AD557CB89}"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16E1839B-EE26-4780-9A82-8C921DBD7E10}"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DD8E31-4C95-43F7-8C9E-C796151932E2}" type="datetime1">
              <a:rPr lang="en-US" smtClean="0"/>
              <a:t>8/22/2023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D0EBCE88-2AEB-4253-9E82-688B87835C6B}" type="datetime1">
              <a:rPr lang="en-US" smtClean="0"/>
              <a:t>8/22/2023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93D4492C-5107-46F9-BE34-FFD4AEE0FFB1}" type="datetime1">
              <a:rPr lang="en-US" smtClean="0"/>
              <a:t>8/22/2023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0C10F834-1AAD-4CEB-A2CC-C9296FD0C11C}" type="datetime1">
              <a:rPr lang="en-US" smtClean="0"/>
              <a:t>8/22/2023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827" r:id="rId12"/>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4520D2FB-01CA-4C08-B89A-E933FF4655E0}" type="datetime1">
              <a:rPr lang="en-US" smtClean="0"/>
              <a:t>8/22/2023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FEC681E5-C3D6-4F69-BF30-A23D7E1E4BE1}" type="datetime1">
              <a:rPr lang="en-US" smtClean="0"/>
              <a:t>8/22/2023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387121E2-21BC-469D-BD3B-3091711D12A0}" type="datetime1">
              <a:rPr lang="en-US" smtClean="0"/>
              <a:t>8/22/2023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7F40528E-173E-4603-823B-73E493ED9325}" type="datetime1">
              <a:rPr lang="en-US" smtClean="0"/>
              <a:t>8/22/2023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44A295A0-0C9F-4790-9733-72650F7FBEB9}" type="datetime1">
              <a:rPr lang="en-US" smtClean="0"/>
              <a:t>8/22/2023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hyperlink" Target="https://www.ecfr.gov/current/title-2/subtitle-A/chapter-II/part-200/subpart-E/subject-group-ECFRed1f39f9b3d4e72/section-200.430" TargetMode="External"/><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s://www.oregon.gov/ode/schools-and-districts/grants/ESEA/IA/Documents/Time%20and%20Effort%20Reporting%20Form.docx" TargetMode="External"/><Relationship Id="rId5" Type="http://schemas.openxmlformats.org/officeDocument/2006/relationships/hyperlink" Target="https://www.oregon.gov/ode/schools-and-districts/grants/ESEA/Documents/TIME%20AND%20EFFORT.docx" TargetMode="External"/><Relationship Id="rId4" Type="http://schemas.openxmlformats.org/officeDocument/2006/relationships/hyperlink" Target="https://www2.ed.gov/about/offices/list/ocfo/fipao/costallocationguide92019.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Jennifer.Engberg@ode.oregon.gov" TargetMode="External"/><Relationship Id="rId7"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mailto:Amy.Tidwell@state.or.us" TargetMode="External"/><Relationship Id="rId5" Type="http://schemas.openxmlformats.org/officeDocument/2006/relationships/hyperlink" Target="mailto:Lisa.Plumb@ode.oregon.gov" TargetMode="External"/><Relationship Id="rId4" Type="http://schemas.openxmlformats.org/officeDocument/2006/relationships/hyperlink" Target="mailto:Sarah.Martin@ode.oregon.gov"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ecfr.gov/current/title-2/subtitle-A/chapter-II/part-200/subpart-E/subject-group-ECFRed1f39f9b3d4e72/section-200.430"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Time and Effort</a:t>
            </a:r>
          </a:p>
        </p:txBody>
      </p:sp>
    </p:spTree>
    <p:extLst>
      <p:ext uri="{BB962C8B-B14F-4D97-AF65-F5344CB8AC3E}">
        <p14:creationId xmlns:p14="http://schemas.microsoft.com/office/powerpoint/2010/main" val="3972213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3"/>
          </p:nvPr>
        </p:nvSpPr>
        <p:spPr/>
        <p:txBody>
          <a:bodyPr>
            <a:normAutofit/>
          </a:bodyPr>
          <a:lstStyle/>
          <a:p>
            <a:r>
              <a:rPr lang="en-US" sz="2800" b="1" dirty="0"/>
              <a:t>Multiple Cost</a:t>
            </a:r>
          </a:p>
        </p:txBody>
      </p:sp>
      <p:sp>
        <p:nvSpPr>
          <p:cNvPr id="8" name="Content Placeholder 7"/>
          <p:cNvSpPr>
            <a:spLocks noGrp="1"/>
          </p:cNvSpPr>
          <p:nvPr>
            <p:ph sz="quarter" idx="4"/>
          </p:nvPr>
        </p:nvSpPr>
        <p:spPr>
          <a:xfrm>
            <a:off x="5890161" y="2224786"/>
            <a:ext cx="5735782" cy="3908251"/>
          </a:xfrm>
        </p:spPr>
        <p:txBody>
          <a:bodyPr>
            <a:normAutofit/>
          </a:bodyPr>
          <a:lstStyle/>
          <a:p>
            <a:pPr>
              <a:spcBef>
                <a:spcPts val="600"/>
              </a:spcBef>
            </a:pPr>
            <a:r>
              <a:rPr lang="en-US" dirty="0"/>
              <a:t>An employee works on more than one function or activity; AND the activities performed may not be considered a single cost objective</a:t>
            </a:r>
          </a:p>
          <a:p>
            <a:pPr>
              <a:spcBef>
                <a:spcPts val="600"/>
              </a:spcBef>
            </a:pPr>
            <a:endParaRPr lang="en-US" dirty="0"/>
          </a:p>
          <a:p>
            <a:pPr marL="0" indent="0">
              <a:spcBef>
                <a:spcPts val="600"/>
              </a:spcBef>
              <a:buNone/>
            </a:pPr>
            <a:r>
              <a:rPr lang="en-US" sz="2200" b="1" i="1" u="sng" dirty="0"/>
              <a:t>Example</a:t>
            </a:r>
            <a:r>
              <a:rPr lang="en-US" sz="2200" i="1" dirty="0"/>
              <a:t>: A teacher is fully funded with Title I-A, but spends 50% of their time doing reading intervention and 50% of their time as a behavioral coach.</a:t>
            </a:r>
            <a:endParaRPr lang="en-US" sz="2200" i="1" u="sng" dirty="0"/>
          </a:p>
          <a:p>
            <a:pPr marL="0" indent="0">
              <a:buNone/>
            </a:pP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10</a:t>
            </a:fld>
            <a:endParaRPr lang="en-US" dirty="0"/>
          </a:p>
        </p:txBody>
      </p:sp>
      <p:sp>
        <p:nvSpPr>
          <p:cNvPr id="2" name="Title 1"/>
          <p:cNvSpPr>
            <a:spLocks noGrp="1"/>
          </p:cNvSpPr>
          <p:nvPr>
            <p:ph type="title"/>
          </p:nvPr>
        </p:nvSpPr>
        <p:spPr/>
        <p:txBody>
          <a:bodyPr>
            <a:normAutofit/>
          </a:bodyPr>
          <a:lstStyle/>
          <a:p>
            <a:r>
              <a:rPr lang="en-US" sz="4400" dirty="0"/>
              <a:t>Single vs. Multiple Cost Objectives</a:t>
            </a:r>
          </a:p>
        </p:txBody>
      </p:sp>
      <p:sp>
        <p:nvSpPr>
          <p:cNvPr id="7" name="Text Placeholder 6"/>
          <p:cNvSpPr>
            <a:spLocks noGrp="1"/>
          </p:cNvSpPr>
          <p:nvPr>
            <p:ph type="body" idx="1"/>
          </p:nvPr>
        </p:nvSpPr>
        <p:spPr/>
        <p:txBody>
          <a:bodyPr>
            <a:normAutofit/>
          </a:bodyPr>
          <a:lstStyle/>
          <a:p>
            <a:r>
              <a:rPr lang="en-US" sz="2800" b="1" dirty="0"/>
              <a:t>Single Cost</a:t>
            </a:r>
          </a:p>
        </p:txBody>
      </p:sp>
      <p:sp>
        <p:nvSpPr>
          <p:cNvPr id="4" name="Content Placeholder 3"/>
          <p:cNvSpPr>
            <a:spLocks noGrp="1"/>
          </p:cNvSpPr>
          <p:nvPr>
            <p:ph sz="half" idx="2"/>
          </p:nvPr>
        </p:nvSpPr>
        <p:spPr>
          <a:xfrm>
            <a:off x="592951" y="2224786"/>
            <a:ext cx="4932217" cy="3434549"/>
          </a:xfrm>
        </p:spPr>
        <p:txBody>
          <a:bodyPr>
            <a:noAutofit/>
          </a:bodyPr>
          <a:lstStyle/>
          <a:p>
            <a:pPr>
              <a:spcBef>
                <a:spcPts val="600"/>
              </a:spcBef>
            </a:pPr>
            <a:r>
              <a:rPr lang="en-US" dirty="0"/>
              <a:t>An employee works on a single function or activity for which cost data is needed</a:t>
            </a:r>
          </a:p>
          <a:p>
            <a:pPr marL="0" indent="0">
              <a:spcBef>
                <a:spcPts val="600"/>
              </a:spcBef>
              <a:buNone/>
            </a:pPr>
            <a:endParaRPr lang="en-US" b="1" i="1" u="sng" dirty="0"/>
          </a:p>
          <a:p>
            <a:pPr marL="0" indent="0">
              <a:spcBef>
                <a:spcPts val="600"/>
              </a:spcBef>
              <a:buNone/>
            </a:pPr>
            <a:endParaRPr lang="en-US" b="1" i="1" u="sng" dirty="0"/>
          </a:p>
          <a:p>
            <a:pPr marL="0" indent="0">
              <a:spcBef>
                <a:spcPts val="600"/>
              </a:spcBef>
              <a:buNone/>
            </a:pPr>
            <a:r>
              <a:rPr lang="en-US" sz="2200" b="1" i="1" u="sng" dirty="0"/>
              <a:t>Example</a:t>
            </a:r>
            <a:r>
              <a:rPr lang="en-US" sz="2200" i="1" dirty="0"/>
              <a:t>: A school counselor is split funded between Title IV-A and general fund, but spends 100% of their time on the same activity.</a:t>
            </a:r>
          </a:p>
        </p:txBody>
      </p:sp>
    </p:spTree>
    <p:extLst>
      <p:ext uri="{BB962C8B-B14F-4D97-AF65-F5344CB8AC3E}">
        <p14:creationId xmlns:p14="http://schemas.microsoft.com/office/powerpoint/2010/main" val="1015552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800" dirty="0"/>
              <a:t>It is possible to work on a single cost objective even if an employee is paid from more than one Federal award, or from a Federal award and a non-Federal award. </a:t>
            </a:r>
          </a:p>
          <a:p>
            <a:pPr marL="0" indent="0">
              <a:buNone/>
            </a:pPr>
            <a:endParaRPr lang="en-US" sz="2800" dirty="0"/>
          </a:p>
          <a:p>
            <a:pPr marL="0" indent="0">
              <a:buNone/>
            </a:pPr>
            <a:r>
              <a:rPr lang="en-US" sz="2800" dirty="0"/>
              <a:t>The key to determining whether it is a single cost objective is knowing whether</a:t>
            </a:r>
            <a:r>
              <a:rPr lang="en-US" sz="2800" b="1" dirty="0"/>
              <a:t> the employee’s salary and wages can be supported in full</a:t>
            </a:r>
            <a:r>
              <a:rPr lang="en-US" sz="2800" dirty="0"/>
              <a:t> from each of the Federal awards on which the employee is working. </a:t>
            </a:r>
          </a:p>
          <a:p>
            <a:endParaRPr lang="en-US" sz="2000"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11</a:t>
            </a:fld>
            <a:endParaRPr lang="en-US" dirty="0"/>
          </a:p>
        </p:txBody>
      </p:sp>
      <p:sp>
        <p:nvSpPr>
          <p:cNvPr id="5" name="Title 4"/>
          <p:cNvSpPr>
            <a:spLocks noGrp="1"/>
          </p:cNvSpPr>
          <p:nvPr>
            <p:ph type="title"/>
          </p:nvPr>
        </p:nvSpPr>
        <p:spPr/>
        <p:txBody>
          <a:bodyPr>
            <a:normAutofit/>
          </a:bodyPr>
          <a:lstStyle/>
          <a:p>
            <a:r>
              <a:rPr lang="en-US" dirty="0"/>
              <a:t>Single vs. Multiple – How do you know?</a:t>
            </a:r>
          </a:p>
        </p:txBody>
      </p:sp>
    </p:spTree>
    <p:extLst>
      <p:ext uri="{BB962C8B-B14F-4D97-AF65-F5344CB8AC3E}">
        <p14:creationId xmlns:p14="http://schemas.microsoft.com/office/powerpoint/2010/main" val="3740754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Time and Effort in Practice: Single Cost Objective</a:t>
            </a:r>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12</a:t>
            </a:fld>
            <a:endParaRPr lang="en-US" dirty="0"/>
          </a:p>
        </p:txBody>
      </p:sp>
      <p:graphicFrame>
        <p:nvGraphicFramePr>
          <p:cNvPr id="8" name="Table 7" descr="A counselor split funded out of TItle IVA (70%) and General Fund (30%) " title="Single Cost Objective Example"/>
          <p:cNvGraphicFramePr>
            <a:graphicFrameLocks noGrp="1"/>
          </p:cNvGraphicFramePr>
          <p:nvPr>
            <p:extLst>
              <p:ext uri="{D42A27DB-BD31-4B8C-83A1-F6EECF244321}">
                <p14:modId xmlns:p14="http://schemas.microsoft.com/office/powerpoint/2010/main" val="2541785972"/>
              </p:ext>
            </p:extLst>
          </p:nvPr>
        </p:nvGraphicFramePr>
        <p:xfrm>
          <a:off x="1191078" y="1984755"/>
          <a:ext cx="9365343" cy="4145607"/>
        </p:xfrm>
        <a:graphic>
          <a:graphicData uri="http://schemas.openxmlformats.org/drawingml/2006/table">
            <a:tbl>
              <a:tblPr firstRow="1" bandRow="1">
                <a:tableStyleId>{5C22544A-7EE6-4342-B048-85BDC9FD1C3A}</a:tableStyleId>
              </a:tblPr>
              <a:tblGrid>
                <a:gridCol w="3121781">
                  <a:extLst>
                    <a:ext uri="{9D8B030D-6E8A-4147-A177-3AD203B41FA5}">
                      <a16:colId xmlns:a16="http://schemas.microsoft.com/office/drawing/2014/main" val="3855067385"/>
                    </a:ext>
                  </a:extLst>
                </a:gridCol>
                <a:gridCol w="3121781">
                  <a:extLst>
                    <a:ext uri="{9D8B030D-6E8A-4147-A177-3AD203B41FA5}">
                      <a16:colId xmlns:a16="http://schemas.microsoft.com/office/drawing/2014/main" val="2518172918"/>
                    </a:ext>
                  </a:extLst>
                </a:gridCol>
                <a:gridCol w="3121781">
                  <a:extLst>
                    <a:ext uri="{9D8B030D-6E8A-4147-A177-3AD203B41FA5}">
                      <a16:colId xmlns:a16="http://schemas.microsoft.com/office/drawing/2014/main" val="1495706853"/>
                    </a:ext>
                  </a:extLst>
                </a:gridCol>
              </a:tblGrid>
              <a:tr h="985629">
                <a:tc>
                  <a:txBody>
                    <a:bodyPr/>
                    <a:lstStyle/>
                    <a:p>
                      <a:r>
                        <a:rPr lang="en-US" dirty="0"/>
                        <a:t>Funding</a:t>
                      </a:r>
                      <a:r>
                        <a:rPr lang="en-US" baseline="0" dirty="0"/>
                        <a:t> Source</a:t>
                      </a:r>
                      <a:endParaRPr lang="en-US" dirty="0"/>
                    </a:p>
                  </a:txBody>
                  <a:tcPr/>
                </a:tc>
                <a:tc>
                  <a:txBody>
                    <a:bodyPr/>
                    <a:lstStyle/>
                    <a:p>
                      <a:r>
                        <a:rPr lang="en-US" dirty="0"/>
                        <a:t>Cost Objective/Activity</a:t>
                      </a:r>
                    </a:p>
                  </a:txBody>
                  <a:tcPr/>
                </a:tc>
                <a:tc>
                  <a:txBody>
                    <a:bodyPr/>
                    <a:lstStyle/>
                    <a:p>
                      <a:r>
                        <a:rPr lang="en-US" dirty="0"/>
                        <a:t>Percentage of Time</a:t>
                      </a:r>
                    </a:p>
                  </a:txBody>
                  <a:tcPr/>
                </a:tc>
                <a:extLst>
                  <a:ext uri="{0D108BD9-81ED-4DB2-BD59-A6C34878D82A}">
                    <a16:rowId xmlns:a16="http://schemas.microsoft.com/office/drawing/2014/main" val="3146254936"/>
                  </a:ext>
                </a:extLst>
              </a:tr>
              <a:tr h="985629">
                <a:tc>
                  <a:txBody>
                    <a:bodyPr/>
                    <a:lstStyle/>
                    <a:p>
                      <a:r>
                        <a:rPr lang="en-US" dirty="0"/>
                        <a:t>Title IV-A</a:t>
                      </a:r>
                    </a:p>
                  </a:txBody>
                  <a:tcPr/>
                </a:tc>
                <a:tc>
                  <a:txBody>
                    <a:bodyPr/>
                    <a:lstStyle/>
                    <a:p>
                      <a:r>
                        <a:rPr lang="en-US" dirty="0"/>
                        <a:t>Safe</a:t>
                      </a:r>
                      <a:r>
                        <a:rPr lang="en-US" baseline="0" dirty="0"/>
                        <a:t> &amp; Healthy Students: District Mental Health Check in Initiative</a:t>
                      </a:r>
                      <a:endParaRPr lang="en-US" dirty="0"/>
                    </a:p>
                  </a:txBody>
                  <a:tcPr/>
                </a:tc>
                <a:tc>
                  <a:txBody>
                    <a:bodyPr/>
                    <a:lstStyle/>
                    <a:p>
                      <a:r>
                        <a:rPr lang="en-US" dirty="0"/>
                        <a:t>70%</a:t>
                      </a:r>
                    </a:p>
                  </a:txBody>
                  <a:tcPr/>
                </a:tc>
                <a:extLst>
                  <a:ext uri="{0D108BD9-81ED-4DB2-BD59-A6C34878D82A}">
                    <a16:rowId xmlns:a16="http://schemas.microsoft.com/office/drawing/2014/main" val="1862224653"/>
                  </a:ext>
                </a:extLst>
              </a:tr>
              <a:tr h="985629">
                <a:tc>
                  <a:txBody>
                    <a:bodyPr/>
                    <a:lstStyle/>
                    <a:p>
                      <a:r>
                        <a:rPr lang="en-US" dirty="0"/>
                        <a:t>General</a:t>
                      </a:r>
                      <a:r>
                        <a:rPr lang="en-US" baseline="0" dirty="0"/>
                        <a:t> Fund</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Safe</a:t>
                      </a:r>
                      <a:r>
                        <a:rPr lang="en-US" baseline="0" dirty="0"/>
                        <a:t> &amp; Healthy Students: District Mental Health Check in Initiative</a:t>
                      </a:r>
                      <a:endParaRPr lang="en-US" dirty="0"/>
                    </a:p>
                    <a:p>
                      <a:endParaRPr lang="en-US" dirty="0"/>
                    </a:p>
                  </a:txBody>
                  <a:tcPr/>
                </a:tc>
                <a:tc>
                  <a:txBody>
                    <a:bodyPr/>
                    <a:lstStyle/>
                    <a:p>
                      <a:r>
                        <a:rPr lang="en-US" dirty="0"/>
                        <a:t>30%</a:t>
                      </a:r>
                    </a:p>
                  </a:txBody>
                  <a:tcPr/>
                </a:tc>
                <a:extLst>
                  <a:ext uri="{0D108BD9-81ED-4DB2-BD59-A6C34878D82A}">
                    <a16:rowId xmlns:a16="http://schemas.microsoft.com/office/drawing/2014/main" val="3571876469"/>
                  </a:ext>
                </a:extLst>
              </a:tr>
              <a:tr h="985629">
                <a:tc>
                  <a:txBody>
                    <a:bodyPr/>
                    <a:lstStyle/>
                    <a:p>
                      <a:pPr algn="r"/>
                      <a:endParaRPr lang="en-US" b="1" baseline="0" dirty="0"/>
                    </a:p>
                  </a:txBody>
                  <a:tcPr/>
                </a:tc>
                <a:tc>
                  <a:txBody>
                    <a:bodyPr/>
                    <a:lstStyle/>
                    <a:p>
                      <a:pPr algn="r"/>
                      <a:endParaRPr lang="en-US" b="1" baseline="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1" dirty="0"/>
                        <a:t>Total:</a:t>
                      </a:r>
                      <a:r>
                        <a:rPr lang="en-US" b="1" baseline="0" dirty="0"/>
                        <a:t> 100% of time worked</a:t>
                      </a:r>
                    </a:p>
                    <a:p>
                      <a:pPr algn="r"/>
                      <a:endParaRPr lang="en-US" b="1" baseline="0" dirty="0"/>
                    </a:p>
                  </a:txBody>
                  <a:tcPr/>
                </a:tc>
                <a:extLst>
                  <a:ext uri="{0D108BD9-81ED-4DB2-BD59-A6C34878D82A}">
                    <a16:rowId xmlns:a16="http://schemas.microsoft.com/office/drawing/2014/main" val="2847771777"/>
                  </a:ext>
                </a:extLst>
              </a:tr>
            </a:tbl>
          </a:graphicData>
        </a:graphic>
      </p:graphicFrame>
    </p:spTree>
    <p:extLst>
      <p:ext uri="{BB962C8B-B14F-4D97-AF65-F5344CB8AC3E}">
        <p14:creationId xmlns:p14="http://schemas.microsoft.com/office/powerpoint/2010/main" val="3904248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Time and Effort in Practice: Multiple Cost Objective</a:t>
            </a:r>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13</a:t>
            </a:fld>
            <a:endParaRPr lang="en-US" dirty="0"/>
          </a:p>
        </p:txBody>
      </p:sp>
      <p:graphicFrame>
        <p:nvGraphicFramePr>
          <p:cNvPr id="8" name="Table 7" descr="A person funded fully out of Title IA, but spending 50% of the time as a targeted reading intervention teacher and 50% as a behavioral coach at a schoolwide school." title="Mulitple Cost Objective Example"/>
          <p:cNvGraphicFramePr>
            <a:graphicFrameLocks noGrp="1"/>
          </p:cNvGraphicFramePr>
          <p:nvPr>
            <p:extLst>
              <p:ext uri="{D42A27DB-BD31-4B8C-83A1-F6EECF244321}">
                <p14:modId xmlns:p14="http://schemas.microsoft.com/office/powerpoint/2010/main" val="523267631"/>
              </p:ext>
            </p:extLst>
          </p:nvPr>
        </p:nvGraphicFramePr>
        <p:xfrm>
          <a:off x="1191078" y="1984755"/>
          <a:ext cx="9365343" cy="3942516"/>
        </p:xfrm>
        <a:graphic>
          <a:graphicData uri="http://schemas.openxmlformats.org/drawingml/2006/table">
            <a:tbl>
              <a:tblPr firstRow="1" bandRow="1">
                <a:tableStyleId>{5C22544A-7EE6-4342-B048-85BDC9FD1C3A}</a:tableStyleId>
              </a:tblPr>
              <a:tblGrid>
                <a:gridCol w="3121781">
                  <a:extLst>
                    <a:ext uri="{9D8B030D-6E8A-4147-A177-3AD203B41FA5}">
                      <a16:colId xmlns:a16="http://schemas.microsoft.com/office/drawing/2014/main" val="3855067385"/>
                    </a:ext>
                  </a:extLst>
                </a:gridCol>
                <a:gridCol w="3121781">
                  <a:extLst>
                    <a:ext uri="{9D8B030D-6E8A-4147-A177-3AD203B41FA5}">
                      <a16:colId xmlns:a16="http://schemas.microsoft.com/office/drawing/2014/main" val="2518172918"/>
                    </a:ext>
                  </a:extLst>
                </a:gridCol>
                <a:gridCol w="3121781">
                  <a:extLst>
                    <a:ext uri="{9D8B030D-6E8A-4147-A177-3AD203B41FA5}">
                      <a16:colId xmlns:a16="http://schemas.microsoft.com/office/drawing/2014/main" val="1495706853"/>
                    </a:ext>
                  </a:extLst>
                </a:gridCol>
              </a:tblGrid>
              <a:tr h="985629">
                <a:tc>
                  <a:txBody>
                    <a:bodyPr/>
                    <a:lstStyle/>
                    <a:p>
                      <a:r>
                        <a:rPr lang="en-US" dirty="0"/>
                        <a:t>Funding</a:t>
                      </a:r>
                      <a:r>
                        <a:rPr lang="en-US" baseline="0" dirty="0"/>
                        <a:t> Source</a:t>
                      </a:r>
                      <a:endParaRPr lang="en-US" dirty="0"/>
                    </a:p>
                  </a:txBody>
                  <a:tcPr/>
                </a:tc>
                <a:tc>
                  <a:txBody>
                    <a:bodyPr/>
                    <a:lstStyle/>
                    <a:p>
                      <a:r>
                        <a:rPr lang="en-US" dirty="0"/>
                        <a:t>Cost</a:t>
                      </a:r>
                      <a:r>
                        <a:rPr lang="en-US" baseline="0" dirty="0"/>
                        <a:t> Objective/Activity</a:t>
                      </a:r>
                      <a:endParaRPr lang="en-US" dirty="0"/>
                    </a:p>
                  </a:txBody>
                  <a:tcPr/>
                </a:tc>
                <a:tc>
                  <a:txBody>
                    <a:bodyPr/>
                    <a:lstStyle/>
                    <a:p>
                      <a:r>
                        <a:rPr lang="en-US" dirty="0"/>
                        <a:t>Percentage</a:t>
                      </a:r>
                      <a:r>
                        <a:rPr lang="en-US" baseline="0" dirty="0"/>
                        <a:t> of Time</a:t>
                      </a:r>
                      <a:endParaRPr lang="en-US" dirty="0"/>
                    </a:p>
                  </a:txBody>
                  <a:tcPr/>
                </a:tc>
                <a:extLst>
                  <a:ext uri="{0D108BD9-81ED-4DB2-BD59-A6C34878D82A}">
                    <a16:rowId xmlns:a16="http://schemas.microsoft.com/office/drawing/2014/main" val="3146254936"/>
                  </a:ext>
                </a:extLst>
              </a:tr>
              <a:tr h="985629">
                <a:tc>
                  <a:txBody>
                    <a:bodyPr/>
                    <a:lstStyle/>
                    <a:p>
                      <a:r>
                        <a:rPr lang="en-US" dirty="0"/>
                        <a:t>Title I-A</a:t>
                      </a:r>
                    </a:p>
                  </a:txBody>
                  <a:tcPr/>
                </a:tc>
                <a:tc>
                  <a:txBody>
                    <a:bodyPr/>
                    <a:lstStyle/>
                    <a:p>
                      <a:r>
                        <a:rPr lang="en-US" dirty="0"/>
                        <a:t>Targeted Reading Intervention Group</a:t>
                      </a:r>
                      <a:r>
                        <a:rPr lang="en-US" baseline="0" dirty="0"/>
                        <a:t> Instruction for K-5 Students in School A</a:t>
                      </a:r>
                      <a:endParaRPr lang="en-US" dirty="0"/>
                    </a:p>
                  </a:txBody>
                  <a:tcPr/>
                </a:tc>
                <a:tc>
                  <a:txBody>
                    <a:bodyPr/>
                    <a:lstStyle/>
                    <a:p>
                      <a:r>
                        <a:rPr lang="en-US" dirty="0"/>
                        <a:t>50%</a:t>
                      </a:r>
                    </a:p>
                  </a:txBody>
                  <a:tcPr/>
                </a:tc>
                <a:extLst>
                  <a:ext uri="{0D108BD9-81ED-4DB2-BD59-A6C34878D82A}">
                    <a16:rowId xmlns:a16="http://schemas.microsoft.com/office/drawing/2014/main" val="1862224653"/>
                  </a:ext>
                </a:extLst>
              </a:tr>
              <a:tr h="985629">
                <a:tc>
                  <a:txBody>
                    <a:bodyPr/>
                    <a:lstStyle/>
                    <a:p>
                      <a:r>
                        <a:rPr lang="en-US" dirty="0"/>
                        <a:t>Title I-A</a:t>
                      </a:r>
                    </a:p>
                  </a:txBody>
                  <a:tcPr/>
                </a:tc>
                <a:tc>
                  <a:txBody>
                    <a:bodyPr/>
                    <a:lstStyle/>
                    <a:p>
                      <a:r>
                        <a:rPr lang="en-US" dirty="0"/>
                        <a:t>Behavioral</a:t>
                      </a:r>
                      <a:r>
                        <a:rPr lang="en-US" baseline="0" dirty="0"/>
                        <a:t> Coach </a:t>
                      </a:r>
                      <a:r>
                        <a:rPr lang="en-US" dirty="0"/>
                        <a:t>at School B</a:t>
                      </a:r>
                    </a:p>
                  </a:txBody>
                  <a:tcPr/>
                </a:tc>
                <a:tc>
                  <a:txBody>
                    <a:bodyPr/>
                    <a:lstStyle/>
                    <a:p>
                      <a:r>
                        <a:rPr lang="en-US" dirty="0"/>
                        <a:t>50%</a:t>
                      </a:r>
                    </a:p>
                  </a:txBody>
                  <a:tcPr/>
                </a:tc>
                <a:extLst>
                  <a:ext uri="{0D108BD9-81ED-4DB2-BD59-A6C34878D82A}">
                    <a16:rowId xmlns:a16="http://schemas.microsoft.com/office/drawing/2014/main" val="3571876469"/>
                  </a:ext>
                </a:extLst>
              </a:tr>
              <a:tr h="985629">
                <a:tc>
                  <a:txBody>
                    <a:bodyPr/>
                    <a:lstStyle/>
                    <a:p>
                      <a:pPr algn="r"/>
                      <a:endParaRPr lang="en-US" b="1" baseline="0" dirty="0"/>
                    </a:p>
                  </a:txBody>
                  <a:tcPr/>
                </a:tc>
                <a:tc>
                  <a:txBody>
                    <a:bodyPr/>
                    <a:lstStyle/>
                    <a:p>
                      <a:pPr algn="r"/>
                      <a:endParaRPr lang="en-US" b="1" baseline="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1" dirty="0"/>
                        <a:t>Total:</a:t>
                      </a:r>
                      <a:r>
                        <a:rPr lang="en-US" b="1" baseline="0" dirty="0"/>
                        <a:t> 100% of time worked</a:t>
                      </a:r>
                    </a:p>
                    <a:p>
                      <a:pPr algn="r"/>
                      <a:endParaRPr lang="en-US" b="1" baseline="0" dirty="0"/>
                    </a:p>
                  </a:txBody>
                  <a:tcPr/>
                </a:tc>
                <a:extLst>
                  <a:ext uri="{0D108BD9-81ED-4DB2-BD59-A6C34878D82A}">
                    <a16:rowId xmlns:a16="http://schemas.microsoft.com/office/drawing/2014/main" val="2847771777"/>
                  </a:ext>
                </a:extLst>
              </a:tr>
            </a:tbl>
          </a:graphicData>
        </a:graphic>
      </p:graphicFrame>
    </p:spTree>
    <p:extLst>
      <p:ext uri="{BB962C8B-B14F-4D97-AF65-F5344CB8AC3E}">
        <p14:creationId xmlns:p14="http://schemas.microsoft.com/office/powerpoint/2010/main" val="1660122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7" y="779646"/>
            <a:ext cx="3931826" cy="1622480"/>
          </a:xfrm>
        </p:spPr>
        <p:txBody>
          <a:bodyPr/>
          <a:lstStyle/>
          <a:p>
            <a:r>
              <a:rPr lang="en-US" dirty="0"/>
              <a:t>Time &amp; Effort in Real Life</a:t>
            </a:r>
          </a:p>
        </p:txBody>
      </p:sp>
      <p:sp>
        <p:nvSpPr>
          <p:cNvPr id="2" name="Content Placeholder 1"/>
          <p:cNvSpPr>
            <a:spLocks noGrp="1"/>
          </p:cNvSpPr>
          <p:nvPr>
            <p:ph idx="1"/>
          </p:nvPr>
        </p:nvSpPr>
        <p:spPr/>
        <p:txBody>
          <a:bodyPr/>
          <a:lstStyle/>
          <a:p>
            <a:pPr>
              <a:buFont typeface="Wingdings" panose="05000000000000000000" pitchFamily="2" charset="2"/>
              <a:buChar char="ü"/>
            </a:pPr>
            <a:r>
              <a:rPr lang="en-US" sz="3200" dirty="0"/>
              <a:t> Employee and supervisor certifies the document </a:t>
            </a:r>
            <a:r>
              <a:rPr lang="en-US" sz="3200" u="sng" dirty="0"/>
              <a:t>after</a:t>
            </a:r>
            <a:r>
              <a:rPr lang="en-US" sz="3200" dirty="0"/>
              <a:t> the work is complete</a:t>
            </a:r>
          </a:p>
          <a:p>
            <a:pPr lvl="1">
              <a:buFont typeface="Wingdings" panose="05000000000000000000" pitchFamily="2" charset="2"/>
              <a:buChar char="ü"/>
            </a:pPr>
            <a:r>
              <a:rPr lang="en-US" sz="3200" dirty="0"/>
              <a:t>Electronic certification is OK!</a:t>
            </a:r>
          </a:p>
          <a:p>
            <a:pPr lvl="1">
              <a:buFont typeface="Wingdings" panose="05000000000000000000" pitchFamily="2" charset="2"/>
              <a:buChar char="ü"/>
            </a:pPr>
            <a:endParaRPr lang="en-US" sz="3200" dirty="0"/>
          </a:p>
          <a:p>
            <a:pPr>
              <a:buFont typeface="Wingdings" panose="05000000000000000000" pitchFamily="2" charset="2"/>
              <a:buChar char="ü"/>
            </a:pPr>
            <a:r>
              <a:rPr lang="en-US" sz="3200" dirty="0"/>
              <a:t>Account for 100% of the employee’s time</a:t>
            </a:r>
          </a:p>
          <a:p>
            <a:pPr>
              <a:buFont typeface="Wingdings" panose="05000000000000000000" pitchFamily="2" charset="2"/>
              <a:buChar char="ü"/>
            </a:pPr>
            <a:endParaRPr lang="en-US" sz="3200" dirty="0"/>
          </a:p>
          <a:p>
            <a:pPr>
              <a:buFont typeface="Wingdings" panose="05000000000000000000" pitchFamily="2" charset="2"/>
              <a:buChar char="ü"/>
            </a:pPr>
            <a:r>
              <a:rPr lang="en-US" sz="3200" dirty="0"/>
              <a:t>Describe </a:t>
            </a:r>
            <a:r>
              <a:rPr lang="en-US" sz="3200" u="sng" dirty="0"/>
              <a:t>activity</a:t>
            </a:r>
            <a:r>
              <a:rPr lang="en-US" sz="3200" dirty="0"/>
              <a:t> or </a:t>
            </a:r>
            <a:r>
              <a:rPr lang="en-US" sz="3200" u="sng" dirty="0"/>
              <a:t>cost objective</a:t>
            </a:r>
          </a:p>
          <a:p>
            <a:pPr marL="0" indent="0">
              <a:buNone/>
            </a:pPr>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14</a:t>
            </a:fld>
            <a:endParaRPr lang="en-US" dirty="0"/>
          </a:p>
        </p:txBody>
      </p:sp>
      <p:pic>
        <p:nvPicPr>
          <p:cNvPr id="7" name="Picture 6" descr="Time Effort Stock Illustrations – 1,423 Time Effort Stock Illustrations,  Vectors and Clipart - Dreamstime">
            <a:extLst>
              <a:ext uri="{FF2B5EF4-FFF2-40B4-BE49-F238E27FC236}">
                <a16:creationId xmlns:a16="http://schemas.microsoft.com/office/drawing/2014/main" id="{1E336582-930A-2964-6F05-6A5013ACD5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176" y="2402126"/>
            <a:ext cx="3619047" cy="3034921"/>
          </a:xfrm>
          <a:prstGeom prst="rect">
            <a:avLst/>
          </a:prstGeom>
        </p:spPr>
      </p:pic>
    </p:spTree>
    <p:extLst>
      <p:ext uri="{BB962C8B-B14F-4D97-AF65-F5344CB8AC3E}">
        <p14:creationId xmlns:p14="http://schemas.microsoft.com/office/powerpoint/2010/main" val="3561871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15</a:t>
            </a:fld>
            <a:endParaRPr lang="en-US" dirty="0"/>
          </a:p>
        </p:txBody>
      </p:sp>
      <p:sp>
        <p:nvSpPr>
          <p:cNvPr id="2" name="Title 1"/>
          <p:cNvSpPr>
            <a:spLocks noGrp="1"/>
          </p:cNvSpPr>
          <p:nvPr>
            <p:ph type="title"/>
          </p:nvPr>
        </p:nvSpPr>
        <p:spPr/>
        <p:txBody>
          <a:bodyPr/>
          <a:lstStyle/>
          <a:p>
            <a:r>
              <a:rPr lang="en-US" dirty="0"/>
              <a:t>Common Findings</a:t>
            </a:r>
          </a:p>
        </p:txBody>
      </p:sp>
      <p:sp>
        <p:nvSpPr>
          <p:cNvPr id="4" name="Content Placeholder 3">
            <a:extLst>
              <a:ext uri="{FF2B5EF4-FFF2-40B4-BE49-F238E27FC236}">
                <a16:creationId xmlns:a16="http://schemas.microsoft.com/office/drawing/2014/main" id="{3D8C92B7-C725-E02A-5FC8-B5B511C9F1E0}"/>
              </a:ext>
            </a:extLst>
          </p:cNvPr>
          <p:cNvSpPr>
            <a:spLocks noGrp="1"/>
          </p:cNvSpPr>
          <p:nvPr>
            <p:ph idx="1"/>
          </p:nvPr>
        </p:nvSpPr>
        <p:spPr>
          <a:xfrm>
            <a:off x="717176" y="1920241"/>
            <a:ext cx="5866504" cy="4034522"/>
          </a:xfrm>
        </p:spPr>
        <p:txBody>
          <a:bodyPr>
            <a:normAutofit/>
          </a:bodyPr>
          <a:lstStyle/>
          <a:p>
            <a:pPr marL="0" indent="0">
              <a:buNone/>
            </a:pPr>
            <a:r>
              <a:rPr lang="en-US" sz="3200" dirty="0"/>
              <a:t>Budgets are not reconciled</a:t>
            </a:r>
          </a:p>
          <a:p>
            <a:endParaRPr lang="en-US" sz="3200" dirty="0"/>
          </a:p>
          <a:p>
            <a:pPr marL="0" indent="0">
              <a:buNone/>
            </a:pPr>
            <a:endParaRPr lang="en-US" sz="3200" dirty="0"/>
          </a:p>
          <a:p>
            <a:pPr marL="0" indent="0">
              <a:buNone/>
            </a:pPr>
            <a:endParaRPr lang="en-US" sz="3200" dirty="0"/>
          </a:p>
          <a:p>
            <a:pPr marL="0" indent="0">
              <a:buNone/>
            </a:pPr>
            <a:r>
              <a:rPr lang="en-US" sz="3200" dirty="0"/>
              <a:t>Documentation is not maintained for all federally funded positions </a:t>
            </a:r>
          </a:p>
          <a:p>
            <a:endParaRPr lang="en-US" sz="3200" dirty="0"/>
          </a:p>
          <a:p>
            <a:endParaRPr lang="en-US" sz="3200" dirty="0"/>
          </a:p>
          <a:p>
            <a:pPr marL="0" indent="0">
              <a:buNone/>
            </a:pPr>
            <a:endParaRPr lang="en-US" sz="3200" dirty="0"/>
          </a:p>
          <a:p>
            <a:endParaRPr lang="en-US" sz="3200" dirty="0"/>
          </a:p>
          <a:p>
            <a:endParaRPr lang="en-US" sz="3200" dirty="0"/>
          </a:p>
        </p:txBody>
      </p:sp>
      <p:sp>
        <p:nvSpPr>
          <p:cNvPr id="8" name="Content Placeholder 3">
            <a:extLst>
              <a:ext uri="{FF2B5EF4-FFF2-40B4-BE49-F238E27FC236}">
                <a16:creationId xmlns:a16="http://schemas.microsoft.com/office/drawing/2014/main" id="{80273DD4-EB66-ADAA-0F6A-DE00541F6068}"/>
              </a:ext>
            </a:extLst>
          </p:cNvPr>
          <p:cNvSpPr txBox="1">
            <a:spLocks/>
          </p:cNvSpPr>
          <p:nvPr/>
        </p:nvSpPr>
        <p:spPr>
          <a:xfrm>
            <a:off x="6952224" y="1920241"/>
            <a:ext cx="4891145" cy="41648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t>No established Policies or Procedures</a:t>
            </a:r>
          </a:p>
          <a:p>
            <a:pPr>
              <a:lnSpc>
                <a:spcPct val="100000"/>
              </a:lnSpc>
            </a:pPr>
            <a:endParaRPr lang="en-US" sz="3200" dirty="0"/>
          </a:p>
          <a:p>
            <a:pPr marL="0" indent="0">
              <a:lnSpc>
                <a:spcPct val="100000"/>
              </a:lnSpc>
              <a:buNone/>
            </a:pPr>
            <a:endParaRPr lang="en-US" sz="3200" dirty="0"/>
          </a:p>
          <a:p>
            <a:pPr marL="0" indent="0">
              <a:buNone/>
            </a:pPr>
            <a:r>
              <a:rPr lang="en-US" sz="3200" dirty="0"/>
              <a:t>Inaccurate Effort Certifications</a:t>
            </a:r>
          </a:p>
          <a:p>
            <a:endParaRPr lang="en-US" sz="3200" dirty="0"/>
          </a:p>
          <a:p>
            <a:endParaRPr lang="en-US" sz="3200" dirty="0"/>
          </a:p>
          <a:p>
            <a:pPr marL="0" indent="0">
              <a:buFont typeface="Arial" panose="020B0604020202020204" pitchFamily="34" charset="0"/>
              <a:buNone/>
            </a:pPr>
            <a:endParaRPr lang="en-US" sz="3200" dirty="0"/>
          </a:p>
          <a:p>
            <a:endParaRPr lang="en-US" sz="3200" dirty="0"/>
          </a:p>
          <a:p>
            <a:endParaRPr lang="en-US" sz="3200" dirty="0"/>
          </a:p>
        </p:txBody>
      </p:sp>
      <p:pic>
        <p:nvPicPr>
          <p:cNvPr id="10" name="Picture 9">
            <a:extLst>
              <a:ext uri="{FF2B5EF4-FFF2-40B4-BE49-F238E27FC236}">
                <a16:creationId xmlns:a16="http://schemas.microsoft.com/office/drawing/2014/main" id="{961FB15B-3705-C096-71A5-7C388CC19AB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9772" y="2673196"/>
            <a:ext cx="1975368" cy="1310457"/>
          </a:xfrm>
          <a:prstGeom prst="rect">
            <a:avLst/>
          </a:prstGeom>
        </p:spPr>
      </p:pic>
      <p:pic>
        <p:nvPicPr>
          <p:cNvPr id="20" name="Picture 19">
            <a:extLst>
              <a:ext uri="{FF2B5EF4-FFF2-40B4-BE49-F238E27FC236}">
                <a16:creationId xmlns:a16="http://schemas.microsoft.com/office/drawing/2014/main" id="{524C508D-64DC-115B-C788-5E2A8EE7282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9251" y="4534851"/>
            <a:ext cx="2362200" cy="1933575"/>
          </a:xfrm>
          <a:prstGeom prst="rect">
            <a:avLst/>
          </a:prstGeom>
        </p:spPr>
      </p:pic>
      <p:pic>
        <p:nvPicPr>
          <p:cNvPr id="22" name="Picture 21" descr="A computer screen shot of several folders&#10;&#10;Description automatically generated">
            <a:extLst>
              <a:ext uri="{FF2B5EF4-FFF2-40B4-BE49-F238E27FC236}">
                <a16:creationId xmlns:a16="http://schemas.microsoft.com/office/drawing/2014/main" id="{911814B8-2C94-0974-A15B-6D74207318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9944" y="5037263"/>
            <a:ext cx="1975368" cy="1285091"/>
          </a:xfrm>
          <a:prstGeom prst="rect">
            <a:avLst/>
          </a:prstGeom>
        </p:spPr>
      </p:pic>
      <p:pic>
        <p:nvPicPr>
          <p:cNvPr id="24" name="Picture 23">
            <a:extLst>
              <a:ext uri="{FF2B5EF4-FFF2-40B4-BE49-F238E27FC236}">
                <a16:creationId xmlns:a16="http://schemas.microsoft.com/office/drawing/2014/main" id="{1F84E61E-CD1D-9E5B-B9BF-C84BCAA3824A}"/>
              </a:ext>
              <a:ext uri="{C183D7F6-B498-43B3-948B-1728B52AA6E4}">
                <adec:decorative xmlns:adec="http://schemas.microsoft.com/office/drawing/2017/decorative" val="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175555" y="2595616"/>
            <a:ext cx="1321758" cy="1341886"/>
          </a:xfrm>
          <a:prstGeom prst="rect">
            <a:avLst/>
          </a:prstGeom>
        </p:spPr>
      </p:pic>
    </p:spTree>
    <p:extLst>
      <p:ext uri="{BB962C8B-B14F-4D97-AF65-F5344CB8AC3E}">
        <p14:creationId xmlns:p14="http://schemas.microsoft.com/office/powerpoint/2010/main" val="4258006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17177" y="779646"/>
            <a:ext cx="3931826" cy="1686764"/>
          </a:xfrm>
        </p:spPr>
        <p:txBody>
          <a:bodyPr/>
          <a:lstStyle/>
          <a:p>
            <a:r>
              <a:rPr lang="en-US" dirty="0"/>
              <a:t>Resources</a:t>
            </a:r>
          </a:p>
        </p:txBody>
      </p:sp>
      <p:sp>
        <p:nvSpPr>
          <p:cNvPr id="7" name="Content Placeholder 6"/>
          <p:cNvSpPr>
            <a:spLocks noGrp="1"/>
          </p:cNvSpPr>
          <p:nvPr>
            <p:ph idx="1"/>
          </p:nvPr>
        </p:nvSpPr>
        <p:spPr>
          <a:xfrm>
            <a:off x="5183187" y="779647"/>
            <a:ext cx="6786189" cy="5627592"/>
          </a:xfrm>
        </p:spPr>
        <p:txBody>
          <a:bodyPr>
            <a:normAutofit/>
          </a:bodyPr>
          <a:lstStyle/>
          <a:p>
            <a:pPr lvl="0"/>
            <a:r>
              <a:rPr lang="en-US" sz="3200" u="sng" dirty="0">
                <a:hlinkClick r:id="rId3"/>
              </a:rPr>
              <a:t>Code of Federal Regulations</a:t>
            </a:r>
            <a:endParaRPr lang="en-US" sz="3200" u="sng" dirty="0"/>
          </a:p>
          <a:p>
            <a:pPr lvl="0"/>
            <a:endParaRPr lang="en-US" sz="3200" dirty="0"/>
          </a:p>
          <a:p>
            <a:r>
              <a:rPr lang="en-US" sz="3200" u="sng" dirty="0">
                <a:hlinkClick r:id="rId4"/>
              </a:rPr>
              <a:t>Cost Allocation Guide for State and Local Governments</a:t>
            </a:r>
            <a:r>
              <a:rPr lang="en-US" sz="3200" u="sng" dirty="0"/>
              <a:t> </a:t>
            </a:r>
          </a:p>
          <a:p>
            <a:endParaRPr lang="en-US" sz="3200" dirty="0"/>
          </a:p>
          <a:p>
            <a:r>
              <a:rPr lang="en-US" sz="3200" dirty="0">
                <a:hlinkClick r:id="rId5"/>
              </a:rPr>
              <a:t>Time and Effort Quick Reference Brief</a:t>
            </a:r>
            <a:endParaRPr lang="en-US" sz="3200" dirty="0"/>
          </a:p>
          <a:p>
            <a:pPr marL="0" indent="0">
              <a:buNone/>
            </a:pPr>
            <a:endParaRPr lang="en-US" sz="3200" dirty="0"/>
          </a:p>
          <a:p>
            <a:r>
              <a:rPr lang="en-US" sz="3200" u="sng" dirty="0">
                <a:hlinkClick r:id="rId6"/>
              </a:rPr>
              <a:t>Sample Time and Effort Reporting Form</a:t>
            </a:r>
            <a:endParaRPr lang="en-US" sz="3200" u="sng" dirty="0"/>
          </a:p>
          <a:p>
            <a:endParaRPr lang="en-US" dirty="0"/>
          </a:p>
          <a:p>
            <a:endParaRPr lang="en-US" sz="3200" dirty="0"/>
          </a:p>
          <a:p>
            <a:pPr marL="0" indent="0">
              <a:buNone/>
            </a:pPr>
            <a:endParaRPr lang="en-US" sz="2800" u="sng"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16</a:t>
            </a:fld>
            <a:endParaRPr lang="en-US" dirty="0"/>
          </a:p>
        </p:txBody>
      </p:sp>
      <p:pic>
        <p:nvPicPr>
          <p:cNvPr id="5" name="Picture Placeholder 4" descr="This is a picture of a signpost that includes the following signs: Help, Tips, Assistance, Guidance, Support and Advice" title="Resources"/>
          <p:cNvPicPr>
            <a:picLocks noGrp="1" noChangeAspect="1"/>
          </p:cNvPicPr>
          <p:nvPr>
            <p:ph type="pic" sz="quarter" idx="13"/>
          </p:nvPr>
        </p:nvPicPr>
        <p:blipFill>
          <a:blip r:embed="rId7">
            <a:extLst>
              <a:ext uri="{28A0092B-C50C-407E-A947-70E740481C1C}">
                <a14:useLocalDpi xmlns:a14="http://schemas.microsoft.com/office/drawing/2010/main" val="0"/>
              </a:ext>
            </a:extLst>
          </a:blip>
          <a:srcRect l="1642" r="1642"/>
          <a:stretch>
            <a:fillRect/>
          </a:stretch>
        </p:blipFill>
        <p:spPr>
          <a:xfrm>
            <a:off x="222623" y="2466410"/>
            <a:ext cx="4510741" cy="2559136"/>
          </a:xfrm>
        </p:spPr>
      </p:pic>
    </p:spTree>
    <p:extLst>
      <p:ext uri="{BB962C8B-B14F-4D97-AF65-F5344CB8AC3E}">
        <p14:creationId xmlns:p14="http://schemas.microsoft.com/office/powerpoint/2010/main" val="3893033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0" indent="-342900">
              <a:spcBef>
                <a:spcPts val="0"/>
              </a:spcBef>
              <a:buClr>
                <a:schemeClr val="dk1"/>
              </a:buClr>
              <a:buSzPts val="2400"/>
            </a:pPr>
            <a:r>
              <a:rPr lang="nb-NO" dirty="0"/>
              <a:t>Jen Engberg</a:t>
            </a:r>
            <a:br>
              <a:rPr lang="nb-NO" dirty="0"/>
            </a:br>
            <a:r>
              <a:rPr lang="nb-NO" u="sng" dirty="0">
                <a:solidFill>
                  <a:schemeClr val="hlink"/>
                </a:solidFill>
                <a:hlinkClick r:id="rId3"/>
              </a:rPr>
              <a:t>Jennifer.Engberg@ode.oregon.gov</a:t>
            </a:r>
            <a:endParaRPr lang="nb-NO" dirty="0"/>
          </a:p>
          <a:p>
            <a:pPr marL="342900" lvl="0" indent="-342900">
              <a:lnSpc>
                <a:spcPct val="110000"/>
              </a:lnSpc>
              <a:buClr>
                <a:schemeClr val="dk1"/>
              </a:buClr>
              <a:buSzPts val="2400"/>
            </a:pPr>
            <a:r>
              <a:rPr lang="nb-NO" dirty="0"/>
              <a:t>Sarah Martin</a:t>
            </a:r>
            <a:br>
              <a:rPr lang="nb-NO" dirty="0"/>
            </a:br>
            <a:r>
              <a:rPr lang="nb-NO" u="sng" dirty="0">
                <a:solidFill>
                  <a:schemeClr val="hlink"/>
                </a:solidFill>
                <a:hlinkClick r:id="rId4"/>
              </a:rPr>
              <a:t>Sarah.Martin@ode.oregon.gov</a:t>
            </a:r>
            <a:endParaRPr lang="nb-NO" dirty="0"/>
          </a:p>
          <a:p>
            <a:pPr marL="342900" lvl="0" indent="-342900">
              <a:lnSpc>
                <a:spcPct val="110000"/>
              </a:lnSpc>
              <a:buClr>
                <a:schemeClr val="dk1"/>
              </a:buClr>
              <a:buSzPts val="2400"/>
            </a:pPr>
            <a:r>
              <a:rPr lang="nb-NO" dirty="0"/>
              <a:t>Lisa Plumb</a:t>
            </a:r>
            <a:br>
              <a:rPr lang="nb-NO" dirty="0"/>
            </a:br>
            <a:r>
              <a:rPr lang="nb-NO" u="sng" dirty="0">
                <a:solidFill>
                  <a:schemeClr val="hlink"/>
                </a:solidFill>
                <a:hlinkClick r:id="rId5"/>
              </a:rPr>
              <a:t>Lisa.Plumb@ode.oregon.gov</a:t>
            </a:r>
            <a:endParaRPr lang="nb-NO" u="sng" dirty="0">
              <a:solidFill>
                <a:schemeClr val="hlink"/>
              </a:solidFill>
            </a:endParaRPr>
          </a:p>
          <a:p>
            <a:pPr marL="342900" indent="-342900">
              <a:lnSpc>
                <a:spcPct val="110000"/>
              </a:lnSpc>
              <a:buClr>
                <a:schemeClr val="dk1"/>
              </a:buClr>
              <a:buSzPts val="2400"/>
            </a:pPr>
            <a:r>
              <a:rPr lang="nb-NO" dirty="0"/>
              <a:t>Amy Tidwell</a:t>
            </a:r>
            <a:br>
              <a:rPr lang="nb-NO" dirty="0"/>
            </a:br>
            <a:r>
              <a:rPr lang="nb-NO" dirty="0">
                <a:solidFill>
                  <a:srgbClr val="FF0000"/>
                </a:solidFill>
                <a:hlinkClick r:id="rId6"/>
              </a:rPr>
              <a:t>Amy.Tidwell@state.or.us</a:t>
            </a:r>
            <a:r>
              <a:rPr lang="nb-NO" dirty="0">
                <a:solidFill>
                  <a:srgbClr val="FF0000"/>
                </a:solidFill>
              </a:rPr>
              <a:t> </a:t>
            </a:r>
          </a:p>
          <a:p>
            <a:pPr marL="0" lvl="0" indent="0">
              <a:lnSpc>
                <a:spcPct val="110000"/>
              </a:lnSpc>
              <a:buClr>
                <a:schemeClr val="dk1"/>
              </a:buClr>
              <a:buSzPts val="2400"/>
              <a:buNone/>
            </a:pPr>
            <a:endParaRPr lang="nb-NO" dirty="0"/>
          </a:p>
          <a:p>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17</a:t>
            </a:fld>
            <a:endParaRPr lang="en-US" dirty="0"/>
          </a:p>
        </p:txBody>
      </p:sp>
      <p:sp>
        <p:nvSpPr>
          <p:cNvPr id="5" name="Title 4"/>
          <p:cNvSpPr>
            <a:spLocks noGrp="1"/>
          </p:cNvSpPr>
          <p:nvPr>
            <p:ph type="title"/>
          </p:nvPr>
        </p:nvSpPr>
        <p:spPr/>
        <p:txBody>
          <a:bodyPr/>
          <a:lstStyle/>
          <a:p>
            <a:r>
              <a:rPr lang="en-US" dirty="0"/>
              <a:t>Please reach out!</a:t>
            </a:r>
          </a:p>
        </p:txBody>
      </p:sp>
      <p:pic>
        <p:nvPicPr>
          <p:cNvPr id="3074" name="Picture 2" descr="DFA :: Questions? Contact u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1943" y="3618964"/>
            <a:ext cx="6132588" cy="2130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537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Regional Contacts by ESD</a:t>
            </a:r>
          </a:p>
        </p:txBody>
      </p:sp>
      <p:sp>
        <p:nvSpPr>
          <p:cNvPr id="6" name="Content Placeholder 5"/>
          <p:cNvSpPr>
            <a:spLocks noGrp="1"/>
          </p:cNvSpPr>
          <p:nvPr>
            <p:ph idx="1"/>
          </p:nvPr>
        </p:nvSpPr>
        <p:spPr>
          <a:xfrm>
            <a:off x="5183188" y="779646"/>
            <a:ext cx="6172200" cy="5495893"/>
          </a:xfrm>
        </p:spPr>
        <p:txBody>
          <a:bodyPr>
            <a:normAutofit fontScale="92500"/>
          </a:bodyPr>
          <a:lstStyle/>
          <a:p>
            <a:pPr marL="457200" lvl="0" indent="-381000">
              <a:lnSpc>
                <a:spcPct val="105000"/>
              </a:lnSpc>
              <a:spcBef>
                <a:spcPts val="1200"/>
              </a:spcBef>
              <a:buSzPts val="2400"/>
              <a:buChar char="●"/>
            </a:pPr>
            <a:r>
              <a:rPr lang="en-US" dirty="0"/>
              <a:t>Jen Engberg</a:t>
            </a:r>
          </a:p>
          <a:p>
            <a:pPr marL="914400" lvl="1" indent="-381000">
              <a:lnSpc>
                <a:spcPct val="105000"/>
              </a:lnSpc>
              <a:spcBef>
                <a:spcPts val="0"/>
              </a:spcBef>
              <a:buSzPts val="2400"/>
              <a:buFont typeface="Arial"/>
              <a:buChar char="○"/>
            </a:pPr>
            <a:r>
              <a:rPr lang="en-US" dirty="0"/>
              <a:t>Clackamas, Columbia Gorge, Multnomah and Northwest Regional</a:t>
            </a:r>
            <a:br>
              <a:rPr lang="en-US" dirty="0"/>
            </a:br>
            <a:r>
              <a:rPr lang="en-US" dirty="0"/>
              <a:t> </a:t>
            </a:r>
          </a:p>
          <a:p>
            <a:pPr marL="457200" lvl="0" indent="-381000">
              <a:lnSpc>
                <a:spcPct val="105000"/>
              </a:lnSpc>
              <a:spcBef>
                <a:spcPts val="0"/>
              </a:spcBef>
              <a:buSzPts val="2400"/>
              <a:buChar char="●"/>
            </a:pPr>
            <a:r>
              <a:rPr lang="en-US" dirty="0"/>
              <a:t>Sarah Martin</a:t>
            </a:r>
          </a:p>
          <a:p>
            <a:pPr marL="914400" lvl="1" indent="-381000">
              <a:lnSpc>
                <a:spcPct val="105000"/>
              </a:lnSpc>
              <a:spcBef>
                <a:spcPts val="0"/>
              </a:spcBef>
              <a:buSzPts val="2400"/>
              <a:buFont typeface="Arial"/>
              <a:buChar char="○"/>
            </a:pPr>
            <a:r>
              <a:rPr lang="en-US" dirty="0"/>
              <a:t>Douglas, Lake, Malheur, South Coast and </a:t>
            </a:r>
            <a:r>
              <a:rPr lang="en-US"/>
              <a:t>Southern Oregon</a:t>
            </a:r>
            <a:br>
              <a:rPr lang="en-US" dirty="0"/>
            </a:br>
            <a:r>
              <a:rPr lang="en-US" dirty="0"/>
              <a:t> </a:t>
            </a:r>
          </a:p>
          <a:p>
            <a:pPr marL="457200" lvl="0" indent="-381000">
              <a:lnSpc>
                <a:spcPct val="105000"/>
              </a:lnSpc>
              <a:spcBef>
                <a:spcPts val="0"/>
              </a:spcBef>
              <a:buSzPts val="2400"/>
              <a:buChar char="●"/>
            </a:pPr>
            <a:r>
              <a:rPr lang="en-US" dirty="0"/>
              <a:t>Lisa Plumb</a:t>
            </a:r>
          </a:p>
          <a:p>
            <a:pPr marL="914400" lvl="1" indent="-381000">
              <a:lnSpc>
                <a:spcPct val="105000"/>
              </a:lnSpc>
              <a:spcBef>
                <a:spcPts val="0"/>
              </a:spcBef>
              <a:buSzPts val="2400"/>
              <a:buFont typeface="Arial"/>
              <a:buChar char="○"/>
            </a:pPr>
            <a:r>
              <a:rPr lang="en-US" dirty="0"/>
              <a:t>Lane, Linn Benton Lincoln and Willamette</a:t>
            </a:r>
          </a:p>
          <a:p>
            <a:pPr marL="533400" lvl="1" indent="0">
              <a:lnSpc>
                <a:spcPct val="105000"/>
              </a:lnSpc>
              <a:spcBef>
                <a:spcPts val="0"/>
              </a:spcBef>
              <a:buSzPts val="2400"/>
              <a:buNone/>
            </a:pPr>
            <a:endParaRPr lang="en-US" dirty="0"/>
          </a:p>
          <a:p>
            <a:pPr marL="457200" indent="-381000">
              <a:lnSpc>
                <a:spcPct val="115000"/>
              </a:lnSpc>
              <a:spcBef>
                <a:spcPts val="0"/>
              </a:spcBef>
              <a:buSzPts val="2400"/>
              <a:buFont typeface="Arial" panose="020B0604020202020204" pitchFamily="34" charset="0"/>
              <a:buChar char="●"/>
            </a:pPr>
            <a:r>
              <a:rPr lang="en-US" dirty="0"/>
              <a:t>Amy Tidwell</a:t>
            </a:r>
          </a:p>
          <a:p>
            <a:pPr marL="914400" lvl="1" indent="-381000">
              <a:lnSpc>
                <a:spcPct val="115000"/>
              </a:lnSpc>
              <a:spcBef>
                <a:spcPts val="0"/>
              </a:spcBef>
              <a:buSzPts val="2400"/>
              <a:buFont typeface="Courier New" panose="02070309020205020404" pitchFamily="49" charset="0"/>
              <a:buChar char="o"/>
            </a:pPr>
            <a:r>
              <a:rPr lang="en-US" dirty="0"/>
              <a:t>Grant, Harney, High Desert, </a:t>
            </a:r>
            <a:r>
              <a:rPr lang="en-US" dirty="0" err="1"/>
              <a:t>InterMountain</a:t>
            </a:r>
            <a:r>
              <a:rPr lang="en-US" dirty="0"/>
              <a:t>, Jefferson, North Central and Region 18</a:t>
            </a:r>
            <a:endParaRPr lang="en-US" dirty="0">
              <a:solidFill>
                <a:srgbClr val="FF0000"/>
              </a:solidFill>
            </a:endParaRPr>
          </a:p>
          <a:p>
            <a:pPr marL="914400" lvl="1" indent="-381000">
              <a:lnSpc>
                <a:spcPct val="115000"/>
              </a:lnSpc>
              <a:spcBef>
                <a:spcPts val="0"/>
              </a:spcBef>
              <a:buSzPts val="2400"/>
              <a:buFont typeface="Arial" panose="020B0604020202020204" pitchFamily="34" charset="0"/>
              <a:buChar char="●"/>
            </a:pPr>
            <a:endParaRPr lang="en-US" dirty="0">
              <a:solidFill>
                <a:srgbClr val="FF0000"/>
              </a:solidFill>
            </a:endParaRPr>
          </a:p>
          <a:p>
            <a:pPr marL="457200" indent="-381000">
              <a:lnSpc>
                <a:spcPct val="105000"/>
              </a:lnSpc>
              <a:spcBef>
                <a:spcPts val="0"/>
              </a:spcBef>
              <a:buSzPts val="2400"/>
              <a:buFont typeface="Arial"/>
              <a:buChar char="○"/>
            </a:pPr>
            <a:endParaRPr lang="en-US" sz="3000" dirty="0"/>
          </a:p>
          <a:p>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18</a:t>
            </a:fld>
            <a:endParaRPr lang="en-US" dirty="0"/>
          </a:p>
        </p:txBody>
      </p:sp>
      <p:pic>
        <p:nvPicPr>
          <p:cNvPr id="13" name="Picture Placeholder 12" descr="This is an image of the state of Oregon with all the counties identified. It is included for aesthetic reasons to illustrate how our team has divided up support across the state." title="Regional Contacts by ES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695" b="3695"/>
          <a:stretch>
            <a:fillRect/>
          </a:stretch>
        </p:blipFill>
        <p:spPr/>
      </p:pic>
    </p:spTree>
    <p:extLst>
      <p:ext uri="{BB962C8B-B14F-4D97-AF65-F5344CB8AC3E}">
        <p14:creationId xmlns:p14="http://schemas.microsoft.com/office/powerpoint/2010/main" val="3243304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18248" y="1879666"/>
            <a:ext cx="10784542" cy="4379939"/>
          </a:xfrm>
        </p:spPr>
        <p:txBody>
          <a:bodyPr>
            <a:normAutofit/>
          </a:bodyPr>
          <a:lstStyle/>
          <a:p>
            <a:pPr fontAlgn="base"/>
            <a:r>
              <a:rPr lang="en-US" sz="3200" dirty="0"/>
              <a:t>Why, Who and What</a:t>
            </a:r>
          </a:p>
          <a:p>
            <a:pPr fontAlgn="base"/>
            <a:endParaRPr lang="en-US" sz="3200" dirty="0"/>
          </a:p>
          <a:p>
            <a:pPr fontAlgn="base"/>
            <a:r>
              <a:rPr lang="en-US" sz="3200" dirty="0"/>
              <a:t>Requirements for Systems of Time and Effort</a:t>
            </a:r>
          </a:p>
          <a:p>
            <a:pPr fontAlgn="base"/>
            <a:endParaRPr lang="en-US" sz="3200" dirty="0"/>
          </a:p>
          <a:p>
            <a:pPr fontAlgn="base"/>
            <a:r>
              <a:rPr lang="en-US" sz="3200" dirty="0"/>
              <a:t>Understanding Cost Objectives</a:t>
            </a:r>
          </a:p>
          <a:p>
            <a:pPr fontAlgn="base"/>
            <a:endParaRPr lang="en-US" sz="3200" dirty="0"/>
          </a:p>
          <a:p>
            <a:pPr fontAlgn="base"/>
            <a:r>
              <a:rPr lang="en-US" sz="3200" dirty="0"/>
              <a:t>Resources</a:t>
            </a:r>
          </a:p>
          <a:p>
            <a:pPr marL="457200" lvl="1" indent="0">
              <a:lnSpc>
                <a:spcPct val="80000"/>
              </a:lnSpc>
              <a:spcBef>
                <a:spcPts val="0"/>
              </a:spcBef>
              <a:buSzPts val="2800"/>
              <a:buNone/>
            </a:pPr>
            <a:endParaRPr lang="en-US" sz="2800" dirty="0"/>
          </a:p>
          <a:p>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2</a:t>
            </a:fld>
            <a:endParaRPr lang="en-US" dirty="0"/>
          </a:p>
        </p:txBody>
      </p:sp>
      <p:sp>
        <p:nvSpPr>
          <p:cNvPr id="5" name="Title 4"/>
          <p:cNvSpPr>
            <a:spLocks noGrp="1"/>
          </p:cNvSpPr>
          <p:nvPr>
            <p:ph type="title"/>
          </p:nvPr>
        </p:nvSpPr>
        <p:spPr/>
        <p:txBody>
          <a:bodyPr/>
          <a:lstStyle/>
          <a:p>
            <a:r>
              <a:rPr lang="en-US" dirty="0"/>
              <a:t>Agenda for Today’s Session</a:t>
            </a:r>
          </a:p>
        </p:txBody>
      </p:sp>
      <p:pic>
        <p:nvPicPr>
          <p:cNvPr id="2" name="Picture 1" descr="This is a colorful picture of the word agenda" title="Agenda"/>
          <p:cNvPicPr>
            <a:picLocks noChangeAspect="1"/>
          </p:cNvPicPr>
          <p:nvPr/>
        </p:nvPicPr>
        <p:blipFill rotWithShape="1">
          <a:blip r:embed="rId3">
            <a:extLst>
              <a:ext uri="{28A0092B-C50C-407E-A947-70E740481C1C}">
                <a14:useLocalDpi xmlns:a14="http://schemas.microsoft.com/office/drawing/2010/main" val="0"/>
              </a:ext>
            </a:extLst>
          </a:blip>
          <a:srcRect b="8932"/>
          <a:stretch/>
        </p:blipFill>
        <p:spPr>
          <a:xfrm>
            <a:off x="6207617" y="4665877"/>
            <a:ext cx="5395173" cy="1322800"/>
          </a:xfrm>
          <a:prstGeom prst="rect">
            <a:avLst/>
          </a:prstGeom>
        </p:spPr>
      </p:pic>
    </p:spTree>
    <p:extLst>
      <p:ext uri="{BB962C8B-B14F-4D97-AF65-F5344CB8AC3E}">
        <p14:creationId xmlns:p14="http://schemas.microsoft.com/office/powerpoint/2010/main" val="2221848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The Basics</a:t>
            </a:r>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3</a:t>
            </a:fld>
            <a:endParaRPr lang="en-US" dirty="0"/>
          </a:p>
        </p:txBody>
      </p:sp>
    </p:spTree>
    <p:extLst>
      <p:ext uri="{BB962C8B-B14F-4D97-AF65-F5344CB8AC3E}">
        <p14:creationId xmlns:p14="http://schemas.microsoft.com/office/powerpoint/2010/main" val="3659024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7176" y="1825624"/>
            <a:ext cx="10784542" cy="4537597"/>
          </a:xfrm>
        </p:spPr>
        <p:txBody>
          <a:bodyPr>
            <a:normAutofit/>
          </a:bodyPr>
          <a:lstStyle/>
          <a:p>
            <a:pPr fontAlgn="base"/>
            <a:r>
              <a:rPr lang="en-US" sz="3200" dirty="0"/>
              <a:t>False Claims Act (1863)</a:t>
            </a:r>
          </a:p>
          <a:p>
            <a:pPr lvl="1" fontAlgn="base"/>
            <a:r>
              <a:rPr lang="en-US" sz="2800" dirty="0"/>
              <a:t>Passed to combat fraud by companies selling goods to the Union Army</a:t>
            </a:r>
          </a:p>
          <a:p>
            <a:pPr lvl="1" fontAlgn="base"/>
            <a:r>
              <a:rPr lang="en-US" sz="2800" dirty="0"/>
              <a:t>Allows citizens to file suit against anyone who is defrauding the government</a:t>
            </a:r>
          </a:p>
          <a:p>
            <a:pPr fontAlgn="base"/>
            <a:r>
              <a:rPr lang="en-US" sz="3200" dirty="0"/>
              <a:t>Anyone who </a:t>
            </a:r>
            <a:r>
              <a:rPr lang="en-US" sz="3200" b="1" dirty="0"/>
              <a:t>knowingly </a:t>
            </a:r>
            <a:r>
              <a:rPr lang="en-US" sz="3200" dirty="0"/>
              <a:t>presents or causes to be presented a false or fraudulent claim for payment or approval</a:t>
            </a:r>
          </a:p>
          <a:p>
            <a:pPr lvl="1" fontAlgn="base"/>
            <a:r>
              <a:rPr lang="en-US" sz="2800" dirty="0"/>
              <a:t>Minimum $5,000 find and 3x the amount in damages</a:t>
            </a:r>
          </a:p>
          <a:p>
            <a:pPr fontAlgn="base"/>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4</a:t>
            </a:fld>
            <a:endParaRPr lang="en-US" dirty="0"/>
          </a:p>
        </p:txBody>
      </p:sp>
      <p:sp>
        <p:nvSpPr>
          <p:cNvPr id="5" name="Title 4"/>
          <p:cNvSpPr>
            <a:spLocks noGrp="1"/>
          </p:cNvSpPr>
          <p:nvPr>
            <p:ph type="title"/>
          </p:nvPr>
        </p:nvSpPr>
        <p:spPr/>
        <p:txBody>
          <a:bodyPr/>
          <a:lstStyle/>
          <a:p>
            <a:r>
              <a:rPr lang="en-US" dirty="0"/>
              <a:t>Why Time and Effort: “Lincoln’s Law”</a:t>
            </a:r>
          </a:p>
        </p:txBody>
      </p:sp>
    </p:spTree>
    <p:extLst>
      <p:ext uri="{BB962C8B-B14F-4D97-AF65-F5344CB8AC3E}">
        <p14:creationId xmlns:p14="http://schemas.microsoft.com/office/powerpoint/2010/main" val="2304452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177" y="779645"/>
            <a:ext cx="3931826" cy="1850821"/>
          </a:xfrm>
        </p:spPr>
        <p:txBody>
          <a:bodyPr>
            <a:normAutofit fontScale="90000"/>
          </a:bodyPr>
          <a:lstStyle/>
          <a:p>
            <a:r>
              <a:rPr lang="en-US" dirty="0"/>
              <a:t>Who needs to do Time &amp; Effort?</a:t>
            </a:r>
          </a:p>
        </p:txBody>
      </p:sp>
      <p:sp>
        <p:nvSpPr>
          <p:cNvPr id="3" name="Content Placeholder 2"/>
          <p:cNvSpPr>
            <a:spLocks noGrp="1"/>
          </p:cNvSpPr>
          <p:nvPr>
            <p:ph idx="1"/>
          </p:nvPr>
        </p:nvSpPr>
        <p:spPr/>
        <p:txBody>
          <a:bodyPr>
            <a:normAutofit lnSpcReduction="10000"/>
          </a:bodyPr>
          <a:lstStyle/>
          <a:p>
            <a:pPr marL="0" indent="0">
              <a:buNone/>
            </a:pPr>
            <a:r>
              <a:rPr lang="en-US" sz="3200" dirty="0"/>
              <a:t>All </a:t>
            </a:r>
            <a:r>
              <a:rPr lang="en-US" sz="3200" u="sng" dirty="0"/>
              <a:t>employees</a:t>
            </a:r>
            <a:r>
              <a:rPr lang="en-US" sz="3200" dirty="0"/>
              <a:t> (not contractors) whose salaries are:</a:t>
            </a:r>
          </a:p>
          <a:p>
            <a:pPr lvl="1"/>
            <a:r>
              <a:rPr lang="en-US" sz="2800" dirty="0"/>
              <a:t>Paid in whole or part with federal funds</a:t>
            </a:r>
          </a:p>
          <a:p>
            <a:pPr>
              <a:buFontTx/>
              <a:buChar char="-"/>
            </a:pPr>
            <a:endParaRPr lang="en-US" sz="3200" dirty="0"/>
          </a:p>
          <a:p>
            <a:pPr marL="0" indent="0">
              <a:buNone/>
            </a:pPr>
            <a:r>
              <a:rPr lang="en-US" sz="3200" dirty="0"/>
              <a:t>This includes:</a:t>
            </a:r>
          </a:p>
          <a:p>
            <a:pPr lvl="1"/>
            <a:r>
              <a:rPr lang="en-US" sz="2800" dirty="0"/>
              <a:t>Full &amp; Part Time employees</a:t>
            </a:r>
          </a:p>
          <a:p>
            <a:pPr lvl="1"/>
            <a:r>
              <a:rPr lang="en-US" sz="2800" dirty="0"/>
              <a:t>Licensed and classified staff</a:t>
            </a:r>
          </a:p>
          <a:p>
            <a:pPr lvl="1"/>
            <a:r>
              <a:rPr lang="en-US" sz="2800" dirty="0"/>
              <a:t>Federal stipends that are considered “salary expenses”</a:t>
            </a:r>
          </a:p>
          <a:p>
            <a:pPr lvl="1"/>
            <a:r>
              <a:rPr lang="en-US" sz="2800" dirty="0"/>
              <a:t>Substitute teachers (if employees)</a:t>
            </a:r>
          </a:p>
          <a:p>
            <a:pPr>
              <a:buFontTx/>
              <a:buChar char="-"/>
            </a:pPr>
            <a:endParaRPr lang="en-US" dirty="0"/>
          </a:p>
        </p:txBody>
      </p:sp>
      <p:sp>
        <p:nvSpPr>
          <p:cNvPr id="5" name="Footer Placeholder 4"/>
          <p:cNvSpPr>
            <a:spLocks noGrp="1"/>
          </p:cNvSpPr>
          <p:nvPr>
            <p:ph type="ftr" sz="quarter" idx="11"/>
          </p:nvPr>
        </p:nvSpPr>
        <p:spPr/>
        <p:txBody>
          <a:bodyPr/>
          <a:lstStyle/>
          <a:p>
            <a:r>
              <a:rPr lang="en-US" dirty="0"/>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5</a:t>
            </a:fld>
            <a:endParaRPr lang="en-US" dirty="0"/>
          </a:p>
        </p:txBody>
      </p:sp>
      <p:pic>
        <p:nvPicPr>
          <p:cNvPr id="8" name="Picture Placeholder 5" descr="This picture shows a person leaning on a question mark. It is included for aesthetic purposes." title="The 4 W's of TIme and Effort"/>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t="3534" b="12176"/>
          <a:stretch/>
        </p:blipFill>
        <p:spPr>
          <a:xfrm>
            <a:off x="579763" y="2329038"/>
            <a:ext cx="3932238" cy="3532013"/>
          </a:xfrm>
        </p:spPr>
      </p:pic>
    </p:spTree>
    <p:extLst>
      <p:ext uri="{BB962C8B-B14F-4D97-AF65-F5344CB8AC3E}">
        <p14:creationId xmlns:p14="http://schemas.microsoft.com/office/powerpoint/2010/main" val="1798772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7176" y="1825624"/>
            <a:ext cx="10784542" cy="4679294"/>
          </a:xfrm>
        </p:spPr>
        <p:txBody>
          <a:bodyPr>
            <a:normAutofit/>
          </a:bodyPr>
          <a:lstStyle/>
          <a:p>
            <a:pPr marL="514350" indent="-514350">
              <a:buFont typeface="+mj-lt"/>
              <a:buAutoNum type="arabicPeriod"/>
            </a:pPr>
            <a:r>
              <a:rPr lang="en-US" sz="3200" dirty="0"/>
              <a:t>Maintain a system of internal controls.</a:t>
            </a:r>
          </a:p>
          <a:p>
            <a:pPr marL="514350" indent="-514350">
              <a:buFont typeface="+mj-lt"/>
              <a:buAutoNum type="arabicPeriod"/>
            </a:pPr>
            <a:r>
              <a:rPr lang="en-US" sz="3200" dirty="0"/>
              <a:t>Incorporate documentation into official records. </a:t>
            </a:r>
          </a:p>
          <a:p>
            <a:pPr marL="514350" indent="-514350">
              <a:buFont typeface="+mj-lt"/>
              <a:buAutoNum type="arabicPeriod"/>
            </a:pPr>
            <a:r>
              <a:rPr lang="en-US" sz="3200" dirty="0"/>
              <a:t>Reasonably reflect total activity for which the employee is compensated. </a:t>
            </a:r>
          </a:p>
          <a:p>
            <a:pPr marL="514350" indent="-514350">
              <a:buFont typeface="+mj-lt"/>
              <a:buAutoNum type="arabicPeriod"/>
            </a:pPr>
            <a:r>
              <a:rPr lang="en-US" sz="3200" dirty="0"/>
              <a:t>Encompass all activities in time and effort documentation. </a:t>
            </a:r>
          </a:p>
          <a:p>
            <a:pPr marL="514350" indent="-514350">
              <a:buFont typeface="+mj-lt"/>
              <a:buAutoNum type="arabicPeriod"/>
            </a:pPr>
            <a:r>
              <a:rPr lang="en-US" sz="3200" dirty="0"/>
              <a:t>Comply with established accounting policies and practices. </a:t>
            </a:r>
          </a:p>
          <a:p>
            <a:pPr marL="514350" indent="-514350">
              <a:buFont typeface="+mj-lt"/>
              <a:buAutoNum type="arabicPeriod"/>
            </a:pPr>
            <a:r>
              <a:rPr lang="en-US" sz="3200" dirty="0"/>
              <a:t>Track time by </a:t>
            </a:r>
            <a:r>
              <a:rPr lang="en-US" sz="3200" b="1" dirty="0"/>
              <a:t>cost objective</a:t>
            </a:r>
            <a:r>
              <a:rPr lang="en-US" sz="3200" dirty="0"/>
              <a:t>. </a:t>
            </a:r>
          </a:p>
          <a:p>
            <a:pPr marL="0" indent="0" algn="r">
              <a:buNone/>
            </a:pPr>
            <a:r>
              <a:rPr lang="en-US" i="1" dirty="0">
                <a:hlinkClick r:id="rId3"/>
              </a:rPr>
              <a:t>2 C.F.R. Part 200.430(</a:t>
            </a:r>
            <a:r>
              <a:rPr lang="en-US" i="1" dirty="0" err="1">
                <a:hlinkClick r:id="rId3"/>
              </a:rPr>
              <a:t>i</a:t>
            </a:r>
            <a:r>
              <a:rPr lang="en-US" i="1" dirty="0">
                <a:hlinkClick r:id="rId3"/>
              </a:rPr>
              <a:t>)</a:t>
            </a:r>
            <a:r>
              <a:rPr lang="en-US" i="1" dirty="0"/>
              <a:t> of the Uniform Grants Guidance (UGG)</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6</a:t>
            </a:fld>
            <a:endParaRPr lang="en-US" dirty="0"/>
          </a:p>
        </p:txBody>
      </p:sp>
      <p:sp>
        <p:nvSpPr>
          <p:cNvPr id="5" name="Title 4"/>
          <p:cNvSpPr>
            <a:spLocks noGrp="1"/>
          </p:cNvSpPr>
          <p:nvPr>
            <p:ph type="title"/>
          </p:nvPr>
        </p:nvSpPr>
        <p:spPr/>
        <p:txBody>
          <a:bodyPr/>
          <a:lstStyle/>
          <a:p>
            <a:r>
              <a:rPr lang="en-US" dirty="0"/>
              <a:t>Requirements for Systems of Time and Effort</a:t>
            </a:r>
          </a:p>
        </p:txBody>
      </p:sp>
    </p:spTree>
    <p:extLst>
      <p:ext uri="{BB962C8B-B14F-4D97-AF65-F5344CB8AC3E}">
        <p14:creationId xmlns:p14="http://schemas.microsoft.com/office/powerpoint/2010/main" val="2906672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17177" y="779646"/>
            <a:ext cx="3931826" cy="1650404"/>
          </a:xfrm>
        </p:spPr>
        <p:txBody>
          <a:bodyPr/>
          <a:lstStyle/>
          <a:p>
            <a:r>
              <a:rPr lang="en-US" dirty="0"/>
              <a:t>Time and Effort is PAINFUL*</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7</a:t>
            </a:fld>
            <a:endParaRPr lang="en-US" dirty="0"/>
          </a:p>
        </p:txBody>
      </p:sp>
      <p:sp>
        <p:nvSpPr>
          <p:cNvPr id="10" name="Content Placeholder 9"/>
          <p:cNvSpPr>
            <a:spLocks noGrp="1"/>
          </p:cNvSpPr>
          <p:nvPr>
            <p:ph idx="1"/>
          </p:nvPr>
        </p:nvSpPr>
        <p:spPr>
          <a:xfrm>
            <a:off x="5183188" y="779646"/>
            <a:ext cx="6553700" cy="5633679"/>
          </a:xfrm>
        </p:spPr>
        <p:txBody>
          <a:bodyPr>
            <a:normAutofit lnSpcReduction="10000"/>
          </a:bodyPr>
          <a:lstStyle/>
          <a:p>
            <a:pPr fontAlgn="base"/>
            <a:r>
              <a:rPr lang="en-US" sz="3200" dirty="0"/>
              <a:t>P: Paperwork</a:t>
            </a:r>
          </a:p>
          <a:p>
            <a:pPr fontAlgn="base"/>
            <a:r>
              <a:rPr lang="en-US" sz="3200" dirty="0"/>
              <a:t>A: All the time the employee works</a:t>
            </a:r>
          </a:p>
          <a:p>
            <a:pPr fontAlgn="base"/>
            <a:r>
              <a:rPr lang="en-US" sz="3200" dirty="0"/>
              <a:t>I: Internal Controls ensure documentation is reliable and accurate</a:t>
            </a:r>
          </a:p>
          <a:p>
            <a:pPr fontAlgn="base"/>
            <a:r>
              <a:rPr lang="en-US" sz="3200" dirty="0"/>
              <a:t>N: Non-federal and federal time must be included</a:t>
            </a:r>
          </a:p>
          <a:p>
            <a:pPr fontAlgn="base"/>
            <a:r>
              <a:rPr lang="en-US" sz="3200" dirty="0"/>
              <a:t>F: Formal Process</a:t>
            </a:r>
          </a:p>
          <a:p>
            <a:pPr fontAlgn="base"/>
            <a:r>
              <a:rPr lang="en-US" sz="3200" dirty="0"/>
              <a:t>U: Understand the requirements</a:t>
            </a:r>
          </a:p>
          <a:p>
            <a:pPr fontAlgn="base"/>
            <a:r>
              <a:rPr lang="en-US" sz="3200" dirty="0"/>
              <a:t>L: List Cost Objectives</a:t>
            </a:r>
          </a:p>
          <a:p>
            <a:pPr marL="0" indent="0">
              <a:buNone/>
            </a:pPr>
            <a:endParaRPr lang="en-US" dirty="0"/>
          </a:p>
          <a:p>
            <a:pPr marL="0" indent="0">
              <a:buNone/>
            </a:pPr>
            <a:r>
              <a:rPr lang="en-US" dirty="0"/>
              <a:t>*”PAINFUL” credit to </a:t>
            </a:r>
            <a:r>
              <a:rPr lang="en-US" dirty="0" err="1"/>
              <a:t>Brustein</a:t>
            </a:r>
            <a:r>
              <a:rPr lang="en-US" dirty="0"/>
              <a:t> &amp; </a:t>
            </a:r>
            <a:r>
              <a:rPr lang="en-US" dirty="0" err="1"/>
              <a:t>Manasevit</a:t>
            </a:r>
            <a:endParaRPr lang="en-US" dirty="0"/>
          </a:p>
        </p:txBody>
      </p:sp>
      <p:pic>
        <p:nvPicPr>
          <p:cNvPr id="16" name="Picture Placeholder 15" descr="29 Ways to Describe a Headach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8592" r="8592"/>
          <a:stretch>
            <a:fillRect/>
          </a:stretch>
        </p:blipFill>
        <p:spPr>
          <a:xfrm>
            <a:off x="717550" y="2430463"/>
            <a:ext cx="3932238" cy="3430587"/>
          </a:xfrm>
          <a:prstGeom prst="rect">
            <a:avLst/>
          </a:prstGeom>
        </p:spPr>
      </p:pic>
    </p:spTree>
    <p:extLst>
      <p:ext uri="{BB962C8B-B14F-4D97-AF65-F5344CB8AC3E}">
        <p14:creationId xmlns:p14="http://schemas.microsoft.com/office/powerpoint/2010/main" val="3196434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Cost Objectives</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8</a:t>
            </a:fld>
            <a:endParaRPr lang="en-US" dirty="0"/>
          </a:p>
        </p:txBody>
      </p:sp>
    </p:spTree>
    <p:extLst>
      <p:ext uri="{BB962C8B-B14F-4D97-AF65-F5344CB8AC3E}">
        <p14:creationId xmlns:p14="http://schemas.microsoft.com/office/powerpoint/2010/main" val="3682194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717176" y="2816487"/>
            <a:ext cx="4199208" cy="424578"/>
          </a:xfrm>
        </p:spPr>
        <p:txBody>
          <a:bodyPr>
            <a:noAutofit/>
          </a:bodyPr>
          <a:lstStyle/>
          <a:p>
            <a:pPr marL="0" indent="0" fontAlgn="base">
              <a:buNone/>
            </a:pPr>
            <a:r>
              <a:rPr lang="en-US" dirty="0"/>
              <a:t>Can be:</a:t>
            </a:r>
          </a:p>
        </p:txBody>
      </p:sp>
      <p:sp>
        <p:nvSpPr>
          <p:cNvPr id="4" name="Content Placeholder 3"/>
          <p:cNvSpPr>
            <a:spLocks noGrp="1"/>
          </p:cNvSpPr>
          <p:nvPr>
            <p:ph sz="half" idx="2"/>
          </p:nvPr>
        </p:nvSpPr>
        <p:spPr>
          <a:xfrm>
            <a:off x="216187" y="3369889"/>
            <a:ext cx="5391191" cy="2596675"/>
          </a:xfrm>
        </p:spPr>
        <p:txBody>
          <a:bodyPr>
            <a:normAutofit/>
          </a:bodyPr>
          <a:lstStyle/>
          <a:p>
            <a:pPr lvl="1" fontAlgn="base"/>
            <a:r>
              <a:rPr lang="en-US" sz="2800" dirty="0"/>
              <a:t>Activities (indirect/direct)</a:t>
            </a:r>
          </a:p>
          <a:p>
            <a:pPr lvl="1" fontAlgn="base"/>
            <a:r>
              <a:rPr lang="en-US" sz="2800" dirty="0"/>
              <a:t>Mandated set aside (MV set aside, admin)</a:t>
            </a:r>
          </a:p>
          <a:p>
            <a:pPr lvl="1" fontAlgn="base"/>
            <a:r>
              <a:rPr lang="en-US" sz="2800" dirty="0"/>
              <a:t>Anything that requires separate cost accounting</a:t>
            </a:r>
          </a:p>
          <a:p>
            <a:endParaRPr lang="en-US" dirty="0"/>
          </a:p>
        </p:txBody>
      </p:sp>
      <p:sp>
        <p:nvSpPr>
          <p:cNvPr id="7" name="Text Placeholder 6"/>
          <p:cNvSpPr>
            <a:spLocks noGrp="1"/>
          </p:cNvSpPr>
          <p:nvPr>
            <p:ph type="body" sz="quarter" idx="3"/>
          </p:nvPr>
        </p:nvSpPr>
        <p:spPr>
          <a:xfrm>
            <a:off x="5424081" y="2772082"/>
            <a:ext cx="5789893" cy="513389"/>
          </a:xfrm>
        </p:spPr>
        <p:txBody>
          <a:bodyPr>
            <a:normAutofit lnSpcReduction="10000"/>
          </a:bodyPr>
          <a:lstStyle/>
          <a:p>
            <a:r>
              <a:rPr lang="en-US" dirty="0"/>
              <a:t>Is generally not:</a:t>
            </a:r>
          </a:p>
        </p:txBody>
      </p:sp>
      <p:sp>
        <p:nvSpPr>
          <p:cNvPr id="8" name="Content Placeholder 7"/>
          <p:cNvSpPr>
            <a:spLocks noGrp="1"/>
          </p:cNvSpPr>
          <p:nvPr>
            <p:ph sz="quarter" idx="4"/>
          </p:nvPr>
        </p:nvSpPr>
        <p:spPr>
          <a:xfrm>
            <a:off x="5424081" y="3369889"/>
            <a:ext cx="6365379" cy="2910584"/>
          </a:xfrm>
        </p:spPr>
        <p:txBody>
          <a:bodyPr/>
          <a:lstStyle/>
          <a:p>
            <a:r>
              <a:rPr lang="en-US" sz="2800" dirty="0"/>
              <a:t>A specific federal program “Title IV-A”</a:t>
            </a:r>
          </a:p>
          <a:p>
            <a:r>
              <a:rPr lang="en-US" sz="2800" dirty="0"/>
              <a:t>Vague description such as a role or “professional development”</a:t>
            </a:r>
          </a:p>
          <a:p>
            <a:r>
              <a:rPr lang="en-US" sz="2800" dirty="0"/>
              <a:t>A school building </a:t>
            </a:r>
          </a:p>
          <a:p>
            <a:pPr marL="457200" lvl="1" indent="0">
              <a:buNone/>
            </a:pPr>
            <a:r>
              <a:rPr lang="en-US" sz="2800" dirty="0"/>
              <a:t>(a Title I-A Schoolwide plan MAY be)</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9</a:t>
            </a:fld>
            <a:endParaRPr lang="en-US" dirty="0"/>
          </a:p>
        </p:txBody>
      </p:sp>
      <p:sp>
        <p:nvSpPr>
          <p:cNvPr id="2" name="Title 1"/>
          <p:cNvSpPr>
            <a:spLocks noGrp="1"/>
          </p:cNvSpPr>
          <p:nvPr>
            <p:ph type="title"/>
          </p:nvPr>
        </p:nvSpPr>
        <p:spPr>
          <a:xfrm>
            <a:off x="717176" y="422298"/>
            <a:ext cx="10784542" cy="1026460"/>
          </a:xfrm>
        </p:spPr>
        <p:txBody>
          <a:bodyPr>
            <a:normAutofit/>
          </a:bodyPr>
          <a:lstStyle/>
          <a:p>
            <a:r>
              <a:rPr lang="en-US" sz="4400" dirty="0"/>
              <a:t>What is a cost objective?</a:t>
            </a:r>
          </a:p>
        </p:txBody>
      </p:sp>
      <p:sp>
        <p:nvSpPr>
          <p:cNvPr id="9" name="Rectangle 8"/>
          <p:cNvSpPr/>
          <p:nvPr/>
        </p:nvSpPr>
        <p:spPr>
          <a:xfrm>
            <a:off x="717176" y="1710163"/>
            <a:ext cx="9749673" cy="954107"/>
          </a:xfrm>
          <a:prstGeom prst="rect">
            <a:avLst/>
          </a:prstGeom>
        </p:spPr>
        <p:txBody>
          <a:bodyPr wrap="square">
            <a:spAutoFit/>
          </a:bodyPr>
          <a:lstStyle/>
          <a:p>
            <a:pPr lvl="0">
              <a:defRPr/>
            </a:pPr>
            <a:r>
              <a:rPr lang="en-US" sz="2800" b="1" dirty="0"/>
              <a:t>Cost objective is a set of work activities allowable under a particular funding source or sources</a:t>
            </a:r>
          </a:p>
        </p:txBody>
      </p:sp>
    </p:spTree>
    <p:extLst>
      <p:ext uri="{BB962C8B-B14F-4D97-AF65-F5344CB8AC3E}">
        <p14:creationId xmlns:p14="http://schemas.microsoft.com/office/powerpoint/2010/main" val="3371267142"/>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Estimated_x0020_Creation_x0020_Date xmlns="033ab11c-6041-4f50-b845-c0c38e41b3e3" xsi:nil="true"/>
    <PublishingStartDate xmlns="http://schemas.microsoft.com/sharepoint/v3" xsi:nil="true"/>
    <Remediation_x0020_Date xmlns="033ab11c-6041-4f50-b845-c0c38e41b3e3">2023-01-24T08:00:00+00:00</Remediation_x0020_Date>
    <Priority xmlns="033ab11c-6041-4f50-b845-c0c38e41b3e3">New</Priorit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3812F45279552458458D0611D127A50" ma:contentTypeVersion="7" ma:contentTypeDescription="Create a new document." ma:contentTypeScope="" ma:versionID="6bdae2dbe247fbd1a9219b90e32b8d03">
  <xsd:schema xmlns:xsd="http://www.w3.org/2001/XMLSchema" xmlns:xs="http://www.w3.org/2001/XMLSchema" xmlns:p="http://schemas.microsoft.com/office/2006/metadata/properties" xmlns:ns1="http://schemas.microsoft.com/sharepoint/v3" xmlns:ns2="033ab11c-6041-4f50-b845-c0c38e41b3e3" xmlns:ns3="54031767-dd6d-417c-ab73-583408f47564" targetNamespace="http://schemas.microsoft.com/office/2006/metadata/properties" ma:root="true" ma:fieldsID="e18252215fa447399964ade5cc238a15" ns1:_="" ns2:_="" ns3:_="">
    <xsd:import namespace="http://schemas.microsoft.com/sharepoint/v3"/>
    <xsd:import namespace="033ab11c-6041-4f50-b845-c0c38e41b3e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3ab11c-6041-4f50-b845-c0c38e41b3e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2AA772-8C0A-480C-9E0C-84C76C73C71D}">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547ed97a-188f-4e75-98a3-ee6136232f7e"/>
    <ds:schemaRef ds:uri="http://purl.org/dc/dcmitype/"/>
    <ds:schemaRef ds:uri="http://schemas.openxmlformats.org/package/2006/metadata/core-properties"/>
    <ds:schemaRef ds:uri="ded391c6-298c-4d80-b5b1-ff32f9779621"/>
    <ds:schemaRef ds:uri="http://www.w3.org/XML/1998/namespace"/>
    <ds:schemaRef ds:uri="http://schemas.microsoft.com/sharepoint/v3"/>
    <ds:schemaRef ds:uri="033ab11c-6041-4f50-b845-c0c38e41b3e3"/>
  </ds:schemaRefs>
</ds:datastoreItem>
</file>

<file path=customXml/itemProps2.xml><?xml version="1.0" encoding="utf-8"?>
<ds:datastoreItem xmlns:ds="http://schemas.openxmlformats.org/officeDocument/2006/customXml" ds:itemID="{0E465907-1E04-44F2-916B-C4B843A713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33ab11c-6041-4f50-b845-c0c38e41b3e3"/>
    <ds:schemaRef ds:uri="54031767-dd6d-417c-ab73-583408f475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A537A3C-07AB-4ED3-ABE5-8FDAADAD9E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ODE-PowerPoint-Template</Template>
  <TotalTime>2880</TotalTime>
  <Words>1562</Words>
  <Application>Microsoft Office PowerPoint</Application>
  <PresentationFormat>Widescreen</PresentationFormat>
  <Paragraphs>217</Paragraphs>
  <Slides>18</Slides>
  <Notes>14</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18</vt:i4>
      </vt:variant>
    </vt:vector>
  </HeadingPairs>
  <TitlesOfParts>
    <vt:vector size="28" baseType="lpstr">
      <vt:lpstr>Arial</vt:lpstr>
      <vt:lpstr>Calibri</vt:lpstr>
      <vt:lpstr>Courier New</vt:lpstr>
      <vt:lpstr>Wingdings</vt:lpstr>
      <vt:lpstr>2021ODE</vt:lpstr>
      <vt:lpstr>Green_2021ODE</vt:lpstr>
      <vt:lpstr>Gold_2021ODE</vt:lpstr>
      <vt:lpstr>Orange_2021ODE</vt:lpstr>
      <vt:lpstr>Red_2021ODE</vt:lpstr>
      <vt:lpstr>Teal_2021ODE</vt:lpstr>
      <vt:lpstr>Time and Effort</vt:lpstr>
      <vt:lpstr>Agenda for Today’s Session</vt:lpstr>
      <vt:lpstr>The Basics</vt:lpstr>
      <vt:lpstr>Why Time and Effort: “Lincoln’s Law”</vt:lpstr>
      <vt:lpstr>Who needs to do Time &amp; Effort?</vt:lpstr>
      <vt:lpstr>Requirements for Systems of Time and Effort</vt:lpstr>
      <vt:lpstr>Time and Effort is PAINFUL*</vt:lpstr>
      <vt:lpstr>Cost Objectives</vt:lpstr>
      <vt:lpstr>What is a cost objective?</vt:lpstr>
      <vt:lpstr>Single vs. Multiple Cost Objectives</vt:lpstr>
      <vt:lpstr>Single vs. Multiple – How do you know?</vt:lpstr>
      <vt:lpstr>Time and Effort in Practice: Single Cost Objective</vt:lpstr>
      <vt:lpstr>Time and Effort in Practice: Multiple Cost Objective</vt:lpstr>
      <vt:lpstr>Time &amp; Effort in Real Life</vt:lpstr>
      <vt:lpstr>Common Findings</vt:lpstr>
      <vt:lpstr>Resources</vt:lpstr>
      <vt:lpstr>Please reach out!</vt:lpstr>
      <vt:lpstr>Regional Contacts by ESD</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and Effort</dc:title>
  <dc:creator>MARTIN Sarah * ODE</dc:creator>
  <cp:lastModifiedBy>SAPPINGTON Jennifer * ODE</cp:lastModifiedBy>
  <cp:revision>171</cp:revision>
  <dcterms:created xsi:type="dcterms:W3CDTF">2021-11-08T23:34:50Z</dcterms:created>
  <dcterms:modified xsi:type="dcterms:W3CDTF">2023-08-22T21:52:18Z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0x010100B3812F45279552458458D0611D127A50</vt:lpwstr>
  </property>
</Properties>
</file>