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815" r:id="rId5"/>
    <p:sldMasterId id="2147483803" r:id="rId6"/>
    <p:sldMasterId id="2147483791" r:id="rId7"/>
    <p:sldMasterId id="2147483779" r:id="rId8"/>
    <p:sldMasterId id="2147483767" r:id="rId9"/>
    <p:sldMasterId id="2147483830" r:id="rId10"/>
  </p:sldMasterIdLst>
  <p:notesMasterIdLst>
    <p:notesMasterId r:id="rId24"/>
  </p:notesMasterIdLst>
  <p:sldIdLst>
    <p:sldId id="317" r:id="rId11"/>
    <p:sldId id="362" r:id="rId12"/>
    <p:sldId id="318" r:id="rId13"/>
    <p:sldId id="341" r:id="rId14"/>
    <p:sldId id="355" r:id="rId15"/>
    <p:sldId id="364" r:id="rId16"/>
    <p:sldId id="334" r:id="rId17"/>
    <p:sldId id="342" r:id="rId18"/>
    <p:sldId id="363" r:id="rId19"/>
    <p:sldId id="328" r:id="rId20"/>
    <p:sldId id="346" r:id="rId21"/>
    <p:sldId id="347" r:id="rId22"/>
    <p:sldId id="34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DE1"/>
    <a:srgbClr val="F0F4E6"/>
    <a:srgbClr val="E7F5F3"/>
    <a:srgbClr val="FCF4F8"/>
    <a:srgbClr val="639729"/>
    <a:srgbClr val="FAF5E3"/>
    <a:srgbClr val="20552D"/>
    <a:srgbClr val="AC471A"/>
    <a:srgbClr val="5D0541"/>
    <a:srgbClr val="92670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63431" autoAdjust="0"/>
  </p:normalViewPr>
  <p:slideViewPr>
    <p:cSldViewPr snapToGrid="0">
      <p:cViewPr varScale="1">
        <p:scale>
          <a:sx n="69" d="100"/>
          <a:sy n="69" d="100"/>
        </p:scale>
        <p:origin x="2190" y="66"/>
      </p:cViewPr>
      <p:guideLst/>
    </p:cSldViewPr>
  </p:slideViewPr>
  <p:notesTextViewPr>
    <p:cViewPr>
      <p:scale>
        <a:sx n="1" d="1"/>
        <a:sy n="1" d="1"/>
      </p:scale>
      <p:origin x="0" y="0"/>
    </p:cViewPr>
  </p:notesTextViewPr>
  <p:notesViewPr>
    <p:cSldViewPr snapToGrid="0">
      <p:cViewPr varScale="1">
        <p:scale>
          <a:sx n="67" d="100"/>
          <a:sy n="67" d="100"/>
        </p:scale>
        <p:origin x="891" y="3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8/2/2022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7066" indent="-291179">
              <a:spcBef>
                <a:spcPct val="30000"/>
              </a:spcBef>
              <a:defRPr sz="1200">
                <a:solidFill>
                  <a:schemeClr val="tx1"/>
                </a:solidFill>
                <a:latin typeface="Calibri" pitchFamily="34" charset="0"/>
              </a:defRPr>
            </a:lvl2pPr>
            <a:lvl3pPr marL="1164717" indent="-232943">
              <a:spcBef>
                <a:spcPct val="30000"/>
              </a:spcBef>
              <a:defRPr sz="1200">
                <a:solidFill>
                  <a:schemeClr val="tx1"/>
                </a:solidFill>
                <a:latin typeface="Calibri" pitchFamily="34" charset="0"/>
              </a:defRPr>
            </a:lvl3pPr>
            <a:lvl4pPr marL="1630604" indent="-232943">
              <a:spcBef>
                <a:spcPct val="30000"/>
              </a:spcBef>
              <a:defRPr sz="1200">
                <a:solidFill>
                  <a:schemeClr val="tx1"/>
                </a:solidFill>
                <a:latin typeface="Calibri" pitchFamily="34" charset="0"/>
              </a:defRPr>
            </a:lvl4pPr>
            <a:lvl5pPr marL="2096491" indent="-232943">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a:spcBef>
                <a:spcPct val="0"/>
              </a:spcBef>
            </a:pPr>
            <a:fld id="{6913FAD6-FB7B-4C01-8174-B681BCEE03A7}" type="slidenum">
              <a:rPr lang="en-US" altLang="en-US">
                <a:latin typeface="Arial" charset="0"/>
              </a:rPr>
              <a:pPr>
                <a:spcBef>
                  <a:spcPct val="0"/>
                </a:spcBef>
              </a:pPr>
              <a:t>1</a:t>
            </a:fld>
            <a:endParaRPr lang="en-US" altLang="en-US">
              <a:latin typeface="Arial" charset="0"/>
            </a:endParaRPr>
          </a:p>
        </p:txBody>
      </p:sp>
    </p:spTree>
    <p:extLst>
      <p:ext uri="{BB962C8B-B14F-4D97-AF65-F5344CB8AC3E}">
        <p14:creationId xmlns:p14="http://schemas.microsoft.com/office/powerpoint/2010/main" val="1312898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9350"/>
            <a:ext cx="5486400" cy="3086100"/>
          </a:xfrm>
        </p:spPr>
      </p:sp>
      <p:sp>
        <p:nvSpPr>
          <p:cNvPr id="3" name="Notes Placeholder 2"/>
          <p:cNvSpPr>
            <a:spLocks noGrp="1"/>
          </p:cNvSpPr>
          <p:nvPr>
            <p:ph type="body" idx="1"/>
          </p:nvPr>
        </p:nvSpPr>
        <p:spPr>
          <a:xfrm>
            <a:off x="590550" y="4394200"/>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11</a:t>
            </a:fld>
            <a:endParaRPr lang="en-US"/>
          </a:p>
        </p:txBody>
      </p:sp>
    </p:spTree>
    <p:extLst>
      <p:ext uri="{BB962C8B-B14F-4D97-AF65-F5344CB8AC3E}">
        <p14:creationId xmlns:p14="http://schemas.microsoft.com/office/powerpoint/2010/main" val="2461306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12</a:t>
            </a:fld>
            <a:endParaRPr lang="en-US"/>
          </a:p>
        </p:txBody>
      </p:sp>
    </p:spTree>
    <p:extLst>
      <p:ext uri="{BB962C8B-B14F-4D97-AF65-F5344CB8AC3E}">
        <p14:creationId xmlns:p14="http://schemas.microsoft.com/office/powerpoint/2010/main" val="2514325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13</a:t>
            </a:fld>
            <a:endParaRPr lang="en-US"/>
          </a:p>
        </p:txBody>
      </p:sp>
    </p:spTree>
    <p:extLst>
      <p:ext uri="{BB962C8B-B14F-4D97-AF65-F5344CB8AC3E}">
        <p14:creationId xmlns:p14="http://schemas.microsoft.com/office/powerpoint/2010/main" val="1762380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I will be sharing with you an overview of </a:t>
            </a:r>
            <a:r>
              <a:rPr lang="en-US" baseline="0" dirty="0" smtClean="0"/>
              <a:t>the basic components and requirements of Title V-A including funding &amp; eligibility and the different programs that fall under REAP.</a:t>
            </a:r>
          </a:p>
          <a:p>
            <a:endParaRPr lang="en-US" baseline="0" dirty="0" smtClean="0"/>
          </a:p>
          <a:p>
            <a:r>
              <a:rPr lang="en-US" baseline="0" dirty="0" smtClean="0"/>
              <a:t>We’ll also discuss requirements for submitting the Title VA application and allowable uses.</a:t>
            </a:r>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3</a:t>
            </a:fld>
            <a:endParaRPr lang="en-US" altLang="en-US"/>
          </a:p>
        </p:txBody>
      </p:sp>
    </p:spTree>
    <p:extLst>
      <p:ext uri="{BB962C8B-B14F-4D97-AF65-F5344CB8AC3E}">
        <p14:creationId xmlns:p14="http://schemas.microsoft.com/office/powerpoint/2010/main" val="202599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purpose of Title I-D is to improve educational services for students in local, tribal, and state facilities or institutions for neglected (N), delinquent (D), or at-risk youth.  These students have increased rates of absenteeism, dropping out, and not meeting state academic standards.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Title I-D provides federal funding to state agencies and districts that provide educational services to this population with the following intentions: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Improve educational services for neglected, delinquent, or at risk students, so they have the opportunity to meet state academic standards.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Improve student transition between correctional facilities or institutions and community programs in education, technical training, or employment.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Prevent at-risk students from dropping out of school or returning to correctional facilities.  This includes providing support systems to ensure continued education for these students.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4</a:t>
            </a:fld>
            <a:endParaRPr lang="en-US" altLang="en-US"/>
          </a:p>
        </p:txBody>
      </p:sp>
    </p:spTree>
    <p:extLst>
      <p:ext uri="{BB962C8B-B14F-4D97-AF65-F5344CB8AC3E}">
        <p14:creationId xmlns:p14="http://schemas.microsoft.com/office/powerpoint/2010/main" val="264486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a district to be eligible for a Title I-D Subpart 2 grant, there must be a qualifying locally operated facility for neglected or delinquent youth within district geographical boundaries.  </a:t>
            </a:r>
          </a:p>
          <a:p>
            <a:endParaRPr lang="en-US" baseline="0" dirty="0" smtClean="0"/>
          </a:p>
          <a:p>
            <a:r>
              <a:rPr lang="en-US" baseline="0" dirty="0" smtClean="0"/>
              <a:t>Locally Operated facilities are those run by county or city agencies or that are privately ran.  This does NOT include state run agencies.  For example, facilities ran by the Oregon Youth Authority or (YCEP) programs are not considered a locally run facility . </a:t>
            </a:r>
            <a:r>
              <a:rPr lang="en-US" baseline="0" dirty="0" err="1" smtClean="0"/>
              <a:t>McClaren</a:t>
            </a:r>
            <a:r>
              <a:rPr lang="en-US" baseline="0" dirty="0" smtClean="0"/>
              <a:t>, the YCEP facility may be in Woodburn school district boundaries, but the school district does not qualify for a Title I-D Subpart 2 grant because it is a state-run facility. </a:t>
            </a:r>
          </a:p>
          <a:p>
            <a:endParaRPr lang="en-US" baseline="0" dirty="0" smtClean="0"/>
          </a:p>
          <a:p>
            <a:r>
              <a:rPr lang="en-US" baseline="0" dirty="0" smtClean="0"/>
              <a:t>A Juvenile Detention or (JDEP) facility, such as Marion County JDEP is ran by the county, and therefore the local school district is eligible to receive funds.  In other to receive funding, that district submits an October Caseload Count, which generates funds for the following school year.  </a:t>
            </a:r>
          </a:p>
          <a:p>
            <a:endParaRPr lang="en-US" baseline="0" dirty="0" smtClean="0"/>
          </a:p>
          <a:p>
            <a:r>
              <a:rPr lang="en-US" baseline="0" dirty="0" smtClean="0"/>
              <a:t>It should be noted that districts that report a neglected facility, receive funds through Title I-A.  No matter how the funds are generated, there are a variety of allowable uses.</a:t>
            </a:r>
          </a:p>
          <a:p>
            <a:endParaRPr lang="en-US" baseline="0" dirty="0" smtClean="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5</a:t>
            </a:fld>
            <a:endParaRPr lang="en-US" altLang="en-US"/>
          </a:p>
        </p:txBody>
      </p:sp>
    </p:spTree>
    <p:extLst>
      <p:ext uri="{BB962C8B-B14F-4D97-AF65-F5344CB8AC3E}">
        <p14:creationId xmlns:p14="http://schemas.microsoft.com/office/powerpoint/2010/main" val="286111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kern="1200" dirty="0" smtClean="0">
                <a:solidFill>
                  <a:schemeClr val="tx1"/>
                </a:solidFill>
                <a:effectLst/>
                <a:latin typeface="+mn-lt"/>
                <a:ea typeface="+mn-ea"/>
                <a:cs typeface="+mn-cs"/>
              </a:rPr>
              <a:t>Under ESEA districts have the ability to transfer funds it receives by formula under certain programs to other programs to better address local needs. It is important to keep in mind that once funds are transferred, they take on the identity of the Title to which they were transferred and must be spent under rules applicable to that Title. </a:t>
            </a:r>
          </a:p>
          <a:p>
            <a:endParaRPr lang="en-US" altLang="en-US" sz="1200" b="0" i="0" kern="1200" dirty="0" smtClean="0">
              <a:solidFill>
                <a:schemeClr val="tx1"/>
              </a:solidFill>
              <a:effectLst/>
              <a:latin typeface="+mn-lt"/>
              <a:ea typeface="+mn-ea"/>
              <a:cs typeface="+mn-cs"/>
            </a:endParaRPr>
          </a:p>
          <a:p>
            <a:pPr rtl="0" fontAlgn="base"/>
            <a:r>
              <a:rPr lang="en-US" sz="1200" b="0" i="0" u="none" strike="noStrike" kern="1200" dirty="0" smtClean="0">
                <a:solidFill>
                  <a:schemeClr val="tx1"/>
                </a:solidFill>
                <a:effectLst/>
                <a:latin typeface="+mn-lt"/>
                <a:ea typeface="+mn-ea"/>
                <a:cs typeface="+mn-cs"/>
              </a:rPr>
              <a:t>There is no limit on the amount of funds that can be transferred from one grant to another, but transfers of funds cannot cross years.</a:t>
            </a:r>
            <a:r>
              <a:rPr lang="en-US" sz="1200" b="0" i="0" kern="1200" dirty="0" smtClean="0">
                <a:solidFill>
                  <a:schemeClr val="tx1"/>
                </a:solidFill>
                <a:effectLst/>
                <a:latin typeface="+mn-lt"/>
                <a:ea typeface="+mn-ea"/>
                <a:cs typeface="+mn-cs"/>
              </a:rPr>
              <a:t>​</a:t>
            </a:r>
          </a:p>
          <a:p>
            <a:pPr rtl="0" fontAlgn="base"/>
            <a:r>
              <a:rPr lang="en-US" sz="1200" b="0" i="0" kern="1200" dirty="0" smtClean="0">
                <a:solidFill>
                  <a:schemeClr val="tx1"/>
                </a:solidFill>
                <a:effectLst/>
                <a:latin typeface="+mn-lt"/>
                <a:ea typeface="+mn-ea"/>
                <a:cs typeface="+mn-cs"/>
              </a:rPr>
              <a:t>​</a:t>
            </a:r>
          </a:p>
          <a:p>
            <a:pPr rtl="0" fontAlgn="base"/>
            <a:r>
              <a:rPr lang="en-US" sz="1200" b="0" i="0" u="none" strike="noStrike" kern="1200" dirty="0" smtClean="0">
                <a:solidFill>
                  <a:schemeClr val="tx1"/>
                </a:solidFill>
                <a:effectLst/>
                <a:latin typeface="+mn-lt"/>
                <a:ea typeface="+mn-ea"/>
                <a:cs typeface="+mn-cs"/>
              </a:rPr>
              <a:t>A district cannot transfer funds into a program it does not receive an allocation for, or a program for which it declined an allocation.</a:t>
            </a:r>
            <a:r>
              <a:rPr lang="en-US" sz="1200" b="0" i="0" kern="1200" dirty="0" smtClean="0">
                <a:solidFill>
                  <a:schemeClr val="tx1"/>
                </a:solidFill>
                <a:effectLst/>
                <a:latin typeface="+mn-lt"/>
                <a:ea typeface="+mn-ea"/>
                <a:cs typeface="+mn-cs"/>
              </a:rPr>
              <a:t>​</a:t>
            </a:r>
          </a:p>
          <a:p>
            <a:pPr rtl="0" fontAlgn="base"/>
            <a:r>
              <a:rPr lang="en-US" sz="1200" b="0" i="0" kern="1200" dirty="0" smtClean="0">
                <a:solidFill>
                  <a:schemeClr val="tx1"/>
                </a:solidFill>
                <a:effectLst/>
                <a:latin typeface="+mn-lt"/>
                <a:ea typeface="+mn-ea"/>
                <a:cs typeface="+mn-cs"/>
              </a:rPr>
              <a:t>​</a:t>
            </a:r>
          </a:p>
          <a:p>
            <a:pPr rtl="0" fontAlgn="base"/>
            <a:r>
              <a:rPr lang="en-US" sz="1200" b="0" i="0" u="none" strike="noStrike" kern="1200" dirty="0" smtClean="0">
                <a:solidFill>
                  <a:schemeClr val="tx1"/>
                </a:solidFill>
                <a:effectLst/>
                <a:latin typeface="+mn-lt"/>
                <a:ea typeface="+mn-ea"/>
                <a:cs typeface="+mn-cs"/>
              </a:rPr>
              <a:t>Carryover funds cannot be transferred between title programs. Once it becomes carryover, transferability is no longer an option. (NOTE FOR US: This means that if you didn’t transfer it in the initial year, you can’t transfer the remainder once it becomes carryover. If a district did not spend all its transferred funds from the first year it can still use them as transferred funds in the carryover year. </a:t>
            </a:r>
            <a:endParaRPr lang="en-US" sz="1200" b="0" i="0" kern="1200" dirty="0" smtClean="0">
              <a:solidFill>
                <a:schemeClr val="tx1"/>
              </a:solidFill>
              <a:effectLst/>
              <a:latin typeface="+mn-lt"/>
              <a:ea typeface="+mn-ea"/>
              <a:cs typeface="+mn-cs"/>
            </a:endParaRPr>
          </a:p>
          <a:p>
            <a:pPr rtl="0" fontAlgn="base"/>
            <a:r>
              <a:rPr lang="en-US" sz="1200" b="0" i="0" u="none" strike="noStrike" kern="1200" dirty="0" smtClean="0">
                <a:solidFill>
                  <a:schemeClr val="tx1"/>
                </a:solidFill>
                <a:effectLst/>
                <a:latin typeface="+mn-lt"/>
                <a:ea typeface="+mn-ea"/>
                <a:cs typeface="+mn-cs"/>
              </a:rPr>
              <a:t>It</a:t>
            </a:r>
            <a:r>
              <a:rPr lang="en-US" sz="1200" b="0" i="0" u="none" strike="noStrike" kern="1200" baseline="0" dirty="0" smtClean="0">
                <a:solidFill>
                  <a:schemeClr val="tx1"/>
                </a:solidFill>
                <a:effectLst/>
                <a:latin typeface="+mn-lt"/>
                <a:ea typeface="+mn-ea"/>
                <a:cs typeface="+mn-cs"/>
              </a:rPr>
              <a:t> is important to note that c</a:t>
            </a:r>
            <a:r>
              <a:rPr lang="en-US" sz="1200" b="0" i="0" u="none" strike="noStrike" kern="1200" dirty="0" smtClean="0">
                <a:solidFill>
                  <a:schemeClr val="tx1"/>
                </a:solidFill>
                <a:effectLst/>
                <a:latin typeface="+mn-lt"/>
                <a:ea typeface="+mn-ea"/>
                <a:cs typeface="+mn-cs"/>
              </a:rPr>
              <a:t>arryover funds cannot be transferred between title programs. Once the initial grant period</a:t>
            </a:r>
            <a:r>
              <a:rPr lang="en-US" sz="1200" b="0" i="0" u="none" strike="noStrike" kern="1200" baseline="0" dirty="0" smtClean="0">
                <a:solidFill>
                  <a:schemeClr val="tx1"/>
                </a:solidFill>
                <a:effectLst/>
                <a:latin typeface="+mn-lt"/>
                <a:ea typeface="+mn-ea"/>
                <a:cs typeface="+mn-cs"/>
              </a:rPr>
              <a:t> is over (first 15 months) </a:t>
            </a:r>
            <a:r>
              <a:rPr lang="en-US" sz="1200" b="0" i="0" u="none" strike="noStrike" kern="1200" dirty="0" smtClean="0">
                <a:solidFill>
                  <a:schemeClr val="tx1"/>
                </a:solidFill>
                <a:effectLst/>
                <a:latin typeface="+mn-lt"/>
                <a:ea typeface="+mn-ea"/>
                <a:cs typeface="+mn-cs"/>
              </a:rPr>
              <a:t>transferability is no longer an option. </a:t>
            </a:r>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Schoolbook" panose="02040604050505020304" pitchFamily="18" charset="0"/>
                <a:cs typeface="Arial" panose="020B0604020202020204" pitchFamily="34" charset="0"/>
              </a:defRPr>
            </a:lvl1pPr>
            <a:lvl2pPr marL="742950" indent="-285750" eaLnBrk="0" hangingPunct="0">
              <a:defRPr>
                <a:solidFill>
                  <a:schemeClr val="tx1"/>
                </a:solidFill>
                <a:latin typeface="Century Schoolbook" panose="02040604050505020304" pitchFamily="18" charset="0"/>
                <a:cs typeface="Arial" panose="020B0604020202020204" pitchFamily="34" charset="0"/>
              </a:defRPr>
            </a:lvl2pPr>
            <a:lvl3pPr marL="1143000" indent="-228600" eaLnBrk="0" hangingPunct="0">
              <a:defRPr>
                <a:solidFill>
                  <a:schemeClr val="tx1"/>
                </a:solidFill>
                <a:latin typeface="Century Schoolbook" panose="02040604050505020304" pitchFamily="18" charset="0"/>
                <a:cs typeface="Arial" panose="020B0604020202020204" pitchFamily="34" charset="0"/>
              </a:defRPr>
            </a:lvl3pPr>
            <a:lvl4pPr marL="1600200" indent="-228600" eaLnBrk="0" hangingPunct="0">
              <a:defRPr>
                <a:solidFill>
                  <a:schemeClr val="tx1"/>
                </a:solidFill>
                <a:latin typeface="Century Schoolbook" panose="02040604050505020304" pitchFamily="18" charset="0"/>
                <a:cs typeface="Arial" panose="020B0604020202020204" pitchFamily="34" charset="0"/>
              </a:defRPr>
            </a:lvl4pPr>
            <a:lvl5pPr marL="2057400" indent="-228600" eaLnBrk="0" hangingPunct="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fld id="{2E6FFBF0-4AC6-4278-94EF-5A6AA837AF80}"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extLst>
      <p:ext uri="{BB962C8B-B14F-4D97-AF65-F5344CB8AC3E}">
        <p14:creationId xmlns:p14="http://schemas.microsoft.com/office/powerpoint/2010/main" val="4224941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US" sz="1200" dirty="0" smtClean="0"/>
              <a:t>Title</a:t>
            </a:r>
            <a:r>
              <a:rPr lang="en-US" sz="1200" baseline="0" dirty="0" smtClean="0"/>
              <a:t> ID funds can be used to:</a:t>
            </a:r>
          </a:p>
          <a:p>
            <a:pPr lvl="0"/>
            <a:r>
              <a:rPr lang="en-US" sz="1200" dirty="0" smtClean="0"/>
              <a:t>Carry out high-quality education programs that prepare children and youth to complete high school, enter training or employment programs, or further their education;</a:t>
            </a:r>
          </a:p>
          <a:p>
            <a:pPr lvl="0"/>
            <a:endParaRPr lang="en-US" sz="1200" dirty="0" smtClean="0"/>
          </a:p>
          <a:p>
            <a:pPr lvl="0"/>
            <a:r>
              <a:rPr lang="en-US" sz="1200" dirty="0" smtClean="0"/>
              <a:t>Provide activities that facilitate the transition from the correctional program in an institution to further education or employment; and</a:t>
            </a:r>
          </a:p>
          <a:p>
            <a:pPr lvl="0"/>
            <a:endParaRPr lang="en-US" sz="1200" dirty="0" smtClean="0"/>
          </a:p>
          <a:p>
            <a:pPr lvl="0"/>
            <a:r>
              <a:rPr lang="en-US" sz="1200" dirty="0" smtClean="0"/>
              <a:t>Operate dropout prevention programs in local schools for children and youth who are at-risk of dropping out or youth returning from correctional facilities.</a:t>
            </a:r>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Schoolbook" panose="02040604050505020304" pitchFamily="18" charset="0"/>
                <a:cs typeface="Arial" panose="020B0604020202020204" pitchFamily="34" charset="0"/>
              </a:defRPr>
            </a:lvl1pPr>
            <a:lvl2pPr marL="742950" indent="-285750" eaLnBrk="0" hangingPunct="0">
              <a:defRPr>
                <a:solidFill>
                  <a:schemeClr val="tx1"/>
                </a:solidFill>
                <a:latin typeface="Century Schoolbook" panose="02040604050505020304" pitchFamily="18" charset="0"/>
                <a:cs typeface="Arial" panose="020B0604020202020204" pitchFamily="34" charset="0"/>
              </a:defRPr>
            </a:lvl2pPr>
            <a:lvl3pPr marL="1143000" indent="-228600" eaLnBrk="0" hangingPunct="0">
              <a:defRPr>
                <a:solidFill>
                  <a:schemeClr val="tx1"/>
                </a:solidFill>
                <a:latin typeface="Century Schoolbook" panose="02040604050505020304" pitchFamily="18" charset="0"/>
                <a:cs typeface="Arial" panose="020B0604020202020204" pitchFamily="34" charset="0"/>
              </a:defRPr>
            </a:lvl3pPr>
            <a:lvl4pPr marL="1600200" indent="-228600" eaLnBrk="0" hangingPunct="0">
              <a:defRPr>
                <a:solidFill>
                  <a:schemeClr val="tx1"/>
                </a:solidFill>
                <a:latin typeface="Century Schoolbook" panose="02040604050505020304" pitchFamily="18" charset="0"/>
                <a:cs typeface="Arial" panose="020B0604020202020204" pitchFamily="34" charset="0"/>
              </a:defRPr>
            </a:lvl4pPr>
            <a:lvl5pPr marL="2057400" indent="-228600" eaLnBrk="0" hangingPunct="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fld id="{2E6FFBF0-4AC6-4278-94EF-5A6AA837AF80}"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extLst>
      <p:ext uri="{BB962C8B-B14F-4D97-AF65-F5344CB8AC3E}">
        <p14:creationId xmlns:p14="http://schemas.microsoft.com/office/powerpoint/2010/main" val="3676118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Title I-D funds are made available on July 1 of the fiscal year and remain available for obligation for a period of 27 months. This 27-month period includes an initial 15-month period of availability and an automatic 12-month extension permitted under the “</a:t>
            </a:r>
            <a:r>
              <a:rPr lang="en-US" sz="1200" kern="1200" dirty="0" err="1" smtClean="0">
                <a:solidFill>
                  <a:schemeClr val="tx1"/>
                </a:solidFill>
                <a:effectLst/>
                <a:latin typeface="+mn-lt"/>
                <a:ea typeface="+mn-ea"/>
                <a:cs typeface="+mn-cs"/>
              </a:rPr>
              <a:t>Tydings</a:t>
            </a:r>
            <a:r>
              <a:rPr lang="en-US" sz="1200" kern="1200" dirty="0" smtClean="0">
                <a:solidFill>
                  <a:schemeClr val="tx1"/>
                </a:solidFill>
                <a:effectLst/>
                <a:latin typeface="+mn-lt"/>
                <a:ea typeface="+mn-ea"/>
                <a:cs typeface="+mn-cs"/>
              </a:rPr>
              <a:t> Amendment”.  While</a:t>
            </a:r>
            <a:r>
              <a:rPr lang="en-US" sz="1200" kern="1200" baseline="0" dirty="0" smtClean="0">
                <a:solidFill>
                  <a:schemeClr val="tx1"/>
                </a:solidFill>
                <a:effectLst/>
                <a:latin typeface="+mn-lt"/>
                <a:ea typeface="+mn-ea"/>
                <a:cs typeface="+mn-cs"/>
              </a:rPr>
              <a:t> districts are encouraged to obligate funds in the initial grant year, it is not uncommon for districts to have funds available from two different grant years.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mn-lt"/>
                <a:ea typeface="+mn-ea"/>
                <a:cs typeface="+mn-cs"/>
              </a:rPr>
              <a:t>This slide shows the 2022-23 grant year timeline. </a:t>
            </a:r>
            <a:endParaRPr lang="en-US" dirty="0" smtClean="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4970C-3301-4DD8-87C8-448E3F8939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531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There is a federal provision of supplement, not supplant in Title I, Part D:  </a:t>
            </a:r>
            <a:r>
              <a:rPr lang="en-US" sz="1200" i="1" kern="1200" dirty="0" smtClean="0">
                <a:solidFill>
                  <a:schemeClr val="tx1"/>
                </a:solidFill>
                <a:effectLst/>
                <a:latin typeface="+mn-lt"/>
                <a:ea typeface="+mn-ea"/>
                <a:cs typeface="+mn-cs"/>
              </a:rPr>
              <a:t>Funds received under this subpart shall be used to supplement, and not supplant, non-Federal funds that would otherwise be used for activities authorized under this subpart.</a:t>
            </a:r>
          </a:p>
          <a:p>
            <a:endParaRPr lang="en-US" altLang="en-US" sz="1200" i="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determine whether a fiscal expenditure supplements and does not supplant, school districts must run the following tests:</a:t>
            </a:r>
          </a:p>
          <a:p>
            <a:pPr lvl="0"/>
            <a:r>
              <a:rPr lang="en-US" sz="1200" b="1" kern="1200" dirty="0" smtClean="0">
                <a:solidFill>
                  <a:schemeClr val="tx1"/>
                </a:solidFill>
                <a:effectLst/>
                <a:latin typeface="+mn-lt"/>
                <a:ea typeface="+mn-ea"/>
                <a:cs typeface="+mn-cs"/>
              </a:rPr>
              <a:t>Test I:</a:t>
            </a:r>
            <a:r>
              <a:rPr lang="en-US" sz="1200" kern="1200" dirty="0" smtClean="0">
                <a:solidFill>
                  <a:schemeClr val="tx1"/>
                </a:solidFill>
                <a:effectLst/>
                <a:latin typeface="+mn-lt"/>
                <a:ea typeface="+mn-ea"/>
                <a:cs typeface="+mn-cs"/>
              </a:rPr>
              <a:t> Are the services that the district wants to fund with ESEA funds required under state, local, or another federal law? If they are, then it is supplanting. </a:t>
            </a:r>
          </a:p>
          <a:p>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Test II:</a:t>
            </a:r>
            <a:r>
              <a:rPr lang="en-US" sz="1200" kern="1200" dirty="0" smtClean="0">
                <a:solidFill>
                  <a:schemeClr val="tx1"/>
                </a:solidFill>
                <a:effectLst/>
                <a:latin typeface="+mn-lt"/>
                <a:ea typeface="+mn-ea"/>
                <a:cs typeface="+mn-cs"/>
              </a:rPr>
              <a:t> Were state or local funds used in the past to pay for these services? If they were, it is supplanting.</a:t>
            </a:r>
          </a:p>
          <a:p>
            <a:r>
              <a:rPr lang="en-US" sz="1200" kern="1200" dirty="0" smtClean="0">
                <a:solidFill>
                  <a:schemeClr val="tx1"/>
                </a:solidFill>
                <a:effectLst/>
                <a:latin typeface="+mn-lt"/>
                <a:ea typeface="+mn-ea"/>
                <a:cs typeface="+mn-cs"/>
              </a:rPr>
              <a:t> </a:t>
            </a:r>
            <a:endParaRPr lang="en-US"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It</a:t>
            </a:r>
            <a:r>
              <a:rPr lang="en-US" altLang="en-US" baseline="0" dirty="0" smtClean="0"/>
              <a:t> is possible for d</a:t>
            </a:r>
            <a:r>
              <a:rPr lang="en-US" altLang="en-US" dirty="0" smtClean="0"/>
              <a:t>istricts to overcome the presumption of supplanting. </a:t>
            </a:r>
            <a:r>
              <a:rPr lang="en-US" sz="1200" kern="1200" dirty="0" smtClean="0">
                <a:solidFill>
                  <a:schemeClr val="tx1"/>
                </a:solidFill>
                <a:effectLst/>
                <a:latin typeface="+mn-lt"/>
                <a:ea typeface="+mn-ea"/>
                <a:cs typeface="+mn-cs"/>
              </a:rPr>
              <a:t>Overcoming the presumption of supplanting requires that districts keep documentation (e.g., budget information, planning documents, or other materials). In general, an SEA or LEA must determine what educational activities it would support if no </a:t>
            </a:r>
            <a:r>
              <a:rPr lang="en-US" sz="1200" i="1" kern="1200" dirty="0" smtClean="0">
                <a:solidFill>
                  <a:schemeClr val="tx1"/>
                </a:solidFill>
                <a:effectLst/>
                <a:latin typeface="+mn-lt"/>
                <a:ea typeface="+mn-ea"/>
                <a:cs typeface="+mn-cs"/>
              </a:rPr>
              <a:t>ESEA </a:t>
            </a:r>
            <a:r>
              <a:rPr lang="en-US" sz="1200" kern="1200" dirty="0" smtClean="0">
                <a:solidFill>
                  <a:schemeClr val="tx1"/>
                </a:solidFill>
                <a:effectLst/>
                <a:latin typeface="+mn-lt"/>
                <a:ea typeface="+mn-ea"/>
                <a:cs typeface="+mn-cs"/>
              </a:rPr>
              <a:t>funds were available. If it is clear that no State or local funds remain available to fund certain activities that previously were funded with State or local resources, then the SEA or LEA may be able to use </a:t>
            </a:r>
            <a:r>
              <a:rPr lang="en-US" sz="1200" i="1" kern="1200" dirty="0" smtClean="0">
                <a:solidFill>
                  <a:schemeClr val="tx1"/>
                </a:solidFill>
                <a:effectLst/>
                <a:latin typeface="+mn-lt"/>
                <a:ea typeface="+mn-ea"/>
                <a:cs typeface="+mn-cs"/>
              </a:rPr>
              <a:t>ESEA </a:t>
            </a:r>
            <a:r>
              <a:rPr lang="en-US" sz="1200" kern="1200" dirty="0" smtClean="0">
                <a:solidFill>
                  <a:schemeClr val="tx1"/>
                </a:solidFill>
                <a:effectLst/>
                <a:latin typeface="+mn-lt"/>
                <a:ea typeface="+mn-ea"/>
                <a:cs typeface="+mn-cs"/>
              </a:rPr>
              <a:t>funds for those activities. </a:t>
            </a:r>
          </a:p>
          <a:p>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Schoolbook" panose="02040604050505020304" pitchFamily="18" charset="0"/>
                <a:cs typeface="Arial" panose="020B0604020202020204" pitchFamily="34" charset="0"/>
              </a:defRPr>
            </a:lvl1pPr>
            <a:lvl2pPr marL="742950" indent="-285750" eaLnBrk="0" hangingPunct="0">
              <a:defRPr>
                <a:solidFill>
                  <a:schemeClr val="tx1"/>
                </a:solidFill>
                <a:latin typeface="Century Schoolbook" panose="02040604050505020304" pitchFamily="18" charset="0"/>
                <a:cs typeface="Arial" panose="020B0604020202020204" pitchFamily="34" charset="0"/>
              </a:defRPr>
            </a:lvl2pPr>
            <a:lvl3pPr marL="1143000" indent="-228600" eaLnBrk="0" hangingPunct="0">
              <a:defRPr>
                <a:solidFill>
                  <a:schemeClr val="tx1"/>
                </a:solidFill>
                <a:latin typeface="Century Schoolbook" panose="02040604050505020304" pitchFamily="18" charset="0"/>
                <a:cs typeface="Arial" panose="020B0604020202020204" pitchFamily="34" charset="0"/>
              </a:defRPr>
            </a:lvl3pPr>
            <a:lvl4pPr marL="1600200" indent="-228600" eaLnBrk="0" hangingPunct="0">
              <a:defRPr>
                <a:solidFill>
                  <a:schemeClr val="tx1"/>
                </a:solidFill>
                <a:latin typeface="Century Schoolbook" panose="02040604050505020304" pitchFamily="18" charset="0"/>
                <a:cs typeface="Arial" panose="020B0604020202020204" pitchFamily="34" charset="0"/>
              </a:defRPr>
            </a:lvl4pPr>
            <a:lvl5pPr marL="2057400" indent="-228600" eaLnBrk="0" hangingPunct="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fld id="{2E6FFBF0-4AC6-4278-94EF-5A6AA837AF80}"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extLst>
      <p:ext uri="{BB962C8B-B14F-4D97-AF65-F5344CB8AC3E}">
        <p14:creationId xmlns:p14="http://schemas.microsoft.com/office/powerpoint/2010/main" val="4037406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eaLnBrk="1" hangingPunct="1">
              <a:spcBef>
                <a:spcPct val="0"/>
              </a:spcBef>
              <a:defRPr/>
            </a:pPr>
            <a:r>
              <a:rPr lang="en-US" altLang="en-US" sz="1200" i="0" dirty="0" smtClean="0">
                <a:latin typeface="Calibri" pitchFamily="34" charset="0"/>
                <a:ea typeface="Calibri" pitchFamily="34" charset="0"/>
                <a:cs typeface="Calibri" pitchFamily="34" charset="0"/>
              </a:rPr>
              <a:t>There</a:t>
            </a:r>
            <a:r>
              <a:rPr lang="en-US" altLang="en-US" sz="1200" i="0" baseline="0" dirty="0" smtClean="0">
                <a:latin typeface="Calibri" pitchFamily="34" charset="0"/>
                <a:ea typeface="Calibri" pitchFamily="34" charset="0"/>
                <a:cs typeface="Calibri" pitchFamily="34" charset="0"/>
              </a:rPr>
              <a:t> are no large changes to the Title I-D application and budget narrative process this year.  </a:t>
            </a:r>
          </a:p>
          <a:p>
            <a:pPr defTabSz="931774" eaLnBrk="1" hangingPunct="1">
              <a:spcBef>
                <a:spcPct val="0"/>
              </a:spcBef>
              <a:defRPr/>
            </a:pPr>
            <a:endParaRPr lang="en-US" altLang="en-US" sz="1200" i="0" baseline="0" dirty="0" smtClean="0">
              <a:latin typeface="Calibri" pitchFamily="34" charset="0"/>
              <a:ea typeface="Calibri" pitchFamily="34" charset="0"/>
              <a:cs typeface="Calibri" pitchFamily="34" charset="0"/>
            </a:endParaRPr>
          </a:p>
          <a:p>
            <a:pPr defTabSz="931774" eaLnBrk="1" hangingPunct="1">
              <a:spcBef>
                <a:spcPct val="0"/>
              </a:spcBef>
              <a:defRPr/>
            </a:pPr>
            <a:r>
              <a:rPr lang="en-US" altLang="en-US" sz="1200" i="0" baseline="0" dirty="0" smtClean="0">
                <a:latin typeface="Calibri" pitchFamily="34" charset="0"/>
                <a:ea typeface="Calibri" pitchFamily="34" charset="0"/>
                <a:cs typeface="Calibri" pitchFamily="34" charset="0"/>
              </a:rPr>
              <a:t>A few years ago, we did change the process to include a handful of questions that came from the Title I-D application process.  These questions are required by ESSA, and ask for descriptions of how the district will address a variety of requirements such as special education, coordinating with other federal programs, transition, etc.  These questions must be answered, even if there is no cost associated with them.</a:t>
            </a:r>
          </a:p>
          <a:p>
            <a:pPr defTabSz="931774" eaLnBrk="1" hangingPunct="1">
              <a:spcBef>
                <a:spcPct val="0"/>
              </a:spcBef>
              <a:defRPr/>
            </a:pPr>
            <a:endParaRPr lang="en-US" altLang="en-US" sz="1200" i="0" baseline="0" dirty="0" smtClean="0">
              <a:latin typeface="Calibri" pitchFamily="34" charset="0"/>
              <a:ea typeface="Calibri" pitchFamily="34" charset="0"/>
              <a:cs typeface="Calibri" pitchFamily="34" charset="0"/>
            </a:endParaRPr>
          </a:p>
          <a:p>
            <a:pPr defTabSz="931774" eaLnBrk="1" hangingPunct="1">
              <a:spcBef>
                <a:spcPct val="0"/>
              </a:spcBef>
              <a:defRPr/>
            </a:pPr>
            <a:r>
              <a:rPr lang="en-US" altLang="en-US" sz="1200" i="0" baseline="0" dirty="0" smtClean="0">
                <a:latin typeface="Calibri" pitchFamily="34" charset="0"/>
                <a:ea typeface="Calibri" pitchFamily="34" charset="0"/>
                <a:cs typeface="Calibri" pitchFamily="34" charset="0"/>
              </a:rPr>
              <a:t>Districts should provide budget line items for any costs associated with the program and describe how they will be used.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kern="1200" baseline="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dirty="0" smtClean="0"/>
          </a:p>
          <a:p>
            <a:pPr defTabSz="931774" eaLnBrk="1" hangingPunct="1">
              <a:spcBef>
                <a:spcPct val="0"/>
              </a:spcBef>
              <a:defRPr/>
            </a:pPr>
            <a:endParaRPr lang="en-US" altLang="en-US" sz="1000" i="1" dirty="0">
              <a:latin typeface="Calibri" pitchFamily="34" charset="0"/>
              <a:ea typeface="Calibri" pitchFamily="34" charset="0"/>
              <a:cs typeface="Calibri" pitchFamily="34" charset="0"/>
            </a:endParaRPr>
          </a:p>
        </p:txBody>
      </p:sp>
      <p:sp>
        <p:nvSpPr>
          <p:cNvPr id="73732" name="Slide Number Placeholder 3"/>
          <p:cNvSpPr txBox="1">
            <a:spLocks noGrp="1"/>
          </p:cNvSpPr>
          <p:nvPr/>
        </p:nvSpPr>
        <p:spPr bwMode="auto">
          <a:xfrm>
            <a:off x="3972561" y="8829675"/>
            <a:ext cx="303621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01" tIns="47350" rIns="94701" bIns="47350"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38F090B-F403-44D0-A85B-F2CE10BE0D21}" type="slidenum">
              <a:rPr lang="en-US" altLang="en-US"/>
              <a:pPr algn="r" eaLnBrk="1" hangingPunct="1">
                <a:spcBef>
                  <a:spcPct val="0"/>
                </a:spcBef>
              </a:pPr>
              <a:t>10</a:t>
            </a:fld>
            <a:endParaRPr lang="en-US" altLang="en-US"/>
          </a:p>
        </p:txBody>
      </p:sp>
    </p:spTree>
    <p:extLst>
      <p:ext uri="{BB962C8B-B14F-4D97-AF65-F5344CB8AC3E}">
        <p14:creationId xmlns:p14="http://schemas.microsoft.com/office/powerpoint/2010/main" val="35960046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8/2/2022</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8/2/2022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859161546"/>
      </p:ext>
    </p:extLst>
  </p:cSld>
  <p:clrMapOvr>
    <a:masterClrMapping/>
  </p:clrMapOvr>
  <p:timing>
    <p:tnLst>
      <p:par>
        <p:cTn id="1" dur="indefinite" restart="never" nodeType="tmRoot"/>
      </p:par>
    </p:tnLst>
  </p:timing>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8/2/2022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8/2/2022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8/2/2022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8/2/2022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8/2/2022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7356129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8/2/2022</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8/2/2022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8/2/2022</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8/2/2022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434936730"/>
      </p:ext>
    </p:extLst>
  </p:cSld>
  <p:clrMapOvr>
    <a:masterClrMapping/>
  </p:clrMapOvr>
  <p:timing>
    <p:tnLst>
      <p:par>
        <p:cTn id="1" dur="indefinite" restart="never" nodeType="tmRoot"/>
      </p:par>
    </p:tnLst>
  </p:timing>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8/2/2022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8/2/2022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8/2/2022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8/2/2022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8/2/2022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timing>
    <p:tnLst>
      <p:par>
        <p:cTn id="1" dur="indefinite" restart="never" nodeType="tmRoot"/>
      </p:par>
    </p:tnLst>
  </p:timing>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8/2/2022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8/2/2022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8/2/2022</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8/2/2022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481282686"/>
      </p:ext>
    </p:extLst>
  </p:cSld>
  <p:clrMapOvr>
    <a:masterClrMapping/>
  </p:clrMapOvr>
  <p:timing>
    <p:tnLst>
      <p:par>
        <p:cTn id="1" dur="indefinite" restart="never" nodeType="tmRoot"/>
      </p:par>
    </p:tnLst>
  </p:timing>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8/2/2022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8/2/2022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8/2/2022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8/2/2022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8/2/2022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8/2/2022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8/2/2022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8/2/2022</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8/2/2022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timing>
    <p:tnLst>
      <p:par>
        <p:cTn id="1" dur="indefinite" restart="never" nodeType="tmRoot"/>
      </p:par>
    </p:tnLst>
  </p:timing>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8/2/2022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8/2/2022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8/2/2022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8/2/2022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8/2/2022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8/2/2022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8/2/2022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8/2/2022</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8/2/2022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372431344"/>
      </p:ext>
    </p:extLst>
  </p:cSld>
  <p:clrMapOvr>
    <a:masterClrMapping/>
  </p:clrMapOvr>
  <p:timing>
    <p:tnLst>
      <p:par>
        <p:cTn id="1" dur="indefinite" restart="never" nodeType="tmRoot"/>
      </p:par>
    </p:tnLst>
  </p:timing>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8/2/2022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8/2/2022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8/2/2022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8/2/2022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8/2/2022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8/2/2022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8/2/2022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9A71A3-950D-4899-B79B-35F2758BD331}"/>
              </a:ext>
            </a:extLst>
          </p:cNvPr>
          <p:cNvGrpSpPr/>
          <p:nvPr userDrawn="1"/>
        </p:nvGrpSpPr>
        <p:grpSpPr>
          <a:xfrm>
            <a:off x="0" y="1207341"/>
            <a:ext cx="12192000" cy="4467863"/>
            <a:chOff x="0" y="1207336"/>
            <a:chExt cx="12192000" cy="4467863"/>
          </a:xfrm>
        </p:grpSpPr>
        <p:sp>
          <p:nvSpPr>
            <p:cNvPr id="33" name="Flowchart: Delay 24">
              <a:extLst>
                <a:ext uri="{FF2B5EF4-FFF2-40B4-BE49-F238E27FC236}">
                  <a16:creationId xmlns:a16="http://schemas.microsoft.com/office/drawing/2014/main" id="{928187B2-0394-40AE-9F9C-6682AC71596C}"/>
                </a:ext>
              </a:extLst>
            </p:cNvPr>
            <p:cNvSpPr/>
            <p:nvPr userDrawn="1"/>
          </p:nvSpPr>
          <p:spPr>
            <a:xfrm flipH="1">
              <a:off x="2613003" y="3441616"/>
              <a:ext cx="1849273" cy="2052000"/>
            </a:xfrm>
            <a:custGeom>
              <a:avLst/>
              <a:gdLst>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 name="connsiteX5" fmla="*/ 0 w 2066400"/>
                <a:gd name="connsiteY5" fmla="*/ 0 h 2422800"/>
                <a:gd name="connsiteX0" fmla="*/ 7185 w 2073585"/>
                <a:gd name="connsiteY0" fmla="*/ 0 h 2422800"/>
                <a:gd name="connsiteX1" fmla="*/ 1040385 w 2073585"/>
                <a:gd name="connsiteY1" fmla="*/ 0 h 2422800"/>
                <a:gd name="connsiteX2" fmla="*/ 2073585 w 2073585"/>
                <a:gd name="connsiteY2" fmla="*/ 1211400 h 2422800"/>
                <a:gd name="connsiteX3" fmla="*/ 1040385 w 2073585"/>
                <a:gd name="connsiteY3" fmla="*/ 2422800 h 2422800"/>
                <a:gd name="connsiteX4" fmla="*/ 7185 w 2073585"/>
                <a:gd name="connsiteY4" fmla="*/ 2422800 h 2422800"/>
                <a:gd name="connsiteX5" fmla="*/ 0 w 2073585"/>
                <a:gd name="connsiteY5" fmla="*/ 1045208 h 2422800"/>
                <a:gd name="connsiteX6" fmla="*/ 7185 w 2073585"/>
                <a:gd name="connsiteY6" fmla="*/ 0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6" fmla="*/ 91440 w 2073585"/>
                <a:gd name="connsiteY6" fmla="*/ 1136648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400" h="2422800">
                  <a:moveTo>
                    <a:pt x="0" y="0"/>
                  </a:moveTo>
                  <a:lnTo>
                    <a:pt x="1033200" y="0"/>
                  </a:lnTo>
                  <a:cubicBezTo>
                    <a:pt x="1603821" y="0"/>
                    <a:pt x="2066400" y="542362"/>
                    <a:pt x="2066400" y="1211400"/>
                  </a:cubicBezTo>
                  <a:cubicBezTo>
                    <a:pt x="2066400" y="1880438"/>
                    <a:pt x="1603821" y="2422800"/>
                    <a:pt x="1033200" y="2422800"/>
                  </a:cubicBezTo>
                  <a:lnTo>
                    <a:pt x="0" y="2422800"/>
                  </a:lnTo>
                </a:path>
              </a:pathLst>
            </a:custGeom>
            <a:noFill/>
            <a:ln w="355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5" name="Flowchart: Delay 24">
              <a:extLst>
                <a:ext uri="{FF2B5EF4-FFF2-40B4-BE49-F238E27FC236}">
                  <a16:creationId xmlns:a16="http://schemas.microsoft.com/office/drawing/2014/main" id="{355D9AC9-E7B7-459E-925B-0047C675B750}"/>
                </a:ext>
              </a:extLst>
            </p:cNvPr>
            <p:cNvSpPr/>
            <p:nvPr userDrawn="1"/>
          </p:nvSpPr>
          <p:spPr>
            <a:xfrm>
              <a:off x="9491472" y="1379494"/>
              <a:ext cx="1849273" cy="2052000"/>
            </a:xfrm>
            <a:custGeom>
              <a:avLst/>
              <a:gdLst>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 name="connsiteX5" fmla="*/ 0 w 2066400"/>
                <a:gd name="connsiteY5" fmla="*/ 0 h 2422800"/>
                <a:gd name="connsiteX0" fmla="*/ 7185 w 2073585"/>
                <a:gd name="connsiteY0" fmla="*/ 0 h 2422800"/>
                <a:gd name="connsiteX1" fmla="*/ 1040385 w 2073585"/>
                <a:gd name="connsiteY1" fmla="*/ 0 h 2422800"/>
                <a:gd name="connsiteX2" fmla="*/ 2073585 w 2073585"/>
                <a:gd name="connsiteY2" fmla="*/ 1211400 h 2422800"/>
                <a:gd name="connsiteX3" fmla="*/ 1040385 w 2073585"/>
                <a:gd name="connsiteY3" fmla="*/ 2422800 h 2422800"/>
                <a:gd name="connsiteX4" fmla="*/ 7185 w 2073585"/>
                <a:gd name="connsiteY4" fmla="*/ 2422800 h 2422800"/>
                <a:gd name="connsiteX5" fmla="*/ 0 w 2073585"/>
                <a:gd name="connsiteY5" fmla="*/ 1045208 h 2422800"/>
                <a:gd name="connsiteX6" fmla="*/ 7185 w 2073585"/>
                <a:gd name="connsiteY6" fmla="*/ 0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6" fmla="*/ 91440 w 2073585"/>
                <a:gd name="connsiteY6" fmla="*/ 1136648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400" h="2422800">
                  <a:moveTo>
                    <a:pt x="0" y="0"/>
                  </a:moveTo>
                  <a:lnTo>
                    <a:pt x="1033200" y="0"/>
                  </a:lnTo>
                  <a:cubicBezTo>
                    <a:pt x="1603821" y="0"/>
                    <a:pt x="2066400" y="542362"/>
                    <a:pt x="2066400" y="1211400"/>
                  </a:cubicBezTo>
                  <a:cubicBezTo>
                    <a:pt x="2066400" y="1880438"/>
                    <a:pt x="1603821" y="2422800"/>
                    <a:pt x="1033200" y="2422800"/>
                  </a:cubicBezTo>
                  <a:lnTo>
                    <a:pt x="0" y="2422800"/>
                  </a:lnTo>
                </a:path>
              </a:pathLst>
            </a:custGeom>
            <a:noFill/>
            <a:ln w="355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5" name="Rectangle 14">
              <a:extLst>
                <a:ext uri="{FF2B5EF4-FFF2-40B4-BE49-F238E27FC236}">
                  <a16:creationId xmlns:a16="http://schemas.microsoft.com/office/drawing/2014/main" id="{5302FB5C-BDE1-4891-8E91-CB3F868629BB}"/>
                </a:ext>
              </a:extLst>
            </p:cNvPr>
            <p:cNvSpPr/>
            <p:nvPr userDrawn="1"/>
          </p:nvSpPr>
          <p:spPr>
            <a:xfrm>
              <a:off x="4416552" y="1207336"/>
              <a:ext cx="5074920" cy="356616"/>
            </a:xfrm>
            <a:prstGeom prst="rect">
              <a:avLst/>
            </a:prstGeom>
            <a:gradFill flip="none" rotWithShape="1">
              <a:gsLst>
                <a:gs pos="0">
                  <a:srgbClr val="BAC82F"/>
                </a:gs>
                <a:gs pos="100000">
                  <a:srgbClr val="0C6D8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1" name="Rectangle 10">
              <a:extLst>
                <a:ext uri="{FF2B5EF4-FFF2-40B4-BE49-F238E27FC236}">
                  <a16:creationId xmlns:a16="http://schemas.microsoft.com/office/drawing/2014/main" id="{D09DE4F0-7E7E-4423-A407-CD6485ACBB4F}"/>
                </a:ext>
              </a:extLst>
            </p:cNvPr>
            <p:cNvSpPr/>
            <p:nvPr userDrawn="1"/>
          </p:nvSpPr>
          <p:spPr>
            <a:xfrm>
              <a:off x="0" y="1207336"/>
              <a:ext cx="4416552" cy="356616"/>
            </a:xfrm>
            <a:prstGeom prst="rect">
              <a:avLst/>
            </a:prstGeom>
            <a:gradFill flip="none" rotWithShape="1">
              <a:gsLst>
                <a:gs pos="0">
                  <a:srgbClr val="F2C020"/>
                </a:gs>
                <a:gs pos="100000">
                  <a:srgbClr val="BAC82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8" name="Rectangle 27">
              <a:extLst>
                <a:ext uri="{FF2B5EF4-FFF2-40B4-BE49-F238E27FC236}">
                  <a16:creationId xmlns:a16="http://schemas.microsoft.com/office/drawing/2014/main" id="{4ED74833-8EE3-4FA9-B6D2-03710E410482}"/>
                </a:ext>
              </a:extLst>
            </p:cNvPr>
            <p:cNvSpPr/>
            <p:nvPr userDrawn="1"/>
          </p:nvSpPr>
          <p:spPr>
            <a:xfrm>
              <a:off x="4416552" y="3269385"/>
              <a:ext cx="5074920" cy="356616"/>
            </a:xfrm>
            <a:prstGeom prst="rect">
              <a:avLst/>
            </a:prstGeom>
            <a:gradFill flip="none" rotWithShape="1">
              <a:gsLst>
                <a:gs pos="0">
                  <a:schemeClr val="tx2"/>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7" name="Rectangle 36">
              <a:extLst>
                <a:ext uri="{FF2B5EF4-FFF2-40B4-BE49-F238E27FC236}">
                  <a16:creationId xmlns:a16="http://schemas.microsoft.com/office/drawing/2014/main" id="{94005B59-B78D-469E-BAA4-E7B2A61E103D}"/>
                </a:ext>
              </a:extLst>
            </p:cNvPr>
            <p:cNvSpPr/>
            <p:nvPr userDrawn="1"/>
          </p:nvSpPr>
          <p:spPr>
            <a:xfrm>
              <a:off x="4414968" y="5318583"/>
              <a:ext cx="5074920" cy="356616"/>
            </a:xfrm>
            <a:prstGeom prst="rect">
              <a:avLst/>
            </a:prstGeom>
            <a:gradFill flip="none" rotWithShape="1">
              <a:gsLst>
                <a:gs pos="0">
                  <a:schemeClr val="tx2"/>
                </a:gs>
                <a:gs pos="52000">
                  <a:schemeClr val="accent3"/>
                </a:gs>
                <a:gs pos="100000">
                  <a:srgbClr val="F2C02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64" name="Rectangle 63">
              <a:extLst>
                <a:ext uri="{FF2B5EF4-FFF2-40B4-BE49-F238E27FC236}">
                  <a16:creationId xmlns:a16="http://schemas.microsoft.com/office/drawing/2014/main" id="{40BE4BEF-834D-4D0F-8E96-F1F8E6600C46}"/>
                </a:ext>
              </a:extLst>
            </p:cNvPr>
            <p:cNvSpPr/>
            <p:nvPr userDrawn="1"/>
          </p:nvSpPr>
          <p:spPr>
            <a:xfrm>
              <a:off x="9448800" y="5317275"/>
              <a:ext cx="2743200" cy="356616"/>
            </a:xfrm>
            <a:prstGeom prst="rect">
              <a:avLst/>
            </a:prstGeom>
            <a:gradFill flip="none" rotWithShape="1">
              <a:gsLst>
                <a:gs pos="0">
                  <a:schemeClr val="accent5"/>
                </a:gs>
                <a:gs pos="100000">
                  <a:srgbClr val="F2C02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grpSp>
      <p:sp>
        <p:nvSpPr>
          <p:cNvPr id="2" name="Title 1">
            <a:extLst>
              <a:ext uri="{FF2B5EF4-FFF2-40B4-BE49-F238E27FC236}">
                <a16:creationId xmlns:a16="http://schemas.microsoft.com/office/drawing/2014/main" id="{1A4D6C00-E83E-4187-903F-A0A515BA93F6}"/>
              </a:ext>
            </a:extLst>
          </p:cNvPr>
          <p:cNvSpPr>
            <a:spLocks noGrp="1"/>
          </p:cNvSpPr>
          <p:nvPr>
            <p:ph type="title" hasCustomPrompt="1"/>
          </p:nvPr>
        </p:nvSpPr>
        <p:spPr>
          <a:xfrm>
            <a:off x="462642" y="2079876"/>
            <a:ext cx="3052087" cy="1475598"/>
          </a:xfrm>
        </p:spPr>
        <p:txBody>
          <a:bodyPr lIns="0" tIns="0" rIns="0" bIns="0"/>
          <a:lstStyle>
            <a:lvl1pPr>
              <a:defRPr/>
            </a:lvl1pPr>
          </a:lstStyle>
          <a:p>
            <a:r>
              <a:rPr lang="en-US" noProof="0"/>
              <a:t>CLICK TO EDIT</a:t>
            </a:r>
            <a:br>
              <a:rPr lang="en-US" noProof="0"/>
            </a:br>
            <a:r>
              <a:rPr lang="en-US" noProof="0"/>
              <a:t>MASTER TITLE</a:t>
            </a:r>
            <a:br>
              <a:rPr lang="en-US" noProof="0"/>
            </a:br>
            <a:r>
              <a:rPr lang="en-US" noProof="0"/>
              <a:t>STYLE</a:t>
            </a:r>
          </a:p>
        </p:txBody>
      </p:sp>
      <p:sp>
        <p:nvSpPr>
          <p:cNvPr id="8" name="Text Placeholder 7">
            <a:extLst>
              <a:ext uri="{FF2B5EF4-FFF2-40B4-BE49-F238E27FC236}">
                <a16:creationId xmlns:a16="http://schemas.microsoft.com/office/drawing/2014/main" id="{00F0DE95-4ED7-482F-BB4E-C1238B352DAD}"/>
              </a:ext>
            </a:extLst>
          </p:cNvPr>
          <p:cNvSpPr>
            <a:spLocks noGrp="1"/>
          </p:cNvSpPr>
          <p:nvPr>
            <p:ph type="body" sz="quarter" idx="13" hasCustomPrompt="1"/>
          </p:nvPr>
        </p:nvSpPr>
        <p:spPr>
          <a:xfrm>
            <a:off x="461968" y="3587774"/>
            <a:ext cx="1726129" cy="291597"/>
          </a:xfrm>
        </p:spPr>
        <p:txBody>
          <a:bodyPr lIns="0" tIns="0" rIns="0" bIns="0">
            <a:normAutofit/>
          </a:bodyPr>
          <a:lstStyle>
            <a:lvl1pPr marL="0" indent="0">
              <a:buNone/>
              <a:defRPr sz="1500" b="1" i="1">
                <a:solidFill>
                  <a:schemeClr val="tx2"/>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20XX-20XX</a:t>
            </a:r>
          </a:p>
        </p:txBody>
      </p:sp>
      <p:sp>
        <p:nvSpPr>
          <p:cNvPr id="9" name="Text Placeholder 7">
            <a:extLst>
              <a:ext uri="{FF2B5EF4-FFF2-40B4-BE49-F238E27FC236}">
                <a16:creationId xmlns:a16="http://schemas.microsoft.com/office/drawing/2014/main" id="{1F135EA3-D982-467F-B90A-B791DFDDA877}"/>
              </a:ext>
            </a:extLst>
          </p:cNvPr>
          <p:cNvSpPr>
            <a:spLocks noGrp="1"/>
          </p:cNvSpPr>
          <p:nvPr>
            <p:ph type="body" sz="quarter" idx="14" hasCustomPrompt="1"/>
          </p:nvPr>
        </p:nvSpPr>
        <p:spPr>
          <a:xfrm>
            <a:off x="461968" y="3927199"/>
            <a:ext cx="1726129" cy="378571"/>
          </a:xfrm>
        </p:spPr>
        <p:txBody>
          <a:bodyPr lIns="0" tIns="0" rIns="0" bIns="0">
            <a:normAutofit/>
          </a:bodyPr>
          <a:lstStyle>
            <a:lvl1pPr marL="0" indent="0">
              <a:buNone/>
              <a:defRPr sz="150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3 Years Plan</a:t>
            </a:r>
          </a:p>
        </p:txBody>
      </p:sp>
      <p:sp>
        <p:nvSpPr>
          <p:cNvPr id="106" name="Picture Placeholder 104">
            <a:extLst>
              <a:ext uri="{FF2B5EF4-FFF2-40B4-BE49-F238E27FC236}">
                <a16:creationId xmlns:a16="http://schemas.microsoft.com/office/drawing/2014/main" id="{4580320F-7723-4672-AB19-22C87ECD53D3}"/>
              </a:ext>
            </a:extLst>
          </p:cNvPr>
          <p:cNvSpPr>
            <a:spLocks noGrp="1"/>
          </p:cNvSpPr>
          <p:nvPr>
            <p:ph type="pic" sz="quarter" idx="56"/>
          </p:nvPr>
        </p:nvSpPr>
        <p:spPr>
          <a:xfrm>
            <a:off x="461963" y="5725379"/>
            <a:ext cx="950912" cy="685800"/>
          </a:xfrm>
          <a:ln w="3556">
            <a:solidFill>
              <a:srgbClr val="454D55"/>
            </a:solidFill>
          </a:ln>
        </p:spPr>
        <p:txBody>
          <a:bodyPr anchor="ctr" anchorCtr="0">
            <a:noAutofit/>
          </a:bodyPr>
          <a:lstStyle>
            <a:lvl1pPr marL="0" indent="0" algn="ctr">
              <a:buNone/>
              <a:defRPr sz="900"/>
            </a:lvl1pPr>
          </a:lstStyle>
          <a:p>
            <a:r>
              <a:rPr lang="en-US" noProof="0" smtClean="0"/>
              <a:t>Click icon to add picture</a:t>
            </a:r>
            <a:endParaRPr lang="en-US" noProof="0"/>
          </a:p>
        </p:txBody>
      </p:sp>
      <p:sp>
        <p:nvSpPr>
          <p:cNvPr id="108" name="Text Placeholder 42">
            <a:extLst>
              <a:ext uri="{FF2B5EF4-FFF2-40B4-BE49-F238E27FC236}">
                <a16:creationId xmlns:a16="http://schemas.microsoft.com/office/drawing/2014/main" id="{F6CA33C8-1786-4D07-8C52-AE1469894B67}"/>
              </a:ext>
            </a:extLst>
          </p:cNvPr>
          <p:cNvSpPr>
            <a:spLocks noGrp="1"/>
          </p:cNvSpPr>
          <p:nvPr>
            <p:ph type="body" sz="quarter" idx="57" hasCustomPrompt="1"/>
          </p:nvPr>
        </p:nvSpPr>
        <p:spPr>
          <a:xfrm>
            <a:off x="2565129" y="863644"/>
            <a:ext cx="1044000" cy="1044000"/>
          </a:xfrm>
          <a:prstGeom prst="ellipse">
            <a:avLst/>
          </a:prstGeom>
          <a:solidFill>
            <a:srgbClr val="BAC82F"/>
          </a:solidFill>
          <a:ln w="72390">
            <a:solidFill>
              <a:schemeClr val="bg1"/>
            </a:solidFill>
          </a:ln>
        </p:spPr>
        <p:txBody>
          <a:bodyPr lIns="0" tIns="0" rIns="0" bIns="0" anchor="ctr" anchorCtr="0">
            <a:normAutofit/>
          </a:bodyPr>
          <a:lstStyle>
            <a:lvl1pPr marL="0" indent="0" algn="ctr">
              <a:buNone/>
              <a:defRPr lang="ru-RU" sz="1650" kern="1200" dirty="0">
                <a:solidFill>
                  <a:srgbClr val="454D55"/>
                </a:solidFill>
                <a:latin typeface="+mj-lt"/>
                <a:ea typeface="+mn-ea"/>
                <a:cs typeface="+mn-cs"/>
              </a:defRPr>
            </a:lvl1pPr>
          </a:lstStyle>
          <a:p>
            <a:pPr lvl="0"/>
            <a:r>
              <a:rPr lang="en-US" noProof="0"/>
              <a:t>20XX</a:t>
            </a:r>
          </a:p>
        </p:txBody>
      </p:sp>
      <p:sp>
        <p:nvSpPr>
          <p:cNvPr id="44" name="Text Placeholder 42">
            <a:extLst>
              <a:ext uri="{FF2B5EF4-FFF2-40B4-BE49-F238E27FC236}">
                <a16:creationId xmlns:a16="http://schemas.microsoft.com/office/drawing/2014/main" id="{62E3BBD0-72BD-45D7-BE15-8B93AFB86258}"/>
              </a:ext>
            </a:extLst>
          </p:cNvPr>
          <p:cNvSpPr>
            <a:spLocks noGrp="1"/>
          </p:cNvSpPr>
          <p:nvPr>
            <p:ph type="body" sz="quarter" idx="15" hasCustomPrompt="1"/>
          </p:nvPr>
        </p:nvSpPr>
        <p:spPr>
          <a:xfrm>
            <a:off x="4414968" y="843980"/>
            <a:ext cx="1044000" cy="1044000"/>
          </a:xfrm>
          <a:prstGeom prst="ellipse">
            <a:avLst/>
          </a:prstGeom>
          <a:solidFill>
            <a:schemeClr val="bg1"/>
          </a:solidFill>
          <a:ln w="72390">
            <a:solidFill>
              <a:srgbClr val="BAC82F"/>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Q1</a:t>
            </a:r>
          </a:p>
        </p:txBody>
      </p:sp>
      <p:sp>
        <p:nvSpPr>
          <p:cNvPr id="80" name="Text Placeholder 7">
            <a:extLst>
              <a:ext uri="{FF2B5EF4-FFF2-40B4-BE49-F238E27FC236}">
                <a16:creationId xmlns:a16="http://schemas.microsoft.com/office/drawing/2014/main" id="{C695E72E-773D-407A-AFA4-EF90ADF9D131}"/>
              </a:ext>
            </a:extLst>
          </p:cNvPr>
          <p:cNvSpPr>
            <a:spLocks noGrp="1"/>
          </p:cNvSpPr>
          <p:nvPr>
            <p:ph type="body" sz="quarter" idx="32" hasCustomPrompt="1"/>
          </p:nvPr>
        </p:nvSpPr>
        <p:spPr>
          <a:xfrm>
            <a:off x="4078440" y="436306"/>
            <a:ext cx="1726129" cy="204276"/>
          </a:xfrm>
        </p:spPr>
        <p:txBody>
          <a:bodyPr lIns="0" tIns="0" rIns="0" bIns="0">
            <a:normAutofit/>
          </a:bodyPr>
          <a:lstStyle>
            <a:lvl1pPr marL="0" indent="0" algn="ctr">
              <a:buNone/>
              <a:defRPr sz="1125" b="0" i="0">
                <a:solidFill>
                  <a:srgbClr val="BAC82F"/>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1" name="Text Placeholder 7">
            <a:extLst>
              <a:ext uri="{FF2B5EF4-FFF2-40B4-BE49-F238E27FC236}">
                <a16:creationId xmlns:a16="http://schemas.microsoft.com/office/drawing/2014/main" id="{7463FB1C-AFEB-4EAE-B84D-A1613AF5BA7C}"/>
              </a:ext>
            </a:extLst>
          </p:cNvPr>
          <p:cNvSpPr>
            <a:spLocks noGrp="1"/>
          </p:cNvSpPr>
          <p:nvPr>
            <p:ph type="body" sz="quarter" idx="33" hasCustomPrompt="1"/>
          </p:nvPr>
        </p:nvSpPr>
        <p:spPr>
          <a:xfrm>
            <a:off x="4078438" y="618762"/>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0" name="Text Placeholder 42">
            <a:extLst>
              <a:ext uri="{FF2B5EF4-FFF2-40B4-BE49-F238E27FC236}">
                <a16:creationId xmlns:a16="http://schemas.microsoft.com/office/drawing/2014/main" id="{12DFAD2F-3ED1-46BF-B662-2E96A42C48E7}"/>
              </a:ext>
            </a:extLst>
          </p:cNvPr>
          <p:cNvSpPr>
            <a:spLocks noGrp="1"/>
          </p:cNvSpPr>
          <p:nvPr>
            <p:ph type="body" sz="quarter" idx="17" hasCustomPrompt="1"/>
          </p:nvPr>
        </p:nvSpPr>
        <p:spPr>
          <a:xfrm>
            <a:off x="5759136" y="863644"/>
            <a:ext cx="1044000" cy="1044000"/>
          </a:xfrm>
          <a:prstGeom prst="ellipse">
            <a:avLst/>
          </a:prstGeom>
          <a:solidFill>
            <a:schemeClr val="bg1"/>
          </a:solidFill>
          <a:ln w="72390">
            <a:solidFill>
              <a:schemeClr val="accent2">
                <a:alpha val="60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Q2</a:t>
            </a:r>
          </a:p>
        </p:txBody>
      </p:sp>
      <p:sp>
        <p:nvSpPr>
          <p:cNvPr id="82" name="Text Placeholder 7">
            <a:extLst>
              <a:ext uri="{FF2B5EF4-FFF2-40B4-BE49-F238E27FC236}">
                <a16:creationId xmlns:a16="http://schemas.microsoft.com/office/drawing/2014/main" id="{622FB247-DB8F-4B67-B9EA-5741E1DDBEEE}"/>
              </a:ext>
            </a:extLst>
          </p:cNvPr>
          <p:cNvSpPr>
            <a:spLocks noGrp="1"/>
          </p:cNvSpPr>
          <p:nvPr>
            <p:ph type="body" sz="quarter" idx="34" hasCustomPrompt="1"/>
          </p:nvPr>
        </p:nvSpPr>
        <p:spPr>
          <a:xfrm>
            <a:off x="5422685" y="2025874"/>
            <a:ext cx="1726129" cy="204276"/>
          </a:xfrm>
        </p:spPr>
        <p:txBody>
          <a:bodyPr lIns="0" tIns="0" rIns="0" bIns="0">
            <a:normAutofit/>
          </a:bodyPr>
          <a:lstStyle>
            <a:lvl1pPr marL="0" indent="0" algn="ctr">
              <a:buNone/>
              <a:defRPr sz="1125" b="0" i="0">
                <a:solidFill>
                  <a:srgbClr val="81BF3B"/>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3" name="Text Placeholder 7">
            <a:extLst>
              <a:ext uri="{FF2B5EF4-FFF2-40B4-BE49-F238E27FC236}">
                <a16:creationId xmlns:a16="http://schemas.microsoft.com/office/drawing/2014/main" id="{CE2C8800-C93B-4E93-9AE2-9CBFC1E6D764}"/>
              </a:ext>
            </a:extLst>
          </p:cNvPr>
          <p:cNvSpPr>
            <a:spLocks noGrp="1"/>
          </p:cNvSpPr>
          <p:nvPr>
            <p:ph type="body" sz="quarter" idx="35" hasCustomPrompt="1"/>
          </p:nvPr>
        </p:nvSpPr>
        <p:spPr>
          <a:xfrm>
            <a:off x="5422684" y="220833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49" name="Text Placeholder 42">
            <a:extLst>
              <a:ext uri="{FF2B5EF4-FFF2-40B4-BE49-F238E27FC236}">
                <a16:creationId xmlns:a16="http://schemas.microsoft.com/office/drawing/2014/main" id="{CC1B1148-CFC2-4FF7-8B7C-9502EB650064}"/>
              </a:ext>
            </a:extLst>
          </p:cNvPr>
          <p:cNvSpPr>
            <a:spLocks noGrp="1"/>
          </p:cNvSpPr>
          <p:nvPr>
            <p:ph type="body" sz="quarter" idx="18" hasCustomPrompt="1"/>
          </p:nvPr>
        </p:nvSpPr>
        <p:spPr>
          <a:xfrm>
            <a:off x="7103304" y="863644"/>
            <a:ext cx="1044000" cy="1044000"/>
          </a:xfrm>
          <a:prstGeom prst="ellipse">
            <a:avLst/>
          </a:prstGeom>
          <a:solidFill>
            <a:schemeClr val="bg1"/>
          </a:solidFill>
          <a:ln w="72390">
            <a:solidFill>
              <a:schemeClr val="accent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Q3</a:t>
            </a:r>
          </a:p>
        </p:txBody>
      </p:sp>
      <p:sp>
        <p:nvSpPr>
          <p:cNvPr id="84" name="Text Placeholder 7">
            <a:extLst>
              <a:ext uri="{FF2B5EF4-FFF2-40B4-BE49-F238E27FC236}">
                <a16:creationId xmlns:a16="http://schemas.microsoft.com/office/drawing/2014/main" id="{60559160-7568-4A5B-88B4-DBB3C42D5D10}"/>
              </a:ext>
            </a:extLst>
          </p:cNvPr>
          <p:cNvSpPr>
            <a:spLocks noGrp="1"/>
          </p:cNvSpPr>
          <p:nvPr>
            <p:ph type="body" sz="quarter" idx="36" hasCustomPrompt="1"/>
          </p:nvPr>
        </p:nvSpPr>
        <p:spPr>
          <a:xfrm>
            <a:off x="6755395" y="437795"/>
            <a:ext cx="1726129" cy="204276"/>
          </a:xfrm>
        </p:spPr>
        <p:txBody>
          <a:bodyPr lIns="0" tIns="0" rIns="0" bIns="0">
            <a:normAutofit/>
          </a:bodyPr>
          <a:lstStyle>
            <a:lvl1pPr marL="0" indent="0" algn="ctr">
              <a:buNone/>
              <a:defRPr sz="1125" b="0" i="0">
                <a:solidFill>
                  <a:srgbClr val="2CA05B"/>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5" name="Text Placeholder 7">
            <a:extLst>
              <a:ext uri="{FF2B5EF4-FFF2-40B4-BE49-F238E27FC236}">
                <a16:creationId xmlns:a16="http://schemas.microsoft.com/office/drawing/2014/main" id="{AED30C6D-348A-4701-A27D-F10DFC175AC0}"/>
              </a:ext>
            </a:extLst>
          </p:cNvPr>
          <p:cNvSpPr>
            <a:spLocks noGrp="1"/>
          </p:cNvSpPr>
          <p:nvPr>
            <p:ph type="body" sz="quarter" idx="37" hasCustomPrompt="1"/>
          </p:nvPr>
        </p:nvSpPr>
        <p:spPr>
          <a:xfrm>
            <a:off x="6755394" y="618762"/>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46" name="Text Placeholder 42">
            <a:extLst>
              <a:ext uri="{FF2B5EF4-FFF2-40B4-BE49-F238E27FC236}">
                <a16:creationId xmlns:a16="http://schemas.microsoft.com/office/drawing/2014/main" id="{DC934A70-FE40-4A89-9799-1A672346662A}"/>
              </a:ext>
            </a:extLst>
          </p:cNvPr>
          <p:cNvSpPr>
            <a:spLocks noGrp="1"/>
          </p:cNvSpPr>
          <p:nvPr>
            <p:ph type="body" sz="quarter" idx="16" hasCustomPrompt="1"/>
          </p:nvPr>
        </p:nvSpPr>
        <p:spPr>
          <a:xfrm>
            <a:off x="8447472" y="863644"/>
            <a:ext cx="1044000" cy="1044000"/>
          </a:xfrm>
          <a:prstGeom prst="ellipse">
            <a:avLst/>
          </a:prstGeom>
          <a:solidFill>
            <a:schemeClr val="bg1"/>
          </a:solidFill>
          <a:ln w="72390">
            <a:solidFill>
              <a:schemeClr val="accent2">
                <a:lumMod val="75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Q4</a:t>
            </a:r>
          </a:p>
        </p:txBody>
      </p:sp>
      <p:sp>
        <p:nvSpPr>
          <p:cNvPr id="86" name="Text Placeholder 7">
            <a:extLst>
              <a:ext uri="{FF2B5EF4-FFF2-40B4-BE49-F238E27FC236}">
                <a16:creationId xmlns:a16="http://schemas.microsoft.com/office/drawing/2014/main" id="{AB11D018-DEEE-4BCE-B5F0-2B33DD39A6B9}"/>
              </a:ext>
            </a:extLst>
          </p:cNvPr>
          <p:cNvSpPr>
            <a:spLocks noGrp="1"/>
          </p:cNvSpPr>
          <p:nvPr>
            <p:ph type="body" sz="quarter" idx="38" hasCustomPrompt="1"/>
          </p:nvPr>
        </p:nvSpPr>
        <p:spPr>
          <a:xfrm>
            <a:off x="8106877" y="2025874"/>
            <a:ext cx="1726129" cy="204276"/>
          </a:xfrm>
        </p:spPr>
        <p:txBody>
          <a:bodyPr lIns="0" tIns="0" rIns="0" bIns="0">
            <a:normAutofit/>
          </a:bodyPr>
          <a:lstStyle>
            <a:lvl1pPr marL="0" indent="0" algn="ctr">
              <a:buNone/>
              <a:defRPr sz="1125" b="0" i="0">
                <a:solidFill>
                  <a:srgbClr val="1B866F"/>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7" name="Text Placeholder 7">
            <a:extLst>
              <a:ext uri="{FF2B5EF4-FFF2-40B4-BE49-F238E27FC236}">
                <a16:creationId xmlns:a16="http://schemas.microsoft.com/office/drawing/2014/main" id="{085539ED-B933-484F-8ECB-700829A52CAB}"/>
              </a:ext>
            </a:extLst>
          </p:cNvPr>
          <p:cNvSpPr>
            <a:spLocks noGrp="1"/>
          </p:cNvSpPr>
          <p:nvPr>
            <p:ph type="body" sz="quarter" idx="39" hasCustomPrompt="1"/>
          </p:nvPr>
        </p:nvSpPr>
        <p:spPr>
          <a:xfrm>
            <a:off x="8106876" y="220833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73" name="Text Placeholder 42">
            <a:extLst>
              <a:ext uri="{FF2B5EF4-FFF2-40B4-BE49-F238E27FC236}">
                <a16:creationId xmlns:a16="http://schemas.microsoft.com/office/drawing/2014/main" id="{F3728A77-BAED-49CA-87A0-DFCB220B3A28}"/>
              </a:ext>
            </a:extLst>
          </p:cNvPr>
          <p:cNvSpPr>
            <a:spLocks noGrp="1"/>
          </p:cNvSpPr>
          <p:nvPr>
            <p:ph type="body" sz="quarter" idx="28" hasCustomPrompt="1"/>
          </p:nvPr>
        </p:nvSpPr>
        <p:spPr>
          <a:xfrm>
            <a:off x="10705088" y="1917406"/>
            <a:ext cx="1044000" cy="1044000"/>
          </a:xfrm>
          <a:prstGeom prst="ellipse">
            <a:avLst/>
          </a:prstGeom>
          <a:solidFill>
            <a:schemeClr val="tx1"/>
          </a:solidFill>
          <a:ln w="72390">
            <a:solidFill>
              <a:schemeClr val="bg1"/>
            </a:solidFill>
          </a:ln>
        </p:spPr>
        <p:txBody>
          <a:bodyPr lIns="0" tIns="0" rIns="0" bIns="0" anchor="ctr" anchorCtr="0">
            <a:normAutofit/>
          </a:bodyPr>
          <a:lstStyle>
            <a:lvl1pPr marL="0" indent="0" algn="ctr">
              <a:buNone/>
              <a:defRPr lang="ru-RU" sz="1650" kern="1200" dirty="0">
                <a:solidFill>
                  <a:schemeClr val="bg1"/>
                </a:solidFill>
                <a:latin typeface="+mj-lt"/>
                <a:ea typeface="+mn-ea"/>
                <a:cs typeface="+mn-cs"/>
              </a:defRPr>
            </a:lvl1pPr>
          </a:lstStyle>
          <a:p>
            <a:pPr lvl="0"/>
            <a:r>
              <a:rPr lang="en-US" noProof="0"/>
              <a:t>20XX</a:t>
            </a:r>
          </a:p>
        </p:txBody>
      </p:sp>
      <p:sp>
        <p:nvSpPr>
          <p:cNvPr id="57" name="Text Placeholder 42">
            <a:extLst>
              <a:ext uri="{FF2B5EF4-FFF2-40B4-BE49-F238E27FC236}">
                <a16:creationId xmlns:a16="http://schemas.microsoft.com/office/drawing/2014/main" id="{D7526F27-FC58-40E7-A76A-47A27D23255B}"/>
              </a:ext>
            </a:extLst>
          </p:cNvPr>
          <p:cNvSpPr>
            <a:spLocks noGrp="1"/>
          </p:cNvSpPr>
          <p:nvPr>
            <p:ph type="body" sz="quarter" idx="20" hasCustomPrompt="1"/>
          </p:nvPr>
        </p:nvSpPr>
        <p:spPr>
          <a:xfrm>
            <a:off x="8447472" y="2914158"/>
            <a:ext cx="1044000" cy="1044000"/>
          </a:xfrm>
          <a:prstGeom prst="ellipse">
            <a:avLst/>
          </a:prstGeom>
          <a:solidFill>
            <a:schemeClr val="bg1"/>
          </a:solidFill>
          <a:ln w="72390">
            <a:solidFill>
              <a:schemeClr val="bg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Q1</a:t>
            </a:r>
          </a:p>
        </p:txBody>
      </p:sp>
      <p:sp>
        <p:nvSpPr>
          <p:cNvPr id="94" name="Text Placeholder 7">
            <a:extLst>
              <a:ext uri="{FF2B5EF4-FFF2-40B4-BE49-F238E27FC236}">
                <a16:creationId xmlns:a16="http://schemas.microsoft.com/office/drawing/2014/main" id="{0D030018-A573-45D1-B6EF-210F3CF92D5F}"/>
              </a:ext>
            </a:extLst>
          </p:cNvPr>
          <p:cNvSpPr>
            <a:spLocks noGrp="1"/>
          </p:cNvSpPr>
          <p:nvPr>
            <p:ph type="body" sz="quarter" idx="46" hasCustomPrompt="1"/>
          </p:nvPr>
        </p:nvSpPr>
        <p:spPr>
          <a:xfrm>
            <a:off x="8105174" y="4073394"/>
            <a:ext cx="1726129" cy="204276"/>
          </a:xfrm>
        </p:spPr>
        <p:txBody>
          <a:bodyPr lIns="0" tIns="0" rIns="0" bIns="0">
            <a:normAutofit/>
          </a:bodyPr>
          <a:lstStyle>
            <a:lvl1pPr marL="0" indent="0" algn="ctr">
              <a:buNone/>
              <a:defRPr sz="1125" b="0" i="0">
                <a:solidFill>
                  <a:srgbClr val="0C6D82"/>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5" name="Text Placeholder 7">
            <a:extLst>
              <a:ext uri="{FF2B5EF4-FFF2-40B4-BE49-F238E27FC236}">
                <a16:creationId xmlns:a16="http://schemas.microsoft.com/office/drawing/2014/main" id="{91FC8372-90CA-42B7-A237-0BC81F2687CB}"/>
              </a:ext>
            </a:extLst>
          </p:cNvPr>
          <p:cNvSpPr>
            <a:spLocks noGrp="1"/>
          </p:cNvSpPr>
          <p:nvPr>
            <p:ph type="body" sz="quarter" idx="47" hasCustomPrompt="1"/>
          </p:nvPr>
        </p:nvSpPr>
        <p:spPr>
          <a:xfrm>
            <a:off x="8105173" y="425585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8" name="Text Placeholder 42">
            <a:extLst>
              <a:ext uri="{FF2B5EF4-FFF2-40B4-BE49-F238E27FC236}">
                <a16:creationId xmlns:a16="http://schemas.microsoft.com/office/drawing/2014/main" id="{242D0BB2-4F17-4A8D-87A7-FADA2CAEC6F5}"/>
              </a:ext>
            </a:extLst>
          </p:cNvPr>
          <p:cNvSpPr>
            <a:spLocks noGrp="1"/>
          </p:cNvSpPr>
          <p:nvPr>
            <p:ph type="body" sz="quarter" idx="21" hasCustomPrompt="1"/>
          </p:nvPr>
        </p:nvSpPr>
        <p:spPr>
          <a:xfrm>
            <a:off x="7103304" y="2914158"/>
            <a:ext cx="1044000" cy="1044000"/>
          </a:xfrm>
          <a:prstGeom prst="ellipse">
            <a:avLst/>
          </a:prstGeom>
          <a:solidFill>
            <a:schemeClr val="bg1"/>
          </a:solidFill>
          <a:ln w="72390">
            <a:solidFill>
              <a:schemeClr val="bg2">
                <a:lumMod val="75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Q2</a:t>
            </a:r>
          </a:p>
        </p:txBody>
      </p:sp>
      <p:sp>
        <p:nvSpPr>
          <p:cNvPr id="90" name="Text Placeholder 7">
            <a:extLst>
              <a:ext uri="{FF2B5EF4-FFF2-40B4-BE49-F238E27FC236}">
                <a16:creationId xmlns:a16="http://schemas.microsoft.com/office/drawing/2014/main" id="{7F7CC596-D7AD-4DCE-B864-BB1A6A7C8B15}"/>
              </a:ext>
            </a:extLst>
          </p:cNvPr>
          <p:cNvSpPr>
            <a:spLocks noGrp="1"/>
          </p:cNvSpPr>
          <p:nvPr>
            <p:ph type="body" sz="quarter" idx="42" hasCustomPrompt="1"/>
          </p:nvPr>
        </p:nvSpPr>
        <p:spPr>
          <a:xfrm>
            <a:off x="6755394" y="2505648"/>
            <a:ext cx="1726129" cy="204276"/>
          </a:xfrm>
        </p:spPr>
        <p:txBody>
          <a:bodyPr lIns="0" tIns="0" rIns="0" bIns="0">
            <a:normAutofit/>
          </a:bodyPr>
          <a:lstStyle>
            <a:lvl1pPr marL="0" indent="0" algn="ctr">
              <a:buNone/>
              <a:defRPr sz="1125" b="0" i="0">
                <a:solidFill>
                  <a:srgbClr val="403474"/>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1" name="Text Placeholder 7">
            <a:extLst>
              <a:ext uri="{FF2B5EF4-FFF2-40B4-BE49-F238E27FC236}">
                <a16:creationId xmlns:a16="http://schemas.microsoft.com/office/drawing/2014/main" id="{28E66912-ACE9-4007-9A2B-050DC9408A24}"/>
              </a:ext>
            </a:extLst>
          </p:cNvPr>
          <p:cNvSpPr>
            <a:spLocks noGrp="1"/>
          </p:cNvSpPr>
          <p:nvPr>
            <p:ph type="body" sz="quarter" idx="43" hasCustomPrompt="1"/>
          </p:nvPr>
        </p:nvSpPr>
        <p:spPr>
          <a:xfrm>
            <a:off x="6755393" y="2688104"/>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9" name="Text Placeholder 42">
            <a:extLst>
              <a:ext uri="{FF2B5EF4-FFF2-40B4-BE49-F238E27FC236}">
                <a16:creationId xmlns:a16="http://schemas.microsoft.com/office/drawing/2014/main" id="{CC1EC2BE-5D73-4D49-B2F2-4DA2785D6EAD}"/>
              </a:ext>
            </a:extLst>
          </p:cNvPr>
          <p:cNvSpPr>
            <a:spLocks noGrp="1"/>
          </p:cNvSpPr>
          <p:nvPr>
            <p:ph type="body" sz="quarter" idx="22" hasCustomPrompt="1"/>
          </p:nvPr>
        </p:nvSpPr>
        <p:spPr>
          <a:xfrm>
            <a:off x="5759136" y="2914158"/>
            <a:ext cx="1044000" cy="1044000"/>
          </a:xfrm>
          <a:prstGeom prst="ellipse">
            <a:avLst/>
          </a:prstGeom>
          <a:solidFill>
            <a:schemeClr val="bg1"/>
          </a:solidFill>
          <a:ln w="72390">
            <a:solidFill>
              <a:schemeClr val="accent1">
                <a:lumMod val="75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Q3</a:t>
            </a:r>
          </a:p>
        </p:txBody>
      </p:sp>
      <p:sp>
        <p:nvSpPr>
          <p:cNvPr id="92" name="Text Placeholder 7">
            <a:extLst>
              <a:ext uri="{FF2B5EF4-FFF2-40B4-BE49-F238E27FC236}">
                <a16:creationId xmlns:a16="http://schemas.microsoft.com/office/drawing/2014/main" id="{441FE3C4-7737-4EB6-9280-FAD8852FB4B8}"/>
              </a:ext>
            </a:extLst>
          </p:cNvPr>
          <p:cNvSpPr>
            <a:spLocks noGrp="1"/>
          </p:cNvSpPr>
          <p:nvPr>
            <p:ph type="body" sz="quarter" idx="44" hasCustomPrompt="1"/>
          </p:nvPr>
        </p:nvSpPr>
        <p:spPr>
          <a:xfrm>
            <a:off x="5420982" y="4073394"/>
            <a:ext cx="1726129" cy="204276"/>
          </a:xfrm>
        </p:spPr>
        <p:txBody>
          <a:bodyPr lIns="0" tIns="0" rIns="0" bIns="0">
            <a:normAutofit/>
          </a:bodyPr>
          <a:lstStyle>
            <a:lvl1pPr marL="0" indent="0" algn="ctr">
              <a:buNone/>
              <a:defRPr sz="1125" b="0" i="0">
                <a:solidFill>
                  <a:srgbClr val="571B6D"/>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3" name="Text Placeholder 7">
            <a:extLst>
              <a:ext uri="{FF2B5EF4-FFF2-40B4-BE49-F238E27FC236}">
                <a16:creationId xmlns:a16="http://schemas.microsoft.com/office/drawing/2014/main" id="{70EF49EC-F8D8-463F-B786-F2C04C33AEE7}"/>
              </a:ext>
            </a:extLst>
          </p:cNvPr>
          <p:cNvSpPr>
            <a:spLocks noGrp="1"/>
          </p:cNvSpPr>
          <p:nvPr>
            <p:ph type="body" sz="quarter" idx="45" hasCustomPrompt="1"/>
          </p:nvPr>
        </p:nvSpPr>
        <p:spPr>
          <a:xfrm>
            <a:off x="5420981" y="425585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6" name="Text Placeholder 42">
            <a:extLst>
              <a:ext uri="{FF2B5EF4-FFF2-40B4-BE49-F238E27FC236}">
                <a16:creationId xmlns:a16="http://schemas.microsoft.com/office/drawing/2014/main" id="{997AC0B1-99FC-455E-A896-3C370BB38C53}"/>
              </a:ext>
            </a:extLst>
          </p:cNvPr>
          <p:cNvSpPr>
            <a:spLocks noGrp="1"/>
          </p:cNvSpPr>
          <p:nvPr>
            <p:ph type="body" sz="quarter" idx="19" hasCustomPrompt="1"/>
          </p:nvPr>
        </p:nvSpPr>
        <p:spPr>
          <a:xfrm>
            <a:off x="4414968" y="2914158"/>
            <a:ext cx="1044000" cy="1044000"/>
          </a:xfrm>
          <a:prstGeom prst="ellipse">
            <a:avLst/>
          </a:prstGeom>
          <a:solidFill>
            <a:schemeClr val="bg1"/>
          </a:solidFill>
          <a:ln w="72390">
            <a:solidFill>
              <a:schemeClr val="tx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Q4</a:t>
            </a:r>
          </a:p>
        </p:txBody>
      </p:sp>
      <p:sp>
        <p:nvSpPr>
          <p:cNvPr id="88" name="Text Placeholder 7">
            <a:extLst>
              <a:ext uri="{FF2B5EF4-FFF2-40B4-BE49-F238E27FC236}">
                <a16:creationId xmlns:a16="http://schemas.microsoft.com/office/drawing/2014/main" id="{D66EAED5-741C-44D6-840F-C90C1AF74A23}"/>
              </a:ext>
            </a:extLst>
          </p:cNvPr>
          <p:cNvSpPr>
            <a:spLocks noGrp="1"/>
          </p:cNvSpPr>
          <p:nvPr>
            <p:ph type="body" sz="quarter" idx="40" hasCustomPrompt="1"/>
          </p:nvPr>
        </p:nvSpPr>
        <p:spPr>
          <a:xfrm>
            <a:off x="4071202" y="2505648"/>
            <a:ext cx="1726129" cy="204276"/>
          </a:xfrm>
        </p:spPr>
        <p:txBody>
          <a:bodyPr lIns="0" tIns="0" rIns="0" bIns="0">
            <a:normAutofit/>
          </a:bodyPr>
          <a:lstStyle>
            <a:lvl1pPr marL="0" indent="0" algn="ctr">
              <a:buNone/>
              <a:defRPr sz="1125" b="0" i="0">
                <a:solidFill>
                  <a:srgbClr val="6F0066"/>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9" name="Text Placeholder 7">
            <a:extLst>
              <a:ext uri="{FF2B5EF4-FFF2-40B4-BE49-F238E27FC236}">
                <a16:creationId xmlns:a16="http://schemas.microsoft.com/office/drawing/2014/main" id="{7887B0FE-2AB8-455F-8EC7-C8F31FEA27CC}"/>
              </a:ext>
            </a:extLst>
          </p:cNvPr>
          <p:cNvSpPr>
            <a:spLocks noGrp="1"/>
          </p:cNvSpPr>
          <p:nvPr>
            <p:ph type="body" sz="quarter" idx="41" hasCustomPrompt="1"/>
          </p:nvPr>
        </p:nvSpPr>
        <p:spPr>
          <a:xfrm>
            <a:off x="4071201" y="2688104"/>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75" name="Text Placeholder 42">
            <a:extLst>
              <a:ext uri="{FF2B5EF4-FFF2-40B4-BE49-F238E27FC236}">
                <a16:creationId xmlns:a16="http://schemas.microsoft.com/office/drawing/2014/main" id="{6F1AC56E-6618-4728-A6EA-8B021EB6BCFB}"/>
              </a:ext>
            </a:extLst>
          </p:cNvPr>
          <p:cNvSpPr>
            <a:spLocks noGrp="1"/>
          </p:cNvSpPr>
          <p:nvPr>
            <p:ph type="body" sz="quarter" idx="29" hasCustomPrompt="1"/>
          </p:nvPr>
        </p:nvSpPr>
        <p:spPr>
          <a:xfrm>
            <a:off x="2188092" y="3979528"/>
            <a:ext cx="1044000" cy="1044000"/>
          </a:xfrm>
          <a:prstGeom prst="ellipse">
            <a:avLst/>
          </a:prstGeom>
          <a:solidFill>
            <a:schemeClr val="tx2"/>
          </a:solidFill>
          <a:ln w="72390">
            <a:solidFill>
              <a:schemeClr val="bg1"/>
            </a:solidFill>
          </a:ln>
        </p:spPr>
        <p:txBody>
          <a:bodyPr lIns="0" tIns="0" rIns="0" bIns="0" anchor="ctr" anchorCtr="0">
            <a:normAutofit/>
          </a:bodyPr>
          <a:lstStyle>
            <a:lvl1pPr marL="0" indent="0" algn="ctr">
              <a:buNone/>
              <a:defRPr lang="ru-RU" sz="1650" kern="1200" dirty="0">
                <a:solidFill>
                  <a:schemeClr val="bg1"/>
                </a:solidFill>
                <a:latin typeface="+mj-lt"/>
                <a:ea typeface="+mn-ea"/>
                <a:cs typeface="+mn-cs"/>
              </a:defRPr>
            </a:lvl1pPr>
          </a:lstStyle>
          <a:p>
            <a:pPr lvl="0"/>
            <a:r>
              <a:rPr lang="en-US" noProof="0"/>
              <a:t>20XX</a:t>
            </a:r>
          </a:p>
        </p:txBody>
      </p:sp>
      <p:sp>
        <p:nvSpPr>
          <p:cNvPr id="60" name="Text Placeholder 42">
            <a:extLst>
              <a:ext uri="{FF2B5EF4-FFF2-40B4-BE49-F238E27FC236}">
                <a16:creationId xmlns:a16="http://schemas.microsoft.com/office/drawing/2014/main" id="{DB4C9C65-90B1-4A40-BB7B-DE799076D1B1}"/>
              </a:ext>
            </a:extLst>
          </p:cNvPr>
          <p:cNvSpPr>
            <a:spLocks noGrp="1"/>
          </p:cNvSpPr>
          <p:nvPr>
            <p:ph type="body" sz="quarter" idx="23" hasCustomPrompt="1"/>
          </p:nvPr>
        </p:nvSpPr>
        <p:spPr>
          <a:xfrm>
            <a:off x="4414968" y="4970360"/>
            <a:ext cx="1044000" cy="1044000"/>
          </a:xfrm>
          <a:prstGeom prst="ellipse">
            <a:avLst/>
          </a:prstGeom>
          <a:solidFill>
            <a:schemeClr val="bg1"/>
          </a:solidFill>
          <a:ln w="72390">
            <a:solidFill>
              <a:schemeClr val="tx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Q1</a:t>
            </a:r>
          </a:p>
        </p:txBody>
      </p:sp>
      <p:sp>
        <p:nvSpPr>
          <p:cNvPr id="96" name="Text Placeholder 7">
            <a:extLst>
              <a:ext uri="{FF2B5EF4-FFF2-40B4-BE49-F238E27FC236}">
                <a16:creationId xmlns:a16="http://schemas.microsoft.com/office/drawing/2014/main" id="{E9ED50CB-058A-4C6B-A8E2-0536EC0E40DA}"/>
              </a:ext>
            </a:extLst>
          </p:cNvPr>
          <p:cNvSpPr>
            <a:spLocks noGrp="1"/>
          </p:cNvSpPr>
          <p:nvPr>
            <p:ph type="body" sz="quarter" idx="48" hasCustomPrompt="1"/>
          </p:nvPr>
        </p:nvSpPr>
        <p:spPr>
          <a:xfrm>
            <a:off x="4075661" y="4567759"/>
            <a:ext cx="1726129" cy="204276"/>
          </a:xfrm>
        </p:spPr>
        <p:txBody>
          <a:bodyPr lIns="0" tIns="0" rIns="0" bIns="0">
            <a:normAutofit/>
          </a:bodyPr>
          <a:lstStyle>
            <a:lvl1pPr marL="0" indent="0" algn="ctr">
              <a:buNone/>
              <a:defRPr sz="1125" b="0" i="0">
                <a:solidFill>
                  <a:schemeClr val="tx2"/>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7" name="Text Placeholder 7">
            <a:extLst>
              <a:ext uri="{FF2B5EF4-FFF2-40B4-BE49-F238E27FC236}">
                <a16:creationId xmlns:a16="http://schemas.microsoft.com/office/drawing/2014/main" id="{04D14365-5F59-4F4F-B237-26A11A2DDDD1}"/>
              </a:ext>
            </a:extLst>
          </p:cNvPr>
          <p:cNvSpPr>
            <a:spLocks noGrp="1"/>
          </p:cNvSpPr>
          <p:nvPr>
            <p:ph type="body" sz="quarter" idx="49" hasCustomPrompt="1"/>
          </p:nvPr>
        </p:nvSpPr>
        <p:spPr>
          <a:xfrm>
            <a:off x="4075660" y="4750215"/>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63" name="Text Placeholder 42">
            <a:extLst>
              <a:ext uri="{FF2B5EF4-FFF2-40B4-BE49-F238E27FC236}">
                <a16:creationId xmlns:a16="http://schemas.microsoft.com/office/drawing/2014/main" id="{CFA7DBCF-F797-4B29-8C96-7AC1602BBC81}"/>
              </a:ext>
            </a:extLst>
          </p:cNvPr>
          <p:cNvSpPr>
            <a:spLocks noGrp="1"/>
          </p:cNvSpPr>
          <p:nvPr>
            <p:ph type="body" sz="quarter" idx="26" hasCustomPrompt="1"/>
          </p:nvPr>
        </p:nvSpPr>
        <p:spPr>
          <a:xfrm>
            <a:off x="5759136" y="4970360"/>
            <a:ext cx="1044000" cy="1044000"/>
          </a:xfrm>
          <a:prstGeom prst="ellipse">
            <a:avLst/>
          </a:prstGeom>
          <a:solidFill>
            <a:schemeClr val="bg1"/>
          </a:solidFill>
          <a:ln w="72390">
            <a:solidFill>
              <a:schemeClr val="accent3"/>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Q2</a:t>
            </a:r>
          </a:p>
        </p:txBody>
      </p:sp>
      <p:sp>
        <p:nvSpPr>
          <p:cNvPr id="100" name="Text Placeholder 7">
            <a:extLst>
              <a:ext uri="{FF2B5EF4-FFF2-40B4-BE49-F238E27FC236}">
                <a16:creationId xmlns:a16="http://schemas.microsoft.com/office/drawing/2014/main" id="{07524528-CBB1-40C1-A6F2-855A4D99478D}"/>
              </a:ext>
            </a:extLst>
          </p:cNvPr>
          <p:cNvSpPr>
            <a:spLocks noGrp="1"/>
          </p:cNvSpPr>
          <p:nvPr>
            <p:ph type="body" sz="quarter" idx="52" hasCustomPrompt="1"/>
          </p:nvPr>
        </p:nvSpPr>
        <p:spPr>
          <a:xfrm>
            <a:off x="5423468" y="6121335"/>
            <a:ext cx="1726129" cy="204276"/>
          </a:xfrm>
        </p:spPr>
        <p:txBody>
          <a:bodyPr lIns="0" tIns="0" rIns="0" bIns="0">
            <a:normAutofit/>
          </a:bodyPr>
          <a:lstStyle>
            <a:lvl1pPr marL="0" indent="0" algn="ctr">
              <a:buNone/>
              <a:defRPr sz="1125" b="0" i="0">
                <a:solidFill>
                  <a:schemeClr val="accent3"/>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101" name="Text Placeholder 7">
            <a:extLst>
              <a:ext uri="{FF2B5EF4-FFF2-40B4-BE49-F238E27FC236}">
                <a16:creationId xmlns:a16="http://schemas.microsoft.com/office/drawing/2014/main" id="{41F799BD-659E-472B-98A7-7C06C2F7458C}"/>
              </a:ext>
            </a:extLst>
          </p:cNvPr>
          <p:cNvSpPr>
            <a:spLocks noGrp="1"/>
          </p:cNvSpPr>
          <p:nvPr>
            <p:ph type="body" sz="quarter" idx="53" hasCustomPrompt="1"/>
          </p:nvPr>
        </p:nvSpPr>
        <p:spPr>
          <a:xfrm>
            <a:off x="5423468" y="6303791"/>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62" name="Text Placeholder 42">
            <a:extLst>
              <a:ext uri="{FF2B5EF4-FFF2-40B4-BE49-F238E27FC236}">
                <a16:creationId xmlns:a16="http://schemas.microsoft.com/office/drawing/2014/main" id="{113ADCA9-C0A6-4FAB-A09E-4DECBD41D738}"/>
              </a:ext>
            </a:extLst>
          </p:cNvPr>
          <p:cNvSpPr>
            <a:spLocks noGrp="1"/>
          </p:cNvSpPr>
          <p:nvPr>
            <p:ph type="body" sz="quarter" idx="25" hasCustomPrompt="1"/>
          </p:nvPr>
        </p:nvSpPr>
        <p:spPr>
          <a:xfrm>
            <a:off x="7103304" y="4970360"/>
            <a:ext cx="1044000" cy="1044000"/>
          </a:xfrm>
          <a:prstGeom prst="ellipse">
            <a:avLst/>
          </a:prstGeom>
          <a:solidFill>
            <a:schemeClr val="bg1"/>
          </a:solidFill>
          <a:ln w="72390">
            <a:solidFill>
              <a:schemeClr val="accent4"/>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Q3</a:t>
            </a:r>
          </a:p>
        </p:txBody>
      </p:sp>
      <p:sp>
        <p:nvSpPr>
          <p:cNvPr id="98" name="Text Placeholder 7">
            <a:extLst>
              <a:ext uri="{FF2B5EF4-FFF2-40B4-BE49-F238E27FC236}">
                <a16:creationId xmlns:a16="http://schemas.microsoft.com/office/drawing/2014/main" id="{3EC66011-3B65-49CC-8886-E2CCFBFFABD7}"/>
              </a:ext>
            </a:extLst>
          </p:cNvPr>
          <p:cNvSpPr>
            <a:spLocks noGrp="1"/>
          </p:cNvSpPr>
          <p:nvPr>
            <p:ph type="body" sz="quarter" idx="50" hasCustomPrompt="1"/>
          </p:nvPr>
        </p:nvSpPr>
        <p:spPr>
          <a:xfrm>
            <a:off x="6759853" y="4567759"/>
            <a:ext cx="1726129" cy="204276"/>
          </a:xfrm>
        </p:spPr>
        <p:txBody>
          <a:bodyPr lIns="0" tIns="0" rIns="0" bIns="0">
            <a:normAutofit/>
          </a:bodyPr>
          <a:lstStyle>
            <a:lvl1pPr marL="0" indent="0" algn="ctr">
              <a:buNone/>
              <a:defRPr sz="1125" b="0" i="0">
                <a:solidFill>
                  <a:srgbClr val="E8611D"/>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9" name="Text Placeholder 7">
            <a:extLst>
              <a:ext uri="{FF2B5EF4-FFF2-40B4-BE49-F238E27FC236}">
                <a16:creationId xmlns:a16="http://schemas.microsoft.com/office/drawing/2014/main" id="{3B2B5959-E5CC-42A7-B797-463098BE6290}"/>
              </a:ext>
            </a:extLst>
          </p:cNvPr>
          <p:cNvSpPr>
            <a:spLocks noGrp="1"/>
          </p:cNvSpPr>
          <p:nvPr>
            <p:ph type="body" sz="quarter" idx="51" hasCustomPrompt="1"/>
          </p:nvPr>
        </p:nvSpPr>
        <p:spPr>
          <a:xfrm>
            <a:off x="6759852" y="4750215"/>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61" name="Text Placeholder 42">
            <a:extLst>
              <a:ext uri="{FF2B5EF4-FFF2-40B4-BE49-F238E27FC236}">
                <a16:creationId xmlns:a16="http://schemas.microsoft.com/office/drawing/2014/main" id="{91E8A179-36A3-4D0A-96E7-689F93F9B8F2}"/>
              </a:ext>
            </a:extLst>
          </p:cNvPr>
          <p:cNvSpPr>
            <a:spLocks noGrp="1"/>
          </p:cNvSpPr>
          <p:nvPr>
            <p:ph type="body" sz="quarter" idx="24" hasCustomPrompt="1"/>
          </p:nvPr>
        </p:nvSpPr>
        <p:spPr>
          <a:xfrm>
            <a:off x="8447472" y="4970360"/>
            <a:ext cx="1044000" cy="1044000"/>
          </a:xfrm>
          <a:prstGeom prst="ellipse">
            <a:avLst/>
          </a:prstGeom>
          <a:solidFill>
            <a:schemeClr val="bg1"/>
          </a:solidFill>
          <a:ln w="72390">
            <a:solidFill>
              <a:schemeClr val="accent5"/>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Q4</a:t>
            </a:r>
          </a:p>
        </p:txBody>
      </p:sp>
      <p:sp>
        <p:nvSpPr>
          <p:cNvPr id="102" name="Text Placeholder 7">
            <a:extLst>
              <a:ext uri="{FF2B5EF4-FFF2-40B4-BE49-F238E27FC236}">
                <a16:creationId xmlns:a16="http://schemas.microsoft.com/office/drawing/2014/main" id="{9FDC66A0-D1C5-4C83-BBEE-D079881FADA3}"/>
              </a:ext>
            </a:extLst>
          </p:cNvPr>
          <p:cNvSpPr>
            <a:spLocks noGrp="1"/>
          </p:cNvSpPr>
          <p:nvPr>
            <p:ph type="body" sz="quarter" idx="54" hasCustomPrompt="1"/>
          </p:nvPr>
        </p:nvSpPr>
        <p:spPr>
          <a:xfrm>
            <a:off x="8107660" y="6121335"/>
            <a:ext cx="1726129" cy="204276"/>
          </a:xfrm>
        </p:spPr>
        <p:txBody>
          <a:bodyPr lIns="0" tIns="0" rIns="0" bIns="0">
            <a:normAutofit/>
          </a:bodyPr>
          <a:lstStyle>
            <a:lvl1pPr marL="0" indent="0" algn="ctr">
              <a:buNone/>
              <a:defRPr sz="1125" b="0" i="0">
                <a:solidFill>
                  <a:schemeClr val="accent5"/>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103" name="Text Placeholder 7">
            <a:extLst>
              <a:ext uri="{FF2B5EF4-FFF2-40B4-BE49-F238E27FC236}">
                <a16:creationId xmlns:a16="http://schemas.microsoft.com/office/drawing/2014/main" id="{E4E5E736-BFFC-4245-916F-586110128844}"/>
              </a:ext>
            </a:extLst>
          </p:cNvPr>
          <p:cNvSpPr>
            <a:spLocks noGrp="1"/>
          </p:cNvSpPr>
          <p:nvPr>
            <p:ph type="body" sz="quarter" idx="55" hasCustomPrompt="1"/>
          </p:nvPr>
        </p:nvSpPr>
        <p:spPr>
          <a:xfrm>
            <a:off x="8107660" y="6303791"/>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110" name="Text Placeholder 42">
            <a:extLst>
              <a:ext uri="{FF2B5EF4-FFF2-40B4-BE49-F238E27FC236}">
                <a16:creationId xmlns:a16="http://schemas.microsoft.com/office/drawing/2014/main" id="{74922A2C-30D3-4ED0-8443-C57494EB4287}"/>
              </a:ext>
            </a:extLst>
          </p:cNvPr>
          <p:cNvSpPr>
            <a:spLocks noGrp="1"/>
          </p:cNvSpPr>
          <p:nvPr>
            <p:ph type="body" sz="quarter" idx="58" hasCustomPrompt="1"/>
          </p:nvPr>
        </p:nvSpPr>
        <p:spPr>
          <a:xfrm>
            <a:off x="10293432" y="4973439"/>
            <a:ext cx="1044000" cy="1044000"/>
          </a:xfrm>
          <a:prstGeom prst="ellipse">
            <a:avLst/>
          </a:prstGeom>
          <a:solidFill>
            <a:schemeClr val="accent5"/>
          </a:solidFill>
          <a:ln w="72390">
            <a:solidFill>
              <a:schemeClr val="bg1"/>
            </a:solidFill>
          </a:ln>
        </p:spPr>
        <p:txBody>
          <a:bodyPr lIns="0" tIns="0" rIns="0" bIns="0" anchor="ctr" anchorCtr="0">
            <a:normAutofit/>
          </a:bodyPr>
          <a:lstStyle>
            <a:lvl1pPr marL="0" indent="0" algn="ctr">
              <a:buNone/>
              <a:defRPr lang="ru-RU" sz="1650" kern="1200" dirty="0">
                <a:solidFill>
                  <a:srgbClr val="454D55"/>
                </a:solidFill>
                <a:latin typeface="+mj-lt"/>
                <a:ea typeface="+mn-ea"/>
                <a:cs typeface="+mn-cs"/>
              </a:defRPr>
            </a:lvl1pPr>
          </a:lstStyle>
          <a:p>
            <a:pPr lvl="0"/>
            <a:r>
              <a:rPr lang="en-US" noProof="0"/>
              <a:t>20XX</a:t>
            </a:r>
          </a:p>
        </p:txBody>
      </p:sp>
      <p:sp>
        <p:nvSpPr>
          <p:cNvPr id="5" name="Footer Placeholder 4">
            <a:extLst>
              <a:ext uri="{FF2B5EF4-FFF2-40B4-BE49-F238E27FC236}">
                <a16:creationId xmlns:a16="http://schemas.microsoft.com/office/drawing/2014/main" id="{4953E081-530B-464A-B47C-C858A60EB2EA}"/>
              </a:ext>
            </a:extLst>
          </p:cNvPr>
          <p:cNvSpPr>
            <a:spLocks noGrp="1"/>
          </p:cNvSpPr>
          <p:nvPr>
            <p:ph type="ftr" sz="quarter" idx="11"/>
          </p:nvPr>
        </p:nvSpPr>
        <p:spPr/>
        <p:txBody>
          <a:bodyPr/>
          <a:lstStyle/>
          <a:p>
            <a:r>
              <a:rPr lang="en-US" noProof="0"/>
              <a:t>ADD A FOOTER</a:t>
            </a:r>
          </a:p>
        </p:txBody>
      </p:sp>
      <p:sp>
        <p:nvSpPr>
          <p:cNvPr id="4" name="Date Placeholder 3">
            <a:extLst>
              <a:ext uri="{FF2B5EF4-FFF2-40B4-BE49-F238E27FC236}">
                <a16:creationId xmlns:a16="http://schemas.microsoft.com/office/drawing/2014/main" id="{7C0373A1-F9A6-4E7C-A04F-22454F3A60CF}"/>
              </a:ext>
            </a:extLst>
          </p:cNvPr>
          <p:cNvSpPr>
            <a:spLocks noGrp="1"/>
          </p:cNvSpPr>
          <p:nvPr>
            <p:ph type="dt" sz="half" idx="10"/>
          </p:nvPr>
        </p:nvSpPr>
        <p:spPr>
          <a:xfrm>
            <a:off x="9005888" y="550858"/>
            <a:ext cx="2743200" cy="176716"/>
          </a:xfrm>
          <a:prstGeom prst="rect">
            <a:avLst/>
          </a:prstGeom>
        </p:spPr>
        <p:txBody>
          <a:bodyPr/>
          <a:lstStyle/>
          <a:p>
            <a:fld id="{F0BF70C0-85C8-4782-A2DC-740B0F58DBF8}" type="datetime1">
              <a:rPr lang="en-US" noProof="0" smtClean="0"/>
              <a:t>8/2/2022</a:t>
            </a:fld>
            <a:endParaRPr lang="en-US" noProof="0"/>
          </a:p>
        </p:txBody>
      </p:sp>
      <p:sp>
        <p:nvSpPr>
          <p:cNvPr id="6" name="Slide Number Placeholder 5">
            <a:extLst>
              <a:ext uri="{FF2B5EF4-FFF2-40B4-BE49-F238E27FC236}">
                <a16:creationId xmlns:a16="http://schemas.microsoft.com/office/drawing/2014/main" id="{B09BF57F-FEA7-4D09-AA29-F32AA5577A04}"/>
              </a:ext>
            </a:extLst>
          </p:cNvPr>
          <p:cNvSpPr>
            <a:spLocks noGrp="1"/>
          </p:cNvSpPr>
          <p:nvPr>
            <p:ph type="sldNum" sz="quarter" idx="12"/>
          </p:nvPr>
        </p:nvSpPr>
        <p:spPr/>
        <p:txBody>
          <a:bodyPr/>
          <a:lstStyle/>
          <a:p>
            <a:fld id="{93C1428B-5ACF-4E79-A091-05E2328DA75D}" type="slidenum">
              <a:rPr lang="en-US" noProof="0" smtClean="0"/>
              <a:t>‹#›</a:t>
            </a:fld>
            <a:endParaRPr lang="en-US" noProof="0"/>
          </a:p>
        </p:txBody>
      </p:sp>
    </p:spTree>
    <p:extLst>
      <p:ext uri="{BB962C8B-B14F-4D97-AF65-F5344CB8AC3E}">
        <p14:creationId xmlns:p14="http://schemas.microsoft.com/office/powerpoint/2010/main" val="971810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8/2/2022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8/2/2022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8/2/2022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8/2/2022</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8/2/2022</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8/2/2022</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8/2/2022</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8/2/2022</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8/2/2022</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AC5166-4796-40D2-A50C-05DACE2C6C35}"/>
              </a:ext>
            </a:extLst>
          </p:cNvPr>
          <p:cNvSpPr>
            <a:spLocks noGrp="1"/>
          </p:cNvSpPr>
          <p:nvPr>
            <p:ph type="title"/>
          </p:nvPr>
        </p:nvSpPr>
        <p:spPr>
          <a:xfrm>
            <a:off x="838200" y="1292589"/>
            <a:ext cx="10515600" cy="1325563"/>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AD836682-CE55-4994-889B-5D188C3E4F73}"/>
              </a:ext>
            </a:extLst>
          </p:cNvPr>
          <p:cNvSpPr>
            <a:spLocks noGrp="1"/>
          </p:cNvSpPr>
          <p:nvPr>
            <p:ph type="body" idx="1"/>
          </p:nvPr>
        </p:nvSpPr>
        <p:spPr>
          <a:xfrm>
            <a:off x="838200" y="2753088"/>
            <a:ext cx="10515600" cy="2341426"/>
          </a:xfrm>
          <a:prstGeom prst="rect">
            <a:avLst/>
          </a:prstGeom>
        </p:spPr>
        <p:txBody>
          <a:bodyPr vert="horz" lIns="91440" tIns="45720" rIns="91440" bIns="45720" rtlCol="0">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a:extLst>
              <a:ext uri="{FF2B5EF4-FFF2-40B4-BE49-F238E27FC236}">
                <a16:creationId xmlns:a16="http://schemas.microsoft.com/office/drawing/2014/main" id="{F31F9231-8DF4-411E-8324-453AB042A01C}"/>
              </a:ext>
            </a:extLst>
          </p:cNvPr>
          <p:cNvSpPr>
            <a:spLocks noGrp="1"/>
          </p:cNvSpPr>
          <p:nvPr>
            <p:ph type="dt" sz="half" idx="2"/>
          </p:nvPr>
        </p:nvSpPr>
        <p:spPr>
          <a:xfrm>
            <a:off x="9005888" y="577752"/>
            <a:ext cx="2743200" cy="176716"/>
          </a:xfrm>
          <a:prstGeom prst="rect">
            <a:avLst/>
          </a:prstGeom>
        </p:spPr>
        <p:txBody>
          <a:bodyPr vert="horz" lIns="0" tIns="0" rIns="0" bIns="0" rtlCol="0" anchor="t" anchorCtr="0"/>
          <a:lstStyle>
            <a:lvl1pPr algn="r">
              <a:defRPr sz="675" i="1">
                <a:solidFill>
                  <a:srgbClr val="454D55"/>
                </a:solidFill>
              </a:defRPr>
            </a:lvl1pPr>
          </a:lstStyle>
          <a:p>
            <a:fld id="{8BF4B2BE-5503-4E92-A98A-CA19FA0A1E48}" type="datetime1">
              <a:rPr lang="en-US" noProof="0" smtClean="0"/>
              <a:pPr/>
              <a:t>8/2/2022</a:t>
            </a:fld>
            <a:endParaRPr lang="en-US" noProof="0"/>
          </a:p>
        </p:txBody>
      </p:sp>
      <p:sp>
        <p:nvSpPr>
          <p:cNvPr id="5" name="Footer Placeholder 4">
            <a:extLst>
              <a:ext uri="{FF2B5EF4-FFF2-40B4-BE49-F238E27FC236}">
                <a16:creationId xmlns:a16="http://schemas.microsoft.com/office/drawing/2014/main" id="{C30475F0-EE3A-4617-AFAB-40BF7C148786}"/>
              </a:ext>
            </a:extLst>
          </p:cNvPr>
          <p:cNvSpPr>
            <a:spLocks noGrp="1"/>
          </p:cNvSpPr>
          <p:nvPr>
            <p:ph type="ftr" sz="quarter" idx="3"/>
          </p:nvPr>
        </p:nvSpPr>
        <p:spPr>
          <a:xfrm>
            <a:off x="9005888" y="392473"/>
            <a:ext cx="2743200" cy="176715"/>
          </a:xfrm>
          <a:prstGeom prst="rect">
            <a:avLst/>
          </a:prstGeom>
        </p:spPr>
        <p:txBody>
          <a:bodyPr vert="horz" lIns="0" tIns="0" rIns="0" bIns="0" rtlCol="0" anchor="b" anchorCtr="0"/>
          <a:lstStyle>
            <a:lvl1pPr algn="r">
              <a:defRPr sz="675" i="1">
                <a:solidFill>
                  <a:srgbClr val="454D55"/>
                </a:solidFill>
              </a:defRPr>
            </a:lvl1pPr>
          </a:lstStyle>
          <a:p>
            <a:r>
              <a:rPr lang="en-US" noProof="0"/>
              <a:t>ADD A FOOTER</a:t>
            </a:r>
          </a:p>
        </p:txBody>
      </p:sp>
      <p:sp>
        <p:nvSpPr>
          <p:cNvPr id="6" name="Slide Number Placeholder 5">
            <a:extLst>
              <a:ext uri="{FF2B5EF4-FFF2-40B4-BE49-F238E27FC236}">
                <a16:creationId xmlns:a16="http://schemas.microsoft.com/office/drawing/2014/main" id="{8AA07E7D-9F5C-43AC-A03A-432F6CB44929}"/>
              </a:ext>
            </a:extLst>
          </p:cNvPr>
          <p:cNvSpPr>
            <a:spLocks noGrp="1"/>
          </p:cNvSpPr>
          <p:nvPr>
            <p:ph type="sldNum" sz="quarter" idx="4"/>
          </p:nvPr>
        </p:nvSpPr>
        <p:spPr>
          <a:xfrm>
            <a:off x="442917" y="392473"/>
            <a:ext cx="395287" cy="176715"/>
          </a:xfrm>
          <a:prstGeom prst="rect">
            <a:avLst/>
          </a:prstGeom>
        </p:spPr>
        <p:txBody>
          <a:bodyPr vert="horz" lIns="0" tIns="0" rIns="0" bIns="0" rtlCol="0" anchor="b" anchorCtr="0"/>
          <a:lstStyle>
            <a:lvl1pPr algn="l">
              <a:defRPr sz="675" i="1">
                <a:solidFill>
                  <a:srgbClr val="454D55"/>
                </a:solidFill>
              </a:defRPr>
            </a:lvl1pPr>
          </a:lstStyle>
          <a:p>
            <a:fld id="{93C1428B-5ACF-4E79-A091-05E2328DA75D}" type="slidenum">
              <a:rPr lang="en-US" noProof="0" smtClean="0"/>
              <a:pPr/>
              <a:t>‹#›</a:t>
            </a:fld>
            <a:endParaRPr lang="en-US" noProof="0"/>
          </a:p>
        </p:txBody>
      </p:sp>
    </p:spTree>
    <p:extLst>
      <p:ext uri="{BB962C8B-B14F-4D97-AF65-F5344CB8AC3E}">
        <p14:creationId xmlns:p14="http://schemas.microsoft.com/office/powerpoint/2010/main" val="1035492439"/>
      </p:ext>
    </p:extLst>
  </p:cSld>
  <p:clrMap bg1="lt1" tx1="dk1" bg2="lt2" tx2="dk2" accent1="accent1" accent2="accent2" accent3="accent3" accent4="accent4" accent5="accent5" accent6="accent6" hlink="hlink" folHlink="folHlink"/>
  <p:sldLayoutIdLst>
    <p:sldLayoutId id="2147483831" r:id="rId1"/>
  </p:sldLayoutIdLst>
  <p:hf hdr="0"/>
  <p:txStyles>
    <p:titleStyle>
      <a:lvl1pPr algn="l" defTabSz="685783" rtl="0" eaLnBrk="1" latinLnBrk="0" hangingPunct="1">
        <a:lnSpc>
          <a:spcPct val="90000"/>
        </a:lnSpc>
        <a:spcBef>
          <a:spcPct val="0"/>
        </a:spcBef>
        <a:buNone/>
        <a:defRPr sz="2625"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78">
          <p15:clr>
            <a:srgbClr val="F26B43"/>
          </p15:clr>
        </p15:guide>
        <p15:guide id="2" pos="279">
          <p15:clr>
            <a:srgbClr val="F26B43"/>
          </p15:clr>
        </p15:guide>
        <p15:guide id="3" pos="7401">
          <p15:clr>
            <a:srgbClr val="F26B43"/>
          </p15:clr>
        </p15:guide>
        <p15:guide id="4" orient="horz" pos="404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www.ncjj.org/default.aspx" TargetMode="External"/><Relationship Id="rId3" Type="http://schemas.openxmlformats.org/officeDocument/2006/relationships/hyperlink" Target="http://www.oregon.gov/ode/schools-and-districts/grants/ESEA/ID/Pages/default.aspx" TargetMode="External"/><Relationship Id="rId7" Type="http://schemas.openxmlformats.org/officeDocument/2006/relationships/hyperlink" Target="http://www.neglected-delinquent.org/what-title-i-part-d"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www.ed.gov/policy/elsec/guid/nord.doc" TargetMode="External"/><Relationship Id="rId5" Type="http://schemas.openxmlformats.org/officeDocument/2006/relationships/hyperlink" Target="http://www.oregon.gov/ode/students-and-family/SpecialEducation/SecondaryTransition/Pages/Long-Term-Care-and-Treatment-Education-Programs.aspx" TargetMode="External"/><Relationship Id="rId10" Type="http://schemas.openxmlformats.org/officeDocument/2006/relationships/image" Target="../media/image11.png"/><Relationship Id="rId4" Type="http://schemas.openxmlformats.org/officeDocument/2006/relationships/hyperlink" Target="http://www.oregon.gov/ode/students-and-family/SpecialEducation/SecondaryTransition/Pages/Youth-Corrections-Juvenile-Detention-Education-Programs.aspx" TargetMode="External"/><Relationship Id="rId9" Type="http://schemas.openxmlformats.org/officeDocument/2006/relationships/hyperlink" Target="https://www.oregon.gov/ode/schools-and-districts/grants/ESEA/Documents/CIP%20Budget%20Narrative%20User%20Guide.docx"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ennifer.engberg@ode.oregon.gov"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oregon.gov/ode/schools-and-districts/grants/ESEA/Documents/transferability.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3" Type="http://schemas.openxmlformats.org/officeDocument/2006/relationships/hyperlink" Target="https://www.oregon.gov/ode/schools-and-districts/grants/ESEA/Documents/SNS.docx"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lstStyle/>
          <a:p>
            <a:r>
              <a:rPr lang="en-US" altLang="en-US" sz="4400">
                <a:latin typeface="Arial" charset="0"/>
                <a:cs typeface="Arial" charset="0"/>
              </a:rPr>
              <a:t>Title </a:t>
            </a:r>
            <a:r>
              <a:rPr lang="en-US" altLang="en-US" sz="4400" dirty="0">
                <a:latin typeface="Arial" charset="0"/>
                <a:cs typeface="Arial" charset="0"/>
              </a:rPr>
              <a:t>I</a:t>
            </a:r>
            <a:r>
              <a:rPr lang="en-US" altLang="en-US" sz="4400" smtClean="0">
                <a:latin typeface="Arial" charset="0"/>
                <a:cs typeface="Arial" charset="0"/>
              </a:rPr>
              <a:t>-D</a:t>
            </a:r>
            <a:r>
              <a:rPr lang="en-US" altLang="en-US" sz="4400" dirty="0" smtClean="0">
                <a:latin typeface="Arial" charset="0"/>
                <a:cs typeface="Arial" charset="0"/>
              </a:rPr>
              <a:t>, Subpart 2: Basics</a:t>
            </a:r>
            <a:endParaRPr lang="en-US" altLang="en-US" sz="4400" dirty="0">
              <a:latin typeface="Arial" charset="0"/>
              <a:cs typeface="Arial" charset="0"/>
            </a:endParaRPr>
          </a:p>
        </p:txBody>
      </p:sp>
      <p:sp>
        <p:nvSpPr>
          <p:cNvPr id="14339" name="Rectangle 3"/>
          <p:cNvSpPr>
            <a:spLocks noGrp="1" noChangeArrowheads="1"/>
          </p:cNvSpPr>
          <p:nvPr>
            <p:ph type="subTitle" idx="1"/>
          </p:nvPr>
        </p:nvSpPr>
        <p:spPr/>
        <p:txBody>
          <a:bodyPr/>
          <a:lstStyle/>
          <a:p>
            <a:r>
              <a:rPr lang="en-US" altLang="en-US" sz="3600" dirty="0" smtClean="0">
                <a:latin typeface="Arial" charset="0"/>
                <a:cs typeface="Arial" charset="0"/>
              </a:rPr>
              <a:t>Neglected, Delinquent &amp; At-Risk Youth</a:t>
            </a:r>
            <a:endParaRPr lang="en-US" altLang="en-US" sz="3600" dirty="0">
              <a:latin typeface="Arial" charset="0"/>
              <a:cs typeface="Arial" charset="0"/>
            </a:endParaRPr>
          </a:p>
        </p:txBody>
      </p:sp>
    </p:spTree>
    <p:extLst>
      <p:ext uri="{BB962C8B-B14F-4D97-AF65-F5344CB8AC3E}">
        <p14:creationId xmlns:p14="http://schemas.microsoft.com/office/powerpoint/2010/main" val="2896544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7176" y="2034862"/>
            <a:ext cx="10784542" cy="4287493"/>
          </a:xfrm>
        </p:spPr>
        <p:txBody>
          <a:bodyPr>
            <a:normAutofit/>
          </a:bodyPr>
          <a:lstStyle/>
          <a:p>
            <a:pPr marL="514350" indent="-514350">
              <a:spcBef>
                <a:spcPct val="20000"/>
              </a:spcBef>
            </a:pPr>
            <a:r>
              <a:rPr lang="en-US" sz="3200" dirty="0">
                <a:latin typeface="Calibri" panose="020F0502020204030204" pitchFamily="34" charset="0"/>
                <a:cs typeface="Calibri" panose="020F0502020204030204" pitchFamily="34" charset="0"/>
              </a:rPr>
              <a:t>Completed in CIP Budget Narrative</a:t>
            </a:r>
          </a:p>
          <a:p>
            <a:pPr marL="514350" indent="-514350">
              <a:spcBef>
                <a:spcPct val="20000"/>
              </a:spcBef>
            </a:pPr>
            <a:endParaRPr lang="en-US" sz="3200" dirty="0">
              <a:latin typeface="Calibri" panose="020F0502020204030204" pitchFamily="34" charset="0"/>
              <a:cs typeface="Calibri" panose="020F0502020204030204" pitchFamily="34" charset="0"/>
            </a:endParaRPr>
          </a:p>
          <a:p>
            <a:pPr marL="514350" indent="-514350">
              <a:spcBef>
                <a:spcPct val="20000"/>
              </a:spcBef>
            </a:pPr>
            <a:r>
              <a:rPr lang="en-US" sz="3200" dirty="0">
                <a:latin typeface="Calibri" panose="020F0502020204030204" pitchFamily="34" charset="0"/>
                <a:cs typeface="Calibri" panose="020F0502020204030204" pitchFamily="34" charset="0"/>
              </a:rPr>
              <a:t>Answer all questions</a:t>
            </a:r>
          </a:p>
          <a:p>
            <a:pPr marL="514350" indent="-514350">
              <a:spcBef>
                <a:spcPct val="20000"/>
              </a:spcBef>
            </a:pPr>
            <a:endParaRPr lang="en-US" sz="3200" dirty="0">
              <a:latin typeface="Calibri" panose="020F0502020204030204" pitchFamily="34" charset="0"/>
              <a:cs typeface="Calibri" panose="020F0502020204030204" pitchFamily="34" charset="0"/>
            </a:endParaRPr>
          </a:p>
          <a:p>
            <a:pPr marL="514350" indent="-514350">
              <a:spcBef>
                <a:spcPct val="20000"/>
              </a:spcBef>
            </a:pPr>
            <a:r>
              <a:rPr lang="en-US" sz="3200" dirty="0">
                <a:latin typeface="Calibri" panose="020F0502020204030204" pitchFamily="34" charset="0"/>
                <a:cs typeface="Calibri" panose="020F0502020204030204" pitchFamily="34" charset="0"/>
              </a:rPr>
              <a:t>Describe and budget for any costs associated with the program</a:t>
            </a:r>
          </a:p>
          <a:p>
            <a:endParaRPr lang="en-US" dirty="0"/>
          </a:p>
        </p:txBody>
      </p:sp>
      <p:sp>
        <p:nvSpPr>
          <p:cNvPr id="5" name="Footer Placeholder 3"/>
          <p:cNvSpPr>
            <a:spLocks noGrp="1"/>
          </p:cNvSpPr>
          <p:nvPr>
            <p:ph type="ftr" sz="quarter" idx="11"/>
          </p:nvPr>
        </p:nvSpPr>
        <p:spPr/>
        <p:txBody>
          <a:bodyPr/>
          <a:lstStyle/>
          <a:p>
            <a:r>
              <a:rPr lang="en-US" dirty="0" smtClean="0"/>
              <a:t>Oregon Department of Education</a:t>
            </a:r>
            <a:endParaRPr lang="en-US" dirty="0"/>
          </a:p>
        </p:txBody>
      </p:sp>
      <p:sp>
        <p:nvSpPr>
          <p:cNvPr id="240643" name="Title 1"/>
          <p:cNvSpPr>
            <a:spLocks noGrp="1"/>
          </p:cNvSpPr>
          <p:nvPr>
            <p:ph type="title"/>
          </p:nvPr>
        </p:nvSpPr>
        <p:spPr/>
        <p:txBody>
          <a:bodyPr>
            <a:noAutofit/>
          </a:bodyPr>
          <a:lstStyle/>
          <a:p>
            <a:pPr>
              <a:defRPr/>
            </a:pPr>
            <a:r>
              <a:rPr lang="en-US" sz="4000" dirty="0" smtClean="0"/>
              <a:t>Application Requirements</a:t>
            </a:r>
            <a:endParaRPr lang="en-US" sz="4000" dirty="0"/>
          </a:p>
        </p:txBody>
      </p:sp>
      <p:pic>
        <p:nvPicPr>
          <p:cNvPr id="6" name="Content Placeholder 3" descr="Set the vision, assess needs, create a strategic plan, implement strategic plan, moitor and adjust" title="Continuous improvement cycle"/>
          <p:cNvPicPr>
            <a:picLocks noChangeAspect="1"/>
          </p:cNvPicPr>
          <p:nvPr/>
        </p:nvPicPr>
        <p:blipFill>
          <a:blip r:embed="rId3">
            <a:extLst>
              <a:ext uri="{28A0092B-C50C-407E-A947-70E740481C1C}">
                <a14:useLocalDpi xmlns:a14="http://schemas.microsoft.com/office/drawing/2010/main" val="0"/>
              </a:ext>
            </a:extLst>
          </a:blip>
          <a:srcRect t="11777" b="16698"/>
          <a:stretch>
            <a:fillRect/>
          </a:stretch>
        </p:blipFill>
        <p:spPr bwMode="auto">
          <a:xfrm>
            <a:off x="9178734" y="1648454"/>
            <a:ext cx="2514600" cy="239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3792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17177" y="779646"/>
            <a:ext cx="3931826" cy="1686764"/>
          </a:xfrm>
        </p:spPr>
        <p:txBody>
          <a:bodyPr/>
          <a:lstStyle/>
          <a:p>
            <a:r>
              <a:rPr lang="en-US" dirty="0" smtClean="0"/>
              <a:t>Resources</a:t>
            </a:r>
            <a:endParaRPr lang="en-US" dirty="0"/>
          </a:p>
        </p:txBody>
      </p:sp>
      <p:sp>
        <p:nvSpPr>
          <p:cNvPr id="7" name="Content Placeholder 6"/>
          <p:cNvSpPr>
            <a:spLocks noGrp="1"/>
          </p:cNvSpPr>
          <p:nvPr>
            <p:ph idx="1"/>
          </p:nvPr>
        </p:nvSpPr>
        <p:spPr>
          <a:xfrm>
            <a:off x="5183188" y="779647"/>
            <a:ext cx="6318530" cy="5627592"/>
          </a:xfrm>
        </p:spPr>
        <p:txBody>
          <a:bodyPr>
            <a:normAutofit fontScale="85000" lnSpcReduction="10000"/>
          </a:bodyPr>
          <a:lstStyle/>
          <a:p>
            <a:pPr lvl="0"/>
            <a:r>
              <a:rPr lang="en-US" sz="3200" u="sng" dirty="0" smtClean="0">
                <a:latin typeface="Calibri" panose="020F0502020204030204" pitchFamily="34" charset="0"/>
                <a:cs typeface="Calibri" panose="020F0502020204030204" pitchFamily="34" charset="0"/>
                <a:hlinkClick r:id="rId3"/>
              </a:rPr>
              <a:t>Oregon </a:t>
            </a:r>
            <a:r>
              <a:rPr lang="en-US" sz="3200" u="sng" dirty="0">
                <a:latin typeface="Calibri" panose="020F0502020204030204" pitchFamily="34" charset="0"/>
                <a:cs typeface="Calibri" panose="020F0502020204030204" pitchFamily="34" charset="0"/>
                <a:hlinkClick r:id="rId3"/>
              </a:rPr>
              <a:t>Department of Education Title I-D</a:t>
            </a:r>
            <a:endParaRPr lang="en-US" sz="3200" dirty="0">
              <a:latin typeface="Calibri" panose="020F0502020204030204" pitchFamily="34" charset="0"/>
              <a:cs typeface="Calibri" panose="020F0502020204030204" pitchFamily="34" charset="0"/>
            </a:endParaRPr>
          </a:p>
          <a:p>
            <a:pPr lvl="0"/>
            <a:r>
              <a:rPr lang="en-US" sz="3200" u="sng" dirty="0">
                <a:latin typeface="Calibri" panose="020F0502020204030204" pitchFamily="34" charset="0"/>
                <a:cs typeface="Calibri" panose="020F0502020204030204" pitchFamily="34" charset="0"/>
                <a:hlinkClick r:id="rId4"/>
              </a:rPr>
              <a:t>Oregon Department of Education Youth Corrections Juvenile Detention Education Programs</a:t>
            </a:r>
            <a:endParaRPr lang="en-US" sz="3200" dirty="0">
              <a:latin typeface="Calibri" panose="020F0502020204030204" pitchFamily="34" charset="0"/>
              <a:cs typeface="Calibri" panose="020F0502020204030204" pitchFamily="34" charset="0"/>
            </a:endParaRPr>
          </a:p>
          <a:p>
            <a:pPr lvl="0"/>
            <a:r>
              <a:rPr lang="en-US" sz="3200" u="sng" dirty="0">
                <a:latin typeface="Calibri" panose="020F0502020204030204" pitchFamily="34" charset="0"/>
                <a:cs typeface="Calibri" panose="020F0502020204030204" pitchFamily="34" charset="0"/>
                <a:hlinkClick r:id="rId5"/>
              </a:rPr>
              <a:t>Oregon Department of Education Long Term Care and Treatment Education Programs</a:t>
            </a:r>
            <a:endParaRPr lang="en-US" sz="3200" dirty="0">
              <a:latin typeface="Calibri" panose="020F0502020204030204" pitchFamily="34" charset="0"/>
              <a:cs typeface="Calibri" panose="020F0502020204030204" pitchFamily="34" charset="0"/>
            </a:endParaRPr>
          </a:p>
          <a:p>
            <a:pPr lvl="0"/>
            <a:r>
              <a:rPr lang="en-US" sz="3200" u="sng" dirty="0">
                <a:latin typeface="Calibri" panose="020F0502020204030204" pitchFamily="34" charset="0"/>
                <a:cs typeface="Calibri" panose="020F0502020204030204" pitchFamily="34" charset="0"/>
                <a:hlinkClick r:id="rId6"/>
              </a:rPr>
              <a:t>USED: Title I-D: Neglected , Delinquent, and At-Risk Youth Non-regulatory Guidance</a:t>
            </a:r>
            <a:endParaRPr lang="en-US" sz="3200" dirty="0">
              <a:latin typeface="Calibri" panose="020F0502020204030204" pitchFamily="34" charset="0"/>
              <a:cs typeface="Calibri" panose="020F0502020204030204" pitchFamily="34" charset="0"/>
            </a:endParaRPr>
          </a:p>
          <a:p>
            <a:pPr lvl="0"/>
            <a:r>
              <a:rPr lang="en-US" sz="3200" u="sng" dirty="0">
                <a:latin typeface="Calibri" panose="020F0502020204030204" pitchFamily="34" charset="0"/>
                <a:cs typeface="Calibri" panose="020F0502020204030204" pitchFamily="34" charset="0"/>
                <a:hlinkClick r:id="rId7"/>
              </a:rPr>
              <a:t>National Technical Assistance Center for the Education of Neglected or Delinquent Children and Youth (NDTAC)</a:t>
            </a:r>
            <a:endParaRPr lang="en-US" sz="3200" dirty="0">
              <a:latin typeface="Calibri" panose="020F0502020204030204" pitchFamily="34" charset="0"/>
              <a:cs typeface="Calibri" panose="020F0502020204030204" pitchFamily="34" charset="0"/>
            </a:endParaRPr>
          </a:p>
          <a:p>
            <a:pPr lvl="0"/>
            <a:r>
              <a:rPr lang="en-US" sz="3200" u="sng" dirty="0">
                <a:latin typeface="Calibri" panose="020F0502020204030204" pitchFamily="34" charset="0"/>
                <a:cs typeface="Calibri" panose="020F0502020204030204" pitchFamily="34" charset="0"/>
                <a:hlinkClick r:id="rId8"/>
              </a:rPr>
              <a:t>National Center for Juvenile Justice</a:t>
            </a:r>
            <a:endParaRPr lang="en-US" sz="3200" u="sng" dirty="0">
              <a:latin typeface="Calibri" panose="020F0502020204030204" pitchFamily="34" charset="0"/>
              <a:cs typeface="Calibri" panose="020F0502020204030204" pitchFamily="34" charset="0"/>
            </a:endParaRPr>
          </a:p>
          <a:p>
            <a:pPr marL="0" indent="0">
              <a:buNone/>
            </a:pPr>
            <a:endParaRPr lang="en-US" sz="2800" u="sng" dirty="0" smtClean="0">
              <a:hlinkClick r:id="rId9"/>
            </a:endParaRPr>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11</a:t>
            </a:fld>
            <a:endParaRPr lang="en-US" dirty="0"/>
          </a:p>
        </p:txBody>
      </p:sp>
      <p:pic>
        <p:nvPicPr>
          <p:cNvPr id="5" name="Picture Placeholder 4" descr="This image shows a street sign with the following descriptions: Help, Tips, Assistance, Guidance, Support, Advice." title="Resources"/>
          <p:cNvPicPr>
            <a:picLocks noGrp="1" noChangeAspect="1"/>
          </p:cNvPicPr>
          <p:nvPr>
            <p:ph type="pic" sz="quarter" idx="13"/>
          </p:nvPr>
        </p:nvPicPr>
        <p:blipFill>
          <a:blip r:embed="rId10">
            <a:extLst>
              <a:ext uri="{28A0092B-C50C-407E-A947-70E740481C1C}">
                <a14:useLocalDpi xmlns:a14="http://schemas.microsoft.com/office/drawing/2010/main" val="0"/>
              </a:ext>
            </a:extLst>
          </a:blip>
          <a:srcRect t="3742" b="3742"/>
          <a:stretch>
            <a:fillRect/>
          </a:stretch>
        </p:blipFill>
        <p:spPr>
          <a:xfrm>
            <a:off x="206018" y="2885762"/>
            <a:ext cx="4572000" cy="2320925"/>
          </a:xfrm>
        </p:spPr>
      </p:pic>
    </p:spTree>
    <p:extLst>
      <p:ext uri="{BB962C8B-B14F-4D97-AF65-F5344CB8AC3E}">
        <p14:creationId xmlns:p14="http://schemas.microsoft.com/office/powerpoint/2010/main" val="1173246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10000"/>
              </a:lnSpc>
              <a:buClr>
                <a:schemeClr val="dk1"/>
              </a:buClr>
              <a:buSzPts val="2400"/>
            </a:pPr>
            <a:r>
              <a:rPr lang="nb-NO" sz="3200" dirty="0" smtClean="0"/>
              <a:t>Jen </a:t>
            </a:r>
            <a:r>
              <a:rPr lang="nb-NO" sz="3200" dirty="0"/>
              <a:t>Engberg</a:t>
            </a:r>
            <a:br>
              <a:rPr lang="nb-NO" sz="3200" dirty="0"/>
            </a:br>
            <a:r>
              <a:rPr lang="nb-NO" sz="3200" u="sng" dirty="0">
                <a:solidFill>
                  <a:schemeClr val="hlink"/>
                </a:solidFill>
              </a:rPr>
              <a:t>j</a:t>
            </a:r>
            <a:r>
              <a:rPr lang="nb-NO" sz="3200" u="sng" dirty="0">
                <a:solidFill>
                  <a:schemeClr val="hlink"/>
                </a:solidFill>
                <a:hlinkClick r:id="rId3"/>
              </a:rPr>
              <a:t>ennifer.engberg@ode.oregon.gov</a:t>
            </a:r>
            <a:endParaRPr lang="nb-NO" sz="3200" dirty="0"/>
          </a:p>
          <a:p>
            <a:pPr marL="0" lvl="0" indent="0">
              <a:lnSpc>
                <a:spcPct val="110000"/>
              </a:lnSpc>
              <a:buClr>
                <a:schemeClr val="dk1"/>
              </a:buClr>
              <a:buSzPts val="2400"/>
              <a:buNone/>
            </a:pPr>
            <a:endParaRPr lang="nb-NO" dirty="0"/>
          </a:p>
          <a:p>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12</a:t>
            </a:fld>
            <a:endParaRPr lang="en-US" dirty="0"/>
          </a:p>
        </p:txBody>
      </p:sp>
      <p:sp>
        <p:nvSpPr>
          <p:cNvPr id="5" name="Title 4"/>
          <p:cNvSpPr>
            <a:spLocks noGrp="1"/>
          </p:cNvSpPr>
          <p:nvPr>
            <p:ph type="title"/>
          </p:nvPr>
        </p:nvSpPr>
        <p:spPr/>
        <p:txBody>
          <a:bodyPr/>
          <a:lstStyle/>
          <a:p>
            <a:r>
              <a:rPr lang="en-US" dirty="0" smtClean="0"/>
              <a:t>Please reach out!</a:t>
            </a:r>
            <a:endParaRPr lang="en-US" dirty="0"/>
          </a:p>
        </p:txBody>
      </p:sp>
      <p:pic>
        <p:nvPicPr>
          <p:cNvPr id="3074" name="Picture 2" descr="DFA :: Questions? Contact 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1943" y="3618964"/>
            <a:ext cx="6132588" cy="213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22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13</a:t>
            </a:fld>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764209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717175" y="1665658"/>
            <a:ext cx="10784542" cy="4109010"/>
          </a:xfrm>
        </p:spPr>
        <p:txBody>
          <a:bodyPr/>
          <a:lstStyle/>
          <a:p>
            <a:pPr marL="0" lvl="0" indent="0">
              <a:lnSpc>
                <a:spcPct val="100000"/>
              </a:lnSpc>
              <a:spcBef>
                <a:spcPts val="100"/>
              </a:spcBef>
              <a:buNone/>
              <a:defRPr/>
            </a:pPr>
            <a:r>
              <a:rPr lang="en-US" altLang="en-US" b="1" dirty="0">
                <a:solidFill>
                  <a:prstClr val="black"/>
                </a:solidFill>
              </a:rPr>
              <a:t>Equity and Excellence for Every Learner</a:t>
            </a:r>
          </a:p>
          <a:p>
            <a:pPr marL="285750" lvl="0" indent="-285750">
              <a:lnSpc>
                <a:spcPct val="100000"/>
              </a:lnSpc>
              <a:spcBef>
                <a:spcPts val="100"/>
              </a:spcBef>
              <a:defRPr/>
            </a:pPr>
            <a:r>
              <a:rPr lang="en-US" altLang="en-US" dirty="0">
                <a:solidFill>
                  <a:prstClr val="black"/>
                </a:solidFill>
              </a:rPr>
              <a:t>The Oregon Department of Education works in partnership with school districts, education service districts and community partners;</a:t>
            </a:r>
          </a:p>
          <a:p>
            <a:pPr marL="285750" lvl="0" indent="-285750">
              <a:lnSpc>
                <a:spcPct val="100000"/>
              </a:lnSpc>
              <a:spcBef>
                <a:spcPts val="100"/>
              </a:spcBef>
              <a:defRPr/>
            </a:pPr>
            <a:r>
              <a:rPr lang="en-US" altLang="en-US" dirty="0">
                <a:solidFill>
                  <a:prstClr val="black"/>
                </a:solidFill>
              </a:rPr>
              <a:t>Together, we serve over 580,000 K-12 students;</a:t>
            </a:r>
          </a:p>
          <a:p>
            <a:pPr marL="285750" lvl="0" indent="-285750">
              <a:lnSpc>
                <a:spcPct val="100000"/>
              </a:lnSpc>
              <a:spcBef>
                <a:spcPts val="100"/>
              </a:spcBef>
              <a:defRPr/>
            </a:pPr>
            <a:r>
              <a:rPr lang="en-US" altLang="en-US" dirty="0">
                <a:solidFill>
                  <a:prstClr val="black"/>
                </a:solidFill>
              </a:rPr>
              <a:t>We believe every student should have access to a high-quality, well-rounded learning experience;</a:t>
            </a:r>
          </a:p>
          <a:p>
            <a:pPr marL="285750" lvl="0" indent="-285750">
              <a:lnSpc>
                <a:spcPct val="100000"/>
              </a:lnSpc>
              <a:spcBef>
                <a:spcPts val="100"/>
              </a:spcBef>
              <a:defRPr/>
            </a:pPr>
            <a:r>
              <a:rPr lang="en-US" altLang="en-US" dirty="0">
                <a:solidFill>
                  <a:prstClr val="black"/>
                </a:solidFill>
              </a:rPr>
              <a:t>We work to achieve the Governor’s vision that </a:t>
            </a:r>
            <a:r>
              <a:rPr lang="en-US" altLang="en-US" dirty="0" smtClean="0">
                <a:solidFill>
                  <a:prstClr val="black"/>
                </a:solidFill>
              </a:rPr>
              <a:t>every Oregon student </a:t>
            </a:r>
            <a:r>
              <a:rPr lang="en-US" altLang="en-US" dirty="0">
                <a:solidFill>
                  <a:prstClr val="black"/>
                </a:solidFill>
              </a:rPr>
              <a:t>graduates with a plan for their future</a:t>
            </a:r>
            <a:r>
              <a:rPr lang="en-US" dirty="0">
                <a:solidFill>
                  <a:prstClr val="black"/>
                </a:solidFill>
              </a:rPr>
              <a:t>.</a:t>
            </a:r>
          </a:p>
          <a:p>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2</a:t>
            </a:fld>
            <a:endParaRPr lang="en-US" dirty="0"/>
          </a:p>
        </p:txBody>
      </p:sp>
      <p:sp>
        <p:nvSpPr>
          <p:cNvPr id="6" name="Title 5"/>
          <p:cNvSpPr>
            <a:spLocks noGrp="1"/>
          </p:cNvSpPr>
          <p:nvPr>
            <p:ph type="title"/>
          </p:nvPr>
        </p:nvSpPr>
        <p:spPr/>
        <p:txBody>
          <a:bodyPr/>
          <a:lstStyle/>
          <a:p>
            <a:r>
              <a:rPr lang="en-US" dirty="0" smtClean="0"/>
              <a:t>Oregon Department of Education – Our “Why”</a:t>
            </a:r>
            <a:endParaRPr lang="en-US" dirty="0"/>
          </a:p>
        </p:txBody>
      </p:sp>
      <p:pic>
        <p:nvPicPr>
          <p:cNvPr id="8" name="Picture 7" descr="&quot;&quot;"/>
          <p:cNvPicPr>
            <a:picLocks noChangeAspect="1"/>
          </p:cNvPicPr>
          <p:nvPr/>
        </p:nvPicPr>
        <p:blipFill rotWithShape="1">
          <a:blip r:embed="rId2" cstate="print">
            <a:extLst>
              <a:ext uri="{28A0092B-C50C-407E-A947-70E740481C1C}">
                <a14:useLocalDpi xmlns:a14="http://schemas.microsoft.com/office/drawing/2010/main" val="0"/>
              </a:ext>
            </a:extLst>
          </a:blip>
          <a:srcRect l="10280" t="39380" r="9995" b="18402"/>
          <a:stretch/>
        </p:blipFill>
        <p:spPr>
          <a:xfrm>
            <a:off x="4585855" y="4386764"/>
            <a:ext cx="6915862" cy="1753029"/>
          </a:xfrm>
          <a:prstGeom prst="rect">
            <a:avLst/>
          </a:prstGeom>
        </p:spPr>
      </p:pic>
    </p:spTree>
    <p:extLst>
      <p:ext uri="{BB962C8B-B14F-4D97-AF65-F5344CB8AC3E}">
        <p14:creationId xmlns:p14="http://schemas.microsoft.com/office/powerpoint/2010/main" val="115252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smtClean="0">
                <a:latin typeface="Calibri" panose="020F0502020204030204" pitchFamily="34" charset="0"/>
                <a:cs typeface="Calibri" panose="020F0502020204030204" pitchFamily="34" charset="0"/>
              </a:rPr>
              <a:t>Overview of Title I, Part D basics including:</a:t>
            </a:r>
          </a:p>
          <a:p>
            <a:pPr lvl="1"/>
            <a:r>
              <a:rPr lang="en-US" sz="3200" dirty="0" smtClean="0">
                <a:latin typeface="Calibri" panose="020F0502020204030204" pitchFamily="34" charset="0"/>
                <a:cs typeface="Calibri" panose="020F0502020204030204" pitchFamily="34" charset="0"/>
              </a:rPr>
              <a:t>Eligibility and Funding</a:t>
            </a:r>
          </a:p>
          <a:p>
            <a:pPr lvl="1"/>
            <a:r>
              <a:rPr lang="en-US" sz="3200" dirty="0" smtClean="0">
                <a:latin typeface="Calibri" panose="020F0502020204030204" pitchFamily="34" charset="0"/>
                <a:cs typeface="Calibri" panose="020F0502020204030204" pitchFamily="34" charset="0"/>
              </a:rPr>
              <a:t>Application requirements</a:t>
            </a:r>
          </a:p>
          <a:p>
            <a:pPr lvl="1"/>
            <a:r>
              <a:rPr lang="en-US" sz="3200" dirty="0" smtClean="0">
                <a:latin typeface="Calibri" panose="020F0502020204030204" pitchFamily="34" charset="0"/>
                <a:cs typeface="Calibri" panose="020F0502020204030204" pitchFamily="34" charset="0"/>
              </a:rPr>
              <a:t>Allowable use of funds</a:t>
            </a:r>
          </a:p>
          <a:p>
            <a:pPr lvl="1"/>
            <a:r>
              <a:rPr lang="en-US" sz="3200" dirty="0" smtClean="0">
                <a:latin typeface="Calibri" panose="020F0502020204030204" pitchFamily="34" charset="0"/>
                <a:cs typeface="Calibri" panose="020F0502020204030204" pitchFamily="34" charset="0"/>
              </a:rPr>
              <a:t>Resources</a:t>
            </a:r>
            <a:endParaRPr lang="en-US" sz="3200" dirty="0"/>
          </a:p>
        </p:txBody>
      </p:sp>
      <p:sp>
        <p:nvSpPr>
          <p:cNvPr id="2" name="Title 1"/>
          <p:cNvSpPr>
            <a:spLocks noGrp="1"/>
          </p:cNvSpPr>
          <p:nvPr>
            <p:ph type="title"/>
          </p:nvPr>
        </p:nvSpPr>
        <p:spPr/>
        <p:txBody>
          <a:bodyPr/>
          <a:lstStyle/>
          <a:p>
            <a:r>
              <a:rPr lang="en-US" dirty="0" smtClean="0"/>
              <a:t>Outcomes for Today</a:t>
            </a:r>
            <a:endParaRPr lang="en-US" dirty="0">
              <a:solidFill>
                <a:schemeClr val="tx1"/>
              </a:solidFill>
            </a:endParaRPr>
          </a:p>
        </p:txBody>
      </p:sp>
      <p:sp>
        <p:nvSpPr>
          <p:cNvPr id="4" name="Footer Placeholder 3"/>
          <p:cNvSpPr>
            <a:spLocks noGrp="1"/>
          </p:cNvSpPr>
          <p:nvPr>
            <p:ph type="ftr" sz="quarter" idx="11"/>
          </p:nvPr>
        </p:nvSpPr>
        <p:spPr>
          <a:xfrm>
            <a:off x="717176" y="6139793"/>
            <a:ext cx="2864224" cy="365125"/>
          </a:xfrm>
        </p:spPr>
        <p:txBody>
          <a:bodyPr/>
          <a:lstStyle/>
          <a:p>
            <a:r>
              <a:rPr lang="en-US" dirty="0" smtClean="0"/>
              <a:t>Oregon Department of Education</a:t>
            </a:r>
            <a:endParaRPr lang="en-US" dirty="0"/>
          </a:p>
        </p:txBody>
      </p:sp>
      <p:pic>
        <p:nvPicPr>
          <p:cNvPr id="5" name="Picture 4" descr="This is a colorful picture of the word agenda" title="Agenda"/>
          <p:cNvPicPr>
            <a:picLocks noChangeAspect="1"/>
          </p:cNvPicPr>
          <p:nvPr/>
        </p:nvPicPr>
        <p:blipFill rotWithShape="1">
          <a:blip r:embed="rId3">
            <a:extLst>
              <a:ext uri="{28A0092B-C50C-407E-A947-70E740481C1C}">
                <a14:useLocalDpi xmlns:a14="http://schemas.microsoft.com/office/drawing/2010/main" val="0"/>
              </a:ext>
            </a:extLst>
          </a:blip>
          <a:srcRect b="8932"/>
          <a:stretch/>
        </p:blipFill>
        <p:spPr>
          <a:xfrm>
            <a:off x="7090595" y="5251170"/>
            <a:ext cx="4613267" cy="1131091"/>
          </a:xfrm>
          <a:prstGeom prst="rect">
            <a:avLst/>
          </a:prstGeom>
        </p:spPr>
      </p:pic>
    </p:spTree>
    <p:extLst>
      <p:ext uri="{BB962C8B-B14F-4D97-AF65-F5344CB8AC3E}">
        <p14:creationId xmlns:p14="http://schemas.microsoft.com/office/powerpoint/2010/main" val="365050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Title I-D, Subpart 2</a:t>
            </a:r>
            <a:endParaRPr lang="en-US" dirty="0">
              <a:solidFill>
                <a:schemeClr val="tx1"/>
              </a:solidFill>
            </a:endParaRPr>
          </a:p>
        </p:txBody>
      </p:sp>
      <p:sp>
        <p:nvSpPr>
          <p:cNvPr id="3" name="Content Placeholder 2"/>
          <p:cNvSpPr>
            <a:spLocks noGrp="1"/>
          </p:cNvSpPr>
          <p:nvPr>
            <p:ph idx="1"/>
          </p:nvPr>
        </p:nvSpPr>
        <p:spPr>
          <a:xfrm>
            <a:off x="5183188" y="779646"/>
            <a:ext cx="6172200" cy="5676571"/>
          </a:xfrm>
        </p:spPr>
        <p:txBody>
          <a:bodyPr>
            <a:normAutofit/>
          </a:bodyPr>
          <a:lstStyle/>
          <a:p>
            <a:r>
              <a:rPr lang="en-US" sz="3200" dirty="0">
                <a:latin typeface="Calibri" panose="020F0502020204030204" pitchFamily="34" charset="0"/>
                <a:cs typeface="Calibri" panose="020F0502020204030204" pitchFamily="34" charset="0"/>
              </a:rPr>
              <a:t>The purpose of Title </a:t>
            </a:r>
            <a:r>
              <a:rPr lang="en-US" sz="3200" dirty="0" smtClean="0">
                <a:latin typeface="Calibri" panose="020F0502020204030204" pitchFamily="34" charset="0"/>
                <a:cs typeface="Calibri" panose="020F0502020204030204" pitchFamily="34" charset="0"/>
              </a:rPr>
              <a:t>I-D, Subpart 2 </a:t>
            </a:r>
            <a:r>
              <a:rPr lang="en-US" sz="3200" dirty="0">
                <a:latin typeface="Calibri" panose="020F0502020204030204" pitchFamily="34" charset="0"/>
                <a:cs typeface="Calibri" panose="020F0502020204030204" pitchFamily="34" charset="0"/>
              </a:rPr>
              <a:t>is to improve educational services for students in locally operated facilities for neglected or delinquent students to:</a:t>
            </a:r>
          </a:p>
          <a:p>
            <a:pPr lvl="1"/>
            <a:r>
              <a:rPr lang="en-US" sz="2800" dirty="0">
                <a:latin typeface="Calibri" panose="020F0502020204030204" pitchFamily="34" charset="0"/>
                <a:cs typeface="Calibri" panose="020F0502020204030204" pitchFamily="34" charset="0"/>
              </a:rPr>
              <a:t>Provide opportunity to meet state </a:t>
            </a:r>
            <a:r>
              <a:rPr lang="en-US" sz="2800" dirty="0" smtClean="0">
                <a:latin typeface="Calibri" panose="020F0502020204030204" pitchFamily="34" charset="0"/>
                <a:cs typeface="Calibri" panose="020F0502020204030204" pitchFamily="34" charset="0"/>
              </a:rPr>
              <a:t>standards</a:t>
            </a:r>
          </a:p>
          <a:p>
            <a:pPr lvl="1"/>
            <a:endParaRPr lang="en-US" sz="800" dirty="0">
              <a:latin typeface="Calibri" panose="020F0502020204030204" pitchFamily="34" charset="0"/>
              <a:cs typeface="Calibri" panose="020F0502020204030204" pitchFamily="34" charset="0"/>
            </a:endParaRPr>
          </a:p>
          <a:p>
            <a:pPr lvl="1"/>
            <a:r>
              <a:rPr lang="en-US" sz="2800" dirty="0">
                <a:latin typeface="Calibri" panose="020F0502020204030204" pitchFamily="34" charset="0"/>
                <a:cs typeface="Calibri" panose="020F0502020204030204" pitchFamily="34" charset="0"/>
              </a:rPr>
              <a:t>Improve transitions into </a:t>
            </a:r>
            <a:r>
              <a:rPr lang="en-US" sz="2800" dirty="0" smtClean="0">
                <a:latin typeface="Calibri" panose="020F0502020204030204" pitchFamily="34" charset="0"/>
                <a:cs typeface="Calibri" panose="020F0502020204030204" pitchFamily="34" charset="0"/>
              </a:rPr>
              <a:t>community</a:t>
            </a:r>
          </a:p>
          <a:p>
            <a:pPr lvl="1"/>
            <a:endParaRPr lang="en-US" sz="800" dirty="0">
              <a:latin typeface="Calibri" panose="020F0502020204030204" pitchFamily="34" charset="0"/>
              <a:cs typeface="Calibri" panose="020F0502020204030204" pitchFamily="34" charset="0"/>
            </a:endParaRPr>
          </a:p>
          <a:p>
            <a:pPr lvl="1"/>
            <a:r>
              <a:rPr lang="en-US" sz="2800" dirty="0">
                <a:latin typeface="Calibri" panose="020F0502020204030204" pitchFamily="34" charset="0"/>
                <a:cs typeface="Calibri" panose="020F0502020204030204" pitchFamily="34" charset="0"/>
              </a:rPr>
              <a:t>Prevent drop out and return to facilities</a:t>
            </a:r>
          </a:p>
          <a:p>
            <a:endParaRPr lang="en-US" sz="3200" dirty="0">
              <a:latin typeface="Calibri" panose="020F0502020204030204" pitchFamily="34" charset="0"/>
              <a:cs typeface="Calibri" panose="020F0502020204030204" pitchFamily="34" charset="0"/>
            </a:endParaRPr>
          </a:p>
        </p:txBody>
      </p:sp>
      <p:pic>
        <p:nvPicPr>
          <p:cNvPr id="6" name="Picture Placeholder 5" descr="This picture shows the US Department of Education logo, an oak tree that has grown from an acorn." title="Department of Education Logo"/>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47" b="447"/>
          <a:stretch>
            <a:fillRect/>
          </a:stretch>
        </p:blipFill>
        <p:spPr>
          <a:xfrm>
            <a:off x="642358" y="2230582"/>
            <a:ext cx="4081463" cy="4044950"/>
          </a:xfrm>
        </p:spPr>
      </p:pic>
      <p:sp>
        <p:nvSpPr>
          <p:cNvPr id="5" name="Footer Placeholder 3"/>
          <p:cNvSpPr>
            <a:spLocks noGrp="1"/>
          </p:cNvSpPr>
          <p:nvPr>
            <p:ph type="ftr" sz="quarter" idx="11"/>
          </p:nvPr>
        </p:nvSpPr>
        <p:spPr>
          <a:xfrm>
            <a:off x="481649" y="6275532"/>
            <a:ext cx="2864224" cy="365125"/>
          </a:xfrm>
        </p:spPr>
        <p:txBody>
          <a:bodyPr/>
          <a:lstStyle/>
          <a:p>
            <a:r>
              <a:rPr lang="en-US" dirty="0" smtClean="0"/>
              <a:t>Oregon Department of Education</a:t>
            </a:r>
            <a:endParaRPr lang="en-US" dirty="0"/>
          </a:p>
        </p:txBody>
      </p:sp>
    </p:spTree>
    <p:extLst>
      <p:ext uri="{BB962C8B-B14F-4D97-AF65-F5344CB8AC3E}">
        <p14:creationId xmlns:p14="http://schemas.microsoft.com/office/powerpoint/2010/main" val="3544387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Eligibility and Funding</a:t>
            </a:r>
            <a:endParaRPr lang="en-US" dirty="0"/>
          </a:p>
        </p:txBody>
      </p:sp>
      <p:sp>
        <p:nvSpPr>
          <p:cNvPr id="3" name="Content Placeholder 2"/>
          <p:cNvSpPr>
            <a:spLocks noGrp="1"/>
          </p:cNvSpPr>
          <p:nvPr>
            <p:ph idx="1"/>
          </p:nvPr>
        </p:nvSpPr>
        <p:spPr>
          <a:xfrm>
            <a:off x="5183187" y="779647"/>
            <a:ext cx="6537757" cy="5081404"/>
          </a:xfrm>
        </p:spPr>
        <p:txBody>
          <a:bodyPr>
            <a:normAutofit/>
          </a:bodyPr>
          <a:lstStyle/>
          <a:p>
            <a:r>
              <a:rPr lang="en-US" sz="3200" dirty="0">
                <a:latin typeface="Calibri" panose="020F0502020204030204" pitchFamily="34" charset="0"/>
                <a:cs typeface="Calibri" panose="020F0502020204030204" pitchFamily="34" charset="0"/>
              </a:rPr>
              <a:t>Eligibility:</a:t>
            </a:r>
          </a:p>
          <a:p>
            <a:pPr lvl="1"/>
            <a:r>
              <a:rPr lang="en-US" sz="2800" dirty="0">
                <a:latin typeface="Calibri" panose="020F0502020204030204" pitchFamily="34" charset="0"/>
                <a:cs typeface="Calibri" panose="020F0502020204030204" pitchFamily="34" charset="0"/>
              </a:rPr>
              <a:t>An LEA is eligible to receive funds if there is a </a:t>
            </a:r>
            <a:r>
              <a:rPr lang="en-US" sz="2800" b="1" u="sng" dirty="0">
                <a:latin typeface="Calibri" panose="020F0502020204030204" pitchFamily="34" charset="0"/>
                <a:cs typeface="Calibri" panose="020F0502020204030204" pitchFamily="34" charset="0"/>
              </a:rPr>
              <a:t>locally</a:t>
            </a:r>
            <a:r>
              <a:rPr lang="en-US" sz="2800" b="1" dirty="0">
                <a:latin typeface="Calibri" panose="020F0502020204030204" pitchFamily="34" charset="0"/>
                <a:cs typeface="Calibri" panose="020F0502020204030204" pitchFamily="34" charset="0"/>
              </a:rPr>
              <a:t> </a:t>
            </a:r>
            <a:r>
              <a:rPr lang="en-US" sz="2800" b="1" u="sng" dirty="0">
                <a:latin typeface="Calibri" panose="020F0502020204030204" pitchFamily="34" charset="0"/>
                <a:cs typeface="Calibri" panose="020F0502020204030204" pitchFamily="34" charset="0"/>
              </a:rPr>
              <a:t>operated facility </a:t>
            </a:r>
            <a:r>
              <a:rPr lang="en-US" sz="2800" dirty="0">
                <a:latin typeface="Calibri" panose="020F0502020204030204" pitchFamily="34" charset="0"/>
                <a:cs typeface="Calibri" panose="020F0502020204030204" pitchFamily="34" charset="0"/>
              </a:rPr>
              <a:t>within its geographical </a:t>
            </a:r>
            <a:r>
              <a:rPr lang="en-US" sz="2800" dirty="0" smtClean="0">
                <a:latin typeface="Calibri" panose="020F0502020204030204" pitchFamily="34" charset="0"/>
                <a:cs typeface="Calibri" panose="020F0502020204030204" pitchFamily="34" charset="0"/>
              </a:rPr>
              <a:t>boundaries</a:t>
            </a:r>
          </a:p>
          <a:p>
            <a:pPr marL="457200" lvl="1" indent="0">
              <a:buNone/>
            </a:pPr>
            <a:endParaRPr lang="en-US" sz="28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Funding:</a:t>
            </a:r>
          </a:p>
          <a:p>
            <a:pPr lvl="1"/>
            <a:r>
              <a:rPr lang="en-US" sz="2800" dirty="0">
                <a:latin typeface="Calibri" panose="020F0502020204030204" pitchFamily="34" charset="0"/>
                <a:cs typeface="Calibri" panose="020F0502020204030204" pitchFamily="34" charset="0"/>
              </a:rPr>
              <a:t>Determined by annual October Caseload Count </a:t>
            </a:r>
          </a:p>
          <a:p>
            <a:pPr lvl="1"/>
            <a:r>
              <a:rPr lang="en-US" sz="2800" dirty="0">
                <a:latin typeface="Calibri" panose="020F0502020204030204" pitchFamily="34" charset="0"/>
                <a:cs typeface="Calibri" panose="020F0502020204030204" pitchFamily="34" charset="0"/>
              </a:rPr>
              <a:t>Neglected funds flow through Title I-A</a:t>
            </a:r>
          </a:p>
          <a:p>
            <a:pPr lvl="1"/>
            <a:r>
              <a:rPr lang="en-US" sz="2800" dirty="0">
                <a:latin typeface="Calibri" panose="020F0502020204030204" pitchFamily="34" charset="0"/>
                <a:cs typeface="Calibri" panose="020F0502020204030204" pitchFamily="34" charset="0"/>
              </a:rPr>
              <a:t>Funds can be </a:t>
            </a:r>
            <a:r>
              <a:rPr lang="en-US" sz="2800" dirty="0" smtClean="0">
                <a:latin typeface="Calibri" panose="020F0502020204030204" pitchFamily="34" charset="0"/>
                <a:cs typeface="Calibri" panose="020F0502020204030204" pitchFamily="34" charset="0"/>
              </a:rPr>
              <a:t>used </a:t>
            </a:r>
            <a:r>
              <a:rPr lang="en-US" sz="2800" dirty="0">
                <a:latin typeface="Calibri" panose="020F0502020204030204" pitchFamily="34" charset="0"/>
                <a:cs typeface="Calibri" panose="020F0502020204030204" pitchFamily="34" charset="0"/>
              </a:rPr>
              <a:t>at facility, district, and school levels</a:t>
            </a:r>
          </a:p>
          <a:p>
            <a:endParaRPr lang="en-US" dirty="0"/>
          </a:p>
        </p:txBody>
      </p:sp>
      <p:sp>
        <p:nvSpPr>
          <p:cNvPr id="4" name="Footer Placeholder 3"/>
          <p:cNvSpPr>
            <a:spLocks noGrp="1"/>
          </p:cNvSpPr>
          <p:nvPr>
            <p:ph type="ftr" sz="quarter" idx="11"/>
          </p:nvPr>
        </p:nvSpPr>
        <p:spPr/>
        <p:txBody>
          <a:bodyPr/>
          <a:lstStyle/>
          <a:p>
            <a:r>
              <a:rPr lang="en-US" dirty="0" smtClean="0"/>
              <a:t>Oregon Department of Education</a:t>
            </a:r>
            <a:endParaRPr lang="en-US" dirty="0"/>
          </a:p>
        </p:txBody>
      </p:sp>
      <p:sp>
        <p:nvSpPr>
          <p:cNvPr id="5" name="Picture Placeholder 4" descr="This image shows the flow of federal funds: Congress passes apropriations to federal education programs, the US Department of Education allocates program funding to states based on US Census poverty data, the Oregon Department of Education for all Oregon school districts." title="Eligibility and Funding"/>
          <p:cNvSpPr>
            <a:spLocks noGrp="1"/>
          </p:cNvSpPr>
          <p:nvPr>
            <p:ph type="pic" sz="quarter" idx="13"/>
          </p:nvPr>
        </p:nvSpPr>
        <p:spPr/>
      </p:sp>
      <p:pic>
        <p:nvPicPr>
          <p:cNvPr id="6" name="Picture 5" descr="This infographic shows the process for federal education funding: Funds originate in Congress and are allocated to the US Department of Education, the US Department of Education calculates state level allocations for each title program, the Oregon Department of Education calculates each district's allocation." title="Federal Funding Graphic"/>
          <p:cNvPicPr/>
          <p:nvPr/>
        </p:nvPicPr>
        <p:blipFill rotWithShape="1">
          <a:blip r:embed="rId3" cstate="hqprint">
            <a:extLst>
              <a:ext uri="{28A0092B-C50C-407E-A947-70E740481C1C}">
                <a14:useLocalDpi xmlns:a14="http://schemas.microsoft.com/office/drawing/2010/main" val="0"/>
              </a:ext>
            </a:extLst>
          </a:blip>
          <a:srcRect t="11685"/>
          <a:stretch/>
        </p:blipFill>
        <p:spPr bwMode="auto">
          <a:xfrm>
            <a:off x="807328" y="2042453"/>
            <a:ext cx="3413468" cy="41258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91556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Content Placeholder 4"/>
          <p:cNvSpPr>
            <a:spLocks noGrp="1"/>
          </p:cNvSpPr>
          <p:nvPr>
            <p:ph idx="1"/>
          </p:nvPr>
        </p:nvSpPr>
        <p:spPr/>
        <p:txBody>
          <a:bodyPr>
            <a:normAutofit lnSpcReduction="10000"/>
          </a:bodyPr>
          <a:lstStyle/>
          <a:p>
            <a:pPr>
              <a:defRPr/>
            </a:pPr>
            <a:r>
              <a:rPr lang="en-US" altLang="en-US" sz="2800" dirty="0">
                <a:latin typeface="Calibri" panose="020F0502020204030204" pitchFamily="34" charset="0"/>
                <a:cs typeface="Calibri" panose="020F0502020204030204" pitchFamily="34" charset="0"/>
              </a:rPr>
              <a:t>Funds can be transferred into Title I-D </a:t>
            </a:r>
          </a:p>
          <a:p>
            <a:pPr>
              <a:defRPr/>
            </a:pPr>
            <a:endParaRPr lang="en-US" altLang="en-US" sz="1100" dirty="0">
              <a:latin typeface="Calibri" panose="020F0502020204030204" pitchFamily="34" charset="0"/>
              <a:cs typeface="Calibri" panose="020F0502020204030204" pitchFamily="34" charset="0"/>
            </a:endParaRPr>
          </a:p>
          <a:p>
            <a:pPr>
              <a:defRPr/>
            </a:pPr>
            <a:r>
              <a:rPr lang="en-US" altLang="en-US" sz="2800" dirty="0">
                <a:latin typeface="Calibri" panose="020F0502020204030204" pitchFamily="34" charset="0"/>
                <a:cs typeface="Calibri" panose="020F0502020204030204" pitchFamily="34" charset="0"/>
              </a:rPr>
              <a:t>Can transfer all or a portion of the funds into a grant award for the same year</a:t>
            </a:r>
          </a:p>
          <a:p>
            <a:pPr>
              <a:defRPr/>
            </a:pPr>
            <a:endParaRPr lang="en-US" altLang="en-US" sz="1100" dirty="0">
              <a:latin typeface="Calibri" panose="020F0502020204030204" pitchFamily="34" charset="0"/>
              <a:cs typeface="Calibri" panose="020F0502020204030204" pitchFamily="34" charset="0"/>
            </a:endParaRPr>
          </a:p>
          <a:p>
            <a:pPr>
              <a:defRPr/>
            </a:pPr>
            <a:r>
              <a:rPr lang="en-US" altLang="en-US" sz="2800" dirty="0">
                <a:latin typeface="Calibri" panose="020F0502020204030204" pitchFamily="34" charset="0"/>
                <a:cs typeface="Calibri" panose="020F0502020204030204" pitchFamily="34" charset="0"/>
              </a:rPr>
              <a:t>Must be claimed from original award in EGMS</a:t>
            </a:r>
          </a:p>
          <a:p>
            <a:pPr>
              <a:defRPr/>
            </a:pPr>
            <a:endParaRPr lang="en-US" altLang="en-US" sz="1100" dirty="0">
              <a:latin typeface="Calibri" panose="020F0502020204030204" pitchFamily="34" charset="0"/>
              <a:cs typeface="Calibri" panose="020F0502020204030204" pitchFamily="34" charset="0"/>
            </a:endParaRPr>
          </a:p>
          <a:p>
            <a:pPr>
              <a:defRPr/>
            </a:pPr>
            <a:r>
              <a:rPr lang="en-US" altLang="en-US" sz="2800" dirty="0">
                <a:latin typeface="Calibri" panose="020F0502020204030204" pitchFamily="34" charset="0"/>
                <a:cs typeface="Calibri" panose="020F0502020204030204" pitchFamily="34" charset="0"/>
              </a:rPr>
              <a:t>Carryover funds cannot be transferred</a:t>
            </a:r>
          </a:p>
          <a:p>
            <a:pPr marL="0" indent="0">
              <a:buNone/>
              <a:defRPr/>
            </a:pPr>
            <a:endParaRPr lang="en-US" altLang="en-US" sz="2800" dirty="0" smtClean="0">
              <a:latin typeface="Calibri" panose="020F0502020204030204" pitchFamily="34" charset="0"/>
              <a:cs typeface="Calibri" panose="020F0502020204030204" pitchFamily="34" charset="0"/>
            </a:endParaRPr>
          </a:p>
          <a:p>
            <a:pPr marL="0" indent="0">
              <a:buNone/>
              <a:defRPr/>
            </a:pPr>
            <a:r>
              <a:rPr lang="en-US" altLang="en-US" sz="2800" i="1" dirty="0" smtClean="0">
                <a:latin typeface="Calibri" panose="020F0502020204030204" pitchFamily="34" charset="0"/>
                <a:cs typeface="Calibri" panose="020F0502020204030204" pitchFamily="34" charset="0"/>
                <a:hlinkClick r:id="rId3"/>
              </a:rPr>
              <a:t>ESSA Quick Reference Brief: Transferability</a:t>
            </a:r>
            <a:endParaRPr lang="en-US" altLang="en-US" sz="2800" i="1" dirty="0">
              <a:latin typeface="Calibri" panose="020F0502020204030204" pitchFamily="34" charset="0"/>
              <a:cs typeface="Calibri" panose="020F0502020204030204" pitchFamily="34" charset="0"/>
            </a:endParaRPr>
          </a:p>
          <a:p>
            <a:pPr eaLnBrk="1" hangingPunct="1">
              <a:defRPr/>
            </a:pPr>
            <a:endParaRPr lang="en-US" altLang="en-US" sz="2800" dirty="0"/>
          </a:p>
          <a:p>
            <a:pPr eaLnBrk="1" hangingPunct="1">
              <a:defRPr/>
            </a:pPr>
            <a:endParaRPr lang="en-US" altLang="en-US" sz="2800" dirty="0"/>
          </a:p>
        </p:txBody>
      </p:sp>
      <p:sp>
        <p:nvSpPr>
          <p:cNvPr id="30722" name="Title 2"/>
          <p:cNvSpPr>
            <a:spLocks noGrp="1"/>
          </p:cNvSpPr>
          <p:nvPr>
            <p:ph type="title"/>
          </p:nvPr>
        </p:nvSpPr>
        <p:spPr/>
        <p:txBody>
          <a:bodyPr/>
          <a:lstStyle/>
          <a:p>
            <a:r>
              <a:rPr lang="en-US" altLang="en-US" dirty="0" smtClean="0"/>
              <a:t>Transferability</a:t>
            </a:r>
            <a:endParaRPr lang="en-US" altLang="en-US" dirty="0" smtClean="0">
              <a:solidFill>
                <a:srgbClr val="7B9899"/>
              </a:solidFill>
            </a:endParaRPr>
          </a:p>
        </p:txBody>
      </p:sp>
      <p:sp>
        <p:nvSpPr>
          <p:cNvPr id="4" name="Footer Placeholder 2"/>
          <p:cNvSpPr>
            <a:spLocks noGrp="1"/>
          </p:cNvSpPr>
          <p:nvPr>
            <p:ph type="ftr" sz="quarter" idx="11"/>
          </p:nvPr>
        </p:nvSpPr>
        <p:spPr>
          <a:xfrm>
            <a:off x="717176" y="6139793"/>
            <a:ext cx="2864224" cy="365125"/>
          </a:xfrm>
        </p:spPr>
        <p:txBody>
          <a:bodyPr/>
          <a:lstStyle/>
          <a:p>
            <a:r>
              <a:rPr lang="en-US" dirty="0" smtClean="0"/>
              <a:t>Oregon Department of Education</a:t>
            </a:r>
            <a:endParaRPr lang="en-US" dirty="0"/>
          </a:p>
        </p:txBody>
      </p:sp>
    </p:spTree>
    <p:extLst>
      <p:ext uri="{BB962C8B-B14F-4D97-AF65-F5344CB8AC3E}">
        <p14:creationId xmlns:p14="http://schemas.microsoft.com/office/powerpoint/2010/main" val="405096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lstStyle/>
          <a:p>
            <a:r>
              <a:rPr lang="en-US" altLang="en-US" dirty="0" smtClean="0"/>
              <a:t>Allowable Uses of Title I-D, Subpart 2</a:t>
            </a:r>
            <a:endParaRPr lang="en-US" altLang="en-US" dirty="0" smtClean="0">
              <a:solidFill>
                <a:srgbClr val="7B9899"/>
              </a:solidFill>
            </a:endParaRPr>
          </a:p>
        </p:txBody>
      </p:sp>
      <p:sp>
        <p:nvSpPr>
          <p:cNvPr id="5" name="Footer Placeholder 3"/>
          <p:cNvSpPr>
            <a:spLocks noGrp="1"/>
          </p:cNvSpPr>
          <p:nvPr>
            <p:ph type="ftr" sz="quarter" idx="11"/>
          </p:nvPr>
        </p:nvSpPr>
        <p:spPr/>
        <p:txBody>
          <a:bodyPr/>
          <a:lstStyle/>
          <a:p>
            <a:r>
              <a:rPr lang="en-US" dirty="0" smtClean="0"/>
              <a:t>Oregon Department of Education</a:t>
            </a:r>
            <a:endParaRPr lang="en-US" dirty="0"/>
          </a:p>
        </p:txBody>
      </p:sp>
      <p:pic>
        <p:nvPicPr>
          <p:cNvPr id="3" name="Picture Placeholder 2" descr="This image shows a pencil checking off boxes. It is included to illustrate allowable costs for the program." title="Allowable Uses of Funds"/>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0073" b="10073"/>
          <a:stretch>
            <a:fillRect/>
          </a:stretch>
        </p:blipFill>
        <p:spPr/>
      </p:pic>
      <p:sp>
        <p:nvSpPr>
          <p:cNvPr id="2" name="Rectangle 1"/>
          <p:cNvSpPr/>
          <p:nvPr/>
        </p:nvSpPr>
        <p:spPr>
          <a:xfrm>
            <a:off x="5259388" y="472497"/>
            <a:ext cx="6096000" cy="5847755"/>
          </a:xfrm>
          <a:prstGeom prst="rect">
            <a:avLst/>
          </a:prstGeom>
        </p:spPr>
        <p:txBody>
          <a:bodyPr>
            <a:spAutoFit/>
          </a:bodyPr>
          <a:lstStyle/>
          <a:p>
            <a:r>
              <a:rPr lang="en-US" sz="3200" dirty="0" smtClean="0"/>
              <a:t>Requirements</a:t>
            </a:r>
          </a:p>
          <a:p>
            <a:pPr marL="914400" lvl="1" indent="-457200">
              <a:buFont typeface="Arial" panose="020B0604020202020204" pitchFamily="34" charset="0"/>
              <a:buChar char="•"/>
            </a:pPr>
            <a:r>
              <a:rPr lang="en-US" sz="2600" dirty="0" smtClean="0"/>
              <a:t>Prepare students to complete high school, enter training or employment programs, or further education</a:t>
            </a:r>
          </a:p>
          <a:p>
            <a:pPr marL="914400" lvl="1" indent="-457200">
              <a:buFont typeface="Arial" panose="020B0604020202020204" pitchFamily="34" charset="0"/>
              <a:buChar char="•"/>
            </a:pPr>
            <a:r>
              <a:rPr lang="en-US" sz="2600" dirty="0" smtClean="0"/>
              <a:t>Facilitate transition</a:t>
            </a:r>
          </a:p>
          <a:p>
            <a:pPr marL="914400" lvl="1" indent="-457200">
              <a:buFont typeface="Arial" panose="020B0604020202020204" pitchFamily="34" charset="0"/>
              <a:buChar char="•"/>
            </a:pPr>
            <a:r>
              <a:rPr lang="en-US" sz="2600" dirty="0" smtClean="0"/>
              <a:t>Dropout prevention programs</a:t>
            </a:r>
          </a:p>
          <a:p>
            <a:pPr marL="914400" lvl="1" indent="-457200">
              <a:buFont typeface="Arial" panose="020B0604020202020204" pitchFamily="34" charset="0"/>
              <a:buChar char="•"/>
            </a:pPr>
            <a:endParaRPr lang="en-US" sz="2400" dirty="0" smtClean="0"/>
          </a:p>
          <a:p>
            <a:r>
              <a:rPr lang="en-US" sz="3200" dirty="0" smtClean="0"/>
              <a:t>Suggestions</a:t>
            </a:r>
            <a:endParaRPr lang="en-US" sz="3200" dirty="0"/>
          </a:p>
          <a:p>
            <a:pPr marL="914400" lvl="1" indent="-457200">
              <a:buFont typeface="Arial" panose="020B0604020202020204" pitchFamily="34" charset="0"/>
              <a:buChar char="•"/>
            </a:pPr>
            <a:r>
              <a:rPr lang="en-US" sz="2600" dirty="0"/>
              <a:t>Serve “at-risk” youth</a:t>
            </a:r>
          </a:p>
          <a:p>
            <a:pPr marL="914400" lvl="1" indent="-457200">
              <a:buFont typeface="Arial" panose="020B0604020202020204" pitchFamily="34" charset="0"/>
              <a:buChar char="•"/>
            </a:pPr>
            <a:r>
              <a:rPr lang="en-US" sz="2600" dirty="0"/>
              <a:t>Coordinate health and social services</a:t>
            </a:r>
          </a:p>
          <a:p>
            <a:pPr marL="914400" lvl="1" indent="-457200">
              <a:buFont typeface="Arial" panose="020B0604020202020204" pitchFamily="34" charset="0"/>
              <a:buChar char="•"/>
            </a:pPr>
            <a:r>
              <a:rPr lang="en-US" sz="2600" dirty="0"/>
              <a:t>Mentoring &amp; peer mediation</a:t>
            </a:r>
          </a:p>
          <a:p>
            <a:pPr marL="914400" lvl="1" indent="-457200">
              <a:buFont typeface="Arial" panose="020B0604020202020204" pitchFamily="34" charset="0"/>
              <a:buChar char="•"/>
            </a:pPr>
            <a:r>
              <a:rPr lang="en-US" sz="2600" dirty="0"/>
              <a:t>CTE, special education, career </a:t>
            </a:r>
            <a:r>
              <a:rPr lang="en-US" sz="2600" dirty="0" smtClean="0"/>
              <a:t>counseling</a:t>
            </a:r>
            <a:endParaRPr lang="en-US" sz="2600" dirty="0"/>
          </a:p>
        </p:txBody>
      </p:sp>
    </p:spTree>
    <p:extLst>
      <p:ext uri="{BB962C8B-B14F-4D97-AF65-F5344CB8AC3E}">
        <p14:creationId xmlns:p14="http://schemas.microsoft.com/office/powerpoint/2010/main" val="3944953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2019-20 timeline"/>
          <p:cNvSpPr>
            <a:spLocks noGrp="1"/>
          </p:cNvSpPr>
          <p:nvPr>
            <p:ph type="title"/>
          </p:nvPr>
        </p:nvSpPr>
        <p:spPr>
          <a:xfrm>
            <a:off x="443800" y="1945537"/>
            <a:ext cx="2056899" cy="1809614"/>
          </a:xfrm>
        </p:spPr>
        <p:txBody>
          <a:bodyPr>
            <a:noAutofit/>
          </a:bodyPr>
          <a:lstStyle/>
          <a:p>
            <a:r>
              <a:rPr lang="en-US" sz="3200" dirty="0" smtClean="0"/>
              <a:t>2022-23 </a:t>
            </a:r>
            <a:r>
              <a:rPr lang="en-US" sz="3200" dirty="0"/>
              <a:t>FEDERAL FUNDS TIMELINE</a:t>
            </a:r>
          </a:p>
        </p:txBody>
      </p:sp>
      <p:sp>
        <p:nvSpPr>
          <p:cNvPr id="24" name="Initial grant period"/>
          <p:cNvSpPr/>
          <p:nvPr/>
        </p:nvSpPr>
        <p:spPr>
          <a:xfrm>
            <a:off x="1616586" y="6245207"/>
            <a:ext cx="2498215" cy="461665"/>
          </a:xfrm>
          <a:prstGeom prst="rect">
            <a:avLst/>
          </a:prstGeom>
        </p:spPr>
        <p:txBody>
          <a:bodyPr wrap="square">
            <a:spAutoFit/>
          </a:bodyPr>
          <a:lstStyle/>
          <a:p>
            <a:pPr>
              <a:defRPr/>
            </a:pPr>
            <a:r>
              <a:rPr lang="en-US" sz="1200" b="1" dirty="0">
                <a:solidFill>
                  <a:srgbClr val="0070C0"/>
                </a:solidFill>
                <a:latin typeface="Segoe UI"/>
              </a:rPr>
              <a:t>*INITIAL GRANT PERIOD: </a:t>
            </a:r>
            <a:r>
              <a:rPr lang="en-US" sz="1200" b="1" dirty="0" smtClean="0">
                <a:solidFill>
                  <a:srgbClr val="0070C0"/>
                </a:solidFill>
                <a:latin typeface="Segoe UI"/>
              </a:rPr>
              <a:t>7/1/22 </a:t>
            </a:r>
            <a:r>
              <a:rPr lang="en-US" sz="1200" b="1" dirty="0">
                <a:solidFill>
                  <a:srgbClr val="0070C0"/>
                </a:solidFill>
                <a:latin typeface="Segoe UI"/>
              </a:rPr>
              <a:t>– </a:t>
            </a:r>
            <a:r>
              <a:rPr lang="en-US" sz="1200" b="1" dirty="0" smtClean="0">
                <a:solidFill>
                  <a:srgbClr val="0070C0"/>
                </a:solidFill>
                <a:latin typeface="Segoe UI"/>
              </a:rPr>
              <a:t>9/30/23 </a:t>
            </a:r>
            <a:r>
              <a:rPr lang="en-US" sz="1200" b="1" dirty="0">
                <a:solidFill>
                  <a:srgbClr val="0070C0"/>
                </a:solidFill>
                <a:latin typeface="Segoe UI"/>
              </a:rPr>
              <a:t>(15 MONTHS</a:t>
            </a:r>
            <a:r>
              <a:rPr lang="en-US" sz="1200" dirty="0">
                <a:solidFill>
                  <a:srgbClr val="0070C0"/>
                </a:solidFill>
                <a:latin typeface="Segoe UI"/>
              </a:rPr>
              <a:t>)</a:t>
            </a:r>
            <a:endParaRPr lang="en-US" sz="1200" dirty="0">
              <a:solidFill>
                <a:srgbClr val="0C6D82"/>
              </a:solidFill>
              <a:latin typeface="Segoe UI"/>
            </a:endParaRPr>
          </a:p>
        </p:txBody>
      </p:sp>
      <p:sp>
        <p:nvSpPr>
          <p:cNvPr id="2" name="July 2019"/>
          <p:cNvSpPr>
            <a:spLocks noGrp="1"/>
          </p:cNvSpPr>
          <p:nvPr>
            <p:ph type="body" sz="quarter" idx="15"/>
          </p:nvPr>
        </p:nvSpPr>
        <p:spPr>
          <a:xfrm>
            <a:off x="3796287" y="967697"/>
            <a:ext cx="786543" cy="834861"/>
          </a:xfrm>
        </p:spPr>
        <p:txBody>
          <a:bodyPr>
            <a:noAutofit/>
          </a:bodyPr>
          <a:lstStyle/>
          <a:p>
            <a:r>
              <a:rPr lang="en-US" sz="1800" dirty="0"/>
              <a:t>JULY</a:t>
            </a:r>
          </a:p>
          <a:p>
            <a:r>
              <a:rPr lang="en-US" sz="1800" dirty="0" smtClean="0"/>
              <a:t>2022</a:t>
            </a:r>
            <a:endParaRPr lang="en-US" sz="1800" dirty="0"/>
          </a:p>
        </p:txBody>
      </p:sp>
      <p:sp>
        <p:nvSpPr>
          <p:cNvPr id="22" name="Beginning of grant period">
            <a:extLst>
              <a:ext uri="{FF2B5EF4-FFF2-40B4-BE49-F238E27FC236}">
                <a16:creationId xmlns:a16="http://schemas.microsoft.com/office/drawing/2014/main" id="{2B193253-F94A-4164-AE5D-6B3931AE17CC}"/>
              </a:ext>
            </a:extLst>
          </p:cNvPr>
          <p:cNvSpPr>
            <a:spLocks noGrp="1"/>
          </p:cNvSpPr>
          <p:nvPr>
            <p:ph type="body" sz="quarter" idx="36"/>
          </p:nvPr>
        </p:nvSpPr>
        <p:spPr>
          <a:xfrm>
            <a:off x="3497084" y="2003349"/>
            <a:ext cx="1399985" cy="405757"/>
          </a:xfrm>
        </p:spPr>
        <p:txBody>
          <a:bodyPr>
            <a:normAutofit/>
          </a:bodyPr>
          <a:lstStyle/>
          <a:p>
            <a:r>
              <a:rPr lang="en-US" sz="1050" dirty="0"/>
              <a:t>BEGINNING OF </a:t>
            </a:r>
            <a:r>
              <a:rPr lang="en-US" sz="1050" dirty="0" smtClean="0"/>
              <a:t>2022-23 </a:t>
            </a:r>
            <a:r>
              <a:rPr lang="en-US" sz="1050" dirty="0"/>
              <a:t>GRANT PERIOD</a:t>
            </a:r>
          </a:p>
        </p:txBody>
      </p:sp>
      <p:sp>
        <p:nvSpPr>
          <p:cNvPr id="10" name="Aug 2019">
            <a:extLst>
              <a:ext uri="{FF2B5EF4-FFF2-40B4-BE49-F238E27FC236}">
                <a16:creationId xmlns:a16="http://schemas.microsoft.com/office/drawing/2014/main" id="{B71962F0-0A0F-4FC2-9E69-6265A830C45E}"/>
              </a:ext>
            </a:extLst>
          </p:cNvPr>
          <p:cNvSpPr>
            <a:spLocks noGrp="1"/>
          </p:cNvSpPr>
          <p:nvPr>
            <p:ph type="body" sz="quarter" idx="18"/>
          </p:nvPr>
        </p:nvSpPr>
        <p:spPr>
          <a:xfrm>
            <a:off x="5715000" y="967914"/>
            <a:ext cx="783000" cy="783000"/>
          </a:xfrm>
        </p:spPr>
        <p:txBody>
          <a:bodyPr>
            <a:normAutofit/>
          </a:bodyPr>
          <a:lstStyle/>
          <a:p>
            <a:r>
              <a:rPr lang="en-US" sz="1800" dirty="0"/>
              <a:t>AUG </a:t>
            </a:r>
            <a:r>
              <a:rPr lang="en-US" sz="1800" dirty="0" smtClean="0"/>
              <a:t>2022</a:t>
            </a:r>
            <a:endParaRPr lang="en-US" dirty="0"/>
          </a:p>
        </p:txBody>
      </p:sp>
      <p:sp>
        <p:nvSpPr>
          <p:cNvPr id="27" name="BN open">
            <a:extLst>
              <a:ext uri="{FF2B5EF4-FFF2-40B4-BE49-F238E27FC236}">
                <a16:creationId xmlns:a16="http://schemas.microsoft.com/office/drawing/2014/main" id="{84F2613F-DCC0-4A1F-9B48-C279DDE0C201}"/>
              </a:ext>
            </a:extLst>
          </p:cNvPr>
          <p:cNvSpPr>
            <a:spLocks noGrp="1"/>
          </p:cNvSpPr>
          <p:nvPr>
            <p:ph type="body" sz="quarter" idx="38"/>
          </p:nvPr>
        </p:nvSpPr>
        <p:spPr>
          <a:xfrm>
            <a:off x="5257800" y="1961398"/>
            <a:ext cx="1743080" cy="348934"/>
          </a:xfrm>
        </p:spPr>
        <p:txBody>
          <a:bodyPr>
            <a:noAutofit/>
          </a:bodyPr>
          <a:lstStyle/>
          <a:p>
            <a:pPr>
              <a:lnSpc>
                <a:spcPct val="100000"/>
              </a:lnSpc>
              <a:spcBef>
                <a:spcPts val="0"/>
              </a:spcBef>
            </a:pPr>
            <a:r>
              <a:rPr lang="en-US" sz="1050" dirty="0" smtClean="0"/>
              <a:t>2022-23 </a:t>
            </a:r>
            <a:r>
              <a:rPr lang="en-US" sz="1050" dirty="0"/>
              <a:t>BUDGET NARRATIVE APPLICATION OPENS</a:t>
            </a:r>
          </a:p>
        </p:txBody>
      </p:sp>
      <p:sp>
        <p:nvSpPr>
          <p:cNvPr id="13" name="Dec 2019">
            <a:extLst>
              <a:ext uri="{FF2B5EF4-FFF2-40B4-BE49-F238E27FC236}">
                <a16:creationId xmlns:a16="http://schemas.microsoft.com/office/drawing/2014/main" id="{04306A44-50E7-4C10-ABF1-71CE55A094F5}"/>
              </a:ext>
            </a:extLst>
          </p:cNvPr>
          <p:cNvSpPr>
            <a:spLocks noGrp="1"/>
          </p:cNvSpPr>
          <p:nvPr>
            <p:ph type="body" sz="quarter" idx="20"/>
          </p:nvPr>
        </p:nvSpPr>
        <p:spPr>
          <a:xfrm>
            <a:off x="8249069" y="967914"/>
            <a:ext cx="783000" cy="783000"/>
          </a:xfrm>
        </p:spPr>
        <p:txBody>
          <a:bodyPr>
            <a:normAutofit/>
          </a:bodyPr>
          <a:lstStyle/>
          <a:p>
            <a:r>
              <a:rPr lang="en-US" sz="1800" dirty="0" smtClean="0"/>
              <a:t>NOV 2022</a:t>
            </a:r>
            <a:endParaRPr lang="en-US" sz="1800" dirty="0"/>
          </a:p>
        </p:txBody>
      </p:sp>
      <p:sp>
        <p:nvSpPr>
          <p:cNvPr id="37" name="BN due">
            <a:extLst>
              <a:ext uri="{FF2B5EF4-FFF2-40B4-BE49-F238E27FC236}">
                <a16:creationId xmlns:a16="http://schemas.microsoft.com/office/drawing/2014/main" id="{DF4A9D67-1B01-4CF8-AC0D-C7E518691F63}"/>
              </a:ext>
            </a:extLst>
          </p:cNvPr>
          <p:cNvSpPr>
            <a:spLocks noGrp="1"/>
          </p:cNvSpPr>
          <p:nvPr>
            <p:ph type="body" sz="quarter" idx="48"/>
          </p:nvPr>
        </p:nvSpPr>
        <p:spPr>
          <a:xfrm>
            <a:off x="7828730" y="1945537"/>
            <a:ext cx="1623678" cy="336837"/>
          </a:xfrm>
        </p:spPr>
        <p:txBody>
          <a:bodyPr>
            <a:noAutofit/>
          </a:bodyPr>
          <a:lstStyle/>
          <a:p>
            <a:pPr>
              <a:lnSpc>
                <a:spcPct val="100000"/>
              </a:lnSpc>
              <a:spcBef>
                <a:spcPts val="0"/>
              </a:spcBef>
            </a:pPr>
            <a:r>
              <a:rPr lang="en-US" sz="1050" dirty="0" smtClean="0">
                <a:solidFill>
                  <a:schemeClr val="bg2"/>
                </a:solidFill>
              </a:rPr>
              <a:t>2022-23 </a:t>
            </a:r>
            <a:r>
              <a:rPr lang="en-US" sz="1050" dirty="0">
                <a:solidFill>
                  <a:schemeClr val="bg2"/>
                </a:solidFill>
              </a:rPr>
              <a:t>BUDGET NARRATIVES DUE</a:t>
            </a:r>
          </a:p>
        </p:txBody>
      </p:sp>
      <p:sp>
        <p:nvSpPr>
          <p:cNvPr id="14" name="Sept 2020">
            <a:extLst>
              <a:ext uri="{FF2B5EF4-FFF2-40B4-BE49-F238E27FC236}">
                <a16:creationId xmlns:a16="http://schemas.microsoft.com/office/drawing/2014/main" id="{18BD9AA2-DFE1-412D-BB95-7989BA1E6039}"/>
              </a:ext>
            </a:extLst>
          </p:cNvPr>
          <p:cNvSpPr>
            <a:spLocks noGrp="1"/>
          </p:cNvSpPr>
          <p:nvPr>
            <p:ph type="body" sz="quarter" idx="21"/>
          </p:nvPr>
        </p:nvSpPr>
        <p:spPr>
          <a:xfrm>
            <a:off x="8255667" y="3030893"/>
            <a:ext cx="783000" cy="783000"/>
          </a:xfrm>
        </p:spPr>
        <p:txBody>
          <a:bodyPr>
            <a:normAutofit/>
          </a:bodyPr>
          <a:lstStyle/>
          <a:p>
            <a:r>
              <a:rPr lang="en-US" sz="1800" dirty="0"/>
              <a:t>SEPT </a:t>
            </a:r>
            <a:r>
              <a:rPr lang="en-US" sz="1800" dirty="0" smtClean="0"/>
              <a:t>2023 </a:t>
            </a:r>
            <a:endParaRPr lang="en-US" dirty="0"/>
          </a:p>
        </p:txBody>
      </p:sp>
      <p:sp>
        <p:nvSpPr>
          <p:cNvPr id="35" name="final obligation-igp">
            <a:extLst>
              <a:ext uri="{FF2B5EF4-FFF2-40B4-BE49-F238E27FC236}">
                <a16:creationId xmlns:a16="http://schemas.microsoft.com/office/drawing/2014/main" id="{25D376EC-609C-46F1-A4A6-22B3BCBA9777}"/>
              </a:ext>
            </a:extLst>
          </p:cNvPr>
          <p:cNvSpPr>
            <a:spLocks noGrp="1"/>
          </p:cNvSpPr>
          <p:nvPr>
            <p:ph type="body" sz="quarter" idx="46"/>
          </p:nvPr>
        </p:nvSpPr>
        <p:spPr>
          <a:xfrm>
            <a:off x="7633808" y="3908541"/>
            <a:ext cx="2063994" cy="486493"/>
          </a:xfrm>
        </p:spPr>
        <p:txBody>
          <a:bodyPr>
            <a:normAutofit/>
          </a:bodyPr>
          <a:lstStyle/>
          <a:p>
            <a:pPr>
              <a:lnSpc>
                <a:spcPct val="100000"/>
              </a:lnSpc>
              <a:spcBef>
                <a:spcPts val="0"/>
              </a:spcBef>
            </a:pPr>
            <a:r>
              <a:rPr lang="en-US" sz="1050" dirty="0"/>
              <a:t>FINAL DATE FOR OBLIGATION OF </a:t>
            </a:r>
            <a:r>
              <a:rPr lang="en-US" sz="1050" dirty="0" smtClean="0"/>
              <a:t>2022-23 </a:t>
            </a:r>
            <a:r>
              <a:rPr lang="en-US" sz="1050" dirty="0"/>
              <a:t>FUNDS FOR *INTIAL GRANT PERIOD</a:t>
            </a:r>
          </a:p>
        </p:txBody>
      </p:sp>
      <p:sp>
        <p:nvSpPr>
          <p:cNvPr id="15" name="Nov 2020">
            <a:extLst>
              <a:ext uri="{FF2B5EF4-FFF2-40B4-BE49-F238E27FC236}">
                <a16:creationId xmlns:a16="http://schemas.microsoft.com/office/drawing/2014/main" id="{CDDFF132-912B-4B2B-B3E5-D1AB199B58C1}"/>
              </a:ext>
            </a:extLst>
          </p:cNvPr>
          <p:cNvSpPr>
            <a:spLocks noGrp="1"/>
          </p:cNvSpPr>
          <p:nvPr>
            <p:ph type="body" sz="quarter" idx="22"/>
          </p:nvPr>
        </p:nvSpPr>
        <p:spPr>
          <a:xfrm>
            <a:off x="5280146" y="3029417"/>
            <a:ext cx="783000" cy="784477"/>
          </a:xfrm>
        </p:spPr>
        <p:txBody>
          <a:bodyPr>
            <a:normAutofit/>
          </a:bodyPr>
          <a:lstStyle/>
          <a:p>
            <a:r>
              <a:rPr lang="en-US" sz="1800" dirty="0"/>
              <a:t>NOV </a:t>
            </a:r>
            <a:r>
              <a:rPr lang="en-US" sz="1800" dirty="0" smtClean="0"/>
              <a:t>2023 </a:t>
            </a:r>
            <a:endParaRPr lang="en-US" sz="2100" dirty="0"/>
          </a:p>
        </p:txBody>
      </p:sp>
      <p:sp>
        <p:nvSpPr>
          <p:cNvPr id="33" name="final claim-igp">
            <a:extLst>
              <a:ext uri="{FF2B5EF4-FFF2-40B4-BE49-F238E27FC236}">
                <a16:creationId xmlns:a16="http://schemas.microsoft.com/office/drawing/2014/main" id="{97AEBAB8-BDEB-4E4A-B443-829D3C340CA6}"/>
              </a:ext>
            </a:extLst>
          </p:cNvPr>
          <p:cNvSpPr>
            <a:spLocks noGrp="1"/>
          </p:cNvSpPr>
          <p:nvPr>
            <p:ph type="body" sz="quarter" idx="44"/>
          </p:nvPr>
        </p:nvSpPr>
        <p:spPr>
          <a:xfrm>
            <a:off x="4561602" y="3908541"/>
            <a:ext cx="2192500" cy="363501"/>
          </a:xfrm>
        </p:spPr>
        <p:txBody>
          <a:bodyPr>
            <a:normAutofit/>
          </a:bodyPr>
          <a:lstStyle/>
          <a:p>
            <a:pPr>
              <a:lnSpc>
                <a:spcPct val="100000"/>
              </a:lnSpc>
              <a:spcBef>
                <a:spcPts val="0"/>
              </a:spcBef>
            </a:pPr>
            <a:r>
              <a:rPr lang="en-US" sz="1050" dirty="0"/>
              <a:t>FINAL DATE FOR ALL </a:t>
            </a:r>
            <a:r>
              <a:rPr lang="en-US" sz="1050" dirty="0" smtClean="0"/>
              <a:t>2022-23 </a:t>
            </a:r>
            <a:r>
              <a:rPr lang="en-US" sz="1050" dirty="0"/>
              <a:t>CLAIMS FOR *INITIAL GRANT PERIOD</a:t>
            </a:r>
          </a:p>
        </p:txBody>
      </p:sp>
      <p:sp>
        <p:nvSpPr>
          <p:cNvPr id="23" name="Nov 2020">
            <a:extLst>
              <a:ext uri="{FF2B5EF4-FFF2-40B4-BE49-F238E27FC236}">
                <a16:creationId xmlns:a16="http://schemas.microsoft.com/office/drawing/2014/main" id="{CDDFF132-912B-4B2B-B3E5-D1AB199B58C1}"/>
              </a:ext>
            </a:extLst>
          </p:cNvPr>
          <p:cNvSpPr>
            <a:spLocks noGrp="1"/>
          </p:cNvSpPr>
          <p:nvPr>
            <p:ph type="body" sz="quarter" idx="22"/>
          </p:nvPr>
        </p:nvSpPr>
        <p:spPr>
          <a:xfrm>
            <a:off x="3047464" y="4071790"/>
            <a:ext cx="783000" cy="784477"/>
          </a:xfrm>
        </p:spPr>
        <p:txBody>
          <a:bodyPr>
            <a:normAutofit/>
          </a:bodyPr>
          <a:lstStyle/>
          <a:p>
            <a:r>
              <a:rPr lang="en-US" sz="1800" dirty="0"/>
              <a:t>NOV </a:t>
            </a:r>
            <a:r>
              <a:rPr lang="en-US" sz="1800" dirty="0" smtClean="0"/>
              <a:t>2023 </a:t>
            </a:r>
            <a:endParaRPr lang="en-US" sz="2100" dirty="0"/>
          </a:p>
        </p:txBody>
      </p:sp>
      <p:sp>
        <p:nvSpPr>
          <p:cNvPr id="21" name="carryover">
            <a:extLst>
              <a:ext uri="{FF2B5EF4-FFF2-40B4-BE49-F238E27FC236}">
                <a16:creationId xmlns:a16="http://schemas.microsoft.com/office/drawing/2014/main" id="{97AEBAB8-BDEB-4E4A-B443-829D3C340CA6}"/>
              </a:ext>
            </a:extLst>
          </p:cNvPr>
          <p:cNvSpPr>
            <a:spLocks noGrp="1"/>
          </p:cNvSpPr>
          <p:nvPr>
            <p:ph type="body" sz="quarter" idx="44"/>
          </p:nvPr>
        </p:nvSpPr>
        <p:spPr>
          <a:xfrm>
            <a:off x="3848830" y="4464031"/>
            <a:ext cx="2192500" cy="345575"/>
          </a:xfrm>
        </p:spPr>
        <p:txBody>
          <a:bodyPr>
            <a:normAutofit/>
          </a:bodyPr>
          <a:lstStyle/>
          <a:p>
            <a:pPr>
              <a:lnSpc>
                <a:spcPct val="100000"/>
              </a:lnSpc>
              <a:spcBef>
                <a:spcPts val="0"/>
              </a:spcBef>
            </a:pPr>
            <a:r>
              <a:rPr lang="en-US" sz="1050" dirty="0"/>
              <a:t>UNCLAIMED FUNDS BECOME “CARRYOVER”</a:t>
            </a:r>
          </a:p>
        </p:txBody>
      </p:sp>
      <p:sp>
        <p:nvSpPr>
          <p:cNvPr id="12" name="Nov 2020">
            <a:extLst>
              <a:ext uri="{FF2B5EF4-FFF2-40B4-BE49-F238E27FC236}">
                <a16:creationId xmlns:a16="http://schemas.microsoft.com/office/drawing/2014/main" id="{0950DBC3-6438-47ED-BA7E-BBD7E08290D1}"/>
              </a:ext>
            </a:extLst>
          </p:cNvPr>
          <p:cNvSpPr>
            <a:spLocks noGrp="1"/>
          </p:cNvSpPr>
          <p:nvPr>
            <p:ph type="body" sz="quarter" idx="19"/>
          </p:nvPr>
        </p:nvSpPr>
        <p:spPr>
          <a:xfrm>
            <a:off x="4303983" y="4997626"/>
            <a:ext cx="783000" cy="783000"/>
          </a:xfrm>
        </p:spPr>
        <p:txBody>
          <a:bodyPr/>
          <a:lstStyle/>
          <a:p>
            <a:r>
              <a:rPr lang="en-US" sz="1800" dirty="0"/>
              <a:t>NOV </a:t>
            </a:r>
            <a:r>
              <a:rPr lang="en-US" sz="1800" dirty="0" smtClean="0"/>
              <a:t>2023</a:t>
            </a:r>
            <a:endParaRPr lang="en-US" dirty="0"/>
          </a:p>
        </p:txBody>
      </p:sp>
      <p:sp>
        <p:nvSpPr>
          <p:cNvPr id="65" name="carryover app open">
            <a:extLst>
              <a:ext uri="{FF2B5EF4-FFF2-40B4-BE49-F238E27FC236}">
                <a16:creationId xmlns:a16="http://schemas.microsoft.com/office/drawing/2014/main" id="{71435C51-CB8E-41E5-8C00-34ADCC273A32}"/>
              </a:ext>
            </a:extLst>
          </p:cNvPr>
          <p:cNvSpPr>
            <a:spLocks noGrp="1"/>
          </p:cNvSpPr>
          <p:nvPr>
            <p:ph type="body" sz="quarter" idx="40"/>
          </p:nvPr>
        </p:nvSpPr>
        <p:spPr>
          <a:xfrm>
            <a:off x="3789253" y="5941792"/>
            <a:ext cx="1840170" cy="307027"/>
          </a:xfrm>
        </p:spPr>
        <p:txBody>
          <a:bodyPr>
            <a:normAutofit/>
          </a:bodyPr>
          <a:lstStyle/>
          <a:p>
            <a:r>
              <a:rPr lang="en-US" sz="1050" dirty="0"/>
              <a:t>CARRYOVER APPLICATIONS FOR </a:t>
            </a:r>
            <a:r>
              <a:rPr lang="en-US" sz="1050" dirty="0" smtClean="0"/>
              <a:t>2022-23 </a:t>
            </a:r>
            <a:r>
              <a:rPr lang="en-US" sz="1050" dirty="0"/>
              <a:t>FUNDS OPEN</a:t>
            </a:r>
          </a:p>
        </p:txBody>
      </p:sp>
      <p:sp>
        <p:nvSpPr>
          <p:cNvPr id="18" name="Sept 2021">
            <a:extLst>
              <a:ext uri="{FF2B5EF4-FFF2-40B4-BE49-F238E27FC236}">
                <a16:creationId xmlns:a16="http://schemas.microsoft.com/office/drawing/2014/main" id="{7073D15E-3E59-4781-BA50-8D741A373A3B}"/>
              </a:ext>
            </a:extLst>
          </p:cNvPr>
          <p:cNvSpPr>
            <a:spLocks noGrp="1"/>
          </p:cNvSpPr>
          <p:nvPr>
            <p:ph type="body" sz="quarter" idx="26"/>
          </p:nvPr>
        </p:nvSpPr>
        <p:spPr>
          <a:xfrm>
            <a:off x="6362602" y="5058550"/>
            <a:ext cx="783000" cy="783000"/>
          </a:xfrm>
        </p:spPr>
        <p:txBody>
          <a:bodyPr>
            <a:normAutofit/>
          </a:bodyPr>
          <a:lstStyle/>
          <a:p>
            <a:r>
              <a:rPr lang="en-US" sz="1800" dirty="0"/>
              <a:t>SEPT </a:t>
            </a:r>
            <a:r>
              <a:rPr lang="en-US" sz="1800" dirty="0" smtClean="0"/>
              <a:t>2024</a:t>
            </a:r>
            <a:endParaRPr lang="en-US" dirty="0"/>
          </a:p>
        </p:txBody>
      </p:sp>
      <p:sp>
        <p:nvSpPr>
          <p:cNvPr id="41" name="final obligation 19-20">
            <a:extLst>
              <a:ext uri="{FF2B5EF4-FFF2-40B4-BE49-F238E27FC236}">
                <a16:creationId xmlns:a16="http://schemas.microsoft.com/office/drawing/2014/main" id="{D183E534-6B6A-4814-BF59-57A6E38C5B02}"/>
              </a:ext>
            </a:extLst>
          </p:cNvPr>
          <p:cNvSpPr>
            <a:spLocks noGrp="1"/>
          </p:cNvSpPr>
          <p:nvPr>
            <p:ph type="body" sz="quarter" idx="52"/>
          </p:nvPr>
        </p:nvSpPr>
        <p:spPr>
          <a:xfrm>
            <a:off x="6041331" y="5941792"/>
            <a:ext cx="1400669" cy="454625"/>
          </a:xfrm>
        </p:spPr>
        <p:txBody>
          <a:bodyPr>
            <a:normAutofit/>
          </a:bodyPr>
          <a:lstStyle/>
          <a:p>
            <a:r>
              <a:rPr lang="en-US" sz="1050" dirty="0"/>
              <a:t>FINAL DATE FOR OBLIGATION OF </a:t>
            </a:r>
            <a:r>
              <a:rPr lang="en-US" sz="1050" dirty="0" smtClean="0"/>
              <a:t>2022-23 </a:t>
            </a:r>
            <a:r>
              <a:rPr lang="en-US" sz="1050" dirty="0"/>
              <a:t>FUNDS</a:t>
            </a:r>
          </a:p>
        </p:txBody>
      </p:sp>
      <p:sp>
        <p:nvSpPr>
          <p:cNvPr id="17" name="Nov 2021">
            <a:extLst>
              <a:ext uri="{FF2B5EF4-FFF2-40B4-BE49-F238E27FC236}">
                <a16:creationId xmlns:a16="http://schemas.microsoft.com/office/drawing/2014/main" id="{FACEF7EF-E8CB-4008-A749-3586789460E1}"/>
              </a:ext>
            </a:extLst>
          </p:cNvPr>
          <p:cNvSpPr>
            <a:spLocks noGrp="1"/>
          </p:cNvSpPr>
          <p:nvPr>
            <p:ph type="body" sz="quarter" idx="25"/>
          </p:nvPr>
        </p:nvSpPr>
        <p:spPr>
          <a:xfrm>
            <a:off x="8453803" y="5048560"/>
            <a:ext cx="783000" cy="783000"/>
          </a:xfrm>
        </p:spPr>
        <p:txBody>
          <a:bodyPr>
            <a:normAutofit/>
          </a:bodyPr>
          <a:lstStyle/>
          <a:p>
            <a:r>
              <a:rPr lang="en-US" sz="1800" dirty="0"/>
              <a:t>NOV </a:t>
            </a:r>
            <a:r>
              <a:rPr lang="en-US" sz="1800" dirty="0" smtClean="0"/>
              <a:t>2024</a:t>
            </a:r>
            <a:endParaRPr lang="en-US" sz="1800" dirty="0"/>
          </a:p>
        </p:txBody>
      </p:sp>
      <p:sp>
        <p:nvSpPr>
          <p:cNvPr id="70" name="final claim 19-20"/>
          <p:cNvSpPr>
            <a:spLocks noGrp="1"/>
          </p:cNvSpPr>
          <p:nvPr>
            <p:ph type="body" sz="quarter" idx="50"/>
          </p:nvPr>
        </p:nvSpPr>
        <p:spPr>
          <a:xfrm>
            <a:off x="8212281" y="5956156"/>
            <a:ext cx="1266047" cy="289050"/>
          </a:xfrm>
        </p:spPr>
        <p:txBody>
          <a:bodyPr>
            <a:noAutofit/>
          </a:bodyPr>
          <a:lstStyle/>
          <a:p>
            <a:r>
              <a:rPr lang="en-US" sz="1050" dirty="0"/>
              <a:t>FINAL DATE FOR ALL </a:t>
            </a:r>
            <a:r>
              <a:rPr lang="en-US" sz="1050" dirty="0" smtClean="0"/>
              <a:t>2022-23 GRANT </a:t>
            </a:r>
            <a:r>
              <a:rPr lang="en-US" sz="1050" dirty="0"/>
              <a:t>CLAIMS</a:t>
            </a:r>
          </a:p>
        </p:txBody>
      </p:sp>
    </p:spTree>
    <p:extLst>
      <p:ext uri="{BB962C8B-B14F-4D97-AF65-F5344CB8AC3E}">
        <p14:creationId xmlns:p14="http://schemas.microsoft.com/office/powerpoint/2010/main" val="814839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Content Placeholder 4"/>
          <p:cNvSpPr>
            <a:spLocks noGrp="1"/>
          </p:cNvSpPr>
          <p:nvPr>
            <p:ph idx="1"/>
          </p:nvPr>
        </p:nvSpPr>
        <p:spPr>
          <a:xfrm>
            <a:off x="717176" y="1825624"/>
            <a:ext cx="10784542" cy="4478193"/>
          </a:xfrm>
        </p:spPr>
        <p:txBody>
          <a:bodyPr>
            <a:normAutofit/>
          </a:bodyPr>
          <a:lstStyle/>
          <a:p>
            <a:pPr marL="0" indent="0">
              <a:buNone/>
            </a:pPr>
            <a:r>
              <a:rPr lang="en-US" sz="2800" dirty="0" smtClean="0">
                <a:latin typeface="Calibri" panose="020F0502020204030204" pitchFamily="34" charset="0"/>
                <a:cs typeface="Calibri" panose="020F0502020204030204" pitchFamily="34" charset="0"/>
              </a:rPr>
              <a:t>Title I-D cannot </a:t>
            </a:r>
            <a:r>
              <a:rPr lang="en-US" sz="2800" dirty="0">
                <a:latin typeface="Calibri" panose="020F0502020204030204" pitchFamily="34" charset="0"/>
                <a:cs typeface="Calibri" panose="020F0502020204030204" pitchFamily="34" charset="0"/>
              </a:rPr>
              <a:t>be used to supplant, or </a:t>
            </a:r>
            <a:r>
              <a:rPr lang="en-US" sz="2800" b="1" dirty="0">
                <a:latin typeface="Calibri" panose="020F0502020204030204" pitchFamily="34" charset="0"/>
                <a:cs typeface="Calibri" panose="020F0502020204030204" pitchFamily="34" charset="0"/>
              </a:rPr>
              <a:t>take the place of</a:t>
            </a:r>
            <a:r>
              <a:rPr lang="en-US" sz="2800" dirty="0">
                <a:latin typeface="Calibri" panose="020F0502020204030204" pitchFamily="34" charset="0"/>
                <a:cs typeface="Calibri" panose="020F0502020204030204" pitchFamily="34" charset="0"/>
              </a:rPr>
              <a:t>, </a:t>
            </a:r>
            <a:r>
              <a:rPr lang="en-US" sz="2800" dirty="0" smtClean="0">
                <a:latin typeface="Calibri" panose="020F0502020204030204" pitchFamily="34" charset="0"/>
                <a:cs typeface="Calibri" panose="020F0502020204030204" pitchFamily="34" charset="0"/>
              </a:rPr>
              <a:t>state or local funds </a:t>
            </a:r>
            <a:r>
              <a:rPr lang="en-US" sz="2800" dirty="0">
                <a:latin typeface="Calibri" panose="020F0502020204030204" pitchFamily="34" charset="0"/>
                <a:cs typeface="Calibri" panose="020F0502020204030204" pitchFamily="34" charset="0"/>
              </a:rPr>
              <a:t>that would have been spent </a:t>
            </a:r>
            <a:r>
              <a:rPr lang="en-US" sz="2800" u="sng" dirty="0">
                <a:latin typeface="Calibri" panose="020F0502020204030204" pitchFamily="34" charset="0"/>
                <a:cs typeface="Calibri" panose="020F0502020204030204" pitchFamily="34" charset="0"/>
              </a:rPr>
              <a:t>if </a:t>
            </a:r>
            <a:r>
              <a:rPr lang="en-US" sz="2800" u="sng" dirty="0" smtClean="0">
                <a:latin typeface="Calibri" panose="020F0502020204030204" pitchFamily="34" charset="0"/>
                <a:cs typeface="Calibri" panose="020F0502020204030204" pitchFamily="34" charset="0"/>
              </a:rPr>
              <a:t>federal funds </a:t>
            </a:r>
            <a:r>
              <a:rPr lang="en-US" sz="2800" u="sng" dirty="0">
                <a:latin typeface="Calibri" panose="020F0502020204030204" pitchFamily="34" charset="0"/>
                <a:cs typeface="Calibri" panose="020F0502020204030204" pitchFamily="34" charset="0"/>
              </a:rPr>
              <a:t>were not </a:t>
            </a:r>
            <a:r>
              <a:rPr lang="en-US" sz="2800" u="sng" dirty="0" smtClean="0">
                <a:latin typeface="Calibri" panose="020F0502020204030204" pitchFamily="34" charset="0"/>
                <a:cs typeface="Calibri" panose="020F0502020204030204" pitchFamily="34" charset="0"/>
              </a:rPr>
              <a:t>available</a:t>
            </a:r>
            <a:endParaRPr lang="en-US" sz="2800" dirty="0" smtClean="0">
              <a:latin typeface="Calibri" panose="020F0502020204030204" pitchFamily="34" charset="0"/>
              <a:cs typeface="Calibri" panose="020F0502020204030204" pitchFamily="34" charset="0"/>
            </a:endParaRPr>
          </a:p>
          <a:p>
            <a:pPr marL="0" indent="0">
              <a:buNone/>
            </a:pPr>
            <a:endParaRPr lang="en-US" sz="2800" b="1" dirty="0">
              <a:latin typeface="Calibri" panose="020F0502020204030204" pitchFamily="34" charset="0"/>
              <a:cs typeface="Calibri" panose="020F0502020204030204" pitchFamily="34" charset="0"/>
            </a:endParaRPr>
          </a:p>
          <a:p>
            <a:pPr lvl="1"/>
            <a:r>
              <a:rPr lang="en-US" b="1" dirty="0">
                <a:latin typeface="Calibri" panose="020F0502020204030204" pitchFamily="34" charset="0"/>
                <a:cs typeface="Calibri" panose="020F0502020204030204" pitchFamily="34" charset="0"/>
              </a:rPr>
              <a:t>Test I:</a:t>
            </a:r>
            <a:r>
              <a:rPr lang="en-US" dirty="0">
                <a:latin typeface="Calibri" panose="020F0502020204030204" pitchFamily="34" charset="0"/>
                <a:cs typeface="Calibri" panose="020F0502020204030204" pitchFamily="34" charset="0"/>
              </a:rPr>
              <a:t> Are the services that the district wants to fund with ESEA funds required under state, local, or another federal law? </a:t>
            </a:r>
            <a:r>
              <a:rPr lang="en-US" b="1" dirty="0">
                <a:latin typeface="Calibri" panose="020F0502020204030204" pitchFamily="34" charset="0"/>
                <a:cs typeface="Calibri" panose="020F0502020204030204" pitchFamily="34" charset="0"/>
              </a:rPr>
              <a:t>If they are, </a:t>
            </a:r>
            <a:r>
              <a:rPr lang="en-US" b="1" dirty="0" smtClean="0">
                <a:latin typeface="Calibri" panose="020F0502020204030204" pitchFamily="34" charset="0"/>
                <a:cs typeface="Calibri" panose="020F0502020204030204" pitchFamily="34" charset="0"/>
              </a:rPr>
              <a:t>there could be the presumption of supplanting. </a:t>
            </a:r>
            <a:endParaRPr lang="en-US" b="1"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a:p>
            <a:pPr lvl="1"/>
            <a:r>
              <a:rPr lang="en-US" b="1" dirty="0">
                <a:latin typeface="Calibri" panose="020F0502020204030204" pitchFamily="34" charset="0"/>
                <a:cs typeface="Calibri" panose="020F0502020204030204" pitchFamily="34" charset="0"/>
              </a:rPr>
              <a:t>Test II:</a:t>
            </a:r>
            <a:r>
              <a:rPr lang="en-US" dirty="0">
                <a:latin typeface="Calibri" panose="020F0502020204030204" pitchFamily="34" charset="0"/>
                <a:cs typeface="Calibri" panose="020F0502020204030204" pitchFamily="34" charset="0"/>
              </a:rPr>
              <a:t> Were state or local funds used in the </a:t>
            </a:r>
            <a:r>
              <a:rPr lang="en-US" dirty="0" smtClean="0">
                <a:latin typeface="Calibri" panose="020F0502020204030204" pitchFamily="34" charset="0"/>
                <a:cs typeface="Calibri" panose="020F0502020204030204" pitchFamily="34" charset="0"/>
              </a:rPr>
              <a:t>last year </a:t>
            </a:r>
            <a:r>
              <a:rPr lang="en-US" dirty="0">
                <a:latin typeface="Calibri" panose="020F0502020204030204" pitchFamily="34" charset="0"/>
                <a:cs typeface="Calibri" panose="020F0502020204030204" pitchFamily="34" charset="0"/>
              </a:rPr>
              <a:t>to pay for these services? </a:t>
            </a:r>
            <a:r>
              <a:rPr lang="en-US" b="1" dirty="0">
                <a:latin typeface="Calibri" panose="020F0502020204030204" pitchFamily="34" charset="0"/>
                <a:cs typeface="Calibri" panose="020F0502020204030204" pitchFamily="34" charset="0"/>
              </a:rPr>
              <a:t>If they were, </a:t>
            </a:r>
            <a:r>
              <a:rPr lang="en-US" b="1" dirty="0" smtClean="0">
                <a:latin typeface="Calibri" panose="020F0502020204030204" pitchFamily="34" charset="0"/>
                <a:cs typeface="Calibri" panose="020F0502020204030204" pitchFamily="34" charset="0"/>
              </a:rPr>
              <a:t>there could be a presumption of supplanting.</a:t>
            </a:r>
          </a:p>
          <a:p>
            <a:pPr lvl="1"/>
            <a:endParaRPr lang="en-US" b="1" dirty="0">
              <a:latin typeface="Calibri" panose="020F0502020204030204" pitchFamily="34" charset="0"/>
              <a:cs typeface="Calibri" panose="020F0502020204030204" pitchFamily="34" charset="0"/>
            </a:endParaRPr>
          </a:p>
          <a:p>
            <a:pPr marL="0" indent="0" algn="ctr">
              <a:buNone/>
              <a:defRPr/>
            </a:pPr>
            <a:r>
              <a:rPr lang="en-US" sz="2800" i="1" dirty="0" smtClean="0">
                <a:hlinkClick r:id="rId3"/>
              </a:rPr>
              <a:t>ESSA Quick Reference Brief: Supplement Not Supplant </a:t>
            </a:r>
            <a:endParaRPr lang="en-US" sz="2800" i="1" dirty="0"/>
          </a:p>
        </p:txBody>
      </p:sp>
      <p:sp>
        <p:nvSpPr>
          <p:cNvPr id="30722" name="Title 2"/>
          <p:cNvSpPr>
            <a:spLocks noGrp="1"/>
          </p:cNvSpPr>
          <p:nvPr>
            <p:ph type="title"/>
          </p:nvPr>
        </p:nvSpPr>
        <p:spPr/>
        <p:txBody>
          <a:bodyPr>
            <a:normAutofit/>
          </a:bodyPr>
          <a:lstStyle/>
          <a:p>
            <a:r>
              <a:rPr lang="en-US" altLang="en-US" dirty="0"/>
              <a:t>Supplement Not Supplant</a:t>
            </a:r>
          </a:p>
        </p:txBody>
      </p:sp>
      <p:sp>
        <p:nvSpPr>
          <p:cNvPr id="4" name="Footer Placeholder 2"/>
          <p:cNvSpPr>
            <a:spLocks noGrp="1"/>
          </p:cNvSpPr>
          <p:nvPr>
            <p:ph type="ftr" sz="quarter" idx="11"/>
          </p:nvPr>
        </p:nvSpPr>
        <p:spPr>
          <a:xfrm>
            <a:off x="717176" y="6139793"/>
            <a:ext cx="2864224" cy="365125"/>
          </a:xfrm>
        </p:spPr>
        <p:txBody>
          <a:bodyPr/>
          <a:lstStyle/>
          <a:p>
            <a:r>
              <a:rPr lang="en-US" dirty="0" smtClean="0"/>
              <a:t>Oregon Department of Education</a:t>
            </a:r>
            <a:endParaRPr lang="en-US" dirty="0"/>
          </a:p>
        </p:txBody>
      </p:sp>
    </p:spTree>
    <p:extLst>
      <p:ext uri="{BB962C8B-B14F-4D97-AF65-F5344CB8AC3E}">
        <p14:creationId xmlns:p14="http://schemas.microsoft.com/office/powerpoint/2010/main" val="3315716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Custom 7">
      <a:dk1>
        <a:srgbClr val="0C6D82"/>
      </a:dk1>
      <a:lt1>
        <a:srgbClr val="FFFFFF"/>
      </a:lt1>
      <a:dk2>
        <a:srgbClr val="6F0066"/>
      </a:dk2>
      <a:lt2>
        <a:srgbClr val="1E597D"/>
      </a:lt2>
      <a:accent1>
        <a:srgbClr val="571B6D"/>
      </a:accent1>
      <a:accent2>
        <a:srgbClr val="2CA05B"/>
      </a:accent2>
      <a:accent3>
        <a:srgbClr val="C90B24"/>
      </a:accent3>
      <a:accent4>
        <a:srgbClr val="E8611D"/>
      </a:accent4>
      <a:accent5>
        <a:srgbClr val="F39D21"/>
      </a:accent5>
      <a:accent6>
        <a:srgbClr val="1B866F"/>
      </a:accent6>
      <a:hlink>
        <a:srgbClr val="0C6D82"/>
      </a:hlink>
      <a:folHlink>
        <a:srgbClr val="0C6D82"/>
      </a:folHlink>
    </a:clrScheme>
    <a:fontScheme name="Custom 10">
      <a:majorFont>
        <a:latin typeface="Franklin Gothic Dem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72390">
          <a:solidFill>
            <a:srgbClr val="454D55"/>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16411242_Colorful product roadmap timeline_SL_V1.pptx" id="{6D8823AB-3E34-4E8D-AE3C-7D7916AE70B3}" vid="{BC540765-6631-455E-9814-9685D6B351E6}"/>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Estimated_x0020_Creation_x0020_Date xmlns="033ab11c-6041-4f50-b845-c0c38e41b3e3" xsi:nil="true"/>
    <PublishingStartDate xmlns="http://schemas.microsoft.com/sharepoint/v3" xsi:nil="true"/>
    <Remediation_x0020_Date xmlns="033ab11c-6041-4f50-b845-c0c38e41b3e3">2022-08-02T07:00:00+00:00</Remediation_x0020_Date>
    <Priority xmlns="033ab11c-6041-4f50-b845-c0c38e41b3e3">New</Priorit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812F45279552458458D0611D127A50" ma:contentTypeVersion="7" ma:contentTypeDescription="Create a new document." ma:contentTypeScope="" ma:versionID="6bdae2dbe247fbd1a9219b90e32b8d03">
  <xsd:schema xmlns:xsd="http://www.w3.org/2001/XMLSchema" xmlns:xs="http://www.w3.org/2001/XMLSchema" xmlns:p="http://schemas.microsoft.com/office/2006/metadata/properties" xmlns:ns1="http://schemas.microsoft.com/sharepoint/v3" xmlns:ns2="033ab11c-6041-4f50-b845-c0c38e41b3e3" xmlns:ns3="54031767-dd6d-417c-ab73-583408f47564" targetNamespace="http://schemas.microsoft.com/office/2006/metadata/properties" ma:root="true" ma:fieldsID="e18252215fa447399964ade5cc238a15" ns1:_="" ns2:_="" ns3:_="">
    <xsd:import namespace="http://schemas.microsoft.com/sharepoint/v3"/>
    <xsd:import namespace="033ab11c-6041-4f50-b845-c0c38e41b3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3ab11c-6041-4f50-b845-c0c38e41b3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2AA772-8C0A-480C-9E0C-84C76C73C71D}">
  <ds:schemaRefs>
    <ds:schemaRef ds:uri="http://schemas.openxmlformats.org/package/2006/metadata/core-properties"/>
    <ds:schemaRef ds:uri="http://www.w3.org/XML/1998/namespace"/>
    <ds:schemaRef ds:uri="http://purl.org/dc/terms/"/>
    <ds:schemaRef ds:uri="547ed97a-188f-4e75-98a3-ee6136232f7e"/>
    <ds:schemaRef ds:uri="http://schemas.microsoft.com/office/2006/documentManagement/types"/>
    <ds:schemaRef ds:uri="http://schemas.microsoft.com/office/infopath/2007/PartnerControls"/>
    <ds:schemaRef ds:uri="http://purl.org/dc/elements/1.1/"/>
    <ds:schemaRef ds:uri="ded391c6-298c-4d80-b5b1-ff32f9779621"/>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FA537A3C-07AB-4ED3-ABE5-8FDAADAD9E20}">
  <ds:schemaRefs>
    <ds:schemaRef ds:uri="http://schemas.microsoft.com/sharepoint/v3/contenttype/forms"/>
  </ds:schemaRefs>
</ds:datastoreItem>
</file>

<file path=customXml/itemProps3.xml><?xml version="1.0" encoding="utf-8"?>
<ds:datastoreItem xmlns:ds="http://schemas.openxmlformats.org/officeDocument/2006/customXml" ds:itemID="{76C0664A-1105-406A-81C0-AEC26ED55A35}"/>
</file>

<file path=docProps/app.xml><?xml version="1.0" encoding="utf-8"?>
<Properties xmlns="http://schemas.openxmlformats.org/officeDocument/2006/extended-properties" xmlns:vt="http://schemas.openxmlformats.org/officeDocument/2006/docPropsVTypes">
  <Template>ODE-PowerPoint-Template</Template>
  <TotalTime>1863</TotalTime>
  <Words>1799</Words>
  <Application>Microsoft Office PowerPoint</Application>
  <PresentationFormat>Widescreen</PresentationFormat>
  <Paragraphs>173</Paragraphs>
  <Slides>13</Slides>
  <Notes>12</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13</vt:i4>
      </vt:variant>
    </vt:vector>
  </HeadingPairs>
  <TitlesOfParts>
    <vt:vector size="24" baseType="lpstr">
      <vt:lpstr>Arial</vt:lpstr>
      <vt:lpstr>Calibri</vt:lpstr>
      <vt:lpstr>Franklin Gothic Demi</vt:lpstr>
      <vt:lpstr>Segoe UI</vt:lpstr>
      <vt:lpstr>2021ODE</vt:lpstr>
      <vt:lpstr>Green_2021ODE</vt:lpstr>
      <vt:lpstr>Gold_2021ODE</vt:lpstr>
      <vt:lpstr>Orange_2021ODE</vt:lpstr>
      <vt:lpstr>Red_2021ODE</vt:lpstr>
      <vt:lpstr>Teal_2021ODE</vt:lpstr>
      <vt:lpstr>Office Theme</vt:lpstr>
      <vt:lpstr>Title I-D, Subpart 2: Basics</vt:lpstr>
      <vt:lpstr>Oregon Department of Education – Our “Why”</vt:lpstr>
      <vt:lpstr>Outcomes for Today</vt:lpstr>
      <vt:lpstr>Purpose of Title I-D, Subpart 2</vt:lpstr>
      <vt:lpstr>Eligibility and Funding</vt:lpstr>
      <vt:lpstr>Transferability</vt:lpstr>
      <vt:lpstr>Allowable Uses of Title I-D, Subpart 2</vt:lpstr>
      <vt:lpstr>2022-23 FEDERAL FUNDS TIMELINE</vt:lpstr>
      <vt:lpstr>Supplement Not Supplant</vt:lpstr>
      <vt:lpstr>Application Requirements</vt:lpstr>
      <vt:lpstr>Resources</vt:lpstr>
      <vt:lpstr>Please reach out!</vt:lpstr>
      <vt:lpstr>Questions?</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I-D Basics</dc:title>
  <dc:creator>MARTIN Sarah * ODE</dc:creator>
  <cp:lastModifiedBy>MARTIN Sarah * ODE</cp:lastModifiedBy>
  <cp:revision>157</cp:revision>
  <dcterms:created xsi:type="dcterms:W3CDTF">2021-11-08T23:34:50Z</dcterms:created>
  <dcterms:modified xsi:type="dcterms:W3CDTF">2022-08-02T16:37:55Z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0x010100B3812F45279552458458D0611D127A50</vt:lpwstr>
  </property>
</Properties>
</file>