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9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6388" autoAdjust="0"/>
  </p:normalViewPr>
  <p:slideViewPr>
    <p:cSldViewPr snapToGrid="0">
      <p:cViewPr varScale="1">
        <p:scale>
          <a:sx n="68" d="100"/>
          <a:sy n="68" d="100"/>
        </p:scale>
        <p:origin x="343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Mariana </a:t>
            </a:r>
            <a:endParaRPr/>
          </a:p>
        </p:txBody>
      </p:sp>
      <p:sp>
        <p:nvSpPr>
          <p:cNvPr id="492" name="Google Shape;4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80f2adcc7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80f2adcc7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Mirela and Susy </a:t>
            </a:r>
            <a:endParaRPr/>
          </a:p>
        </p:txBody>
      </p:sp>
      <p:sp>
        <p:nvSpPr>
          <p:cNvPr id="558" name="Google Shape;558;g280f2adcc72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80f2adcc7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80f2adcc72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Reza</a:t>
            </a:r>
            <a:endParaRPr/>
          </a:p>
        </p:txBody>
      </p:sp>
      <p:sp>
        <p:nvSpPr>
          <p:cNvPr id="568" name="Google Shape;568;g280f2adcc72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80db23d350_3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80db23d350_3_5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Evan</a:t>
            </a:r>
            <a:endParaRPr/>
          </a:p>
        </p:txBody>
      </p:sp>
      <p:sp>
        <p:nvSpPr>
          <p:cNvPr id="578" name="Google Shape;578;g280db23d350_3_5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80db23d35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280db23d350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280db23d350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80f2adcc7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80f2adcc72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80f2adcc72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80f2adcc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80f2adcc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Reza</a:t>
            </a:r>
            <a:endParaRPr/>
          </a:p>
        </p:txBody>
      </p:sp>
      <p:sp>
        <p:nvSpPr>
          <p:cNvPr id="500" name="Google Shape;500;g280f2adcc7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80f2adcc7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80f2adcc7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Reza</a:t>
            </a:r>
            <a:endParaRPr/>
          </a:p>
        </p:txBody>
      </p:sp>
      <p:sp>
        <p:nvSpPr>
          <p:cNvPr id="508" name="Google Shape;508;g280f2adcc7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80db23d35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80db23d35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80db23d350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80db23d350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80db23d350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80db23d350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80db23d350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80db23d350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80db23d350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80db23d350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80db23d350_3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80db23d350_3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-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54641" y="5948082"/>
            <a:ext cx="8831400" cy="69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472133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143000" y="2486701"/>
            <a:ext cx="6858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p2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no pattern_3_Blank">
  <p:cSld name="1_no pattern_3_Blank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20178" y="138546"/>
            <a:ext cx="89244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7" y="6492875"/>
            <a:ext cx="11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3_Blank">
  <p:cSld name="no pattern_3_Blank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 descr="Decorative blue ba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94854"/>
            <a:ext cx="6858003" cy="20720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20178" y="138547"/>
            <a:ext cx="8924700" cy="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12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1552" y="5594283"/>
            <a:ext cx="1479336" cy="73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4-Content with Caption">
  <p:cSld name="Red_4-Content with Caption">
    <p:bg>
      <p:bgPr>
        <a:solidFill>
          <a:schemeClr val="accen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54642" y="215153"/>
            <a:ext cx="3547800" cy="6432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37883" y="779646"/>
            <a:ext cx="29490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 sz="4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3887391" y="779647"/>
            <a:ext cx="46293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537883" y="3540125"/>
            <a:ext cx="29490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1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4-Content with Caption">
  <p:cSld name="Orange_4-Content with Caption">
    <p:bg>
      <p:bgPr>
        <a:solidFill>
          <a:schemeClr val="accent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54642" y="215153"/>
            <a:ext cx="3547800" cy="6432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537883" y="779646"/>
            <a:ext cx="2949000" cy="25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 sz="4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887391" y="779647"/>
            <a:ext cx="46293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14"/>
          <p:cNvSpPr>
            <a:spLocks noGrp="1"/>
          </p:cNvSpPr>
          <p:nvPr>
            <p:ph type="pic" idx="2"/>
          </p:nvPr>
        </p:nvSpPr>
        <p:spPr>
          <a:xfrm>
            <a:off x="537883" y="3540125"/>
            <a:ext cx="29490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8-Title Only">
  <p:cSld name="Blue_8-Title 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6-Two Content">
  <p:cSld name="Red_6-Two Content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39771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9972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3-Title Bar and Content">
  <p:cSld name="Red_3-Title Bar and Content">
    <p:bg>
      <p:bgPr>
        <a:solidFill>
          <a:schemeClr val="accen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54641" y="215153"/>
            <a:ext cx="8831400" cy="13977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4-Content with Caption">
  <p:cSld name="Gold_4-Content with Caption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154642" y="215153"/>
            <a:ext cx="3547800" cy="6432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537883" y="779645"/>
            <a:ext cx="2949000" cy="25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 sz="4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3887391" y="779647"/>
            <a:ext cx="46293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18"/>
          <p:cNvSpPr>
            <a:spLocks noGrp="1"/>
          </p:cNvSpPr>
          <p:nvPr>
            <p:ph type="pic" idx="2"/>
          </p:nvPr>
        </p:nvSpPr>
        <p:spPr>
          <a:xfrm>
            <a:off x="537883" y="3540125"/>
            <a:ext cx="29490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1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8-Title Only">
  <p:cSld name="Red_8-Title Only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2-Section Header">
  <p:cSld name="Blue_2-Section Header">
    <p:bg>
      <p:bgPr>
        <a:solidFill>
          <a:schemeClr val="accen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154640" y="2488757"/>
            <a:ext cx="8831400" cy="190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537883" y="2488757"/>
            <a:ext cx="80883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Calibri"/>
              <a:buNone/>
              <a:defRPr sz="6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7" name="Google Shape;137;p20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9-Blank">
  <p:cSld name="Blue_9-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37882" y="659958"/>
            <a:ext cx="80883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5-Title and Content" type="obj">
  <p:cSld name="OBJEC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7-Comparison">
  <p:cSld name="Blue_7-Comparis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537882" y="1681163"/>
            <a:ext cx="396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537882" y="2505075"/>
            <a:ext cx="396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997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9972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0-Large Type">
  <p:cSld name="Blue_10-Large Type"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Calibri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1143000" y="4003184"/>
            <a:ext cx="6858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11-Follow Us">
  <p:cSld name="Blue_11-Follow Us"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4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Calibri"/>
              <a:buNone/>
              <a:defRPr sz="1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4" name="Google Shape;164;p24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4043402"/>
            <a:ext cx="281272" cy="2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4043402"/>
            <a:ext cx="281273" cy="28127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2038718" y="4043402"/>
            <a:ext cx="510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-Title Slide">
  <p:cSld name="Green_1-Title Slide">
    <p:bg>
      <p:bgPr>
        <a:solidFill>
          <a:schemeClr val="accent5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154641" y="5948082"/>
            <a:ext cx="8831400" cy="699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5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472133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>
            <a:spLocks noGrp="1"/>
          </p:cNvSpPr>
          <p:nvPr>
            <p:ph type="ctrTitle"/>
          </p:nvPr>
        </p:nvSpPr>
        <p:spPr>
          <a:xfrm>
            <a:off x="1143000" y="2486701"/>
            <a:ext cx="6858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400"/>
              <a:buFont typeface="Calibri"/>
              <a:buNone/>
              <a:defRPr sz="5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75" name="Google Shape;175;p25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5-Title and Content">
  <p:cSld name="Green_5-Title and Content">
    <p:bg>
      <p:bgPr>
        <a:solidFill>
          <a:schemeClr val="accent5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6-Two Content">
  <p:cSld name="Green_6-Two Content">
    <p:bg>
      <p:bgPr>
        <a:solidFill>
          <a:schemeClr val="accent5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39771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9972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7-Comparison">
  <p:cSld name="Green_7-Comparison">
    <p:bg>
      <p:bgPr>
        <a:solidFill>
          <a:schemeClr val="accent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537882" y="1681163"/>
            <a:ext cx="396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b="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2"/>
          </p:nvPr>
        </p:nvSpPr>
        <p:spPr>
          <a:xfrm>
            <a:off x="537882" y="2505075"/>
            <a:ext cx="396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997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 sz="3200" b="0">
                <a:solidFill>
                  <a:schemeClr val="accent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9972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Calibri"/>
              <a:buNone/>
              <a:defRPr sz="32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8-Title Only">
  <p:cSld name="Green_8-Title Only">
    <p:bg>
      <p:bgPr>
        <a:solidFill>
          <a:schemeClr val="accent5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9-Blank">
  <p:cSld name="Green_9-Blank">
    <p:bg>
      <p:bgPr>
        <a:solidFill>
          <a:schemeClr val="accent5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body" idx="1"/>
          </p:nvPr>
        </p:nvSpPr>
        <p:spPr>
          <a:xfrm>
            <a:off x="537882" y="659958"/>
            <a:ext cx="80883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4-Content with Caption">
  <p:cSld name="Blue_4-Content with Caption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54642" y="215153"/>
            <a:ext cx="3547800" cy="643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37883" y="779645"/>
            <a:ext cx="2949000" cy="25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887391" y="779647"/>
            <a:ext cx="46293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537883" y="3540125"/>
            <a:ext cx="29490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0-Large Type">
  <p:cSld name="Green_10-Large Type">
    <p:bg>
      <p:bgPr>
        <a:solidFill>
          <a:schemeClr val="accent5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1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Calibri"/>
              <a:buNone/>
              <a:defRPr sz="12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subTitle" idx="1"/>
          </p:nvPr>
        </p:nvSpPr>
        <p:spPr>
          <a:xfrm>
            <a:off x="1143000" y="4003184"/>
            <a:ext cx="6858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11-Follow Us">
  <p:cSld name="Green_11-Follow Us">
    <p:bg>
      <p:bgPr>
        <a:solidFill>
          <a:schemeClr val="accent5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32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2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Font typeface="Calibri"/>
              <a:buNone/>
              <a:defRPr sz="120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8" name="Google Shape;218;p32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4043402"/>
            <a:ext cx="281272" cy="2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4043402"/>
            <a:ext cx="281273" cy="28127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>
            <a:off x="2038718" y="4043402"/>
            <a:ext cx="510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2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-Title Slide">
  <p:cSld name="Gold_1-Title Slide">
    <p:bg>
      <p:bgPr>
        <a:solidFill>
          <a:schemeClr val="accent4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/>
          <p:nvPr/>
        </p:nvSpPr>
        <p:spPr>
          <a:xfrm>
            <a:off x="154641" y="5948082"/>
            <a:ext cx="8831400" cy="6993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472133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>
            <a:spLocks noGrp="1"/>
          </p:cNvSpPr>
          <p:nvPr>
            <p:ph type="ctrTitle"/>
          </p:nvPr>
        </p:nvSpPr>
        <p:spPr>
          <a:xfrm>
            <a:off x="1143000" y="2486701"/>
            <a:ext cx="6858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  <a:defRPr sz="54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9" name="Google Shape;229;p33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2-Section Header">
  <p:cSld name="Gold_2-Section Header">
    <p:bg>
      <p:bgPr>
        <a:solidFill>
          <a:schemeClr val="accent4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4"/>
          <p:cNvSpPr/>
          <p:nvPr/>
        </p:nvSpPr>
        <p:spPr>
          <a:xfrm>
            <a:off x="154640" y="2488757"/>
            <a:ext cx="8831400" cy="19005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type="ctrTitle"/>
          </p:nvPr>
        </p:nvSpPr>
        <p:spPr>
          <a:xfrm>
            <a:off x="537883" y="2488757"/>
            <a:ext cx="80883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800"/>
              <a:buFont typeface="Calibri"/>
              <a:buNone/>
              <a:defRPr sz="68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dt" idx="10"/>
          </p:nvPr>
        </p:nvSpPr>
        <p:spPr>
          <a:xfrm>
            <a:off x="2891118" y="6139793"/>
            <a:ext cx="338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ftr" idx="11"/>
          </p:nvPr>
        </p:nvSpPr>
        <p:spPr>
          <a:xfrm>
            <a:off x="537882" y="6139793"/>
            <a:ext cx="214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p34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3-Title Bar and Content">
  <p:cSld name="Gold_3-Title Bar and Content">
    <p:bg>
      <p:bgPr>
        <a:solidFill>
          <a:schemeClr val="accent4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154641" y="215153"/>
            <a:ext cx="8831400" cy="1397700"/>
          </a:xfrm>
          <a:prstGeom prst="rect">
            <a:avLst/>
          </a:prstGeom>
          <a:solidFill>
            <a:srgbClr val="FAF5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6-Two Content">
  <p:cSld name="Gold_6-Two Content">
    <p:bg>
      <p:bgPr>
        <a:solidFill>
          <a:schemeClr val="accent4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39771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9972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_7-Comparison">
  <p:cSld name="Gold_7-Comparison">
    <p:bg>
      <p:bgPr>
        <a:solidFill>
          <a:schemeClr val="accent4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"/>
          <p:cNvSpPr txBox="1">
            <a:spLocks noGrp="1"/>
          </p:cNvSpPr>
          <p:nvPr>
            <p:ph type="body" idx="1"/>
          </p:nvPr>
        </p:nvSpPr>
        <p:spPr>
          <a:xfrm>
            <a:off x="537882" y="1681163"/>
            <a:ext cx="396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body" idx="2"/>
          </p:nvPr>
        </p:nvSpPr>
        <p:spPr>
          <a:xfrm>
            <a:off x="537882" y="2505075"/>
            <a:ext cx="396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997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 b="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9972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8-Title Only">
  <p:cSld name="Gold_8-Title Only">
    <p:bg>
      <p:bgPr>
        <a:solidFill>
          <a:schemeClr val="accent4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3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9-Blank">
  <p:cSld name="Gold_9-Blank">
    <p:bg>
      <p:bgPr>
        <a:solidFill>
          <a:schemeClr val="accent4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1"/>
          </p:nvPr>
        </p:nvSpPr>
        <p:spPr>
          <a:xfrm>
            <a:off x="537882" y="659958"/>
            <a:ext cx="80883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0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0-Large Type">
  <p:cSld name="Gold_10-Large Type">
    <p:bg>
      <p:bgPr>
        <a:solidFill>
          <a:schemeClr val="accent4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41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Calibri"/>
              <a:buNone/>
              <a:defRPr sz="12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ubTitle" idx="1"/>
          </p:nvPr>
        </p:nvSpPr>
        <p:spPr>
          <a:xfrm>
            <a:off x="1143000" y="4003184"/>
            <a:ext cx="6858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41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ue_3-Title Bar and Content">
  <p:cSld name="Blue_3-Title Bar and Content">
    <p:bg>
      <p:bgPr>
        <a:solidFill>
          <a:schemeClr val="accen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154641" y="215153"/>
            <a:ext cx="8831400" cy="139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_11-Follow Us">
  <p:cSld name="Gold_11-Follow Us">
    <p:bg>
      <p:bgPr>
        <a:solidFill>
          <a:schemeClr val="accent4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2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0"/>
              <a:buFont typeface="Calibri"/>
              <a:buNone/>
              <a:defRPr sz="12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8" name="Google Shape;288;p42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4043402"/>
            <a:ext cx="281272" cy="2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2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4043402"/>
            <a:ext cx="281273" cy="281272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 txBox="1"/>
          <p:nvPr/>
        </p:nvSpPr>
        <p:spPr>
          <a:xfrm>
            <a:off x="2038718" y="4043402"/>
            <a:ext cx="510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2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2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-Title Slide">
  <p:cSld name="Orange_1-Title Slide">
    <p:bg>
      <p:bgPr>
        <a:solidFill>
          <a:schemeClr val="accent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154641" y="5948082"/>
            <a:ext cx="8831400" cy="6993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43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472133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 txBox="1">
            <a:spLocks noGrp="1"/>
          </p:cNvSpPr>
          <p:nvPr>
            <p:ph type="ctrTitle"/>
          </p:nvPr>
        </p:nvSpPr>
        <p:spPr>
          <a:xfrm>
            <a:off x="1143000" y="2486701"/>
            <a:ext cx="6858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400"/>
              <a:buFont typeface="Calibri"/>
              <a:buNone/>
              <a:defRPr sz="5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99" name="Google Shape;299;p43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2-Section Header">
  <p:cSld name="Orange_2-Section Header">
    <p:bg>
      <p:bgPr>
        <a:solidFill>
          <a:schemeClr val="accent3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4"/>
          <p:cNvSpPr/>
          <p:nvPr/>
        </p:nvSpPr>
        <p:spPr>
          <a:xfrm>
            <a:off x="154640" y="2488757"/>
            <a:ext cx="8831400" cy="19005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4"/>
          <p:cNvSpPr txBox="1">
            <a:spLocks noGrp="1"/>
          </p:cNvSpPr>
          <p:nvPr>
            <p:ph type="ctrTitle"/>
          </p:nvPr>
        </p:nvSpPr>
        <p:spPr>
          <a:xfrm>
            <a:off x="537883" y="2488757"/>
            <a:ext cx="80883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800"/>
              <a:buFont typeface="Calibri"/>
              <a:buNone/>
              <a:defRPr sz="68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6" name="Google Shape;306;p44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3-Title Bar and Content">
  <p:cSld name="Orange_3-Title Bar and Content">
    <p:bg>
      <p:bgPr>
        <a:solidFill>
          <a:schemeClr val="accent3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154641" y="215153"/>
            <a:ext cx="8831400" cy="1397700"/>
          </a:xfrm>
          <a:prstGeom prst="rect">
            <a:avLst/>
          </a:prstGeom>
          <a:solidFill>
            <a:srgbClr val="FCED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5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5-Title and Content">
  <p:cSld name="Orange_5-Title and Content">
    <p:bg>
      <p:bgPr>
        <a:solidFill>
          <a:schemeClr val="accent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46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6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6-Two Content">
  <p:cSld name="Orange_6-Two Content">
    <p:bg>
      <p:bgPr>
        <a:solidFill>
          <a:schemeClr val="accent3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7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39771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9972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4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_7-Comparison">
  <p:cSld name="Orange_7-Comparison">
    <p:bg>
      <p:bgPr>
        <a:solidFill>
          <a:schemeClr val="accent3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>
            <a:spLocks noGrp="1"/>
          </p:cNvSpPr>
          <p:nvPr>
            <p:ph type="body" idx="1"/>
          </p:nvPr>
        </p:nvSpPr>
        <p:spPr>
          <a:xfrm>
            <a:off x="537882" y="1681163"/>
            <a:ext cx="396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9" name="Google Shape;329;p48"/>
          <p:cNvSpPr txBox="1">
            <a:spLocks noGrp="1"/>
          </p:cNvSpPr>
          <p:nvPr>
            <p:ph type="body" idx="2"/>
          </p:nvPr>
        </p:nvSpPr>
        <p:spPr>
          <a:xfrm>
            <a:off x="537882" y="2505075"/>
            <a:ext cx="396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997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None/>
              <a:defRPr sz="32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9972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8-Title Only">
  <p:cSld name="Orange_8-Title Only">
    <p:bg>
      <p:bgPr>
        <a:solidFill>
          <a:schemeClr val="accent3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9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4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4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9-Blank">
  <p:cSld name="Orange_9-Blank">
    <p:bg>
      <p:bgPr>
        <a:solidFill>
          <a:schemeClr val="accent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537882" y="659958"/>
            <a:ext cx="80883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0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0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1-Follow Us">
  <p:cSld name="Orange_11-Follow Us">
    <p:bg>
      <p:bgPr>
        <a:solidFill>
          <a:schemeClr val="accent3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1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7" name="Google Shape;347;p51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1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libri"/>
              <a:buNone/>
              <a:defRPr sz="12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9" name="Google Shape;349;p51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4043402"/>
            <a:ext cx="281272" cy="2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1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4043402"/>
            <a:ext cx="281273" cy="28127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1"/>
          <p:cNvSpPr txBox="1"/>
          <p:nvPr/>
        </p:nvSpPr>
        <p:spPr>
          <a:xfrm>
            <a:off x="2038718" y="4043402"/>
            <a:ext cx="510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1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6-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39771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9972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-Title Slide">
  <p:cSld name="Red_1-Title Slide">
    <p:bg>
      <p:bgPr>
        <a:solidFill>
          <a:schemeClr val="accent2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2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2"/>
          <p:cNvSpPr/>
          <p:nvPr/>
        </p:nvSpPr>
        <p:spPr>
          <a:xfrm>
            <a:off x="154641" y="5948082"/>
            <a:ext cx="8831400" cy="6993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52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472133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>
            <a:spLocks noGrp="1"/>
          </p:cNvSpPr>
          <p:nvPr>
            <p:ph type="ctrTitle"/>
          </p:nvPr>
        </p:nvSpPr>
        <p:spPr>
          <a:xfrm>
            <a:off x="1143000" y="2486701"/>
            <a:ext cx="6858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400"/>
              <a:buFont typeface="Calibri"/>
              <a:buNone/>
              <a:defRPr sz="5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5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0" name="Google Shape;360;p52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52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2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2-Section Header">
  <p:cSld name="Red_2-Section Header">
    <p:bg>
      <p:bgPr>
        <a:solidFill>
          <a:schemeClr val="accen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53"/>
          <p:cNvSpPr/>
          <p:nvPr/>
        </p:nvSpPr>
        <p:spPr>
          <a:xfrm>
            <a:off x="154640" y="2488757"/>
            <a:ext cx="8831400" cy="1900500"/>
          </a:xfrm>
          <a:prstGeom prst="rect">
            <a:avLst/>
          </a:prstGeom>
          <a:solidFill>
            <a:srgbClr val="FCF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3"/>
          <p:cNvSpPr txBox="1">
            <a:spLocks noGrp="1"/>
          </p:cNvSpPr>
          <p:nvPr>
            <p:ph type="ctrTitle"/>
          </p:nvPr>
        </p:nvSpPr>
        <p:spPr>
          <a:xfrm>
            <a:off x="537883" y="2488757"/>
            <a:ext cx="80883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800"/>
              <a:buFont typeface="Calibri"/>
              <a:buNone/>
              <a:defRPr sz="6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7" name="Google Shape;367;p53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5-Title and Content">
  <p:cSld name="Red_5-Title and Content">
    <p:bg>
      <p:bgPr>
        <a:solidFill>
          <a:schemeClr val="accent2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4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Calibri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4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7-Comparison">
  <p:cSld name="Red_7-Comparison">
    <p:bg>
      <p:bgPr>
        <a:solidFill>
          <a:schemeClr val="accent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"/>
          <p:cNvSpPr txBox="1">
            <a:spLocks noGrp="1"/>
          </p:cNvSpPr>
          <p:nvPr>
            <p:ph type="body" idx="1"/>
          </p:nvPr>
        </p:nvSpPr>
        <p:spPr>
          <a:xfrm>
            <a:off x="537882" y="1681163"/>
            <a:ext cx="396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7" name="Google Shape;377;p55"/>
          <p:cNvSpPr txBox="1">
            <a:spLocks noGrp="1"/>
          </p:cNvSpPr>
          <p:nvPr>
            <p:ph type="body" idx="2"/>
          </p:nvPr>
        </p:nvSpPr>
        <p:spPr>
          <a:xfrm>
            <a:off x="537882" y="2505075"/>
            <a:ext cx="396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997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9972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55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None/>
              <a:defRPr sz="32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5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9-Blank">
  <p:cSld name="Red_9-Blank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6"/>
          <p:cNvSpPr txBox="1">
            <a:spLocks noGrp="1"/>
          </p:cNvSpPr>
          <p:nvPr>
            <p:ph type="body" idx="1"/>
          </p:nvPr>
        </p:nvSpPr>
        <p:spPr>
          <a:xfrm>
            <a:off x="537882" y="659958"/>
            <a:ext cx="80883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6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6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0-Large Type">
  <p:cSld name="Red_10-Large Type">
    <p:bg>
      <p:bgPr>
        <a:solidFill>
          <a:schemeClr val="accen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7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57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7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Calibri"/>
              <a:buNone/>
              <a:defRPr sz="1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7"/>
          <p:cNvSpPr txBox="1">
            <a:spLocks noGrp="1"/>
          </p:cNvSpPr>
          <p:nvPr>
            <p:ph type="subTitle" idx="1"/>
          </p:nvPr>
        </p:nvSpPr>
        <p:spPr>
          <a:xfrm>
            <a:off x="1143000" y="4003184"/>
            <a:ext cx="6858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3" name="Google Shape;393;p5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_11-Follow Us">
  <p:cSld name="Red_11-Follow Us">
    <p:bg>
      <p:bgPr>
        <a:solidFill>
          <a:schemeClr val="accen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8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5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8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Font typeface="Calibri"/>
              <a:buNone/>
              <a:defRPr sz="1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9" name="Google Shape;399;p58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4043402"/>
            <a:ext cx="281272" cy="2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58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4043402"/>
            <a:ext cx="281273" cy="281272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8"/>
          <p:cNvSpPr txBox="1"/>
          <p:nvPr/>
        </p:nvSpPr>
        <p:spPr>
          <a:xfrm>
            <a:off x="2038718" y="4043402"/>
            <a:ext cx="510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-Title Slide">
  <p:cSld name="Teal_1-Title Slide">
    <p:bg>
      <p:bgPr>
        <a:solidFill>
          <a:schemeClr val="dk2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9"/>
          <p:cNvSpPr/>
          <p:nvPr/>
        </p:nvSpPr>
        <p:spPr>
          <a:xfrm>
            <a:off x="154641" y="5948082"/>
            <a:ext cx="8831400" cy="699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5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472133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9"/>
          <p:cNvSpPr txBox="1">
            <a:spLocks noGrp="1"/>
          </p:cNvSpPr>
          <p:nvPr>
            <p:ph type="ctrTitle"/>
          </p:nvPr>
        </p:nvSpPr>
        <p:spPr>
          <a:xfrm>
            <a:off x="1143000" y="2486701"/>
            <a:ext cx="68580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10" name="Google Shape;410;p59" descr="Oregon Department of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2-Section Header">
  <p:cSld name="Teal_2-Section Header">
    <p:bg>
      <p:bgPr>
        <a:solidFill>
          <a:schemeClr val="dk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60"/>
          <p:cNvSpPr/>
          <p:nvPr/>
        </p:nvSpPr>
        <p:spPr>
          <a:xfrm>
            <a:off x="154640" y="2488757"/>
            <a:ext cx="8831400" cy="19005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0"/>
          <p:cNvSpPr txBox="1">
            <a:spLocks noGrp="1"/>
          </p:cNvSpPr>
          <p:nvPr>
            <p:ph type="ctrTitle"/>
          </p:nvPr>
        </p:nvSpPr>
        <p:spPr>
          <a:xfrm>
            <a:off x="537883" y="2488757"/>
            <a:ext cx="80883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Calibri"/>
              <a:buNone/>
              <a:defRPr sz="6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7" name="Google Shape;417;p60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0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0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3-Title Bar and Content">
  <p:cSld name="Teal_3-Title Bar and Content">
    <p:bg>
      <p:bgPr>
        <a:solidFill>
          <a:schemeClr val="dk2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1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1"/>
          <p:cNvSpPr/>
          <p:nvPr/>
        </p:nvSpPr>
        <p:spPr>
          <a:xfrm>
            <a:off x="154641" y="215153"/>
            <a:ext cx="8831400" cy="13977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1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61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61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1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2-Section Header">
  <p:cSld name="Green_2-Section Header">
    <p:bg>
      <p:bgPr>
        <a:solidFill>
          <a:schemeClr val="accent5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154640" y="2488757"/>
            <a:ext cx="8831400" cy="19005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537883" y="2488757"/>
            <a:ext cx="8088300" cy="1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800"/>
              <a:buFont typeface="Calibri"/>
              <a:buNone/>
              <a:defRPr sz="68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7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75328" y="214049"/>
            <a:ext cx="1195010" cy="121901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4-Content with Caption">
  <p:cSld name="Teal_4-Content with Caption">
    <p:bg>
      <p:bgPr>
        <a:solidFill>
          <a:schemeClr val="dk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2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2"/>
          <p:cNvSpPr/>
          <p:nvPr/>
        </p:nvSpPr>
        <p:spPr>
          <a:xfrm>
            <a:off x="154642" y="215153"/>
            <a:ext cx="3547800" cy="6432300"/>
          </a:xfrm>
          <a:prstGeom prst="rect">
            <a:avLst/>
          </a:prstGeom>
          <a:solidFill>
            <a:srgbClr val="E7F5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2"/>
          <p:cNvSpPr txBox="1">
            <a:spLocks noGrp="1"/>
          </p:cNvSpPr>
          <p:nvPr>
            <p:ph type="title"/>
          </p:nvPr>
        </p:nvSpPr>
        <p:spPr>
          <a:xfrm>
            <a:off x="537883" y="779646"/>
            <a:ext cx="2949000" cy="25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sz="4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2"/>
          <p:cNvSpPr txBox="1">
            <a:spLocks noGrp="1"/>
          </p:cNvSpPr>
          <p:nvPr>
            <p:ph type="body" idx="1"/>
          </p:nvPr>
        </p:nvSpPr>
        <p:spPr>
          <a:xfrm>
            <a:off x="3887391" y="779647"/>
            <a:ext cx="46293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2" name="Google Shape;432;p62"/>
          <p:cNvSpPr>
            <a:spLocks noGrp="1"/>
          </p:cNvSpPr>
          <p:nvPr>
            <p:ph type="pic" idx="2"/>
          </p:nvPr>
        </p:nvSpPr>
        <p:spPr>
          <a:xfrm>
            <a:off x="537883" y="3540125"/>
            <a:ext cx="29490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p62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2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5-Title and Content">
  <p:cSld name="Teal_5-Title and Content">
    <p:bg>
      <p:bgPr>
        <a:solidFill>
          <a:schemeClr val="dk2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3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3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3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6-Two Content">
  <p:cSld name="Teal_6-Two Content">
    <p:bg>
      <p:bgPr>
        <a:solidFill>
          <a:schemeClr val="dk2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4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64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39771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6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997200" cy="4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64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64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_7-Comparison">
  <p:cSld name="Teal_7-Comparison">
    <p:bg>
      <p:bgPr>
        <a:solidFill>
          <a:schemeClr val="dk2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"/>
          <p:cNvSpPr txBox="1">
            <a:spLocks noGrp="1"/>
          </p:cNvSpPr>
          <p:nvPr>
            <p:ph type="body" idx="1"/>
          </p:nvPr>
        </p:nvSpPr>
        <p:spPr>
          <a:xfrm>
            <a:off x="537882" y="1681163"/>
            <a:ext cx="39603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8" name="Google Shape;448;p65"/>
          <p:cNvSpPr txBox="1">
            <a:spLocks noGrp="1"/>
          </p:cNvSpPr>
          <p:nvPr>
            <p:ph type="body" idx="2"/>
          </p:nvPr>
        </p:nvSpPr>
        <p:spPr>
          <a:xfrm>
            <a:off x="537882" y="2505075"/>
            <a:ext cx="39603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6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9972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0" name="Google Shape;450;p6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9972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65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65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65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8-Title Only">
  <p:cSld name="Teal_8-Title Only">
    <p:bg>
      <p:bgPr>
        <a:solidFill>
          <a:schemeClr val="dk2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6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66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66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6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9-Blank">
  <p:cSld name="Teal_9-Blank">
    <p:bg>
      <p:bgPr>
        <a:solidFill>
          <a:schemeClr val="dk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7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67"/>
          <p:cNvSpPr txBox="1">
            <a:spLocks noGrp="1"/>
          </p:cNvSpPr>
          <p:nvPr>
            <p:ph type="body" idx="1"/>
          </p:nvPr>
        </p:nvSpPr>
        <p:spPr>
          <a:xfrm>
            <a:off x="537882" y="659958"/>
            <a:ext cx="8088300" cy="5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2" name="Google Shape;462;p67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67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0-Large Type">
  <p:cSld name="Teal_10-Large Type">
    <p:bg>
      <p:bgPr>
        <a:solidFill>
          <a:schemeClr val="dk2"/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8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68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68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Calibri"/>
              <a:buNone/>
              <a:defRPr sz="1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68"/>
          <p:cNvSpPr txBox="1">
            <a:spLocks noGrp="1"/>
          </p:cNvSpPr>
          <p:nvPr>
            <p:ph type="subTitle" idx="1"/>
          </p:nvPr>
        </p:nvSpPr>
        <p:spPr>
          <a:xfrm>
            <a:off x="1143000" y="4003184"/>
            <a:ext cx="6858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6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l_11-Follow Us">
  <p:cSld name="Teal_11-Follow Us">
    <p:bg>
      <p:bgPr>
        <a:solidFill>
          <a:schemeClr val="dk2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69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9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Calibri"/>
              <a:buNone/>
              <a:defRPr sz="1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5" name="Google Shape;475;p69" descr="Twitter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718" y="4043402"/>
            <a:ext cx="281272" cy="28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69" descr="Facebook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8720" y="4043402"/>
            <a:ext cx="281273" cy="281272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69"/>
          <p:cNvSpPr txBox="1"/>
          <p:nvPr/>
        </p:nvSpPr>
        <p:spPr>
          <a:xfrm>
            <a:off x="2038718" y="4043402"/>
            <a:ext cx="510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twitter.com/ORDeptEd | fb.com/ORDeptEd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0"/>
          <p:cNvSpPr txBox="1">
            <a:spLocks noGrp="1"/>
          </p:cNvSpPr>
          <p:nvPr>
            <p:ph type="sldNum" idx="12"/>
          </p:nvPr>
        </p:nvSpPr>
        <p:spPr>
          <a:xfrm>
            <a:off x="7" y="6492875"/>
            <a:ext cx="11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400" b="1" i="0" u="none" strike="noStrike" cap="none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o pattern_Blank">
  <p:cSld name="no pattern_Blank"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1"/>
          <p:cNvSpPr txBox="1">
            <a:spLocks noGrp="1"/>
          </p:cNvSpPr>
          <p:nvPr>
            <p:ph type="title"/>
          </p:nvPr>
        </p:nvSpPr>
        <p:spPr>
          <a:xfrm>
            <a:off x="1881838" y="111581"/>
            <a:ext cx="71523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4" name="Google Shape;484;p71" descr="Oregon Department of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0611" y="53562"/>
            <a:ext cx="832126" cy="41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71" descr="Decorative blue ba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91221"/>
            <a:ext cx="5143502" cy="15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4-Content with Caption">
  <p:cSld name="Green_4-Content with Caption">
    <p:bg>
      <p:bgPr>
        <a:solidFill>
          <a:schemeClr val="accent5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/>
          <p:nvPr/>
        </p:nvSpPr>
        <p:spPr>
          <a:xfrm>
            <a:off x="154642" y="215153"/>
            <a:ext cx="3547800" cy="64323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537883" y="779645"/>
            <a:ext cx="29490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 sz="4400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887391" y="779647"/>
            <a:ext cx="4629300" cy="50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pic" idx="2"/>
          </p:nvPr>
        </p:nvSpPr>
        <p:spPr>
          <a:xfrm>
            <a:off x="537883" y="3540125"/>
            <a:ext cx="2949000" cy="2320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8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7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een_3-Title Bar and Content">
  <p:cSld name="Green_3-Title Bar and Content">
    <p:bg>
      <p:bgPr>
        <a:solidFill>
          <a:schemeClr val="accent5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154641" y="215153"/>
            <a:ext cx="8831400" cy="1397700"/>
          </a:xfrm>
          <a:prstGeom prst="rect">
            <a:avLst/>
          </a:prstGeom>
          <a:solidFill>
            <a:srgbClr val="F0F4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Calibri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range_10-Large Type">
  <p:cSld name="Orange_10-Large Type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0" descr="Decorative line break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89653" y="3848895"/>
            <a:ext cx="723521" cy="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ctrTitle"/>
          </p:nvPr>
        </p:nvSpPr>
        <p:spPr>
          <a:xfrm>
            <a:off x="1143000" y="1499125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Calibri"/>
              <a:buNone/>
              <a:defRPr sz="12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ubTitle" idx="1"/>
          </p:nvPr>
        </p:nvSpPr>
        <p:spPr>
          <a:xfrm>
            <a:off x="1143000" y="4003184"/>
            <a:ext cx="6858000" cy="8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 txBox="1"/>
          <p:nvPr/>
        </p:nvSpPr>
        <p:spPr>
          <a:xfrm>
            <a:off x="537882" y="6188049"/>
            <a:ext cx="5735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Oregon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54641" y="215153"/>
            <a:ext cx="8831400" cy="64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537882" y="457200"/>
            <a:ext cx="8088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537882" y="1825625"/>
            <a:ext cx="8088300" cy="4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 descr="Decorative line break"/>
          <p:cNvPicPr preferRelativeResize="0"/>
          <p:nvPr/>
        </p:nvPicPr>
        <p:blipFill rotWithShape="1">
          <a:blip r:embed="rId72">
            <a:alphaModFix/>
          </a:blip>
          <a:srcRect/>
          <a:stretch/>
        </p:blipFill>
        <p:spPr>
          <a:xfrm>
            <a:off x="603503" y="1558360"/>
            <a:ext cx="723521" cy="137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s://www.istockphoto.com/legal/license-agreement?utm_medium=organic&amp;utm_source=google&amp;utm_campaign=iptcurl" TargetMode="External"/><Relationship Id="rId4" Type="http://schemas.openxmlformats.org/officeDocument/2006/relationships/hyperlink" Target="https://www.istockphoto.com/photo/license-gm1162593055-?utm_medium=organic&amp;utm_source=google&amp;utm_campaign=iptcur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Relationship Id="rId6" Type="http://schemas.openxmlformats.org/officeDocument/2006/relationships/hyperlink" Target="https://docs.google.com/spreadsheets/d/1itX-HbaywyoH7rDOfsGpdnI1LHW7h4Tb/edit?usp=sharing&amp;ouid=108563692767660128037&amp;rtpof=true&amp;sd=true" TargetMode="External"/><Relationship Id="rId5" Type="http://schemas.openxmlformats.org/officeDocument/2006/relationships/hyperlink" Target="https://www.istockphoto.com/legal/license-agreement?utm_medium=organic&amp;utm_source=google&amp;utm_campaign=iptcurl" TargetMode="External"/><Relationship Id="rId4" Type="http://schemas.openxmlformats.org/officeDocument/2006/relationships/hyperlink" Target="https://www.istockphoto.com/photo/license-gm924640368-?utm_medium=organic&amp;utm_source=google&amp;utm_campaign=iptcur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s://www.istockphoto.com/legal/license-agreement?utm_medium=organic&amp;utm_source=google&amp;utm_campaign=iptcurl" TargetMode="External"/><Relationship Id="rId4" Type="http://schemas.openxmlformats.org/officeDocument/2006/relationships/hyperlink" Target="https://www.istockphoto.com/photo/license-gm1386740242-?utm_medium=organic&amp;utm_source=google&amp;utm_campaign=iptcur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legislature.gov/bills_laws/ors/ors327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hyperlink" Target="https://www.oregon.gov/ode/reports-and-data/LegReports/Pages/default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3"/>
          <p:cNvSpPr txBox="1">
            <a:spLocks noGrp="1"/>
          </p:cNvSpPr>
          <p:nvPr>
            <p:ph type="ctrTitle"/>
          </p:nvPr>
        </p:nvSpPr>
        <p:spPr>
          <a:xfrm>
            <a:off x="1021733" y="2436216"/>
            <a:ext cx="71004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4800" dirty="0"/>
              <a:t>Data Profiles</a:t>
            </a:r>
            <a:endParaRPr sz="4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3600" dirty="0"/>
              <a:t>Supplement to the Annual English Learners (EL) Report </a:t>
            </a:r>
            <a:endParaRPr sz="3600" dirty="0"/>
          </a:p>
        </p:txBody>
      </p:sp>
      <p:sp>
        <p:nvSpPr>
          <p:cNvPr id="495" name="Google Shape;495;p73"/>
          <p:cNvSpPr txBox="1">
            <a:spLocks noGrp="1"/>
          </p:cNvSpPr>
          <p:nvPr>
            <p:ph type="subTitle" idx="1"/>
          </p:nvPr>
        </p:nvSpPr>
        <p:spPr>
          <a:xfrm>
            <a:off x="1143000" y="3830647"/>
            <a:ext cx="68580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95"/>
              <a:buNone/>
            </a:pPr>
            <a:r>
              <a:rPr lang="en-US" sz="3000"/>
              <a:t>October 9, 2023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5"/>
              <a:buNone/>
            </a:pPr>
            <a:r>
              <a:rPr lang="en-US" sz="3000">
                <a:highlight>
                  <a:schemeClr val="lt1"/>
                </a:highlight>
              </a:rPr>
              <a:t>12:00 Noon – 1:00 PM</a:t>
            </a:r>
            <a:endParaRPr sz="3000">
              <a:highlight>
                <a:schemeClr val="lt1"/>
              </a:highlight>
            </a:endParaRPr>
          </a:p>
        </p:txBody>
      </p:sp>
      <p:sp>
        <p:nvSpPr>
          <p:cNvPr id="496" name="Google Shape;496;p73"/>
          <p:cNvSpPr txBox="1">
            <a:spLocks noGrp="1"/>
          </p:cNvSpPr>
          <p:nvPr>
            <p:ph type="sldNum" idx="12"/>
          </p:nvPr>
        </p:nvSpPr>
        <p:spPr>
          <a:xfrm>
            <a:off x="6457950" y="6139793"/>
            <a:ext cx="216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2"/>
          <p:cNvSpPr txBox="1">
            <a:spLocks noGrp="1"/>
          </p:cNvSpPr>
          <p:nvPr>
            <p:ph type="title"/>
          </p:nvPr>
        </p:nvSpPr>
        <p:spPr>
          <a:xfrm>
            <a:off x="240175" y="266900"/>
            <a:ext cx="8649900" cy="102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Thresholds for Secondary Grades Indicators</a:t>
            </a:r>
            <a:endParaRPr sz="3600" b="1" dirty="0"/>
          </a:p>
        </p:txBody>
      </p:sp>
      <p:pic>
        <p:nvPicPr>
          <p:cNvPr id="554" name="Google Shape;554;p82" descr="secondary thresholds and levels on data profi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700" y="1464022"/>
            <a:ext cx="7146849" cy="49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561" name="Google Shape;561;p83"/>
          <p:cNvSpPr txBox="1">
            <a:spLocks noGrp="1"/>
          </p:cNvSpPr>
          <p:nvPr>
            <p:ph type="body" idx="1"/>
          </p:nvPr>
        </p:nvSpPr>
        <p:spPr>
          <a:xfrm>
            <a:off x="276200" y="1536625"/>
            <a:ext cx="45924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dirty="0">
                <a:solidFill>
                  <a:schemeClr val="accent1"/>
                </a:solidFill>
              </a:rPr>
              <a:t>Data Profiles:  How Can Your District Use These?</a:t>
            </a:r>
            <a:endParaRPr sz="1400" dirty="0"/>
          </a:p>
        </p:txBody>
      </p:sp>
      <p:sp>
        <p:nvSpPr>
          <p:cNvPr id="562" name="Google Shape;562;p8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63" name="Google Shape;563;p83" descr="picture of collaborative discussion grou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900" y="2169575"/>
            <a:ext cx="3922250" cy="39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83"/>
          <p:cNvSpPr txBox="1"/>
          <p:nvPr/>
        </p:nvSpPr>
        <p:spPr>
          <a:xfrm>
            <a:off x="5436725" y="6091825"/>
            <a:ext cx="246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Get this image on: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iStock</a:t>
            </a:r>
            <a:r>
              <a:rPr lang="en-US" sz="900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 details</a:t>
            </a:r>
            <a:endParaRPr u="sn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Profiles: Using the Spreadsheet</a:t>
            </a:r>
            <a:endParaRPr/>
          </a:p>
        </p:txBody>
      </p:sp>
      <p:sp>
        <p:nvSpPr>
          <p:cNvPr id="571" name="Google Shape;571;p8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572" name="Google Shape;572;p84" descr="button showing &quot;click&quot; to get the spreadsheet of data profiles for the districts in Orego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375" y="2833893"/>
            <a:ext cx="3000000" cy="2500007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84"/>
          <p:cNvSpPr txBox="1"/>
          <p:nvPr/>
        </p:nvSpPr>
        <p:spPr>
          <a:xfrm>
            <a:off x="3276050" y="621762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Get this image on: 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iStock</a:t>
            </a:r>
            <a:r>
              <a:rPr lang="en-US" sz="900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|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 details</a:t>
            </a:r>
            <a:endParaRPr u="sng"/>
          </a:p>
        </p:txBody>
      </p:sp>
      <p:sp>
        <p:nvSpPr>
          <p:cNvPr id="574" name="Google Shape;574;p84"/>
          <p:cNvSpPr txBox="1"/>
          <p:nvPr/>
        </p:nvSpPr>
        <p:spPr>
          <a:xfrm>
            <a:off x="3044325" y="2613250"/>
            <a:ext cx="3170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The Spreadsheet</a:t>
            </a:r>
            <a:endParaRPr sz="3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759"/>
              <a:t>% of EL Revenue Coded to EL Expenditures </a:t>
            </a:r>
            <a:endParaRPr sz="3759"/>
          </a:p>
        </p:txBody>
      </p:sp>
      <p:sp>
        <p:nvSpPr>
          <p:cNvPr id="581" name="Google Shape;581;p8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82" name="Google Shape;582;p85" descr="pictures of the state school funding codes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950" y="1947650"/>
            <a:ext cx="6248101" cy="419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589" name="Google Shape;589;p86" descr="picture of question marks&#10;"/>
          <p:cNvSpPr txBox="1">
            <a:spLocks noGrp="1"/>
          </p:cNvSpPr>
          <p:nvPr>
            <p:ph type="body" idx="1"/>
          </p:nvPr>
        </p:nvSpPr>
        <p:spPr>
          <a:xfrm>
            <a:off x="347200" y="1509658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8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91" name="Google Shape;591;p86" descr="picture of question mar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2850" y="1645450"/>
            <a:ext cx="5829300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86"/>
          <p:cNvSpPr txBox="1"/>
          <p:nvPr/>
        </p:nvSpPr>
        <p:spPr>
          <a:xfrm>
            <a:off x="3362475" y="569045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Get this image on: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iStock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900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-US" sz="900" u="sng">
                <a:solidFill>
                  <a:srgbClr val="75757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 details</a:t>
            </a:r>
            <a:endParaRPr u="sn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Gratitude</a:t>
            </a:r>
            <a:endParaRPr dirty="0"/>
          </a:p>
        </p:txBody>
      </p:sp>
      <p:sp>
        <p:nvSpPr>
          <p:cNvPr id="599" name="Google Shape;599;p87"/>
          <p:cNvSpPr txBox="1">
            <a:spLocks noGrp="1"/>
          </p:cNvSpPr>
          <p:nvPr>
            <p:ph type="body" idx="1"/>
          </p:nvPr>
        </p:nvSpPr>
        <p:spPr>
          <a:xfrm>
            <a:off x="311700" y="2582450"/>
            <a:ext cx="8520600" cy="350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980000"/>
                </a:solidFill>
              </a:rPr>
              <a:t>Thank you for listening!</a:t>
            </a:r>
            <a:endParaRPr sz="4400" b="1" dirty="0">
              <a:solidFill>
                <a:srgbClr val="980000"/>
              </a:solidFill>
            </a:endParaRPr>
          </a:p>
        </p:txBody>
      </p:sp>
      <p:sp>
        <p:nvSpPr>
          <p:cNvPr id="600" name="Google Shape;600;p8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</a:pPr>
            <a:r>
              <a:rPr lang="en-US" sz="4300" dirty="0"/>
              <a:t>Annual English Learners Report</a:t>
            </a:r>
            <a:endParaRPr sz="5100" dirty="0"/>
          </a:p>
        </p:txBody>
      </p:sp>
      <p:sp>
        <p:nvSpPr>
          <p:cNvPr id="503" name="Google Shape;503;p74"/>
          <p:cNvSpPr txBox="1">
            <a:spLocks noGrp="1"/>
          </p:cNvSpPr>
          <p:nvPr>
            <p:ph type="body" idx="1"/>
          </p:nvPr>
        </p:nvSpPr>
        <p:spPr>
          <a:xfrm>
            <a:off x="311700" y="1754033"/>
            <a:ext cx="852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600"/>
              </a:spcBef>
              <a:spcAft>
                <a:spcPts val="1200"/>
              </a:spcAft>
              <a:buSzPts val="2500"/>
              <a:buChar char="●"/>
            </a:pPr>
            <a:r>
              <a:rPr lang="en-US" sz="2300" dirty="0"/>
              <a:t>Produced by ODE per </a:t>
            </a:r>
            <a:r>
              <a:rPr lang="en-US" sz="2300" u="sng" dirty="0">
                <a:solidFill>
                  <a:schemeClr val="hlink"/>
                </a:solidFill>
                <a:hlinkClick r:id="rId3"/>
              </a:rPr>
              <a:t>ORS 327.016</a:t>
            </a:r>
            <a:r>
              <a:rPr lang="en-US" sz="2300" dirty="0"/>
              <a:t> and made available by June 30th of each year.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1200"/>
              </a:spcAft>
              <a:buSzPts val="2500"/>
              <a:buChar char="●"/>
            </a:pPr>
            <a:r>
              <a:rPr lang="en-US" sz="2300" u="sng" dirty="0">
                <a:solidFill>
                  <a:schemeClr val="hlink"/>
                </a:solidFill>
                <a:hlinkClick r:id="rId4"/>
              </a:rPr>
              <a:t>The report</a:t>
            </a:r>
            <a:r>
              <a:rPr lang="en-US" sz="2300" dirty="0"/>
              <a:t> in each year reflects on the EL data from the prior year (ex. 2023 EL report uses the 2021-22 data).</a:t>
            </a:r>
            <a:endParaRPr sz="2300" dirty="0"/>
          </a:p>
          <a:p>
            <a:pPr marL="457200" lvl="0" indent="-387350" algn="l" rtl="0">
              <a:spcBef>
                <a:spcPts val="0"/>
              </a:spcBef>
              <a:spcAft>
                <a:spcPts val="600"/>
              </a:spcAft>
              <a:buSzPts val="2500"/>
              <a:buChar char="●"/>
            </a:pPr>
            <a:r>
              <a:rPr lang="en-US" sz="2300" dirty="0"/>
              <a:t>Reports on:</a:t>
            </a:r>
            <a:endParaRPr sz="2300" dirty="0"/>
          </a:p>
          <a:p>
            <a:pPr marL="914400" lvl="1" indent="-387350" algn="l" rtl="0">
              <a:spcBef>
                <a:spcPts val="0"/>
              </a:spcBef>
              <a:spcAft>
                <a:spcPts val="600"/>
              </a:spcAft>
              <a:buSzPts val="2500"/>
              <a:buChar char="○"/>
            </a:pPr>
            <a:r>
              <a:rPr lang="en-US" sz="2100" dirty="0"/>
              <a:t>The demographics of students in English language learner programs across the state.</a:t>
            </a:r>
            <a:endParaRPr sz="2100" dirty="0"/>
          </a:p>
          <a:p>
            <a:pPr marL="914400" lvl="1" indent="-387350" algn="l" rtl="0">
              <a:spcBef>
                <a:spcPts val="0"/>
              </a:spcBef>
              <a:spcAft>
                <a:spcPts val="600"/>
              </a:spcAft>
              <a:buSzPts val="2500"/>
              <a:buChar char="○"/>
            </a:pPr>
            <a:r>
              <a:rPr lang="en-US" sz="2100" dirty="0"/>
              <a:t>The objectives and needs of students eligible for and enrolled in an English language learner program.</a:t>
            </a:r>
            <a:endParaRPr sz="2100" dirty="0"/>
          </a:p>
          <a:p>
            <a:pPr marL="914400" lvl="1" indent="-387350" algn="l" rtl="0">
              <a:spcBef>
                <a:spcPts val="500"/>
              </a:spcBef>
              <a:spcAft>
                <a:spcPts val="0"/>
              </a:spcAft>
              <a:buSzPts val="2500"/>
              <a:buChar char="○"/>
            </a:pPr>
            <a:r>
              <a:rPr lang="en-US" sz="2100" dirty="0"/>
              <a:t>Financial information for EL programs.</a:t>
            </a:r>
            <a:endParaRPr sz="2100" dirty="0"/>
          </a:p>
        </p:txBody>
      </p:sp>
      <p:sp>
        <p:nvSpPr>
          <p:cNvPr id="504" name="Google Shape;504;p7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Limitations of the EL Report</a:t>
            </a:r>
            <a:endParaRPr/>
          </a:p>
        </p:txBody>
      </p:sp>
      <p:sp>
        <p:nvSpPr>
          <p:cNvPr id="511" name="Google Shape;511;p75"/>
          <p:cNvSpPr txBox="1">
            <a:spLocks noGrp="1"/>
          </p:cNvSpPr>
          <p:nvPr>
            <p:ph type="body" idx="1"/>
          </p:nvPr>
        </p:nvSpPr>
        <p:spPr>
          <a:xfrm>
            <a:off x="311700" y="1689024"/>
            <a:ext cx="8520600" cy="491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spcBef>
                <a:spcPts val="1000"/>
              </a:spcBef>
              <a:spcAft>
                <a:spcPts val="1800"/>
              </a:spcAft>
              <a:buSzPts val="2500"/>
              <a:buChar char="•"/>
            </a:pPr>
            <a:r>
              <a:rPr lang="en-US" sz="2500" dirty="0"/>
              <a:t>The report focuses on the statewide trends.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1800"/>
              </a:spcAft>
              <a:buSzPts val="2500"/>
              <a:buChar char="•"/>
            </a:pPr>
            <a:r>
              <a:rPr lang="en-US" sz="2500" dirty="0"/>
              <a:t>District-level information is not included (ex. for cross-district comparison).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1800"/>
              </a:spcAft>
              <a:buSzPts val="2500"/>
              <a:buChar char="•"/>
            </a:pPr>
            <a:r>
              <a:rPr lang="en-US" sz="2500" dirty="0"/>
              <a:t>Up to 2020, ODE provided a spreadsheet called the “comparison tool”.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1800"/>
              </a:spcAft>
              <a:buSzPts val="2500"/>
              <a:buChar char="•"/>
            </a:pPr>
            <a:r>
              <a:rPr lang="en-US" sz="2500" dirty="0"/>
              <a:t>Districts could compare their information with up to 2-3 other “similar” districts (ex. similar in EL size).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There was no standardized rating of districts’ performances to allow direct cross-districts comparisons.</a:t>
            </a:r>
            <a:endParaRPr sz="2500" dirty="0"/>
          </a:p>
        </p:txBody>
      </p:sp>
      <p:sp>
        <p:nvSpPr>
          <p:cNvPr id="512" name="Google Shape;512;p7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6"/>
          <p:cNvSpPr txBox="1">
            <a:spLocks noGrp="1"/>
          </p:cNvSpPr>
          <p:nvPr>
            <p:ph type="body" idx="1"/>
          </p:nvPr>
        </p:nvSpPr>
        <p:spPr>
          <a:xfrm>
            <a:off x="482322" y="1727233"/>
            <a:ext cx="8207586" cy="461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/>
              <a:t>State Indicators:</a:t>
            </a:r>
            <a:endParaRPr sz="2300" b="1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HB 3499 data profiles:</a:t>
            </a:r>
            <a:endParaRPr sz="21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Profiles are available to districts in the fall.</a:t>
            </a:r>
            <a:endParaRPr sz="21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Fall 2021 contained only a few indicators (e.g., graduation, post-secondary enrollment)</a:t>
            </a:r>
            <a:endParaRPr sz="21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Fall 2022 should contained all indicators except growth</a:t>
            </a:r>
            <a:endParaRPr sz="2100" dirty="0"/>
          </a:p>
          <a:p>
            <a:pPr marL="1371600" lvl="2" indent="-330200" algn="l" rtl="0">
              <a:spcBef>
                <a:spcPts val="0"/>
              </a:spcBef>
              <a:spcAft>
                <a:spcPts val="1800"/>
              </a:spcAft>
              <a:buSzPts val="1600"/>
              <a:buChar char="•"/>
            </a:pPr>
            <a:r>
              <a:rPr lang="en-US" sz="2100" dirty="0"/>
              <a:t>Fall 2023 should contain all indicators</a:t>
            </a:r>
            <a:endParaRPr sz="2100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/>
              <a:t>Local Metrics:</a:t>
            </a:r>
            <a:endParaRPr sz="2300" b="1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Districts identify local metrics: </a:t>
            </a:r>
            <a:endParaRPr sz="21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Measurable at multiple time points (if possible)</a:t>
            </a:r>
            <a:endParaRPr sz="21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Reflect improvement efforts and interventions</a:t>
            </a:r>
            <a:endParaRPr sz="21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100" dirty="0"/>
              <a:t>Association with state indicators</a:t>
            </a:r>
            <a:endParaRPr sz="2100" dirty="0"/>
          </a:p>
        </p:txBody>
      </p:sp>
      <p:sp>
        <p:nvSpPr>
          <p:cNvPr id="518" name="Google Shape;518;p76"/>
          <p:cNvSpPr txBox="1">
            <a:spLocks noGrp="1"/>
          </p:cNvSpPr>
          <p:nvPr>
            <p:ph type="title"/>
          </p:nvPr>
        </p:nvSpPr>
        <p:spPr>
          <a:xfrm>
            <a:off x="601607" y="171050"/>
            <a:ext cx="8088300" cy="1369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Annual Progress Monitoring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7"/>
          <p:cNvSpPr txBox="1">
            <a:spLocks noGrp="1"/>
          </p:cNvSpPr>
          <p:nvPr>
            <p:ph type="title"/>
          </p:nvPr>
        </p:nvSpPr>
        <p:spPr>
          <a:xfrm>
            <a:off x="482321" y="201300"/>
            <a:ext cx="8209503" cy="1369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EL Outcomes Program Data Profile</a:t>
            </a:r>
            <a:endParaRPr b="1" dirty="0"/>
          </a:p>
        </p:txBody>
      </p:sp>
      <p:sp>
        <p:nvSpPr>
          <p:cNvPr id="524" name="Google Shape;524;p77"/>
          <p:cNvSpPr txBox="1"/>
          <p:nvPr/>
        </p:nvSpPr>
        <p:spPr>
          <a:xfrm>
            <a:off x="482321" y="1756300"/>
            <a:ext cx="8209503" cy="39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Purpose:</a:t>
            </a:r>
            <a:endParaRPr sz="23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snapshot of district performance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districts to monitor progress by comparing performance to baseline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 of five pages:</a:t>
            </a:r>
            <a:endParaRPr sz="23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1: District enrollment and demographics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2: Summary of ratings and determination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3: Summary of indicator performance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4: Thresholds for elementary grades indicators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-US" sz="2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5: Thresholds for secondary grades indicators</a:t>
            </a:r>
            <a:endParaRPr sz="2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6A854-63E9-502A-03B0-9CCC2525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41" y="457200"/>
            <a:ext cx="8450663" cy="10269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District Enrollment and Demographics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C3A67-BA61-121C-25D2-EA2271344B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Google Shape;529;p78" descr="a picture of the data profiles">
            <a:extLst>
              <a:ext uri="{FF2B5EF4-FFF2-40B4-BE49-F238E27FC236}">
                <a16:creationId xmlns:a16="http://schemas.microsoft.com/office/drawing/2014/main" id="{D1FB7069-2CE6-995E-711A-686D06B544F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4207" y="1711498"/>
            <a:ext cx="7441153" cy="4793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07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9"/>
          <p:cNvSpPr txBox="1">
            <a:spLocks noGrp="1"/>
          </p:cNvSpPr>
          <p:nvPr>
            <p:ph type="title"/>
          </p:nvPr>
        </p:nvSpPr>
        <p:spPr>
          <a:xfrm>
            <a:off x="199199" y="194825"/>
            <a:ext cx="8745600" cy="102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Summary of Ratings and Determination</a:t>
            </a:r>
            <a:endParaRPr b="1" dirty="0"/>
          </a:p>
        </p:txBody>
      </p:sp>
      <p:pic>
        <p:nvPicPr>
          <p:cNvPr id="536" name="Google Shape;536;p79" descr="picture of summary page from data profi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175" y="1517301"/>
            <a:ext cx="7015649" cy="501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0"/>
          <p:cNvSpPr txBox="1">
            <a:spLocks noGrp="1"/>
          </p:cNvSpPr>
          <p:nvPr>
            <p:ph type="title"/>
          </p:nvPr>
        </p:nvSpPr>
        <p:spPr>
          <a:xfrm>
            <a:off x="527857" y="125533"/>
            <a:ext cx="8088300" cy="102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Summary of Indicator Performance</a:t>
            </a:r>
            <a:endParaRPr b="1" dirty="0"/>
          </a:p>
        </p:txBody>
      </p:sp>
      <p:pic>
        <p:nvPicPr>
          <p:cNvPr id="542" name="Google Shape;542;p80" descr="indicator summary page from data profi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624" y="1376800"/>
            <a:ext cx="6941950" cy="479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1"/>
          <p:cNvSpPr txBox="1">
            <a:spLocks noGrp="1"/>
          </p:cNvSpPr>
          <p:nvPr>
            <p:ph type="title"/>
          </p:nvPr>
        </p:nvSpPr>
        <p:spPr>
          <a:xfrm>
            <a:off x="241160" y="318825"/>
            <a:ext cx="8649165" cy="102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Thresholds for Elementary Grades Indicators</a:t>
            </a:r>
            <a:endParaRPr sz="3600" b="1" dirty="0"/>
          </a:p>
        </p:txBody>
      </p:sp>
      <p:pic>
        <p:nvPicPr>
          <p:cNvPr id="548" name="Google Shape;548;p81" descr="elementary targets and levels on data profi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779" y="1543790"/>
            <a:ext cx="7199926" cy="493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_2021ODE">
  <a:themeElements>
    <a:clrScheme name="ODE2021">
      <a:dk1>
        <a:srgbClr val="000000"/>
      </a:dk1>
      <a:lt1>
        <a:srgbClr val="FFFFFF"/>
      </a:lt1>
      <a:dk2>
        <a:srgbClr val="00A8A5"/>
      </a:dk2>
      <a:lt2>
        <a:srgbClr val="F2FAFE"/>
      </a:lt2>
      <a:accent1>
        <a:srgbClr val="006CAD"/>
      </a:accent1>
      <a:accent2>
        <a:srgbClr val="9F2065"/>
      </a:accent2>
      <a:accent3>
        <a:srgbClr val="DC5626"/>
      </a:accent3>
      <a:accent4>
        <a:srgbClr val="BB8A0A"/>
      </a:accent4>
      <a:accent5>
        <a:srgbClr val="007F43"/>
      </a:accent5>
      <a:accent6>
        <a:srgbClr val="C45BA3"/>
      </a:accent6>
      <a:hlink>
        <a:srgbClr val="1B75BC"/>
      </a:hlink>
      <a:folHlink>
        <a:srgbClr val="21AA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F6CF85CBC40B4581C0B10A01367899" ma:contentTypeVersion="7" ma:contentTypeDescription="Create a new document." ma:contentTypeScope="" ma:versionID="501ce3b6e4891820316d9ddfc810913b">
  <xsd:schema xmlns:xsd="http://www.w3.org/2001/XMLSchema" xmlns:xs="http://www.w3.org/2001/XMLSchema" xmlns:p="http://schemas.microsoft.com/office/2006/metadata/properties" xmlns:ns1="http://schemas.microsoft.com/sharepoint/v3" xmlns:ns2="14007aae-f337-4414-b2f6-4f7e3ca77c60" xmlns:ns3="3a888146-b957-4f2c-b4cf-d03685ac217e" targetNamespace="http://schemas.microsoft.com/office/2006/metadata/properties" ma:root="true" ma:fieldsID="75d108fc9d54f628e9e35f9ecf95f665" ns1:_="" ns2:_="" ns3:_="">
    <xsd:import namespace="http://schemas.microsoft.com/sharepoint/v3"/>
    <xsd:import namespace="14007aae-f337-4414-b2f6-4f7e3ca77c60"/>
    <xsd:import namespace="3a888146-b957-4f2c-b4cf-d03685ac217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07aae-f337-4414-b2f6-4f7e3ca77c60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internalName="Estimated_x0020_Creation_x0020_Date" ma:readOnly="false">
      <xsd:simpleType>
        <xsd:restriction base="dms:Text">
          <xsd:maxLength value="255"/>
        </xsd:restriction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88146-b957-4f2c-b4cf-d03685ac217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mediation_x0020_Date xmlns="14007aae-f337-4414-b2f6-4f7e3ca77c60">2023-10-05T14:14:57+00:00</Remediation_x0020_Date>
    <Estimated_x0020_Creation_x0020_Date xmlns="14007aae-f337-4414-b2f6-4f7e3ca77c60" xsi:nil="true"/>
    <PublishingExpirationDate xmlns="http://schemas.microsoft.com/sharepoint/v3" xsi:nil="true"/>
    <Priority xmlns="14007aae-f337-4414-b2f6-4f7e3ca77c60">New</Priority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0FF3C3-49F3-44D6-A2B1-C355C444CCFA}"/>
</file>

<file path=customXml/itemProps2.xml><?xml version="1.0" encoding="utf-8"?>
<ds:datastoreItem xmlns:ds="http://schemas.openxmlformats.org/officeDocument/2006/customXml" ds:itemID="{76A17C7C-7EA4-4DA5-8E98-10B067E34080}"/>
</file>

<file path=customXml/itemProps3.xml><?xml version="1.0" encoding="utf-8"?>
<ds:datastoreItem xmlns:ds="http://schemas.openxmlformats.org/officeDocument/2006/customXml" ds:itemID="{E9A93611-4B37-4701-A82E-08BB1750172E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438</Words>
  <Application>Microsoft Office PowerPoint</Application>
  <PresentationFormat>On-screen Show (4:3)</PresentationFormat>
  <Paragraphs>85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Roboto</vt:lpstr>
      <vt:lpstr>Arial</vt:lpstr>
      <vt:lpstr>Blue_2021ODE</vt:lpstr>
      <vt:lpstr>Data Profiles Supplement to the Annual English Learners (EL) Report </vt:lpstr>
      <vt:lpstr>Annual English Learners Report</vt:lpstr>
      <vt:lpstr>Limitations of the EL Report</vt:lpstr>
      <vt:lpstr>Annual Progress Monitoring</vt:lpstr>
      <vt:lpstr>EL Outcomes Program Data Profile</vt:lpstr>
      <vt:lpstr>District Enrollment and Demographics</vt:lpstr>
      <vt:lpstr>Summary of Ratings and Determination</vt:lpstr>
      <vt:lpstr>Summary of Indicator Performance</vt:lpstr>
      <vt:lpstr>Thresholds for Elementary Grades Indicators</vt:lpstr>
      <vt:lpstr>Thresholds for Secondary Grades Indicators</vt:lpstr>
      <vt:lpstr>Discussion</vt:lpstr>
      <vt:lpstr>Data Profiles: Using the Spreadsheet</vt:lpstr>
      <vt:lpstr>% of EL Revenue Coded to EL Expenditures </vt:lpstr>
      <vt:lpstr>Questions?</vt:lpstr>
      <vt:lpstr>Gratitude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Profiles Supplement to the Annual English Learners (EL) Report</dc:title>
  <dc:creator>MILLER Kim A * ODE</dc:creator>
  <cp:lastModifiedBy>MARTINEZ Carla * ODE</cp:lastModifiedBy>
  <cp:revision>2</cp:revision>
  <dcterms:modified xsi:type="dcterms:W3CDTF">2023-10-05T14:04:14Z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0x01010022F6CF85CBC40B4581C0B10A01367899</vt:lpwstr>
  </property>
</Properties>
</file>