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8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8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9.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59.xml" ContentType="application/vnd.openxmlformats-officedocument.presentationml.notesSlide+xml"/>
  <Override PartName="/ppt/notesSlides/notesSlide50.xml" ContentType="application/vnd.openxmlformats-officedocument.presentationml.notesSlide+xml"/>
  <Override PartName="/ppt/notesSlides/notesSlide54.xml" ContentType="application/vnd.openxmlformats-officedocument.presentationml.notesSlide+xml"/>
  <Override PartName="/ppt/notesSlides/notesSlide56.xml" ContentType="application/vnd.openxmlformats-officedocument.presentationml.notesSlide+xml"/>
  <Override PartName="/ppt/notesSlides/notesSlide52.xml" ContentType="application/vnd.openxmlformats-officedocument.presentationml.notesSlide+xml"/>
  <Override PartName="/ppt/notesSlides/notesSlide58.xml" ContentType="application/vnd.openxmlformats-officedocument.presentationml.notesSlide+xml"/>
  <Override PartName="/ppt/notesSlides/notesSlide55.xml" ContentType="application/vnd.openxmlformats-officedocument.presentationml.notesSlide+xml"/>
  <Override PartName="/ppt/notesSlides/notesSlide53.xml" ContentType="application/vnd.openxmlformats-officedocument.presentationml.notesSlide+xml"/>
  <Override PartName="/ppt/notesSlides/notesSlide57.xml" ContentType="application/vnd.openxmlformats-officedocument.presentationml.notesSlid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chart2.xml" ContentType="application/vnd.openxmlformats-officedocument.drawingml.chart+xml"/>
  <Override PartName="/ppt/charts/colors8.xml" ContentType="application/vnd.ms-office.chartcolorstyle+xml"/>
  <Override PartName="/ppt/charts/style2.xml" ContentType="application/vnd.ms-office.chartstyle+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charts/colors2.xml" ContentType="application/vnd.ms-office.chartcolorstyle+xml"/>
  <Override PartName="/ppt/charts/style8.xml" ContentType="application/vnd.ms-office.chart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charts/colors4.xml" ContentType="application/vnd.ms-office.chartcolorstyle+xml"/>
  <Override PartName="/ppt/charts/chart5.xml" ContentType="application/vnd.openxmlformats-officedocument.drawingml.chart+xml"/>
  <Override PartName="/ppt/charts/style4.xml" ContentType="application/vnd.ms-office.chartstyle+xml"/>
  <Override PartName="/ppt/charts/chart4.xml" ContentType="application/vnd.openxmlformats-officedocument.drawingml.chart+xml"/>
  <Override PartName="/ppt/charts/colors5.xml" ContentType="application/vnd.ms-office.chartcolorstyle+xml"/>
  <Override PartName="/ppt/charts/style5.xml" ContentType="application/vnd.ms-office.chartstyle+xml"/>
  <Override PartName="/ppt/charts/style6.xml" ContentType="application/vnd.ms-office.chart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hart7.xml" ContentType="application/vnd.openxmlformats-officedocument.drawingml.chart+xml"/>
  <Override PartName="/ppt/diagrams/drawing1.xml" ContentType="application/vnd.ms-office.drawingml.diagramDrawing+xml"/>
  <Override PartName="/ppt/charts/colors6.xml" ContentType="application/vnd.ms-office.chartcolorstyl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90"/>
  </p:notesMasterIdLst>
  <p:sldIdLst>
    <p:sldId id="472" r:id="rId2"/>
    <p:sldId id="257" r:id="rId3"/>
    <p:sldId id="274" r:id="rId4"/>
    <p:sldId id="330" r:id="rId5"/>
    <p:sldId id="354" r:id="rId6"/>
    <p:sldId id="331" r:id="rId7"/>
    <p:sldId id="275" r:id="rId8"/>
    <p:sldId id="302" r:id="rId9"/>
    <p:sldId id="368" r:id="rId10"/>
    <p:sldId id="260" r:id="rId11"/>
    <p:sldId id="323" r:id="rId12"/>
    <p:sldId id="383" r:id="rId13"/>
    <p:sldId id="325" r:id="rId14"/>
    <p:sldId id="327" r:id="rId15"/>
    <p:sldId id="328" r:id="rId16"/>
    <p:sldId id="326" r:id="rId17"/>
    <p:sldId id="336" r:id="rId18"/>
    <p:sldId id="337" r:id="rId19"/>
    <p:sldId id="340" r:id="rId20"/>
    <p:sldId id="347" r:id="rId21"/>
    <p:sldId id="348" r:id="rId22"/>
    <p:sldId id="349" r:id="rId23"/>
    <p:sldId id="317" r:id="rId24"/>
    <p:sldId id="319" r:id="rId25"/>
    <p:sldId id="351" r:id="rId26"/>
    <p:sldId id="352" r:id="rId27"/>
    <p:sldId id="353" r:id="rId28"/>
    <p:sldId id="355" r:id="rId29"/>
    <p:sldId id="318" r:id="rId30"/>
    <p:sldId id="358" r:id="rId31"/>
    <p:sldId id="359" r:id="rId32"/>
    <p:sldId id="360" r:id="rId33"/>
    <p:sldId id="361" r:id="rId34"/>
    <p:sldId id="382" r:id="rId35"/>
    <p:sldId id="362" r:id="rId36"/>
    <p:sldId id="384" r:id="rId37"/>
    <p:sldId id="377" r:id="rId38"/>
    <p:sldId id="364" r:id="rId39"/>
    <p:sldId id="442" r:id="rId40"/>
    <p:sldId id="295" r:id="rId41"/>
    <p:sldId id="389" r:id="rId42"/>
    <p:sldId id="285" r:id="rId43"/>
    <p:sldId id="286" r:id="rId44"/>
    <p:sldId id="287" r:id="rId45"/>
    <p:sldId id="288" r:id="rId46"/>
    <p:sldId id="289" r:id="rId47"/>
    <p:sldId id="290" r:id="rId48"/>
    <p:sldId id="291" r:id="rId49"/>
    <p:sldId id="473" r:id="rId50"/>
    <p:sldId id="292" r:id="rId51"/>
    <p:sldId id="373" r:id="rId52"/>
    <p:sldId id="450" r:id="rId53"/>
    <p:sldId id="452" r:id="rId54"/>
    <p:sldId id="372" r:id="rId55"/>
    <p:sldId id="374" r:id="rId56"/>
    <p:sldId id="395" r:id="rId57"/>
    <p:sldId id="453" r:id="rId58"/>
    <p:sldId id="451" r:id="rId59"/>
    <p:sldId id="375" r:id="rId60"/>
    <p:sldId id="399" r:id="rId61"/>
    <p:sldId id="394" r:id="rId62"/>
    <p:sldId id="463" r:id="rId63"/>
    <p:sldId id="413" r:id="rId64"/>
    <p:sldId id="414" r:id="rId65"/>
    <p:sldId id="424" r:id="rId66"/>
    <p:sldId id="426" r:id="rId67"/>
    <p:sldId id="425" r:id="rId68"/>
    <p:sldId id="427" r:id="rId69"/>
    <p:sldId id="464" r:id="rId70"/>
    <p:sldId id="445" r:id="rId71"/>
    <p:sldId id="454" r:id="rId72"/>
    <p:sldId id="465" r:id="rId73"/>
    <p:sldId id="444" r:id="rId74"/>
    <p:sldId id="446" r:id="rId75"/>
    <p:sldId id="455" r:id="rId76"/>
    <p:sldId id="466" r:id="rId77"/>
    <p:sldId id="469" r:id="rId78"/>
    <p:sldId id="470" r:id="rId79"/>
    <p:sldId id="467" r:id="rId80"/>
    <p:sldId id="471" r:id="rId81"/>
    <p:sldId id="456" r:id="rId82"/>
    <p:sldId id="457" r:id="rId83"/>
    <p:sldId id="458" r:id="rId84"/>
    <p:sldId id="459" r:id="rId85"/>
    <p:sldId id="461" r:id="rId86"/>
    <p:sldId id="432" r:id="rId87"/>
    <p:sldId id="438" r:id="rId88"/>
    <p:sldId id="439" r:id="rId8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37B007-F1B0-48A6-870B-B09222F24D9F}">
          <p14:sldIdLst>
            <p14:sldId id="472"/>
            <p14:sldId id="257"/>
            <p14:sldId id="274"/>
            <p14:sldId id="330"/>
            <p14:sldId id="354"/>
            <p14:sldId id="331"/>
            <p14:sldId id="275"/>
            <p14:sldId id="302"/>
            <p14:sldId id="368"/>
          </p14:sldIdLst>
        </p14:section>
        <p14:section name="Define Minimums" id="{D5518738-47B3-4BDF-AA2A-917C9477E1F0}">
          <p14:sldIdLst>
            <p14:sldId id="260"/>
            <p14:sldId id="323"/>
            <p14:sldId id="383"/>
            <p14:sldId id="325"/>
            <p14:sldId id="327"/>
            <p14:sldId id="328"/>
            <p14:sldId id="326"/>
            <p14:sldId id="336"/>
            <p14:sldId id="337"/>
            <p14:sldId id="340"/>
            <p14:sldId id="347"/>
            <p14:sldId id="348"/>
            <p14:sldId id="349"/>
          </p14:sldIdLst>
        </p14:section>
        <p14:section name="Years of Data to Include" id="{05C2FB72-29CE-47C0-9FB2-4835D7F601D6}">
          <p14:sldIdLst>
            <p14:sldId id="317"/>
            <p14:sldId id="319"/>
            <p14:sldId id="351"/>
            <p14:sldId id="352"/>
            <p14:sldId id="353"/>
            <p14:sldId id="355"/>
          </p14:sldIdLst>
        </p14:section>
        <p14:section name="Reasonable Progress" id="{BF7F1C30-0F57-496C-BC24-093C51C6A5A8}">
          <p14:sldIdLst>
            <p14:sldId id="318"/>
            <p14:sldId id="358"/>
            <p14:sldId id="359"/>
            <p14:sldId id="360"/>
            <p14:sldId id="361"/>
            <p14:sldId id="382"/>
            <p14:sldId id="362"/>
            <p14:sldId id="384"/>
            <p14:sldId id="377"/>
            <p14:sldId id="364"/>
          </p14:sldIdLst>
        </p14:section>
        <p14:section name="Ratios" id="{96F4AE33-7483-40AF-A5F6-5F2909101DA0}">
          <p14:sldIdLst>
            <p14:sldId id="442"/>
            <p14:sldId id="295"/>
            <p14:sldId id="389"/>
            <p14:sldId id="285"/>
            <p14:sldId id="286"/>
            <p14:sldId id="287"/>
            <p14:sldId id="288"/>
            <p14:sldId id="289"/>
            <p14:sldId id="290"/>
            <p14:sldId id="291"/>
            <p14:sldId id="473"/>
          </p14:sldIdLst>
        </p14:section>
        <p14:section name="Threshold Method" id="{4491F128-A79E-4F3B-BC46-5C6BDAB9A524}">
          <p14:sldIdLst>
            <p14:sldId id="292"/>
            <p14:sldId id="373"/>
            <p14:sldId id="450"/>
            <p14:sldId id="452"/>
            <p14:sldId id="372"/>
            <p14:sldId id="374"/>
            <p14:sldId id="395"/>
            <p14:sldId id="453"/>
            <p14:sldId id="451"/>
            <p14:sldId id="375"/>
            <p14:sldId id="399"/>
          </p14:sldIdLst>
        </p14:section>
        <p14:section name="Threshold Target Part 1" id="{63F41430-57D7-4E41-A864-D60032366402}">
          <p14:sldIdLst>
            <p14:sldId id="394"/>
            <p14:sldId id="463"/>
            <p14:sldId id="413"/>
            <p14:sldId id="414"/>
            <p14:sldId id="424"/>
            <p14:sldId id="426"/>
            <p14:sldId id="425"/>
            <p14:sldId id="427"/>
            <p14:sldId id="464"/>
            <p14:sldId id="445"/>
            <p14:sldId id="454"/>
            <p14:sldId id="465"/>
            <p14:sldId id="444"/>
            <p14:sldId id="446"/>
          </p14:sldIdLst>
        </p14:section>
        <p14:section name="Poll Everywhere" id="{24575035-E326-4D66-93E4-51DEDF8172DD}">
          <p14:sldIdLst>
            <p14:sldId id="455"/>
            <p14:sldId id="466"/>
            <p14:sldId id="469"/>
            <p14:sldId id="470"/>
            <p14:sldId id="467"/>
            <p14:sldId id="471"/>
            <p14:sldId id="456"/>
            <p14:sldId id="457"/>
            <p14:sldId id="458"/>
            <p14:sldId id="459"/>
            <p14:sldId id="461"/>
          </p14:sldIdLst>
        </p14:section>
        <p14:section name="Wrapping Up" id="{B2E4C6E2-1D27-44C9-813C-9BD8F1B3A0B9}">
          <p14:sldIdLst>
            <p14:sldId id="432"/>
            <p14:sldId id="438"/>
            <p14:sldId id="4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UTCH James - ODE" initials="FJ-O" lastIdx="1" clrIdx="0">
    <p:extLst>
      <p:ext uri="{19B8F6BF-5375-455C-9EA6-DF929625EA0E}">
        <p15:presenceInfo xmlns:p15="http://schemas.microsoft.com/office/powerpoint/2012/main" userId="S-1-5-21-2237050375-1962090969-1930583096-44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76020" autoAdjust="0"/>
  </p:normalViewPr>
  <p:slideViewPr>
    <p:cSldViewPr snapToGrid="0">
      <p:cViewPr varScale="1">
        <p:scale>
          <a:sx n="72" d="100"/>
          <a:sy n="72" d="100"/>
        </p:scale>
        <p:origin x="1740" y="54"/>
      </p:cViewPr>
      <p:guideLst>
        <p:guide orient="horz" pos="2160"/>
        <p:guide pos="2880"/>
      </p:guideLst>
    </p:cSldViewPr>
  </p:slideViewPr>
  <p:notesTextViewPr>
    <p:cViewPr>
      <p:scale>
        <a:sx n="3" d="2"/>
        <a:sy n="3" d="2"/>
      </p:scale>
      <p:origin x="0" y="0"/>
    </p:cViewPr>
  </p:notesTextViewPr>
  <p:sorterViewPr>
    <p:cViewPr>
      <p:scale>
        <a:sx n="100" d="100"/>
        <a:sy n="100" d="100"/>
      </p:scale>
      <p:origin x="0" y="-294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9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 Id="rId98"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odefs\OSE\Data%20Group\James\SPR&amp;I%20Reports\SigDis\NewRegs\SigDisDataComparisons31Oct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odefs\OSE\Data%20Group\James\SPR&amp;I%20Reports\SigDis\NewRegs\SigDisDataComparisons31Oct20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odefs\OSE\Data%20Group\James\SPR&amp;I%20Reports\SigDis\NewRegs\SigDisDataComparisons31Oct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odefs\OSE\Data%20Group\James\SPR&amp;I%20Reports\SigDis\NewRegs\SigDisDataComparisons31Oct20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odefs\OSE\Data%20Group\James\SPR&amp;I%20Reports\SigDis\NewRegs\SigDisDataComparisons31Oct201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odefs\OSE\Data%20Group\James\SPR&amp;I%20Reports\SigDis\NewRegs\SigDisDataComparisons31Oct201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odefs\OSE\Data%20Group\James\SPR&amp;I%20Reports\SigDis\NewRegs\SigDisDataComparisons31Oct201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odefs\OSE\Data%20Group\James\SPR&amp;I%20Reports\SigDis\NewRegs\SigDisDataComparisons31Oct2017.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2200" b="1" i="0" u="none" strike="noStrike" kern="1200" baseline="0">
                <a:solidFill>
                  <a:schemeClr val="dk1">
                    <a:lumMod val="75000"/>
                    <a:lumOff val="25000"/>
                  </a:schemeClr>
                </a:solidFill>
                <a:latin typeface="+mn-lt"/>
                <a:ea typeface="+mn-ea"/>
                <a:cs typeface="+mn-cs"/>
              </a:defRPr>
            </a:pPr>
            <a:r>
              <a:rPr lang="en-US"/>
              <a:t>District sizes</a:t>
            </a:r>
          </a:p>
        </c:rich>
      </c:tx>
      <c:overlay val="0"/>
      <c:spPr>
        <a:noFill/>
        <a:ln>
          <a:noFill/>
        </a:ln>
        <a:effectLst/>
      </c:spPr>
      <c:txPr>
        <a:bodyPr rot="0" spcFirstLastPara="1" vertOverflow="ellipsis" vert="horz" wrap="square" anchor="b"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626-4733-8E83-590ABC75AF7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626-4733-8E83-590ABC75AF7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626-4733-8E83-590ABC75AF79}"/>
              </c:ext>
            </c:extLst>
          </c:dPt>
          <c:dLbls>
            <c:dLbl>
              <c:idx val="1"/>
              <c:layout>
                <c:manualLayout>
                  <c:x val="-5.5053303522244905E-2"/>
                  <c:y val="8.516836373214307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626-4733-8E83-590ABC75AF79}"/>
                </c:ext>
              </c:extLst>
            </c:dLbl>
            <c:dLbl>
              <c:idx val="2"/>
              <c:layout>
                <c:manualLayout>
                  <c:x val="-0.24229221347331584"/>
                  <c:y val="5.319927407833616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626-4733-8E83-590ABC75AF7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DistrictSizes!$G$9:$G$11</c:f>
              <c:strCache>
                <c:ptCount val="3"/>
                <c:pt idx="0">
                  <c:v>Small</c:v>
                </c:pt>
                <c:pt idx="1">
                  <c:v>Medium</c:v>
                </c:pt>
                <c:pt idx="2">
                  <c:v>Large</c:v>
                </c:pt>
              </c:strCache>
            </c:strRef>
          </c:cat>
          <c:val>
            <c:numRef>
              <c:f>DistrictSizes!$H$9:$H$11</c:f>
              <c:numCache>
                <c:formatCode>General</c:formatCode>
                <c:ptCount val="3"/>
                <c:pt idx="0">
                  <c:v>160</c:v>
                </c:pt>
                <c:pt idx="1">
                  <c:v>21</c:v>
                </c:pt>
                <c:pt idx="2">
                  <c:v>16</c:v>
                </c:pt>
              </c:numCache>
            </c:numRef>
          </c:val>
          <c:extLst>
            <c:ext xmlns:c16="http://schemas.microsoft.com/office/drawing/2014/chart" uri="{C3380CC4-5D6E-409C-BE32-E72D297353CC}">
              <c16:uniqueId val="{00000006-F626-4733-8E83-590ABC75AF79}"/>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2200" b="1" i="0" u="none" strike="noStrike" kern="1200" baseline="0">
                <a:solidFill>
                  <a:schemeClr val="dk1">
                    <a:lumMod val="75000"/>
                    <a:lumOff val="25000"/>
                  </a:schemeClr>
                </a:solidFill>
                <a:latin typeface="+mn-lt"/>
                <a:ea typeface="+mn-ea"/>
                <a:cs typeface="+mn-cs"/>
              </a:defRPr>
            </a:pPr>
            <a:r>
              <a:rPr lang="en-US"/>
              <a:t>District sizes</a:t>
            </a:r>
          </a:p>
        </c:rich>
      </c:tx>
      <c:overlay val="0"/>
      <c:spPr>
        <a:noFill/>
        <a:ln>
          <a:noFill/>
        </a:ln>
        <a:effectLst/>
      </c:spPr>
      <c:txPr>
        <a:bodyPr rot="0" spcFirstLastPara="1" vertOverflow="ellipsis" vert="horz" wrap="square" anchor="b"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626-4733-8E83-590ABC75AF7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626-4733-8E83-590ABC75AF7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626-4733-8E83-590ABC75AF79}"/>
              </c:ext>
            </c:extLst>
          </c:dPt>
          <c:dLbls>
            <c:dLbl>
              <c:idx val="1"/>
              <c:layout>
                <c:manualLayout>
                  <c:x val="-5.5053303522244905E-2"/>
                  <c:y val="8.516836373214307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626-4733-8E83-590ABC75AF79}"/>
                </c:ext>
              </c:extLst>
            </c:dLbl>
            <c:dLbl>
              <c:idx val="2"/>
              <c:layout>
                <c:manualLayout>
                  <c:x val="-0.24229221347331584"/>
                  <c:y val="5.319927407833616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626-4733-8E83-590ABC75AF7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DistrictSizes!$G$9:$G$11</c:f>
              <c:strCache>
                <c:ptCount val="3"/>
                <c:pt idx="0">
                  <c:v>Small</c:v>
                </c:pt>
                <c:pt idx="1">
                  <c:v>Medium</c:v>
                </c:pt>
                <c:pt idx="2">
                  <c:v>Large</c:v>
                </c:pt>
              </c:strCache>
            </c:strRef>
          </c:cat>
          <c:val>
            <c:numRef>
              <c:f>DistrictSizes!$H$9:$H$11</c:f>
              <c:numCache>
                <c:formatCode>General</c:formatCode>
                <c:ptCount val="3"/>
                <c:pt idx="0">
                  <c:v>160</c:v>
                </c:pt>
                <c:pt idx="1">
                  <c:v>21</c:v>
                </c:pt>
                <c:pt idx="2">
                  <c:v>16</c:v>
                </c:pt>
              </c:numCache>
            </c:numRef>
          </c:val>
          <c:extLst>
            <c:ext xmlns:c16="http://schemas.microsoft.com/office/drawing/2014/chart" uri="{C3380CC4-5D6E-409C-BE32-E72D297353CC}">
              <c16:uniqueId val="{00000006-F626-4733-8E83-590ABC75AF79}"/>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District Sizes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6FA-4F73-918C-B91876628FB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FA-4F73-918C-B91876628FB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FA-4F73-918C-B91876628FB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6FA-4F73-918C-B91876628FB7}"/>
              </c:ext>
            </c:extLst>
          </c:dPt>
          <c:dLbls>
            <c:dLbl>
              <c:idx val="0"/>
              <c:layout>
                <c:manualLayout>
                  <c:x val="0.21447652376786233"/>
                  <c:y val="-5.549175351025412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FA-4F73-918C-B91876628FB7}"/>
                </c:ext>
              </c:extLst>
            </c:dLbl>
            <c:dLbl>
              <c:idx val="1"/>
              <c:layout>
                <c:manualLayout>
                  <c:x val="-5.1280904701727102E-2"/>
                  <c:y val="7.171901320766961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6FA-4F73-918C-B91876628FB7}"/>
                </c:ext>
              </c:extLst>
            </c:dLbl>
            <c:dLbl>
              <c:idx val="2"/>
              <c:layout>
                <c:manualLayout>
                  <c:x val="-0.23737576012874934"/>
                  <c:y val="5.571947640793364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FA-4F73-918C-B91876628FB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DistrictSizes!$G$22:$G$25</c:f>
              <c:strCache>
                <c:ptCount val="4"/>
                <c:pt idx="0">
                  <c:v>Small</c:v>
                </c:pt>
                <c:pt idx="1">
                  <c:v>Medium</c:v>
                </c:pt>
                <c:pt idx="2">
                  <c:v>Large</c:v>
                </c:pt>
                <c:pt idx="3">
                  <c:v>Excluded</c:v>
                </c:pt>
              </c:strCache>
            </c:strRef>
          </c:cat>
          <c:val>
            <c:numRef>
              <c:f>DistrictSizes!$H$22:$H$25</c:f>
              <c:numCache>
                <c:formatCode>General</c:formatCode>
                <c:ptCount val="4"/>
                <c:pt idx="0">
                  <c:v>37</c:v>
                </c:pt>
                <c:pt idx="1">
                  <c:v>21</c:v>
                </c:pt>
                <c:pt idx="2">
                  <c:v>16</c:v>
                </c:pt>
                <c:pt idx="3">
                  <c:v>123</c:v>
                </c:pt>
              </c:numCache>
            </c:numRef>
          </c:val>
          <c:extLst>
            <c:ext xmlns:c16="http://schemas.microsoft.com/office/drawing/2014/chart" uri="{C3380CC4-5D6E-409C-BE32-E72D297353CC}">
              <c16:uniqueId val="{00000008-36FA-4F73-918C-B91876628FB7}"/>
            </c:ext>
          </c:extLst>
        </c:ser>
        <c:dLbls>
          <c:dLblPos val="ctr"/>
          <c:showLegendKey val="0"/>
          <c:showVal val="0"/>
          <c:showCatName val="0"/>
          <c:showSerName val="0"/>
          <c:showPercent val="1"/>
          <c:showBubbleSize val="0"/>
          <c:showLeaderLines val="1"/>
        </c:dLbls>
        <c:firstSliceAng val="224"/>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Threshold 3.5 to 4.0</a:t>
            </a:r>
          </a:p>
          <a:p>
            <a:pPr>
              <a:defRPr/>
            </a:pPr>
            <a:r>
              <a:rPr lang="en-US" dirty="0" smtClean="0"/>
              <a:t>(times as likely)</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DistrictSizes!$H$58</c:f>
              <c:strCache>
                <c:ptCount val="1"/>
                <c:pt idx="0">
                  <c:v>Single Year Fixed</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DistrictSizes!$G$59:$G$61</c:f>
              <c:strCache>
                <c:ptCount val="3"/>
                <c:pt idx="0">
                  <c:v>Small</c:v>
                </c:pt>
                <c:pt idx="1">
                  <c:v>Medium</c:v>
                </c:pt>
                <c:pt idx="2">
                  <c:v>Large</c:v>
                </c:pt>
              </c:strCache>
            </c:strRef>
          </c:cat>
          <c:val>
            <c:numRef>
              <c:f>DistrictSizes!$H$59:$H$61</c:f>
              <c:numCache>
                <c:formatCode>General</c:formatCode>
                <c:ptCount val="3"/>
                <c:pt idx="0">
                  <c:v>1</c:v>
                </c:pt>
                <c:pt idx="1">
                  <c:v>1</c:v>
                </c:pt>
                <c:pt idx="2">
                  <c:v>0</c:v>
                </c:pt>
              </c:numCache>
            </c:numRef>
          </c:val>
          <c:extLst>
            <c:ext xmlns:c16="http://schemas.microsoft.com/office/drawing/2014/chart" uri="{C3380CC4-5D6E-409C-BE32-E72D297353CC}">
              <c16:uniqueId val="{00000000-F42C-4CB6-8CE2-7274466B5854}"/>
            </c:ext>
          </c:extLst>
        </c:ser>
        <c:dLbls>
          <c:dLblPos val="inEnd"/>
          <c:showLegendKey val="0"/>
          <c:showVal val="1"/>
          <c:showCatName val="0"/>
          <c:showSerName val="0"/>
          <c:showPercent val="0"/>
          <c:showBubbleSize val="0"/>
        </c:dLbls>
        <c:gapWidth val="65"/>
        <c:axId val="805312672"/>
        <c:axId val="805309720"/>
      </c:barChart>
      <c:catAx>
        <c:axId val="8053126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05309720"/>
        <c:crosses val="autoZero"/>
        <c:auto val="1"/>
        <c:lblAlgn val="ctr"/>
        <c:lblOffset val="100"/>
        <c:noMultiLvlLbl val="0"/>
      </c:catAx>
      <c:valAx>
        <c:axId val="8053097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0531267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Threshold 3.0 to 3.5</a:t>
            </a:r>
          </a:p>
          <a:p>
            <a:pPr>
              <a:defRPr/>
            </a:pPr>
            <a:r>
              <a:rPr lang="en-US" dirty="0" smtClean="0"/>
              <a:t>(times as likely)</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DistrictSizes!$H$62</c:f>
              <c:strCache>
                <c:ptCount val="1"/>
                <c:pt idx="0">
                  <c:v>Single Year Fixed</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DistrictSizes!$G$63:$G$65</c:f>
              <c:strCache>
                <c:ptCount val="3"/>
                <c:pt idx="0">
                  <c:v>Small</c:v>
                </c:pt>
                <c:pt idx="1">
                  <c:v>Medium</c:v>
                </c:pt>
                <c:pt idx="2">
                  <c:v>Large</c:v>
                </c:pt>
              </c:strCache>
            </c:strRef>
          </c:cat>
          <c:val>
            <c:numRef>
              <c:f>DistrictSizes!$H$63:$H$65</c:f>
              <c:numCache>
                <c:formatCode>General</c:formatCode>
                <c:ptCount val="3"/>
                <c:pt idx="0">
                  <c:v>4</c:v>
                </c:pt>
                <c:pt idx="1">
                  <c:v>3</c:v>
                </c:pt>
                <c:pt idx="2">
                  <c:v>0</c:v>
                </c:pt>
              </c:numCache>
            </c:numRef>
          </c:val>
          <c:extLst>
            <c:ext xmlns:c16="http://schemas.microsoft.com/office/drawing/2014/chart" uri="{C3380CC4-5D6E-409C-BE32-E72D297353CC}">
              <c16:uniqueId val="{00000000-248B-4E17-AD52-A1883D8870D0}"/>
            </c:ext>
          </c:extLst>
        </c:ser>
        <c:dLbls>
          <c:dLblPos val="inEnd"/>
          <c:showLegendKey val="0"/>
          <c:showVal val="1"/>
          <c:showCatName val="0"/>
          <c:showSerName val="0"/>
          <c:showPercent val="0"/>
          <c:showBubbleSize val="0"/>
        </c:dLbls>
        <c:gapWidth val="65"/>
        <c:axId val="810685000"/>
        <c:axId val="810681720"/>
      </c:barChart>
      <c:catAx>
        <c:axId val="8106850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10681720"/>
        <c:crosses val="autoZero"/>
        <c:auto val="1"/>
        <c:lblAlgn val="ctr"/>
        <c:lblOffset val="100"/>
        <c:noMultiLvlLbl val="0"/>
      </c:catAx>
      <c:valAx>
        <c:axId val="8106817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106850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en-US" sz="2800"/>
              <a:t>Districts Identified by Threshold</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DistrictSizes!$I$59</c:f>
              <c:strCache>
                <c:ptCount val="1"/>
                <c:pt idx="0">
                  <c:v>Small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DistrictSizes!$J$58:$N$58</c:f>
              <c:strCache>
                <c:ptCount val="5"/>
                <c:pt idx="0">
                  <c:v>3.2+</c:v>
                </c:pt>
                <c:pt idx="1">
                  <c:v>3.1</c:v>
                </c:pt>
                <c:pt idx="2">
                  <c:v>3.0</c:v>
                </c:pt>
                <c:pt idx="3">
                  <c:v>2.6</c:v>
                </c:pt>
                <c:pt idx="4">
                  <c:v>2.5</c:v>
                </c:pt>
              </c:strCache>
            </c:strRef>
          </c:cat>
          <c:val>
            <c:numRef>
              <c:f>DistrictSizes!$J$59:$N$59</c:f>
              <c:numCache>
                <c:formatCode>General</c:formatCode>
                <c:ptCount val="5"/>
                <c:pt idx="0">
                  <c:v>0</c:v>
                </c:pt>
                <c:pt idx="1">
                  <c:v>0</c:v>
                </c:pt>
                <c:pt idx="2">
                  <c:v>1</c:v>
                </c:pt>
                <c:pt idx="3">
                  <c:v>1</c:v>
                </c:pt>
                <c:pt idx="4">
                  <c:v>1</c:v>
                </c:pt>
              </c:numCache>
            </c:numRef>
          </c:val>
          <c:extLst>
            <c:ext xmlns:c16="http://schemas.microsoft.com/office/drawing/2014/chart" uri="{C3380CC4-5D6E-409C-BE32-E72D297353CC}">
              <c16:uniqueId val="{00000000-35CE-476F-BC2B-B04C53C755A5}"/>
            </c:ext>
          </c:extLst>
        </c:ser>
        <c:ser>
          <c:idx val="1"/>
          <c:order val="1"/>
          <c:tx>
            <c:strRef>
              <c:f>DistrictSizes!$I$60</c:f>
              <c:strCache>
                <c:ptCount val="1"/>
                <c:pt idx="0">
                  <c:v>Medium</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DistrictSizes!$J$58:$N$58</c:f>
              <c:strCache>
                <c:ptCount val="5"/>
                <c:pt idx="0">
                  <c:v>3.2+</c:v>
                </c:pt>
                <c:pt idx="1">
                  <c:v>3.1</c:v>
                </c:pt>
                <c:pt idx="2">
                  <c:v>3.0</c:v>
                </c:pt>
                <c:pt idx="3">
                  <c:v>2.6</c:v>
                </c:pt>
                <c:pt idx="4">
                  <c:v>2.5</c:v>
                </c:pt>
              </c:strCache>
            </c:strRef>
          </c:cat>
          <c:val>
            <c:numRef>
              <c:f>DistrictSizes!$J$60:$N$60</c:f>
              <c:numCache>
                <c:formatCode>General</c:formatCode>
                <c:ptCount val="5"/>
                <c:pt idx="0">
                  <c:v>0</c:v>
                </c:pt>
                <c:pt idx="1">
                  <c:v>1</c:v>
                </c:pt>
                <c:pt idx="2">
                  <c:v>1</c:v>
                </c:pt>
                <c:pt idx="3">
                  <c:v>1</c:v>
                </c:pt>
                <c:pt idx="4">
                  <c:v>3</c:v>
                </c:pt>
              </c:numCache>
            </c:numRef>
          </c:val>
          <c:extLst>
            <c:ext xmlns:c16="http://schemas.microsoft.com/office/drawing/2014/chart" uri="{C3380CC4-5D6E-409C-BE32-E72D297353CC}">
              <c16:uniqueId val="{00000001-35CE-476F-BC2B-B04C53C755A5}"/>
            </c:ext>
          </c:extLst>
        </c:ser>
        <c:ser>
          <c:idx val="2"/>
          <c:order val="2"/>
          <c:tx>
            <c:strRef>
              <c:f>DistrictSizes!$I$61</c:f>
              <c:strCache>
                <c:ptCount val="1"/>
                <c:pt idx="0">
                  <c:v>Large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DistrictSizes!$J$58:$N$58</c:f>
              <c:strCache>
                <c:ptCount val="5"/>
                <c:pt idx="0">
                  <c:v>3.2+</c:v>
                </c:pt>
                <c:pt idx="1">
                  <c:v>3.1</c:v>
                </c:pt>
                <c:pt idx="2">
                  <c:v>3.0</c:v>
                </c:pt>
                <c:pt idx="3">
                  <c:v>2.6</c:v>
                </c:pt>
                <c:pt idx="4">
                  <c:v>2.5</c:v>
                </c:pt>
              </c:strCache>
            </c:strRef>
          </c:cat>
          <c:val>
            <c:numRef>
              <c:f>DistrictSizes!$J$61:$N$61</c:f>
              <c:numCache>
                <c:formatCode>General</c:formatCode>
                <c:ptCount val="5"/>
                <c:pt idx="0">
                  <c:v>0</c:v>
                </c:pt>
                <c:pt idx="1">
                  <c:v>0</c:v>
                </c:pt>
                <c:pt idx="2">
                  <c:v>0</c:v>
                </c:pt>
                <c:pt idx="3">
                  <c:v>1</c:v>
                </c:pt>
                <c:pt idx="4">
                  <c:v>1</c:v>
                </c:pt>
              </c:numCache>
            </c:numRef>
          </c:val>
          <c:extLst>
            <c:ext xmlns:c16="http://schemas.microsoft.com/office/drawing/2014/chart" uri="{C3380CC4-5D6E-409C-BE32-E72D297353CC}">
              <c16:uniqueId val="{00000002-35CE-476F-BC2B-B04C53C755A5}"/>
            </c:ext>
          </c:extLst>
        </c:ser>
        <c:dLbls>
          <c:dLblPos val="inEnd"/>
          <c:showLegendKey val="0"/>
          <c:showVal val="1"/>
          <c:showCatName val="0"/>
          <c:showSerName val="0"/>
          <c:showPercent val="0"/>
          <c:showBubbleSize val="0"/>
        </c:dLbls>
        <c:gapWidth val="65"/>
        <c:axId val="804843232"/>
        <c:axId val="804841592"/>
      </c:barChart>
      <c:catAx>
        <c:axId val="80484323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dirty="0" smtClean="0"/>
                  <a:t>Times as Likely</a:t>
                </a:r>
                <a:endParaRPr lang="en-US" sz="2000" dirty="0"/>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0" i="0" u="none" strike="noStrike" kern="1200" cap="all" baseline="0">
                <a:solidFill>
                  <a:schemeClr val="dk1">
                    <a:lumMod val="75000"/>
                    <a:lumOff val="25000"/>
                  </a:schemeClr>
                </a:solidFill>
                <a:latin typeface="+mn-lt"/>
                <a:ea typeface="+mn-ea"/>
                <a:cs typeface="+mn-cs"/>
              </a:defRPr>
            </a:pPr>
            <a:endParaRPr lang="en-US"/>
          </a:p>
        </c:txPr>
        <c:crossAx val="804841592"/>
        <c:crosses val="autoZero"/>
        <c:auto val="1"/>
        <c:lblAlgn val="ctr"/>
        <c:lblOffset val="100"/>
        <c:noMultiLvlLbl val="0"/>
      </c:catAx>
      <c:valAx>
        <c:axId val="804841592"/>
        <c:scaling>
          <c:orientation val="minMax"/>
        </c:scaling>
        <c:delete val="1"/>
        <c:axPos val="r"/>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04843232"/>
        <c:crosses val="max"/>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en-US" sz="2800"/>
              <a:t>Districts Identified by Threshold</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DistrictSizes!$G$69</c:f>
              <c:strCache>
                <c:ptCount val="1"/>
                <c:pt idx="0">
                  <c:v>Small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DistrictSizes!$H$68:$K$68</c:f>
              <c:numCache>
                <c:formatCode>0.0</c:formatCode>
                <c:ptCount val="4"/>
                <c:pt idx="0">
                  <c:v>4</c:v>
                </c:pt>
                <c:pt idx="1">
                  <c:v>4.5</c:v>
                </c:pt>
                <c:pt idx="2">
                  <c:v>5</c:v>
                </c:pt>
                <c:pt idx="3">
                  <c:v>5.5</c:v>
                </c:pt>
              </c:numCache>
            </c:numRef>
          </c:cat>
          <c:val>
            <c:numRef>
              <c:f>DistrictSizes!$H$69:$K$69</c:f>
              <c:numCache>
                <c:formatCode>General</c:formatCode>
                <c:ptCount val="4"/>
                <c:pt idx="0">
                  <c:v>47</c:v>
                </c:pt>
                <c:pt idx="1">
                  <c:v>38</c:v>
                </c:pt>
                <c:pt idx="2">
                  <c:v>27</c:v>
                </c:pt>
                <c:pt idx="3">
                  <c:v>26</c:v>
                </c:pt>
              </c:numCache>
            </c:numRef>
          </c:val>
          <c:extLst>
            <c:ext xmlns:c16="http://schemas.microsoft.com/office/drawing/2014/chart" uri="{C3380CC4-5D6E-409C-BE32-E72D297353CC}">
              <c16:uniqueId val="{00000000-AEEE-48E2-B77B-1FC8AA368791}"/>
            </c:ext>
          </c:extLst>
        </c:ser>
        <c:ser>
          <c:idx val="1"/>
          <c:order val="1"/>
          <c:tx>
            <c:strRef>
              <c:f>DistrictSizes!$G$70</c:f>
              <c:strCache>
                <c:ptCount val="1"/>
                <c:pt idx="0">
                  <c:v>Medium</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DistrictSizes!$H$68:$K$68</c:f>
              <c:numCache>
                <c:formatCode>0.0</c:formatCode>
                <c:ptCount val="4"/>
                <c:pt idx="0">
                  <c:v>4</c:v>
                </c:pt>
                <c:pt idx="1">
                  <c:v>4.5</c:v>
                </c:pt>
                <c:pt idx="2">
                  <c:v>5</c:v>
                </c:pt>
                <c:pt idx="3">
                  <c:v>5.5</c:v>
                </c:pt>
              </c:numCache>
            </c:numRef>
          </c:cat>
          <c:val>
            <c:numRef>
              <c:f>DistrictSizes!$H$70:$K$70</c:f>
              <c:numCache>
                <c:formatCode>General</c:formatCode>
                <c:ptCount val="4"/>
                <c:pt idx="0">
                  <c:v>11</c:v>
                </c:pt>
                <c:pt idx="1">
                  <c:v>10</c:v>
                </c:pt>
                <c:pt idx="2">
                  <c:v>10</c:v>
                </c:pt>
                <c:pt idx="3">
                  <c:v>9</c:v>
                </c:pt>
              </c:numCache>
            </c:numRef>
          </c:val>
          <c:extLst>
            <c:ext xmlns:c16="http://schemas.microsoft.com/office/drawing/2014/chart" uri="{C3380CC4-5D6E-409C-BE32-E72D297353CC}">
              <c16:uniqueId val="{00000001-AEEE-48E2-B77B-1FC8AA368791}"/>
            </c:ext>
          </c:extLst>
        </c:ser>
        <c:ser>
          <c:idx val="2"/>
          <c:order val="2"/>
          <c:tx>
            <c:strRef>
              <c:f>DistrictSizes!$G$71</c:f>
              <c:strCache>
                <c:ptCount val="1"/>
                <c:pt idx="0">
                  <c:v>Large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DistrictSizes!$H$68:$K$68</c:f>
              <c:numCache>
                <c:formatCode>0.0</c:formatCode>
                <c:ptCount val="4"/>
                <c:pt idx="0">
                  <c:v>4</c:v>
                </c:pt>
                <c:pt idx="1">
                  <c:v>4.5</c:v>
                </c:pt>
                <c:pt idx="2">
                  <c:v>5</c:v>
                </c:pt>
                <c:pt idx="3">
                  <c:v>5.5</c:v>
                </c:pt>
              </c:numCache>
            </c:numRef>
          </c:cat>
          <c:val>
            <c:numRef>
              <c:f>DistrictSizes!$H$71:$K$71</c:f>
              <c:numCache>
                <c:formatCode>General</c:formatCode>
                <c:ptCount val="4"/>
                <c:pt idx="0">
                  <c:v>10</c:v>
                </c:pt>
                <c:pt idx="1">
                  <c:v>8</c:v>
                </c:pt>
                <c:pt idx="2">
                  <c:v>7</c:v>
                </c:pt>
                <c:pt idx="3">
                  <c:v>7</c:v>
                </c:pt>
              </c:numCache>
            </c:numRef>
          </c:val>
          <c:extLst>
            <c:ext xmlns:c16="http://schemas.microsoft.com/office/drawing/2014/chart" uri="{C3380CC4-5D6E-409C-BE32-E72D297353CC}">
              <c16:uniqueId val="{00000002-AEEE-48E2-B77B-1FC8AA368791}"/>
            </c:ext>
          </c:extLst>
        </c:ser>
        <c:dLbls>
          <c:dLblPos val="inEnd"/>
          <c:showLegendKey val="0"/>
          <c:showVal val="1"/>
          <c:showCatName val="0"/>
          <c:showSerName val="0"/>
          <c:showPercent val="0"/>
          <c:showBubbleSize val="0"/>
        </c:dLbls>
        <c:gapWidth val="65"/>
        <c:axId val="868506088"/>
        <c:axId val="868505104"/>
      </c:barChart>
      <c:catAx>
        <c:axId val="86850608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b="1" i="0" baseline="0" dirty="0" smtClean="0">
                    <a:effectLst/>
                  </a:rPr>
                  <a:t>Number of Standard Deviations/Distances from the Middle</a:t>
                </a:r>
                <a:endParaRPr lang="en-US" sz="2000" dirty="0">
                  <a:effectLst/>
                </a:endParaRPr>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numFmt formatCode="0.0"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0" i="0" u="none" strike="noStrike" kern="1200" cap="all" baseline="0">
                <a:solidFill>
                  <a:schemeClr val="dk1">
                    <a:lumMod val="75000"/>
                    <a:lumOff val="25000"/>
                  </a:schemeClr>
                </a:solidFill>
                <a:latin typeface="+mn-lt"/>
                <a:ea typeface="+mn-ea"/>
                <a:cs typeface="+mn-cs"/>
              </a:defRPr>
            </a:pPr>
            <a:endParaRPr lang="en-US"/>
          </a:p>
        </c:txPr>
        <c:crossAx val="868505104"/>
        <c:crosses val="autoZero"/>
        <c:auto val="1"/>
        <c:lblAlgn val="ctr"/>
        <c:lblOffset val="100"/>
        <c:noMultiLvlLbl val="0"/>
      </c:catAx>
      <c:valAx>
        <c:axId val="8685051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68506088"/>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en-US" sz="2800"/>
              <a:t>Districts Identified by Threshold</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DistrictSizes!$G$83</c:f>
              <c:strCache>
                <c:ptCount val="1"/>
                <c:pt idx="0">
                  <c:v>Small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DistrictSizes!$H$82:$K$82</c:f>
              <c:numCache>
                <c:formatCode>0.0</c:formatCode>
                <c:ptCount val="4"/>
                <c:pt idx="0">
                  <c:v>4</c:v>
                </c:pt>
                <c:pt idx="1">
                  <c:v>4.5</c:v>
                </c:pt>
                <c:pt idx="2">
                  <c:v>5</c:v>
                </c:pt>
                <c:pt idx="3">
                  <c:v>5.5</c:v>
                </c:pt>
              </c:numCache>
            </c:numRef>
          </c:cat>
          <c:val>
            <c:numRef>
              <c:f>DistrictSizes!$H$83:$K$83</c:f>
              <c:numCache>
                <c:formatCode>General</c:formatCode>
                <c:ptCount val="4"/>
                <c:pt idx="0">
                  <c:v>12</c:v>
                </c:pt>
                <c:pt idx="1">
                  <c:v>7</c:v>
                </c:pt>
                <c:pt idx="2">
                  <c:v>3</c:v>
                </c:pt>
                <c:pt idx="3">
                  <c:v>2</c:v>
                </c:pt>
              </c:numCache>
            </c:numRef>
          </c:val>
          <c:extLst>
            <c:ext xmlns:c16="http://schemas.microsoft.com/office/drawing/2014/chart" uri="{C3380CC4-5D6E-409C-BE32-E72D297353CC}">
              <c16:uniqueId val="{00000000-7CBB-47D5-8887-78D1799D3342}"/>
            </c:ext>
          </c:extLst>
        </c:ser>
        <c:ser>
          <c:idx val="1"/>
          <c:order val="1"/>
          <c:tx>
            <c:strRef>
              <c:f>DistrictSizes!$G$84</c:f>
              <c:strCache>
                <c:ptCount val="1"/>
                <c:pt idx="0">
                  <c:v>Medium</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DistrictSizes!$H$82:$K$82</c:f>
              <c:numCache>
                <c:formatCode>0.0</c:formatCode>
                <c:ptCount val="4"/>
                <c:pt idx="0">
                  <c:v>4</c:v>
                </c:pt>
                <c:pt idx="1">
                  <c:v>4.5</c:v>
                </c:pt>
                <c:pt idx="2">
                  <c:v>5</c:v>
                </c:pt>
                <c:pt idx="3">
                  <c:v>5.5</c:v>
                </c:pt>
              </c:numCache>
            </c:numRef>
          </c:cat>
          <c:val>
            <c:numRef>
              <c:f>DistrictSizes!$H$84:$K$84</c:f>
              <c:numCache>
                <c:formatCode>General</c:formatCode>
                <c:ptCount val="4"/>
                <c:pt idx="0">
                  <c:v>7</c:v>
                </c:pt>
                <c:pt idx="1">
                  <c:v>6</c:v>
                </c:pt>
                <c:pt idx="2">
                  <c:v>6</c:v>
                </c:pt>
                <c:pt idx="3">
                  <c:v>4</c:v>
                </c:pt>
              </c:numCache>
            </c:numRef>
          </c:val>
          <c:extLst>
            <c:ext xmlns:c16="http://schemas.microsoft.com/office/drawing/2014/chart" uri="{C3380CC4-5D6E-409C-BE32-E72D297353CC}">
              <c16:uniqueId val="{00000001-7CBB-47D5-8887-78D1799D3342}"/>
            </c:ext>
          </c:extLst>
        </c:ser>
        <c:ser>
          <c:idx val="2"/>
          <c:order val="2"/>
          <c:tx>
            <c:strRef>
              <c:f>DistrictSizes!$G$85</c:f>
              <c:strCache>
                <c:ptCount val="1"/>
                <c:pt idx="0">
                  <c:v>Large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DistrictSizes!$H$82:$K$82</c:f>
              <c:numCache>
                <c:formatCode>0.0</c:formatCode>
                <c:ptCount val="4"/>
                <c:pt idx="0">
                  <c:v>4</c:v>
                </c:pt>
                <c:pt idx="1">
                  <c:v>4.5</c:v>
                </c:pt>
                <c:pt idx="2">
                  <c:v>5</c:v>
                </c:pt>
                <c:pt idx="3">
                  <c:v>5.5</c:v>
                </c:pt>
              </c:numCache>
            </c:numRef>
          </c:cat>
          <c:val>
            <c:numRef>
              <c:f>DistrictSizes!$H$85:$K$85</c:f>
              <c:numCache>
                <c:formatCode>General</c:formatCode>
                <c:ptCount val="4"/>
                <c:pt idx="0">
                  <c:v>5</c:v>
                </c:pt>
                <c:pt idx="1">
                  <c:v>5</c:v>
                </c:pt>
                <c:pt idx="2">
                  <c:v>4</c:v>
                </c:pt>
                <c:pt idx="3">
                  <c:v>2</c:v>
                </c:pt>
              </c:numCache>
            </c:numRef>
          </c:val>
          <c:extLst>
            <c:ext xmlns:c16="http://schemas.microsoft.com/office/drawing/2014/chart" uri="{C3380CC4-5D6E-409C-BE32-E72D297353CC}">
              <c16:uniqueId val="{00000002-7CBB-47D5-8887-78D1799D3342}"/>
            </c:ext>
          </c:extLst>
        </c:ser>
        <c:dLbls>
          <c:dLblPos val="inEnd"/>
          <c:showLegendKey val="0"/>
          <c:showVal val="1"/>
          <c:showCatName val="0"/>
          <c:showSerName val="0"/>
          <c:showPercent val="0"/>
          <c:showBubbleSize val="0"/>
        </c:dLbls>
        <c:gapWidth val="65"/>
        <c:axId val="810696152"/>
        <c:axId val="810691232"/>
      </c:barChart>
      <c:catAx>
        <c:axId val="81069615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dirty="0" smtClean="0"/>
                  <a:t>Number of Standard Deviations/Distances from the Middle</a:t>
                </a:r>
                <a:endParaRPr lang="en-US" sz="2000" dirty="0"/>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numFmt formatCode="0.0"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0" i="0" u="none" strike="noStrike" kern="1200" cap="all" baseline="0">
                <a:solidFill>
                  <a:schemeClr val="dk1">
                    <a:lumMod val="75000"/>
                    <a:lumOff val="25000"/>
                  </a:schemeClr>
                </a:solidFill>
                <a:latin typeface="+mn-lt"/>
                <a:ea typeface="+mn-ea"/>
                <a:cs typeface="+mn-cs"/>
              </a:defRPr>
            </a:pPr>
            <a:endParaRPr lang="en-US"/>
          </a:p>
        </c:txPr>
        <c:crossAx val="810691232"/>
        <c:crosses val="autoZero"/>
        <c:auto val="1"/>
        <c:lblAlgn val="ctr"/>
        <c:lblOffset val="100"/>
        <c:noMultiLvlLbl val="0"/>
      </c:catAx>
      <c:valAx>
        <c:axId val="8106912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10696152"/>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EA320-C32F-4F38-A684-E1413128188C}"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7DCF5A42-8A1E-4F39-98E2-8F307B278789}">
      <dgm:prSet phldrT="[Text]"/>
      <dgm:spPr/>
      <dgm:t>
        <a:bodyPr/>
        <a:lstStyle/>
        <a:p>
          <a:r>
            <a:rPr lang="en-US" dirty="0" smtClean="0"/>
            <a:t>Single Year</a:t>
          </a:r>
          <a:endParaRPr lang="en-US" dirty="0"/>
        </a:p>
      </dgm:t>
    </dgm:pt>
    <dgm:pt modelId="{9B39A0A7-440E-4AD5-8357-72EC0CDAEBFF}" type="parTrans" cxnId="{3DDCC288-1A30-400F-86EA-B5C65A1DF67D}">
      <dgm:prSet/>
      <dgm:spPr/>
      <dgm:t>
        <a:bodyPr/>
        <a:lstStyle/>
        <a:p>
          <a:endParaRPr lang="en-US"/>
        </a:p>
      </dgm:t>
    </dgm:pt>
    <dgm:pt modelId="{BEB12096-16FF-4035-888B-7F3816EB99C0}" type="sibTrans" cxnId="{3DDCC288-1A30-400F-86EA-B5C65A1DF67D}">
      <dgm:prSet/>
      <dgm:spPr/>
      <dgm:t>
        <a:bodyPr/>
        <a:lstStyle/>
        <a:p>
          <a:endParaRPr lang="en-US"/>
        </a:p>
      </dgm:t>
    </dgm:pt>
    <dgm:pt modelId="{5231B275-1E98-46EC-BD82-B71752761697}">
      <dgm:prSet phldrT="[Text]"/>
      <dgm:spPr/>
      <dgm:t>
        <a:bodyPr/>
        <a:lstStyle/>
        <a:p>
          <a:r>
            <a:rPr lang="en-US" dirty="0" smtClean="0"/>
            <a:t>Up to Three Years</a:t>
          </a:r>
          <a:endParaRPr lang="en-US" dirty="0"/>
        </a:p>
      </dgm:t>
    </dgm:pt>
    <dgm:pt modelId="{3BC98768-EFD9-4C2D-A3F2-3FD8F6340C13}" type="parTrans" cxnId="{0B476531-25C4-41C0-A03A-E23CC7850F97}">
      <dgm:prSet/>
      <dgm:spPr/>
      <dgm:t>
        <a:bodyPr/>
        <a:lstStyle/>
        <a:p>
          <a:endParaRPr lang="en-US"/>
        </a:p>
      </dgm:t>
    </dgm:pt>
    <dgm:pt modelId="{3CA5C400-D443-4638-9DD9-1702EC34BF2F}" type="sibTrans" cxnId="{0B476531-25C4-41C0-A03A-E23CC7850F97}">
      <dgm:prSet/>
      <dgm:spPr/>
      <dgm:t>
        <a:bodyPr/>
        <a:lstStyle/>
        <a:p>
          <a:endParaRPr lang="en-US"/>
        </a:p>
      </dgm:t>
    </dgm:pt>
    <dgm:pt modelId="{E75F7BBD-FAEE-47CA-B4F7-D5562E047D74}">
      <dgm:prSet phldrT="[Text]"/>
      <dgm:spPr/>
      <dgm:t>
        <a:bodyPr/>
        <a:lstStyle/>
        <a:p>
          <a:r>
            <a:rPr lang="en-US" dirty="0" smtClean="0"/>
            <a:t>2016-2017</a:t>
          </a:r>
          <a:endParaRPr lang="en-US" dirty="0"/>
        </a:p>
      </dgm:t>
    </dgm:pt>
    <dgm:pt modelId="{0D88AD43-11C5-4A7A-AE2A-D1B5D05C9C33}" type="parTrans" cxnId="{44BF385E-1C24-44A7-B7AE-EF2C59DAA2A1}">
      <dgm:prSet/>
      <dgm:spPr/>
      <dgm:t>
        <a:bodyPr/>
        <a:lstStyle/>
        <a:p>
          <a:endParaRPr lang="en-US"/>
        </a:p>
      </dgm:t>
    </dgm:pt>
    <dgm:pt modelId="{85213E55-8EF3-4620-8EB6-0B7740B3279C}" type="sibTrans" cxnId="{44BF385E-1C24-44A7-B7AE-EF2C59DAA2A1}">
      <dgm:prSet/>
      <dgm:spPr/>
      <dgm:t>
        <a:bodyPr/>
        <a:lstStyle/>
        <a:p>
          <a:endParaRPr lang="en-US"/>
        </a:p>
      </dgm:t>
    </dgm:pt>
    <dgm:pt modelId="{2AB27D39-5197-401B-A519-07A7634F68D7}">
      <dgm:prSet phldrT="[Text]"/>
      <dgm:spPr/>
      <dgm:t>
        <a:bodyPr/>
        <a:lstStyle/>
        <a:p>
          <a:r>
            <a:rPr lang="en-US" dirty="0" smtClean="0"/>
            <a:t>2014-2015</a:t>
          </a:r>
          <a:endParaRPr lang="en-US" dirty="0"/>
        </a:p>
      </dgm:t>
    </dgm:pt>
    <dgm:pt modelId="{03193EA8-8ED3-44F2-A558-DC661077E4A5}" type="parTrans" cxnId="{1C1EBCE1-BF40-4454-B973-C760E935BDD5}">
      <dgm:prSet/>
      <dgm:spPr/>
      <dgm:t>
        <a:bodyPr/>
        <a:lstStyle/>
        <a:p>
          <a:endParaRPr lang="en-US"/>
        </a:p>
      </dgm:t>
    </dgm:pt>
    <dgm:pt modelId="{6C97124D-1569-4098-9D2B-994C832A62A6}" type="sibTrans" cxnId="{1C1EBCE1-BF40-4454-B973-C760E935BDD5}">
      <dgm:prSet/>
      <dgm:spPr/>
      <dgm:t>
        <a:bodyPr/>
        <a:lstStyle/>
        <a:p>
          <a:endParaRPr lang="en-US"/>
        </a:p>
      </dgm:t>
    </dgm:pt>
    <dgm:pt modelId="{A29E4C00-CFE8-4D5D-B276-96A8A1CA220F}">
      <dgm:prSet phldrT="[Text]"/>
      <dgm:spPr/>
      <dgm:t>
        <a:bodyPr/>
        <a:lstStyle/>
        <a:p>
          <a:r>
            <a:rPr lang="en-US" dirty="0" smtClean="0"/>
            <a:t>2015-2016</a:t>
          </a:r>
          <a:endParaRPr lang="en-US" dirty="0"/>
        </a:p>
      </dgm:t>
    </dgm:pt>
    <dgm:pt modelId="{8EC82658-8F82-4DA8-A0C3-BD7749D0D51E}" type="parTrans" cxnId="{4845A908-F015-4C52-94D2-EE3441918E91}">
      <dgm:prSet/>
      <dgm:spPr/>
      <dgm:t>
        <a:bodyPr/>
        <a:lstStyle/>
        <a:p>
          <a:endParaRPr lang="en-US"/>
        </a:p>
      </dgm:t>
    </dgm:pt>
    <dgm:pt modelId="{453C2B27-65C6-4184-A20A-81BA96714808}" type="sibTrans" cxnId="{4845A908-F015-4C52-94D2-EE3441918E91}">
      <dgm:prSet/>
      <dgm:spPr/>
      <dgm:t>
        <a:bodyPr/>
        <a:lstStyle/>
        <a:p>
          <a:endParaRPr lang="en-US"/>
        </a:p>
      </dgm:t>
    </dgm:pt>
    <dgm:pt modelId="{66A83675-805F-4677-B644-CEEBAE1D9FE4}">
      <dgm:prSet phldrT="[Text]"/>
      <dgm:spPr/>
      <dgm:t>
        <a:bodyPr/>
        <a:lstStyle/>
        <a:p>
          <a:r>
            <a:rPr lang="en-US" dirty="0" smtClean="0"/>
            <a:t>2016-2017</a:t>
          </a:r>
          <a:endParaRPr lang="en-US" dirty="0"/>
        </a:p>
      </dgm:t>
    </dgm:pt>
    <dgm:pt modelId="{7070B9A6-42E2-40CA-BFF5-E7C11FE3FD9E}" type="parTrans" cxnId="{E077C469-CB79-45DA-B413-4AD8492A8FC1}">
      <dgm:prSet/>
      <dgm:spPr/>
      <dgm:t>
        <a:bodyPr/>
        <a:lstStyle/>
        <a:p>
          <a:endParaRPr lang="en-US"/>
        </a:p>
      </dgm:t>
    </dgm:pt>
    <dgm:pt modelId="{C5023B6E-9B4B-4079-9559-9F1EAB0EF169}" type="sibTrans" cxnId="{E077C469-CB79-45DA-B413-4AD8492A8FC1}">
      <dgm:prSet/>
      <dgm:spPr/>
      <dgm:t>
        <a:bodyPr/>
        <a:lstStyle/>
        <a:p>
          <a:endParaRPr lang="en-US"/>
        </a:p>
      </dgm:t>
    </dgm:pt>
    <dgm:pt modelId="{AB3772BF-5DAB-4A2F-9C57-E35607113969}" type="pres">
      <dgm:prSet presAssocID="{4FCEA320-C32F-4F38-A684-E1413128188C}" presName="theList" presStyleCnt="0">
        <dgm:presLayoutVars>
          <dgm:dir/>
          <dgm:animLvl val="lvl"/>
          <dgm:resizeHandles val="exact"/>
        </dgm:presLayoutVars>
      </dgm:prSet>
      <dgm:spPr/>
      <dgm:t>
        <a:bodyPr/>
        <a:lstStyle/>
        <a:p>
          <a:endParaRPr lang="en-US"/>
        </a:p>
      </dgm:t>
    </dgm:pt>
    <dgm:pt modelId="{0CD254DF-C6A7-4775-B238-8FF3537663CA}" type="pres">
      <dgm:prSet presAssocID="{7DCF5A42-8A1E-4F39-98E2-8F307B278789}" presName="compNode" presStyleCnt="0"/>
      <dgm:spPr/>
      <dgm:t>
        <a:bodyPr/>
        <a:lstStyle/>
        <a:p>
          <a:endParaRPr lang="en-US"/>
        </a:p>
      </dgm:t>
    </dgm:pt>
    <dgm:pt modelId="{1792D5F5-718F-4E7A-A9EC-B1F7BD96CC0D}" type="pres">
      <dgm:prSet presAssocID="{7DCF5A42-8A1E-4F39-98E2-8F307B278789}" presName="aNode" presStyleLbl="bgShp" presStyleIdx="0" presStyleCnt="2"/>
      <dgm:spPr/>
      <dgm:t>
        <a:bodyPr/>
        <a:lstStyle/>
        <a:p>
          <a:endParaRPr lang="en-US"/>
        </a:p>
      </dgm:t>
    </dgm:pt>
    <dgm:pt modelId="{2CA14776-7CCF-4564-A6F9-3DF7D5B71C75}" type="pres">
      <dgm:prSet presAssocID="{7DCF5A42-8A1E-4F39-98E2-8F307B278789}" presName="textNode" presStyleLbl="bgShp" presStyleIdx="0" presStyleCnt="2"/>
      <dgm:spPr/>
      <dgm:t>
        <a:bodyPr/>
        <a:lstStyle/>
        <a:p>
          <a:endParaRPr lang="en-US"/>
        </a:p>
      </dgm:t>
    </dgm:pt>
    <dgm:pt modelId="{E60EAFFA-50BA-4716-8E3E-450728137F01}" type="pres">
      <dgm:prSet presAssocID="{7DCF5A42-8A1E-4F39-98E2-8F307B278789}" presName="compChildNode" presStyleCnt="0"/>
      <dgm:spPr/>
      <dgm:t>
        <a:bodyPr/>
        <a:lstStyle/>
        <a:p>
          <a:endParaRPr lang="en-US"/>
        </a:p>
      </dgm:t>
    </dgm:pt>
    <dgm:pt modelId="{063F91C4-59D7-44F5-B38B-65995862E6D4}" type="pres">
      <dgm:prSet presAssocID="{7DCF5A42-8A1E-4F39-98E2-8F307B278789}" presName="theInnerList" presStyleCnt="0"/>
      <dgm:spPr/>
      <dgm:t>
        <a:bodyPr/>
        <a:lstStyle/>
        <a:p>
          <a:endParaRPr lang="en-US"/>
        </a:p>
      </dgm:t>
    </dgm:pt>
    <dgm:pt modelId="{BC4277F3-E085-4FF1-8B9E-245F8AC6C7F5}" type="pres">
      <dgm:prSet presAssocID="{E75F7BBD-FAEE-47CA-B4F7-D5562E047D74}" presName="childNode" presStyleLbl="node1" presStyleIdx="0" presStyleCnt="4">
        <dgm:presLayoutVars>
          <dgm:bulletEnabled val="1"/>
        </dgm:presLayoutVars>
      </dgm:prSet>
      <dgm:spPr/>
      <dgm:t>
        <a:bodyPr/>
        <a:lstStyle/>
        <a:p>
          <a:endParaRPr lang="en-US"/>
        </a:p>
      </dgm:t>
    </dgm:pt>
    <dgm:pt modelId="{EE262B61-EAAF-496C-B7A6-3FB15CA8CC79}" type="pres">
      <dgm:prSet presAssocID="{7DCF5A42-8A1E-4F39-98E2-8F307B278789}" presName="aSpace" presStyleCnt="0"/>
      <dgm:spPr/>
      <dgm:t>
        <a:bodyPr/>
        <a:lstStyle/>
        <a:p>
          <a:endParaRPr lang="en-US"/>
        </a:p>
      </dgm:t>
    </dgm:pt>
    <dgm:pt modelId="{4A2CAE7E-9FC4-4D45-A9F1-F724802D42ED}" type="pres">
      <dgm:prSet presAssocID="{5231B275-1E98-46EC-BD82-B71752761697}" presName="compNode" presStyleCnt="0"/>
      <dgm:spPr/>
      <dgm:t>
        <a:bodyPr/>
        <a:lstStyle/>
        <a:p>
          <a:endParaRPr lang="en-US"/>
        </a:p>
      </dgm:t>
    </dgm:pt>
    <dgm:pt modelId="{B448C952-9340-4FE3-B5B1-276B753F3A9B}" type="pres">
      <dgm:prSet presAssocID="{5231B275-1E98-46EC-BD82-B71752761697}" presName="aNode" presStyleLbl="bgShp" presStyleIdx="1" presStyleCnt="2"/>
      <dgm:spPr/>
      <dgm:t>
        <a:bodyPr/>
        <a:lstStyle/>
        <a:p>
          <a:endParaRPr lang="en-US"/>
        </a:p>
      </dgm:t>
    </dgm:pt>
    <dgm:pt modelId="{EB5004CB-4A70-4083-895A-00B983E1253C}" type="pres">
      <dgm:prSet presAssocID="{5231B275-1E98-46EC-BD82-B71752761697}" presName="textNode" presStyleLbl="bgShp" presStyleIdx="1" presStyleCnt="2"/>
      <dgm:spPr/>
      <dgm:t>
        <a:bodyPr/>
        <a:lstStyle/>
        <a:p>
          <a:endParaRPr lang="en-US"/>
        </a:p>
      </dgm:t>
    </dgm:pt>
    <dgm:pt modelId="{02722998-326D-46B9-9DEB-FEEEF7533408}" type="pres">
      <dgm:prSet presAssocID="{5231B275-1E98-46EC-BD82-B71752761697}" presName="compChildNode" presStyleCnt="0"/>
      <dgm:spPr/>
      <dgm:t>
        <a:bodyPr/>
        <a:lstStyle/>
        <a:p>
          <a:endParaRPr lang="en-US"/>
        </a:p>
      </dgm:t>
    </dgm:pt>
    <dgm:pt modelId="{B5D5AF53-F05F-4F5F-BCED-22BF6689A442}" type="pres">
      <dgm:prSet presAssocID="{5231B275-1E98-46EC-BD82-B71752761697}" presName="theInnerList" presStyleCnt="0"/>
      <dgm:spPr/>
      <dgm:t>
        <a:bodyPr/>
        <a:lstStyle/>
        <a:p>
          <a:endParaRPr lang="en-US"/>
        </a:p>
      </dgm:t>
    </dgm:pt>
    <dgm:pt modelId="{8EF4BB16-7CC6-4CB6-B7DB-7BFC40F8178C}" type="pres">
      <dgm:prSet presAssocID="{2AB27D39-5197-401B-A519-07A7634F68D7}" presName="childNode" presStyleLbl="node1" presStyleIdx="1" presStyleCnt="4">
        <dgm:presLayoutVars>
          <dgm:bulletEnabled val="1"/>
        </dgm:presLayoutVars>
      </dgm:prSet>
      <dgm:spPr/>
      <dgm:t>
        <a:bodyPr/>
        <a:lstStyle/>
        <a:p>
          <a:endParaRPr lang="en-US"/>
        </a:p>
      </dgm:t>
    </dgm:pt>
    <dgm:pt modelId="{80E008A7-5CD4-4916-A29F-088DA7088A3A}" type="pres">
      <dgm:prSet presAssocID="{2AB27D39-5197-401B-A519-07A7634F68D7}" presName="aSpace2" presStyleCnt="0"/>
      <dgm:spPr/>
      <dgm:t>
        <a:bodyPr/>
        <a:lstStyle/>
        <a:p>
          <a:endParaRPr lang="en-US"/>
        </a:p>
      </dgm:t>
    </dgm:pt>
    <dgm:pt modelId="{79299FF1-B027-4FFA-AD82-D2620E14B766}" type="pres">
      <dgm:prSet presAssocID="{A29E4C00-CFE8-4D5D-B276-96A8A1CA220F}" presName="childNode" presStyleLbl="node1" presStyleIdx="2" presStyleCnt="4">
        <dgm:presLayoutVars>
          <dgm:bulletEnabled val="1"/>
        </dgm:presLayoutVars>
      </dgm:prSet>
      <dgm:spPr/>
      <dgm:t>
        <a:bodyPr/>
        <a:lstStyle/>
        <a:p>
          <a:endParaRPr lang="en-US"/>
        </a:p>
      </dgm:t>
    </dgm:pt>
    <dgm:pt modelId="{7028F3AB-58FF-43CB-A1F5-6EC801D28014}" type="pres">
      <dgm:prSet presAssocID="{A29E4C00-CFE8-4D5D-B276-96A8A1CA220F}" presName="aSpace2" presStyleCnt="0"/>
      <dgm:spPr/>
      <dgm:t>
        <a:bodyPr/>
        <a:lstStyle/>
        <a:p>
          <a:endParaRPr lang="en-US"/>
        </a:p>
      </dgm:t>
    </dgm:pt>
    <dgm:pt modelId="{A1AD6A07-DC9D-44D9-8138-046EA568B0E4}" type="pres">
      <dgm:prSet presAssocID="{66A83675-805F-4677-B644-CEEBAE1D9FE4}" presName="childNode" presStyleLbl="node1" presStyleIdx="3" presStyleCnt="4">
        <dgm:presLayoutVars>
          <dgm:bulletEnabled val="1"/>
        </dgm:presLayoutVars>
      </dgm:prSet>
      <dgm:spPr/>
      <dgm:t>
        <a:bodyPr/>
        <a:lstStyle/>
        <a:p>
          <a:endParaRPr lang="en-US"/>
        </a:p>
      </dgm:t>
    </dgm:pt>
  </dgm:ptLst>
  <dgm:cxnLst>
    <dgm:cxn modelId="{0B476531-25C4-41C0-A03A-E23CC7850F97}" srcId="{4FCEA320-C32F-4F38-A684-E1413128188C}" destId="{5231B275-1E98-46EC-BD82-B71752761697}" srcOrd="1" destOrd="0" parTransId="{3BC98768-EFD9-4C2D-A3F2-3FD8F6340C13}" sibTransId="{3CA5C400-D443-4638-9DD9-1702EC34BF2F}"/>
    <dgm:cxn modelId="{1C1EBCE1-BF40-4454-B973-C760E935BDD5}" srcId="{5231B275-1E98-46EC-BD82-B71752761697}" destId="{2AB27D39-5197-401B-A519-07A7634F68D7}" srcOrd="0" destOrd="0" parTransId="{03193EA8-8ED3-44F2-A558-DC661077E4A5}" sibTransId="{6C97124D-1569-4098-9D2B-994C832A62A6}"/>
    <dgm:cxn modelId="{1A9D20CF-219F-4C75-B1DE-F22B01BBCE31}" type="presOf" srcId="{66A83675-805F-4677-B644-CEEBAE1D9FE4}" destId="{A1AD6A07-DC9D-44D9-8138-046EA568B0E4}" srcOrd="0" destOrd="0" presId="urn:microsoft.com/office/officeart/2005/8/layout/lProcess2"/>
    <dgm:cxn modelId="{9E2A3EEF-5075-48F2-80AB-A365210E535A}" type="presOf" srcId="{5231B275-1E98-46EC-BD82-B71752761697}" destId="{B448C952-9340-4FE3-B5B1-276B753F3A9B}" srcOrd="0" destOrd="0" presId="urn:microsoft.com/office/officeart/2005/8/layout/lProcess2"/>
    <dgm:cxn modelId="{3DDCC288-1A30-400F-86EA-B5C65A1DF67D}" srcId="{4FCEA320-C32F-4F38-A684-E1413128188C}" destId="{7DCF5A42-8A1E-4F39-98E2-8F307B278789}" srcOrd="0" destOrd="0" parTransId="{9B39A0A7-440E-4AD5-8357-72EC0CDAEBFF}" sibTransId="{BEB12096-16FF-4035-888B-7F3816EB99C0}"/>
    <dgm:cxn modelId="{6F2FEF48-8529-4FA1-9C2D-601D1E29A0E6}" type="presOf" srcId="{A29E4C00-CFE8-4D5D-B276-96A8A1CA220F}" destId="{79299FF1-B027-4FFA-AD82-D2620E14B766}" srcOrd="0" destOrd="0" presId="urn:microsoft.com/office/officeart/2005/8/layout/lProcess2"/>
    <dgm:cxn modelId="{4845A908-F015-4C52-94D2-EE3441918E91}" srcId="{5231B275-1E98-46EC-BD82-B71752761697}" destId="{A29E4C00-CFE8-4D5D-B276-96A8A1CA220F}" srcOrd="1" destOrd="0" parTransId="{8EC82658-8F82-4DA8-A0C3-BD7749D0D51E}" sibTransId="{453C2B27-65C6-4184-A20A-81BA96714808}"/>
    <dgm:cxn modelId="{7F373E78-2481-49A8-8B70-E29CC2935AE6}" type="presOf" srcId="{7DCF5A42-8A1E-4F39-98E2-8F307B278789}" destId="{1792D5F5-718F-4E7A-A9EC-B1F7BD96CC0D}" srcOrd="0" destOrd="0" presId="urn:microsoft.com/office/officeart/2005/8/layout/lProcess2"/>
    <dgm:cxn modelId="{EB63BFA6-ABFB-4C65-A15A-ACAE3E9CDBA3}" type="presOf" srcId="{5231B275-1E98-46EC-BD82-B71752761697}" destId="{EB5004CB-4A70-4083-895A-00B983E1253C}" srcOrd="1" destOrd="0" presId="urn:microsoft.com/office/officeart/2005/8/layout/lProcess2"/>
    <dgm:cxn modelId="{C4B71AB1-2C84-41A5-8553-EF329B0976F7}" type="presOf" srcId="{4FCEA320-C32F-4F38-A684-E1413128188C}" destId="{AB3772BF-5DAB-4A2F-9C57-E35607113969}" srcOrd="0" destOrd="0" presId="urn:microsoft.com/office/officeart/2005/8/layout/lProcess2"/>
    <dgm:cxn modelId="{C38FCC56-1602-413C-95D1-824A83966718}" type="presOf" srcId="{2AB27D39-5197-401B-A519-07A7634F68D7}" destId="{8EF4BB16-7CC6-4CB6-B7DB-7BFC40F8178C}" srcOrd="0" destOrd="0" presId="urn:microsoft.com/office/officeart/2005/8/layout/lProcess2"/>
    <dgm:cxn modelId="{44BF385E-1C24-44A7-B7AE-EF2C59DAA2A1}" srcId="{7DCF5A42-8A1E-4F39-98E2-8F307B278789}" destId="{E75F7BBD-FAEE-47CA-B4F7-D5562E047D74}" srcOrd="0" destOrd="0" parTransId="{0D88AD43-11C5-4A7A-AE2A-D1B5D05C9C33}" sibTransId="{85213E55-8EF3-4620-8EB6-0B7740B3279C}"/>
    <dgm:cxn modelId="{E077C469-CB79-45DA-B413-4AD8492A8FC1}" srcId="{5231B275-1E98-46EC-BD82-B71752761697}" destId="{66A83675-805F-4677-B644-CEEBAE1D9FE4}" srcOrd="2" destOrd="0" parTransId="{7070B9A6-42E2-40CA-BFF5-E7C11FE3FD9E}" sibTransId="{C5023B6E-9B4B-4079-9559-9F1EAB0EF169}"/>
    <dgm:cxn modelId="{A506631B-618C-4572-B901-1F30FF2712BE}" type="presOf" srcId="{E75F7BBD-FAEE-47CA-B4F7-D5562E047D74}" destId="{BC4277F3-E085-4FF1-8B9E-245F8AC6C7F5}" srcOrd="0" destOrd="0" presId="urn:microsoft.com/office/officeart/2005/8/layout/lProcess2"/>
    <dgm:cxn modelId="{2C630689-70CC-4471-A2F0-06D534521026}" type="presOf" srcId="{7DCF5A42-8A1E-4F39-98E2-8F307B278789}" destId="{2CA14776-7CCF-4564-A6F9-3DF7D5B71C75}" srcOrd="1" destOrd="0" presId="urn:microsoft.com/office/officeart/2005/8/layout/lProcess2"/>
    <dgm:cxn modelId="{F355E77E-0C21-4EB5-8A20-E9017DC0F044}" type="presParOf" srcId="{AB3772BF-5DAB-4A2F-9C57-E35607113969}" destId="{0CD254DF-C6A7-4775-B238-8FF3537663CA}" srcOrd="0" destOrd="0" presId="urn:microsoft.com/office/officeart/2005/8/layout/lProcess2"/>
    <dgm:cxn modelId="{EE2643AA-B9CE-4020-B524-87E33DECBF7C}" type="presParOf" srcId="{0CD254DF-C6A7-4775-B238-8FF3537663CA}" destId="{1792D5F5-718F-4E7A-A9EC-B1F7BD96CC0D}" srcOrd="0" destOrd="0" presId="urn:microsoft.com/office/officeart/2005/8/layout/lProcess2"/>
    <dgm:cxn modelId="{AC71ECA5-6BB6-4E91-9E51-C6EBAADB23DF}" type="presParOf" srcId="{0CD254DF-C6A7-4775-B238-8FF3537663CA}" destId="{2CA14776-7CCF-4564-A6F9-3DF7D5B71C75}" srcOrd="1" destOrd="0" presId="urn:microsoft.com/office/officeart/2005/8/layout/lProcess2"/>
    <dgm:cxn modelId="{3ADD56A1-8FC4-4023-8647-95AE23F9EAA7}" type="presParOf" srcId="{0CD254DF-C6A7-4775-B238-8FF3537663CA}" destId="{E60EAFFA-50BA-4716-8E3E-450728137F01}" srcOrd="2" destOrd="0" presId="urn:microsoft.com/office/officeart/2005/8/layout/lProcess2"/>
    <dgm:cxn modelId="{5B7440AB-CB9D-4953-ADDC-D6038880E3A2}" type="presParOf" srcId="{E60EAFFA-50BA-4716-8E3E-450728137F01}" destId="{063F91C4-59D7-44F5-B38B-65995862E6D4}" srcOrd="0" destOrd="0" presId="urn:microsoft.com/office/officeart/2005/8/layout/lProcess2"/>
    <dgm:cxn modelId="{D2AE79FA-0FA0-4BE1-9AD5-42C4455C5C09}" type="presParOf" srcId="{063F91C4-59D7-44F5-B38B-65995862E6D4}" destId="{BC4277F3-E085-4FF1-8B9E-245F8AC6C7F5}" srcOrd="0" destOrd="0" presId="urn:microsoft.com/office/officeart/2005/8/layout/lProcess2"/>
    <dgm:cxn modelId="{FF0C60E2-03D1-4E7B-8920-CBD7EAEABE9A}" type="presParOf" srcId="{AB3772BF-5DAB-4A2F-9C57-E35607113969}" destId="{EE262B61-EAAF-496C-B7A6-3FB15CA8CC79}" srcOrd="1" destOrd="0" presId="urn:microsoft.com/office/officeart/2005/8/layout/lProcess2"/>
    <dgm:cxn modelId="{DE2B7A60-298C-442F-B1C2-E337B97C5F5C}" type="presParOf" srcId="{AB3772BF-5DAB-4A2F-9C57-E35607113969}" destId="{4A2CAE7E-9FC4-4D45-A9F1-F724802D42ED}" srcOrd="2" destOrd="0" presId="urn:microsoft.com/office/officeart/2005/8/layout/lProcess2"/>
    <dgm:cxn modelId="{05ED25ED-AD1B-4D73-A595-48A684576240}" type="presParOf" srcId="{4A2CAE7E-9FC4-4D45-A9F1-F724802D42ED}" destId="{B448C952-9340-4FE3-B5B1-276B753F3A9B}" srcOrd="0" destOrd="0" presId="urn:microsoft.com/office/officeart/2005/8/layout/lProcess2"/>
    <dgm:cxn modelId="{07AB4544-AD57-4697-992E-BC8299ED8EDE}" type="presParOf" srcId="{4A2CAE7E-9FC4-4D45-A9F1-F724802D42ED}" destId="{EB5004CB-4A70-4083-895A-00B983E1253C}" srcOrd="1" destOrd="0" presId="urn:microsoft.com/office/officeart/2005/8/layout/lProcess2"/>
    <dgm:cxn modelId="{34F21108-473A-4D06-BE07-05326B673959}" type="presParOf" srcId="{4A2CAE7E-9FC4-4D45-A9F1-F724802D42ED}" destId="{02722998-326D-46B9-9DEB-FEEEF7533408}" srcOrd="2" destOrd="0" presId="urn:microsoft.com/office/officeart/2005/8/layout/lProcess2"/>
    <dgm:cxn modelId="{3D648CCE-44F3-4530-8127-A295F1ACB575}" type="presParOf" srcId="{02722998-326D-46B9-9DEB-FEEEF7533408}" destId="{B5D5AF53-F05F-4F5F-BCED-22BF6689A442}" srcOrd="0" destOrd="0" presId="urn:microsoft.com/office/officeart/2005/8/layout/lProcess2"/>
    <dgm:cxn modelId="{93CFEA9E-E579-404B-8A76-A09486108E53}" type="presParOf" srcId="{B5D5AF53-F05F-4F5F-BCED-22BF6689A442}" destId="{8EF4BB16-7CC6-4CB6-B7DB-7BFC40F8178C}" srcOrd="0" destOrd="0" presId="urn:microsoft.com/office/officeart/2005/8/layout/lProcess2"/>
    <dgm:cxn modelId="{942C958A-0D4F-4D27-AC37-80298CE5331D}" type="presParOf" srcId="{B5D5AF53-F05F-4F5F-BCED-22BF6689A442}" destId="{80E008A7-5CD4-4916-A29F-088DA7088A3A}" srcOrd="1" destOrd="0" presId="urn:microsoft.com/office/officeart/2005/8/layout/lProcess2"/>
    <dgm:cxn modelId="{F7C1CA9D-3B4C-4340-854E-53D022B9047A}" type="presParOf" srcId="{B5D5AF53-F05F-4F5F-BCED-22BF6689A442}" destId="{79299FF1-B027-4FFA-AD82-D2620E14B766}" srcOrd="2" destOrd="0" presId="urn:microsoft.com/office/officeart/2005/8/layout/lProcess2"/>
    <dgm:cxn modelId="{055DD18A-EB94-4D83-BBE1-F497E8F66B97}" type="presParOf" srcId="{B5D5AF53-F05F-4F5F-BCED-22BF6689A442}" destId="{7028F3AB-58FF-43CB-A1F5-6EC801D28014}" srcOrd="3" destOrd="0" presId="urn:microsoft.com/office/officeart/2005/8/layout/lProcess2"/>
    <dgm:cxn modelId="{F94498DE-8DAB-4524-88B0-436509A1CB75}" type="presParOf" srcId="{B5D5AF53-F05F-4F5F-BCED-22BF6689A442}" destId="{A1AD6A07-DC9D-44D9-8138-046EA568B0E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F70AF1-BF4C-4169-88D7-05F2A43E69E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E94FB9FE-8414-4101-BD90-747B43E85B2B}">
      <dgm:prSet phldrT="[Text]"/>
      <dgm:spPr>
        <a:solidFill>
          <a:schemeClr val="accent2"/>
        </a:solidFill>
      </dgm:spPr>
      <dgm:t>
        <a:bodyPr/>
        <a:lstStyle/>
        <a:p>
          <a:r>
            <a:rPr lang="en-US" dirty="0" smtClean="0"/>
            <a:t>Standard for Progress</a:t>
          </a:r>
          <a:endParaRPr lang="en-US" dirty="0"/>
        </a:p>
      </dgm:t>
    </dgm:pt>
    <dgm:pt modelId="{CAE6D3C5-01B8-4316-8EFD-9A194A4B969E}" type="parTrans" cxnId="{5B17D9F6-6CB1-4DE5-9B00-7E8F264F3E68}">
      <dgm:prSet/>
      <dgm:spPr/>
      <dgm:t>
        <a:bodyPr/>
        <a:lstStyle/>
        <a:p>
          <a:endParaRPr lang="en-US"/>
        </a:p>
      </dgm:t>
    </dgm:pt>
    <dgm:pt modelId="{B7CD231C-6C12-43AF-BD78-08CBE6B88C3F}" type="sibTrans" cxnId="{5B17D9F6-6CB1-4DE5-9B00-7E8F264F3E68}">
      <dgm:prSet/>
      <dgm:spPr/>
      <dgm:t>
        <a:bodyPr/>
        <a:lstStyle/>
        <a:p>
          <a:endParaRPr lang="en-US"/>
        </a:p>
      </dgm:t>
    </dgm:pt>
    <dgm:pt modelId="{D432F1B8-C42A-4CB8-97F8-FA9C112ADFF8}">
      <dgm:prSet phldrT="[Text]"/>
      <dgm:spPr/>
      <dgm:t>
        <a:bodyPr/>
        <a:lstStyle/>
        <a:p>
          <a:r>
            <a:rPr lang="en-US" dirty="0" smtClean="0"/>
            <a:t>First Year</a:t>
          </a:r>
          <a:endParaRPr lang="en-US" dirty="0"/>
        </a:p>
      </dgm:t>
    </dgm:pt>
    <dgm:pt modelId="{77628AE7-25D4-4D92-A359-E770545A5C8E}" type="parTrans" cxnId="{496D994D-F077-4530-B43D-D80D65B0B274}">
      <dgm:prSet/>
      <dgm:spPr/>
      <dgm:t>
        <a:bodyPr/>
        <a:lstStyle/>
        <a:p>
          <a:endParaRPr lang="en-US"/>
        </a:p>
      </dgm:t>
    </dgm:pt>
    <dgm:pt modelId="{09F867F6-9D6A-4507-9B4B-9719B36316FC}" type="sibTrans" cxnId="{496D994D-F077-4530-B43D-D80D65B0B274}">
      <dgm:prSet/>
      <dgm:spPr/>
      <dgm:t>
        <a:bodyPr/>
        <a:lstStyle/>
        <a:p>
          <a:endParaRPr lang="en-US"/>
        </a:p>
      </dgm:t>
    </dgm:pt>
    <dgm:pt modelId="{2F03CE93-2C09-420E-B9DC-D8714B3C1A16}">
      <dgm:prSet phldrT="[Text]"/>
      <dgm:spPr/>
      <dgm:t>
        <a:bodyPr/>
        <a:lstStyle/>
        <a:p>
          <a:r>
            <a:rPr lang="en-US" dirty="0" smtClean="0"/>
            <a:t>Current Year</a:t>
          </a:r>
          <a:endParaRPr lang="en-US" dirty="0"/>
        </a:p>
      </dgm:t>
    </dgm:pt>
    <dgm:pt modelId="{F4817B5B-CE25-47C7-8D2B-6DC4C95BDA41}" type="parTrans" cxnId="{0188CE52-6AEF-4EAA-9F47-C98FB6F509CC}">
      <dgm:prSet/>
      <dgm:spPr/>
      <dgm:t>
        <a:bodyPr/>
        <a:lstStyle/>
        <a:p>
          <a:endParaRPr lang="en-US"/>
        </a:p>
      </dgm:t>
    </dgm:pt>
    <dgm:pt modelId="{4D99664F-5F1B-4261-8714-BF5895939D86}" type="sibTrans" cxnId="{0188CE52-6AEF-4EAA-9F47-C98FB6F509CC}">
      <dgm:prSet/>
      <dgm:spPr/>
      <dgm:t>
        <a:bodyPr/>
        <a:lstStyle/>
        <a:p>
          <a:endParaRPr lang="en-US"/>
        </a:p>
      </dgm:t>
    </dgm:pt>
    <dgm:pt modelId="{A6940F41-7E8A-486A-8584-EE8923C69954}">
      <dgm:prSet phldrT="[Text]"/>
      <dgm:spPr/>
      <dgm:t>
        <a:bodyPr/>
        <a:lstStyle/>
        <a:p>
          <a:r>
            <a:rPr lang="en-US" smtClean="0"/>
            <a:t>Second </a:t>
          </a:r>
          <a:r>
            <a:rPr lang="en-US" dirty="0" smtClean="0"/>
            <a:t>Year</a:t>
          </a:r>
          <a:endParaRPr lang="en-US" dirty="0"/>
        </a:p>
      </dgm:t>
    </dgm:pt>
    <dgm:pt modelId="{E6825FB5-5732-4493-91F9-B38ECC5BFD8F}" type="parTrans" cxnId="{14D5879D-62F4-40C9-9EC8-6BAF7E91558B}">
      <dgm:prSet/>
      <dgm:spPr/>
      <dgm:t>
        <a:bodyPr/>
        <a:lstStyle/>
        <a:p>
          <a:endParaRPr lang="en-US"/>
        </a:p>
      </dgm:t>
    </dgm:pt>
    <dgm:pt modelId="{0EC02FE5-721D-4EE1-8E2C-322BA66EF8BD}" type="sibTrans" cxnId="{14D5879D-62F4-40C9-9EC8-6BAF7E91558B}">
      <dgm:prSet/>
      <dgm:spPr/>
      <dgm:t>
        <a:bodyPr/>
        <a:lstStyle/>
        <a:p>
          <a:endParaRPr lang="en-US"/>
        </a:p>
      </dgm:t>
    </dgm:pt>
    <dgm:pt modelId="{5EB203BB-FA48-46B4-B70E-A345215CE9AE}">
      <dgm:prSet phldrT="[Text]"/>
      <dgm:spPr/>
      <dgm:t>
        <a:bodyPr/>
        <a:lstStyle/>
        <a:p>
          <a:r>
            <a:rPr lang="en-US" dirty="0" smtClean="0"/>
            <a:t>Less than 1st Year?</a:t>
          </a:r>
          <a:endParaRPr lang="en-US" dirty="0"/>
        </a:p>
      </dgm:t>
    </dgm:pt>
    <dgm:pt modelId="{2B30060A-5CF3-4BD5-A7D9-3ABA5A511153}" type="parTrans" cxnId="{F5994AB7-1FCA-4628-BD41-6B8A0A5A3F6D}">
      <dgm:prSet/>
      <dgm:spPr/>
      <dgm:t>
        <a:bodyPr/>
        <a:lstStyle/>
        <a:p>
          <a:endParaRPr lang="en-US"/>
        </a:p>
      </dgm:t>
    </dgm:pt>
    <dgm:pt modelId="{304804C8-A028-4604-83E4-1B5008CE85B8}" type="sibTrans" cxnId="{F5994AB7-1FCA-4628-BD41-6B8A0A5A3F6D}">
      <dgm:prSet/>
      <dgm:spPr/>
      <dgm:t>
        <a:bodyPr/>
        <a:lstStyle/>
        <a:p>
          <a:endParaRPr lang="en-US"/>
        </a:p>
      </dgm:t>
    </dgm:pt>
    <dgm:pt modelId="{66F4225B-7E3E-47D9-8903-D00285EF0B69}">
      <dgm:prSet phldrT="[Text]"/>
      <dgm:spPr/>
      <dgm:t>
        <a:bodyPr/>
        <a:lstStyle/>
        <a:p>
          <a:r>
            <a:rPr lang="en-US" dirty="0" smtClean="0"/>
            <a:t>Less than 2nd Year?</a:t>
          </a:r>
          <a:endParaRPr lang="en-US" dirty="0"/>
        </a:p>
      </dgm:t>
    </dgm:pt>
    <dgm:pt modelId="{B65048C0-0DE0-42DF-8A60-F070D6EAAB87}" type="parTrans" cxnId="{669BF3B0-B94A-4438-BDBA-BABD1A669947}">
      <dgm:prSet/>
      <dgm:spPr/>
      <dgm:t>
        <a:bodyPr/>
        <a:lstStyle/>
        <a:p>
          <a:endParaRPr lang="en-US"/>
        </a:p>
      </dgm:t>
    </dgm:pt>
    <dgm:pt modelId="{53DC6174-4528-4320-9ADA-2FA1F13DC76F}" type="sibTrans" cxnId="{669BF3B0-B94A-4438-BDBA-BABD1A669947}">
      <dgm:prSet/>
      <dgm:spPr/>
      <dgm:t>
        <a:bodyPr/>
        <a:lstStyle/>
        <a:p>
          <a:endParaRPr lang="en-US"/>
        </a:p>
      </dgm:t>
    </dgm:pt>
    <dgm:pt modelId="{1DED1E51-5AE3-42B0-8150-A31A2592F2F5}">
      <dgm:prSet phldrT="[Text]"/>
      <dgm:spPr>
        <a:solidFill>
          <a:schemeClr val="accent5"/>
        </a:solidFill>
      </dgm:spPr>
      <dgm:t>
        <a:bodyPr/>
        <a:lstStyle/>
        <a:p>
          <a:r>
            <a:rPr lang="en-US" dirty="0" smtClean="0"/>
            <a:t>Progress Achieved!</a:t>
          </a:r>
          <a:endParaRPr lang="en-US" dirty="0"/>
        </a:p>
      </dgm:t>
    </dgm:pt>
    <dgm:pt modelId="{4ECAA6AC-68BF-46B0-BAA3-D761D843813C}" type="parTrans" cxnId="{F2D59449-03B2-4A53-BEDE-E9FFB267BC8D}">
      <dgm:prSet/>
      <dgm:spPr/>
      <dgm:t>
        <a:bodyPr/>
        <a:lstStyle/>
        <a:p>
          <a:endParaRPr lang="en-US"/>
        </a:p>
      </dgm:t>
    </dgm:pt>
    <dgm:pt modelId="{FFF7959F-B3D0-47DA-B7FC-2B36A68EB8FC}" type="sibTrans" cxnId="{F2D59449-03B2-4A53-BEDE-E9FFB267BC8D}">
      <dgm:prSet/>
      <dgm:spPr/>
      <dgm:t>
        <a:bodyPr/>
        <a:lstStyle/>
        <a:p>
          <a:endParaRPr lang="en-US"/>
        </a:p>
      </dgm:t>
    </dgm:pt>
    <dgm:pt modelId="{9AEFBC11-7BD7-4FE9-B546-BC75A9902330}">
      <dgm:prSet phldrT="[Text]"/>
      <dgm:spPr/>
      <dgm:t>
        <a:bodyPr/>
        <a:lstStyle/>
        <a:p>
          <a:r>
            <a:rPr lang="en-US" dirty="0" smtClean="0"/>
            <a:t>Progress</a:t>
          </a:r>
          <a:endParaRPr lang="en-US" dirty="0"/>
        </a:p>
      </dgm:t>
    </dgm:pt>
    <dgm:pt modelId="{93F62F09-9099-470E-967A-401C5FDB7E1E}" type="parTrans" cxnId="{8AAA5F81-486D-4EB5-8E5F-D4DA80396DFA}">
      <dgm:prSet/>
      <dgm:spPr/>
      <dgm:t>
        <a:bodyPr/>
        <a:lstStyle/>
        <a:p>
          <a:endParaRPr lang="en-US"/>
        </a:p>
      </dgm:t>
    </dgm:pt>
    <dgm:pt modelId="{9003E4C1-9384-49B7-9DB0-FE241C0DA4D2}" type="sibTrans" cxnId="{8AAA5F81-486D-4EB5-8E5F-D4DA80396DFA}">
      <dgm:prSet/>
      <dgm:spPr/>
      <dgm:t>
        <a:bodyPr/>
        <a:lstStyle/>
        <a:p>
          <a:endParaRPr lang="en-US"/>
        </a:p>
      </dgm:t>
    </dgm:pt>
    <dgm:pt modelId="{4C97AF40-3648-4570-BA58-BD688B8B2C3D}">
      <dgm:prSet phldrT="[Text]"/>
      <dgm:spPr>
        <a:solidFill>
          <a:schemeClr val="accent3"/>
        </a:solidFill>
      </dgm:spPr>
      <dgm:t>
        <a:bodyPr/>
        <a:lstStyle/>
        <a:p>
          <a:r>
            <a:rPr lang="en-US" dirty="0" smtClean="0"/>
            <a:t>No Progress</a:t>
          </a:r>
          <a:endParaRPr lang="en-US" dirty="0"/>
        </a:p>
      </dgm:t>
    </dgm:pt>
    <dgm:pt modelId="{E2966AFA-C88E-4270-9AE0-4C9C8F5AA6DB}" type="parTrans" cxnId="{8742DD65-A778-4206-8AD1-DBBEE78A75B4}">
      <dgm:prSet/>
      <dgm:spPr/>
      <dgm:t>
        <a:bodyPr/>
        <a:lstStyle/>
        <a:p>
          <a:endParaRPr lang="en-US"/>
        </a:p>
      </dgm:t>
    </dgm:pt>
    <dgm:pt modelId="{200FCDAA-3C6D-4022-AA7C-54ED62E636AE}" type="sibTrans" cxnId="{8742DD65-A778-4206-8AD1-DBBEE78A75B4}">
      <dgm:prSet/>
      <dgm:spPr/>
      <dgm:t>
        <a:bodyPr/>
        <a:lstStyle/>
        <a:p>
          <a:endParaRPr lang="en-US"/>
        </a:p>
      </dgm:t>
    </dgm:pt>
    <dgm:pt modelId="{B3E04AE8-388C-4DAD-BC4E-ABCDFDFC3901}">
      <dgm:prSet phldrT="[Text]"/>
      <dgm:spPr>
        <a:solidFill>
          <a:schemeClr val="accent3"/>
        </a:solidFill>
      </dgm:spPr>
      <dgm:t>
        <a:bodyPr/>
        <a:lstStyle/>
        <a:p>
          <a:r>
            <a:rPr lang="en-US" dirty="0" smtClean="0"/>
            <a:t>No Progress</a:t>
          </a:r>
          <a:endParaRPr lang="en-US" dirty="0"/>
        </a:p>
      </dgm:t>
    </dgm:pt>
    <dgm:pt modelId="{F934505A-D45E-409B-88D4-6AC6E912F3D1}" type="parTrans" cxnId="{E900851E-CB6C-4304-8412-4A31D36293D5}">
      <dgm:prSet/>
      <dgm:spPr/>
      <dgm:t>
        <a:bodyPr/>
        <a:lstStyle/>
        <a:p>
          <a:endParaRPr lang="en-US"/>
        </a:p>
      </dgm:t>
    </dgm:pt>
    <dgm:pt modelId="{5754A95C-FD7D-4C1E-9C63-0465A9976FD7}" type="sibTrans" cxnId="{E900851E-CB6C-4304-8412-4A31D36293D5}">
      <dgm:prSet/>
      <dgm:spPr/>
      <dgm:t>
        <a:bodyPr/>
        <a:lstStyle/>
        <a:p>
          <a:endParaRPr lang="en-US"/>
        </a:p>
      </dgm:t>
    </dgm:pt>
    <dgm:pt modelId="{11207A72-7763-4747-829A-011C54D2DE47}" type="pres">
      <dgm:prSet presAssocID="{82F70AF1-BF4C-4169-88D7-05F2A43E69EE}" presName="mainComposite" presStyleCnt="0">
        <dgm:presLayoutVars>
          <dgm:chPref val="1"/>
          <dgm:dir/>
          <dgm:animOne val="branch"/>
          <dgm:animLvl val="lvl"/>
          <dgm:resizeHandles val="exact"/>
        </dgm:presLayoutVars>
      </dgm:prSet>
      <dgm:spPr/>
      <dgm:t>
        <a:bodyPr/>
        <a:lstStyle/>
        <a:p>
          <a:endParaRPr lang="en-US"/>
        </a:p>
      </dgm:t>
    </dgm:pt>
    <dgm:pt modelId="{3E2C9FAF-07E2-4367-8BC6-D399DF50CD56}" type="pres">
      <dgm:prSet presAssocID="{82F70AF1-BF4C-4169-88D7-05F2A43E69EE}" presName="hierFlow" presStyleCnt="0"/>
      <dgm:spPr/>
    </dgm:pt>
    <dgm:pt modelId="{23931580-1A96-47D7-B2B3-BC3C9C8D7B79}" type="pres">
      <dgm:prSet presAssocID="{82F70AF1-BF4C-4169-88D7-05F2A43E69EE}" presName="firstBuf" presStyleCnt="0"/>
      <dgm:spPr/>
    </dgm:pt>
    <dgm:pt modelId="{E88F2CC8-F2A4-460E-9E9D-97863D4470BC}" type="pres">
      <dgm:prSet presAssocID="{82F70AF1-BF4C-4169-88D7-05F2A43E69EE}" presName="hierChild1" presStyleCnt="0">
        <dgm:presLayoutVars>
          <dgm:chPref val="1"/>
          <dgm:animOne val="branch"/>
          <dgm:animLvl val="lvl"/>
        </dgm:presLayoutVars>
      </dgm:prSet>
      <dgm:spPr/>
    </dgm:pt>
    <dgm:pt modelId="{2D0576B0-FD3C-44D2-AF6F-802306D774B2}" type="pres">
      <dgm:prSet presAssocID="{E94FB9FE-8414-4101-BD90-747B43E85B2B}" presName="Name14" presStyleCnt="0"/>
      <dgm:spPr/>
    </dgm:pt>
    <dgm:pt modelId="{2033FF90-03FD-42CD-8AD2-85388B9A92FD}" type="pres">
      <dgm:prSet presAssocID="{E94FB9FE-8414-4101-BD90-747B43E85B2B}" presName="level1Shape" presStyleLbl="node0" presStyleIdx="0" presStyleCnt="1" custScaleX="203871">
        <dgm:presLayoutVars>
          <dgm:chPref val="3"/>
        </dgm:presLayoutVars>
      </dgm:prSet>
      <dgm:spPr/>
      <dgm:t>
        <a:bodyPr/>
        <a:lstStyle/>
        <a:p>
          <a:endParaRPr lang="en-US"/>
        </a:p>
      </dgm:t>
    </dgm:pt>
    <dgm:pt modelId="{289E0126-422B-478D-8E42-AFE8B852A330}" type="pres">
      <dgm:prSet presAssocID="{E94FB9FE-8414-4101-BD90-747B43E85B2B}" presName="hierChild2" presStyleCnt="0"/>
      <dgm:spPr/>
    </dgm:pt>
    <dgm:pt modelId="{BA5AD6DD-FAD2-414E-98D1-606C10409E6B}" type="pres">
      <dgm:prSet presAssocID="{2B30060A-5CF3-4BD5-A7D9-3ABA5A511153}" presName="Name19" presStyleLbl="parChTrans1D2" presStyleIdx="0" presStyleCnt="1"/>
      <dgm:spPr/>
      <dgm:t>
        <a:bodyPr/>
        <a:lstStyle/>
        <a:p>
          <a:endParaRPr lang="en-US"/>
        </a:p>
      </dgm:t>
    </dgm:pt>
    <dgm:pt modelId="{01125EDC-3ABA-4648-B96F-67831DBA2AC6}" type="pres">
      <dgm:prSet presAssocID="{5EB203BB-FA48-46B4-B70E-A345215CE9AE}" presName="Name21" presStyleCnt="0"/>
      <dgm:spPr/>
    </dgm:pt>
    <dgm:pt modelId="{877A63DC-1428-4A50-A32A-FD5CD96A8FEB}" type="pres">
      <dgm:prSet presAssocID="{5EB203BB-FA48-46B4-B70E-A345215CE9AE}" presName="level2Shape" presStyleLbl="node2" presStyleIdx="0" presStyleCnt="1" custScaleX="203871"/>
      <dgm:spPr/>
      <dgm:t>
        <a:bodyPr/>
        <a:lstStyle/>
        <a:p>
          <a:endParaRPr lang="en-US"/>
        </a:p>
      </dgm:t>
    </dgm:pt>
    <dgm:pt modelId="{407FF116-6F24-4CA1-8AD1-CD9F898B6090}" type="pres">
      <dgm:prSet presAssocID="{5EB203BB-FA48-46B4-B70E-A345215CE9AE}" presName="hierChild3" presStyleCnt="0"/>
      <dgm:spPr/>
    </dgm:pt>
    <dgm:pt modelId="{1BA6007E-31E8-4870-84CC-BD6C26CA8BC5}" type="pres">
      <dgm:prSet presAssocID="{B65048C0-0DE0-42DF-8A60-F070D6EAAB87}" presName="Name19" presStyleLbl="parChTrans1D3" presStyleIdx="0" presStyleCnt="2"/>
      <dgm:spPr/>
      <dgm:t>
        <a:bodyPr/>
        <a:lstStyle/>
        <a:p>
          <a:endParaRPr lang="en-US"/>
        </a:p>
      </dgm:t>
    </dgm:pt>
    <dgm:pt modelId="{E47BF4DB-EEC7-4F6E-9CF1-CB1AD93204B4}" type="pres">
      <dgm:prSet presAssocID="{66F4225B-7E3E-47D9-8903-D00285EF0B69}" presName="Name21" presStyleCnt="0"/>
      <dgm:spPr/>
    </dgm:pt>
    <dgm:pt modelId="{91D32DBD-CE3C-407B-ACDE-E84FDBEB9CB0}" type="pres">
      <dgm:prSet presAssocID="{66F4225B-7E3E-47D9-8903-D00285EF0B69}" presName="level2Shape" presStyleLbl="node3" presStyleIdx="0" presStyleCnt="2" custScaleX="203871"/>
      <dgm:spPr/>
      <dgm:t>
        <a:bodyPr/>
        <a:lstStyle/>
        <a:p>
          <a:endParaRPr lang="en-US"/>
        </a:p>
      </dgm:t>
    </dgm:pt>
    <dgm:pt modelId="{9104841B-FFD8-4158-94C7-717A84A22E3A}" type="pres">
      <dgm:prSet presAssocID="{66F4225B-7E3E-47D9-8903-D00285EF0B69}" presName="hierChild3" presStyleCnt="0"/>
      <dgm:spPr/>
    </dgm:pt>
    <dgm:pt modelId="{A1DCBBFC-C96C-4C4E-9CE4-61E09A1DDA7E}" type="pres">
      <dgm:prSet presAssocID="{4ECAA6AC-68BF-46B0-BAA3-D761D843813C}" presName="Name19" presStyleLbl="parChTrans1D4" presStyleIdx="0" presStyleCnt="2"/>
      <dgm:spPr/>
      <dgm:t>
        <a:bodyPr/>
        <a:lstStyle/>
        <a:p>
          <a:endParaRPr lang="en-US"/>
        </a:p>
      </dgm:t>
    </dgm:pt>
    <dgm:pt modelId="{13703944-DE66-453C-B908-BD5855505EB4}" type="pres">
      <dgm:prSet presAssocID="{1DED1E51-5AE3-42B0-8150-A31A2592F2F5}" presName="Name21" presStyleCnt="0"/>
      <dgm:spPr/>
    </dgm:pt>
    <dgm:pt modelId="{03DB2BCA-01D3-472F-B6F6-71E22B1B1B19}" type="pres">
      <dgm:prSet presAssocID="{1DED1E51-5AE3-42B0-8150-A31A2592F2F5}" presName="level2Shape" presStyleLbl="node4" presStyleIdx="0" presStyleCnt="2" custScaleX="203871"/>
      <dgm:spPr/>
      <dgm:t>
        <a:bodyPr/>
        <a:lstStyle/>
        <a:p>
          <a:endParaRPr lang="en-US"/>
        </a:p>
      </dgm:t>
    </dgm:pt>
    <dgm:pt modelId="{7675D3F5-0738-4C3C-A315-A41548A29292}" type="pres">
      <dgm:prSet presAssocID="{1DED1E51-5AE3-42B0-8150-A31A2592F2F5}" presName="hierChild3" presStyleCnt="0"/>
      <dgm:spPr/>
    </dgm:pt>
    <dgm:pt modelId="{5D0118CF-DE8A-43C1-A48E-318CDEE9686C}" type="pres">
      <dgm:prSet presAssocID="{F934505A-D45E-409B-88D4-6AC6E912F3D1}" presName="Name19" presStyleLbl="parChTrans1D4" presStyleIdx="1" presStyleCnt="2"/>
      <dgm:spPr/>
      <dgm:t>
        <a:bodyPr/>
        <a:lstStyle/>
        <a:p>
          <a:endParaRPr lang="en-US"/>
        </a:p>
      </dgm:t>
    </dgm:pt>
    <dgm:pt modelId="{EECD1C8B-41CE-4780-B8CC-515DAE8065E6}" type="pres">
      <dgm:prSet presAssocID="{B3E04AE8-388C-4DAD-BC4E-ABCDFDFC3901}" presName="Name21" presStyleCnt="0"/>
      <dgm:spPr/>
    </dgm:pt>
    <dgm:pt modelId="{C6C88A75-59C2-44BC-A6C4-FD661F92E0BE}" type="pres">
      <dgm:prSet presAssocID="{B3E04AE8-388C-4DAD-BC4E-ABCDFDFC3901}" presName="level2Shape" presStyleLbl="node4" presStyleIdx="1" presStyleCnt="2" custScaleX="203871"/>
      <dgm:spPr/>
      <dgm:t>
        <a:bodyPr/>
        <a:lstStyle/>
        <a:p>
          <a:endParaRPr lang="en-US"/>
        </a:p>
      </dgm:t>
    </dgm:pt>
    <dgm:pt modelId="{5C7DF76F-F477-4E5E-8B0E-05AE70C820C0}" type="pres">
      <dgm:prSet presAssocID="{B3E04AE8-388C-4DAD-BC4E-ABCDFDFC3901}" presName="hierChild3" presStyleCnt="0"/>
      <dgm:spPr/>
    </dgm:pt>
    <dgm:pt modelId="{96210EB3-6749-445E-9AC5-DBA7F7B7C19A}" type="pres">
      <dgm:prSet presAssocID="{E2966AFA-C88E-4270-9AE0-4C9C8F5AA6DB}" presName="Name19" presStyleLbl="parChTrans1D3" presStyleIdx="1" presStyleCnt="2"/>
      <dgm:spPr/>
      <dgm:t>
        <a:bodyPr/>
        <a:lstStyle/>
        <a:p>
          <a:endParaRPr lang="en-US"/>
        </a:p>
      </dgm:t>
    </dgm:pt>
    <dgm:pt modelId="{5ECAB430-BC48-4AAC-82A0-C39D9251C1ED}" type="pres">
      <dgm:prSet presAssocID="{4C97AF40-3648-4570-BA58-BD688B8B2C3D}" presName="Name21" presStyleCnt="0"/>
      <dgm:spPr/>
    </dgm:pt>
    <dgm:pt modelId="{17D4581B-A4E1-488D-87A7-6C6E7BED8899}" type="pres">
      <dgm:prSet presAssocID="{4C97AF40-3648-4570-BA58-BD688B8B2C3D}" presName="level2Shape" presStyleLbl="node3" presStyleIdx="1" presStyleCnt="2" custScaleX="203871"/>
      <dgm:spPr/>
      <dgm:t>
        <a:bodyPr/>
        <a:lstStyle/>
        <a:p>
          <a:endParaRPr lang="en-US"/>
        </a:p>
      </dgm:t>
    </dgm:pt>
    <dgm:pt modelId="{B721AC65-F076-4B73-8DA2-B9B8FE19DFBA}" type="pres">
      <dgm:prSet presAssocID="{4C97AF40-3648-4570-BA58-BD688B8B2C3D}" presName="hierChild3" presStyleCnt="0"/>
      <dgm:spPr/>
    </dgm:pt>
    <dgm:pt modelId="{7004CE1B-B39E-404F-8F34-79BA9D6A5182}" type="pres">
      <dgm:prSet presAssocID="{82F70AF1-BF4C-4169-88D7-05F2A43E69EE}" presName="bgShapesFlow" presStyleCnt="0"/>
      <dgm:spPr/>
    </dgm:pt>
    <dgm:pt modelId="{B582AFBB-AB43-4158-BBAE-642C0C6638CC}" type="pres">
      <dgm:prSet presAssocID="{D432F1B8-C42A-4CB8-97F8-FA9C112ADFF8}" presName="rectComp" presStyleCnt="0"/>
      <dgm:spPr/>
    </dgm:pt>
    <dgm:pt modelId="{D8280805-B5DB-477F-87EF-615BC41D0D03}" type="pres">
      <dgm:prSet presAssocID="{D432F1B8-C42A-4CB8-97F8-FA9C112ADFF8}" presName="bgRect" presStyleLbl="bgShp" presStyleIdx="0" presStyleCnt="4"/>
      <dgm:spPr/>
      <dgm:t>
        <a:bodyPr/>
        <a:lstStyle/>
        <a:p>
          <a:endParaRPr lang="en-US"/>
        </a:p>
      </dgm:t>
    </dgm:pt>
    <dgm:pt modelId="{8FB31406-038A-477D-9A43-B2A0EFFD1470}" type="pres">
      <dgm:prSet presAssocID="{D432F1B8-C42A-4CB8-97F8-FA9C112ADFF8}" presName="bgRectTx" presStyleLbl="bgShp" presStyleIdx="0" presStyleCnt="4">
        <dgm:presLayoutVars>
          <dgm:bulletEnabled val="1"/>
        </dgm:presLayoutVars>
      </dgm:prSet>
      <dgm:spPr/>
      <dgm:t>
        <a:bodyPr/>
        <a:lstStyle/>
        <a:p>
          <a:endParaRPr lang="en-US"/>
        </a:p>
      </dgm:t>
    </dgm:pt>
    <dgm:pt modelId="{4A00D965-E593-4F45-BCF1-E27CE0C637BE}" type="pres">
      <dgm:prSet presAssocID="{D432F1B8-C42A-4CB8-97F8-FA9C112ADFF8}" presName="spComp" presStyleCnt="0"/>
      <dgm:spPr/>
    </dgm:pt>
    <dgm:pt modelId="{9A0F4FFA-D185-4CCB-8380-184553915F45}" type="pres">
      <dgm:prSet presAssocID="{D432F1B8-C42A-4CB8-97F8-FA9C112ADFF8}" presName="vSp" presStyleCnt="0"/>
      <dgm:spPr/>
    </dgm:pt>
    <dgm:pt modelId="{6713B8D3-28C3-4971-9A02-1BF4F48B4874}" type="pres">
      <dgm:prSet presAssocID="{A6940F41-7E8A-486A-8584-EE8923C69954}" presName="rectComp" presStyleCnt="0"/>
      <dgm:spPr/>
    </dgm:pt>
    <dgm:pt modelId="{4E7FF2E7-2581-41E0-862F-10E5B6772844}" type="pres">
      <dgm:prSet presAssocID="{A6940F41-7E8A-486A-8584-EE8923C69954}" presName="bgRect" presStyleLbl="bgShp" presStyleIdx="1" presStyleCnt="4"/>
      <dgm:spPr/>
      <dgm:t>
        <a:bodyPr/>
        <a:lstStyle/>
        <a:p>
          <a:endParaRPr lang="en-US"/>
        </a:p>
      </dgm:t>
    </dgm:pt>
    <dgm:pt modelId="{490B6F4A-DFF9-4BE1-BD55-BC835B6D455B}" type="pres">
      <dgm:prSet presAssocID="{A6940F41-7E8A-486A-8584-EE8923C69954}" presName="bgRectTx" presStyleLbl="bgShp" presStyleIdx="1" presStyleCnt="4">
        <dgm:presLayoutVars>
          <dgm:bulletEnabled val="1"/>
        </dgm:presLayoutVars>
      </dgm:prSet>
      <dgm:spPr/>
      <dgm:t>
        <a:bodyPr/>
        <a:lstStyle/>
        <a:p>
          <a:endParaRPr lang="en-US"/>
        </a:p>
      </dgm:t>
    </dgm:pt>
    <dgm:pt modelId="{DA4CCC53-BF15-4AF5-9F39-E41E4F6B5FC3}" type="pres">
      <dgm:prSet presAssocID="{A6940F41-7E8A-486A-8584-EE8923C69954}" presName="spComp" presStyleCnt="0"/>
      <dgm:spPr/>
    </dgm:pt>
    <dgm:pt modelId="{22CE9F3C-4E06-4C0F-9EE3-4D0F7B2C6181}" type="pres">
      <dgm:prSet presAssocID="{A6940F41-7E8A-486A-8584-EE8923C69954}" presName="vSp" presStyleCnt="0"/>
      <dgm:spPr/>
    </dgm:pt>
    <dgm:pt modelId="{0A3438CB-0BCD-427F-BEF0-32CFAA7A88E3}" type="pres">
      <dgm:prSet presAssocID="{2F03CE93-2C09-420E-B9DC-D8714B3C1A16}" presName="rectComp" presStyleCnt="0"/>
      <dgm:spPr/>
    </dgm:pt>
    <dgm:pt modelId="{D8733F30-4B34-426B-929D-4E144A85CA10}" type="pres">
      <dgm:prSet presAssocID="{2F03CE93-2C09-420E-B9DC-D8714B3C1A16}" presName="bgRect" presStyleLbl="bgShp" presStyleIdx="2" presStyleCnt="4"/>
      <dgm:spPr/>
      <dgm:t>
        <a:bodyPr/>
        <a:lstStyle/>
        <a:p>
          <a:endParaRPr lang="en-US"/>
        </a:p>
      </dgm:t>
    </dgm:pt>
    <dgm:pt modelId="{1BB34AA8-CE00-48F9-BE37-0B4823A44576}" type="pres">
      <dgm:prSet presAssocID="{2F03CE93-2C09-420E-B9DC-D8714B3C1A16}" presName="bgRectTx" presStyleLbl="bgShp" presStyleIdx="2" presStyleCnt="4">
        <dgm:presLayoutVars>
          <dgm:bulletEnabled val="1"/>
        </dgm:presLayoutVars>
      </dgm:prSet>
      <dgm:spPr/>
      <dgm:t>
        <a:bodyPr/>
        <a:lstStyle/>
        <a:p>
          <a:endParaRPr lang="en-US"/>
        </a:p>
      </dgm:t>
    </dgm:pt>
    <dgm:pt modelId="{8CCB3670-EA32-4405-98AC-805679998AEC}" type="pres">
      <dgm:prSet presAssocID="{2F03CE93-2C09-420E-B9DC-D8714B3C1A16}" presName="spComp" presStyleCnt="0"/>
      <dgm:spPr/>
    </dgm:pt>
    <dgm:pt modelId="{0C583D78-B3A1-4EE5-9274-5E3BB51F684F}" type="pres">
      <dgm:prSet presAssocID="{2F03CE93-2C09-420E-B9DC-D8714B3C1A16}" presName="vSp" presStyleCnt="0"/>
      <dgm:spPr/>
    </dgm:pt>
    <dgm:pt modelId="{CEF15194-0000-4044-A796-CFA216F00596}" type="pres">
      <dgm:prSet presAssocID="{9AEFBC11-7BD7-4FE9-B546-BC75A9902330}" presName="rectComp" presStyleCnt="0"/>
      <dgm:spPr/>
    </dgm:pt>
    <dgm:pt modelId="{E031DC20-C94E-4C4C-B539-4D57D064AC4D}" type="pres">
      <dgm:prSet presAssocID="{9AEFBC11-7BD7-4FE9-B546-BC75A9902330}" presName="bgRect" presStyleLbl="bgShp" presStyleIdx="3" presStyleCnt="4"/>
      <dgm:spPr/>
      <dgm:t>
        <a:bodyPr/>
        <a:lstStyle/>
        <a:p>
          <a:endParaRPr lang="en-US"/>
        </a:p>
      </dgm:t>
    </dgm:pt>
    <dgm:pt modelId="{DBBAC043-E391-4539-9C44-A5173367737A}" type="pres">
      <dgm:prSet presAssocID="{9AEFBC11-7BD7-4FE9-B546-BC75A9902330}" presName="bgRectTx" presStyleLbl="bgShp" presStyleIdx="3" presStyleCnt="4">
        <dgm:presLayoutVars>
          <dgm:bulletEnabled val="1"/>
        </dgm:presLayoutVars>
      </dgm:prSet>
      <dgm:spPr/>
      <dgm:t>
        <a:bodyPr/>
        <a:lstStyle/>
        <a:p>
          <a:endParaRPr lang="en-US"/>
        </a:p>
      </dgm:t>
    </dgm:pt>
  </dgm:ptLst>
  <dgm:cxnLst>
    <dgm:cxn modelId="{087D897F-34B2-4AAB-A558-DC14A34A978C}" type="presOf" srcId="{2B30060A-5CF3-4BD5-A7D9-3ABA5A511153}" destId="{BA5AD6DD-FAD2-414E-98D1-606C10409E6B}" srcOrd="0" destOrd="0" presId="urn:microsoft.com/office/officeart/2005/8/layout/hierarchy6"/>
    <dgm:cxn modelId="{23D9576B-8A7C-47FB-8E91-B6A9FBF5613C}" type="presOf" srcId="{2F03CE93-2C09-420E-B9DC-D8714B3C1A16}" destId="{D8733F30-4B34-426B-929D-4E144A85CA10}" srcOrd="0" destOrd="0" presId="urn:microsoft.com/office/officeart/2005/8/layout/hierarchy6"/>
    <dgm:cxn modelId="{3C67360A-8039-4EAF-86D4-81C36CE20225}" type="presOf" srcId="{B3E04AE8-388C-4DAD-BC4E-ABCDFDFC3901}" destId="{C6C88A75-59C2-44BC-A6C4-FD661F92E0BE}" srcOrd="0" destOrd="0" presId="urn:microsoft.com/office/officeart/2005/8/layout/hierarchy6"/>
    <dgm:cxn modelId="{D97F9896-00D7-47E1-94DA-B766AE43DC19}" type="presOf" srcId="{2F03CE93-2C09-420E-B9DC-D8714B3C1A16}" destId="{1BB34AA8-CE00-48F9-BE37-0B4823A44576}" srcOrd="1" destOrd="0" presId="urn:microsoft.com/office/officeart/2005/8/layout/hierarchy6"/>
    <dgm:cxn modelId="{5B17D9F6-6CB1-4DE5-9B00-7E8F264F3E68}" srcId="{82F70AF1-BF4C-4169-88D7-05F2A43E69EE}" destId="{E94FB9FE-8414-4101-BD90-747B43E85B2B}" srcOrd="0" destOrd="0" parTransId="{CAE6D3C5-01B8-4316-8EFD-9A194A4B969E}" sibTransId="{B7CD231C-6C12-43AF-BD78-08CBE6B88C3F}"/>
    <dgm:cxn modelId="{DC1D292E-DEE4-4247-ABB0-216B149D225E}" type="presOf" srcId="{D432F1B8-C42A-4CB8-97F8-FA9C112ADFF8}" destId="{D8280805-B5DB-477F-87EF-615BC41D0D03}" srcOrd="0" destOrd="0" presId="urn:microsoft.com/office/officeart/2005/8/layout/hierarchy6"/>
    <dgm:cxn modelId="{55A10852-6E5F-407A-B646-1A595F8481EE}" type="presOf" srcId="{9AEFBC11-7BD7-4FE9-B546-BC75A9902330}" destId="{DBBAC043-E391-4539-9C44-A5173367737A}" srcOrd="1" destOrd="0" presId="urn:microsoft.com/office/officeart/2005/8/layout/hierarchy6"/>
    <dgm:cxn modelId="{0188CE52-6AEF-4EAA-9F47-C98FB6F509CC}" srcId="{82F70AF1-BF4C-4169-88D7-05F2A43E69EE}" destId="{2F03CE93-2C09-420E-B9DC-D8714B3C1A16}" srcOrd="3" destOrd="0" parTransId="{F4817B5B-CE25-47C7-8D2B-6DC4C95BDA41}" sibTransId="{4D99664F-5F1B-4261-8714-BF5895939D86}"/>
    <dgm:cxn modelId="{573F033D-6BAD-430C-808B-A5014BB985A1}" type="presOf" srcId="{1DED1E51-5AE3-42B0-8150-A31A2592F2F5}" destId="{03DB2BCA-01D3-472F-B6F6-71E22B1B1B19}" srcOrd="0" destOrd="0" presId="urn:microsoft.com/office/officeart/2005/8/layout/hierarchy6"/>
    <dgm:cxn modelId="{14D5879D-62F4-40C9-9EC8-6BAF7E91558B}" srcId="{82F70AF1-BF4C-4169-88D7-05F2A43E69EE}" destId="{A6940F41-7E8A-486A-8584-EE8923C69954}" srcOrd="2" destOrd="0" parTransId="{E6825FB5-5732-4493-91F9-B38ECC5BFD8F}" sibTransId="{0EC02FE5-721D-4EE1-8E2C-322BA66EF8BD}"/>
    <dgm:cxn modelId="{8249B3D7-1F08-4011-BD53-C731BBA5F35D}" type="presOf" srcId="{5EB203BB-FA48-46B4-B70E-A345215CE9AE}" destId="{877A63DC-1428-4A50-A32A-FD5CD96A8FEB}" srcOrd="0" destOrd="0" presId="urn:microsoft.com/office/officeart/2005/8/layout/hierarchy6"/>
    <dgm:cxn modelId="{DA57CA6C-34C4-4DC7-A522-29D44201AEAD}" type="presOf" srcId="{E94FB9FE-8414-4101-BD90-747B43E85B2B}" destId="{2033FF90-03FD-42CD-8AD2-85388B9A92FD}" srcOrd="0" destOrd="0" presId="urn:microsoft.com/office/officeart/2005/8/layout/hierarchy6"/>
    <dgm:cxn modelId="{8742DD65-A778-4206-8AD1-DBBEE78A75B4}" srcId="{5EB203BB-FA48-46B4-B70E-A345215CE9AE}" destId="{4C97AF40-3648-4570-BA58-BD688B8B2C3D}" srcOrd="1" destOrd="0" parTransId="{E2966AFA-C88E-4270-9AE0-4C9C8F5AA6DB}" sibTransId="{200FCDAA-3C6D-4022-AA7C-54ED62E636AE}"/>
    <dgm:cxn modelId="{E900851E-CB6C-4304-8412-4A31D36293D5}" srcId="{66F4225B-7E3E-47D9-8903-D00285EF0B69}" destId="{B3E04AE8-388C-4DAD-BC4E-ABCDFDFC3901}" srcOrd="1" destOrd="0" parTransId="{F934505A-D45E-409B-88D4-6AC6E912F3D1}" sibTransId="{5754A95C-FD7D-4C1E-9C63-0465A9976FD7}"/>
    <dgm:cxn modelId="{669BF3B0-B94A-4438-BDBA-BABD1A669947}" srcId="{5EB203BB-FA48-46B4-B70E-A345215CE9AE}" destId="{66F4225B-7E3E-47D9-8903-D00285EF0B69}" srcOrd="0" destOrd="0" parTransId="{B65048C0-0DE0-42DF-8A60-F070D6EAAB87}" sibTransId="{53DC6174-4528-4320-9ADA-2FA1F13DC76F}"/>
    <dgm:cxn modelId="{AAFB87A7-7036-4BD8-B666-E2682C1A7D39}" type="presOf" srcId="{82F70AF1-BF4C-4169-88D7-05F2A43E69EE}" destId="{11207A72-7763-4747-829A-011C54D2DE47}" srcOrd="0" destOrd="0" presId="urn:microsoft.com/office/officeart/2005/8/layout/hierarchy6"/>
    <dgm:cxn modelId="{90903673-60FE-44DF-B13C-CBDCC0F357C8}" type="presOf" srcId="{B65048C0-0DE0-42DF-8A60-F070D6EAAB87}" destId="{1BA6007E-31E8-4870-84CC-BD6C26CA8BC5}" srcOrd="0" destOrd="0" presId="urn:microsoft.com/office/officeart/2005/8/layout/hierarchy6"/>
    <dgm:cxn modelId="{9775612F-5AF1-46E9-87F9-C321603FE0D8}" type="presOf" srcId="{66F4225B-7E3E-47D9-8903-D00285EF0B69}" destId="{91D32DBD-CE3C-407B-ACDE-E84FDBEB9CB0}" srcOrd="0" destOrd="0" presId="urn:microsoft.com/office/officeart/2005/8/layout/hierarchy6"/>
    <dgm:cxn modelId="{A2ECA681-875D-4F44-84A0-97D86FFBDBED}" type="presOf" srcId="{9AEFBC11-7BD7-4FE9-B546-BC75A9902330}" destId="{E031DC20-C94E-4C4C-B539-4D57D064AC4D}" srcOrd="0" destOrd="0" presId="urn:microsoft.com/office/officeart/2005/8/layout/hierarchy6"/>
    <dgm:cxn modelId="{EE72745F-48D0-4A69-AFA9-6C555523141D}" type="presOf" srcId="{4ECAA6AC-68BF-46B0-BAA3-D761D843813C}" destId="{A1DCBBFC-C96C-4C4E-9CE4-61E09A1DDA7E}" srcOrd="0" destOrd="0" presId="urn:microsoft.com/office/officeart/2005/8/layout/hierarchy6"/>
    <dgm:cxn modelId="{DD8EFC60-1A15-4650-BF88-AD8111BD4634}" type="presOf" srcId="{A6940F41-7E8A-486A-8584-EE8923C69954}" destId="{4E7FF2E7-2581-41E0-862F-10E5B6772844}" srcOrd="0" destOrd="0" presId="urn:microsoft.com/office/officeart/2005/8/layout/hierarchy6"/>
    <dgm:cxn modelId="{496D994D-F077-4530-B43D-D80D65B0B274}" srcId="{82F70AF1-BF4C-4169-88D7-05F2A43E69EE}" destId="{D432F1B8-C42A-4CB8-97F8-FA9C112ADFF8}" srcOrd="1" destOrd="0" parTransId="{77628AE7-25D4-4D92-A359-E770545A5C8E}" sibTransId="{09F867F6-9D6A-4507-9B4B-9719B36316FC}"/>
    <dgm:cxn modelId="{64599F6A-D78D-42E7-9262-840BB52BE017}" type="presOf" srcId="{4C97AF40-3648-4570-BA58-BD688B8B2C3D}" destId="{17D4581B-A4E1-488D-87A7-6C6E7BED8899}" srcOrd="0" destOrd="0" presId="urn:microsoft.com/office/officeart/2005/8/layout/hierarchy6"/>
    <dgm:cxn modelId="{5A85834C-A03C-489C-B74D-BCAEA77DC754}" type="presOf" srcId="{E2966AFA-C88E-4270-9AE0-4C9C8F5AA6DB}" destId="{96210EB3-6749-445E-9AC5-DBA7F7B7C19A}" srcOrd="0" destOrd="0" presId="urn:microsoft.com/office/officeart/2005/8/layout/hierarchy6"/>
    <dgm:cxn modelId="{F2D59449-03B2-4A53-BEDE-E9FFB267BC8D}" srcId="{66F4225B-7E3E-47D9-8903-D00285EF0B69}" destId="{1DED1E51-5AE3-42B0-8150-A31A2592F2F5}" srcOrd="0" destOrd="0" parTransId="{4ECAA6AC-68BF-46B0-BAA3-D761D843813C}" sibTransId="{FFF7959F-B3D0-47DA-B7FC-2B36A68EB8FC}"/>
    <dgm:cxn modelId="{4882DFA3-9A96-46F1-9BF1-5CCB9C79459D}" type="presOf" srcId="{D432F1B8-C42A-4CB8-97F8-FA9C112ADFF8}" destId="{8FB31406-038A-477D-9A43-B2A0EFFD1470}" srcOrd="1" destOrd="0" presId="urn:microsoft.com/office/officeart/2005/8/layout/hierarchy6"/>
    <dgm:cxn modelId="{F5994AB7-1FCA-4628-BD41-6B8A0A5A3F6D}" srcId="{E94FB9FE-8414-4101-BD90-747B43E85B2B}" destId="{5EB203BB-FA48-46B4-B70E-A345215CE9AE}" srcOrd="0" destOrd="0" parTransId="{2B30060A-5CF3-4BD5-A7D9-3ABA5A511153}" sibTransId="{304804C8-A028-4604-83E4-1B5008CE85B8}"/>
    <dgm:cxn modelId="{8AAA5F81-486D-4EB5-8E5F-D4DA80396DFA}" srcId="{82F70AF1-BF4C-4169-88D7-05F2A43E69EE}" destId="{9AEFBC11-7BD7-4FE9-B546-BC75A9902330}" srcOrd="4" destOrd="0" parTransId="{93F62F09-9099-470E-967A-401C5FDB7E1E}" sibTransId="{9003E4C1-9384-49B7-9DB0-FE241C0DA4D2}"/>
    <dgm:cxn modelId="{830695AF-F26C-4C18-A5B3-087E37CCCF39}" type="presOf" srcId="{A6940F41-7E8A-486A-8584-EE8923C69954}" destId="{490B6F4A-DFF9-4BE1-BD55-BC835B6D455B}" srcOrd="1" destOrd="0" presId="urn:microsoft.com/office/officeart/2005/8/layout/hierarchy6"/>
    <dgm:cxn modelId="{541A2FFA-1C1F-4D46-A0E5-A98FBDA9464A}" type="presOf" srcId="{F934505A-D45E-409B-88D4-6AC6E912F3D1}" destId="{5D0118CF-DE8A-43C1-A48E-318CDEE9686C}" srcOrd="0" destOrd="0" presId="urn:microsoft.com/office/officeart/2005/8/layout/hierarchy6"/>
    <dgm:cxn modelId="{8C979CBA-0BC0-47F0-89A3-185D1BE7E1D4}" type="presParOf" srcId="{11207A72-7763-4747-829A-011C54D2DE47}" destId="{3E2C9FAF-07E2-4367-8BC6-D399DF50CD56}" srcOrd="0" destOrd="0" presId="urn:microsoft.com/office/officeart/2005/8/layout/hierarchy6"/>
    <dgm:cxn modelId="{5549EFA1-ECE3-4AC8-ADE2-1D0645238849}" type="presParOf" srcId="{3E2C9FAF-07E2-4367-8BC6-D399DF50CD56}" destId="{23931580-1A96-47D7-B2B3-BC3C9C8D7B79}" srcOrd="0" destOrd="0" presId="urn:microsoft.com/office/officeart/2005/8/layout/hierarchy6"/>
    <dgm:cxn modelId="{920914B9-B837-4E94-8B91-07D486EF6B07}" type="presParOf" srcId="{3E2C9FAF-07E2-4367-8BC6-D399DF50CD56}" destId="{E88F2CC8-F2A4-460E-9E9D-97863D4470BC}" srcOrd="1" destOrd="0" presId="urn:microsoft.com/office/officeart/2005/8/layout/hierarchy6"/>
    <dgm:cxn modelId="{7FEE7ED6-C964-4F10-A70D-A70AD646F22F}" type="presParOf" srcId="{E88F2CC8-F2A4-460E-9E9D-97863D4470BC}" destId="{2D0576B0-FD3C-44D2-AF6F-802306D774B2}" srcOrd="0" destOrd="0" presId="urn:microsoft.com/office/officeart/2005/8/layout/hierarchy6"/>
    <dgm:cxn modelId="{B9C28452-32B2-47B1-B52E-3F19A31E08CA}" type="presParOf" srcId="{2D0576B0-FD3C-44D2-AF6F-802306D774B2}" destId="{2033FF90-03FD-42CD-8AD2-85388B9A92FD}" srcOrd="0" destOrd="0" presId="urn:microsoft.com/office/officeart/2005/8/layout/hierarchy6"/>
    <dgm:cxn modelId="{2954E6A7-E274-4606-BEB6-33ECBC815CCE}" type="presParOf" srcId="{2D0576B0-FD3C-44D2-AF6F-802306D774B2}" destId="{289E0126-422B-478D-8E42-AFE8B852A330}" srcOrd="1" destOrd="0" presId="urn:microsoft.com/office/officeart/2005/8/layout/hierarchy6"/>
    <dgm:cxn modelId="{666D5D80-1309-4DCF-8A41-CE973D4F8931}" type="presParOf" srcId="{289E0126-422B-478D-8E42-AFE8B852A330}" destId="{BA5AD6DD-FAD2-414E-98D1-606C10409E6B}" srcOrd="0" destOrd="0" presId="urn:microsoft.com/office/officeart/2005/8/layout/hierarchy6"/>
    <dgm:cxn modelId="{5F80E79E-3C9C-4D6D-860B-6CA493A0BE64}" type="presParOf" srcId="{289E0126-422B-478D-8E42-AFE8B852A330}" destId="{01125EDC-3ABA-4648-B96F-67831DBA2AC6}" srcOrd="1" destOrd="0" presId="urn:microsoft.com/office/officeart/2005/8/layout/hierarchy6"/>
    <dgm:cxn modelId="{5F666392-E281-41F3-8EDC-82D36EDF5721}" type="presParOf" srcId="{01125EDC-3ABA-4648-B96F-67831DBA2AC6}" destId="{877A63DC-1428-4A50-A32A-FD5CD96A8FEB}" srcOrd="0" destOrd="0" presId="urn:microsoft.com/office/officeart/2005/8/layout/hierarchy6"/>
    <dgm:cxn modelId="{BC0F47BB-DF73-4905-86B2-02A0BFC609E7}" type="presParOf" srcId="{01125EDC-3ABA-4648-B96F-67831DBA2AC6}" destId="{407FF116-6F24-4CA1-8AD1-CD9F898B6090}" srcOrd="1" destOrd="0" presId="urn:microsoft.com/office/officeart/2005/8/layout/hierarchy6"/>
    <dgm:cxn modelId="{C99EC046-A6CE-4F8E-BB14-0D5714881548}" type="presParOf" srcId="{407FF116-6F24-4CA1-8AD1-CD9F898B6090}" destId="{1BA6007E-31E8-4870-84CC-BD6C26CA8BC5}" srcOrd="0" destOrd="0" presId="urn:microsoft.com/office/officeart/2005/8/layout/hierarchy6"/>
    <dgm:cxn modelId="{A378AD28-8FB6-4A2E-A826-11AAC9101498}" type="presParOf" srcId="{407FF116-6F24-4CA1-8AD1-CD9F898B6090}" destId="{E47BF4DB-EEC7-4F6E-9CF1-CB1AD93204B4}" srcOrd="1" destOrd="0" presId="urn:microsoft.com/office/officeart/2005/8/layout/hierarchy6"/>
    <dgm:cxn modelId="{86A51E49-91C6-4B36-B766-D3A3A6D71715}" type="presParOf" srcId="{E47BF4DB-EEC7-4F6E-9CF1-CB1AD93204B4}" destId="{91D32DBD-CE3C-407B-ACDE-E84FDBEB9CB0}" srcOrd="0" destOrd="0" presId="urn:microsoft.com/office/officeart/2005/8/layout/hierarchy6"/>
    <dgm:cxn modelId="{208B4B78-8648-4DC8-8DF7-5B489CD93344}" type="presParOf" srcId="{E47BF4DB-EEC7-4F6E-9CF1-CB1AD93204B4}" destId="{9104841B-FFD8-4158-94C7-717A84A22E3A}" srcOrd="1" destOrd="0" presId="urn:microsoft.com/office/officeart/2005/8/layout/hierarchy6"/>
    <dgm:cxn modelId="{F487175F-6251-4529-9821-5DABD1886234}" type="presParOf" srcId="{9104841B-FFD8-4158-94C7-717A84A22E3A}" destId="{A1DCBBFC-C96C-4C4E-9CE4-61E09A1DDA7E}" srcOrd="0" destOrd="0" presId="urn:microsoft.com/office/officeart/2005/8/layout/hierarchy6"/>
    <dgm:cxn modelId="{3FAFF93D-6584-4CDC-BB72-21A777B54713}" type="presParOf" srcId="{9104841B-FFD8-4158-94C7-717A84A22E3A}" destId="{13703944-DE66-453C-B908-BD5855505EB4}" srcOrd="1" destOrd="0" presId="urn:microsoft.com/office/officeart/2005/8/layout/hierarchy6"/>
    <dgm:cxn modelId="{18E4A041-C826-44C2-AED8-6FC1EF9060A2}" type="presParOf" srcId="{13703944-DE66-453C-B908-BD5855505EB4}" destId="{03DB2BCA-01D3-472F-B6F6-71E22B1B1B19}" srcOrd="0" destOrd="0" presId="urn:microsoft.com/office/officeart/2005/8/layout/hierarchy6"/>
    <dgm:cxn modelId="{92F99815-50EB-486C-AACF-41AA169B3CC9}" type="presParOf" srcId="{13703944-DE66-453C-B908-BD5855505EB4}" destId="{7675D3F5-0738-4C3C-A315-A41548A29292}" srcOrd="1" destOrd="0" presId="urn:microsoft.com/office/officeart/2005/8/layout/hierarchy6"/>
    <dgm:cxn modelId="{9B79B8E3-8149-47EC-A633-0FC91F9373A2}" type="presParOf" srcId="{9104841B-FFD8-4158-94C7-717A84A22E3A}" destId="{5D0118CF-DE8A-43C1-A48E-318CDEE9686C}" srcOrd="2" destOrd="0" presId="urn:microsoft.com/office/officeart/2005/8/layout/hierarchy6"/>
    <dgm:cxn modelId="{3C49E9CF-8B74-4926-B652-80FD0F4DF040}" type="presParOf" srcId="{9104841B-FFD8-4158-94C7-717A84A22E3A}" destId="{EECD1C8B-41CE-4780-B8CC-515DAE8065E6}" srcOrd="3" destOrd="0" presId="urn:microsoft.com/office/officeart/2005/8/layout/hierarchy6"/>
    <dgm:cxn modelId="{8AC4D342-29B7-42AB-A676-B331D13A874C}" type="presParOf" srcId="{EECD1C8B-41CE-4780-B8CC-515DAE8065E6}" destId="{C6C88A75-59C2-44BC-A6C4-FD661F92E0BE}" srcOrd="0" destOrd="0" presId="urn:microsoft.com/office/officeart/2005/8/layout/hierarchy6"/>
    <dgm:cxn modelId="{8F536168-8D7E-4668-90D2-93661A2CAB10}" type="presParOf" srcId="{EECD1C8B-41CE-4780-B8CC-515DAE8065E6}" destId="{5C7DF76F-F477-4E5E-8B0E-05AE70C820C0}" srcOrd="1" destOrd="0" presId="urn:microsoft.com/office/officeart/2005/8/layout/hierarchy6"/>
    <dgm:cxn modelId="{30E2E34E-0792-4FD2-A19E-B47B3A8A9DD8}" type="presParOf" srcId="{407FF116-6F24-4CA1-8AD1-CD9F898B6090}" destId="{96210EB3-6749-445E-9AC5-DBA7F7B7C19A}" srcOrd="2" destOrd="0" presId="urn:microsoft.com/office/officeart/2005/8/layout/hierarchy6"/>
    <dgm:cxn modelId="{6FE332F9-45C4-4655-B870-C2112E5D5454}" type="presParOf" srcId="{407FF116-6F24-4CA1-8AD1-CD9F898B6090}" destId="{5ECAB430-BC48-4AAC-82A0-C39D9251C1ED}" srcOrd="3" destOrd="0" presId="urn:microsoft.com/office/officeart/2005/8/layout/hierarchy6"/>
    <dgm:cxn modelId="{3D5B4A60-83B8-4112-A302-379965545422}" type="presParOf" srcId="{5ECAB430-BC48-4AAC-82A0-C39D9251C1ED}" destId="{17D4581B-A4E1-488D-87A7-6C6E7BED8899}" srcOrd="0" destOrd="0" presId="urn:microsoft.com/office/officeart/2005/8/layout/hierarchy6"/>
    <dgm:cxn modelId="{8AC95F64-607A-4B59-B35B-59EA3EEDC20C}" type="presParOf" srcId="{5ECAB430-BC48-4AAC-82A0-C39D9251C1ED}" destId="{B721AC65-F076-4B73-8DA2-B9B8FE19DFBA}" srcOrd="1" destOrd="0" presId="urn:microsoft.com/office/officeart/2005/8/layout/hierarchy6"/>
    <dgm:cxn modelId="{6CA3F3CB-038B-4B13-A0F9-C722E8D6A0CA}" type="presParOf" srcId="{11207A72-7763-4747-829A-011C54D2DE47}" destId="{7004CE1B-B39E-404F-8F34-79BA9D6A5182}" srcOrd="1" destOrd="0" presId="urn:microsoft.com/office/officeart/2005/8/layout/hierarchy6"/>
    <dgm:cxn modelId="{568355C7-50AE-48CD-9ABE-9600777B752C}" type="presParOf" srcId="{7004CE1B-B39E-404F-8F34-79BA9D6A5182}" destId="{B582AFBB-AB43-4158-BBAE-642C0C6638CC}" srcOrd="0" destOrd="0" presId="urn:microsoft.com/office/officeart/2005/8/layout/hierarchy6"/>
    <dgm:cxn modelId="{6EAC7175-4ED9-4650-A998-3FFE284B490A}" type="presParOf" srcId="{B582AFBB-AB43-4158-BBAE-642C0C6638CC}" destId="{D8280805-B5DB-477F-87EF-615BC41D0D03}" srcOrd="0" destOrd="0" presId="urn:microsoft.com/office/officeart/2005/8/layout/hierarchy6"/>
    <dgm:cxn modelId="{C9659845-FB0C-46DC-AB5C-E91B7F817004}" type="presParOf" srcId="{B582AFBB-AB43-4158-BBAE-642C0C6638CC}" destId="{8FB31406-038A-477D-9A43-B2A0EFFD1470}" srcOrd="1" destOrd="0" presId="urn:microsoft.com/office/officeart/2005/8/layout/hierarchy6"/>
    <dgm:cxn modelId="{16EFE9B3-8C1E-436F-9EBB-0B7C7C560E83}" type="presParOf" srcId="{7004CE1B-B39E-404F-8F34-79BA9D6A5182}" destId="{4A00D965-E593-4F45-BCF1-E27CE0C637BE}" srcOrd="1" destOrd="0" presId="urn:microsoft.com/office/officeart/2005/8/layout/hierarchy6"/>
    <dgm:cxn modelId="{F6C3A0BD-81DC-439C-AF7C-39F15A44ECF6}" type="presParOf" srcId="{4A00D965-E593-4F45-BCF1-E27CE0C637BE}" destId="{9A0F4FFA-D185-4CCB-8380-184553915F45}" srcOrd="0" destOrd="0" presId="urn:microsoft.com/office/officeart/2005/8/layout/hierarchy6"/>
    <dgm:cxn modelId="{1C242C0B-6AD9-42CB-B390-746FDD6795F3}" type="presParOf" srcId="{7004CE1B-B39E-404F-8F34-79BA9D6A5182}" destId="{6713B8D3-28C3-4971-9A02-1BF4F48B4874}" srcOrd="2" destOrd="0" presId="urn:microsoft.com/office/officeart/2005/8/layout/hierarchy6"/>
    <dgm:cxn modelId="{2071BD72-5B29-44CD-BB20-980CE3D58EE3}" type="presParOf" srcId="{6713B8D3-28C3-4971-9A02-1BF4F48B4874}" destId="{4E7FF2E7-2581-41E0-862F-10E5B6772844}" srcOrd="0" destOrd="0" presId="urn:microsoft.com/office/officeart/2005/8/layout/hierarchy6"/>
    <dgm:cxn modelId="{C1D139FA-C57B-436C-82EC-CECF6EF3AB6C}" type="presParOf" srcId="{6713B8D3-28C3-4971-9A02-1BF4F48B4874}" destId="{490B6F4A-DFF9-4BE1-BD55-BC835B6D455B}" srcOrd="1" destOrd="0" presId="urn:microsoft.com/office/officeart/2005/8/layout/hierarchy6"/>
    <dgm:cxn modelId="{AB7AF1E3-4534-4612-B930-533E850944E1}" type="presParOf" srcId="{7004CE1B-B39E-404F-8F34-79BA9D6A5182}" destId="{DA4CCC53-BF15-4AF5-9F39-E41E4F6B5FC3}" srcOrd="3" destOrd="0" presId="urn:microsoft.com/office/officeart/2005/8/layout/hierarchy6"/>
    <dgm:cxn modelId="{0ACFF032-DFB2-4242-90D1-FA6E17DCC5B5}" type="presParOf" srcId="{DA4CCC53-BF15-4AF5-9F39-E41E4F6B5FC3}" destId="{22CE9F3C-4E06-4C0F-9EE3-4D0F7B2C6181}" srcOrd="0" destOrd="0" presId="urn:microsoft.com/office/officeart/2005/8/layout/hierarchy6"/>
    <dgm:cxn modelId="{D840DF3E-8852-4285-B4ED-2BA5FA304855}" type="presParOf" srcId="{7004CE1B-B39E-404F-8F34-79BA9D6A5182}" destId="{0A3438CB-0BCD-427F-BEF0-32CFAA7A88E3}" srcOrd="4" destOrd="0" presId="urn:microsoft.com/office/officeart/2005/8/layout/hierarchy6"/>
    <dgm:cxn modelId="{E0ECF2F5-E5D6-4CBB-891D-E4CD9A88802E}" type="presParOf" srcId="{0A3438CB-0BCD-427F-BEF0-32CFAA7A88E3}" destId="{D8733F30-4B34-426B-929D-4E144A85CA10}" srcOrd="0" destOrd="0" presId="urn:microsoft.com/office/officeart/2005/8/layout/hierarchy6"/>
    <dgm:cxn modelId="{1FD81574-E30B-4CFE-91D8-0E85EEB50C81}" type="presParOf" srcId="{0A3438CB-0BCD-427F-BEF0-32CFAA7A88E3}" destId="{1BB34AA8-CE00-48F9-BE37-0B4823A44576}" srcOrd="1" destOrd="0" presId="urn:microsoft.com/office/officeart/2005/8/layout/hierarchy6"/>
    <dgm:cxn modelId="{9CEB8B1F-6413-438A-8F2F-1350DAC539BB}" type="presParOf" srcId="{7004CE1B-B39E-404F-8F34-79BA9D6A5182}" destId="{8CCB3670-EA32-4405-98AC-805679998AEC}" srcOrd="5" destOrd="0" presId="urn:microsoft.com/office/officeart/2005/8/layout/hierarchy6"/>
    <dgm:cxn modelId="{A8D31E9D-6B49-418F-AEF1-7EE5B9C987AA}" type="presParOf" srcId="{8CCB3670-EA32-4405-98AC-805679998AEC}" destId="{0C583D78-B3A1-4EE5-9274-5E3BB51F684F}" srcOrd="0" destOrd="0" presId="urn:microsoft.com/office/officeart/2005/8/layout/hierarchy6"/>
    <dgm:cxn modelId="{7135495E-EF2E-42D4-820E-1F4100BB5944}" type="presParOf" srcId="{7004CE1B-B39E-404F-8F34-79BA9D6A5182}" destId="{CEF15194-0000-4044-A796-CFA216F00596}" srcOrd="6" destOrd="0" presId="urn:microsoft.com/office/officeart/2005/8/layout/hierarchy6"/>
    <dgm:cxn modelId="{E261C9DD-954E-4976-9B80-24417A3B8AEE}" type="presParOf" srcId="{CEF15194-0000-4044-A796-CFA216F00596}" destId="{E031DC20-C94E-4C4C-B539-4D57D064AC4D}" srcOrd="0" destOrd="0" presId="urn:microsoft.com/office/officeart/2005/8/layout/hierarchy6"/>
    <dgm:cxn modelId="{21C48ECB-DCC0-4C29-812A-60813057BA0A}" type="presParOf" srcId="{CEF15194-0000-4044-A796-CFA216F00596}" destId="{DBBAC043-E391-4539-9C44-A5173367737A}"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2D5F5-718F-4E7A-A9EC-B1F7BD96CC0D}">
      <dsp:nvSpPr>
        <dsp:cNvPr id="0" name=""/>
        <dsp:cNvSpPr/>
      </dsp:nvSpPr>
      <dsp:spPr>
        <a:xfrm>
          <a:off x="3947" y="0"/>
          <a:ext cx="3797014" cy="274954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Single Year</a:t>
          </a:r>
          <a:endParaRPr lang="en-US" sz="3800" kern="1200" dirty="0"/>
        </a:p>
      </dsp:txBody>
      <dsp:txXfrm>
        <a:off x="3947" y="0"/>
        <a:ext cx="3797014" cy="824865"/>
      </dsp:txXfrm>
    </dsp:sp>
    <dsp:sp modelId="{BC4277F3-E085-4FF1-8B9E-245F8AC6C7F5}">
      <dsp:nvSpPr>
        <dsp:cNvPr id="0" name=""/>
        <dsp:cNvSpPr/>
      </dsp:nvSpPr>
      <dsp:spPr>
        <a:xfrm>
          <a:off x="383648" y="824865"/>
          <a:ext cx="3037611" cy="178720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kern="1200" dirty="0" smtClean="0"/>
            <a:t>2016-2017</a:t>
          </a:r>
          <a:endParaRPr lang="en-US" sz="2800" kern="1200" dirty="0"/>
        </a:p>
      </dsp:txBody>
      <dsp:txXfrm>
        <a:off x="435994" y="877211"/>
        <a:ext cx="2932919" cy="1682515"/>
      </dsp:txXfrm>
    </dsp:sp>
    <dsp:sp modelId="{B448C952-9340-4FE3-B5B1-276B753F3A9B}">
      <dsp:nvSpPr>
        <dsp:cNvPr id="0" name=""/>
        <dsp:cNvSpPr/>
      </dsp:nvSpPr>
      <dsp:spPr>
        <a:xfrm>
          <a:off x="4085738" y="0"/>
          <a:ext cx="3797014" cy="274954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Up to Three Years</a:t>
          </a:r>
          <a:endParaRPr lang="en-US" sz="3800" kern="1200" dirty="0"/>
        </a:p>
      </dsp:txBody>
      <dsp:txXfrm>
        <a:off x="4085738" y="0"/>
        <a:ext cx="3797014" cy="824865"/>
      </dsp:txXfrm>
    </dsp:sp>
    <dsp:sp modelId="{8EF4BB16-7CC6-4CB6-B7DB-7BFC40F8178C}">
      <dsp:nvSpPr>
        <dsp:cNvPr id="0" name=""/>
        <dsp:cNvSpPr/>
      </dsp:nvSpPr>
      <dsp:spPr>
        <a:xfrm>
          <a:off x="4465439" y="825099"/>
          <a:ext cx="3037611" cy="540176"/>
        </a:xfrm>
        <a:prstGeom prst="roundRect">
          <a:avLst>
            <a:gd name="adj" fmla="val 10000"/>
          </a:avLst>
        </a:prstGeom>
        <a:solidFill>
          <a:schemeClr val="accent5">
            <a:hueOff val="1729191"/>
            <a:satOff val="13069"/>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kern="1200" dirty="0" smtClean="0"/>
            <a:t>2014-2015</a:t>
          </a:r>
          <a:endParaRPr lang="en-US" sz="2800" kern="1200" dirty="0"/>
        </a:p>
      </dsp:txBody>
      <dsp:txXfrm>
        <a:off x="4481260" y="840920"/>
        <a:ext cx="3005969" cy="508534"/>
      </dsp:txXfrm>
    </dsp:sp>
    <dsp:sp modelId="{79299FF1-B027-4FFA-AD82-D2620E14B766}">
      <dsp:nvSpPr>
        <dsp:cNvPr id="0" name=""/>
        <dsp:cNvSpPr/>
      </dsp:nvSpPr>
      <dsp:spPr>
        <a:xfrm>
          <a:off x="4465439" y="1448380"/>
          <a:ext cx="3037611" cy="540176"/>
        </a:xfrm>
        <a:prstGeom prst="roundRect">
          <a:avLst>
            <a:gd name="adj" fmla="val 10000"/>
          </a:avLst>
        </a:prstGeom>
        <a:solidFill>
          <a:schemeClr val="accent5">
            <a:hueOff val="3458381"/>
            <a:satOff val="26137"/>
            <a:lumOff val="20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kern="1200" dirty="0" smtClean="0"/>
            <a:t>2015-2016</a:t>
          </a:r>
          <a:endParaRPr lang="en-US" sz="2800" kern="1200" dirty="0"/>
        </a:p>
      </dsp:txBody>
      <dsp:txXfrm>
        <a:off x="4481260" y="1464201"/>
        <a:ext cx="3005969" cy="508534"/>
      </dsp:txXfrm>
    </dsp:sp>
    <dsp:sp modelId="{A1AD6A07-DC9D-44D9-8138-046EA568B0E4}">
      <dsp:nvSpPr>
        <dsp:cNvPr id="0" name=""/>
        <dsp:cNvSpPr/>
      </dsp:nvSpPr>
      <dsp:spPr>
        <a:xfrm>
          <a:off x="4465439" y="2071661"/>
          <a:ext cx="3037611" cy="540176"/>
        </a:xfrm>
        <a:prstGeom prst="roundRect">
          <a:avLst>
            <a:gd name="adj" fmla="val 10000"/>
          </a:avLst>
        </a:prstGeom>
        <a:solidFill>
          <a:schemeClr val="accent5">
            <a:hueOff val="5187572"/>
            <a:satOff val="39206"/>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kern="1200" dirty="0" smtClean="0"/>
            <a:t>2016-2017</a:t>
          </a:r>
          <a:endParaRPr lang="en-US" sz="2800" kern="1200" dirty="0"/>
        </a:p>
      </dsp:txBody>
      <dsp:txXfrm>
        <a:off x="4481260" y="2087482"/>
        <a:ext cx="3005969" cy="508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1DC20-C94E-4C4C-B539-4D57D064AC4D}">
      <dsp:nvSpPr>
        <dsp:cNvPr id="0" name=""/>
        <dsp:cNvSpPr/>
      </dsp:nvSpPr>
      <dsp:spPr>
        <a:xfrm>
          <a:off x="0" y="2137258"/>
          <a:ext cx="7886700" cy="6099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Progress</a:t>
          </a:r>
          <a:endParaRPr lang="en-US" sz="2100" kern="1200" dirty="0"/>
        </a:p>
      </dsp:txBody>
      <dsp:txXfrm>
        <a:off x="0" y="2137258"/>
        <a:ext cx="2366010" cy="609986"/>
      </dsp:txXfrm>
    </dsp:sp>
    <dsp:sp modelId="{D8733F30-4B34-426B-929D-4E144A85CA10}">
      <dsp:nvSpPr>
        <dsp:cNvPr id="0" name=""/>
        <dsp:cNvSpPr/>
      </dsp:nvSpPr>
      <dsp:spPr>
        <a:xfrm>
          <a:off x="0" y="1425607"/>
          <a:ext cx="7886700" cy="6099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Current Year</a:t>
          </a:r>
          <a:endParaRPr lang="en-US" sz="2100" kern="1200" dirty="0"/>
        </a:p>
      </dsp:txBody>
      <dsp:txXfrm>
        <a:off x="0" y="1425607"/>
        <a:ext cx="2366010" cy="609986"/>
      </dsp:txXfrm>
    </dsp:sp>
    <dsp:sp modelId="{4E7FF2E7-2581-41E0-862F-10E5B6772844}">
      <dsp:nvSpPr>
        <dsp:cNvPr id="0" name=""/>
        <dsp:cNvSpPr/>
      </dsp:nvSpPr>
      <dsp:spPr>
        <a:xfrm>
          <a:off x="0" y="713955"/>
          <a:ext cx="7886700" cy="6099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smtClean="0"/>
            <a:t>Second </a:t>
          </a:r>
          <a:r>
            <a:rPr lang="en-US" sz="2100" kern="1200" dirty="0" smtClean="0"/>
            <a:t>Year</a:t>
          </a:r>
          <a:endParaRPr lang="en-US" sz="2100" kern="1200" dirty="0"/>
        </a:p>
      </dsp:txBody>
      <dsp:txXfrm>
        <a:off x="0" y="713955"/>
        <a:ext cx="2366010" cy="609986"/>
      </dsp:txXfrm>
    </dsp:sp>
    <dsp:sp modelId="{D8280805-B5DB-477F-87EF-615BC41D0D03}">
      <dsp:nvSpPr>
        <dsp:cNvPr id="0" name=""/>
        <dsp:cNvSpPr/>
      </dsp:nvSpPr>
      <dsp:spPr>
        <a:xfrm>
          <a:off x="0" y="2304"/>
          <a:ext cx="7886700" cy="6099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First Year</a:t>
          </a:r>
          <a:endParaRPr lang="en-US" sz="2100" kern="1200" dirty="0"/>
        </a:p>
      </dsp:txBody>
      <dsp:txXfrm>
        <a:off x="0" y="2304"/>
        <a:ext cx="2366010" cy="609986"/>
      </dsp:txXfrm>
    </dsp:sp>
    <dsp:sp modelId="{2033FF90-03FD-42CD-8AD2-85388B9A92FD}">
      <dsp:nvSpPr>
        <dsp:cNvPr id="0" name=""/>
        <dsp:cNvSpPr/>
      </dsp:nvSpPr>
      <dsp:spPr>
        <a:xfrm>
          <a:off x="4716053" y="53136"/>
          <a:ext cx="1554483" cy="50832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Standard for Progress</a:t>
          </a:r>
          <a:endParaRPr lang="en-US" sz="1300" kern="1200" dirty="0"/>
        </a:p>
      </dsp:txBody>
      <dsp:txXfrm>
        <a:off x="4730941" y="68024"/>
        <a:ext cx="1524707" cy="478546"/>
      </dsp:txXfrm>
    </dsp:sp>
    <dsp:sp modelId="{BA5AD6DD-FAD2-414E-98D1-606C10409E6B}">
      <dsp:nvSpPr>
        <dsp:cNvPr id="0" name=""/>
        <dsp:cNvSpPr/>
      </dsp:nvSpPr>
      <dsp:spPr>
        <a:xfrm>
          <a:off x="5447575" y="561459"/>
          <a:ext cx="91440" cy="203328"/>
        </a:xfrm>
        <a:custGeom>
          <a:avLst/>
          <a:gdLst/>
          <a:ahLst/>
          <a:cxnLst/>
          <a:rect l="0" t="0" r="0" b="0"/>
          <a:pathLst>
            <a:path>
              <a:moveTo>
                <a:pt x="45720" y="0"/>
              </a:moveTo>
              <a:lnTo>
                <a:pt x="45720" y="2033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7A63DC-1428-4A50-A32A-FD5CD96A8FEB}">
      <dsp:nvSpPr>
        <dsp:cNvPr id="0" name=""/>
        <dsp:cNvSpPr/>
      </dsp:nvSpPr>
      <dsp:spPr>
        <a:xfrm>
          <a:off x="4716053" y="764788"/>
          <a:ext cx="1554483" cy="5083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Less than 1st Year?</a:t>
          </a:r>
          <a:endParaRPr lang="en-US" sz="1300" kern="1200" dirty="0"/>
        </a:p>
      </dsp:txBody>
      <dsp:txXfrm>
        <a:off x="4730941" y="779676"/>
        <a:ext cx="1524707" cy="478546"/>
      </dsp:txXfrm>
    </dsp:sp>
    <dsp:sp modelId="{1BA6007E-31E8-4870-84CC-BD6C26CA8BC5}">
      <dsp:nvSpPr>
        <dsp:cNvPr id="0" name=""/>
        <dsp:cNvSpPr/>
      </dsp:nvSpPr>
      <dsp:spPr>
        <a:xfrm>
          <a:off x="4601680" y="1273110"/>
          <a:ext cx="891614" cy="203328"/>
        </a:xfrm>
        <a:custGeom>
          <a:avLst/>
          <a:gdLst/>
          <a:ahLst/>
          <a:cxnLst/>
          <a:rect l="0" t="0" r="0" b="0"/>
          <a:pathLst>
            <a:path>
              <a:moveTo>
                <a:pt x="891614" y="0"/>
              </a:moveTo>
              <a:lnTo>
                <a:pt x="891614" y="101664"/>
              </a:lnTo>
              <a:lnTo>
                <a:pt x="0" y="101664"/>
              </a:lnTo>
              <a:lnTo>
                <a:pt x="0" y="2033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32DBD-CE3C-407B-ACDE-E84FDBEB9CB0}">
      <dsp:nvSpPr>
        <dsp:cNvPr id="0" name=""/>
        <dsp:cNvSpPr/>
      </dsp:nvSpPr>
      <dsp:spPr>
        <a:xfrm>
          <a:off x="3824439" y="1476439"/>
          <a:ext cx="1554483" cy="5083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Less than 2nd Year?</a:t>
          </a:r>
          <a:endParaRPr lang="en-US" sz="1300" kern="1200" dirty="0"/>
        </a:p>
      </dsp:txBody>
      <dsp:txXfrm>
        <a:off x="3839327" y="1491327"/>
        <a:ext cx="1524707" cy="478546"/>
      </dsp:txXfrm>
    </dsp:sp>
    <dsp:sp modelId="{A1DCBBFC-C96C-4C4E-9CE4-61E09A1DDA7E}">
      <dsp:nvSpPr>
        <dsp:cNvPr id="0" name=""/>
        <dsp:cNvSpPr/>
      </dsp:nvSpPr>
      <dsp:spPr>
        <a:xfrm>
          <a:off x="3710066" y="1984761"/>
          <a:ext cx="891614" cy="203328"/>
        </a:xfrm>
        <a:custGeom>
          <a:avLst/>
          <a:gdLst/>
          <a:ahLst/>
          <a:cxnLst/>
          <a:rect l="0" t="0" r="0" b="0"/>
          <a:pathLst>
            <a:path>
              <a:moveTo>
                <a:pt x="891614" y="0"/>
              </a:moveTo>
              <a:lnTo>
                <a:pt x="891614" y="101664"/>
              </a:lnTo>
              <a:lnTo>
                <a:pt x="0" y="101664"/>
              </a:lnTo>
              <a:lnTo>
                <a:pt x="0" y="2033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DB2BCA-01D3-472F-B6F6-71E22B1B1B19}">
      <dsp:nvSpPr>
        <dsp:cNvPr id="0" name=""/>
        <dsp:cNvSpPr/>
      </dsp:nvSpPr>
      <dsp:spPr>
        <a:xfrm>
          <a:off x="2932825" y="2188090"/>
          <a:ext cx="1554483" cy="508322"/>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Progress Achieved!</a:t>
          </a:r>
          <a:endParaRPr lang="en-US" sz="1300" kern="1200" dirty="0"/>
        </a:p>
      </dsp:txBody>
      <dsp:txXfrm>
        <a:off x="2947713" y="2202978"/>
        <a:ext cx="1524707" cy="478546"/>
      </dsp:txXfrm>
    </dsp:sp>
    <dsp:sp modelId="{5D0118CF-DE8A-43C1-A48E-318CDEE9686C}">
      <dsp:nvSpPr>
        <dsp:cNvPr id="0" name=""/>
        <dsp:cNvSpPr/>
      </dsp:nvSpPr>
      <dsp:spPr>
        <a:xfrm>
          <a:off x="4601680" y="1984761"/>
          <a:ext cx="891614" cy="203328"/>
        </a:xfrm>
        <a:custGeom>
          <a:avLst/>
          <a:gdLst/>
          <a:ahLst/>
          <a:cxnLst/>
          <a:rect l="0" t="0" r="0" b="0"/>
          <a:pathLst>
            <a:path>
              <a:moveTo>
                <a:pt x="0" y="0"/>
              </a:moveTo>
              <a:lnTo>
                <a:pt x="0" y="101664"/>
              </a:lnTo>
              <a:lnTo>
                <a:pt x="891614" y="101664"/>
              </a:lnTo>
              <a:lnTo>
                <a:pt x="891614" y="2033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88A75-59C2-44BC-A6C4-FD661F92E0BE}">
      <dsp:nvSpPr>
        <dsp:cNvPr id="0" name=""/>
        <dsp:cNvSpPr/>
      </dsp:nvSpPr>
      <dsp:spPr>
        <a:xfrm>
          <a:off x="4716053" y="2188090"/>
          <a:ext cx="1554483" cy="50832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No Progress</a:t>
          </a:r>
          <a:endParaRPr lang="en-US" sz="1300" kern="1200" dirty="0"/>
        </a:p>
      </dsp:txBody>
      <dsp:txXfrm>
        <a:off x="4730941" y="2202978"/>
        <a:ext cx="1524707" cy="478546"/>
      </dsp:txXfrm>
    </dsp:sp>
    <dsp:sp modelId="{96210EB3-6749-445E-9AC5-DBA7F7B7C19A}">
      <dsp:nvSpPr>
        <dsp:cNvPr id="0" name=""/>
        <dsp:cNvSpPr/>
      </dsp:nvSpPr>
      <dsp:spPr>
        <a:xfrm>
          <a:off x="5493295" y="1273110"/>
          <a:ext cx="891614" cy="203328"/>
        </a:xfrm>
        <a:custGeom>
          <a:avLst/>
          <a:gdLst/>
          <a:ahLst/>
          <a:cxnLst/>
          <a:rect l="0" t="0" r="0" b="0"/>
          <a:pathLst>
            <a:path>
              <a:moveTo>
                <a:pt x="0" y="0"/>
              </a:moveTo>
              <a:lnTo>
                <a:pt x="0" y="101664"/>
              </a:lnTo>
              <a:lnTo>
                <a:pt x="891614" y="101664"/>
              </a:lnTo>
              <a:lnTo>
                <a:pt x="891614" y="2033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D4581B-A4E1-488D-87A7-6C6E7BED8899}">
      <dsp:nvSpPr>
        <dsp:cNvPr id="0" name=""/>
        <dsp:cNvSpPr/>
      </dsp:nvSpPr>
      <dsp:spPr>
        <a:xfrm>
          <a:off x="5607667" y="1476439"/>
          <a:ext cx="1554483" cy="50832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No Progress</a:t>
          </a:r>
          <a:endParaRPr lang="en-US" sz="1300" kern="1200" dirty="0"/>
        </a:p>
      </dsp:txBody>
      <dsp:txXfrm>
        <a:off x="5622555" y="1491327"/>
        <a:ext cx="1524707" cy="4785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5/2/2022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161654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 Size: All the people in a group with beards</a:t>
            </a:r>
            <a:r>
              <a:rPr lang="en-US" baseline="0" dirty="0" smtClean="0"/>
              <a:t> vs.</a:t>
            </a:r>
          </a:p>
          <a:p>
            <a:r>
              <a:rPr lang="en-US" baseline="0" dirty="0" smtClean="0"/>
              <a:t>N-Size: All the people in a group.</a:t>
            </a:r>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2484113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Cell size and N-size are the barrier for entry.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Helps</a:t>
            </a:r>
            <a:r>
              <a:rPr lang="en-US" baseline="0" dirty="0" smtClean="0"/>
              <a:t> to limit the impact of one or two families moving in or out of a district.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2406853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197 districts monitored for Significant Disproportionality,</a:t>
            </a:r>
            <a:r>
              <a:rPr lang="en-US" baseline="0" dirty="0" smtClean="0"/>
              <a:t> 160 or 81% of them, have a SpEd population less than 500 students.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514632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197 districts monitored for Significant Disproportionality,</a:t>
            </a:r>
            <a:r>
              <a:rPr lang="en-US" baseline="0" dirty="0" smtClean="0"/>
              <a:t> 160 or 81% of them, have a SpEd population less than 500 students.</a:t>
            </a:r>
            <a:endParaRPr lang="en-US" dirty="0" smtClean="0"/>
          </a:p>
          <a:p>
            <a:r>
              <a:rPr lang="en-US" dirty="0" smtClean="0"/>
              <a:t>Average of 123 small</a:t>
            </a:r>
            <a:r>
              <a:rPr lang="en-US" baseline="0" dirty="0" smtClean="0"/>
              <a:t> districts are excluded every year due to Minimum Cell and N sizes.</a:t>
            </a:r>
          </a:p>
          <a:p>
            <a:r>
              <a:rPr lang="en-US" baseline="0" dirty="0" smtClean="0"/>
              <a:t>We are effectively monitoring 74 districts.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3400694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regulations stipulate that 10 and 30 are presumptively</a:t>
            </a:r>
            <a:r>
              <a:rPr lang="en-US" baseline="0" dirty="0" smtClean="0"/>
              <a:t> reasonable maximums.</a:t>
            </a:r>
          </a:p>
          <a:p>
            <a:r>
              <a:rPr lang="en-US" baseline="0" dirty="0" smtClean="0"/>
              <a:t>We can make them lower.</a:t>
            </a:r>
          </a:p>
          <a:p>
            <a:r>
              <a:rPr lang="en-US" baseline="0" dirty="0" smtClean="0"/>
              <a:t>However, we cannot make them higher without providing an explanation with the federal report.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4118192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Lowering the minimums increases the chances</a:t>
            </a:r>
            <a:r>
              <a:rPr lang="en-US" baseline="0" dirty="0" smtClean="0"/>
              <a:t> a district will be included for analysis.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411156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Raising the minimums decreases that chance.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2987711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t>
            </a:r>
            <a:r>
              <a:rPr lang="en-US" baseline="0" dirty="0" smtClean="0"/>
              <a:t>inimums are the barriers to entry</a:t>
            </a:r>
            <a:endParaRPr lang="en-US" dirty="0" smtClean="0"/>
          </a:p>
          <a:p>
            <a:r>
              <a:rPr lang="en-US" baseline="0" dirty="0" smtClean="0"/>
              <a:t>They also determine which of the two calculations must be made:</a:t>
            </a:r>
            <a:endParaRPr lang="en-US" dirty="0" smtClean="0"/>
          </a:p>
          <a:p>
            <a:r>
              <a:rPr lang="en-US" baseline="0" dirty="0" smtClean="0"/>
              <a:t>Risk Ratio or Alternate Risk Ratio</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3834283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a:t>
            </a:r>
            <a:r>
              <a:rPr lang="en-US" baseline="0" dirty="0" smtClean="0"/>
              <a:t> </a:t>
            </a:r>
          </a:p>
          <a:p>
            <a:pPr marL="171450" indent="-171450">
              <a:buFont typeface="Arial" panose="020B0604020202020204" pitchFamily="34" charset="0"/>
              <a:buChar char="•"/>
            </a:pPr>
            <a:r>
              <a:rPr lang="en-US" baseline="0" dirty="0" smtClean="0"/>
              <a:t>Risk Ratios prevent comparing to the statewide population. </a:t>
            </a:r>
          </a:p>
          <a:p>
            <a:pPr marL="171450" indent="-171450">
              <a:buFont typeface="Arial" panose="020B0604020202020204" pitchFamily="34" charset="0"/>
              <a:buChar char="•"/>
            </a:pPr>
            <a:r>
              <a:rPr lang="en-US" baseline="0" dirty="0" smtClean="0"/>
              <a:t>No need to justify on the federal report.</a:t>
            </a:r>
          </a:p>
          <a:p>
            <a:r>
              <a:rPr lang="en-US" baseline="0" dirty="0" smtClean="0"/>
              <a:t>Cons:</a:t>
            </a:r>
          </a:p>
          <a:p>
            <a:pPr marL="171450" indent="-171450">
              <a:buFont typeface="Arial" panose="020B0604020202020204" pitchFamily="34" charset="0"/>
              <a:buChar char="•"/>
            </a:pPr>
            <a:r>
              <a:rPr lang="en-US" baseline="0" dirty="0" smtClean="0"/>
              <a:t>Very small districts will get included more and more often. </a:t>
            </a:r>
          </a:p>
          <a:p>
            <a:pPr marL="171450" indent="-171450">
              <a:buFont typeface="Arial" panose="020B0604020202020204" pitchFamily="34" charset="0"/>
              <a:buChar char="•"/>
            </a:pPr>
            <a:r>
              <a:rPr lang="en-US" baseline="0" dirty="0" smtClean="0"/>
              <a:t>Population swings will impact ratios. Your district will get flagged, get a letter, then be forced to show us it was due to population blip, then we decide if you should withhold. Wastes resources.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127273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 Fewer small</a:t>
            </a:r>
            <a:r>
              <a:rPr lang="en-US" baseline="0" dirty="0" smtClean="0"/>
              <a:t> districts will be monitored</a:t>
            </a:r>
            <a:endParaRPr lang="en-US" dirty="0" smtClean="0"/>
          </a:p>
          <a:p>
            <a:r>
              <a:rPr lang="en-US" dirty="0" smtClean="0"/>
              <a:t>Cons:</a:t>
            </a:r>
          </a:p>
          <a:p>
            <a:pPr marL="171450" indent="-171450">
              <a:buFont typeface="Arial" panose="020B0604020202020204" pitchFamily="34" charset="0"/>
              <a:buChar char="•"/>
            </a:pPr>
            <a:r>
              <a:rPr lang="en-US" dirty="0" smtClean="0"/>
              <a:t>Districts</a:t>
            </a:r>
            <a:r>
              <a:rPr lang="en-US" baseline="0" dirty="0" smtClean="0"/>
              <a:t> will more often be compared to the statewide population.</a:t>
            </a:r>
          </a:p>
          <a:p>
            <a:pPr marL="171450" indent="-171450">
              <a:buFont typeface="Arial" panose="020B0604020202020204" pitchFamily="34" charset="0"/>
              <a:buChar char="•"/>
            </a:pPr>
            <a:r>
              <a:rPr lang="en-US" baseline="0" dirty="0" smtClean="0"/>
              <a:t>Minimums higher than 10 and 30 must be justified on federal report.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103307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577852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r>
              <a:rPr lang="en-US" baseline="0" dirty="0" smtClean="0"/>
              <a:t> at this point?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1531481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 year of data</a:t>
            </a:r>
          </a:p>
          <a:p>
            <a:r>
              <a:rPr lang="en-US" dirty="0" smtClean="0"/>
              <a:t>Vs.</a:t>
            </a:r>
          </a:p>
          <a:p>
            <a:r>
              <a:rPr lang="en-US" dirty="0" smtClean="0"/>
              <a:t>Up</a:t>
            </a:r>
            <a:r>
              <a:rPr lang="en-US" baseline="0" dirty="0" smtClean="0"/>
              <a:t> to Three years of data</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2752374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use a single year of data,</a:t>
            </a:r>
            <a:r>
              <a:rPr lang="en-US" baseline="0" dirty="0" smtClean="0"/>
              <a:t> up to 73 Districts may be flagged under the new regulations.</a:t>
            </a:r>
          </a:p>
          <a:p>
            <a:r>
              <a:rPr lang="en-US" baseline="0" dirty="0" smtClean="0"/>
              <a:t>If we use up to Three Years of data, that number is cut by a third.</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4187443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a:t>
            </a:r>
            <a:r>
              <a:rPr lang="en-US" baseline="0" dirty="0" smtClean="0"/>
              <a:t> </a:t>
            </a:r>
          </a:p>
          <a:p>
            <a:pPr marL="171450" indent="-171450">
              <a:buFont typeface="Arial" panose="020B0604020202020204" pitchFamily="34" charset="0"/>
              <a:buChar char="•"/>
            </a:pPr>
            <a:r>
              <a:rPr lang="en-US" baseline="0" dirty="0" smtClean="0"/>
              <a:t>Easier to Track</a:t>
            </a:r>
          </a:p>
          <a:p>
            <a:r>
              <a:rPr lang="en-US" baseline="0" dirty="0" smtClean="0"/>
              <a:t>Cons:</a:t>
            </a:r>
          </a:p>
          <a:p>
            <a:pPr marL="171450" indent="-171450">
              <a:buFont typeface="Arial" panose="020B0604020202020204" pitchFamily="34" charset="0"/>
              <a:buChar char="•"/>
            </a:pPr>
            <a:r>
              <a:rPr lang="en-US" baseline="0" dirty="0" smtClean="0"/>
              <a:t>More Districts Flagged</a:t>
            </a:r>
          </a:p>
          <a:p>
            <a:pPr marL="171450" indent="-171450">
              <a:buFont typeface="Arial" panose="020B0604020202020204" pitchFamily="34" charset="0"/>
              <a:buChar char="•"/>
            </a:pPr>
            <a:r>
              <a:rPr lang="en-US" baseline="0" dirty="0" smtClean="0"/>
              <a:t>Cannot Establish a Pattern.</a:t>
            </a:r>
          </a:p>
          <a:p>
            <a:pPr marL="171450" indent="-171450">
              <a:buFont typeface="Arial" panose="020B0604020202020204" pitchFamily="34" charset="0"/>
              <a:buChar char="•"/>
            </a:pPr>
            <a:r>
              <a:rPr lang="en-US" dirty="0" smtClean="0"/>
              <a:t>Fluctuations</a:t>
            </a:r>
            <a:r>
              <a:rPr lang="en-US" baseline="0" dirty="0" smtClean="0"/>
              <a:t> in population may cause a district to get flagged.</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3168037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Pros:</a:t>
            </a:r>
          </a:p>
          <a:p>
            <a:pPr marL="171450" indent="-171450">
              <a:buFont typeface="Arial" panose="020B0604020202020204" pitchFamily="34" charset="0"/>
              <a:buChar char="•"/>
            </a:pPr>
            <a:r>
              <a:rPr lang="en-US" dirty="0" smtClean="0"/>
              <a:t>Fewer Districts Flagged</a:t>
            </a:r>
          </a:p>
          <a:p>
            <a:pPr marL="171450" indent="-171450">
              <a:buFont typeface="Arial" panose="020B0604020202020204" pitchFamily="34" charset="0"/>
              <a:buChar char="•"/>
            </a:pPr>
            <a:r>
              <a:rPr lang="en-US" dirty="0" smtClean="0"/>
              <a:t>Establishes Patterns</a:t>
            </a:r>
            <a:r>
              <a:rPr lang="en-US" baseline="0" dirty="0" smtClean="0"/>
              <a:t> which allows districts to predict if they may get flagged.</a:t>
            </a:r>
          </a:p>
          <a:p>
            <a:pPr marL="171450" indent="-171450">
              <a:buFont typeface="Arial" panose="020B0604020202020204" pitchFamily="34" charset="0"/>
              <a:buChar char="•"/>
            </a:pPr>
            <a:r>
              <a:rPr lang="en-US" baseline="0" dirty="0" smtClean="0"/>
              <a:t>Population fluctuations will not impact a district as much.</a:t>
            </a:r>
          </a:p>
          <a:p>
            <a:pPr marL="0" indent="0">
              <a:buFont typeface="Arial" panose="020B0604020202020204" pitchFamily="34" charset="0"/>
              <a:buNone/>
            </a:pPr>
            <a:r>
              <a:rPr lang="en-US" baseline="0" dirty="0" smtClean="0"/>
              <a:t>Cons:</a:t>
            </a:r>
          </a:p>
          <a:p>
            <a:pPr marL="171450" indent="-171450">
              <a:buFont typeface="Arial" panose="020B0604020202020204" pitchFamily="34" charset="0"/>
              <a:buChar char="•"/>
            </a:pPr>
            <a:r>
              <a:rPr lang="en-US" baseline="0" dirty="0" smtClean="0"/>
              <a:t>More data to review.</a:t>
            </a:r>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2918920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r>
              <a:rPr lang="en-US" baseline="0" dirty="0" smtClean="0"/>
              <a:t> at this point?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874228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“lowering the risk ratio or alternate risk ratio for the group and category in each of the two prior consecutive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Did the Ratio improve in each of the last two years?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30</a:t>
            </a:fld>
            <a:endParaRPr lang="en-US"/>
          </a:p>
        </p:txBody>
      </p:sp>
    </p:spTree>
    <p:extLst>
      <p:ext uri="{BB962C8B-B14F-4D97-AF65-F5344CB8AC3E}">
        <p14:creationId xmlns:p14="http://schemas.microsoft.com/office/powerpoint/2010/main" val="2390720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 not look at reasonable progress.</a:t>
            </a:r>
            <a:endParaRPr lang="en-US" dirty="0" smtClean="0"/>
          </a:p>
          <a:p>
            <a:r>
              <a:rPr lang="en-US" dirty="0" smtClean="0"/>
              <a:t>If the Risk</a:t>
            </a:r>
            <a:r>
              <a:rPr lang="en-US" baseline="0" dirty="0" smtClean="0"/>
              <a:t> Ratio or Alternate Risk Ratio has shrunk from year-to-year for the last two years.</a:t>
            </a:r>
          </a:p>
          <a:p>
            <a:r>
              <a:rPr lang="en-US" sz="1200" dirty="0" smtClean="0"/>
              <a:t>If the Ratio reduces by more than the distance of all ratios from the median.</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31</a:t>
            </a:fld>
            <a:endParaRPr lang="en-US"/>
          </a:p>
        </p:txBody>
      </p:sp>
    </p:spTree>
    <p:extLst>
      <p:ext uri="{BB962C8B-B14F-4D97-AF65-F5344CB8AC3E}">
        <p14:creationId xmlns:p14="http://schemas.microsoft.com/office/powerpoint/2010/main" val="1005694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 None</a:t>
            </a:r>
          </a:p>
          <a:p>
            <a:r>
              <a:rPr lang="en-US" dirty="0" smtClean="0"/>
              <a:t>Cons:</a:t>
            </a:r>
            <a:r>
              <a:rPr lang="en-US" baseline="0" dirty="0" smtClean="0"/>
              <a:t> Districts which may already be improving will be flagged.</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32</a:t>
            </a:fld>
            <a:endParaRPr lang="en-US"/>
          </a:p>
        </p:txBody>
      </p:sp>
    </p:spTree>
    <p:extLst>
      <p:ext uri="{BB962C8B-B14F-4D97-AF65-F5344CB8AC3E}">
        <p14:creationId xmlns:p14="http://schemas.microsoft.com/office/powerpoint/2010/main" val="2831082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year of data sets the standard for progress.</a:t>
            </a:r>
          </a:p>
          <a:p>
            <a:r>
              <a:rPr lang="en-US" dirty="0" smtClean="0"/>
              <a:t>Compare the second year</a:t>
            </a:r>
            <a:r>
              <a:rPr lang="en-US" baseline="0" dirty="0" smtClean="0"/>
              <a:t> to the first year and if it is greater, then no progress.</a:t>
            </a:r>
          </a:p>
          <a:p>
            <a:r>
              <a:rPr lang="en-US" baseline="0" dirty="0" smtClean="0"/>
              <a:t>If it is less, then we check the current year against the second year.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a:p>
        </p:txBody>
      </p:sp>
    </p:spTree>
    <p:extLst>
      <p:ext uri="{BB962C8B-B14F-4D97-AF65-F5344CB8AC3E}">
        <p14:creationId xmlns:p14="http://schemas.microsoft.com/office/powerpoint/2010/main" val="345894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 want to set some expectations</a:t>
            </a:r>
            <a:r>
              <a:rPr lang="en-US" baseline="0" dirty="0" smtClean="0"/>
              <a:t> for today.</a:t>
            </a:r>
          </a:p>
          <a:p>
            <a:pPr marL="685800" lvl="1" indent="-228600">
              <a:buFont typeface="+mj-lt"/>
              <a:buAutoNum type="arabicPeriod"/>
            </a:pPr>
            <a:r>
              <a:rPr lang="en-US" baseline="0" dirty="0" smtClean="0"/>
              <a:t>We need your participation. Please be present and if at all possible, leave your phones on silent or vibrate.</a:t>
            </a:r>
          </a:p>
          <a:p>
            <a:pPr marL="685800" lvl="1" indent="-228600">
              <a:buFont typeface="+mj-lt"/>
              <a:buAutoNum type="arabicPeriod"/>
            </a:pPr>
            <a:r>
              <a:rPr lang="en-US" baseline="0" dirty="0" smtClean="0"/>
              <a:t>The new regulations are coming soon and while we have some, SOME, flexibility within them, we do not have much.</a:t>
            </a:r>
          </a:p>
          <a:p>
            <a:pPr marL="171450" indent="-171450">
              <a:buFont typeface="Arial" panose="020B0604020202020204" pitchFamily="34" charset="0"/>
              <a:buChar char="•"/>
            </a:pPr>
            <a:r>
              <a:rPr lang="en-US" dirty="0" smtClean="0"/>
              <a:t>Due to the changes and certain</a:t>
            </a:r>
            <a:r>
              <a:rPr lang="en-US" baseline="0" dirty="0" smtClean="0"/>
              <a:t> requirements</a:t>
            </a:r>
            <a:r>
              <a:rPr lang="en-US" dirty="0" smtClean="0"/>
              <a:t> in the new regulations</a:t>
            </a:r>
            <a:r>
              <a:rPr lang="en-US" baseline="0" dirty="0" smtClean="0"/>
              <a:t>, the number of districts flagged may go up.</a:t>
            </a:r>
          </a:p>
          <a:p>
            <a:pPr marL="171450" indent="-171450">
              <a:buFont typeface="Arial" panose="020B0604020202020204" pitchFamily="34" charset="0"/>
              <a:buChar char="•"/>
            </a:pPr>
            <a:r>
              <a:rPr lang="en-US" baseline="0" dirty="0" smtClean="0"/>
              <a:t>Depending on the method we choose, the number can range from 2 to 98 in the first year.</a:t>
            </a:r>
            <a:endParaRPr lang="en-US"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2948761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 Easy to track</a:t>
            </a:r>
            <a:endParaRPr lang="en-US" baseline="0" dirty="0" smtClean="0"/>
          </a:p>
          <a:p>
            <a:r>
              <a:rPr lang="en-US" baseline="0" dirty="0" smtClean="0"/>
              <a:t>Cons: Districts with negligible or marginal improvement will not be flagged.</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34</a:t>
            </a:fld>
            <a:endParaRPr lang="en-US"/>
          </a:p>
        </p:txBody>
      </p:sp>
    </p:spTree>
    <p:extLst>
      <p:ext uri="{BB962C8B-B14F-4D97-AF65-F5344CB8AC3E}">
        <p14:creationId xmlns:p14="http://schemas.microsoft.com/office/powerpoint/2010/main" val="1996291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A district has these Risk Ratios over the course of the current and prior school years. Should we consider this reasonable progress?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35</a:t>
            </a:fld>
            <a:endParaRPr lang="en-US"/>
          </a:p>
        </p:txBody>
      </p:sp>
    </p:spTree>
    <p:extLst>
      <p:ext uri="{BB962C8B-B14F-4D97-AF65-F5344CB8AC3E}">
        <p14:creationId xmlns:p14="http://schemas.microsoft.com/office/powerpoint/2010/main" val="3986292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Risk Ratio in the middle gives us the standard for the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far, on average, the values are from the middle</a:t>
            </a:r>
            <a:r>
              <a:rPr lang="en-US" baseline="0" dirty="0" smtClean="0"/>
              <a:t> gives us the possible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Depending on the indicator, it ranges from 0.14 to 0.24</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36</a:t>
            </a:fld>
            <a:endParaRPr lang="en-US"/>
          </a:p>
        </p:txBody>
      </p:sp>
    </p:spTree>
    <p:extLst>
      <p:ext uri="{BB962C8B-B14F-4D97-AF65-F5344CB8AC3E}">
        <p14:creationId xmlns:p14="http://schemas.microsoft.com/office/powerpoint/2010/main" val="1342133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 </a:t>
            </a:r>
            <a:r>
              <a:rPr lang="en-US" baseline="0" dirty="0" smtClean="0"/>
              <a:t>Controls for Marginal/Negligible improvement. Measurable, not Arbitrary</a:t>
            </a:r>
          </a:p>
          <a:p>
            <a:r>
              <a:rPr lang="en-US" baseline="0" dirty="0" smtClean="0"/>
              <a:t>Cons: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37</a:t>
            </a:fld>
            <a:endParaRPr lang="en-US"/>
          </a:p>
        </p:txBody>
      </p:sp>
    </p:spTree>
    <p:extLst>
      <p:ext uri="{BB962C8B-B14F-4D97-AF65-F5344CB8AC3E}">
        <p14:creationId xmlns:p14="http://schemas.microsoft.com/office/powerpoint/2010/main" val="4129904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r>
              <a:rPr lang="en-US" baseline="0" dirty="0" smtClean="0"/>
              <a:t> at this point?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38</a:t>
            </a:fld>
            <a:endParaRPr lang="en-US"/>
          </a:p>
        </p:txBody>
      </p:sp>
    </p:spTree>
    <p:extLst>
      <p:ext uri="{BB962C8B-B14F-4D97-AF65-F5344CB8AC3E}">
        <p14:creationId xmlns:p14="http://schemas.microsoft.com/office/powerpoint/2010/main" val="3182241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more or less at risk is category A than all other categories within a district</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40</a:t>
            </a:fld>
            <a:endParaRPr lang="en-US"/>
          </a:p>
        </p:txBody>
      </p:sp>
    </p:spTree>
    <p:extLst>
      <p:ext uri="{BB962C8B-B14F-4D97-AF65-F5344CB8AC3E}">
        <p14:creationId xmlns:p14="http://schemas.microsoft.com/office/powerpoint/2010/main" val="1872962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more or less at risk is category A than all other categories for the state</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41</a:t>
            </a:fld>
            <a:endParaRPr lang="en-US"/>
          </a:p>
        </p:txBody>
      </p:sp>
    </p:spTree>
    <p:extLst>
      <p:ext uri="{BB962C8B-B14F-4D97-AF65-F5344CB8AC3E}">
        <p14:creationId xmlns:p14="http://schemas.microsoft.com/office/powerpoint/2010/main" val="3763921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ratio of 1.0 means each group is equally likely to occur</a:t>
            </a:r>
          </a:p>
          <a:p>
            <a:r>
              <a:rPr lang="en-US" dirty="0" smtClean="0"/>
              <a:t>A ratio of 2.0 means one group is twice as likely as all other groups to occur</a:t>
            </a:r>
          </a:p>
          <a:p>
            <a:r>
              <a:rPr lang="en-US" dirty="0" smtClean="0"/>
              <a:t>A ratio of 0.5 means one group is half as likely as all other groups to occur</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42</a:t>
            </a:fld>
            <a:endParaRPr lang="en-US"/>
          </a:p>
        </p:txBody>
      </p:sp>
    </p:spTree>
    <p:extLst>
      <p:ext uri="{BB962C8B-B14F-4D97-AF65-F5344CB8AC3E}">
        <p14:creationId xmlns:p14="http://schemas.microsoft.com/office/powerpoint/2010/main" val="2100258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A – Beards</a:t>
            </a:r>
          </a:p>
          <a:p>
            <a:r>
              <a:rPr lang="en-US" dirty="0" smtClean="0"/>
              <a:t>Group B – No Beards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43</a:t>
            </a:fld>
            <a:endParaRPr lang="en-US"/>
          </a:p>
        </p:txBody>
      </p:sp>
    </p:spTree>
    <p:extLst>
      <p:ext uri="{BB962C8B-B14F-4D97-AF65-F5344CB8AC3E}">
        <p14:creationId xmlns:p14="http://schemas.microsoft.com/office/powerpoint/2010/main" val="1326859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441">
              <a:defRPr/>
            </a:pPr>
            <a:r>
              <a:rPr lang="en-US" dirty="0" smtClean="0"/>
              <a:t>Given</a:t>
            </a:r>
            <a:r>
              <a:rPr lang="en-US" baseline="0" dirty="0" smtClean="0"/>
              <a:t> </a:t>
            </a:r>
            <a:r>
              <a:rPr lang="en-US" dirty="0" smtClean="0"/>
              <a:t>10 Observations</a:t>
            </a:r>
            <a:r>
              <a:rPr lang="en-US" baseline="0" dirty="0" smtClean="0"/>
              <a:t> Each</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44</a:t>
            </a:fld>
            <a:endParaRPr lang="en-US"/>
          </a:p>
        </p:txBody>
      </p:sp>
    </p:spTree>
    <p:extLst>
      <p:ext uri="{BB962C8B-B14F-4D97-AF65-F5344CB8AC3E}">
        <p14:creationId xmlns:p14="http://schemas.microsoft.com/office/powerpoint/2010/main" val="261699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Ranges are based on data that look at the difference between translating our current methods</a:t>
            </a:r>
            <a:r>
              <a:rPr lang="en-US" baseline="0" dirty="0" smtClean="0"/>
              <a:t> to the new regulations and using all new methods based on the new regulations.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3890282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441">
              <a:defRPr/>
            </a:pPr>
            <a:r>
              <a:rPr lang="en-US" dirty="0" smtClean="0"/>
              <a:t>Group A’s Risk Ratio of 4.0 means that they will be identified 4 times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45</a:t>
            </a:fld>
            <a:endParaRPr lang="en-US"/>
          </a:p>
        </p:txBody>
      </p:sp>
    </p:spTree>
    <p:extLst>
      <p:ext uri="{BB962C8B-B14F-4D97-AF65-F5344CB8AC3E}">
        <p14:creationId xmlns:p14="http://schemas.microsoft.com/office/powerpoint/2010/main" val="1645542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Group</a:t>
            </a:r>
            <a:r>
              <a:rPr lang="en-US" baseline="0" dirty="0" smtClean="0"/>
              <a:t> B will be identified once</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46</a:t>
            </a:fld>
            <a:endParaRPr lang="en-US"/>
          </a:p>
        </p:txBody>
      </p:sp>
    </p:spTree>
    <p:extLst>
      <p:ext uri="{BB962C8B-B14F-4D97-AF65-F5344CB8AC3E}">
        <p14:creationId xmlns:p14="http://schemas.microsoft.com/office/powerpoint/2010/main" val="20508680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another way, say Group B has been identified</a:t>
            </a:r>
            <a:r>
              <a:rPr lang="en-US" baseline="0" dirty="0" smtClean="0"/>
              <a:t> 10 times.</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47</a:t>
            </a:fld>
            <a:endParaRPr lang="en-US"/>
          </a:p>
        </p:txBody>
      </p:sp>
    </p:spTree>
    <p:extLst>
      <p:ext uri="{BB962C8B-B14F-4D97-AF65-F5344CB8AC3E}">
        <p14:creationId xmlns:p14="http://schemas.microsoft.com/office/powerpoint/2010/main" val="1250071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441">
              <a:defRPr/>
            </a:pPr>
            <a:r>
              <a:rPr lang="en-US" dirty="0" smtClean="0"/>
              <a:t>That means Group</a:t>
            </a:r>
            <a:r>
              <a:rPr lang="en-US" baseline="0" dirty="0" smtClean="0"/>
              <a:t> A is likely to be identified 40 times.</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48</a:t>
            </a:fld>
            <a:endParaRPr lang="en-US"/>
          </a:p>
        </p:txBody>
      </p:sp>
    </p:spTree>
    <p:extLst>
      <p:ext uri="{BB962C8B-B14F-4D97-AF65-F5344CB8AC3E}">
        <p14:creationId xmlns:p14="http://schemas.microsoft.com/office/powerpoint/2010/main" val="2928600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r>
              <a:rPr lang="en-US" baseline="0" dirty="0" smtClean="0"/>
              <a:t> at this point?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49</a:t>
            </a:fld>
            <a:endParaRPr lang="en-US"/>
          </a:p>
        </p:txBody>
      </p:sp>
    </p:spTree>
    <p:extLst>
      <p:ext uri="{BB962C8B-B14F-4D97-AF65-F5344CB8AC3E}">
        <p14:creationId xmlns:p14="http://schemas.microsoft.com/office/powerpoint/2010/main" val="4159867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condition which must be exceeded to identify a district as Significantly Disproportionate.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its core, a threshold identifies those cases that are not like all the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51</a:t>
            </a:fld>
            <a:endParaRPr lang="en-US"/>
          </a:p>
        </p:txBody>
      </p:sp>
    </p:spTree>
    <p:extLst>
      <p:ext uri="{BB962C8B-B14F-4D97-AF65-F5344CB8AC3E}">
        <p14:creationId xmlns:p14="http://schemas.microsoft.com/office/powerpoint/2010/main" val="2049731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hats,</a:t>
            </a:r>
            <a:r>
              <a:rPr lang="en-US" baseline="0" dirty="0" smtClean="0"/>
              <a:t> but are they all the same hat?</a:t>
            </a:r>
          </a:p>
        </p:txBody>
      </p:sp>
      <p:sp>
        <p:nvSpPr>
          <p:cNvPr id="4" name="Slide Number Placeholder 3"/>
          <p:cNvSpPr>
            <a:spLocks noGrp="1"/>
          </p:cNvSpPr>
          <p:nvPr>
            <p:ph type="sldNum" sz="quarter" idx="10"/>
          </p:nvPr>
        </p:nvSpPr>
        <p:spPr/>
        <p:txBody>
          <a:bodyPr/>
          <a:lstStyle/>
          <a:p>
            <a:fld id="{E2B63952-BBA8-4838-A0CF-80F9272645AB}" type="slidenum">
              <a:rPr lang="en-US" smtClean="0"/>
              <a:t>52</a:t>
            </a:fld>
            <a:endParaRPr lang="en-US"/>
          </a:p>
        </p:txBody>
      </p:sp>
    </p:spTree>
    <p:extLst>
      <p:ext uri="{BB962C8B-B14F-4D97-AF65-F5344CB8AC3E}">
        <p14:creationId xmlns:p14="http://schemas.microsoft.com/office/powerpoint/2010/main" val="3475430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Of course not. One is a different shape and a different color.</a:t>
            </a:r>
          </a:p>
          <a:p>
            <a:r>
              <a:rPr lang="en-US" baseline="0" dirty="0" smtClean="0"/>
              <a:t>That color and shape is the threshold our brains use to find the one that is different. </a:t>
            </a:r>
          </a:p>
        </p:txBody>
      </p:sp>
      <p:sp>
        <p:nvSpPr>
          <p:cNvPr id="4" name="Slide Number Placeholder 3"/>
          <p:cNvSpPr>
            <a:spLocks noGrp="1"/>
          </p:cNvSpPr>
          <p:nvPr>
            <p:ph type="sldNum" sz="quarter" idx="10"/>
          </p:nvPr>
        </p:nvSpPr>
        <p:spPr/>
        <p:txBody>
          <a:bodyPr/>
          <a:lstStyle/>
          <a:p>
            <a:fld id="{E2B63952-BBA8-4838-A0CF-80F9272645AB}" type="slidenum">
              <a:rPr lang="en-US" smtClean="0"/>
              <a:t>53</a:t>
            </a:fld>
            <a:endParaRPr lang="en-US"/>
          </a:p>
        </p:txBody>
      </p:sp>
    </p:spTree>
    <p:extLst>
      <p:ext uri="{BB962C8B-B14F-4D97-AF65-F5344CB8AC3E}">
        <p14:creationId xmlns:p14="http://schemas.microsoft.com/office/powerpoint/2010/main" val="1433700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could be a specific number. I like to call this a Fixed Threshold</a:t>
            </a:r>
          </a:p>
          <a:p>
            <a:r>
              <a:rPr lang="en-US" dirty="0" smtClean="0"/>
              <a:t>It</a:t>
            </a:r>
            <a:r>
              <a:rPr lang="en-US" baseline="0" dirty="0" smtClean="0"/>
              <a:t> could also be a function which identifies outliers. I like to call this a Variable Threshold.</a:t>
            </a:r>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54</a:t>
            </a:fld>
            <a:endParaRPr lang="en-US"/>
          </a:p>
        </p:txBody>
      </p:sp>
    </p:spTree>
    <p:extLst>
      <p:ext uri="{BB962C8B-B14F-4D97-AF65-F5344CB8AC3E}">
        <p14:creationId xmlns:p14="http://schemas.microsoft.com/office/powerpoint/2010/main" val="4224737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a:t>
            </a:r>
          </a:p>
          <a:p>
            <a:pPr marL="171450" indent="-171450">
              <a:buFont typeface="Arial" panose="020B0604020202020204" pitchFamily="34" charset="0"/>
              <a:buChar char="•"/>
            </a:pPr>
            <a:r>
              <a:rPr lang="en-US" dirty="0" smtClean="0"/>
              <a:t>Easier to track for districts. Districts</a:t>
            </a:r>
            <a:r>
              <a:rPr lang="en-US" baseline="0" dirty="0" smtClean="0"/>
              <a:t> only need to look at their own data to determine if they will be flagged.</a:t>
            </a:r>
            <a:endParaRPr lang="en-US" dirty="0" smtClean="0"/>
          </a:p>
          <a:p>
            <a:pPr marL="0" indent="0">
              <a:buFont typeface="Arial" panose="020B0604020202020204" pitchFamily="34" charset="0"/>
              <a:buNone/>
            </a:pPr>
            <a:r>
              <a:rPr lang="en-US" dirty="0" smtClean="0"/>
              <a:t>Cons:</a:t>
            </a:r>
          </a:p>
          <a:p>
            <a:pPr marL="171450" indent="-171450">
              <a:buFont typeface="Arial" panose="020B0604020202020204" pitchFamily="34" charset="0"/>
              <a:buChar char="•"/>
            </a:pPr>
            <a:r>
              <a:rPr lang="en-US" dirty="0" smtClean="0"/>
              <a:t>Affects small districts more</a:t>
            </a:r>
          </a:p>
          <a:p>
            <a:pPr marL="171450" indent="-171450">
              <a:buFont typeface="Arial" panose="020B0604020202020204" pitchFamily="34" charset="0"/>
              <a:buChar char="•"/>
            </a:pPr>
            <a:r>
              <a:rPr lang="en-US" dirty="0" smtClean="0"/>
              <a:t>Large Districts are effectively not monitored</a:t>
            </a:r>
          </a:p>
          <a:p>
            <a:pPr marL="171450" indent="-171450">
              <a:buFont typeface="Arial" panose="020B0604020202020204" pitchFamily="34" charset="0"/>
              <a:buChar char="•"/>
            </a:pPr>
            <a:r>
              <a:rPr lang="en-US" dirty="0" smtClean="0"/>
              <a:t>Population swings not accounted for</a:t>
            </a:r>
          </a:p>
          <a:p>
            <a:pPr marL="171450" indent="-171450">
              <a:buFont typeface="Arial" panose="020B0604020202020204" pitchFamily="34" charset="0"/>
              <a:buChar char="•"/>
            </a:pPr>
            <a:r>
              <a:rPr lang="en-US" dirty="0" smtClean="0"/>
              <a:t>Treats each Disability, Placement,</a:t>
            </a:r>
            <a:r>
              <a:rPr lang="en-US" baseline="0" dirty="0" smtClean="0"/>
              <a:t> and Discipline </a:t>
            </a:r>
            <a:r>
              <a:rPr lang="en-US" dirty="0" smtClean="0"/>
              <a:t>Category as equally</a:t>
            </a:r>
            <a:r>
              <a:rPr lang="en-US" baseline="0" dirty="0" smtClean="0"/>
              <a:t> at risk of misidentification.</a:t>
            </a:r>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55</a:t>
            </a:fld>
            <a:endParaRPr lang="en-US"/>
          </a:p>
        </p:txBody>
      </p:sp>
    </p:spTree>
    <p:extLst>
      <p:ext uri="{BB962C8B-B14F-4D97-AF65-F5344CB8AC3E}">
        <p14:creationId xmlns:p14="http://schemas.microsoft.com/office/powerpoint/2010/main" val="379464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also</a:t>
            </a:r>
            <a:r>
              <a:rPr lang="en-US" baseline="0" dirty="0" smtClean="0"/>
              <a:t> be talking about district sizes often. Here is what I mean. </a:t>
            </a:r>
            <a:r>
              <a:rPr lang="en-US" dirty="0" smtClean="0"/>
              <a:t>Of the 197 districts monitored for Significant Disproportionality,</a:t>
            </a:r>
            <a:r>
              <a:rPr lang="en-US" baseline="0" dirty="0" smtClean="0"/>
              <a:t> 160 or 81% of them, have a SpEd population less than 500 students.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3434016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test of new regulations using a fixed threshold shows that only small districts would be impacted.</a:t>
            </a:r>
          </a:p>
          <a:p>
            <a:r>
              <a:rPr lang="en-US" dirty="0" smtClean="0"/>
              <a:t>Here’s why: Small</a:t>
            </a:r>
            <a:r>
              <a:rPr lang="en-US" baseline="0" dirty="0" smtClean="0"/>
              <a:t> districts are more at risk of being affected by population changes. Large districts are not. While minimum Cell/N-sizes help to reduce this misidentification, they cannot eradicate it entirely.</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56</a:t>
            </a:fld>
            <a:endParaRPr lang="en-US"/>
          </a:p>
        </p:txBody>
      </p:sp>
    </p:spTree>
    <p:extLst>
      <p:ext uri="{BB962C8B-B14F-4D97-AF65-F5344CB8AC3E}">
        <p14:creationId xmlns:p14="http://schemas.microsoft.com/office/powerpoint/2010/main" val="7790095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return to our</a:t>
            </a:r>
            <a:r>
              <a:rPr lang="en-US" baseline="0" dirty="0" smtClean="0"/>
              <a:t> hat analogy.</a:t>
            </a:r>
          </a:p>
          <a:p>
            <a:r>
              <a:rPr lang="en-US" baseline="0" dirty="0" smtClean="0"/>
              <a:t>Lets say our threshold was fixed, it was always the color red, and it was the only threshold we had.</a:t>
            </a:r>
          </a:p>
        </p:txBody>
      </p:sp>
      <p:sp>
        <p:nvSpPr>
          <p:cNvPr id="4" name="Slide Number Placeholder 3"/>
          <p:cNvSpPr>
            <a:spLocks noGrp="1"/>
          </p:cNvSpPr>
          <p:nvPr>
            <p:ph type="sldNum" sz="quarter" idx="10"/>
          </p:nvPr>
        </p:nvSpPr>
        <p:spPr/>
        <p:txBody>
          <a:bodyPr/>
          <a:lstStyle/>
          <a:p>
            <a:fld id="{E2B63952-BBA8-4838-A0CF-80F9272645AB}" type="slidenum">
              <a:rPr lang="en-US" smtClean="0"/>
              <a:t>57</a:t>
            </a:fld>
            <a:endParaRPr lang="en-US"/>
          </a:p>
        </p:txBody>
      </p:sp>
    </p:spTree>
    <p:extLst>
      <p:ext uri="{BB962C8B-B14F-4D97-AF65-F5344CB8AC3E}">
        <p14:creationId xmlns:p14="http://schemas.microsoft.com/office/powerpoint/2010/main" val="1400788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if the blue hat was red. Our threshold would not be triggered.</a:t>
            </a:r>
          </a:p>
          <a:p>
            <a:r>
              <a:rPr lang="en-US" baseline="0" dirty="0" smtClean="0"/>
              <a:t>We know something is wrong because something is not quite right, but we can’t say for sure since our fixed threshold has not been met.</a:t>
            </a:r>
          </a:p>
          <a:p>
            <a:r>
              <a:rPr lang="en-US" baseline="0" dirty="0" smtClean="0"/>
              <a:t>Having a variable threshold means we can adjust our expectations with new information to more accurately identify those that are not like everything else.</a:t>
            </a:r>
          </a:p>
        </p:txBody>
      </p:sp>
      <p:sp>
        <p:nvSpPr>
          <p:cNvPr id="4" name="Slide Number Placeholder 3"/>
          <p:cNvSpPr>
            <a:spLocks noGrp="1"/>
          </p:cNvSpPr>
          <p:nvPr>
            <p:ph type="sldNum" sz="quarter" idx="10"/>
          </p:nvPr>
        </p:nvSpPr>
        <p:spPr/>
        <p:txBody>
          <a:bodyPr/>
          <a:lstStyle/>
          <a:p>
            <a:fld id="{E2B63952-BBA8-4838-A0CF-80F9272645AB}" type="slidenum">
              <a:rPr lang="en-US" smtClean="0"/>
              <a:t>58</a:t>
            </a:fld>
            <a:endParaRPr lang="en-US"/>
          </a:p>
        </p:txBody>
      </p:sp>
    </p:spTree>
    <p:extLst>
      <p:ext uri="{BB962C8B-B14F-4D97-AF65-F5344CB8AC3E}">
        <p14:creationId xmlns:p14="http://schemas.microsoft.com/office/powerpoint/2010/main" val="1791705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a:t>
            </a:r>
          </a:p>
          <a:p>
            <a:pPr marL="171450" indent="-171450">
              <a:buFont typeface="Arial" panose="020B0604020202020204" pitchFamily="34" charset="0"/>
              <a:buChar char="•"/>
            </a:pPr>
            <a:r>
              <a:rPr lang="en-US" dirty="0" smtClean="0"/>
              <a:t>Proportionate (all districts possibly impacted)</a:t>
            </a:r>
          </a:p>
          <a:p>
            <a:pPr marL="171450" indent="-171450">
              <a:buFont typeface="Arial" panose="020B0604020202020204" pitchFamily="34" charset="0"/>
              <a:buChar char="•"/>
            </a:pPr>
            <a:r>
              <a:rPr lang="en-US" dirty="0" smtClean="0"/>
              <a:t>Not affected by population swings</a:t>
            </a:r>
          </a:p>
          <a:p>
            <a:pPr marL="0" indent="0">
              <a:buFont typeface="Arial" panose="020B0604020202020204" pitchFamily="34" charset="0"/>
              <a:buNone/>
            </a:pPr>
            <a:r>
              <a:rPr lang="en-US" dirty="0" smtClean="0"/>
              <a:t>Cons:</a:t>
            </a:r>
          </a:p>
          <a:p>
            <a:pPr marL="171450" indent="-171450">
              <a:buFont typeface="Arial" panose="020B0604020202020204" pitchFamily="34" charset="0"/>
              <a:buChar char="•"/>
            </a:pPr>
            <a:r>
              <a:rPr lang="en-US" dirty="0" smtClean="0"/>
              <a:t>More difficult to track for districts. Districts would need Statewide data in order to determine different</a:t>
            </a:r>
            <a:r>
              <a:rPr lang="en-US" baseline="0" dirty="0" smtClean="0"/>
              <a:t> parts of the calculation. However, the state can easily provide those, or the state can provide the targets used each year so that districts can compare current year data to previous year thresholds.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59</a:t>
            </a:fld>
            <a:endParaRPr lang="en-US"/>
          </a:p>
        </p:txBody>
      </p:sp>
    </p:spTree>
    <p:extLst>
      <p:ext uri="{BB962C8B-B14F-4D97-AF65-F5344CB8AC3E}">
        <p14:creationId xmlns:p14="http://schemas.microsoft.com/office/powerpoint/2010/main" val="3654260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r>
              <a:rPr lang="en-US" baseline="0" dirty="0" smtClean="0"/>
              <a:t> at this point?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60</a:t>
            </a:fld>
            <a:endParaRPr lang="en-US"/>
          </a:p>
        </p:txBody>
      </p:sp>
    </p:spTree>
    <p:extLst>
      <p:ext uri="{BB962C8B-B14F-4D97-AF65-F5344CB8AC3E}">
        <p14:creationId xmlns:p14="http://schemas.microsoft.com/office/powerpoint/2010/main" val="237106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review our definition of a threshold. The target is the condition.</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62</a:t>
            </a:fld>
            <a:endParaRPr lang="en-US"/>
          </a:p>
        </p:txBody>
      </p:sp>
    </p:spTree>
    <p:extLst>
      <p:ext uri="{BB962C8B-B14F-4D97-AF65-F5344CB8AC3E}">
        <p14:creationId xmlns:p14="http://schemas.microsoft.com/office/powerpoint/2010/main" val="35065091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Lowering the target increases the chances</a:t>
            </a:r>
            <a:r>
              <a:rPr lang="en-US" baseline="0" dirty="0" smtClean="0"/>
              <a:t> a district will be flagged.</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63</a:t>
            </a:fld>
            <a:endParaRPr lang="en-US"/>
          </a:p>
        </p:txBody>
      </p:sp>
    </p:spTree>
    <p:extLst>
      <p:ext uri="{BB962C8B-B14F-4D97-AF65-F5344CB8AC3E}">
        <p14:creationId xmlns:p14="http://schemas.microsoft.com/office/powerpoint/2010/main" val="29399761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Raising the Target decreases that chance.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64</a:t>
            </a:fld>
            <a:endParaRPr lang="en-US"/>
          </a:p>
        </p:txBody>
      </p:sp>
    </p:spTree>
    <p:extLst>
      <p:ext uri="{BB962C8B-B14F-4D97-AF65-F5344CB8AC3E}">
        <p14:creationId xmlns:p14="http://schemas.microsoft.com/office/powerpoint/2010/main" val="1137896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Setting the threshold too high means we can miss out on details.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65</a:t>
            </a:fld>
            <a:endParaRPr lang="en-US"/>
          </a:p>
        </p:txBody>
      </p:sp>
    </p:spTree>
    <p:extLst>
      <p:ext uri="{BB962C8B-B14F-4D97-AF65-F5344CB8AC3E}">
        <p14:creationId xmlns:p14="http://schemas.microsoft.com/office/powerpoint/2010/main" val="2184369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Setting the threshold too high means we can miss out on details.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Like the fact that Road Runners can’t read</a:t>
            </a:r>
            <a:r>
              <a:rPr lang="en-US" baseline="0" dirty="0" smtClean="0"/>
              <a:t> and don’t drink.</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66</a:t>
            </a:fld>
            <a:endParaRPr lang="en-US"/>
          </a:p>
        </p:txBody>
      </p:sp>
    </p:spTree>
    <p:extLst>
      <p:ext uri="{BB962C8B-B14F-4D97-AF65-F5344CB8AC3E}">
        <p14:creationId xmlns:p14="http://schemas.microsoft.com/office/powerpoint/2010/main" val="177134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asking you to answer four questions today.</a:t>
            </a:r>
          </a:p>
          <a:p>
            <a:r>
              <a:rPr lang="en-US" dirty="0" smtClean="0"/>
              <a:t>I’ll be giving a </a:t>
            </a:r>
            <a:r>
              <a:rPr lang="en-US" baseline="0" dirty="0" smtClean="0"/>
              <a:t>description of the question that needs answering.</a:t>
            </a:r>
          </a:p>
          <a:p>
            <a:r>
              <a:rPr lang="en-US" baseline="0" dirty="0" smtClean="0"/>
              <a:t>Once the description section is finished, we will be breaking out into groups (either stay at your table or join others) for 15 minutes to discuss and ask more questions.</a:t>
            </a:r>
          </a:p>
          <a:p>
            <a:r>
              <a:rPr lang="en-US" baseline="0" dirty="0" smtClean="0"/>
              <a:t>At the end of the day, we will poll your answers using Poll Everywhere to get instant feedback from everyone at once.</a:t>
            </a:r>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2360828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Setting it too low means too much noise.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67</a:t>
            </a:fld>
            <a:endParaRPr lang="en-US"/>
          </a:p>
        </p:txBody>
      </p:sp>
    </p:spTree>
    <p:extLst>
      <p:ext uri="{BB962C8B-B14F-4D97-AF65-F5344CB8AC3E}">
        <p14:creationId xmlns:p14="http://schemas.microsoft.com/office/powerpoint/2010/main" val="25898426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Like the Coyote</a:t>
            </a:r>
            <a:r>
              <a:rPr lang="en-US" baseline="0" dirty="0" smtClean="0"/>
              <a:t>’s view of </a:t>
            </a:r>
            <a:r>
              <a:rPr lang="en-US" dirty="0" smtClean="0"/>
              <a:t>standing on thin air</a:t>
            </a:r>
            <a:r>
              <a:rPr lang="en-US" baseline="0" dirty="0" smtClean="0"/>
              <a:t> being obscured by smoke.</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68</a:t>
            </a:fld>
            <a:endParaRPr lang="en-US"/>
          </a:p>
        </p:txBody>
      </p:sp>
    </p:spTree>
    <p:extLst>
      <p:ext uri="{BB962C8B-B14F-4D97-AF65-F5344CB8AC3E}">
        <p14:creationId xmlns:p14="http://schemas.microsoft.com/office/powerpoint/2010/main" val="24014036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show some example data</a:t>
            </a:r>
            <a:r>
              <a:rPr lang="en-US" baseline="0" dirty="0" smtClean="0"/>
              <a:t> using four scenarios.</a:t>
            </a:r>
          </a:p>
          <a:p>
            <a:r>
              <a:rPr lang="en-US" baseline="0" dirty="0" smtClean="0"/>
              <a:t>The scenarios will show the number of districts identified by size for a range or specific target.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69</a:t>
            </a:fld>
            <a:endParaRPr lang="en-US"/>
          </a:p>
        </p:txBody>
      </p:sp>
    </p:spTree>
    <p:extLst>
      <p:ext uri="{BB962C8B-B14F-4D97-AF65-F5344CB8AC3E}">
        <p14:creationId xmlns:p14="http://schemas.microsoft.com/office/powerpoint/2010/main" val="32910079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Threshold is above 4.5,</a:t>
            </a:r>
            <a:r>
              <a:rPr lang="en-US" baseline="0" dirty="0" smtClean="0"/>
              <a:t> only 1 small district is identified. Above 5.5, none are identified.</a:t>
            </a:r>
            <a:endParaRPr lang="en-US" dirty="0" smtClean="0"/>
          </a:p>
          <a:p>
            <a:r>
              <a:rPr lang="en-US" dirty="0" smtClean="0"/>
              <a:t>When</a:t>
            </a:r>
            <a:r>
              <a:rPr lang="en-US" baseline="0" dirty="0" smtClean="0"/>
              <a:t> the Threshold is between 3.5 and 4.0, then 2 districts are identified.</a:t>
            </a:r>
          </a:p>
          <a:p>
            <a:r>
              <a:rPr lang="en-US" baseline="0" dirty="0" smtClean="0"/>
              <a:t>When the Threshold is between 3.0 and 3.5, then 7 districts are identified.</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70</a:t>
            </a:fld>
            <a:endParaRPr lang="en-US"/>
          </a:p>
        </p:txBody>
      </p:sp>
    </p:spTree>
    <p:extLst>
      <p:ext uri="{BB962C8B-B14F-4D97-AF65-F5344CB8AC3E}">
        <p14:creationId xmlns:p14="http://schemas.microsoft.com/office/powerpoint/2010/main" val="18013856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 Threshold is above 3.1, no districts are identified.</a:t>
            </a:r>
          </a:p>
          <a:p>
            <a:r>
              <a:rPr lang="en-US" baseline="0" dirty="0" smtClean="0"/>
              <a:t>When the Threshold is between 2.5 and 3.1, from 1 to 5 districts are identified.</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71</a:t>
            </a:fld>
            <a:endParaRPr lang="en-US"/>
          </a:p>
        </p:txBody>
      </p:sp>
    </p:spTree>
    <p:extLst>
      <p:ext uri="{BB962C8B-B14F-4D97-AF65-F5344CB8AC3E}">
        <p14:creationId xmlns:p14="http://schemas.microsoft.com/office/powerpoint/2010/main" val="19806743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want</a:t>
            </a:r>
            <a:r>
              <a:rPr lang="en-US" baseline="0" dirty="0" smtClean="0"/>
              <a:t> to remind everyone that Variable means the distance from the middle and the threshold is how many times we move away from the middle.</a:t>
            </a:r>
          </a:p>
        </p:txBody>
      </p:sp>
      <p:sp>
        <p:nvSpPr>
          <p:cNvPr id="4" name="Slide Number Placeholder 3"/>
          <p:cNvSpPr>
            <a:spLocks noGrp="1"/>
          </p:cNvSpPr>
          <p:nvPr>
            <p:ph type="sldNum" sz="quarter" idx="10"/>
          </p:nvPr>
        </p:nvSpPr>
        <p:spPr/>
        <p:txBody>
          <a:bodyPr/>
          <a:lstStyle/>
          <a:p>
            <a:fld id="{E2B63952-BBA8-4838-A0CF-80F9272645AB}" type="slidenum">
              <a:rPr lang="en-US" smtClean="0"/>
              <a:t>72</a:t>
            </a:fld>
            <a:endParaRPr lang="en-US"/>
          </a:p>
        </p:txBody>
      </p:sp>
    </p:spTree>
    <p:extLst>
      <p:ext uri="{BB962C8B-B14F-4D97-AF65-F5344CB8AC3E}">
        <p14:creationId xmlns:p14="http://schemas.microsoft.com/office/powerpoint/2010/main" val="21698024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 4.0, the target identifies</a:t>
            </a:r>
            <a:r>
              <a:rPr lang="en-US" baseline="0" dirty="0" smtClean="0"/>
              <a:t> nearly all districts.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73</a:t>
            </a:fld>
            <a:endParaRPr lang="en-US"/>
          </a:p>
        </p:txBody>
      </p:sp>
    </p:spTree>
    <p:extLst>
      <p:ext uri="{BB962C8B-B14F-4D97-AF65-F5344CB8AC3E}">
        <p14:creationId xmlns:p14="http://schemas.microsoft.com/office/powerpoint/2010/main" val="9916403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 4.0, the target doubles the</a:t>
            </a:r>
            <a:r>
              <a:rPr lang="en-US" baseline="0" dirty="0" smtClean="0"/>
              <a:t> number of districts identified.</a:t>
            </a:r>
          </a:p>
        </p:txBody>
      </p:sp>
      <p:sp>
        <p:nvSpPr>
          <p:cNvPr id="4" name="Slide Number Placeholder 3"/>
          <p:cNvSpPr>
            <a:spLocks noGrp="1"/>
          </p:cNvSpPr>
          <p:nvPr>
            <p:ph type="sldNum" sz="quarter" idx="10"/>
          </p:nvPr>
        </p:nvSpPr>
        <p:spPr/>
        <p:txBody>
          <a:bodyPr/>
          <a:lstStyle/>
          <a:p>
            <a:fld id="{E2B63952-BBA8-4838-A0CF-80F9272645AB}" type="slidenum">
              <a:rPr lang="en-US" smtClean="0"/>
              <a:t>74</a:t>
            </a:fld>
            <a:endParaRPr lang="en-US"/>
          </a:p>
        </p:txBody>
      </p:sp>
    </p:spTree>
    <p:extLst>
      <p:ext uri="{BB962C8B-B14F-4D97-AF65-F5344CB8AC3E}">
        <p14:creationId xmlns:p14="http://schemas.microsoft.com/office/powerpoint/2010/main" val="24609475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Now I’m going to ask for your opinion using the Poll Everywhere service. You’ll use your phones, tablets, or laptops to respond. So please take out your </a:t>
            </a:r>
            <a:r>
              <a:rPr lang="en-US" baseline="0" dirty="0" smtClean="0"/>
              <a:t>device</a:t>
            </a:r>
            <a:r>
              <a:rPr lang="en-US" dirty="0" smtClean="0"/>
              <a:t>, but remember to leave it on silent.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76</a:t>
            </a:fld>
            <a:endParaRPr lang="en-US"/>
          </a:p>
        </p:txBody>
      </p:sp>
    </p:spTree>
    <p:extLst>
      <p:ext uri="{BB962C8B-B14F-4D97-AF65-F5344CB8AC3E}">
        <p14:creationId xmlns:p14="http://schemas.microsoft.com/office/powerpoint/2010/main" val="7330612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dirty="0" smtClean="0"/>
              <a:t>You’ll participate by sending a text message</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9241327-BABC-462B-AEB8-54889AB65B13}" type="slidenum">
              <a:rPr lang="en-US" altLang="en-US" sz="1200">
                <a:latin typeface="Calibri" panose="020F0502020204030204" pitchFamily="34" charset="0"/>
              </a:rPr>
              <a:pPr/>
              <a:t>77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9397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Should we</a:t>
            </a:r>
            <a:r>
              <a:rPr lang="en-US" baseline="0" dirty="0" smtClean="0"/>
              <a:t> set minimum Cell and N-sizes that are different than the presumptive maximums (10 and 30)?</a:t>
            </a:r>
          </a:p>
          <a:p>
            <a:pPr marL="228600" indent="-228600">
              <a:buAutoNum type="arabicPeriod"/>
            </a:pPr>
            <a:r>
              <a:rPr lang="en-US" baseline="0" dirty="0" smtClean="0"/>
              <a:t>How many years of data should be used to identify districts?</a:t>
            </a:r>
          </a:p>
          <a:p>
            <a:pPr marL="228600" indent="-228600">
              <a:buAutoNum type="arabicPeriod"/>
            </a:pPr>
            <a:r>
              <a:rPr lang="en-US" baseline="0" dirty="0" smtClean="0"/>
              <a:t>What standards for reasonable progress should be used to prevent identification?</a:t>
            </a:r>
          </a:p>
          <a:p>
            <a:pPr marL="228600" indent="-228600">
              <a:buAutoNum type="arabicPeriod"/>
            </a:pPr>
            <a:r>
              <a:rPr lang="en-US" baseline="0" dirty="0" smtClean="0"/>
              <a:t>Finally, how should we determine the threshold to be used and what should that threshold be?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21248554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dirty="0" smtClean="0"/>
              <a:t>You’ll participate by visiting my voting web page from any browser.</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BA26B73-F103-45B1-93C1-32A2167748EE}" type="slidenum">
              <a:rPr lang="en-US" altLang="en-US" sz="1200">
                <a:latin typeface="Calibri" panose="020F0502020204030204" pitchFamily="34" charset="0"/>
              </a:rPr>
              <a:pPr/>
              <a:t>78</a:t>
            </a:fld>
            <a:endParaRPr lang="en-US" altLang="en-US" sz="1200">
              <a:latin typeface="Calibri" panose="020F0502020204030204" pitchFamily="34" charset="0"/>
            </a:endParaRPr>
          </a:p>
        </p:txBody>
      </p:sp>
    </p:spTree>
    <p:extLst>
      <p:ext uri="{BB962C8B-B14F-4D97-AF65-F5344CB8AC3E}">
        <p14:creationId xmlns:p14="http://schemas.microsoft.com/office/powerpoint/2010/main" val="12272834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Let’s do a quick question now to get the hang of it. Everyone take out your device and tell me – How’s my presentation so far? </a:t>
            </a:r>
          </a:p>
          <a:p>
            <a:pPr marL="171450" indent="-171450">
              <a:buFont typeface="Arial" panose="020B0604020202020204" pitchFamily="34" charset="0"/>
              <a:buChar char="•"/>
            </a:pPr>
            <a:r>
              <a:rPr lang="en-US" dirty="0" smtClean="0"/>
              <a:t>(If responding by text message), start a new text message. You’ll put the five digit code 22333 in the “to” line. Type in ORDEPTED and press send. Then</a:t>
            </a:r>
            <a:r>
              <a:rPr lang="en-US" baseline="0" dirty="0" smtClean="0"/>
              <a:t> enter your answer</a:t>
            </a:r>
            <a:r>
              <a:rPr lang="en-US" dirty="0" smtClean="0"/>
              <a:t>.</a:t>
            </a:r>
          </a:p>
          <a:p>
            <a:pPr marL="171450" indent="-171450">
              <a:buFont typeface="Arial" panose="020B0604020202020204" pitchFamily="34" charset="0"/>
              <a:buChar char="•"/>
            </a:pPr>
            <a:r>
              <a:rPr lang="en-US" dirty="0" smtClean="0"/>
              <a:t>(If voting via the web), visit pollev.com/</a:t>
            </a:r>
            <a:r>
              <a:rPr lang="en-US" dirty="0" err="1" smtClean="0"/>
              <a:t>ordepted</a:t>
            </a:r>
            <a:r>
              <a:rPr lang="en-US" dirty="0" smtClean="0"/>
              <a:t>. Wait for the question to appear, and respond with a click.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79</a:t>
            </a:fld>
            <a:endParaRPr lang="en-US"/>
          </a:p>
        </p:txBody>
      </p:sp>
    </p:spTree>
    <p:extLst>
      <p:ext uri="{BB962C8B-B14F-4D97-AF65-F5344CB8AC3E}">
        <p14:creationId xmlns:p14="http://schemas.microsoft.com/office/powerpoint/2010/main" val="31452790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open up the main</a:t>
            </a:r>
            <a:r>
              <a:rPr lang="en-US" baseline="0" dirty="0" smtClean="0"/>
              <a:t> survey. If you have already gone to the webpage </a:t>
            </a:r>
            <a:r>
              <a:rPr lang="en-US" dirty="0" smtClean="0"/>
              <a:t>pollev.com/</a:t>
            </a:r>
            <a:r>
              <a:rPr lang="en-US" dirty="0" err="1" smtClean="0"/>
              <a:t>ordepted</a:t>
            </a:r>
            <a:r>
              <a:rPr lang="en-US" dirty="0" smtClean="0"/>
              <a:t>,</a:t>
            </a:r>
            <a:r>
              <a:rPr lang="en-US" baseline="0" dirty="0" smtClean="0"/>
              <a:t> stay there and it will update automatically.</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80</a:t>
            </a:fld>
            <a:endParaRPr lang="en-US"/>
          </a:p>
        </p:txBody>
      </p:sp>
    </p:spTree>
    <p:extLst>
      <p:ext uri="{BB962C8B-B14F-4D97-AF65-F5344CB8AC3E}">
        <p14:creationId xmlns:p14="http://schemas.microsoft.com/office/powerpoint/2010/main" val="22018835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81</a:t>
            </a:fld>
            <a:endParaRPr lang="en-US"/>
          </a:p>
        </p:txBody>
      </p:sp>
    </p:spTree>
    <p:extLst>
      <p:ext uri="{BB962C8B-B14F-4D97-AF65-F5344CB8AC3E}">
        <p14:creationId xmlns:p14="http://schemas.microsoft.com/office/powerpoint/2010/main" val="10784450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final questions</a:t>
            </a:r>
            <a:r>
              <a:rPr lang="en-US" baseline="0" dirty="0" smtClean="0"/>
              <a:t> at this point?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87</a:t>
            </a:fld>
            <a:endParaRPr lang="en-US"/>
          </a:p>
        </p:txBody>
      </p:sp>
    </p:spTree>
    <p:extLst>
      <p:ext uri="{BB962C8B-B14F-4D97-AF65-F5344CB8AC3E}">
        <p14:creationId xmlns:p14="http://schemas.microsoft.com/office/powerpoint/2010/main" val="286373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r>
              <a:rPr lang="en-US" baseline="0" dirty="0" smtClean="0"/>
              <a:t> at this point?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3720994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Cell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First</a:t>
            </a:r>
            <a:r>
              <a:rPr lang="en-US" baseline="0" dirty="0" smtClean="0"/>
              <a:t> method used to prevent inappropriate identification.</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Minimum number in category for inclusion in analyses.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Second</a:t>
            </a:r>
            <a:r>
              <a:rPr lang="en-US" baseline="0" dirty="0" smtClean="0"/>
              <a:t> method used to prevent inappropriate identification.</a:t>
            </a:r>
            <a:endParaRPr lang="en-US" dirty="0" smtClean="0"/>
          </a:p>
          <a:p>
            <a:pPr marL="171450" indent="-171450">
              <a:buFont typeface="Arial" panose="020B0604020202020204" pitchFamily="34" charset="0"/>
              <a:buChar char="•"/>
            </a:pPr>
            <a:r>
              <a:rPr lang="en-US" dirty="0" smtClean="0"/>
              <a:t>Minimum population to include.</a:t>
            </a:r>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2426392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03180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smtClean="0"/>
              <a:t>CLICK TO EDIT MASTER TITLE STYLE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4003895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9929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3427255"/>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3427255"/>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22920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
        <p:nvSpPr>
          <p:cNvPr id="5" name="Title 1"/>
          <p:cNvSpPr>
            <a:spLocks noGrp="1"/>
          </p:cNvSpPr>
          <p:nvPr>
            <p:ph type="title"/>
          </p:nvPr>
        </p:nvSpPr>
        <p:spPr>
          <a:xfrm>
            <a:off x="1845892" y="0"/>
            <a:ext cx="7298108"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www.oregon.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3.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7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9.xml"/><Relationship Id="rId4" Type="http://schemas.openxmlformats.org/officeDocument/2006/relationships/chart" Target="../charts/chart7.xml"/></Relationships>
</file>

<file path=ppt/slides/_rels/slide7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9.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ODE Wi-Fi</a:t>
            </a:r>
            <a:endParaRPr lang="en-US" dirty="0"/>
          </a:p>
        </p:txBody>
      </p:sp>
      <p:pic>
        <p:nvPicPr>
          <p:cNvPr id="6" name="Picture Placeholder 4" descr="Icon for wifi. Circle at the bottom with concentric circles radiating outwa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5793" y="3593034"/>
            <a:ext cx="2277273" cy="2277273"/>
          </a:xfrm>
        </p:spPr>
      </p:pic>
      <p:sp>
        <p:nvSpPr>
          <p:cNvPr id="4" name="Content Placeholder 3"/>
          <p:cNvSpPr>
            <a:spLocks noGrp="1"/>
          </p:cNvSpPr>
          <p:nvPr>
            <p:ph idx="1"/>
          </p:nvPr>
        </p:nvSpPr>
        <p:spPr/>
        <p:txBody>
          <a:bodyPr/>
          <a:lstStyle/>
          <a:p>
            <a:pPr marL="514350" indent="-514350">
              <a:buFont typeface="+mj-lt"/>
              <a:buAutoNum type="arabicPeriod"/>
            </a:pPr>
            <a:r>
              <a:rPr lang="en-US" dirty="0" smtClean="0"/>
              <a:t>Select “ODE-Guest” from list of networks.</a:t>
            </a:r>
          </a:p>
          <a:p>
            <a:pPr marL="514350" indent="-514350">
              <a:buFont typeface="+mj-lt"/>
              <a:buAutoNum type="arabicPeriod"/>
            </a:pPr>
            <a:r>
              <a:rPr lang="en-US" dirty="0" smtClean="0"/>
              <a:t>Mobile devices will ask you to sign in.</a:t>
            </a:r>
          </a:p>
          <a:p>
            <a:pPr marL="514350" indent="-514350">
              <a:buFont typeface="+mj-lt"/>
              <a:buAutoNum type="arabicPeriod"/>
            </a:pPr>
            <a:r>
              <a:rPr lang="en-US" dirty="0" smtClean="0"/>
              <a:t>Laptops – open a web browser and navigate to </a:t>
            </a:r>
            <a:r>
              <a:rPr lang="en-US" dirty="0" smtClean="0">
                <a:hlinkClick r:id="rId4" tooltip="The Oregon state website"/>
              </a:rPr>
              <a:t>www.oregon.gov</a:t>
            </a:r>
            <a:r>
              <a:rPr lang="en-US" dirty="0" smtClean="0"/>
              <a:t> and follow instructions</a:t>
            </a:r>
            <a:endParaRPr lang="en-US" dirty="0"/>
          </a:p>
        </p:txBody>
      </p:sp>
    </p:spTree>
    <p:extLst>
      <p:ext uri="{BB962C8B-B14F-4D97-AF65-F5344CB8AC3E}">
        <p14:creationId xmlns:p14="http://schemas.microsoft.com/office/powerpoint/2010/main" val="285945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Minimums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0951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are Cell size and N-size?</a:t>
            </a:r>
            <a:endParaRPr lang="en-US" dirty="0"/>
          </a:p>
        </p:txBody>
      </p:sp>
      <p:sp>
        <p:nvSpPr>
          <p:cNvPr id="8" name="Content Placeholder 7"/>
          <p:cNvSpPr>
            <a:spLocks noGrp="1"/>
          </p:cNvSpPr>
          <p:nvPr>
            <p:ph idx="1"/>
          </p:nvPr>
        </p:nvSpPr>
        <p:spPr/>
        <p:txBody>
          <a:bodyPr/>
          <a:lstStyle/>
          <a:p>
            <a:r>
              <a:rPr lang="en-US" dirty="0" smtClean="0"/>
              <a:t>Cell size:	</a:t>
            </a:r>
            <a:r>
              <a:rPr lang="en-US" dirty="0"/>
              <a:t>Risk Numerator, Minimum </a:t>
            </a:r>
            <a:r>
              <a:rPr lang="en-US" dirty="0" smtClean="0"/>
              <a:t>Count</a:t>
            </a:r>
          </a:p>
          <a:p>
            <a:r>
              <a:rPr lang="en-US" dirty="0" smtClean="0"/>
              <a:t>N-size:	Risk Denominator, Minimum Population</a:t>
            </a:r>
            <a:endParaRPr lang="en-US" dirty="0"/>
          </a:p>
          <a:p>
            <a:endParaRPr lang="en-US" dirty="0"/>
          </a:p>
        </p:txBody>
      </p:sp>
    </p:spTree>
    <p:extLst>
      <p:ext uri="{BB962C8B-B14F-4D97-AF65-F5344CB8AC3E}">
        <p14:creationId xmlns:p14="http://schemas.microsoft.com/office/powerpoint/2010/main" val="4240496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are Cell size and N-size?</a:t>
            </a:r>
            <a:endParaRPr lang="en-US" dirty="0"/>
          </a:p>
        </p:txBody>
      </p:sp>
      <p:sp>
        <p:nvSpPr>
          <p:cNvPr id="2" name="Text Placeholder 1"/>
          <p:cNvSpPr>
            <a:spLocks noGrp="1"/>
          </p:cNvSpPr>
          <p:nvPr>
            <p:ph type="body" idx="1"/>
          </p:nvPr>
        </p:nvSpPr>
        <p:spPr/>
        <p:txBody>
          <a:bodyPr/>
          <a:lstStyle/>
          <a:p>
            <a:pPr algn="ctr"/>
            <a:r>
              <a:rPr lang="en-US" dirty="0" smtClean="0"/>
              <a:t>Cell Size</a:t>
            </a:r>
            <a:endParaRPr lang="en-US" dirty="0"/>
          </a:p>
        </p:txBody>
      </p:sp>
      <p:sp>
        <p:nvSpPr>
          <p:cNvPr id="3" name="Text Placeholder 2"/>
          <p:cNvSpPr>
            <a:spLocks noGrp="1"/>
          </p:cNvSpPr>
          <p:nvPr>
            <p:ph type="body" sz="quarter" idx="3"/>
          </p:nvPr>
        </p:nvSpPr>
        <p:spPr/>
        <p:txBody>
          <a:bodyPr/>
          <a:lstStyle/>
          <a:p>
            <a:pPr algn="ctr"/>
            <a:r>
              <a:rPr lang="en-US" dirty="0" smtClean="0"/>
              <a:t>N-size</a:t>
            </a:r>
            <a:endParaRPr lang="en-US" dirty="0"/>
          </a:p>
        </p:txBody>
      </p:sp>
      <p:pic>
        <p:nvPicPr>
          <p:cNvPr id="8" name="Content Placeholder 9" descr="Ten icons indicating different people. Five have beards and five do not. Representing all the people in a given group."/>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9150" y="4486627"/>
            <a:ext cx="3887788" cy="1558221"/>
          </a:xfrm>
          <a:ln>
            <a:solidFill>
              <a:schemeClr val="accent2"/>
            </a:solidFill>
          </a:ln>
        </p:spPr>
      </p:pic>
      <p:pic>
        <p:nvPicPr>
          <p:cNvPr id="11" name="Content Placeholder 11" descr="Ten icons indicating different people. Five are in color and five are in grayscale to signify the five that have beard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0238" y="4487869"/>
            <a:ext cx="3868737" cy="1555737"/>
          </a:xfrm>
          <a:ln>
            <a:solidFill>
              <a:schemeClr val="accent3"/>
            </a:solidFill>
          </a:ln>
        </p:spPr>
      </p:pic>
    </p:spTree>
    <p:extLst>
      <p:ext uri="{BB962C8B-B14F-4D97-AF65-F5344CB8AC3E}">
        <p14:creationId xmlns:p14="http://schemas.microsoft.com/office/powerpoint/2010/main" val="2604512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are Cell size and N-size?</a:t>
            </a:r>
            <a:endParaRPr lang="en-US" dirty="0"/>
          </a:p>
        </p:txBody>
      </p:sp>
      <p:pic>
        <p:nvPicPr>
          <p:cNvPr id="5" name="Content Placeholder 4" descr="An image with words reading &quot;you must be this tall to ride this ride&quot; with a hand pointing to a spot on a measuring stic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9477" y="3427413"/>
            <a:ext cx="4085045" cy="2749550"/>
          </a:xfrm>
        </p:spPr>
      </p:pic>
    </p:spTree>
    <p:extLst>
      <p:ext uri="{BB962C8B-B14F-4D97-AF65-F5344CB8AC3E}">
        <p14:creationId xmlns:p14="http://schemas.microsoft.com/office/powerpoint/2010/main" val="3058659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impact Districts?</a:t>
            </a:r>
            <a:endParaRPr lang="en-US" dirty="0"/>
          </a:p>
        </p:txBody>
      </p:sp>
      <p:graphicFrame>
        <p:nvGraphicFramePr>
          <p:cNvPr id="42" name="Content Placeholder 41" descr="Circle chart showing the percentage of district sizes categorized by small, medium, and large."/>
          <p:cNvGraphicFramePr>
            <a:graphicFrameLocks noGrp="1"/>
          </p:cNvGraphicFramePr>
          <p:nvPr>
            <p:ph idx="1"/>
            <p:extLst>
              <p:ext uri="{D42A27DB-BD31-4B8C-83A1-F6EECF244321}">
                <p14:modId xmlns:p14="http://schemas.microsoft.com/office/powerpoint/2010/main" val="2246567164"/>
              </p:ext>
            </p:extLst>
          </p:nvPr>
        </p:nvGraphicFramePr>
        <p:xfrm>
          <a:off x="3887788" y="1992313"/>
          <a:ext cx="4629150" cy="38687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half" idx="2"/>
          </p:nvPr>
        </p:nvSpPr>
        <p:spPr/>
        <p:txBody>
          <a:bodyPr/>
          <a:lstStyle/>
          <a:p>
            <a:r>
              <a:rPr lang="en-US" dirty="0" smtClean="0"/>
              <a:t>SpEd Population:</a:t>
            </a:r>
          </a:p>
          <a:p>
            <a:pPr marL="285750" indent="-285750">
              <a:buFont typeface="Arial" panose="020B0604020202020204" pitchFamily="34" charset="0"/>
              <a:buChar char="•"/>
              <a:tabLst>
                <a:tab pos="1371600" algn="l"/>
              </a:tabLst>
            </a:pPr>
            <a:r>
              <a:rPr lang="en-US" dirty="0" smtClean="0"/>
              <a:t>&lt; 500 	= Small</a:t>
            </a:r>
          </a:p>
          <a:p>
            <a:pPr marL="285750" indent="-285750">
              <a:buFont typeface="Arial" panose="020B0604020202020204" pitchFamily="34" charset="0"/>
              <a:buChar char="•"/>
              <a:tabLst>
                <a:tab pos="1371600" algn="l"/>
              </a:tabLst>
            </a:pPr>
            <a:r>
              <a:rPr lang="en-US" dirty="0" smtClean="0"/>
              <a:t>500-1000	= Medium</a:t>
            </a:r>
          </a:p>
          <a:p>
            <a:pPr marL="285750" indent="-285750">
              <a:buFont typeface="Arial" panose="020B0604020202020204" pitchFamily="34" charset="0"/>
              <a:buChar char="•"/>
              <a:tabLst>
                <a:tab pos="1371600" algn="l"/>
              </a:tabLst>
            </a:pPr>
            <a:r>
              <a:rPr lang="en-US" dirty="0" smtClean="0"/>
              <a:t>&gt; 1000 	= Large</a:t>
            </a:r>
            <a:endParaRPr lang="en-US" dirty="0"/>
          </a:p>
        </p:txBody>
      </p:sp>
    </p:spTree>
    <p:extLst>
      <p:ext uri="{BB962C8B-B14F-4D97-AF65-F5344CB8AC3E}">
        <p14:creationId xmlns:p14="http://schemas.microsoft.com/office/powerpoint/2010/main" val="1995827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impact Districts?</a:t>
            </a:r>
            <a:endParaRPr lang="en-US" dirty="0"/>
          </a:p>
        </p:txBody>
      </p:sp>
      <p:sp>
        <p:nvSpPr>
          <p:cNvPr id="5" name="Text Placeholder 4"/>
          <p:cNvSpPr>
            <a:spLocks noGrp="1"/>
          </p:cNvSpPr>
          <p:nvPr>
            <p:ph type="body" sz="half" idx="2"/>
          </p:nvPr>
        </p:nvSpPr>
        <p:spPr/>
        <p:txBody>
          <a:bodyPr/>
          <a:lstStyle/>
          <a:p>
            <a:r>
              <a:rPr lang="en-US" dirty="0" smtClean="0"/>
              <a:t>On Average:</a:t>
            </a:r>
          </a:p>
          <a:p>
            <a:r>
              <a:rPr lang="en-US" dirty="0" smtClean="0"/>
              <a:t>123 Small Districts Excluded</a:t>
            </a:r>
            <a:endParaRPr lang="en-US" dirty="0"/>
          </a:p>
        </p:txBody>
      </p:sp>
      <p:graphicFrame>
        <p:nvGraphicFramePr>
          <p:cNvPr id="7" name="Content Placeholder 6" descr="Circle chart showing the percentage of district sizes categorized by small, medium, and large. This chart also shows the number of small districts excluded due to minimum cell and N sizes."/>
          <p:cNvGraphicFramePr>
            <a:graphicFrameLocks noGrp="1"/>
          </p:cNvGraphicFramePr>
          <p:nvPr>
            <p:ph idx="1"/>
            <p:extLst>
              <p:ext uri="{D42A27DB-BD31-4B8C-83A1-F6EECF244321}">
                <p14:modId xmlns:p14="http://schemas.microsoft.com/office/powerpoint/2010/main" val="1037813003"/>
              </p:ext>
            </p:extLst>
          </p:nvPr>
        </p:nvGraphicFramePr>
        <p:xfrm>
          <a:off x="3887788" y="1992313"/>
          <a:ext cx="4629150" cy="3868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9440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Regulations</a:t>
            </a:r>
            <a:endParaRPr lang="en-US" dirty="0"/>
          </a:p>
        </p:txBody>
      </p:sp>
      <p:sp>
        <p:nvSpPr>
          <p:cNvPr id="3" name="Content Placeholder 2"/>
          <p:cNvSpPr>
            <a:spLocks noGrp="1"/>
          </p:cNvSpPr>
          <p:nvPr>
            <p:ph idx="1"/>
          </p:nvPr>
        </p:nvSpPr>
        <p:spPr/>
        <p:txBody>
          <a:bodyPr/>
          <a:lstStyle/>
          <a:p>
            <a:r>
              <a:rPr lang="en-US" dirty="0" smtClean="0"/>
              <a:t>Presumptive Reasonable Maximums</a:t>
            </a:r>
          </a:p>
          <a:p>
            <a:pPr lvl="1"/>
            <a:r>
              <a:rPr lang="en-US" dirty="0" smtClean="0"/>
              <a:t>Cell Size:	10</a:t>
            </a:r>
          </a:p>
          <a:p>
            <a:pPr lvl="1"/>
            <a:r>
              <a:rPr lang="en-US" dirty="0" smtClean="0"/>
              <a:t>N-size:	30 </a:t>
            </a:r>
            <a:endParaRPr lang="en-US" dirty="0"/>
          </a:p>
        </p:txBody>
      </p:sp>
    </p:spTree>
    <p:extLst>
      <p:ext uri="{BB962C8B-B14F-4D97-AF65-F5344CB8AC3E}">
        <p14:creationId xmlns:p14="http://schemas.microsoft.com/office/powerpoint/2010/main" val="3620678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Minimums</a:t>
            </a:r>
            <a:endParaRPr lang="en-US" dirty="0"/>
          </a:p>
        </p:txBody>
      </p:sp>
      <p:sp>
        <p:nvSpPr>
          <p:cNvPr id="3" name="Content Placeholder 2"/>
          <p:cNvSpPr>
            <a:spLocks noGrp="1"/>
          </p:cNvSpPr>
          <p:nvPr>
            <p:ph sz="half" idx="1"/>
          </p:nvPr>
        </p:nvSpPr>
        <p:spPr/>
        <p:txBody>
          <a:bodyPr/>
          <a:lstStyle/>
          <a:p>
            <a:r>
              <a:rPr lang="en-US" dirty="0" smtClean="0"/>
              <a:t>Lowering the Minimums</a:t>
            </a:r>
            <a:endParaRPr lang="en-US" dirty="0"/>
          </a:p>
        </p:txBody>
      </p:sp>
      <p:pic>
        <p:nvPicPr>
          <p:cNvPr id="14" name="Content Placeholder 13" descr="An arrow pointing up and to the right."/>
          <p:cNvPicPr>
            <a:picLocks noGrp="1" noChangeAspect="1"/>
          </p:cNvPicPr>
          <p:nvPr>
            <p:ph sz="half" idx="2"/>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flipV="1">
            <a:off x="4954134" y="3427413"/>
            <a:ext cx="3236232" cy="2749550"/>
          </a:xfrm>
        </p:spPr>
      </p:pic>
    </p:spTree>
    <p:extLst>
      <p:ext uri="{BB962C8B-B14F-4D97-AF65-F5344CB8AC3E}">
        <p14:creationId xmlns:p14="http://schemas.microsoft.com/office/powerpoint/2010/main" val="829753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Minimums</a:t>
            </a:r>
            <a:endParaRPr lang="en-US" dirty="0"/>
          </a:p>
        </p:txBody>
      </p:sp>
      <p:sp>
        <p:nvSpPr>
          <p:cNvPr id="3" name="Content Placeholder 2"/>
          <p:cNvSpPr>
            <a:spLocks noGrp="1"/>
          </p:cNvSpPr>
          <p:nvPr>
            <p:ph sz="half" idx="1"/>
          </p:nvPr>
        </p:nvSpPr>
        <p:spPr/>
        <p:txBody>
          <a:bodyPr/>
          <a:lstStyle/>
          <a:p>
            <a:r>
              <a:rPr lang="en-US" dirty="0" smtClean="0"/>
              <a:t>Raising the Minimums</a:t>
            </a:r>
            <a:endParaRPr lang="en-US" dirty="0"/>
          </a:p>
        </p:txBody>
      </p:sp>
      <p:pic>
        <p:nvPicPr>
          <p:cNvPr id="7" name="Content Placeholder 6" descr="An arrow pointing down and to the righ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4134" y="3427413"/>
            <a:ext cx="3236232" cy="2749550"/>
          </a:xfrm>
        </p:spPr>
      </p:pic>
    </p:spTree>
    <p:extLst>
      <p:ext uri="{BB962C8B-B14F-4D97-AF65-F5344CB8AC3E}">
        <p14:creationId xmlns:p14="http://schemas.microsoft.com/office/powerpoint/2010/main" val="3043832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Minimums</a:t>
            </a:r>
            <a:endParaRPr lang="en-US" dirty="0"/>
          </a:p>
        </p:txBody>
      </p:sp>
      <p:sp>
        <p:nvSpPr>
          <p:cNvPr id="3" name="Content Placeholder 2"/>
          <p:cNvSpPr>
            <a:spLocks noGrp="1"/>
          </p:cNvSpPr>
          <p:nvPr>
            <p:ph idx="1"/>
          </p:nvPr>
        </p:nvSpPr>
        <p:spPr/>
        <p:txBody>
          <a:bodyPr/>
          <a:lstStyle/>
          <a:p>
            <a:r>
              <a:rPr lang="en-US" dirty="0" smtClean="0"/>
              <a:t>Minimums are barriers to entry.</a:t>
            </a:r>
          </a:p>
          <a:p>
            <a:r>
              <a:rPr lang="en-US" dirty="0" smtClean="0"/>
              <a:t>Determines which calculation.</a:t>
            </a:r>
          </a:p>
          <a:p>
            <a:pPr lvl="1"/>
            <a:r>
              <a:rPr lang="en-US" dirty="0" smtClean="0"/>
              <a:t>Risk Ratio</a:t>
            </a:r>
          </a:p>
          <a:p>
            <a:pPr lvl="1"/>
            <a:r>
              <a:rPr lang="en-US" dirty="0" smtClean="0"/>
              <a:t>Alternate Risk Ratio</a:t>
            </a:r>
            <a:endParaRPr lang="en-US" dirty="0"/>
          </a:p>
        </p:txBody>
      </p:sp>
    </p:spTree>
    <p:extLst>
      <p:ext uri="{BB962C8B-B14F-4D97-AF65-F5344CB8AC3E}">
        <p14:creationId xmlns:p14="http://schemas.microsoft.com/office/powerpoint/2010/main" val="2756495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779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Minimums</a:t>
            </a:r>
            <a:endParaRPr lang="en-US" dirty="0"/>
          </a:p>
        </p:txBody>
      </p:sp>
      <p:sp>
        <p:nvSpPr>
          <p:cNvPr id="3" name="Text Placeholder 2"/>
          <p:cNvSpPr>
            <a:spLocks noGrp="1"/>
          </p:cNvSpPr>
          <p:nvPr>
            <p:ph type="body" idx="1"/>
          </p:nvPr>
        </p:nvSpPr>
        <p:spPr/>
        <p:txBody>
          <a:bodyPr/>
          <a:lstStyle/>
          <a:p>
            <a:r>
              <a:rPr lang="en-US" dirty="0" smtClean="0"/>
              <a:t>Pros</a:t>
            </a:r>
            <a:endParaRPr lang="en-US" dirty="0"/>
          </a:p>
        </p:txBody>
      </p:sp>
      <p:sp>
        <p:nvSpPr>
          <p:cNvPr id="4" name="Content Placeholder 3"/>
          <p:cNvSpPr>
            <a:spLocks noGrp="1"/>
          </p:cNvSpPr>
          <p:nvPr>
            <p:ph sz="half" idx="2"/>
          </p:nvPr>
        </p:nvSpPr>
        <p:spPr/>
        <p:txBody>
          <a:bodyPr/>
          <a:lstStyle/>
          <a:p>
            <a:r>
              <a:rPr lang="en-US" dirty="0" smtClean="0"/>
              <a:t>Comparisons kept within district</a:t>
            </a:r>
          </a:p>
          <a:p>
            <a:r>
              <a:rPr lang="en-US" dirty="0" smtClean="0"/>
              <a:t>No Justification on Federal Report</a:t>
            </a:r>
            <a:endParaRPr lang="en-US" dirty="0"/>
          </a:p>
        </p:txBody>
      </p:sp>
      <p:sp>
        <p:nvSpPr>
          <p:cNvPr id="5" name="Text Placeholder 4"/>
          <p:cNvSpPr>
            <a:spLocks noGrp="1"/>
          </p:cNvSpPr>
          <p:nvPr>
            <p:ph type="body" sz="quarter" idx="3"/>
          </p:nvPr>
        </p:nvSpPr>
        <p:spPr/>
        <p:txBody>
          <a:bodyPr/>
          <a:lstStyle/>
          <a:p>
            <a:r>
              <a:rPr lang="en-US" dirty="0" smtClean="0"/>
              <a:t>Cons</a:t>
            </a:r>
            <a:endParaRPr lang="en-US" dirty="0"/>
          </a:p>
        </p:txBody>
      </p:sp>
      <p:sp>
        <p:nvSpPr>
          <p:cNvPr id="6" name="Content Placeholder 5"/>
          <p:cNvSpPr>
            <a:spLocks noGrp="1"/>
          </p:cNvSpPr>
          <p:nvPr>
            <p:ph sz="quarter" idx="4"/>
          </p:nvPr>
        </p:nvSpPr>
        <p:spPr/>
        <p:txBody>
          <a:bodyPr/>
          <a:lstStyle/>
          <a:p>
            <a:r>
              <a:rPr lang="en-US" dirty="0" smtClean="0"/>
              <a:t>Very Small Districts included more</a:t>
            </a:r>
          </a:p>
          <a:p>
            <a:r>
              <a:rPr lang="en-US" dirty="0" smtClean="0"/>
              <a:t>Population Swings</a:t>
            </a:r>
            <a:endParaRPr lang="en-US" dirty="0"/>
          </a:p>
        </p:txBody>
      </p:sp>
    </p:spTree>
    <p:extLst>
      <p:ext uri="{BB962C8B-B14F-4D97-AF65-F5344CB8AC3E}">
        <p14:creationId xmlns:p14="http://schemas.microsoft.com/office/powerpoint/2010/main" val="2114713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Minimums</a:t>
            </a:r>
            <a:endParaRPr lang="en-US" dirty="0"/>
          </a:p>
        </p:txBody>
      </p:sp>
      <p:sp>
        <p:nvSpPr>
          <p:cNvPr id="3" name="Text Placeholder 2"/>
          <p:cNvSpPr>
            <a:spLocks noGrp="1"/>
          </p:cNvSpPr>
          <p:nvPr>
            <p:ph type="body" idx="1"/>
          </p:nvPr>
        </p:nvSpPr>
        <p:spPr/>
        <p:txBody>
          <a:bodyPr/>
          <a:lstStyle/>
          <a:p>
            <a:r>
              <a:rPr lang="en-US" dirty="0" smtClean="0"/>
              <a:t>Pros</a:t>
            </a:r>
            <a:endParaRPr lang="en-US" dirty="0"/>
          </a:p>
        </p:txBody>
      </p:sp>
      <p:sp>
        <p:nvSpPr>
          <p:cNvPr id="4" name="Content Placeholder 3"/>
          <p:cNvSpPr>
            <a:spLocks noGrp="1"/>
          </p:cNvSpPr>
          <p:nvPr>
            <p:ph sz="half" idx="2"/>
          </p:nvPr>
        </p:nvSpPr>
        <p:spPr/>
        <p:txBody>
          <a:bodyPr/>
          <a:lstStyle/>
          <a:p>
            <a:r>
              <a:rPr lang="en-US" dirty="0" smtClean="0"/>
              <a:t>Fewer Small Districts</a:t>
            </a:r>
            <a:endParaRPr lang="en-US" dirty="0"/>
          </a:p>
        </p:txBody>
      </p:sp>
      <p:sp>
        <p:nvSpPr>
          <p:cNvPr id="5" name="Text Placeholder 4"/>
          <p:cNvSpPr>
            <a:spLocks noGrp="1"/>
          </p:cNvSpPr>
          <p:nvPr>
            <p:ph type="body" sz="quarter" idx="3"/>
          </p:nvPr>
        </p:nvSpPr>
        <p:spPr/>
        <p:txBody>
          <a:bodyPr/>
          <a:lstStyle/>
          <a:p>
            <a:r>
              <a:rPr lang="en-US" dirty="0" smtClean="0"/>
              <a:t>Cons</a:t>
            </a:r>
            <a:endParaRPr lang="en-US" dirty="0"/>
          </a:p>
        </p:txBody>
      </p:sp>
      <p:sp>
        <p:nvSpPr>
          <p:cNvPr id="6" name="Content Placeholder 5"/>
          <p:cNvSpPr>
            <a:spLocks noGrp="1"/>
          </p:cNvSpPr>
          <p:nvPr>
            <p:ph sz="quarter" idx="4"/>
          </p:nvPr>
        </p:nvSpPr>
        <p:spPr/>
        <p:txBody>
          <a:bodyPr>
            <a:normAutofit/>
          </a:bodyPr>
          <a:lstStyle/>
          <a:p>
            <a:r>
              <a:rPr lang="en-US" dirty="0" smtClean="0"/>
              <a:t>Districts compared statewide.</a:t>
            </a:r>
          </a:p>
          <a:p>
            <a:r>
              <a:rPr lang="en-US" dirty="0" smtClean="0"/>
              <a:t>Required to Justify on Report</a:t>
            </a:r>
            <a:endParaRPr lang="en-US" dirty="0"/>
          </a:p>
        </p:txBody>
      </p:sp>
    </p:spTree>
    <p:extLst>
      <p:ext uri="{BB962C8B-B14F-4D97-AF65-F5344CB8AC3E}">
        <p14:creationId xmlns:p14="http://schemas.microsoft.com/office/powerpoint/2010/main" val="1981200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ud with a question mark indicating a place to ask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516" y="1143000"/>
            <a:ext cx="5096969" cy="4572000"/>
          </a:xfrm>
          <a:prstGeom prst="rect">
            <a:avLst/>
          </a:prstGeom>
        </p:spPr>
      </p:pic>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560234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Years of Data to Include</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03325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Years of Data to Include</a:t>
            </a:r>
            <a:endParaRPr lang="en-US" dirty="0"/>
          </a:p>
        </p:txBody>
      </p:sp>
      <p:graphicFrame>
        <p:nvGraphicFramePr>
          <p:cNvPr id="5" name="Content Placeholder 5" descr="A text graphic showing the difference between selecting one year or selecting three years. One year reads 2016-2017. Three years reads 2014-2015, 2015-2016, and 2016-2017."/>
          <p:cNvGraphicFramePr>
            <a:graphicFrameLocks noGrp="1"/>
          </p:cNvGraphicFramePr>
          <p:nvPr>
            <p:ph idx="1"/>
            <p:extLst>
              <p:ext uri="{D42A27DB-BD31-4B8C-83A1-F6EECF244321}">
                <p14:modId xmlns:p14="http://schemas.microsoft.com/office/powerpoint/2010/main" val="2634815754"/>
              </p:ext>
            </p:extLst>
          </p:nvPr>
        </p:nvGraphicFramePr>
        <p:xfrm>
          <a:off x="628650" y="3427413"/>
          <a:ext cx="7886700" cy="274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1610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Years of Data to Include</a:t>
            </a:r>
            <a:endParaRPr lang="en-US" dirty="0"/>
          </a:p>
        </p:txBody>
      </p:sp>
      <p:sp>
        <p:nvSpPr>
          <p:cNvPr id="4" name="Text Placeholder 3"/>
          <p:cNvSpPr>
            <a:spLocks noGrp="1"/>
          </p:cNvSpPr>
          <p:nvPr>
            <p:ph type="body" idx="1"/>
          </p:nvPr>
        </p:nvSpPr>
        <p:spPr/>
        <p:txBody>
          <a:bodyPr/>
          <a:lstStyle/>
          <a:p>
            <a:r>
              <a:rPr lang="en-US" dirty="0" smtClean="0"/>
              <a:t>Single Year</a:t>
            </a:r>
            <a:endParaRPr lang="en-US" dirty="0"/>
          </a:p>
        </p:txBody>
      </p:sp>
      <p:sp>
        <p:nvSpPr>
          <p:cNvPr id="5" name="Content Placeholder 4"/>
          <p:cNvSpPr>
            <a:spLocks noGrp="1"/>
          </p:cNvSpPr>
          <p:nvPr>
            <p:ph sz="half" idx="2"/>
          </p:nvPr>
        </p:nvSpPr>
        <p:spPr/>
        <p:txBody>
          <a:bodyPr/>
          <a:lstStyle/>
          <a:p>
            <a:r>
              <a:rPr lang="en-US" dirty="0" smtClean="0"/>
              <a:t>Up to 73 Districts</a:t>
            </a:r>
            <a:endParaRPr lang="en-US" dirty="0"/>
          </a:p>
        </p:txBody>
      </p:sp>
      <p:sp>
        <p:nvSpPr>
          <p:cNvPr id="7" name="Text Placeholder 6"/>
          <p:cNvSpPr>
            <a:spLocks noGrp="1"/>
          </p:cNvSpPr>
          <p:nvPr>
            <p:ph type="body" sz="quarter" idx="3"/>
          </p:nvPr>
        </p:nvSpPr>
        <p:spPr/>
        <p:txBody>
          <a:bodyPr/>
          <a:lstStyle/>
          <a:p>
            <a:r>
              <a:rPr lang="en-US" dirty="0" smtClean="0"/>
              <a:t>Three Years</a:t>
            </a:r>
            <a:endParaRPr lang="en-US" dirty="0"/>
          </a:p>
        </p:txBody>
      </p:sp>
      <p:sp>
        <p:nvSpPr>
          <p:cNvPr id="8" name="Content Placeholder 7"/>
          <p:cNvSpPr>
            <a:spLocks noGrp="1"/>
          </p:cNvSpPr>
          <p:nvPr>
            <p:ph sz="quarter" idx="4"/>
          </p:nvPr>
        </p:nvSpPr>
        <p:spPr/>
        <p:txBody>
          <a:bodyPr/>
          <a:lstStyle/>
          <a:p>
            <a:r>
              <a:rPr lang="en-US" dirty="0" smtClean="0"/>
              <a:t>Up to 24 Districts</a:t>
            </a:r>
            <a:endParaRPr lang="en-US" dirty="0"/>
          </a:p>
        </p:txBody>
      </p:sp>
    </p:spTree>
    <p:extLst>
      <p:ext uri="{BB962C8B-B14F-4D97-AF65-F5344CB8AC3E}">
        <p14:creationId xmlns:p14="http://schemas.microsoft.com/office/powerpoint/2010/main" val="1835143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Single Year</a:t>
            </a:r>
            <a:endParaRPr lang="en-US" dirty="0"/>
          </a:p>
        </p:txBody>
      </p:sp>
      <p:sp>
        <p:nvSpPr>
          <p:cNvPr id="4" name="Text Placeholder 3"/>
          <p:cNvSpPr>
            <a:spLocks noGrp="1"/>
          </p:cNvSpPr>
          <p:nvPr>
            <p:ph type="body" idx="1"/>
          </p:nvPr>
        </p:nvSpPr>
        <p:spPr/>
        <p:txBody>
          <a:bodyPr/>
          <a:lstStyle/>
          <a:p>
            <a:r>
              <a:rPr lang="en-US" dirty="0" smtClean="0"/>
              <a:t>Pros</a:t>
            </a:r>
            <a:endParaRPr lang="en-US" dirty="0"/>
          </a:p>
        </p:txBody>
      </p:sp>
      <p:sp>
        <p:nvSpPr>
          <p:cNvPr id="5" name="Content Placeholder 4"/>
          <p:cNvSpPr>
            <a:spLocks noGrp="1"/>
          </p:cNvSpPr>
          <p:nvPr>
            <p:ph sz="half" idx="2"/>
          </p:nvPr>
        </p:nvSpPr>
        <p:spPr/>
        <p:txBody>
          <a:bodyPr/>
          <a:lstStyle/>
          <a:p>
            <a:r>
              <a:rPr lang="en-US" dirty="0" smtClean="0"/>
              <a:t>Easier to track</a:t>
            </a:r>
            <a:endParaRPr lang="en-US" dirty="0"/>
          </a:p>
        </p:txBody>
      </p:sp>
      <p:sp>
        <p:nvSpPr>
          <p:cNvPr id="7" name="Text Placeholder 6"/>
          <p:cNvSpPr>
            <a:spLocks noGrp="1"/>
          </p:cNvSpPr>
          <p:nvPr>
            <p:ph type="body" sz="quarter" idx="3"/>
          </p:nvPr>
        </p:nvSpPr>
        <p:spPr/>
        <p:txBody>
          <a:bodyPr/>
          <a:lstStyle/>
          <a:p>
            <a:r>
              <a:rPr lang="en-US" dirty="0" smtClean="0"/>
              <a:t>Cons</a:t>
            </a:r>
            <a:endParaRPr lang="en-US" dirty="0"/>
          </a:p>
        </p:txBody>
      </p:sp>
      <p:sp>
        <p:nvSpPr>
          <p:cNvPr id="8" name="Content Placeholder 7"/>
          <p:cNvSpPr>
            <a:spLocks noGrp="1"/>
          </p:cNvSpPr>
          <p:nvPr>
            <p:ph sz="quarter" idx="4"/>
          </p:nvPr>
        </p:nvSpPr>
        <p:spPr/>
        <p:txBody>
          <a:bodyPr>
            <a:normAutofit fontScale="92500"/>
          </a:bodyPr>
          <a:lstStyle/>
          <a:p>
            <a:r>
              <a:rPr lang="en-US" dirty="0" smtClean="0"/>
              <a:t>More Districts Flagged</a:t>
            </a:r>
          </a:p>
          <a:p>
            <a:r>
              <a:rPr lang="en-US" dirty="0" smtClean="0"/>
              <a:t>Cannot Establish Patterns</a:t>
            </a:r>
          </a:p>
          <a:p>
            <a:r>
              <a:rPr lang="en-US" dirty="0" smtClean="0"/>
              <a:t>Population Fluctuations Impact more</a:t>
            </a:r>
            <a:endParaRPr lang="en-US" dirty="0"/>
          </a:p>
        </p:txBody>
      </p:sp>
    </p:spTree>
    <p:extLst>
      <p:ext uri="{BB962C8B-B14F-4D97-AF65-F5344CB8AC3E}">
        <p14:creationId xmlns:p14="http://schemas.microsoft.com/office/powerpoint/2010/main" val="1943786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Up to Three Years</a:t>
            </a:r>
            <a:endParaRPr lang="en-US" dirty="0"/>
          </a:p>
        </p:txBody>
      </p:sp>
      <p:sp>
        <p:nvSpPr>
          <p:cNvPr id="4" name="Text Placeholder 3"/>
          <p:cNvSpPr>
            <a:spLocks noGrp="1"/>
          </p:cNvSpPr>
          <p:nvPr>
            <p:ph type="body" idx="1"/>
          </p:nvPr>
        </p:nvSpPr>
        <p:spPr/>
        <p:txBody>
          <a:bodyPr/>
          <a:lstStyle/>
          <a:p>
            <a:r>
              <a:rPr lang="en-US" dirty="0" smtClean="0"/>
              <a:t>Pros</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Fewer Districts Flagged</a:t>
            </a:r>
          </a:p>
          <a:p>
            <a:r>
              <a:rPr lang="en-US" dirty="0" smtClean="0"/>
              <a:t>Establishes Patterns</a:t>
            </a:r>
          </a:p>
          <a:p>
            <a:r>
              <a:rPr lang="en-US" dirty="0" smtClean="0"/>
              <a:t>Population Fluctuations Impact less</a:t>
            </a:r>
            <a:endParaRPr lang="en-US" dirty="0"/>
          </a:p>
        </p:txBody>
      </p:sp>
      <p:sp>
        <p:nvSpPr>
          <p:cNvPr id="7" name="Text Placeholder 6"/>
          <p:cNvSpPr>
            <a:spLocks noGrp="1"/>
          </p:cNvSpPr>
          <p:nvPr>
            <p:ph type="body" sz="quarter" idx="3"/>
          </p:nvPr>
        </p:nvSpPr>
        <p:spPr/>
        <p:txBody>
          <a:bodyPr/>
          <a:lstStyle/>
          <a:p>
            <a:r>
              <a:rPr lang="en-US" dirty="0" smtClean="0"/>
              <a:t>Cons</a:t>
            </a:r>
            <a:endParaRPr lang="en-US" dirty="0"/>
          </a:p>
        </p:txBody>
      </p:sp>
      <p:sp>
        <p:nvSpPr>
          <p:cNvPr id="8" name="Content Placeholder 7"/>
          <p:cNvSpPr>
            <a:spLocks noGrp="1"/>
          </p:cNvSpPr>
          <p:nvPr>
            <p:ph sz="quarter" idx="4"/>
          </p:nvPr>
        </p:nvSpPr>
        <p:spPr/>
        <p:txBody>
          <a:bodyPr/>
          <a:lstStyle/>
          <a:p>
            <a:r>
              <a:rPr lang="en-US" dirty="0" smtClean="0"/>
              <a:t>More data to review</a:t>
            </a:r>
            <a:endParaRPr lang="en-US" dirty="0"/>
          </a:p>
        </p:txBody>
      </p:sp>
    </p:spTree>
    <p:extLst>
      <p:ext uri="{BB962C8B-B14F-4D97-AF65-F5344CB8AC3E}">
        <p14:creationId xmlns:p14="http://schemas.microsoft.com/office/powerpoint/2010/main" val="154007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ud with a question mark indicating a place to ask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516" y="1143000"/>
            <a:ext cx="5096969" cy="4572000"/>
          </a:xfrm>
          <a:prstGeom prst="rect">
            <a:avLst/>
          </a:prstGeom>
        </p:spPr>
      </p:pic>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744930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Progress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7750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&amp; Overview</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4839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Progress</a:t>
            </a:r>
            <a:endParaRPr lang="en-US" dirty="0"/>
          </a:p>
        </p:txBody>
      </p:sp>
      <p:sp>
        <p:nvSpPr>
          <p:cNvPr id="3" name="Content Placeholder 2"/>
          <p:cNvSpPr>
            <a:spLocks noGrp="1"/>
          </p:cNvSpPr>
          <p:nvPr>
            <p:ph idx="1"/>
          </p:nvPr>
        </p:nvSpPr>
        <p:spPr/>
        <p:txBody>
          <a:bodyPr/>
          <a:lstStyle/>
          <a:p>
            <a:r>
              <a:rPr lang="en-US" dirty="0" smtClean="0"/>
              <a:t>“lowering the risk ratio or alternate risk ratio for the group and category in each of the two </a:t>
            </a:r>
            <a:r>
              <a:rPr lang="en-US" dirty="0"/>
              <a:t>prior consecutive </a:t>
            </a:r>
            <a:r>
              <a:rPr lang="en-US" dirty="0" smtClean="0"/>
              <a:t>years”</a:t>
            </a:r>
          </a:p>
          <a:p>
            <a:r>
              <a:rPr lang="en-US" dirty="0"/>
              <a:t>Did the Ratio improve in each of the last two years?</a:t>
            </a:r>
          </a:p>
          <a:p>
            <a:endParaRPr lang="en-US" dirty="0"/>
          </a:p>
        </p:txBody>
      </p:sp>
    </p:spTree>
    <p:extLst>
      <p:ext uri="{BB962C8B-B14F-4D97-AF65-F5344CB8AC3E}">
        <p14:creationId xmlns:p14="http://schemas.microsoft.com/office/powerpoint/2010/main" val="3492156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Progress Options</a:t>
            </a:r>
            <a:endParaRPr lang="en-US" dirty="0"/>
          </a:p>
        </p:txBody>
      </p:sp>
      <p:sp>
        <p:nvSpPr>
          <p:cNvPr id="3" name="Content Placeholder 2"/>
          <p:cNvSpPr>
            <a:spLocks noGrp="1"/>
          </p:cNvSpPr>
          <p:nvPr>
            <p:ph idx="1"/>
          </p:nvPr>
        </p:nvSpPr>
        <p:spPr/>
        <p:txBody>
          <a:bodyPr/>
          <a:lstStyle/>
          <a:p>
            <a:r>
              <a:rPr lang="en-US" dirty="0"/>
              <a:t>None</a:t>
            </a:r>
          </a:p>
          <a:p>
            <a:r>
              <a:rPr lang="en-US" dirty="0" smtClean="0"/>
              <a:t>If the Ratio reduces at all</a:t>
            </a:r>
          </a:p>
          <a:p>
            <a:r>
              <a:rPr lang="en-US" dirty="0"/>
              <a:t>If the Ratio reduces by more than the distance of all ratios from the median </a:t>
            </a:r>
            <a:endParaRPr lang="en-US" dirty="0" smtClean="0"/>
          </a:p>
        </p:txBody>
      </p:sp>
    </p:spTree>
    <p:extLst>
      <p:ext uri="{BB962C8B-B14F-4D97-AF65-F5344CB8AC3E}">
        <p14:creationId xmlns:p14="http://schemas.microsoft.com/office/powerpoint/2010/main" val="2155414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 Reasonable Progress</a:t>
            </a:r>
            <a:endParaRPr lang="en-US" dirty="0"/>
          </a:p>
        </p:txBody>
      </p:sp>
      <p:sp>
        <p:nvSpPr>
          <p:cNvPr id="5" name="Text Placeholder 4"/>
          <p:cNvSpPr>
            <a:spLocks noGrp="1"/>
          </p:cNvSpPr>
          <p:nvPr>
            <p:ph type="body" idx="1"/>
          </p:nvPr>
        </p:nvSpPr>
        <p:spPr/>
        <p:txBody>
          <a:bodyPr/>
          <a:lstStyle/>
          <a:p>
            <a:r>
              <a:rPr lang="en-US" dirty="0" smtClean="0"/>
              <a:t>Pros</a:t>
            </a:r>
            <a:endParaRPr lang="en-US" dirty="0"/>
          </a:p>
        </p:txBody>
      </p:sp>
      <p:sp>
        <p:nvSpPr>
          <p:cNvPr id="6" name="Content Placeholder 5"/>
          <p:cNvSpPr>
            <a:spLocks noGrp="1"/>
          </p:cNvSpPr>
          <p:nvPr>
            <p:ph sz="half" idx="2"/>
          </p:nvPr>
        </p:nvSpPr>
        <p:spPr/>
        <p:txBody>
          <a:bodyPr/>
          <a:lstStyle/>
          <a:p>
            <a:r>
              <a:rPr lang="en-US" dirty="0" smtClean="0"/>
              <a:t>None</a:t>
            </a:r>
            <a:endParaRPr lang="en-US" dirty="0"/>
          </a:p>
        </p:txBody>
      </p:sp>
      <p:sp>
        <p:nvSpPr>
          <p:cNvPr id="7" name="Text Placeholder 6"/>
          <p:cNvSpPr>
            <a:spLocks noGrp="1"/>
          </p:cNvSpPr>
          <p:nvPr>
            <p:ph type="body" sz="quarter" idx="3"/>
          </p:nvPr>
        </p:nvSpPr>
        <p:spPr/>
        <p:txBody>
          <a:bodyPr/>
          <a:lstStyle/>
          <a:p>
            <a:r>
              <a:rPr lang="en-US" dirty="0" smtClean="0"/>
              <a:t>Cons</a:t>
            </a:r>
            <a:endParaRPr lang="en-US" dirty="0"/>
          </a:p>
        </p:txBody>
      </p:sp>
      <p:sp>
        <p:nvSpPr>
          <p:cNvPr id="8" name="Content Placeholder 7"/>
          <p:cNvSpPr>
            <a:spLocks noGrp="1"/>
          </p:cNvSpPr>
          <p:nvPr>
            <p:ph sz="quarter" idx="4"/>
          </p:nvPr>
        </p:nvSpPr>
        <p:spPr/>
        <p:txBody>
          <a:bodyPr/>
          <a:lstStyle/>
          <a:p>
            <a:r>
              <a:rPr lang="en-US" dirty="0" smtClean="0"/>
              <a:t>Districts already improving will be flagged.</a:t>
            </a:r>
            <a:endParaRPr lang="en-US" dirty="0"/>
          </a:p>
        </p:txBody>
      </p:sp>
    </p:spTree>
    <p:extLst>
      <p:ext uri="{BB962C8B-B14F-4D97-AF65-F5344CB8AC3E}">
        <p14:creationId xmlns:p14="http://schemas.microsoft.com/office/powerpoint/2010/main" val="1164023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 the Ratio Reduces at all</a:t>
            </a:r>
            <a:endParaRPr lang="en-US" dirty="0"/>
          </a:p>
        </p:txBody>
      </p:sp>
      <p:graphicFrame>
        <p:nvGraphicFramePr>
          <p:cNvPr id="3" name="Content Placeholder 2" descr="Graphic showing the hierarchy of review for the standard for progress. It has four rows. The first row reads First Year - Standard for Progress. The second row reads Second Year - Less than 1st Year? The third row reads Current Year - Less than 2nd Year? - No Progress. The fourth row reads Progress - Progress Achieved! - No Progress."/>
          <p:cNvGraphicFramePr>
            <a:graphicFrameLocks noGrp="1"/>
          </p:cNvGraphicFramePr>
          <p:nvPr>
            <p:ph idx="1"/>
            <p:extLst>
              <p:ext uri="{D42A27DB-BD31-4B8C-83A1-F6EECF244321}">
                <p14:modId xmlns:p14="http://schemas.microsoft.com/office/powerpoint/2010/main" val="2524667522"/>
              </p:ext>
            </p:extLst>
          </p:nvPr>
        </p:nvGraphicFramePr>
        <p:xfrm>
          <a:off x="628650" y="3427413"/>
          <a:ext cx="7886700" cy="274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727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 the Ratio Reduces at all</a:t>
            </a:r>
            <a:endParaRPr lang="en-US" dirty="0"/>
          </a:p>
        </p:txBody>
      </p:sp>
      <p:sp>
        <p:nvSpPr>
          <p:cNvPr id="5" name="Text Placeholder 4"/>
          <p:cNvSpPr>
            <a:spLocks noGrp="1"/>
          </p:cNvSpPr>
          <p:nvPr>
            <p:ph type="body" idx="1"/>
          </p:nvPr>
        </p:nvSpPr>
        <p:spPr/>
        <p:txBody>
          <a:bodyPr/>
          <a:lstStyle/>
          <a:p>
            <a:r>
              <a:rPr lang="en-US" dirty="0" smtClean="0"/>
              <a:t>Pros</a:t>
            </a:r>
            <a:endParaRPr lang="en-US" dirty="0"/>
          </a:p>
        </p:txBody>
      </p:sp>
      <p:sp>
        <p:nvSpPr>
          <p:cNvPr id="6" name="Content Placeholder 5"/>
          <p:cNvSpPr>
            <a:spLocks noGrp="1"/>
          </p:cNvSpPr>
          <p:nvPr>
            <p:ph sz="half" idx="2"/>
          </p:nvPr>
        </p:nvSpPr>
        <p:spPr/>
        <p:txBody>
          <a:bodyPr/>
          <a:lstStyle/>
          <a:p>
            <a:r>
              <a:rPr lang="en-US" dirty="0" smtClean="0"/>
              <a:t>Easy to Track</a:t>
            </a:r>
          </a:p>
          <a:p>
            <a:endParaRPr lang="en-US" dirty="0"/>
          </a:p>
        </p:txBody>
      </p:sp>
      <p:sp>
        <p:nvSpPr>
          <p:cNvPr id="7" name="Text Placeholder 6"/>
          <p:cNvSpPr>
            <a:spLocks noGrp="1"/>
          </p:cNvSpPr>
          <p:nvPr>
            <p:ph type="body" sz="quarter" idx="3"/>
          </p:nvPr>
        </p:nvSpPr>
        <p:spPr/>
        <p:txBody>
          <a:bodyPr/>
          <a:lstStyle/>
          <a:p>
            <a:r>
              <a:rPr lang="en-US" dirty="0" smtClean="0"/>
              <a:t>Cons</a:t>
            </a:r>
            <a:endParaRPr lang="en-US" dirty="0"/>
          </a:p>
        </p:txBody>
      </p:sp>
      <p:sp>
        <p:nvSpPr>
          <p:cNvPr id="8" name="Content Placeholder 7"/>
          <p:cNvSpPr>
            <a:spLocks noGrp="1"/>
          </p:cNvSpPr>
          <p:nvPr>
            <p:ph sz="quarter" idx="4"/>
          </p:nvPr>
        </p:nvSpPr>
        <p:spPr/>
        <p:txBody>
          <a:bodyPr/>
          <a:lstStyle/>
          <a:p>
            <a:r>
              <a:rPr lang="en-US" dirty="0" smtClean="0"/>
              <a:t>Questionably improving districts will not be flagged.</a:t>
            </a:r>
            <a:endParaRPr lang="en-US" dirty="0"/>
          </a:p>
        </p:txBody>
      </p:sp>
    </p:spTree>
    <p:extLst>
      <p:ext uri="{BB962C8B-B14F-4D97-AF65-F5344CB8AC3E}">
        <p14:creationId xmlns:p14="http://schemas.microsoft.com/office/powerpoint/2010/main" val="3478833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the Ratio Reduces at all</a:t>
            </a:r>
            <a:endParaRPr lang="en-US" dirty="0"/>
          </a:p>
        </p:txBody>
      </p:sp>
      <p:sp>
        <p:nvSpPr>
          <p:cNvPr id="3" name="Content Placeholder 2"/>
          <p:cNvSpPr>
            <a:spLocks noGrp="1"/>
          </p:cNvSpPr>
          <p:nvPr>
            <p:ph idx="1"/>
          </p:nvPr>
        </p:nvSpPr>
        <p:spPr/>
        <p:txBody>
          <a:bodyPr/>
          <a:lstStyle/>
          <a:p>
            <a:r>
              <a:rPr lang="en-US" dirty="0" smtClean="0"/>
              <a:t>Con Example:</a:t>
            </a:r>
          </a:p>
          <a:p>
            <a:pPr lvl="1"/>
            <a:r>
              <a:rPr lang="en-US" dirty="0" smtClean="0"/>
              <a:t>2014-15 – 5.646</a:t>
            </a:r>
            <a:endParaRPr lang="en-US" u="sng" dirty="0" smtClean="0"/>
          </a:p>
          <a:p>
            <a:pPr lvl="1"/>
            <a:r>
              <a:rPr lang="en-US" dirty="0" smtClean="0"/>
              <a:t>2015-16 – 5.639</a:t>
            </a:r>
            <a:endParaRPr lang="en-US" u="sng" dirty="0" smtClean="0"/>
          </a:p>
          <a:p>
            <a:pPr lvl="1"/>
            <a:r>
              <a:rPr lang="en-US" dirty="0" smtClean="0"/>
              <a:t>2016-17 – 5.631</a:t>
            </a:r>
            <a:endParaRPr lang="en-US" u="sng" dirty="0"/>
          </a:p>
        </p:txBody>
      </p:sp>
    </p:spTree>
    <p:extLst>
      <p:ext uri="{BB962C8B-B14F-4D97-AF65-F5344CB8AC3E}">
        <p14:creationId xmlns:p14="http://schemas.microsoft.com/office/powerpoint/2010/main" val="3119122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If the Ratio reduces by more than the distance of all ratios from the median</a:t>
            </a:r>
          </a:p>
        </p:txBody>
      </p:sp>
      <p:sp>
        <p:nvSpPr>
          <p:cNvPr id="3" name="Content Placeholder 2"/>
          <p:cNvSpPr>
            <a:spLocks noGrp="1"/>
          </p:cNvSpPr>
          <p:nvPr>
            <p:ph idx="1"/>
          </p:nvPr>
        </p:nvSpPr>
        <p:spPr/>
        <p:txBody>
          <a:bodyPr/>
          <a:lstStyle/>
          <a:p>
            <a:r>
              <a:rPr lang="en-US" dirty="0" smtClean="0"/>
              <a:t>How far, on average, the values are from the middle</a:t>
            </a:r>
            <a:endParaRPr lang="en-US" dirty="0"/>
          </a:p>
        </p:txBody>
      </p:sp>
    </p:spTree>
    <p:extLst>
      <p:ext uri="{BB962C8B-B14F-4D97-AF65-F5344CB8AC3E}">
        <p14:creationId xmlns:p14="http://schemas.microsoft.com/office/powerpoint/2010/main" val="513138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If the Ratio reduces by more </a:t>
            </a:r>
            <a:r>
              <a:rPr lang="en-US" sz="3600" dirty="0" smtClean="0"/>
              <a:t>than the distance of all ratios from the median</a:t>
            </a:r>
            <a:endParaRPr lang="en-US" sz="3600" dirty="0"/>
          </a:p>
        </p:txBody>
      </p:sp>
      <p:sp>
        <p:nvSpPr>
          <p:cNvPr id="5" name="Text Placeholder 4"/>
          <p:cNvSpPr>
            <a:spLocks noGrp="1"/>
          </p:cNvSpPr>
          <p:nvPr>
            <p:ph type="body" idx="1"/>
          </p:nvPr>
        </p:nvSpPr>
        <p:spPr/>
        <p:txBody>
          <a:bodyPr/>
          <a:lstStyle/>
          <a:p>
            <a:r>
              <a:rPr lang="en-US" dirty="0" smtClean="0"/>
              <a:t>Pros</a:t>
            </a:r>
            <a:endParaRPr lang="en-US" dirty="0"/>
          </a:p>
        </p:txBody>
      </p:sp>
      <p:sp>
        <p:nvSpPr>
          <p:cNvPr id="6" name="Content Placeholder 5"/>
          <p:cNvSpPr>
            <a:spLocks noGrp="1"/>
          </p:cNvSpPr>
          <p:nvPr>
            <p:ph sz="half" idx="2"/>
          </p:nvPr>
        </p:nvSpPr>
        <p:spPr/>
        <p:txBody>
          <a:bodyPr/>
          <a:lstStyle/>
          <a:p>
            <a:r>
              <a:rPr lang="en-US" dirty="0" smtClean="0"/>
              <a:t>Controls for Marginal Improvement</a:t>
            </a:r>
          </a:p>
          <a:p>
            <a:r>
              <a:rPr lang="en-US" dirty="0" smtClean="0"/>
              <a:t>Measurable, not Arbitrary</a:t>
            </a:r>
            <a:endParaRPr lang="en-US" dirty="0"/>
          </a:p>
        </p:txBody>
      </p:sp>
      <p:sp>
        <p:nvSpPr>
          <p:cNvPr id="7" name="Text Placeholder 6"/>
          <p:cNvSpPr>
            <a:spLocks noGrp="1"/>
          </p:cNvSpPr>
          <p:nvPr>
            <p:ph type="body" sz="quarter" idx="3"/>
          </p:nvPr>
        </p:nvSpPr>
        <p:spPr/>
        <p:txBody>
          <a:bodyPr/>
          <a:lstStyle/>
          <a:p>
            <a:r>
              <a:rPr lang="en-US" dirty="0" smtClean="0"/>
              <a:t>Cons</a:t>
            </a:r>
            <a:endParaRPr lang="en-US" dirty="0"/>
          </a:p>
        </p:txBody>
      </p:sp>
      <p:sp>
        <p:nvSpPr>
          <p:cNvPr id="8" name="Content Placeholder 7"/>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4264301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ud with a question mark indicating a place to ask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516" y="1143000"/>
            <a:ext cx="5096969" cy="4572000"/>
          </a:xfrm>
          <a:prstGeom prst="rect">
            <a:avLst/>
          </a:prstGeom>
        </p:spPr>
      </p:pic>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788459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&amp; Alternate Ratios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7890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Expectations</a:t>
            </a:r>
          </a:p>
          <a:p>
            <a:r>
              <a:rPr lang="en-US" dirty="0"/>
              <a:t>More districts may be flagged.</a:t>
            </a:r>
          </a:p>
          <a:p>
            <a:endParaRPr lang="en-US" dirty="0"/>
          </a:p>
        </p:txBody>
      </p:sp>
    </p:spTree>
    <p:extLst>
      <p:ext uri="{BB962C8B-B14F-4D97-AF65-F5344CB8AC3E}">
        <p14:creationId xmlns:p14="http://schemas.microsoft.com/office/powerpoint/2010/main" val="3573667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Ratio</a:t>
            </a:r>
            <a:endParaRPr lang="en-US" dirty="0"/>
          </a:p>
        </p:txBody>
      </p:sp>
      <p:sp>
        <p:nvSpPr>
          <p:cNvPr id="3" name="Content Placeholder 2"/>
          <p:cNvSpPr>
            <a:spLocks noGrp="1"/>
          </p:cNvSpPr>
          <p:nvPr>
            <p:ph type="body" idx="1"/>
          </p:nvPr>
        </p:nvSpPr>
        <p:spPr/>
        <p:txBody>
          <a:bodyPr>
            <a:normAutofit/>
          </a:bodyPr>
          <a:lstStyle/>
          <a:p>
            <a:pPr marL="0" indent="0" algn="ctr">
              <a:buNone/>
            </a:pPr>
            <a:r>
              <a:rPr lang="en-US" dirty="0" smtClean="0"/>
              <a:t>District-Level</a:t>
            </a:r>
          </a:p>
        </p:txBody>
      </p:sp>
      <p:sp>
        <p:nvSpPr>
          <p:cNvPr id="5" name="Content Placeholder 4"/>
          <p:cNvSpPr>
            <a:spLocks noGrp="1"/>
          </p:cNvSpPr>
          <p:nvPr>
            <p:ph sz="half" idx="2"/>
          </p:nvPr>
        </p:nvSpPr>
        <p:spPr/>
        <p:txBody>
          <a:bodyPr>
            <a:normAutofit/>
          </a:bodyPr>
          <a:lstStyle/>
          <a:p>
            <a:pPr marL="0" indent="0" algn="ctr">
              <a:buNone/>
            </a:pPr>
            <a:r>
              <a:rPr lang="en-US" dirty="0"/>
              <a:t>District Risk for the selected Race/Ethnicity and </a:t>
            </a:r>
            <a:r>
              <a:rPr lang="en-US" dirty="0" smtClean="0"/>
              <a:t>Disability</a:t>
            </a:r>
            <a:endParaRPr lang="en-US" dirty="0"/>
          </a:p>
        </p:txBody>
      </p:sp>
      <p:sp>
        <p:nvSpPr>
          <p:cNvPr id="4" name="Text Placeholder 3"/>
          <p:cNvSpPr>
            <a:spLocks noGrp="1"/>
          </p:cNvSpPr>
          <p:nvPr>
            <p:ph type="body" sz="quarter" idx="3"/>
          </p:nvPr>
        </p:nvSpPr>
        <p:spPr/>
        <p:txBody>
          <a:bodyPr/>
          <a:lstStyle/>
          <a:p>
            <a:pPr algn="ctr"/>
            <a:r>
              <a:rPr lang="en-US" dirty="0" smtClean="0"/>
              <a:t>District-Level</a:t>
            </a:r>
            <a:endParaRPr lang="en-US" dirty="0"/>
          </a:p>
        </p:txBody>
      </p:sp>
      <p:sp>
        <p:nvSpPr>
          <p:cNvPr id="6" name="Content Placeholder 5"/>
          <p:cNvSpPr>
            <a:spLocks noGrp="1"/>
          </p:cNvSpPr>
          <p:nvPr>
            <p:ph sz="quarter" idx="4"/>
          </p:nvPr>
        </p:nvSpPr>
        <p:spPr/>
        <p:txBody>
          <a:bodyPr/>
          <a:lstStyle/>
          <a:p>
            <a:pPr marL="0" indent="0" algn="ctr">
              <a:buNone/>
            </a:pPr>
            <a:r>
              <a:rPr lang="en-US" dirty="0"/>
              <a:t>District Risk for </a:t>
            </a:r>
            <a:r>
              <a:rPr lang="en-US" b="1" u="sng" dirty="0"/>
              <a:t>all other </a:t>
            </a:r>
            <a:r>
              <a:rPr lang="en-US" dirty="0"/>
              <a:t>Race/Ethnicities and Disabilities</a:t>
            </a:r>
          </a:p>
          <a:p>
            <a:endParaRPr lang="en-US" dirty="0"/>
          </a:p>
        </p:txBody>
      </p:sp>
    </p:spTree>
    <p:extLst>
      <p:ext uri="{BB962C8B-B14F-4D97-AF65-F5344CB8AC3E}">
        <p14:creationId xmlns:p14="http://schemas.microsoft.com/office/powerpoint/2010/main" val="7489059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Risk Ratio</a:t>
            </a:r>
            <a:endParaRPr lang="en-US" dirty="0"/>
          </a:p>
        </p:txBody>
      </p:sp>
      <p:sp>
        <p:nvSpPr>
          <p:cNvPr id="3" name="Content Placeholder 2"/>
          <p:cNvSpPr>
            <a:spLocks noGrp="1"/>
          </p:cNvSpPr>
          <p:nvPr>
            <p:ph type="body" idx="1"/>
          </p:nvPr>
        </p:nvSpPr>
        <p:spPr/>
        <p:txBody>
          <a:bodyPr>
            <a:normAutofit/>
          </a:bodyPr>
          <a:lstStyle/>
          <a:p>
            <a:pPr marL="0" indent="0" algn="ctr">
              <a:buNone/>
            </a:pPr>
            <a:r>
              <a:rPr lang="en-US" dirty="0" smtClean="0"/>
              <a:t>District-Level</a:t>
            </a:r>
          </a:p>
        </p:txBody>
      </p:sp>
      <p:sp>
        <p:nvSpPr>
          <p:cNvPr id="5" name="Content Placeholder 4"/>
          <p:cNvSpPr>
            <a:spLocks noGrp="1"/>
          </p:cNvSpPr>
          <p:nvPr>
            <p:ph sz="half" idx="2"/>
          </p:nvPr>
        </p:nvSpPr>
        <p:spPr/>
        <p:txBody>
          <a:bodyPr>
            <a:normAutofit/>
          </a:bodyPr>
          <a:lstStyle/>
          <a:p>
            <a:pPr marL="0" indent="0" algn="ctr">
              <a:buNone/>
            </a:pPr>
            <a:r>
              <a:rPr lang="en-US" dirty="0"/>
              <a:t>District Risk for the selected Race/Ethnicity and </a:t>
            </a:r>
            <a:r>
              <a:rPr lang="en-US" dirty="0" smtClean="0"/>
              <a:t>Disability</a:t>
            </a:r>
            <a:endParaRPr lang="en-US" dirty="0"/>
          </a:p>
        </p:txBody>
      </p:sp>
      <p:sp>
        <p:nvSpPr>
          <p:cNvPr id="4" name="Text Placeholder 3"/>
          <p:cNvSpPr>
            <a:spLocks noGrp="1"/>
          </p:cNvSpPr>
          <p:nvPr>
            <p:ph type="body" sz="quarter" idx="3"/>
          </p:nvPr>
        </p:nvSpPr>
        <p:spPr/>
        <p:txBody>
          <a:bodyPr/>
          <a:lstStyle/>
          <a:p>
            <a:pPr algn="ctr"/>
            <a:r>
              <a:rPr lang="en-US" dirty="0" smtClean="0"/>
              <a:t>State-Level</a:t>
            </a:r>
            <a:endParaRPr lang="en-US" dirty="0"/>
          </a:p>
        </p:txBody>
      </p:sp>
      <p:sp>
        <p:nvSpPr>
          <p:cNvPr id="6" name="Content Placeholder 5"/>
          <p:cNvSpPr>
            <a:spLocks noGrp="1"/>
          </p:cNvSpPr>
          <p:nvPr>
            <p:ph sz="quarter" idx="4"/>
          </p:nvPr>
        </p:nvSpPr>
        <p:spPr/>
        <p:txBody>
          <a:bodyPr/>
          <a:lstStyle/>
          <a:p>
            <a:pPr marL="0" indent="0" algn="ctr">
              <a:buNone/>
            </a:pPr>
            <a:r>
              <a:rPr lang="en-US" dirty="0" smtClean="0"/>
              <a:t>State </a:t>
            </a:r>
            <a:r>
              <a:rPr lang="en-US" dirty="0"/>
              <a:t>Risk for </a:t>
            </a:r>
            <a:r>
              <a:rPr lang="en-US" b="1" u="sng" dirty="0"/>
              <a:t>all other </a:t>
            </a:r>
            <a:r>
              <a:rPr lang="en-US" dirty="0"/>
              <a:t>Race/Ethnicities and Disabilities</a:t>
            </a:r>
          </a:p>
          <a:p>
            <a:endParaRPr lang="en-US" dirty="0"/>
          </a:p>
        </p:txBody>
      </p:sp>
    </p:spTree>
    <p:extLst>
      <p:ext uri="{BB962C8B-B14F-4D97-AF65-F5344CB8AC3E}">
        <p14:creationId xmlns:p14="http://schemas.microsoft.com/office/powerpoint/2010/main" val="3316750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Notes About Ratios</a:t>
            </a:r>
            <a:endParaRPr lang="en-US" dirty="0"/>
          </a:p>
        </p:txBody>
      </p:sp>
      <p:sp>
        <p:nvSpPr>
          <p:cNvPr id="3" name="Content Placeholder 2"/>
          <p:cNvSpPr>
            <a:spLocks noGrp="1"/>
          </p:cNvSpPr>
          <p:nvPr>
            <p:ph idx="1"/>
          </p:nvPr>
        </p:nvSpPr>
        <p:spPr/>
        <p:txBody>
          <a:bodyPr/>
          <a:lstStyle/>
          <a:p>
            <a:r>
              <a:rPr lang="en-US" dirty="0"/>
              <a:t>A ratio of </a:t>
            </a:r>
            <a:r>
              <a:rPr lang="en-US" b="1" dirty="0"/>
              <a:t>1.0</a:t>
            </a:r>
            <a:r>
              <a:rPr lang="en-US" dirty="0"/>
              <a:t> means </a:t>
            </a:r>
            <a:r>
              <a:rPr lang="en-US" u="sng" dirty="0"/>
              <a:t>equally</a:t>
            </a:r>
            <a:r>
              <a:rPr lang="en-US" dirty="0"/>
              <a:t> likely</a:t>
            </a:r>
          </a:p>
          <a:p>
            <a:r>
              <a:rPr lang="en-US" dirty="0"/>
              <a:t>A ratio of </a:t>
            </a:r>
            <a:r>
              <a:rPr lang="en-US" b="1" dirty="0"/>
              <a:t>2.0</a:t>
            </a:r>
            <a:r>
              <a:rPr lang="en-US" dirty="0"/>
              <a:t> means </a:t>
            </a:r>
            <a:r>
              <a:rPr lang="en-US" u="sng" dirty="0"/>
              <a:t>twice</a:t>
            </a:r>
            <a:r>
              <a:rPr lang="en-US" dirty="0"/>
              <a:t> as likely</a:t>
            </a:r>
          </a:p>
          <a:p>
            <a:r>
              <a:rPr lang="en-US" dirty="0"/>
              <a:t>A ratio of </a:t>
            </a:r>
            <a:r>
              <a:rPr lang="en-US" b="1" dirty="0"/>
              <a:t>0.5</a:t>
            </a:r>
            <a:r>
              <a:rPr lang="en-US" dirty="0"/>
              <a:t> means </a:t>
            </a:r>
            <a:r>
              <a:rPr lang="en-US" u="sng" dirty="0"/>
              <a:t>half</a:t>
            </a:r>
            <a:r>
              <a:rPr lang="en-US" dirty="0"/>
              <a:t> as likely</a:t>
            </a:r>
          </a:p>
          <a:p>
            <a:endParaRPr lang="en-US" dirty="0"/>
          </a:p>
        </p:txBody>
      </p:sp>
    </p:spTree>
    <p:extLst>
      <p:ext uri="{BB962C8B-B14F-4D97-AF65-F5344CB8AC3E}">
        <p14:creationId xmlns:p14="http://schemas.microsoft.com/office/powerpoint/2010/main" val="3478049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Ratio Example</a:t>
            </a:r>
            <a:endParaRPr lang="en-US" dirty="0"/>
          </a:p>
        </p:txBody>
      </p:sp>
      <p:sp>
        <p:nvSpPr>
          <p:cNvPr id="3" name="Text Placeholder 2"/>
          <p:cNvSpPr>
            <a:spLocks noGrp="1"/>
          </p:cNvSpPr>
          <p:nvPr>
            <p:ph type="body" idx="1"/>
          </p:nvPr>
        </p:nvSpPr>
        <p:spPr/>
        <p:txBody>
          <a:bodyPr>
            <a:normAutofit lnSpcReduction="10000"/>
          </a:bodyPr>
          <a:lstStyle/>
          <a:p>
            <a:pPr algn="ctr"/>
            <a:r>
              <a:rPr lang="en-US" dirty="0" smtClean="0"/>
              <a:t>Group A</a:t>
            </a:r>
          </a:p>
          <a:p>
            <a:pPr algn="ctr"/>
            <a:r>
              <a:rPr lang="en-US" dirty="0" smtClean="0"/>
              <a:t>Beards</a:t>
            </a:r>
            <a:endParaRPr lang="en-US" dirty="0"/>
          </a:p>
        </p:txBody>
      </p:sp>
      <p:pic>
        <p:nvPicPr>
          <p:cNvPr id="7" name="Content Placeholder 6" descr="An icon of a person with a beard"/>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640681" y="4341813"/>
            <a:ext cx="1847850" cy="1847850"/>
          </a:xfrm>
        </p:spPr>
      </p:pic>
      <p:sp>
        <p:nvSpPr>
          <p:cNvPr id="5" name="Text Placeholder 4"/>
          <p:cNvSpPr>
            <a:spLocks noGrp="1"/>
          </p:cNvSpPr>
          <p:nvPr>
            <p:ph type="body" sz="quarter" idx="3"/>
          </p:nvPr>
        </p:nvSpPr>
        <p:spPr/>
        <p:txBody>
          <a:bodyPr>
            <a:normAutofit lnSpcReduction="10000"/>
          </a:bodyPr>
          <a:lstStyle/>
          <a:p>
            <a:pPr algn="ctr"/>
            <a:r>
              <a:rPr lang="en-US" dirty="0" smtClean="0"/>
              <a:t>Group B</a:t>
            </a:r>
          </a:p>
          <a:p>
            <a:pPr algn="ctr"/>
            <a:r>
              <a:rPr lang="en-US" dirty="0" smtClean="0"/>
              <a:t>No Beards</a:t>
            </a:r>
            <a:endParaRPr lang="en-US" dirty="0"/>
          </a:p>
        </p:txBody>
      </p:sp>
      <p:pic>
        <p:nvPicPr>
          <p:cNvPr id="9" name="Content Placeholder 8" descr="An icon of a person without a beard"/>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649119" y="4341813"/>
            <a:ext cx="1847850" cy="1847850"/>
          </a:xfrm>
        </p:spPr>
      </p:pic>
    </p:spTree>
    <p:extLst>
      <p:ext uri="{BB962C8B-B14F-4D97-AF65-F5344CB8AC3E}">
        <p14:creationId xmlns:p14="http://schemas.microsoft.com/office/powerpoint/2010/main" val="2614347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Ratio Example</a:t>
            </a:r>
            <a:endParaRPr lang="en-US" dirty="0"/>
          </a:p>
        </p:txBody>
      </p:sp>
      <p:sp>
        <p:nvSpPr>
          <p:cNvPr id="3" name="Text Placeholder 2"/>
          <p:cNvSpPr>
            <a:spLocks noGrp="1"/>
          </p:cNvSpPr>
          <p:nvPr>
            <p:ph type="body" idx="1"/>
          </p:nvPr>
        </p:nvSpPr>
        <p:spPr/>
        <p:txBody>
          <a:bodyPr/>
          <a:lstStyle/>
          <a:p>
            <a:pPr algn="ctr"/>
            <a:r>
              <a:rPr lang="en-US" dirty="0" smtClean="0"/>
              <a:t>Group A</a:t>
            </a:r>
            <a:endParaRPr lang="en-US" dirty="0"/>
          </a:p>
        </p:txBody>
      </p:sp>
      <p:pic>
        <p:nvPicPr>
          <p:cNvPr id="7" name="Content Placeholder 6" descr="A group of 10 icons showing people with beard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0238" y="4491990"/>
            <a:ext cx="3868737" cy="1547495"/>
          </a:xfrm>
          <a:ln>
            <a:solidFill>
              <a:schemeClr val="accent5"/>
            </a:solidFill>
          </a:ln>
        </p:spPr>
      </p:pic>
      <p:sp>
        <p:nvSpPr>
          <p:cNvPr id="5" name="Text Placeholder 4"/>
          <p:cNvSpPr>
            <a:spLocks noGrp="1"/>
          </p:cNvSpPr>
          <p:nvPr>
            <p:ph type="body" sz="quarter" idx="3"/>
          </p:nvPr>
        </p:nvSpPr>
        <p:spPr/>
        <p:txBody>
          <a:bodyPr/>
          <a:lstStyle/>
          <a:p>
            <a:pPr algn="ctr"/>
            <a:r>
              <a:rPr lang="en-US" dirty="0" smtClean="0"/>
              <a:t>Group B</a:t>
            </a:r>
            <a:endParaRPr lang="en-US" dirty="0"/>
          </a:p>
        </p:txBody>
      </p:sp>
      <p:pic>
        <p:nvPicPr>
          <p:cNvPr id="8" name="Content Placeholder 7" descr="A group of 10 icons showing people without beards."/>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29150" y="4488180"/>
            <a:ext cx="3887788" cy="1555115"/>
          </a:xfrm>
          <a:ln>
            <a:solidFill>
              <a:schemeClr val="accent3"/>
            </a:solidFill>
          </a:ln>
        </p:spPr>
      </p:pic>
    </p:spTree>
    <p:extLst>
      <p:ext uri="{BB962C8B-B14F-4D97-AF65-F5344CB8AC3E}">
        <p14:creationId xmlns:p14="http://schemas.microsoft.com/office/powerpoint/2010/main" val="842038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Ratio Example</a:t>
            </a:r>
            <a:endParaRPr lang="en-US" dirty="0"/>
          </a:p>
        </p:txBody>
      </p:sp>
      <p:sp>
        <p:nvSpPr>
          <p:cNvPr id="3" name="Text Placeholder 2"/>
          <p:cNvSpPr>
            <a:spLocks noGrp="1"/>
          </p:cNvSpPr>
          <p:nvPr>
            <p:ph type="body" idx="1"/>
          </p:nvPr>
        </p:nvSpPr>
        <p:spPr/>
        <p:txBody>
          <a:bodyPr/>
          <a:lstStyle/>
          <a:p>
            <a:pPr algn="ctr"/>
            <a:r>
              <a:rPr lang="en-US" dirty="0" smtClean="0"/>
              <a:t>Group A = 4</a:t>
            </a:r>
            <a:endParaRPr lang="en-US" dirty="0"/>
          </a:p>
        </p:txBody>
      </p:sp>
      <p:sp>
        <p:nvSpPr>
          <p:cNvPr id="5" name="Text Placeholder 4"/>
          <p:cNvSpPr>
            <a:spLocks noGrp="1"/>
          </p:cNvSpPr>
          <p:nvPr>
            <p:ph type="body" sz="quarter" idx="3"/>
          </p:nvPr>
        </p:nvSpPr>
        <p:spPr/>
        <p:txBody>
          <a:bodyPr/>
          <a:lstStyle/>
          <a:p>
            <a:pPr algn="ctr"/>
            <a:r>
              <a:rPr lang="en-US" dirty="0" smtClean="0"/>
              <a:t>Group B</a:t>
            </a:r>
            <a:endParaRPr lang="en-US" dirty="0"/>
          </a:p>
        </p:txBody>
      </p:sp>
      <p:pic>
        <p:nvPicPr>
          <p:cNvPr id="8" name="Content Placeholder 7" descr="A group of 10 icons showing people without beards."/>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9150" y="4488180"/>
            <a:ext cx="3887788" cy="1555115"/>
          </a:xfrm>
          <a:ln>
            <a:solidFill>
              <a:schemeClr val="accent3"/>
            </a:solidFill>
          </a:ln>
        </p:spPr>
      </p:pic>
      <p:pic>
        <p:nvPicPr>
          <p:cNvPr id="6" name="Content Placeholder 5" descr="A group of ten icons showing people with beards. Four of which are selected."/>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0238" y="4491990"/>
            <a:ext cx="3868737" cy="1547495"/>
          </a:xfrm>
          <a:ln>
            <a:solidFill>
              <a:schemeClr val="accent5"/>
            </a:solidFill>
          </a:ln>
        </p:spPr>
      </p:pic>
    </p:spTree>
    <p:extLst>
      <p:ext uri="{BB962C8B-B14F-4D97-AF65-F5344CB8AC3E}">
        <p14:creationId xmlns:p14="http://schemas.microsoft.com/office/powerpoint/2010/main" val="6568985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Ratio Example</a:t>
            </a:r>
            <a:endParaRPr lang="en-US" dirty="0"/>
          </a:p>
        </p:txBody>
      </p:sp>
      <p:sp>
        <p:nvSpPr>
          <p:cNvPr id="3" name="Text Placeholder 2"/>
          <p:cNvSpPr>
            <a:spLocks noGrp="1"/>
          </p:cNvSpPr>
          <p:nvPr>
            <p:ph type="body" idx="1"/>
          </p:nvPr>
        </p:nvSpPr>
        <p:spPr/>
        <p:txBody>
          <a:bodyPr/>
          <a:lstStyle/>
          <a:p>
            <a:pPr algn="ctr"/>
            <a:r>
              <a:rPr lang="en-US" dirty="0" smtClean="0"/>
              <a:t>Group A = 4</a:t>
            </a:r>
            <a:endParaRPr lang="en-US" dirty="0"/>
          </a:p>
        </p:txBody>
      </p:sp>
      <p:sp>
        <p:nvSpPr>
          <p:cNvPr id="5" name="Text Placeholder 4"/>
          <p:cNvSpPr>
            <a:spLocks noGrp="1"/>
          </p:cNvSpPr>
          <p:nvPr>
            <p:ph type="body" sz="quarter" idx="3"/>
          </p:nvPr>
        </p:nvSpPr>
        <p:spPr/>
        <p:txBody>
          <a:bodyPr/>
          <a:lstStyle/>
          <a:p>
            <a:pPr algn="ctr"/>
            <a:r>
              <a:rPr lang="en-US" dirty="0" smtClean="0"/>
              <a:t>Group B = 1</a:t>
            </a:r>
            <a:endParaRPr lang="en-US" dirty="0"/>
          </a:p>
        </p:txBody>
      </p:sp>
      <p:pic>
        <p:nvPicPr>
          <p:cNvPr id="6" name="Content Placeholder 5" descr="A group of ten icons showing people with beards. Four of which are selecte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0238" y="4491990"/>
            <a:ext cx="3868737" cy="1547495"/>
          </a:xfrm>
          <a:ln>
            <a:solidFill>
              <a:schemeClr val="accent5"/>
            </a:solidFill>
          </a:ln>
        </p:spPr>
      </p:pic>
      <p:pic>
        <p:nvPicPr>
          <p:cNvPr id="7" name="Content Placeholder 6" descr="A group of ten icons showing people without beards. One of which is selected."/>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29150" y="4488180"/>
            <a:ext cx="3887788" cy="1555115"/>
          </a:xfrm>
          <a:ln>
            <a:solidFill>
              <a:schemeClr val="accent3"/>
            </a:solidFill>
          </a:ln>
        </p:spPr>
      </p:pic>
    </p:spTree>
    <p:extLst>
      <p:ext uri="{BB962C8B-B14F-4D97-AF65-F5344CB8AC3E}">
        <p14:creationId xmlns:p14="http://schemas.microsoft.com/office/powerpoint/2010/main" val="29802542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Ratio Example</a:t>
            </a:r>
            <a:endParaRPr lang="en-US" dirty="0"/>
          </a:p>
        </p:txBody>
      </p:sp>
      <p:sp>
        <p:nvSpPr>
          <p:cNvPr id="3" name="Text Placeholder 2"/>
          <p:cNvSpPr>
            <a:spLocks noGrp="1"/>
          </p:cNvSpPr>
          <p:nvPr>
            <p:ph type="body" idx="1"/>
          </p:nvPr>
        </p:nvSpPr>
        <p:spPr/>
        <p:txBody>
          <a:bodyPr/>
          <a:lstStyle/>
          <a:p>
            <a:pPr algn="ctr"/>
            <a:r>
              <a:rPr lang="en-US" dirty="0" smtClean="0"/>
              <a:t>Group A</a:t>
            </a:r>
            <a:endParaRPr lang="en-US" dirty="0"/>
          </a:p>
        </p:txBody>
      </p:sp>
      <p:sp>
        <p:nvSpPr>
          <p:cNvPr id="5" name="Text Placeholder 4"/>
          <p:cNvSpPr>
            <a:spLocks noGrp="1"/>
          </p:cNvSpPr>
          <p:nvPr>
            <p:ph type="body" sz="quarter" idx="3"/>
          </p:nvPr>
        </p:nvSpPr>
        <p:spPr/>
        <p:txBody>
          <a:bodyPr/>
          <a:lstStyle/>
          <a:p>
            <a:pPr algn="ctr"/>
            <a:r>
              <a:rPr lang="en-US" dirty="0" smtClean="0"/>
              <a:t>Group B = 10</a:t>
            </a:r>
            <a:endParaRPr lang="en-US" dirty="0"/>
          </a:p>
        </p:txBody>
      </p:sp>
      <p:pic>
        <p:nvPicPr>
          <p:cNvPr id="8" name="Content Placeholder 7" descr="A group of ten icons showing people without beards. All of which are selected."/>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9150" y="4488180"/>
            <a:ext cx="3887788" cy="1555115"/>
          </a:xfrm>
          <a:ln>
            <a:solidFill>
              <a:schemeClr val="accent3"/>
            </a:solidFill>
          </a:ln>
        </p:spPr>
      </p:pic>
      <p:pic>
        <p:nvPicPr>
          <p:cNvPr id="10" name="Content Placeholder 9" descr="A group of ten icons showing people without beard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0238" y="4491990"/>
            <a:ext cx="3868737" cy="1547495"/>
          </a:xfrm>
          <a:ln>
            <a:solidFill>
              <a:schemeClr val="accent5"/>
            </a:solidFill>
          </a:ln>
        </p:spPr>
      </p:pic>
    </p:spTree>
    <p:extLst>
      <p:ext uri="{BB962C8B-B14F-4D97-AF65-F5344CB8AC3E}">
        <p14:creationId xmlns:p14="http://schemas.microsoft.com/office/powerpoint/2010/main" val="29099633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Ratio Example</a:t>
            </a:r>
            <a:endParaRPr lang="en-US" dirty="0"/>
          </a:p>
        </p:txBody>
      </p:sp>
      <p:sp>
        <p:nvSpPr>
          <p:cNvPr id="3" name="Text Placeholder 2"/>
          <p:cNvSpPr>
            <a:spLocks noGrp="1"/>
          </p:cNvSpPr>
          <p:nvPr>
            <p:ph type="body" idx="1"/>
          </p:nvPr>
        </p:nvSpPr>
        <p:spPr/>
        <p:txBody>
          <a:bodyPr/>
          <a:lstStyle/>
          <a:p>
            <a:pPr algn="ctr"/>
            <a:r>
              <a:rPr lang="en-US" dirty="0" smtClean="0"/>
              <a:t>Group A = 40</a:t>
            </a:r>
            <a:endParaRPr lang="en-US" dirty="0"/>
          </a:p>
        </p:txBody>
      </p:sp>
      <p:sp>
        <p:nvSpPr>
          <p:cNvPr id="5" name="Text Placeholder 4"/>
          <p:cNvSpPr>
            <a:spLocks noGrp="1"/>
          </p:cNvSpPr>
          <p:nvPr>
            <p:ph type="body" sz="quarter" idx="3"/>
          </p:nvPr>
        </p:nvSpPr>
        <p:spPr/>
        <p:txBody>
          <a:bodyPr/>
          <a:lstStyle/>
          <a:p>
            <a:pPr algn="ctr"/>
            <a:r>
              <a:rPr lang="en-US" dirty="0" smtClean="0"/>
              <a:t>Group B = 10</a:t>
            </a:r>
            <a:endParaRPr lang="en-US" dirty="0"/>
          </a:p>
        </p:txBody>
      </p:sp>
      <p:pic>
        <p:nvPicPr>
          <p:cNvPr id="8" name="Content Placeholder 7" descr="A group of ten icons showing people without beards. All of which are selected."/>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9150" y="4488180"/>
            <a:ext cx="3887788" cy="1555115"/>
          </a:xfrm>
          <a:ln>
            <a:solidFill>
              <a:schemeClr val="accent3"/>
            </a:solidFill>
          </a:ln>
        </p:spPr>
      </p:pic>
      <p:pic>
        <p:nvPicPr>
          <p:cNvPr id="6" name="Content Placeholder 5" descr="A group of 40 icons showing people with beards. All of which are selected."/>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082631" y="4341813"/>
            <a:ext cx="2963951" cy="1847850"/>
          </a:xfrm>
          <a:ln>
            <a:solidFill>
              <a:schemeClr val="accent5"/>
            </a:solidFill>
          </a:ln>
        </p:spPr>
      </p:pic>
    </p:spTree>
    <p:extLst>
      <p:ext uri="{BB962C8B-B14F-4D97-AF65-F5344CB8AC3E}">
        <p14:creationId xmlns:p14="http://schemas.microsoft.com/office/powerpoint/2010/main" val="4149332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ud with a question mark indicating a place to ask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516" y="1143000"/>
            <a:ext cx="5096969" cy="4572000"/>
          </a:xfrm>
          <a:prstGeom prst="rect">
            <a:avLst/>
          </a:prstGeom>
        </p:spPr>
      </p:pic>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00302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Ranges</a:t>
            </a:r>
            <a:endParaRPr lang="en-US" dirty="0"/>
          </a:p>
        </p:txBody>
      </p:sp>
    </p:spTree>
    <p:extLst>
      <p:ext uri="{BB962C8B-B14F-4D97-AF65-F5344CB8AC3E}">
        <p14:creationId xmlns:p14="http://schemas.microsoft.com/office/powerpoint/2010/main" val="38822706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 Methods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2286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Threshold?</a:t>
            </a:r>
            <a:endParaRPr lang="en-US" dirty="0"/>
          </a:p>
        </p:txBody>
      </p:sp>
      <p:sp>
        <p:nvSpPr>
          <p:cNvPr id="3" name="Content Placeholder 2"/>
          <p:cNvSpPr>
            <a:spLocks noGrp="1"/>
          </p:cNvSpPr>
          <p:nvPr>
            <p:ph idx="1"/>
          </p:nvPr>
        </p:nvSpPr>
        <p:spPr/>
        <p:txBody>
          <a:bodyPr/>
          <a:lstStyle/>
          <a:p>
            <a:r>
              <a:rPr lang="en-US" dirty="0" smtClean="0"/>
              <a:t>The condition which must be exceeded to identify a district as Significantly Disproportionate.</a:t>
            </a:r>
          </a:p>
          <a:p>
            <a:r>
              <a:rPr lang="en-US" dirty="0"/>
              <a:t>At its core: a threshold identifies those cases that are </a:t>
            </a:r>
            <a:r>
              <a:rPr lang="en-US" b="1" u="sng" dirty="0"/>
              <a:t>not</a:t>
            </a:r>
            <a:r>
              <a:rPr lang="en-US" dirty="0"/>
              <a:t> like all the others</a:t>
            </a:r>
          </a:p>
          <a:p>
            <a:endParaRPr lang="en-US" dirty="0"/>
          </a:p>
        </p:txBody>
      </p:sp>
    </p:spTree>
    <p:extLst>
      <p:ext uri="{BB962C8B-B14F-4D97-AF65-F5344CB8AC3E}">
        <p14:creationId xmlns:p14="http://schemas.microsoft.com/office/powerpoint/2010/main" val="5573499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Threshold?</a:t>
            </a:r>
            <a:endParaRPr lang="en-US" dirty="0"/>
          </a:p>
        </p:txBody>
      </p:sp>
      <p:sp>
        <p:nvSpPr>
          <p:cNvPr id="9" name="Text Placeholder 8"/>
          <p:cNvSpPr>
            <a:spLocks noGrp="1"/>
          </p:cNvSpPr>
          <p:nvPr>
            <p:ph type="body" sz="half" idx="2"/>
          </p:nvPr>
        </p:nvSpPr>
        <p:spPr/>
        <p:txBody>
          <a:bodyPr/>
          <a:lstStyle/>
          <a:p>
            <a:endParaRPr lang="en-US" dirty="0"/>
          </a:p>
        </p:txBody>
      </p:sp>
      <p:pic>
        <p:nvPicPr>
          <p:cNvPr id="7" name="Picture 6" descr="An icon representing a fireman's hel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7391" y="2392969"/>
            <a:ext cx="2109267" cy="1265560"/>
          </a:xfrm>
          <a:prstGeom prst="rect">
            <a:avLst/>
          </a:prstGeom>
        </p:spPr>
      </p:pic>
      <p:pic>
        <p:nvPicPr>
          <p:cNvPr id="10" name="Picture 9" descr="An icon representing a fireman's hel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07274" y="2392969"/>
            <a:ext cx="2109267" cy="1265560"/>
          </a:xfrm>
          <a:prstGeom prst="rect">
            <a:avLst/>
          </a:prstGeom>
        </p:spPr>
      </p:pic>
      <p:pic>
        <p:nvPicPr>
          <p:cNvPr id="11" name="Picture 10" descr="An icon representing a fireman's hel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274" y="4195354"/>
            <a:ext cx="2109267" cy="1265560"/>
          </a:xfrm>
          <a:prstGeom prst="rect">
            <a:avLst/>
          </a:prstGeom>
        </p:spPr>
      </p:pic>
      <p:pic>
        <p:nvPicPr>
          <p:cNvPr id="12" name="Picture 11" descr="An icon representing a h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14897" y="4195354"/>
            <a:ext cx="1854255" cy="1265110"/>
          </a:xfrm>
          <a:prstGeom prst="rect">
            <a:avLst/>
          </a:prstGeom>
        </p:spPr>
      </p:pic>
    </p:spTree>
    <p:extLst>
      <p:ext uri="{BB962C8B-B14F-4D97-AF65-F5344CB8AC3E}">
        <p14:creationId xmlns:p14="http://schemas.microsoft.com/office/powerpoint/2010/main" val="1802853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Threshold?</a:t>
            </a:r>
            <a:endParaRPr lang="en-US" dirty="0"/>
          </a:p>
        </p:txBody>
      </p:sp>
      <p:sp>
        <p:nvSpPr>
          <p:cNvPr id="9" name="Text Placeholder 8"/>
          <p:cNvSpPr>
            <a:spLocks noGrp="1"/>
          </p:cNvSpPr>
          <p:nvPr>
            <p:ph type="body" sz="half" idx="2"/>
          </p:nvPr>
        </p:nvSpPr>
        <p:spPr/>
        <p:txBody>
          <a:bodyPr/>
          <a:lstStyle/>
          <a:p>
            <a:endParaRPr lang="en-US" dirty="0"/>
          </a:p>
        </p:txBody>
      </p:sp>
      <p:pic>
        <p:nvPicPr>
          <p:cNvPr id="7" name="Picture 6" descr="An icon representing a fireman's hel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7391" y="2392969"/>
            <a:ext cx="2109267" cy="1265560"/>
          </a:xfrm>
          <a:prstGeom prst="rect">
            <a:avLst/>
          </a:prstGeom>
        </p:spPr>
      </p:pic>
      <p:pic>
        <p:nvPicPr>
          <p:cNvPr id="10" name="Picture 9" descr="An icon representing a fireman's hel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07274" y="2392969"/>
            <a:ext cx="2109267" cy="1265560"/>
          </a:xfrm>
          <a:prstGeom prst="rect">
            <a:avLst/>
          </a:prstGeom>
        </p:spPr>
      </p:pic>
      <p:pic>
        <p:nvPicPr>
          <p:cNvPr id="11" name="Picture 10" descr="An icon representing a fireman's hel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274" y="4195354"/>
            <a:ext cx="2109267" cy="1265560"/>
          </a:xfrm>
          <a:prstGeom prst="rect">
            <a:avLst/>
          </a:prstGeom>
        </p:spPr>
      </p:pic>
      <p:pic>
        <p:nvPicPr>
          <p:cNvPr id="12" name="Picture 11" descr="An icon representing a h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14897" y="4195354"/>
            <a:ext cx="1854255" cy="1265110"/>
          </a:xfrm>
          <a:prstGeom prst="rect">
            <a:avLst/>
          </a:prstGeom>
        </p:spPr>
      </p:pic>
      <p:sp>
        <p:nvSpPr>
          <p:cNvPr id="3" name="Oval 2" descr="An empty circle surrounding an icon of a hat to indicate the one that is different from the rest."/>
          <p:cNvSpPr/>
          <p:nvPr/>
        </p:nvSpPr>
        <p:spPr>
          <a:xfrm>
            <a:off x="3756991" y="3756991"/>
            <a:ext cx="2405270" cy="227606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738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Threshold?</a:t>
            </a:r>
            <a:endParaRPr lang="en-US" dirty="0"/>
          </a:p>
        </p:txBody>
      </p:sp>
      <p:sp>
        <p:nvSpPr>
          <p:cNvPr id="3" name="Content Placeholder 2"/>
          <p:cNvSpPr>
            <a:spLocks noGrp="1"/>
          </p:cNvSpPr>
          <p:nvPr>
            <p:ph idx="1"/>
          </p:nvPr>
        </p:nvSpPr>
        <p:spPr/>
        <p:txBody>
          <a:bodyPr/>
          <a:lstStyle/>
          <a:p>
            <a:r>
              <a:rPr lang="en-US" dirty="0"/>
              <a:t>Ratio greater than </a:t>
            </a:r>
            <a:r>
              <a:rPr lang="en-US" b="1" u="sng" dirty="0"/>
              <a:t>4.0</a:t>
            </a:r>
            <a:endParaRPr lang="en-US" dirty="0" smtClean="0"/>
          </a:p>
          <a:p>
            <a:r>
              <a:rPr lang="en-US" dirty="0" smtClean="0"/>
              <a:t>Ratio greater than </a:t>
            </a:r>
            <a:r>
              <a:rPr lang="en-US" b="1" u="sng" dirty="0" smtClean="0"/>
              <a:t>4 deviations</a:t>
            </a:r>
            <a:r>
              <a:rPr lang="en-US" dirty="0" smtClean="0"/>
              <a:t> from the median</a:t>
            </a:r>
            <a:endParaRPr lang="en-US" dirty="0"/>
          </a:p>
        </p:txBody>
      </p:sp>
    </p:spTree>
    <p:extLst>
      <p:ext uri="{BB962C8B-B14F-4D97-AF65-F5344CB8AC3E}">
        <p14:creationId xmlns:p14="http://schemas.microsoft.com/office/powerpoint/2010/main" val="7206832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Threshold</a:t>
            </a:r>
            <a:endParaRPr lang="en-US" dirty="0"/>
          </a:p>
        </p:txBody>
      </p:sp>
      <p:sp>
        <p:nvSpPr>
          <p:cNvPr id="3" name="Text Placeholder 2"/>
          <p:cNvSpPr>
            <a:spLocks noGrp="1"/>
          </p:cNvSpPr>
          <p:nvPr>
            <p:ph type="body" idx="1"/>
          </p:nvPr>
        </p:nvSpPr>
        <p:spPr/>
        <p:txBody>
          <a:bodyPr/>
          <a:lstStyle/>
          <a:p>
            <a:r>
              <a:rPr lang="en-US" dirty="0" smtClean="0"/>
              <a:t>Pros</a:t>
            </a:r>
            <a:endParaRPr lang="en-US" dirty="0"/>
          </a:p>
        </p:txBody>
      </p:sp>
      <p:sp>
        <p:nvSpPr>
          <p:cNvPr id="4" name="Content Placeholder 3"/>
          <p:cNvSpPr>
            <a:spLocks noGrp="1"/>
          </p:cNvSpPr>
          <p:nvPr>
            <p:ph sz="half" idx="2"/>
          </p:nvPr>
        </p:nvSpPr>
        <p:spPr/>
        <p:txBody>
          <a:bodyPr/>
          <a:lstStyle/>
          <a:p>
            <a:r>
              <a:rPr lang="en-US" dirty="0" smtClean="0"/>
              <a:t>Easier to track</a:t>
            </a:r>
          </a:p>
        </p:txBody>
      </p:sp>
      <p:sp>
        <p:nvSpPr>
          <p:cNvPr id="5" name="Text Placeholder 4"/>
          <p:cNvSpPr>
            <a:spLocks noGrp="1"/>
          </p:cNvSpPr>
          <p:nvPr>
            <p:ph type="body" sz="quarter" idx="3"/>
          </p:nvPr>
        </p:nvSpPr>
        <p:spPr/>
        <p:txBody>
          <a:bodyPr/>
          <a:lstStyle/>
          <a:p>
            <a:r>
              <a:rPr lang="en-US" dirty="0" smtClean="0"/>
              <a:t>Cons</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smtClean="0"/>
              <a:t>Affects small districts more</a:t>
            </a:r>
          </a:p>
          <a:p>
            <a:r>
              <a:rPr lang="en-US" dirty="0" smtClean="0"/>
              <a:t>Large Districts effectively not monitored</a:t>
            </a:r>
          </a:p>
          <a:p>
            <a:r>
              <a:rPr lang="en-US" dirty="0" smtClean="0"/>
              <a:t>Population swings not accounted for</a:t>
            </a:r>
          </a:p>
          <a:p>
            <a:r>
              <a:rPr lang="en-US" dirty="0" smtClean="0"/>
              <a:t>Treats Each Category as Equal</a:t>
            </a:r>
          </a:p>
          <a:p>
            <a:endParaRPr lang="en-US" dirty="0"/>
          </a:p>
        </p:txBody>
      </p:sp>
    </p:spTree>
    <p:extLst>
      <p:ext uri="{BB962C8B-B14F-4D97-AF65-F5344CB8AC3E}">
        <p14:creationId xmlns:p14="http://schemas.microsoft.com/office/powerpoint/2010/main" val="29070913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Thresholds</a:t>
            </a:r>
            <a:endParaRPr lang="en-US" dirty="0"/>
          </a:p>
        </p:txBody>
      </p:sp>
      <p:sp>
        <p:nvSpPr>
          <p:cNvPr id="3" name="Content Placeholder 2"/>
          <p:cNvSpPr>
            <a:spLocks noGrp="1"/>
          </p:cNvSpPr>
          <p:nvPr>
            <p:ph idx="1"/>
          </p:nvPr>
        </p:nvSpPr>
        <p:spPr/>
        <p:txBody>
          <a:bodyPr/>
          <a:lstStyle/>
          <a:p>
            <a:r>
              <a:rPr lang="en-US" dirty="0"/>
              <a:t>Every test of new regulations using a fixed threshold shows that only small districts would be impacted</a:t>
            </a:r>
          </a:p>
        </p:txBody>
      </p:sp>
    </p:spTree>
    <p:extLst>
      <p:ext uri="{BB962C8B-B14F-4D97-AF65-F5344CB8AC3E}">
        <p14:creationId xmlns:p14="http://schemas.microsoft.com/office/powerpoint/2010/main" val="39179726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Thresholds</a:t>
            </a:r>
            <a:endParaRPr lang="en-US" dirty="0"/>
          </a:p>
        </p:txBody>
      </p:sp>
      <p:sp>
        <p:nvSpPr>
          <p:cNvPr id="9" name="Text Placeholder 8"/>
          <p:cNvSpPr>
            <a:spLocks noGrp="1"/>
          </p:cNvSpPr>
          <p:nvPr>
            <p:ph type="body" sz="half" idx="2"/>
          </p:nvPr>
        </p:nvSpPr>
        <p:spPr/>
        <p:txBody>
          <a:bodyPr/>
          <a:lstStyle/>
          <a:p>
            <a:endParaRPr lang="en-US" dirty="0"/>
          </a:p>
        </p:txBody>
      </p:sp>
      <p:pic>
        <p:nvPicPr>
          <p:cNvPr id="7" name="Picture 6" descr="An icon representing a fireman's hel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7391" y="2392969"/>
            <a:ext cx="2109267" cy="1265560"/>
          </a:xfrm>
          <a:prstGeom prst="rect">
            <a:avLst/>
          </a:prstGeom>
        </p:spPr>
      </p:pic>
      <p:pic>
        <p:nvPicPr>
          <p:cNvPr id="10" name="Picture 9" descr="An icon representing a fireman's hel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07274" y="2392969"/>
            <a:ext cx="2109267" cy="1265560"/>
          </a:xfrm>
          <a:prstGeom prst="rect">
            <a:avLst/>
          </a:prstGeom>
        </p:spPr>
      </p:pic>
      <p:pic>
        <p:nvPicPr>
          <p:cNvPr id="11" name="Picture 10" descr="An icon representing a fireman's hel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274" y="4195354"/>
            <a:ext cx="2109267" cy="1265560"/>
          </a:xfrm>
          <a:prstGeom prst="rect">
            <a:avLst/>
          </a:prstGeom>
        </p:spPr>
      </p:pic>
      <p:pic>
        <p:nvPicPr>
          <p:cNvPr id="12" name="Picture 11" descr="An icon representing a h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14897" y="4195354"/>
            <a:ext cx="1854255" cy="1265110"/>
          </a:xfrm>
          <a:prstGeom prst="rect">
            <a:avLst/>
          </a:prstGeom>
        </p:spPr>
      </p:pic>
    </p:spTree>
    <p:extLst>
      <p:ext uri="{BB962C8B-B14F-4D97-AF65-F5344CB8AC3E}">
        <p14:creationId xmlns:p14="http://schemas.microsoft.com/office/powerpoint/2010/main" val="24627917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n icon representing a fireman's hel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06905" y="2392969"/>
            <a:ext cx="2108958" cy="1265375"/>
          </a:xfrm>
          <a:prstGeom prst="rect">
            <a:avLst/>
          </a:prstGeom>
        </p:spPr>
      </p:pic>
      <p:pic>
        <p:nvPicPr>
          <p:cNvPr id="15" name="Picture 14" descr="An icon representing a fireman's hel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6905" y="4195089"/>
            <a:ext cx="2108958" cy="1265375"/>
          </a:xfrm>
          <a:prstGeom prst="rect">
            <a:avLst/>
          </a:prstGeom>
        </p:spPr>
      </p:pic>
      <p:pic>
        <p:nvPicPr>
          <p:cNvPr id="16" name="Picture 15" descr="An icon representing a fireman's hel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887391" y="4195089"/>
            <a:ext cx="2108958" cy="1265375"/>
          </a:xfrm>
          <a:prstGeom prst="rect">
            <a:avLst/>
          </a:prstGeom>
        </p:spPr>
      </p:pic>
      <p:pic>
        <p:nvPicPr>
          <p:cNvPr id="17" name="Picture 16" descr="An icon representing a hat that looks similar to a fireman's helmet, but is not a helm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519" y="2393419"/>
            <a:ext cx="1828702" cy="1264925"/>
          </a:xfrm>
          <a:prstGeom prst="rect">
            <a:avLst/>
          </a:prstGeom>
        </p:spPr>
      </p:pic>
      <p:sp>
        <p:nvSpPr>
          <p:cNvPr id="2" name="Title 1"/>
          <p:cNvSpPr>
            <a:spLocks noGrp="1"/>
          </p:cNvSpPr>
          <p:nvPr>
            <p:ph type="title"/>
          </p:nvPr>
        </p:nvSpPr>
        <p:spPr/>
        <p:txBody>
          <a:bodyPr/>
          <a:lstStyle/>
          <a:p>
            <a:r>
              <a:rPr lang="en-US" dirty="0" smtClean="0"/>
              <a:t>Fixed Threshold</a:t>
            </a:r>
            <a:r>
              <a:rPr lang="en-US" dirty="0"/>
              <a:t>s</a:t>
            </a:r>
          </a:p>
        </p:txBody>
      </p:sp>
      <p:sp>
        <p:nvSpPr>
          <p:cNvPr id="9" name="Text Placeholder 8"/>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9529884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Threshold</a:t>
            </a:r>
            <a:endParaRPr lang="en-US" dirty="0"/>
          </a:p>
        </p:txBody>
      </p:sp>
      <p:sp>
        <p:nvSpPr>
          <p:cNvPr id="3" name="Text Placeholder 2"/>
          <p:cNvSpPr>
            <a:spLocks noGrp="1"/>
          </p:cNvSpPr>
          <p:nvPr>
            <p:ph type="body" idx="1"/>
          </p:nvPr>
        </p:nvSpPr>
        <p:spPr/>
        <p:txBody>
          <a:bodyPr/>
          <a:lstStyle/>
          <a:p>
            <a:r>
              <a:rPr lang="en-US" dirty="0" smtClean="0"/>
              <a:t>Pros</a:t>
            </a:r>
            <a:endParaRPr lang="en-US" dirty="0"/>
          </a:p>
        </p:txBody>
      </p:sp>
      <p:sp>
        <p:nvSpPr>
          <p:cNvPr id="4" name="Content Placeholder 3"/>
          <p:cNvSpPr>
            <a:spLocks noGrp="1"/>
          </p:cNvSpPr>
          <p:nvPr>
            <p:ph sz="half" idx="2"/>
          </p:nvPr>
        </p:nvSpPr>
        <p:spPr/>
        <p:txBody>
          <a:bodyPr/>
          <a:lstStyle/>
          <a:p>
            <a:r>
              <a:rPr lang="en-US" dirty="0" smtClean="0"/>
              <a:t>Proportionate (all districts impacted)</a:t>
            </a:r>
          </a:p>
          <a:p>
            <a:r>
              <a:rPr lang="en-US" dirty="0" smtClean="0"/>
              <a:t>Not affected by population swings</a:t>
            </a:r>
          </a:p>
        </p:txBody>
      </p:sp>
      <p:sp>
        <p:nvSpPr>
          <p:cNvPr id="5" name="Text Placeholder 4"/>
          <p:cNvSpPr>
            <a:spLocks noGrp="1"/>
          </p:cNvSpPr>
          <p:nvPr>
            <p:ph type="body" sz="quarter" idx="3"/>
          </p:nvPr>
        </p:nvSpPr>
        <p:spPr/>
        <p:txBody>
          <a:bodyPr/>
          <a:lstStyle/>
          <a:p>
            <a:r>
              <a:rPr lang="en-US" dirty="0" smtClean="0"/>
              <a:t>Cons</a:t>
            </a:r>
            <a:endParaRPr lang="en-US" dirty="0"/>
          </a:p>
        </p:txBody>
      </p:sp>
      <p:sp>
        <p:nvSpPr>
          <p:cNvPr id="6" name="Content Placeholder 5"/>
          <p:cNvSpPr>
            <a:spLocks noGrp="1"/>
          </p:cNvSpPr>
          <p:nvPr>
            <p:ph sz="quarter" idx="4"/>
          </p:nvPr>
        </p:nvSpPr>
        <p:spPr/>
        <p:txBody>
          <a:bodyPr>
            <a:normAutofit/>
          </a:bodyPr>
          <a:lstStyle/>
          <a:p>
            <a:r>
              <a:rPr lang="en-US" dirty="0" smtClean="0"/>
              <a:t>More difficult to track</a:t>
            </a:r>
          </a:p>
          <a:p>
            <a:endParaRPr lang="en-US" dirty="0"/>
          </a:p>
        </p:txBody>
      </p:sp>
    </p:spTree>
    <p:extLst>
      <p:ext uri="{BB962C8B-B14F-4D97-AF65-F5344CB8AC3E}">
        <p14:creationId xmlns:p14="http://schemas.microsoft.com/office/powerpoint/2010/main" val="766047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42" name="Content Placeholder 41" descr="Circle chart showing the percentage of district sizes categorized by small, medium, and large."/>
          <p:cNvGraphicFramePr>
            <a:graphicFrameLocks noGrp="1"/>
          </p:cNvGraphicFramePr>
          <p:nvPr>
            <p:ph idx="1"/>
            <p:extLst>
              <p:ext uri="{D42A27DB-BD31-4B8C-83A1-F6EECF244321}">
                <p14:modId xmlns:p14="http://schemas.microsoft.com/office/powerpoint/2010/main" val="2937175314"/>
              </p:ext>
            </p:extLst>
          </p:nvPr>
        </p:nvGraphicFramePr>
        <p:xfrm>
          <a:off x="3887788" y="1992313"/>
          <a:ext cx="4629150" cy="38687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half" idx="2"/>
          </p:nvPr>
        </p:nvSpPr>
        <p:spPr/>
        <p:txBody>
          <a:bodyPr/>
          <a:lstStyle/>
          <a:p>
            <a:r>
              <a:rPr lang="en-US" dirty="0" smtClean="0"/>
              <a:t>SpEd Population:</a:t>
            </a:r>
          </a:p>
          <a:p>
            <a:pPr marL="285750" indent="-285750">
              <a:buFont typeface="Arial" panose="020B0604020202020204" pitchFamily="34" charset="0"/>
              <a:buChar char="•"/>
              <a:tabLst>
                <a:tab pos="1371600" algn="l"/>
              </a:tabLst>
            </a:pPr>
            <a:r>
              <a:rPr lang="en-US" dirty="0" smtClean="0"/>
              <a:t>&lt; 500 	= Small</a:t>
            </a:r>
          </a:p>
          <a:p>
            <a:pPr marL="285750" indent="-285750">
              <a:buFont typeface="Arial" panose="020B0604020202020204" pitchFamily="34" charset="0"/>
              <a:buChar char="•"/>
              <a:tabLst>
                <a:tab pos="1371600" algn="l"/>
              </a:tabLst>
            </a:pPr>
            <a:r>
              <a:rPr lang="en-US" dirty="0" smtClean="0"/>
              <a:t>500-1000	= Medium</a:t>
            </a:r>
          </a:p>
          <a:p>
            <a:pPr marL="285750" indent="-285750">
              <a:buFont typeface="Arial" panose="020B0604020202020204" pitchFamily="34" charset="0"/>
              <a:buChar char="•"/>
              <a:tabLst>
                <a:tab pos="1371600" algn="l"/>
              </a:tabLst>
            </a:pPr>
            <a:r>
              <a:rPr lang="en-US" dirty="0" smtClean="0"/>
              <a:t>&gt; 1000 	= Large</a:t>
            </a:r>
            <a:endParaRPr lang="en-US" dirty="0"/>
          </a:p>
        </p:txBody>
      </p:sp>
    </p:spTree>
    <p:extLst>
      <p:ext uri="{BB962C8B-B14F-4D97-AF65-F5344CB8AC3E}">
        <p14:creationId xmlns:p14="http://schemas.microsoft.com/office/powerpoint/2010/main" val="26017926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ud with a question mark indicating a place to ask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516" y="1143000"/>
            <a:ext cx="5096969" cy="4572000"/>
          </a:xfrm>
          <a:prstGeom prst="rect">
            <a:avLst/>
          </a:prstGeom>
        </p:spPr>
      </p:pic>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6984759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 Target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20394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Threshold Target?</a:t>
            </a:r>
            <a:endParaRPr lang="en-US" dirty="0"/>
          </a:p>
        </p:txBody>
      </p:sp>
      <p:sp>
        <p:nvSpPr>
          <p:cNvPr id="5" name="Content Placeholder 4"/>
          <p:cNvSpPr>
            <a:spLocks noGrp="1"/>
          </p:cNvSpPr>
          <p:nvPr>
            <p:ph idx="1"/>
          </p:nvPr>
        </p:nvSpPr>
        <p:spPr/>
        <p:txBody>
          <a:bodyPr/>
          <a:lstStyle/>
          <a:p>
            <a:r>
              <a:rPr lang="en-US" dirty="0"/>
              <a:t>The </a:t>
            </a:r>
            <a:r>
              <a:rPr lang="en-US" b="1" dirty="0"/>
              <a:t>condition</a:t>
            </a:r>
            <a:r>
              <a:rPr lang="en-US" dirty="0"/>
              <a:t> which must be exceeded to identify a district as Significantly Disproportionate.</a:t>
            </a:r>
          </a:p>
          <a:p>
            <a:endParaRPr lang="en-US" dirty="0"/>
          </a:p>
        </p:txBody>
      </p:sp>
    </p:spTree>
    <p:extLst>
      <p:ext uri="{BB962C8B-B14F-4D97-AF65-F5344CB8AC3E}">
        <p14:creationId xmlns:p14="http://schemas.microsoft.com/office/powerpoint/2010/main" val="27833152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Target</a:t>
            </a:r>
            <a:endParaRPr lang="en-US" dirty="0"/>
          </a:p>
        </p:txBody>
      </p:sp>
      <p:sp>
        <p:nvSpPr>
          <p:cNvPr id="3" name="Content Placeholder 2"/>
          <p:cNvSpPr>
            <a:spLocks noGrp="1"/>
          </p:cNvSpPr>
          <p:nvPr>
            <p:ph sz="half" idx="1"/>
          </p:nvPr>
        </p:nvSpPr>
        <p:spPr/>
        <p:txBody>
          <a:bodyPr/>
          <a:lstStyle/>
          <a:p>
            <a:r>
              <a:rPr lang="en-US" dirty="0" smtClean="0"/>
              <a:t>Lowering the Target</a:t>
            </a:r>
            <a:endParaRPr lang="en-US" dirty="0"/>
          </a:p>
        </p:txBody>
      </p:sp>
      <p:pic>
        <p:nvPicPr>
          <p:cNvPr id="14" name="Content Placeholder 13" descr="An arrow pointing up and to the right."/>
          <p:cNvPicPr>
            <a:picLocks noGrp="1" noChangeAspect="1"/>
          </p:cNvPicPr>
          <p:nvPr>
            <p:ph sz="half" idx="2"/>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flipV="1">
            <a:off x="4954134" y="3427413"/>
            <a:ext cx="3236232" cy="2749550"/>
          </a:xfrm>
        </p:spPr>
      </p:pic>
    </p:spTree>
    <p:extLst>
      <p:ext uri="{BB962C8B-B14F-4D97-AF65-F5344CB8AC3E}">
        <p14:creationId xmlns:p14="http://schemas.microsoft.com/office/powerpoint/2010/main" val="22891684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Target</a:t>
            </a:r>
            <a:endParaRPr lang="en-US" dirty="0"/>
          </a:p>
        </p:txBody>
      </p:sp>
      <p:sp>
        <p:nvSpPr>
          <p:cNvPr id="3" name="Content Placeholder 2"/>
          <p:cNvSpPr>
            <a:spLocks noGrp="1"/>
          </p:cNvSpPr>
          <p:nvPr>
            <p:ph sz="half" idx="1"/>
          </p:nvPr>
        </p:nvSpPr>
        <p:spPr/>
        <p:txBody>
          <a:bodyPr/>
          <a:lstStyle/>
          <a:p>
            <a:r>
              <a:rPr lang="en-US" dirty="0" smtClean="0"/>
              <a:t>Raising the Target</a:t>
            </a:r>
            <a:endParaRPr lang="en-US" dirty="0"/>
          </a:p>
        </p:txBody>
      </p:sp>
      <p:pic>
        <p:nvPicPr>
          <p:cNvPr id="7" name="Content Placeholder 6" descr="An arrow pointing down and to the lef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4134" y="3427413"/>
            <a:ext cx="3236232" cy="2749550"/>
          </a:xfrm>
        </p:spPr>
      </p:pic>
    </p:spTree>
    <p:extLst>
      <p:ext uri="{BB962C8B-B14F-4D97-AF65-F5344CB8AC3E}">
        <p14:creationId xmlns:p14="http://schemas.microsoft.com/office/powerpoint/2010/main" val="4190159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Threshold</a:t>
            </a:r>
            <a:endParaRPr lang="en-US" dirty="0"/>
          </a:p>
        </p:txBody>
      </p:sp>
      <p:pic>
        <p:nvPicPr>
          <p:cNvPr id="5" name="Content Placeholder 4" descr="A still picture from a cartoon depicting looking down from a great heigh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3900" y="1992834"/>
            <a:ext cx="5168211" cy="3876158"/>
          </a:xfrm>
        </p:spPr>
      </p:pic>
      <p:sp>
        <p:nvSpPr>
          <p:cNvPr id="4" name="Text Placeholder 3"/>
          <p:cNvSpPr>
            <a:spLocks noGrp="1"/>
          </p:cNvSpPr>
          <p:nvPr>
            <p:ph type="body" sz="half" idx="2"/>
          </p:nvPr>
        </p:nvSpPr>
        <p:spPr/>
        <p:txBody>
          <a:bodyPr/>
          <a:lstStyle/>
          <a:p>
            <a:r>
              <a:rPr lang="en-US" dirty="0" smtClean="0"/>
              <a:t>Too High = Missed Details</a:t>
            </a:r>
            <a:endParaRPr lang="en-US" dirty="0"/>
          </a:p>
        </p:txBody>
      </p:sp>
    </p:spTree>
    <p:extLst>
      <p:ext uri="{BB962C8B-B14F-4D97-AF65-F5344CB8AC3E}">
        <p14:creationId xmlns:p14="http://schemas.microsoft.com/office/powerpoint/2010/main" val="40210429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Threshold</a:t>
            </a:r>
            <a:endParaRPr lang="en-US" dirty="0"/>
          </a:p>
        </p:txBody>
      </p:sp>
      <p:sp>
        <p:nvSpPr>
          <p:cNvPr id="4" name="Text Placeholder 3"/>
          <p:cNvSpPr>
            <a:spLocks noGrp="1"/>
          </p:cNvSpPr>
          <p:nvPr>
            <p:ph type="body" sz="half" idx="2"/>
          </p:nvPr>
        </p:nvSpPr>
        <p:spPr/>
        <p:txBody>
          <a:bodyPr/>
          <a:lstStyle/>
          <a:p>
            <a:r>
              <a:rPr lang="en-US" dirty="0"/>
              <a:t>Too High = Missed </a:t>
            </a:r>
            <a:r>
              <a:rPr lang="en-US" dirty="0" smtClean="0"/>
              <a:t>Details</a:t>
            </a:r>
            <a:endParaRPr lang="en-US" dirty="0"/>
          </a:p>
        </p:txBody>
      </p:sp>
      <p:pic>
        <p:nvPicPr>
          <p:cNvPr id="8" name="Content Placeholder 7" descr="A still from a cartoon depicting one animal another animal a sign that reads &quot;road runners can't read and don't drink&quot;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7578" y="1992834"/>
            <a:ext cx="5140794" cy="3876158"/>
          </a:xfrm>
        </p:spPr>
      </p:pic>
    </p:spTree>
    <p:extLst>
      <p:ext uri="{BB962C8B-B14F-4D97-AF65-F5344CB8AC3E}">
        <p14:creationId xmlns:p14="http://schemas.microsoft.com/office/powerpoint/2010/main" val="36826667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Threshold</a:t>
            </a:r>
            <a:endParaRPr lang="en-US" dirty="0"/>
          </a:p>
        </p:txBody>
      </p:sp>
      <p:sp>
        <p:nvSpPr>
          <p:cNvPr id="4" name="Text Placeholder 3"/>
          <p:cNvSpPr>
            <a:spLocks noGrp="1"/>
          </p:cNvSpPr>
          <p:nvPr>
            <p:ph type="body" sz="half" idx="2"/>
          </p:nvPr>
        </p:nvSpPr>
        <p:spPr/>
        <p:txBody>
          <a:bodyPr/>
          <a:lstStyle/>
          <a:p>
            <a:r>
              <a:rPr lang="en-US" dirty="0" smtClean="0"/>
              <a:t>Too Low = Too Much Noise</a:t>
            </a:r>
            <a:endParaRPr lang="en-US" dirty="0"/>
          </a:p>
        </p:txBody>
      </p:sp>
      <p:pic>
        <p:nvPicPr>
          <p:cNvPr id="9" name="Content Placeholder 8" descr="A cartoon still showing two animals. The bottom half of the animals are obscured by a cloud of dus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1150" y="1992834"/>
            <a:ext cx="5073506" cy="3876158"/>
          </a:xfrm>
        </p:spPr>
      </p:pic>
    </p:spTree>
    <p:extLst>
      <p:ext uri="{BB962C8B-B14F-4D97-AF65-F5344CB8AC3E}">
        <p14:creationId xmlns:p14="http://schemas.microsoft.com/office/powerpoint/2010/main" val="16195748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Threshold</a:t>
            </a:r>
            <a:endParaRPr lang="en-US" dirty="0"/>
          </a:p>
        </p:txBody>
      </p:sp>
      <p:sp>
        <p:nvSpPr>
          <p:cNvPr id="4" name="Text Placeholder 3"/>
          <p:cNvSpPr>
            <a:spLocks noGrp="1"/>
          </p:cNvSpPr>
          <p:nvPr>
            <p:ph type="body" sz="half" idx="2"/>
          </p:nvPr>
        </p:nvSpPr>
        <p:spPr/>
        <p:txBody>
          <a:bodyPr/>
          <a:lstStyle/>
          <a:p>
            <a:r>
              <a:rPr lang="en-US" dirty="0"/>
              <a:t>Too Low = Too Much </a:t>
            </a:r>
            <a:r>
              <a:rPr lang="en-US" dirty="0" smtClean="0"/>
              <a:t>Noise</a:t>
            </a:r>
            <a:endParaRPr lang="en-US" dirty="0"/>
          </a:p>
        </p:txBody>
      </p:sp>
      <p:pic>
        <p:nvPicPr>
          <p:cNvPr id="5" name="Content Placeholder 4" descr="A cartoon still showing the cloud of dust receeding and one of the two animals falling from a great heigh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64506" y="1992834"/>
            <a:ext cx="5086822" cy="3876158"/>
          </a:xfrm>
        </p:spPr>
      </p:pic>
    </p:spTree>
    <p:extLst>
      <p:ext uri="{BB962C8B-B14F-4D97-AF65-F5344CB8AC3E}">
        <p14:creationId xmlns:p14="http://schemas.microsoft.com/office/powerpoint/2010/main" val="1933541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 Target Scenarios</a:t>
            </a:r>
            <a:endParaRPr lang="en-US" dirty="0"/>
          </a:p>
        </p:txBody>
      </p:sp>
      <p:sp>
        <p:nvSpPr>
          <p:cNvPr id="3" name="Content Placeholder 2"/>
          <p:cNvSpPr>
            <a:spLocks noGrp="1"/>
          </p:cNvSpPr>
          <p:nvPr>
            <p:ph idx="1"/>
          </p:nvPr>
        </p:nvSpPr>
        <p:spPr/>
        <p:txBody>
          <a:bodyPr/>
          <a:lstStyle/>
          <a:p>
            <a:r>
              <a:rPr lang="en-US" dirty="0" smtClean="0"/>
              <a:t>Four Scenarios</a:t>
            </a:r>
          </a:p>
          <a:p>
            <a:pPr lvl="1"/>
            <a:r>
              <a:rPr lang="en-US" dirty="0" smtClean="0"/>
              <a:t>One-Year Fixed Target</a:t>
            </a:r>
          </a:p>
          <a:p>
            <a:pPr lvl="1"/>
            <a:r>
              <a:rPr lang="en-US" dirty="0" smtClean="0"/>
              <a:t>Multi-Year Fixed Target</a:t>
            </a:r>
          </a:p>
          <a:p>
            <a:pPr lvl="1"/>
            <a:r>
              <a:rPr lang="en-US" dirty="0" smtClean="0"/>
              <a:t>One-Year Variable Target</a:t>
            </a:r>
          </a:p>
          <a:p>
            <a:pPr lvl="1"/>
            <a:r>
              <a:rPr lang="en-US" dirty="0" smtClean="0"/>
              <a:t>Multi-Year Variable Target</a:t>
            </a:r>
            <a:endParaRPr lang="en-US" dirty="0"/>
          </a:p>
        </p:txBody>
      </p:sp>
    </p:spTree>
    <p:extLst>
      <p:ext uri="{BB962C8B-B14F-4D97-AF65-F5344CB8AC3E}">
        <p14:creationId xmlns:p14="http://schemas.microsoft.com/office/powerpoint/2010/main" val="2192443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Four Questions</a:t>
            </a:r>
          </a:p>
          <a:p>
            <a:pPr lvl="1"/>
            <a:r>
              <a:rPr lang="en-US" dirty="0" smtClean="0"/>
              <a:t>Description</a:t>
            </a:r>
          </a:p>
          <a:p>
            <a:pPr lvl="1"/>
            <a:r>
              <a:rPr lang="en-US" dirty="0" smtClean="0"/>
              <a:t>Question Asked</a:t>
            </a:r>
          </a:p>
          <a:p>
            <a:pPr lvl="1"/>
            <a:r>
              <a:rPr lang="en-US" dirty="0" smtClean="0"/>
              <a:t>Group Discussion</a:t>
            </a:r>
          </a:p>
          <a:p>
            <a:pPr lvl="1"/>
            <a:r>
              <a:rPr lang="en-US" dirty="0" smtClean="0"/>
              <a:t>Repeat</a:t>
            </a:r>
            <a:endParaRPr lang="en-US" dirty="0"/>
          </a:p>
        </p:txBody>
      </p:sp>
    </p:spTree>
    <p:extLst>
      <p:ext uri="{BB962C8B-B14F-4D97-AF65-F5344CB8AC3E}">
        <p14:creationId xmlns:p14="http://schemas.microsoft.com/office/powerpoint/2010/main" val="33690361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7" descr="A bar chart showing the number of districts identified in a single year with a fixed threshold between 3.5 and 4.0"/>
          <p:cNvGraphicFramePr>
            <a:graphicFrameLocks/>
          </p:cNvGraphicFramePr>
          <p:nvPr>
            <p:extLst>
              <p:ext uri="{D42A27DB-BD31-4B8C-83A1-F6EECF244321}">
                <p14:modId xmlns:p14="http://schemas.microsoft.com/office/powerpoint/2010/main" val="4082822767"/>
              </p:ext>
            </p:extLst>
          </p:nvPr>
        </p:nvGraphicFramePr>
        <p:xfrm>
          <a:off x="628650" y="2054225"/>
          <a:ext cx="3886200" cy="2749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8" descr="A bar chart showing the number of districts identified in a single year with a fixed threshold between 3.0 and 3.5"/>
          <p:cNvGraphicFramePr>
            <a:graphicFrameLocks/>
          </p:cNvGraphicFramePr>
          <p:nvPr>
            <p:extLst>
              <p:ext uri="{D42A27DB-BD31-4B8C-83A1-F6EECF244321}">
                <p14:modId xmlns:p14="http://schemas.microsoft.com/office/powerpoint/2010/main" val="1547288101"/>
              </p:ext>
            </p:extLst>
          </p:nvPr>
        </p:nvGraphicFramePr>
        <p:xfrm>
          <a:off x="4629150" y="2054225"/>
          <a:ext cx="3886200" cy="274955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r>
              <a:rPr lang="en-US" dirty="0"/>
              <a:t>One-Year Fixed Threshold </a:t>
            </a:r>
            <a:r>
              <a:rPr lang="en-US" dirty="0" smtClean="0"/>
              <a:t>Target</a:t>
            </a:r>
            <a:endParaRPr lang="en-US" dirty="0"/>
          </a:p>
        </p:txBody>
      </p:sp>
    </p:spTree>
    <p:extLst>
      <p:ext uri="{BB962C8B-B14F-4D97-AF65-F5344CB8AC3E}">
        <p14:creationId xmlns:p14="http://schemas.microsoft.com/office/powerpoint/2010/main" val="13257565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Multi-Year Fixed Threshold Target</a:t>
            </a:r>
          </a:p>
        </p:txBody>
      </p:sp>
      <p:graphicFrame>
        <p:nvGraphicFramePr>
          <p:cNvPr id="10" name="Content Placeholder 9" descr="a bar chart showing the number of districts identified when using a multi-year fixed threshold by the fixed threshold used."/>
          <p:cNvGraphicFramePr>
            <a:graphicFrameLocks noGrp="1"/>
          </p:cNvGraphicFramePr>
          <p:nvPr>
            <p:ph idx="4294967295"/>
            <p:extLst>
              <p:ext uri="{D42A27DB-BD31-4B8C-83A1-F6EECF244321}">
                <p14:modId xmlns:p14="http://schemas.microsoft.com/office/powerpoint/2010/main" val="1571267164"/>
              </p:ext>
            </p:extLst>
          </p:nvPr>
        </p:nvGraphicFramePr>
        <p:xfrm>
          <a:off x="628650" y="2112963"/>
          <a:ext cx="7886700" cy="3970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76735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Threshold Targets</a:t>
            </a:r>
            <a:endParaRPr lang="en-US" dirty="0"/>
          </a:p>
        </p:txBody>
      </p:sp>
      <p:sp>
        <p:nvSpPr>
          <p:cNvPr id="3" name="Content Placeholder 2"/>
          <p:cNvSpPr>
            <a:spLocks noGrp="1"/>
          </p:cNvSpPr>
          <p:nvPr>
            <p:ph idx="1"/>
          </p:nvPr>
        </p:nvSpPr>
        <p:spPr/>
        <p:txBody>
          <a:bodyPr/>
          <a:lstStyle/>
          <a:p>
            <a:r>
              <a:rPr lang="en-US" dirty="0" smtClean="0"/>
              <a:t>Variable = </a:t>
            </a:r>
            <a:r>
              <a:rPr lang="en-US" dirty="0"/>
              <a:t>distance from the </a:t>
            </a:r>
            <a:r>
              <a:rPr lang="en-US" dirty="0" smtClean="0"/>
              <a:t>middle</a:t>
            </a:r>
          </a:p>
          <a:p>
            <a:r>
              <a:rPr lang="en-US" dirty="0" smtClean="0"/>
              <a:t>Target = # of steps </a:t>
            </a:r>
            <a:r>
              <a:rPr lang="en-US" dirty="0"/>
              <a:t>away from the middle</a:t>
            </a:r>
          </a:p>
        </p:txBody>
      </p:sp>
    </p:spTree>
    <p:extLst>
      <p:ext uri="{BB962C8B-B14F-4D97-AF65-F5344CB8AC3E}">
        <p14:creationId xmlns:p14="http://schemas.microsoft.com/office/powerpoint/2010/main" val="22584203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r chart showing the number of districts identified with a single year variable threshold by threshold used."/>
          <p:cNvPicPr>
            <a:picLocks noChangeAspect="1"/>
          </p:cNvPicPr>
          <p:nvPr/>
        </p:nvPicPr>
        <p:blipFill>
          <a:blip r:embed="rId3"/>
          <a:stretch>
            <a:fillRect/>
          </a:stretch>
        </p:blipFill>
        <p:spPr>
          <a:xfrm>
            <a:off x="628650" y="2113458"/>
            <a:ext cx="7886700" cy="3956647"/>
          </a:xfrm>
          <a:prstGeom prst="rect">
            <a:avLst/>
          </a:prstGeom>
        </p:spPr>
      </p:pic>
      <p:graphicFrame>
        <p:nvGraphicFramePr>
          <p:cNvPr id="5" name="Chart 4" descr="A bar chart showing the number of districts identified with a single year variable threshold by threshold used."/>
          <p:cNvGraphicFramePr>
            <a:graphicFrameLocks/>
          </p:cNvGraphicFramePr>
          <p:nvPr>
            <p:extLst>
              <p:ext uri="{D42A27DB-BD31-4B8C-83A1-F6EECF244321}">
                <p14:modId xmlns:p14="http://schemas.microsoft.com/office/powerpoint/2010/main" val="1459372150"/>
              </p:ext>
            </p:extLst>
          </p:nvPr>
        </p:nvGraphicFramePr>
        <p:xfrm>
          <a:off x="628650" y="2113457"/>
          <a:ext cx="7886700" cy="395664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One-Year Variable Threshold Target</a:t>
            </a:r>
          </a:p>
        </p:txBody>
      </p:sp>
    </p:spTree>
    <p:extLst>
      <p:ext uri="{BB962C8B-B14F-4D97-AF65-F5344CB8AC3E}">
        <p14:creationId xmlns:p14="http://schemas.microsoft.com/office/powerpoint/2010/main" val="6448851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Multi-Year Variable Threshold Target</a:t>
            </a:r>
          </a:p>
        </p:txBody>
      </p:sp>
      <p:graphicFrame>
        <p:nvGraphicFramePr>
          <p:cNvPr id="5" name="Content Placeholder 4" descr="A bar chart showing the number of districts identified with a multiple-year variable threshold by threshold used."/>
          <p:cNvGraphicFramePr>
            <a:graphicFrameLocks noGrp="1"/>
          </p:cNvGraphicFramePr>
          <p:nvPr>
            <p:ph idx="4294967295"/>
            <p:extLst>
              <p:ext uri="{D42A27DB-BD31-4B8C-83A1-F6EECF244321}">
                <p14:modId xmlns:p14="http://schemas.microsoft.com/office/powerpoint/2010/main" val="1980691706"/>
              </p:ext>
            </p:extLst>
          </p:nvPr>
        </p:nvGraphicFramePr>
        <p:xfrm>
          <a:off x="628650" y="2112963"/>
          <a:ext cx="7886700" cy="3970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23561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23062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Poll Everywhere</a:t>
            </a:r>
            <a:endParaRPr lang="en-US" dirty="0"/>
          </a:p>
        </p:txBody>
      </p:sp>
      <p:pic>
        <p:nvPicPr>
          <p:cNvPr id="5" name="Content Placeholder 4" descr="An image with an icon of a bar chart and the words &quot;Poll Everywhere&quot;"/>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28650" y="3450590"/>
            <a:ext cx="7886700" cy="1282700"/>
          </a:xfrm>
          <a:prstGeom prst="rect">
            <a:avLst/>
          </a:prstGeom>
        </p:spPr>
      </p:pic>
    </p:spTree>
    <p:extLst>
      <p:ext uri="{BB962C8B-B14F-4D97-AF65-F5344CB8AC3E}">
        <p14:creationId xmlns:p14="http://schemas.microsoft.com/office/powerpoint/2010/main" val="19303049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n image representing a laptop and a cell phone showing how to use Poll Everywher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6382" y="1231106"/>
            <a:ext cx="6023372"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descr="An image depicting a cell phone showing how to use Poll Everywhere by text messag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0291" y="1937148"/>
            <a:ext cx="3995738" cy="397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5689997" y="2701529"/>
            <a:ext cx="810194" cy="323165"/>
          </a:xfrm>
          <a:prstGeom prst="rect">
            <a:avLst/>
          </a:prstGeom>
          <a:noFill/>
        </p:spPr>
        <p:txBody>
          <a:bodyPr wrap="square">
            <a:spAutoFit/>
          </a:bodyPr>
          <a:lstStyle/>
          <a:p>
            <a:pPr eaLnBrk="1" hangingPunct="1">
              <a:defRPr/>
            </a:pPr>
            <a:r>
              <a:rPr lang="en-US" sz="1500" dirty="0">
                <a:ea typeface="ＭＳ Ｐゴシック" charset="0"/>
                <a:cs typeface="Helvetica"/>
              </a:rPr>
              <a:t>22333</a:t>
            </a:r>
          </a:p>
        </p:txBody>
      </p:sp>
      <p:sp>
        <p:nvSpPr>
          <p:cNvPr id="11" name="TextBox 10"/>
          <p:cNvSpPr txBox="1">
            <a:spLocks noChangeArrowheads="1"/>
          </p:cNvSpPr>
          <p:nvPr/>
        </p:nvSpPr>
        <p:spPr bwMode="auto">
          <a:xfrm>
            <a:off x="3131601" y="1771399"/>
            <a:ext cx="993137" cy="215444"/>
          </a:xfrm>
          <a:prstGeom prst="rect">
            <a:avLst/>
          </a:prstGeom>
          <a:solidFill>
            <a:schemeClr val="bg1"/>
          </a:solidFill>
          <a:ln>
            <a:noFill/>
          </a:ln>
          <a:extLst/>
        </p:spPr>
        <p:txBody>
          <a:bodyPr wrap="square" lIns="0" r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b="1" dirty="0" smtClean="0">
                <a:latin typeface="Calibri" panose="020F0502020204030204" pitchFamily="34" charset="0"/>
              </a:rPr>
              <a:t>Pollev.com/</a:t>
            </a:r>
            <a:r>
              <a:rPr lang="en-US" altLang="en-US" sz="800" b="1" dirty="0" err="1" smtClean="0">
                <a:latin typeface="Calibri" panose="020F0502020204030204" pitchFamily="34" charset="0"/>
              </a:rPr>
              <a:t>ordepted</a:t>
            </a:r>
            <a:endParaRPr lang="en-US" altLang="en-US" sz="800" b="1" dirty="0">
              <a:solidFill>
                <a:srgbClr val="FF0000"/>
              </a:solidFill>
              <a:latin typeface="Calibri" panose="020F0502020204030204" pitchFamily="34" charset="0"/>
            </a:endParaRPr>
          </a:p>
        </p:txBody>
      </p:sp>
      <p:sp>
        <p:nvSpPr>
          <p:cNvPr id="12" name="TextBox 11"/>
          <p:cNvSpPr txBox="1">
            <a:spLocks noChangeArrowheads="1"/>
          </p:cNvSpPr>
          <p:nvPr/>
        </p:nvSpPr>
        <p:spPr bwMode="auto">
          <a:xfrm>
            <a:off x="4482548" y="1781264"/>
            <a:ext cx="824948" cy="215444"/>
          </a:xfrm>
          <a:prstGeom prst="rect">
            <a:avLst/>
          </a:prstGeom>
          <a:solidFill>
            <a:schemeClr val="bg1"/>
          </a:solidFill>
          <a:ln>
            <a:noFill/>
          </a:ln>
          <a:extLst/>
        </p:spPr>
        <p:txBody>
          <a:bodyPr wrap="square" lIns="0" r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dirty="0" smtClean="0">
                <a:latin typeface="Calibri" panose="020F0502020204030204" pitchFamily="34" charset="0"/>
              </a:rPr>
              <a:t>ORDEPTED</a:t>
            </a:r>
            <a:endParaRPr lang="en-US" altLang="en-US" sz="800" b="1" dirty="0">
              <a:solidFill>
                <a:srgbClr val="FF0000"/>
              </a:solidFill>
              <a:latin typeface="Calibri" panose="020F0502020204030204" pitchFamily="34" charset="0"/>
            </a:endParaRPr>
          </a:p>
        </p:txBody>
      </p:sp>
      <p:sp>
        <p:nvSpPr>
          <p:cNvPr id="14" name="TextBox 13"/>
          <p:cNvSpPr txBox="1"/>
          <p:nvPr/>
        </p:nvSpPr>
        <p:spPr>
          <a:xfrm>
            <a:off x="5456375" y="3803373"/>
            <a:ext cx="1526381" cy="253916"/>
          </a:xfrm>
          <a:prstGeom prst="rect">
            <a:avLst/>
          </a:prstGeom>
          <a:noFill/>
        </p:spPr>
        <p:txBody>
          <a:bodyPr>
            <a:spAutoFit/>
          </a:bodyPr>
          <a:lstStyle/>
          <a:p>
            <a:pPr eaLnBrk="1" hangingPunct="1">
              <a:defRPr/>
            </a:pPr>
            <a:r>
              <a:rPr lang="en-US" sz="1050" dirty="0" smtClean="0">
                <a:ea typeface="ＭＳ Ｐゴシック" charset="0"/>
                <a:cs typeface="Helvetica"/>
              </a:rPr>
              <a:t>&lt;</a:t>
            </a:r>
            <a:r>
              <a:rPr lang="en-US" sz="1050" dirty="0">
                <a:ea typeface="ＭＳ Ｐゴシック" charset="0"/>
                <a:cs typeface="Helvetica"/>
              </a:rPr>
              <a:t>your  response&gt; </a:t>
            </a:r>
          </a:p>
        </p:txBody>
      </p:sp>
      <p:sp>
        <p:nvSpPr>
          <p:cNvPr id="2" name="Title 1"/>
          <p:cNvSpPr>
            <a:spLocks noGrp="1"/>
          </p:cNvSpPr>
          <p:nvPr>
            <p:ph type="title"/>
          </p:nvPr>
        </p:nvSpPr>
        <p:spPr/>
        <p:txBody>
          <a:bodyPr/>
          <a:lstStyle/>
          <a:p>
            <a:r>
              <a:rPr lang="en-US" dirty="0" smtClean="0"/>
              <a:t>Poll Everywhere How-to 1</a:t>
            </a:r>
            <a:endParaRPr lang="en-US" dirty="0"/>
          </a:p>
        </p:txBody>
      </p:sp>
    </p:spTree>
    <p:extLst>
      <p:ext uri="{BB962C8B-B14F-4D97-AF65-F5344CB8AC3E}">
        <p14:creationId xmlns:p14="http://schemas.microsoft.com/office/powerpoint/2010/main" val="19634996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descr="An image of a laptop showing how to use Poll Everywher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6382" y="1231106"/>
            <a:ext cx="6023372"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 descr="An image depicting a cell phone showing how to use Poll Everywhere by the websit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0291" y="1937148"/>
            <a:ext cx="3995738" cy="397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p:cNvSpPr txBox="1">
            <a:spLocks noChangeArrowheads="1"/>
          </p:cNvSpPr>
          <p:nvPr/>
        </p:nvSpPr>
        <p:spPr bwMode="auto">
          <a:xfrm>
            <a:off x="5457825" y="2546747"/>
            <a:ext cx="172283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50" dirty="0" smtClean="0">
                <a:latin typeface="Calibri" panose="020F0502020204030204" pitchFamily="34" charset="0"/>
              </a:rPr>
              <a:t>Pollev.com/</a:t>
            </a:r>
            <a:r>
              <a:rPr lang="en-US" altLang="en-US" sz="1050" dirty="0" err="1" smtClean="0">
                <a:latin typeface="Calibri" panose="020F0502020204030204" pitchFamily="34" charset="0"/>
              </a:rPr>
              <a:t>ordepted</a:t>
            </a:r>
            <a:endParaRPr lang="en-US" altLang="en-US" sz="1050" dirty="0">
              <a:solidFill>
                <a:srgbClr val="FF0000"/>
              </a:solidFill>
              <a:latin typeface="Calibri" panose="020F0502020204030204" pitchFamily="34" charset="0"/>
            </a:endParaRPr>
          </a:p>
        </p:txBody>
      </p:sp>
      <p:sp>
        <p:nvSpPr>
          <p:cNvPr id="8" name="TextBox 7"/>
          <p:cNvSpPr txBox="1">
            <a:spLocks noChangeArrowheads="1"/>
          </p:cNvSpPr>
          <p:nvPr/>
        </p:nvSpPr>
        <p:spPr bwMode="auto">
          <a:xfrm>
            <a:off x="3131601" y="1771399"/>
            <a:ext cx="993137" cy="215444"/>
          </a:xfrm>
          <a:prstGeom prst="rect">
            <a:avLst/>
          </a:prstGeom>
          <a:solidFill>
            <a:schemeClr val="bg1"/>
          </a:solidFill>
          <a:ln>
            <a:noFill/>
          </a:ln>
          <a:extLst/>
        </p:spPr>
        <p:txBody>
          <a:bodyPr wrap="square" lIns="0" r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b="1" dirty="0" smtClean="0">
                <a:solidFill>
                  <a:srgbClr val="FF0000"/>
                </a:solidFill>
                <a:latin typeface="Calibri" panose="020F0502020204030204" pitchFamily="34" charset="0"/>
              </a:rPr>
              <a:t>Pollev.com/</a:t>
            </a:r>
            <a:r>
              <a:rPr lang="en-US" altLang="en-US" sz="800" b="1" dirty="0" err="1" smtClean="0">
                <a:solidFill>
                  <a:srgbClr val="FF0000"/>
                </a:solidFill>
                <a:latin typeface="Calibri" panose="020F0502020204030204" pitchFamily="34" charset="0"/>
              </a:rPr>
              <a:t>ordepted</a:t>
            </a:r>
            <a:endParaRPr lang="en-US" altLang="en-US" sz="800" b="1" dirty="0">
              <a:solidFill>
                <a:srgbClr val="FF0000"/>
              </a:solidFill>
              <a:latin typeface="Calibri" panose="020F0502020204030204" pitchFamily="34" charset="0"/>
            </a:endParaRPr>
          </a:p>
        </p:txBody>
      </p:sp>
      <p:sp>
        <p:nvSpPr>
          <p:cNvPr id="9" name="TextBox 8"/>
          <p:cNvSpPr txBox="1">
            <a:spLocks noChangeArrowheads="1"/>
          </p:cNvSpPr>
          <p:nvPr/>
        </p:nvSpPr>
        <p:spPr bwMode="auto">
          <a:xfrm>
            <a:off x="4482548" y="1781264"/>
            <a:ext cx="824948" cy="215444"/>
          </a:xfrm>
          <a:prstGeom prst="rect">
            <a:avLst/>
          </a:prstGeom>
          <a:solidFill>
            <a:schemeClr val="bg1"/>
          </a:solidFill>
          <a:ln>
            <a:noFill/>
          </a:ln>
          <a:extLst/>
        </p:spPr>
        <p:txBody>
          <a:bodyPr wrap="square" lIns="0" r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dirty="0" smtClean="0">
                <a:latin typeface="Calibri" panose="020F0502020204030204" pitchFamily="34" charset="0"/>
              </a:rPr>
              <a:t>ORDEPTED</a:t>
            </a:r>
            <a:endParaRPr lang="en-US" altLang="en-US" sz="800" b="1" dirty="0">
              <a:solidFill>
                <a:srgbClr val="FF0000"/>
              </a:solidFill>
              <a:latin typeface="Calibri" panose="020F0502020204030204" pitchFamily="34" charset="0"/>
            </a:endParaRPr>
          </a:p>
        </p:txBody>
      </p:sp>
      <p:sp>
        <p:nvSpPr>
          <p:cNvPr id="2" name="Title 1"/>
          <p:cNvSpPr>
            <a:spLocks noGrp="1"/>
          </p:cNvSpPr>
          <p:nvPr>
            <p:ph type="title"/>
          </p:nvPr>
        </p:nvSpPr>
        <p:spPr/>
        <p:txBody>
          <a:bodyPr/>
          <a:lstStyle/>
          <a:p>
            <a:r>
              <a:rPr lang="en-US" dirty="0" smtClean="0"/>
              <a:t>Poll Everywhere How-to 2</a:t>
            </a:r>
            <a:endParaRPr lang="en-US" dirty="0"/>
          </a:p>
        </p:txBody>
      </p:sp>
    </p:spTree>
    <p:extLst>
      <p:ext uri="{BB962C8B-B14F-4D97-AF65-F5344CB8AC3E}">
        <p14:creationId xmlns:p14="http://schemas.microsoft.com/office/powerpoint/2010/main" val="35455031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depicting a poll everywhere question of &quot;How's my presentation so far?&quot; with the answer choices of &quot;It's amazing&quot;, &quot;It's incredibly amazing!&quot;, and &quot;It's aw'right.&quot;"/>
          <p:cNvPicPr>
            <a:picLocks noChangeAspect="1"/>
          </p:cNvPicPr>
          <p:nvPr/>
        </p:nvPicPr>
        <p:blipFill>
          <a:blip r:embed="rId3"/>
          <a:stretch>
            <a:fillRect/>
          </a:stretch>
        </p:blipFill>
        <p:spPr>
          <a:xfrm>
            <a:off x="-397" y="859313"/>
            <a:ext cx="9144793" cy="5139373"/>
          </a:xfrm>
          <a:prstGeom prst="rect">
            <a:avLst/>
          </a:prstGeom>
        </p:spPr>
      </p:pic>
      <p:sp>
        <p:nvSpPr>
          <p:cNvPr id="2" name="Title 1"/>
          <p:cNvSpPr>
            <a:spLocks noGrp="1"/>
          </p:cNvSpPr>
          <p:nvPr>
            <p:ph type="title"/>
          </p:nvPr>
        </p:nvSpPr>
        <p:spPr/>
        <p:txBody>
          <a:bodyPr/>
          <a:lstStyle/>
          <a:p>
            <a:r>
              <a:rPr lang="en-US" dirty="0" smtClean="0"/>
              <a:t>Question 1</a:t>
            </a:r>
            <a:endParaRPr lang="en-US" dirty="0"/>
          </a:p>
        </p:txBody>
      </p:sp>
    </p:spTree>
    <p:extLst>
      <p:ext uri="{BB962C8B-B14F-4D97-AF65-F5344CB8AC3E}">
        <p14:creationId xmlns:p14="http://schemas.microsoft.com/office/powerpoint/2010/main" val="578507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Answer</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Cell/N-size</a:t>
            </a:r>
          </a:p>
          <a:p>
            <a:pPr marL="514350" indent="-514350">
              <a:buFont typeface="+mj-lt"/>
              <a:buAutoNum type="arabicPeriod"/>
            </a:pPr>
            <a:r>
              <a:rPr lang="en-US" dirty="0" smtClean="0"/>
              <a:t>How many years of data?</a:t>
            </a:r>
          </a:p>
          <a:p>
            <a:pPr marL="514350" indent="-514350">
              <a:buFont typeface="+mj-lt"/>
              <a:buAutoNum type="arabicPeriod"/>
            </a:pPr>
            <a:r>
              <a:rPr lang="en-US" dirty="0"/>
              <a:t>Standards for reasonable progress</a:t>
            </a:r>
          </a:p>
          <a:p>
            <a:pPr marL="514350" indent="-514350">
              <a:buFont typeface="+mj-lt"/>
              <a:buAutoNum type="arabicPeriod"/>
            </a:pPr>
            <a:r>
              <a:rPr lang="en-US" dirty="0" smtClean="0"/>
              <a:t>Threshold Method and Target</a:t>
            </a:r>
            <a:endParaRPr lang="en-US" dirty="0"/>
          </a:p>
        </p:txBody>
      </p:sp>
    </p:spTree>
    <p:extLst>
      <p:ext uri="{BB962C8B-B14F-4D97-AF65-F5344CB8AC3E}">
        <p14:creationId xmlns:p14="http://schemas.microsoft.com/office/powerpoint/2010/main" val="8323455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Survey</a:t>
            </a:r>
            <a:endParaRPr lang="en-US" dirty="0"/>
          </a:p>
        </p:txBody>
      </p:sp>
      <p:sp>
        <p:nvSpPr>
          <p:cNvPr id="3" name="Content Placeholder 2"/>
          <p:cNvSpPr>
            <a:spLocks noGrp="1"/>
          </p:cNvSpPr>
          <p:nvPr>
            <p:ph idx="1"/>
          </p:nvPr>
        </p:nvSpPr>
        <p:spPr/>
        <p:txBody>
          <a:bodyPr/>
          <a:lstStyle/>
          <a:p>
            <a:r>
              <a:rPr lang="en-US" dirty="0"/>
              <a:t>pollev.com/</a:t>
            </a:r>
            <a:r>
              <a:rPr lang="en-US" dirty="0" err="1"/>
              <a:t>ordepted</a:t>
            </a:r>
            <a:endParaRPr lang="en-US" dirty="0"/>
          </a:p>
        </p:txBody>
      </p:sp>
    </p:spTree>
    <p:extLst>
      <p:ext uri="{BB962C8B-B14F-4D97-AF65-F5344CB8AC3E}">
        <p14:creationId xmlns:p14="http://schemas.microsoft.com/office/powerpoint/2010/main" val="18073273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mage of the second Poll Everywhere question &quot;Should we use the presumptive maximums (10 and 30) for our minimum Cell Size and N-Size?&quot; with the answer choices &quot;Yes. Let's use the presumptive maximums (10 and 30)&quot;, &quot;No. We should use something lower&quot;, and &quot;No. We should use something higher.&quot;"/>
          <p:cNvPicPr>
            <a:picLocks noChangeAspect="1"/>
          </p:cNvPicPr>
          <p:nvPr/>
        </p:nvPicPr>
        <p:blipFill>
          <a:blip r:embed="rId3"/>
          <a:stretch>
            <a:fillRect/>
          </a:stretch>
        </p:blipFill>
        <p:spPr>
          <a:xfrm>
            <a:off x="-397" y="859313"/>
            <a:ext cx="9144793" cy="5139373"/>
          </a:xfrm>
          <a:prstGeom prst="rect">
            <a:avLst/>
          </a:prstGeom>
        </p:spPr>
      </p:pic>
      <p:sp>
        <p:nvSpPr>
          <p:cNvPr id="2" name="Title 1"/>
          <p:cNvSpPr>
            <a:spLocks noGrp="1"/>
          </p:cNvSpPr>
          <p:nvPr>
            <p:ph type="title"/>
          </p:nvPr>
        </p:nvSpPr>
        <p:spPr/>
        <p:txBody>
          <a:bodyPr/>
          <a:lstStyle/>
          <a:p>
            <a:r>
              <a:rPr lang="en-US" dirty="0" smtClean="0"/>
              <a:t>Question 2</a:t>
            </a:r>
            <a:endParaRPr lang="en-US" dirty="0"/>
          </a:p>
        </p:txBody>
      </p:sp>
    </p:spTree>
    <p:extLst>
      <p:ext uri="{BB962C8B-B14F-4D97-AF65-F5344CB8AC3E}">
        <p14:creationId xmlns:p14="http://schemas.microsoft.com/office/powerpoint/2010/main" val="14693926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of a Poll Everywere poll with the question &quot;How many years of data should be used to identify districts?&quot; with answer options of &quot;One Year&quot; and &quot;Up to Three Years&quot;."/>
          <p:cNvPicPr>
            <a:picLocks noChangeAspect="1"/>
          </p:cNvPicPr>
          <p:nvPr/>
        </p:nvPicPr>
        <p:blipFill>
          <a:blip r:embed="rId2"/>
          <a:stretch>
            <a:fillRect/>
          </a:stretch>
        </p:blipFill>
        <p:spPr>
          <a:xfrm>
            <a:off x="-397" y="859313"/>
            <a:ext cx="9144793" cy="5139373"/>
          </a:xfrm>
          <a:prstGeom prst="rect">
            <a:avLst/>
          </a:prstGeom>
        </p:spPr>
      </p:pic>
      <p:sp>
        <p:nvSpPr>
          <p:cNvPr id="2" name="Title 1"/>
          <p:cNvSpPr>
            <a:spLocks noGrp="1"/>
          </p:cNvSpPr>
          <p:nvPr>
            <p:ph type="title"/>
          </p:nvPr>
        </p:nvSpPr>
        <p:spPr/>
        <p:txBody>
          <a:bodyPr/>
          <a:lstStyle/>
          <a:p>
            <a:r>
              <a:rPr lang="en-US" dirty="0" smtClean="0"/>
              <a:t>Question 3</a:t>
            </a:r>
            <a:endParaRPr lang="en-US" dirty="0"/>
          </a:p>
        </p:txBody>
      </p:sp>
    </p:spTree>
    <p:extLst>
      <p:ext uri="{BB962C8B-B14F-4D97-AF65-F5344CB8AC3E}">
        <p14:creationId xmlns:p14="http://schemas.microsoft.com/office/powerpoint/2010/main" val="36255656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mage of a Poll Everywhere poll with the question &quot;What standards for reasonable progress should be used to prevent identification?&quot; with the answer choices of &quot;Resonable progress should not be considered&quot;, &quot;Any reduction in the calculated ratio from year-to-year&quot;, and &quot;A reduction of more than the distance of all ratios from the median from year-to-year.&quot;"/>
          <p:cNvPicPr>
            <a:picLocks noChangeAspect="1"/>
          </p:cNvPicPr>
          <p:nvPr/>
        </p:nvPicPr>
        <p:blipFill>
          <a:blip r:embed="rId2"/>
          <a:stretch>
            <a:fillRect/>
          </a:stretch>
        </p:blipFill>
        <p:spPr>
          <a:xfrm>
            <a:off x="-397" y="859313"/>
            <a:ext cx="9144793" cy="5139373"/>
          </a:xfrm>
          <a:prstGeom prst="rect">
            <a:avLst/>
          </a:prstGeom>
        </p:spPr>
      </p:pic>
      <p:sp>
        <p:nvSpPr>
          <p:cNvPr id="2" name="Title 1"/>
          <p:cNvSpPr>
            <a:spLocks noGrp="1"/>
          </p:cNvSpPr>
          <p:nvPr>
            <p:ph type="title"/>
          </p:nvPr>
        </p:nvSpPr>
        <p:spPr/>
        <p:txBody>
          <a:bodyPr/>
          <a:lstStyle/>
          <a:p>
            <a:r>
              <a:rPr lang="en-US" dirty="0" smtClean="0"/>
              <a:t>Question 4</a:t>
            </a:r>
            <a:endParaRPr lang="en-US" dirty="0"/>
          </a:p>
        </p:txBody>
      </p:sp>
    </p:spTree>
    <p:extLst>
      <p:ext uri="{BB962C8B-B14F-4D97-AF65-F5344CB8AC3E}">
        <p14:creationId xmlns:p14="http://schemas.microsoft.com/office/powerpoint/2010/main" val="985043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mage of a Poll Everywhere poll with the question &quot;What method should be used to determine a threshold?&quot; with the answer choices of &quot;Fixed Method&quot; and &quot;Variable Method.&quot;"/>
          <p:cNvPicPr>
            <a:picLocks noChangeAspect="1"/>
          </p:cNvPicPr>
          <p:nvPr/>
        </p:nvPicPr>
        <p:blipFill>
          <a:blip r:embed="rId2"/>
          <a:stretch>
            <a:fillRect/>
          </a:stretch>
        </p:blipFill>
        <p:spPr>
          <a:xfrm>
            <a:off x="-397" y="859313"/>
            <a:ext cx="9144793" cy="5139373"/>
          </a:xfrm>
          <a:prstGeom prst="rect">
            <a:avLst/>
          </a:prstGeom>
        </p:spPr>
      </p:pic>
      <p:sp>
        <p:nvSpPr>
          <p:cNvPr id="2" name="Title 1"/>
          <p:cNvSpPr>
            <a:spLocks noGrp="1"/>
          </p:cNvSpPr>
          <p:nvPr>
            <p:ph type="title"/>
          </p:nvPr>
        </p:nvSpPr>
        <p:spPr/>
        <p:txBody>
          <a:bodyPr/>
          <a:lstStyle/>
          <a:p>
            <a:r>
              <a:rPr lang="en-US" dirty="0" smtClean="0"/>
              <a:t>Question 5</a:t>
            </a:r>
            <a:endParaRPr lang="en-US" dirty="0"/>
          </a:p>
        </p:txBody>
      </p:sp>
    </p:spTree>
    <p:extLst>
      <p:ext uri="{BB962C8B-B14F-4D97-AF65-F5344CB8AC3E}">
        <p14:creationId xmlns:p14="http://schemas.microsoft.com/office/powerpoint/2010/main" val="2814687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image of a Poll Everywhere poll with the question &quot;What threshold target should be used?&quot; with answer choices of &quot;Low (3.0 - 3.9)&quot;, &quot;Intermediate (4.0-4.9)&quot;, and &quot;High (5.0+)&quot;"/>
          <p:cNvPicPr>
            <a:picLocks noChangeAspect="1"/>
          </p:cNvPicPr>
          <p:nvPr/>
        </p:nvPicPr>
        <p:blipFill>
          <a:blip r:embed="rId2"/>
          <a:stretch>
            <a:fillRect/>
          </a:stretch>
        </p:blipFill>
        <p:spPr>
          <a:xfrm>
            <a:off x="-397" y="859313"/>
            <a:ext cx="9144793" cy="5139373"/>
          </a:xfrm>
          <a:prstGeom prst="rect">
            <a:avLst/>
          </a:prstGeom>
        </p:spPr>
      </p:pic>
      <p:sp>
        <p:nvSpPr>
          <p:cNvPr id="3" name="Title 2"/>
          <p:cNvSpPr>
            <a:spLocks noGrp="1"/>
          </p:cNvSpPr>
          <p:nvPr>
            <p:ph type="title"/>
          </p:nvPr>
        </p:nvSpPr>
        <p:spPr/>
        <p:txBody>
          <a:bodyPr/>
          <a:lstStyle/>
          <a:p>
            <a:r>
              <a:rPr lang="en-US" dirty="0" smtClean="0"/>
              <a:t>Question 6</a:t>
            </a:r>
            <a:endParaRPr lang="en-US" dirty="0"/>
          </a:p>
        </p:txBody>
      </p:sp>
    </p:spTree>
    <p:extLst>
      <p:ext uri="{BB962C8B-B14F-4D97-AF65-F5344CB8AC3E}">
        <p14:creationId xmlns:p14="http://schemas.microsoft.com/office/powerpoint/2010/main" val="1257702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7257808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ud with a question mark indicating a place to ask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516" y="1143000"/>
            <a:ext cx="5096969" cy="4572000"/>
          </a:xfrm>
          <a:prstGeom prst="rect">
            <a:avLst/>
          </a:prstGeom>
        </p:spPr>
      </p:pic>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2626421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3241" y="3182779"/>
            <a:ext cx="3997518" cy="1415772"/>
          </a:xfrm>
          <a:prstGeom prst="rect">
            <a:avLst/>
          </a:prstGeom>
          <a:solidFill>
            <a:schemeClr val="accent4">
              <a:lumMod val="20000"/>
              <a:lumOff val="80000"/>
            </a:schemeClr>
          </a:solidFill>
        </p:spPr>
        <p:txBody>
          <a:bodyPr wrap="square" rtlCol="0" anchor="t">
            <a:spAutoFit/>
          </a:bodyPr>
          <a:lstStyle/>
          <a:p>
            <a:endParaRPr lang="en-US" dirty="0" smtClean="0"/>
          </a:p>
          <a:p>
            <a:endParaRPr lang="en-US" dirty="0"/>
          </a:p>
          <a:p>
            <a:pPr algn="ctr"/>
            <a:r>
              <a:rPr lang="en-US" sz="1600" dirty="0" smtClean="0"/>
              <a:t>James Foutch</a:t>
            </a:r>
          </a:p>
          <a:p>
            <a:pPr algn="ctr"/>
            <a:r>
              <a:rPr lang="en-US" sz="1600" dirty="0" smtClean="0"/>
              <a:t>(503) 947-5776</a:t>
            </a:r>
          </a:p>
          <a:p>
            <a:pPr algn="ctr"/>
            <a:r>
              <a:rPr lang="en-US" sz="1600" dirty="0" smtClean="0"/>
              <a:t>james.foutch@state.or.us</a:t>
            </a:r>
            <a:endParaRPr lang="en-US" sz="1600" dirty="0"/>
          </a:p>
        </p:txBody>
      </p:sp>
      <p:sp>
        <p:nvSpPr>
          <p:cNvPr id="2" name="TextBox 1"/>
          <p:cNvSpPr txBox="1"/>
          <p:nvPr/>
        </p:nvSpPr>
        <p:spPr>
          <a:xfrm>
            <a:off x="2573241" y="2259449"/>
            <a:ext cx="3997518" cy="923330"/>
          </a:xfrm>
          <a:prstGeom prst="rect">
            <a:avLst/>
          </a:prstGeom>
          <a:solidFill>
            <a:schemeClr val="accent4">
              <a:lumMod val="20000"/>
              <a:lumOff val="80000"/>
            </a:schemeClr>
          </a:solidFill>
        </p:spPr>
        <p:txBody>
          <a:bodyPr wrap="square" rtlCol="0">
            <a:spAutoFit/>
          </a:bodyPr>
          <a:lstStyle/>
          <a:p>
            <a:pPr algn="ctr"/>
            <a:r>
              <a:rPr lang="en-US" sz="5400" b="1" dirty="0" smtClean="0">
                <a:latin typeface="Segoe UI Black" panose="020B0A02040204020203" pitchFamily="34" charset="0"/>
                <a:ea typeface="Segoe UI Black" panose="020B0A02040204020203" pitchFamily="34" charset="0"/>
                <a:cs typeface="Segoe UI Black" panose="020B0A02040204020203" pitchFamily="34" charset="0"/>
              </a:rPr>
              <a:t>Thank You</a:t>
            </a:r>
            <a:endParaRPr lang="en-US" sz="5400" b="1" dirty="0">
              <a:latin typeface="Segoe UI Black" panose="020B0A02040204020203" pitchFamily="34" charset="0"/>
              <a:ea typeface="Segoe UI Black" panose="020B0A02040204020203" pitchFamily="34" charset="0"/>
              <a:cs typeface="Segoe UI Black" panose="020B0A02040204020203" pitchFamily="34" charset="0"/>
            </a:endParaRPr>
          </a:p>
        </p:txBody>
      </p:sp>
      <p:cxnSp>
        <p:nvCxnSpPr>
          <p:cNvPr id="5" name="Straight Arrow Connector 4" descr="A line beneath text that reads &quot;Thank You&quot;"/>
          <p:cNvCxnSpPr/>
          <p:nvPr/>
        </p:nvCxnSpPr>
        <p:spPr>
          <a:xfrm>
            <a:off x="2651760" y="3182779"/>
            <a:ext cx="3840480" cy="0"/>
          </a:xfrm>
          <a:prstGeom prst="straightConnector1">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201238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ud with a question mark indicating a place to ask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516" y="1143000"/>
            <a:ext cx="5096969" cy="4572000"/>
          </a:xfrm>
          <a:prstGeom prst="rect">
            <a:avLst/>
          </a:prstGeom>
        </p:spPr>
      </p:pic>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702477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_Powerpoint Template B.PPTX" id="{96F27AB4-AF82-42E6-A316-4ECB30EF5FF2}" vid="{15248127-89CE-43BA-8A2F-46967EC84D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6F5C415EB4AB4BBB46CB31A6A8ABF3" ma:contentTypeVersion="8" ma:contentTypeDescription="Create a new document." ma:contentTypeScope="" ma:versionID="d4c9d461dd3738e842b91b1eb26ab830">
  <xsd:schema xmlns:xsd="http://www.w3.org/2001/XMLSchema" xmlns:xs="http://www.w3.org/2001/XMLSchema" xmlns:p="http://schemas.microsoft.com/office/2006/metadata/properties" xmlns:ns1="http://schemas.microsoft.com/sharepoint/v3" xmlns:ns2="7ea3d41d-af18-4822-b26c-0aa00407c72b" xmlns:ns3="54031767-dd6d-417c-ab73-583408f47564" targetNamespace="http://schemas.microsoft.com/office/2006/metadata/properties" ma:root="true" ma:fieldsID="56abb99e569a01740ff8e34cb0084b85" ns1:_="" ns2:_="" ns3:_="">
    <xsd:import namespace="http://schemas.microsoft.com/sharepoint/v3"/>
    <xsd:import namespace="7ea3d41d-af18-4822-b26c-0aa00407c72b"/>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a3d41d-af18-4822-b26c-0aa00407c72b"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7ea3d41d-af18-4822-b26c-0aa00407c72b">New</Priority>
    <Remediation_x0020_Date xmlns="7ea3d41d-af18-4822-b26c-0aa00407c72b">2022-05-02T07:00:00+00:00</Remediation_x0020_Date>
    <Estimated_x0020_Creation_x0020_Date xmlns="7ea3d41d-af18-4822-b26c-0aa00407c72b">2022-02-17T08:00:00+00:00</Estimated_x0020_Creation_x0020_Dat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B72179D-B7B7-44CC-BD18-C78B79C8A1E0}"/>
</file>

<file path=customXml/itemProps2.xml><?xml version="1.0" encoding="utf-8"?>
<ds:datastoreItem xmlns:ds="http://schemas.openxmlformats.org/officeDocument/2006/customXml" ds:itemID="{E3773043-1E35-4A18-B679-D4DE3518A72B}"/>
</file>

<file path=customXml/itemProps3.xml><?xml version="1.0" encoding="utf-8"?>
<ds:datastoreItem xmlns:ds="http://schemas.openxmlformats.org/officeDocument/2006/customXml" ds:itemID="{B7B98194-7E3A-4D38-9937-6D5A04560552}"/>
</file>

<file path=docProps/app.xml><?xml version="1.0" encoding="utf-8"?>
<Properties xmlns="http://schemas.openxmlformats.org/officeDocument/2006/extended-properties" xmlns:vt="http://schemas.openxmlformats.org/officeDocument/2006/docPropsVTypes">
  <Template>ODE_Powerpoint Template B</Template>
  <TotalTime>5921</TotalTime>
  <Words>3094</Words>
  <Application>Microsoft Office PowerPoint</Application>
  <PresentationFormat>On-screen Show (4:3)</PresentationFormat>
  <Paragraphs>499</Paragraphs>
  <Slides>88</Slides>
  <Notes>74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MS PGothic</vt:lpstr>
      <vt:lpstr>MS PGothic</vt:lpstr>
      <vt:lpstr>Arial</vt:lpstr>
      <vt:lpstr>Calibri</vt:lpstr>
      <vt:lpstr>Helvetica</vt:lpstr>
      <vt:lpstr>Segoe UI Black</vt:lpstr>
      <vt:lpstr>ODE_Powerpoint Template B</vt:lpstr>
      <vt:lpstr>Connecting to ODE Wi-Fi</vt:lpstr>
      <vt:lpstr>PowerPoint Presentation</vt:lpstr>
      <vt:lpstr>Introductions &amp; Overview</vt:lpstr>
      <vt:lpstr>Overview</vt:lpstr>
      <vt:lpstr>Overview</vt:lpstr>
      <vt:lpstr>Overview</vt:lpstr>
      <vt:lpstr>Overview</vt:lpstr>
      <vt:lpstr>Questions to Answer</vt:lpstr>
      <vt:lpstr>Questions?</vt:lpstr>
      <vt:lpstr>Define Minimums</vt:lpstr>
      <vt:lpstr>What are Cell size and N-size?</vt:lpstr>
      <vt:lpstr>What are Cell size and N-size?</vt:lpstr>
      <vt:lpstr>What are Cell size and N-size?</vt:lpstr>
      <vt:lpstr>How does it impact Districts?</vt:lpstr>
      <vt:lpstr>How does it impact Districts?</vt:lpstr>
      <vt:lpstr>New Regulations</vt:lpstr>
      <vt:lpstr>Defining Minimums</vt:lpstr>
      <vt:lpstr>Defining Minimums</vt:lpstr>
      <vt:lpstr>Defining Minimums</vt:lpstr>
      <vt:lpstr>Lower Minimums</vt:lpstr>
      <vt:lpstr>Higher Minimums</vt:lpstr>
      <vt:lpstr>Questions?</vt:lpstr>
      <vt:lpstr>Years of Data to Include</vt:lpstr>
      <vt:lpstr>Years of Data to Include</vt:lpstr>
      <vt:lpstr>Years of Data to Include</vt:lpstr>
      <vt:lpstr>Using a Single Year</vt:lpstr>
      <vt:lpstr>Using Up to Three Years</vt:lpstr>
      <vt:lpstr>Questions?</vt:lpstr>
      <vt:lpstr>Reasonable Progress</vt:lpstr>
      <vt:lpstr>Reasonable Progress</vt:lpstr>
      <vt:lpstr>Reasonable Progress Options</vt:lpstr>
      <vt:lpstr>No Reasonable Progress</vt:lpstr>
      <vt:lpstr>If the Ratio Reduces at all</vt:lpstr>
      <vt:lpstr>If the Ratio Reduces at all</vt:lpstr>
      <vt:lpstr>If the Ratio Reduces at all</vt:lpstr>
      <vt:lpstr>If the Ratio reduces by more than the distance of all ratios from the median</vt:lpstr>
      <vt:lpstr>If the Ratio reduces by more than the distance of all ratios from the median</vt:lpstr>
      <vt:lpstr>Questions?</vt:lpstr>
      <vt:lpstr>Risk &amp; Alternate Ratios</vt:lpstr>
      <vt:lpstr>Risk Ratio</vt:lpstr>
      <vt:lpstr>Alternate Risk Ratio</vt:lpstr>
      <vt:lpstr>General Notes About Ratios</vt:lpstr>
      <vt:lpstr>Risk Ratio Example</vt:lpstr>
      <vt:lpstr>Risk Ratio Example</vt:lpstr>
      <vt:lpstr>Risk Ratio Example</vt:lpstr>
      <vt:lpstr>Risk Ratio Example</vt:lpstr>
      <vt:lpstr>Risk Ratio Example</vt:lpstr>
      <vt:lpstr>Risk Ratio Example</vt:lpstr>
      <vt:lpstr>Questions?</vt:lpstr>
      <vt:lpstr>Threshold Methods</vt:lpstr>
      <vt:lpstr>What is a Threshold?</vt:lpstr>
      <vt:lpstr>What is a Threshold?</vt:lpstr>
      <vt:lpstr>What is a Threshold?</vt:lpstr>
      <vt:lpstr>What is a Threshold?</vt:lpstr>
      <vt:lpstr>Fixed Threshold</vt:lpstr>
      <vt:lpstr>Fixed Thresholds</vt:lpstr>
      <vt:lpstr>Fixed Thresholds</vt:lpstr>
      <vt:lpstr>Fixed Thresholds</vt:lpstr>
      <vt:lpstr>Variable Threshold</vt:lpstr>
      <vt:lpstr>Questions?</vt:lpstr>
      <vt:lpstr>Threshold Target</vt:lpstr>
      <vt:lpstr>What is a Threshold Target?</vt:lpstr>
      <vt:lpstr>Defining Target</vt:lpstr>
      <vt:lpstr>Defining Target</vt:lpstr>
      <vt:lpstr>High Threshold</vt:lpstr>
      <vt:lpstr>High Threshold</vt:lpstr>
      <vt:lpstr>Low Threshold</vt:lpstr>
      <vt:lpstr>Low Threshold</vt:lpstr>
      <vt:lpstr>Threshold Target Scenarios</vt:lpstr>
      <vt:lpstr>One-Year Fixed Threshold Target</vt:lpstr>
      <vt:lpstr>Multi-Year Fixed Threshold Target</vt:lpstr>
      <vt:lpstr>Variable Threshold Targets</vt:lpstr>
      <vt:lpstr>One-Year Variable Threshold Target</vt:lpstr>
      <vt:lpstr>Multi-Year Variable Threshold Target</vt:lpstr>
      <vt:lpstr>Polling</vt:lpstr>
      <vt:lpstr>Poll Everywhere</vt:lpstr>
      <vt:lpstr>Poll Everywhere How-to 1</vt:lpstr>
      <vt:lpstr>Poll Everywhere How-to 2</vt:lpstr>
      <vt:lpstr>Question 1</vt:lpstr>
      <vt:lpstr>Main Survey</vt:lpstr>
      <vt:lpstr>Question 2</vt:lpstr>
      <vt:lpstr>Question 3</vt:lpstr>
      <vt:lpstr>Question 4</vt:lpstr>
      <vt:lpstr>Question 5</vt:lpstr>
      <vt:lpstr>Question 6</vt:lpstr>
      <vt:lpstr>Wrapping Up</vt:lpstr>
      <vt:lpstr>Questions?</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Significant Disproportionality 2017 Presentation</dc:title>
  <dc:creator>FOUTCH James - ODE</dc:creator>
  <cp:lastModifiedBy>GARTON Cynthia * ODE</cp:lastModifiedBy>
  <cp:revision>215</cp:revision>
  <cp:lastPrinted>2017-08-28T18:38:33Z</cp:lastPrinted>
  <dcterms:created xsi:type="dcterms:W3CDTF">2017-10-25T17:46:14Z</dcterms:created>
  <dcterms:modified xsi:type="dcterms:W3CDTF">2022-05-02T21:43:28Z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0x0101008D6F5C415EB4AB4BBB46CB31A6A8ABF3</vt:lpwstr>
  </property>
</Properties>
</file>