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710" r:id="rId5"/>
  </p:sldMasterIdLst>
  <p:notesMasterIdLst>
    <p:notesMasterId r:id="rId33"/>
  </p:notesMasterIdLst>
  <p:sldIdLst>
    <p:sldId id="257" r:id="rId6"/>
    <p:sldId id="287" r:id="rId7"/>
    <p:sldId id="288" r:id="rId8"/>
    <p:sldId id="283" r:id="rId9"/>
    <p:sldId id="289" r:id="rId10"/>
    <p:sldId id="290" r:id="rId11"/>
    <p:sldId id="300" r:id="rId12"/>
    <p:sldId id="291" r:id="rId13"/>
    <p:sldId id="292" r:id="rId14"/>
    <p:sldId id="293" r:id="rId15"/>
    <p:sldId id="294" r:id="rId16"/>
    <p:sldId id="295" r:id="rId17"/>
    <p:sldId id="296" r:id="rId18"/>
    <p:sldId id="297" r:id="rId19"/>
    <p:sldId id="304" r:id="rId20"/>
    <p:sldId id="298" r:id="rId21"/>
    <p:sldId id="299" r:id="rId22"/>
    <p:sldId id="301" r:id="rId23"/>
    <p:sldId id="302" r:id="rId24"/>
    <p:sldId id="303" r:id="rId25"/>
    <p:sldId id="305" r:id="rId26"/>
    <p:sldId id="306" r:id="rId27"/>
    <p:sldId id="307" r:id="rId28"/>
    <p:sldId id="308" r:id="rId29"/>
    <p:sldId id="311" r:id="rId30"/>
    <p:sldId id="309" r:id="rId31"/>
    <p:sldId id="310"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8"/>
    <p:restoredTop sz="83857" autoAdjust="0"/>
  </p:normalViewPr>
  <p:slideViewPr>
    <p:cSldViewPr snapToGrid="0">
      <p:cViewPr varScale="1">
        <p:scale>
          <a:sx n="75" d="100"/>
          <a:sy n="75" d="100"/>
        </p:scale>
        <p:origin x="1853" y="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4/20/2020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57785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2444209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B63952-BBA8-4838-A0CF-80F9272645AB}" type="slidenum">
              <a:rPr lang="en-US" smtClean="0"/>
              <a:t>9</a:t>
            </a:fld>
            <a:endParaRPr lang="en-US"/>
          </a:p>
        </p:txBody>
      </p:sp>
    </p:spTree>
    <p:extLst>
      <p:ext uri="{BB962C8B-B14F-4D97-AF65-F5344CB8AC3E}">
        <p14:creationId xmlns:p14="http://schemas.microsoft.com/office/powerpoint/2010/main" val="406133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B63952-BBA8-4838-A0CF-80F9272645AB}" type="slidenum">
              <a:rPr lang="en-US" smtClean="0"/>
              <a:t>14</a:t>
            </a:fld>
            <a:endParaRPr lang="en-US"/>
          </a:p>
        </p:txBody>
      </p:sp>
    </p:spTree>
    <p:extLst>
      <p:ext uri="{BB962C8B-B14F-4D97-AF65-F5344CB8AC3E}">
        <p14:creationId xmlns:p14="http://schemas.microsoft.com/office/powerpoint/2010/main" val="1772376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a:t>CLICK TO EDIT MASTER TITLE</a:t>
            </a:r>
          </a:p>
        </p:txBody>
      </p:sp>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8481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a:t>CLICK TO EDIT MASTER STYLE</a:t>
            </a:r>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03180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a:t>CLICK TO EDIT MASTER STYLE</a:t>
            </a:r>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224008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a:t>CLICK TO EDIT MASTER TITLE</a:t>
            </a:r>
          </a:p>
        </p:txBody>
      </p:sp>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62345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no pattern_Blank">
    <p:bg>
      <p:bgPr>
        <a:solidFill>
          <a:schemeClr val="bg1"/>
        </a:solidFill>
        <a:effectLst/>
      </p:bgPr>
    </p:bg>
    <p:spTree>
      <p:nvGrpSpPr>
        <p:cNvPr id="1" name=""/>
        <p:cNvGrpSpPr/>
        <p:nvPr/>
      </p:nvGrpSpPr>
      <p:grpSpPr>
        <a:xfrm>
          <a:off x="0" y="0"/>
          <a:ext cx="0" cy="0"/>
          <a:chOff x="0" y="0"/>
          <a:chExt cx="0" cy="0"/>
        </a:xfrm>
      </p:grpSpPr>
      <p:sp>
        <p:nvSpPr>
          <p:cNvPr id="8"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a:ln>
                <a:noFill/>
              </a:ln>
              <a:solidFill>
                <a:prstClr val="white"/>
              </a:solidFill>
              <a:effectLst/>
              <a:uLnTx/>
              <a:uFillTx/>
              <a:latin typeface="Calibri"/>
              <a:ea typeface="+mj-ea"/>
              <a:cs typeface="+mj-cs"/>
            </a:endParaRPr>
          </a:p>
        </p:txBody>
      </p:sp>
      <p:sp>
        <p:nvSpPr>
          <p:cNvPr id="5"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a:t>CLICK TO EDIT MASTER TITLE STYLE</a:t>
            </a:r>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9"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Tree>
    <p:extLst>
      <p:ext uri="{BB962C8B-B14F-4D97-AF65-F5344CB8AC3E}">
        <p14:creationId xmlns:p14="http://schemas.microsoft.com/office/powerpoint/2010/main" val="638402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799539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692024" y="2748246"/>
            <a:ext cx="7886700" cy="2749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54236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655811" y="2558123"/>
            <a:ext cx="3886200" cy="2749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311" y="2558123"/>
            <a:ext cx="3886200" cy="2749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45886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301062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a:t>CLICK TO EDIT MASTER TITLE STYLE</a:t>
            </a:r>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15308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a:t>CLICK TO EDIT MASTER TITLE STYLE</a:t>
            </a:r>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01014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a:t>CLICK TO EDIT MASTER TITLE STYLE</a:t>
            </a:r>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sp>
        <p:nvSpPr>
          <p:cNvPr id="9"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a:ln>
                <a:noFill/>
              </a:ln>
              <a:solidFill>
                <a:prstClr val="white"/>
              </a:solidFill>
              <a:effectLst/>
              <a:uLnTx/>
              <a:uFillTx/>
              <a:latin typeface="Calibri"/>
              <a:ea typeface="+mj-ea"/>
              <a:cs typeface="+mj-cs"/>
            </a:endParaRPr>
          </a:p>
        </p:txBody>
      </p:sp>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11"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Tree>
    <p:extLst>
      <p:ext uri="{BB962C8B-B14F-4D97-AF65-F5344CB8AC3E}">
        <p14:creationId xmlns:p14="http://schemas.microsoft.com/office/powerpoint/2010/main" val="2575007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892844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a:t>CLICK TO EDIT MASTER STYLE</a:t>
            </a:r>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141976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a:t>CLICK TO EDIT MASTER STYLE</a:t>
            </a:r>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0171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956824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692024" y="2748246"/>
            <a:ext cx="7886700" cy="27497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8147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655811" y="2558123"/>
            <a:ext cx="3886200" cy="27497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311" y="2558123"/>
            <a:ext cx="3886200" cy="27497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7391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1008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a:t>CLICK TO EDIT MASTER TITLE STYLE</a:t>
            </a:r>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3217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a:t>CLICK TO EDIT MASTER TITLE STYLE</a:t>
            </a:r>
          </a:p>
        </p:txBody>
      </p:sp>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3809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5118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a:t>Click to edit Master title style</a:t>
            </a:r>
          </a:p>
        </p:txBody>
      </p:sp>
      <p:pic>
        <p:nvPicPr>
          <p:cNvPr id="10" name="Picture 9" descr="Decorative geometric patter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721" r:id="rId2"/>
    <p:sldLayoutId id="2147483698" r:id="rId3"/>
    <p:sldLayoutId id="2147483699" r:id="rId4"/>
    <p:sldLayoutId id="2147483701" r:id="rId5"/>
    <p:sldLayoutId id="2147483702" r:id="rId6"/>
    <p:sldLayoutId id="2147483704" r:id="rId7"/>
    <p:sldLayoutId id="2147483709" r:id="rId8"/>
    <p:sldLayoutId id="2147483707" r:id="rId9"/>
    <p:sldLayoutId id="2147483705" r:id="rId10"/>
    <p:sldLayoutId id="2147483706" r:id="rId11"/>
  </p:sldLayoutIdLst>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a:t>Click to edit Master title style</a:t>
            </a:r>
          </a:p>
        </p:txBody>
      </p:sp>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22"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hyperlink" Target="https://www2.ed.gov/about/offices/list/ocr/frontpage/faq/rr/policyguidance/Supple%20Fact%20Sheet%203.21.20%20FINAL.pdf"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ncs.uchicago.edu/sites/ncs.uchicago.edu/files/uploads/tools/NCs_PS_Toolkit_DPL_Set_B_WillingDisturbed.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oregon.gov/ode/students-and-family/healthsafety/Documents/Oregon%27s%20Extended%20School%20Closure%20Special%20Education%20Guidance,%20Distance%20Learning%20for%20All.pdf"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624" y="2935982"/>
            <a:ext cx="8410575" cy="2159893"/>
          </a:xfrm>
        </p:spPr>
        <p:txBody>
          <a:bodyPr>
            <a:normAutofit fontScale="90000"/>
          </a:bodyPr>
          <a:lstStyle/>
          <a:p>
            <a:pPr algn="l"/>
            <a:r>
              <a:rPr lang="en-US" sz="5100" dirty="0"/>
              <a:t>Distance Learning For All Updates</a:t>
            </a:r>
            <a:r>
              <a:rPr lang="en-US" dirty="0"/>
              <a:t/>
            </a:r>
            <a:br>
              <a:rPr lang="en-US" dirty="0"/>
            </a:br>
            <a:r>
              <a:rPr lang="en-US" sz="2200" dirty="0"/>
              <a:t/>
            </a:r>
            <a:br>
              <a:rPr lang="en-US" sz="2200" dirty="0"/>
            </a:br>
            <a:r>
              <a:rPr lang="en-US" sz="4000" dirty="0"/>
              <a:t>Special Education Director’s Webinar</a:t>
            </a:r>
            <a:br>
              <a:rPr lang="en-US" sz="4000" dirty="0"/>
            </a:br>
            <a:r>
              <a:rPr lang="en-US" sz="4000" dirty="0"/>
              <a:t>April 15, 2020</a:t>
            </a:r>
            <a:br>
              <a:rPr lang="en-US" sz="4000" dirty="0"/>
            </a:br>
            <a:r>
              <a:rPr lang="en-US" sz="4000" dirty="0"/>
              <a:t/>
            </a:r>
            <a:br>
              <a:rPr lang="en-US" sz="4000" dirty="0"/>
            </a:br>
            <a:r>
              <a:rPr lang="en-US" sz="2400" dirty="0">
                <a:cs typeface="Calibri"/>
              </a:rPr>
              <a:t>We will be starting soon.</a:t>
            </a:r>
            <a:br>
              <a:rPr lang="en-US" sz="2400" dirty="0">
                <a:cs typeface="Calibri"/>
              </a:rPr>
            </a:br>
            <a:r>
              <a:rPr lang="en-US" sz="2400" dirty="0">
                <a:cs typeface="Calibri"/>
              </a:rPr>
              <a:t>Please mute yourselves upon entering this meeting.</a:t>
            </a:r>
            <a:br>
              <a:rPr lang="en-US" sz="2400" dirty="0">
                <a:cs typeface="Calibri"/>
              </a:rPr>
            </a:br>
            <a:r>
              <a:rPr lang="en-US" sz="2400" dirty="0">
                <a:cs typeface="Calibri"/>
              </a:rPr>
              <a:t>Thank you!</a:t>
            </a:r>
            <a:endParaRPr lang="en-US" sz="4000" dirty="0">
              <a:cs typeface="Calibri"/>
            </a:endParaRPr>
          </a:p>
        </p:txBody>
      </p:sp>
    </p:spTree>
    <p:extLst>
      <p:ext uri="{BB962C8B-B14F-4D97-AF65-F5344CB8AC3E}">
        <p14:creationId xmlns:p14="http://schemas.microsoft.com/office/powerpoint/2010/main" val="3675779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FA6AE-5AE1-8649-878C-A02DEEAE4390}"/>
              </a:ext>
            </a:extLst>
          </p:cNvPr>
          <p:cNvSpPr>
            <a:spLocks noGrp="1"/>
          </p:cNvSpPr>
          <p:nvPr>
            <p:ph type="title"/>
          </p:nvPr>
        </p:nvSpPr>
        <p:spPr/>
        <p:txBody>
          <a:bodyPr/>
          <a:lstStyle/>
          <a:p>
            <a:r>
              <a:rPr lang="en-US" dirty="0"/>
              <a:t>Section Two: Review the IEPs</a:t>
            </a:r>
          </a:p>
        </p:txBody>
      </p:sp>
      <p:sp>
        <p:nvSpPr>
          <p:cNvPr id="3" name="Content Placeholder 2">
            <a:extLst>
              <a:ext uri="{FF2B5EF4-FFF2-40B4-BE49-F238E27FC236}">
                <a16:creationId xmlns:a16="http://schemas.microsoft.com/office/drawing/2014/main" id="{305E19BC-CB1A-BA43-A58F-D25B8340D01A}"/>
              </a:ext>
            </a:extLst>
          </p:cNvPr>
          <p:cNvSpPr>
            <a:spLocks noGrp="1"/>
          </p:cNvSpPr>
          <p:nvPr>
            <p:ph idx="1"/>
          </p:nvPr>
        </p:nvSpPr>
        <p:spPr>
          <a:xfrm>
            <a:off x="382287" y="2208057"/>
            <a:ext cx="8129588" cy="3930162"/>
          </a:xfrm>
        </p:spPr>
        <p:txBody>
          <a:bodyPr>
            <a:normAutofit/>
          </a:bodyPr>
          <a:lstStyle/>
          <a:p>
            <a:r>
              <a:rPr lang="en-US" dirty="0"/>
              <a:t>Review the student’s unique disability in relationship to the new learning context.  </a:t>
            </a:r>
          </a:p>
          <a:p>
            <a:r>
              <a:rPr lang="en-US" dirty="0"/>
              <a:t>For many of our students who experience disability, </a:t>
            </a:r>
            <a:r>
              <a:rPr lang="en-US" i="1" dirty="0"/>
              <a:t>this closure represents the first time in their educational history that they will be included to the same extent as their peers without disabilities.</a:t>
            </a:r>
            <a:r>
              <a:rPr lang="en-US" dirty="0"/>
              <a:t>  This reality presents an opportunity to think </a:t>
            </a:r>
            <a:r>
              <a:rPr lang="en-US" b="1" dirty="0"/>
              <a:t>creatively and boldly</a:t>
            </a:r>
            <a:r>
              <a:rPr lang="en-US" dirty="0"/>
              <a:t>.  </a:t>
            </a:r>
          </a:p>
        </p:txBody>
      </p:sp>
    </p:spTree>
    <p:extLst>
      <p:ext uri="{BB962C8B-B14F-4D97-AF65-F5344CB8AC3E}">
        <p14:creationId xmlns:p14="http://schemas.microsoft.com/office/powerpoint/2010/main" val="423985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EA3D-23DC-4244-A282-18F802FF329A}"/>
              </a:ext>
            </a:extLst>
          </p:cNvPr>
          <p:cNvSpPr>
            <a:spLocks noGrp="1"/>
          </p:cNvSpPr>
          <p:nvPr>
            <p:ph type="title"/>
          </p:nvPr>
        </p:nvSpPr>
        <p:spPr/>
        <p:txBody>
          <a:bodyPr/>
          <a:lstStyle/>
          <a:p>
            <a:r>
              <a:rPr lang="en-US" dirty="0"/>
              <a:t>Review Specially Designed Instruction</a:t>
            </a:r>
          </a:p>
        </p:txBody>
      </p:sp>
      <p:sp>
        <p:nvSpPr>
          <p:cNvPr id="3" name="Content Placeholder 2">
            <a:extLst>
              <a:ext uri="{FF2B5EF4-FFF2-40B4-BE49-F238E27FC236}">
                <a16:creationId xmlns:a16="http://schemas.microsoft.com/office/drawing/2014/main" id="{9EA625EE-F4BB-4B4A-AC61-56ED505F85F1}"/>
              </a:ext>
            </a:extLst>
          </p:cNvPr>
          <p:cNvSpPr>
            <a:spLocks noGrp="1"/>
          </p:cNvSpPr>
          <p:nvPr>
            <p:ph idx="1"/>
          </p:nvPr>
        </p:nvSpPr>
        <p:spPr>
          <a:xfrm>
            <a:off x="420175" y="2204137"/>
            <a:ext cx="7886700" cy="3829050"/>
          </a:xfrm>
        </p:spPr>
        <p:txBody>
          <a:bodyPr>
            <a:normAutofit fontScale="92500" lnSpcReduction="20000"/>
          </a:bodyPr>
          <a:lstStyle/>
          <a:p>
            <a:r>
              <a:rPr lang="en-US" b="1" i="1" dirty="0"/>
              <a:t>Service Type:</a:t>
            </a:r>
            <a:r>
              <a:rPr lang="en-US" i="1" dirty="0"/>
              <a:t> In alignment with the student goals</a:t>
            </a:r>
            <a:endParaRPr lang="en-US" dirty="0"/>
          </a:p>
          <a:p>
            <a:r>
              <a:rPr lang="en-US" b="1" i="1" dirty="0"/>
              <a:t>Minutes:</a:t>
            </a:r>
            <a:r>
              <a:rPr lang="en-US" i="1" dirty="0"/>
              <a:t> Written based on the unique needs of the student and the goals</a:t>
            </a:r>
            <a:endParaRPr lang="en-US" dirty="0"/>
          </a:p>
          <a:p>
            <a:r>
              <a:rPr lang="en-US" b="1" i="1" dirty="0"/>
              <a:t>Location:</a:t>
            </a:r>
            <a:r>
              <a:rPr lang="en-US" i="1" dirty="0"/>
              <a:t> Will not need to be adjusted or amended due to the closure.  All students' location of service will be in the home setting during the extended school closure regardless of the location expressed on the IEP.   </a:t>
            </a:r>
            <a:endParaRPr lang="en-US" dirty="0"/>
          </a:p>
          <a:p>
            <a:r>
              <a:rPr lang="en-US" b="1" i="1" dirty="0"/>
              <a:t>Provider:</a:t>
            </a:r>
            <a:r>
              <a:rPr lang="en-US" i="1" dirty="0"/>
              <a:t> The provider will not need to be amended if LEA or ESD.  If another provider is listed, the team must review to determine if a change is necessary and/or appropriate.  </a:t>
            </a:r>
            <a:endParaRPr lang="en-US" dirty="0"/>
          </a:p>
          <a:p>
            <a:endParaRPr lang="en-US" dirty="0"/>
          </a:p>
        </p:txBody>
      </p:sp>
    </p:spTree>
    <p:extLst>
      <p:ext uri="{BB962C8B-B14F-4D97-AF65-F5344CB8AC3E}">
        <p14:creationId xmlns:p14="http://schemas.microsoft.com/office/powerpoint/2010/main" val="365288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85895-CCE9-014B-92F1-163435DCDB73}"/>
              </a:ext>
            </a:extLst>
          </p:cNvPr>
          <p:cNvSpPr>
            <a:spLocks noGrp="1"/>
          </p:cNvSpPr>
          <p:nvPr>
            <p:ph type="title"/>
          </p:nvPr>
        </p:nvSpPr>
        <p:spPr>
          <a:xfrm>
            <a:off x="2786063" y="93193"/>
            <a:ext cx="6294562" cy="857421"/>
          </a:xfrm>
        </p:spPr>
        <p:txBody>
          <a:bodyPr/>
          <a:lstStyle/>
          <a:p>
            <a:r>
              <a:rPr lang="en-US" dirty="0"/>
              <a:t>Review Specially Designed Instruction </a:t>
            </a:r>
          </a:p>
        </p:txBody>
      </p:sp>
      <p:sp>
        <p:nvSpPr>
          <p:cNvPr id="3" name="Content Placeholder 2">
            <a:extLst>
              <a:ext uri="{FF2B5EF4-FFF2-40B4-BE49-F238E27FC236}">
                <a16:creationId xmlns:a16="http://schemas.microsoft.com/office/drawing/2014/main" id="{1C9AA250-DC41-5F4D-B4C5-C6F50862492F}"/>
              </a:ext>
            </a:extLst>
          </p:cNvPr>
          <p:cNvSpPr>
            <a:spLocks noGrp="1"/>
          </p:cNvSpPr>
          <p:nvPr>
            <p:ph idx="1"/>
          </p:nvPr>
        </p:nvSpPr>
        <p:spPr>
          <a:xfrm>
            <a:off x="386629" y="2179988"/>
            <a:ext cx="8480551" cy="4471987"/>
          </a:xfrm>
        </p:spPr>
        <p:txBody>
          <a:bodyPr>
            <a:normAutofit fontScale="40000" lnSpcReduction="20000"/>
          </a:bodyPr>
          <a:lstStyle/>
          <a:p>
            <a:pPr marL="0" indent="0">
              <a:buNone/>
            </a:pPr>
            <a:r>
              <a:rPr lang="en-US" sz="5000" dirty="0"/>
              <a:t>Key Questions to consider:</a:t>
            </a:r>
          </a:p>
          <a:p>
            <a:pPr lvl="0" fontAlgn="base"/>
            <a:r>
              <a:rPr lang="en-US" sz="5000" dirty="0"/>
              <a:t>What were you in the process of teaching before schools moved to extended closure? </a:t>
            </a:r>
          </a:p>
          <a:p>
            <a:pPr lvl="0" fontAlgn="base"/>
            <a:r>
              <a:rPr lang="en-US" sz="5000" dirty="0"/>
              <a:t>What activities did you have planned?  </a:t>
            </a:r>
          </a:p>
          <a:p>
            <a:pPr lvl="0" fontAlgn="base"/>
            <a:r>
              <a:rPr lang="en-US" sz="5000" dirty="0"/>
              <a:t>What standards were you in the process of covering? </a:t>
            </a:r>
          </a:p>
          <a:p>
            <a:pPr lvl="0" fontAlgn="base"/>
            <a:r>
              <a:rPr lang="en-US" sz="5000" dirty="0"/>
              <a:t>Were there in-task schedules, task analysis, first then choices/boards that might be needed by learners and families to complete tasks and build learner independence? </a:t>
            </a:r>
          </a:p>
          <a:p>
            <a:pPr lvl="1" fontAlgn="base"/>
            <a:r>
              <a:rPr lang="en-US" sz="5000" dirty="0"/>
              <a:t>Can those be emailed, gathered from school, or printed and sent home?</a:t>
            </a:r>
          </a:p>
          <a:p>
            <a:pPr lvl="0" fontAlgn="base"/>
            <a:r>
              <a:rPr lang="en-US" sz="5000" dirty="0"/>
              <a:t>What goals are no longer relevant or need to be approached differently during Distance Learning for All (e.g., peer interaction goals)?</a:t>
            </a:r>
          </a:p>
          <a:p>
            <a:pPr marL="0" indent="0">
              <a:buNone/>
            </a:pPr>
            <a:r>
              <a:rPr lang="en-US" sz="5000" b="1" dirty="0"/>
              <a:t>"It is important to emphasize that federal disability law allows for flexibility in determining how to meet the individual needs of students with disabilities.” USDOE </a:t>
            </a:r>
          </a:p>
          <a:p>
            <a:r>
              <a:rPr lang="en-US" u="sng" dirty="0">
                <a:hlinkClick r:id="rId2"/>
              </a:rPr>
              <a:t>Supple Fact Sheet 3.21.20 </a:t>
            </a:r>
            <a:endParaRPr lang="en-US" dirty="0"/>
          </a:p>
          <a:p>
            <a:endParaRPr lang="en-US" dirty="0"/>
          </a:p>
        </p:txBody>
      </p:sp>
    </p:spTree>
    <p:extLst>
      <p:ext uri="{BB962C8B-B14F-4D97-AF65-F5344CB8AC3E}">
        <p14:creationId xmlns:p14="http://schemas.microsoft.com/office/powerpoint/2010/main" val="296655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A24CA-7B9D-CD4F-B390-C2F052B5AEB5}"/>
              </a:ext>
            </a:extLst>
          </p:cNvPr>
          <p:cNvSpPr>
            <a:spLocks noGrp="1"/>
          </p:cNvSpPr>
          <p:nvPr>
            <p:ph type="title"/>
          </p:nvPr>
        </p:nvSpPr>
        <p:spPr>
          <a:xfrm>
            <a:off x="2679825" y="93193"/>
            <a:ext cx="6400800" cy="1078382"/>
          </a:xfrm>
        </p:spPr>
        <p:txBody>
          <a:bodyPr/>
          <a:lstStyle/>
          <a:p>
            <a:r>
              <a:rPr lang="en-US" dirty="0"/>
              <a:t>Evaluate the Minutes of SDI</a:t>
            </a:r>
          </a:p>
        </p:txBody>
      </p:sp>
      <p:sp>
        <p:nvSpPr>
          <p:cNvPr id="3" name="Content Placeholder 2">
            <a:extLst>
              <a:ext uri="{FF2B5EF4-FFF2-40B4-BE49-F238E27FC236}">
                <a16:creationId xmlns:a16="http://schemas.microsoft.com/office/drawing/2014/main" id="{82912899-CC1E-1945-AB04-2C35C9CA0ED7}"/>
              </a:ext>
            </a:extLst>
          </p:cNvPr>
          <p:cNvSpPr>
            <a:spLocks noGrp="1"/>
          </p:cNvSpPr>
          <p:nvPr>
            <p:ph idx="1"/>
          </p:nvPr>
        </p:nvSpPr>
        <p:spPr>
          <a:xfrm>
            <a:off x="400412" y="2273911"/>
            <a:ext cx="8194802" cy="4714875"/>
          </a:xfrm>
        </p:spPr>
        <p:txBody>
          <a:bodyPr>
            <a:normAutofit fontScale="85000" lnSpcReduction="20000"/>
          </a:bodyPr>
          <a:lstStyle/>
          <a:p>
            <a:r>
              <a:rPr lang="en-US" dirty="0"/>
              <a:t>As teams consider how to provide SDI to students in a Distance Learning for All model, it is critical that they consider the full range of educational services provided through the districts’ Distance Learning for All plan.  </a:t>
            </a:r>
          </a:p>
          <a:p>
            <a:r>
              <a:rPr lang="en-US" dirty="0"/>
              <a:t>While it is true that ODE has recommended maximum daily guidelines for Teacher-Led Learning, that period of time should not comprise the entire Distance Learning for All experience.  </a:t>
            </a:r>
          </a:p>
          <a:p>
            <a:r>
              <a:rPr lang="en-US" dirty="0"/>
              <a:t>Teacher-Led Learning will be bolstered by other learning opportunities (i.e., Learning and Supplemental Activities, and Meeting Nutrition and Wellness Needs) throughout the day.  </a:t>
            </a:r>
          </a:p>
          <a:p>
            <a:r>
              <a:rPr lang="en-US" dirty="0"/>
              <a:t>This could mirror the school day, when students receive SDI during recess, peer interactions, lunch times, etc.  </a:t>
            </a:r>
          </a:p>
          <a:p>
            <a:pPr lvl="1"/>
            <a:r>
              <a:rPr lang="en-US" dirty="0"/>
              <a:t>SDI is not limited to 1:1 teacher instruction; therefore, SDI is not limited to Teacher-Led Learning times during the extended school closure.   </a:t>
            </a:r>
          </a:p>
          <a:p>
            <a:endParaRPr lang="en-US" dirty="0"/>
          </a:p>
        </p:txBody>
      </p:sp>
    </p:spTree>
    <p:extLst>
      <p:ext uri="{BB962C8B-B14F-4D97-AF65-F5344CB8AC3E}">
        <p14:creationId xmlns:p14="http://schemas.microsoft.com/office/powerpoint/2010/main" val="4226543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3B1F-DC8E-8F4B-BAAF-B1413005B585}"/>
              </a:ext>
            </a:extLst>
          </p:cNvPr>
          <p:cNvSpPr>
            <a:spLocks noGrp="1"/>
          </p:cNvSpPr>
          <p:nvPr>
            <p:ph type="title"/>
          </p:nvPr>
        </p:nvSpPr>
        <p:spPr/>
        <p:txBody>
          <a:bodyPr/>
          <a:lstStyle/>
          <a:p>
            <a:r>
              <a:rPr lang="en-US" dirty="0"/>
              <a:t>Sample First Grade Student</a:t>
            </a:r>
          </a:p>
        </p:txBody>
      </p:sp>
      <p:graphicFrame>
        <p:nvGraphicFramePr>
          <p:cNvPr id="4" name="Content Placeholder 3" descr=" Contains graph with two sections. The sections are &quot;Teacher-Led 225 minutes per week (45 minutes/day) and Supplemental 5-10 Hours per week (1-2 hours per day)." title="Sample First Grade Student Graph">
            <a:extLst>
              <a:ext uri="{FF2B5EF4-FFF2-40B4-BE49-F238E27FC236}">
                <a16:creationId xmlns:a16="http://schemas.microsoft.com/office/drawing/2014/main" id="{A672B427-ACD3-5749-A3D1-80F01329524C}"/>
              </a:ext>
            </a:extLst>
          </p:cNvPr>
          <p:cNvGraphicFramePr>
            <a:graphicFrameLocks noGrp="1"/>
          </p:cNvGraphicFramePr>
          <p:nvPr>
            <p:ph idx="1"/>
            <p:extLst>
              <p:ext uri="{D42A27DB-BD31-4B8C-83A1-F6EECF244321}">
                <p14:modId xmlns:p14="http://schemas.microsoft.com/office/powerpoint/2010/main" val="654286545"/>
              </p:ext>
            </p:extLst>
          </p:nvPr>
        </p:nvGraphicFramePr>
        <p:xfrm>
          <a:off x="445477" y="2124808"/>
          <a:ext cx="8343900" cy="4363648"/>
        </p:xfrm>
        <a:graphic>
          <a:graphicData uri="http://schemas.openxmlformats.org/drawingml/2006/table">
            <a:tbl>
              <a:tblPr firstRow="1" firstCol="1" bandRow="1">
                <a:tableStyleId>{5C22544A-7EE6-4342-B048-85BDC9FD1C3A}</a:tableStyleId>
              </a:tblPr>
              <a:tblGrid>
                <a:gridCol w="4171950">
                  <a:extLst>
                    <a:ext uri="{9D8B030D-6E8A-4147-A177-3AD203B41FA5}">
                      <a16:colId xmlns:a16="http://schemas.microsoft.com/office/drawing/2014/main" val="3824126176"/>
                    </a:ext>
                  </a:extLst>
                </a:gridCol>
                <a:gridCol w="4171950">
                  <a:extLst>
                    <a:ext uri="{9D8B030D-6E8A-4147-A177-3AD203B41FA5}">
                      <a16:colId xmlns:a16="http://schemas.microsoft.com/office/drawing/2014/main" val="2562566545"/>
                    </a:ext>
                  </a:extLst>
                </a:gridCol>
              </a:tblGrid>
              <a:tr h="338639">
                <a:tc>
                  <a:txBody>
                    <a:bodyPr/>
                    <a:lstStyle/>
                    <a:p>
                      <a:pPr marL="0" marR="0" algn="ctr">
                        <a:spcBef>
                          <a:spcPts val="0"/>
                        </a:spcBef>
                        <a:spcAft>
                          <a:spcPts val="0"/>
                        </a:spcAft>
                      </a:pPr>
                      <a:r>
                        <a:rPr lang="en-US" sz="1200">
                          <a:effectLst/>
                        </a:rPr>
                        <a:t>Teacher-Led</a:t>
                      </a:r>
                    </a:p>
                    <a:p>
                      <a:pPr marL="0" marR="0" algn="ctr">
                        <a:spcBef>
                          <a:spcPts val="0"/>
                        </a:spcBef>
                        <a:spcAft>
                          <a:spcPts val="0"/>
                        </a:spcAft>
                      </a:pPr>
                      <a:r>
                        <a:rPr lang="en-US" sz="1200">
                          <a:effectLst/>
                        </a:rPr>
                        <a:t>225 minutes per week (45 minutes/day)</a:t>
                      </a:r>
                      <a:endParaRPr lang="en-US" sz="1200">
                        <a:effectLst/>
                        <a:latin typeface="Times New Roman" panose="02020603050405020304" pitchFamily="18" charset="0"/>
                        <a:ea typeface="Times New Roman" panose="02020603050405020304" pitchFamily="18" charset="0"/>
                      </a:endParaRPr>
                    </a:p>
                  </a:txBody>
                  <a:tcPr marL="42536" marR="42536" marT="42536" marB="42536"/>
                </a:tc>
                <a:tc>
                  <a:txBody>
                    <a:bodyPr/>
                    <a:lstStyle/>
                    <a:p>
                      <a:pPr marL="0" marR="0" algn="ctr">
                        <a:spcBef>
                          <a:spcPts val="0"/>
                        </a:spcBef>
                        <a:spcAft>
                          <a:spcPts val="0"/>
                        </a:spcAft>
                      </a:pPr>
                      <a:r>
                        <a:rPr lang="en-US" sz="1200">
                          <a:effectLst/>
                        </a:rPr>
                        <a:t>Supplemental </a:t>
                      </a:r>
                    </a:p>
                    <a:p>
                      <a:pPr marL="0" marR="0" algn="ctr">
                        <a:spcBef>
                          <a:spcPts val="0"/>
                        </a:spcBef>
                        <a:spcAft>
                          <a:spcPts val="0"/>
                        </a:spcAft>
                      </a:pPr>
                      <a:r>
                        <a:rPr lang="en-US" sz="1200">
                          <a:effectLst/>
                        </a:rPr>
                        <a:t>5-10 Hours per week (1-2 hours per day)</a:t>
                      </a:r>
                      <a:endParaRPr lang="en-US" sz="1200">
                        <a:effectLst/>
                        <a:latin typeface="Times New Roman" panose="02020603050405020304" pitchFamily="18" charset="0"/>
                        <a:ea typeface="Times New Roman" panose="02020603050405020304" pitchFamily="18" charset="0"/>
                      </a:endParaRPr>
                    </a:p>
                  </a:txBody>
                  <a:tcPr marL="42536" marR="42536" marT="42536" marB="42536"/>
                </a:tc>
                <a:extLst>
                  <a:ext uri="{0D108BD9-81ED-4DB2-BD59-A6C34878D82A}">
                    <a16:rowId xmlns:a16="http://schemas.microsoft.com/office/drawing/2014/main" val="2665994647"/>
                  </a:ext>
                </a:extLst>
              </a:tr>
              <a:tr h="1461586">
                <a:tc>
                  <a:txBody>
                    <a:bodyPr/>
                    <a:lstStyle/>
                    <a:p>
                      <a:pPr marL="0" marR="0">
                        <a:spcBef>
                          <a:spcPts val="0"/>
                        </a:spcBef>
                        <a:spcAft>
                          <a:spcPts val="0"/>
                        </a:spcAft>
                      </a:pPr>
                      <a:r>
                        <a:rPr lang="en-US" sz="1200" dirty="0">
                          <a:effectLst/>
                        </a:rPr>
                        <a:t>Distance Learning activities offered by the general education teacher includes activities that target identifying letters, copying tasks, identifying numbers, counting activities (30 minutes of the 45 minutes per day)</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Speech- consults with parent one time per week to discuss activities and extension activities to do for the week (10 minutes)</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Special Education Teacher- collaborates with general education teacher on materials and accessibility/ phone calls with parents to discuss weekly lessons (15 minutes)</a:t>
                      </a:r>
                      <a:endParaRPr lang="en-US" sz="1200" dirty="0">
                        <a:effectLst/>
                        <a:latin typeface="Times New Roman" panose="02020603050405020304" pitchFamily="18" charset="0"/>
                        <a:ea typeface="Times New Roman" panose="02020603050405020304" pitchFamily="18" charset="0"/>
                      </a:endParaRPr>
                    </a:p>
                  </a:txBody>
                  <a:tcPr marL="42536" marR="42536" marT="42536" marB="42536"/>
                </a:tc>
                <a:tc>
                  <a:txBody>
                    <a:bodyPr/>
                    <a:lstStyle/>
                    <a:p>
                      <a:pPr marL="0" marR="0">
                        <a:spcBef>
                          <a:spcPts val="0"/>
                        </a:spcBef>
                        <a:spcAft>
                          <a:spcPts val="0"/>
                        </a:spcAft>
                      </a:pPr>
                      <a:r>
                        <a:rPr lang="en-US" sz="1200" dirty="0">
                          <a:effectLst/>
                        </a:rPr>
                        <a:t>Reading Activities provided by the Teacher- 15 minutes/day</a:t>
                      </a:r>
                    </a:p>
                    <a:p>
                      <a:pPr marL="0" marR="0">
                        <a:spcBef>
                          <a:spcPts val="0"/>
                        </a:spcBef>
                        <a:spcAft>
                          <a:spcPts val="0"/>
                        </a:spcAft>
                      </a:pPr>
                      <a:r>
                        <a:rPr lang="en-US" sz="1200" dirty="0">
                          <a:effectLst/>
                        </a:rPr>
                        <a:t>The General Education Teacher collaborates with the Special Education Teacher on assigning courses.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Book Read </a:t>
                      </a:r>
                      <a:r>
                        <a:rPr lang="en-US" sz="1200" dirty="0" err="1">
                          <a:effectLst/>
                        </a:rPr>
                        <a:t>Alouds</a:t>
                      </a:r>
                      <a:r>
                        <a:rPr lang="en-US" sz="1200" dirty="0">
                          <a:effectLst/>
                        </a:rPr>
                        <a:t>- 15 minutes per day</a:t>
                      </a:r>
                    </a:p>
                    <a:p>
                      <a:pPr marL="342900" marR="0" lvl="0" indent="-342900" fontAlgn="base">
                        <a:spcBef>
                          <a:spcPts val="0"/>
                        </a:spcBef>
                        <a:spcAft>
                          <a:spcPts val="0"/>
                        </a:spcAft>
                        <a:buSzPts val="1000"/>
                        <a:buFont typeface="Symbol" pitchFamily="2" charset="2"/>
                        <a:buChar char=""/>
                        <a:tabLst>
                          <a:tab pos="457200" algn="l"/>
                        </a:tabLst>
                      </a:pPr>
                      <a:r>
                        <a:rPr lang="en-US" sz="1200" dirty="0">
                          <a:effectLst/>
                        </a:rPr>
                        <a:t>parent or virtual</a:t>
                      </a:r>
                    </a:p>
                    <a:p>
                      <a:pPr marL="342900" marR="0" lvl="0" indent="-342900" fontAlgn="base">
                        <a:spcBef>
                          <a:spcPts val="0"/>
                        </a:spcBef>
                        <a:spcAft>
                          <a:spcPts val="0"/>
                        </a:spcAft>
                        <a:buSzPts val="1000"/>
                        <a:buFont typeface="Symbol" pitchFamily="2" charset="2"/>
                        <a:buChar char=""/>
                        <a:tabLst>
                          <a:tab pos="457200" algn="l"/>
                        </a:tabLst>
                      </a:pPr>
                      <a:r>
                        <a:rPr lang="en-US" sz="1200" dirty="0">
                          <a:effectLst/>
                        </a:rPr>
                        <a:t>SLP one time per week</a:t>
                      </a:r>
                    </a:p>
                    <a:p>
                      <a:pPr marL="342900" marR="0" lvl="0" indent="-342900" fontAlgn="base">
                        <a:spcBef>
                          <a:spcPts val="0"/>
                        </a:spcBef>
                        <a:spcAft>
                          <a:spcPts val="0"/>
                        </a:spcAft>
                        <a:buSzPts val="1000"/>
                        <a:buFont typeface="Symbol" pitchFamily="2" charset="2"/>
                        <a:buChar char=""/>
                        <a:tabLst>
                          <a:tab pos="457200" algn="l"/>
                        </a:tabLst>
                      </a:pPr>
                      <a:r>
                        <a:rPr lang="en-US" sz="1200" dirty="0">
                          <a:effectLst/>
                        </a:rPr>
                        <a:t>Sped teacher one time per week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Math Activities- 15 minutes per day</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Sensory and Developmental Play activities provided by the school- 15 minutes per day</a:t>
                      </a:r>
                      <a:endParaRPr lang="en-US" sz="1200" dirty="0">
                        <a:effectLst/>
                        <a:latin typeface="Times New Roman" panose="02020603050405020304" pitchFamily="18" charset="0"/>
                        <a:ea typeface="Times New Roman" panose="02020603050405020304" pitchFamily="18" charset="0"/>
                      </a:endParaRPr>
                    </a:p>
                  </a:txBody>
                  <a:tcPr marL="42536" marR="42536" marT="42536" marB="42536"/>
                </a:tc>
                <a:extLst>
                  <a:ext uri="{0D108BD9-81ED-4DB2-BD59-A6C34878D82A}">
                    <a16:rowId xmlns:a16="http://schemas.microsoft.com/office/drawing/2014/main" val="2728385240"/>
                  </a:ext>
                </a:extLst>
              </a:tr>
              <a:tr h="701796">
                <a:tc>
                  <a:txBody>
                    <a:bodyPr/>
                    <a:lstStyle/>
                    <a:p>
                      <a:pPr marL="0" marR="0">
                        <a:spcBef>
                          <a:spcPts val="0"/>
                        </a:spcBef>
                        <a:spcAft>
                          <a:spcPts val="0"/>
                        </a:spcAft>
                      </a:pPr>
                      <a:r>
                        <a:rPr lang="en-US" sz="1200">
                          <a:effectLst/>
                        </a:rPr>
                        <a:t>SDI- 165 minutes</a:t>
                      </a:r>
                    </a:p>
                    <a:p>
                      <a:pPr marL="0" marR="0">
                        <a:spcBef>
                          <a:spcPts val="0"/>
                        </a:spcBef>
                        <a:spcAft>
                          <a:spcPts val="0"/>
                        </a:spcAft>
                      </a:pPr>
                      <a:r>
                        <a:rPr lang="en-US" sz="1200">
                          <a:effectLst/>
                        </a:rPr>
                        <a:t>Speech- 10 minutes</a:t>
                      </a:r>
                      <a:endParaRPr lang="en-US" sz="1200">
                        <a:effectLst/>
                        <a:latin typeface="Times New Roman" panose="02020603050405020304" pitchFamily="18" charset="0"/>
                        <a:ea typeface="Times New Roman" panose="02020603050405020304" pitchFamily="18" charset="0"/>
                      </a:endParaRPr>
                    </a:p>
                  </a:txBody>
                  <a:tcPr marL="42536" marR="42536" marT="42536" marB="42536"/>
                </a:tc>
                <a:tc>
                  <a:txBody>
                    <a:bodyPr/>
                    <a:lstStyle/>
                    <a:p>
                      <a:pPr marL="0" marR="0">
                        <a:spcBef>
                          <a:spcPts val="0"/>
                        </a:spcBef>
                        <a:spcAft>
                          <a:spcPts val="0"/>
                        </a:spcAft>
                      </a:pPr>
                      <a:r>
                        <a:rPr lang="en-US" sz="1200" dirty="0">
                          <a:effectLst/>
                        </a:rPr>
                        <a:t>SDI- 75 minutes Reading Activities </a:t>
                      </a:r>
                    </a:p>
                    <a:p>
                      <a:pPr marL="0" marR="0">
                        <a:spcBef>
                          <a:spcPts val="0"/>
                        </a:spcBef>
                        <a:spcAft>
                          <a:spcPts val="0"/>
                        </a:spcAft>
                      </a:pPr>
                      <a:r>
                        <a:rPr lang="en-US" sz="1200" dirty="0">
                          <a:effectLst/>
                        </a:rPr>
                        <a:t>SDI- Read Aloud- 60 minutes</a:t>
                      </a:r>
                    </a:p>
                    <a:p>
                      <a:pPr marL="0" marR="0">
                        <a:spcBef>
                          <a:spcPts val="0"/>
                        </a:spcBef>
                        <a:spcAft>
                          <a:spcPts val="0"/>
                        </a:spcAft>
                      </a:pPr>
                      <a:r>
                        <a:rPr lang="en-US" sz="1200" dirty="0">
                          <a:effectLst/>
                        </a:rPr>
                        <a:t>Speech- Read Aloud- 15 minutes</a:t>
                      </a:r>
                    </a:p>
                    <a:p>
                      <a:pPr marL="0" marR="0">
                        <a:spcBef>
                          <a:spcPts val="0"/>
                        </a:spcBef>
                        <a:spcAft>
                          <a:spcPts val="0"/>
                        </a:spcAft>
                      </a:pPr>
                      <a:r>
                        <a:rPr lang="en-US" sz="1200" dirty="0">
                          <a:effectLst/>
                        </a:rPr>
                        <a:t>SDI- Math Activities 75 minutes</a:t>
                      </a:r>
                    </a:p>
                    <a:p>
                      <a:pPr marL="0" marR="0">
                        <a:spcBef>
                          <a:spcPts val="0"/>
                        </a:spcBef>
                        <a:spcAft>
                          <a:spcPts val="0"/>
                        </a:spcAft>
                      </a:pPr>
                      <a:r>
                        <a:rPr lang="en-US" sz="1200" dirty="0">
                          <a:effectLst/>
                        </a:rPr>
                        <a:t>SDI- Sensory and Play Activities 75 minutes</a:t>
                      </a:r>
                      <a:endParaRPr lang="en-US" sz="1200" dirty="0">
                        <a:effectLst/>
                        <a:latin typeface="Times New Roman" panose="02020603050405020304" pitchFamily="18" charset="0"/>
                        <a:ea typeface="Times New Roman" panose="02020603050405020304" pitchFamily="18" charset="0"/>
                      </a:endParaRPr>
                    </a:p>
                  </a:txBody>
                  <a:tcPr marL="42536" marR="42536" marT="42536" marB="42536"/>
                </a:tc>
                <a:extLst>
                  <a:ext uri="{0D108BD9-81ED-4DB2-BD59-A6C34878D82A}">
                    <a16:rowId xmlns:a16="http://schemas.microsoft.com/office/drawing/2014/main" val="4266328794"/>
                  </a:ext>
                </a:extLst>
              </a:tr>
              <a:tr h="338639">
                <a:tc>
                  <a:txBody>
                    <a:bodyPr/>
                    <a:lstStyle/>
                    <a:p>
                      <a:pPr marL="0" marR="0">
                        <a:spcBef>
                          <a:spcPts val="0"/>
                        </a:spcBef>
                        <a:spcAft>
                          <a:spcPts val="0"/>
                        </a:spcAft>
                      </a:pPr>
                      <a:r>
                        <a:rPr lang="en-US" sz="1200">
                          <a:effectLst/>
                        </a:rPr>
                        <a:t>SDI: 165 minutes per week*</a:t>
                      </a:r>
                    </a:p>
                    <a:p>
                      <a:pPr marL="0" marR="0">
                        <a:spcBef>
                          <a:spcPts val="0"/>
                        </a:spcBef>
                        <a:spcAft>
                          <a:spcPts val="0"/>
                        </a:spcAft>
                      </a:pPr>
                      <a:r>
                        <a:rPr lang="en-US" sz="1200">
                          <a:effectLst/>
                        </a:rPr>
                        <a:t>SPEECH: 10 minutes per week</a:t>
                      </a:r>
                      <a:endParaRPr lang="en-US" sz="1200">
                        <a:effectLst/>
                        <a:latin typeface="Times New Roman" panose="02020603050405020304" pitchFamily="18" charset="0"/>
                        <a:ea typeface="Times New Roman" panose="02020603050405020304" pitchFamily="18" charset="0"/>
                      </a:endParaRPr>
                    </a:p>
                  </a:txBody>
                  <a:tcPr marL="42536" marR="42536" marT="42536" marB="42536"/>
                </a:tc>
                <a:tc>
                  <a:txBody>
                    <a:bodyPr/>
                    <a:lstStyle/>
                    <a:p>
                      <a:pPr marL="0" marR="0">
                        <a:spcBef>
                          <a:spcPts val="0"/>
                        </a:spcBef>
                        <a:spcAft>
                          <a:spcPts val="0"/>
                        </a:spcAft>
                      </a:pPr>
                      <a:r>
                        <a:rPr lang="en-US" sz="1200" dirty="0">
                          <a:effectLst/>
                        </a:rPr>
                        <a:t>SDI: 285 MINUTES</a:t>
                      </a:r>
                    </a:p>
                    <a:p>
                      <a:pPr marL="0" marR="0">
                        <a:spcBef>
                          <a:spcPts val="0"/>
                        </a:spcBef>
                        <a:spcAft>
                          <a:spcPts val="0"/>
                        </a:spcAft>
                      </a:pPr>
                      <a:r>
                        <a:rPr lang="en-US" sz="1200" dirty="0">
                          <a:effectLst/>
                        </a:rPr>
                        <a:t>SPEECH: 15 MINUTES</a:t>
                      </a:r>
                      <a:endParaRPr lang="en-US" sz="1200" dirty="0">
                        <a:effectLst/>
                        <a:latin typeface="Times New Roman" panose="02020603050405020304" pitchFamily="18" charset="0"/>
                        <a:ea typeface="Times New Roman" panose="02020603050405020304" pitchFamily="18" charset="0"/>
                      </a:endParaRPr>
                    </a:p>
                  </a:txBody>
                  <a:tcPr marL="42536" marR="42536" marT="42536" marB="42536"/>
                </a:tc>
                <a:extLst>
                  <a:ext uri="{0D108BD9-81ED-4DB2-BD59-A6C34878D82A}">
                    <a16:rowId xmlns:a16="http://schemas.microsoft.com/office/drawing/2014/main" val="1868613796"/>
                  </a:ext>
                </a:extLst>
              </a:tr>
            </a:tbl>
          </a:graphicData>
        </a:graphic>
      </p:graphicFrame>
    </p:spTree>
    <p:extLst>
      <p:ext uri="{BB962C8B-B14F-4D97-AF65-F5344CB8AC3E}">
        <p14:creationId xmlns:p14="http://schemas.microsoft.com/office/powerpoint/2010/main" val="301572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BA47-5FE1-F14A-A3E2-DC6DCB9C5156}"/>
              </a:ext>
            </a:extLst>
          </p:cNvPr>
          <p:cNvSpPr>
            <a:spLocks noGrp="1"/>
          </p:cNvSpPr>
          <p:nvPr>
            <p:ph type="title"/>
          </p:nvPr>
        </p:nvSpPr>
        <p:spPr/>
        <p:txBody>
          <a:bodyPr/>
          <a:lstStyle/>
          <a:p>
            <a:r>
              <a:rPr lang="en-US" dirty="0"/>
              <a:t>Thinking about SDI</a:t>
            </a:r>
          </a:p>
        </p:txBody>
      </p:sp>
      <p:sp>
        <p:nvSpPr>
          <p:cNvPr id="3" name="Content Placeholder 2">
            <a:extLst>
              <a:ext uri="{FF2B5EF4-FFF2-40B4-BE49-F238E27FC236}">
                <a16:creationId xmlns:a16="http://schemas.microsoft.com/office/drawing/2014/main" id="{257620D3-353A-CB4E-B2D1-C542BC6DEB5E}"/>
              </a:ext>
            </a:extLst>
          </p:cNvPr>
          <p:cNvSpPr>
            <a:spLocks noGrp="1"/>
          </p:cNvSpPr>
          <p:nvPr>
            <p:ph idx="1"/>
          </p:nvPr>
        </p:nvSpPr>
        <p:spPr>
          <a:xfrm>
            <a:off x="410670" y="2285999"/>
            <a:ext cx="8229237" cy="4220308"/>
          </a:xfrm>
        </p:spPr>
        <p:txBody>
          <a:bodyPr>
            <a:normAutofit fontScale="92500" lnSpcReduction="10000"/>
          </a:bodyPr>
          <a:lstStyle/>
          <a:p>
            <a:r>
              <a:rPr lang="en-US" dirty="0"/>
              <a:t>Note that this represents a different take on how a district could choose to implement the IEP.  As noted earlier, there is no one right way to provide support for students who experience disability through Distance Learning for All.  We strongly encourage innovation and iteration in the process.</a:t>
            </a:r>
          </a:p>
          <a:p>
            <a:pPr lvl="1"/>
            <a:r>
              <a:rPr lang="en-US" dirty="0"/>
              <a:t>First, focus on relationship and care for students and families</a:t>
            </a:r>
          </a:p>
          <a:p>
            <a:pPr lvl="1"/>
            <a:r>
              <a:rPr lang="en-US" dirty="0"/>
              <a:t>Next, connect with them where they are</a:t>
            </a:r>
          </a:p>
          <a:p>
            <a:pPr lvl="1"/>
            <a:r>
              <a:rPr lang="en-US" dirty="0"/>
              <a:t>Lastly in the toolkit, is compliance</a:t>
            </a:r>
          </a:p>
          <a:p>
            <a:r>
              <a:rPr lang="en-US" dirty="0"/>
              <a:t>Each student will experience this school closure differently.  Our job first is to provide care and connection and then focus on instruction.  </a:t>
            </a:r>
          </a:p>
          <a:p>
            <a:pPr marL="0" indent="0">
              <a:buNone/>
            </a:pPr>
            <a:endParaRPr lang="en-US" dirty="0"/>
          </a:p>
          <a:p>
            <a:endParaRPr lang="en-US" dirty="0"/>
          </a:p>
        </p:txBody>
      </p:sp>
    </p:spTree>
    <p:extLst>
      <p:ext uri="{BB962C8B-B14F-4D97-AF65-F5344CB8AC3E}">
        <p14:creationId xmlns:p14="http://schemas.microsoft.com/office/powerpoint/2010/main" val="618943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49A3-0528-1E4C-8E8D-3228C8CF8F63}"/>
              </a:ext>
            </a:extLst>
          </p:cNvPr>
          <p:cNvSpPr>
            <a:spLocks noGrp="1"/>
          </p:cNvSpPr>
          <p:nvPr>
            <p:ph type="title"/>
          </p:nvPr>
        </p:nvSpPr>
        <p:spPr/>
        <p:txBody>
          <a:bodyPr/>
          <a:lstStyle/>
          <a:p>
            <a:r>
              <a:rPr lang="en-US" dirty="0"/>
              <a:t>Plan Instruction and Activities </a:t>
            </a:r>
          </a:p>
        </p:txBody>
      </p:sp>
      <p:sp>
        <p:nvSpPr>
          <p:cNvPr id="3" name="Content Placeholder 2">
            <a:extLst>
              <a:ext uri="{FF2B5EF4-FFF2-40B4-BE49-F238E27FC236}">
                <a16:creationId xmlns:a16="http://schemas.microsoft.com/office/drawing/2014/main" id="{578D0A3B-01FE-8045-9542-953DA7991892}"/>
              </a:ext>
            </a:extLst>
          </p:cNvPr>
          <p:cNvSpPr>
            <a:spLocks noGrp="1"/>
          </p:cNvSpPr>
          <p:nvPr>
            <p:ph idx="1"/>
          </p:nvPr>
        </p:nvSpPr>
        <p:spPr>
          <a:xfrm>
            <a:off x="408112" y="2300287"/>
            <a:ext cx="8672513" cy="4557713"/>
          </a:xfrm>
        </p:spPr>
        <p:txBody>
          <a:bodyPr>
            <a:normAutofit fontScale="25000" lnSpcReduction="20000"/>
          </a:bodyPr>
          <a:lstStyle/>
          <a:p>
            <a:pPr marL="0" indent="0">
              <a:buNone/>
            </a:pPr>
            <a:r>
              <a:rPr lang="en-US" sz="6400" b="1" dirty="0"/>
              <a:t>How do we develop transition/functional skills across home, work, community during school closure?  </a:t>
            </a:r>
            <a:endParaRPr lang="en-US" sz="6400" dirty="0"/>
          </a:p>
          <a:p>
            <a:pPr lvl="0" fontAlgn="base"/>
            <a:r>
              <a:rPr lang="en-US" sz="5600" dirty="0"/>
              <a:t>Pair everyday skills together with academic skills (e.g., cooking projects, building projects, organizing projects). Include these skills in the daily schedule. </a:t>
            </a:r>
          </a:p>
          <a:p>
            <a:pPr lvl="0" fontAlgn="base"/>
            <a:r>
              <a:rPr lang="en-US" sz="5600" dirty="0"/>
              <a:t>Some work and community skills can be simulated online (e.g., grocery shopping, planning travel instructions, developing lists of community resources). </a:t>
            </a:r>
          </a:p>
          <a:p>
            <a:pPr lvl="0" fontAlgn="base"/>
            <a:r>
              <a:rPr lang="en-US" sz="5600" dirty="0"/>
              <a:t>It's a great time for research and gathering input on strengths and needs. Teams can have students and families track everyday skills that are challenging and those that students can perform independently during time at home.</a:t>
            </a:r>
          </a:p>
          <a:p>
            <a:pPr marL="0" indent="0">
              <a:buNone/>
            </a:pPr>
            <a:r>
              <a:rPr lang="en-US" sz="6400" b="1" dirty="0"/>
              <a:t>How do we help families and students maintain emotional and physical health during time at home?  Remember movement in both activities and daily schedule. Schedule twice as many breaks/recesses as usual. </a:t>
            </a:r>
            <a:endParaRPr lang="en-US" sz="6400" dirty="0"/>
          </a:p>
          <a:p>
            <a:pPr lvl="0" fontAlgn="base"/>
            <a:r>
              <a:rPr lang="en-US" sz="5600" dirty="0"/>
              <a:t>Suggest ideas for movement in and around the home. Remember: some of these activities can also be functional skill development. (e.g., sweeping, dusting, yard work, laundry, dishes, cooking, exercise videos, homemade obstacle course, change sheets on the bed, take a shower/bath, walk the dog, clean out animal stall or pet cage/tank, etc.,)</a:t>
            </a:r>
          </a:p>
          <a:p>
            <a:pPr lvl="0" fontAlgn="base"/>
            <a:r>
              <a:rPr lang="en-US" sz="5600" dirty="0"/>
              <a:t>Don’t forget the arts. Ideas: music, dancing, singing, playing games, puppet shows, mini-plays, make arts and craft projects, make sensory materials like playdough or glitter jars, coloring pages, movement activities, stretching, play homemade or other instruments, play piano, make mud pies, go on a nature walk and make art, baggie books or wind chimes with found objects, etc. </a:t>
            </a:r>
          </a:p>
        </p:txBody>
      </p:sp>
    </p:spTree>
    <p:extLst>
      <p:ext uri="{BB962C8B-B14F-4D97-AF65-F5344CB8AC3E}">
        <p14:creationId xmlns:p14="http://schemas.microsoft.com/office/powerpoint/2010/main" val="274657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9EFE-B272-2E4D-A872-10988EE6CF0E}"/>
              </a:ext>
            </a:extLst>
          </p:cNvPr>
          <p:cNvSpPr>
            <a:spLocks noGrp="1"/>
          </p:cNvSpPr>
          <p:nvPr>
            <p:ph type="title"/>
          </p:nvPr>
        </p:nvSpPr>
        <p:spPr/>
        <p:txBody>
          <a:bodyPr/>
          <a:lstStyle/>
          <a:p>
            <a:r>
              <a:rPr lang="en-US" dirty="0"/>
              <a:t>Amending IEPs as Necessary </a:t>
            </a:r>
          </a:p>
        </p:txBody>
      </p:sp>
      <p:sp>
        <p:nvSpPr>
          <p:cNvPr id="3" name="Content Placeholder 2">
            <a:extLst>
              <a:ext uri="{FF2B5EF4-FFF2-40B4-BE49-F238E27FC236}">
                <a16:creationId xmlns:a16="http://schemas.microsoft.com/office/drawing/2014/main" id="{EEC9B932-DEC7-2D41-81B6-330479D0655E}"/>
              </a:ext>
            </a:extLst>
          </p:cNvPr>
          <p:cNvSpPr>
            <a:spLocks noGrp="1"/>
          </p:cNvSpPr>
          <p:nvPr>
            <p:ph idx="1"/>
          </p:nvPr>
        </p:nvSpPr>
        <p:spPr>
          <a:xfrm>
            <a:off x="432532" y="2311100"/>
            <a:ext cx="8076838" cy="4081462"/>
          </a:xfrm>
        </p:spPr>
        <p:txBody>
          <a:bodyPr>
            <a:normAutofit fontScale="40000" lnSpcReduction="20000"/>
          </a:bodyPr>
          <a:lstStyle/>
          <a:p>
            <a:pPr>
              <a:lnSpc>
                <a:spcPct val="120000"/>
              </a:lnSpc>
              <a:spcBef>
                <a:spcPts val="0"/>
              </a:spcBef>
            </a:pPr>
            <a:r>
              <a:rPr lang="en-US" sz="3400" dirty="0"/>
              <a:t>Teams can choose to use the written agreement process to amend the IEP itself and provide Prior Written Notice, </a:t>
            </a:r>
            <a:r>
              <a:rPr lang="en-US" sz="3400" i="1" u="sng" dirty="0"/>
              <a:t>or</a:t>
            </a:r>
            <a:r>
              <a:rPr lang="en-US" sz="3400" dirty="0"/>
              <a:t> use the Emergency Contingency Plan. Teams </a:t>
            </a:r>
            <a:r>
              <a:rPr lang="en-US" sz="3400" b="1" dirty="0"/>
              <a:t>do not </a:t>
            </a:r>
            <a:r>
              <a:rPr lang="en-US" sz="3400" dirty="0"/>
              <a:t>need to complete both steps 3A and 3B when making changes based on the extended school closure.</a:t>
            </a:r>
          </a:p>
          <a:p>
            <a:pPr marL="0" indent="0">
              <a:lnSpc>
                <a:spcPct val="120000"/>
              </a:lnSpc>
              <a:spcBef>
                <a:spcPts val="0"/>
              </a:spcBef>
              <a:buNone/>
            </a:pPr>
            <a:endParaRPr lang="en-US" sz="3400" dirty="0"/>
          </a:p>
          <a:p>
            <a:pPr>
              <a:lnSpc>
                <a:spcPct val="120000"/>
              </a:lnSpc>
              <a:spcBef>
                <a:spcPts val="0"/>
              </a:spcBef>
            </a:pPr>
            <a:r>
              <a:rPr lang="en-US" sz="3400" dirty="0"/>
              <a:t>These options do not replace the requirement for a district to evaluate the impact that extended school closure had on all students who experience disability. </a:t>
            </a:r>
          </a:p>
          <a:p>
            <a:pPr marL="0" indent="0">
              <a:lnSpc>
                <a:spcPct val="120000"/>
              </a:lnSpc>
              <a:spcBef>
                <a:spcPts val="0"/>
              </a:spcBef>
              <a:buNone/>
            </a:pPr>
            <a:endParaRPr lang="en-US" sz="3400" dirty="0"/>
          </a:p>
          <a:p>
            <a:pPr>
              <a:lnSpc>
                <a:spcPct val="120000"/>
              </a:lnSpc>
              <a:spcBef>
                <a:spcPts val="0"/>
              </a:spcBef>
            </a:pPr>
            <a:r>
              <a:rPr lang="en-US" sz="3400" dirty="0"/>
              <a:t>Extended School Year or Compensatory Education   </a:t>
            </a:r>
          </a:p>
          <a:p>
            <a:pPr lvl="1">
              <a:lnSpc>
                <a:spcPct val="120000"/>
              </a:lnSpc>
              <a:spcBef>
                <a:spcPts val="0"/>
              </a:spcBef>
            </a:pPr>
            <a:r>
              <a:rPr lang="en-US" sz="3400" dirty="0"/>
              <a:t>This additional support will likely be needed for:</a:t>
            </a:r>
          </a:p>
          <a:p>
            <a:pPr lvl="2">
              <a:lnSpc>
                <a:spcPct val="120000"/>
              </a:lnSpc>
              <a:spcBef>
                <a:spcPts val="0"/>
              </a:spcBef>
            </a:pPr>
            <a:r>
              <a:rPr lang="en-US" sz="3400" dirty="0"/>
              <a:t>students who cannot access the general education options </a:t>
            </a:r>
          </a:p>
          <a:p>
            <a:pPr lvl="2">
              <a:lnSpc>
                <a:spcPct val="120000"/>
              </a:lnSpc>
              <a:spcBef>
                <a:spcPts val="0"/>
              </a:spcBef>
            </a:pPr>
            <a:r>
              <a:rPr lang="en-US" sz="3400" dirty="0"/>
              <a:t>who were previously in segregated classes</a:t>
            </a:r>
          </a:p>
          <a:p>
            <a:pPr lvl="2">
              <a:lnSpc>
                <a:spcPct val="120000"/>
              </a:lnSpc>
              <a:spcBef>
                <a:spcPts val="0"/>
              </a:spcBef>
            </a:pPr>
            <a:r>
              <a:rPr lang="en-US" sz="3400" dirty="0"/>
              <a:t>whose goals and services cannot be met under the district’s Distance Learning for All Plan </a:t>
            </a:r>
          </a:p>
          <a:p>
            <a:pPr lvl="1">
              <a:lnSpc>
                <a:spcPct val="120000"/>
              </a:lnSpc>
              <a:spcBef>
                <a:spcPts val="0"/>
              </a:spcBef>
            </a:pPr>
            <a:endParaRPr lang="en-US" sz="3400" dirty="0"/>
          </a:p>
          <a:p>
            <a:pPr>
              <a:lnSpc>
                <a:spcPct val="120000"/>
              </a:lnSpc>
              <a:spcBef>
                <a:spcPts val="0"/>
              </a:spcBef>
            </a:pPr>
            <a:r>
              <a:rPr lang="en-US" sz="3400" dirty="0"/>
              <a:t>The Department will be releasing further guidance for districts to identify, track, and plan for the small percentage of students for whom this may be appropriate.</a:t>
            </a:r>
          </a:p>
          <a:p>
            <a:pPr lvl="1">
              <a:lnSpc>
                <a:spcPct val="120000"/>
              </a:lnSpc>
              <a:spcBef>
                <a:spcPts val="0"/>
              </a:spcBef>
            </a:pPr>
            <a:r>
              <a:rPr lang="en-US" sz="3400" dirty="0"/>
              <a:t>If you are interested in participating in a panel to generate feedback for this guidance, please e-mail Mary </a:t>
            </a:r>
            <a:r>
              <a:rPr lang="en-US" sz="3400" dirty="0" err="1"/>
              <a:t>Aichlmayr</a:t>
            </a:r>
            <a:r>
              <a:rPr lang="en-US" sz="3400" dirty="0"/>
              <a:t> at </a:t>
            </a:r>
            <a:r>
              <a:rPr lang="en-US" sz="3400" dirty="0" err="1"/>
              <a:t>Mary.Aichlmayr@ode.state.or.us</a:t>
            </a:r>
            <a:r>
              <a:rPr lang="en-US" sz="3400" dirty="0"/>
              <a:t>.</a:t>
            </a:r>
          </a:p>
          <a:p>
            <a:pPr marL="0" indent="0">
              <a:buNone/>
            </a:pPr>
            <a:endParaRPr lang="en-US" dirty="0"/>
          </a:p>
          <a:p>
            <a:endParaRPr lang="en-US" dirty="0"/>
          </a:p>
        </p:txBody>
      </p:sp>
    </p:spTree>
    <p:extLst>
      <p:ext uri="{BB962C8B-B14F-4D97-AF65-F5344CB8AC3E}">
        <p14:creationId xmlns:p14="http://schemas.microsoft.com/office/powerpoint/2010/main" val="3987168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9EA50-DEFB-D143-A64F-A1A401CA0989}"/>
              </a:ext>
            </a:extLst>
          </p:cNvPr>
          <p:cNvSpPr>
            <a:spLocks noGrp="1"/>
          </p:cNvSpPr>
          <p:nvPr>
            <p:ph type="title"/>
          </p:nvPr>
        </p:nvSpPr>
        <p:spPr/>
        <p:txBody>
          <a:bodyPr/>
          <a:lstStyle/>
          <a:p>
            <a:r>
              <a:rPr lang="en-US" dirty="0"/>
              <a:t>Written Agreement and PWN</a:t>
            </a:r>
          </a:p>
        </p:txBody>
      </p:sp>
      <p:sp>
        <p:nvSpPr>
          <p:cNvPr id="3" name="Content Placeholder 2">
            <a:extLst>
              <a:ext uri="{FF2B5EF4-FFF2-40B4-BE49-F238E27FC236}">
                <a16:creationId xmlns:a16="http://schemas.microsoft.com/office/drawing/2014/main" id="{E31E8F97-5421-0247-AAAD-1BB82E0D23E6}"/>
              </a:ext>
            </a:extLst>
          </p:cNvPr>
          <p:cNvSpPr>
            <a:spLocks noGrp="1"/>
          </p:cNvSpPr>
          <p:nvPr>
            <p:ph idx="1"/>
          </p:nvPr>
        </p:nvSpPr>
        <p:spPr>
          <a:xfrm>
            <a:off x="374821" y="2305961"/>
            <a:ext cx="6693244" cy="4220308"/>
          </a:xfrm>
        </p:spPr>
        <p:txBody>
          <a:bodyPr>
            <a:normAutofit/>
          </a:bodyPr>
          <a:lstStyle/>
          <a:p>
            <a:r>
              <a:rPr lang="en-US" sz="1400" dirty="0"/>
              <a:t>At any time during an IEP cycle, a team can amend the components of an IEP.  This amendment can include, but is not limited to goals, specially designed instruction, supplementary aids and services, and placement.  During the extended school closure, when a team evaluates SDI and determines there should be a change in the goals, service type, or instructional minutes provided, they should consider the following steps:</a:t>
            </a:r>
          </a:p>
          <a:p>
            <a:pPr lvl="0" fontAlgn="base"/>
            <a:r>
              <a:rPr lang="en-US" sz="1400" dirty="0"/>
              <a:t>Communicate with parent/guardian about the change</a:t>
            </a:r>
          </a:p>
          <a:p>
            <a:pPr lvl="0" fontAlgn="base"/>
            <a:r>
              <a:rPr lang="en-US" sz="1400" dirty="0"/>
              <a:t>Write a Prior Written Notice outlining the change and reason for such change</a:t>
            </a:r>
          </a:p>
          <a:p>
            <a:pPr lvl="0" fontAlgn="base"/>
            <a:r>
              <a:rPr lang="en-US" sz="1400" dirty="0"/>
              <a:t>Use the written agreement process to amend the IEP</a:t>
            </a:r>
          </a:p>
          <a:p>
            <a:pPr lvl="1" fontAlgn="base"/>
            <a:r>
              <a:rPr lang="en-US" sz="1400" dirty="0"/>
              <a:t>This is not required to be changed in any state-level reporting system, but only documented to ensure the district/school and the parent understand the changes and agree collectively.  </a:t>
            </a:r>
          </a:p>
          <a:p>
            <a:pPr fontAlgn="base"/>
            <a:r>
              <a:rPr lang="en-US" sz="1400" dirty="0"/>
              <a:t>This change may reflect updates during the extended closure.  </a:t>
            </a:r>
          </a:p>
        </p:txBody>
      </p:sp>
    </p:spTree>
    <p:extLst>
      <p:ext uri="{BB962C8B-B14F-4D97-AF65-F5344CB8AC3E}">
        <p14:creationId xmlns:p14="http://schemas.microsoft.com/office/powerpoint/2010/main" val="366249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8168-E72D-9849-9F92-76FE6F656D65}"/>
              </a:ext>
            </a:extLst>
          </p:cNvPr>
          <p:cNvSpPr>
            <a:spLocks noGrp="1"/>
          </p:cNvSpPr>
          <p:nvPr>
            <p:ph type="title"/>
          </p:nvPr>
        </p:nvSpPr>
        <p:spPr/>
        <p:txBody>
          <a:bodyPr/>
          <a:lstStyle/>
          <a:p>
            <a:r>
              <a:rPr lang="en-US" dirty="0"/>
              <a:t>Emergency Contingency Plan </a:t>
            </a:r>
          </a:p>
        </p:txBody>
      </p:sp>
      <p:sp>
        <p:nvSpPr>
          <p:cNvPr id="3" name="Content Placeholder 2">
            <a:extLst>
              <a:ext uri="{FF2B5EF4-FFF2-40B4-BE49-F238E27FC236}">
                <a16:creationId xmlns:a16="http://schemas.microsoft.com/office/drawing/2014/main" id="{0BF1D19B-1AD7-1549-8BF9-8F0DE5C7710D}"/>
              </a:ext>
            </a:extLst>
          </p:cNvPr>
          <p:cNvSpPr>
            <a:spLocks noGrp="1"/>
          </p:cNvSpPr>
          <p:nvPr>
            <p:ph idx="1"/>
          </p:nvPr>
        </p:nvSpPr>
        <p:spPr>
          <a:xfrm>
            <a:off x="2506547" y="1962800"/>
            <a:ext cx="6574078" cy="4133200"/>
          </a:xfrm>
        </p:spPr>
        <p:txBody>
          <a:bodyPr>
            <a:normAutofit fontScale="92500" lnSpcReduction="20000"/>
          </a:bodyPr>
          <a:lstStyle/>
          <a:p>
            <a:r>
              <a:rPr lang="en-US" dirty="0"/>
              <a:t>During the extended closure of schools, the Oregon Department of Education has drafted an Emergency Contingency Plan which </a:t>
            </a:r>
            <a:r>
              <a:rPr lang="en-US" b="1" i="1" dirty="0"/>
              <a:t>may be used to amend an IEP without a prior written agreement or prior written notice.</a:t>
            </a:r>
            <a:r>
              <a:rPr lang="en-US" dirty="0"/>
              <a:t>  This form can only be used during the period of extended closures under the Governor's Executive Order 20-08 and subsequent extension of the school closure, unless otherwise stated by the Department of Education.  </a:t>
            </a:r>
          </a:p>
          <a:p>
            <a:r>
              <a:rPr lang="en-US" dirty="0"/>
              <a:t>To be used in lieu of amendment, this form also </a:t>
            </a:r>
            <a:r>
              <a:rPr lang="en-US" b="1" i="1" dirty="0"/>
              <a:t>must include parental consent.</a:t>
            </a:r>
            <a:endParaRPr lang="en-US" dirty="0"/>
          </a:p>
        </p:txBody>
      </p:sp>
      <p:sp>
        <p:nvSpPr>
          <p:cNvPr id="4" name="Rectangle 2" descr=" Contains image of the form that can be used to amend an IEP without a prior written agreement or prior written notice and must include parental consent. " title="Emergency Contingency Plan Form">
            <a:extLst>
              <a:ext uri="{FF2B5EF4-FFF2-40B4-BE49-F238E27FC236}">
                <a16:creationId xmlns:a16="http://schemas.microsoft.com/office/drawing/2014/main" id="{EB4830CD-A2BF-3347-B2FD-928A91E356D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descr="This image shows what the plan looks like." title="Image of Special Education Emergency Contingency Plan">
            <a:extLst>
              <a:ext uri="{FF2B5EF4-FFF2-40B4-BE49-F238E27FC236}">
                <a16:creationId xmlns:a16="http://schemas.microsoft.com/office/drawing/2014/main" id="{9D474542-3A4A-F34B-BFAE-EDBEBABB35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969" y="2138646"/>
            <a:ext cx="2339855" cy="2937446"/>
          </a:xfrm>
          <a:prstGeom prst="rect">
            <a:avLst/>
          </a:prstGeom>
          <a:noFill/>
          <a:ln>
            <a:noFill/>
          </a:ln>
        </p:spPr>
      </p:pic>
    </p:spTree>
    <p:extLst>
      <p:ext uri="{BB962C8B-B14F-4D97-AF65-F5344CB8AC3E}">
        <p14:creationId xmlns:p14="http://schemas.microsoft.com/office/powerpoint/2010/main" val="274080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 Covered Today</a:t>
            </a:r>
          </a:p>
        </p:txBody>
      </p:sp>
      <p:sp>
        <p:nvSpPr>
          <p:cNvPr id="3" name="Subtitle 2"/>
          <p:cNvSpPr>
            <a:spLocks noGrp="1"/>
          </p:cNvSpPr>
          <p:nvPr>
            <p:ph type="subTitle" idx="1"/>
          </p:nvPr>
        </p:nvSpPr>
        <p:spPr>
          <a:xfrm>
            <a:off x="409575" y="2184057"/>
            <a:ext cx="8734425" cy="4171950"/>
          </a:xfrm>
        </p:spPr>
        <p:txBody>
          <a:bodyPr vert="horz" lIns="91440" tIns="45720" rIns="91440" bIns="45720" rtlCol="0" anchor="t">
            <a:normAutofit/>
          </a:bodyPr>
          <a:lstStyle/>
          <a:p>
            <a:pPr marL="342900" indent="-342900" algn="l">
              <a:buChar char="•"/>
            </a:pPr>
            <a:r>
              <a:rPr lang="en-US" dirty="0">
                <a:solidFill>
                  <a:srgbClr val="000000"/>
                </a:solidFill>
                <a:latin typeface="Calibri"/>
                <a:cs typeface="Calibri"/>
              </a:rPr>
              <a:t>Grounding in where we are</a:t>
            </a:r>
          </a:p>
          <a:p>
            <a:pPr marL="342900" indent="-342900" algn="l">
              <a:buChar char="•"/>
            </a:pPr>
            <a:r>
              <a:rPr lang="en-US" dirty="0">
                <a:solidFill>
                  <a:srgbClr val="000000"/>
                </a:solidFill>
                <a:latin typeface="Calibri"/>
                <a:cs typeface="Calibri"/>
              </a:rPr>
              <a:t>Unpacking the Specially Designed Instruction Toolkit</a:t>
            </a:r>
          </a:p>
          <a:p>
            <a:pPr marL="800089" lvl="1" indent="-342900" algn="l">
              <a:buChar char="•"/>
            </a:pPr>
            <a:r>
              <a:rPr lang="en-US" dirty="0">
                <a:solidFill>
                  <a:srgbClr val="000000"/>
                </a:solidFill>
                <a:latin typeface="Calibri"/>
                <a:cs typeface="Calibri"/>
              </a:rPr>
              <a:t>Section One: Guiding Principles</a:t>
            </a:r>
          </a:p>
          <a:p>
            <a:pPr marL="800089" lvl="1" indent="-342900" algn="l">
              <a:buChar char="•"/>
            </a:pPr>
            <a:r>
              <a:rPr lang="en-US" dirty="0">
                <a:solidFill>
                  <a:srgbClr val="000000"/>
                </a:solidFill>
                <a:latin typeface="Calibri"/>
                <a:cs typeface="Calibri"/>
              </a:rPr>
              <a:t>Section Two: Planning for SDI</a:t>
            </a:r>
          </a:p>
          <a:p>
            <a:pPr marL="800089" lvl="1" indent="-342900" algn="l">
              <a:buChar char="•"/>
            </a:pPr>
            <a:r>
              <a:rPr lang="en-US" dirty="0">
                <a:solidFill>
                  <a:srgbClr val="000000"/>
                </a:solidFill>
                <a:latin typeface="Calibri"/>
                <a:cs typeface="Calibri"/>
              </a:rPr>
              <a:t>Section Three: Amending IEPs</a:t>
            </a:r>
          </a:p>
          <a:p>
            <a:pPr marL="800089" lvl="1" indent="-342900" algn="l">
              <a:buChar char="•"/>
            </a:pPr>
            <a:r>
              <a:rPr lang="en-US" dirty="0">
                <a:solidFill>
                  <a:srgbClr val="000000"/>
                </a:solidFill>
                <a:latin typeface="Calibri"/>
                <a:cs typeface="Calibri"/>
              </a:rPr>
              <a:t>Section Four: Sample Plans and Resources </a:t>
            </a:r>
          </a:p>
          <a:p>
            <a:pPr marL="342900" indent="-342900" algn="l">
              <a:buFont typeface="Arial" panose="020B0604020202020204" pitchFamily="34" charset="0"/>
              <a:buChar char="•"/>
            </a:pPr>
            <a:r>
              <a:rPr lang="en-US" dirty="0">
                <a:solidFill>
                  <a:srgbClr val="000000"/>
                </a:solidFill>
                <a:cs typeface="Calibri"/>
              </a:rPr>
              <a:t>Open Sharing and Problem-Solving </a:t>
            </a:r>
            <a:endParaRPr lang="en-US" dirty="0">
              <a:cs typeface="Calibri"/>
            </a:endParaRPr>
          </a:p>
          <a:p>
            <a:pPr marL="342900" indent="-342900" algn="l">
              <a:buChar char="•"/>
            </a:pPr>
            <a:r>
              <a:rPr lang="en-US" dirty="0">
                <a:solidFill>
                  <a:srgbClr val="000000"/>
                </a:solidFill>
                <a:latin typeface="Calibri"/>
                <a:cs typeface="Calibri"/>
              </a:rPr>
              <a:t>Questions on the Toolkit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462586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9E437-6163-E148-BABF-F6B85B08B8F7}"/>
              </a:ext>
            </a:extLst>
          </p:cNvPr>
          <p:cNvSpPr>
            <a:spLocks noGrp="1"/>
          </p:cNvSpPr>
          <p:nvPr>
            <p:ph type="title"/>
          </p:nvPr>
        </p:nvSpPr>
        <p:spPr/>
        <p:txBody>
          <a:bodyPr/>
          <a:lstStyle/>
          <a:p>
            <a:r>
              <a:rPr lang="en-US" dirty="0"/>
              <a:t>Emergency Contingency Plan </a:t>
            </a:r>
          </a:p>
        </p:txBody>
      </p:sp>
      <p:sp>
        <p:nvSpPr>
          <p:cNvPr id="3" name="Content Placeholder 2">
            <a:extLst>
              <a:ext uri="{FF2B5EF4-FFF2-40B4-BE49-F238E27FC236}">
                <a16:creationId xmlns:a16="http://schemas.microsoft.com/office/drawing/2014/main" id="{DF521D74-9B6F-FE44-9D00-81460F0ECE08}"/>
              </a:ext>
            </a:extLst>
          </p:cNvPr>
          <p:cNvSpPr>
            <a:spLocks noGrp="1"/>
          </p:cNvSpPr>
          <p:nvPr>
            <p:ph idx="1"/>
          </p:nvPr>
        </p:nvSpPr>
        <p:spPr>
          <a:xfrm>
            <a:off x="395462" y="2289169"/>
            <a:ext cx="7886700" cy="4021015"/>
          </a:xfrm>
        </p:spPr>
        <p:txBody>
          <a:bodyPr>
            <a:normAutofit lnSpcReduction="10000"/>
          </a:bodyPr>
          <a:lstStyle/>
          <a:p>
            <a:r>
              <a:rPr lang="en-US" dirty="0"/>
              <a:t>This form should be completed with the Distance Learning for All plan in mind.  </a:t>
            </a:r>
          </a:p>
          <a:p>
            <a:r>
              <a:rPr lang="en-US" dirty="0"/>
              <a:t>For each section, it is recommended that information written clearly represents changes in the student’s IEP during this time of closure.  </a:t>
            </a:r>
          </a:p>
          <a:p>
            <a:r>
              <a:rPr lang="en-US" i="1" dirty="0"/>
              <a:t>This does not need to be a rewrite of the IEP, but rather an indication of where changes are made to the existing IEP.  For sections that will not change, the district could say “No changes; see attached IEP” or similar.</a:t>
            </a:r>
            <a:endParaRPr lang="en-US" dirty="0"/>
          </a:p>
        </p:txBody>
      </p:sp>
    </p:spTree>
    <p:extLst>
      <p:ext uri="{BB962C8B-B14F-4D97-AF65-F5344CB8AC3E}">
        <p14:creationId xmlns:p14="http://schemas.microsoft.com/office/powerpoint/2010/main" val="2566880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EB1A6-7152-EB40-89D5-47CF8AEA029E}"/>
              </a:ext>
            </a:extLst>
          </p:cNvPr>
          <p:cNvSpPr>
            <a:spLocks noGrp="1"/>
          </p:cNvSpPr>
          <p:nvPr>
            <p:ph type="title"/>
          </p:nvPr>
        </p:nvSpPr>
        <p:spPr/>
        <p:txBody>
          <a:bodyPr/>
          <a:lstStyle/>
          <a:p>
            <a:r>
              <a:rPr lang="en-US" dirty="0"/>
              <a:t>Hold an IEP Meeting</a:t>
            </a:r>
          </a:p>
        </p:txBody>
      </p:sp>
      <p:sp>
        <p:nvSpPr>
          <p:cNvPr id="3" name="Content Placeholder 2">
            <a:extLst>
              <a:ext uri="{FF2B5EF4-FFF2-40B4-BE49-F238E27FC236}">
                <a16:creationId xmlns:a16="http://schemas.microsoft.com/office/drawing/2014/main" id="{D6E5C6E4-68B1-FC4C-B487-3DDB17F4F5FE}"/>
              </a:ext>
            </a:extLst>
          </p:cNvPr>
          <p:cNvSpPr>
            <a:spLocks noGrp="1"/>
          </p:cNvSpPr>
          <p:nvPr>
            <p:ph idx="1"/>
          </p:nvPr>
        </p:nvSpPr>
        <p:spPr>
          <a:xfrm>
            <a:off x="383106" y="2253998"/>
            <a:ext cx="7886700" cy="4091353"/>
          </a:xfrm>
        </p:spPr>
        <p:txBody>
          <a:bodyPr>
            <a:normAutofit fontScale="92500"/>
          </a:bodyPr>
          <a:lstStyle/>
          <a:p>
            <a:r>
              <a:rPr lang="en-US" dirty="0"/>
              <a:t>For situations where the IEP cannot be implemented as written, neither the written agreement nor the contingency plan is appropriate, or the parent disagrees with proposed changes, the district will need to hold an IEP meeting to amend the IEP.</a:t>
            </a:r>
          </a:p>
          <a:p>
            <a:r>
              <a:rPr lang="en-US" dirty="0"/>
              <a:t>Where teams determine it necessary to hold an IEP meeting, districts are reminded of the many options to hold meetings either virtually or over the phone as well as the ‘excusal’ and ‘attendance not necessary’ provisions of the IDEA (34 CFR § 300.321(e)).</a:t>
            </a:r>
          </a:p>
        </p:txBody>
      </p:sp>
    </p:spTree>
    <p:extLst>
      <p:ext uri="{BB962C8B-B14F-4D97-AF65-F5344CB8AC3E}">
        <p14:creationId xmlns:p14="http://schemas.microsoft.com/office/powerpoint/2010/main" val="2022526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7765D-9239-0147-BCE8-5540C4EA2CA2}"/>
              </a:ext>
            </a:extLst>
          </p:cNvPr>
          <p:cNvSpPr>
            <a:spLocks noGrp="1"/>
          </p:cNvSpPr>
          <p:nvPr>
            <p:ph type="title"/>
          </p:nvPr>
        </p:nvSpPr>
        <p:spPr/>
        <p:txBody>
          <a:bodyPr/>
          <a:lstStyle/>
          <a:p>
            <a:r>
              <a:rPr lang="en-US" dirty="0"/>
              <a:t>Section 4: Sample Plans, Central SD</a:t>
            </a:r>
          </a:p>
        </p:txBody>
      </p:sp>
      <p:graphicFrame>
        <p:nvGraphicFramePr>
          <p:cNvPr id="4" name="Content Placeholder 3" descr="Graph contains &quot;Teacher Led 450 Minutes per week&quot; section and &quot;Supplemental 15 hours per week.&quot; " title="Section 4: Sample Plans, Central SD Graph">
            <a:extLst>
              <a:ext uri="{FF2B5EF4-FFF2-40B4-BE49-F238E27FC236}">
                <a16:creationId xmlns:a16="http://schemas.microsoft.com/office/drawing/2014/main" id="{F965B796-132D-8244-BE05-DA1E33F6EFAB}"/>
              </a:ext>
            </a:extLst>
          </p:cNvPr>
          <p:cNvGraphicFramePr>
            <a:graphicFrameLocks noGrp="1"/>
          </p:cNvGraphicFramePr>
          <p:nvPr>
            <p:ph idx="1"/>
            <p:extLst>
              <p:ext uri="{D42A27DB-BD31-4B8C-83A1-F6EECF244321}">
                <p14:modId xmlns:p14="http://schemas.microsoft.com/office/powerpoint/2010/main" val="2159776722"/>
              </p:ext>
            </p:extLst>
          </p:nvPr>
        </p:nvGraphicFramePr>
        <p:xfrm>
          <a:off x="703385" y="2063262"/>
          <a:ext cx="7537940" cy="4200762"/>
        </p:xfrm>
        <a:graphic>
          <a:graphicData uri="http://schemas.openxmlformats.org/drawingml/2006/table">
            <a:tbl>
              <a:tblPr firstRow="1" firstCol="1" bandRow="1">
                <a:tableStyleId>{5C22544A-7EE6-4342-B048-85BDC9FD1C3A}</a:tableStyleId>
              </a:tblPr>
              <a:tblGrid>
                <a:gridCol w="3768970">
                  <a:extLst>
                    <a:ext uri="{9D8B030D-6E8A-4147-A177-3AD203B41FA5}">
                      <a16:colId xmlns:a16="http://schemas.microsoft.com/office/drawing/2014/main" val="1133770139"/>
                    </a:ext>
                  </a:extLst>
                </a:gridCol>
                <a:gridCol w="3768970">
                  <a:extLst>
                    <a:ext uri="{9D8B030D-6E8A-4147-A177-3AD203B41FA5}">
                      <a16:colId xmlns:a16="http://schemas.microsoft.com/office/drawing/2014/main" val="4106532513"/>
                    </a:ext>
                  </a:extLst>
                </a:gridCol>
              </a:tblGrid>
              <a:tr h="1051866">
                <a:tc>
                  <a:txBody>
                    <a:bodyPr/>
                    <a:lstStyle/>
                    <a:p>
                      <a:pPr marL="0" marR="0">
                        <a:spcBef>
                          <a:spcPts val="0"/>
                        </a:spcBef>
                        <a:spcAft>
                          <a:spcPts val="0"/>
                        </a:spcAft>
                      </a:pPr>
                      <a:r>
                        <a:rPr lang="en-US" sz="1800" b="0" dirty="0">
                          <a:effectLst/>
                          <a:latin typeface="Quattrocento Sans"/>
                          <a:ea typeface="Times New Roman" panose="02020603050405020304" pitchFamily="18" charset="0"/>
                        </a:rPr>
                        <a:t>Teacher Led</a:t>
                      </a:r>
                    </a:p>
                    <a:p>
                      <a:pPr marL="0" marR="0">
                        <a:spcBef>
                          <a:spcPts val="0"/>
                        </a:spcBef>
                        <a:spcAft>
                          <a:spcPts val="0"/>
                        </a:spcAft>
                      </a:pPr>
                      <a:r>
                        <a:rPr lang="en-US" sz="1800" b="0" dirty="0">
                          <a:effectLst/>
                          <a:latin typeface="Quattrocento Sans"/>
                          <a:ea typeface="Times New Roman" panose="02020603050405020304" pitchFamily="18" charset="0"/>
                        </a:rPr>
                        <a:t>450 Minutes per week</a:t>
                      </a:r>
                    </a:p>
                  </a:txBody>
                  <a:tcPr marL="55704" marR="55704" marT="55704" marB="55704"/>
                </a:tc>
                <a:tc>
                  <a:txBody>
                    <a:bodyPr/>
                    <a:lstStyle/>
                    <a:p>
                      <a:pPr marL="0" marR="0">
                        <a:spcBef>
                          <a:spcPts val="0"/>
                        </a:spcBef>
                        <a:spcAft>
                          <a:spcPts val="0"/>
                        </a:spcAft>
                      </a:pPr>
                      <a:r>
                        <a:rPr lang="en-US" sz="1800" b="0" dirty="0">
                          <a:effectLst/>
                          <a:latin typeface="Quattrocento Sans"/>
                          <a:ea typeface="Times New Roman" panose="02020603050405020304" pitchFamily="18" charset="0"/>
                        </a:rPr>
                        <a:t>Supplemental </a:t>
                      </a:r>
                    </a:p>
                    <a:p>
                      <a:pPr marL="0" marR="0">
                        <a:spcBef>
                          <a:spcPts val="0"/>
                        </a:spcBef>
                        <a:spcAft>
                          <a:spcPts val="0"/>
                        </a:spcAft>
                      </a:pPr>
                      <a:r>
                        <a:rPr lang="en-US" sz="1800" b="0" dirty="0">
                          <a:effectLst/>
                          <a:latin typeface="Quattrocento Sans"/>
                          <a:ea typeface="Times New Roman" panose="02020603050405020304" pitchFamily="18" charset="0"/>
                        </a:rPr>
                        <a:t>15 Hours per week</a:t>
                      </a:r>
                    </a:p>
                  </a:txBody>
                  <a:tcPr marL="55704" marR="55704" marT="55704" marB="55704"/>
                </a:tc>
                <a:extLst>
                  <a:ext uri="{0D108BD9-81ED-4DB2-BD59-A6C34878D82A}">
                    <a16:rowId xmlns:a16="http://schemas.microsoft.com/office/drawing/2014/main" val="3726914022"/>
                  </a:ext>
                </a:extLst>
              </a:tr>
              <a:tr h="2456261">
                <a:tc>
                  <a:txBody>
                    <a:bodyPr/>
                    <a:lstStyle/>
                    <a:p>
                      <a:pPr marL="0" marR="0">
                        <a:spcBef>
                          <a:spcPts val="0"/>
                        </a:spcBef>
                        <a:spcAft>
                          <a:spcPts val="0"/>
                        </a:spcAft>
                      </a:pPr>
                      <a:r>
                        <a:rPr lang="en-US" sz="1200" b="0" dirty="0">
                          <a:effectLst/>
                        </a:rPr>
                        <a:t>SDI- General Education Teacher</a:t>
                      </a:r>
                    </a:p>
                    <a:p>
                      <a:pPr marL="0" marR="0">
                        <a:spcBef>
                          <a:spcPts val="0"/>
                        </a:spcBef>
                        <a:spcAft>
                          <a:spcPts val="0"/>
                        </a:spcAft>
                      </a:pPr>
                      <a:r>
                        <a:rPr lang="en-US" sz="1200" b="0" dirty="0">
                          <a:effectLst/>
                        </a:rPr>
                        <a:t>Math- 15 minutes/ day (75 mins per week)</a:t>
                      </a:r>
                    </a:p>
                    <a:p>
                      <a:pPr marL="0" marR="0">
                        <a:spcBef>
                          <a:spcPts val="0"/>
                        </a:spcBef>
                        <a:spcAft>
                          <a:spcPts val="0"/>
                        </a:spcAft>
                      </a:pPr>
                      <a:r>
                        <a:rPr lang="en-US" sz="1200" b="0" dirty="0">
                          <a:effectLst/>
                        </a:rPr>
                        <a:t>Reading-15 minutes/ day (75 mins per week)</a:t>
                      </a:r>
                    </a:p>
                    <a:p>
                      <a:pPr marL="0" marR="0">
                        <a:spcBef>
                          <a:spcPts val="0"/>
                        </a:spcBef>
                        <a:spcAft>
                          <a:spcPts val="0"/>
                        </a:spcAft>
                      </a:pPr>
                      <a:r>
                        <a:rPr lang="en-US" sz="1200" b="0" dirty="0">
                          <a:effectLst/>
                        </a:rPr>
                        <a:t>Writing- 15 minutes/ day (75 mins per week)</a:t>
                      </a:r>
                    </a:p>
                    <a:p>
                      <a:pPr marL="0" marR="0">
                        <a:spcBef>
                          <a:spcPts val="0"/>
                        </a:spcBef>
                        <a:spcAft>
                          <a:spcPts val="0"/>
                        </a:spcAft>
                      </a:pPr>
                      <a:r>
                        <a:rPr lang="en-US" sz="1200" b="0" dirty="0">
                          <a:effectLst/>
                        </a:rPr>
                        <a:t>Social Emotional 15 minutes per week</a:t>
                      </a:r>
                    </a:p>
                    <a:p>
                      <a:pPr marL="0" marR="0">
                        <a:spcBef>
                          <a:spcPts val="0"/>
                        </a:spcBef>
                        <a:spcAft>
                          <a:spcPts val="0"/>
                        </a:spcAft>
                      </a:pPr>
                      <a:r>
                        <a:rPr lang="en-US" sz="1200" b="0" dirty="0">
                          <a:effectLst/>
                        </a:rPr>
                        <a:t> </a:t>
                      </a:r>
                    </a:p>
                    <a:p>
                      <a:pPr marL="0" marR="0">
                        <a:spcBef>
                          <a:spcPts val="0"/>
                        </a:spcBef>
                        <a:spcAft>
                          <a:spcPts val="0"/>
                        </a:spcAft>
                      </a:pPr>
                      <a:r>
                        <a:rPr lang="en-US" sz="1200" b="0" dirty="0">
                          <a:effectLst/>
                        </a:rPr>
                        <a:t>SDI- Other</a:t>
                      </a:r>
                    </a:p>
                    <a:p>
                      <a:pPr marL="0" marR="0">
                        <a:spcBef>
                          <a:spcPts val="0"/>
                        </a:spcBef>
                        <a:spcAft>
                          <a:spcPts val="0"/>
                        </a:spcAft>
                      </a:pPr>
                      <a:r>
                        <a:rPr lang="en-US" sz="1200" b="0" dirty="0">
                          <a:effectLst/>
                        </a:rPr>
                        <a:t>Assistive technology- 10 minutes per week</a:t>
                      </a:r>
                    </a:p>
                    <a:p>
                      <a:pPr marL="0" marR="0">
                        <a:spcBef>
                          <a:spcPts val="0"/>
                        </a:spcBef>
                        <a:spcAft>
                          <a:spcPts val="0"/>
                        </a:spcAft>
                      </a:pPr>
                      <a:r>
                        <a:rPr lang="en-US" sz="1200" b="0" dirty="0">
                          <a:effectLst/>
                        </a:rPr>
                        <a:t>Social Emotional- 15 minutes per week</a:t>
                      </a:r>
                    </a:p>
                    <a:p>
                      <a:pPr marL="0" marR="0">
                        <a:spcBef>
                          <a:spcPts val="0"/>
                        </a:spcBef>
                        <a:spcAft>
                          <a:spcPts val="0"/>
                        </a:spcAft>
                      </a:pPr>
                      <a:r>
                        <a:rPr lang="en-US" sz="1200" b="0" dirty="0">
                          <a:effectLst/>
                        </a:rPr>
                        <a:t>Reading- 30 minutes per week</a:t>
                      </a:r>
                    </a:p>
                    <a:p>
                      <a:pPr marL="0" marR="0">
                        <a:spcBef>
                          <a:spcPts val="0"/>
                        </a:spcBef>
                        <a:spcAft>
                          <a:spcPts val="0"/>
                        </a:spcAft>
                      </a:pPr>
                      <a:r>
                        <a:rPr lang="en-US" sz="1200" b="0" dirty="0">
                          <a:effectLst/>
                        </a:rPr>
                        <a:t>Math- 45 minutes</a:t>
                      </a:r>
                    </a:p>
                    <a:p>
                      <a:pPr marL="0" marR="0">
                        <a:spcBef>
                          <a:spcPts val="0"/>
                        </a:spcBef>
                        <a:spcAft>
                          <a:spcPts val="0"/>
                        </a:spcAft>
                      </a:pPr>
                      <a:r>
                        <a:rPr lang="en-US" sz="1200" b="0" dirty="0">
                          <a:effectLst/>
                        </a:rPr>
                        <a:t> </a:t>
                      </a:r>
                    </a:p>
                    <a:p>
                      <a:pPr marL="0" marR="0">
                        <a:spcBef>
                          <a:spcPts val="0"/>
                        </a:spcBef>
                        <a:spcAft>
                          <a:spcPts val="0"/>
                        </a:spcAft>
                      </a:pPr>
                      <a:r>
                        <a:rPr lang="en-US" sz="1200" b="0" dirty="0">
                          <a:effectLst/>
                        </a:rPr>
                        <a:t>Related Services</a:t>
                      </a:r>
                    </a:p>
                    <a:p>
                      <a:pPr marL="0" marR="0">
                        <a:spcBef>
                          <a:spcPts val="0"/>
                        </a:spcBef>
                        <a:spcAft>
                          <a:spcPts val="0"/>
                        </a:spcAft>
                      </a:pPr>
                      <a:r>
                        <a:rPr lang="en-US" sz="1200" b="0" dirty="0">
                          <a:effectLst/>
                        </a:rPr>
                        <a:t>Assistive Technology- 15 minutes every other week</a:t>
                      </a:r>
                      <a:endParaRPr lang="en-US" sz="1200" b="0" dirty="0">
                        <a:effectLst/>
                        <a:latin typeface="Quattrocento Sans"/>
                        <a:ea typeface="Times New Roman" panose="02020603050405020304" pitchFamily="18" charset="0"/>
                      </a:endParaRPr>
                    </a:p>
                  </a:txBody>
                  <a:tcPr marL="55704" marR="55704" marT="55704" marB="55704"/>
                </a:tc>
                <a:tc>
                  <a:txBody>
                    <a:bodyPr/>
                    <a:lstStyle/>
                    <a:p>
                      <a:pPr marL="0" marR="0">
                        <a:spcBef>
                          <a:spcPts val="0"/>
                        </a:spcBef>
                        <a:spcAft>
                          <a:spcPts val="0"/>
                        </a:spcAft>
                      </a:pPr>
                      <a:r>
                        <a:rPr lang="en-US" sz="1200" b="0" dirty="0">
                          <a:effectLst/>
                        </a:rPr>
                        <a:t>SDI: 95 minutes per week</a:t>
                      </a:r>
                    </a:p>
                    <a:p>
                      <a:pPr marL="0" marR="0">
                        <a:spcBef>
                          <a:spcPts val="0"/>
                        </a:spcBef>
                        <a:spcAft>
                          <a:spcPts val="0"/>
                        </a:spcAft>
                      </a:pPr>
                      <a:r>
                        <a:rPr lang="en-US" sz="1200" b="0" dirty="0">
                          <a:effectLst/>
                        </a:rPr>
                        <a:t>Khan Academy: 45 minutes</a:t>
                      </a:r>
                    </a:p>
                    <a:p>
                      <a:pPr marL="0" marR="0">
                        <a:spcBef>
                          <a:spcPts val="0"/>
                        </a:spcBef>
                        <a:spcAft>
                          <a:spcPts val="0"/>
                        </a:spcAft>
                      </a:pPr>
                      <a:r>
                        <a:rPr lang="en-US" sz="1200" b="0" dirty="0">
                          <a:effectLst/>
                        </a:rPr>
                        <a:t> </a:t>
                      </a:r>
                    </a:p>
                    <a:p>
                      <a:pPr marL="0" marR="0">
                        <a:spcBef>
                          <a:spcPts val="0"/>
                        </a:spcBef>
                        <a:spcAft>
                          <a:spcPts val="0"/>
                        </a:spcAft>
                      </a:pPr>
                      <a:r>
                        <a:rPr lang="en-US" sz="1200" b="0" dirty="0" err="1">
                          <a:effectLst/>
                        </a:rPr>
                        <a:t>Zearn</a:t>
                      </a:r>
                      <a:r>
                        <a:rPr lang="en-US" sz="1200" b="0" dirty="0">
                          <a:effectLst/>
                        </a:rPr>
                        <a:t>: 30 minutes</a:t>
                      </a:r>
                    </a:p>
                    <a:p>
                      <a:pPr marL="0" marR="0">
                        <a:spcBef>
                          <a:spcPts val="0"/>
                        </a:spcBef>
                        <a:spcAft>
                          <a:spcPts val="0"/>
                        </a:spcAft>
                      </a:pPr>
                      <a:r>
                        <a:rPr lang="en-US" sz="1200" b="0" dirty="0">
                          <a:effectLst/>
                        </a:rPr>
                        <a:t> </a:t>
                      </a:r>
                    </a:p>
                    <a:p>
                      <a:pPr marL="0" marR="0">
                        <a:spcBef>
                          <a:spcPts val="0"/>
                        </a:spcBef>
                        <a:spcAft>
                          <a:spcPts val="0"/>
                        </a:spcAft>
                      </a:pPr>
                      <a:r>
                        <a:rPr lang="en-US" sz="1200" b="0" dirty="0">
                          <a:effectLst/>
                        </a:rPr>
                        <a:t>AT: 20 minutes</a:t>
                      </a:r>
                      <a:endParaRPr lang="en-US" sz="1200" b="0" dirty="0">
                        <a:effectLst/>
                        <a:latin typeface="Quattrocento Sans"/>
                        <a:ea typeface="Times New Roman" panose="02020603050405020304" pitchFamily="18" charset="0"/>
                      </a:endParaRPr>
                    </a:p>
                  </a:txBody>
                  <a:tcPr marL="55704" marR="55704" marT="55704" marB="55704"/>
                </a:tc>
                <a:extLst>
                  <a:ext uri="{0D108BD9-81ED-4DB2-BD59-A6C34878D82A}">
                    <a16:rowId xmlns:a16="http://schemas.microsoft.com/office/drawing/2014/main" val="1846474949"/>
                  </a:ext>
                </a:extLst>
              </a:tr>
              <a:tr h="436137">
                <a:tc>
                  <a:txBody>
                    <a:bodyPr/>
                    <a:lstStyle/>
                    <a:p>
                      <a:pPr marL="0" marR="0">
                        <a:spcBef>
                          <a:spcPts val="0"/>
                        </a:spcBef>
                        <a:spcAft>
                          <a:spcPts val="0"/>
                        </a:spcAft>
                      </a:pPr>
                      <a:r>
                        <a:rPr lang="en-US" sz="1200" b="0" dirty="0">
                          <a:effectLst/>
                        </a:rPr>
                        <a:t>SDI: 340 minutes per week*</a:t>
                      </a:r>
                    </a:p>
                    <a:p>
                      <a:pPr marL="0" marR="0">
                        <a:spcBef>
                          <a:spcPts val="0"/>
                        </a:spcBef>
                        <a:spcAft>
                          <a:spcPts val="0"/>
                        </a:spcAft>
                      </a:pPr>
                      <a:r>
                        <a:rPr lang="en-US" sz="1200" b="0" dirty="0">
                          <a:effectLst/>
                        </a:rPr>
                        <a:t>Related Services: 15 minutes alternating week</a:t>
                      </a:r>
                      <a:endParaRPr lang="en-US" sz="1200" b="0" dirty="0">
                        <a:effectLst/>
                        <a:latin typeface="Quattrocento Sans"/>
                        <a:ea typeface="Times New Roman" panose="02020603050405020304" pitchFamily="18" charset="0"/>
                      </a:endParaRPr>
                    </a:p>
                  </a:txBody>
                  <a:tcPr marL="55704" marR="55704" marT="55704" marB="55704"/>
                </a:tc>
                <a:tc>
                  <a:txBody>
                    <a:bodyPr/>
                    <a:lstStyle/>
                    <a:p>
                      <a:pPr marL="0" marR="0">
                        <a:spcBef>
                          <a:spcPts val="0"/>
                        </a:spcBef>
                        <a:spcAft>
                          <a:spcPts val="0"/>
                        </a:spcAft>
                      </a:pPr>
                      <a:r>
                        <a:rPr lang="en-US" sz="1200" b="0" dirty="0">
                          <a:effectLst/>
                        </a:rPr>
                        <a:t>SDI: 95 minutes per week</a:t>
                      </a:r>
                      <a:endParaRPr lang="en-US" sz="1200" b="0" dirty="0">
                        <a:effectLst/>
                        <a:latin typeface="Quattrocento Sans"/>
                        <a:ea typeface="Times New Roman" panose="02020603050405020304" pitchFamily="18" charset="0"/>
                      </a:endParaRPr>
                    </a:p>
                  </a:txBody>
                  <a:tcPr marL="55704" marR="55704" marT="55704" marB="55704"/>
                </a:tc>
                <a:extLst>
                  <a:ext uri="{0D108BD9-81ED-4DB2-BD59-A6C34878D82A}">
                    <a16:rowId xmlns:a16="http://schemas.microsoft.com/office/drawing/2014/main" val="3882516835"/>
                  </a:ext>
                </a:extLst>
              </a:tr>
            </a:tbl>
          </a:graphicData>
        </a:graphic>
      </p:graphicFrame>
    </p:spTree>
    <p:extLst>
      <p:ext uri="{BB962C8B-B14F-4D97-AF65-F5344CB8AC3E}">
        <p14:creationId xmlns:p14="http://schemas.microsoft.com/office/powerpoint/2010/main" val="1015177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C6AE-2FB0-4C40-9550-545B0014BF72}"/>
              </a:ext>
            </a:extLst>
          </p:cNvPr>
          <p:cNvSpPr>
            <a:spLocks noGrp="1"/>
          </p:cNvSpPr>
          <p:nvPr>
            <p:ph type="title"/>
          </p:nvPr>
        </p:nvSpPr>
        <p:spPr>
          <a:xfrm>
            <a:off x="2594919" y="315931"/>
            <a:ext cx="6549081" cy="857421"/>
          </a:xfrm>
        </p:spPr>
        <p:txBody>
          <a:bodyPr/>
          <a:lstStyle/>
          <a:p>
            <a:r>
              <a:rPr lang="en-US" dirty="0"/>
              <a:t>Section 4: Sample Plans, Beaverton SD</a:t>
            </a:r>
          </a:p>
        </p:txBody>
      </p:sp>
      <p:graphicFrame>
        <p:nvGraphicFramePr>
          <p:cNvPr id="4" name="Content Placeholder 3" descr="Graph is about the SDI Related Service Delivery Model. Contains sections &quot;I Do,&quot; &quot;We Do,&quot; &quot;You Do,&quot; and &quot;Feedback.&quot; " title="SDI Related Service Delivery Model Graph">
            <a:extLst>
              <a:ext uri="{FF2B5EF4-FFF2-40B4-BE49-F238E27FC236}">
                <a16:creationId xmlns:a16="http://schemas.microsoft.com/office/drawing/2014/main" id="{B2EC47DB-339F-244F-8B90-19867D7420DF}"/>
              </a:ext>
            </a:extLst>
          </p:cNvPr>
          <p:cNvGraphicFramePr>
            <a:graphicFrameLocks noGrp="1"/>
          </p:cNvGraphicFramePr>
          <p:nvPr>
            <p:ph idx="1"/>
            <p:extLst>
              <p:ext uri="{D42A27DB-BD31-4B8C-83A1-F6EECF244321}">
                <p14:modId xmlns:p14="http://schemas.microsoft.com/office/powerpoint/2010/main" val="2378224477"/>
              </p:ext>
            </p:extLst>
          </p:nvPr>
        </p:nvGraphicFramePr>
        <p:xfrm>
          <a:off x="701484" y="2132017"/>
          <a:ext cx="7854460" cy="4402263"/>
        </p:xfrm>
        <a:graphic>
          <a:graphicData uri="http://schemas.openxmlformats.org/drawingml/2006/table">
            <a:tbl>
              <a:tblPr firstRow="1" firstCol="1" bandRow="1">
                <a:tableStyleId>{5C22544A-7EE6-4342-B048-85BDC9FD1C3A}</a:tableStyleId>
              </a:tblPr>
              <a:tblGrid>
                <a:gridCol w="1963615">
                  <a:extLst>
                    <a:ext uri="{9D8B030D-6E8A-4147-A177-3AD203B41FA5}">
                      <a16:colId xmlns:a16="http://schemas.microsoft.com/office/drawing/2014/main" val="1557429988"/>
                    </a:ext>
                  </a:extLst>
                </a:gridCol>
                <a:gridCol w="1963615">
                  <a:extLst>
                    <a:ext uri="{9D8B030D-6E8A-4147-A177-3AD203B41FA5}">
                      <a16:colId xmlns:a16="http://schemas.microsoft.com/office/drawing/2014/main" val="58315053"/>
                    </a:ext>
                  </a:extLst>
                </a:gridCol>
                <a:gridCol w="1963615">
                  <a:extLst>
                    <a:ext uri="{9D8B030D-6E8A-4147-A177-3AD203B41FA5}">
                      <a16:colId xmlns:a16="http://schemas.microsoft.com/office/drawing/2014/main" val="2145280957"/>
                    </a:ext>
                  </a:extLst>
                </a:gridCol>
                <a:gridCol w="1963615">
                  <a:extLst>
                    <a:ext uri="{9D8B030D-6E8A-4147-A177-3AD203B41FA5}">
                      <a16:colId xmlns:a16="http://schemas.microsoft.com/office/drawing/2014/main" val="2821084967"/>
                    </a:ext>
                  </a:extLst>
                </a:gridCol>
              </a:tblGrid>
              <a:tr h="285203">
                <a:tc gridSpan="4">
                  <a:txBody>
                    <a:bodyPr/>
                    <a:lstStyle/>
                    <a:p>
                      <a:pPr marL="0" marR="0" algn="ctr">
                        <a:spcBef>
                          <a:spcPts val="0"/>
                        </a:spcBef>
                        <a:spcAft>
                          <a:spcPts val="0"/>
                        </a:spcAft>
                      </a:pPr>
                      <a:r>
                        <a:rPr lang="en-US" sz="1400" u="sng" dirty="0">
                          <a:effectLst/>
                        </a:rPr>
                        <a:t>SDI and Related Service Delivery Model</a:t>
                      </a:r>
                      <a:endParaRPr lang="en-US" sz="1400" dirty="0">
                        <a:effectLst/>
                        <a:latin typeface="Times New Roman" panose="02020603050405020304" pitchFamily="18" charset="0"/>
                        <a:ea typeface="Times New Roman" panose="02020603050405020304" pitchFamily="18" charset="0"/>
                      </a:endParaRPr>
                    </a:p>
                  </a:txBody>
                  <a:tcPr marL="44578" marR="44578" marT="44578" marB="44578"/>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2327374"/>
                  </a:ext>
                </a:extLst>
              </a:tr>
              <a:tr h="285203">
                <a:tc>
                  <a:txBody>
                    <a:bodyPr/>
                    <a:lstStyle/>
                    <a:p>
                      <a:pPr marL="0" marR="0" algn="ctr">
                        <a:spcBef>
                          <a:spcPts val="0"/>
                        </a:spcBef>
                        <a:spcAft>
                          <a:spcPts val="0"/>
                        </a:spcAft>
                      </a:pPr>
                      <a:r>
                        <a:rPr lang="en-US" sz="1400">
                          <a:effectLst/>
                        </a:rPr>
                        <a:t>I Do</a:t>
                      </a:r>
                      <a:endParaRPr lang="en-US" sz="1400">
                        <a:effectLst/>
                        <a:latin typeface="Quattrocento Sans"/>
                        <a:ea typeface="Times New Roman" panose="02020603050405020304" pitchFamily="18" charset="0"/>
                      </a:endParaRPr>
                    </a:p>
                  </a:txBody>
                  <a:tcPr marL="44578" marR="44578" marT="44578" marB="44578"/>
                </a:tc>
                <a:tc>
                  <a:txBody>
                    <a:bodyPr/>
                    <a:lstStyle/>
                    <a:p>
                      <a:pPr marL="0" marR="0" algn="ctr">
                        <a:spcBef>
                          <a:spcPts val="0"/>
                        </a:spcBef>
                        <a:spcAft>
                          <a:spcPts val="0"/>
                        </a:spcAft>
                      </a:pPr>
                      <a:r>
                        <a:rPr lang="en-US" sz="1400">
                          <a:effectLst/>
                        </a:rPr>
                        <a:t>We Do</a:t>
                      </a:r>
                      <a:endParaRPr lang="en-US" sz="1400">
                        <a:effectLst/>
                        <a:latin typeface="Quattrocento Sans"/>
                        <a:ea typeface="Times New Roman" panose="02020603050405020304" pitchFamily="18" charset="0"/>
                      </a:endParaRPr>
                    </a:p>
                  </a:txBody>
                  <a:tcPr marL="44578" marR="44578" marT="44578" marB="44578"/>
                </a:tc>
                <a:tc>
                  <a:txBody>
                    <a:bodyPr/>
                    <a:lstStyle/>
                    <a:p>
                      <a:pPr marL="0" marR="0" algn="ctr">
                        <a:spcBef>
                          <a:spcPts val="0"/>
                        </a:spcBef>
                        <a:spcAft>
                          <a:spcPts val="0"/>
                        </a:spcAft>
                      </a:pPr>
                      <a:r>
                        <a:rPr lang="en-US" sz="1400">
                          <a:effectLst/>
                        </a:rPr>
                        <a:t>You Do</a:t>
                      </a:r>
                      <a:endParaRPr lang="en-US" sz="1400">
                        <a:effectLst/>
                        <a:latin typeface="Quattrocento Sans"/>
                        <a:ea typeface="Times New Roman" panose="02020603050405020304" pitchFamily="18" charset="0"/>
                      </a:endParaRPr>
                    </a:p>
                  </a:txBody>
                  <a:tcPr marL="44578" marR="44578" marT="44578" marB="44578"/>
                </a:tc>
                <a:tc>
                  <a:txBody>
                    <a:bodyPr/>
                    <a:lstStyle/>
                    <a:p>
                      <a:pPr marL="0" marR="0" algn="ctr">
                        <a:spcBef>
                          <a:spcPts val="0"/>
                        </a:spcBef>
                        <a:spcAft>
                          <a:spcPts val="0"/>
                        </a:spcAft>
                      </a:pPr>
                      <a:r>
                        <a:rPr lang="en-US" sz="1400" dirty="0">
                          <a:effectLst/>
                        </a:rPr>
                        <a:t>Feedback</a:t>
                      </a:r>
                      <a:endParaRPr lang="en-US" sz="1400" dirty="0">
                        <a:effectLst/>
                        <a:latin typeface="Quattrocento Sans"/>
                        <a:ea typeface="Times New Roman" panose="02020603050405020304" pitchFamily="18" charset="0"/>
                      </a:endParaRPr>
                    </a:p>
                  </a:txBody>
                  <a:tcPr marL="44578" marR="44578" marT="44578" marB="44578"/>
                </a:tc>
                <a:extLst>
                  <a:ext uri="{0D108BD9-81ED-4DB2-BD59-A6C34878D82A}">
                    <a16:rowId xmlns:a16="http://schemas.microsoft.com/office/drawing/2014/main" val="1715133080"/>
                  </a:ext>
                </a:extLst>
              </a:tr>
              <a:tr h="3797231">
                <a:tc>
                  <a:txBody>
                    <a:bodyPr/>
                    <a:lstStyle/>
                    <a:p>
                      <a:pPr marL="0" marR="0">
                        <a:spcBef>
                          <a:spcPts val="0"/>
                        </a:spcBef>
                        <a:spcAft>
                          <a:spcPts val="0"/>
                        </a:spcAft>
                      </a:pPr>
                      <a:r>
                        <a:rPr lang="en-US" sz="1200" b="0">
                          <a:effectLst/>
                        </a:rPr>
                        <a:t>The “I Do” stage of instruction will be direct instruction, instruction from the provider or by general education teacher or paraeducator, under the direction of the provider, to the student that is delivered in synchronous or asynchronous formats. This stage will involve the teacher providing information on the skill or content area the student will be working on.</a:t>
                      </a:r>
                    </a:p>
                    <a:p>
                      <a:pPr marL="342900" marR="0" lvl="0" indent="-342900">
                        <a:spcBef>
                          <a:spcPts val="0"/>
                        </a:spcBef>
                        <a:spcAft>
                          <a:spcPts val="0"/>
                        </a:spcAft>
                        <a:buFont typeface="Symbol" pitchFamily="2" charset="2"/>
                        <a:buChar char=""/>
                      </a:pPr>
                      <a:r>
                        <a:rPr lang="en-US" sz="1200" b="0">
                          <a:effectLst/>
                        </a:rPr>
                        <a:t>Live virtual meeting through Zoom, Google Hangouts, Microsoft Teams, etc.</a:t>
                      </a:r>
                    </a:p>
                    <a:p>
                      <a:pPr marL="342900" marR="0" lvl="0" indent="-342900">
                        <a:spcBef>
                          <a:spcPts val="0"/>
                        </a:spcBef>
                        <a:spcAft>
                          <a:spcPts val="0"/>
                        </a:spcAft>
                        <a:buFont typeface="Symbol" pitchFamily="2" charset="2"/>
                        <a:buChar char=""/>
                      </a:pPr>
                      <a:r>
                        <a:rPr lang="en-US" sz="1200" b="0">
                          <a:effectLst/>
                        </a:rPr>
                        <a:t>Telephone conversation</a:t>
                      </a:r>
                    </a:p>
                    <a:p>
                      <a:pPr marL="342900" marR="0" lvl="0" indent="-342900">
                        <a:spcBef>
                          <a:spcPts val="0"/>
                        </a:spcBef>
                        <a:spcAft>
                          <a:spcPts val="0"/>
                        </a:spcAft>
                        <a:buFont typeface="Symbol" pitchFamily="2" charset="2"/>
                        <a:buChar char=""/>
                      </a:pPr>
                      <a:r>
                        <a:rPr lang="en-US" sz="1200" b="0">
                          <a:effectLst/>
                        </a:rPr>
                        <a:t>Pre-recorded videos</a:t>
                      </a:r>
                      <a:endParaRPr lang="en-US" sz="1200" b="0">
                        <a:effectLst/>
                        <a:latin typeface="Quattrocento Sans"/>
                        <a:ea typeface="Times New Roman" panose="02020603050405020304" pitchFamily="18" charset="0"/>
                      </a:endParaRPr>
                    </a:p>
                  </a:txBody>
                  <a:tcPr marL="44578" marR="44578" marT="44578" marB="44578"/>
                </a:tc>
                <a:tc>
                  <a:txBody>
                    <a:bodyPr/>
                    <a:lstStyle/>
                    <a:p>
                      <a:pPr marL="0" marR="0">
                        <a:spcBef>
                          <a:spcPts val="0"/>
                        </a:spcBef>
                        <a:spcAft>
                          <a:spcPts val="0"/>
                        </a:spcAft>
                      </a:pPr>
                      <a:r>
                        <a:rPr lang="en-US" sz="1200" b="0">
                          <a:effectLst/>
                        </a:rPr>
                        <a:t>The “We Do” stage of instruction will be synchronous and will be a time for the provider, general education teacher, or paraeducator and student to work together during the predetermined office hours.  This meeting time should be arranged between the provider and the student’s guardian.</a:t>
                      </a:r>
                    </a:p>
                    <a:p>
                      <a:pPr marL="342900" marR="0" lvl="0" indent="-342900">
                        <a:spcBef>
                          <a:spcPts val="0"/>
                        </a:spcBef>
                        <a:spcAft>
                          <a:spcPts val="0"/>
                        </a:spcAft>
                        <a:buFont typeface="Symbol" pitchFamily="2" charset="2"/>
                        <a:buChar char=""/>
                      </a:pPr>
                      <a:r>
                        <a:rPr lang="en-US" sz="1200" b="0">
                          <a:effectLst/>
                        </a:rPr>
                        <a:t>Live virtual meeting through Zoom, Google Hangouts, Microsoft Teams, etc.</a:t>
                      </a:r>
                    </a:p>
                    <a:p>
                      <a:pPr marL="342900" marR="0" lvl="0" indent="-342900">
                        <a:spcBef>
                          <a:spcPts val="0"/>
                        </a:spcBef>
                        <a:spcAft>
                          <a:spcPts val="0"/>
                        </a:spcAft>
                        <a:buFont typeface="Symbol" pitchFamily="2" charset="2"/>
                        <a:buChar char=""/>
                      </a:pPr>
                      <a:r>
                        <a:rPr lang="en-US" sz="1200" b="0">
                          <a:effectLst/>
                        </a:rPr>
                        <a:t>Telephone Conversation</a:t>
                      </a:r>
                    </a:p>
                    <a:p>
                      <a:pPr marL="342900" marR="0" lvl="0" indent="-342900">
                        <a:spcBef>
                          <a:spcPts val="0"/>
                        </a:spcBef>
                        <a:spcAft>
                          <a:spcPts val="0"/>
                        </a:spcAft>
                        <a:buFont typeface="Symbol" pitchFamily="2" charset="2"/>
                        <a:buChar char=""/>
                      </a:pPr>
                      <a:r>
                        <a:rPr lang="en-US" sz="1200" b="0">
                          <a:effectLst/>
                        </a:rPr>
                        <a:t>Real-time Google Suite application collaboration</a:t>
                      </a:r>
                      <a:endParaRPr lang="en-US" sz="1200" b="0">
                        <a:effectLst/>
                        <a:latin typeface="Quattrocento Sans"/>
                        <a:ea typeface="Times New Roman" panose="02020603050405020304" pitchFamily="18" charset="0"/>
                      </a:endParaRPr>
                    </a:p>
                  </a:txBody>
                  <a:tcPr marL="44578" marR="44578" marT="44578" marB="44578"/>
                </a:tc>
                <a:tc>
                  <a:txBody>
                    <a:bodyPr/>
                    <a:lstStyle/>
                    <a:p>
                      <a:pPr marL="0" marR="0">
                        <a:spcBef>
                          <a:spcPts val="0"/>
                        </a:spcBef>
                        <a:spcAft>
                          <a:spcPts val="0"/>
                        </a:spcAft>
                      </a:pPr>
                      <a:r>
                        <a:rPr lang="en-US" sz="1200" b="0" dirty="0">
                          <a:effectLst/>
                        </a:rPr>
                        <a:t>The “You Do” stage of instruction will be the practice stage for the student.  </a:t>
                      </a:r>
                    </a:p>
                    <a:p>
                      <a:pPr marL="342900" marR="0" lvl="0" indent="-342900">
                        <a:spcBef>
                          <a:spcPts val="0"/>
                        </a:spcBef>
                        <a:spcAft>
                          <a:spcPts val="0"/>
                        </a:spcAft>
                        <a:buFont typeface="Symbol" pitchFamily="2" charset="2"/>
                        <a:buChar char=""/>
                      </a:pPr>
                      <a:r>
                        <a:rPr lang="en-US" sz="1200" b="0" dirty="0">
                          <a:effectLst/>
                        </a:rPr>
                        <a:t>Completion of assigned tasks through written, oral, typed, or video demonstration.</a:t>
                      </a:r>
                    </a:p>
                    <a:p>
                      <a:pPr marL="342900" marR="0" lvl="0" indent="-342900">
                        <a:spcBef>
                          <a:spcPts val="0"/>
                        </a:spcBef>
                        <a:spcAft>
                          <a:spcPts val="0"/>
                        </a:spcAft>
                        <a:buFont typeface="Symbol" pitchFamily="2" charset="2"/>
                        <a:buChar char=""/>
                      </a:pPr>
                      <a:r>
                        <a:rPr lang="en-US" sz="1200" b="0" dirty="0">
                          <a:effectLst/>
                        </a:rPr>
                        <a:t>This work might be computer based applications or packets.</a:t>
                      </a:r>
                    </a:p>
                    <a:p>
                      <a:pPr marL="342900" marR="0" lvl="0" indent="-342900">
                        <a:spcBef>
                          <a:spcPts val="0"/>
                        </a:spcBef>
                        <a:spcAft>
                          <a:spcPts val="0"/>
                        </a:spcAft>
                        <a:buFont typeface="Symbol" pitchFamily="2" charset="2"/>
                        <a:buChar char=""/>
                      </a:pPr>
                      <a:r>
                        <a:rPr lang="en-US" sz="1200" b="0" dirty="0">
                          <a:effectLst/>
                        </a:rPr>
                        <a:t>Completion of these tasks are done independently or with the assistance of a family member with consultation with the provider.</a:t>
                      </a:r>
                      <a:endParaRPr lang="en-US" sz="1200" b="0" dirty="0">
                        <a:effectLst/>
                        <a:latin typeface="Quattrocento Sans"/>
                        <a:ea typeface="Times New Roman" panose="02020603050405020304" pitchFamily="18" charset="0"/>
                      </a:endParaRPr>
                    </a:p>
                  </a:txBody>
                  <a:tcPr marL="44578" marR="44578" marT="44578" marB="44578"/>
                </a:tc>
                <a:tc>
                  <a:txBody>
                    <a:bodyPr/>
                    <a:lstStyle/>
                    <a:p>
                      <a:pPr marL="0" marR="0">
                        <a:spcBef>
                          <a:spcPts val="0"/>
                        </a:spcBef>
                        <a:spcAft>
                          <a:spcPts val="0"/>
                        </a:spcAft>
                      </a:pPr>
                      <a:r>
                        <a:rPr lang="en-US" sz="1200" b="0" dirty="0">
                          <a:effectLst/>
                        </a:rPr>
                        <a:t>The “Feedback” stage occurs when the provider reviews the assignment(s) and provides feedback to the student on the work.  This feedback then assists the provider in determining if additional instruction is needed.</a:t>
                      </a:r>
                      <a:endParaRPr lang="en-US" sz="1200" b="0" dirty="0">
                        <a:effectLst/>
                        <a:latin typeface="Quattrocento Sans"/>
                        <a:ea typeface="Times New Roman" panose="02020603050405020304" pitchFamily="18" charset="0"/>
                      </a:endParaRPr>
                    </a:p>
                  </a:txBody>
                  <a:tcPr marL="44578" marR="44578" marT="44578" marB="44578"/>
                </a:tc>
                <a:extLst>
                  <a:ext uri="{0D108BD9-81ED-4DB2-BD59-A6C34878D82A}">
                    <a16:rowId xmlns:a16="http://schemas.microsoft.com/office/drawing/2014/main" val="2722544212"/>
                  </a:ext>
                </a:extLst>
              </a:tr>
            </a:tbl>
          </a:graphicData>
        </a:graphic>
      </p:graphicFrame>
    </p:spTree>
    <p:extLst>
      <p:ext uri="{BB962C8B-B14F-4D97-AF65-F5344CB8AC3E}">
        <p14:creationId xmlns:p14="http://schemas.microsoft.com/office/powerpoint/2010/main" val="3638918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2D45-A4B5-3A43-B4E3-9E1A38C73066}"/>
              </a:ext>
            </a:extLst>
          </p:cNvPr>
          <p:cNvSpPr>
            <a:spLocks noGrp="1"/>
          </p:cNvSpPr>
          <p:nvPr>
            <p:ph type="title"/>
          </p:nvPr>
        </p:nvSpPr>
        <p:spPr/>
        <p:txBody>
          <a:bodyPr/>
          <a:lstStyle/>
          <a:p>
            <a:r>
              <a:rPr lang="en-US" dirty="0"/>
              <a:t>Sample: Beaverton Plan</a:t>
            </a:r>
          </a:p>
        </p:txBody>
      </p:sp>
      <p:graphicFrame>
        <p:nvGraphicFramePr>
          <p:cNvPr id="4" name="Content Placeholder 3" descr="Graph contains two sections. &quot;What is SDI&quot; and &quot;What is NOT SDI.&quot; " title="Sample: Beaverton Plan graph">
            <a:extLst>
              <a:ext uri="{FF2B5EF4-FFF2-40B4-BE49-F238E27FC236}">
                <a16:creationId xmlns:a16="http://schemas.microsoft.com/office/drawing/2014/main" id="{8A5A1C60-7A3B-7549-966F-C8BACE55C60A}"/>
              </a:ext>
            </a:extLst>
          </p:cNvPr>
          <p:cNvGraphicFramePr>
            <a:graphicFrameLocks noGrp="1"/>
          </p:cNvGraphicFramePr>
          <p:nvPr>
            <p:ph idx="1"/>
            <p:extLst>
              <p:ext uri="{D42A27DB-BD31-4B8C-83A1-F6EECF244321}">
                <p14:modId xmlns:p14="http://schemas.microsoft.com/office/powerpoint/2010/main" val="1406211489"/>
              </p:ext>
            </p:extLst>
          </p:nvPr>
        </p:nvGraphicFramePr>
        <p:xfrm>
          <a:off x="668704" y="2190970"/>
          <a:ext cx="7886700" cy="3881120"/>
        </p:xfrm>
        <a:graphic>
          <a:graphicData uri="http://schemas.openxmlformats.org/drawingml/2006/table">
            <a:tbl>
              <a:tblPr firstRow="1" firstCol="1" bandRow="1">
                <a:tableStyleId>{5C22544A-7EE6-4342-B048-85BDC9FD1C3A}</a:tableStyleId>
              </a:tblPr>
              <a:tblGrid>
                <a:gridCol w="3943350">
                  <a:extLst>
                    <a:ext uri="{9D8B030D-6E8A-4147-A177-3AD203B41FA5}">
                      <a16:colId xmlns:a16="http://schemas.microsoft.com/office/drawing/2014/main" val="2880376602"/>
                    </a:ext>
                  </a:extLst>
                </a:gridCol>
                <a:gridCol w="3943350">
                  <a:extLst>
                    <a:ext uri="{9D8B030D-6E8A-4147-A177-3AD203B41FA5}">
                      <a16:colId xmlns:a16="http://schemas.microsoft.com/office/drawing/2014/main" val="4274420527"/>
                    </a:ext>
                  </a:extLst>
                </a:gridCol>
              </a:tblGrid>
              <a:tr h="247650">
                <a:tc>
                  <a:txBody>
                    <a:bodyPr/>
                    <a:lstStyle/>
                    <a:p>
                      <a:pPr marL="0" marR="0" algn="ctr">
                        <a:spcBef>
                          <a:spcPts val="0"/>
                        </a:spcBef>
                        <a:spcAft>
                          <a:spcPts val="0"/>
                        </a:spcAft>
                      </a:pPr>
                      <a:r>
                        <a:rPr lang="en-US" sz="1400">
                          <a:effectLst/>
                        </a:rPr>
                        <a:t>What is SDI</a:t>
                      </a:r>
                      <a:endParaRPr lang="en-US" sz="1400">
                        <a:effectLst/>
                        <a:latin typeface="Quattrocento Sans"/>
                        <a:ea typeface="Times New Roman" panose="02020603050405020304" pitchFamily="18" charset="0"/>
                      </a:endParaRPr>
                    </a:p>
                  </a:txBody>
                  <a:tcPr marL="63500" marR="63500" marT="63500" marB="63500"/>
                </a:tc>
                <a:tc>
                  <a:txBody>
                    <a:bodyPr/>
                    <a:lstStyle/>
                    <a:p>
                      <a:pPr marL="0" marR="0" algn="ctr">
                        <a:spcBef>
                          <a:spcPts val="0"/>
                        </a:spcBef>
                        <a:spcAft>
                          <a:spcPts val="0"/>
                        </a:spcAft>
                      </a:pPr>
                      <a:r>
                        <a:rPr lang="en-US" sz="1400" dirty="0">
                          <a:effectLst/>
                        </a:rPr>
                        <a:t>What is NOT SDI</a:t>
                      </a:r>
                      <a:endParaRPr lang="en-US" sz="1400" dirty="0">
                        <a:effectLst/>
                        <a:latin typeface="Quattrocento Sans"/>
                        <a:ea typeface="Times New Roman" panose="02020603050405020304" pitchFamily="18" charset="0"/>
                      </a:endParaRPr>
                    </a:p>
                  </a:txBody>
                  <a:tcPr marL="63500" marR="63500" marT="63500" marB="63500"/>
                </a:tc>
                <a:extLst>
                  <a:ext uri="{0D108BD9-81ED-4DB2-BD59-A6C34878D82A}">
                    <a16:rowId xmlns:a16="http://schemas.microsoft.com/office/drawing/2014/main" val="1972127474"/>
                  </a:ext>
                </a:extLst>
              </a:tr>
              <a:tr h="1590675">
                <a:tc>
                  <a:txBody>
                    <a:bodyPr/>
                    <a:lstStyle/>
                    <a:p>
                      <a:pPr marL="342900" marR="0" lvl="0" indent="-342900">
                        <a:spcBef>
                          <a:spcPts val="0"/>
                        </a:spcBef>
                        <a:spcAft>
                          <a:spcPts val="0"/>
                        </a:spcAft>
                        <a:buFont typeface="Symbol" pitchFamily="2" charset="2"/>
                        <a:buChar char=""/>
                      </a:pPr>
                      <a:r>
                        <a:rPr lang="en-US" sz="1400" b="0" dirty="0">
                          <a:effectLst/>
                        </a:rPr>
                        <a:t>Pre-Recorded instructional videos focusing on student goals</a:t>
                      </a:r>
                    </a:p>
                    <a:p>
                      <a:pPr marL="342900" marR="0" lvl="0" indent="-342900">
                        <a:spcBef>
                          <a:spcPts val="0"/>
                        </a:spcBef>
                        <a:spcAft>
                          <a:spcPts val="0"/>
                        </a:spcAft>
                        <a:buFont typeface="Symbol" pitchFamily="2" charset="2"/>
                        <a:buChar char=""/>
                      </a:pPr>
                      <a:r>
                        <a:rPr lang="en-US" sz="1400" b="0" dirty="0">
                          <a:effectLst/>
                        </a:rPr>
                        <a:t>Targeted levels in curriculum including but not limited to I-Ready, Unique, Apex, ALEKS</a:t>
                      </a:r>
                    </a:p>
                    <a:p>
                      <a:pPr marL="342900" marR="0" lvl="0" indent="-342900">
                        <a:spcBef>
                          <a:spcPts val="0"/>
                        </a:spcBef>
                        <a:spcAft>
                          <a:spcPts val="0"/>
                        </a:spcAft>
                        <a:buFont typeface="Symbol" pitchFamily="2" charset="2"/>
                        <a:buChar char=""/>
                      </a:pPr>
                      <a:r>
                        <a:rPr lang="en-US" sz="1400" b="0" dirty="0">
                          <a:effectLst/>
                        </a:rPr>
                        <a:t>1:1 or small group live instruction via zoom</a:t>
                      </a:r>
                    </a:p>
                    <a:p>
                      <a:pPr marL="342900" marR="0" lvl="0" indent="-342900">
                        <a:spcBef>
                          <a:spcPts val="0"/>
                        </a:spcBef>
                        <a:spcAft>
                          <a:spcPts val="0"/>
                        </a:spcAft>
                        <a:buFont typeface="Symbol" pitchFamily="2" charset="2"/>
                        <a:buChar char=""/>
                      </a:pPr>
                      <a:r>
                        <a:rPr lang="en-US" sz="1400" b="0">
                          <a:effectLst/>
                        </a:rPr>
                        <a:t>Co-teaching with a general education teacher or related service providers through a pre-recorded video or live 1:1 or small group instruction</a:t>
                      </a:r>
                    </a:p>
                    <a:p>
                      <a:pPr marL="342900" marR="0" lvl="0" indent="-342900">
                        <a:spcBef>
                          <a:spcPts val="0"/>
                        </a:spcBef>
                        <a:spcAft>
                          <a:spcPts val="0"/>
                        </a:spcAft>
                        <a:buFont typeface="Symbol" pitchFamily="2" charset="2"/>
                        <a:buChar char=""/>
                      </a:pPr>
                      <a:r>
                        <a:rPr lang="en-US" sz="1400" b="0" dirty="0">
                          <a:effectLst/>
                        </a:rPr>
                        <a:t>Instruction provided by the general education teacher, </a:t>
                      </a:r>
                      <a:r>
                        <a:rPr lang="en-US" sz="1400" b="0" dirty="0" err="1">
                          <a:effectLst/>
                        </a:rPr>
                        <a:t>paraeducator</a:t>
                      </a:r>
                      <a:r>
                        <a:rPr lang="en-US" sz="1400" b="0" dirty="0">
                          <a:effectLst/>
                        </a:rPr>
                        <a:t>, or parent under the supervision and direction of the Special Education provider</a:t>
                      </a:r>
                    </a:p>
                    <a:p>
                      <a:pPr marL="342900" marR="0" lvl="0" indent="-342900">
                        <a:spcBef>
                          <a:spcPts val="0"/>
                        </a:spcBef>
                        <a:spcAft>
                          <a:spcPts val="0"/>
                        </a:spcAft>
                        <a:buFont typeface="Symbol" pitchFamily="2" charset="2"/>
                        <a:buChar char=""/>
                      </a:pPr>
                      <a:r>
                        <a:rPr lang="en-US" sz="1400" b="0" dirty="0">
                          <a:effectLst/>
                        </a:rPr>
                        <a:t>Supplemental materials provided to the student virtually or via paper/pencil that relate to the student’s IEP goals</a:t>
                      </a:r>
                      <a:endParaRPr lang="en-US" sz="1400" b="0" dirty="0">
                        <a:effectLst/>
                        <a:latin typeface="Quattrocento Sans"/>
                        <a:ea typeface="Times New Roman" panose="02020603050405020304" pitchFamily="18" charset="0"/>
                      </a:endParaRPr>
                    </a:p>
                  </a:txBody>
                  <a:tcPr marL="63500" marR="63500" marT="63500" marB="63500"/>
                </a:tc>
                <a:tc>
                  <a:txBody>
                    <a:bodyPr/>
                    <a:lstStyle/>
                    <a:p>
                      <a:pPr marL="342900" marR="0" lvl="0" indent="-342900">
                        <a:spcBef>
                          <a:spcPts val="0"/>
                        </a:spcBef>
                        <a:spcAft>
                          <a:spcPts val="0"/>
                        </a:spcAft>
                        <a:buFont typeface="Symbol" pitchFamily="2" charset="2"/>
                        <a:buChar char=""/>
                      </a:pPr>
                      <a:r>
                        <a:rPr lang="en-US" sz="1400" b="0" dirty="0">
                          <a:effectLst/>
                        </a:rPr>
                        <a:t>Parent/Guardian-directed instruction</a:t>
                      </a:r>
                      <a:endParaRPr lang="en-US" sz="1400" b="0" dirty="0">
                        <a:effectLst/>
                        <a:latin typeface="Quattrocento Sans"/>
                        <a:ea typeface="Times New Roman" panose="02020603050405020304" pitchFamily="18" charset="0"/>
                      </a:endParaRPr>
                    </a:p>
                  </a:txBody>
                  <a:tcPr marL="63500" marR="63500" marT="63500" marB="63500"/>
                </a:tc>
                <a:extLst>
                  <a:ext uri="{0D108BD9-81ED-4DB2-BD59-A6C34878D82A}">
                    <a16:rowId xmlns:a16="http://schemas.microsoft.com/office/drawing/2014/main" val="1299255797"/>
                  </a:ext>
                </a:extLst>
              </a:tr>
            </a:tbl>
          </a:graphicData>
        </a:graphic>
      </p:graphicFrame>
    </p:spTree>
    <p:extLst>
      <p:ext uri="{BB962C8B-B14F-4D97-AF65-F5344CB8AC3E}">
        <p14:creationId xmlns:p14="http://schemas.microsoft.com/office/powerpoint/2010/main" val="2539335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33753-286C-F74D-8212-5B2D77DD3E2E}"/>
              </a:ext>
            </a:extLst>
          </p:cNvPr>
          <p:cNvSpPr>
            <a:spLocks noGrp="1"/>
          </p:cNvSpPr>
          <p:nvPr>
            <p:ph type="title"/>
          </p:nvPr>
        </p:nvSpPr>
        <p:spPr/>
        <p:txBody>
          <a:bodyPr/>
          <a:lstStyle/>
          <a:p>
            <a:r>
              <a:rPr lang="en-US" dirty="0"/>
              <a:t>South Coast ESD</a:t>
            </a:r>
          </a:p>
        </p:txBody>
      </p:sp>
      <p:graphicFrame>
        <p:nvGraphicFramePr>
          <p:cNvPr id="4" name="Content Placeholder 3" descr="Graph contains 4 sections, those being &quot;Grade Level,&quot; &quot;Teacher-Led Learning: SDI, led by the teacher,&quot; &quot;Learning and Supplemental Activities: May be led by teacher, student, or family&quot; and &quot;Hygiene/Nutrition/Wellness: Meal times, being outside, hygiene routines&quot;" title="South Coast ESD Graph">
            <a:extLst>
              <a:ext uri="{FF2B5EF4-FFF2-40B4-BE49-F238E27FC236}">
                <a16:creationId xmlns:a16="http://schemas.microsoft.com/office/drawing/2014/main" id="{C6A695CC-EB05-8C49-9457-73A7E6C243D3}"/>
              </a:ext>
            </a:extLst>
          </p:cNvPr>
          <p:cNvGraphicFramePr>
            <a:graphicFrameLocks noGrp="1"/>
          </p:cNvGraphicFramePr>
          <p:nvPr>
            <p:ph idx="1"/>
            <p:extLst>
              <p:ext uri="{D42A27DB-BD31-4B8C-83A1-F6EECF244321}">
                <p14:modId xmlns:p14="http://schemas.microsoft.com/office/powerpoint/2010/main" val="1445741054"/>
              </p:ext>
            </p:extLst>
          </p:nvPr>
        </p:nvGraphicFramePr>
        <p:xfrm>
          <a:off x="852616" y="1524822"/>
          <a:ext cx="7926365" cy="4945602"/>
        </p:xfrm>
        <a:graphic>
          <a:graphicData uri="http://schemas.openxmlformats.org/drawingml/2006/table">
            <a:tbl>
              <a:tblPr firstRow="1" firstCol="1" bandRow="1">
                <a:tableStyleId>{5C22544A-7EE6-4342-B048-85BDC9FD1C3A}</a:tableStyleId>
              </a:tblPr>
              <a:tblGrid>
                <a:gridCol w="616923">
                  <a:extLst>
                    <a:ext uri="{9D8B030D-6E8A-4147-A177-3AD203B41FA5}">
                      <a16:colId xmlns:a16="http://schemas.microsoft.com/office/drawing/2014/main" val="3723493933"/>
                    </a:ext>
                  </a:extLst>
                </a:gridCol>
                <a:gridCol w="2306523">
                  <a:extLst>
                    <a:ext uri="{9D8B030D-6E8A-4147-A177-3AD203B41FA5}">
                      <a16:colId xmlns:a16="http://schemas.microsoft.com/office/drawing/2014/main" val="2317682838"/>
                    </a:ext>
                  </a:extLst>
                </a:gridCol>
                <a:gridCol w="2748198">
                  <a:extLst>
                    <a:ext uri="{9D8B030D-6E8A-4147-A177-3AD203B41FA5}">
                      <a16:colId xmlns:a16="http://schemas.microsoft.com/office/drawing/2014/main" val="1175344495"/>
                    </a:ext>
                  </a:extLst>
                </a:gridCol>
                <a:gridCol w="2254721">
                  <a:extLst>
                    <a:ext uri="{9D8B030D-6E8A-4147-A177-3AD203B41FA5}">
                      <a16:colId xmlns:a16="http://schemas.microsoft.com/office/drawing/2014/main" val="1754703320"/>
                    </a:ext>
                  </a:extLst>
                </a:gridCol>
              </a:tblGrid>
              <a:tr h="505690">
                <a:tc>
                  <a:txBody>
                    <a:bodyPr/>
                    <a:lstStyle/>
                    <a:p>
                      <a:pPr marL="0" marR="0" algn="ctr">
                        <a:spcBef>
                          <a:spcPts val="0"/>
                        </a:spcBef>
                        <a:spcAft>
                          <a:spcPts val="0"/>
                        </a:spcAft>
                      </a:pPr>
                      <a:r>
                        <a:rPr lang="en-US" sz="1200">
                          <a:effectLst/>
                        </a:rPr>
                        <a:t>Grade Level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a:effectLst/>
                        </a:rPr>
                        <a:t>Teacher-Led Learning: SDI, led by the teacher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a:effectLst/>
                        </a:rPr>
                        <a:t>Learning and Supplemental Activities: May be led by teacher, student, or family.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dirty="0">
                          <a:effectLst/>
                        </a:rPr>
                        <a:t>Hygiene/Nutrition/Wellness:</a:t>
                      </a:r>
                    </a:p>
                    <a:p>
                      <a:pPr marL="0" marR="0" algn="ctr">
                        <a:spcBef>
                          <a:spcPts val="0"/>
                        </a:spcBef>
                        <a:spcAft>
                          <a:spcPts val="0"/>
                        </a:spcAft>
                      </a:pPr>
                      <a:r>
                        <a:rPr lang="en-US" sz="1200" dirty="0">
                          <a:effectLst/>
                        </a:rPr>
                        <a:t>Meal times, being outside, hygiene routines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extLst>
                  <a:ext uri="{0D108BD9-81ED-4DB2-BD59-A6C34878D82A}">
                    <a16:rowId xmlns:a16="http://schemas.microsoft.com/office/drawing/2014/main" val="2105372561"/>
                  </a:ext>
                </a:extLst>
              </a:tr>
              <a:tr h="168563">
                <a:tc>
                  <a:txBody>
                    <a:bodyPr/>
                    <a:lstStyle/>
                    <a:p>
                      <a:pPr marL="0" marR="0" algn="ctr">
                        <a:spcBef>
                          <a:spcPts val="0"/>
                        </a:spcBef>
                        <a:spcAft>
                          <a:spcPts val="0"/>
                        </a:spcAft>
                      </a:pPr>
                      <a:r>
                        <a:rPr lang="en-US" sz="1200">
                          <a:effectLst/>
                        </a:rPr>
                        <a:t>6 – 8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a:effectLst/>
                        </a:rPr>
                        <a:t>xxxxx minutes maximum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a:effectLst/>
                        </a:rPr>
                        <a:t>xxxxx minutes/hours recommended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a:effectLst/>
                        </a:rPr>
                        <a:t>xxxxx hours recommended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extLst>
                  <a:ext uri="{0D108BD9-81ED-4DB2-BD59-A6C34878D82A}">
                    <a16:rowId xmlns:a16="http://schemas.microsoft.com/office/drawing/2014/main" val="4183470899"/>
                  </a:ext>
                </a:extLst>
              </a:tr>
              <a:tr h="4214082">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dirty="0">
                          <a:effectLst/>
                        </a:rPr>
                        <a:t>Suggestions for Teacher-Led Learning:</a:t>
                      </a:r>
                    </a:p>
                    <a:p>
                      <a:pPr marL="342900" lvl="0" indent="-342900" algn="l">
                        <a:spcBef>
                          <a:spcPts val="0"/>
                        </a:spcBef>
                        <a:spcAft>
                          <a:spcPts val="0"/>
                        </a:spcAft>
                        <a:buFont typeface="Symbol" pitchFamily="2" charset="2"/>
                        <a:buChar char=""/>
                      </a:pPr>
                      <a:r>
                        <a:rPr lang="en-US" sz="1200" dirty="0">
                          <a:effectLst/>
                        </a:rPr>
                        <a:t>Using a virtual platform, provide a lesson on appropriate topics linked to IEP goals</a:t>
                      </a:r>
                    </a:p>
                    <a:p>
                      <a:pPr marL="342900" lvl="0" indent="-342900" algn="l">
                        <a:spcBef>
                          <a:spcPts val="0"/>
                        </a:spcBef>
                        <a:spcAft>
                          <a:spcPts val="0"/>
                        </a:spcAft>
                        <a:buFont typeface="Symbol" pitchFamily="2" charset="2"/>
                        <a:buChar char=""/>
                      </a:pPr>
                      <a:r>
                        <a:rPr lang="en-US" sz="1200" dirty="0">
                          <a:effectLst/>
                        </a:rPr>
                        <a:t>Record a lesson and post to a you tube channel or send to your student/family</a:t>
                      </a:r>
                    </a:p>
                    <a:p>
                      <a:pPr marL="342900" lvl="0" indent="-342900" algn="l">
                        <a:spcBef>
                          <a:spcPts val="0"/>
                        </a:spcBef>
                        <a:spcAft>
                          <a:spcPts val="0"/>
                        </a:spcAft>
                        <a:buFont typeface="Symbol" pitchFamily="2" charset="2"/>
                        <a:buChar char=""/>
                      </a:pPr>
                      <a:r>
                        <a:rPr lang="en-US" sz="1200" dirty="0">
                          <a:effectLst/>
                        </a:rPr>
                        <a:t>Use a video chatting application to provide explanation of a lesson, task, or simply checking in</a:t>
                      </a:r>
                    </a:p>
                    <a:p>
                      <a:pPr marL="342900" marR="0" lvl="0" indent="-342900" algn="l">
                        <a:spcBef>
                          <a:spcPts val="0"/>
                        </a:spcBef>
                        <a:spcAft>
                          <a:spcPts val="0"/>
                        </a:spcAft>
                        <a:buFont typeface="Symbol" pitchFamily="2" charset="2"/>
                        <a:buChar char=""/>
                      </a:pPr>
                      <a:r>
                        <a:rPr lang="en-US" sz="1200" dirty="0">
                          <a:effectLst/>
                        </a:rPr>
                        <a:t>Use the phone to practice telephone skills and conversation skills</a:t>
                      </a:r>
                    </a:p>
                    <a:p>
                      <a:pPr marL="342900" lvl="0" indent="-342900" algn="l">
                        <a:spcBef>
                          <a:spcPts val="0"/>
                        </a:spcBef>
                        <a:spcAft>
                          <a:spcPts val="0"/>
                        </a:spcAft>
                        <a:buFont typeface="Symbol" pitchFamily="2" charset="2"/>
                        <a:buChar char=""/>
                      </a:pPr>
                      <a:r>
                        <a:rPr lang="en-US" sz="1200" dirty="0">
                          <a:effectLst/>
                        </a:rPr>
                        <a:t>Watch videos of or actually participating in household chores.</a:t>
                      </a:r>
                    </a:p>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dirty="0">
                          <a:effectLst/>
                        </a:rPr>
                        <a:t>Suggestions for Learning and Supplemental Activities:</a:t>
                      </a:r>
                    </a:p>
                    <a:p>
                      <a:pPr marL="342900" lvl="0" indent="-342900" algn="l">
                        <a:spcBef>
                          <a:spcPts val="0"/>
                        </a:spcBef>
                        <a:spcAft>
                          <a:spcPts val="0"/>
                        </a:spcAft>
                        <a:buFont typeface="Symbol" pitchFamily="2" charset="2"/>
                        <a:buChar char=""/>
                      </a:pPr>
                      <a:r>
                        <a:rPr lang="en-US" sz="1200" dirty="0">
                          <a:effectLst/>
                        </a:rPr>
                        <a:t>Read a story to your student</a:t>
                      </a:r>
                    </a:p>
                    <a:p>
                      <a:pPr marL="342900" lvl="0" indent="-342900" algn="l">
                        <a:spcBef>
                          <a:spcPts val="0"/>
                        </a:spcBef>
                        <a:spcAft>
                          <a:spcPts val="0"/>
                        </a:spcAft>
                        <a:buFont typeface="Symbol" pitchFamily="2" charset="2"/>
                        <a:buChar char=""/>
                      </a:pPr>
                      <a:r>
                        <a:rPr lang="en-US" sz="1200" dirty="0">
                          <a:effectLst/>
                        </a:rPr>
                        <a:t>Ask questions about the pictures on the pages (What do you see? Find something that is red.)</a:t>
                      </a:r>
                    </a:p>
                    <a:p>
                      <a:pPr marL="342900" lvl="0" indent="-342900" algn="l">
                        <a:spcBef>
                          <a:spcPts val="0"/>
                        </a:spcBef>
                        <a:spcAft>
                          <a:spcPts val="0"/>
                        </a:spcAft>
                        <a:buFont typeface="Symbol" pitchFamily="2" charset="2"/>
                        <a:buChar char=""/>
                      </a:pPr>
                      <a:r>
                        <a:rPr lang="en-US" sz="1200" dirty="0">
                          <a:effectLst/>
                        </a:rPr>
                        <a:t>Play with toys and practice turn taking and sharing</a:t>
                      </a:r>
                    </a:p>
                    <a:p>
                      <a:pPr marL="342900" lvl="0" indent="-342900" algn="l">
                        <a:spcBef>
                          <a:spcPts val="0"/>
                        </a:spcBef>
                        <a:spcAft>
                          <a:spcPts val="0"/>
                        </a:spcAft>
                        <a:buFont typeface="Symbol" pitchFamily="2" charset="2"/>
                        <a:buChar char=""/>
                      </a:pPr>
                      <a:r>
                        <a:rPr lang="en-US" sz="1200" dirty="0">
                          <a:effectLst/>
                        </a:rPr>
                        <a:t>Drawing and/or coloring</a:t>
                      </a:r>
                    </a:p>
                    <a:p>
                      <a:pPr marL="342900" lvl="0" indent="-342900" algn="l">
                        <a:spcBef>
                          <a:spcPts val="0"/>
                        </a:spcBef>
                        <a:spcAft>
                          <a:spcPts val="0"/>
                        </a:spcAft>
                        <a:buFont typeface="Symbol" pitchFamily="2" charset="2"/>
                        <a:buChar char=""/>
                      </a:pPr>
                      <a:r>
                        <a:rPr lang="en-US" sz="1200" dirty="0">
                          <a:effectLst/>
                        </a:rPr>
                        <a:t>Listen to and/or sing songs</a:t>
                      </a:r>
                    </a:p>
                    <a:p>
                      <a:pPr marL="342900" lvl="0" indent="-342900" algn="l">
                        <a:spcBef>
                          <a:spcPts val="0"/>
                        </a:spcBef>
                        <a:spcAft>
                          <a:spcPts val="0"/>
                        </a:spcAft>
                        <a:buFont typeface="Symbol" pitchFamily="2" charset="2"/>
                        <a:buChar char=""/>
                      </a:pPr>
                      <a:r>
                        <a:rPr lang="en-US" sz="1200" dirty="0">
                          <a:effectLst/>
                        </a:rPr>
                        <a:t>Memorizing/copying personal information</a:t>
                      </a:r>
                    </a:p>
                    <a:p>
                      <a:pPr marL="342900" marR="0" lvl="0" indent="-342900" algn="l">
                        <a:spcBef>
                          <a:spcPts val="0"/>
                        </a:spcBef>
                        <a:spcAft>
                          <a:spcPts val="0"/>
                        </a:spcAft>
                        <a:buFont typeface="Symbol" pitchFamily="2" charset="2"/>
                        <a:buChar char=""/>
                      </a:pPr>
                      <a:r>
                        <a:rPr lang="en-US" sz="1200" dirty="0">
                          <a:effectLst/>
                        </a:rPr>
                        <a:t>Use the phone to practice telephone skills and conversation skills</a:t>
                      </a:r>
                    </a:p>
                    <a:p>
                      <a:pPr marL="342900" lvl="0" indent="-342900" algn="l">
                        <a:spcBef>
                          <a:spcPts val="0"/>
                        </a:spcBef>
                        <a:spcAft>
                          <a:spcPts val="0"/>
                        </a:spcAft>
                        <a:buFont typeface="Symbol" pitchFamily="2" charset="2"/>
                        <a:buChar char=""/>
                      </a:pPr>
                      <a:r>
                        <a:rPr lang="en-US" sz="1200" dirty="0">
                          <a:effectLst/>
                        </a:rPr>
                        <a:t>Watch videos of or actually participating in household chores</a:t>
                      </a:r>
                    </a:p>
                    <a:p>
                      <a:pPr marL="0" marR="0" algn="l">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905" marR="48905" marT="0" marB="0"/>
                </a:tc>
                <a:tc>
                  <a:txBody>
                    <a:bodyPr/>
                    <a:lstStyle/>
                    <a:p>
                      <a:pPr marL="0" marR="0" algn="ctr">
                        <a:spcBef>
                          <a:spcPts val="0"/>
                        </a:spcBef>
                        <a:spcAft>
                          <a:spcPts val="0"/>
                        </a:spcAft>
                      </a:pPr>
                      <a:r>
                        <a:rPr lang="en-US" sz="1200" dirty="0">
                          <a:effectLst/>
                        </a:rPr>
                        <a:t>Suggestions for Hygiene/Nutrition/Wellness:</a:t>
                      </a:r>
                    </a:p>
                    <a:p>
                      <a:pPr marL="342900" marR="0" lvl="0" indent="-342900" algn="l">
                        <a:spcBef>
                          <a:spcPts val="0"/>
                        </a:spcBef>
                        <a:spcAft>
                          <a:spcPts val="0"/>
                        </a:spcAft>
                        <a:buFont typeface="Symbol" pitchFamily="2" charset="2"/>
                        <a:buChar char=""/>
                      </a:pPr>
                      <a:r>
                        <a:rPr lang="en-US" sz="1200" dirty="0">
                          <a:effectLst/>
                        </a:rPr>
                        <a:t>Designated breakfast, lunch, and snack times</a:t>
                      </a:r>
                    </a:p>
                    <a:p>
                      <a:pPr marL="342900" marR="0" lvl="0" indent="-342900" algn="l">
                        <a:spcBef>
                          <a:spcPts val="0"/>
                        </a:spcBef>
                        <a:spcAft>
                          <a:spcPts val="0"/>
                        </a:spcAft>
                        <a:buFont typeface="Symbol" pitchFamily="2" charset="2"/>
                        <a:buChar char=""/>
                      </a:pPr>
                      <a:r>
                        <a:rPr lang="en-US" sz="1200" dirty="0">
                          <a:effectLst/>
                        </a:rPr>
                        <a:t>Morning routine for getting ready for the day (shower/bath, toothbrush, hair comb, </a:t>
                      </a:r>
                      <a:r>
                        <a:rPr lang="en-US" sz="1200" dirty="0" err="1">
                          <a:effectLst/>
                        </a:rPr>
                        <a:t>etc</a:t>
                      </a:r>
                      <a:r>
                        <a:rPr lang="en-US" sz="1200" dirty="0">
                          <a:effectLst/>
                        </a:rPr>
                        <a:t>)</a:t>
                      </a:r>
                    </a:p>
                    <a:p>
                      <a:pPr marL="342900" marR="0" lvl="0" indent="-342900" algn="l">
                        <a:spcBef>
                          <a:spcPts val="0"/>
                        </a:spcBef>
                        <a:spcAft>
                          <a:spcPts val="0"/>
                        </a:spcAft>
                        <a:buFont typeface="Symbol" pitchFamily="2" charset="2"/>
                        <a:buChar char=""/>
                      </a:pPr>
                      <a:r>
                        <a:rPr lang="en-US" sz="1200" dirty="0">
                          <a:effectLst/>
                        </a:rPr>
                        <a:t>Incorporate a hand washing routine</a:t>
                      </a:r>
                    </a:p>
                    <a:p>
                      <a:pPr marL="342900" marR="0" lvl="0" indent="-342900" algn="l">
                        <a:spcBef>
                          <a:spcPts val="0"/>
                        </a:spcBef>
                        <a:spcAft>
                          <a:spcPts val="0"/>
                        </a:spcAft>
                        <a:buFont typeface="Symbol" pitchFamily="2" charset="2"/>
                        <a:buChar char=""/>
                      </a:pPr>
                      <a:r>
                        <a:rPr lang="en-US" sz="1200" dirty="0">
                          <a:effectLst/>
                        </a:rPr>
                        <a:t>Designate outdoor time a couple times throughout the day (recess)</a:t>
                      </a:r>
                    </a:p>
                    <a:p>
                      <a:pPr marL="342900" marR="0" lvl="0" indent="-342900" algn="l">
                        <a:spcBef>
                          <a:spcPts val="0"/>
                        </a:spcBef>
                        <a:spcAft>
                          <a:spcPts val="0"/>
                        </a:spcAft>
                        <a:buFont typeface="Symbol" pitchFamily="2" charset="2"/>
                        <a:buChar char=""/>
                      </a:pPr>
                      <a:r>
                        <a:rPr lang="en-US" sz="1200" dirty="0">
                          <a:effectLst/>
                        </a:rPr>
                        <a:t>Go for a walk</a:t>
                      </a:r>
                    </a:p>
                    <a:p>
                      <a:pPr marL="342900" marR="0" lvl="0" indent="-342900" algn="l">
                        <a:spcBef>
                          <a:spcPts val="0"/>
                        </a:spcBef>
                        <a:spcAft>
                          <a:spcPts val="0"/>
                        </a:spcAft>
                        <a:buFont typeface="Symbol" pitchFamily="2" charset="2"/>
                        <a:buChar char=""/>
                      </a:pPr>
                      <a:r>
                        <a:rPr lang="en-US" sz="1200" dirty="0">
                          <a:effectLst/>
                        </a:rPr>
                        <a:t>Make an obstacle course for student to go through</a:t>
                      </a:r>
                    </a:p>
                    <a:p>
                      <a:pPr marL="342900" marR="0" lvl="0" indent="-342900" algn="l">
                        <a:spcBef>
                          <a:spcPts val="0"/>
                        </a:spcBef>
                        <a:spcAft>
                          <a:spcPts val="0"/>
                        </a:spcAft>
                        <a:buFont typeface="Symbol" pitchFamily="2" charset="2"/>
                        <a:buChar char=""/>
                      </a:pPr>
                      <a:r>
                        <a:rPr lang="en-US" sz="1200" dirty="0">
                          <a:effectLst/>
                        </a:rPr>
                        <a:t>Indoor: basic stretching, chair exercises, Zumba videos, moving in place to music; Outside: walks around the house, gardening, yard work</a:t>
                      </a:r>
                    </a:p>
                  </a:txBody>
                  <a:tcPr marL="48905" marR="48905" marT="0" marB="0"/>
                </a:tc>
                <a:extLst>
                  <a:ext uri="{0D108BD9-81ED-4DB2-BD59-A6C34878D82A}">
                    <a16:rowId xmlns:a16="http://schemas.microsoft.com/office/drawing/2014/main" val="3743144910"/>
                  </a:ext>
                </a:extLst>
              </a:tr>
            </a:tbl>
          </a:graphicData>
        </a:graphic>
      </p:graphicFrame>
    </p:spTree>
    <p:extLst>
      <p:ext uri="{BB962C8B-B14F-4D97-AF65-F5344CB8AC3E}">
        <p14:creationId xmlns:p14="http://schemas.microsoft.com/office/powerpoint/2010/main" val="1395101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E7CBB-F3C7-D345-825C-F753B4ED58BD}"/>
              </a:ext>
            </a:extLst>
          </p:cNvPr>
          <p:cNvSpPr>
            <a:spLocks noGrp="1"/>
          </p:cNvSpPr>
          <p:nvPr>
            <p:ph type="title"/>
          </p:nvPr>
        </p:nvSpPr>
        <p:spPr/>
        <p:txBody>
          <a:bodyPr/>
          <a:lstStyle/>
          <a:p>
            <a:r>
              <a:rPr lang="en-US" dirty="0"/>
              <a:t>Open Sharing and Problem Solving</a:t>
            </a:r>
          </a:p>
        </p:txBody>
      </p:sp>
      <p:sp>
        <p:nvSpPr>
          <p:cNvPr id="3" name="Content Placeholder 2">
            <a:extLst>
              <a:ext uri="{FF2B5EF4-FFF2-40B4-BE49-F238E27FC236}">
                <a16:creationId xmlns:a16="http://schemas.microsoft.com/office/drawing/2014/main" id="{FA44DCCF-DA5A-9A46-8991-954807F0EB64}"/>
              </a:ext>
            </a:extLst>
          </p:cNvPr>
          <p:cNvSpPr>
            <a:spLocks noGrp="1"/>
          </p:cNvSpPr>
          <p:nvPr>
            <p:ph idx="1"/>
          </p:nvPr>
        </p:nvSpPr>
        <p:spPr>
          <a:xfrm>
            <a:off x="383106" y="2291046"/>
            <a:ext cx="7886700" cy="2749708"/>
          </a:xfrm>
        </p:spPr>
        <p:txBody>
          <a:bodyPr/>
          <a:lstStyle/>
          <a:p>
            <a:r>
              <a:rPr lang="en-US" dirty="0"/>
              <a:t>How do you lead forward during this extended closure?</a:t>
            </a:r>
          </a:p>
          <a:p>
            <a:r>
              <a:rPr lang="en-US" dirty="0"/>
              <a:t>What are the supports you need right now?</a:t>
            </a:r>
          </a:p>
          <a:p>
            <a:endParaRPr lang="en-US" dirty="0"/>
          </a:p>
        </p:txBody>
      </p:sp>
    </p:spTree>
    <p:extLst>
      <p:ext uri="{BB962C8B-B14F-4D97-AF65-F5344CB8AC3E}">
        <p14:creationId xmlns:p14="http://schemas.microsoft.com/office/powerpoint/2010/main" val="209114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p:nvPr>
        </p:nvSpPr>
        <p:spPr>
          <a:xfrm>
            <a:off x="796061" y="-352649"/>
            <a:ext cx="7886700" cy="1325563"/>
          </a:xfrm>
        </p:spPr>
        <p:txBody>
          <a:bodyPr/>
          <a:lstStyle/>
          <a:p>
            <a:r>
              <a:rPr lang="en-US" dirty="0" smtClean="0"/>
              <a:t>Ending Quote</a:t>
            </a:r>
            <a:endParaRPr lang="en-US" dirty="0"/>
          </a:p>
        </p:txBody>
      </p:sp>
      <p:sp>
        <p:nvSpPr>
          <p:cNvPr id="3" name="Content Placeholder 2">
            <a:extLst>
              <a:ext uri="{FF2B5EF4-FFF2-40B4-BE49-F238E27FC236}">
                <a16:creationId xmlns:a16="http://schemas.microsoft.com/office/drawing/2014/main" id="{19EE6633-3DC7-1946-B448-110796DEEC6B}"/>
              </a:ext>
            </a:extLst>
          </p:cNvPr>
          <p:cNvSpPr>
            <a:spLocks noGrp="1"/>
          </p:cNvSpPr>
          <p:nvPr>
            <p:ph idx="4294967295"/>
          </p:nvPr>
        </p:nvSpPr>
        <p:spPr>
          <a:xfrm>
            <a:off x="971550" y="2274888"/>
            <a:ext cx="8172450" cy="4043362"/>
          </a:xfrm>
        </p:spPr>
        <p:txBody>
          <a:bodyPr>
            <a:normAutofit/>
          </a:bodyPr>
          <a:lstStyle/>
          <a:p>
            <a:pPr marL="0" indent="0">
              <a:buNone/>
            </a:pPr>
            <a:r>
              <a:rPr lang="en-US" dirty="0" smtClean="0"/>
              <a:t>“Hope believes that everything will turn out right in the end, but always with a touch of fear.</a:t>
            </a:r>
            <a:br>
              <a:rPr lang="en-US" dirty="0" smtClean="0"/>
            </a:br>
            <a:r>
              <a:rPr lang="en-US" dirty="0" smtClean="0"/>
              <a:t>Hope isn't knowledge. It isn't a certainty.</a:t>
            </a:r>
            <a:br>
              <a:rPr lang="en-US" dirty="0" smtClean="0"/>
            </a:br>
            <a:r>
              <a:rPr lang="en-US" dirty="0" smtClean="0"/>
              <a:t>Hope proves nothing – one must do.</a:t>
            </a:r>
            <a:br>
              <a:rPr lang="en-US" dirty="0" smtClean="0"/>
            </a:br>
            <a:r>
              <a:rPr lang="en-US" dirty="0" smtClean="0"/>
              <a:t>One must act to transform hope into certainty, which conquers the fear within it.”</a:t>
            </a:r>
          </a:p>
          <a:p>
            <a:pPr marL="0" indent="0">
              <a:buNone/>
            </a:pPr>
            <a:r>
              <a:rPr lang="en-US" dirty="0" smtClean="0"/>
              <a:t/>
            </a:r>
            <a:br>
              <a:rPr lang="en-US" dirty="0" smtClean="0"/>
            </a:br>
            <a:r>
              <a:rPr lang="en-US" dirty="0" smtClean="0"/>
              <a:t>― </a:t>
            </a:r>
            <a:r>
              <a:rPr lang="en-US" b="1" dirty="0" err="1" smtClean="0"/>
              <a:t>Dahi</a:t>
            </a:r>
            <a:r>
              <a:rPr lang="en-US" b="1" dirty="0" smtClean="0"/>
              <a:t> Tamara Koch</a:t>
            </a:r>
            <a:endParaRPr lang="en-US" dirty="0"/>
          </a:p>
        </p:txBody>
      </p:sp>
    </p:spTree>
    <p:extLst>
      <p:ext uri="{BB962C8B-B14F-4D97-AF65-F5344CB8AC3E}">
        <p14:creationId xmlns:p14="http://schemas.microsoft.com/office/powerpoint/2010/main" val="202539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C388-80C4-46AB-8FC3-C96051999305}"/>
              </a:ext>
            </a:extLst>
          </p:cNvPr>
          <p:cNvSpPr>
            <a:spLocks noGrp="1"/>
          </p:cNvSpPr>
          <p:nvPr>
            <p:ph type="title"/>
          </p:nvPr>
        </p:nvSpPr>
        <p:spPr/>
        <p:txBody>
          <a:bodyPr/>
          <a:lstStyle/>
          <a:p>
            <a:r>
              <a:rPr lang="en-US">
                <a:cs typeface="Calibri"/>
              </a:rPr>
              <a:t>Adjusting Specially Designed Instruction </a:t>
            </a:r>
            <a:endParaRPr lang="en-US"/>
          </a:p>
        </p:txBody>
      </p:sp>
      <p:sp>
        <p:nvSpPr>
          <p:cNvPr id="3" name="Content Placeholder 2">
            <a:extLst>
              <a:ext uri="{FF2B5EF4-FFF2-40B4-BE49-F238E27FC236}">
                <a16:creationId xmlns:a16="http://schemas.microsoft.com/office/drawing/2014/main" id="{1F6921A0-B2CC-4357-B826-CE583A2C1135}"/>
              </a:ext>
            </a:extLst>
          </p:cNvPr>
          <p:cNvSpPr>
            <a:spLocks noGrp="1"/>
          </p:cNvSpPr>
          <p:nvPr>
            <p:ph idx="1"/>
          </p:nvPr>
        </p:nvSpPr>
        <p:spPr>
          <a:xfrm>
            <a:off x="351694" y="2157047"/>
            <a:ext cx="8487506" cy="4422530"/>
          </a:xfrm>
        </p:spPr>
        <p:txBody>
          <a:bodyPr vert="horz" lIns="91440" tIns="45720" rIns="91440" bIns="45720" rtlCol="0" anchor="t">
            <a:normAutofit lnSpcReduction="10000"/>
          </a:bodyPr>
          <a:lstStyle/>
          <a:p>
            <a:pPr marL="227965" indent="-227965"/>
            <a:r>
              <a:rPr lang="en-US" dirty="0"/>
              <a:t>For my fellow rebel leaders — those who have learned about equity, who are “woke” to how inequities are produced and perpetuated, who have built leadership skills to engage others in working toward equity, who have been trying to take action to change things…we have been preparing for this moment of interruption, the moment when a great disturbance would bring the system to a halt. We are strong in what we know, strong in what we see, strong in what we want. We have to act courageously NOW so we can come back together differently. </a:t>
            </a:r>
            <a:r>
              <a:rPr lang="en-US" b="1" i="1" dirty="0"/>
              <a:t>What if we…</a:t>
            </a:r>
          </a:p>
          <a:p>
            <a:pPr marL="227965" indent="-227965"/>
            <a:r>
              <a:rPr lang="en-US" sz="1400" u="sng" dirty="0">
                <a:hlinkClick r:id="rId3"/>
              </a:rPr>
              <a:t>Willing to be Disturbed</a:t>
            </a:r>
            <a:endParaRPr lang="en-US" sz="1400" dirty="0">
              <a:cs typeface="Calibri"/>
            </a:endParaRPr>
          </a:p>
        </p:txBody>
      </p:sp>
    </p:spTree>
    <p:extLst>
      <p:ext uri="{BB962C8B-B14F-4D97-AF65-F5344CB8AC3E}">
        <p14:creationId xmlns:p14="http://schemas.microsoft.com/office/powerpoint/2010/main" val="35358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llowing the ODE logo at the top, the graphic reads:&#10;&#10;Distance learning for All: Specially Designed Instruction&#10;&#10;Planning for SDI&#10;Review the guidelines for DL4A: Special Education&#10;If the IEP can be implemented as written, no amendments are necessary&#10;If the SDI needs to be adjusted, consider using the ODE template&#10;If parents disagree with proposed changes, schedule an IEP meeting&#10;&#10;The full instructional day:&#10;1) Teacher-led &#10;2) Supplementary learning &#10;3) Nutrition and wellness&#10;&#10;Questions to consider for SDI planning:&#10;1) Can the student's goals be met in DL4A?&#10;2) What are the LRE options for SDI?&#10;3) Can SDI be taught by both general education and special education in partnership?&#10;4) How can you leverage the family/home environment strengths and support their needs when planning lessons and activities?&#10;&#10;For more information, review the accompanying Planning for SDI document." title="Infographic summarizing the document">
            <a:extLst>
              <a:ext uri="{FF2B5EF4-FFF2-40B4-BE49-F238E27FC236}">
                <a16:creationId xmlns:a16="http://schemas.microsoft.com/office/drawing/2014/main" id="{AA76D256-D76C-A14F-866E-701768BB8B95}"/>
              </a:ext>
            </a:extLst>
          </p:cNvPr>
          <p:cNvPicPr/>
          <p:nvPr/>
        </p:nvPicPr>
        <p:blipFill>
          <a:blip r:embed="rId2">
            <a:extLst>
              <a:ext uri="{28A0092B-C50C-407E-A947-70E740481C1C}">
                <a14:useLocalDpi xmlns:a14="http://schemas.microsoft.com/office/drawing/2010/main" val="0"/>
              </a:ext>
            </a:extLst>
          </a:blip>
          <a:stretch>
            <a:fillRect/>
          </a:stretch>
        </p:blipFill>
        <p:spPr>
          <a:xfrm>
            <a:off x="3652839" y="374039"/>
            <a:ext cx="5314950" cy="6286501"/>
          </a:xfrm>
          <a:prstGeom prst="rect">
            <a:avLst/>
          </a:prstGeom>
        </p:spPr>
      </p:pic>
      <p:sp>
        <p:nvSpPr>
          <p:cNvPr id="2" name="Title 1" hidden="1"/>
          <p:cNvSpPr>
            <a:spLocks noGrp="1"/>
          </p:cNvSpPr>
          <p:nvPr>
            <p:ph type="title"/>
          </p:nvPr>
        </p:nvSpPr>
        <p:spPr/>
        <p:txBody>
          <a:bodyPr/>
          <a:lstStyle/>
          <a:p>
            <a:r>
              <a:rPr lang="en-US" dirty="0" smtClean="0"/>
              <a:t>Distance   Learning For All: Specially  Designed Instruction</a:t>
            </a:r>
            <a:endParaRPr lang="en-US" dirty="0"/>
          </a:p>
        </p:txBody>
      </p:sp>
      <p:sp>
        <p:nvSpPr>
          <p:cNvPr id="3" name="Content Placeholder 2" hidden="1"/>
          <p:cNvSpPr>
            <a:spLocks noGrp="1"/>
          </p:cNvSpPr>
          <p:nvPr>
            <p:ph idx="1"/>
          </p:nvPr>
        </p:nvSpPr>
        <p:spPr/>
        <p:txBody>
          <a:bodyPr/>
          <a:lstStyle/>
          <a:p>
            <a:endParaRPr lang="en-US" dirty="0"/>
          </a:p>
        </p:txBody>
      </p:sp>
    </p:spTree>
    <p:extLst>
      <p:ext uri="{BB962C8B-B14F-4D97-AF65-F5344CB8AC3E}">
        <p14:creationId xmlns:p14="http://schemas.microsoft.com/office/powerpoint/2010/main" val="264337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8440-0C87-3443-A0DE-8A2E3DA7CE06}"/>
              </a:ext>
            </a:extLst>
          </p:cNvPr>
          <p:cNvSpPr>
            <a:spLocks noGrp="1"/>
          </p:cNvSpPr>
          <p:nvPr>
            <p:ph type="title"/>
          </p:nvPr>
        </p:nvSpPr>
        <p:spPr/>
        <p:txBody>
          <a:bodyPr/>
          <a:lstStyle/>
          <a:p>
            <a:r>
              <a:rPr lang="en-US" dirty="0"/>
              <a:t>Unpacking the SDI Toolkit</a:t>
            </a:r>
            <a:br>
              <a:rPr lang="en-US" dirty="0"/>
            </a:br>
            <a:r>
              <a:rPr lang="en-US" dirty="0"/>
              <a:t>Section One</a:t>
            </a:r>
          </a:p>
        </p:txBody>
      </p:sp>
      <p:sp>
        <p:nvSpPr>
          <p:cNvPr id="7" name="Content Placeholder 6">
            <a:extLst>
              <a:ext uri="{FF2B5EF4-FFF2-40B4-BE49-F238E27FC236}">
                <a16:creationId xmlns:a16="http://schemas.microsoft.com/office/drawing/2014/main" id="{C9B8160C-86EF-0847-BBF9-9F2A27622522}"/>
              </a:ext>
            </a:extLst>
          </p:cNvPr>
          <p:cNvSpPr>
            <a:spLocks noGrp="1"/>
          </p:cNvSpPr>
          <p:nvPr>
            <p:ph sz="half" idx="1"/>
          </p:nvPr>
        </p:nvSpPr>
        <p:spPr>
          <a:xfrm>
            <a:off x="409674" y="2141968"/>
            <a:ext cx="8364781" cy="4300536"/>
          </a:xfrm>
        </p:spPr>
        <p:txBody>
          <a:bodyPr>
            <a:normAutofit/>
          </a:bodyPr>
          <a:lstStyle/>
          <a:p>
            <a:r>
              <a:rPr lang="en-US" dirty="0"/>
              <a:t>Framing Values</a:t>
            </a:r>
          </a:p>
          <a:p>
            <a:pPr lvl="1"/>
            <a:r>
              <a:rPr lang="en-US" dirty="0"/>
              <a:t>We acknowledge that our public education system creates a problematic paradox around who the system is designed to serve. </a:t>
            </a:r>
          </a:p>
          <a:p>
            <a:pPr lvl="1"/>
            <a:r>
              <a:rPr lang="en-US" dirty="0"/>
              <a:t>It is true that students who experience disability have outcomes that are far from their potential due to factors of oppression ranging from ableism, racism, low expectations, and gross misunderstandings.  </a:t>
            </a:r>
          </a:p>
          <a:p>
            <a:pPr lvl="1"/>
            <a:r>
              <a:rPr lang="en-US" dirty="0"/>
              <a:t>Special education teachers and teams have worked for decades to erode these inequities and prove that students who experience disability </a:t>
            </a:r>
            <a:r>
              <a:rPr lang="en-US" i="1" dirty="0"/>
              <a:t>can and should</a:t>
            </a:r>
            <a:r>
              <a:rPr lang="en-US" dirty="0"/>
              <a:t> succeed in our schools.  </a:t>
            </a:r>
          </a:p>
          <a:p>
            <a:pPr lvl="1"/>
            <a:endParaRPr lang="en-US" dirty="0"/>
          </a:p>
        </p:txBody>
      </p:sp>
    </p:spTree>
    <p:extLst>
      <p:ext uri="{BB962C8B-B14F-4D97-AF65-F5344CB8AC3E}">
        <p14:creationId xmlns:p14="http://schemas.microsoft.com/office/powerpoint/2010/main" val="312819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83A1-1AAF-6943-912E-8AF515F0D63A}"/>
              </a:ext>
            </a:extLst>
          </p:cNvPr>
          <p:cNvSpPr>
            <a:spLocks noGrp="1"/>
          </p:cNvSpPr>
          <p:nvPr>
            <p:ph type="title"/>
          </p:nvPr>
        </p:nvSpPr>
        <p:spPr/>
        <p:txBody>
          <a:bodyPr/>
          <a:lstStyle/>
          <a:p>
            <a:r>
              <a:rPr lang="en-US" dirty="0"/>
              <a:t>Guidelines for Distance Learning </a:t>
            </a:r>
          </a:p>
        </p:txBody>
      </p:sp>
      <p:graphicFrame>
        <p:nvGraphicFramePr>
          <p:cNvPr id="11" name="Content Placeholder 10" descr="Text descrbing sections &quot;Social, Emotional and Mental Health,&quot; 'Partnering with Parents, Families and Caregivers,&quot; &quot;Instructional Time&quot; and &quot;Equity and Access.&quot; " title="Guidelines for Distance Learning ">
            <a:extLst>
              <a:ext uri="{FF2B5EF4-FFF2-40B4-BE49-F238E27FC236}">
                <a16:creationId xmlns:a16="http://schemas.microsoft.com/office/drawing/2014/main" id="{46B912E2-99A1-7848-9EFD-7502EEA38502}"/>
              </a:ext>
            </a:extLst>
          </p:cNvPr>
          <p:cNvGraphicFramePr>
            <a:graphicFrameLocks noGrp="1"/>
          </p:cNvGraphicFramePr>
          <p:nvPr>
            <p:ph sz="half" idx="1"/>
            <p:extLst>
              <p:ext uri="{D42A27DB-BD31-4B8C-83A1-F6EECF244321}">
                <p14:modId xmlns:p14="http://schemas.microsoft.com/office/powerpoint/2010/main" val="858501427"/>
              </p:ext>
            </p:extLst>
          </p:nvPr>
        </p:nvGraphicFramePr>
        <p:xfrm>
          <a:off x="531202" y="1887415"/>
          <a:ext cx="8329613" cy="4450446"/>
        </p:xfrm>
        <a:graphic>
          <a:graphicData uri="http://schemas.openxmlformats.org/drawingml/2006/table">
            <a:tbl>
              <a:tblPr firstRow="1" firstCol="1" bandRow="1">
                <a:tableStyleId>{5C22544A-7EE6-4342-B048-85BDC9FD1C3A}</a:tableStyleId>
              </a:tblPr>
              <a:tblGrid>
                <a:gridCol w="8329613">
                  <a:extLst>
                    <a:ext uri="{9D8B030D-6E8A-4147-A177-3AD203B41FA5}">
                      <a16:colId xmlns:a16="http://schemas.microsoft.com/office/drawing/2014/main" val="3005912633"/>
                    </a:ext>
                  </a:extLst>
                </a:gridCol>
              </a:tblGrid>
              <a:tr h="4450446">
                <a:tc>
                  <a:txBody>
                    <a:bodyPr/>
                    <a:lstStyle/>
                    <a:p>
                      <a:pPr marL="0" marR="139700" algn="ctr">
                        <a:spcBef>
                          <a:spcPts val="0"/>
                        </a:spcBef>
                        <a:spcAft>
                          <a:spcPts val="0"/>
                        </a:spcAft>
                      </a:pPr>
                      <a:r>
                        <a:rPr lang="en-US" sz="1100" b="0" dirty="0">
                          <a:effectLst/>
                        </a:rPr>
                        <a:t> </a:t>
                      </a:r>
                    </a:p>
                    <a:p>
                      <a:pPr marL="0" marR="139700">
                        <a:spcBef>
                          <a:spcPts val="0"/>
                        </a:spcBef>
                        <a:spcAft>
                          <a:spcPts val="0"/>
                        </a:spcAft>
                      </a:pPr>
                      <a:r>
                        <a:rPr lang="en-US" sz="1400" b="1" dirty="0">
                          <a:effectLst/>
                        </a:rPr>
                        <a:t>Social, Emotional and Mental Health</a:t>
                      </a:r>
                      <a:r>
                        <a:rPr lang="en-US" sz="1400" b="0" dirty="0">
                          <a:effectLst/>
                        </a:rPr>
                        <a:t>: Ensure safety, belonging and mental health as a foundation for learning. Prioritize care and connection. Apply a trauma-informed lens when providing services. </a:t>
                      </a:r>
                    </a:p>
                    <a:p>
                      <a:pPr marL="0" marR="139700">
                        <a:spcBef>
                          <a:spcPts val="0"/>
                        </a:spcBef>
                        <a:spcAft>
                          <a:spcPts val="0"/>
                        </a:spcAft>
                      </a:pPr>
                      <a:r>
                        <a:rPr lang="en-US" sz="1400" b="0" dirty="0">
                          <a:effectLst/>
                        </a:rPr>
                        <a:t> </a:t>
                      </a:r>
                    </a:p>
                    <a:p>
                      <a:pPr marL="0" marR="139700">
                        <a:spcBef>
                          <a:spcPts val="0"/>
                        </a:spcBef>
                        <a:spcAft>
                          <a:spcPts val="0"/>
                        </a:spcAft>
                      </a:pPr>
                      <a:r>
                        <a:rPr lang="en-US" sz="1400" b="1" dirty="0">
                          <a:effectLst/>
                        </a:rPr>
                        <a:t>Partnering with Parents, Families, and Caregivers: </a:t>
                      </a:r>
                      <a:r>
                        <a:rPr lang="en-US" sz="1400" b="0" dirty="0">
                          <a:effectLst/>
                        </a:rPr>
                        <a:t>Center equity in all outreach and communication efforts with parents, families and caregivers. This includes honoring home language and culture and considering the strengths and needs of students. As educators, we have now become guests in the homes of the students and families we serve. </a:t>
                      </a:r>
                    </a:p>
                    <a:p>
                      <a:pPr marL="0" marR="0">
                        <a:spcBef>
                          <a:spcPts val="0"/>
                        </a:spcBef>
                        <a:spcAft>
                          <a:spcPts val="0"/>
                        </a:spcAft>
                      </a:pPr>
                      <a:r>
                        <a:rPr lang="en-US" sz="1400" b="0" dirty="0">
                          <a:effectLst/>
                        </a:rPr>
                        <a:t> </a:t>
                      </a:r>
                    </a:p>
                    <a:p>
                      <a:pPr marL="0" marR="139700">
                        <a:spcBef>
                          <a:spcPts val="0"/>
                        </a:spcBef>
                        <a:spcAft>
                          <a:spcPts val="0"/>
                        </a:spcAft>
                      </a:pPr>
                      <a:r>
                        <a:rPr lang="en-US" sz="1400" b="1" dirty="0">
                          <a:effectLst/>
                        </a:rPr>
                        <a:t>Instructional Time: </a:t>
                      </a:r>
                      <a:r>
                        <a:rPr lang="en-US" sz="1400" b="0" dirty="0">
                          <a:effectLst/>
                        </a:rPr>
                        <a:t>Establish routines, expectations and priorities to facilitate instruction. Consider the environments and ages of the learners when planning instructional time, activities and connections. </a:t>
                      </a:r>
                    </a:p>
                    <a:p>
                      <a:pPr marL="0" marR="0">
                        <a:spcBef>
                          <a:spcPts val="0"/>
                        </a:spcBef>
                        <a:spcAft>
                          <a:spcPts val="0"/>
                        </a:spcAft>
                      </a:pPr>
                      <a:r>
                        <a:rPr lang="en-US" sz="1400" b="0" dirty="0">
                          <a:effectLst/>
                        </a:rPr>
                        <a:t> </a:t>
                      </a:r>
                    </a:p>
                    <a:p>
                      <a:pPr marL="0" marR="139700">
                        <a:spcBef>
                          <a:spcPts val="0"/>
                        </a:spcBef>
                        <a:spcAft>
                          <a:spcPts val="0"/>
                        </a:spcAft>
                      </a:pPr>
                      <a:r>
                        <a:rPr lang="en-US" sz="1400" b="1" dirty="0">
                          <a:effectLst/>
                        </a:rPr>
                        <a:t>Equity and Access</a:t>
                      </a:r>
                      <a:r>
                        <a:rPr lang="en-US" sz="1400" b="0" dirty="0">
                          <a:effectLst/>
                        </a:rPr>
                        <a:t>: Ensure equity and access in all aspects of distance learning. Design instruction using the tenets of Universal Design for Learning (UDL) to create the greatest access for students. Differentiate and use a variety of modes, resources and strategies with consideration for how students and families may be disproportionately impacted. </a:t>
                      </a:r>
                    </a:p>
                    <a:p>
                      <a:r>
                        <a:rPr lang="en-US" sz="1400" b="0" dirty="0">
                          <a:effectLst/>
                        </a:rPr>
                        <a:t> </a:t>
                      </a:r>
                      <a:r>
                        <a:rPr lang="en-US" sz="1400" b="0" kern="1200" dirty="0">
                          <a:solidFill>
                            <a:schemeClr val="lt1"/>
                          </a:solidFill>
                          <a:effectLst/>
                          <a:latin typeface="+mn-lt"/>
                          <a:ea typeface="+mn-ea"/>
                          <a:cs typeface="+mn-cs"/>
                        </a:rPr>
                        <a:t>Teaching and Learning: Focus on essential learning, leveraging formative assessment and student assets to inform differentiation and extensions. Guarantee learning to support students on their path to college and career. </a:t>
                      </a:r>
                    </a:p>
                    <a:p>
                      <a:r>
                        <a:rPr lang="en-US" sz="1100" b="0" kern="1200" dirty="0">
                          <a:solidFill>
                            <a:schemeClr val="lt1"/>
                          </a:solidFill>
                          <a:effectLst/>
                          <a:latin typeface="+mn-lt"/>
                          <a:ea typeface="+mn-ea"/>
                          <a:cs typeface="+mn-cs"/>
                        </a:rPr>
                        <a:t> </a:t>
                      </a:r>
                    </a:p>
                  </a:txBody>
                  <a:tcPr marL="44841" marR="44841" marT="0" marB="0"/>
                </a:tc>
                <a:extLst>
                  <a:ext uri="{0D108BD9-81ED-4DB2-BD59-A6C34878D82A}">
                    <a16:rowId xmlns:a16="http://schemas.microsoft.com/office/drawing/2014/main" val="3835974406"/>
                  </a:ext>
                </a:extLst>
              </a:tr>
            </a:tbl>
          </a:graphicData>
        </a:graphic>
      </p:graphicFrame>
      <p:sp>
        <p:nvSpPr>
          <p:cNvPr id="12" name="Rectangle 4" descr="Rectangle holds section on &quot;Social and Emotional Health.&quot; " title="Social Emotional and Mental Health">
            <a:extLst>
              <a:ext uri="{FF2B5EF4-FFF2-40B4-BE49-F238E27FC236}">
                <a16:creationId xmlns:a16="http://schemas.microsoft.com/office/drawing/2014/main" id="{A73EDBC2-BF28-9F47-A685-507991D018CB}"/>
              </a:ext>
            </a:extLst>
          </p:cNvPr>
          <p:cNvSpPr>
            <a:spLocks noChangeArrowheads="1"/>
          </p:cNvSpPr>
          <p:nvPr/>
        </p:nvSpPr>
        <p:spPr bwMode="auto">
          <a:xfrm>
            <a:off x="655638" y="2592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993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83A1-1AAF-6943-912E-8AF515F0D63A}"/>
              </a:ext>
            </a:extLst>
          </p:cNvPr>
          <p:cNvSpPr>
            <a:spLocks noGrp="1"/>
          </p:cNvSpPr>
          <p:nvPr>
            <p:ph type="title"/>
          </p:nvPr>
        </p:nvSpPr>
        <p:spPr/>
        <p:txBody>
          <a:bodyPr/>
          <a:lstStyle/>
          <a:p>
            <a:r>
              <a:rPr lang="en-US" dirty="0"/>
              <a:t>Guidelines for Distance Learning </a:t>
            </a:r>
          </a:p>
        </p:txBody>
      </p:sp>
      <p:graphicFrame>
        <p:nvGraphicFramePr>
          <p:cNvPr id="11" name="Content Placeholder 10" descr=" Text in box includes section on &quot;Operational and Administrative Logistics&quot; and &quot;Time: Teacher-Led Learning.&quot; ">
            <a:extLst>
              <a:ext uri="{FF2B5EF4-FFF2-40B4-BE49-F238E27FC236}">
                <a16:creationId xmlns:a16="http://schemas.microsoft.com/office/drawing/2014/main" id="{46B912E2-99A1-7848-9EFD-7502EEA38502}"/>
              </a:ext>
            </a:extLst>
          </p:cNvPr>
          <p:cNvGraphicFramePr>
            <a:graphicFrameLocks noGrp="1"/>
          </p:cNvGraphicFramePr>
          <p:nvPr>
            <p:ph sz="half" idx="1"/>
            <p:extLst>
              <p:ext uri="{D42A27DB-BD31-4B8C-83A1-F6EECF244321}">
                <p14:modId xmlns:p14="http://schemas.microsoft.com/office/powerpoint/2010/main" val="2897753719"/>
              </p:ext>
            </p:extLst>
          </p:nvPr>
        </p:nvGraphicFramePr>
        <p:xfrm>
          <a:off x="542925" y="2157046"/>
          <a:ext cx="8329613" cy="3868615"/>
        </p:xfrm>
        <a:graphic>
          <a:graphicData uri="http://schemas.openxmlformats.org/drawingml/2006/table">
            <a:tbl>
              <a:tblPr firstRow="1" firstCol="1" bandRow="1">
                <a:tableStyleId>{5C22544A-7EE6-4342-B048-85BDC9FD1C3A}</a:tableStyleId>
              </a:tblPr>
              <a:tblGrid>
                <a:gridCol w="8329613">
                  <a:extLst>
                    <a:ext uri="{9D8B030D-6E8A-4147-A177-3AD203B41FA5}">
                      <a16:colId xmlns:a16="http://schemas.microsoft.com/office/drawing/2014/main" val="3005912633"/>
                    </a:ext>
                  </a:extLst>
                </a:gridCol>
              </a:tblGrid>
              <a:tr h="3868615">
                <a:tc>
                  <a:txBody>
                    <a:bodyPr/>
                    <a:lstStyle/>
                    <a:p>
                      <a:r>
                        <a:rPr lang="en-US" sz="1600" b="1" kern="1200" dirty="0">
                          <a:solidFill>
                            <a:schemeClr val="lt1"/>
                          </a:solidFill>
                          <a:effectLst/>
                          <a:latin typeface="+mn-lt"/>
                          <a:ea typeface="+mn-ea"/>
                          <a:cs typeface="+mn-cs"/>
                        </a:rPr>
                        <a:t>Operational and Administrative Logistics: </a:t>
                      </a:r>
                      <a:r>
                        <a:rPr lang="en-US" sz="1600" b="0" kern="1200" dirty="0">
                          <a:solidFill>
                            <a:schemeClr val="lt1"/>
                          </a:solidFill>
                          <a:effectLst/>
                          <a:latin typeface="+mn-lt"/>
                          <a:ea typeface="+mn-ea"/>
                          <a:cs typeface="+mn-cs"/>
                        </a:rPr>
                        <a:t>Attendance: Every student is assigned to and regularly connects with a licensed or registered teacher. (Pending further guidance.) Report Progress: Provide and report on grades and/or progress marks. Provide Credit-Earning Options: Offer a variety of opportunities to earn high school credits.</a:t>
                      </a:r>
                    </a:p>
                    <a:p>
                      <a:r>
                        <a:rPr lang="en-US" sz="1600" b="0" kern="1200" dirty="0">
                          <a:solidFill>
                            <a:schemeClr val="lt1"/>
                          </a:solidFill>
                          <a:effectLst/>
                          <a:latin typeface="+mn-lt"/>
                          <a:ea typeface="+mn-ea"/>
                          <a:cs typeface="+mn-cs"/>
                        </a:rPr>
                        <a:t> </a:t>
                      </a:r>
                    </a:p>
                    <a:p>
                      <a:r>
                        <a:rPr lang="en-US" sz="1600" b="1" kern="1200" dirty="0">
                          <a:solidFill>
                            <a:schemeClr val="lt1"/>
                          </a:solidFill>
                          <a:effectLst/>
                          <a:latin typeface="+mn-lt"/>
                          <a:ea typeface="+mn-ea"/>
                          <a:cs typeface="+mn-cs"/>
                        </a:rPr>
                        <a:t>Time: Teacher-Led Learning </a:t>
                      </a:r>
                      <a:r>
                        <a:rPr lang="en-US" sz="1600" b="0" kern="1200" dirty="0">
                          <a:solidFill>
                            <a:schemeClr val="lt1"/>
                          </a:solidFill>
                          <a:effectLst/>
                          <a:latin typeface="+mn-lt"/>
                          <a:ea typeface="+mn-ea"/>
                          <a:cs typeface="+mn-cs"/>
                        </a:rPr>
                        <a:t>will be bolstered by other learning opportunities throughout the day. Distance Learning: Sample Instructional Day (K-12), is designed to help teachers and parents build a daily learning schedule for students across K-12. This prioritizes Teacher-Led Learning and also </a:t>
                      </a:r>
                      <a:r>
                        <a:rPr lang="en-US" sz="1600" b="0" i="1" kern="1200" dirty="0">
                          <a:solidFill>
                            <a:schemeClr val="lt1"/>
                          </a:solidFill>
                          <a:effectLst/>
                          <a:latin typeface="+mn-lt"/>
                          <a:ea typeface="+mn-ea"/>
                          <a:cs typeface="+mn-cs"/>
                        </a:rPr>
                        <a:t>expands learning</a:t>
                      </a:r>
                      <a:r>
                        <a:rPr lang="en-US" sz="1600" b="0" kern="1200" dirty="0">
                          <a:solidFill>
                            <a:schemeClr val="lt1"/>
                          </a:solidFill>
                          <a:effectLst/>
                          <a:latin typeface="+mn-lt"/>
                          <a:ea typeface="+mn-ea"/>
                          <a:cs typeface="+mn-cs"/>
                        </a:rPr>
                        <a:t> to include activities and experiences that reinforce skills and extend knowledge.  Special Education Teams should consider utilizing </a:t>
                      </a:r>
                      <a:r>
                        <a:rPr lang="en-US" sz="1600" b="0" i="1" kern="1200" dirty="0">
                          <a:solidFill>
                            <a:schemeClr val="lt1"/>
                          </a:solidFill>
                          <a:effectLst/>
                          <a:latin typeface="+mn-lt"/>
                          <a:ea typeface="+mn-ea"/>
                          <a:cs typeface="+mn-cs"/>
                        </a:rPr>
                        <a:t>Teacher-Led time, Supplemental Activities, and Nutrition and Wellness </a:t>
                      </a:r>
                      <a:r>
                        <a:rPr lang="en-US" sz="1600" b="0" kern="1200" dirty="0">
                          <a:solidFill>
                            <a:schemeClr val="lt1"/>
                          </a:solidFill>
                          <a:effectLst/>
                          <a:latin typeface="+mn-lt"/>
                          <a:ea typeface="+mn-ea"/>
                          <a:cs typeface="+mn-cs"/>
                        </a:rPr>
                        <a:t>times to include in the planning for specially designed instruction. Please also see the sample schedules available on the web page which include: time to complete assignments, enrichment time, academic time, free choice time, physical activity time, and other suggestions that will help fill out a complete day of learning for students.</a:t>
                      </a:r>
                      <a:r>
                        <a:rPr lang="en-US" sz="1600" b="0" dirty="0">
                          <a:effectLst/>
                        </a:rPr>
                        <a:t> </a:t>
                      </a:r>
                      <a:endParaRPr lang="en-US" sz="1600" b="0" dirty="0">
                        <a:effectLst/>
                        <a:latin typeface="Times New Roman" panose="02020603050405020304" pitchFamily="18" charset="0"/>
                        <a:ea typeface="Cambria" panose="02040503050406030204" pitchFamily="18" charset="0"/>
                      </a:endParaRPr>
                    </a:p>
                  </a:txBody>
                  <a:tcPr marL="44841" marR="44841" marT="0" marB="0"/>
                </a:tc>
                <a:extLst>
                  <a:ext uri="{0D108BD9-81ED-4DB2-BD59-A6C34878D82A}">
                    <a16:rowId xmlns:a16="http://schemas.microsoft.com/office/drawing/2014/main" val="3835974406"/>
                  </a:ext>
                </a:extLst>
              </a:tr>
            </a:tbl>
          </a:graphicData>
        </a:graphic>
      </p:graphicFrame>
      <p:sp>
        <p:nvSpPr>
          <p:cNvPr id="12" name="Rectangle 4" descr=" Contains section on &quot;Operational and Administrative Logistics.&quot; ">
            <a:extLst>
              <a:ext uri="{FF2B5EF4-FFF2-40B4-BE49-F238E27FC236}">
                <a16:creationId xmlns:a16="http://schemas.microsoft.com/office/drawing/2014/main" id="{A73EDBC2-BF28-9F47-A685-507991D018CB}"/>
              </a:ext>
            </a:extLst>
          </p:cNvPr>
          <p:cNvSpPr>
            <a:spLocks noChangeArrowheads="1"/>
          </p:cNvSpPr>
          <p:nvPr/>
        </p:nvSpPr>
        <p:spPr bwMode="auto">
          <a:xfrm>
            <a:off x="655638" y="2592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638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7E3BC2A-1C12-8B45-BF75-85D0438C38D4}"/>
              </a:ext>
            </a:extLst>
          </p:cNvPr>
          <p:cNvSpPr>
            <a:spLocks noGrp="1"/>
          </p:cNvSpPr>
          <p:nvPr>
            <p:ph type="title"/>
          </p:nvPr>
        </p:nvSpPr>
        <p:spPr/>
        <p:txBody>
          <a:bodyPr/>
          <a:lstStyle/>
          <a:p>
            <a:r>
              <a:rPr lang="en-US" dirty="0"/>
              <a:t>Special Education Guidance</a:t>
            </a:r>
          </a:p>
        </p:txBody>
      </p:sp>
      <p:sp>
        <p:nvSpPr>
          <p:cNvPr id="19" name="Rectangle 18">
            <a:extLst>
              <a:ext uri="{FF2B5EF4-FFF2-40B4-BE49-F238E27FC236}">
                <a16:creationId xmlns:a16="http://schemas.microsoft.com/office/drawing/2014/main" id="{9D37A007-7CCB-024D-93EC-698E8DB15536}"/>
              </a:ext>
            </a:extLst>
          </p:cNvPr>
          <p:cNvSpPr/>
          <p:nvPr/>
        </p:nvSpPr>
        <p:spPr>
          <a:xfrm>
            <a:off x="504311" y="2175265"/>
            <a:ext cx="8315325" cy="4339650"/>
          </a:xfrm>
          <a:prstGeom prst="rect">
            <a:avLst/>
          </a:prstGeom>
        </p:spPr>
        <p:txBody>
          <a:bodyPr wrap="square">
            <a:spAutoFit/>
          </a:bodyPr>
          <a:lstStyle/>
          <a:p>
            <a:r>
              <a:rPr lang="en-US" dirty="0">
                <a:solidFill>
                  <a:srgbClr val="000000"/>
                </a:solidFill>
                <a:latin typeface="Calibri" panose="020F0502020204030204" pitchFamily="34" charset="0"/>
                <a:ea typeface="Times New Roman" panose="02020603050405020304" pitchFamily="18" charset="0"/>
              </a:rPr>
              <a:t>Special Education teams should begin with a review of the </a:t>
            </a:r>
            <a:r>
              <a:rPr lang="en-US" u="sng" dirty="0">
                <a:solidFill>
                  <a:srgbClr val="1155CC"/>
                </a:solidFill>
                <a:latin typeface="Calibri" panose="020F0502020204030204" pitchFamily="34" charset="0"/>
                <a:ea typeface="Times New Roman" panose="02020603050405020304" pitchFamily="18" charset="0"/>
                <a:hlinkClick r:id="rId2"/>
              </a:rPr>
              <a:t>Extended School Closure: Special Education Guidance</a:t>
            </a:r>
            <a:r>
              <a:rPr lang="en-US" dirty="0">
                <a:solidFill>
                  <a:srgbClr val="000000"/>
                </a:solidFill>
                <a:latin typeface="Calibri" panose="020F0502020204030204" pitchFamily="34" charset="0"/>
                <a:ea typeface="Times New Roman" panose="02020603050405020304" pitchFamily="18" charset="0"/>
              </a:rPr>
              <a:t> document.  The following steps are included as a starting place to review a student’s Specially Designed Instruction. </a:t>
            </a:r>
            <a:endParaRPr lang="en-US" dirty="0">
              <a:latin typeface="Times New Roman" panose="02020603050405020304" pitchFamily="18" charset="0"/>
              <a:ea typeface="Times New Roman" panose="02020603050405020304" pitchFamily="18" charset="0"/>
            </a:endParaRPr>
          </a:p>
          <a:p>
            <a:r>
              <a:rPr lang="en-US" sz="1400" dirty="0">
                <a:solidFill>
                  <a:srgbClr val="000000"/>
                </a:solidFill>
                <a:latin typeface="Calibri" panose="020F050202020403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Districts and schools must develop distance learning plans to provide educational services to all students under the Governor’s Executive Order 20-08. </a:t>
            </a: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Districts and schools should review student IEPs in context of the district’s distance learning plan. </a:t>
            </a:r>
            <a:endParaRPr lang="en-US" sz="16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To the maximum extent possible, the school team should implement the IEP as written, including Specially Designed Instruction, Related Services, and Supplementary Aids and Services. </a:t>
            </a: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School Placement can be considered, but the general education move to Distance Plans does not require or constitute a change in placement for the student with an IEP. </a:t>
            </a:r>
            <a:endParaRPr lang="en-US" sz="16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Review Table 1 for recommended next steps, if the school team is unable to provide FAPE while schools remain closed under the Executive Order. </a:t>
            </a:r>
            <a:endParaRPr lang="en-US" sz="16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mj-lt"/>
              <a:buAutoNum type="arabicPeriod"/>
              <a:tabLst>
                <a:tab pos="457200" algn="l"/>
              </a:tabLst>
            </a:pPr>
            <a:r>
              <a:rPr lang="en-US" sz="1600" dirty="0">
                <a:solidFill>
                  <a:srgbClr val="000000"/>
                </a:solidFill>
                <a:latin typeface="Calibri" panose="020F0502020204030204" pitchFamily="34" charset="0"/>
                <a:ea typeface="Times New Roman" panose="02020603050405020304" pitchFamily="18" charset="0"/>
              </a:rPr>
              <a:t>Districts should examine the effect of the closure on the student’s progress toward their IEP goals and review the guidance for tracking goals during the closure</a:t>
            </a:r>
            <a:endParaRPr lang="en-US"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637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9DC6-E486-C04F-9F82-0B49BB7DF311}"/>
              </a:ext>
            </a:extLst>
          </p:cNvPr>
          <p:cNvSpPr>
            <a:spLocks noGrp="1"/>
          </p:cNvSpPr>
          <p:nvPr>
            <p:ph type="title"/>
          </p:nvPr>
        </p:nvSpPr>
        <p:spPr/>
        <p:txBody>
          <a:bodyPr/>
          <a:lstStyle/>
          <a:p>
            <a:r>
              <a:rPr lang="en-US" dirty="0"/>
              <a:t>Special Education Guidance</a:t>
            </a:r>
          </a:p>
        </p:txBody>
      </p:sp>
      <p:graphicFrame>
        <p:nvGraphicFramePr>
          <p:cNvPr id="4" name="Content Placeholder 3" descr="  Graph contains two sections. One on &quot;If during the Extended School Closure and distance learning for all...&quot; and &quot;Then the IEP Team must...&quot; " title="Special Education Guidance Graph">
            <a:extLst>
              <a:ext uri="{FF2B5EF4-FFF2-40B4-BE49-F238E27FC236}">
                <a16:creationId xmlns:a16="http://schemas.microsoft.com/office/drawing/2014/main" id="{45A68E35-1100-3047-A2FE-4994E248A876}"/>
              </a:ext>
            </a:extLst>
          </p:cNvPr>
          <p:cNvGraphicFramePr>
            <a:graphicFrameLocks noGrp="1"/>
          </p:cNvGraphicFramePr>
          <p:nvPr>
            <p:ph idx="1"/>
            <p:extLst>
              <p:ext uri="{D42A27DB-BD31-4B8C-83A1-F6EECF244321}">
                <p14:modId xmlns:p14="http://schemas.microsoft.com/office/powerpoint/2010/main" val="3435508137"/>
              </p:ext>
            </p:extLst>
          </p:nvPr>
        </p:nvGraphicFramePr>
        <p:xfrm>
          <a:off x="614363" y="2214563"/>
          <a:ext cx="7964488" cy="4029075"/>
        </p:xfrm>
        <a:graphic>
          <a:graphicData uri="http://schemas.openxmlformats.org/drawingml/2006/table">
            <a:tbl>
              <a:tblPr firstRow="1" firstCol="1" bandRow="1">
                <a:tableStyleId>{5C22544A-7EE6-4342-B048-85BDC9FD1C3A}</a:tableStyleId>
              </a:tblPr>
              <a:tblGrid>
                <a:gridCol w="2971800">
                  <a:extLst>
                    <a:ext uri="{9D8B030D-6E8A-4147-A177-3AD203B41FA5}">
                      <a16:colId xmlns:a16="http://schemas.microsoft.com/office/drawing/2014/main" val="506086280"/>
                    </a:ext>
                  </a:extLst>
                </a:gridCol>
                <a:gridCol w="4992688">
                  <a:extLst>
                    <a:ext uri="{9D8B030D-6E8A-4147-A177-3AD203B41FA5}">
                      <a16:colId xmlns:a16="http://schemas.microsoft.com/office/drawing/2014/main" val="646683890"/>
                    </a:ext>
                  </a:extLst>
                </a:gridCol>
              </a:tblGrid>
              <a:tr h="1007269">
                <a:tc>
                  <a:txBody>
                    <a:bodyPr/>
                    <a:lstStyle/>
                    <a:p>
                      <a:pPr marL="0" marR="0">
                        <a:spcBef>
                          <a:spcPts val="0"/>
                        </a:spcBef>
                        <a:spcAft>
                          <a:spcPts val="0"/>
                        </a:spcAft>
                      </a:pPr>
                      <a:r>
                        <a:rPr lang="en-US" sz="2000">
                          <a:effectLst/>
                        </a:rPr>
                        <a:t>If during the Extended School Closure and distance learning for all…</a:t>
                      </a:r>
                      <a:endParaRPr lang="en-US" sz="2000">
                        <a:effectLst/>
                        <a:latin typeface="Quattrocento Sans"/>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Then the IEP Team must ….</a:t>
                      </a:r>
                      <a:endParaRPr lang="en-US" sz="2000" dirty="0">
                        <a:effectLst/>
                        <a:latin typeface="Quattrocento Sans"/>
                        <a:ea typeface="Times New Roman" panose="02020603050405020304" pitchFamily="18" charset="0"/>
                      </a:endParaRPr>
                    </a:p>
                  </a:txBody>
                  <a:tcPr marL="68580" marR="68580" marT="0" marB="0"/>
                </a:tc>
                <a:extLst>
                  <a:ext uri="{0D108BD9-81ED-4DB2-BD59-A6C34878D82A}">
                    <a16:rowId xmlns:a16="http://schemas.microsoft.com/office/drawing/2014/main" val="1249233189"/>
                  </a:ext>
                </a:extLst>
              </a:tr>
              <a:tr h="3021806">
                <a:tc>
                  <a:txBody>
                    <a:bodyPr/>
                    <a:lstStyle/>
                    <a:p>
                      <a:pPr marL="342900" marR="0" lvl="0" indent="-342900" fontAlgn="base">
                        <a:spcBef>
                          <a:spcPts val="0"/>
                        </a:spcBef>
                        <a:spcAft>
                          <a:spcPts val="0"/>
                        </a:spcAft>
                        <a:buSzPts val="1000"/>
                        <a:buFont typeface="Symbol" pitchFamily="2" charset="2"/>
                        <a:buChar char=""/>
                        <a:tabLst>
                          <a:tab pos="457200" algn="l"/>
                        </a:tabLst>
                      </a:pPr>
                      <a:r>
                        <a:rPr lang="en-US" sz="1800" b="0" dirty="0">
                          <a:effectLst/>
                        </a:rPr>
                        <a:t>An IEP team determines the school/district cannot meet the requirements of the IEP as written</a:t>
                      </a:r>
                      <a:endParaRPr lang="en-US" sz="1800" b="0" dirty="0">
                        <a:effectLst/>
                        <a:latin typeface="Quattrocento Sans"/>
                        <a:ea typeface="Times New Roman" panose="02020603050405020304" pitchFamily="18" charset="0"/>
                      </a:endParaRPr>
                    </a:p>
                  </a:txBody>
                  <a:tcPr marL="68580" marR="68580" marT="0" marB="0"/>
                </a:tc>
                <a:tc>
                  <a:txBody>
                    <a:bodyPr/>
                    <a:lstStyle/>
                    <a:p>
                      <a:pPr marL="342900" marR="0" lvl="0" indent="-342900" fontAlgn="base">
                        <a:spcBef>
                          <a:spcPts val="0"/>
                        </a:spcBef>
                        <a:spcAft>
                          <a:spcPts val="0"/>
                        </a:spcAft>
                        <a:buSzPts val="1000"/>
                        <a:buFont typeface="Symbol" pitchFamily="2" charset="2"/>
                        <a:buChar char=""/>
                        <a:tabLst>
                          <a:tab pos="457200" algn="l"/>
                        </a:tabLst>
                      </a:pPr>
                      <a:r>
                        <a:rPr lang="en-US" sz="1800" dirty="0">
                          <a:effectLst/>
                        </a:rPr>
                        <a:t>Convene an IEP meeting, either virtually or on the phone, or</a:t>
                      </a:r>
                    </a:p>
                    <a:p>
                      <a:pPr marL="342900" marR="0" lvl="0" indent="-342900" fontAlgn="base">
                        <a:spcBef>
                          <a:spcPts val="0"/>
                        </a:spcBef>
                        <a:spcAft>
                          <a:spcPts val="0"/>
                        </a:spcAft>
                        <a:buSzPts val="1000"/>
                        <a:buFont typeface="Symbol" pitchFamily="2" charset="2"/>
                        <a:buChar char=""/>
                        <a:tabLst>
                          <a:tab pos="457200" algn="l"/>
                        </a:tabLst>
                      </a:pPr>
                      <a:r>
                        <a:rPr lang="en-US" sz="1800" dirty="0">
                          <a:effectLst/>
                        </a:rPr>
                        <a:t>Enter into a written agreement with the parent/guardian agreeing to amend the IEP</a:t>
                      </a:r>
                    </a:p>
                    <a:p>
                      <a:pPr marL="342900" marR="0" lvl="0" indent="-342900" fontAlgn="base">
                        <a:spcBef>
                          <a:spcPts val="0"/>
                        </a:spcBef>
                        <a:spcAft>
                          <a:spcPts val="0"/>
                        </a:spcAft>
                        <a:buSzPts val="1000"/>
                        <a:buFont typeface="Symbol" pitchFamily="2" charset="2"/>
                        <a:buChar char=""/>
                        <a:tabLst>
                          <a:tab pos="457200" algn="l"/>
                        </a:tabLst>
                      </a:pPr>
                      <a:r>
                        <a:rPr lang="en-US" sz="1800" dirty="0">
                          <a:effectLst/>
                        </a:rPr>
                        <a:t>Review the IEP goals, SDI, Related Services, and Supplementary Aids and Services </a:t>
                      </a:r>
                    </a:p>
                    <a:p>
                      <a:pPr marL="742950" marR="0" lvl="1" indent="-285750" fontAlgn="base">
                        <a:spcBef>
                          <a:spcPts val="0"/>
                        </a:spcBef>
                        <a:spcAft>
                          <a:spcPts val="0"/>
                        </a:spcAft>
                        <a:buSzPts val="1000"/>
                        <a:buFont typeface="Courier New" panose="02070309020205020404" pitchFamily="49" charset="0"/>
                        <a:buChar char="o"/>
                        <a:tabLst>
                          <a:tab pos="914400" algn="l"/>
                        </a:tabLst>
                      </a:pPr>
                      <a:r>
                        <a:rPr lang="en-US" sz="1800" dirty="0">
                          <a:effectLst/>
                        </a:rPr>
                        <a:t>Amend the IEP for the current setting and context, or</a:t>
                      </a:r>
                    </a:p>
                    <a:p>
                      <a:pPr marL="742950" marR="0" lvl="1" indent="-285750" fontAlgn="base">
                        <a:spcBef>
                          <a:spcPts val="0"/>
                        </a:spcBef>
                        <a:spcAft>
                          <a:spcPts val="0"/>
                        </a:spcAft>
                        <a:buSzPts val="1000"/>
                        <a:buFont typeface="Courier New" panose="02070309020205020404" pitchFamily="49" charset="0"/>
                        <a:buChar char="o"/>
                        <a:tabLst>
                          <a:tab pos="914400" algn="l"/>
                        </a:tabLst>
                      </a:pPr>
                      <a:r>
                        <a:rPr lang="en-US" sz="1800" dirty="0">
                          <a:effectLst/>
                        </a:rPr>
                        <a:t>Track and consider compensatory services once school resumes</a:t>
                      </a:r>
                      <a:endParaRPr lang="en-US" sz="1800" dirty="0">
                        <a:effectLst/>
                        <a:latin typeface="Quattrocento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6665966"/>
                  </a:ext>
                </a:extLst>
              </a:tr>
            </a:tbl>
          </a:graphicData>
        </a:graphic>
      </p:graphicFrame>
    </p:spTree>
    <p:extLst>
      <p:ext uri="{BB962C8B-B14F-4D97-AF65-F5344CB8AC3E}">
        <p14:creationId xmlns:p14="http://schemas.microsoft.com/office/powerpoint/2010/main" val="1027994679"/>
      </p:ext>
    </p:extLst>
  </p:cSld>
  <p:clrMapOvr>
    <a:masterClrMapping/>
  </p:clrMapOvr>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7F503C52-12B9-4EA8-9F89-165746C6E469}"/>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45A6DAF1-5290-4CB7-877E-E266750732A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DB7E7E9514D409D48DE211EBA603F" ma:contentTypeVersion="6" ma:contentTypeDescription="Create a new document." ma:contentTypeScope="" ma:versionID="fd5cb35cb3acffa6b482b50821b3510f">
  <xsd:schema xmlns:xsd="http://www.w3.org/2001/XMLSchema" xmlns:xs="http://www.w3.org/2001/XMLSchema" xmlns:p="http://schemas.microsoft.com/office/2006/metadata/properties" xmlns:ns1="http://schemas.microsoft.com/sharepoint/v3" xmlns:ns2="abe8f621-36cc-427b-b200-9b9a8e55e575" targetNamespace="http://schemas.microsoft.com/office/2006/metadata/properties" ma:root="true" ma:fieldsID="3757428b87d21a6b43985e7c12bbd98d" ns1:_="" ns2:_="">
    <xsd:import namespace="http://schemas.microsoft.com/sharepoint/v3"/>
    <xsd:import namespace="abe8f621-36cc-427b-b200-9b9a8e55e575"/>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e8f621-36cc-427b-b200-9b9a8e55e575"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iority xmlns="abe8f621-36cc-427b-b200-9b9a8e55e575">New</Priority>
    <Remediation_x0020_Date xmlns="abe8f621-36cc-427b-b200-9b9a8e55e575">2020-04-17T07:00:00+00:00</Remediation_x0020_Date>
    <Estimated_x0020_Creation_x0020_Date xmlns="abe8f621-36cc-427b-b200-9b9a8e55e575">2020-04-15T07:00:00+00:00</Estimated_x0020_Creation_x0020_Date>
  </documentManagement>
</p:properties>
</file>

<file path=customXml/itemProps1.xml><?xml version="1.0" encoding="utf-8"?>
<ds:datastoreItem xmlns:ds="http://schemas.openxmlformats.org/officeDocument/2006/customXml" ds:itemID="{626CA30F-B34A-456E-BB5A-F8F59F70647E}"/>
</file>

<file path=customXml/itemProps2.xml><?xml version="1.0" encoding="utf-8"?>
<ds:datastoreItem xmlns:ds="http://schemas.openxmlformats.org/officeDocument/2006/customXml" ds:itemID="{57A7F662-A571-4843-9CAA-E2DC50E1B6FD}"/>
</file>

<file path=customXml/itemProps3.xml><?xml version="1.0" encoding="utf-8"?>
<ds:datastoreItem xmlns:ds="http://schemas.openxmlformats.org/officeDocument/2006/customXml" ds:itemID="{46A3A7AE-6822-4423-AD72-46F1812763CB}"/>
</file>

<file path=docProps/app.xml><?xml version="1.0" encoding="utf-8"?>
<Properties xmlns="http://schemas.openxmlformats.org/officeDocument/2006/extended-properties" xmlns:vt="http://schemas.openxmlformats.org/officeDocument/2006/docPropsVTypes">
  <Template>ODE Powerpoint Template March 2019</Template>
  <TotalTime>1859</TotalTime>
  <Words>3673</Words>
  <Application>Microsoft Office PowerPoint</Application>
  <PresentationFormat>On-screen Show (4:3)</PresentationFormat>
  <Paragraphs>257</Paragraphs>
  <Slides>27</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Cambria</vt:lpstr>
      <vt:lpstr>Courier New</vt:lpstr>
      <vt:lpstr>Quattrocento Sans</vt:lpstr>
      <vt:lpstr>Symbol</vt:lpstr>
      <vt:lpstr>Times New Roman</vt:lpstr>
      <vt:lpstr>ODE_Powerpoint - pattern background</vt:lpstr>
      <vt:lpstr>ODE_Powerpoint</vt:lpstr>
      <vt:lpstr>Distance Learning For All Updates  Special Education Director’s Webinar April 15, 2020  We will be starting soon. Please mute yourselves upon entering this meeting. Thank you!</vt:lpstr>
      <vt:lpstr>Topics Covered Today</vt:lpstr>
      <vt:lpstr>Adjusting Specially Designed Instruction </vt:lpstr>
      <vt:lpstr>Distance   Learning For All: Specially  Designed Instruction</vt:lpstr>
      <vt:lpstr>Unpacking the SDI Toolkit Section One</vt:lpstr>
      <vt:lpstr>Guidelines for Distance Learning </vt:lpstr>
      <vt:lpstr>Guidelines for Distance Learning </vt:lpstr>
      <vt:lpstr>Special Education Guidance</vt:lpstr>
      <vt:lpstr>Special Education Guidance</vt:lpstr>
      <vt:lpstr>Section Two: Review the IEPs</vt:lpstr>
      <vt:lpstr>Review Specially Designed Instruction</vt:lpstr>
      <vt:lpstr>Review Specially Designed Instruction </vt:lpstr>
      <vt:lpstr>Evaluate the Minutes of SDI</vt:lpstr>
      <vt:lpstr>Sample First Grade Student</vt:lpstr>
      <vt:lpstr>Thinking about SDI</vt:lpstr>
      <vt:lpstr>Plan Instruction and Activities </vt:lpstr>
      <vt:lpstr>Amending IEPs as Necessary </vt:lpstr>
      <vt:lpstr>Written Agreement and PWN</vt:lpstr>
      <vt:lpstr>Emergency Contingency Plan </vt:lpstr>
      <vt:lpstr>Emergency Contingency Plan </vt:lpstr>
      <vt:lpstr>Hold an IEP Meeting</vt:lpstr>
      <vt:lpstr>Section 4: Sample Plans, Central SD</vt:lpstr>
      <vt:lpstr>Section 4: Sample Plans, Beaverton SD</vt:lpstr>
      <vt:lpstr>Sample: Beaverton Plan</vt:lpstr>
      <vt:lpstr>South Coast ESD</vt:lpstr>
      <vt:lpstr>Open Sharing and Problem Solving</vt:lpstr>
      <vt:lpstr>Ending Quote</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For All Updates  Special Education Director’s Webinar April 10, 2020</dc:title>
  <dc:creator>WELLS Eric - ODE</dc:creator>
  <cp:lastModifiedBy>TURNBULL Mariana - ODE</cp:lastModifiedBy>
  <cp:revision>31</cp:revision>
  <cp:lastPrinted>2017-08-28T18:38:33Z</cp:lastPrinted>
  <dcterms:created xsi:type="dcterms:W3CDTF">2020-04-10T00:42:40Z</dcterms:created>
  <dcterms:modified xsi:type="dcterms:W3CDTF">2020-04-20T16:42:46Z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0x010100915DB7E7E9514D409D48DE211EBA603F</vt:lpwstr>
  </property>
</Properties>
</file>