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s Linda J" initials="WLJ" lastIdx="8" clrIdx="0">
    <p:extLst>
      <p:ext uri="{19B8F6BF-5375-455C-9EA6-DF929625EA0E}">
        <p15:presenceInfo xmlns:p15="http://schemas.microsoft.com/office/powerpoint/2012/main" userId="S-1-5-21-982684679-592840582-1966211492-30646" providerId="AD"/>
      </p:ext>
    </p:extLst>
  </p:cmAuthor>
  <p:cmAuthor id="2" name="ROSS Jennifer - ODE" initials="RJ-O" lastIdx="9" clrIdx="1">
    <p:extLst>
      <p:ext uri="{19B8F6BF-5375-455C-9EA6-DF929625EA0E}">
        <p15:presenceInfo xmlns:p15="http://schemas.microsoft.com/office/powerpoint/2012/main" userId="S-1-5-21-2237050375-1962090969-1930583096-48951" providerId="AD"/>
      </p:ext>
    </p:extLst>
  </p:cmAuthor>
  <p:cmAuthor id="3" name="SMITH Jennifer R" initials="SJR" lastIdx="3" clrIdx="2">
    <p:extLst>
      <p:ext uri="{19B8F6BF-5375-455C-9EA6-DF929625EA0E}">
        <p15:presenceInfo xmlns:p15="http://schemas.microsoft.com/office/powerpoint/2012/main" userId="S-1-5-21-982684679-592840582-1966211492-30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4609" autoAdjust="0"/>
  </p:normalViewPr>
  <p:slideViewPr>
    <p:cSldViewPr snapToGrid="0">
      <p:cViewPr varScale="1">
        <p:scale>
          <a:sx n="77" d="100"/>
          <a:sy n="77" d="100"/>
        </p:scale>
        <p:origin x="1494"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commentAuthors" Target="commentAuthors.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B62674-BF99-4AED-8529-B978070160D4}" type="datetimeFigureOut">
              <a:rPr lang="en-US" smtClean="0"/>
              <a:t>8/21/2019</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208BF5-C6CC-4505-9B32-21DB8DC82F19}" type="slidenum">
              <a:rPr lang="en-US" smtClean="0"/>
              <a:t>‹#›</a:t>
            </a:fld>
            <a:endParaRPr lang="en-US"/>
          </a:p>
        </p:txBody>
      </p:sp>
    </p:spTree>
    <p:extLst>
      <p:ext uri="{BB962C8B-B14F-4D97-AF65-F5344CB8AC3E}">
        <p14:creationId xmlns:p14="http://schemas.microsoft.com/office/powerpoint/2010/main" val="3004923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208BF5-C6CC-4505-9B32-21DB8DC82F19}" type="slidenum">
              <a:rPr lang="en-US" smtClean="0"/>
              <a:t>2</a:t>
            </a:fld>
            <a:endParaRPr lang="en-US"/>
          </a:p>
        </p:txBody>
      </p:sp>
    </p:spTree>
    <p:extLst>
      <p:ext uri="{BB962C8B-B14F-4D97-AF65-F5344CB8AC3E}">
        <p14:creationId xmlns:p14="http://schemas.microsoft.com/office/powerpoint/2010/main" val="2735640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0FBA82-9A65-4BAD-A60D-03904CFB10B1}" type="datetimeFigureOut">
              <a:rPr lang="en-US" smtClean="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5603B3-16AA-4196-87CA-8817BD093EF6}" type="slidenum">
              <a:rPr lang="en-US" smtClean="0"/>
              <a:t>‹#›</a:t>
            </a:fld>
            <a:endParaRPr lang="en-US" dirty="0"/>
          </a:p>
        </p:txBody>
      </p:sp>
    </p:spTree>
    <p:extLst>
      <p:ext uri="{BB962C8B-B14F-4D97-AF65-F5344CB8AC3E}">
        <p14:creationId xmlns:p14="http://schemas.microsoft.com/office/powerpoint/2010/main" val="2587963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0FBA82-9A65-4BAD-A60D-03904CFB10B1}" type="datetimeFigureOut">
              <a:rPr lang="en-US" smtClean="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5603B3-16AA-4196-87CA-8817BD093EF6}" type="slidenum">
              <a:rPr lang="en-US" smtClean="0"/>
              <a:t>‹#›</a:t>
            </a:fld>
            <a:endParaRPr lang="en-US" dirty="0"/>
          </a:p>
        </p:txBody>
      </p:sp>
    </p:spTree>
    <p:extLst>
      <p:ext uri="{BB962C8B-B14F-4D97-AF65-F5344CB8AC3E}">
        <p14:creationId xmlns:p14="http://schemas.microsoft.com/office/powerpoint/2010/main" val="125689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0FBA82-9A65-4BAD-A60D-03904CFB10B1}" type="datetimeFigureOut">
              <a:rPr lang="en-US" smtClean="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5603B3-16AA-4196-87CA-8817BD093EF6}" type="slidenum">
              <a:rPr lang="en-US" smtClean="0"/>
              <a:t>‹#›</a:t>
            </a:fld>
            <a:endParaRPr lang="en-US" dirty="0"/>
          </a:p>
        </p:txBody>
      </p:sp>
    </p:spTree>
    <p:extLst>
      <p:ext uri="{BB962C8B-B14F-4D97-AF65-F5344CB8AC3E}">
        <p14:creationId xmlns:p14="http://schemas.microsoft.com/office/powerpoint/2010/main" val="55660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0FBA82-9A65-4BAD-A60D-03904CFB10B1}" type="datetimeFigureOut">
              <a:rPr lang="en-US" smtClean="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5603B3-16AA-4196-87CA-8817BD093EF6}" type="slidenum">
              <a:rPr lang="en-US" smtClean="0"/>
              <a:t>‹#›</a:t>
            </a:fld>
            <a:endParaRPr lang="en-US" dirty="0"/>
          </a:p>
        </p:txBody>
      </p:sp>
    </p:spTree>
    <p:extLst>
      <p:ext uri="{BB962C8B-B14F-4D97-AF65-F5344CB8AC3E}">
        <p14:creationId xmlns:p14="http://schemas.microsoft.com/office/powerpoint/2010/main" val="3823179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0FBA82-9A65-4BAD-A60D-03904CFB10B1}" type="datetimeFigureOut">
              <a:rPr lang="en-US" smtClean="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5603B3-16AA-4196-87CA-8817BD093EF6}" type="slidenum">
              <a:rPr lang="en-US" smtClean="0"/>
              <a:t>‹#›</a:t>
            </a:fld>
            <a:endParaRPr lang="en-US" dirty="0"/>
          </a:p>
        </p:txBody>
      </p:sp>
    </p:spTree>
    <p:extLst>
      <p:ext uri="{BB962C8B-B14F-4D97-AF65-F5344CB8AC3E}">
        <p14:creationId xmlns:p14="http://schemas.microsoft.com/office/powerpoint/2010/main" val="344061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0FBA82-9A65-4BAD-A60D-03904CFB10B1}" type="datetimeFigureOut">
              <a:rPr lang="en-US" smtClean="0"/>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5603B3-16AA-4196-87CA-8817BD093EF6}" type="slidenum">
              <a:rPr lang="en-US" smtClean="0"/>
              <a:t>‹#›</a:t>
            </a:fld>
            <a:endParaRPr lang="en-US" dirty="0"/>
          </a:p>
        </p:txBody>
      </p:sp>
    </p:spTree>
    <p:extLst>
      <p:ext uri="{BB962C8B-B14F-4D97-AF65-F5344CB8AC3E}">
        <p14:creationId xmlns:p14="http://schemas.microsoft.com/office/powerpoint/2010/main" val="41953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0FBA82-9A65-4BAD-A60D-03904CFB10B1}" type="datetimeFigureOut">
              <a:rPr lang="en-US" smtClean="0"/>
              <a:t>8/21/2019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5603B3-16AA-4196-87CA-8817BD093EF6}" type="slidenum">
              <a:rPr lang="en-US" smtClean="0"/>
              <a:t>‹#›</a:t>
            </a:fld>
            <a:endParaRPr lang="en-US" dirty="0"/>
          </a:p>
        </p:txBody>
      </p:sp>
    </p:spTree>
    <p:extLst>
      <p:ext uri="{BB962C8B-B14F-4D97-AF65-F5344CB8AC3E}">
        <p14:creationId xmlns:p14="http://schemas.microsoft.com/office/powerpoint/2010/main" val="234259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0FBA82-9A65-4BAD-A60D-03904CFB10B1}" type="datetimeFigureOut">
              <a:rPr lang="en-US" smtClean="0"/>
              <a:t>8/21/2019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5603B3-16AA-4196-87CA-8817BD093EF6}" type="slidenum">
              <a:rPr lang="en-US" smtClean="0"/>
              <a:t>‹#›</a:t>
            </a:fld>
            <a:endParaRPr lang="en-US" dirty="0"/>
          </a:p>
        </p:txBody>
      </p:sp>
    </p:spTree>
    <p:extLst>
      <p:ext uri="{BB962C8B-B14F-4D97-AF65-F5344CB8AC3E}">
        <p14:creationId xmlns:p14="http://schemas.microsoft.com/office/powerpoint/2010/main" val="3698570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FBA82-9A65-4BAD-A60D-03904CFB10B1}" type="datetimeFigureOut">
              <a:rPr lang="en-US" smtClean="0"/>
              <a:t>8/21/2019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5603B3-16AA-4196-87CA-8817BD093EF6}" type="slidenum">
              <a:rPr lang="en-US" smtClean="0"/>
              <a:t>‹#›</a:t>
            </a:fld>
            <a:endParaRPr lang="en-US" dirty="0"/>
          </a:p>
        </p:txBody>
      </p:sp>
    </p:spTree>
    <p:extLst>
      <p:ext uri="{BB962C8B-B14F-4D97-AF65-F5344CB8AC3E}">
        <p14:creationId xmlns:p14="http://schemas.microsoft.com/office/powerpoint/2010/main" val="251530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80FBA82-9A65-4BAD-A60D-03904CFB10B1}" type="datetimeFigureOut">
              <a:rPr lang="en-US" smtClean="0"/>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5603B3-16AA-4196-87CA-8817BD093EF6}" type="slidenum">
              <a:rPr lang="en-US" smtClean="0"/>
              <a:t>‹#›</a:t>
            </a:fld>
            <a:endParaRPr lang="en-US" dirty="0"/>
          </a:p>
        </p:txBody>
      </p:sp>
    </p:spTree>
    <p:extLst>
      <p:ext uri="{BB962C8B-B14F-4D97-AF65-F5344CB8AC3E}">
        <p14:creationId xmlns:p14="http://schemas.microsoft.com/office/powerpoint/2010/main" val="284582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80FBA82-9A65-4BAD-A60D-03904CFB10B1}" type="datetimeFigureOut">
              <a:rPr lang="en-US" smtClean="0"/>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5603B3-16AA-4196-87CA-8817BD093EF6}" type="slidenum">
              <a:rPr lang="en-US" smtClean="0"/>
              <a:t>‹#›</a:t>
            </a:fld>
            <a:endParaRPr lang="en-US" dirty="0"/>
          </a:p>
        </p:txBody>
      </p:sp>
    </p:spTree>
    <p:extLst>
      <p:ext uri="{BB962C8B-B14F-4D97-AF65-F5344CB8AC3E}">
        <p14:creationId xmlns:p14="http://schemas.microsoft.com/office/powerpoint/2010/main" val="3481092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80FBA82-9A65-4BAD-A60D-03904CFB10B1}" type="datetimeFigureOut">
              <a:rPr lang="en-US" smtClean="0"/>
              <a:t>8/21/2019</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C5603B3-16AA-4196-87CA-8817BD093EF6}" type="slidenum">
              <a:rPr lang="en-US" smtClean="0"/>
              <a:t>‹#›</a:t>
            </a:fld>
            <a:endParaRPr lang="en-US" dirty="0"/>
          </a:p>
        </p:txBody>
      </p:sp>
    </p:spTree>
    <p:extLst>
      <p:ext uri="{BB962C8B-B14F-4D97-AF65-F5344CB8AC3E}">
        <p14:creationId xmlns:p14="http://schemas.microsoft.com/office/powerpoint/2010/main" val="2864366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ites.ed.gov/idea/" TargetMode="External"/><Relationship Id="rId1" Type="http://schemas.openxmlformats.org/officeDocument/2006/relationships/slideLayout" Target="../slideLayouts/slideLayout6.xml"/><Relationship Id="rId4" Type="http://schemas.openxmlformats.org/officeDocument/2006/relationships/hyperlink" Target="https://www.oregon.gov/oha/HSD/OHP/Policies/141rb100118.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www2.ed.gov/policy/gen/guid/fpco/ferpa/index.html" TargetMode="External"/><Relationship Id="rId5" Type="http://schemas.openxmlformats.org/officeDocument/2006/relationships/hyperlink" Target="https://www2.ed.gov/policy/speced/reg/idea/part-b/part-b-parental-consent.html"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Oval 3"/>
          <p:cNvSpPr/>
          <p:nvPr/>
        </p:nvSpPr>
        <p:spPr>
          <a:xfrm>
            <a:off x="294110" y="2537747"/>
            <a:ext cx="655194" cy="6292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1</a:t>
            </a:r>
          </a:p>
        </p:txBody>
      </p:sp>
      <p:sp>
        <p:nvSpPr>
          <p:cNvPr id="10" name="Oval 9"/>
          <p:cNvSpPr/>
          <p:nvPr/>
        </p:nvSpPr>
        <p:spPr>
          <a:xfrm>
            <a:off x="294110" y="7021765"/>
            <a:ext cx="655194" cy="65988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350" dirty="0"/>
              <a:t>3</a:t>
            </a:r>
          </a:p>
        </p:txBody>
      </p:sp>
      <p:sp>
        <p:nvSpPr>
          <p:cNvPr id="11" name="Oval 10"/>
          <p:cNvSpPr/>
          <p:nvPr/>
        </p:nvSpPr>
        <p:spPr>
          <a:xfrm>
            <a:off x="303939" y="4463706"/>
            <a:ext cx="645365" cy="65944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350" dirty="0"/>
              <a:t>2</a:t>
            </a:r>
          </a:p>
        </p:txBody>
      </p:sp>
      <p:sp>
        <p:nvSpPr>
          <p:cNvPr id="14" name="Rectangle 13" descr="Grey colored text block." title="Heading"/>
          <p:cNvSpPr/>
          <p:nvPr/>
        </p:nvSpPr>
        <p:spPr>
          <a:xfrm>
            <a:off x="-27295" y="0"/>
            <a:ext cx="6885296" cy="1096794"/>
          </a:xfrm>
          <a:prstGeom prst="rect">
            <a:avLst/>
          </a:prstGeom>
          <a:solidFill>
            <a:schemeClr val="tx1">
              <a:lumMod val="65000"/>
              <a:lumOff val="35000"/>
            </a:schemeClr>
          </a:solidFill>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7" name="TextBox 16"/>
          <p:cNvSpPr txBox="1"/>
          <p:nvPr/>
        </p:nvSpPr>
        <p:spPr>
          <a:xfrm>
            <a:off x="1060114" y="2559755"/>
            <a:ext cx="5453596" cy="1846659"/>
          </a:xfrm>
          <a:prstGeom prst="rect">
            <a:avLst/>
          </a:prstGeom>
          <a:noFill/>
        </p:spPr>
        <p:txBody>
          <a:bodyPr wrap="square" rtlCol="0">
            <a:spAutoFit/>
          </a:bodyPr>
          <a:lstStyle/>
          <a:p>
            <a:r>
              <a:rPr lang="en-US" sz="1600" b="1" dirty="0"/>
              <a:t>Why are school districts billing Medicaid?</a:t>
            </a:r>
          </a:p>
          <a:p>
            <a:r>
              <a:rPr lang="en-US" sz="1400" dirty="0"/>
              <a:t>The </a:t>
            </a:r>
            <a:r>
              <a:rPr lang="en-US" sz="1400" dirty="0">
                <a:hlinkClick r:id="rId2"/>
              </a:rPr>
              <a:t>Individuals with Disabilities in Education Act (IDEA) </a:t>
            </a:r>
            <a:r>
              <a:rPr lang="en-US" sz="1400" dirty="0"/>
              <a:t>is a federal law governing special education services for eligible infants, children, and youth with disabilities. Under IDEA, school districts are required to provide health-related services in a school setting to meet the needs of students as outlined in their IEP. Billing Medicaid for eligible services for special education is a way to bring more money and resources into schools.</a:t>
            </a:r>
          </a:p>
        </p:txBody>
      </p:sp>
      <p:sp>
        <p:nvSpPr>
          <p:cNvPr id="20" name="TextBox 19"/>
          <p:cNvSpPr txBox="1"/>
          <p:nvPr/>
        </p:nvSpPr>
        <p:spPr>
          <a:xfrm>
            <a:off x="1060114" y="4528775"/>
            <a:ext cx="5453596" cy="2492990"/>
          </a:xfrm>
          <a:prstGeom prst="rect">
            <a:avLst/>
          </a:prstGeom>
          <a:noFill/>
        </p:spPr>
        <p:txBody>
          <a:bodyPr wrap="square" rtlCol="0">
            <a:spAutoFit/>
          </a:bodyPr>
          <a:lstStyle/>
          <a:p>
            <a:r>
              <a:rPr lang="en-US" sz="1600" b="1" dirty="0"/>
              <a:t>What can school districts bill Medicaid for?</a:t>
            </a:r>
          </a:p>
          <a:p>
            <a:r>
              <a:rPr lang="en-US" sz="1400" dirty="0" smtClean="0"/>
              <a:t>School districts </a:t>
            </a:r>
            <a:r>
              <a:rPr lang="en-US" sz="1400" dirty="0"/>
              <a:t>can bill for health-related services when these conditions are met:</a:t>
            </a:r>
          </a:p>
          <a:p>
            <a:r>
              <a:rPr lang="en-US" sz="1400" b="1" dirty="0"/>
              <a:t>1. </a:t>
            </a:r>
            <a:r>
              <a:rPr lang="en-US" sz="1400" dirty="0"/>
              <a:t>The student is Medicaid eligible;</a:t>
            </a:r>
          </a:p>
          <a:p>
            <a:r>
              <a:rPr lang="en-US" sz="1400" b="1" dirty="0"/>
              <a:t>2. </a:t>
            </a:r>
            <a:r>
              <a:rPr lang="en-US" sz="1400" dirty="0"/>
              <a:t>The District obtains parental consent to bill Medicaid;</a:t>
            </a:r>
          </a:p>
          <a:p>
            <a:r>
              <a:rPr lang="en-US" sz="1400" b="1" dirty="0"/>
              <a:t>3. </a:t>
            </a:r>
            <a:r>
              <a:rPr lang="en-US" sz="1400" dirty="0"/>
              <a:t>The services are covered by the Medicaid State Plan;</a:t>
            </a:r>
          </a:p>
          <a:p>
            <a:r>
              <a:rPr lang="en-US" sz="1400" b="1" dirty="0"/>
              <a:t>4. </a:t>
            </a:r>
            <a:r>
              <a:rPr lang="en-US" sz="1400" dirty="0"/>
              <a:t>The services are identified in the IEP;</a:t>
            </a:r>
          </a:p>
          <a:p>
            <a:r>
              <a:rPr lang="en-US" sz="1400" b="1" dirty="0"/>
              <a:t>5. </a:t>
            </a:r>
            <a:r>
              <a:rPr lang="en-US" sz="1400" dirty="0"/>
              <a:t>The services are delivered by medically licensed providers  within the scope of their practice – this can include speech and audiology, occupational therapy, physical therapy, mental health, social work, nursing, and specialized transportation services.</a:t>
            </a:r>
          </a:p>
        </p:txBody>
      </p:sp>
      <p:sp>
        <p:nvSpPr>
          <p:cNvPr id="30" name="Title 29"/>
          <p:cNvSpPr>
            <a:spLocks noGrp="1"/>
          </p:cNvSpPr>
          <p:nvPr>
            <p:ph type="title"/>
          </p:nvPr>
        </p:nvSpPr>
        <p:spPr>
          <a:xfrm>
            <a:off x="417536" y="399373"/>
            <a:ext cx="5915025" cy="646726"/>
          </a:xfrm>
        </p:spPr>
        <p:txBody>
          <a:bodyPr>
            <a:normAutofit fontScale="90000"/>
          </a:bodyPr>
          <a:lstStyle/>
          <a:p>
            <a:pPr algn="ctr"/>
            <a:r>
              <a:rPr lang="en-US" sz="3600" b="1" dirty="0">
                <a:solidFill>
                  <a:schemeClr val="accent4">
                    <a:lumMod val="20000"/>
                    <a:lumOff val="80000"/>
                  </a:schemeClr>
                </a:solidFill>
              </a:rPr>
              <a:t>School Medicaid Billing</a:t>
            </a:r>
            <a:br>
              <a:rPr lang="en-US" sz="3600" b="1" dirty="0">
                <a:solidFill>
                  <a:schemeClr val="accent4">
                    <a:lumMod val="20000"/>
                    <a:lumOff val="80000"/>
                  </a:schemeClr>
                </a:solidFill>
              </a:rPr>
            </a:br>
            <a:r>
              <a:rPr lang="en-US" sz="2800" b="1" dirty="0">
                <a:solidFill>
                  <a:schemeClr val="accent4">
                    <a:lumMod val="20000"/>
                    <a:lumOff val="80000"/>
                  </a:schemeClr>
                </a:solidFill>
              </a:rPr>
              <a:t>Information for Families</a:t>
            </a:r>
            <a:br>
              <a:rPr lang="en-US" sz="2800" b="1" dirty="0">
                <a:solidFill>
                  <a:schemeClr val="accent4">
                    <a:lumMod val="20000"/>
                    <a:lumOff val="80000"/>
                  </a:schemeClr>
                </a:solidFill>
              </a:rPr>
            </a:br>
            <a:endParaRPr lang="en-US" dirty="0">
              <a:solidFill>
                <a:schemeClr val="accent4">
                  <a:lumMod val="20000"/>
                  <a:lumOff val="80000"/>
                </a:schemeClr>
              </a:solidFill>
            </a:endParaRPr>
          </a:p>
        </p:txBody>
      </p:sp>
      <p:pic>
        <p:nvPicPr>
          <p:cNvPr id="31" name="Picture 30" descr="School PNG Transparent Images | PNG All"/>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72" y="27979"/>
            <a:ext cx="1018120" cy="1018120"/>
          </a:xfrm>
          <a:prstGeom prst="rect">
            <a:avLst/>
          </a:prstGeom>
        </p:spPr>
      </p:pic>
      <p:sp>
        <p:nvSpPr>
          <p:cNvPr id="2" name="TextBox 1"/>
          <p:cNvSpPr txBox="1"/>
          <p:nvPr/>
        </p:nvSpPr>
        <p:spPr>
          <a:xfrm>
            <a:off x="294110" y="1124773"/>
            <a:ext cx="6471716" cy="1384995"/>
          </a:xfrm>
          <a:prstGeom prst="rect">
            <a:avLst/>
          </a:prstGeom>
          <a:noFill/>
        </p:spPr>
        <p:txBody>
          <a:bodyPr wrap="square" rtlCol="0">
            <a:spAutoFit/>
          </a:bodyPr>
          <a:lstStyle/>
          <a:p>
            <a:r>
              <a:rPr lang="en-US" sz="1400" b="1" dirty="0"/>
              <a:t>The Oregon Health Authority (OHA), as the State’s Medicaid agency, operates the School-Based Health Services Program. This program helps school districts by allowing them to receive Medicaid reimbursement for covered medical services provided to Medicaid-eligible students with disabilities, as per the child’s Individualized Education Program (IEP). This guide is intended to provide answers to frequently asked questions.</a:t>
            </a:r>
          </a:p>
        </p:txBody>
      </p:sp>
      <p:sp>
        <p:nvSpPr>
          <p:cNvPr id="18" name="TextBox 17"/>
          <p:cNvSpPr txBox="1"/>
          <p:nvPr/>
        </p:nvSpPr>
        <p:spPr>
          <a:xfrm>
            <a:off x="1016811" y="7086834"/>
            <a:ext cx="5315749" cy="1446550"/>
          </a:xfrm>
          <a:prstGeom prst="rect">
            <a:avLst/>
          </a:prstGeom>
          <a:noFill/>
        </p:spPr>
        <p:txBody>
          <a:bodyPr wrap="square" rtlCol="0">
            <a:spAutoFit/>
          </a:bodyPr>
          <a:lstStyle/>
          <a:p>
            <a:r>
              <a:rPr lang="en-US" sz="1600" b="1" dirty="0"/>
              <a:t>If a school district bills Medicaid, will Medicaid services that a family receives outside of school be affected?</a:t>
            </a:r>
          </a:p>
          <a:p>
            <a:r>
              <a:rPr lang="en-US" sz="1400" dirty="0"/>
              <a:t>No. Medicaid services received outside of school and the child’s IEP are authorized separately. School health-based Medicaid reimbursement has no impact on a family’s community Medicaid benefits or eligibility. </a:t>
            </a:r>
            <a:r>
              <a:rPr lang="en-US" sz="1400" dirty="0">
                <a:hlinkClick r:id="rId4"/>
              </a:rPr>
              <a:t>OAR 410-141-3420(8)(h)</a:t>
            </a:r>
            <a:r>
              <a:rPr lang="en-US" sz="1400" dirty="0"/>
              <a:t>.</a:t>
            </a:r>
          </a:p>
        </p:txBody>
      </p:sp>
    </p:spTree>
    <p:extLst>
      <p:ext uri="{BB962C8B-B14F-4D97-AF65-F5344CB8AC3E}">
        <p14:creationId xmlns:p14="http://schemas.microsoft.com/office/powerpoint/2010/main" val="137165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Rectangle 1" descr="Grey colored text block.&#10;" title="Header"/>
          <p:cNvSpPr/>
          <p:nvPr/>
        </p:nvSpPr>
        <p:spPr>
          <a:xfrm>
            <a:off x="0" y="-46291"/>
            <a:ext cx="6858000" cy="1151759"/>
          </a:xfrm>
          <a:prstGeom prst="rect">
            <a:avLst/>
          </a:prstGeom>
          <a:solidFill>
            <a:schemeClr val="tx1">
              <a:lumMod val="65000"/>
              <a:lumOff val="3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 name="Oval 2"/>
          <p:cNvSpPr/>
          <p:nvPr/>
        </p:nvSpPr>
        <p:spPr>
          <a:xfrm>
            <a:off x="126315" y="2865892"/>
            <a:ext cx="699463" cy="696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350" dirty="0"/>
              <a:t>5</a:t>
            </a:r>
          </a:p>
        </p:txBody>
      </p:sp>
      <p:sp>
        <p:nvSpPr>
          <p:cNvPr id="4" name="Oval 3"/>
          <p:cNvSpPr/>
          <p:nvPr/>
        </p:nvSpPr>
        <p:spPr>
          <a:xfrm>
            <a:off x="80019" y="7360872"/>
            <a:ext cx="699463" cy="72527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350" dirty="0"/>
              <a:t>8</a:t>
            </a:r>
          </a:p>
        </p:txBody>
      </p:sp>
      <p:sp>
        <p:nvSpPr>
          <p:cNvPr id="5" name="Oval 4"/>
          <p:cNvSpPr/>
          <p:nvPr/>
        </p:nvSpPr>
        <p:spPr>
          <a:xfrm>
            <a:off x="101935" y="4799133"/>
            <a:ext cx="706701" cy="72390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350" dirty="0"/>
              <a:t>7</a:t>
            </a:r>
          </a:p>
        </p:txBody>
      </p:sp>
      <p:sp>
        <p:nvSpPr>
          <p:cNvPr id="6" name="Oval 5"/>
          <p:cNvSpPr/>
          <p:nvPr/>
        </p:nvSpPr>
        <p:spPr>
          <a:xfrm>
            <a:off x="103428" y="3769613"/>
            <a:ext cx="722350" cy="71816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350" dirty="0"/>
              <a:t>6</a:t>
            </a:r>
          </a:p>
        </p:txBody>
      </p:sp>
      <p:sp>
        <p:nvSpPr>
          <p:cNvPr id="7" name="Rectangle 6" descr="Grey colored text block.&#10;" title="Footer"/>
          <p:cNvSpPr/>
          <p:nvPr/>
        </p:nvSpPr>
        <p:spPr>
          <a:xfrm>
            <a:off x="0" y="8240031"/>
            <a:ext cx="6858000" cy="957905"/>
          </a:xfrm>
          <a:prstGeom prst="rect">
            <a:avLst/>
          </a:prstGeom>
          <a:solidFill>
            <a:schemeClr val="tx1">
              <a:lumMod val="65000"/>
              <a:lumOff val="3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8" name="Title 7"/>
          <p:cNvSpPr>
            <a:spLocks noGrp="1"/>
          </p:cNvSpPr>
          <p:nvPr>
            <p:ph type="title"/>
          </p:nvPr>
        </p:nvSpPr>
        <p:spPr>
          <a:xfrm>
            <a:off x="471487" y="118175"/>
            <a:ext cx="5915025" cy="768758"/>
          </a:xfrm>
        </p:spPr>
        <p:txBody>
          <a:bodyPr>
            <a:normAutofit fontScale="90000"/>
          </a:bodyPr>
          <a:lstStyle/>
          <a:p>
            <a:pPr algn="ctr"/>
            <a:r>
              <a:rPr lang="en-US" sz="3200" b="1" dirty="0">
                <a:solidFill>
                  <a:schemeClr val="accent4">
                    <a:lumMod val="20000"/>
                    <a:lumOff val="80000"/>
                  </a:schemeClr>
                </a:solidFill>
              </a:rPr>
              <a:t>School Medicaid Billing</a:t>
            </a:r>
            <a:br>
              <a:rPr lang="en-US" sz="3200" b="1" dirty="0">
                <a:solidFill>
                  <a:schemeClr val="accent4">
                    <a:lumMod val="20000"/>
                    <a:lumOff val="80000"/>
                  </a:schemeClr>
                </a:solidFill>
              </a:rPr>
            </a:br>
            <a:r>
              <a:rPr lang="en-US" sz="2400" b="1" dirty="0">
                <a:solidFill>
                  <a:schemeClr val="accent4">
                    <a:lumMod val="20000"/>
                    <a:lumOff val="80000"/>
                  </a:schemeClr>
                </a:solidFill>
              </a:rPr>
              <a:t>Information for Parents</a:t>
            </a:r>
            <a:endParaRPr lang="en-US" dirty="0">
              <a:solidFill>
                <a:schemeClr val="accent4">
                  <a:lumMod val="20000"/>
                  <a:lumOff val="80000"/>
                </a:schemeClr>
              </a:solidFill>
            </a:endParaRPr>
          </a:p>
        </p:txBody>
      </p:sp>
      <p:pic>
        <p:nvPicPr>
          <p:cNvPr id="9" name="Picture 8" descr="School PNG Transparent Images | PNG All"/>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771" y="43673"/>
            <a:ext cx="1018120" cy="1018120"/>
          </a:xfrm>
          <a:prstGeom prst="rect">
            <a:avLst/>
          </a:prstGeom>
        </p:spPr>
      </p:pic>
      <p:sp>
        <p:nvSpPr>
          <p:cNvPr id="15" name="Oval 14"/>
          <p:cNvSpPr/>
          <p:nvPr/>
        </p:nvSpPr>
        <p:spPr>
          <a:xfrm>
            <a:off x="109173" y="1132638"/>
            <a:ext cx="699463" cy="71014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350" dirty="0"/>
              <a:t>4</a:t>
            </a:r>
          </a:p>
        </p:txBody>
      </p:sp>
      <p:sp>
        <p:nvSpPr>
          <p:cNvPr id="17" name="TextBox 16"/>
          <p:cNvSpPr txBox="1"/>
          <p:nvPr/>
        </p:nvSpPr>
        <p:spPr>
          <a:xfrm>
            <a:off x="848665" y="3785994"/>
            <a:ext cx="5834267" cy="1015663"/>
          </a:xfrm>
          <a:prstGeom prst="rect">
            <a:avLst/>
          </a:prstGeom>
          <a:noFill/>
        </p:spPr>
        <p:txBody>
          <a:bodyPr wrap="square" rtlCol="0">
            <a:spAutoFit/>
          </a:bodyPr>
          <a:lstStyle/>
          <a:p>
            <a:r>
              <a:rPr lang="en-US" sz="1500" b="1" dirty="0"/>
              <a:t>If a parent does not give consent to bill Medicaid, or withdraws consent, will their child still receive IEP services?</a:t>
            </a:r>
          </a:p>
          <a:p>
            <a:r>
              <a:rPr lang="en-US" sz="1400" dirty="0"/>
              <a:t>Yes. Under IDEA, school districts are required to provide all appropriate IEP services at no cost to parents.</a:t>
            </a:r>
          </a:p>
        </p:txBody>
      </p:sp>
      <p:sp>
        <p:nvSpPr>
          <p:cNvPr id="18" name="TextBox 17"/>
          <p:cNvSpPr txBox="1"/>
          <p:nvPr/>
        </p:nvSpPr>
        <p:spPr>
          <a:xfrm>
            <a:off x="848664" y="4822315"/>
            <a:ext cx="5834267" cy="553998"/>
          </a:xfrm>
          <a:prstGeom prst="rect">
            <a:avLst/>
          </a:prstGeom>
          <a:noFill/>
        </p:spPr>
        <p:txBody>
          <a:bodyPr wrap="square" rtlCol="0">
            <a:spAutoFit/>
          </a:bodyPr>
          <a:lstStyle/>
          <a:p>
            <a:r>
              <a:rPr lang="en-US" sz="1500" b="1" dirty="0"/>
              <a:t>What type of information will be shared? Who will see the information</a:t>
            </a:r>
            <a:r>
              <a:rPr lang="en-US" sz="1500" b="1" dirty="0" smtClean="0"/>
              <a:t>?</a:t>
            </a:r>
            <a:endParaRPr lang="en-US" sz="1500" b="1" dirty="0"/>
          </a:p>
        </p:txBody>
      </p:sp>
      <p:sp>
        <p:nvSpPr>
          <p:cNvPr id="19" name="TextBox 18"/>
          <p:cNvSpPr txBox="1"/>
          <p:nvPr/>
        </p:nvSpPr>
        <p:spPr>
          <a:xfrm>
            <a:off x="848665" y="2869563"/>
            <a:ext cx="5694538" cy="769441"/>
          </a:xfrm>
          <a:prstGeom prst="rect">
            <a:avLst/>
          </a:prstGeom>
          <a:noFill/>
        </p:spPr>
        <p:txBody>
          <a:bodyPr wrap="square" rtlCol="0">
            <a:spAutoFit/>
          </a:bodyPr>
          <a:lstStyle/>
          <a:p>
            <a:r>
              <a:rPr lang="en-US" sz="1500" b="1" dirty="0"/>
              <a:t>Can parent withdraw their consent?</a:t>
            </a:r>
          </a:p>
          <a:p>
            <a:r>
              <a:rPr lang="en-US" sz="1400" dirty="0"/>
              <a:t>Yes. Parents can withdraw consent at any time by notifying the school district in writing.</a:t>
            </a:r>
          </a:p>
        </p:txBody>
      </p:sp>
      <p:sp>
        <p:nvSpPr>
          <p:cNvPr id="20" name="TextBox 19" descr="Grey colored text block." title="Footer"/>
          <p:cNvSpPr txBox="1"/>
          <p:nvPr/>
        </p:nvSpPr>
        <p:spPr>
          <a:xfrm>
            <a:off x="892874" y="8360680"/>
            <a:ext cx="6084169" cy="523220"/>
          </a:xfrm>
          <a:prstGeom prst="rect">
            <a:avLst/>
          </a:prstGeom>
          <a:noFill/>
        </p:spPr>
        <p:txBody>
          <a:bodyPr wrap="square" rtlCol="0">
            <a:spAutoFit/>
          </a:bodyPr>
          <a:lstStyle/>
          <a:p>
            <a:r>
              <a:rPr lang="en-US" sz="1400" dirty="0">
                <a:solidFill>
                  <a:schemeClr val="accent4">
                    <a:lumMod val="20000"/>
                    <a:lumOff val="80000"/>
                  </a:schemeClr>
                </a:solidFill>
              </a:rPr>
              <a:t>For additional information from ODE please contact:</a:t>
            </a:r>
          </a:p>
          <a:p>
            <a:pPr>
              <a:spcAft>
                <a:spcPts val="600"/>
              </a:spcAft>
            </a:pPr>
            <a:r>
              <a:rPr lang="en-US" sz="1400" dirty="0">
                <a:solidFill>
                  <a:schemeClr val="accent4">
                    <a:lumMod val="20000"/>
                    <a:lumOff val="80000"/>
                  </a:schemeClr>
                </a:solidFill>
              </a:rPr>
              <a:t>Jennifer Ross at </a:t>
            </a:r>
            <a:r>
              <a:rPr lang="en-US" sz="1400" b="1" dirty="0">
                <a:solidFill>
                  <a:schemeClr val="accent1"/>
                </a:solidFill>
              </a:rPr>
              <a:t>Jennifer.Ross@ode.state.or.us </a:t>
            </a:r>
            <a:r>
              <a:rPr lang="en-US" sz="1400" b="1" dirty="0">
                <a:solidFill>
                  <a:schemeClr val="accent4">
                    <a:lumMod val="20000"/>
                    <a:lumOff val="80000"/>
                  </a:schemeClr>
                </a:solidFill>
              </a:rPr>
              <a:t>OR </a:t>
            </a:r>
            <a:r>
              <a:rPr lang="en-US" sz="1400" b="1" dirty="0">
                <a:solidFill>
                  <a:schemeClr val="accent1"/>
                </a:solidFill>
              </a:rPr>
              <a:t>503-947-0504</a:t>
            </a:r>
          </a:p>
        </p:txBody>
      </p:sp>
      <p:pic>
        <p:nvPicPr>
          <p:cNvPr id="21" name="Picture 20" descr="Oregon Department of Education logo." title="Oregon Department of Education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870" y="8360680"/>
            <a:ext cx="713232" cy="713232"/>
          </a:xfrm>
          <a:prstGeom prst="rect">
            <a:avLst/>
          </a:prstGeom>
        </p:spPr>
      </p:pic>
      <p:sp>
        <p:nvSpPr>
          <p:cNvPr id="22" name="TextBox 21"/>
          <p:cNvSpPr txBox="1"/>
          <p:nvPr/>
        </p:nvSpPr>
        <p:spPr>
          <a:xfrm>
            <a:off x="808636" y="7426915"/>
            <a:ext cx="5657465" cy="769441"/>
          </a:xfrm>
          <a:prstGeom prst="rect">
            <a:avLst/>
          </a:prstGeom>
          <a:noFill/>
        </p:spPr>
        <p:txBody>
          <a:bodyPr wrap="square" rtlCol="0">
            <a:spAutoFit/>
          </a:bodyPr>
          <a:lstStyle/>
          <a:p>
            <a:r>
              <a:rPr lang="en-US" sz="1500" b="1" dirty="0"/>
              <a:t>Who should parents contact with questions?</a:t>
            </a:r>
          </a:p>
          <a:p>
            <a:r>
              <a:rPr lang="en-US" sz="1400" dirty="0"/>
              <a:t>Please contact your school district’s special education department with any questions or concerns.</a:t>
            </a:r>
          </a:p>
        </p:txBody>
      </p:sp>
      <p:sp>
        <p:nvSpPr>
          <p:cNvPr id="24" name="TextBox 23"/>
          <p:cNvSpPr txBox="1"/>
          <p:nvPr/>
        </p:nvSpPr>
        <p:spPr>
          <a:xfrm>
            <a:off x="6206462" y="7932254"/>
            <a:ext cx="965609" cy="307777"/>
          </a:xfrm>
          <a:prstGeom prst="rect">
            <a:avLst/>
          </a:prstGeom>
          <a:noFill/>
        </p:spPr>
        <p:txBody>
          <a:bodyPr wrap="square" rtlCol="0">
            <a:spAutoFit/>
          </a:bodyPr>
          <a:lstStyle/>
          <a:p>
            <a:r>
              <a:rPr lang="en-US" sz="1400" dirty="0">
                <a:solidFill>
                  <a:schemeClr val="accent4">
                    <a:lumMod val="20000"/>
                    <a:lumOff val="80000"/>
                  </a:schemeClr>
                </a:solidFill>
                <a:hlinkClick r:id="rId5"/>
              </a:rPr>
              <a:t>Source</a:t>
            </a:r>
            <a:endParaRPr lang="en-US" sz="1400" dirty="0">
              <a:solidFill>
                <a:schemeClr val="accent4">
                  <a:lumMod val="20000"/>
                  <a:lumOff val="80000"/>
                </a:schemeClr>
              </a:solidFill>
            </a:endParaRPr>
          </a:p>
        </p:txBody>
      </p:sp>
      <p:sp>
        <p:nvSpPr>
          <p:cNvPr id="25" name="TextBox 24"/>
          <p:cNvSpPr txBox="1"/>
          <p:nvPr/>
        </p:nvSpPr>
        <p:spPr>
          <a:xfrm>
            <a:off x="815143" y="1074875"/>
            <a:ext cx="5949071" cy="2054409"/>
          </a:xfrm>
          <a:prstGeom prst="rect">
            <a:avLst/>
          </a:prstGeom>
          <a:noFill/>
        </p:spPr>
        <p:txBody>
          <a:bodyPr wrap="square" rtlCol="0">
            <a:spAutoFit/>
          </a:bodyPr>
          <a:lstStyle/>
          <a:p>
            <a:r>
              <a:rPr lang="en-US" sz="1500" b="1" dirty="0"/>
              <a:t>Do school districts need parental consent to bill Medicaid?</a:t>
            </a:r>
          </a:p>
          <a:p>
            <a:r>
              <a:rPr lang="en-US" sz="1400" dirty="0"/>
              <a:t>Yes. The </a:t>
            </a:r>
            <a:r>
              <a:rPr lang="en-US" sz="1400" dirty="0">
                <a:hlinkClick r:id="rId6"/>
              </a:rPr>
              <a:t>Family Educational Rights and Privacy Act (FERPA) </a:t>
            </a:r>
            <a:r>
              <a:rPr lang="en-US" sz="1400" dirty="0"/>
              <a:t>requires school districts to obtain parental consent before disclosing information about a student. This includes providing information to Medicaid</a:t>
            </a:r>
            <a:r>
              <a:rPr lang="en-US" sz="1400" dirty="0" smtClean="0"/>
              <a:t>. The school district will only ask for informed written consent the first time it requests access to your public insurance (Medicaid) and your release of personally identifiable information from your child’s education records for the purposes of Medicaid billing. After that, you will receive annual notices about this information.</a:t>
            </a:r>
            <a:endParaRPr lang="en-US" sz="1400" b="1" dirty="0"/>
          </a:p>
          <a:p>
            <a:endParaRPr lang="en-US" sz="1350" b="1" dirty="0"/>
          </a:p>
        </p:txBody>
      </p:sp>
      <p:sp>
        <p:nvSpPr>
          <p:cNvPr id="11" name="Rectangle 10"/>
          <p:cNvSpPr/>
          <p:nvPr/>
        </p:nvSpPr>
        <p:spPr>
          <a:xfrm>
            <a:off x="825778" y="5267334"/>
            <a:ext cx="5857153" cy="2031325"/>
          </a:xfrm>
          <a:prstGeom prst="rect">
            <a:avLst/>
          </a:prstGeom>
        </p:spPr>
        <p:txBody>
          <a:bodyPr wrap="square">
            <a:spAutoFit/>
          </a:bodyPr>
          <a:lstStyle/>
          <a:p>
            <a:r>
              <a:rPr lang="en-US" sz="1400" dirty="0"/>
              <a:t>Personally Identifiable Information to be released:</a:t>
            </a:r>
          </a:p>
          <a:p>
            <a:pPr marL="285750" indent="-285750">
              <a:buFont typeface="Arial" panose="020B0604020202020204" pitchFamily="34" charset="0"/>
              <a:buChar char="•"/>
            </a:pPr>
            <a:r>
              <a:rPr lang="en-US" sz="1400" dirty="0" smtClean="0"/>
              <a:t>Name </a:t>
            </a:r>
            <a:r>
              <a:rPr lang="en-US" sz="1400" dirty="0"/>
              <a:t>and address of the child, the child’s parent, or other family member;</a:t>
            </a:r>
          </a:p>
          <a:p>
            <a:pPr marL="285750" indent="-285750">
              <a:buFont typeface="Arial" panose="020B0604020202020204" pitchFamily="34" charset="0"/>
              <a:buChar char="•"/>
            </a:pPr>
            <a:r>
              <a:rPr lang="en-US" sz="1400" dirty="0" smtClean="0"/>
              <a:t>A </a:t>
            </a:r>
            <a:r>
              <a:rPr lang="en-US" sz="1400" dirty="0"/>
              <a:t>personal </a:t>
            </a:r>
            <a:r>
              <a:rPr lang="en-US" sz="1400" dirty="0" smtClean="0"/>
              <a:t>identifier, </a:t>
            </a:r>
            <a:r>
              <a:rPr lang="en-US" sz="1400" dirty="0"/>
              <a:t>the child’s date of birth, gender, diagnosis and procedure codes for billing Medicaid; and</a:t>
            </a:r>
          </a:p>
          <a:p>
            <a:pPr marL="285750" indent="-285750">
              <a:buFont typeface="Arial" panose="020B0604020202020204" pitchFamily="34" charset="0"/>
              <a:buChar char="•"/>
            </a:pPr>
            <a:r>
              <a:rPr lang="en-US" sz="1400" dirty="0" smtClean="0"/>
              <a:t>Records </a:t>
            </a:r>
            <a:r>
              <a:rPr lang="en-US" sz="1400" dirty="0"/>
              <a:t>of special education and related services provided under the Individuals with Disabilities Education Act (IDEA). </a:t>
            </a:r>
            <a:endParaRPr lang="en-US" sz="1400" dirty="0" smtClean="0"/>
          </a:p>
          <a:p>
            <a:r>
              <a:rPr lang="en-US" sz="1400" dirty="0" smtClean="0"/>
              <a:t>Who will see the information:</a:t>
            </a:r>
          </a:p>
          <a:p>
            <a:pPr marL="285750" indent="-285750">
              <a:buFont typeface="Arial" panose="020B0604020202020204" pitchFamily="34" charset="0"/>
              <a:buChar char="•"/>
            </a:pPr>
            <a:r>
              <a:rPr lang="en-US" sz="1400" dirty="0" smtClean="0"/>
              <a:t>The State Medicaid Agency (OHA) and its affiliates. </a:t>
            </a:r>
          </a:p>
        </p:txBody>
      </p:sp>
    </p:spTree>
    <p:extLst>
      <p:ext uri="{BB962C8B-B14F-4D97-AF65-F5344CB8AC3E}">
        <p14:creationId xmlns:p14="http://schemas.microsoft.com/office/powerpoint/2010/main" val="4261782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C2AB182E0629F4DB299CB70AADA2617" ma:contentTypeVersion="7" ma:contentTypeDescription="Create a new document." ma:contentTypeScope="" ma:versionID="8c0ea892eb18541275fd2544df387c3a">
  <xsd:schema xmlns:xsd="http://www.w3.org/2001/XMLSchema" xmlns:xs="http://www.w3.org/2001/XMLSchema" xmlns:p="http://schemas.microsoft.com/office/2006/metadata/properties" xmlns:ns2="322ed6d0-eb3a-48ea-a8e7-c77d41b6508b" xmlns:ns3="54031767-dd6d-417c-ab73-583408f47564" targetNamespace="http://schemas.microsoft.com/office/2006/metadata/properties" ma:root="true" ma:fieldsID="7d29625aebd964c423a73dc1d91b5bdb" ns2:_="" ns3:_="">
    <xsd:import namespace="322ed6d0-eb3a-48ea-a8e7-c77d41b6508b"/>
    <xsd:import namespace="54031767-dd6d-417c-ab73-583408f47564"/>
    <xsd:element name="properties">
      <xsd:complexType>
        <xsd:sequence>
          <xsd:element name="documentManagement">
            <xsd:complexType>
              <xsd:all>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2ed6d0-eb3a-48ea-a8e7-c77d41b6508b" elementFormDefault="qualified">
    <xsd:import namespace="http://schemas.microsoft.com/office/2006/documentManagement/types"/>
    <xsd:import namespace="http://schemas.microsoft.com/office/infopath/2007/PartnerControls"/>
    <xsd:element name="Estimated_x0020_Creation_x0020_Date" ma:index="4" nillable="true" ma:displayName="Estimated Creation Date" ma:format="DateOnly" ma:internalName="Estimated_x0020_Creation_x0020_Date" ma:readOnly="false">
      <xsd:simpleType>
        <xsd:restriction base="dms:DateTime"/>
      </xsd:simpleType>
    </xsd:element>
    <xsd:element name="Remediation_x0020_Date" ma:index="5" nillable="true" ma:displayName="Remediation Date" ma:default="[today]" ma:format="DateOnly" ma:internalName="Remediation_x0020_Date" ma:readOnly="false">
      <xsd:simpleType>
        <xsd:restriction base="dms:DateTime"/>
      </xsd:simpleType>
    </xsd:element>
    <xsd:element name="Priority" ma:index="6"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Estimated_x0020_Creation_x0020_Date xmlns="322ed6d0-eb3a-48ea-a8e7-c77d41b6508b">2019-08-21T07:00:00+00:00</Estimated_x0020_Creation_x0020_Date>
    <Priority xmlns="322ed6d0-eb3a-48ea-a8e7-c77d41b6508b">New</Priority>
    <Remediation_x0020_Date xmlns="322ed6d0-eb3a-48ea-a8e7-c77d41b6508b">2019-08-21T07:00:00+00:00</Remediation_x0020_Date>
  </documentManagement>
</p:properties>
</file>

<file path=customXml/itemProps1.xml><?xml version="1.0" encoding="utf-8"?>
<ds:datastoreItem xmlns:ds="http://schemas.openxmlformats.org/officeDocument/2006/customXml" ds:itemID="{EE8EB359-512D-4E14-91A1-87DB40EF19EB}"/>
</file>

<file path=customXml/itemProps2.xml><?xml version="1.0" encoding="utf-8"?>
<ds:datastoreItem xmlns:ds="http://schemas.openxmlformats.org/officeDocument/2006/customXml" ds:itemID="{DA68BE2E-6A02-4203-B4B8-0CAD349785B1}"/>
</file>

<file path=customXml/itemProps3.xml><?xml version="1.0" encoding="utf-8"?>
<ds:datastoreItem xmlns:ds="http://schemas.openxmlformats.org/officeDocument/2006/customXml" ds:itemID="{68BF7B59-B59F-4220-9611-9767CD3B408D}"/>
</file>

<file path=docProps/app.xml><?xml version="1.0" encoding="utf-8"?>
<Properties xmlns="http://schemas.openxmlformats.org/officeDocument/2006/extended-properties" xmlns:vt="http://schemas.openxmlformats.org/officeDocument/2006/docPropsVTypes">
  <Template>Office Theme</Template>
  <TotalTime>656</TotalTime>
  <Words>618</Words>
  <Application>Microsoft Office PowerPoint</Application>
  <PresentationFormat>Letter Paper (8.5x11 in)</PresentationFormat>
  <Paragraphs>41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School Medicaid Billing Information for Families </vt:lpstr>
      <vt:lpstr>School Medicaid Billing Information for Parents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Jennifer - ODE</dc:creator>
  <cp:lastModifiedBy>TURNBULL Mariana - ODE</cp:lastModifiedBy>
  <cp:revision>65</cp:revision>
  <dcterms:created xsi:type="dcterms:W3CDTF">2018-10-30T16:30:29Z</dcterms:created>
  <dcterms:modified xsi:type="dcterms:W3CDTF">2019-08-21T17:57:21Z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0x0101009C2AB182E0629F4DB299CB70AADA2617</vt:lpwstr>
  </property>
</Properties>
</file>