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61" r:id="rId5"/>
  </p:sldMasterIdLst>
  <p:notesMasterIdLst>
    <p:notesMasterId r:id="rId29"/>
  </p:notesMasterIdLst>
  <p:sldIdLst>
    <p:sldId id="256" r:id="rId6"/>
    <p:sldId id="257" r:id="rId7"/>
    <p:sldId id="258" r:id="rId8"/>
    <p:sldId id="259" r:id="rId9"/>
    <p:sldId id="261" r:id="rId10"/>
    <p:sldId id="294" r:id="rId11"/>
    <p:sldId id="295" r:id="rId12"/>
    <p:sldId id="296" r:id="rId13"/>
    <p:sldId id="297" r:id="rId14"/>
    <p:sldId id="298" r:id="rId15"/>
    <p:sldId id="299" r:id="rId16"/>
    <p:sldId id="300" r:id="rId17"/>
    <p:sldId id="301" r:id="rId18"/>
    <p:sldId id="321" r:id="rId19"/>
    <p:sldId id="322" r:id="rId20"/>
    <p:sldId id="323" r:id="rId21"/>
    <p:sldId id="302" r:id="rId22"/>
    <p:sldId id="303" r:id="rId23"/>
    <p:sldId id="304" r:id="rId24"/>
    <p:sldId id="305" r:id="rId25"/>
    <p:sldId id="324" r:id="rId26"/>
    <p:sldId id="325" r:id="rId27"/>
    <p:sldId id="319"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onymous" initials="" lastIdx="6" clrIdx="0"/>
  <p:cmAuthor id="1" name="Allison Buehler" initials="" lastIdx="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EA3C259-05EC-4C39-AA86-6685DD82DE69}">
  <a:tblStyle styleId="{2EA3C259-05EC-4C39-AA86-6685DD82DE69}" styleName="Table_0"/>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6" d="100"/>
          <a:sy n="116" d="100"/>
        </p:scale>
        <p:origin x="146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200" b="0" i="0" u="none" strike="noStrike" cap="none">
                <a:solidFill>
                  <a:schemeClr val="dk1"/>
                </a:solidFill>
                <a:latin typeface="Calibri"/>
                <a:ea typeface="Calibri"/>
                <a:cs typeface="Calibri"/>
                <a:sym typeface="Calibri"/>
              </a:defRPr>
            </a:lvl2pPr>
            <a:lvl3pPr marL="914400" marR="0" lvl="2" indent="0" algn="l" rtl="0">
              <a:spcBef>
                <a:spcPts val="0"/>
              </a:spcBef>
              <a:defRPr sz="1200" b="0" i="0" u="none" strike="noStrike" cap="none">
                <a:solidFill>
                  <a:schemeClr val="dk1"/>
                </a:solidFill>
                <a:latin typeface="Calibri"/>
                <a:ea typeface="Calibri"/>
                <a:cs typeface="Calibri"/>
                <a:sym typeface="Calibri"/>
              </a:defRPr>
            </a:lvl3pPr>
            <a:lvl4pPr marL="1371600" marR="0" lvl="3" indent="0" algn="l" rtl="0">
              <a:spcBef>
                <a:spcPts val="0"/>
              </a:spcBef>
              <a:defRPr sz="1200" b="0" i="0" u="none" strike="noStrike" cap="none">
                <a:solidFill>
                  <a:schemeClr val="dk1"/>
                </a:solidFill>
                <a:latin typeface="Calibri"/>
                <a:ea typeface="Calibri"/>
                <a:cs typeface="Calibri"/>
                <a:sym typeface="Calibri"/>
              </a:defRPr>
            </a:lvl4pPr>
            <a:lvl5pPr marL="1828800" marR="0" lvl="4" indent="0" algn="l" rtl="0">
              <a:spcBef>
                <a:spcPts val="0"/>
              </a:spcBef>
              <a:defRPr sz="1200" b="0" i="0" u="none" strike="noStrike" cap="none">
                <a:solidFill>
                  <a:schemeClr val="dk1"/>
                </a:solidFill>
                <a:latin typeface="Calibri"/>
                <a:ea typeface="Calibri"/>
                <a:cs typeface="Calibri"/>
                <a:sym typeface="Calibri"/>
              </a:defRPr>
            </a:lvl5pPr>
            <a:lvl6pPr marL="2286000" marR="0" lvl="5" indent="0" algn="l" rtl="0">
              <a:spcBef>
                <a:spcPts val="0"/>
              </a:spcBef>
              <a:defRPr sz="1200" b="0" i="0" u="none" strike="noStrike" cap="none">
                <a:solidFill>
                  <a:schemeClr val="dk1"/>
                </a:solidFill>
                <a:latin typeface="Calibri"/>
                <a:ea typeface="Calibri"/>
                <a:cs typeface="Calibri"/>
                <a:sym typeface="Calibri"/>
              </a:defRPr>
            </a:lvl6pPr>
            <a:lvl7pPr marL="2743200" marR="0" lvl="6" indent="0" algn="l" rtl="0">
              <a:spcBef>
                <a:spcPts val="0"/>
              </a:spcBef>
              <a:defRPr sz="1200" b="0" i="0" u="none" strike="noStrike" cap="none">
                <a:solidFill>
                  <a:schemeClr val="dk1"/>
                </a:solidFill>
                <a:latin typeface="Calibri"/>
                <a:ea typeface="Calibri"/>
                <a:cs typeface="Calibri"/>
                <a:sym typeface="Calibri"/>
              </a:defRPr>
            </a:lvl7pPr>
            <a:lvl8pPr marL="3200400" marR="0" lvl="7" indent="0" algn="l" rtl="0">
              <a:spcBef>
                <a:spcPts val="0"/>
              </a:spcBef>
              <a:defRPr sz="1200" b="0" i="0" u="none" strike="noStrike" cap="none">
                <a:solidFill>
                  <a:schemeClr val="dk1"/>
                </a:solidFill>
                <a:latin typeface="Calibri"/>
                <a:ea typeface="Calibri"/>
                <a:cs typeface="Calibri"/>
                <a:sym typeface="Calibri"/>
              </a:defRPr>
            </a:lvl8pPr>
            <a:lvl9pPr marL="3657600" marR="0" lvl="8" indent="0" algn="l" rtl="0">
              <a:spcBef>
                <a:spcPts val="0"/>
              </a:spcBef>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defRPr sz="12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5721972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
        <p:nvSpPr>
          <p:cNvPr id="95" name="Shape 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47465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2" name="Shape 41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413" name="Shape 41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10</a:t>
            </a:fld>
            <a:endParaRPr lang="en-US"/>
          </a:p>
        </p:txBody>
      </p:sp>
    </p:spTree>
    <p:extLst>
      <p:ext uri="{BB962C8B-B14F-4D97-AF65-F5344CB8AC3E}">
        <p14:creationId xmlns:p14="http://schemas.microsoft.com/office/powerpoint/2010/main" val="3738046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7"/>
        <p:cNvGrpSpPr/>
        <p:nvPr/>
      </p:nvGrpSpPr>
      <p:grpSpPr>
        <a:xfrm>
          <a:off x="0" y="0"/>
          <a:ext cx="0" cy="0"/>
          <a:chOff x="0" y="0"/>
          <a:chExt cx="0" cy="0"/>
        </a:xfrm>
      </p:grpSpPr>
      <p:sp>
        <p:nvSpPr>
          <p:cNvPr id="418" name="Shape 4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9" name="Shape 41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420" name="Shape 420"/>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11</a:t>
            </a:fld>
            <a:endParaRPr lang="en-US"/>
          </a:p>
        </p:txBody>
      </p:sp>
    </p:spTree>
    <p:extLst>
      <p:ext uri="{BB962C8B-B14F-4D97-AF65-F5344CB8AC3E}">
        <p14:creationId xmlns:p14="http://schemas.microsoft.com/office/powerpoint/2010/main" val="37237154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Shape 42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426" name="Shape 4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4142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2" name="Shape 4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171450" marR="0" lvl="0"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Talking points:</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Some settings, including some of Oregon’s SW settings, fall below the minimum requirement. And will be required to transform/adapt. </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Resources: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Other states focusing resources to close residential institutions. Oregon has largely overcome this. So able to focus resources to focus on providing services that support people to work in the community.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Additionally, technical assistance and support for providers to transform as part of Oregon’s Employment First initiative will allow providers to simultaneously move towards compliance with the new setting requirements for Home and Community-Based Services.  Oregon’s legislature has designated resources specifically for this provider transformation. </a:t>
            </a:r>
          </a:p>
        </p:txBody>
      </p:sp>
      <p:sp>
        <p:nvSpPr>
          <p:cNvPr id="433" name="Shape 433"/>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
        <p:nvSpPr>
          <p:cNvPr id="434" name="Shape 434"/>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435" name="Shape 435"/>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436" name="Shape 43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13</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0290081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2" name="Shape 4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171450" marR="0" lvl="0"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Talking points:</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Some settings, including some of Oregon’s SW settings, fall below the minimum requirement. And will be required to transform/adapt. </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Resources: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Other states focusing resources to close residential institutions. Oregon has largely overcome this. So able to focus resources to focus on providing services that support people to work in the community.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Additionally, technical assistance and support for providers to transform as part of Oregon’s Employment First initiative will allow providers to simultaneously move towards compliance with the new setting requirements for Home and Community-Based Services.  Oregon’s legislature has designated resources specifically for this provider transformation. </a:t>
            </a:r>
          </a:p>
        </p:txBody>
      </p:sp>
      <p:sp>
        <p:nvSpPr>
          <p:cNvPr id="433" name="Shape 433"/>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
        <p:nvSpPr>
          <p:cNvPr id="434" name="Shape 434"/>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435" name="Shape 435"/>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436" name="Shape 43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14</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120411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2" name="Shape 4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171450" marR="0" lvl="0"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Talking points:</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Some settings, including some of Oregon’s SW settings, fall below the minimum requirement. And will be required to transform/adapt. </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Resources: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Other states focusing resources to close residential institutions. Oregon has largely overcome this. So able to focus resources to focus on providing services that support people to work in the community.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Additionally, technical assistance and support for providers to transform as part of Oregon’s Employment First initiative will allow providers to simultaneously move towards compliance with the new setting requirements for Home and Community-Based Services.  Oregon’s legislature has designated resources specifically for this provider transformation. </a:t>
            </a:r>
          </a:p>
        </p:txBody>
      </p:sp>
      <p:sp>
        <p:nvSpPr>
          <p:cNvPr id="433" name="Shape 433"/>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
        <p:nvSpPr>
          <p:cNvPr id="434" name="Shape 434"/>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435" name="Shape 435"/>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436" name="Shape 43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15</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142598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Shape 43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432" name="Shape 43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171450" marR="0" lvl="0"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Talking points:</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Some settings, including some of Oregon’s SW settings, fall below the minimum requirement. And will be required to transform/adapt. </a:t>
            </a:r>
          </a:p>
          <a:p>
            <a:pPr marL="628650" marR="0" lvl="1"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Resources: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Other states focusing resources to close residential institutions. Oregon has largely overcome this. So able to focus resources to focus on providing services that support people to work in the community. </a:t>
            </a:r>
          </a:p>
          <a:p>
            <a:pPr marL="1085850" marR="0" lvl="2" indent="-171450" algn="l" rtl="0">
              <a:spcBef>
                <a:spcPts val="0"/>
              </a:spcBef>
              <a:buClr>
                <a:schemeClr val="dk1"/>
              </a:buClr>
              <a:buSzPct val="100000"/>
              <a:buFont typeface="Calibri"/>
              <a:buChar char="•"/>
            </a:pPr>
            <a:r>
              <a:rPr lang="en-US" sz="1200" b="0" i="0" u="none" strike="noStrike" cap="none">
                <a:solidFill>
                  <a:schemeClr val="dk1"/>
                </a:solidFill>
                <a:latin typeface="Calibri"/>
                <a:ea typeface="Calibri"/>
                <a:cs typeface="Calibri"/>
                <a:sym typeface="Calibri"/>
              </a:rPr>
              <a:t>Additionally, technical assistance and support for providers to transform as part of Oregon’s Employment First initiative will allow providers to simultaneously move towards compliance with the new setting requirements for Home and Community-Based Services.  Oregon’s legislature has designated resources specifically for this provider transformation. </a:t>
            </a:r>
          </a:p>
        </p:txBody>
      </p:sp>
      <p:sp>
        <p:nvSpPr>
          <p:cNvPr id="433" name="Shape 433"/>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
        <p:nvSpPr>
          <p:cNvPr id="434" name="Shape 434"/>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435" name="Shape 435"/>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436" name="Shape 43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16</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8576346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1"/>
        <p:cNvGrpSpPr/>
        <p:nvPr/>
      </p:nvGrpSpPr>
      <p:grpSpPr>
        <a:xfrm>
          <a:off x="0" y="0"/>
          <a:ext cx="0" cy="0"/>
          <a:chOff x="0" y="0"/>
          <a:chExt cx="0" cy="0"/>
        </a:xfrm>
      </p:grpSpPr>
      <p:sp>
        <p:nvSpPr>
          <p:cNvPr id="442" name="Shape 4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443" name="Shape 4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12292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7"/>
        <p:cNvGrpSpPr/>
        <p:nvPr/>
      </p:nvGrpSpPr>
      <p:grpSpPr>
        <a:xfrm>
          <a:off x="0" y="0"/>
          <a:ext cx="0" cy="0"/>
          <a:chOff x="0" y="0"/>
          <a:chExt cx="0" cy="0"/>
        </a:xfrm>
      </p:grpSpPr>
      <p:sp>
        <p:nvSpPr>
          <p:cNvPr id="448" name="Shape 44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449" name="Shape 4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44088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
        <p:nvSpPr>
          <p:cNvPr id="455" name="Shape 45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9036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01" name="Shape 10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09113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9"/>
        <p:cNvGrpSpPr/>
        <p:nvPr/>
      </p:nvGrpSpPr>
      <p:grpSpPr>
        <a:xfrm>
          <a:off x="0" y="0"/>
          <a:ext cx="0" cy="0"/>
          <a:chOff x="0" y="0"/>
          <a:chExt cx="0" cy="0"/>
        </a:xfrm>
      </p:grpSpPr>
      <p:sp>
        <p:nvSpPr>
          <p:cNvPr id="460" name="Shape 4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461" name="Shape 4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63914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2"/>
        <p:cNvGrpSpPr/>
        <p:nvPr/>
      </p:nvGrpSpPr>
      <p:grpSpPr>
        <a:xfrm>
          <a:off x="0" y="0"/>
          <a:ext cx="0" cy="0"/>
          <a:chOff x="0" y="0"/>
          <a:chExt cx="0" cy="0"/>
        </a:xfrm>
      </p:grpSpPr>
      <p:sp>
        <p:nvSpPr>
          <p:cNvPr id="573" name="Shape 5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574" name="Shape 57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575" name="Shape 57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Times New Roman"/>
                <a:ea typeface="Times New Roman"/>
                <a:cs typeface="Times New Roman"/>
                <a:sym typeface="Times New Roman"/>
              </a:rPr>
              <a:t>22</a:t>
            </a:fld>
            <a:endParaRPr lang="en-US" sz="1200" b="0" i="0" u="none" strike="noStrike" cap="none">
              <a:solidFill>
                <a:schemeClr val="dk1"/>
              </a:solidFill>
              <a:latin typeface="Times New Roman"/>
              <a:ea typeface="Times New Roman"/>
              <a:cs typeface="Times New Roman"/>
              <a:sym typeface="Times New Roman"/>
            </a:endParaRPr>
          </a:p>
        </p:txBody>
      </p:sp>
      <p:sp>
        <p:nvSpPr>
          <p:cNvPr id="576" name="Shape 576"/>
          <p:cNvSpPr txBox="1">
            <a:spLocks noGrp="1"/>
          </p:cNvSpPr>
          <p:nvPr>
            <p:ph type="dt" idx="10"/>
          </p:nvPr>
        </p:nvSpPr>
        <p:spPr>
          <a:xfrm>
            <a:off x="3884612" y="0"/>
            <a:ext cx="2971799" cy="457200"/>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December 11, 2015</a:t>
            </a:r>
          </a:p>
        </p:txBody>
      </p:sp>
      <p:sp>
        <p:nvSpPr>
          <p:cNvPr id="577" name="Shape 577"/>
          <p:cNvSpPr txBox="1">
            <a:spLocks noGrp="1"/>
          </p:cNvSpPr>
          <p:nvPr>
            <p:ph type="ftr" idx="11"/>
          </p:nvPr>
        </p:nvSpPr>
        <p:spPr>
          <a:xfrm>
            <a:off x="0" y="8685213"/>
            <a:ext cx="2971799" cy="457200"/>
          </a:xfrm>
          <a:prstGeom prst="rect">
            <a:avLst/>
          </a:prstGeom>
          <a:noFill/>
          <a:ln>
            <a:noFill/>
          </a:ln>
        </p:spPr>
        <p:txBody>
          <a:bodyPr lIns="91425" tIns="45700" rIns="91425" bIns="45700" anchor="b" anchorCtr="0">
            <a:noAutofit/>
          </a:bodyPr>
          <a:lstStyle/>
          <a:p>
            <a:pPr marL="0" marR="0" lvl="0" indent="0" algn="l" rtl="0">
              <a:spcBef>
                <a:spcPts val="0"/>
              </a:spcBef>
              <a:buSzPct val="25000"/>
              <a:buNone/>
            </a:pPr>
            <a:endParaRPr sz="1200" b="0" i="0" u="none" strike="noStrike" cap="none">
              <a:solidFill>
                <a:schemeClr val="dk1"/>
              </a:solidFill>
              <a:latin typeface="Times New Roman"/>
              <a:ea typeface="Times New Roman"/>
              <a:cs typeface="Times New Roman"/>
              <a:sym typeface="Times New Roman"/>
            </a:endParaRPr>
          </a:p>
        </p:txBody>
      </p:sp>
      <p:sp>
        <p:nvSpPr>
          <p:cNvPr id="578" name="Shape 578"/>
          <p:cNvSpPr txBox="1">
            <a:spLocks noGrp="1"/>
          </p:cNvSpPr>
          <p:nvPr>
            <p:ph type="hdr" idx="3"/>
          </p:nvPr>
        </p:nvSpPr>
        <p:spPr>
          <a:xfrm>
            <a:off x="0" y="0"/>
            <a:ext cx="2971799" cy="4572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a:solidFill>
                  <a:schemeClr val="dk1"/>
                </a:solidFill>
                <a:latin typeface="Times New Roman"/>
                <a:ea typeface="Times New Roman"/>
                <a:cs typeface="Times New Roman"/>
                <a:sym typeface="Times New Roman"/>
              </a:rPr>
              <a:t>Oregon Department of Human Services and Oregon Health Authority - HCBS Transition Plan</a:t>
            </a:r>
          </a:p>
        </p:txBody>
      </p:sp>
    </p:spTree>
    <p:extLst>
      <p:ext uri="{BB962C8B-B14F-4D97-AF65-F5344CB8AC3E}">
        <p14:creationId xmlns:p14="http://schemas.microsoft.com/office/powerpoint/2010/main" val="10261305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Shape 5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67" name="Shape 5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568" name="Shape 568"/>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23</a:t>
            </a:fld>
            <a:endParaRPr lang="en-US"/>
          </a:p>
        </p:txBody>
      </p:sp>
    </p:spTree>
    <p:extLst>
      <p:ext uri="{BB962C8B-B14F-4D97-AF65-F5344CB8AC3E}">
        <p14:creationId xmlns:p14="http://schemas.microsoft.com/office/powerpoint/2010/main" val="3088735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0" lvl="0" indent="-69850" rtl="0">
              <a:lnSpc>
                <a:spcPct val="115000"/>
              </a:lnSpc>
              <a:spcBef>
                <a:spcPts val="0"/>
              </a:spcBef>
              <a:spcAft>
                <a:spcPts val="1600"/>
              </a:spcAft>
              <a:buClr>
                <a:schemeClr val="dk1"/>
              </a:buClr>
              <a:buSzPct val="91666"/>
              <a:buFont typeface="Arial"/>
              <a:buNone/>
            </a:pPr>
            <a:r>
              <a:rPr lang="en-US" b="1">
                <a:latin typeface="Open Sans"/>
                <a:ea typeface="Open Sans"/>
                <a:cs typeface="Open Sans"/>
                <a:sym typeface="Open Sans"/>
              </a:rPr>
              <a:t>Oregon’s Employment First Policy  &amp; related local, state, and federal initiatives: </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Formally adopted by Oregon’s legislature in 2008 </a:t>
            </a:r>
          </a:p>
          <a:p>
            <a:pPr marL="457200" lvl="0" indent="-228600" rtl="0">
              <a:lnSpc>
                <a:spcPct val="115000"/>
              </a:lnSpc>
              <a:spcBef>
                <a:spcPts val="0"/>
              </a:spcBef>
              <a:spcAft>
                <a:spcPts val="1600"/>
              </a:spcAft>
              <a:buFont typeface="Open Sans"/>
            </a:pPr>
            <a:r>
              <a:rPr lang="en-US">
                <a:latin typeface="Arial"/>
                <a:ea typeface="Arial"/>
                <a:cs typeface="Arial"/>
                <a:sym typeface="Arial"/>
              </a:rPr>
              <a:t>And furthered in 2013:</a:t>
            </a:r>
          </a:p>
          <a:p>
            <a:pPr marL="914400" lvl="1" indent="-228600" rtl="0">
              <a:lnSpc>
                <a:spcPct val="115000"/>
              </a:lnSpc>
              <a:spcBef>
                <a:spcPts val="0"/>
              </a:spcBef>
              <a:spcAft>
                <a:spcPts val="1600"/>
              </a:spcAft>
              <a:buFont typeface="Open Sans"/>
            </a:pPr>
            <a:r>
              <a:rPr lang="en-US">
                <a:latin typeface="Arial"/>
                <a:ea typeface="Arial"/>
                <a:cs typeface="Arial"/>
                <a:sym typeface="Arial"/>
              </a:rPr>
              <a:t>With revisions to ORS 427.005 and the definition of "Productivity" to mean the regular engagement in income-producing work, preferably competitive employment with supports and accommodations to the extent necessary, by a person with an intellectual disability or another developmental disability which is measured through improvements in income level, employment status or job advancement or engagement by a person with an intellectual disability or another developmental disability in work contributing to a household or community.</a:t>
            </a:r>
          </a:p>
          <a:p>
            <a:pPr marL="914400" lvl="1" indent="-228600" rtl="0">
              <a:lnSpc>
                <a:spcPct val="115000"/>
              </a:lnSpc>
              <a:spcBef>
                <a:spcPts val="0"/>
              </a:spcBef>
              <a:spcAft>
                <a:spcPts val="1600"/>
              </a:spcAft>
              <a:buFont typeface="Open Sans"/>
            </a:pPr>
            <a:r>
              <a:rPr lang="en-US">
                <a:latin typeface="Arial"/>
                <a:ea typeface="Arial"/>
                <a:cs typeface="Arial"/>
                <a:sym typeface="Arial"/>
              </a:rPr>
              <a:t>Revising ORS 437.007 to state that "the employment of individuals with developmental disabilities in fully integrated work settings is the highest priority over unemployment, segregated employment, facility-based employment or day habilitation."</a:t>
            </a:r>
          </a:p>
          <a:p>
            <a:pPr marL="914400" marR="0" lvl="1" indent="-317500" algn="l" rtl="0">
              <a:lnSpc>
                <a:spcPct val="115000"/>
              </a:lnSpc>
              <a:spcBef>
                <a:spcPts val="0"/>
              </a:spcBef>
              <a:spcAft>
                <a:spcPts val="1600"/>
              </a:spcAft>
              <a:buClr>
                <a:srgbClr val="000000"/>
              </a:buClr>
              <a:buSzPct val="116666"/>
              <a:buFont typeface="Open Sans"/>
            </a:pPr>
            <a:r>
              <a:rPr lang="en-US">
                <a:latin typeface="Open Sans"/>
                <a:ea typeface="Open Sans"/>
                <a:cs typeface="Open Sans"/>
                <a:sym typeface="Open Sans"/>
              </a:rPr>
              <a:t>[Alternative language] Under which our service delivery system presumes that, with the right support and job match, all working age adults and youth, including those with  I/DD can work, in fully integrated in the community where they earn competitive wages and benefits.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[Alternative language] Also, work in integrated jobs is the first and priority option in planning employment services for working-age adults and youth.</a:t>
            </a:r>
          </a:p>
          <a:p>
            <a:pPr lvl="0" rtl="0">
              <a:lnSpc>
                <a:spcPct val="115000"/>
              </a:lnSpc>
              <a:spcBef>
                <a:spcPts val="0"/>
              </a:spcBef>
              <a:spcAft>
                <a:spcPts val="1600"/>
              </a:spcAft>
              <a:buNone/>
            </a:pPr>
            <a:r>
              <a:rPr lang="en-US" b="1">
                <a:latin typeface="Open Sans"/>
                <a:ea typeface="Open Sans"/>
                <a:cs typeface="Open Sans"/>
                <a:sym typeface="Open Sans"/>
              </a:rPr>
              <a:t>Oregon’s Executive Order 15-01 and Oregon’s Integrated Employment Plan</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Outline a number of initiatives to implement Oregon’s Employment First policy, including: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Outlines policy for Career Development Planning and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Targets for increasing supported employment services between 2014 and 2022.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No new entry to sheltered workshop settings; and no assessments in sheltered workshop settings.  </a:t>
            </a:r>
          </a:p>
          <a:p>
            <a:pPr marL="1371600" lvl="2" indent="-292100" rtl="0">
              <a:lnSpc>
                <a:spcPct val="115000"/>
              </a:lnSpc>
              <a:spcBef>
                <a:spcPts val="0"/>
              </a:spcBef>
              <a:spcAft>
                <a:spcPts val="1600"/>
              </a:spcAft>
              <a:buSzPct val="83333"/>
              <a:buFont typeface="Open Sans"/>
            </a:pPr>
            <a:r>
              <a:rPr lang="en-US">
                <a:latin typeface="Open Sans"/>
                <a:ea typeface="Open Sans"/>
                <a:cs typeface="Open Sans"/>
                <a:sym typeface="Open Sans"/>
              </a:rPr>
              <a:t>Note, these policies are specific to sheltered workshop settings. </a:t>
            </a:r>
          </a:p>
          <a:p>
            <a:pPr marL="1371600" lvl="2" indent="-292100" rtl="0">
              <a:lnSpc>
                <a:spcPct val="115000"/>
              </a:lnSpc>
              <a:spcBef>
                <a:spcPts val="0"/>
              </a:spcBef>
              <a:spcAft>
                <a:spcPts val="1600"/>
              </a:spcAft>
              <a:buSzPct val="83333"/>
              <a:buFont typeface="Open Sans"/>
            </a:pPr>
            <a:r>
              <a:rPr lang="en-US">
                <a:latin typeface="Open Sans"/>
                <a:ea typeface="Open Sans"/>
                <a:cs typeface="Open Sans"/>
                <a:sym typeface="Open Sans"/>
              </a:rPr>
              <a:t>The “no new entry” policy does not apply to day or community living services funded under the K plan.</a:t>
            </a:r>
          </a:p>
          <a:p>
            <a:pPr marL="1371600" lvl="2" indent="-304800" rtl="0">
              <a:lnSpc>
                <a:spcPct val="115000"/>
              </a:lnSpc>
              <a:spcBef>
                <a:spcPts val="0"/>
              </a:spcBef>
              <a:spcAft>
                <a:spcPts val="1600"/>
              </a:spcAft>
              <a:buSzPct val="100000"/>
              <a:buFont typeface="Open Sans"/>
            </a:pPr>
            <a:r>
              <a:rPr lang="en-US">
                <a:latin typeface="Open Sans"/>
                <a:ea typeface="Open Sans"/>
                <a:cs typeface="Open Sans"/>
                <a:sym typeface="Open Sans"/>
              </a:rPr>
              <a:t>While ODDS anticipates these day service settings are in substantial compliance with HCBS, some changes may be necessary as part of Oregon’s Statewide HCBS Transition Plan in order to obtain full compliance.</a:t>
            </a:r>
          </a:p>
          <a:p>
            <a:pPr marL="1371600" lvl="2" indent="-304800" rtl="0">
              <a:lnSpc>
                <a:spcPct val="115000"/>
              </a:lnSpc>
              <a:spcBef>
                <a:spcPts val="0"/>
              </a:spcBef>
              <a:spcAft>
                <a:spcPts val="1600"/>
              </a:spcAft>
              <a:buSzPct val="100000"/>
              <a:buFont typeface="Open Sans"/>
            </a:pPr>
            <a:r>
              <a:rPr lang="en-US">
                <a:latin typeface="Arial"/>
                <a:ea typeface="Arial"/>
                <a:cs typeface="Arial"/>
                <a:sym typeface="Arial"/>
              </a:rPr>
              <a:t>Under Oregon’s Employment First Transformation project (discussed in further detail later), participating providers will have the option to receive support to close day service facilities. </a:t>
            </a:r>
          </a:p>
          <a:p>
            <a:pPr marL="914400" lvl="1" indent="-228600" rtl="0">
              <a:lnSpc>
                <a:spcPct val="115000"/>
              </a:lnSpc>
              <a:spcBef>
                <a:spcPts val="0"/>
              </a:spcBef>
              <a:spcAft>
                <a:spcPts val="1600"/>
              </a:spcAft>
              <a:buFont typeface="Open Sans"/>
            </a:pPr>
            <a:r>
              <a:rPr lang="en-US">
                <a:latin typeface="Open Sans"/>
                <a:ea typeface="Open Sans"/>
                <a:cs typeface="Open Sans"/>
                <a:sym typeface="Open Sans"/>
              </a:rPr>
              <a:t>The IPE specifies target #s related to increasing the number of people who are supported in competitive integrated employment; decrease sheltered work; and increasing provider capacity.</a:t>
            </a:r>
          </a:p>
          <a:p>
            <a:pPr marL="0" lvl="0" indent="-69850" rtl="0">
              <a:lnSpc>
                <a:spcPct val="115000"/>
              </a:lnSpc>
              <a:spcBef>
                <a:spcPts val="0"/>
              </a:spcBef>
              <a:spcAft>
                <a:spcPts val="1600"/>
              </a:spcAft>
              <a:buClr>
                <a:schemeClr val="dk1"/>
              </a:buClr>
              <a:buSzPct val="91666"/>
              <a:buFont typeface="Arial"/>
              <a:buNone/>
            </a:pPr>
            <a:r>
              <a:rPr lang="en-US" b="1">
                <a:latin typeface="Open Sans"/>
                <a:ea typeface="Open Sans"/>
                <a:cs typeface="Open Sans"/>
                <a:sym typeface="Open Sans"/>
              </a:rPr>
              <a:t>Terms of settlement agreement in Lane v. Brown lawsuit and furthering compliance with the ADA and Olmstead</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Generally speaking, the settlement gives enforcement capabilities to the Executive Order and IPE. ODDS will also implement a 20 hour standard for planning supported employment services. </a:t>
            </a:r>
          </a:p>
          <a:p>
            <a:pPr marL="0" lvl="0" indent="0" rtl="0">
              <a:lnSpc>
                <a:spcPct val="115000"/>
              </a:lnSpc>
              <a:spcBef>
                <a:spcPts val="0"/>
              </a:spcBef>
              <a:spcAft>
                <a:spcPts val="1600"/>
              </a:spcAft>
              <a:buNone/>
            </a:pPr>
            <a:r>
              <a:rPr lang="en-US" b="1">
                <a:latin typeface="Open Sans"/>
                <a:ea typeface="Open Sans"/>
                <a:cs typeface="Open Sans"/>
                <a:sym typeface="Open Sans"/>
              </a:rPr>
              <a:t>Workforce Innovation and Opportunity Act (governing VR services).</a:t>
            </a:r>
          </a:p>
          <a:p>
            <a:pPr lvl="0" rtl="0">
              <a:lnSpc>
                <a:spcPct val="115000"/>
              </a:lnSpc>
              <a:spcBef>
                <a:spcPts val="0"/>
              </a:spcBef>
              <a:spcAft>
                <a:spcPts val="1600"/>
              </a:spcAft>
              <a:buNone/>
            </a:pPr>
            <a:r>
              <a:rPr lang="en-US" b="1">
                <a:latin typeface="Open Sans"/>
                <a:ea typeface="Open Sans"/>
                <a:cs typeface="Open Sans"/>
                <a:sym typeface="Open Sans"/>
              </a:rPr>
              <a:t>2011 guidance from CMS (later incorporated into the waiver technical assistance guide): </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The optimal and expected outcome of all HCBS employment services is individual integrated employment in the general workforce where the person earns competitive wages and benefits (but also no less than minimum wage).</a:t>
            </a:r>
          </a:p>
          <a:p>
            <a:pPr marL="457200" lvl="0" indent="-228600" rtl="0">
              <a:lnSpc>
                <a:spcPct val="115000"/>
              </a:lnSpc>
              <a:spcBef>
                <a:spcPts val="0"/>
              </a:spcBef>
              <a:spcAft>
                <a:spcPts val="1600"/>
              </a:spcAft>
              <a:buFont typeface="Open Sans"/>
            </a:pPr>
            <a:r>
              <a:rPr lang="en-US">
                <a:latin typeface="Arial"/>
                <a:ea typeface="Arial"/>
                <a:cs typeface="Arial"/>
                <a:sym typeface="Arial"/>
              </a:rPr>
              <a:t>Waiver funding is not available for the provision of vocational services delivered in facility based or sheltered work settings, where individuals are supervised for the primary purpose of producing goods or performing services.  </a:t>
            </a:r>
          </a:p>
          <a:p>
            <a:pPr lvl="0" rtl="0">
              <a:lnSpc>
                <a:spcPct val="115000"/>
              </a:lnSpc>
              <a:spcBef>
                <a:spcPts val="0"/>
              </a:spcBef>
              <a:spcAft>
                <a:spcPts val="1600"/>
              </a:spcAft>
              <a:buClr>
                <a:srgbClr val="000000"/>
              </a:buClr>
              <a:buSzPct val="91666"/>
              <a:buFont typeface="Arial"/>
              <a:buNone/>
            </a:pPr>
            <a:r>
              <a:rPr lang="en-US" b="1">
                <a:latin typeface="Open Sans"/>
                <a:ea typeface="Open Sans"/>
                <a:cs typeface="Open Sans"/>
                <a:sym typeface="Open Sans"/>
              </a:rPr>
              <a:t>HCBS</a:t>
            </a:r>
          </a:p>
          <a:p>
            <a:pPr marL="457200" lvl="0" indent="-228600" rtl="0">
              <a:lnSpc>
                <a:spcPct val="115000"/>
              </a:lnSpc>
              <a:spcBef>
                <a:spcPts val="0"/>
              </a:spcBef>
              <a:spcAft>
                <a:spcPts val="1600"/>
              </a:spcAft>
              <a:buClr>
                <a:schemeClr val="dk1"/>
              </a:buClr>
              <a:buFont typeface="Open Sans"/>
            </a:pPr>
            <a:r>
              <a:rPr lang="en-US">
                <a:latin typeface="Open Sans"/>
                <a:ea typeface="Open Sans"/>
                <a:cs typeface="Open Sans"/>
                <a:sym typeface="Open Sans"/>
              </a:rPr>
              <a:t>New federal regulations and guidance regarding Medicaid Home and Community-Based Services. </a:t>
            </a:r>
          </a:p>
          <a:p>
            <a:pPr marL="457200" lvl="0" indent="-228600" rtl="0">
              <a:lnSpc>
                <a:spcPct val="115000"/>
              </a:lnSpc>
              <a:spcBef>
                <a:spcPts val="0"/>
              </a:spcBef>
              <a:spcAft>
                <a:spcPts val="1600"/>
              </a:spcAft>
              <a:buFont typeface="Open Sans"/>
            </a:pPr>
            <a:r>
              <a:rPr lang="en-US">
                <a:latin typeface="Open Sans"/>
                <a:ea typeface="Open Sans"/>
                <a:cs typeface="Open Sans"/>
                <a:sym typeface="Open Sans"/>
              </a:rPr>
              <a:t>To be discussed in detail as part of this presentation. </a:t>
            </a:r>
          </a:p>
          <a:p>
            <a:pPr marL="457200" lvl="0" indent="-69850">
              <a:lnSpc>
                <a:spcPct val="115000"/>
              </a:lnSpc>
              <a:spcBef>
                <a:spcPts val="0"/>
              </a:spcBef>
              <a:spcAft>
                <a:spcPts val="1600"/>
              </a:spcAft>
              <a:buClr>
                <a:schemeClr val="dk1"/>
              </a:buClr>
              <a:buSzPct val="91666"/>
              <a:buFont typeface="Arial"/>
              <a:buNone/>
            </a:pPr>
            <a:endParaRPr b="1"/>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0209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3588"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0" name="Shape 130"/>
          <p:cNvSpPr txBox="1">
            <a:spLocks noGrp="1"/>
          </p:cNvSpPr>
          <p:nvPr>
            <p:ph type="body" idx="1"/>
          </p:nvPr>
        </p:nvSpPr>
        <p:spPr>
          <a:xfrm>
            <a:off x="685800" y="4343400"/>
            <a:ext cx="5486399" cy="4114800"/>
          </a:xfrm>
          <a:prstGeom prst="rect">
            <a:avLst/>
          </a:prstGeom>
          <a:noFill/>
          <a:ln>
            <a:noFill/>
          </a:ln>
        </p:spPr>
        <p:txBody>
          <a:bodyPr lIns="93150" tIns="93150" rIns="93150" bIns="93150" anchor="t" anchorCtr="0">
            <a:noAutofit/>
          </a:bodyPr>
          <a:lstStyle/>
          <a:p>
            <a:pPr marL="457200" lvl="0" indent="-69850" rtl="0">
              <a:lnSpc>
                <a:spcPct val="115000"/>
              </a:lnSpc>
              <a:spcBef>
                <a:spcPts val="0"/>
              </a:spcBef>
              <a:spcAft>
                <a:spcPts val="1600"/>
              </a:spcAft>
              <a:buClr>
                <a:schemeClr val="dk1"/>
              </a:buClr>
              <a:buSzPct val="91666"/>
              <a:buFont typeface="Arial"/>
              <a:buNone/>
            </a:pPr>
            <a:r>
              <a:rPr lang="en-US">
                <a:latin typeface="Open Sans"/>
                <a:ea typeface="Open Sans"/>
                <a:cs typeface="Open Sans"/>
                <a:sym typeface="Open Sans"/>
              </a:rPr>
              <a:t>✔ The individualized support needs of people who have Intellectual and Developmental Disabilities who are working in competitive integrated jobs in the general workforce</a:t>
            </a:r>
            <a:r>
              <a:rPr lang="en-US">
                <a:solidFill>
                  <a:srgbClr val="695D46"/>
                </a:solidFill>
                <a:latin typeface="Open Sans"/>
                <a:ea typeface="Open Sans"/>
                <a:cs typeface="Open Sans"/>
                <a:sym typeface="Open Sans"/>
              </a:rPr>
              <a:t>. </a:t>
            </a:r>
          </a:p>
          <a:p>
            <a:pPr marL="457200" lvl="0" indent="-69850" rtl="0">
              <a:lnSpc>
                <a:spcPct val="115000"/>
              </a:lnSpc>
              <a:spcBef>
                <a:spcPts val="0"/>
              </a:spcBef>
              <a:spcAft>
                <a:spcPts val="1600"/>
              </a:spcAft>
              <a:buClr>
                <a:schemeClr val="dk1"/>
              </a:buClr>
              <a:buSzPct val="91666"/>
              <a:buFont typeface="Arial"/>
              <a:buNone/>
            </a:pPr>
            <a:r>
              <a:rPr lang="en-US">
                <a:latin typeface="Open Sans"/>
                <a:ea typeface="Open Sans"/>
                <a:cs typeface="Open Sans"/>
                <a:sym typeface="Open Sans"/>
              </a:rPr>
              <a:t>✔ We all benefit from an inclusive community; and an inclusive workforce. (Increased tax base, more diverse workforce, larger customer base, recognition that we all have something great to contribute, etc.) </a:t>
            </a:r>
          </a:p>
        </p:txBody>
      </p:sp>
    </p:spTree>
    <p:extLst>
      <p:ext uri="{BB962C8B-B14F-4D97-AF65-F5344CB8AC3E}">
        <p14:creationId xmlns:p14="http://schemas.microsoft.com/office/powerpoint/2010/main" val="2521160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7842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Shape 37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7" name="Shape 37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marL="457200" lvl="0" indent="-228600" rtl="0">
              <a:spcBef>
                <a:spcPts val="0"/>
              </a:spcBef>
            </a:pPr>
            <a:r>
              <a:rPr lang="en-US"/>
              <a:t>All settings, so includes employment and day service settings</a:t>
            </a:r>
          </a:p>
          <a:p>
            <a:pPr marL="457200" lvl="0" indent="-228600">
              <a:spcBef>
                <a:spcPts val="0"/>
              </a:spcBef>
            </a:pPr>
            <a:r>
              <a:rPr lang="en-US"/>
              <a:t>Seek employment and work in competitive integrated settings (competitive integrated defined under federal law as well as state regulations)</a:t>
            </a:r>
          </a:p>
        </p:txBody>
      </p:sp>
      <p:sp>
        <p:nvSpPr>
          <p:cNvPr id="378" name="Shape 378"/>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6</a:t>
            </a:fld>
            <a:endParaRPr lang="en-US"/>
          </a:p>
        </p:txBody>
      </p:sp>
    </p:spTree>
    <p:extLst>
      <p:ext uri="{BB962C8B-B14F-4D97-AF65-F5344CB8AC3E}">
        <p14:creationId xmlns:p14="http://schemas.microsoft.com/office/powerpoint/2010/main" val="220549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Shape 38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84" name="Shape 3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6099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Shape 39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
        <p:nvSpPr>
          <p:cNvPr id="395" name="Shape 39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53406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4"/>
        <p:cNvGrpSpPr/>
        <p:nvPr/>
      </p:nvGrpSpPr>
      <p:grpSpPr>
        <a:xfrm>
          <a:off x="0" y="0"/>
          <a:ext cx="0" cy="0"/>
          <a:chOff x="0" y="0"/>
          <a:chExt cx="0" cy="0"/>
        </a:xfrm>
      </p:grpSpPr>
      <p:sp>
        <p:nvSpPr>
          <p:cNvPr id="405" name="Shape 4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6" name="Shape 40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
        <p:nvSpPr>
          <p:cNvPr id="407" name="Shape 407"/>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9</a:t>
            </a:fld>
            <a:endParaRPr lang="en-US"/>
          </a:p>
        </p:txBody>
      </p:sp>
    </p:spTree>
    <p:extLst>
      <p:ext uri="{BB962C8B-B14F-4D97-AF65-F5344CB8AC3E}">
        <p14:creationId xmlns:p14="http://schemas.microsoft.com/office/powerpoint/2010/main" val="99939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47792-39DF-4DAB-B2BE-0F89B1639F7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1F834-30B9-4D9C-9D16-C23E43738E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A84B718-9E4D-4438-8278-DD0E9CBB0BC9}"/>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5" name="Footer Placeholder 4">
            <a:extLst>
              <a:ext uri="{FF2B5EF4-FFF2-40B4-BE49-F238E27FC236}">
                <a16:creationId xmlns:a16="http://schemas.microsoft.com/office/drawing/2014/main" id="{DFA12C23-F559-4128-90FD-E4D49985D1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1385A7-93CA-4DCB-95B6-2CD7AF9D50A1}"/>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238350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643A6-62B7-4273-8ADC-06721CD67D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8D6868-E747-4C1C-80B9-2E42C2DC8CC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A5B62-B101-4102-8A5A-119F611C5CEF}"/>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5" name="Footer Placeholder 4">
            <a:extLst>
              <a:ext uri="{FF2B5EF4-FFF2-40B4-BE49-F238E27FC236}">
                <a16:creationId xmlns:a16="http://schemas.microsoft.com/office/drawing/2014/main" id="{C43EBD05-29A2-4DCC-A144-C8FC174D5F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3D11A2-F9D9-4B42-9888-3B784A0E437A}"/>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914258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1E1C81-F0E3-4629-B989-F729CBDBB6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CBA87-8DC5-4026-9311-709E1738D6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A1BCBF-1909-4C96-93F6-908EA633AA54}"/>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5" name="Footer Placeholder 4">
            <a:extLst>
              <a:ext uri="{FF2B5EF4-FFF2-40B4-BE49-F238E27FC236}">
                <a16:creationId xmlns:a16="http://schemas.microsoft.com/office/drawing/2014/main" id="{0D8504C2-120D-444F-BF8F-147569BC8A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BC2A6B-BCCF-448F-BC83-306E2FAE8E74}"/>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27244985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Slide">
    <p:spTree>
      <p:nvGrpSpPr>
        <p:cNvPr id="1" name="Shape 18"/>
        <p:cNvGrpSpPr/>
        <p:nvPr/>
      </p:nvGrpSpPr>
      <p:grpSpPr>
        <a:xfrm>
          <a:off x="0" y="0"/>
          <a:ext cx="0" cy="0"/>
          <a:chOff x="0" y="0"/>
          <a:chExt cx="0" cy="0"/>
        </a:xfrm>
      </p:grpSpPr>
      <p:sp>
        <p:nvSpPr>
          <p:cNvPr id="19" name="Shape 19"/>
          <p:cNvSpPr txBox="1">
            <a:spLocks noGrp="1"/>
          </p:cNvSpPr>
          <p:nvPr>
            <p:ph type="subTitle" idx="1"/>
          </p:nvPr>
        </p:nvSpPr>
        <p:spPr>
          <a:xfrm>
            <a:off x="381000" y="1600200"/>
            <a:ext cx="5410200" cy="2133599"/>
          </a:xfrm>
          <a:prstGeom prst="rect">
            <a:avLst/>
          </a:prstGeom>
          <a:noFill/>
          <a:ln>
            <a:noFill/>
          </a:ln>
        </p:spPr>
        <p:txBody>
          <a:bodyPr lIns="91425" tIns="91425" rIns="91425" bIns="91425" anchor="t" anchorCtr="0"/>
          <a:lstStyle>
            <a:lvl1pPr marL="0" marR="0" lvl="0" indent="0" algn="l"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20" name="Shape 2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Arial"/>
                <a:ea typeface="Arial"/>
                <a:cs typeface="Arial"/>
                <a:sym typeface="Arial"/>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
        <p:nvSpPr>
          <p:cNvPr id="22" name="Shape 22"/>
          <p:cNvSpPr/>
          <p:nvPr/>
        </p:nvSpPr>
        <p:spPr>
          <a:xfrm>
            <a:off x="0" y="0"/>
            <a:ext cx="9144000" cy="412689"/>
          </a:xfrm>
          <a:prstGeom prst="rect">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23" name="Shape 23"/>
          <p:cNvPicPr preferRelativeResize="0"/>
          <p:nvPr/>
        </p:nvPicPr>
        <p:blipFill rotWithShape="1">
          <a:blip r:embed="rId2">
            <a:alphaModFix/>
          </a:blip>
          <a:srcRect/>
          <a:stretch/>
        </p:blipFill>
        <p:spPr>
          <a:xfrm>
            <a:off x="0" y="223598"/>
            <a:ext cx="9144000" cy="404552"/>
          </a:xfrm>
          <a:prstGeom prst="rect">
            <a:avLst/>
          </a:prstGeom>
          <a:noFill/>
          <a:ln>
            <a:noFill/>
          </a:ln>
        </p:spPr>
      </p:pic>
      <p:sp>
        <p:nvSpPr>
          <p:cNvPr id="24" name="Shape 24"/>
          <p:cNvSpPr/>
          <p:nvPr/>
        </p:nvSpPr>
        <p:spPr>
          <a:xfrm>
            <a:off x="0" y="628152"/>
            <a:ext cx="9144000" cy="711817"/>
          </a:xfrm>
          <a:prstGeom prst="rect">
            <a:avLst/>
          </a:prstGeom>
          <a:solidFill>
            <a:srgbClr val="25366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25" name="Shape 25"/>
          <p:cNvSpPr txBox="1">
            <a:spLocks noGrp="1"/>
          </p:cNvSpPr>
          <p:nvPr>
            <p:ph type="ctrTitle"/>
          </p:nvPr>
        </p:nvSpPr>
        <p:spPr>
          <a:xfrm>
            <a:off x="381000" y="628152"/>
            <a:ext cx="7772400" cy="591048"/>
          </a:xfrm>
          <a:prstGeom prst="rect">
            <a:avLst/>
          </a:prstGeom>
          <a:noFill/>
          <a:ln>
            <a:noFill/>
          </a:ln>
        </p:spPr>
        <p:txBody>
          <a:bodyPr lIns="91425" tIns="91425" rIns="91425" bIns="91425" anchor="ctr" anchorCtr="0"/>
          <a:lstStyle>
            <a:lvl1pPr marL="0" marR="0" lvl="0" indent="0" algn="l" rtl="0">
              <a:spcBef>
                <a:spcPts val="0"/>
              </a:spcBef>
              <a:buClr>
                <a:schemeClr val="lt1"/>
              </a:buClr>
              <a:buFont typeface="Arial"/>
              <a:buNone/>
              <a:defRPr sz="3200" b="0" i="0" u="none" strike="noStrike" cap="none">
                <a:solidFill>
                  <a:schemeClr val="lt1"/>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26" name="Shape 26"/>
          <p:cNvSpPr>
            <a:spLocks noGrp="1"/>
          </p:cNvSpPr>
          <p:nvPr>
            <p:ph type="pic" idx="2"/>
          </p:nvPr>
        </p:nvSpPr>
        <p:spPr>
          <a:xfrm>
            <a:off x="6096000" y="1600200"/>
            <a:ext cx="2819400" cy="3352799"/>
          </a:xfrm>
          <a:prstGeom prst="rect">
            <a:avLst/>
          </a:prstGeom>
          <a:noFill/>
          <a:ln>
            <a:noFill/>
          </a:ln>
        </p:spPr>
        <p:txBody>
          <a:bodyPr lIns="91425" tIns="91425" rIns="91425" bIns="91425" anchor="ctr" anchorCtr="0"/>
          <a:lstStyle>
            <a:lvl1pPr marL="0" marR="0" lvl="0" indent="0" algn="ctr" rtl="0">
              <a:spcBef>
                <a:spcPts val="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pic>
        <p:nvPicPr>
          <p:cNvPr id="27" name="Shape 27"/>
          <p:cNvPicPr preferRelativeResize="0"/>
          <p:nvPr/>
        </p:nvPicPr>
        <p:blipFill rotWithShape="1">
          <a:blip r:embed="rId3">
            <a:alphaModFix/>
          </a:blip>
          <a:srcRect/>
          <a:stretch/>
        </p:blipFill>
        <p:spPr>
          <a:xfrm>
            <a:off x="0" y="1339970"/>
            <a:ext cx="9144000" cy="94211"/>
          </a:xfrm>
          <a:prstGeom prst="rect">
            <a:avLst/>
          </a:prstGeom>
          <a:noFill/>
          <a:ln>
            <a:noFill/>
          </a:ln>
        </p:spPr>
      </p:pic>
      <p:sp>
        <p:nvSpPr>
          <p:cNvPr id="28" name="Shape 28"/>
          <p:cNvSpPr/>
          <p:nvPr/>
        </p:nvSpPr>
        <p:spPr>
          <a:xfrm>
            <a:off x="6858000" y="6172200"/>
            <a:ext cx="2133599" cy="533399"/>
          </a:xfrm>
          <a:prstGeom prst="rect">
            <a:avLst/>
          </a:prstGeom>
          <a:solidFill>
            <a:schemeClr val="l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29" name="Shape 29"/>
          <p:cNvPicPr preferRelativeResize="0"/>
          <p:nvPr/>
        </p:nvPicPr>
        <p:blipFill rotWithShape="1">
          <a:blip r:embed="rId4">
            <a:alphaModFix/>
          </a:blip>
          <a:srcRect/>
          <a:stretch/>
        </p:blipFill>
        <p:spPr>
          <a:xfrm>
            <a:off x="6219717" y="5760151"/>
            <a:ext cx="2700336" cy="785811"/>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4" y="593374"/>
            <a:ext cx="8520599" cy="943198"/>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2" name="Shape 32"/>
          <p:cNvSpPr txBox="1">
            <a:spLocks noGrp="1"/>
          </p:cNvSpPr>
          <p:nvPr>
            <p:ph type="body" idx="1"/>
          </p:nvPr>
        </p:nvSpPr>
        <p:spPr>
          <a:xfrm>
            <a:off x="311704" y="1688433"/>
            <a:ext cx="8520599" cy="4403599"/>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 name="Shape 33"/>
          <p:cNvSpPr txBox="1">
            <a:spLocks noGrp="1"/>
          </p:cNvSpPr>
          <p:nvPr>
            <p:ph type="sldNum" idx="12"/>
          </p:nvPr>
        </p:nvSpPr>
        <p:spPr>
          <a:xfrm>
            <a:off x="8472717" y="6218244"/>
            <a:ext cx="548821" cy="523874"/>
          </a:xfrm>
          <a:prstGeom prst="rect">
            <a:avLst/>
          </a:prstGeom>
          <a:noFill/>
          <a:ln>
            <a:noFill/>
          </a:ln>
        </p:spPr>
        <p:txBody>
          <a:bodyPr lIns="105300" tIns="105300" rIns="105300" bIns="1053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6" name="Shape 36"/>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latin typeface="Arial"/>
                <a:ea typeface="Arial"/>
                <a:cs typeface="Arial"/>
                <a:sym typeface="Arial"/>
              </a:defRPr>
            </a:lvl1pPr>
            <a:lvl2pPr marL="742950" lvl="1" indent="-107950" algn="l" rtl="0">
              <a:spcBef>
                <a:spcPts val="560"/>
              </a:spcBef>
              <a:buClr>
                <a:schemeClr val="dk1"/>
              </a:buClr>
              <a:buFont typeface="Arial"/>
              <a:buChar char="–"/>
              <a:defRPr sz="2800">
                <a:solidFill>
                  <a:schemeClr val="dk1"/>
                </a:solidFill>
                <a:latin typeface="Arial"/>
                <a:ea typeface="Arial"/>
                <a:cs typeface="Arial"/>
                <a:sym typeface="Arial"/>
              </a:defRPr>
            </a:lvl2pPr>
            <a:lvl3pPr marL="1143000" lvl="2" indent="-76200" algn="l" rtl="0">
              <a:spcBef>
                <a:spcPts val="480"/>
              </a:spcBef>
              <a:buClr>
                <a:schemeClr val="dk1"/>
              </a:buClr>
              <a:buFont typeface="Arial"/>
              <a:buChar char="•"/>
              <a:defRPr sz="2400">
                <a:solidFill>
                  <a:schemeClr val="dk1"/>
                </a:solidFill>
                <a:latin typeface="Arial"/>
                <a:ea typeface="Arial"/>
                <a:cs typeface="Arial"/>
                <a:sym typeface="Arial"/>
              </a:defRPr>
            </a:lvl3pPr>
            <a:lvl4pPr marL="1600200" lvl="3" indent="-101600" algn="l" rtl="0">
              <a:spcBef>
                <a:spcPts val="400"/>
              </a:spcBef>
              <a:buClr>
                <a:schemeClr val="dk1"/>
              </a:buClr>
              <a:buFont typeface="Arial"/>
              <a:buChar char="–"/>
              <a:defRPr sz="2000">
                <a:solidFill>
                  <a:schemeClr val="dk1"/>
                </a:solidFill>
                <a:latin typeface="Arial"/>
                <a:ea typeface="Arial"/>
                <a:cs typeface="Arial"/>
                <a:sym typeface="Arial"/>
              </a:defRPr>
            </a:lvl4pPr>
            <a:lvl5pPr marL="2057400" lvl="4" indent="-101600" algn="l" rtl="0">
              <a:spcBef>
                <a:spcPts val="400"/>
              </a:spcBef>
              <a:buClr>
                <a:schemeClr val="dk1"/>
              </a:buClr>
              <a:buFont typeface="Arial"/>
              <a:buChar char="»"/>
              <a:defRPr sz="2000">
                <a:solidFill>
                  <a:schemeClr val="dk1"/>
                </a:solidFill>
                <a:latin typeface="Arial"/>
                <a:ea typeface="Arial"/>
                <a:cs typeface="Arial"/>
                <a:sym typeface="Aria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l" rtl="0">
              <a:spcBef>
                <a:spcPts val="0"/>
              </a:spcBef>
              <a:defRPr sz="4000" b="1" cap="none"/>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45" name="Shape 45"/>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Clr>
                <a:srgbClr val="888888"/>
              </a:buClr>
              <a:buFont typeface="Arial"/>
              <a:buNone/>
              <a:defRPr sz="2000">
                <a:solidFill>
                  <a:srgbClr val="888888"/>
                </a:solidFill>
              </a:defRPr>
            </a:lvl1pPr>
            <a:lvl2pPr marL="457200" lvl="1" indent="0" rtl="0">
              <a:spcBef>
                <a:spcPts val="0"/>
              </a:spcBef>
              <a:buClr>
                <a:srgbClr val="888888"/>
              </a:buClr>
              <a:buFont typeface="Arial"/>
              <a:buNone/>
              <a:defRPr sz="1800">
                <a:solidFill>
                  <a:srgbClr val="888888"/>
                </a:solidFill>
              </a:defRPr>
            </a:lvl2pPr>
            <a:lvl3pPr marL="914400" lvl="2" indent="0" rtl="0">
              <a:spcBef>
                <a:spcPts val="0"/>
              </a:spcBef>
              <a:buClr>
                <a:srgbClr val="888888"/>
              </a:buClr>
              <a:buFont typeface="Arial"/>
              <a:buNone/>
              <a:defRPr sz="1600">
                <a:solidFill>
                  <a:srgbClr val="888888"/>
                </a:solidFill>
              </a:defRPr>
            </a:lvl3pPr>
            <a:lvl4pPr marL="1371600" lvl="3" indent="0" rtl="0">
              <a:spcBef>
                <a:spcPts val="0"/>
              </a:spcBef>
              <a:buClr>
                <a:srgbClr val="888888"/>
              </a:buClr>
              <a:buFont typeface="Arial"/>
              <a:buNone/>
              <a:defRPr sz="1400">
                <a:solidFill>
                  <a:srgbClr val="888888"/>
                </a:solidFill>
              </a:defRPr>
            </a:lvl4pPr>
            <a:lvl5pPr marL="1828800" lvl="4" indent="0" rtl="0">
              <a:spcBef>
                <a:spcPts val="0"/>
              </a:spcBef>
              <a:buClr>
                <a:srgbClr val="888888"/>
              </a:buClr>
              <a:buFont typeface="Arial"/>
              <a:buNone/>
              <a:defRPr sz="1400">
                <a:solidFill>
                  <a:srgbClr val="888888"/>
                </a:solidFill>
              </a:defRPr>
            </a:lvl5pPr>
            <a:lvl6pPr marL="2286000" lvl="5" indent="0" rtl="0">
              <a:spcBef>
                <a:spcPts val="0"/>
              </a:spcBef>
              <a:buClr>
                <a:srgbClr val="888888"/>
              </a:buClr>
              <a:buFont typeface="Calibri"/>
              <a:buNone/>
              <a:defRPr sz="1400">
                <a:solidFill>
                  <a:srgbClr val="888888"/>
                </a:solidFill>
              </a:defRPr>
            </a:lvl6pPr>
            <a:lvl7pPr marL="2743200" lvl="6" indent="0" rtl="0">
              <a:spcBef>
                <a:spcPts val="0"/>
              </a:spcBef>
              <a:buClr>
                <a:srgbClr val="888888"/>
              </a:buClr>
              <a:buFont typeface="Calibri"/>
              <a:buNone/>
              <a:defRPr sz="1400">
                <a:solidFill>
                  <a:srgbClr val="888888"/>
                </a:solidFill>
              </a:defRPr>
            </a:lvl7pPr>
            <a:lvl8pPr marL="3200400" lvl="7" indent="0" rtl="0">
              <a:spcBef>
                <a:spcPts val="0"/>
              </a:spcBef>
              <a:buClr>
                <a:srgbClr val="888888"/>
              </a:buClr>
              <a:buFont typeface="Calibri"/>
              <a:buNone/>
              <a:defRPr sz="1400">
                <a:solidFill>
                  <a:srgbClr val="888888"/>
                </a:solidFill>
              </a:defRPr>
            </a:lvl8pPr>
            <a:lvl9pPr marL="3657600" lvl="8" indent="0" rtl="0">
              <a:spcBef>
                <a:spcPts val="0"/>
              </a:spcBef>
              <a:buClr>
                <a:srgbClr val="888888"/>
              </a:buClr>
              <a:buFont typeface="Calibri"/>
              <a:buNone/>
              <a:defRPr sz="1400">
                <a:solidFill>
                  <a:srgbClr val="888888"/>
                </a:solidFill>
              </a:defRPr>
            </a:lvl9pPr>
          </a:lstStyle>
          <a:p>
            <a:endParaRPr/>
          </a:p>
        </p:txBody>
      </p:sp>
      <p:sp>
        <p:nvSpPr>
          <p:cNvPr id="46" name="Shape 4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0" name="Shape 50"/>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51" name="Shape 51"/>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lvl="0" rtl="0">
              <a:spcBef>
                <a:spcPts val="0"/>
              </a:spcBef>
              <a:defRPr sz="2800"/>
            </a:lvl1pPr>
            <a:lvl2pPr lvl="1" rtl="0">
              <a:spcBef>
                <a:spcPts val="0"/>
              </a:spcBef>
              <a:defRPr sz="2400"/>
            </a:lvl2pPr>
            <a:lvl3pPr lvl="2" rtl="0">
              <a:spcBef>
                <a:spcPts val="0"/>
              </a:spcBef>
              <a:defRPr sz="2000"/>
            </a:lvl3pPr>
            <a:lvl4pPr lvl="3" rtl="0">
              <a:spcBef>
                <a:spcPts val="0"/>
              </a:spcBef>
              <a:defRPr sz="1800"/>
            </a:lvl4pPr>
            <a:lvl5pPr lvl="4" rtl="0">
              <a:spcBef>
                <a:spcPts val="0"/>
              </a:spcBef>
              <a:defRPr sz="1800"/>
            </a:lvl5pPr>
            <a:lvl6pPr lvl="5" rtl="0">
              <a:spcBef>
                <a:spcPts val="0"/>
              </a:spcBef>
              <a:defRPr sz="1800"/>
            </a:lvl6pPr>
            <a:lvl7pPr lvl="6" rtl="0">
              <a:spcBef>
                <a:spcPts val="0"/>
              </a:spcBef>
              <a:defRPr sz="1800"/>
            </a:lvl7pPr>
            <a:lvl8pPr lvl="7" rtl="0">
              <a:spcBef>
                <a:spcPts val="0"/>
              </a:spcBef>
              <a:defRPr sz="1800"/>
            </a:lvl8pPr>
            <a:lvl9pPr lvl="8" rtl="0">
              <a:spcBef>
                <a:spcPts val="0"/>
              </a:spcBef>
              <a:defRPr sz="1800"/>
            </a:lvl9pPr>
          </a:lstStyle>
          <a:p>
            <a:endParaRPr/>
          </a:p>
        </p:txBody>
      </p:sp>
      <p:sp>
        <p:nvSpPr>
          <p:cNvPr id="52" name="Shape 5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6" name="Shape 56"/>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Arial"/>
              <a:buNone/>
              <a:defRPr sz="2400" b="1"/>
            </a:lvl1pPr>
            <a:lvl2pPr marL="457200" lvl="1" indent="0" rtl="0">
              <a:spcBef>
                <a:spcPts val="0"/>
              </a:spcBef>
              <a:buFont typeface="Arial"/>
              <a:buNone/>
              <a:defRPr sz="2000" b="1"/>
            </a:lvl2pPr>
            <a:lvl3pPr marL="914400" lvl="2" indent="0" rtl="0">
              <a:spcBef>
                <a:spcPts val="0"/>
              </a:spcBef>
              <a:buFont typeface="Arial"/>
              <a:buNone/>
              <a:defRPr sz="1800" b="1"/>
            </a:lvl3pPr>
            <a:lvl4pPr marL="1371600" lvl="3" indent="0" rtl="0">
              <a:spcBef>
                <a:spcPts val="0"/>
              </a:spcBef>
              <a:buFont typeface="Arial"/>
              <a:buNone/>
              <a:defRPr sz="1600" b="1"/>
            </a:lvl4pPr>
            <a:lvl5pPr marL="1828800" lvl="4" indent="0" rtl="0">
              <a:spcBef>
                <a:spcPts val="0"/>
              </a:spcBef>
              <a:buFont typeface="Arial"/>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7" name="Shape 57"/>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58" name="Shape 58"/>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Font typeface="Arial"/>
              <a:buNone/>
              <a:defRPr sz="2400" b="1"/>
            </a:lvl1pPr>
            <a:lvl2pPr marL="457200" lvl="1" indent="0" rtl="0">
              <a:spcBef>
                <a:spcPts val="0"/>
              </a:spcBef>
              <a:buFont typeface="Arial"/>
              <a:buNone/>
              <a:defRPr sz="2000" b="1"/>
            </a:lvl2pPr>
            <a:lvl3pPr marL="914400" lvl="2" indent="0" rtl="0">
              <a:spcBef>
                <a:spcPts val="0"/>
              </a:spcBef>
              <a:buFont typeface="Arial"/>
              <a:buNone/>
              <a:defRPr sz="1800" b="1"/>
            </a:lvl3pPr>
            <a:lvl4pPr marL="1371600" lvl="3" indent="0" rtl="0">
              <a:spcBef>
                <a:spcPts val="0"/>
              </a:spcBef>
              <a:buFont typeface="Arial"/>
              <a:buNone/>
              <a:defRPr sz="1600" b="1"/>
            </a:lvl4pPr>
            <a:lvl5pPr marL="1828800" lvl="4" indent="0" rtl="0">
              <a:spcBef>
                <a:spcPts val="0"/>
              </a:spcBef>
              <a:buFont typeface="Arial"/>
              <a:buNone/>
              <a:defRPr sz="1600" b="1"/>
            </a:lvl5pPr>
            <a:lvl6pPr marL="2286000" lvl="5" indent="0" rtl="0">
              <a:spcBef>
                <a:spcPts val="0"/>
              </a:spcBef>
              <a:buFont typeface="Calibri"/>
              <a:buNone/>
              <a:defRPr sz="1600" b="1"/>
            </a:lvl6pPr>
            <a:lvl7pPr marL="2743200" lvl="6" indent="0" rtl="0">
              <a:spcBef>
                <a:spcPts val="0"/>
              </a:spcBef>
              <a:buFont typeface="Calibri"/>
              <a:buNone/>
              <a:defRPr sz="1600" b="1"/>
            </a:lvl7pPr>
            <a:lvl8pPr marL="3200400" lvl="7" indent="0" rtl="0">
              <a:spcBef>
                <a:spcPts val="0"/>
              </a:spcBef>
              <a:buFont typeface="Calibri"/>
              <a:buNone/>
              <a:defRPr sz="1600" b="1"/>
            </a:lvl8pPr>
            <a:lvl9pPr marL="3657600" lvl="8" indent="0" rtl="0">
              <a:spcBef>
                <a:spcPts val="0"/>
              </a:spcBef>
              <a:buFont typeface="Calibri"/>
              <a:buNone/>
              <a:defRPr sz="1600" b="1"/>
            </a:lvl9pPr>
          </a:lstStyle>
          <a:p>
            <a:endParaRPr/>
          </a:p>
        </p:txBody>
      </p:sp>
      <p:sp>
        <p:nvSpPr>
          <p:cNvPr id="59" name="Shape 59"/>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sz="2400"/>
            </a:lvl1pPr>
            <a:lvl2pPr lvl="1" rtl="0">
              <a:spcBef>
                <a:spcPts val="0"/>
              </a:spcBef>
              <a:defRPr sz="2000"/>
            </a:lvl2pPr>
            <a:lvl3pPr lvl="2" rtl="0">
              <a:spcBef>
                <a:spcPts val="0"/>
              </a:spcBef>
              <a:defRPr sz="1800"/>
            </a:lvl3pPr>
            <a:lvl4pPr lvl="3" rtl="0">
              <a:spcBef>
                <a:spcPts val="0"/>
              </a:spcBef>
              <a:defRPr sz="1600"/>
            </a:lvl4pPr>
            <a:lvl5pPr lvl="4" rtl="0">
              <a:spcBef>
                <a:spcPts val="0"/>
              </a:spcBef>
              <a:defRPr sz="1600"/>
            </a:lvl5pPr>
            <a:lvl6pPr lvl="5" rtl="0">
              <a:spcBef>
                <a:spcPts val="0"/>
              </a:spcBef>
              <a:defRPr sz="1600"/>
            </a:lvl6pPr>
            <a:lvl7pPr lvl="6" rtl="0">
              <a:spcBef>
                <a:spcPts val="0"/>
              </a:spcBef>
              <a:defRPr sz="1600"/>
            </a:lvl7pPr>
            <a:lvl8pPr lvl="7" rtl="0">
              <a:spcBef>
                <a:spcPts val="0"/>
              </a:spcBef>
              <a:defRPr sz="1600"/>
            </a:lvl8pPr>
            <a:lvl9pPr lvl="8" rtl="0">
              <a:spcBef>
                <a:spcPts val="0"/>
              </a:spcBef>
              <a:defRPr sz="1600"/>
            </a:lvl9pPr>
          </a:lstStyle>
          <a:p>
            <a:endParaRPr/>
          </a:p>
        </p:txBody>
      </p:sp>
      <p:sp>
        <p:nvSpPr>
          <p:cNvPr id="60" name="Shape 6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2"/>
        <p:cNvGrpSpPr/>
        <p:nvPr/>
      </p:nvGrpSpPr>
      <p:grpSpPr>
        <a:xfrm>
          <a:off x="0" y="0"/>
          <a:ext cx="0" cy="0"/>
          <a:chOff x="0" y="0"/>
          <a:chExt cx="0" cy="0"/>
        </a:xfrm>
      </p:grpSpPr>
      <p:sp>
        <p:nvSpPr>
          <p:cNvPr id="63" name="Shape 6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7" name="Shape 67"/>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sz="3200"/>
            </a:lvl1pPr>
            <a:lvl2pPr lvl="1" rtl="0">
              <a:spcBef>
                <a:spcPts val="0"/>
              </a:spcBef>
              <a:defRPr sz="2800"/>
            </a:lvl2pPr>
            <a:lvl3pPr lvl="2" rtl="0">
              <a:spcBef>
                <a:spcPts val="0"/>
              </a:spcBef>
              <a:defRPr sz="2400"/>
            </a:lvl3pPr>
            <a:lvl4pPr lvl="3" rtl="0">
              <a:spcBef>
                <a:spcPts val="0"/>
              </a:spcBef>
              <a:defRPr sz="2000"/>
            </a:lvl4pPr>
            <a:lvl5pPr lvl="4" rtl="0">
              <a:spcBef>
                <a:spcPts val="0"/>
              </a:spcBef>
              <a:defRPr sz="2000"/>
            </a:lvl5pPr>
            <a:lvl6pPr lvl="5" rtl="0">
              <a:spcBef>
                <a:spcPts val="0"/>
              </a:spcBef>
              <a:defRPr sz="2000"/>
            </a:lvl6pPr>
            <a:lvl7pPr lvl="6" rtl="0">
              <a:spcBef>
                <a:spcPts val="0"/>
              </a:spcBef>
              <a:defRPr sz="2000"/>
            </a:lvl7pPr>
            <a:lvl8pPr lvl="7" rtl="0">
              <a:spcBef>
                <a:spcPts val="0"/>
              </a:spcBef>
              <a:defRPr sz="2000"/>
            </a:lvl8pPr>
            <a:lvl9pPr lvl="8" rtl="0">
              <a:spcBef>
                <a:spcPts val="0"/>
              </a:spcBef>
              <a:defRPr sz="2000"/>
            </a:lvl9pPr>
          </a:lstStyle>
          <a:p>
            <a:endParaRPr/>
          </a:p>
        </p:txBody>
      </p:sp>
      <p:sp>
        <p:nvSpPr>
          <p:cNvPr id="68" name="Shape 68"/>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Arial"/>
              <a:buNone/>
              <a:defRPr sz="1400"/>
            </a:lvl1pPr>
            <a:lvl2pPr marL="457200" lvl="1" indent="0" rtl="0">
              <a:spcBef>
                <a:spcPts val="0"/>
              </a:spcBef>
              <a:buFont typeface="Arial"/>
              <a:buNone/>
              <a:defRPr sz="1200"/>
            </a:lvl2pPr>
            <a:lvl3pPr marL="914400" lvl="2" indent="0" rtl="0">
              <a:spcBef>
                <a:spcPts val="0"/>
              </a:spcBef>
              <a:buFont typeface="Arial"/>
              <a:buNone/>
              <a:defRPr sz="1000"/>
            </a:lvl3pPr>
            <a:lvl4pPr marL="1371600" lvl="3" indent="0" rtl="0">
              <a:spcBef>
                <a:spcPts val="0"/>
              </a:spcBef>
              <a:buFont typeface="Arial"/>
              <a:buNone/>
              <a:defRPr sz="900"/>
            </a:lvl4pPr>
            <a:lvl5pPr marL="1828800" lvl="4" indent="0" rtl="0">
              <a:spcBef>
                <a:spcPts val="0"/>
              </a:spcBef>
              <a:buFont typeface="Arial"/>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8270-52B7-46B8-83D8-91387AD193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DC4F5A-E1A8-4A13-B2DD-527750CD78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16E711-459E-4839-AB98-00432330C44C}"/>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5" name="Footer Placeholder 4">
            <a:extLst>
              <a:ext uri="{FF2B5EF4-FFF2-40B4-BE49-F238E27FC236}">
                <a16:creationId xmlns:a16="http://schemas.microsoft.com/office/drawing/2014/main" id="{85C4CC7F-7AC6-43F1-89A8-0C4EF48462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F2BF36-03AE-4431-BB87-CF46F6E8DD49}"/>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7562412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l" rtl="0">
              <a:spcBef>
                <a:spcPts val="0"/>
              </a:spcBef>
              <a:defRPr sz="2000" b="1"/>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3" name="Shape 73"/>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lvl="0" indent="0" algn="ctr" rtl="0">
              <a:spcBef>
                <a:spcPts val="0"/>
              </a:spcBef>
              <a:buClr>
                <a:srgbClr val="888888"/>
              </a:buClr>
              <a:buFont typeface="Calibri"/>
              <a:buNone/>
              <a:defRPr sz="3200" b="0" i="0" u="none" strike="noStrike" cap="none">
                <a:solidFill>
                  <a:srgbClr val="888888"/>
                </a:solidFill>
                <a:latin typeface="Calibri"/>
                <a:ea typeface="Calibri"/>
                <a:cs typeface="Calibri"/>
                <a:sym typeface="Calibri"/>
              </a:defRPr>
            </a:lvl1pPr>
            <a:lvl2pPr marL="457200" marR="0" lvl="1" indent="0" algn="l" rtl="0">
              <a:spcBef>
                <a:spcPts val="0"/>
              </a:spcBef>
              <a:buClr>
                <a:schemeClr val="dk1"/>
              </a:buClr>
              <a:buFont typeface="Calibri"/>
              <a:buNone/>
              <a:defRPr sz="2800" b="0" i="0" u="none" strike="noStrike" cap="none">
                <a:solidFill>
                  <a:schemeClr val="dk1"/>
                </a:solidFill>
                <a:latin typeface="Calibri"/>
                <a:ea typeface="Calibri"/>
                <a:cs typeface="Calibri"/>
                <a:sym typeface="Calibri"/>
              </a:defRPr>
            </a:lvl2pPr>
            <a:lvl3pPr marL="914400" marR="0" lvl="2" indent="0" algn="l" rtl="0">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3pPr>
            <a:lvl4pPr marL="1371600" marR="0" lvl="3"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4pPr>
            <a:lvl5pPr marL="1828800" marR="0" lvl="4"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5pPr>
            <a:lvl6pPr marL="2286000" marR="0" lvl="5"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6pPr>
            <a:lvl7pPr marL="2743200" marR="0" lvl="6"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7pPr>
            <a:lvl8pPr marL="3200400" marR="0" lvl="7"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8pPr>
            <a:lvl9pPr marL="3657600" marR="0" lvl="8" indent="0" algn="l" rtl="0">
              <a:spcBef>
                <a:spcPts val="0"/>
              </a:spcBef>
              <a:buClr>
                <a:schemeClr val="dk1"/>
              </a:buClr>
              <a:buFont typeface="Calibri"/>
              <a:buNone/>
              <a:defRPr sz="2000" b="0" i="0" u="none" strike="noStrike" cap="none">
                <a:solidFill>
                  <a:schemeClr val="dk1"/>
                </a:solidFill>
                <a:latin typeface="Calibri"/>
                <a:ea typeface="Calibri"/>
                <a:cs typeface="Calibri"/>
                <a:sym typeface="Calibri"/>
              </a:defRPr>
            </a:lvl9pPr>
          </a:lstStyle>
          <a:p>
            <a:endParaRPr/>
          </a:p>
        </p:txBody>
      </p:sp>
      <p:sp>
        <p:nvSpPr>
          <p:cNvPr id="74" name="Shape 74"/>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Arial"/>
              <a:buNone/>
              <a:defRPr sz="1400"/>
            </a:lvl1pPr>
            <a:lvl2pPr marL="457200" lvl="1" indent="0" rtl="0">
              <a:spcBef>
                <a:spcPts val="0"/>
              </a:spcBef>
              <a:buFont typeface="Arial"/>
              <a:buNone/>
              <a:defRPr sz="1200"/>
            </a:lvl2pPr>
            <a:lvl3pPr marL="914400" lvl="2" indent="0" rtl="0">
              <a:spcBef>
                <a:spcPts val="0"/>
              </a:spcBef>
              <a:buFont typeface="Arial"/>
              <a:buNone/>
              <a:defRPr sz="1000"/>
            </a:lvl3pPr>
            <a:lvl4pPr marL="1371600" lvl="3" indent="0" rtl="0">
              <a:spcBef>
                <a:spcPts val="0"/>
              </a:spcBef>
              <a:buFont typeface="Arial"/>
              <a:buNone/>
              <a:defRPr sz="900"/>
            </a:lvl4pPr>
            <a:lvl5pPr marL="1828800" lvl="4" indent="0" rtl="0">
              <a:spcBef>
                <a:spcPts val="0"/>
              </a:spcBef>
              <a:buFont typeface="Arial"/>
              <a:buNone/>
              <a:defRPr sz="900"/>
            </a:lvl5pPr>
            <a:lvl6pPr marL="2286000" lvl="5" indent="0" rtl="0">
              <a:spcBef>
                <a:spcPts val="0"/>
              </a:spcBef>
              <a:buFont typeface="Calibri"/>
              <a:buNone/>
              <a:defRPr sz="900"/>
            </a:lvl6pPr>
            <a:lvl7pPr marL="2743200" lvl="6" indent="0" rtl="0">
              <a:spcBef>
                <a:spcPts val="0"/>
              </a:spcBef>
              <a:buFont typeface="Calibri"/>
              <a:buNone/>
              <a:defRPr sz="900"/>
            </a:lvl7pPr>
            <a:lvl8pPr marL="3200400" lvl="7" indent="0" rtl="0">
              <a:spcBef>
                <a:spcPts val="0"/>
              </a:spcBef>
              <a:buFont typeface="Calibri"/>
              <a:buNone/>
              <a:defRPr sz="900"/>
            </a:lvl8pPr>
            <a:lvl9pPr marL="3657600" lvl="8" indent="0" rtl="0">
              <a:spcBef>
                <a:spcPts val="0"/>
              </a:spcBef>
              <a:buFont typeface="Calibri"/>
              <a:buNone/>
              <a:defRPr sz="900"/>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9" name="Shape 79"/>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latin typeface="Arial"/>
                <a:ea typeface="Arial"/>
                <a:cs typeface="Arial"/>
                <a:sym typeface="Arial"/>
              </a:defRPr>
            </a:lvl1pPr>
            <a:lvl2pPr marL="742950" lvl="1" indent="-107950" algn="l" rtl="0">
              <a:spcBef>
                <a:spcPts val="560"/>
              </a:spcBef>
              <a:buClr>
                <a:schemeClr val="dk1"/>
              </a:buClr>
              <a:buFont typeface="Arial"/>
              <a:buChar char="–"/>
              <a:defRPr sz="2800">
                <a:solidFill>
                  <a:schemeClr val="dk1"/>
                </a:solidFill>
                <a:latin typeface="Arial"/>
                <a:ea typeface="Arial"/>
                <a:cs typeface="Arial"/>
                <a:sym typeface="Arial"/>
              </a:defRPr>
            </a:lvl2pPr>
            <a:lvl3pPr marL="1143000" lvl="2" indent="-76200" algn="l" rtl="0">
              <a:spcBef>
                <a:spcPts val="480"/>
              </a:spcBef>
              <a:buClr>
                <a:schemeClr val="dk1"/>
              </a:buClr>
              <a:buFont typeface="Arial"/>
              <a:buChar char="•"/>
              <a:defRPr sz="2400">
                <a:solidFill>
                  <a:schemeClr val="dk1"/>
                </a:solidFill>
                <a:latin typeface="Arial"/>
                <a:ea typeface="Arial"/>
                <a:cs typeface="Arial"/>
                <a:sym typeface="Arial"/>
              </a:defRPr>
            </a:lvl3pPr>
            <a:lvl4pPr marL="1600200" lvl="3" indent="-101600" algn="l" rtl="0">
              <a:spcBef>
                <a:spcPts val="400"/>
              </a:spcBef>
              <a:buClr>
                <a:schemeClr val="dk1"/>
              </a:buClr>
              <a:buFont typeface="Arial"/>
              <a:buChar char="–"/>
              <a:defRPr sz="2000">
                <a:solidFill>
                  <a:schemeClr val="dk1"/>
                </a:solidFill>
                <a:latin typeface="Arial"/>
                <a:ea typeface="Arial"/>
                <a:cs typeface="Arial"/>
                <a:sym typeface="Arial"/>
              </a:defRPr>
            </a:lvl4pPr>
            <a:lvl5pPr marL="2057400" lvl="4" indent="-101600" algn="l" rtl="0">
              <a:spcBef>
                <a:spcPts val="400"/>
              </a:spcBef>
              <a:buClr>
                <a:schemeClr val="dk1"/>
              </a:buClr>
              <a:buFont typeface="Arial"/>
              <a:buChar char="»"/>
              <a:defRPr sz="2000">
                <a:solidFill>
                  <a:schemeClr val="dk1"/>
                </a:solidFill>
                <a:latin typeface="Arial"/>
                <a:ea typeface="Arial"/>
                <a:cs typeface="Arial"/>
                <a:sym typeface="Aria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0" name="Shape 8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1" name="Shape 8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2"/>
        <p:cNvGrpSpPr/>
        <p:nvPr/>
      </p:nvGrpSpPr>
      <p:grpSpPr>
        <a:xfrm>
          <a:off x="0" y="0"/>
          <a:ext cx="0" cy="0"/>
          <a:chOff x="0" y="0"/>
          <a:chExt cx="0" cy="0"/>
        </a:xfrm>
      </p:grpSpPr>
      <p:sp>
        <p:nvSpPr>
          <p:cNvPr id="83" name="Shape 83"/>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lvl="0" algn="l" rtl="0">
              <a:spcBef>
                <a:spcPts val="0"/>
              </a:spcBef>
              <a:buClr>
                <a:srgbClr val="72A84F"/>
              </a:buClr>
              <a:buFont typeface="Arial"/>
              <a:buNone/>
              <a:defRPr sz="4400">
                <a:solidFill>
                  <a:srgbClr val="72A84F"/>
                </a:solidFill>
                <a:latin typeface="Arial"/>
                <a:ea typeface="Arial"/>
                <a:cs typeface="Arial"/>
                <a:sym typeface="Aria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84" name="Shape 84"/>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lvl="0" indent="-139700" algn="l" rtl="0">
              <a:spcBef>
                <a:spcPts val="640"/>
              </a:spcBef>
              <a:buClr>
                <a:schemeClr val="dk1"/>
              </a:buClr>
              <a:buFont typeface="Arial"/>
              <a:buChar char="•"/>
              <a:defRPr sz="3200">
                <a:solidFill>
                  <a:schemeClr val="dk1"/>
                </a:solidFill>
                <a:latin typeface="Arial"/>
                <a:ea typeface="Arial"/>
                <a:cs typeface="Arial"/>
                <a:sym typeface="Arial"/>
              </a:defRPr>
            </a:lvl1pPr>
            <a:lvl2pPr marL="742950" lvl="1" indent="-107950" algn="l" rtl="0">
              <a:spcBef>
                <a:spcPts val="560"/>
              </a:spcBef>
              <a:buClr>
                <a:schemeClr val="dk1"/>
              </a:buClr>
              <a:buFont typeface="Arial"/>
              <a:buChar char="–"/>
              <a:defRPr sz="2800">
                <a:solidFill>
                  <a:schemeClr val="dk1"/>
                </a:solidFill>
                <a:latin typeface="Arial"/>
                <a:ea typeface="Arial"/>
                <a:cs typeface="Arial"/>
                <a:sym typeface="Arial"/>
              </a:defRPr>
            </a:lvl2pPr>
            <a:lvl3pPr marL="1143000" lvl="2" indent="-76200" algn="l" rtl="0">
              <a:spcBef>
                <a:spcPts val="480"/>
              </a:spcBef>
              <a:buClr>
                <a:schemeClr val="dk1"/>
              </a:buClr>
              <a:buFont typeface="Arial"/>
              <a:buChar char="•"/>
              <a:defRPr sz="2400">
                <a:solidFill>
                  <a:schemeClr val="dk1"/>
                </a:solidFill>
                <a:latin typeface="Arial"/>
                <a:ea typeface="Arial"/>
                <a:cs typeface="Arial"/>
                <a:sym typeface="Arial"/>
              </a:defRPr>
            </a:lvl3pPr>
            <a:lvl4pPr marL="1600200" lvl="3" indent="-101600" algn="l" rtl="0">
              <a:spcBef>
                <a:spcPts val="400"/>
              </a:spcBef>
              <a:buClr>
                <a:schemeClr val="dk1"/>
              </a:buClr>
              <a:buFont typeface="Arial"/>
              <a:buChar char="–"/>
              <a:defRPr sz="2000">
                <a:solidFill>
                  <a:schemeClr val="dk1"/>
                </a:solidFill>
                <a:latin typeface="Arial"/>
                <a:ea typeface="Arial"/>
                <a:cs typeface="Arial"/>
                <a:sym typeface="Arial"/>
              </a:defRPr>
            </a:lvl4pPr>
            <a:lvl5pPr marL="2057400" lvl="4" indent="-101600" algn="l" rtl="0">
              <a:spcBef>
                <a:spcPts val="400"/>
              </a:spcBef>
              <a:buClr>
                <a:schemeClr val="dk1"/>
              </a:buClr>
              <a:buFont typeface="Arial"/>
              <a:buChar char="»"/>
              <a:defRPr sz="2000">
                <a:solidFill>
                  <a:schemeClr val="dk1"/>
                </a:solidFill>
                <a:latin typeface="Arial"/>
                <a:ea typeface="Arial"/>
                <a:cs typeface="Arial"/>
                <a:sym typeface="Arial"/>
              </a:defRPr>
            </a:lvl5pPr>
            <a:lvl6pPr marL="2514600" lvl="5" indent="-1016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lvl="6" indent="-1016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lvl="7" indent="-1016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lvl="8" indent="-1016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85" name="Shape 8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Shape 87"/>
        <p:cNvGrpSpPr/>
        <p:nvPr/>
      </p:nvGrpSpPr>
      <p:grpSpPr>
        <a:xfrm>
          <a:off x="0" y="0"/>
          <a:ext cx="0" cy="0"/>
          <a:chOff x="0" y="0"/>
          <a:chExt cx="0" cy="0"/>
        </a:xfrm>
      </p:grpSpPr>
      <p:sp>
        <p:nvSpPr>
          <p:cNvPr id="88" name="Shape 88"/>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l" rtl="0">
              <a:spcBef>
                <a:spcPts val="0"/>
              </a:spcBef>
              <a:buClr>
                <a:srgbClr val="72A84F"/>
              </a:buClr>
              <a:buFont typeface="Arial"/>
              <a:buNone/>
              <a:defRPr sz="4400" b="0" i="0" u="none" strike="noStrike" cap="none">
                <a:solidFill>
                  <a:srgbClr val="72A84F"/>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89" name="Shape 89"/>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buClr>
                <a:srgbClr val="888888"/>
              </a:buClr>
              <a:buFont typeface="Arial"/>
              <a:buNone/>
              <a:defRPr sz="3200" b="0" i="0" u="none" strike="noStrike" cap="none">
                <a:solidFill>
                  <a:srgbClr val="888888"/>
                </a:solidFill>
                <a:latin typeface="Arial"/>
                <a:ea typeface="Arial"/>
                <a:cs typeface="Arial"/>
                <a:sym typeface="Arial"/>
              </a:defRPr>
            </a:lvl1pPr>
            <a:lvl2pPr marL="457200" marR="0" lvl="1" indent="0" algn="ctr" rtl="0">
              <a:spcBef>
                <a:spcPts val="560"/>
              </a:spcBef>
              <a:buClr>
                <a:srgbClr val="888888"/>
              </a:buClr>
              <a:buFont typeface="Arial"/>
              <a:buNone/>
              <a:defRPr sz="2800" b="0" i="0" u="none" strike="noStrike" cap="none">
                <a:solidFill>
                  <a:srgbClr val="888888"/>
                </a:solidFill>
                <a:latin typeface="Arial"/>
                <a:ea typeface="Arial"/>
                <a:cs typeface="Arial"/>
                <a:sym typeface="Arial"/>
              </a:defRPr>
            </a:lvl2pPr>
            <a:lvl3pPr marL="914400" marR="0" lvl="2" indent="0" algn="ctr" rtl="0">
              <a:spcBef>
                <a:spcPts val="480"/>
              </a:spcBef>
              <a:buClr>
                <a:srgbClr val="888888"/>
              </a:buClr>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buClr>
                <a:srgbClr val="888888"/>
              </a:buClr>
              <a:buFont typeface="Arial"/>
              <a:buNone/>
              <a:defRPr sz="2000" b="0" i="0" u="none" strike="noStrike" cap="none">
                <a:solidFill>
                  <a:srgbClr val="888888"/>
                </a:solidFill>
                <a:latin typeface="Arial"/>
                <a:ea typeface="Arial"/>
                <a:cs typeface="Arial"/>
                <a:sym typeface="Arial"/>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90" name="Shape 90"/>
          <p:cNvSpPr txBox="1">
            <a:spLocks noGrp="1"/>
          </p:cNvSpPr>
          <p:nvPr>
            <p:ph type="dt" idx="10"/>
          </p:nvPr>
        </p:nvSpPr>
        <p:spPr>
          <a:xfrm>
            <a:off x="457200" y="6356350"/>
            <a:ext cx="2133599" cy="365125"/>
          </a:xfrm>
          <a:prstGeom prst="rect">
            <a:avLst/>
          </a:prstGeom>
          <a:noFill/>
          <a:ln>
            <a:noFill/>
          </a:ln>
        </p:spPr>
        <p:txBody>
          <a:bodyPr lIns="91425" tIns="91425" rIns="91425" bIns="91425" anchor="t" anchorCtr="0"/>
          <a:lstStyle>
            <a:lvl1pPr marL="0" marR="0" lvl="0" indent="0" algn="l" rtl="0">
              <a:spcBef>
                <a:spcPts val="0"/>
              </a:spcBef>
              <a:defRPr sz="1800" b="0" i="0" u="none" strike="noStrike" cap="none">
                <a:solidFill>
                  <a:schemeClr val="dk1"/>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1" name="Shape 9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92" name="Shape 92"/>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4CB21-B1BF-4D13-A6F7-EB4916360D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6A71D2-31EB-4FA2-A919-73C0B3015D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048515-EBC1-4776-8675-3DC8A10C879C}"/>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5" name="Footer Placeholder 4">
            <a:extLst>
              <a:ext uri="{FF2B5EF4-FFF2-40B4-BE49-F238E27FC236}">
                <a16:creationId xmlns:a16="http://schemas.microsoft.com/office/drawing/2014/main" id="{A6BC47E4-C8DE-48A6-8004-FC1C9F40BA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0C27E-2CD4-4AAE-8275-073E248FD666}"/>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302514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E20D8-00F0-478E-91A7-EB9B66B2C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58B524-582A-4499-A174-3103707623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1ACEF-60F4-4406-9688-67C0E7D91D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517B69C-0901-45CA-8134-374824D944E1}"/>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6" name="Footer Placeholder 5">
            <a:extLst>
              <a:ext uri="{FF2B5EF4-FFF2-40B4-BE49-F238E27FC236}">
                <a16:creationId xmlns:a16="http://schemas.microsoft.com/office/drawing/2014/main" id="{DE6E37AD-940B-453F-9DE6-0769F8D41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0C463B-8018-46A5-BC12-549EF15E89E3}"/>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3444308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6F12B-5515-44B1-8003-B2E921CD4D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4F79A3-E9EF-4000-A7C7-5A6225DD3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D227F3-4808-4144-B9EE-68811B5697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08E415-2F62-46EB-93E1-11D7A6CA49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5FAA20-5779-4994-A2B4-CE461ACFFB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4D5CC13-9DE0-4962-AC06-A505C64E7616}"/>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8" name="Footer Placeholder 7">
            <a:extLst>
              <a:ext uri="{FF2B5EF4-FFF2-40B4-BE49-F238E27FC236}">
                <a16:creationId xmlns:a16="http://schemas.microsoft.com/office/drawing/2014/main" id="{86AAEF69-094C-4B45-842A-9F52FBE2CE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E0250D5-B622-4F4D-B490-A39097D4D72E}"/>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2856447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21857-E10E-4A79-8600-6D5FDD6A4A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D5A1D6-992A-41BE-AE00-80E67F577346}"/>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4" name="Footer Placeholder 3">
            <a:extLst>
              <a:ext uri="{FF2B5EF4-FFF2-40B4-BE49-F238E27FC236}">
                <a16:creationId xmlns:a16="http://schemas.microsoft.com/office/drawing/2014/main" id="{A4FAB9D8-FDC3-4873-9E25-24D22DB5B1A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DDFCE3-16F7-4892-A3FD-430204ABD559}"/>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387759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5F9D17-D2AE-4FAD-8AF1-2EDCFBCF600B}"/>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3" name="Footer Placeholder 2">
            <a:extLst>
              <a:ext uri="{FF2B5EF4-FFF2-40B4-BE49-F238E27FC236}">
                <a16:creationId xmlns:a16="http://schemas.microsoft.com/office/drawing/2014/main" id="{C3D0AE90-6B13-46B8-B39A-BFFE1C11D7B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53FB9D5-1AB0-49DD-B252-8192CA91C737}"/>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1989288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DA7F0-AECC-4F5B-A120-0973FCB030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03B451-7663-4158-AD18-3189FD370C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45C768-1798-4EBA-BBE0-376346855F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96A2F7-4C37-48D6-8FA7-A0FE25BCA148}"/>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6" name="Footer Placeholder 5">
            <a:extLst>
              <a:ext uri="{FF2B5EF4-FFF2-40B4-BE49-F238E27FC236}">
                <a16:creationId xmlns:a16="http://schemas.microsoft.com/office/drawing/2014/main" id="{82964B9B-5737-4684-9A39-7D034D66A2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259CDC-4A93-4D7F-A093-068CFA3D1DFC}"/>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418081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31EA3-7AC4-44B9-BDB7-4051AA55FD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42BC50-1646-4CFB-A6CF-DD3C7B40D3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444043-A015-4638-9A43-DCFD18C71F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EEFB0A-D783-4917-91B5-9220CED7210B}"/>
              </a:ext>
            </a:extLst>
          </p:cNvPr>
          <p:cNvSpPr>
            <a:spLocks noGrp="1"/>
          </p:cNvSpPr>
          <p:nvPr>
            <p:ph type="dt" sz="half" idx="10"/>
          </p:nvPr>
        </p:nvSpPr>
        <p:spPr/>
        <p:txBody>
          <a:bodyPr/>
          <a:lstStyle/>
          <a:p>
            <a:fld id="{23802AB1-6180-48B1-AC56-FE5AC9F49B93}" type="datetimeFigureOut">
              <a:rPr lang="en-US" smtClean="0"/>
              <a:t>4/10/2023</a:t>
            </a:fld>
            <a:endParaRPr lang="en-US"/>
          </a:p>
        </p:txBody>
      </p:sp>
      <p:sp>
        <p:nvSpPr>
          <p:cNvPr id="6" name="Footer Placeholder 5">
            <a:extLst>
              <a:ext uri="{FF2B5EF4-FFF2-40B4-BE49-F238E27FC236}">
                <a16:creationId xmlns:a16="http://schemas.microsoft.com/office/drawing/2014/main" id="{64812211-7A6A-4792-8899-1ADFCBCA19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6F3D9F-0FB3-4AE5-B738-85F1C3605484}"/>
              </a:ext>
            </a:extLst>
          </p:cNvPr>
          <p:cNvSpPr>
            <a:spLocks noGrp="1"/>
          </p:cNvSpPr>
          <p:nvPr>
            <p:ph type="sldNum" sz="quarter" idx="12"/>
          </p:nvPr>
        </p:nvSpPr>
        <p:spPr/>
        <p:txBody>
          <a:bodyPr/>
          <a:lstStyle/>
          <a:p>
            <a:fld id="{A4B4AE4B-9EDD-48A2-B20F-44B1128ACAFB}" type="slidenum">
              <a:rPr lang="en-US" smtClean="0"/>
              <a:t>‹#›</a:t>
            </a:fld>
            <a:endParaRPr lang="en-US"/>
          </a:p>
        </p:txBody>
      </p:sp>
    </p:spTree>
    <p:extLst>
      <p:ext uri="{BB962C8B-B14F-4D97-AF65-F5344CB8AC3E}">
        <p14:creationId xmlns:p14="http://schemas.microsoft.com/office/powerpoint/2010/main" val="3131287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3FA0C7-5E28-481C-B122-9873EECECD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AA93931-F270-46EC-9807-04A600666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C5041-DD2C-47FE-ACA3-E8451C7390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802AB1-6180-48B1-AC56-FE5AC9F49B93}" type="datetimeFigureOut">
              <a:rPr lang="en-US" smtClean="0"/>
              <a:t>4/10/2023</a:t>
            </a:fld>
            <a:endParaRPr lang="en-US"/>
          </a:p>
        </p:txBody>
      </p:sp>
      <p:sp>
        <p:nvSpPr>
          <p:cNvPr id="5" name="Footer Placeholder 4">
            <a:extLst>
              <a:ext uri="{FF2B5EF4-FFF2-40B4-BE49-F238E27FC236}">
                <a16:creationId xmlns:a16="http://schemas.microsoft.com/office/drawing/2014/main" id="{841DD1FD-4E12-4BEF-B3BC-6C9BBF3ABE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BC75CB-563E-4438-BF32-B97C4900B7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4AE4B-9EDD-48A2-B20F-44B1128ACAFB}" type="slidenum">
              <a:rPr lang="en-US" smtClean="0"/>
              <a:t>‹#›</a:t>
            </a:fld>
            <a:endParaRPr lang="en-US"/>
          </a:p>
        </p:txBody>
      </p:sp>
    </p:spTree>
    <p:extLst>
      <p:ext uri="{BB962C8B-B14F-4D97-AF65-F5344CB8AC3E}">
        <p14:creationId xmlns:p14="http://schemas.microsoft.com/office/powerpoint/2010/main" val="2619248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l" rtl="0">
              <a:spcBef>
                <a:spcPts val="0"/>
              </a:spcBef>
              <a:buClr>
                <a:srgbClr val="72A84F"/>
              </a:buClr>
              <a:buFont typeface="Arial"/>
              <a:buNone/>
              <a:defRPr sz="4400" b="0" i="0" u="none" strike="noStrike" cap="none">
                <a:solidFill>
                  <a:srgbClr val="72A84F"/>
                </a:solidFill>
                <a:latin typeface="Arial"/>
                <a:ea typeface="Arial"/>
                <a:cs typeface="Arial"/>
                <a:sym typeface="Arial"/>
              </a:defRPr>
            </a:lvl1pPr>
            <a:lvl2pPr marL="0" marR="0" lvl="1" indent="0" algn="l" rtl="0">
              <a:spcBef>
                <a:spcPts val="0"/>
              </a:spcBef>
              <a:defRPr/>
            </a:lvl2pPr>
            <a:lvl3pPr marL="0" marR="0" lvl="2" indent="0" algn="l" rtl="0">
              <a:spcBef>
                <a:spcPts val="0"/>
              </a:spcBef>
              <a:defRPr/>
            </a:lvl3pPr>
            <a:lvl4pPr marL="0" marR="0" lvl="3" indent="0" algn="l" rtl="0">
              <a:spcBef>
                <a:spcPts val="0"/>
              </a:spcBef>
              <a:defRPr/>
            </a:lvl4pPr>
            <a:lvl5pPr marL="0" marR="0" lvl="4" indent="0" algn="l" rtl="0">
              <a:spcBef>
                <a:spcPts val="0"/>
              </a:spcBef>
              <a:defRPr/>
            </a:lvl5pPr>
            <a:lvl6pPr marL="0" marR="0" lvl="5" indent="0" algn="l" rtl="0">
              <a:spcBef>
                <a:spcPts val="0"/>
              </a:spcBef>
              <a:defRPr/>
            </a:lvl6pPr>
            <a:lvl7pPr marL="0" marR="0" lvl="6" indent="0" algn="l" rtl="0">
              <a:spcBef>
                <a:spcPts val="0"/>
              </a:spcBef>
              <a:defRPr/>
            </a:lvl7pPr>
            <a:lvl8pPr marL="0" marR="0" lvl="7" indent="0" algn="l" rtl="0">
              <a:spcBef>
                <a:spcPts val="0"/>
              </a:spcBef>
              <a:defRPr/>
            </a:lvl8pPr>
            <a:lvl9pPr marL="0" marR="0" lvl="8" indent="0" algn="l" rtl="0">
              <a:spcBef>
                <a:spcPts val="0"/>
              </a:spcBef>
              <a:defRPr/>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lvl="0" indent="-139700" algn="l" rtl="0">
              <a:spcBef>
                <a:spcPts val="640"/>
              </a:spcBef>
              <a:buClr>
                <a:schemeClr val="dk1"/>
              </a:buClr>
              <a:buFont typeface="Arial"/>
              <a:buChar char="•"/>
              <a:defRPr sz="3200" b="0" i="0" u="none" strike="noStrike" cap="none">
                <a:solidFill>
                  <a:schemeClr val="dk1"/>
                </a:solidFill>
                <a:latin typeface="Arial"/>
                <a:ea typeface="Arial"/>
                <a:cs typeface="Arial"/>
                <a:sym typeface="Arial"/>
              </a:defRPr>
            </a:lvl1pPr>
            <a:lvl2pPr marL="742950" marR="0" lvl="1" indent="-107950" algn="l" rtl="0">
              <a:spcBef>
                <a:spcPts val="560"/>
              </a:spcBef>
              <a:buClr>
                <a:schemeClr val="dk1"/>
              </a:buClr>
              <a:buFont typeface="Arial"/>
              <a:buChar char="–"/>
              <a:defRPr sz="2800" b="0" i="0" u="none" strike="noStrike" cap="none">
                <a:solidFill>
                  <a:schemeClr val="dk1"/>
                </a:solidFill>
                <a:latin typeface="Arial"/>
                <a:ea typeface="Arial"/>
                <a:cs typeface="Arial"/>
                <a:sym typeface="Arial"/>
              </a:defRPr>
            </a:lvl2pPr>
            <a:lvl3pPr marL="1143000" marR="0" lvl="2" indent="-76200" algn="l" rtl="0">
              <a:spcBef>
                <a:spcPts val="480"/>
              </a:spcBef>
              <a:buClr>
                <a:schemeClr val="dk1"/>
              </a:buClr>
              <a:buFont typeface="Arial"/>
              <a:buChar char="•"/>
              <a:defRPr sz="2400" b="0" i="0" u="none" strike="noStrike" cap="none">
                <a:solidFill>
                  <a:schemeClr val="dk1"/>
                </a:solidFill>
                <a:latin typeface="Arial"/>
                <a:ea typeface="Arial"/>
                <a:cs typeface="Arial"/>
                <a:sym typeface="Arial"/>
              </a:defRPr>
            </a:lvl3pPr>
            <a:lvl4pPr marL="1600200" marR="0" lvl="3"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4pPr>
            <a:lvl5pPr marL="2057400" marR="0" lvl="4" indent="-101600" algn="l" rtl="0">
              <a:spcBef>
                <a:spcPts val="400"/>
              </a:spcBef>
              <a:buClr>
                <a:schemeClr val="dk1"/>
              </a:buClr>
              <a:buFont typeface="Arial"/>
              <a:buChar char="»"/>
              <a:defRPr sz="2000" b="0" i="0" u="none" strike="noStrike" cap="none">
                <a:solidFill>
                  <a:schemeClr val="dk1"/>
                </a:solidFill>
                <a:latin typeface="Arial"/>
                <a:ea typeface="Arial"/>
                <a:cs typeface="Arial"/>
                <a:sym typeface="Arial"/>
              </a:defRPr>
            </a:lvl5pPr>
            <a:lvl6pPr marL="2514600" marR="0" lvl="5"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spcBef>
                <a:spcPts val="0"/>
              </a:spcBef>
              <a:defRPr sz="1200" b="0" i="0" u="none" strike="noStrike" cap="none">
                <a:solidFill>
                  <a:srgbClr val="888888"/>
                </a:solidFill>
                <a:latin typeface="Calibri"/>
                <a:ea typeface="Calibri"/>
                <a:cs typeface="Calibri"/>
                <a:sym typeface="Calibri"/>
              </a:defRPr>
            </a:lvl1pPr>
            <a:lvl2pPr marL="457200" marR="0" lvl="1" indent="0" algn="l" rtl="0">
              <a:spcBef>
                <a:spcPts val="0"/>
              </a:spcBef>
              <a:defRPr sz="1800" b="0" i="0" u="none" strike="noStrike" cap="none">
                <a:solidFill>
                  <a:schemeClr val="dk1"/>
                </a:solidFill>
                <a:latin typeface="Calibri"/>
                <a:ea typeface="Calibri"/>
                <a:cs typeface="Calibri"/>
                <a:sym typeface="Calibri"/>
              </a:defRPr>
            </a:lvl2pPr>
            <a:lvl3pPr marL="914400" marR="0" lvl="2" indent="0" algn="l" rtl="0">
              <a:spcBef>
                <a:spcPts val="0"/>
              </a:spcBef>
              <a:defRPr sz="1800" b="0" i="0" u="none" strike="noStrike" cap="none">
                <a:solidFill>
                  <a:schemeClr val="dk1"/>
                </a:solidFill>
                <a:latin typeface="Calibri"/>
                <a:ea typeface="Calibri"/>
                <a:cs typeface="Calibri"/>
                <a:sym typeface="Calibri"/>
              </a:defRPr>
            </a:lvl3pPr>
            <a:lvl4pPr marL="1371600" marR="0" lvl="3" indent="0" algn="l" rtl="0">
              <a:spcBef>
                <a:spcPts val="0"/>
              </a:spcBef>
              <a:defRPr sz="1800" b="0" i="0" u="none" strike="noStrike" cap="none">
                <a:solidFill>
                  <a:schemeClr val="dk1"/>
                </a:solidFill>
                <a:latin typeface="Calibri"/>
                <a:ea typeface="Calibri"/>
                <a:cs typeface="Calibri"/>
                <a:sym typeface="Calibri"/>
              </a:defRPr>
            </a:lvl4pPr>
            <a:lvl5pPr marL="1828800" marR="0" lvl="4" indent="0" algn="l" rtl="0">
              <a:spcBef>
                <a:spcPts val="0"/>
              </a:spcBef>
              <a:defRPr sz="1800" b="0" i="0" u="none" strike="noStrike" cap="none">
                <a:solidFill>
                  <a:schemeClr val="dk1"/>
                </a:solidFill>
                <a:latin typeface="Calibri"/>
                <a:ea typeface="Calibri"/>
                <a:cs typeface="Calibri"/>
                <a:sym typeface="Calibri"/>
              </a:defRPr>
            </a:lvl5pPr>
            <a:lvl6pPr marL="2286000" marR="0" lvl="5" indent="0" algn="l" rtl="0">
              <a:spcBef>
                <a:spcPts val="0"/>
              </a:spcBef>
              <a:defRPr sz="1800" b="0" i="0" u="none" strike="noStrike" cap="none">
                <a:solidFill>
                  <a:schemeClr val="dk1"/>
                </a:solidFill>
                <a:latin typeface="Calibri"/>
                <a:ea typeface="Calibri"/>
                <a:cs typeface="Calibri"/>
                <a:sym typeface="Calibri"/>
              </a:defRPr>
            </a:lvl6pPr>
            <a:lvl7pPr marL="2743200" marR="0" lvl="6" indent="0" algn="l" rtl="0">
              <a:spcBef>
                <a:spcPts val="0"/>
              </a:spcBef>
              <a:defRPr sz="1800" b="0" i="0" u="none" strike="noStrike" cap="none">
                <a:solidFill>
                  <a:schemeClr val="dk1"/>
                </a:solidFill>
                <a:latin typeface="Calibri"/>
                <a:ea typeface="Calibri"/>
                <a:cs typeface="Calibri"/>
                <a:sym typeface="Calibri"/>
              </a:defRPr>
            </a:lvl7pPr>
            <a:lvl8pPr marL="3200400" marR="0" lvl="7" indent="0" algn="l" rtl="0">
              <a:spcBef>
                <a:spcPts val="0"/>
              </a:spcBef>
              <a:defRPr sz="1800" b="0" i="0" u="none" strike="noStrike" cap="none">
                <a:solidFill>
                  <a:schemeClr val="dk1"/>
                </a:solidFill>
                <a:latin typeface="Calibri"/>
                <a:ea typeface="Calibri"/>
                <a:cs typeface="Calibri"/>
                <a:sym typeface="Calibri"/>
              </a:defRPr>
            </a:lvl8pPr>
            <a:lvl9pPr marL="3657600" marR="0" lvl="8" indent="0" algn="l" rtl="0">
              <a:spcBef>
                <a:spcPts val="0"/>
              </a:spcBef>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t>‹#›</a:t>
            </a:fld>
            <a:endParaRPr lang="en-US" sz="1200" b="0" i="0" u="none" strike="noStrike" cap="none">
              <a:solidFill>
                <a:srgbClr val="888888"/>
              </a:solidFill>
              <a:latin typeface="Calibri"/>
              <a:ea typeface="Calibri"/>
              <a:cs typeface="Calibri"/>
              <a:sym typeface="Calibri"/>
            </a:endParaRPr>
          </a:p>
        </p:txBody>
      </p:sp>
      <p:sp>
        <p:nvSpPr>
          <p:cNvPr id="14" name="Shape 14"/>
          <p:cNvSpPr/>
          <p:nvPr/>
        </p:nvSpPr>
        <p:spPr>
          <a:xfrm>
            <a:off x="0" y="0"/>
            <a:ext cx="9144000" cy="228600"/>
          </a:xfrm>
          <a:prstGeom prst="rect">
            <a:avLst/>
          </a:prstGeom>
          <a:solidFill>
            <a:srgbClr val="25366F"/>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15" name="Shape 15"/>
          <p:cNvPicPr preferRelativeResize="0"/>
          <p:nvPr/>
        </p:nvPicPr>
        <p:blipFill rotWithShape="1">
          <a:blip r:embed="rId14">
            <a:alphaModFix/>
          </a:blip>
          <a:srcRect/>
          <a:stretch/>
        </p:blipFill>
        <p:spPr>
          <a:xfrm>
            <a:off x="0" y="229935"/>
            <a:ext cx="9144000" cy="94211"/>
          </a:xfrm>
          <a:prstGeom prst="rect">
            <a:avLst/>
          </a:prstGeom>
          <a:noFill/>
          <a:ln>
            <a:noFill/>
          </a:ln>
        </p:spPr>
      </p:pic>
      <p:pic>
        <p:nvPicPr>
          <p:cNvPr id="16" name="Shape 16"/>
          <p:cNvPicPr preferRelativeResize="0"/>
          <p:nvPr/>
        </p:nvPicPr>
        <p:blipFill rotWithShape="1">
          <a:blip r:embed="rId14">
            <a:alphaModFix/>
          </a:blip>
          <a:srcRect/>
          <a:stretch/>
        </p:blipFill>
        <p:spPr>
          <a:xfrm rot="10800000">
            <a:off x="-1571" y="6769329"/>
            <a:ext cx="9144000" cy="94211"/>
          </a:xfrm>
          <a:prstGeom prst="rect">
            <a:avLst/>
          </a:prstGeom>
          <a:noFill/>
          <a:ln>
            <a:noFill/>
          </a:ln>
        </p:spPr>
      </p:pic>
      <p:pic>
        <p:nvPicPr>
          <p:cNvPr id="17" name="Shape 17"/>
          <p:cNvPicPr preferRelativeResize="0"/>
          <p:nvPr/>
        </p:nvPicPr>
        <p:blipFill rotWithShape="1">
          <a:blip r:embed="rId15">
            <a:alphaModFix/>
          </a:blip>
          <a:srcRect/>
          <a:stretch/>
        </p:blipFill>
        <p:spPr>
          <a:xfrm>
            <a:off x="7010400" y="6220430"/>
            <a:ext cx="1946635" cy="51276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2.xml"/><Relationship Id="rId1" Type="http://schemas.openxmlformats.org/officeDocument/2006/relationships/tags" Target="../tags/tag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gao.gov/new.items/d01886.pdf" TargetMode="External"/><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www.oregon.gov/dhs/seniors-disabilities/HCBS/Pages/Index.aspx"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hyperlink" Target="mailto:nathan.a.deeks@state.or.us" TargetMode="External"/><Relationship Id="rId7" Type="http://schemas.openxmlformats.org/officeDocument/2006/relationships/hyperlink" Target="mailto:melanie.l.hartwig@state.or.us" TargetMode="External"/><Relationship Id="rId2" Type="http://schemas.openxmlformats.org/officeDocument/2006/relationships/notesSlide" Target="../notesSlides/notesSlide21.xml"/><Relationship Id="rId1" Type="http://schemas.openxmlformats.org/officeDocument/2006/relationships/slideLayout" Target="../slideLayouts/slideLayout14.xml"/><Relationship Id="rId6" Type="http://schemas.openxmlformats.org/officeDocument/2006/relationships/hyperlink" Target="mailto:erica.drake@state.or.us" TargetMode="External"/><Relationship Id="rId5" Type="http://schemas.openxmlformats.org/officeDocument/2006/relationships/hyperlink" Target="mailto:theresa.m.knowles@state.or.us" TargetMode="External"/><Relationship Id="rId4" Type="http://schemas.openxmlformats.org/officeDocument/2006/relationships/hyperlink" Target="mailto:bradley.c.collins@state.or.us"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oregon.gov/dhs/SENIORS-DISABILITIES/DD/Pages/Employment-Service-Provider-Resources.aspx" TargetMode="External"/><Relationship Id="rId7" Type="http://schemas.openxmlformats.org/officeDocument/2006/relationships/hyperlink" Target="https://www.oregon.gov/gov/Documents/executive_orders/eo_15_01.pdf" TargetMode="External"/><Relationship Id="rId2" Type="http://schemas.openxmlformats.org/officeDocument/2006/relationships/notesSlide" Target="../notesSlides/notesSlide22.xml"/><Relationship Id="rId1" Type="http://schemas.openxmlformats.org/officeDocument/2006/relationships/slideLayout" Target="../slideLayouts/slideLayout14.xml"/><Relationship Id="rId6" Type="http://schemas.openxmlformats.org/officeDocument/2006/relationships/hyperlink" Target="https://www.oregon.gov/dhs/employment/employment-first/Pages/index.aspx" TargetMode="External"/><Relationship Id="rId5" Type="http://schemas.openxmlformats.org/officeDocument/2006/relationships/hyperlink" Target="https://www.oregon.gov/DHS/SENIORS-DISABILITIES/DD/PROVIDERS-PARTNERS/Pages/index.aspx" TargetMode="External"/><Relationship Id="rId4" Type="http://schemas.openxmlformats.org/officeDocument/2006/relationships/hyperlink" Target="https://www.oregon.gov/dhs/seniors-disabilities/HCBS/Pages/index.aspx"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subTitle" idx="1"/>
            <p:custDataLst>
              <p:tags r:id="rId1"/>
            </p:custDataLst>
          </p:nvPr>
        </p:nvSpPr>
        <p:spPr>
          <a:xfrm>
            <a:off x="381000" y="1600200"/>
            <a:ext cx="7772400" cy="1904999"/>
          </a:xfrm>
          <a:prstGeom prst="rect">
            <a:avLst/>
          </a:prstGeom>
          <a:noFill/>
          <a:ln>
            <a:noFill/>
          </a:ln>
        </p:spPr>
        <p:txBody>
          <a:bodyPr lIns="91425" tIns="45700" rIns="91425" bIns="45700" anchor="t" anchorCtr="0">
            <a:noAutofit/>
          </a:bodyPr>
          <a:lstStyle/>
          <a:p>
            <a:pPr marL="0" marR="0" lvl="0" indent="0" algn="l" rtl="0">
              <a:spcBef>
                <a:spcPts val="0"/>
              </a:spcBef>
              <a:buClr>
                <a:srgbClr val="888888"/>
              </a:buClr>
              <a:buSzPct val="25000"/>
              <a:buFont typeface="Arial"/>
              <a:buNone/>
            </a:pPr>
            <a:r>
              <a:rPr lang="en-US" sz="3600" dirty="0"/>
              <a:t>New Regulations Regarding Home and Community-Based Services: </a:t>
            </a:r>
          </a:p>
          <a:p>
            <a:pPr marL="0" marR="0" lvl="0" indent="0" algn="l" rtl="0">
              <a:spcBef>
                <a:spcPts val="0"/>
              </a:spcBef>
              <a:buClr>
                <a:srgbClr val="888888"/>
              </a:buClr>
              <a:buSzPct val="25000"/>
              <a:buFont typeface="Arial"/>
              <a:buNone/>
            </a:pPr>
            <a:endParaRPr lang="en-US" sz="3600" dirty="0"/>
          </a:p>
          <a:p>
            <a:pPr marL="0" marR="0" lvl="0" indent="0" algn="l" rtl="0">
              <a:spcBef>
                <a:spcPts val="0"/>
              </a:spcBef>
              <a:buClr>
                <a:srgbClr val="888888"/>
              </a:buClr>
              <a:buSzPct val="25000"/>
              <a:buFont typeface="Arial"/>
              <a:buNone/>
            </a:pPr>
            <a:r>
              <a:rPr lang="en-US" sz="3600" dirty="0"/>
              <a:t>Impact on Employment &amp; Non-Residential Day Services Available through ODDS</a:t>
            </a:r>
          </a:p>
          <a:p>
            <a:pPr marL="0" marR="0" lvl="0" indent="0" algn="l" rtl="0">
              <a:spcBef>
                <a:spcPts val="0"/>
              </a:spcBef>
              <a:buClr>
                <a:srgbClr val="888888"/>
              </a:buClr>
              <a:buSzPct val="25000"/>
              <a:buFont typeface="Arial"/>
              <a:buNone/>
            </a:pPr>
            <a:endParaRPr lang="en-US" sz="3600" dirty="0"/>
          </a:p>
          <a:p>
            <a:pPr marL="0" marR="0" lvl="0" indent="0" algn="l" rtl="0">
              <a:spcBef>
                <a:spcPts val="0"/>
              </a:spcBef>
              <a:buClr>
                <a:srgbClr val="888888"/>
              </a:buClr>
              <a:buSzPct val="25000"/>
              <a:buFont typeface="Arial"/>
              <a:buNone/>
            </a:pPr>
            <a:endParaRPr lang="en-US" sz="3600" dirty="0"/>
          </a:p>
          <a:p>
            <a:pPr marL="0" marR="0" lvl="0" indent="0" algn="l" rtl="0">
              <a:spcBef>
                <a:spcPts val="0"/>
              </a:spcBef>
              <a:buClr>
                <a:srgbClr val="888888"/>
              </a:buClr>
              <a:buSzPct val="25000"/>
              <a:buFont typeface="Arial"/>
              <a:buNone/>
            </a:pPr>
            <a:endParaRPr sz="3600" dirty="0"/>
          </a:p>
        </p:txBody>
      </p:sp>
      <p:sp>
        <p:nvSpPr>
          <p:cNvPr id="98" name="Shape 98"/>
          <p:cNvSpPr txBox="1">
            <a:spLocks noGrp="1"/>
          </p:cNvSpPr>
          <p:nvPr>
            <p:ph type="ctrTitle"/>
            <p:custDataLst>
              <p:tags r:id="rId2"/>
            </p:custDataLst>
          </p:nvPr>
        </p:nvSpPr>
        <p:spPr>
          <a:xfrm>
            <a:off x="360680" y="640025"/>
            <a:ext cx="8604600" cy="590999"/>
          </a:xfrm>
          <a:prstGeom prst="rect">
            <a:avLst/>
          </a:prstGeom>
          <a:noFill/>
          <a:ln>
            <a:noFill/>
          </a:ln>
        </p:spPr>
        <p:txBody>
          <a:bodyPr lIns="91425" tIns="45700" rIns="91425" bIns="45700" anchor="ctr" anchorCtr="0">
            <a:noAutofit/>
          </a:bodyPr>
          <a:lstStyle/>
          <a:p>
            <a:pPr lvl="0">
              <a:buSzPct val="25000"/>
            </a:pPr>
            <a:r>
              <a:rPr lang="en-US" sz="3000" dirty="0"/>
              <a:t>Oregon’s Office of Developmental </a:t>
            </a:r>
            <a:br>
              <a:rPr lang="en-US" sz="3000" dirty="0"/>
            </a:br>
            <a:r>
              <a:rPr lang="en-US" sz="3000" dirty="0"/>
              <a:t>Disabilities Services (ODDS)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14"/>
        <p:cNvGrpSpPr/>
        <p:nvPr/>
      </p:nvGrpSpPr>
      <p:grpSpPr>
        <a:xfrm>
          <a:off x="0" y="0"/>
          <a:ext cx="0" cy="0"/>
          <a:chOff x="0" y="0"/>
          <a:chExt cx="0" cy="0"/>
        </a:xfrm>
      </p:grpSpPr>
      <p:sp>
        <p:nvSpPr>
          <p:cNvPr id="415" name="Shape 415"/>
          <p:cNvSpPr txBox="1">
            <a:spLocks noGrp="1"/>
          </p:cNvSpPr>
          <p:nvPr>
            <p:ph type="title"/>
          </p:nvPr>
        </p:nvSpPr>
        <p:spPr>
          <a:xfrm>
            <a:off x="457200" y="274654"/>
            <a:ext cx="8229600" cy="1525199"/>
          </a:xfrm>
          <a:prstGeom prst="rect">
            <a:avLst/>
          </a:prstGeom>
        </p:spPr>
        <p:txBody>
          <a:bodyPr lIns="91425" tIns="91425" rIns="91425" bIns="91425" anchor="ctr" anchorCtr="0">
            <a:noAutofit/>
          </a:bodyPr>
          <a:lstStyle/>
          <a:p>
            <a:pPr lvl="0" algn="ctr" rtl="0">
              <a:spcBef>
                <a:spcPts val="0"/>
              </a:spcBef>
              <a:buNone/>
            </a:pPr>
            <a:r>
              <a:rPr lang="en-US" sz="3000" dirty="0"/>
              <a:t>Settings must p</a:t>
            </a:r>
            <a:r>
              <a:rPr lang="en-US" sz="3000" dirty="0">
                <a:solidFill>
                  <a:srgbClr val="72A84F"/>
                </a:solidFill>
              </a:rPr>
              <a:t>rovide opportunities to</a:t>
            </a:r>
          </a:p>
          <a:p>
            <a:pPr lvl="0" algn="ctr" rtl="0">
              <a:spcBef>
                <a:spcPts val="0"/>
              </a:spcBef>
              <a:buNone/>
            </a:pPr>
            <a:r>
              <a:rPr lang="en-US" sz="3000" dirty="0"/>
              <a:t>s</a:t>
            </a:r>
            <a:r>
              <a:rPr lang="en-US" sz="3000" dirty="0">
                <a:solidFill>
                  <a:srgbClr val="72A84F"/>
                </a:solidFill>
              </a:rPr>
              <a:t>eek employment </a:t>
            </a:r>
            <a:r>
              <a:rPr lang="en-US" sz="3000" b="1" i="1" dirty="0">
                <a:solidFill>
                  <a:srgbClr val="72A84F"/>
                </a:solidFill>
              </a:rPr>
              <a:t>and</a:t>
            </a:r>
            <a:r>
              <a:rPr lang="en-US" sz="3000" dirty="0">
                <a:solidFill>
                  <a:srgbClr val="72A84F"/>
                </a:solidFill>
              </a:rPr>
              <a:t> work in </a:t>
            </a:r>
          </a:p>
          <a:p>
            <a:pPr lvl="0" algn="ctr" rtl="0">
              <a:spcBef>
                <a:spcPts val="0"/>
              </a:spcBef>
              <a:buNone/>
            </a:pPr>
            <a:r>
              <a:rPr lang="en-US" sz="3000" dirty="0">
                <a:solidFill>
                  <a:srgbClr val="72A84F"/>
                </a:solidFill>
              </a:rPr>
              <a:t>“competitive integrated employment settings”</a:t>
            </a:r>
          </a:p>
        </p:txBody>
      </p:sp>
      <p:sp>
        <p:nvSpPr>
          <p:cNvPr id="416" name="Shape 416"/>
          <p:cNvSpPr txBox="1">
            <a:spLocks noGrp="1"/>
          </p:cNvSpPr>
          <p:nvPr>
            <p:ph type="body" idx="1"/>
          </p:nvPr>
        </p:nvSpPr>
        <p:spPr>
          <a:xfrm>
            <a:off x="457200" y="1799850"/>
            <a:ext cx="8229600" cy="4326300"/>
          </a:xfrm>
          <a:prstGeom prst="rect">
            <a:avLst/>
          </a:prstGeom>
        </p:spPr>
        <p:txBody>
          <a:bodyPr lIns="91425" tIns="91425" rIns="91425" bIns="91425" anchor="t" anchorCtr="0">
            <a:noAutofit/>
          </a:bodyPr>
          <a:lstStyle/>
          <a:p>
            <a:pPr marL="203200" lvl="0" indent="0" rtl="0">
              <a:spcBef>
                <a:spcPts val="0"/>
              </a:spcBef>
              <a:buNone/>
            </a:pPr>
            <a:r>
              <a:rPr lang="en-US" sz="2800" dirty="0"/>
              <a:t>Competitive Integrated employment means:</a:t>
            </a:r>
          </a:p>
          <a:p>
            <a:pPr marL="457200" lvl="0" indent="-355600" rtl="0">
              <a:spcBef>
                <a:spcPts val="0"/>
              </a:spcBef>
              <a:buSzPct val="100000"/>
            </a:pPr>
            <a:r>
              <a:rPr lang="en-US" sz="2000" dirty="0"/>
              <a:t>Minimum Wage or Better; also no less than the customary rate paid by the employer for the same or similar work performed by coworkers who do not have disabilities, completing the same or similar work and who have similar training, experience, and skills. </a:t>
            </a:r>
            <a:br>
              <a:rPr lang="en-US" sz="2000" dirty="0"/>
            </a:br>
            <a:r>
              <a:rPr lang="en-US" sz="2000" dirty="0"/>
              <a:t> </a:t>
            </a:r>
          </a:p>
          <a:p>
            <a:pPr marL="457200" lvl="0" indent="-355600" rtl="0">
              <a:spcBef>
                <a:spcPts val="0"/>
              </a:spcBef>
              <a:buSzPct val="100000"/>
            </a:pPr>
            <a:r>
              <a:rPr lang="en-US" sz="2000" dirty="0"/>
              <a:t>At a typical community location in the competitive labor market (not a setting designed to employ people who have disabilities)  where there are opportunities to interact with other co-workers who are not individuals with disabilities (not including supervisory personnel) to the same extent that individuals who are not individuals with disabilities and who are in comparable positions interact with other persons; and for the purposes of performing work.</a:t>
            </a:r>
          </a:p>
          <a:p>
            <a:pPr marL="203200" lvl="0" indent="0">
              <a:spcBef>
                <a:spcPts val="0"/>
              </a:spcBef>
              <a:buNone/>
            </a:pPr>
            <a:endParaRPr dirty="0"/>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Shape 422"/>
          <p:cNvSpPr txBox="1">
            <a:spLocks noGrp="1"/>
          </p:cNvSpPr>
          <p:nvPr>
            <p:ph type="body" idx="1"/>
          </p:nvPr>
        </p:nvSpPr>
        <p:spPr>
          <a:xfrm>
            <a:off x="168300" y="1799850"/>
            <a:ext cx="8801700" cy="4666500"/>
          </a:xfrm>
          <a:prstGeom prst="rect">
            <a:avLst/>
          </a:prstGeom>
        </p:spPr>
        <p:txBody>
          <a:bodyPr lIns="91425" tIns="91425" rIns="91425" bIns="91425" anchor="t" anchorCtr="0">
            <a:noAutofit/>
          </a:bodyPr>
          <a:lstStyle/>
          <a:p>
            <a:pPr marL="457200" lvl="0" indent="-368300" rtl="0">
              <a:spcBef>
                <a:spcPts val="0"/>
              </a:spcBef>
              <a:buSzPct val="100000"/>
            </a:pPr>
            <a:r>
              <a:rPr lang="en-US" sz="2200" dirty="0"/>
              <a:t>ODDS Job Coaching must be provided in Competitive Integrated Employment Settings. This is the optimal and expected outcome of all other ODDS employment services. </a:t>
            </a:r>
          </a:p>
          <a:p>
            <a:pPr marL="0" lvl="0" indent="0" rtl="0">
              <a:spcBef>
                <a:spcPts val="0"/>
              </a:spcBef>
              <a:buNone/>
            </a:pPr>
            <a:endParaRPr sz="2400" dirty="0"/>
          </a:p>
          <a:p>
            <a:pPr marL="457200" lvl="0" indent="-368300" rtl="0">
              <a:spcBef>
                <a:spcPts val="0"/>
              </a:spcBef>
              <a:buSzPct val="100000"/>
            </a:pPr>
            <a:r>
              <a:rPr lang="en-US" sz="2200" dirty="0"/>
              <a:t>Other ODDS Employment Services: </a:t>
            </a:r>
          </a:p>
          <a:p>
            <a:pPr marL="914400" lvl="1" indent="-368300" rtl="0">
              <a:spcBef>
                <a:spcPts val="0"/>
              </a:spcBef>
              <a:buSzPct val="100000"/>
            </a:pPr>
            <a:r>
              <a:rPr lang="en-US" sz="2200" dirty="0"/>
              <a:t>Employment Path, Small Group, Discovery, and Job Development.</a:t>
            </a:r>
          </a:p>
          <a:p>
            <a:pPr marL="914400" lvl="1" indent="-368300" rtl="0">
              <a:spcBef>
                <a:spcPts val="0"/>
              </a:spcBef>
              <a:buSzPct val="100000"/>
            </a:pPr>
            <a:r>
              <a:rPr lang="en-US" sz="2200" dirty="0"/>
              <a:t>These services and settings must provide opportunities to seek employment and work in competitive integrated settings.</a:t>
            </a:r>
          </a:p>
          <a:p>
            <a:pPr marL="0" lvl="0" indent="0" rtl="0">
              <a:spcBef>
                <a:spcPts val="0"/>
              </a:spcBef>
              <a:buNone/>
            </a:pPr>
            <a:endParaRPr sz="1600" i="1" dirty="0"/>
          </a:p>
          <a:p>
            <a:pPr marL="0" lvl="0" indent="0" rtl="0">
              <a:spcBef>
                <a:spcPts val="0"/>
              </a:spcBef>
              <a:buNone/>
            </a:pPr>
            <a:r>
              <a:rPr lang="en-US" sz="1600" i="1" dirty="0"/>
              <a:t>This is consistent with 2011 guidance from CMS under which the optimal and expected outcome of all ODDS employment services is competitive integrated employment. </a:t>
            </a:r>
          </a:p>
          <a:p>
            <a:pPr marL="0" lvl="0" indent="0" rtl="0">
              <a:lnSpc>
                <a:spcPct val="80000"/>
              </a:lnSpc>
              <a:spcBef>
                <a:spcPts val="0"/>
              </a:spcBef>
              <a:buNone/>
            </a:pPr>
            <a:endParaRPr sz="2000" i="1" dirty="0"/>
          </a:p>
        </p:txBody>
      </p:sp>
      <p:sp>
        <p:nvSpPr>
          <p:cNvPr id="423" name="Shape 423"/>
          <p:cNvSpPr txBox="1">
            <a:spLocks noGrp="1"/>
          </p:cNvSpPr>
          <p:nvPr>
            <p:ph type="title"/>
          </p:nvPr>
        </p:nvSpPr>
        <p:spPr>
          <a:xfrm>
            <a:off x="457200" y="274654"/>
            <a:ext cx="8229600" cy="1525199"/>
          </a:xfrm>
          <a:prstGeom prst="rect">
            <a:avLst/>
          </a:prstGeom>
        </p:spPr>
        <p:txBody>
          <a:bodyPr lIns="91425" tIns="91425" rIns="91425" bIns="91425" anchor="ctr" anchorCtr="0">
            <a:noAutofit/>
          </a:bodyPr>
          <a:lstStyle/>
          <a:p>
            <a:pPr lvl="0" algn="ctr" rtl="0">
              <a:spcBef>
                <a:spcPts val="0"/>
              </a:spcBef>
              <a:buNone/>
            </a:pPr>
            <a:r>
              <a:rPr lang="en-US" sz="3000" dirty="0"/>
              <a:t>Settings must p</a:t>
            </a:r>
            <a:r>
              <a:rPr lang="en-US" sz="3000" dirty="0">
                <a:solidFill>
                  <a:srgbClr val="72A84F"/>
                </a:solidFill>
              </a:rPr>
              <a:t>rovide opportunities to</a:t>
            </a:r>
          </a:p>
          <a:p>
            <a:pPr lvl="0" algn="ctr" rtl="0">
              <a:spcBef>
                <a:spcPts val="0"/>
              </a:spcBef>
              <a:buNone/>
            </a:pPr>
            <a:r>
              <a:rPr lang="en-US" sz="3000" dirty="0"/>
              <a:t>s</a:t>
            </a:r>
            <a:r>
              <a:rPr lang="en-US" sz="3000" dirty="0">
                <a:solidFill>
                  <a:srgbClr val="72A84F"/>
                </a:solidFill>
              </a:rPr>
              <a:t>eek employment </a:t>
            </a:r>
            <a:r>
              <a:rPr lang="en-US" sz="3000" b="1" i="1" dirty="0">
                <a:solidFill>
                  <a:srgbClr val="72A84F"/>
                </a:solidFill>
              </a:rPr>
              <a:t>and</a:t>
            </a:r>
            <a:r>
              <a:rPr lang="en-US" sz="3000" dirty="0">
                <a:solidFill>
                  <a:srgbClr val="72A84F"/>
                </a:solidFill>
              </a:rPr>
              <a:t> work in </a:t>
            </a:r>
          </a:p>
          <a:p>
            <a:pPr lvl="0" algn="ctr" rtl="0">
              <a:spcBef>
                <a:spcPts val="0"/>
              </a:spcBef>
              <a:buNone/>
            </a:pPr>
            <a:r>
              <a:rPr lang="en-US" sz="3000" dirty="0">
                <a:solidFill>
                  <a:srgbClr val="72A84F"/>
                </a:solidFill>
              </a:rPr>
              <a:t>“competitive integrated employment settings”</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Shape 428"/>
          <p:cNvSpPr txBox="1">
            <a:spLocks noGrp="1"/>
          </p:cNvSpPr>
          <p:nvPr>
            <p:ph type="title"/>
          </p:nvPr>
        </p:nvSpPr>
        <p:spPr>
          <a:xfrm>
            <a:off x="0" y="369325"/>
            <a:ext cx="9144000" cy="10872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400"/>
              <a:t>Employment Path at Provider Sites / Facilities </a:t>
            </a:r>
          </a:p>
        </p:txBody>
      </p:sp>
      <p:sp>
        <p:nvSpPr>
          <p:cNvPr id="429" name="Shape 429"/>
          <p:cNvSpPr txBox="1">
            <a:spLocks noGrp="1"/>
          </p:cNvSpPr>
          <p:nvPr>
            <p:ph type="body" idx="1"/>
          </p:nvPr>
        </p:nvSpPr>
        <p:spPr>
          <a:xfrm>
            <a:off x="0" y="1048546"/>
            <a:ext cx="9044848" cy="5561573"/>
          </a:xfrm>
          <a:prstGeom prst="rect">
            <a:avLst/>
          </a:prstGeom>
          <a:noFill/>
          <a:ln>
            <a:noFill/>
          </a:ln>
        </p:spPr>
        <p:txBody>
          <a:bodyPr lIns="105300" tIns="105300" rIns="105300" bIns="105300" anchor="t" anchorCtr="0">
            <a:noAutofit/>
          </a:bodyPr>
          <a:lstStyle/>
          <a:p>
            <a:pPr marL="0" marR="0" lvl="0" indent="0" algn="l" rtl="0">
              <a:lnSpc>
                <a:spcPct val="80000"/>
              </a:lnSpc>
              <a:spcBef>
                <a:spcPts val="0"/>
              </a:spcBef>
              <a:buNone/>
            </a:pPr>
            <a:r>
              <a:rPr lang="en-US" sz="2400" b="1" dirty="0"/>
              <a:t>Employment Path “has the effect of isolating individuals with disabilities from the broader community” (and is therefore not HCBS) if the provider site or facility does not</a:t>
            </a:r>
            <a:r>
              <a:rPr lang="en-US" sz="2400" b="1" i="0" u="none" strike="noStrike" cap="none" dirty="0">
                <a:solidFill>
                  <a:schemeClr val="dk1"/>
                </a:solidFill>
                <a:latin typeface="Arial"/>
                <a:ea typeface="Arial"/>
                <a:cs typeface="Arial"/>
                <a:sym typeface="Arial"/>
              </a:rPr>
              <a:t>:</a:t>
            </a:r>
            <a:br>
              <a:rPr lang="en-US" sz="2400" b="1" i="0" u="none" strike="noStrike" cap="none" dirty="0">
                <a:solidFill>
                  <a:schemeClr val="dk1"/>
                </a:solidFill>
                <a:latin typeface="Arial"/>
                <a:ea typeface="Arial"/>
                <a:cs typeface="Arial"/>
                <a:sym typeface="Arial"/>
              </a:rPr>
            </a:br>
            <a:endParaRPr lang="en-US" sz="2400" b="1" i="0" u="none" strike="noStrike" cap="none" dirty="0">
              <a:solidFill>
                <a:schemeClr val="dk1"/>
              </a:solidFill>
              <a:latin typeface="Arial"/>
              <a:ea typeface="Arial"/>
              <a:cs typeface="Arial"/>
              <a:sym typeface="Arial"/>
            </a:endParaRPr>
          </a:p>
          <a:p>
            <a:pPr marL="457200" marR="0" lvl="0" indent="-368300" algn="l" rtl="0">
              <a:lnSpc>
                <a:spcPct val="80000"/>
              </a:lnSpc>
              <a:spcBef>
                <a:spcPts val="0"/>
              </a:spcBef>
              <a:buSzPct val="100000"/>
            </a:pPr>
            <a:r>
              <a:rPr lang="en-US" sz="2200" b="0" i="0" u="none" strike="noStrike" cap="none" dirty="0">
                <a:solidFill>
                  <a:schemeClr val="dk1"/>
                </a:solidFill>
                <a:latin typeface="Arial"/>
                <a:ea typeface="Arial"/>
                <a:cs typeface="Arial"/>
                <a:sym typeface="Arial"/>
              </a:rPr>
              <a:t>At minimum, provide interaction with the general public. </a:t>
            </a:r>
            <a:r>
              <a:rPr lang="en-US" sz="2200" dirty="0"/>
              <a:t>(i.e. provide opportunities to work with customers or coworkers who do not have disabilities or use HCBS). This is also necessary to ensure the setting “</a:t>
            </a:r>
            <a:r>
              <a:rPr lang="en-US" sz="2200" b="0" i="0" u="none" strike="noStrike" cap="none" dirty="0">
                <a:solidFill>
                  <a:schemeClr val="dk1"/>
                </a:solidFill>
                <a:latin typeface="Arial"/>
                <a:ea typeface="Arial"/>
                <a:cs typeface="Arial"/>
                <a:sym typeface="Arial"/>
              </a:rPr>
              <a:t>supports opportunities to seek employment and work in competitive integrated employment settings.</a:t>
            </a:r>
            <a:r>
              <a:rPr lang="en-US" sz="2200" dirty="0"/>
              <a:t>”</a:t>
            </a:r>
          </a:p>
          <a:p>
            <a:pPr marL="88900" marR="0" lvl="0" indent="0" algn="l" rtl="0">
              <a:lnSpc>
                <a:spcPct val="80000"/>
              </a:lnSpc>
              <a:spcBef>
                <a:spcPts val="0"/>
              </a:spcBef>
              <a:buSzPct val="100000"/>
              <a:buNone/>
            </a:pPr>
            <a:endParaRPr lang="en-US" sz="2200" dirty="0"/>
          </a:p>
          <a:p>
            <a:pPr marL="457200" marR="0" lvl="0" indent="-368300" algn="l" rtl="0">
              <a:lnSpc>
                <a:spcPct val="80000"/>
              </a:lnSpc>
              <a:spcBef>
                <a:spcPts val="0"/>
              </a:spcBef>
              <a:buSzPct val="100000"/>
            </a:pPr>
            <a:r>
              <a:rPr lang="en-US" sz="2200" dirty="0"/>
              <a:t>Employment services must be individualized and include a plan to integrate individuals into the broader community. Reverse integration alone is insufficient.</a:t>
            </a:r>
          </a:p>
          <a:p>
            <a:pPr marL="88900" marR="0" lvl="0" indent="0" algn="l" rtl="0">
              <a:lnSpc>
                <a:spcPct val="80000"/>
              </a:lnSpc>
              <a:spcBef>
                <a:spcPts val="0"/>
              </a:spcBef>
              <a:buSzPct val="100000"/>
              <a:buNone/>
            </a:pPr>
            <a:endParaRPr lang="en-US" sz="2200" dirty="0"/>
          </a:p>
          <a:p>
            <a:pPr marL="457200" marR="0" lvl="0" indent="-368300" algn="l" rtl="0">
              <a:lnSpc>
                <a:spcPct val="80000"/>
              </a:lnSpc>
              <a:spcBef>
                <a:spcPts val="0"/>
              </a:spcBef>
              <a:buSzPct val="100000"/>
            </a:pPr>
            <a:r>
              <a:rPr lang="en-US" sz="2200" dirty="0"/>
              <a:t>States may set higher standards. </a:t>
            </a:r>
          </a:p>
          <a:p>
            <a:pPr marL="457200" marR="0" lvl="0" indent="-368300" algn="l" rtl="0">
              <a:lnSpc>
                <a:spcPct val="80000"/>
              </a:lnSpc>
              <a:spcBef>
                <a:spcPts val="0"/>
              </a:spcBef>
              <a:buSzPct val="100000"/>
            </a:pPr>
            <a:r>
              <a:rPr lang="en-US" sz="2200" dirty="0"/>
              <a:t>Under Oregon Administrative rules and Oregon’s Statewide HCBS Transition Plan, Employment Path settings must come into compliance by 09/01/2018. </a:t>
            </a:r>
          </a:p>
          <a:p>
            <a:pPr marL="457200" marR="0" lvl="0" indent="0" algn="l" rtl="0">
              <a:lnSpc>
                <a:spcPct val="80000"/>
              </a:lnSpc>
              <a:spcBef>
                <a:spcPts val="0"/>
              </a:spcBef>
              <a:buNone/>
            </a:pPr>
            <a:endParaRPr sz="2000" dirty="0"/>
          </a:p>
          <a:p>
            <a:pPr marL="0" lvl="0" indent="0" rtl="0">
              <a:lnSpc>
                <a:spcPct val="80000"/>
              </a:lnSpc>
              <a:spcBef>
                <a:spcPts val="0"/>
              </a:spcBef>
              <a:buNone/>
            </a:pPr>
            <a:r>
              <a:rPr lang="en-US" sz="1800" dirty="0"/>
              <a:t>Note: Job coaching, discovery, job development, and small group are already required to be provided in settings that are in full compliance. </a:t>
            </a:r>
          </a:p>
          <a:p>
            <a:pPr marL="0" marR="0" lvl="0" indent="0" algn="l" rtl="0">
              <a:lnSpc>
                <a:spcPct val="80000"/>
              </a:lnSpc>
              <a:spcBef>
                <a:spcPts val="0"/>
              </a:spcBef>
              <a:buNone/>
            </a:pPr>
            <a:endParaRPr sz="1700" dirty="0"/>
          </a:p>
          <a:p>
            <a:pPr marL="0" marR="0" lvl="0" indent="0" algn="l" rtl="0">
              <a:lnSpc>
                <a:spcPct val="80000"/>
              </a:lnSpc>
              <a:spcBef>
                <a:spcPts val="0"/>
              </a:spcBef>
              <a:buClr>
                <a:schemeClr val="dk1"/>
              </a:buClr>
              <a:buSzPct val="25000"/>
              <a:buFont typeface="Arial"/>
              <a:buNone/>
            </a:pPr>
            <a:br>
              <a:rPr lang="en-US" sz="2000" b="0" i="0" u="none" strike="noStrike" cap="none" dirty="0">
                <a:solidFill>
                  <a:schemeClr val="dk1"/>
                </a:solidFill>
                <a:latin typeface="Arial"/>
                <a:ea typeface="Arial"/>
                <a:cs typeface="Arial"/>
                <a:sym typeface="Arial"/>
              </a:rPr>
            </a:br>
            <a:endParaRPr lang="en-US" sz="2000" b="0" i="0" u="none" strike="noStrike" cap="none" dirty="0">
              <a:solidFill>
                <a:schemeClr val="dk1"/>
              </a:solidFill>
              <a:latin typeface="Arial"/>
              <a:ea typeface="Arial"/>
              <a:cs typeface="Arial"/>
              <a:sym typeface="Arial"/>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0" y="496802"/>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000" b="0" i="0" u="none" strike="noStrike" cap="none">
                <a:solidFill>
                  <a:srgbClr val="72A84F"/>
                </a:solidFill>
                <a:latin typeface="Arial"/>
                <a:ea typeface="Arial"/>
                <a:cs typeface="Arial"/>
                <a:sym typeface="Arial"/>
              </a:rPr>
              <a:t>HCBS: Impact on ODDS Employment Path Services</a:t>
            </a:r>
            <a:br>
              <a:rPr lang="en-US" sz="3000" b="0" i="0" u="none" strike="noStrike" cap="none">
                <a:solidFill>
                  <a:srgbClr val="72A84F"/>
                </a:solidFill>
                <a:latin typeface="Arial"/>
                <a:ea typeface="Arial"/>
                <a:cs typeface="Arial"/>
                <a:sym typeface="Arial"/>
              </a:rPr>
            </a:br>
            <a:endParaRPr lang="en-US" sz="3000" b="0" i="0" u="none" strike="noStrike" cap="none">
              <a:solidFill>
                <a:srgbClr val="72A84F"/>
              </a:solidFill>
              <a:latin typeface="Arial"/>
              <a:ea typeface="Arial"/>
              <a:cs typeface="Arial"/>
              <a:sym typeface="Arial"/>
            </a:endParaRPr>
          </a:p>
        </p:txBody>
      </p:sp>
      <p:sp>
        <p:nvSpPr>
          <p:cNvPr id="439" name="Shape 439"/>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13</a:t>
            </a:fld>
            <a:endParaRPr lang="en-US" sz="1200" b="0" i="0" u="none" strike="noStrike" cap="none">
              <a:solidFill>
                <a:srgbClr val="B5A788"/>
              </a:solidFill>
              <a:latin typeface="Arial"/>
              <a:ea typeface="Arial"/>
              <a:cs typeface="Arial"/>
              <a:sym typeface="Arial"/>
            </a:endParaRPr>
          </a:p>
        </p:txBody>
      </p:sp>
      <p:sp>
        <p:nvSpPr>
          <p:cNvPr id="440" name="Shape 440"/>
          <p:cNvSpPr txBox="1">
            <a:spLocks noGrp="1"/>
          </p:cNvSpPr>
          <p:nvPr>
            <p:ph type="body" idx="1"/>
          </p:nvPr>
        </p:nvSpPr>
        <p:spPr>
          <a:xfrm>
            <a:off x="457200" y="1227888"/>
            <a:ext cx="8229600" cy="5334000"/>
          </a:xfrm>
          <a:prstGeom prst="rect">
            <a:avLst/>
          </a:prstGeom>
          <a:noFill/>
          <a:ln>
            <a:noFill/>
          </a:ln>
        </p:spPr>
        <p:txBody>
          <a:bodyPr lIns="91425" tIns="45700" rIns="91425" bIns="45700" anchor="t" anchorCtr="0">
            <a:noAutofit/>
          </a:bodyPr>
          <a:lstStyle/>
          <a:p>
            <a:pPr marL="457200" marR="0" lvl="0" indent="-381000" algn="l" rtl="0">
              <a:spcBef>
                <a:spcPts val="560"/>
              </a:spcBef>
              <a:buSzPct val="100000"/>
            </a:pPr>
            <a:r>
              <a:rPr lang="en-US" sz="2400" i="0" u="none" strike="noStrike" cap="none" dirty="0">
                <a:solidFill>
                  <a:schemeClr val="dk1"/>
                </a:solidFill>
                <a:latin typeface="Arial"/>
                <a:ea typeface="Arial"/>
                <a:cs typeface="Arial"/>
                <a:sym typeface="Arial"/>
              </a:rPr>
              <a:t>Settings that provide “</a:t>
            </a:r>
            <a:r>
              <a:rPr lang="en-US" sz="2400" i="0" u="sng" strike="noStrike" cap="none" dirty="0">
                <a:solidFill>
                  <a:schemeClr val="dk1"/>
                </a:solidFill>
                <a:latin typeface="Arial"/>
                <a:ea typeface="Arial"/>
                <a:cs typeface="Arial"/>
                <a:sym typeface="Arial"/>
              </a:rPr>
              <a:t>few or no</a:t>
            </a:r>
            <a:r>
              <a:rPr lang="en-US" sz="2400" i="0" u="none" strike="noStrike" cap="none" dirty="0">
                <a:solidFill>
                  <a:schemeClr val="dk1"/>
                </a:solidFill>
                <a:latin typeface="Arial"/>
                <a:ea typeface="Arial"/>
                <a:cs typeface="Arial"/>
                <a:sym typeface="Arial"/>
              </a:rPr>
              <a:t>” interactions with the general public (i.e. Sheltered Workshop settings) are isolating and therefore not HCBS</a:t>
            </a:r>
            <a:r>
              <a:rPr lang="en-US" sz="2400" dirty="0"/>
              <a:t>. </a:t>
            </a:r>
          </a:p>
          <a:p>
            <a:pPr marL="457200" marR="0" lvl="0" indent="-381000" algn="l" rtl="0">
              <a:spcBef>
                <a:spcPts val="560"/>
              </a:spcBef>
              <a:buSzPct val="100000"/>
            </a:pPr>
            <a:r>
              <a:rPr lang="en-US" sz="2400" dirty="0"/>
              <a:t>T</a:t>
            </a:r>
            <a:r>
              <a:rPr lang="en-US" sz="2400" i="0" u="none" strike="noStrike" cap="none" dirty="0">
                <a:solidFill>
                  <a:schemeClr val="dk1"/>
                </a:solidFill>
                <a:latin typeface="Arial"/>
                <a:ea typeface="Arial"/>
                <a:cs typeface="Arial"/>
                <a:sym typeface="Arial"/>
              </a:rPr>
              <a:t>his includes Sheltered Workshop settings and other settings determined to provide “few or no” opportunities to interact with the general public.</a:t>
            </a:r>
          </a:p>
          <a:p>
            <a:pPr marL="457200" lvl="0" indent="-381000" rtl="0">
              <a:spcBef>
                <a:spcPts val="560"/>
              </a:spcBef>
              <a:buSzPct val="100000"/>
            </a:pPr>
            <a:r>
              <a:rPr lang="en-US" sz="2400" dirty="0"/>
              <a:t>These settings must transform to come into compliance.</a:t>
            </a:r>
          </a:p>
          <a:p>
            <a:pPr marL="0" marR="0" lvl="0" indent="0" algn="l" rtl="0">
              <a:spcBef>
                <a:spcPts val="560"/>
              </a:spcBef>
              <a:buNone/>
            </a:pPr>
            <a:endParaRPr sz="2400" dirty="0"/>
          </a:p>
          <a:p>
            <a:pPr marL="457200" lvl="0" indent="-355600" rtl="0">
              <a:spcBef>
                <a:spcPts val="0"/>
              </a:spcBef>
              <a:buSzPct val="100000"/>
            </a:pPr>
            <a:r>
              <a:rPr lang="en-US" sz="2000" b="1" i="1" dirty="0"/>
              <a:t>Research shows that sheltered workshop settings do not support people to get a job in the general workforce. </a:t>
            </a:r>
          </a:p>
          <a:p>
            <a:pPr marL="457200" lvl="0" indent="-355600" rtl="0">
              <a:spcBef>
                <a:spcPts val="0"/>
              </a:spcBef>
              <a:buSzPct val="100000"/>
            </a:pPr>
            <a:r>
              <a:rPr lang="en-US" sz="2000" b="1" i="1" dirty="0">
                <a:solidFill>
                  <a:schemeClr val="tx1"/>
                </a:solidFill>
                <a:latin typeface="Open Sans"/>
                <a:ea typeface="Open Sans"/>
                <a:cs typeface="Open Sans"/>
                <a:sym typeface="Open Sans"/>
              </a:rPr>
              <a:t>Only 5 percent of sheltered workshop employees leave to take a job in the community,</a:t>
            </a:r>
            <a:r>
              <a:rPr lang="en-US" sz="2000" b="1" i="1" dirty="0">
                <a:solidFill>
                  <a:schemeClr val="tx1"/>
                </a:solidFill>
                <a:latin typeface="Open Sans"/>
                <a:ea typeface="Open Sans"/>
                <a:cs typeface="Open Sans"/>
                <a:sym typeface="Open Sans"/>
                <a:hlinkClick r:id="rId3"/>
              </a:rPr>
              <a:t> </a:t>
            </a:r>
            <a:r>
              <a:rPr lang="en-US" sz="2000" b="1" i="1" u="sng" dirty="0">
                <a:solidFill>
                  <a:schemeClr val="tx1"/>
                </a:solidFill>
                <a:latin typeface="Open Sans"/>
                <a:ea typeface="Open Sans"/>
                <a:cs typeface="Open Sans"/>
                <a:sym typeface="Open Sans"/>
                <a:hlinkClick r:id="rId3"/>
              </a:rPr>
              <a:t>according to</a:t>
            </a:r>
            <a:r>
              <a:rPr lang="en-US" sz="2000" b="1" i="1" dirty="0">
                <a:solidFill>
                  <a:schemeClr val="tx1"/>
                </a:solidFill>
                <a:latin typeface="Open Sans"/>
                <a:ea typeface="Open Sans"/>
                <a:cs typeface="Open Sans"/>
                <a:sym typeface="Open Sans"/>
              </a:rPr>
              <a:t> a 2001 investigation by the Government Accountability Office.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0" y="0"/>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000" b="0" i="0" u="none" strike="noStrike" cap="none" dirty="0">
                <a:solidFill>
                  <a:srgbClr val="72A84F"/>
                </a:solidFill>
                <a:latin typeface="Arial"/>
                <a:ea typeface="Arial"/>
                <a:cs typeface="Arial"/>
                <a:sym typeface="Arial"/>
              </a:rPr>
              <a:t>HCBS Compliance</a:t>
            </a:r>
          </a:p>
        </p:txBody>
      </p:sp>
      <p:sp>
        <p:nvSpPr>
          <p:cNvPr id="439" name="Shape 439"/>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14</a:t>
            </a:fld>
            <a:endParaRPr lang="en-US" sz="1200" b="0" i="0" u="none" strike="noStrike" cap="none">
              <a:solidFill>
                <a:srgbClr val="B5A788"/>
              </a:solidFill>
              <a:latin typeface="Arial"/>
              <a:ea typeface="Arial"/>
              <a:cs typeface="Arial"/>
              <a:sym typeface="Arial"/>
            </a:endParaRPr>
          </a:p>
        </p:txBody>
      </p:sp>
      <p:sp>
        <p:nvSpPr>
          <p:cNvPr id="440" name="Shape 440"/>
          <p:cNvSpPr txBox="1">
            <a:spLocks noGrp="1"/>
          </p:cNvSpPr>
          <p:nvPr>
            <p:ph type="body" idx="1"/>
          </p:nvPr>
        </p:nvSpPr>
        <p:spPr>
          <a:xfrm>
            <a:off x="353833" y="878031"/>
            <a:ext cx="8229600" cy="5334000"/>
          </a:xfrm>
          <a:prstGeom prst="rect">
            <a:avLst/>
          </a:prstGeom>
          <a:noFill/>
          <a:ln>
            <a:noFill/>
          </a:ln>
        </p:spPr>
        <p:txBody>
          <a:bodyPr lIns="91425" tIns="45700" rIns="91425" bIns="45700" anchor="t" anchorCtr="0">
            <a:noAutofit/>
          </a:bodyPr>
          <a:lstStyle/>
          <a:p>
            <a:pPr marL="457200" marR="0" lvl="0" indent="-381000" algn="l" rtl="0">
              <a:spcBef>
                <a:spcPts val="560"/>
              </a:spcBef>
              <a:buSzPct val="100000"/>
            </a:pPr>
            <a:r>
              <a:rPr lang="en-US" sz="2400" i="0" u="none" strike="noStrike" cap="none" dirty="0">
                <a:solidFill>
                  <a:schemeClr val="dk1"/>
                </a:solidFill>
                <a:latin typeface="Arial"/>
                <a:ea typeface="Arial"/>
                <a:cs typeface="Arial"/>
                <a:sym typeface="Arial"/>
              </a:rPr>
              <a:t>ODDS Employment Settings that are generally in </a:t>
            </a:r>
            <a:r>
              <a:rPr lang="en-US" sz="2400" dirty="0"/>
              <a:t>f</a:t>
            </a:r>
            <a:r>
              <a:rPr lang="en-US" sz="2400" i="0" u="none" strike="noStrike" cap="none" dirty="0">
                <a:solidFill>
                  <a:schemeClr val="dk1"/>
                </a:solidFill>
                <a:latin typeface="Arial"/>
                <a:ea typeface="Arial"/>
                <a:cs typeface="Arial"/>
                <a:sym typeface="Arial"/>
              </a:rPr>
              <a:t>ull compliance:</a:t>
            </a:r>
            <a:r>
              <a:rPr lang="en-US" sz="2000" b="1" i="1" dirty="0">
                <a:solidFill>
                  <a:schemeClr val="tx1"/>
                </a:solidFill>
                <a:latin typeface="Open Sans"/>
                <a:sym typeface="Open Sans"/>
              </a:rPr>
              <a:t> </a:t>
            </a:r>
            <a:r>
              <a:rPr lang="en-US" sz="1600" i="1" dirty="0">
                <a:solidFill>
                  <a:schemeClr val="tx1"/>
                </a:solidFill>
                <a:latin typeface="Open Sans"/>
                <a:ea typeface="Open Sans"/>
                <a:cs typeface="Open Sans"/>
                <a:sym typeface="Open Sans"/>
              </a:rPr>
              <a:t>Job Coaching, Job Development, Discovery, Small Group, Employment Path Community that is not at a provider site. </a:t>
            </a:r>
            <a:br>
              <a:rPr lang="en-US" sz="2000" b="1" i="1" u="none" strike="noStrike" cap="none" dirty="0">
                <a:solidFill>
                  <a:schemeClr val="tx1"/>
                </a:solidFill>
                <a:latin typeface="Open Sans"/>
                <a:ea typeface="Open Sans"/>
                <a:cs typeface="Open Sans"/>
                <a:sym typeface="Open Sans"/>
              </a:rPr>
            </a:br>
            <a:endParaRPr lang="en-US" sz="2000" b="1" i="1" u="none" strike="noStrike" cap="none" dirty="0">
              <a:solidFill>
                <a:schemeClr val="tx1"/>
              </a:solidFill>
              <a:latin typeface="Open Sans"/>
              <a:ea typeface="Open Sans"/>
              <a:cs typeface="Open Sans"/>
              <a:sym typeface="Open Sans"/>
            </a:endParaRPr>
          </a:p>
          <a:p>
            <a:pPr marL="457200" indent="-381000">
              <a:buSzPct val="100000"/>
            </a:pPr>
            <a:r>
              <a:rPr lang="en-US" sz="2400" dirty="0"/>
              <a:t>ODDS Employment Settings in Substantial Compliance</a:t>
            </a:r>
          </a:p>
          <a:p>
            <a:pPr marL="476250" lvl="1" indent="0">
              <a:buSzPct val="100000"/>
              <a:buNone/>
            </a:pPr>
            <a:r>
              <a:rPr lang="en-US" sz="2000" i="1" dirty="0">
                <a:solidFill>
                  <a:schemeClr val="tx1"/>
                </a:solidFill>
                <a:latin typeface="Open Sans"/>
                <a:ea typeface="Open Sans"/>
                <a:cs typeface="Open Sans"/>
                <a:sym typeface="Open Sans"/>
              </a:rPr>
              <a:t>These settings must develop HCBS Plan of Improvement to ensure full compliance or come into full compliance. </a:t>
            </a:r>
          </a:p>
          <a:p>
            <a:pPr marL="476250" lvl="1" indent="0">
              <a:buSzPct val="100000"/>
              <a:buNone/>
            </a:pPr>
            <a:r>
              <a:rPr lang="en-US" sz="2000" i="1" dirty="0">
                <a:solidFill>
                  <a:schemeClr val="tx1"/>
                </a:solidFill>
                <a:latin typeface="Open Sans"/>
                <a:ea typeface="Open Sans"/>
                <a:cs typeface="Open Sans"/>
                <a:sym typeface="Open Sans"/>
              </a:rPr>
              <a:t>	</a:t>
            </a:r>
            <a:r>
              <a:rPr lang="en-US" sz="1600" i="1" dirty="0">
                <a:solidFill>
                  <a:schemeClr val="tx1"/>
                </a:solidFill>
                <a:latin typeface="Open Sans"/>
                <a:ea typeface="Open Sans"/>
                <a:cs typeface="Open Sans"/>
                <a:sym typeface="Open Sans"/>
              </a:rPr>
              <a:t>Employment Path Facility (not sheltered work) , Combination of DSA at a provider site, Employment Path Community at Provider Site, Employment Path Facility (not sheltered work). </a:t>
            </a:r>
            <a:br>
              <a:rPr lang="en-US" sz="1600" i="1" dirty="0">
                <a:solidFill>
                  <a:schemeClr val="tx1"/>
                </a:solidFill>
                <a:latin typeface="Open Sans"/>
                <a:ea typeface="Open Sans"/>
                <a:cs typeface="Open Sans"/>
                <a:sym typeface="Open Sans"/>
              </a:rPr>
            </a:br>
            <a:endParaRPr lang="en-US" dirty="0">
              <a:sym typeface="Open Sans"/>
            </a:endParaRPr>
          </a:p>
          <a:p>
            <a:pPr marL="457200" indent="-381000">
              <a:buSzPct val="100000"/>
            </a:pPr>
            <a:r>
              <a:rPr lang="en-US" sz="2400" dirty="0"/>
              <a:t>ODDS Employment Settings Not in Compliance</a:t>
            </a:r>
          </a:p>
          <a:p>
            <a:pPr marL="476250" lvl="1" indent="0">
              <a:buSzPct val="100000"/>
              <a:buNone/>
            </a:pPr>
            <a:r>
              <a:rPr lang="en-US" sz="2000" i="1" dirty="0">
                <a:solidFill>
                  <a:schemeClr val="tx1"/>
                </a:solidFill>
                <a:latin typeface="Open Sans"/>
                <a:ea typeface="Open Sans"/>
                <a:cs typeface="Open Sans"/>
                <a:sym typeface="Open Sans"/>
              </a:rPr>
              <a:t>These settings must transform to come into compliance. </a:t>
            </a:r>
            <a:endParaRPr lang="en-US" sz="1600" i="1" dirty="0">
              <a:solidFill>
                <a:schemeClr val="tx1"/>
              </a:solidFill>
              <a:latin typeface="Open Sans"/>
              <a:ea typeface="Open Sans"/>
              <a:cs typeface="Open Sans"/>
              <a:sym typeface="Open Sans"/>
            </a:endParaRPr>
          </a:p>
          <a:p>
            <a:pPr marL="476250" lvl="1" indent="0">
              <a:buSzPct val="100000"/>
              <a:buNone/>
            </a:pPr>
            <a:r>
              <a:rPr lang="en-US" sz="1600" i="1" dirty="0">
                <a:solidFill>
                  <a:schemeClr val="tx1"/>
                </a:solidFill>
                <a:latin typeface="Open Sans"/>
                <a:ea typeface="Open Sans"/>
                <a:cs typeface="Open Sans"/>
                <a:sym typeface="Open Sans"/>
              </a:rPr>
              <a:t>	Employment Path Facility in Sheltered Workshop settings.</a:t>
            </a:r>
            <a:endParaRPr lang="en-US" sz="1600" dirty="0">
              <a:sym typeface="Open Sans"/>
            </a:endParaRPr>
          </a:p>
          <a:p>
            <a:pPr marL="457200" indent="-381000">
              <a:buSzPct val="100000"/>
            </a:pPr>
            <a:endParaRPr lang="en-US" sz="240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385994378"/>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0" y="0"/>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000" b="0" i="0" u="none" strike="noStrike" cap="none" dirty="0">
                <a:solidFill>
                  <a:srgbClr val="72A84F"/>
                </a:solidFill>
                <a:latin typeface="Arial"/>
                <a:ea typeface="Arial"/>
                <a:cs typeface="Arial"/>
                <a:sym typeface="Arial"/>
              </a:rPr>
              <a:t>Anticipated HCBS Compliance</a:t>
            </a:r>
          </a:p>
        </p:txBody>
      </p:sp>
      <p:sp>
        <p:nvSpPr>
          <p:cNvPr id="439" name="Shape 439"/>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15</a:t>
            </a:fld>
            <a:endParaRPr lang="en-US" sz="1200" b="0" i="0" u="none" strike="noStrike" cap="none">
              <a:solidFill>
                <a:srgbClr val="B5A788"/>
              </a:solidFill>
              <a:latin typeface="Arial"/>
              <a:ea typeface="Arial"/>
              <a:cs typeface="Arial"/>
              <a:sym typeface="Arial"/>
            </a:endParaRPr>
          </a:p>
        </p:txBody>
      </p:sp>
      <p:sp>
        <p:nvSpPr>
          <p:cNvPr id="440" name="Shape 440"/>
          <p:cNvSpPr txBox="1">
            <a:spLocks noGrp="1"/>
          </p:cNvSpPr>
          <p:nvPr>
            <p:ph type="body" idx="1"/>
          </p:nvPr>
        </p:nvSpPr>
        <p:spPr>
          <a:xfrm>
            <a:off x="353833" y="878031"/>
            <a:ext cx="8229600" cy="5334000"/>
          </a:xfrm>
          <a:prstGeom prst="rect">
            <a:avLst/>
          </a:prstGeom>
          <a:noFill/>
          <a:ln>
            <a:noFill/>
          </a:ln>
        </p:spPr>
        <p:txBody>
          <a:bodyPr lIns="91425" tIns="45700" rIns="91425" bIns="45700" anchor="t" anchorCtr="0">
            <a:noAutofit/>
          </a:bodyPr>
          <a:lstStyle/>
          <a:p>
            <a:pPr marL="457200" marR="0" lvl="0" indent="-381000" algn="l" rtl="0">
              <a:spcBef>
                <a:spcPts val="560"/>
              </a:spcBef>
              <a:buSzPct val="100000"/>
            </a:pPr>
            <a:r>
              <a:rPr lang="en-US" sz="2400" i="0" u="none" strike="noStrike" cap="none" dirty="0">
                <a:solidFill>
                  <a:schemeClr val="dk1"/>
                </a:solidFill>
                <a:latin typeface="Arial"/>
                <a:ea typeface="Arial"/>
                <a:cs typeface="Arial"/>
                <a:sym typeface="Arial"/>
              </a:rPr>
              <a:t>ODDS Employment Settings in Full Compliance</a:t>
            </a:r>
            <a:endParaRPr lang="en-US" sz="2000" b="1" i="1" dirty="0">
              <a:solidFill>
                <a:schemeClr val="tx1"/>
              </a:solidFill>
              <a:latin typeface="Open Sans"/>
              <a:ea typeface="Open Sans"/>
              <a:cs typeface="Open Sans"/>
              <a:sym typeface="Open Sans"/>
            </a:endParaRPr>
          </a:p>
          <a:p>
            <a:pPr marL="476250" lvl="1" indent="0">
              <a:buSzPct val="100000"/>
              <a:buNone/>
            </a:pPr>
            <a:r>
              <a:rPr lang="en-US" sz="2000" i="1" dirty="0">
                <a:solidFill>
                  <a:schemeClr val="tx1"/>
                </a:solidFill>
                <a:latin typeface="Open Sans"/>
                <a:ea typeface="Open Sans"/>
                <a:cs typeface="Open Sans"/>
                <a:sym typeface="Open Sans"/>
              </a:rPr>
              <a:t>B</a:t>
            </a:r>
            <a:r>
              <a:rPr lang="en-US" sz="2000" i="1" u="none" strike="noStrike" cap="none" dirty="0">
                <a:solidFill>
                  <a:schemeClr val="tx1"/>
                </a:solidFill>
                <a:latin typeface="Open Sans"/>
                <a:ea typeface="Open Sans"/>
                <a:cs typeface="Open Sans"/>
                <a:sym typeface="Open Sans"/>
              </a:rPr>
              <a:t>y definition, required to be in settings that are in full compliance. </a:t>
            </a:r>
          </a:p>
          <a:p>
            <a:pPr marL="476250" lvl="1" indent="0">
              <a:buSzPct val="100000"/>
              <a:buNone/>
            </a:pPr>
            <a:r>
              <a:rPr lang="en-US" sz="2000" b="1" i="1" dirty="0">
                <a:solidFill>
                  <a:schemeClr val="tx1"/>
                </a:solidFill>
                <a:latin typeface="Open Sans"/>
                <a:ea typeface="Open Sans"/>
                <a:cs typeface="Open Sans"/>
                <a:sym typeface="Open Sans"/>
              </a:rPr>
              <a:t>	</a:t>
            </a:r>
            <a:r>
              <a:rPr lang="en-US" sz="1600" i="1" dirty="0">
                <a:solidFill>
                  <a:schemeClr val="tx1"/>
                </a:solidFill>
                <a:latin typeface="Open Sans"/>
                <a:ea typeface="Open Sans"/>
                <a:cs typeface="Open Sans"/>
                <a:sym typeface="Open Sans"/>
              </a:rPr>
              <a:t>e.g. Job Coaching, Job Development, Discovery, Small Group. </a:t>
            </a:r>
            <a:br>
              <a:rPr lang="en-US" sz="2000" b="1" i="1" u="none" strike="noStrike" cap="none" dirty="0">
                <a:solidFill>
                  <a:schemeClr val="tx1"/>
                </a:solidFill>
                <a:latin typeface="Open Sans"/>
                <a:ea typeface="Open Sans"/>
                <a:cs typeface="Open Sans"/>
                <a:sym typeface="Open Sans"/>
              </a:rPr>
            </a:br>
            <a:endParaRPr lang="en-US" sz="2000" b="1" i="1" u="none" strike="noStrike" cap="none" dirty="0">
              <a:solidFill>
                <a:schemeClr val="tx1"/>
              </a:solidFill>
              <a:latin typeface="Open Sans"/>
              <a:ea typeface="Open Sans"/>
              <a:cs typeface="Open Sans"/>
              <a:sym typeface="Open Sans"/>
            </a:endParaRPr>
          </a:p>
          <a:p>
            <a:pPr marL="457200" indent="-381000">
              <a:buSzPct val="100000"/>
            </a:pPr>
            <a:r>
              <a:rPr lang="en-US" sz="2400" dirty="0"/>
              <a:t>ODDS Employment Settings in Substantial Compliance</a:t>
            </a:r>
          </a:p>
          <a:p>
            <a:pPr marL="476250" lvl="1" indent="0">
              <a:buSzPct val="100000"/>
              <a:buNone/>
            </a:pPr>
            <a:r>
              <a:rPr lang="en-US" sz="2000" i="1" dirty="0">
                <a:solidFill>
                  <a:schemeClr val="tx1"/>
                </a:solidFill>
                <a:latin typeface="Open Sans"/>
                <a:ea typeface="Open Sans"/>
                <a:cs typeface="Open Sans"/>
                <a:sym typeface="Open Sans"/>
              </a:rPr>
              <a:t>Must develop HCBS Plan of Improvement to ensure full compliance or come into full compliance.</a:t>
            </a:r>
          </a:p>
          <a:p>
            <a:pPr marL="876300" lvl="2" indent="0">
              <a:buSzPct val="100000"/>
              <a:buNone/>
            </a:pPr>
            <a:r>
              <a:rPr lang="en-US" sz="1600" i="1" dirty="0">
                <a:solidFill>
                  <a:schemeClr val="tx1"/>
                </a:solidFill>
                <a:latin typeface="Open Sans"/>
                <a:ea typeface="Open Sans"/>
                <a:cs typeface="Open Sans"/>
                <a:sym typeface="Open Sans"/>
              </a:rPr>
              <a:t>E.g. Employment Path Facility (not sheltered work) </a:t>
            </a:r>
          </a:p>
          <a:p>
            <a:pPr marL="876300" lvl="2" indent="0">
              <a:buSzPct val="100000"/>
              <a:buNone/>
            </a:pPr>
            <a:r>
              <a:rPr lang="en-US" sz="1600" i="1" dirty="0">
                <a:solidFill>
                  <a:schemeClr val="tx1"/>
                </a:solidFill>
                <a:latin typeface="Open Sans"/>
                <a:ea typeface="Open Sans"/>
                <a:cs typeface="Open Sans"/>
                <a:sym typeface="Open Sans"/>
              </a:rPr>
              <a:t>E.g. DSA Facility / Community</a:t>
            </a:r>
          </a:p>
          <a:p>
            <a:pPr marL="876300" lvl="2" indent="0">
              <a:buSzPct val="100000"/>
              <a:buNone/>
            </a:pPr>
            <a:r>
              <a:rPr lang="en-US" sz="1600" i="1" dirty="0">
                <a:solidFill>
                  <a:schemeClr val="tx1"/>
                </a:solidFill>
                <a:latin typeface="Open Sans"/>
                <a:ea typeface="Open Sans"/>
                <a:cs typeface="Open Sans"/>
                <a:sym typeface="Open Sans"/>
              </a:rPr>
              <a:t>E.g. Employment Path Community at Provider Site (where some integration, although does not meet requirements to be considered Competitive Integrated Employment)</a:t>
            </a:r>
          </a:p>
          <a:p>
            <a:pPr marL="876300" lvl="2" indent="0">
              <a:buSzPct val="100000"/>
              <a:buNone/>
            </a:pPr>
            <a:endParaRPr lang="en-US" dirty="0">
              <a:sym typeface="Open Sans"/>
            </a:endParaRPr>
          </a:p>
          <a:p>
            <a:pPr marL="457200" indent="-381000">
              <a:buSzPct val="100000"/>
            </a:pPr>
            <a:r>
              <a:rPr lang="en-US" sz="2400" dirty="0"/>
              <a:t>ODDS Employment Settings Not in Compliance</a:t>
            </a:r>
          </a:p>
          <a:p>
            <a:pPr marL="476250" lvl="1" indent="0">
              <a:buSzPct val="100000"/>
              <a:buNone/>
            </a:pPr>
            <a:r>
              <a:rPr lang="en-US" sz="2000" i="1" dirty="0">
                <a:solidFill>
                  <a:schemeClr val="tx1"/>
                </a:solidFill>
                <a:latin typeface="Open Sans"/>
                <a:ea typeface="Open Sans"/>
                <a:cs typeface="Open Sans"/>
                <a:sym typeface="Open Sans"/>
              </a:rPr>
              <a:t>Must Transform to come into compliance. </a:t>
            </a:r>
            <a:endParaRPr lang="en-US" sz="1600" i="1" dirty="0">
              <a:solidFill>
                <a:schemeClr val="tx1"/>
              </a:solidFill>
              <a:latin typeface="Open Sans"/>
              <a:ea typeface="Open Sans"/>
              <a:cs typeface="Open Sans"/>
              <a:sym typeface="Open Sans"/>
            </a:endParaRPr>
          </a:p>
          <a:p>
            <a:pPr marL="476250" lvl="1" indent="0">
              <a:buSzPct val="100000"/>
              <a:buNone/>
            </a:pPr>
            <a:r>
              <a:rPr lang="en-US" sz="1600" i="1" dirty="0">
                <a:solidFill>
                  <a:schemeClr val="tx1"/>
                </a:solidFill>
                <a:latin typeface="Open Sans"/>
                <a:ea typeface="Open Sans"/>
                <a:cs typeface="Open Sans"/>
                <a:sym typeface="Open Sans"/>
              </a:rPr>
              <a:t>	E.g. Sheltered Workshop settings.</a:t>
            </a:r>
            <a:endParaRPr lang="en-US" sz="1600" dirty="0">
              <a:sym typeface="Open Sans"/>
            </a:endParaRPr>
          </a:p>
          <a:p>
            <a:pPr marL="457200" indent="-381000">
              <a:buSzPct val="100000"/>
            </a:pPr>
            <a:endParaRPr lang="en-US" sz="240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661229827"/>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Shape 438"/>
          <p:cNvSpPr txBox="1">
            <a:spLocks noGrp="1"/>
          </p:cNvSpPr>
          <p:nvPr>
            <p:ph type="title"/>
          </p:nvPr>
        </p:nvSpPr>
        <p:spPr>
          <a:xfrm>
            <a:off x="0" y="372979"/>
            <a:ext cx="9144000"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000" b="0" i="0" u="none" strike="noStrike" cap="none" dirty="0">
                <a:solidFill>
                  <a:srgbClr val="72A84F"/>
                </a:solidFill>
                <a:latin typeface="Arial"/>
                <a:ea typeface="Arial"/>
                <a:cs typeface="Arial"/>
                <a:sym typeface="Arial"/>
              </a:rPr>
              <a:t>HCBS Transformation Plans &amp;</a:t>
            </a:r>
            <a:br>
              <a:rPr lang="en-US" sz="3000" b="0" i="0" u="none" strike="noStrike" cap="none" dirty="0">
                <a:solidFill>
                  <a:srgbClr val="72A84F"/>
                </a:solidFill>
                <a:latin typeface="Arial"/>
                <a:ea typeface="Arial"/>
                <a:cs typeface="Arial"/>
                <a:sym typeface="Arial"/>
              </a:rPr>
            </a:br>
            <a:r>
              <a:rPr lang="en-US" sz="3000" b="0" i="0" u="none" strike="noStrike" cap="none" dirty="0">
                <a:solidFill>
                  <a:srgbClr val="72A84F"/>
                </a:solidFill>
                <a:latin typeface="Arial"/>
                <a:ea typeface="Arial"/>
                <a:cs typeface="Arial"/>
                <a:sym typeface="Arial"/>
              </a:rPr>
              <a:t> Plans of Improvement </a:t>
            </a:r>
          </a:p>
        </p:txBody>
      </p:sp>
      <p:sp>
        <p:nvSpPr>
          <p:cNvPr id="439" name="Shape 439"/>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16</a:t>
            </a:fld>
            <a:endParaRPr lang="en-US" sz="1200" b="0" i="0" u="none" strike="noStrike" cap="none">
              <a:solidFill>
                <a:srgbClr val="B5A788"/>
              </a:solidFill>
              <a:latin typeface="Arial"/>
              <a:ea typeface="Arial"/>
              <a:cs typeface="Arial"/>
              <a:sym typeface="Arial"/>
            </a:endParaRPr>
          </a:p>
        </p:txBody>
      </p:sp>
      <p:sp>
        <p:nvSpPr>
          <p:cNvPr id="440" name="Shape 440"/>
          <p:cNvSpPr txBox="1">
            <a:spLocks noGrp="1"/>
          </p:cNvSpPr>
          <p:nvPr>
            <p:ph type="body" idx="1"/>
          </p:nvPr>
        </p:nvSpPr>
        <p:spPr>
          <a:xfrm>
            <a:off x="329769" y="1636021"/>
            <a:ext cx="8229600" cy="5334000"/>
          </a:xfrm>
          <a:prstGeom prst="rect">
            <a:avLst/>
          </a:prstGeom>
          <a:noFill/>
          <a:ln>
            <a:noFill/>
          </a:ln>
        </p:spPr>
        <p:txBody>
          <a:bodyPr lIns="91425" tIns="45700" rIns="91425" bIns="45700" anchor="t" anchorCtr="0">
            <a:noAutofit/>
          </a:bodyPr>
          <a:lstStyle/>
          <a:p>
            <a:pPr marL="457200" marR="0" lvl="0" indent="-381000" algn="l" rtl="0">
              <a:spcBef>
                <a:spcPts val="560"/>
              </a:spcBef>
              <a:buSzPct val="100000"/>
            </a:pPr>
            <a:r>
              <a:rPr lang="en-US" sz="2400" dirty="0"/>
              <a:t>A full transformation to job coaching, job development, and discovery, in general workforce settings, and away from the provider site, is the best way to guarantee full compliance now and in the future. </a:t>
            </a:r>
          </a:p>
          <a:p>
            <a:pPr marL="457200" marR="0" lvl="0" indent="-381000" algn="l" rtl="0">
              <a:spcBef>
                <a:spcPts val="560"/>
              </a:spcBef>
              <a:buSzPct val="100000"/>
            </a:pPr>
            <a:r>
              <a:rPr lang="en-US" sz="2400" i="0" u="none" strike="noStrike" cap="none" dirty="0">
                <a:solidFill>
                  <a:schemeClr val="dk1"/>
                </a:solidFill>
                <a:latin typeface="Arial"/>
                <a:ea typeface="Arial"/>
                <a:cs typeface="Arial"/>
                <a:sym typeface="Arial"/>
              </a:rPr>
              <a:t>Settings that are marginally compliant or non-compliant (CMS and ODDS cannot guarantee that these settings will be considered compliant): </a:t>
            </a:r>
          </a:p>
          <a:p>
            <a:pPr marL="857250" lvl="1" indent="-381000">
              <a:buSzPct val="100000"/>
            </a:pPr>
            <a:r>
              <a:rPr lang="en-US" sz="2000" dirty="0"/>
              <a:t>Employment path services at a provider site. However, these services must be individualized and include a plan to integrate individuals into the broader community. Reverse integration is insufficient.</a:t>
            </a:r>
          </a:p>
          <a:p>
            <a:pPr marL="857250" lvl="1" indent="-381000">
              <a:buSzPct val="100000"/>
            </a:pPr>
            <a:r>
              <a:rPr lang="en-US" sz="2000" dirty="0"/>
              <a:t>Day service settings that don’t facilitate opportunities for individualized planning and inclusive participation in the broader community.</a:t>
            </a:r>
          </a:p>
          <a:p>
            <a:pPr marL="857250" lvl="1" indent="-381000">
              <a:buSzPct val="100000"/>
            </a:pPr>
            <a:endParaRPr lang="en-US" sz="200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1286856"/>
      </p:ext>
    </p:extLst>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44"/>
        <p:cNvGrpSpPr/>
        <p:nvPr/>
      </p:nvGrpSpPr>
      <p:grpSpPr>
        <a:xfrm>
          <a:off x="0" y="0"/>
          <a:ext cx="0" cy="0"/>
          <a:chOff x="0" y="0"/>
          <a:chExt cx="0" cy="0"/>
        </a:xfrm>
      </p:grpSpPr>
      <p:sp>
        <p:nvSpPr>
          <p:cNvPr id="445" name="Shape 445"/>
          <p:cNvSpPr txBox="1">
            <a:spLocks noGrp="1"/>
          </p:cNvSpPr>
          <p:nvPr>
            <p:ph type="title"/>
          </p:nvPr>
        </p:nvSpPr>
        <p:spPr>
          <a:xfrm>
            <a:off x="263504" y="351474"/>
            <a:ext cx="8520599" cy="943199"/>
          </a:xfrm>
          <a:prstGeom prst="rect">
            <a:avLst/>
          </a:prstGeom>
          <a:noFill/>
          <a:ln>
            <a:noFill/>
          </a:ln>
        </p:spPr>
        <p:txBody>
          <a:bodyPr lIns="105300" tIns="105300" rIns="105300" bIns="105300" anchor="t" anchorCtr="0">
            <a:noAutofit/>
          </a:bodyPr>
          <a:lstStyle/>
          <a:p>
            <a:pPr lvl="0" rtl="0">
              <a:spcBef>
                <a:spcPts val="0"/>
              </a:spcBef>
              <a:buClr>
                <a:srgbClr val="72A84F"/>
              </a:buClr>
              <a:buSzPct val="25000"/>
              <a:buFont typeface="Arial"/>
              <a:buNone/>
            </a:pPr>
            <a:r>
              <a:rPr lang="en-US" sz="3600"/>
              <a:t>Community Living Supports (DSA/ATE) at Provider Sites or Facilities</a:t>
            </a:r>
          </a:p>
        </p:txBody>
      </p:sp>
      <p:sp>
        <p:nvSpPr>
          <p:cNvPr id="446" name="Shape 446"/>
          <p:cNvSpPr txBox="1">
            <a:spLocks noGrp="1"/>
          </p:cNvSpPr>
          <p:nvPr>
            <p:ph type="body" idx="1"/>
          </p:nvPr>
        </p:nvSpPr>
        <p:spPr>
          <a:xfrm>
            <a:off x="97750" y="2140850"/>
            <a:ext cx="8852100" cy="4574700"/>
          </a:xfrm>
          <a:prstGeom prst="rect">
            <a:avLst/>
          </a:prstGeom>
          <a:noFill/>
          <a:ln>
            <a:noFill/>
          </a:ln>
        </p:spPr>
        <p:txBody>
          <a:bodyPr lIns="105300" tIns="105300" rIns="105300" bIns="105300" anchor="t" anchorCtr="0">
            <a:noAutofit/>
          </a:bodyPr>
          <a:lstStyle/>
          <a:p>
            <a:pPr marL="0" marR="0" lvl="0" indent="0" algn="l" rtl="0">
              <a:lnSpc>
                <a:spcPct val="80000"/>
              </a:lnSpc>
              <a:spcBef>
                <a:spcPts val="0"/>
              </a:spcBef>
              <a:buNone/>
            </a:pPr>
            <a:r>
              <a:rPr lang="en-US" sz="2600" b="1" i="0" u="none" strike="noStrike" cap="none" dirty="0">
                <a:solidFill>
                  <a:schemeClr val="dk1"/>
                </a:solidFill>
                <a:latin typeface="Arial"/>
                <a:ea typeface="Arial"/>
                <a:cs typeface="Arial"/>
                <a:sym typeface="Arial"/>
              </a:rPr>
              <a:t>Facility-based</a:t>
            </a:r>
            <a:r>
              <a:rPr lang="en-US" sz="2600" b="1" dirty="0"/>
              <a:t> </a:t>
            </a:r>
            <a:r>
              <a:rPr lang="en-US" sz="2600" b="1" i="0" u="none" strike="noStrike" cap="none" dirty="0">
                <a:solidFill>
                  <a:schemeClr val="dk1"/>
                </a:solidFill>
                <a:latin typeface="Arial"/>
                <a:ea typeface="Arial"/>
                <a:cs typeface="Arial"/>
                <a:sym typeface="Arial"/>
              </a:rPr>
              <a:t>day services </a:t>
            </a:r>
            <a:r>
              <a:rPr lang="en-US" sz="2600" b="1" dirty="0"/>
              <a:t>offered at a provider site </a:t>
            </a:r>
            <a:r>
              <a:rPr lang="en-US" sz="2600" b="1" i="0" u="none" strike="noStrike" cap="none" dirty="0">
                <a:solidFill>
                  <a:schemeClr val="dk1"/>
                </a:solidFill>
                <a:latin typeface="Arial"/>
                <a:ea typeface="Arial"/>
                <a:cs typeface="Arial"/>
                <a:sym typeface="Arial"/>
              </a:rPr>
              <a:t>must</a:t>
            </a:r>
            <a:r>
              <a:rPr lang="en-US" sz="2600" b="1" dirty="0"/>
              <a:t>:</a:t>
            </a:r>
          </a:p>
          <a:p>
            <a:pPr marL="0" marR="0" lvl="0" indent="0" algn="l" rtl="0">
              <a:lnSpc>
                <a:spcPct val="80000"/>
              </a:lnSpc>
              <a:spcBef>
                <a:spcPts val="0"/>
              </a:spcBef>
              <a:buNone/>
            </a:pPr>
            <a:endParaRPr lang="en-US" sz="2600" b="1" dirty="0"/>
          </a:p>
          <a:p>
            <a:pPr marL="457200" marR="0" lvl="0" indent="-393700" algn="l" rtl="0">
              <a:lnSpc>
                <a:spcPct val="80000"/>
              </a:lnSpc>
              <a:spcBef>
                <a:spcPts val="0"/>
              </a:spcBef>
              <a:buClr>
                <a:schemeClr val="dk1"/>
              </a:buClr>
              <a:buSzPct val="100000"/>
              <a:buFont typeface="Arial"/>
            </a:pPr>
            <a:r>
              <a:rPr lang="en-US" sz="2600" b="0" i="0" u="none" strike="noStrike" cap="none" dirty="0">
                <a:solidFill>
                  <a:schemeClr val="dk1"/>
                </a:solidFill>
                <a:latin typeface="Arial"/>
                <a:ea typeface="Arial"/>
                <a:cs typeface="Arial"/>
                <a:sym typeface="Arial"/>
              </a:rPr>
              <a:t>At minimum, facilitate opportunities to go out into the broader community.</a:t>
            </a:r>
          </a:p>
          <a:p>
            <a:pPr marL="457200" marR="0" lvl="0" indent="-393700" algn="l" rtl="0">
              <a:lnSpc>
                <a:spcPct val="80000"/>
              </a:lnSpc>
              <a:spcBef>
                <a:spcPts val="0"/>
              </a:spcBef>
              <a:buClr>
                <a:schemeClr val="dk1"/>
              </a:buClr>
              <a:buSzPct val="100000"/>
              <a:buFont typeface="Arial"/>
            </a:pPr>
            <a:r>
              <a:rPr lang="en-US" sz="2600" dirty="0"/>
              <a:t>Must facilitate opportunities for individualized planning and participating in the broader community.</a:t>
            </a:r>
          </a:p>
          <a:p>
            <a:pPr marL="63500" marR="0" lvl="0" indent="0" algn="l" rtl="0">
              <a:lnSpc>
                <a:spcPct val="80000"/>
              </a:lnSpc>
              <a:spcBef>
                <a:spcPts val="0"/>
              </a:spcBef>
              <a:buClr>
                <a:schemeClr val="dk1"/>
              </a:buClr>
              <a:buSzPct val="100000"/>
              <a:buNone/>
            </a:pPr>
            <a:endParaRPr lang="en-US" sz="2600" b="0" i="0" u="none" strike="noStrike" cap="none" dirty="0">
              <a:solidFill>
                <a:schemeClr val="dk1"/>
              </a:solidFill>
              <a:latin typeface="Arial"/>
              <a:ea typeface="Arial"/>
              <a:cs typeface="Arial"/>
              <a:sym typeface="Arial"/>
            </a:endParaRPr>
          </a:p>
          <a:p>
            <a:pPr marL="63500" marR="0" lvl="0" indent="0" algn="l" rtl="0">
              <a:lnSpc>
                <a:spcPct val="80000"/>
              </a:lnSpc>
              <a:spcBef>
                <a:spcPts val="0"/>
              </a:spcBef>
              <a:buClr>
                <a:schemeClr val="dk1"/>
              </a:buClr>
              <a:buSzPct val="100000"/>
              <a:buNone/>
            </a:pPr>
            <a:r>
              <a:rPr lang="en-US" sz="2600" dirty="0"/>
              <a:t>Note: It is anticipated that ODDS day service settings are in substantial compliance. Some changes may be necessary to reach full compliance. </a:t>
            </a:r>
          </a:p>
          <a:p>
            <a:pPr marL="0" marR="0" lvl="0" indent="0" algn="l" rtl="0">
              <a:lnSpc>
                <a:spcPct val="80000"/>
              </a:lnSpc>
              <a:spcBef>
                <a:spcPts val="0"/>
              </a:spcBef>
              <a:buNone/>
            </a:pPr>
            <a:endParaRPr sz="2600" dirty="0"/>
          </a:p>
          <a:p>
            <a:pPr marL="0" marR="0" lvl="0" indent="0" algn="l" rtl="0">
              <a:lnSpc>
                <a:spcPct val="80000"/>
              </a:lnSpc>
              <a:spcBef>
                <a:spcPts val="0"/>
              </a:spcBef>
              <a:buClr>
                <a:schemeClr val="dk1"/>
              </a:buClr>
              <a:buSzPct val="25000"/>
              <a:buFont typeface="Arial"/>
              <a:buNone/>
            </a:pPr>
            <a:br>
              <a:rPr lang="en-US" sz="2600" b="0" i="0" u="none" strike="noStrike" cap="none" dirty="0">
                <a:solidFill>
                  <a:schemeClr val="dk1"/>
                </a:solidFill>
                <a:latin typeface="Arial"/>
                <a:ea typeface="Arial"/>
                <a:cs typeface="Arial"/>
                <a:sym typeface="Arial"/>
              </a:rPr>
            </a:br>
            <a:endParaRPr lang="en-US" sz="2600" b="0" i="0" u="none" strike="noStrike" cap="none" dirty="0">
              <a:solidFill>
                <a:schemeClr val="dk1"/>
              </a:solidFill>
              <a:latin typeface="Arial"/>
              <a:ea typeface="Arial"/>
              <a:cs typeface="Arial"/>
              <a:sym typeface="Arial"/>
            </a:endParaRP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50"/>
        <p:cNvGrpSpPr/>
        <p:nvPr/>
      </p:nvGrpSpPr>
      <p:grpSpPr>
        <a:xfrm>
          <a:off x="0" y="0"/>
          <a:ext cx="0" cy="0"/>
          <a:chOff x="0" y="0"/>
          <a:chExt cx="0" cy="0"/>
        </a:xfrm>
      </p:grpSpPr>
      <p:sp>
        <p:nvSpPr>
          <p:cNvPr id="451" name="Shape 451"/>
          <p:cNvSpPr txBox="1">
            <a:spLocks noGrp="1"/>
          </p:cNvSpPr>
          <p:nvPr>
            <p:ph type="title"/>
          </p:nvPr>
        </p:nvSpPr>
        <p:spPr>
          <a:xfrm>
            <a:off x="263504" y="351474"/>
            <a:ext cx="8520600" cy="9432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a:t>HCBS: </a:t>
            </a:r>
            <a:r>
              <a:rPr lang="en-US" sz="3000"/>
              <a:t>Non-disability specific setting options</a:t>
            </a:r>
          </a:p>
        </p:txBody>
      </p:sp>
      <p:sp>
        <p:nvSpPr>
          <p:cNvPr id="452" name="Shape 452"/>
          <p:cNvSpPr txBox="1">
            <a:spLocks noGrp="1"/>
          </p:cNvSpPr>
          <p:nvPr>
            <p:ph type="body" idx="1"/>
          </p:nvPr>
        </p:nvSpPr>
        <p:spPr>
          <a:xfrm>
            <a:off x="97750" y="1941275"/>
            <a:ext cx="8852100" cy="4774500"/>
          </a:xfrm>
          <a:prstGeom prst="rect">
            <a:avLst/>
          </a:prstGeom>
          <a:noFill/>
          <a:ln>
            <a:noFill/>
          </a:ln>
        </p:spPr>
        <p:txBody>
          <a:bodyPr lIns="105300" tIns="105300" rIns="105300" bIns="105300" anchor="t" anchorCtr="0">
            <a:noAutofit/>
          </a:bodyPr>
          <a:lstStyle/>
          <a:p>
            <a:pPr marL="457200" marR="0" lvl="0" indent="-393700" algn="l" rtl="0">
              <a:lnSpc>
                <a:spcPct val="80000"/>
              </a:lnSpc>
              <a:spcBef>
                <a:spcPts val="0"/>
              </a:spcBef>
              <a:buSzPct val="100000"/>
            </a:pPr>
            <a:r>
              <a:rPr lang="en-US" sz="2600" b="0" i="0" u="none" strike="noStrike" cap="none">
                <a:solidFill>
                  <a:schemeClr val="dk1"/>
                </a:solidFill>
                <a:latin typeface="Arial"/>
                <a:ea typeface="Arial"/>
                <a:cs typeface="Arial"/>
                <a:sym typeface="Arial"/>
              </a:rPr>
              <a:t>Individuals must also have an option to use employment and day services in a non-disability specific setting (ie not at a provider site or a s</a:t>
            </a:r>
            <a:r>
              <a:rPr lang="en-US" sz="2600"/>
              <a:t>etting that is not designed to hire people who have disabilities</a:t>
            </a:r>
            <a:r>
              <a:rPr lang="en-US" sz="2600" b="0" i="0" u="none" strike="noStrike" cap="none">
                <a:solidFill>
                  <a:schemeClr val="dk1"/>
                </a:solidFill>
                <a:latin typeface="Arial"/>
                <a:ea typeface="Arial"/>
                <a:cs typeface="Arial"/>
                <a:sym typeface="Arial"/>
              </a:rPr>
              <a:t>).</a:t>
            </a:r>
          </a:p>
          <a:p>
            <a:pPr marL="0" marR="0" lvl="0" indent="0" algn="l" rtl="0">
              <a:lnSpc>
                <a:spcPct val="80000"/>
              </a:lnSpc>
              <a:spcBef>
                <a:spcPts val="0"/>
              </a:spcBef>
              <a:buNone/>
            </a:pPr>
            <a:endParaRPr sz="2600"/>
          </a:p>
          <a:p>
            <a:pPr marL="342900" marR="0" lvl="0" indent="-381000" algn="l" rtl="0">
              <a:lnSpc>
                <a:spcPct val="80000"/>
              </a:lnSpc>
              <a:spcBef>
                <a:spcPts val="0"/>
              </a:spcBef>
              <a:buClr>
                <a:schemeClr val="dk1"/>
              </a:buClr>
              <a:buSzPct val="100000"/>
              <a:buFont typeface="Arial"/>
              <a:buChar char="•"/>
            </a:pPr>
            <a:r>
              <a:rPr lang="en-US" sz="2600"/>
              <a:t>T</a:t>
            </a:r>
            <a:r>
              <a:rPr lang="en-US" sz="2600" b="0" i="0" u="none" strike="noStrike" cap="none">
                <a:solidFill>
                  <a:schemeClr val="dk1"/>
                </a:solidFill>
                <a:latin typeface="Arial"/>
                <a:ea typeface="Arial"/>
                <a:cs typeface="Arial"/>
                <a:sym typeface="Arial"/>
              </a:rPr>
              <a:t>he non-disability specific setting option presented must be documented in the person-centered plan (ie the ODDS ISP and CDP). </a:t>
            </a:r>
          </a:p>
          <a:p>
            <a:pPr marL="0" marR="0" lvl="0" indent="0" algn="l" rtl="0">
              <a:lnSpc>
                <a:spcPct val="80000"/>
              </a:lnSpc>
              <a:spcBef>
                <a:spcPts val="0"/>
              </a:spcBef>
              <a:buClr>
                <a:schemeClr val="dk1"/>
              </a:buClr>
              <a:buSzPct val="25000"/>
              <a:buFont typeface="Arial"/>
              <a:buNone/>
            </a:pPr>
            <a:br>
              <a:rPr lang="en-US" sz="2000" b="0" i="0" u="none" strike="noStrike" cap="none">
                <a:solidFill>
                  <a:schemeClr val="dk1"/>
                </a:solidFill>
                <a:latin typeface="Arial"/>
                <a:ea typeface="Arial"/>
                <a:cs typeface="Arial"/>
                <a:sym typeface="Arial"/>
              </a:rPr>
            </a:br>
            <a:endParaRPr lang="en-US" sz="200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title"/>
          </p:nvPr>
        </p:nvSpPr>
        <p:spPr>
          <a:xfrm>
            <a:off x="263504" y="351474"/>
            <a:ext cx="8520600" cy="9432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a:t>HCBS: </a:t>
            </a:r>
            <a:r>
              <a:rPr lang="en-US" sz="3000"/>
              <a:t>Non-disability specific setting options</a:t>
            </a:r>
          </a:p>
          <a:p>
            <a:pPr marL="0" marR="0" lvl="0" indent="0" algn="l" rtl="0">
              <a:spcBef>
                <a:spcPts val="0"/>
              </a:spcBef>
              <a:buClr>
                <a:srgbClr val="72A84F"/>
              </a:buClr>
              <a:buSzPct val="25000"/>
              <a:buFont typeface="Arial"/>
              <a:buNone/>
            </a:pPr>
            <a:endParaRPr/>
          </a:p>
        </p:txBody>
      </p:sp>
      <p:sp>
        <p:nvSpPr>
          <p:cNvPr id="458" name="Shape 458"/>
          <p:cNvSpPr txBox="1">
            <a:spLocks noGrp="1"/>
          </p:cNvSpPr>
          <p:nvPr>
            <p:ph type="body" idx="1"/>
          </p:nvPr>
        </p:nvSpPr>
        <p:spPr>
          <a:xfrm>
            <a:off x="97750" y="1135350"/>
            <a:ext cx="8852100" cy="5580300"/>
          </a:xfrm>
          <a:prstGeom prst="rect">
            <a:avLst/>
          </a:prstGeom>
          <a:noFill/>
          <a:ln>
            <a:noFill/>
          </a:ln>
        </p:spPr>
        <p:txBody>
          <a:bodyPr lIns="105300" tIns="105300" rIns="105300" bIns="105300" anchor="t" anchorCtr="0">
            <a:noAutofit/>
          </a:bodyPr>
          <a:lstStyle/>
          <a:p>
            <a:pPr marL="0" marR="0" lvl="0" indent="0" algn="l" rtl="0">
              <a:lnSpc>
                <a:spcPct val="80000"/>
              </a:lnSpc>
              <a:spcBef>
                <a:spcPts val="0"/>
              </a:spcBef>
              <a:buClr>
                <a:schemeClr val="dk1"/>
              </a:buClr>
              <a:buSzPct val="25000"/>
              <a:buFont typeface="Arial"/>
              <a:buNone/>
            </a:pPr>
            <a:endParaRPr sz="2400" b="1" dirty="0"/>
          </a:p>
          <a:p>
            <a:pPr marL="0" marR="0" lvl="0" indent="0" algn="l" rtl="0">
              <a:lnSpc>
                <a:spcPct val="80000"/>
              </a:lnSpc>
              <a:spcBef>
                <a:spcPts val="0"/>
              </a:spcBef>
              <a:buNone/>
            </a:pPr>
            <a:r>
              <a:rPr lang="en-US" sz="2200" b="1" dirty="0"/>
              <a:t>Employment Services</a:t>
            </a:r>
          </a:p>
          <a:p>
            <a:pPr marL="457200" marR="0" lvl="0" indent="-355600" algn="l" rtl="0">
              <a:lnSpc>
                <a:spcPct val="80000"/>
              </a:lnSpc>
              <a:spcBef>
                <a:spcPts val="0"/>
              </a:spcBef>
              <a:buClr>
                <a:srgbClr val="000000"/>
              </a:buClr>
              <a:buSzPct val="100000"/>
            </a:pPr>
            <a:r>
              <a:rPr lang="en-US" sz="2000" dirty="0">
                <a:solidFill>
                  <a:srgbClr val="000000"/>
                </a:solidFill>
              </a:rPr>
              <a:t>If the person selects employment path services at a provider site or facility, then community-based options must be presented and encouraged, such as Employment Path in the community, Vocational Rehabilitation referral &amp; job development, Discovery, workforce career center, internship or other time-limited work experience in the general workforce. </a:t>
            </a:r>
          </a:p>
          <a:p>
            <a:pPr marL="0" marR="0" lvl="0" indent="0" algn="l" rtl="0">
              <a:lnSpc>
                <a:spcPct val="80000"/>
              </a:lnSpc>
              <a:spcBef>
                <a:spcPts val="0"/>
              </a:spcBef>
              <a:buNone/>
            </a:pPr>
            <a:endParaRPr sz="2600" dirty="0"/>
          </a:p>
          <a:p>
            <a:pPr marL="0" marR="0" lvl="0" indent="0" algn="l" rtl="0">
              <a:lnSpc>
                <a:spcPct val="80000"/>
              </a:lnSpc>
              <a:spcBef>
                <a:spcPts val="0"/>
              </a:spcBef>
              <a:buNone/>
            </a:pPr>
            <a:r>
              <a:rPr lang="en-US" sz="2200" b="1" dirty="0"/>
              <a:t>Day Services</a:t>
            </a:r>
          </a:p>
          <a:p>
            <a:pPr marL="457200" marR="0" lvl="0" indent="-355600" algn="l" rtl="0">
              <a:lnSpc>
                <a:spcPct val="80000"/>
              </a:lnSpc>
              <a:spcBef>
                <a:spcPts val="0"/>
              </a:spcBef>
              <a:buSzPct val="100000"/>
            </a:pPr>
            <a:r>
              <a:rPr lang="en-US" sz="2000" dirty="0"/>
              <a:t>ODDS anticipates full substantial compliance with this requirement. However, some work may be needed to confirm full compliance. </a:t>
            </a:r>
          </a:p>
          <a:p>
            <a:pPr marL="457200" marR="0" lvl="0" indent="-355600" algn="l" rtl="0">
              <a:lnSpc>
                <a:spcPct val="80000"/>
              </a:lnSpc>
              <a:spcBef>
                <a:spcPts val="0"/>
              </a:spcBef>
              <a:buSzPct val="100000"/>
            </a:pPr>
            <a:r>
              <a:rPr lang="en-US" sz="2000" dirty="0"/>
              <a:t>Day service settings must “facilitate going out into the broader community.” </a:t>
            </a:r>
          </a:p>
          <a:p>
            <a:pPr marL="457200" marR="0" lvl="0" indent="-355600" algn="l" rtl="0">
              <a:lnSpc>
                <a:spcPct val="80000"/>
              </a:lnSpc>
              <a:spcBef>
                <a:spcPts val="0"/>
              </a:spcBef>
              <a:buSzPct val="100000"/>
            </a:pPr>
            <a:r>
              <a:rPr lang="en-US" sz="2000" dirty="0"/>
              <a:t>Therefore, DSA Community should always be authorized with DSA Facility.</a:t>
            </a:r>
          </a:p>
          <a:p>
            <a:pPr marL="0" marR="0" lvl="0" indent="0" algn="l" rtl="0">
              <a:lnSpc>
                <a:spcPct val="80000"/>
              </a:lnSpc>
              <a:spcBef>
                <a:spcPts val="0"/>
              </a:spcBef>
              <a:buClr>
                <a:schemeClr val="dk1"/>
              </a:buClr>
              <a:buSzPct val="25000"/>
              <a:buFont typeface="Arial"/>
              <a:buNone/>
            </a:pPr>
            <a:br>
              <a:rPr lang="en-US" sz="2000" b="0" i="0" u="none" strike="noStrike" cap="none" dirty="0">
                <a:solidFill>
                  <a:schemeClr val="dk1"/>
                </a:solidFill>
                <a:latin typeface="Arial"/>
                <a:ea typeface="Arial"/>
                <a:cs typeface="Arial"/>
                <a:sym typeface="Arial"/>
              </a:rPr>
            </a:br>
            <a:endParaRPr lang="en-US" sz="2000" b="0" i="0" u="none" strike="noStrike" cap="none" dirty="0">
              <a:solidFill>
                <a:schemeClr val="dk1"/>
              </a:solidFill>
              <a:latin typeface="Arial"/>
              <a:ea typeface="Arial"/>
              <a:cs typeface="Arial"/>
              <a:sym typeface="Aria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157179" y="467499"/>
            <a:ext cx="8520599" cy="943199"/>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959" b="0" i="0" u="none" strike="noStrike" cap="none">
                <a:solidFill>
                  <a:srgbClr val="72A84F"/>
                </a:solidFill>
                <a:latin typeface="Arial"/>
                <a:ea typeface="Arial"/>
                <a:cs typeface="Arial"/>
                <a:sym typeface="Arial"/>
              </a:rPr>
              <a:t>Background </a:t>
            </a:r>
          </a:p>
        </p:txBody>
      </p:sp>
      <p:sp>
        <p:nvSpPr>
          <p:cNvPr id="104" name="Shape 104"/>
          <p:cNvSpPr txBox="1">
            <a:spLocks noGrp="1"/>
          </p:cNvSpPr>
          <p:nvPr>
            <p:ph type="body" idx="1"/>
          </p:nvPr>
        </p:nvSpPr>
        <p:spPr>
          <a:xfrm>
            <a:off x="0" y="1208625"/>
            <a:ext cx="8986800" cy="5497500"/>
          </a:xfrm>
          <a:prstGeom prst="rect">
            <a:avLst/>
          </a:prstGeom>
          <a:noFill/>
          <a:ln>
            <a:noFill/>
          </a:ln>
        </p:spPr>
        <p:txBody>
          <a:bodyPr lIns="105300" tIns="105300" rIns="105300" bIns="105300" anchor="t" anchorCtr="0">
            <a:noAutofit/>
          </a:bodyPr>
          <a:lstStyle/>
          <a:p>
            <a:pPr marL="0" lvl="0" indent="0" rtl="0">
              <a:spcBef>
                <a:spcPts val="0"/>
              </a:spcBef>
              <a:buClr>
                <a:srgbClr val="72A84F"/>
              </a:buClr>
              <a:buSzPct val="25000"/>
              <a:buFont typeface="Arial"/>
              <a:buNone/>
            </a:pPr>
            <a:r>
              <a:rPr lang="en-US" sz="2240" b="1"/>
              <a:t>ODDS and Medicaid-funded </a:t>
            </a:r>
          </a:p>
          <a:p>
            <a:pPr marL="0" lvl="0" indent="0" rtl="0">
              <a:spcBef>
                <a:spcPts val="0"/>
              </a:spcBef>
              <a:buClr>
                <a:srgbClr val="72A84F"/>
              </a:buClr>
              <a:buSzPct val="25000"/>
              <a:buFont typeface="Arial"/>
              <a:buNone/>
            </a:pPr>
            <a:r>
              <a:rPr lang="en-US" sz="2240" b="1"/>
              <a:t>Home and Community-Based Services</a:t>
            </a:r>
          </a:p>
          <a:p>
            <a:pPr marL="457200" lvl="0" indent="-370840" rtl="0">
              <a:spcBef>
                <a:spcPts val="0"/>
              </a:spcBef>
              <a:buClr>
                <a:schemeClr val="dk1"/>
              </a:buClr>
              <a:buSzPct val="101818"/>
              <a:buFont typeface="Arial"/>
            </a:pPr>
            <a:r>
              <a:rPr lang="en-US" sz="2240"/>
              <a:t>Jointly administered and funded through federal &amp; state programs. </a:t>
            </a:r>
          </a:p>
          <a:p>
            <a:pPr marL="457200" lvl="0" indent="-370840" rtl="0">
              <a:spcBef>
                <a:spcPts val="0"/>
              </a:spcBef>
              <a:buSzPct val="101818"/>
            </a:pPr>
            <a:r>
              <a:rPr lang="en-US" sz="2240"/>
              <a:t>Currently, the federal government “matches” Oregon funds by contributing approximately 65% of the cost for these services. </a:t>
            </a:r>
          </a:p>
          <a:p>
            <a:pPr marL="0" marR="0" lvl="0" indent="0" algn="l" rtl="0">
              <a:lnSpc>
                <a:spcPct val="80000"/>
              </a:lnSpc>
              <a:spcBef>
                <a:spcPts val="0"/>
              </a:spcBef>
              <a:buNone/>
            </a:pPr>
            <a:endParaRPr sz="2240"/>
          </a:p>
          <a:p>
            <a:pPr marL="342900" marR="0" lvl="0" indent="-342900" algn="l" rtl="0">
              <a:lnSpc>
                <a:spcPct val="80000"/>
              </a:lnSpc>
              <a:spcBef>
                <a:spcPts val="0"/>
              </a:spcBef>
              <a:buClr>
                <a:schemeClr val="dk1"/>
              </a:buClr>
              <a:buSzPct val="101818"/>
              <a:buFont typeface="Arial"/>
              <a:buChar char="•"/>
            </a:pPr>
            <a:r>
              <a:rPr lang="en-US" sz="2240" b="0" i="0" u="none" strike="noStrike" cap="none">
                <a:solidFill>
                  <a:schemeClr val="dk1"/>
                </a:solidFill>
                <a:latin typeface="Arial"/>
                <a:ea typeface="Arial"/>
                <a:cs typeface="Arial"/>
                <a:sym typeface="Arial"/>
              </a:rPr>
              <a:t>ODDS funding streams through the HCBS program include:     </a:t>
            </a:r>
          </a:p>
          <a:p>
            <a:pPr marL="742950" marR="0" lvl="1" indent="-285750" algn="l" rtl="0">
              <a:lnSpc>
                <a:spcPct val="80000"/>
              </a:lnSpc>
              <a:spcBef>
                <a:spcPts val="0"/>
              </a:spcBef>
              <a:buClr>
                <a:schemeClr val="dk1"/>
              </a:buClr>
              <a:buSzPct val="98000"/>
              <a:buFont typeface="Arial"/>
              <a:buChar char="–"/>
            </a:pPr>
            <a:r>
              <a:rPr lang="en-US" sz="1960" b="0" i="0" u="none" strike="noStrike" cap="none">
                <a:solidFill>
                  <a:schemeClr val="dk1"/>
                </a:solidFill>
                <a:latin typeface="Arial"/>
                <a:ea typeface="Arial"/>
                <a:cs typeface="Arial"/>
                <a:sym typeface="Arial"/>
              </a:rPr>
              <a:t>1915(c) Waiver</a:t>
            </a:r>
            <a:r>
              <a:rPr lang="en-US" sz="1960"/>
              <a:t>s fund</a:t>
            </a:r>
            <a:r>
              <a:rPr lang="en-US" sz="1960" b="0" i="0" u="none" strike="noStrike" cap="none">
                <a:solidFill>
                  <a:schemeClr val="dk1"/>
                </a:solidFill>
                <a:latin typeface="Arial"/>
                <a:ea typeface="Arial"/>
                <a:cs typeface="Arial"/>
                <a:sym typeface="Arial"/>
              </a:rPr>
              <a:t> ODDS Employment Services. </a:t>
            </a:r>
          </a:p>
          <a:p>
            <a:pPr marL="742950" marR="0" lvl="1" indent="-285750" algn="l" rtl="0">
              <a:lnSpc>
                <a:spcPct val="80000"/>
              </a:lnSpc>
              <a:spcBef>
                <a:spcPts val="0"/>
              </a:spcBef>
              <a:buClr>
                <a:schemeClr val="dk1"/>
              </a:buClr>
              <a:buSzPct val="98000"/>
              <a:buFont typeface="Arial"/>
              <a:buChar char="–"/>
            </a:pPr>
            <a:r>
              <a:rPr lang="en-US" sz="1960" b="0" i="0" u="none" strike="noStrike" cap="none">
                <a:solidFill>
                  <a:schemeClr val="dk1"/>
                </a:solidFill>
                <a:latin typeface="Arial"/>
                <a:ea typeface="Arial"/>
                <a:cs typeface="Arial"/>
                <a:sym typeface="Arial"/>
              </a:rPr>
              <a:t>Oregon’s Community First Choice 1915(k) plan (</a:t>
            </a:r>
            <a:r>
              <a:rPr lang="en-US" sz="1960"/>
              <a:t>commonly referred to as the</a:t>
            </a:r>
            <a:r>
              <a:rPr lang="en-US" sz="1960" b="0" i="0" u="none" strike="noStrike" cap="none">
                <a:solidFill>
                  <a:schemeClr val="dk1"/>
                </a:solidFill>
                <a:latin typeface="Arial"/>
                <a:ea typeface="Arial"/>
                <a:cs typeface="Arial"/>
                <a:sym typeface="Arial"/>
              </a:rPr>
              <a:t> “K Plan”) fund non-residential day services (also </a:t>
            </a:r>
            <a:r>
              <a:rPr lang="en-US" sz="1960"/>
              <a:t>known as</a:t>
            </a:r>
            <a:r>
              <a:rPr lang="en-US" sz="1960" b="0" i="0" u="none" strike="noStrike" cap="none">
                <a:solidFill>
                  <a:schemeClr val="dk1"/>
                </a:solidFill>
                <a:latin typeface="Arial"/>
                <a:ea typeface="Arial"/>
                <a:cs typeface="Arial"/>
                <a:sym typeface="Arial"/>
              </a:rPr>
              <a:t> Day Support Activities, ATE, or Community Inclusion)</a:t>
            </a:r>
            <a:r>
              <a:rPr lang="en-US" sz="1960"/>
              <a:t>, transportation services, attendant care in an employment setting, and some other services that are ancillary to employment services. </a:t>
            </a:r>
          </a:p>
          <a:p>
            <a:pPr marL="457200" marR="0" lvl="0" indent="0" algn="l" rtl="0">
              <a:lnSpc>
                <a:spcPct val="80000"/>
              </a:lnSpc>
              <a:spcBef>
                <a:spcPts val="0"/>
              </a:spcBef>
              <a:buNone/>
            </a:pPr>
            <a:endParaRPr sz="1960"/>
          </a:p>
          <a:p>
            <a:pPr marL="0" marR="0" lvl="0" indent="0" algn="l" rtl="0">
              <a:lnSpc>
                <a:spcPct val="80000"/>
              </a:lnSpc>
              <a:spcBef>
                <a:spcPts val="0"/>
              </a:spcBef>
              <a:buNone/>
            </a:pPr>
            <a:r>
              <a:rPr lang="en-US" sz="1400" i="1"/>
              <a:t>Note: </a:t>
            </a:r>
            <a:r>
              <a:rPr lang="en-US" sz="1400" b="0" i="1" u="none" strike="noStrike" cap="none">
                <a:solidFill>
                  <a:schemeClr val="dk1"/>
                </a:solidFill>
                <a:latin typeface="Arial"/>
                <a:ea typeface="Arial"/>
                <a:cs typeface="Arial"/>
                <a:sym typeface="Arial"/>
              </a:rPr>
              <a:t>1915(c) and 1915(k) refers to the sections of the Social Security Act that provide authority for these programs and funding. </a:t>
            </a:r>
          </a:p>
          <a:p>
            <a:pPr marL="0" marR="0" lvl="0" indent="0" algn="l" rtl="0">
              <a:lnSpc>
                <a:spcPct val="80000"/>
              </a:lnSpc>
              <a:spcBef>
                <a:spcPts val="0"/>
              </a:spcBef>
              <a:buClr>
                <a:schemeClr val="dk1"/>
              </a:buClr>
              <a:buSzPct val="25000"/>
              <a:buFont typeface="Arial"/>
              <a:buNone/>
            </a:pPr>
            <a:br>
              <a:rPr lang="en-US" sz="2240" b="0" i="0" u="none" strike="noStrike" cap="none">
                <a:solidFill>
                  <a:schemeClr val="dk1"/>
                </a:solidFill>
                <a:latin typeface="Arial"/>
                <a:ea typeface="Arial"/>
                <a:cs typeface="Arial"/>
                <a:sym typeface="Arial"/>
              </a:rPr>
            </a:br>
            <a:endParaRPr lang="en-US" sz="2240" b="0" i="0" u="none" strike="noStrike" cap="none">
              <a:solidFill>
                <a:schemeClr val="dk1"/>
              </a:solidFill>
              <a:latin typeface="Arial"/>
              <a:ea typeface="Arial"/>
              <a:cs typeface="Arial"/>
              <a:sym typeface="Arial"/>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62"/>
        <p:cNvGrpSpPr/>
        <p:nvPr/>
      </p:nvGrpSpPr>
      <p:grpSpPr>
        <a:xfrm>
          <a:off x="0" y="0"/>
          <a:ext cx="0" cy="0"/>
          <a:chOff x="0" y="0"/>
          <a:chExt cx="0" cy="0"/>
        </a:xfrm>
      </p:grpSpPr>
      <p:sp>
        <p:nvSpPr>
          <p:cNvPr id="463" name="Shape 463"/>
          <p:cNvSpPr txBox="1">
            <a:spLocks noGrp="1"/>
          </p:cNvSpPr>
          <p:nvPr>
            <p:ph type="title"/>
          </p:nvPr>
        </p:nvSpPr>
        <p:spPr>
          <a:xfrm>
            <a:off x="456597" y="381000"/>
            <a:ext cx="8230809" cy="11430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000" b="0" i="0" u="none" strike="noStrike" cap="none">
                <a:solidFill>
                  <a:srgbClr val="72A84F"/>
                </a:solidFill>
                <a:latin typeface="Arial"/>
                <a:ea typeface="Arial"/>
                <a:cs typeface="Arial"/>
                <a:sym typeface="Arial"/>
              </a:rPr>
              <a:t>Oregon’s Global Transition Plan</a:t>
            </a:r>
            <a:br>
              <a:rPr lang="en-US" sz="4400" b="0" i="0" u="none" strike="noStrike" cap="none">
                <a:solidFill>
                  <a:srgbClr val="72A84F"/>
                </a:solidFill>
                <a:latin typeface="Arial"/>
                <a:ea typeface="Arial"/>
                <a:cs typeface="Arial"/>
                <a:sym typeface="Arial"/>
              </a:rPr>
            </a:br>
            <a:r>
              <a:rPr lang="en-US" sz="1800" b="0" i="0" u="sng" strike="noStrike" cap="none">
                <a:solidFill>
                  <a:schemeClr val="hlink"/>
                </a:solidFill>
                <a:latin typeface="Arial"/>
                <a:ea typeface="Arial"/>
                <a:cs typeface="Arial"/>
                <a:sym typeface="Arial"/>
                <a:hlinkClick r:id="rId3"/>
              </a:rPr>
              <a:t>http://www.oregon.gov/dhs/seniors-disabilities/HCBS/Pages/Index.aspx</a:t>
            </a:r>
            <a:r>
              <a:rPr lang="en-US" sz="1800" b="0" i="0" u="none" strike="noStrike" cap="none">
                <a:solidFill>
                  <a:srgbClr val="538CD5"/>
                </a:solidFill>
                <a:latin typeface="Arial"/>
                <a:ea typeface="Arial"/>
                <a:cs typeface="Arial"/>
                <a:sym typeface="Arial"/>
              </a:rPr>
              <a:t> </a:t>
            </a:r>
          </a:p>
        </p:txBody>
      </p:sp>
      <p:grpSp>
        <p:nvGrpSpPr>
          <p:cNvPr id="464" name="Shape 464"/>
          <p:cNvGrpSpPr/>
          <p:nvPr/>
        </p:nvGrpSpPr>
        <p:grpSpPr>
          <a:xfrm>
            <a:off x="222157" y="1377715"/>
            <a:ext cx="8078647" cy="4454100"/>
            <a:chOff x="4443" y="-35562"/>
            <a:chExt cx="8078647" cy="4454100"/>
          </a:xfrm>
        </p:grpSpPr>
        <p:sp>
          <p:nvSpPr>
            <p:cNvPr id="465" name="Shape 465"/>
            <p:cNvSpPr/>
            <p:nvPr/>
          </p:nvSpPr>
          <p:spPr>
            <a:xfrm>
              <a:off x="625391" y="-35562"/>
              <a:ext cx="7457700" cy="4454100"/>
            </a:xfrm>
            <a:prstGeom prst="rightArrow">
              <a:avLst>
                <a:gd name="adj1" fmla="val 50000"/>
                <a:gd name="adj2" fmla="val 50000"/>
              </a:avLst>
            </a:prstGeom>
            <a:solidFill>
              <a:srgbClr val="FBD4B4"/>
            </a:solidFill>
            <a:ln>
              <a:noFill/>
            </a:ln>
          </p:spPr>
          <p:txBody>
            <a:bodyPr lIns="91425" tIns="91425" rIns="91425" bIns="91425" anchor="ctr" anchorCtr="0">
              <a:noAutofit/>
            </a:bodyPr>
            <a:lstStyle/>
            <a:p>
              <a:pPr lvl="0">
                <a:spcBef>
                  <a:spcPts val="0"/>
                </a:spcBef>
                <a:buNone/>
              </a:pPr>
              <a:endParaRPr/>
            </a:p>
          </p:txBody>
        </p:sp>
        <p:sp>
          <p:nvSpPr>
            <p:cNvPr id="466" name="Shape 466"/>
            <p:cNvSpPr/>
            <p:nvPr/>
          </p:nvSpPr>
          <p:spPr>
            <a:xfrm>
              <a:off x="4443" y="299966"/>
              <a:ext cx="1975328" cy="3854187"/>
            </a:xfrm>
            <a:prstGeom prst="roundRect">
              <a:avLst>
                <a:gd name="adj" fmla="val 16667"/>
              </a:avLst>
            </a:prstGeom>
            <a:solidFill>
              <a:schemeClr val="accent6"/>
            </a:solidFill>
            <a:ln w="25400" cap="flat" cmpd="sng">
              <a:solidFill>
                <a:schemeClr val="lt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67" name="Shape 467"/>
            <p:cNvSpPr txBox="1"/>
            <p:nvPr/>
          </p:nvSpPr>
          <p:spPr>
            <a:xfrm>
              <a:off x="100871" y="396394"/>
              <a:ext cx="1782473" cy="3661331"/>
            </a:xfrm>
            <a:prstGeom prst="rect">
              <a:avLst/>
            </a:prstGeom>
            <a:noFill/>
            <a:ln>
              <a:noFill/>
            </a:ln>
          </p:spPr>
          <p:txBody>
            <a:bodyPr lIns="64750" tIns="64750" rIns="64750" bIns="64750" anchor="ctr" anchorCtr="0">
              <a:noAutofit/>
            </a:bodyPr>
            <a:lstStyle/>
            <a:p>
              <a:pPr marL="0" marR="0" lvl="0" indent="0" algn="ctr" rtl="0">
                <a:lnSpc>
                  <a:spcPct val="90000"/>
                </a:lnSpc>
                <a:spcBef>
                  <a:spcPts val="0"/>
                </a:spcBef>
                <a:spcAft>
                  <a:spcPts val="595"/>
                </a:spcAft>
                <a:buSzPct val="25000"/>
                <a:buNone/>
              </a:pPr>
              <a:r>
                <a:rPr lang="en-US" sz="1700">
                  <a:solidFill>
                    <a:schemeClr val="lt1"/>
                  </a:solidFill>
                  <a:latin typeface="Calibri"/>
                  <a:ea typeface="Calibri"/>
                  <a:cs typeface="Calibri"/>
                  <a:sym typeface="Calibri"/>
                </a:rPr>
                <a:t>N</a:t>
              </a:r>
              <a:r>
                <a:rPr lang="en-US" sz="1700" b="0" i="0" u="none" strike="noStrike" cap="none">
                  <a:solidFill>
                    <a:schemeClr val="lt1"/>
                  </a:solidFill>
                  <a:latin typeface="Calibri"/>
                  <a:ea typeface="Calibri"/>
                  <a:cs typeface="Calibri"/>
                  <a:sym typeface="Calibri"/>
                </a:rPr>
                <a:t>ew CMS regulations </a:t>
              </a:r>
              <a:r>
                <a:rPr lang="en-US" sz="1700">
                  <a:solidFill>
                    <a:schemeClr val="lt1"/>
                  </a:solidFill>
                  <a:latin typeface="Calibri"/>
                  <a:ea typeface="Calibri"/>
                  <a:cs typeface="Calibri"/>
                  <a:sym typeface="Calibri"/>
                </a:rPr>
                <a:t>incorporated in</a:t>
              </a:r>
              <a:r>
                <a:rPr lang="en-US" sz="1700" b="0" i="0" u="none" strike="noStrike" cap="none">
                  <a:solidFill>
                    <a:schemeClr val="lt1"/>
                  </a:solidFill>
                  <a:latin typeface="Calibri"/>
                  <a:ea typeface="Calibri"/>
                  <a:cs typeface="Calibri"/>
                  <a:sym typeface="Calibri"/>
                </a:rPr>
                <a:t> Oregon Administrative Rules </a:t>
              </a:r>
              <a:r>
                <a:rPr lang="en-US" sz="1700">
                  <a:solidFill>
                    <a:schemeClr val="lt1"/>
                  </a:solidFill>
                  <a:latin typeface="Calibri"/>
                  <a:ea typeface="Calibri"/>
                  <a:cs typeface="Calibri"/>
                  <a:sym typeface="Calibri"/>
                </a:rPr>
                <a:t>- Effective</a:t>
              </a:r>
              <a:r>
                <a:rPr lang="en-US" sz="1700" b="0" i="0" u="none" strike="noStrike" cap="none">
                  <a:solidFill>
                    <a:schemeClr val="lt1"/>
                  </a:solidFill>
                  <a:latin typeface="Calibri"/>
                  <a:ea typeface="Calibri"/>
                  <a:cs typeface="Calibri"/>
                  <a:sym typeface="Calibri"/>
                </a:rPr>
                <a:t> on January 1, 2016.</a:t>
              </a:r>
            </a:p>
          </p:txBody>
        </p:sp>
        <p:sp>
          <p:nvSpPr>
            <p:cNvPr id="468" name="Shape 468"/>
            <p:cNvSpPr/>
            <p:nvPr/>
          </p:nvSpPr>
          <p:spPr>
            <a:xfrm>
              <a:off x="2267666" y="374956"/>
              <a:ext cx="1975328" cy="3704207"/>
            </a:xfrm>
            <a:prstGeom prst="roundRect">
              <a:avLst>
                <a:gd name="adj" fmla="val 16667"/>
              </a:avLst>
            </a:prstGeom>
            <a:solidFill>
              <a:schemeClr val="accent6"/>
            </a:solidFill>
            <a:ln w="25400" cap="flat" cmpd="sng">
              <a:solidFill>
                <a:schemeClr val="lt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69" name="Shape 469"/>
            <p:cNvSpPr txBox="1"/>
            <p:nvPr/>
          </p:nvSpPr>
          <p:spPr>
            <a:xfrm>
              <a:off x="2364094" y="471383"/>
              <a:ext cx="1782473" cy="3511352"/>
            </a:xfrm>
            <a:prstGeom prst="rect">
              <a:avLst/>
            </a:prstGeom>
            <a:noFill/>
            <a:ln>
              <a:noFill/>
            </a:ln>
          </p:spPr>
          <p:txBody>
            <a:bodyPr lIns="64750" tIns="64750" rIns="64750" bIns="64750" anchor="ctr" anchorCtr="0">
              <a:noAutofit/>
            </a:bodyPr>
            <a:lstStyle/>
            <a:p>
              <a:pPr marL="0" marR="0" lvl="0" indent="0" algn="ctr" rtl="0">
                <a:lnSpc>
                  <a:spcPct val="90000"/>
                </a:lnSpc>
                <a:spcBef>
                  <a:spcPts val="0"/>
                </a:spcBef>
                <a:spcAft>
                  <a:spcPts val="595"/>
                </a:spcAft>
                <a:buSzPct val="25000"/>
                <a:buNone/>
              </a:pPr>
              <a:r>
                <a:rPr lang="en-US" sz="1700" b="0" i="0" u="none" strike="noStrike" cap="none">
                  <a:solidFill>
                    <a:schemeClr val="lt1"/>
                  </a:solidFill>
                  <a:latin typeface="Calibri"/>
                  <a:ea typeface="Calibri"/>
                  <a:cs typeface="Calibri"/>
                  <a:sym typeface="Calibri"/>
                </a:rPr>
                <a:t>All new providers and sites (including any new </a:t>
              </a:r>
              <a:r>
                <a:rPr lang="en-US" sz="1700">
                  <a:solidFill>
                    <a:schemeClr val="lt1"/>
                  </a:solidFill>
                  <a:latin typeface="Calibri"/>
                  <a:ea typeface="Calibri"/>
                  <a:cs typeface="Calibri"/>
                  <a:sym typeface="Calibri"/>
                </a:rPr>
                <a:t>construction</a:t>
              </a:r>
              <a:r>
                <a:rPr lang="en-US" sz="1700" b="0" i="0" u="none" strike="noStrike" cap="none">
                  <a:solidFill>
                    <a:schemeClr val="lt1"/>
                  </a:solidFill>
                  <a:latin typeface="Calibri"/>
                  <a:ea typeface="Calibri"/>
                  <a:cs typeface="Calibri"/>
                  <a:sym typeface="Calibri"/>
                </a:rPr>
                <a:t>) being licensed, certified, or endorsed on or after January 1, 2016, must be in full compliance with the new HCBS rules.</a:t>
              </a:r>
            </a:p>
          </p:txBody>
        </p:sp>
        <p:sp>
          <p:nvSpPr>
            <p:cNvPr id="470" name="Shape 470"/>
            <p:cNvSpPr/>
            <p:nvPr/>
          </p:nvSpPr>
          <p:spPr>
            <a:xfrm>
              <a:off x="4530889" y="374956"/>
              <a:ext cx="1975200" cy="3704100"/>
            </a:xfrm>
            <a:prstGeom prst="roundRect">
              <a:avLst>
                <a:gd name="adj" fmla="val 16667"/>
              </a:avLst>
            </a:prstGeom>
            <a:solidFill>
              <a:schemeClr val="accent6"/>
            </a:solidFill>
            <a:ln w="25400" cap="flat" cmpd="sng">
              <a:solidFill>
                <a:schemeClr val="lt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71" name="Shape 471"/>
            <p:cNvSpPr txBox="1"/>
            <p:nvPr/>
          </p:nvSpPr>
          <p:spPr>
            <a:xfrm>
              <a:off x="4629534" y="435750"/>
              <a:ext cx="1782600" cy="3511500"/>
            </a:xfrm>
            <a:prstGeom prst="rect">
              <a:avLst/>
            </a:prstGeom>
            <a:noFill/>
            <a:ln>
              <a:noFill/>
            </a:ln>
          </p:spPr>
          <p:txBody>
            <a:bodyPr lIns="64750" tIns="64750" rIns="64750" bIns="64750" anchor="ctr" anchorCtr="0">
              <a:noAutofit/>
            </a:bodyPr>
            <a:lstStyle/>
            <a:p>
              <a:pPr marL="0" marR="0" lvl="0" indent="0" algn="ctr" rtl="0">
                <a:lnSpc>
                  <a:spcPct val="90000"/>
                </a:lnSpc>
                <a:spcBef>
                  <a:spcPts val="0"/>
                </a:spcBef>
                <a:spcAft>
                  <a:spcPts val="0"/>
                </a:spcAft>
                <a:buSzPct val="25000"/>
                <a:buNone/>
              </a:pPr>
              <a:r>
                <a:rPr lang="en-US" sz="1700" b="0" i="0" u="none" strike="noStrike" cap="none">
                  <a:solidFill>
                    <a:schemeClr val="lt1"/>
                  </a:solidFill>
                  <a:latin typeface="Calibri"/>
                  <a:ea typeface="Calibri"/>
                  <a:cs typeface="Calibri"/>
                  <a:sym typeface="Calibri"/>
                </a:rPr>
                <a:t>Providers and sites that are licensed, certified, or endorsed prior </a:t>
              </a:r>
              <a:br>
                <a:rPr lang="en-US" sz="1700" b="0" i="0" u="none" strike="noStrike" cap="none">
                  <a:solidFill>
                    <a:schemeClr val="lt1"/>
                  </a:solidFill>
                  <a:latin typeface="Calibri"/>
                  <a:ea typeface="Calibri"/>
                  <a:cs typeface="Calibri"/>
                  <a:sym typeface="Calibri"/>
                </a:rPr>
              </a:br>
              <a:r>
                <a:rPr lang="en-US" sz="1700" b="0" i="0" u="none" strike="noStrike" cap="none">
                  <a:solidFill>
                    <a:schemeClr val="lt1"/>
                  </a:solidFill>
                  <a:latin typeface="Calibri"/>
                  <a:ea typeface="Calibri"/>
                  <a:cs typeface="Calibri"/>
                  <a:sym typeface="Calibri"/>
                </a:rPr>
                <a:t>to January 1, 2016 will be allowed time to come into compliance.  </a:t>
              </a:r>
            </a:p>
            <a:p>
              <a:pPr marL="0" marR="0" lvl="0" indent="0" algn="ctr" rtl="0">
                <a:lnSpc>
                  <a:spcPct val="90000"/>
                </a:lnSpc>
                <a:spcBef>
                  <a:spcPts val="595"/>
                </a:spcBef>
                <a:spcAft>
                  <a:spcPts val="595"/>
                </a:spcAft>
                <a:buSzPct val="25000"/>
                <a:buNone/>
              </a:pPr>
              <a:r>
                <a:rPr lang="en-US" sz="1700" b="0" i="0" u="none" strike="noStrike" cap="none">
                  <a:solidFill>
                    <a:schemeClr val="lt1"/>
                  </a:solidFill>
                  <a:latin typeface="Calibri"/>
                  <a:ea typeface="Calibri"/>
                  <a:cs typeface="Calibri"/>
                  <a:sym typeface="Calibri"/>
                </a:rPr>
                <a:t>All settings must be in full compliance with the new rules by September 2018.</a:t>
              </a:r>
            </a:p>
          </p:txBody>
        </p:sp>
      </p:grpSp>
      <p:sp>
        <p:nvSpPr>
          <p:cNvPr id="472" name="Shape 472"/>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r>
              <a:rPr lang="en-US" sz="1200" b="0" i="0" u="none" strike="noStrike" cap="none">
                <a:solidFill>
                  <a:srgbClr val="B5A788"/>
                </a:solidFill>
                <a:latin typeface="Arial"/>
                <a:ea typeface="Arial"/>
                <a:cs typeface="Arial"/>
                <a:sym typeface="Arial"/>
              </a:rPr>
              <a:t>9</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ctr"/>
            <a:r>
              <a:rPr lang="en-US" sz="2000" b="1" dirty="0"/>
              <a:t>Timeline for Developing a Provider HCBS Transformation Plan or HCBS Plan of Improvement</a:t>
            </a:r>
            <a:br>
              <a:rPr lang="en-US" sz="2200" dirty="0"/>
            </a:br>
            <a:endParaRPr lang="en-US" sz="2200" dirty="0"/>
          </a:p>
        </p:txBody>
      </p:sp>
      <p:graphicFrame>
        <p:nvGraphicFramePr>
          <p:cNvPr id="4" name="Table 3"/>
          <p:cNvGraphicFramePr>
            <a:graphicFrameLocks noGrp="1"/>
          </p:cNvGraphicFramePr>
          <p:nvPr>
            <p:extLst>
              <p:ext uri="{D42A27DB-BD31-4B8C-83A1-F6EECF244321}">
                <p14:modId xmlns:p14="http://schemas.microsoft.com/office/powerpoint/2010/main" val="4035385248"/>
              </p:ext>
            </p:extLst>
          </p:nvPr>
        </p:nvGraphicFramePr>
        <p:xfrm>
          <a:off x="155864" y="1132610"/>
          <a:ext cx="8894618" cy="5624332"/>
        </p:xfrm>
        <a:graphic>
          <a:graphicData uri="http://schemas.openxmlformats.org/drawingml/2006/table">
            <a:tbl>
              <a:tblPr firstRow="1" firstCol="1" bandRow="1">
                <a:tableStyleId>{2EA3C259-05EC-4C39-AA86-6685DD82DE69}</a:tableStyleId>
              </a:tblPr>
              <a:tblGrid>
                <a:gridCol w="2360917">
                  <a:extLst>
                    <a:ext uri="{9D8B030D-6E8A-4147-A177-3AD203B41FA5}">
                      <a16:colId xmlns:a16="http://schemas.microsoft.com/office/drawing/2014/main" val="20000"/>
                    </a:ext>
                  </a:extLst>
                </a:gridCol>
                <a:gridCol w="6533701">
                  <a:extLst>
                    <a:ext uri="{9D8B030D-6E8A-4147-A177-3AD203B41FA5}">
                      <a16:colId xmlns:a16="http://schemas.microsoft.com/office/drawing/2014/main" val="20001"/>
                    </a:ext>
                  </a:extLst>
                </a:gridCol>
              </a:tblGrid>
              <a:tr h="205859">
                <a:tc>
                  <a:txBody>
                    <a:bodyPr/>
                    <a:lstStyle/>
                    <a:p>
                      <a:pPr marL="0" marR="0">
                        <a:lnSpc>
                          <a:spcPct val="107000"/>
                        </a:lnSpc>
                        <a:spcBef>
                          <a:spcPts val="0"/>
                        </a:spcBef>
                        <a:spcAft>
                          <a:spcPts val="800"/>
                        </a:spcAft>
                      </a:pPr>
                      <a:r>
                        <a:rPr lang="en-US" sz="1200" dirty="0">
                          <a:effectLst/>
                        </a:rPr>
                        <a:t>April – December 2015</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a:effectLst/>
                        </a:rPr>
                        <a:t>Provider Self-Assessments Completed and Individual Experience Assessments Completed.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0"/>
                  </a:ext>
                </a:extLst>
              </a:tr>
              <a:tr h="1383645">
                <a:tc>
                  <a:txBody>
                    <a:bodyPr/>
                    <a:lstStyle/>
                    <a:p>
                      <a:pPr marL="0" marR="0">
                        <a:lnSpc>
                          <a:spcPct val="107000"/>
                        </a:lnSpc>
                        <a:spcBef>
                          <a:spcPts val="0"/>
                        </a:spcBef>
                        <a:spcAft>
                          <a:spcPts val="800"/>
                        </a:spcAft>
                      </a:pPr>
                      <a:r>
                        <a:rPr lang="en-US" sz="1200">
                          <a:effectLst/>
                        </a:rPr>
                        <a:t>January 2016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dirty="0">
                          <a:effectLst/>
                        </a:rPr>
                        <a:t>Providers receive initial determination of HCBS compliance based on Provider Self-Assessment.</a:t>
                      </a:r>
                    </a:p>
                    <a:p>
                      <a:pPr marL="342900" marR="0" lvl="0" indent="-342900">
                        <a:lnSpc>
                          <a:spcPct val="107000"/>
                        </a:lnSpc>
                        <a:spcBef>
                          <a:spcPts val="0"/>
                        </a:spcBef>
                        <a:spcAft>
                          <a:spcPts val="0"/>
                        </a:spcAft>
                        <a:buFont typeface="Symbol" panose="05050102010706020507" pitchFamily="18" charset="2"/>
                        <a:buChar char=""/>
                      </a:pPr>
                      <a:r>
                        <a:rPr lang="en-US" sz="1200" dirty="0">
                          <a:effectLst/>
                        </a:rPr>
                        <a:t>Sheltered Workshop providers received individualized written notification that sheltered workshop settings are not in compliance with HCBS. Would need to be developing Provider HCBS Transformation Plan to come into compliance. </a:t>
                      </a:r>
                    </a:p>
                    <a:p>
                      <a:pPr marL="342900" marR="0" lvl="0" indent="-342900">
                        <a:lnSpc>
                          <a:spcPct val="107000"/>
                        </a:lnSpc>
                        <a:spcBef>
                          <a:spcPts val="0"/>
                        </a:spcBef>
                        <a:spcAft>
                          <a:spcPts val="800"/>
                        </a:spcAft>
                        <a:buFont typeface="Symbol" panose="05050102010706020507" pitchFamily="18" charset="2"/>
                        <a:buChar char=""/>
                      </a:pPr>
                      <a:r>
                        <a:rPr lang="en-US" sz="1200" dirty="0">
                          <a:effectLst/>
                        </a:rPr>
                        <a:t>Many sheltered workshop providers already participating in Employment First transformation grant and technical assistance project.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1"/>
                  </a:ext>
                </a:extLst>
              </a:tr>
              <a:tr h="962600">
                <a:tc>
                  <a:txBody>
                    <a:bodyPr/>
                    <a:lstStyle/>
                    <a:p>
                      <a:pPr marL="0" marR="0">
                        <a:lnSpc>
                          <a:spcPct val="107000"/>
                        </a:lnSpc>
                        <a:spcBef>
                          <a:spcPts val="0"/>
                        </a:spcBef>
                        <a:spcAft>
                          <a:spcPts val="800"/>
                        </a:spcAft>
                      </a:pPr>
                      <a:r>
                        <a:rPr lang="en-US" sz="1200">
                          <a:effectLst/>
                        </a:rPr>
                        <a:t>January 2016 – December 2016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dirty="0">
                          <a:effectLst/>
                        </a:rPr>
                        <a:t>Onsite reviews to employment and day service provider sites. Completed by ODDS Regional Employment Specialists with specialized experience and skills in employment services.</a:t>
                      </a:r>
                    </a:p>
                    <a:p>
                      <a:pPr marL="342900" marR="0" lvl="0" indent="-342900">
                        <a:lnSpc>
                          <a:spcPct val="107000"/>
                        </a:lnSpc>
                        <a:spcBef>
                          <a:spcPts val="0"/>
                        </a:spcBef>
                        <a:spcAft>
                          <a:spcPts val="800"/>
                        </a:spcAft>
                        <a:buFont typeface="Symbol" panose="05050102010706020507" pitchFamily="18" charset="2"/>
                        <a:buChar char=""/>
                      </a:pPr>
                      <a:r>
                        <a:rPr lang="en-US" sz="1200" dirty="0">
                          <a:effectLst/>
                        </a:rPr>
                        <a:t>Note: Sheltered Workshop settings had onsite reviews completed during Spring 2015 as part of the Sheltered Workshop determination process.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2"/>
                  </a:ext>
                </a:extLst>
              </a:tr>
              <a:tr h="1304289">
                <a:tc>
                  <a:txBody>
                    <a:bodyPr/>
                    <a:lstStyle/>
                    <a:p>
                      <a:pPr marL="0" marR="0">
                        <a:lnSpc>
                          <a:spcPct val="107000"/>
                        </a:lnSpc>
                        <a:spcBef>
                          <a:spcPts val="0"/>
                        </a:spcBef>
                        <a:spcAft>
                          <a:spcPts val="800"/>
                        </a:spcAft>
                      </a:pPr>
                      <a:r>
                        <a:rPr lang="en-US" sz="1200">
                          <a:effectLst/>
                        </a:rPr>
                        <a:t>June – July 2016</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dirty="0">
                          <a:effectLst/>
                        </a:rPr>
                        <a:t>ODDS review results from onsite reviews, provider self-assessments, and individual experience surveys.</a:t>
                      </a:r>
                    </a:p>
                    <a:p>
                      <a:pPr marL="0" marR="0">
                        <a:lnSpc>
                          <a:spcPct val="107000"/>
                        </a:lnSpc>
                        <a:spcBef>
                          <a:spcPts val="0"/>
                        </a:spcBef>
                        <a:spcAft>
                          <a:spcPts val="800"/>
                        </a:spcAft>
                      </a:pPr>
                      <a:r>
                        <a:rPr lang="en-US" sz="1200" dirty="0">
                          <a:effectLst/>
                        </a:rPr>
                        <a:t>Providers to begin receiving notification regarding areas of non-compliance with a provider scorecard. Notification of need to complete Provider HCBS Plan of Improvement.</a:t>
                      </a:r>
                    </a:p>
                    <a:p>
                      <a:pPr marL="342900" marR="0" lvl="0" indent="-342900">
                        <a:lnSpc>
                          <a:spcPct val="107000"/>
                        </a:lnSpc>
                        <a:spcBef>
                          <a:spcPts val="0"/>
                        </a:spcBef>
                        <a:spcAft>
                          <a:spcPts val="0"/>
                        </a:spcAft>
                        <a:buFont typeface="Symbol" panose="05050102010706020507" pitchFamily="18" charset="2"/>
                        <a:buChar char=""/>
                      </a:pPr>
                      <a:r>
                        <a:rPr lang="en-US" sz="1200" dirty="0">
                          <a:effectLst/>
                        </a:rPr>
                        <a:t>Those whose onsite visits are completed June 15 or before will receive notification by July 1, 2016. </a:t>
                      </a:r>
                    </a:p>
                    <a:p>
                      <a:pPr marL="342900" marR="0" lvl="0" indent="-342900">
                        <a:lnSpc>
                          <a:spcPct val="107000"/>
                        </a:lnSpc>
                        <a:spcBef>
                          <a:spcPts val="0"/>
                        </a:spcBef>
                        <a:spcAft>
                          <a:spcPts val="800"/>
                        </a:spcAft>
                        <a:buFont typeface="Symbol" panose="05050102010706020507" pitchFamily="18" charset="2"/>
                        <a:buChar char=""/>
                      </a:pPr>
                      <a:r>
                        <a:rPr lang="en-US" sz="1200" dirty="0">
                          <a:effectLst/>
                        </a:rPr>
                        <a:t>Those whose onsite visits are completed after June 15 will receive notification within 30 days.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3"/>
                  </a:ext>
                </a:extLst>
              </a:tr>
              <a:tr h="411717">
                <a:tc>
                  <a:txBody>
                    <a:bodyPr/>
                    <a:lstStyle/>
                    <a:p>
                      <a:pPr marL="0" marR="0">
                        <a:lnSpc>
                          <a:spcPct val="107000"/>
                        </a:lnSpc>
                        <a:spcBef>
                          <a:spcPts val="0"/>
                        </a:spcBef>
                        <a:spcAft>
                          <a:spcPts val="800"/>
                        </a:spcAft>
                      </a:pPr>
                      <a:r>
                        <a:rPr lang="en-US" sz="1200">
                          <a:effectLst/>
                        </a:rPr>
                        <a:t>August 2016 – February 2017</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a:effectLst/>
                        </a:rPr>
                        <a:t>Timeframe for ODDS review / approval of Provider HCBS Transformation Plans and HCBS Plans of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4"/>
                  </a:ext>
                </a:extLst>
              </a:tr>
              <a:tr h="411717">
                <a:tc>
                  <a:txBody>
                    <a:bodyPr/>
                    <a:lstStyle/>
                    <a:p>
                      <a:pPr marL="0" marR="0">
                        <a:lnSpc>
                          <a:spcPct val="107000"/>
                        </a:lnSpc>
                        <a:spcBef>
                          <a:spcPts val="0"/>
                        </a:spcBef>
                        <a:spcAft>
                          <a:spcPts val="800"/>
                        </a:spcAft>
                      </a:pPr>
                      <a:r>
                        <a:rPr lang="en-US" sz="1200">
                          <a:effectLst/>
                        </a:rPr>
                        <a:t>September 2016 – September 2018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a:effectLst/>
                        </a:rPr>
                        <a:t>Reassessment and monitoring implementation of Provider HCBS Transformation Plans and HCBS Plans of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5"/>
                  </a:ext>
                </a:extLst>
              </a:tr>
              <a:tr h="205859">
                <a:tc>
                  <a:txBody>
                    <a:bodyPr/>
                    <a:lstStyle/>
                    <a:p>
                      <a:pPr marL="0" marR="0">
                        <a:lnSpc>
                          <a:spcPct val="107000"/>
                        </a:lnSpc>
                        <a:spcBef>
                          <a:spcPts val="0"/>
                        </a:spcBef>
                        <a:spcAft>
                          <a:spcPts val="800"/>
                        </a:spcAft>
                      </a:pPr>
                      <a:r>
                        <a:rPr lang="en-US" sz="1200">
                          <a:effectLst/>
                        </a:rPr>
                        <a:t>September 31, 2018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a:effectLst/>
                        </a:rPr>
                        <a:t>Providers must be in full compliance with HCBS setting requirements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6"/>
                  </a:ext>
                </a:extLst>
              </a:tr>
              <a:tr h="205859">
                <a:tc>
                  <a:txBody>
                    <a:bodyPr/>
                    <a:lstStyle/>
                    <a:p>
                      <a:pPr marL="0" marR="0">
                        <a:lnSpc>
                          <a:spcPct val="107000"/>
                        </a:lnSpc>
                        <a:spcBef>
                          <a:spcPts val="0"/>
                        </a:spcBef>
                        <a:spcAft>
                          <a:spcPts val="800"/>
                        </a:spcAft>
                      </a:pPr>
                      <a:r>
                        <a:rPr lang="en-US" sz="1200">
                          <a:effectLst/>
                        </a:rPr>
                        <a:t>October 2018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tc>
                  <a:txBody>
                    <a:bodyPr/>
                    <a:lstStyle/>
                    <a:p>
                      <a:pPr marL="0" marR="0">
                        <a:lnSpc>
                          <a:spcPct val="107000"/>
                        </a:lnSpc>
                        <a:spcBef>
                          <a:spcPts val="0"/>
                        </a:spcBef>
                        <a:spcAft>
                          <a:spcPts val="800"/>
                        </a:spcAft>
                      </a:pPr>
                      <a:r>
                        <a:rPr lang="en-US" sz="1200" dirty="0">
                          <a:effectLst/>
                        </a:rPr>
                        <a:t>Notices to individuals whose sites are not in full compliance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0960" marR="60960"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1374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79"/>
        <p:cNvGrpSpPr/>
        <p:nvPr/>
      </p:nvGrpSpPr>
      <p:grpSpPr>
        <a:xfrm>
          <a:off x="0" y="0"/>
          <a:ext cx="0" cy="0"/>
          <a:chOff x="0" y="0"/>
          <a:chExt cx="0" cy="0"/>
        </a:xfrm>
      </p:grpSpPr>
      <p:sp>
        <p:nvSpPr>
          <p:cNvPr id="580" name="Shape 580"/>
          <p:cNvSpPr txBox="1">
            <a:spLocks noGrp="1"/>
          </p:cNvSpPr>
          <p:nvPr>
            <p:ph type="title"/>
          </p:nvPr>
        </p:nvSpPr>
        <p:spPr>
          <a:xfrm>
            <a:off x="108527" y="484908"/>
            <a:ext cx="8716130" cy="5454073"/>
          </a:xfrm>
          <a:prstGeom prst="rect">
            <a:avLst/>
          </a:prstGeom>
          <a:noFill/>
          <a:ln>
            <a:noFill/>
          </a:ln>
        </p:spPr>
        <p:txBody>
          <a:bodyPr lIns="91425" tIns="45700" rIns="91425" bIns="45700" anchor="ctr" anchorCtr="0">
            <a:noAutofit/>
          </a:bodyPr>
          <a:lstStyle/>
          <a:p>
            <a:pPr lvl="0" algn="ctr"/>
            <a:r>
              <a:rPr lang="en-US" sz="2400" b="1" i="0" u="none" strike="noStrike" cap="none" dirty="0">
                <a:solidFill>
                  <a:srgbClr val="10478B"/>
                </a:solidFill>
                <a:sym typeface="Arial"/>
              </a:rPr>
              <a:t>QUESTIONS?</a:t>
            </a:r>
            <a:br>
              <a:rPr lang="en-US" sz="2000" b="0" i="0" u="none" strike="noStrike" cap="none" dirty="0">
                <a:solidFill>
                  <a:srgbClr val="10478B"/>
                </a:solidFill>
                <a:sym typeface="Arial"/>
              </a:rPr>
            </a:br>
            <a:br>
              <a:rPr lang="en-US" sz="2000" b="0" i="0" u="none" strike="noStrike" cap="none" dirty="0">
                <a:solidFill>
                  <a:srgbClr val="10478B"/>
                </a:solidFill>
                <a:sym typeface="Arial"/>
              </a:rPr>
            </a:br>
            <a:r>
              <a:rPr lang="en-US" sz="2000" b="0" i="0" u="none" strike="noStrike" cap="none" dirty="0">
                <a:solidFill>
                  <a:srgbClr val="10478B"/>
                </a:solidFill>
                <a:sym typeface="Arial"/>
              </a:rPr>
              <a:t>Contact Information: </a:t>
            </a:r>
            <a:br>
              <a:rPr lang="en-US" sz="2000" b="0" i="0" u="none" strike="noStrike" cap="none" dirty="0">
                <a:solidFill>
                  <a:srgbClr val="10478B"/>
                </a:solidFill>
                <a:sym typeface="Arial"/>
              </a:rPr>
            </a:br>
            <a:r>
              <a:rPr lang="en-US" sz="2000" b="0" i="0" u="none" strike="noStrike" cap="none" dirty="0">
                <a:solidFill>
                  <a:srgbClr val="10478B"/>
                </a:solidFill>
                <a:sym typeface="Arial"/>
              </a:rPr>
              <a:t>Allison Enriquez    allison.enriquez@state.or.us</a:t>
            </a:r>
            <a:br>
              <a:rPr lang="en-US" sz="2000" b="0" i="0" u="none" strike="noStrike" cap="none" dirty="0">
                <a:solidFill>
                  <a:srgbClr val="10478B"/>
                </a:solidFill>
                <a:sym typeface="Arial"/>
              </a:rPr>
            </a:br>
            <a:br>
              <a:rPr lang="en-US" sz="2000" dirty="0">
                <a:solidFill>
                  <a:srgbClr val="10478B"/>
                </a:solidFill>
              </a:rPr>
            </a:br>
            <a:br>
              <a:rPr lang="en-US" sz="2000" dirty="0">
                <a:solidFill>
                  <a:srgbClr val="10478B"/>
                </a:solidFill>
              </a:rPr>
            </a:br>
            <a:r>
              <a:rPr lang="en-US" sz="2400" b="1" dirty="0">
                <a:solidFill>
                  <a:srgbClr val="10478B"/>
                </a:solidFill>
              </a:rPr>
              <a:t>Regional Employment Specialists:</a:t>
            </a:r>
            <a:br>
              <a:rPr lang="en-US" sz="2000" dirty="0">
                <a:solidFill>
                  <a:srgbClr val="10478B"/>
                </a:solidFill>
              </a:rPr>
            </a:br>
            <a:br>
              <a:rPr lang="en-US" sz="2000" b="0" i="0" u="none" strike="noStrike" cap="none" dirty="0">
                <a:solidFill>
                  <a:srgbClr val="10478B"/>
                </a:solidFill>
                <a:sym typeface="Arial"/>
              </a:rPr>
            </a:br>
            <a:r>
              <a:rPr lang="en-US" sz="2000" dirty="0"/>
              <a:t>Nate </a:t>
            </a:r>
            <a:r>
              <a:rPr lang="en-US" sz="2000" dirty="0" err="1"/>
              <a:t>Deeks</a:t>
            </a:r>
            <a:r>
              <a:rPr lang="en-US" sz="2000" dirty="0"/>
              <a:t>:  Portland/North West Oregon  </a:t>
            </a:r>
            <a:r>
              <a:rPr lang="en-US" sz="2000" u="sng" dirty="0">
                <a:hlinkClick r:id="rId3"/>
              </a:rPr>
              <a:t>nathan.a.deeks@state.or.us</a:t>
            </a:r>
            <a:r>
              <a:rPr lang="en-US" sz="2000" dirty="0"/>
              <a:t>  </a:t>
            </a:r>
            <a:br>
              <a:rPr lang="en-US" sz="2000" dirty="0"/>
            </a:br>
            <a:r>
              <a:rPr lang="en-US" sz="2000" dirty="0"/>
              <a:t>Brad Collins: Eugene/Mid-Valley  </a:t>
            </a:r>
            <a:r>
              <a:rPr lang="en-US" sz="2000" u="sng" dirty="0">
                <a:hlinkClick r:id="rId4"/>
              </a:rPr>
              <a:t>bradley.c.collins@state.or.us</a:t>
            </a:r>
            <a:r>
              <a:rPr lang="en-US" sz="2000" dirty="0"/>
              <a:t> </a:t>
            </a:r>
            <a:br>
              <a:rPr lang="en-US" sz="2000" dirty="0"/>
            </a:br>
            <a:r>
              <a:rPr lang="en-US" sz="2000" dirty="0"/>
              <a:t>Theresa Knowles: Eastern Oregon </a:t>
            </a:r>
            <a:r>
              <a:rPr lang="en-US" sz="2000" u="sng" dirty="0">
                <a:hlinkClick r:id="rId5"/>
              </a:rPr>
              <a:t>theresa.m.knowles@state.or.us</a:t>
            </a:r>
            <a:r>
              <a:rPr lang="en-US" sz="2000" dirty="0"/>
              <a:t> </a:t>
            </a:r>
            <a:br>
              <a:rPr lang="en-US" sz="2000" dirty="0"/>
            </a:br>
            <a:r>
              <a:rPr lang="en-US" sz="2000" dirty="0"/>
              <a:t>Erica Drake: Bend/Central Oregon </a:t>
            </a:r>
            <a:r>
              <a:rPr lang="en-US" sz="2000" u="sng" dirty="0">
                <a:hlinkClick r:id="rId6"/>
              </a:rPr>
              <a:t>erica.drake@state.or.us</a:t>
            </a:r>
            <a:r>
              <a:rPr lang="en-US" sz="2000" dirty="0"/>
              <a:t>  </a:t>
            </a:r>
            <a:br>
              <a:rPr lang="en-US" sz="2000" dirty="0"/>
            </a:br>
            <a:r>
              <a:rPr lang="en-US" sz="2000" dirty="0"/>
              <a:t>Melanie </a:t>
            </a:r>
            <a:r>
              <a:rPr lang="en-US" sz="2000" dirty="0" err="1"/>
              <a:t>Hartwig</a:t>
            </a:r>
            <a:r>
              <a:rPr lang="en-US" sz="2000" dirty="0"/>
              <a:t>: Roseburg/Southern Oregon </a:t>
            </a:r>
            <a:r>
              <a:rPr lang="en-US" sz="2000" u="sng" dirty="0">
                <a:hlinkClick r:id="rId7"/>
              </a:rPr>
              <a:t>melanie.l.hartwig@state.or.us</a:t>
            </a:r>
            <a:r>
              <a:rPr lang="en-US" sz="2000" dirty="0"/>
              <a:t> </a:t>
            </a:r>
            <a:endParaRPr lang="en-US" sz="2000" b="0" i="0" u="none" strike="noStrike" cap="none" dirty="0">
              <a:solidFill>
                <a:srgbClr val="10478B"/>
              </a:solidFill>
              <a:sym typeface="Arial"/>
            </a:endParaRPr>
          </a:p>
        </p:txBody>
      </p:sp>
      <p:sp>
        <p:nvSpPr>
          <p:cNvPr id="581" name="Shape 581"/>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000" b="0" i="0" u="none" strike="noStrike" cap="none">
                <a:solidFill>
                  <a:srgbClr val="B5A788"/>
                </a:solidFill>
                <a:latin typeface="Arial"/>
                <a:ea typeface="Arial"/>
                <a:cs typeface="Arial"/>
                <a:sym typeface="Arial"/>
              </a:rPr>
              <a:t>22</a:t>
            </a:fld>
            <a:endParaRPr lang="en-US" sz="1000" b="0" i="0" u="none" strike="noStrike" cap="none">
              <a:solidFill>
                <a:srgbClr val="B5A788"/>
              </a:solidFill>
              <a:latin typeface="Arial"/>
              <a:ea typeface="Arial"/>
              <a:cs typeface="Arial"/>
              <a:sym typeface="Arial"/>
            </a:endParaRPr>
          </a:p>
        </p:txBody>
      </p:sp>
    </p:spTree>
    <p:extLst>
      <p:ext uri="{BB962C8B-B14F-4D97-AF65-F5344CB8AC3E}">
        <p14:creationId xmlns:p14="http://schemas.microsoft.com/office/powerpoint/2010/main" val="3560833887"/>
      </p:ext>
    </p:extLst>
  </p:cSld>
  <p:clrMapOvr>
    <a:masterClrMapping/>
  </p:clrMapOvr>
  <p:transition spd="slow">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69"/>
        <p:cNvGrpSpPr/>
        <p:nvPr/>
      </p:nvGrpSpPr>
      <p:grpSpPr>
        <a:xfrm>
          <a:off x="0" y="0"/>
          <a:ext cx="0" cy="0"/>
          <a:chOff x="0" y="0"/>
          <a:chExt cx="0" cy="0"/>
        </a:xfrm>
      </p:grpSpPr>
      <p:sp>
        <p:nvSpPr>
          <p:cNvPr id="570" name="Shape 570"/>
          <p:cNvSpPr txBox="1">
            <a:spLocks noGrp="1"/>
          </p:cNvSpPr>
          <p:nvPr>
            <p:ph type="title"/>
          </p:nvPr>
        </p:nvSpPr>
        <p:spPr>
          <a:xfrm>
            <a:off x="270711" y="118226"/>
            <a:ext cx="8229600" cy="1143000"/>
          </a:xfrm>
          <a:prstGeom prst="rect">
            <a:avLst/>
          </a:prstGeom>
        </p:spPr>
        <p:txBody>
          <a:bodyPr lIns="91425" tIns="91425" rIns="91425" bIns="91425" anchor="ctr" anchorCtr="0">
            <a:noAutofit/>
          </a:bodyPr>
          <a:lstStyle/>
          <a:p>
            <a:pPr lvl="0">
              <a:spcBef>
                <a:spcPts val="0"/>
              </a:spcBef>
              <a:buNone/>
            </a:pPr>
            <a:r>
              <a:rPr lang="en-US" dirty="0"/>
              <a:t>Resources</a:t>
            </a:r>
          </a:p>
        </p:txBody>
      </p:sp>
      <p:sp>
        <p:nvSpPr>
          <p:cNvPr id="571" name="Shape 571"/>
          <p:cNvSpPr txBox="1">
            <a:spLocks noGrp="1"/>
          </p:cNvSpPr>
          <p:nvPr>
            <p:ph type="body" idx="1"/>
          </p:nvPr>
        </p:nvSpPr>
        <p:spPr>
          <a:xfrm>
            <a:off x="150395" y="1018506"/>
            <a:ext cx="8560468" cy="4526100"/>
          </a:xfrm>
          <a:prstGeom prst="rect">
            <a:avLst/>
          </a:prstGeom>
        </p:spPr>
        <p:txBody>
          <a:bodyPr lIns="91425" tIns="91425" rIns="91425" bIns="91425" anchor="t" anchorCtr="0">
            <a:noAutofit/>
          </a:bodyPr>
          <a:lstStyle/>
          <a:p>
            <a:pPr marL="0" lvl="0" indent="-69850" rtl="0">
              <a:lnSpc>
                <a:spcPct val="115000"/>
              </a:lnSpc>
              <a:spcBef>
                <a:spcPts val="0"/>
              </a:spcBef>
              <a:buClr>
                <a:schemeClr val="dk1"/>
              </a:buClr>
              <a:buSzPct val="61111"/>
              <a:buFont typeface="Arial"/>
              <a:buNone/>
            </a:pPr>
            <a:r>
              <a:rPr lang="en-US" sz="1800" dirty="0">
                <a:solidFill>
                  <a:srgbClr val="000000"/>
                </a:solidFill>
              </a:rPr>
              <a:t>ODDS Employment Service Provider Page: </a:t>
            </a:r>
          </a:p>
          <a:p>
            <a:pPr marL="0" lvl="0" indent="-69850">
              <a:lnSpc>
                <a:spcPct val="115000"/>
              </a:lnSpc>
              <a:spcBef>
                <a:spcPts val="0"/>
              </a:spcBef>
              <a:buSzPct val="61111"/>
              <a:buNone/>
            </a:pPr>
            <a:r>
              <a:rPr lang="en-US" sz="1800" dirty="0">
                <a:solidFill>
                  <a:srgbClr val="000000"/>
                </a:solidFill>
                <a:hlinkClick r:id="rId3"/>
              </a:rPr>
              <a:t>http://www.oregon.gov/DHS/SENIORS-DISABILITIES/DD/Pages/Employment-Service-Provider-Resources.aspx</a:t>
            </a:r>
            <a:endParaRPr lang="en-US" sz="1800" dirty="0">
              <a:solidFill>
                <a:srgbClr val="000000"/>
              </a:solidFill>
            </a:endParaRPr>
          </a:p>
          <a:p>
            <a:pPr marL="0" lvl="0" indent="-69850">
              <a:lnSpc>
                <a:spcPct val="115000"/>
              </a:lnSpc>
              <a:spcBef>
                <a:spcPts val="0"/>
              </a:spcBef>
              <a:buSzPct val="61111"/>
              <a:buNone/>
            </a:pPr>
            <a:endParaRPr lang="en-US" sz="1800" dirty="0">
              <a:solidFill>
                <a:srgbClr val="000000"/>
              </a:solidFill>
            </a:endParaRPr>
          </a:p>
          <a:p>
            <a:pPr marL="0" lvl="0" indent="-69850" rtl="0">
              <a:lnSpc>
                <a:spcPct val="115000"/>
              </a:lnSpc>
              <a:spcBef>
                <a:spcPts val="0"/>
              </a:spcBef>
              <a:buClr>
                <a:schemeClr val="dk1"/>
              </a:buClr>
              <a:buSzPct val="61111"/>
              <a:buFont typeface="Arial"/>
              <a:buNone/>
            </a:pPr>
            <a:r>
              <a:rPr lang="en-US" sz="1800" dirty="0">
                <a:solidFill>
                  <a:srgbClr val="000000"/>
                </a:solidFill>
              </a:rPr>
              <a:t>DHS HCBS Transition Plan Website:</a:t>
            </a:r>
          </a:p>
          <a:p>
            <a:pPr marL="0" lvl="0" indent="0" rtl="0">
              <a:spcBef>
                <a:spcPts val="0"/>
              </a:spcBef>
              <a:buNone/>
            </a:pPr>
            <a:r>
              <a:rPr lang="en-US" sz="1800" u="sng" dirty="0">
                <a:solidFill>
                  <a:schemeClr val="hlink"/>
                </a:solidFill>
                <a:hlinkClick r:id="rId4"/>
              </a:rPr>
              <a:t>http://www.oregon.gov/dhs/seniors-disabilities/HCBS/Pages/index.aspx</a:t>
            </a:r>
            <a:br>
              <a:rPr lang="en-US" sz="1800" dirty="0"/>
            </a:br>
            <a:br>
              <a:rPr lang="en-US" sz="1800" dirty="0">
                <a:solidFill>
                  <a:srgbClr val="695D46"/>
                </a:solidFill>
              </a:rPr>
            </a:br>
            <a:r>
              <a:rPr lang="en-US" sz="1800" dirty="0">
                <a:solidFill>
                  <a:srgbClr val="000000"/>
                </a:solidFill>
              </a:rPr>
              <a:t>ODDS Provider and Partners Page:</a:t>
            </a:r>
          </a:p>
          <a:p>
            <a:pPr marL="0" lvl="0" indent="0" rtl="0">
              <a:spcBef>
                <a:spcPts val="0"/>
              </a:spcBef>
              <a:buNone/>
            </a:pPr>
            <a:r>
              <a:rPr lang="en-US" sz="1800" u="sng" dirty="0">
                <a:solidFill>
                  <a:schemeClr val="hlink"/>
                </a:solidFill>
                <a:hlinkClick r:id="rId5"/>
              </a:rPr>
              <a:t>https://www.oregon.gov/DHS/SENIORS-DISABILITIES/DD/PROVIDERS-PARTNERS/Pages/index.aspx</a:t>
            </a:r>
          </a:p>
          <a:p>
            <a:pPr marL="0" lvl="0" indent="0" rtl="0">
              <a:spcBef>
                <a:spcPts val="0"/>
              </a:spcBef>
              <a:buNone/>
            </a:pPr>
            <a:endParaRPr sz="1800" dirty="0">
              <a:solidFill>
                <a:srgbClr val="695D46"/>
              </a:solidFill>
            </a:endParaRPr>
          </a:p>
          <a:p>
            <a:pPr marL="0" lvl="0" indent="0" rtl="0">
              <a:spcBef>
                <a:spcPts val="0"/>
              </a:spcBef>
              <a:buNone/>
            </a:pPr>
            <a:r>
              <a:rPr lang="en-US" sz="1800" dirty="0">
                <a:solidFill>
                  <a:srgbClr val="000000"/>
                </a:solidFill>
              </a:rPr>
              <a:t>ODDS/DHS Employment First Initiative Website:</a:t>
            </a:r>
          </a:p>
          <a:p>
            <a:pPr marL="0" lvl="0" indent="-69850" rtl="0">
              <a:lnSpc>
                <a:spcPct val="115000"/>
              </a:lnSpc>
              <a:spcBef>
                <a:spcPts val="0"/>
              </a:spcBef>
              <a:buClr>
                <a:schemeClr val="dk1"/>
              </a:buClr>
              <a:buSzPct val="61111"/>
              <a:buFont typeface="Arial"/>
              <a:buNone/>
            </a:pPr>
            <a:r>
              <a:rPr lang="en-US" sz="1800" u="sng" dirty="0">
                <a:solidFill>
                  <a:schemeClr val="hlink"/>
                </a:solidFill>
                <a:hlinkClick r:id="rId6"/>
              </a:rPr>
              <a:t>http://www.oregon.gov/dhs/employment/employment-first/Pages/index.aspx</a:t>
            </a:r>
          </a:p>
          <a:p>
            <a:pPr marL="0" lvl="0" indent="-69850" rtl="0">
              <a:lnSpc>
                <a:spcPct val="115000"/>
              </a:lnSpc>
              <a:spcBef>
                <a:spcPts val="0"/>
              </a:spcBef>
              <a:buClr>
                <a:schemeClr val="dk1"/>
              </a:buClr>
              <a:buSzPct val="61111"/>
              <a:buFont typeface="Arial"/>
              <a:buNone/>
            </a:pPr>
            <a:br>
              <a:rPr lang="en-US" sz="1800" dirty="0">
                <a:solidFill>
                  <a:srgbClr val="000000"/>
                </a:solidFill>
              </a:rPr>
            </a:br>
            <a:r>
              <a:rPr lang="en-US" sz="1800" dirty="0">
                <a:solidFill>
                  <a:srgbClr val="000000"/>
                </a:solidFill>
              </a:rPr>
              <a:t>Executive Order 15-01:</a:t>
            </a:r>
            <a:br>
              <a:rPr lang="en-US" sz="1800" dirty="0">
                <a:solidFill>
                  <a:srgbClr val="000000"/>
                </a:solidFill>
              </a:rPr>
            </a:br>
            <a:r>
              <a:rPr lang="en-US" sz="1800" u="sng" dirty="0">
                <a:solidFill>
                  <a:schemeClr val="hlink"/>
                </a:solidFill>
                <a:hlinkClick r:id="rId7"/>
              </a:rPr>
              <a:t>http://www.oregon.gov/gov/Documents/executive_orders/eo_15_01.pdf</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grpSp>
        <p:nvGrpSpPr>
          <p:cNvPr id="109" name="Shape 109"/>
          <p:cNvGrpSpPr/>
          <p:nvPr/>
        </p:nvGrpSpPr>
        <p:grpSpPr>
          <a:xfrm>
            <a:off x="5704001" y="1812331"/>
            <a:ext cx="2421205" cy="2143938"/>
            <a:chOff x="5172577" y="1759338"/>
            <a:chExt cx="1430211" cy="1936361"/>
          </a:xfrm>
        </p:grpSpPr>
        <p:pic>
          <p:nvPicPr>
            <p:cNvPr id="110" name="Shape 110"/>
            <p:cNvPicPr preferRelativeResize="0"/>
            <p:nvPr/>
          </p:nvPicPr>
          <p:blipFill rotWithShape="1">
            <a:blip r:embed="rId3">
              <a:alphaModFix/>
            </a:blip>
            <a:srcRect/>
            <a:stretch/>
          </p:blipFill>
          <p:spPr>
            <a:xfrm rot="10800000">
              <a:off x="5172577" y="1759338"/>
              <a:ext cx="1430211" cy="1936361"/>
            </a:xfrm>
            <a:prstGeom prst="rect">
              <a:avLst/>
            </a:prstGeom>
            <a:noFill/>
            <a:ln>
              <a:noFill/>
            </a:ln>
          </p:spPr>
        </p:pic>
        <p:sp>
          <p:nvSpPr>
            <p:cNvPr id="111" name="Shape 111"/>
            <p:cNvSpPr txBox="1"/>
            <p:nvPr/>
          </p:nvSpPr>
          <p:spPr>
            <a:xfrm>
              <a:off x="5248796" y="1956631"/>
              <a:ext cx="1295693" cy="98477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Employment</a:t>
              </a:r>
            </a:p>
            <a:p>
              <a:pPr marL="0" marR="0" lvl="0" indent="0" algn="ctr" rtl="0">
                <a:spcBef>
                  <a:spcPts val="0"/>
                </a:spcBef>
                <a:buNone/>
              </a:pPr>
              <a:endParaRPr sz="4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 First</a:t>
              </a:r>
            </a:p>
            <a:p>
              <a:pPr marL="0" marR="0" lvl="0" indent="0" algn="ctr" rtl="0">
                <a:spcBef>
                  <a:spcPts val="0"/>
                </a:spcBef>
                <a:buNone/>
              </a:pPr>
              <a:endParaRPr sz="600" b="0" i="0" u="none" strike="noStrike" cap="none">
                <a:solidFill>
                  <a:schemeClr val="dk1"/>
                </a:solidFill>
                <a:latin typeface="Times New Roman"/>
                <a:ea typeface="Times New Roman"/>
                <a:cs typeface="Times New Roman"/>
                <a:sym typeface="Times New Roman"/>
              </a:endParaRPr>
            </a:p>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Policy</a:t>
              </a:r>
            </a:p>
          </p:txBody>
        </p:sp>
      </p:grpSp>
      <p:grpSp>
        <p:nvGrpSpPr>
          <p:cNvPr id="112" name="Shape 112"/>
          <p:cNvGrpSpPr/>
          <p:nvPr/>
        </p:nvGrpSpPr>
        <p:grpSpPr>
          <a:xfrm>
            <a:off x="3282639" y="1790004"/>
            <a:ext cx="2956864" cy="1788015"/>
            <a:chOff x="2990850" y="1149787"/>
            <a:chExt cx="3048000" cy="2180773"/>
          </a:xfrm>
        </p:grpSpPr>
        <p:pic>
          <p:nvPicPr>
            <p:cNvPr id="113" name="Shape 113"/>
            <p:cNvPicPr preferRelativeResize="0"/>
            <p:nvPr/>
          </p:nvPicPr>
          <p:blipFill rotWithShape="1">
            <a:blip r:embed="rId4">
              <a:alphaModFix/>
            </a:blip>
            <a:srcRect/>
            <a:stretch/>
          </p:blipFill>
          <p:spPr>
            <a:xfrm rot="5400000">
              <a:off x="3424463" y="716173"/>
              <a:ext cx="2180773" cy="3048000"/>
            </a:xfrm>
            <a:prstGeom prst="rect">
              <a:avLst/>
            </a:prstGeom>
            <a:noFill/>
            <a:ln>
              <a:noFill/>
            </a:ln>
          </p:spPr>
        </p:pic>
        <p:sp>
          <p:nvSpPr>
            <p:cNvPr id="114" name="Shape 114"/>
            <p:cNvSpPr txBox="1"/>
            <p:nvPr/>
          </p:nvSpPr>
          <p:spPr>
            <a:xfrm>
              <a:off x="3642603" y="1802935"/>
              <a:ext cx="1846634" cy="833442"/>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CMS Waiver Expectations</a:t>
              </a:r>
            </a:p>
          </p:txBody>
        </p:sp>
      </p:grpSp>
      <p:grpSp>
        <p:nvGrpSpPr>
          <p:cNvPr id="115" name="Shape 115"/>
          <p:cNvGrpSpPr/>
          <p:nvPr/>
        </p:nvGrpSpPr>
        <p:grpSpPr>
          <a:xfrm>
            <a:off x="1456793" y="1772841"/>
            <a:ext cx="2333535" cy="2222904"/>
            <a:chOff x="1066881" y="1916282"/>
            <a:chExt cx="2038200" cy="2760000"/>
          </a:xfrm>
        </p:grpSpPr>
        <p:pic>
          <p:nvPicPr>
            <p:cNvPr id="116" name="Shape 116"/>
            <p:cNvPicPr preferRelativeResize="0"/>
            <p:nvPr/>
          </p:nvPicPr>
          <p:blipFill rotWithShape="1">
            <a:blip r:embed="rId5">
              <a:alphaModFix/>
            </a:blip>
            <a:srcRect/>
            <a:stretch/>
          </p:blipFill>
          <p:spPr>
            <a:xfrm rot="10800000">
              <a:off x="1066881" y="1916282"/>
              <a:ext cx="2038200" cy="2760000"/>
            </a:xfrm>
            <a:prstGeom prst="rect">
              <a:avLst/>
            </a:prstGeom>
            <a:noFill/>
            <a:ln>
              <a:noFill/>
            </a:ln>
          </p:spPr>
        </p:pic>
        <p:sp>
          <p:nvSpPr>
            <p:cNvPr id="117" name="Shape 117"/>
            <p:cNvSpPr txBox="1"/>
            <p:nvPr/>
          </p:nvSpPr>
          <p:spPr>
            <a:xfrm>
              <a:off x="1253659" y="2163494"/>
              <a:ext cx="1641900" cy="19062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Executive Order </a:t>
              </a:r>
            </a:p>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15</a:t>
              </a:r>
              <a:r>
                <a:rPr lang="en-US" sz="1600" dirty="0">
                  <a:solidFill>
                    <a:schemeClr val="dk1"/>
                  </a:solidFill>
                  <a:latin typeface="Times New Roman"/>
                  <a:ea typeface="Times New Roman"/>
                  <a:cs typeface="Times New Roman"/>
                  <a:sym typeface="Times New Roman"/>
                </a:rPr>
                <a:t>-</a:t>
              </a:r>
              <a:r>
                <a:rPr lang="en-US" sz="1600" b="0" i="0" u="none" strike="noStrike" cap="none" dirty="0">
                  <a:solidFill>
                    <a:schemeClr val="dk1"/>
                  </a:solidFill>
                  <a:latin typeface="Times New Roman"/>
                  <a:ea typeface="Times New Roman"/>
                  <a:cs typeface="Times New Roman"/>
                  <a:sym typeface="Times New Roman"/>
                </a:rPr>
                <a:t>01</a:t>
              </a:r>
            </a:p>
            <a:p>
              <a:pPr marL="0" marR="0" lvl="0" indent="0" algn="ctr" rtl="0">
                <a:spcBef>
                  <a:spcPts val="0"/>
                </a:spcBef>
                <a:buSzPct val="25000"/>
                <a:buNone/>
              </a:pPr>
              <a:r>
                <a:rPr lang="en-US" sz="1600" dirty="0">
                  <a:solidFill>
                    <a:schemeClr val="dk1"/>
                  </a:solidFill>
                  <a:latin typeface="Times New Roman"/>
                  <a:ea typeface="Times New Roman"/>
                  <a:cs typeface="Times New Roman"/>
                  <a:sym typeface="Times New Roman"/>
                </a:rPr>
                <a:t>&amp; </a:t>
              </a:r>
            </a:p>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I</a:t>
              </a:r>
              <a:r>
                <a:rPr lang="en-US" sz="1600" dirty="0">
                  <a:solidFill>
                    <a:schemeClr val="dk1"/>
                  </a:solidFill>
                  <a:latin typeface="Times New Roman"/>
                  <a:ea typeface="Times New Roman"/>
                  <a:cs typeface="Times New Roman"/>
                  <a:sym typeface="Times New Roman"/>
                </a:rPr>
                <a:t>ntegrated Employment </a:t>
              </a:r>
            </a:p>
            <a:p>
              <a:pPr marL="0" marR="0" lvl="0" indent="0" algn="ctr" rtl="0">
                <a:spcBef>
                  <a:spcPts val="0"/>
                </a:spcBef>
                <a:buSzPct val="25000"/>
                <a:buNone/>
              </a:pPr>
              <a:r>
                <a:rPr lang="en-US" sz="1600" dirty="0">
                  <a:solidFill>
                    <a:schemeClr val="dk1"/>
                  </a:solidFill>
                  <a:latin typeface="Times New Roman"/>
                  <a:ea typeface="Times New Roman"/>
                  <a:cs typeface="Times New Roman"/>
                  <a:sym typeface="Times New Roman"/>
                </a:rPr>
                <a:t>Plan</a:t>
              </a:r>
            </a:p>
          </p:txBody>
        </p:sp>
      </p:grpSp>
      <p:grpSp>
        <p:nvGrpSpPr>
          <p:cNvPr id="118" name="Shape 118"/>
          <p:cNvGrpSpPr/>
          <p:nvPr/>
        </p:nvGrpSpPr>
        <p:grpSpPr>
          <a:xfrm>
            <a:off x="1481786" y="3580054"/>
            <a:ext cx="2874748" cy="1985991"/>
            <a:chOff x="1064567" y="3278849"/>
            <a:chExt cx="2566052" cy="2131349"/>
          </a:xfrm>
        </p:grpSpPr>
        <p:pic>
          <p:nvPicPr>
            <p:cNvPr id="119" name="Shape 119"/>
            <p:cNvPicPr preferRelativeResize="0"/>
            <p:nvPr/>
          </p:nvPicPr>
          <p:blipFill rotWithShape="1">
            <a:blip r:embed="rId6">
              <a:alphaModFix/>
            </a:blip>
            <a:srcRect/>
            <a:stretch/>
          </p:blipFill>
          <p:spPr>
            <a:xfrm rot="5400000">
              <a:off x="1283034" y="3062614"/>
              <a:ext cx="2131349" cy="2563820"/>
            </a:xfrm>
            <a:prstGeom prst="rect">
              <a:avLst/>
            </a:prstGeom>
            <a:noFill/>
            <a:ln>
              <a:noFill/>
            </a:ln>
          </p:spPr>
        </p:pic>
        <p:sp>
          <p:nvSpPr>
            <p:cNvPr id="120" name="Shape 120"/>
            <p:cNvSpPr txBox="1"/>
            <p:nvPr/>
          </p:nvSpPr>
          <p:spPr>
            <a:xfrm>
              <a:off x="1064567" y="3978541"/>
              <a:ext cx="2038500" cy="11652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HCBS Integrated</a:t>
              </a:r>
            </a:p>
            <a:p>
              <a:pPr marL="0" marR="0" lvl="0" indent="0" algn="ctr" rtl="0">
                <a:spcBef>
                  <a:spcPts val="0"/>
                </a:spcBef>
                <a:buSzPct val="25000"/>
                <a:buNone/>
              </a:pPr>
              <a:r>
                <a:rPr lang="en-US" sz="1600" b="0" i="0" u="none" strike="noStrike" cap="none" dirty="0">
                  <a:solidFill>
                    <a:schemeClr val="dk1"/>
                  </a:solidFill>
                  <a:latin typeface="Times New Roman"/>
                  <a:ea typeface="Times New Roman"/>
                  <a:cs typeface="Times New Roman"/>
                  <a:sym typeface="Times New Roman"/>
                </a:rPr>
                <a:t>Setting Regulations</a:t>
              </a:r>
            </a:p>
          </p:txBody>
        </p:sp>
      </p:grpSp>
      <p:grpSp>
        <p:nvGrpSpPr>
          <p:cNvPr id="121" name="Shape 121"/>
          <p:cNvGrpSpPr/>
          <p:nvPr/>
        </p:nvGrpSpPr>
        <p:grpSpPr>
          <a:xfrm>
            <a:off x="3790348" y="3005074"/>
            <a:ext cx="2023673" cy="2560728"/>
            <a:chOff x="3093863" y="2667000"/>
            <a:chExt cx="2038349" cy="2760000"/>
          </a:xfrm>
        </p:grpSpPr>
        <p:pic>
          <p:nvPicPr>
            <p:cNvPr id="122" name="Shape 122"/>
            <p:cNvPicPr preferRelativeResize="0"/>
            <p:nvPr/>
          </p:nvPicPr>
          <p:blipFill rotWithShape="1">
            <a:blip r:embed="rId7">
              <a:alphaModFix/>
            </a:blip>
            <a:srcRect/>
            <a:stretch/>
          </p:blipFill>
          <p:spPr>
            <a:xfrm>
              <a:off x="3093863" y="2667000"/>
              <a:ext cx="2038349" cy="2760000"/>
            </a:xfrm>
            <a:prstGeom prst="rect">
              <a:avLst/>
            </a:prstGeom>
            <a:noFill/>
            <a:ln>
              <a:noFill/>
            </a:ln>
          </p:spPr>
        </p:pic>
        <p:sp>
          <p:nvSpPr>
            <p:cNvPr id="123" name="Shape 123"/>
            <p:cNvSpPr txBox="1"/>
            <p:nvPr/>
          </p:nvSpPr>
          <p:spPr>
            <a:xfrm>
              <a:off x="3388997" y="3909452"/>
              <a:ext cx="1448100" cy="482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W.I.O.A.</a:t>
              </a:r>
            </a:p>
          </p:txBody>
        </p:sp>
      </p:grpSp>
      <p:grpSp>
        <p:nvGrpSpPr>
          <p:cNvPr id="124" name="Shape 124"/>
          <p:cNvGrpSpPr/>
          <p:nvPr/>
        </p:nvGrpSpPr>
        <p:grpSpPr>
          <a:xfrm>
            <a:off x="5236536" y="3482621"/>
            <a:ext cx="2884884" cy="2096196"/>
            <a:chOff x="4572009" y="3276651"/>
            <a:chExt cx="3266399" cy="2689500"/>
          </a:xfrm>
        </p:grpSpPr>
        <p:pic>
          <p:nvPicPr>
            <p:cNvPr id="125" name="Shape 125"/>
            <p:cNvPicPr preferRelativeResize="0"/>
            <p:nvPr/>
          </p:nvPicPr>
          <p:blipFill rotWithShape="1">
            <a:blip r:embed="rId8">
              <a:alphaModFix/>
            </a:blip>
            <a:srcRect/>
            <a:stretch/>
          </p:blipFill>
          <p:spPr>
            <a:xfrm rot="-5400000">
              <a:off x="4860459" y="2988201"/>
              <a:ext cx="2689500" cy="3266399"/>
            </a:xfrm>
            <a:prstGeom prst="rect">
              <a:avLst/>
            </a:prstGeom>
            <a:noFill/>
            <a:ln>
              <a:noFill/>
            </a:ln>
          </p:spPr>
        </p:pic>
        <p:sp>
          <p:nvSpPr>
            <p:cNvPr id="126" name="Shape 126"/>
            <p:cNvSpPr txBox="1"/>
            <p:nvPr/>
          </p:nvSpPr>
          <p:spPr>
            <a:xfrm>
              <a:off x="5622726" y="3964369"/>
              <a:ext cx="1812900" cy="9978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Lawsuit</a:t>
              </a:r>
            </a:p>
            <a:p>
              <a:pPr marL="0" marR="0" lvl="0" indent="0" algn="ctr" rtl="0">
                <a:spcBef>
                  <a:spcPts val="0"/>
                </a:spcBef>
                <a:buSzPct val="25000"/>
                <a:buNone/>
              </a:pPr>
              <a:r>
                <a:rPr lang="en-US" sz="1600" b="0" i="0" u="none" strike="noStrike" cap="none">
                  <a:solidFill>
                    <a:schemeClr val="dk1"/>
                  </a:solidFill>
                  <a:latin typeface="Times New Roman"/>
                  <a:ea typeface="Times New Roman"/>
                  <a:cs typeface="Times New Roman"/>
                  <a:sym typeface="Times New Roman"/>
                </a:rPr>
                <a:t>Settlement &amp; ADA  </a:t>
              </a:r>
            </a:p>
          </p:txBody>
        </p:sp>
      </p:grpSp>
      <p:sp>
        <p:nvSpPr>
          <p:cNvPr id="127" name="Shape 127"/>
          <p:cNvSpPr txBox="1">
            <a:spLocks noGrp="1"/>
          </p:cNvSpPr>
          <p:nvPr>
            <p:ph type="title"/>
          </p:nvPr>
        </p:nvSpPr>
        <p:spPr>
          <a:xfrm>
            <a:off x="311704" y="593374"/>
            <a:ext cx="8520600" cy="943200"/>
          </a:xfrm>
          <a:prstGeom prst="rect">
            <a:avLst/>
          </a:prstGeom>
        </p:spPr>
        <p:txBody>
          <a:bodyPr lIns="91425" tIns="91425" rIns="91425" bIns="91425" anchor="t" anchorCtr="0">
            <a:noAutofit/>
          </a:bodyPr>
          <a:lstStyle/>
          <a:p>
            <a:pPr lvl="0" algn="ctr" rtl="0">
              <a:spcBef>
                <a:spcPts val="0"/>
              </a:spcBef>
              <a:buNone/>
            </a:pPr>
            <a:r>
              <a:rPr lang="en-US" sz="2800"/>
              <a:t>Overview of changes impacting </a:t>
            </a:r>
          </a:p>
          <a:p>
            <a:pPr lvl="0" algn="ctr" rtl="0">
              <a:spcBef>
                <a:spcPts val="0"/>
              </a:spcBef>
              <a:buNone/>
            </a:pPr>
            <a:r>
              <a:rPr lang="en-US" sz="2800"/>
              <a:t>employment and day services</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body" idx="1"/>
          </p:nvPr>
        </p:nvSpPr>
        <p:spPr>
          <a:xfrm>
            <a:off x="311704" y="1676533"/>
            <a:ext cx="8520600" cy="4403700"/>
          </a:xfrm>
          <a:prstGeom prst="rect">
            <a:avLst/>
          </a:prstGeom>
        </p:spPr>
        <p:txBody>
          <a:bodyPr lIns="91425" tIns="91425" rIns="91425" bIns="91425" anchor="t" anchorCtr="0">
            <a:noAutofit/>
          </a:bodyPr>
          <a:lstStyle/>
          <a:p>
            <a:pPr marL="0" lvl="0" indent="-69850" rtl="0">
              <a:lnSpc>
                <a:spcPct val="115000"/>
              </a:lnSpc>
              <a:spcBef>
                <a:spcPts val="0"/>
              </a:spcBef>
              <a:spcAft>
                <a:spcPts val="1600"/>
              </a:spcAft>
              <a:buClr>
                <a:schemeClr val="dk1"/>
              </a:buClr>
              <a:buSzPct val="61111"/>
              <a:buFont typeface="Arial"/>
              <a:buNone/>
            </a:pPr>
            <a:r>
              <a:rPr lang="en-US" sz="1800">
                <a:solidFill>
                  <a:srgbClr val="000000"/>
                </a:solidFill>
              </a:rPr>
              <a:t>And most importantly:</a:t>
            </a:r>
          </a:p>
          <a:p>
            <a:pPr marL="457200" lvl="0" indent="-69850" rtl="0">
              <a:lnSpc>
                <a:spcPct val="115000"/>
              </a:lnSpc>
              <a:spcBef>
                <a:spcPts val="0"/>
              </a:spcBef>
              <a:spcAft>
                <a:spcPts val="1600"/>
              </a:spcAft>
              <a:buClr>
                <a:schemeClr val="dk1"/>
              </a:buClr>
              <a:buSzPct val="61111"/>
              <a:buFont typeface="Arial"/>
              <a:buNone/>
            </a:pPr>
            <a:endParaRPr sz="1800">
              <a:solidFill>
                <a:srgbClr val="695D46"/>
              </a:solidFill>
              <a:latin typeface="Open Sans"/>
              <a:ea typeface="Open Sans"/>
              <a:cs typeface="Open Sans"/>
              <a:sym typeface="Open Sans"/>
            </a:endParaRPr>
          </a:p>
          <a:p>
            <a:pPr lvl="0" rtl="0">
              <a:spcBef>
                <a:spcPts val="0"/>
              </a:spcBef>
              <a:buNone/>
            </a:pPr>
            <a:endParaRPr/>
          </a:p>
        </p:txBody>
      </p:sp>
      <p:grpSp>
        <p:nvGrpSpPr>
          <p:cNvPr id="133" name="Shape 133"/>
          <p:cNvGrpSpPr/>
          <p:nvPr/>
        </p:nvGrpSpPr>
        <p:grpSpPr>
          <a:xfrm>
            <a:off x="1402394" y="2345333"/>
            <a:ext cx="3442575" cy="3017630"/>
            <a:chOff x="1275856" y="-373581"/>
            <a:chExt cx="2220300" cy="2991900"/>
          </a:xfrm>
        </p:grpSpPr>
        <p:pic>
          <p:nvPicPr>
            <p:cNvPr id="134" name="Shape 134"/>
            <p:cNvPicPr preferRelativeResize="0"/>
            <p:nvPr/>
          </p:nvPicPr>
          <p:blipFill rotWithShape="1">
            <a:blip r:embed="rId3">
              <a:alphaModFix/>
            </a:blip>
            <a:srcRect/>
            <a:stretch/>
          </p:blipFill>
          <p:spPr>
            <a:xfrm rot="10800000">
              <a:off x="1275856" y="-373581"/>
              <a:ext cx="2220300" cy="2991900"/>
            </a:xfrm>
            <a:prstGeom prst="rect">
              <a:avLst/>
            </a:prstGeom>
            <a:noFill/>
            <a:ln>
              <a:noFill/>
            </a:ln>
          </p:spPr>
        </p:pic>
        <p:sp>
          <p:nvSpPr>
            <p:cNvPr id="135" name="Shape 135"/>
            <p:cNvSpPr txBox="1"/>
            <p:nvPr/>
          </p:nvSpPr>
          <p:spPr>
            <a:xfrm>
              <a:off x="1634189" y="-160637"/>
              <a:ext cx="1503600" cy="20145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Support needs of individuals working or </a:t>
              </a:r>
            </a:p>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looking to work </a:t>
              </a:r>
            </a:p>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at general community businesses.</a:t>
              </a:r>
            </a:p>
          </p:txBody>
        </p:sp>
      </p:grpSp>
      <p:grpSp>
        <p:nvGrpSpPr>
          <p:cNvPr id="136" name="Shape 136"/>
          <p:cNvGrpSpPr/>
          <p:nvPr/>
        </p:nvGrpSpPr>
        <p:grpSpPr>
          <a:xfrm>
            <a:off x="4037852" y="2345321"/>
            <a:ext cx="4114793" cy="2418434"/>
            <a:chOff x="3693663" y="-1564552"/>
            <a:chExt cx="4221600" cy="3020399"/>
          </a:xfrm>
        </p:grpSpPr>
        <p:pic>
          <p:nvPicPr>
            <p:cNvPr id="137" name="Shape 137"/>
            <p:cNvPicPr preferRelativeResize="0"/>
            <p:nvPr/>
          </p:nvPicPr>
          <p:blipFill rotWithShape="1">
            <a:blip r:embed="rId4">
              <a:alphaModFix/>
            </a:blip>
            <a:srcRect/>
            <a:stretch/>
          </p:blipFill>
          <p:spPr>
            <a:xfrm rot="5400000">
              <a:off x="4294263" y="-2165152"/>
              <a:ext cx="3020399" cy="4221600"/>
            </a:xfrm>
            <a:prstGeom prst="rect">
              <a:avLst/>
            </a:prstGeom>
            <a:noFill/>
            <a:ln>
              <a:noFill/>
            </a:ln>
          </p:spPr>
        </p:pic>
        <p:sp>
          <p:nvSpPr>
            <p:cNvPr id="138" name="Shape 138"/>
            <p:cNvSpPr txBox="1"/>
            <p:nvPr/>
          </p:nvSpPr>
          <p:spPr>
            <a:xfrm>
              <a:off x="4404813" y="-903223"/>
              <a:ext cx="2799299" cy="1751400"/>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000" dirty="0">
                  <a:solidFill>
                    <a:schemeClr val="dk1"/>
                  </a:solidFill>
                  <a:latin typeface="Times New Roman"/>
                  <a:ea typeface="Times New Roman"/>
                  <a:cs typeface="Times New Roman"/>
                  <a:sym typeface="Times New Roman"/>
                </a:rPr>
                <a:t>Businesses &amp; communities benefit from an inclusive workforce.</a:t>
              </a:r>
            </a:p>
          </p:txBody>
        </p:sp>
      </p:grpSp>
      <p:sp>
        <p:nvSpPr>
          <p:cNvPr id="139" name="Shape 139"/>
          <p:cNvSpPr txBox="1">
            <a:spLocks noGrp="1"/>
          </p:cNvSpPr>
          <p:nvPr>
            <p:ph type="title"/>
          </p:nvPr>
        </p:nvSpPr>
        <p:spPr>
          <a:xfrm>
            <a:off x="311704" y="593374"/>
            <a:ext cx="8520600" cy="943200"/>
          </a:xfrm>
          <a:prstGeom prst="rect">
            <a:avLst/>
          </a:prstGeom>
        </p:spPr>
        <p:txBody>
          <a:bodyPr lIns="91425" tIns="91425" rIns="91425" bIns="91425" anchor="t" anchorCtr="0">
            <a:noAutofit/>
          </a:bodyPr>
          <a:lstStyle/>
          <a:p>
            <a:pPr lvl="0" algn="ctr" rtl="0">
              <a:spcBef>
                <a:spcPts val="0"/>
              </a:spcBef>
              <a:buNone/>
            </a:pPr>
            <a:r>
              <a:rPr lang="en-US" sz="2800"/>
              <a:t>Overview of changes impacting </a:t>
            </a:r>
          </a:p>
          <a:p>
            <a:pPr lvl="0" algn="ctr" rtl="0">
              <a:spcBef>
                <a:spcPts val="0"/>
              </a:spcBef>
              <a:buNone/>
            </a:pPr>
            <a:r>
              <a:rPr lang="en-US" sz="2800"/>
              <a:t>employment and day services (cont.)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311700" y="308824"/>
            <a:ext cx="8625900" cy="1078200"/>
          </a:xfrm>
          <a:prstGeom prst="rect">
            <a:avLst/>
          </a:prstGeom>
          <a:noFill/>
          <a:ln>
            <a:noFill/>
          </a:ln>
        </p:spPr>
        <p:txBody>
          <a:bodyPr lIns="105300" tIns="105300" rIns="105300" bIns="105300" anchor="t" anchorCtr="0">
            <a:noAutofit/>
          </a:bodyPr>
          <a:lstStyle/>
          <a:p>
            <a:pPr marL="0" marR="0" lvl="0" indent="0" algn="l" rtl="0">
              <a:spcBef>
                <a:spcPts val="0"/>
              </a:spcBef>
              <a:buClr>
                <a:srgbClr val="72A84F"/>
              </a:buClr>
              <a:buSzPct val="25000"/>
              <a:buFont typeface="Arial"/>
              <a:buNone/>
            </a:pPr>
            <a:r>
              <a:rPr lang="en-US" sz="3800" b="0" i="0" u="none" strike="noStrike" cap="none">
                <a:solidFill>
                  <a:srgbClr val="72A84F"/>
                </a:solidFill>
                <a:latin typeface="Arial"/>
                <a:ea typeface="Arial"/>
                <a:cs typeface="Arial"/>
                <a:sym typeface="Arial"/>
              </a:rPr>
              <a:t>ODDS Employment Services: </a:t>
            </a:r>
          </a:p>
        </p:txBody>
      </p:sp>
      <p:sp>
        <p:nvSpPr>
          <p:cNvPr id="151" name="Shape 151"/>
          <p:cNvSpPr txBox="1">
            <a:spLocks noGrp="1"/>
          </p:cNvSpPr>
          <p:nvPr>
            <p:ph type="body" idx="1"/>
          </p:nvPr>
        </p:nvSpPr>
        <p:spPr>
          <a:xfrm>
            <a:off x="133175" y="1125024"/>
            <a:ext cx="8867100" cy="5548200"/>
          </a:xfrm>
          <a:prstGeom prst="rect">
            <a:avLst/>
          </a:prstGeom>
          <a:noFill/>
          <a:ln>
            <a:noFill/>
          </a:ln>
        </p:spPr>
        <p:txBody>
          <a:bodyPr lIns="105300" tIns="105300" rIns="105300" bIns="105300" anchor="t" anchorCtr="0">
            <a:noAutofit/>
          </a:bodyPr>
          <a:lstStyle/>
          <a:p>
            <a:pPr marL="0" lvl="0" indent="0" rtl="0">
              <a:lnSpc>
                <a:spcPct val="80000"/>
              </a:lnSpc>
              <a:spcBef>
                <a:spcPts val="0"/>
              </a:spcBef>
              <a:buNone/>
            </a:pPr>
            <a:r>
              <a:rPr lang="en-US" sz="2400" i="1" dirty="0"/>
              <a:t>The optimal and expected outcome of all ODDS employment services is competitive integrated employment.</a:t>
            </a:r>
            <a:br>
              <a:rPr lang="en-US" sz="2400" i="1" dirty="0"/>
            </a:br>
            <a:r>
              <a:rPr lang="en-US" sz="2400" i="1" dirty="0"/>
              <a:t> </a:t>
            </a:r>
          </a:p>
          <a:p>
            <a:pPr marL="342900" marR="0" lvl="0" indent="-320040"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Supported Employment (Individual &amp; Small Group)</a:t>
            </a:r>
          </a:p>
          <a:p>
            <a:pPr marL="742950" marR="0" lvl="1" indent="-286385"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Individual Supported Employment</a:t>
            </a:r>
          </a:p>
          <a:p>
            <a:pPr marR="0" lvl="2" algn="l" rtl="0">
              <a:lnSpc>
                <a:spcPct val="80000"/>
              </a:lnSpc>
              <a:spcBef>
                <a:spcPts val="0"/>
              </a:spcBef>
              <a:buClr>
                <a:schemeClr val="dk1"/>
              </a:buClr>
              <a:buSzPct val="100000"/>
              <a:buFont typeface="Arial"/>
            </a:pPr>
            <a:r>
              <a:rPr lang="en-US" sz="2600" dirty="0"/>
              <a:t> In</a:t>
            </a:r>
            <a:r>
              <a:rPr lang="en-US" sz="2600" b="0" i="0" u="none" strike="noStrike" cap="none" dirty="0">
                <a:solidFill>
                  <a:schemeClr val="dk1"/>
                </a:solidFill>
                <a:latin typeface="Arial"/>
                <a:ea typeface="Arial"/>
                <a:cs typeface="Arial"/>
                <a:sym typeface="Arial"/>
              </a:rPr>
              <a:t>itial and ongoing job coaching in competitive integrated employment</a:t>
            </a:r>
          </a:p>
          <a:p>
            <a:pPr marR="0" lvl="2" algn="l" rtl="0">
              <a:lnSpc>
                <a:spcPct val="80000"/>
              </a:lnSpc>
              <a:spcBef>
                <a:spcPts val="0"/>
              </a:spcBef>
              <a:buClr>
                <a:schemeClr val="dk1"/>
              </a:buClr>
              <a:buSzPct val="100000"/>
              <a:buFont typeface="Arial"/>
            </a:pPr>
            <a:r>
              <a:rPr lang="en-US" sz="2600" dirty="0"/>
              <a:t> J</a:t>
            </a:r>
            <a:r>
              <a:rPr lang="en-US" sz="2600" b="0" i="0" u="none" strike="noStrike" cap="none" dirty="0">
                <a:solidFill>
                  <a:schemeClr val="dk1"/>
                </a:solidFill>
                <a:latin typeface="Arial"/>
                <a:ea typeface="Arial"/>
                <a:cs typeface="Arial"/>
                <a:sym typeface="Arial"/>
              </a:rPr>
              <a:t>ob </a:t>
            </a:r>
            <a:r>
              <a:rPr lang="en-US" sz="2600" dirty="0"/>
              <a:t>development in a competitive integrated job</a:t>
            </a:r>
          </a:p>
          <a:p>
            <a:pPr marL="742950" marR="0" lvl="1" indent="-286385"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Small Group Supported Employment</a:t>
            </a:r>
          </a:p>
          <a:p>
            <a:pPr marL="342900" marR="0" lvl="0" indent="-320040"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Discovery </a:t>
            </a:r>
            <a:endParaRPr lang="en-US" sz="2600" dirty="0"/>
          </a:p>
          <a:p>
            <a:pPr marL="342900" marR="0" lvl="0" indent="-320040" algn="l" rtl="0">
              <a:lnSpc>
                <a:spcPct val="80000"/>
              </a:lnSpc>
              <a:spcBef>
                <a:spcPts val="0"/>
              </a:spcBef>
              <a:buClr>
                <a:schemeClr val="dk1"/>
              </a:buClr>
              <a:buSzPct val="100000"/>
              <a:buFont typeface="Arial"/>
              <a:buChar char="•"/>
            </a:pPr>
            <a:r>
              <a:rPr lang="en-US" sz="2600" b="0" i="0" u="none" strike="noStrike" cap="none" dirty="0">
                <a:solidFill>
                  <a:schemeClr val="dk1"/>
                </a:solidFill>
                <a:latin typeface="Arial"/>
                <a:ea typeface="Arial"/>
                <a:cs typeface="Arial"/>
                <a:sym typeface="Arial"/>
              </a:rPr>
              <a:t>Employment Path (Facility or Community)</a:t>
            </a:r>
          </a:p>
          <a:p>
            <a:pPr marL="0" lvl="0" indent="0" rtl="0">
              <a:lnSpc>
                <a:spcPct val="80000"/>
              </a:lnSpc>
              <a:spcBef>
                <a:spcPts val="0"/>
              </a:spcBef>
              <a:buNone/>
            </a:pPr>
            <a:endParaRPr sz="2400" dirty="0"/>
          </a:p>
          <a:p>
            <a:pPr marL="0" lvl="0" indent="0" rtl="0">
              <a:lnSpc>
                <a:spcPct val="80000"/>
              </a:lnSpc>
              <a:spcBef>
                <a:spcPts val="0"/>
              </a:spcBef>
              <a:buNone/>
            </a:pPr>
            <a:endParaRPr sz="2960" b="1" dirty="0"/>
          </a:p>
          <a:p>
            <a:pPr marL="0" lvl="0" indent="0" rtl="0">
              <a:lnSpc>
                <a:spcPct val="80000"/>
              </a:lnSpc>
              <a:spcBef>
                <a:spcPts val="0"/>
              </a:spcBef>
              <a:buNone/>
            </a:pPr>
            <a:endParaRPr sz="2400" b="1" dirty="0"/>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a:spLocks noGrp="1"/>
          </p:cNvSpPr>
          <p:nvPr>
            <p:ph type="title"/>
          </p:nvPr>
        </p:nvSpPr>
        <p:spPr>
          <a:xfrm>
            <a:off x="223564" y="330538"/>
            <a:ext cx="8722131" cy="826233"/>
          </a:xfrm>
          <a:prstGeom prst="rect">
            <a:avLst/>
          </a:prstGeom>
        </p:spPr>
        <p:txBody>
          <a:bodyPr lIns="91425" tIns="91425" rIns="91425" bIns="91425" anchor="t" anchorCtr="0">
            <a:noAutofit/>
          </a:bodyPr>
          <a:lstStyle/>
          <a:p>
            <a:pPr lvl="0" algn="ctr" rtl="0">
              <a:spcBef>
                <a:spcPts val="0"/>
              </a:spcBef>
              <a:buClr>
                <a:srgbClr val="72A84F"/>
              </a:buClr>
              <a:buSzPct val="25000"/>
              <a:buFont typeface="Arial"/>
              <a:buNone/>
            </a:pPr>
            <a:r>
              <a:rPr lang="en-US" sz="3600" dirty="0"/>
              <a:t>Settings that are HCBS</a:t>
            </a:r>
          </a:p>
          <a:p>
            <a:pPr lvl="0">
              <a:spcBef>
                <a:spcPts val="0"/>
              </a:spcBef>
              <a:buNone/>
            </a:pPr>
            <a:endParaRPr dirty="0"/>
          </a:p>
        </p:txBody>
      </p:sp>
      <p:sp>
        <p:nvSpPr>
          <p:cNvPr id="381" name="Shape 381"/>
          <p:cNvSpPr txBox="1"/>
          <p:nvPr/>
        </p:nvSpPr>
        <p:spPr>
          <a:xfrm>
            <a:off x="223564" y="1349568"/>
            <a:ext cx="8722131" cy="5508432"/>
          </a:xfrm>
          <a:prstGeom prst="rect">
            <a:avLst/>
          </a:prstGeom>
          <a:noFill/>
          <a:ln>
            <a:noFill/>
          </a:ln>
        </p:spPr>
        <p:txBody>
          <a:bodyPr lIns="91425" tIns="91425" rIns="91425" bIns="91425" anchor="ctr" anchorCtr="0">
            <a:noAutofit/>
          </a:bodyPr>
          <a:lstStyle/>
          <a:p>
            <a:pPr lvl="0" rtl="0">
              <a:spcBef>
                <a:spcPts val="0"/>
              </a:spcBef>
              <a:buNone/>
            </a:pPr>
            <a:r>
              <a:rPr lang="en-US" sz="2000" dirty="0"/>
              <a:t>All Settings in which Home and Community-Based Services are provided must: </a:t>
            </a:r>
            <a:endParaRPr sz="2000" dirty="0"/>
          </a:p>
          <a:p>
            <a:pPr marL="457200" lvl="0" indent="-368300" rtl="0">
              <a:spcBef>
                <a:spcPts val="0"/>
              </a:spcBef>
              <a:buSzPct val="100000"/>
              <a:buChar char="●"/>
            </a:pPr>
            <a:r>
              <a:rPr lang="en-US" sz="2000" dirty="0"/>
              <a:t>Be integrated in and support access to the greater community. </a:t>
            </a:r>
          </a:p>
          <a:p>
            <a:pPr marL="457200" lvl="0" indent="-368300" rtl="0">
              <a:spcBef>
                <a:spcPts val="0"/>
              </a:spcBef>
              <a:buSzPct val="100000"/>
              <a:buChar char="●"/>
            </a:pPr>
            <a:r>
              <a:rPr lang="en-US" sz="2000" dirty="0"/>
              <a:t>Ensure individuals receiving Medicaid HCBS have the same access to the greater community as individuals not receiving Medicaid HCBS. </a:t>
            </a:r>
          </a:p>
          <a:p>
            <a:pPr marL="457200" lvl="0" indent="-368300" rtl="0">
              <a:spcBef>
                <a:spcPts val="0"/>
              </a:spcBef>
              <a:buSzPct val="100000"/>
              <a:buChar char="●"/>
            </a:pPr>
            <a:r>
              <a:rPr lang="en-US" sz="2000" dirty="0"/>
              <a:t>Provide opportunities to:</a:t>
            </a:r>
          </a:p>
          <a:p>
            <a:pPr marL="914400" lvl="1" indent="-368300">
              <a:buSzPct val="100000"/>
              <a:buChar char="○"/>
            </a:pPr>
            <a:r>
              <a:rPr lang="en-US" sz="2000" dirty="0"/>
              <a:t>Seek employment and work in competitive integrated settings; </a:t>
            </a:r>
          </a:p>
          <a:p>
            <a:pPr marL="914400" lvl="1" indent="-368300">
              <a:buSzPct val="100000"/>
              <a:buChar char="○"/>
            </a:pPr>
            <a:r>
              <a:rPr lang="en-US" sz="2000" dirty="0"/>
              <a:t>Engage in community life; and</a:t>
            </a:r>
          </a:p>
          <a:p>
            <a:pPr marL="914400" lvl="1" indent="-368300">
              <a:buSzPct val="100000"/>
              <a:buChar char="○"/>
            </a:pPr>
            <a:r>
              <a:rPr lang="en-US" sz="2000" dirty="0"/>
              <a:t>Control personal resources.</a:t>
            </a:r>
          </a:p>
          <a:p>
            <a:pPr marL="457200" lvl="0" indent="-368300" rtl="0">
              <a:spcBef>
                <a:spcPts val="0"/>
              </a:spcBef>
              <a:buSzPct val="100000"/>
              <a:buChar char="●"/>
            </a:pPr>
            <a:r>
              <a:rPr lang="en-US" sz="2000" dirty="0"/>
              <a:t>Ensure individual rights of privacy, dignity, respect, and freedom from coercion and restraint. </a:t>
            </a:r>
          </a:p>
          <a:p>
            <a:pPr marL="457200" lvl="0" indent="-368300" rtl="0">
              <a:spcBef>
                <a:spcPts val="0"/>
              </a:spcBef>
              <a:buSzPct val="100000"/>
              <a:buChar char="●"/>
            </a:pPr>
            <a:r>
              <a:rPr lang="en-US" sz="2000" dirty="0"/>
              <a:t>Optimize, but does not regiment, individual initiative, autonomy, self-direction, and independence in making life choices including, but not limited to, daily activities, physical environment, and with whom to interact. </a:t>
            </a:r>
          </a:p>
          <a:p>
            <a:pPr marL="457200" lvl="0" indent="-368300" rtl="0">
              <a:spcBef>
                <a:spcPts val="0"/>
              </a:spcBef>
              <a:buSzPct val="100000"/>
              <a:buChar char="●"/>
            </a:pPr>
            <a:r>
              <a:rPr lang="en-US" sz="2000" dirty="0"/>
              <a:t>Facilitate individual choice regarding services and supports, and who provides the services and supports. </a:t>
            </a:r>
          </a:p>
          <a:p>
            <a:pPr marL="546100" lvl="1" rtl="0">
              <a:spcBef>
                <a:spcPts val="0"/>
              </a:spcBef>
              <a:buSzPct val="100000"/>
            </a:pPr>
            <a:endParaRPr lang="en-US" sz="2200" dirty="0"/>
          </a:p>
          <a:p>
            <a:pPr marL="914400" lvl="1" indent="-368300" rtl="0">
              <a:spcBef>
                <a:spcPts val="0"/>
              </a:spcBef>
              <a:buSzPct val="100000"/>
              <a:buChar char="○"/>
            </a:pPr>
            <a:endParaRPr lang="en-US" sz="2200" dirty="0"/>
          </a:p>
          <a:p>
            <a:pPr lvl="0" rtl="0">
              <a:spcBef>
                <a:spcPts val="0"/>
              </a:spcBef>
              <a:buNone/>
            </a:pPr>
            <a:endParaRPr dirty="0"/>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Shape 386"/>
          <p:cNvSpPr txBox="1">
            <a:spLocks noGrp="1"/>
          </p:cNvSpPr>
          <p:nvPr>
            <p:ph type="title"/>
          </p:nvPr>
        </p:nvSpPr>
        <p:spPr>
          <a:xfrm>
            <a:off x="217725" y="427051"/>
            <a:ext cx="8708400" cy="9840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600" b="0" i="0" u="none" strike="noStrike" cap="none">
                <a:solidFill>
                  <a:srgbClr val="72A84F"/>
                </a:solidFill>
                <a:latin typeface="Arial"/>
                <a:ea typeface="Arial"/>
                <a:cs typeface="Arial"/>
                <a:sym typeface="Arial"/>
              </a:rPr>
              <a:t>Settings that are not </a:t>
            </a:r>
            <a:br>
              <a:rPr lang="en-US" sz="3600" b="0" i="0" u="none" strike="noStrike" cap="none">
                <a:solidFill>
                  <a:srgbClr val="72A84F"/>
                </a:solidFill>
                <a:latin typeface="Arial"/>
                <a:ea typeface="Arial"/>
                <a:cs typeface="Arial"/>
                <a:sym typeface="Arial"/>
              </a:rPr>
            </a:br>
            <a:r>
              <a:rPr lang="en-US" sz="3600" b="0" i="0" u="none" strike="noStrike" cap="none">
                <a:solidFill>
                  <a:srgbClr val="72A84F"/>
                </a:solidFill>
                <a:latin typeface="Arial"/>
                <a:ea typeface="Arial"/>
                <a:cs typeface="Arial"/>
                <a:sym typeface="Arial"/>
              </a:rPr>
              <a:t>Home and Community-Based</a:t>
            </a:r>
          </a:p>
        </p:txBody>
      </p:sp>
      <p:grpSp>
        <p:nvGrpSpPr>
          <p:cNvPr id="387" name="Shape 387"/>
          <p:cNvGrpSpPr/>
          <p:nvPr/>
        </p:nvGrpSpPr>
        <p:grpSpPr>
          <a:xfrm>
            <a:off x="362857" y="1524000"/>
            <a:ext cx="8490856" cy="4038599"/>
            <a:chOff x="0" y="0"/>
            <a:chExt cx="8490856" cy="4038599"/>
          </a:xfrm>
        </p:grpSpPr>
        <p:sp>
          <p:nvSpPr>
            <p:cNvPr id="388" name="Shape 388"/>
            <p:cNvSpPr/>
            <p:nvPr/>
          </p:nvSpPr>
          <p:spPr>
            <a:xfrm rot="5400000">
              <a:off x="4158342" y="-697774"/>
              <a:ext cx="3230879" cy="5434147"/>
            </a:xfrm>
            <a:prstGeom prst="round2SameRect">
              <a:avLst>
                <a:gd name="adj1" fmla="val 16667"/>
                <a:gd name="adj2" fmla="val 0"/>
              </a:avLst>
            </a:prstGeom>
            <a:solidFill>
              <a:srgbClr val="DAEEF3">
                <a:alpha val="89803"/>
              </a:srgbClr>
            </a:solidFill>
            <a:ln w="25400" cap="flat" cmpd="sng">
              <a:solidFill>
                <a:srgbClr val="CDE1E8">
                  <a:alpha val="89803"/>
                </a:srgbClr>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89" name="Shape 389"/>
            <p:cNvSpPr txBox="1"/>
            <p:nvPr/>
          </p:nvSpPr>
          <p:spPr>
            <a:xfrm>
              <a:off x="3056708" y="561577"/>
              <a:ext cx="5276429" cy="2915441"/>
            </a:xfrm>
            <a:prstGeom prst="rect">
              <a:avLst/>
            </a:prstGeom>
            <a:noFill/>
            <a:ln>
              <a:noFill/>
            </a:ln>
          </p:spPr>
          <p:txBody>
            <a:bodyPr lIns="247650" tIns="123825" rIns="247650" bIns="123825" anchor="ctr" anchorCtr="0">
              <a:noAutofit/>
            </a:bodyPr>
            <a:lstStyle/>
            <a:p>
              <a:pPr marL="228600" marR="0" lvl="1" indent="-228600" algn="l" rtl="0">
                <a:lnSpc>
                  <a:spcPct val="90000"/>
                </a:lnSpc>
                <a:spcBef>
                  <a:spcPts val="0"/>
                </a:spcBef>
                <a:spcAft>
                  <a:spcPts val="0"/>
                </a:spcAft>
                <a:buClr>
                  <a:schemeClr val="dk1"/>
                </a:buClr>
                <a:buSzPct val="100000"/>
                <a:buFont typeface="Arial"/>
                <a:buChar char="•"/>
              </a:pPr>
              <a:r>
                <a:rPr lang="en-US" sz="2000" b="0" i="0" u="none" strike="noStrike" cap="none">
                  <a:solidFill>
                    <a:schemeClr val="dk1"/>
                  </a:solidFill>
                </a:rPr>
                <a:t>A nursing facility;</a:t>
              </a:r>
            </a:p>
            <a:p>
              <a:pPr marL="228600" marR="0" lvl="1" indent="-228600" algn="l" rtl="0">
                <a:lnSpc>
                  <a:spcPct val="90000"/>
                </a:lnSpc>
                <a:spcBef>
                  <a:spcPts val="300"/>
                </a:spcBef>
                <a:spcAft>
                  <a:spcPts val="0"/>
                </a:spcAft>
                <a:buClr>
                  <a:schemeClr val="dk1"/>
                </a:buClr>
                <a:buSzPct val="100000"/>
                <a:buFont typeface="Arial"/>
                <a:buChar char="•"/>
              </a:pPr>
              <a:r>
                <a:rPr lang="en-US" sz="2000" b="0" i="0" u="none" strike="noStrike" cap="none">
                  <a:solidFill>
                    <a:schemeClr val="dk1"/>
                  </a:solidFill>
                </a:rPr>
                <a:t>The Oregon State Hospital;</a:t>
              </a:r>
            </a:p>
            <a:p>
              <a:pPr marL="228600" marR="0" lvl="1" indent="-228600" algn="l" rtl="0">
                <a:lnSpc>
                  <a:spcPct val="90000"/>
                </a:lnSpc>
                <a:spcBef>
                  <a:spcPts val="300"/>
                </a:spcBef>
                <a:spcAft>
                  <a:spcPts val="0"/>
                </a:spcAft>
                <a:buClr>
                  <a:schemeClr val="dk1"/>
                </a:buClr>
                <a:buSzPct val="100000"/>
                <a:buFont typeface="Arial"/>
                <a:buChar char="•"/>
              </a:pPr>
              <a:r>
                <a:rPr lang="en-US" sz="2000" b="0" i="0" u="none" strike="noStrike" cap="none">
                  <a:solidFill>
                    <a:schemeClr val="dk1"/>
                  </a:solidFill>
                </a:rPr>
                <a:t>An intermediate care facility for </a:t>
              </a:r>
              <a:br>
                <a:rPr lang="en-US" sz="2000" b="0" i="0" u="none" strike="noStrike" cap="none">
                  <a:solidFill>
                    <a:schemeClr val="dk1"/>
                  </a:solidFill>
                </a:rPr>
              </a:br>
              <a:r>
                <a:rPr lang="en-US" sz="2000" b="0" i="0" u="none" strike="noStrike" cap="none">
                  <a:solidFill>
                    <a:schemeClr val="dk1"/>
                  </a:solidFill>
                </a:rPr>
                <a:t>individuals with intellectual disabilities;</a:t>
              </a:r>
            </a:p>
            <a:p>
              <a:pPr marL="228600" marR="0" lvl="1" indent="-228600" algn="l" rtl="0">
                <a:lnSpc>
                  <a:spcPct val="90000"/>
                </a:lnSpc>
                <a:spcBef>
                  <a:spcPts val="300"/>
                </a:spcBef>
                <a:spcAft>
                  <a:spcPts val="0"/>
                </a:spcAft>
                <a:buClr>
                  <a:schemeClr val="dk1"/>
                </a:buClr>
                <a:buSzPct val="100000"/>
                <a:buFont typeface="Arial"/>
                <a:buChar char="•"/>
              </a:pPr>
              <a:r>
                <a:rPr lang="en-US" sz="2000" b="0" i="0" u="none" strike="noStrike" cap="none">
                  <a:solidFill>
                    <a:schemeClr val="dk1"/>
                  </a:solidFill>
                </a:rPr>
                <a:t>A hospital providing long-term care </a:t>
              </a:r>
              <a:br>
                <a:rPr lang="en-US" sz="2000" b="0" i="0" u="none" strike="noStrike" cap="none">
                  <a:solidFill>
                    <a:schemeClr val="dk1"/>
                  </a:solidFill>
                </a:rPr>
              </a:br>
              <a:r>
                <a:rPr lang="en-US" sz="2000" b="0" i="0" u="none" strike="noStrike" cap="none">
                  <a:solidFill>
                    <a:schemeClr val="dk1"/>
                  </a:solidFill>
                </a:rPr>
                <a:t>services;  or</a:t>
              </a:r>
            </a:p>
            <a:p>
              <a:pPr marL="228600" marR="0" lvl="1" indent="-228600" algn="l" rtl="0">
                <a:lnSpc>
                  <a:spcPct val="90000"/>
                </a:lnSpc>
                <a:spcBef>
                  <a:spcPts val="300"/>
                </a:spcBef>
                <a:spcAft>
                  <a:spcPts val="300"/>
                </a:spcAft>
                <a:buClr>
                  <a:schemeClr val="dk1"/>
                </a:buClr>
                <a:buSzPct val="100000"/>
                <a:buFont typeface="Arial"/>
                <a:buChar char="•"/>
              </a:pPr>
              <a:r>
                <a:rPr lang="en-US" sz="2000" b="0" i="0" u="none" strike="noStrike" cap="none">
                  <a:solidFill>
                    <a:schemeClr val="dk1"/>
                  </a:solidFill>
                </a:rPr>
                <a:t>Any other setting that has the qualities </a:t>
              </a:r>
              <a:br>
                <a:rPr lang="en-US" sz="2000" b="0" i="0" u="none" strike="noStrike" cap="none">
                  <a:solidFill>
                    <a:schemeClr val="dk1"/>
                  </a:solidFill>
                </a:rPr>
              </a:br>
              <a:r>
                <a:rPr lang="en-US" sz="2000" b="0" i="0" u="none" strike="noStrike" cap="none">
                  <a:solidFill>
                    <a:schemeClr val="dk1"/>
                  </a:solidFill>
                </a:rPr>
                <a:t>of an institution.</a:t>
              </a:r>
            </a:p>
          </p:txBody>
        </p:sp>
        <p:sp>
          <p:nvSpPr>
            <p:cNvPr id="390" name="Shape 390"/>
            <p:cNvSpPr/>
            <p:nvPr/>
          </p:nvSpPr>
          <p:spPr>
            <a:xfrm>
              <a:off x="0" y="0"/>
              <a:ext cx="3056707" cy="4038599"/>
            </a:xfrm>
            <a:prstGeom prst="roundRect">
              <a:avLst>
                <a:gd name="adj" fmla="val 16667"/>
              </a:avLst>
            </a:prstGeom>
            <a:solidFill>
              <a:srgbClr val="49ACC5"/>
            </a:solidFill>
            <a:ln w="25400" cap="flat" cmpd="sng">
              <a:solidFill>
                <a:schemeClr val="lt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91" name="Shape 391"/>
            <p:cNvSpPr txBox="1"/>
            <p:nvPr/>
          </p:nvSpPr>
          <p:spPr>
            <a:xfrm>
              <a:off x="149216" y="149216"/>
              <a:ext cx="2758275" cy="3740168"/>
            </a:xfrm>
            <a:prstGeom prst="rect">
              <a:avLst/>
            </a:prstGeom>
            <a:noFill/>
            <a:ln>
              <a:noFill/>
            </a:ln>
          </p:spPr>
          <p:txBody>
            <a:bodyPr lIns="144775" tIns="72375" rIns="144775" bIns="72375" anchor="ctr" anchorCtr="0">
              <a:noAutofit/>
            </a:bodyPr>
            <a:lstStyle/>
            <a:p>
              <a:pPr marL="0" marR="0" lvl="0" indent="0" algn="ctr" rtl="0">
                <a:lnSpc>
                  <a:spcPct val="90000"/>
                </a:lnSpc>
                <a:spcBef>
                  <a:spcPts val="0"/>
                </a:spcBef>
                <a:spcAft>
                  <a:spcPts val="1330"/>
                </a:spcAft>
                <a:buSzPct val="25000"/>
                <a:buNone/>
              </a:pPr>
              <a:r>
                <a:rPr lang="en-US" sz="3800" b="0" i="0" u="none" strike="noStrike" cap="none">
                  <a:solidFill>
                    <a:schemeClr val="lt1"/>
                  </a:solidFill>
                </a:rPr>
                <a:t>HCBS settings do not include the following:</a:t>
              </a:r>
              <a:r>
                <a:rPr lang="en-US" sz="3800" b="0" i="0" u="none" strike="noStrike" cap="none">
                  <a:solidFill>
                    <a:schemeClr val="lt1"/>
                  </a:solidFill>
                  <a:latin typeface="Calibri"/>
                  <a:ea typeface="Calibri"/>
                  <a:cs typeface="Calibri"/>
                  <a:sym typeface="Calibri"/>
                </a:rPr>
                <a:t> </a:t>
              </a:r>
            </a:p>
          </p:txBody>
        </p:sp>
      </p:grpSp>
      <p:sp>
        <p:nvSpPr>
          <p:cNvPr id="392" name="Shape 392"/>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7</a:t>
            </a:fld>
            <a:endParaRPr lang="en-US" sz="1200" b="0" i="0" u="none" strike="noStrike" cap="none">
              <a:solidFill>
                <a:srgbClr val="B5A788"/>
              </a:solidFill>
              <a:latin typeface="Arial"/>
              <a:ea typeface="Arial"/>
              <a:cs typeface="Arial"/>
              <a:sym typeface="Arial"/>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96"/>
        <p:cNvGrpSpPr/>
        <p:nvPr/>
      </p:nvGrpSpPr>
      <p:grpSpPr>
        <a:xfrm>
          <a:off x="0" y="0"/>
          <a:ext cx="0" cy="0"/>
          <a:chOff x="0" y="0"/>
          <a:chExt cx="0" cy="0"/>
        </a:xfrm>
      </p:grpSpPr>
      <p:sp>
        <p:nvSpPr>
          <p:cNvPr id="397" name="Shape 397"/>
          <p:cNvSpPr txBox="1">
            <a:spLocks noGrp="1"/>
          </p:cNvSpPr>
          <p:nvPr>
            <p:ph type="title"/>
          </p:nvPr>
        </p:nvSpPr>
        <p:spPr>
          <a:xfrm>
            <a:off x="217714" y="381000"/>
            <a:ext cx="8716130" cy="914400"/>
          </a:xfrm>
          <a:prstGeom prst="rect">
            <a:avLst/>
          </a:prstGeom>
          <a:noFill/>
          <a:ln>
            <a:noFill/>
          </a:ln>
        </p:spPr>
        <p:txBody>
          <a:bodyPr lIns="91425" tIns="45700" rIns="91425" bIns="45700" anchor="ctr" anchorCtr="0">
            <a:noAutofit/>
          </a:bodyPr>
          <a:lstStyle/>
          <a:p>
            <a:pPr marL="0" marR="0" lvl="0" indent="0" algn="ctr" rtl="0">
              <a:spcBef>
                <a:spcPts val="0"/>
              </a:spcBef>
              <a:buClr>
                <a:srgbClr val="72A84F"/>
              </a:buClr>
              <a:buSzPct val="25000"/>
              <a:buFont typeface="Arial"/>
              <a:buNone/>
            </a:pPr>
            <a:r>
              <a:rPr lang="en-US" sz="3600" b="0" i="0" u="none" strike="noStrike" cap="none">
                <a:solidFill>
                  <a:srgbClr val="72A84F"/>
                </a:solidFill>
                <a:latin typeface="Arial"/>
                <a:ea typeface="Arial"/>
                <a:cs typeface="Arial"/>
                <a:sym typeface="Arial"/>
              </a:rPr>
              <a:t>Settings that are “Institution-Like” </a:t>
            </a:r>
          </a:p>
        </p:txBody>
      </p:sp>
      <p:grpSp>
        <p:nvGrpSpPr>
          <p:cNvPr id="398" name="Shape 398"/>
          <p:cNvGrpSpPr/>
          <p:nvPr/>
        </p:nvGrpSpPr>
        <p:grpSpPr>
          <a:xfrm>
            <a:off x="362850" y="1584797"/>
            <a:ext cx="8345721" cy="4771657"/>
            <a:chOff x="-7" y="213197"/>
            <a:chExt cx="8345721" cy="4771657"/>
          </a:xfrm>
        </p:grpSpPr>
        <p:sp>
          <p:nvSpPr>
            <p:cNvPr id="399" name="Shape 399"/>
            <p:cNvSpPr/>
            <p:nvPr/>
          </p:nvSpPr>
          <p:spPr>
            <a:xfrm>
              <a:off x="0" y="213197"/>
              <a:ext cx="8345714" cy="1110983"/>
            </a:xfrm>
            <a:prstGeom prst="roundRect">
              <a:avLst>
                <a:gd name="adj" fmla="val 16667"/>
              </a:avLst>
            </a:prstGeom>
            <a:solidFill>
              <a:srgbClr val="337B90"/>
            </a:solidFill>
            <a:ln w="25400" cap="flat" cmpd="sng">
              <a:solidFill>
                <a:schemeClr val="lt1"/>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0" name="Shape 400"/>
            <p:cNvSpPr txBox="1"/>
            <p:nvPr/>
          </p:nvSpPr>
          <p:spPr>
            <a:xfrm>
              <a:off x="54234" y="267432"/>
              <a:ext cx="8237246" cy="1002514"/>
            </a:xfrm>
            <a:prstGeom prst="rect">
              <a:avLst/>
            </a:prstGeom>
            <a:noFill/>
            <a:ln>
              <a:noFill/>
            </a:ln>
          </p:spPr>
          <p:txBody>
            <a:bodyPr lIns="91425" tIns="91425" rIns="91425" bIns="91425" anchor="ctr" anchorCtr="0">
              <a:noAutofit/>
            </a:bodyPr>
            <a:lstStyle/>
            <a:p>
              <a:pPr marL="0" marR="0" lvl="0" indent="0" algn="l" rtl="0">
                <a:lnSpc>
                  <a:spcPct val="90000"/>
                </a:lnSpc>
                <a:spcBef>
                  <a:spcPts val="0"/>
                </a:spcBef>
                <a:spcAft>
                  <a:spcPts val="1190"/>
                </a:spcAft>
                <a:buSzPct val="25000"/>
                <a:buNone/>
              </a:pPr>
              <a:r>
                <a:rPr lang="en-US" sz="2400" b="0" i="0" u="none" strike="noStrike" cap="none">
                  <a:solidFill>
                    <a:schemeClr val="lt1"/>
                  </a:solidFill>
                </a:rPr>
                <a:t>The following settings are presumed to have the qualities of an institution:</a:t>
              </a:r>
              <a:r>
                <a:rPr lang="en-US" sz="3400" b="0" i="0" u="none" strike="noStrike" cap="none">
                  <a:solidFill>
                    <a:schemeClr val="lt1"/>
                  </a:solidFill>
                </a:rPr>
                <a:t> </a:t>
              </a:r>
            </a:p>
          </p:txBody>
        </p:sp>
        <p:sp>
          <p:nvSpPr>
            <p:cNvPr id="401" name="Shape 401"/>
            <p:cNvSpPr/>
            <p:nvPr/>
          </p:nvSpPr>
          <p:spPr>
            <a:xfrm>
              <a:off x="0" y="1334441"/>
              <a:ext cx="8345714" cy="2328299"/>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402" name="Shape 402"/>
            <p:cNvSpPr txBox="1"/>
            <p:nvPr/>
          </p:nvSpPr>
          <p:spPr>
            <a:xfrm>
              <a:off x="-7" y="1334455"/>
              <a:ext cx="8345700" cy="3650400"/>
            </a:xfrm>
            <a:prstGeom prst="rect">
              <a:avLst/>
            </a:prstGeom>
            <a:noFill/>
            <a:ln>
              <a:noFill/>
            </a:ln>
          </p:spPr>
          <p:txBody>
            <a:bodyPr lIns="264975" tIns="182875" rIns="142225" bIns="25400" anchor="t" anchorCtr="0">
              <a:noAutofit/>
            </a:bodyPr>
            <a:lstStyle/>
            <a:p>
              <a:pPr marL="228600" marR="0" lvl="1" indent="-266700" algn="l" rtl="0">
                <a:lnSpc>
                  <a:spcPct val="90000"/>
                </a:lnSpc>
                <a:spcBef>
                  <a:spcPts val="0"/>
                </a:spcBef>
                <a:spcAft>
                  <a:spcPts val="0"/>
                </a:spcAft>
                <a:buClr>
                  <a:schemeClr val="dk1"/>
                </a:buClr>
                <a:buSzPct val="100000"/>
                <a:buFont typeface="Arial"/>
                <a:buChar char="•"/>
              </a:pPr>
              <a:r>
                <a:rPr lang="en-US" sz="2600" b="0" i="0" u="none" strike="noStrike" cap="none">
                  <a:solidFill>
                    <a:schemeClr val="dk1"/>
                  </a:solidFill>
                </a:rPr>
                <a:t>A setting that is located in a building that is also a publicly or privately operated facility that provides inpatient institutional treatment; </a:t>
              </a:r>
            </a:p>
            <a:p>
              <a:pPr marL="228600" marR="0" lvl="1" indent="-266700" algn="l" rtl="0">
                <a:lnSpc>
                  <a:spcPct val="90000"/>
                </a:lnSpc>
                <a:spcBef>
                  <a:spcPts val="400"/>
                </a:spcBef>
                <a:spcAft>
                  <a:spcPts val="0"/>
                </a:spcAft>
                <a:buClr>
                  <a:schemeClr val="dk1"/>
                </a:buClr>
                <a:buSzPct val="100000"/>
                <a:buFont typeface="Arial"/>
                <a:buChar char="•"/>
              </a:pPr>
              <a:r>
                <a:rPr lang="en-US" sz="2600" b="0" i="0" u="none" strike="noStrike" cap="none">
                  <a:solidFill>
                    <a:schemeClr val="dk1"/>
                  </a:solidFill>
                </a:rPr>
                <a:t>A setting that is located in a building on the grounds of, or immediately adjacent to, a public institution; or </a:t>
              </a:r>
            </a:p>
            <a:p>
              <a:pPr marL="228600" marR="0" lvl="1" indent="-266700" algn="l" rtl="0">
                <a:lnSpc>
                  <a:spcPct val="90000"/>
                </a:lnSpc>
                <a:spcBef>
                  <a:spcPts val="400"/>
                </a:spcBef>
                <a:spcAft>
                  <a:spcPts val="0"/>
                </a:spcAft>
                <a:buClr>
                  <a:schemeClr val="dk1"/>
                </a:buClr>
                <a:buSzPct val="100000"/>
                <a:buFont typeface="Arial"/>
                <a:buChar char="•"/>
              </a:pPr>
              <a:r>
                <a:rPr lang="en-US" sz="2600" b="0" i="0" u="none" strike="noStrike" cap="none">
                  <a:solidFill>
                    <a:schemeClr val="dk1"/>
                  </a:solidFill>
                </a:rPr>
                <a:t>A setting that has the effect of isolating individuals receiving HCBS from the broader community.</a:t>
              </a:r>
            </a:p>
            <a:p>
              <a:pPr marL="285750" marR="0" lvl="1" indent="-285750" algn="l" rtl="0">
                <a:lnSpc>
                  <a:spcPct val="90000"/>
                </a:lnSpc>
                <a:spcBef>
                  <a:spcPts val="400"/>
                </a:spcBef>
                <a:spcAft>
                  <a:spcPts val="580"/>
                </a:spcAft>
                <a:buClr>
                  <a:schemeClr val="dk1"/>
                </a:buClr>
                <a:buFont typeface="Calibri"/>
                <a:buNone/>
              </a:pPr>
              <a:endParaRPr sz="2900" b="0" i="0" u="none" strike="noStrike" cap="none">
                <a:solidFill>
                  <a:schemeClr val="dk1"/>
                </a:solidFill>
              </a:endParaRPr>
            </a:p>
          </p:txBody>
        </p:sp>
      </p:grpSp>
      <p:sp>
        <p:nvSpPr>
          <p:cNvPr id="403" name="Shape 403"/>
          <p:cNvSpPr txBox="1">
            <a:spLocks noGrp="1"/>
          </p:cNvSpPr>
          <p:nvPr>
            <p:ph type="sldNum" idx="12"/>
          </p:nvPr>
        </p:nvSpPr>
        <p:spPr>
          <a:xfrm>
            <a:off x="457200" y="6356350"/>
            <a:ext cx="2133599" cy="365125"/>
          </a:xfrm>
          <a:prstGeom prst="rect">
            <a:avLst/>
          </a:prstGeom>
          <a:noFill/>
          <a:ln>
            <a:noFill/>
          </a:ln>
        </p:spPr>
        <p:txBody>
          <a:bodyPr lIns="91425" tIns="45700" rIns="91425" bIns="45700" anchor="ctr" anchorCtr="0">
            <a:noAutofit/>
          </a:bodyPr>
          <a:lstStyle/>
          <a:p>
            <a:pPr marL="0" marR="0" lvl="0" indent="0" algn="l" rtl="0">
              <a:spcBef>
                <a:spcPts val="0"/>
              </a:spcBef>
              <a:buSzPct val="25000"/>
              <a:buNone/>
            </a:pPr>
            <a:fld id="{00000000-1234-1234-1234-123412341234}" type="slidenum">
              <a:rPr lang="en-US" sz="1200" b="0" i="0" u="none" strike="noStrike" cap="none">
                <a:solidFill>
                  <a:srgbClr val="B5A788"/>
                </a:solidFill>
                <a:latin typeface="Arial"/>
                <a:ea typeface="Arial"/>
                <a:cs typeface="Arial"/>
                <a:sym typeface="Arial"/>
              </a:rPr>
              <a:t>8</a:t>
            </a:fld>
            <a:endParaRPr lang="en-US" sz="1200" b="0" i="0" u="none" strike="noStrike" cap="none">
              <a:solidFill>
                <a:srgbClr val="B5A788"/>
              </a:solidFill>
              <a:latin typeface="Arial"/>
              <a:ea typeface="Arial"/>
              <a:cs typeface="Arial"/>
              <a:sym typeface="Arial"/>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Shape 409"/>
          <p:cNvSpPr txBox="1">
            <a:spLocks noGrp="1"/>
          </p:cNvSpPr>
          <p:nvPr>
            <p:ph type="title"/>
          </p:nvPr>
        </p:nvSpPr>
        <p:spPr>
          <a:xfrm>
            <a:off x="333000" y="551949"/>
            <a:ext cx="8229600" cy="4829700"/>
          </a:xfrm>
          <a:prstGeom prst="rect">
            <a:avLst/>
          </a:prstGeom>
        </p:spPr>
        <p:txBody>
          <a:bodyPr lIns="91425" tIns="91425" rIns="91425" bIns="91425" anchor="ctr" anchorCtr="0">
            <a:noAutofit/>
          </a:bodyPr>
          <a:lstStyle/>
          <a:p>
            <a:pPr lvl="0" algn="ctr" rtl="0">
              <a:spcBef>
                <a:spcPts val="0"/>
              </a:spcBef>
              <a:buNone/>
            </a:pPr>
            <a:r>
              <a:rPr lang="en-US" dirty="0"/>
              <a:t>Application of HCBS regulations to Employment Services &amp; </a:t>
            </a:r>
            <a:br>
              <a:rPr lang="en-US" dirty="0"/>
            </a:br>
            <a:r>
              <a:rPr lang="en-US" dirty="0"/>
              <a:t>Non-residential </a:t>
            </a:r>
          </a:p>
          <a:p>
            <a:pPr lvl="0" algn="ctr" rtl="0">
              <a:spcBef>
                <a:spcPts val="0"/>
              </a:spcBef>
              <a:buNone/>
            </a:pPr>
            <a:r>
              <a:rPr lang="en-US" dirty="0"/>
              <a:t>Community Living Supports </a:t>
            </a:r>
          </a:p>
        </p:txBody>
      </p:sp>
    </p:spTree>
  </p:cSld>
  <p:clrMapOvr>
    <a:masterClrMapping/>
  </p:clrMapOvr>
  <p:transition spd="slow">
    <p:cut/>
  </p:transition>
</p:sld>
</file>

<file path=ppt/tags/tag1.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ags/tag2.xml><?xml version="1.0" encoding="utf-8"?>
<p:tagLst xmlns:a="http://schemas.openxmlformats.org/drawingml/2006/main" xmlns:r="http://schemas.openxmlformats.org/officeDocument/2006/relationships" xmlns:p="http://schemas.openxmlformats.org/presentationml/2006/main">
  <p:tag name="PRESENTER_DUMMYTAG" val="&lt;DummyForForceWrite&gt;&lt;/DummyForForceWrit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7CF9D70151E948B8632D8062F25AFA" ma:contentTypeVersion="5" ma:contentTypeDescription="Create a new document." ma:contentTypeScope="" ma:versionID="eb7ca70ae996d82f93a165a9b7293b8a">
  <xsd:schema xmlns:xsd="http://www.w3.org/2001/XMLSchema" xmlns:xs="http://www.w3.org/2001/XMLSchema" xmlns:p="http://schemas.microsoft.com/office/2006/metadata/properties" xmlns:ns1="http://schemas.microsoft.com/sharepoint/v3" xmlns:ns2="49e1b1f5-4598-4f10-9cb7-32cc96214367" xmlns:ns3="2c0d2321-de3f-4dc0-9ad4-33613475ab6c" targetNamespace="http://schemas.microsoft.com/office/2006/metadata/properties" ma:root="true" ma:fieldsID="40d7036a9c1d4672340920813a57a589" ns1:_="" ns2:_="" ns3:_="">
    <xsd:import namespace="http://schemas.microsoft.com/sharepoint/v3"/>
    <xsd:import namespace="49e1b1f5-4598-4f10-9cb7-32cc96214367"/>
    <xsd:import namespace="2c0d2321-de3f-4dc0-9ad4-33613475ab6c"/>
    <xsd:element name="properties">
      <xsd:complexType>
        <xsd:sequence>
          <xsd:element name="documentManagement">
            <xsd:complexType>
              <xsd:all>
                <xsd:element ref="ns1:PublishingStartDate" minOccurs="0"/>
                <xsd:element ref="ns1:PublishingExpirationDate" minOccurs="0"/>
                <xsd:element ref="ns2:SharedWithUsers" minOccurs="0"/>
                <xsd:element ref="ns3: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9e1b1f5-4598-4f10-9cb7-32cc9621436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c0d2321-de3f-4dc0-9ad4-33613475ab6c" elementFormDefault="qualified">
    <xsd:import namespace="http://schemas.microsoft.com/office/2006/documentManagement/types"/>
    <xsd:import namespace="http://schemas.microsoft.com/office/infopath/2007/PartnerControls"/>
    <xsd:element name="Category" ma:index="11" nillable="true" ma:displayName="Category" ma:internalName="Category">
      <xsd:complexType>
        <xsd:complexContent>
          <xsd:extension base="dms:MultiChoice">
            <xsd:sequence>
              <xsd:element name="Value" maxOccurs="unbounded" minOccurs="0" nillable="true">
                <xsd:simpleType>
                  <xsd:restriction base="dms:Choice">
                    <xsd:enumeration value="Assessment"/>
                    <xsd:enumeration value="Brokerages"/>
                    <xsd:enumeration value="CDDP"/>
                    <xsd:enumeration value="Consultants"/>
                    <xsd:enumeration value="Direct Nursing"/>
                    <xsd:enumeration value="Directory"/>
                    <xsd:enumeration value="eXPRS"/>
                    <xsd:enumeration value="Nurse resources"/>
                    <xsd:enumeration value="PSW eXPRS"/>
                    <xsd:enumeration value="Quarterly Reports"/>
                    <xsd:enumeration value="Vacancy Reports"/>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ategory xmlns="2c0d2321-de3f-4dc0-9ad4-33613475ab6c"/>
  </documentManagement>
</p:properties>
</file>

<file path=customXml/itemProps1.xml><?xml version="1.0" encoding="utf-8"?>
<ds:datastoreItem xmlns:ds="http://schemas.openxmlformats.org/officeDocument/2006/customXml" ds:itemID="{E0172A3F-8B57-4395-9338-92B04384A4C4}">
  <ds:schemaRefs>
    <ds:schemaRef ds:uri="http://schemas.microsoft.com/sharepoint/v3/contenttype/forms"/>
  </ds:schemaRefs>
</ds:datastoreItem>
</file>

<file path=customXml/itemProps2.xml><?xml version="1.0" encoding="utf-8"?>
<ds:datastoreItem xmlns:ds="http://schemas.openxmlformats.org/officeDocument/2006/customXml" ds:itemID="{D49F2E04-705B-441F-B9E2-DA87F1EEABCD}"/>
</file>

<file path=customXml/itemProps3.xml><?xml version="1.0" encoding="utf-8"?>
<ds:datastoreItem xmlns:ds="http://schemas.openxmlformats.org/officeDocument/2006/customXml" ds:itemID="{148BEB76-EED8-4D5B-92D8-0E5B33D080D7}">
  <ds:schemaRefs>
    <ds:schemaRef ds:uri="http://purl.org/dc/elements/1.1/"/>
    <ds:schemaRef ds:uri="http://schemas.microsoft.com/office/2006/metadata/properties"/>
    <ds:schemaRef ds:uri="http://schemas.microsoft.com/office/2006/documentManagement/types"/>
    <ds:schemaRef ds:uri="http://schemas.microsoft.com/sharepoint/v3"/>
    <ds:schemaRef ds:uri="http://purl.org/dc/terms/"/>
    <ds:schemaRef ds:uri="49e1b1f5-4598-4f10-9cb7-32cc96214367"/>
    <ds:schemaRef ds:uri="http://purl.org/dc/dcmitype/"/>
    <ds:schemaRef ds:uri="91a7f4ca-d5d9-493a-aad5-a27bffbf70f0"/>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1624</TotalTime>
  <Words>3624</Words>
  <Application>Microsoft Office PowerPoint</Application>
  <PresentationFormat>On-screen Show (4:3)</PresentationFormat>
  <Paragraphs>281</Paragraphs>
  <Slides>23</Slides>
  <Notes>22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23</vt:i4>
      </vt:variant>
    </vt:vector>
  </HeadingPairs>
  <TitlesOfParts>
    <vt:vector size="31" baseType="lpstr">
      <vt:lpstr>Arial</vt:lpstr>
      <vt:lpstr>Calibri</vt:lpstr>
      <vt:lpstr>Calibri Light</vt:lpstr>
      <vt:lpstr>Open Sans</vt:lpstr>
      <vt:lpstr>Symbol</vt:lpstr>
      <vt:lpstr>Times New Roman</vt:lpstr>
      <vt:lpstr>Office Theme</vt:lpstr>
      <vt:lpstr>Theme1</vt:lpstr>
      <vt:lpstr>Oregon’s Office of Developmental  Disabilities Services (ODDS)</vt:lpstr>
      <vt:lpstr>Background </vt:lpstr>
      <vt:lpstr>Overview of changes impacting  employment and day services</vt:lpstr>
      <vt:lpstr>Overview of changes impacting  employment and day services (cont.)</vt:lpstr>
      <vt:lpstr>ODDS Employment Services: </vt:lpstr>
      <vt:lpstr>Settings that are HCBS </vt:lpstr>
      <vt:lpstr>Settings that are not  Home and Community-Based</vt:lpstr>
      <vt:lpstr>Settings that are “Institution-Like” </vt:lpstr>
      <vt:lpstr>Application of HCBS regulations to Employment Services &amp;  Non-residential  Community Living Supports </vt:lpstr>
      <vt:lpstr>Settings must provide opportunities to seek employment and work in  “competitive integrated employment settings”</vt:lpstr>
      <vt:lpstr>Settings must provide opportunities to seek employment and work in  “competitive integrated employment settings”</vt:lpstr>
      <vt:lpstr>Employment Path at Provider Sites / Facilities </vt:lpstr>
      <vt:lpstr>HCBS: Impact on ODDS Employment Path Services </vt:lpstr>
      <vt:lpstr>HCBS Compliance</vt:lpstr>
      <vt:lpstr>Anticipated HCBS Compliance</vt:lpstr>
      <vt:lpstr>HCBS Transformation Plans &amp;  Plans of Improvement </vt:lpstr>
      <vt:lpstr>Community Living Supports (DSA/ATE) at Provider Sites or Facilities</vt:lpstr>
      <vt:lpstr>HCBS: Non-disability specific setting options</vt:lpstr>
      <vt:lpstr>HCBS: Non-disability specific setting options </vt:lpstr>
      <vt:lpstr>Oregon’s Global Transition Plan http://www.oregon.gov/dhs/seniors-disabilities/HCBS/Pages/Index.aspx </vt:lpstr>
      <vt:lpstr>Timeline for Developing a Provider HCBS Transformation Plan or HCBS Plan of Improvement </vt:lpstr>
      <vt:lpstr>QUESTIONS?  Contact Information:  Allison Enriquez    allison.enriquez@state.or.us   Regional Employment Specialists:  Nate Deeks:  Portland/North West Oregon  nathan.a.deeks@state.or.us   Brad Collins: Eugene/Mid-Valley  bradley.c.collins@state.or.us  Theresa Knowles: Eastern Oregon theresa.m.knowles@state.or.us  Erica Drake: Bend/Central Oregon erica.drake@state.or.us   Melanie Hartwig: Roseburg/Southern Oregon melanie.l.hartwig@state.or.us </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HCBS and Impact on Employment and Non-Residential Day Services</dc:title>
  <dc:creator>Enriquez Allison</dc:creator>
  <cp:lastModifiedBy>Sara Woodcock (she, her)</cp:lastModifiedBy>
  <cp:revision>34</cp:revision>
  <dcterms:modified xsi:type="dcterms:W3CDTF">2023-04-10T16:43:16Z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0x010100F67CF9D70151E948B8632D8062F25AFA</vt:lpwstr>
  </property>
  <property fmtid="{D5CDD505-2E9C-101B-9397-08002B2CF9AE}" pid="3" name="WorkflowChangePath">
    <vt:lpwstr>131ef20b-f025-4826-9cd8-c6053e9bf05f,2;131ef20b-f025-4826-9cd8-c6053e9bf05f,5;7d483824-5fd8-43a6-8771-0ba08ab33916,27;7d483824-5fd8-43a6-8771-0ba08ab33916,29;7d483824-5fd8-43a6-8771-0ba08ab33916,31;</vt:lpwstr>
  </property>
  <property fmtid="{D5CDD505-2E9C-101B-9397-08002B2CF9AE}" pid="4" name="HelpTemp">
    <vt:r8>2</vt:r8>
  </property>
  <property fmtid="{D5CDD505-2E9C-101B-9397-08002B2CF9AE}" pid="5" name="Link">
    <vt:lpwstr>https://stage-auth.oregon.gov/dhs/SENIORS-DISABILITIES/DD/Documents/HCBS%20and%20Impact%20on%20Employment%20and%20Non-Residential%20Day%20Services.pptx, HCBS and Impact on Employment and Non-Residential Day Services</vt:lpwstr>
  </property>
</Properties>
</file>