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tiff" ContentType="image/tiff"/>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341" r:id="rId3"/>
    <p:sldId id="343" r:id="rId4"/>
    <p:sldId id="345" r:id="rId5"/>
    <p:sldId id="301" r:id="rId6"/>
    <p:sldId id="302" r:id="rId7"/>
    <p:sldId id="347" r:id="rId8"/>
    <p:sldId id="303" r:id="rId9"/>
    <p:sldId id="259" r:id="rId10"/>
    <p:sldId id="360" r:id="rId11"/>
    <p:sldId id="340" r:id="rId12"/>
    <p:sldId id="311" r:id="rId13"/>
    <p:sldId id="262" r:id="rId14"/>
    <p:sldId id="288" r:id="rId15"/>
    <p:sldId id="307" r:id="rId16"/>
    <p:sldId id="308" r:id="rId17"/>
    <p:sldId id="356" r:id="rId18"/>
    <p:sldId id="323" r:id="rId19"/>
    <p:sldId id="324" r:id="rId20"/>
    <p:sldId id="319" r:id="rId21"/>
    <p:sldId id="337" r:id="rId22"/>
    <p:sldId id="326" r:id="rId23"/>
    <p:sldId id="325" r:id="rId24"/>
    <p:sldId id="285" r:id="rId25"/>
    <p:sldId id="33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95276" autoAdjust="0"/>
  </p:normalViewPr>
  <p:slideViewPr>
    <p:cSldViewPr snapToGrid="0" snapToObjects="1">
      <p:cViewPr>
        <p:scale>
          <a:sx n="100" d="100"/>
          <a:sy n="100" d="100"/>
        </p:scale>
        <p:origin x="1032" y="-7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napToObjects="1">
      <p:cViewPr>
        <p:scale>
          <a:sx n="150" d="100"/>
          <a:sy n="150" d="100"/>
        </p:scale>
        <p:origin x="-1160" y="8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iahenderson:Dropbox:Dropbox:Research:HIAs:OHA%20Climate%20Change%20Curriculum:Data:11s068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iahenderson:Desktop:Climate%20Change%20MiSC:Data:11s069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iahenderson:Desktop:Climate%20Change%20MiSC:Data:11s069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iahenderson:Desktop:Climate%20Change%20MiSC:Data:11s069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iahenderson:Desktop:Climate%20Change%20MiSC:Data:11s069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sz="2000"/>
              <a:t>Percent of Total</a:t>
            </a:r>
            <a:r>
              <a:rPr lang="en-US" sz="2000" baseline="0"/>
              <a:t> U.S. Household Expenditures on </a:t>
            </a:r>
            <a:r>
              <a:rPr lang="en-US" sz="2000"/>
              <a:t>Utilities (2008)</a:t>
            </a:r>
          </a:p>
        </c:rich>
      </c:tx>
      <c:layout/>
    </c:title>
    <c:plotArea>
      <c:layout/>
      <c:barChart>
        <c:barDir val="col"/>
        <c:grouping val="clustered"/>
        <c:ser>
          <c:idx val="0"/>
          <c:order val="0"/>
          <c:tx>
            <c:strRef>
              <c:f>Sheet1!$B$34</c:f>
              <c:strCache>
                <c:ptCount val="1"/>
                <c:pt idx="0">
                  <c:v>Utilities</c:v>
                </c:pt>
              </c:strCache>
            </c:strRef>
          </c:tx>
          <c:dPt>
            <c:idx val="0"/>
            <c:spPr>
              <a:solidFill>
                <a:schemeClr val="tx2">
                  <a:lumMod val="60000"/>
                  <a:lumOff val="40000"/>
                </a:schemeClr>
              </a:solidFill>
            </c:spPr>
          </c:dPt>
          <c:dPt>
            <c:idx val="1"/>
            <c:spPr>
              <a:solidFill>
                <a:schemeClr val="tx2">
                  <a:lumMod val="60000"/>
                  <a:lumOff val="40000"/>
                </a:schemeClr>
              </a:solidFill>
            </c:spPr>
          </c:dPt>
          <c:dPt>
            <c:idx val="2"/>
            <c:spPr>
              <a:solidFill>
                <a:schemeClr val="tx2">
                  <a:lumMod val="60000"/>
                  <a:lumOff val="40000"/>
                </a:schemeClr>
              </a:solidFill>
            </c:spPr>
          </c:dPt>
          <c:dPt>
            <c:idx val="3"/>
            <c:spPr>
              <a:solidFill>
                <a:schemeClr val="tx2">
                  <a:lumMod val="60000"/>
                  <a:lumOff val="40000"/>
                </a:schemeClr>
              </a:solidFill>
            </c:spPr>
          </c:dPt>
          <c:dLbls>
            <c:txPr>
              <a:bodyPr/>
              <a:lstStyle/>
              <a:p>
                <a:pPr>
                  <a:defRPr sz="1400"/>
                </a:pPr>
                <a:endParaRPr lang="en-US"/>
              </a:p>
            </c:txPr>
            <c:showVal val="1"/>
          </c:dLbls>
          <c:cat>
            <c:strRef>
              <c:f>Sheet1!$A$35:$A$38</c:f>
              <c:strCache>
                <c:ptCount val="4"/>
                <c:pt idx="0">
                  <c:v> &lt;$70,000</c:v>
                </c:pt>
                <c:pt idx="1">
                  <c:v>$70-$79k</c:v>
                </c:pt>
                <c:pt idx="2">
                  <c:v>$80-$99k</c:v>
                </c:pt>
                <c:pt idx="3">
                  <c:v>$100,000 and over</c:v>
                </c:pt>
              </c:strCache>
            </c:strRef>
          </c:cat>
          <c:val>
            <c:numRef>
              <c:f>Sheet1!$B$35:$B$38</c:f>
              <c:numCache>
                <c:formatCode>0.0</c:formatCode>
                <c:ptCount val="4"/>
                <c:pt idx="0">
                  <c:v>8.836163404157146</c:v>
                </c:pt>
                <c:pt idx="1">
                  <c:v>7.2469442647509448</c:v>
                </c:pt>
                <c:pt idx="2">
                  <c:v>6.7520095266448354</c:v>
                </c:pt>
                <c:pt idx="3">
                  <c:v>5.2385949133063505</c:v>
                </c:pt>
              </c:numCache>
            </c:numRef>
          </c:val>
        </c:ser>
        <c:dLbls>
          <c:showVal val="1"/>
        </c:dLbls>
        <c:axId val="69508096"/>
        <c:axId val="69513984"/>
      </c:barChart>
      <c:catAx>
        <c:axId val="69508096"/>
        <c:scaling>
          <c:orientation val="minMax"/>
        </c:scaling>
        <c:axPos val="b"/>
        <c:tickLblPos val="nextTo"/>
        <c:txPr>
          <a:bodyPr/>
          <a:lstStyle/>
          <a:p>
            <a:pPr>
              <a:defRPr sz="1400"/>
            </a:pPr>
            <a:endParaRPr lang="en-US"/>
          </a:p>
        </c:txPr>
        <c:crossAx val="69513984"/>
        <c:crosses val="autoZero"/>
        <c:auto val="1"/>
        <c:lblAlgn val="ctr"/>
        <c:lblOffset val="100"/>
      </c:catAx>
      <c:valAx>
        <c:axId val="69513984"/>
        <c:scaling>
          <c:orientation val="minMax"/>
          <c:max val="9"/>
        </c:scaling>
        <c:axPos val="l"/>
        <c:numFmt formatCode="0.0" sourceLinked="1"/>
        <c:tickLblPos val="nextTo"/>
        <c:txPr>
          <a:bodyPr/>
          <a:lstStyle/>
          <a:p>
            <a:pPr>
              <a:defRPr sz="1400"/>
            </a:pPr>
            <a:endParaRPr lang="en-US"/>
          </a:p>
        </c:txPr>
        <c:crossAx val="6950809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Income Level,</a:t>
            </a:r>
            <a:r>
              <a:rPr lang="en-US" baseline="0"/>
              <a:t> Percent </a:t>
            </a:r>
            <a:r>
              <a:rPr lang="en-US"/>
              <a:t>White Alone 2008</a:t>
            </a:r>
          </a:p>
        </c:rich>
      </c:tx>
      <c:layout/>
    </c:title>
    <c:plotArea>
      <c:layout>
        <c:manualLayout>
          <c:layoutTarget val="inner"/>
          <c:xMode val="edge"/>
          <c:yMode val="edge"/>
          <c:x val="9.5374436503139023E-2"/>
          <c:y val="0.26018518518518502"/>
          <c:w val="0.87012928326755123"/>
          <c:h val="0.50242672790901077"/>
        </c:manualLayout>
      </c:layout>
      <c:barChart>
        <c:barDir val="col"/>
        <c:grouping val="clustered"/>
        <c:ser>
          <c:idx val="0"/>
          <c:order val="0"/>
          <c:tx>
            <c:strRef>
              <c:f>Sheet1!$A$91</c:f>
              <c:strCache>
                <c:ptCount val="1"/>
                <c:pt idx="0">
                  <c:v>White Alone</c:v>
                </c:pt>
              </c:strCache>
            </c:strRef>
          </c:tx>
          <c:spPr>
            <a:solidFill>
              <a:srgbClr val="558ED5"/>
            </a:solidFill>
          </c:spPr>
          <c:dLbls>
            <c:showVal val="1"/>
          </c:dLbls>
          <c:cat>
            <c:strRef>
              <c:f>Sheet1!$B$90:$G$90</c:f>
              <c:strCache>
                <c:ptCount val="6"/>
                <c:pt idx="0">
                  <c:v>Under $10k - $29,999</c:v>
                </c:pt>
                <c:pt idx="1">
                  <c:v>$30k - $39,999</c:v>
                </c:pt>
                <c:pt idx="2">
                  <c:v>$40k - $49,999</c:v>
                </c:pt>
                <c:pt idx="3">
                  <c:v>$50k - $74,999</c:v>
                </c:pt>
                <c:pt idx="4">
                  <c:v>$75k - $99,999</c:v>
                </c:pt>
                <c:pt idx="5">
                  <c:v>$100k and above</c:v>
                </c:pt>
              </c:strCache>
            </c:strRef>
          </c:cat>
          <c:val>
            <c:numRef>
              <c:f>Sheet1!$B$91:$G$91</c:f>
              <c:numCache>
                <c:formatCode>General</c:formatCode>
                <c:ptCount val="6"/>
                <c:pt idx="0">
                  <c:v>28.2</c:v>
                </c:pt>
                <c:pt idx="1">
                  <c:v>10.3</c:v>
                </c:pt>
                <c:pt idx="2">
                  <c:v>8.8000000000000007</c:v>
                </c:pt>
                <c:pt idx="3">
                  <c:v>18.399999999999999</c:v>
                </c:pt>
                <c:pt idx="4">
                  <c:v>12.5</c:v>
                </c:pt>
                <c:pt idx="5">
                  <c:v>21.7</c:v>
                </c:pt>
              </c:numCache>
            </c:numRef>
          </c:val>
        </c:ser>
        <c:axId val="69520000"/>
        <c:axId val="69529984"/>
      </c:barChart>
      <c:catAx>
        <c:axId val="69520000"/>
        <c:scaling>
          <c:orientation val="minMax"/>
        </c:scaling>
        <c:axPos val="b"/>
        <c:tickLblPos val="nextTo"/>
        <c:crossAx val="69529984"/>
        <c:crosses val="autoZero"/>
        <c:auto val="1"/>
        <c:lblAlgn val="ctr"/>
        <c:lblOffset val="100"/>
      </c:catAx>
      <c:valAx>
        <c:axId val="69529984"/>
        <c:scaling>
          <c:orientation val="minMax"/>
          <c:max val="50"/>
        </c:scaling>
        <c:axPos val="l"/>
        <c:numFmt formatCode="General" sourceLinked="1"/>
        <c:tickLblPos val="nextTo"/>
        <c:crossAx val="69520000"/>
        <c:crosses val="autoZero"/>
        <c:crossBetween val="between"/>
      </c:valAx>
    </c:plotArea>
    <c:plotVisOnly val="1"/>
    <c:dispBlanksAs val="gap"/>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Income Level,</a:t>
            </a:r>
            <a:r>
              <a:rPr lang="en-US" baseline="0"/>
              <a:t> Percent Asian </a:t>
            </a:r>
            <a:r>
              <a:rPr lang="en-US"/>
              <a:t>Alone 2008</a:t>
            </a:r>
          </a:p>
        </c:rich>
      </c:tx>
      <c:layout/>
    </c:title>
    <c:plotArea>
      <c:layout/>
      <c:barChart>
        <c:barDir val="col"/>
        <c:grouping val="clustered"/>
        <c:ser>
          <c:idx val="0"/>
          <c:order val="0"/>
          <c:tx>
            <c:strRef>
              <c:f>Sheet1!$A$100</c:f>
              <c:strCache>
                <c:ptCount val="1"/>
                <c:pt idx="0">
                  <c:v>Asian Alone</c:v>
                </c:pt>
              </c:strCache>
            </c:strRef>
          </c:tx>
          <c:spPr>
            <a:solidFill>
              <a:srgbClr val="558ED5"/>
            </a:solidFill>
          </c:spPr>
          <c:dLbls>
            <c:showVal val="1"/>
          </c:dLbls>
          <c:cat>
            <c:strRef>
              <c:f>Sheet1!$B$99:$G$99</c:f>
              <c:strCache>
                <c:ptCount val="6"/>
                <c:pt idx="0">
                  <c:v>Under $10k - $29,999</c:v>
                </c:pt>
                <c:pt idx="1">
                  <c:v>$30k - $39,999</c:v>
                </c:pt>
                <c:pt idx="2">
                  <c:v>$40k - $49,999</c:v>
                </c:pt>
                <c:pt idx="3">
                  <c:v>$50k - $74,999</c:v>
                </c:pt>
                <c:pt idx="4">
                  <c:v>$75k - $99,999</c:v>
                </c:pt>
                <c:pt idx="5">
                  <c:v>$100k and above</c:v>
                </c:pt>
              </c:strCache>
            </c:strRef>
          </c:cat>
          <c:val>
            <c:numRef>
              <c:f>Sheet1!$B$100:$G$100</c:f>
              <c:numCache>
                <c:formatCode>General</c:formatCode>
                <c:ptCount val="6"/>
                <c:pt idx="0">
                  <c:v>23.7</c:v>
                </c:pt>
                <c:pt idx="1">
                  <c:v>8.5</c:v>
                </c:pt>
                <c:pt idx="2">
                  <c:v>7.5</c:v>
                </c:pt>
                <c:pt idx="3">
                  <c:v>15.6</c:v>
                </c:pt>
                <c:pt idx="4">
                  <c:v>12.3</c:v>
                </c:pt>
                <c:pt idx="5">
                  <c:v>32.300000000000011</c:v>
                </c:pt>
              </c:numCache>
            </c:numRef>
          </c:val>
        </c:ser>
        <c:axId val="69894144"/>
        <c:axId val="69895680"/>
      </c:barChart>
      <c:catAx>
        <c:axId val="69894144"/>
        <c:scaling>
          <c:orientation val="minMax"/>
        </c:scaling>
        <c:axPos val="b"/>
        <c:tickLblPos val="nextTo"/>
        <c:crossAx val="69895680"/>
        <c:crosses val="autoZero"/>
        <c:auto val="1"/>
        <c:lblAlgn val="ctr"/>
        <c:lblOffset val="100"/>
      </c:catAx>
      <c:valAx>
        <c:axId val="69895680"/>
        <c:scaling>
          <c:orientation val="minMax"/>
          <c:max val="50"/>
        </c:scaling>
        <c:axPos val="l"/>
        <c:numFmt formatCode="General" sourceLinked="1"/>
        <c:tickLblPos val="nextTo"/>
        <c:crossAx val="69894144"/>
        <c:crosses val="autoZero"/>
        <c:crossBetween val="between"/>
      </c:valAx>
      <c:spPr>
        <a:noFill/>
        <a:ln w="25400">
          <a:noFill/>
        </a:ln>
      </c:spPr>
    </c:plotArea>
    <c:plotVisOnly val="1"/>
    <c:dispBlanksAs val="gap"/>
  </c:chart>
  <c:spPr>
    <a:ln>
      <a:solidFill>
        <a:srgbClr val="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Income Level, Percent Hispanic Alone 2008</a:t>
            </a:r>
          </a:p>
        </c:rich>
      </c:tx>
      <c:layout/>
    </c:title>
    <c:plotArea>
      <c:layout>
        <c:manualLayout>
          <c:layoutTarget val="inner"/>
          <c:xMode val="edge"/>
          <c:yMode val="edge"/>
          <c:x val="9.5374436503139023E-2"/>
          <c:y val="0.27870370370370401"/>
          <c:w val="0.87012928326755123"/>
          <c:h val="0.48390820939049323"/>
        </c:manualLayout>
      </c:layout>
      <c:barChart>
        <c:barDir val="col"/>
        <c:grouping val="clustered"/>
        <c:ser>
          <c:idx val="0"/>
          <c:order val="0"/>
          <c:tx>
            <c:strRef>
              <c:f>Sheet1!$A$103</c:f>
              <c:strCache>
                <c:ptCount val="1"/>
                <c:pt idx="0">
                  <c:v>Hispanic Alone</c:v>
                </c:pt>
              </c:strCache>
            </c:strRef>
          </c:tx>
          <c:spPr>
            <a:solidFill>
              <a:srgbClr val="558ED5"/>
            </a:solidFill>
          </c:spPr>
          <c:dLbls>
            <c:showVal val="1"/>
          </c:dLbls>
          <c:cat>
            <c:strRef>
              <c:f>Sheet1!$B$102:$G$102</c:f>
              <c:strCache>
                <c:ptCount val="6"/>
                <c:pt idx="0">
                  <c:v>Under $10k - $29,999</c:v>
                </c:pt>
                <c:pt idx="1">
                  <c:v>$30k - $39,999</c:v>
                </c:pt>
                <c:pt idx="2">
                  <c:v>$40k - $49,999</c:v>
                </c:pt>
                <c:pt idx="3">
                  <c:v>$50k - $74,999</c:v>
                </c:pt>
                <c:pt idx="4">
                  <c:v>$75k - $99,999</c:v>
                </c:pt>
                <c:pt idx="5">
                  <c:v>$100k and above</c:v>
                </c:pt>
              </c:strCache>
            </c:strRef>
          </c:cat>
          <c:val>
            <c:numRef>
              <c:f>Sheet1!$B$103:$G$103</c:f>
              <c:numCache>
                <c:formatCode>General</c:formatCode>
                <c:ptCount val="6"/>
                <c:pt idx="0">
                  <c:v>38.200000000000003</c:v>
                </c:pt>
                <c:pt idx="1">
                  <c:v>13.8</c:v>
                </c:pt>
                <c:pt idx="2">
                  <c:v>10.3</c:v>
                </c:pt>
                <c:pt idx="3">
                  <c:v>16.899999999999999</c:v>
                </c:pt>
                <c:pt idx="4">
                  <c:v>9.2000000000000011</c:v>
                </c:pt>
                <c:pt idx="5">
                  <c:v>11.7</c:v>
                </c:pt>
              </c:numCache>
            </c:numRef>
          </c:val>
        </c:ser>
        <c:axId val="69993600"/>
        <c:axId val="69995136"/>
      </c:barChart>
      <c:catAx>
        <c:axId val="69993600"/>
        <c:scaling>
          <c:orientation val="minMax"/>
        </c:scaling>
        <c:axPos val="b"/>
        <c:tickLblPos val="nextTo"/>
        <c:crossAx val="69995136"/>
        <c:crosses val="autoZero"/>
        <c:auto val="1"/>
        <c:lblAlgn val="ctr"/>
        <c:lblOffset val="100"/>
      </c:catAx>
      <c:valAx>
        <c:axId val="69995136"/>
        <c:scaling>
          <c:orientation val="minMax"/>
          <c:max val="50"/>
        </c:scaling>
        <c:axPos val="l"/>
        <c:numFmt formatCode="General" sourceLinked="1"/>
        <c:tickLblPos val="nextTo"/>
        <c:crossAx val="69993600"/>
        <c:crosses val="autoZero"/>
        <c:crossBetween val="between"/>
      </c:valAx>
    </c:plotArea>
    <c:plotVisOnly val="1"/>
    <c:dispBlanksAs val="gap"/>
  </c:chart>
  <c:spPr>
    <a:ln>
      <a:solidFill>
        <a:srgbClr val="000000"/>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Income</a:t>
            </a:r>
            <a:r>
              <a:rPr lang="en-US" baseline="0"/>
              <a:t> Level, Percent </a:t>
            </a:r>
            <a:r>
              <a:rPr lang="en-US"/>
              <a:t>Black Alone 2008</a:t>
            </a:r>
          </a:p>
        </c:rich>
      </c:tx>
      <c:layout/>
    </c:title>
    <c:plotArea>
      <c:layout/>
      <c:barChart>
        <c:barDir val="col"/>
        <c:grouping val="clustered"/>
        <c:ser>
          <c:idx val="0"/>
          <c:order val="0"/>
          <c:tx>
            <c:strRef>
              <c:f>Sheet1!$A$97</c:f>
              <c:strCache>
                <c:ptCount val="1"/>
                <c:pt idx="0">
                  <c:v>Black Alone</c:v>
                </c:pt>
              </c:strCache>
            </c:strRef>
          </c:tx>
          <c:spPr>
            <a:solidFill>
              <a:srgbClr val="558ED5"/>
            </a:solidFill>
          </c:spPr>
          <c:dLbls>
            <c:showVal val="1"/>
          </c:dLbls>
          <c:cat>
            <c:strRef>
              <c:f>Sheet1!$B$96:$G$96</c:f>
              <c:strCache>
                <c:ptCount val="6"/>
                <c:pt idx="0">
                  <c:v>Under $10k - $29,999</c:v>
                </c:pt>
                <c:pt idx="1">
                  <c:v>$30k - $39,999</c:v>
                </c:pt>
                <c:pt idx="2">
                  <c:v>$40k - $49,999</c:v>
                </c:pt>
                <c:pt idx="3">
                  <c:v>$50k - $74,999</c:v>
                </c:pt>
                <c:pt idx="4">
                  <c:v>$75k - $99,999</c:v>
                </c:pt>
                <c:pt idx="5">
                  <c:v>$100k and above</c:v>
                </c:pt>
              </c:strCache>
            </c:strRef>
          </c:cat>
          <c:val>
            <c:numRef>
              <c:f>Sheet1!$B$97:$G$97</c:f>
              <c:numCache>
                <c:formatCode>General</c:formatCode>
                <c:ptCount val="6"/>
                <c:pt idx="0">
                  <c:v>44.4</c:v>
                </c:pt>
                <c:pt idx="1">
                  <c:v>12.3</c:v>
                </c:pt>
                <c:pt idx="2">
                  <c:v>9.7000000000000011</c:v>
                </c:pt>
                <c:pt idx="3">
                  <c:v>15.4</c:v>
                </c:pt>
                <c:pt idx="4">
                  <c:v>8.1</c:v>
                </c:pt>
                <c:pt idx="5">
                  <c:v>10</c:v>
                </c:pt>
              </c:numCache>
            </c:numRef>
          </c:val>
        </c:ser>
        <c:axId val="70007040"/>
        <c:axId val="70021120"/>
      </c:barChart>
      <c:catAx>
        <c:axId val="70007040"/>
        <c:scaling>
          <c:orientation val="minMax"/>
        </c:scaling>
        <c:axPos val="b"/>
        <c:tickLblPos val="nextTo"/>
        <c:crossAx val="70021120"/>
        <c:crosses val="autoZero"/>
        <c:auto val="1"/>
        <c:lblAlgn val="ctr"/>
        <c:lblOffset val="100"/>
      </c:catAx>
      <c:valAx>
        <c:axId val="70021120"/>
        <c:scaling>
          <c:orientation val="minMax"/>
        </c:scaling>
        <c:axPos val="l"/>
        <c:numFmt formatCode="General" sourceLinked="1"/>
        <c:tickLblPos val="nextTo"/>
        <c:crossAx val="70007040"/>
        <c:crosses val="autoZero"/>
        <c:crossBetween val="between"/>
      </c:valAx>
    </c:plotArea>
    <c:plotVisOnly val="1"/>
    <c:dispBlanksAs val="gap"/>
  </c:chart>
  <c:spPr>
    <a:ln>
      <a:solidFill>
        <a:srgbClr val="000000"/>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49F15-100B-F84E-AAD3-CCC9E7859268}"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E23FF-4210-714E-AD00-46D944893B52}" type="slidenum">
              <a:rPr lang="en-US" smtClean="0"/>
              <a:pPr/>
              <a:t>‹#›</a:t>
            </a:fld>
            <a:endParaRPr lang="en-US"/>
          </a:p>
        </p:txBody>
      </p:sp>
    </p:spTree>
    <p:extLst>
      <p:ext uri="{BB962C8B-B14F-4D97-AF65-F5344CB8AC3E}">
        <p14:creationId xmlns="" xmlns:p14="http://schemas.microsoft.com/office/powerpoint/2010/main" val="1071797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Grp="1" noRot="1" noChangeAspect="1" noChangeArrowheads="1"/>
          </p:cNvSpPr>
          <p:nvPr>
            <p:ph type="sldImg"/>
          </p:nvPr>
        </p:nvSpPr>
        <p:spPr>
          <a:solidFill>
            <a:srgbClr val="FFFFFF"/>
          </a:solidFill>
          <a:ln/>
        </p:spPr>
      </p:sp>
      <p:sp>
        <p:nvSpPr>
          <p:cNvPr id="224259" name="Rectangle 2"/>
          <p:cNvSpPr>
            <a:spLocks noGrp="1" noChangeArrowheads="1"/>
          </p:cNvSpPr>
          <p:nvPr>
            <p:ph type="body" idx="1"/>
          </p:nvPr>
        </p:nvSpPr>
        <p:spPr>
          <a:noFill/>
          <a:ln/>
        </p:spPr>
        <p:txBody>
          <a:bodyPr/>
          <a:lstStyle/>
          <a:p>
            <a:pPr marL="39688" eaLnBrk="1" hangingPunct="1"/>
            <a:r>
              <a:rPr lang="en-US" sz="1800" dirty="0">
                <a:solidFill>
                  <a:srgbClr val="000000"/>
                </a:solidFill>
                <a:latin typeface="Lucida Grande" charset="0"/>
                <a:ea typeface="Lucida Grande" charset="0"/>
                <a:cs typeface="Lucida Grande" charset="0"/>
                <a:sym typeface="Lucida Grande" charset="0"/>
              </a:rPr>
              <a:t>Point of slide: Space holder while introduce and explain what we had in mind.</a:t>
            </a:r>
          </a:p>
          <a:p>
            <a:pPr marL="39688" eaLnBrk="1" hangingPunct="1"/>
            <a:endParaRPr lang="en-US" sz="1800" dirty="0">
              <a:solidFill>
                <a:srgbClr val="000000"/>
              </a:solidFill>
              <a:latin typeface="Lucida Grande" charset="0"/>
              <a:ea typeface="Lucida Grande" charset="0"/>
              <a:cs typeface="Lucida Grande" charset="0"/>
              <a:sym typeface="Lucida Grande" charset="0"/>
            </a:endParaRPr>
          </a:p>
          <a:p>
            <a:pPr marL="39688" eaLnBrk="1" hangingPunct="1"/>
            <a:r>
              <a:rPr lang="en-US" sz="1800" dirty="0">
                <a:solidFill>
                  <a:srgbClr val="000000"/>
                </a:solidFill>
                <a:latin typeface="Lucida Grande" charset="0"/>
                <a:ea typeface="Lucida Grande" charset="0"/>
                <a:cs typeface="Lucida Grande" charset="0"/>
                <a:sym typeface="Lucida Grande" charset="0"/>
              </a:rPr>
              <a:t>Welcome and introductions.</a:t>
            </a:r>
          </a:p>
          <a:p>
            <a:pPr marL="39688" eaLnBrk="1" hangingPunct="1"/>
            <a:endParaRPr lang="en-US" sz="1800" dirty="0">
              <a:solidFill>
                <a:srgbClr val="000000"/>
              </a:solidFill>
              <a:latin typeface="Lucida Grande" charset="0"/>
              <a:ea typeface="Lucida Grande" charset="0"/>
              <a:cs typeface="Lucida Grande" charset="0"/>
              <a:sym typeface="Lucida Grande" charset="0"/>
            </a:endParaRPr>
          </a:p>
          <a:p>
            <a:pPr marL="39688" eaLnBrk="1" hangingPunct="1"/>
            <a:r>
              <a:rPr lang="en-US" sz="1800" dirty="0">
                <a:solidFill>
                  <a:srgbClr val="000000"/>
                </a:solidFill>
                <a:latin typeface="Lucida Grande" charset="0"/>
                <a:ea typeface="Lucida Grande" charset="0"/>
                <a:cs typeface="Lucida Grande" charset="0"/>
                <a:sym typeface="Lucida Grande" charset="0"/>
              </a:rPr>
              <a:t>The purpose of this training module is for local, state and federal public health agency professionals to understand how to apply Health Impact Assessment practice to Climate Change Policy. </a:t>
            </a:r>
          </a:p>
          <a:p>
            <a:pPr marL="39688" eaLnBrk="1" hangingPunct="1"/>
            <a:endParaRPr lang="en-US" sz="1800" dirty="0">
              <a:solidFill>
                <a:srgbClr val="000000"/>
              </a:solidFill>
              <a:latin typeface="Lucida Grande" charset="0"/>
              <a:ea typeface="Lucida Grande" charset="0"/>
              <a:cs typeface="Lucida Grande" charset="0"/>
              <a:sym typeface="Lucida Grande" charset="0"/>
            </a:endParaRPr>
          </a:p>
          <a:p>
            <a:pPr marL="39688" eaLnBrk="1" hangingPunct="1"/>
            <a:r>
              <a:rPr lang="en-US" sz="1800" dirty="0">
                <a:solidFill>
                  <a:srgbClr val="000000"/>
                </a:solidFill>
                <a:latin typeface="Lucida Grande" charset="0"/>
                <a:ea typeface="Lucida Grande" charset="0"/>
                <a:cs typeface="Lucida Grande" charset="0"/>
                <a:sym typeface="Lucida Grande" charset="0"/>
              </a:rPr>
              <a:t>See the Participant’s Guide for a complete list of all learning objectives and a description of the training elements and structure. </a:t>
            </a:r>
          </a:p>
          <a:p>
            <a:pPr marL="39688" eaLnBrk="1" hangingPunct="1"/>
            <a:endParaRPr lang="en-US" sz="1800" dirty="0">
              <a:solidFill>
                <a:srgbClr val="000000"/>
              </a:solidFill>
              <a:latin typeface="Lucida Grande" charset="0"/>
              <a:ea typeface="Lucida Grande" charset="0"/>
              <a:cs typeface="Lucida Grande" charset="0"/>
              <a:sym typeface="Lucida Grande" charset="0"/>
            </a:endParaRPr>
          </a:p>
          <a:p>
            <a:pPr marL="39688" eaLnBrk="1" hangingPunct="1"/>
            <a:r>
              <a:rPr lang="en-US" sz="1800" dirty="0">
                <a:solidFill>
                  <a:srgbClr val="000000"/>
                </a:solidFill>
                <a:latin typeface="Lucida Grande" charset="0"/>
                <a:ea typeface="Lucida Grande" charset="0"/>
                <a:cs typeface="Lucida Grande" charset="0"/>
                <a:sym typeface="Lucida Grande" charset="0"/>
              </a:rPr>
              <a:t>In Chapters One learners will: </a:t>
            </a:r>
          </a:p>
          <a:p>
            <a:pPr marL="39688" eaLnBrk="1" hangingPunct="1">
              <a:buClr>
                <a:srgbClr val="000000"/>
              </a:buClr>
              <a:buFontTx/>
              <a:buChar char="•"/>
            </a:pPr>
            <a:r>
              <a:rPr lang="en-US" sz="1800" dirty="0">
                <a:solidFill>
                  <a:srgbClr val="000000"/>
                </a:solidFill>
                <a:latin typeface="Lucida Grande" charset="0"/>
                <a:ea typeface="Lucida Grande" charset="0"/>
                <a:cs typeface="Lucida Grande" charset="0"/>
                <a:sym typeface="Lucida Grande" charset="0"/>
              </a:rPr>
              <a:t>Review how climate change will potentially impact health,</a:t>
            </a:r>
          </a:p>
          <a:p>
            <a:pPr marL="39688" eaLnBrk="1" hangingPunct="1">
              <a:buClr>
                <a:srgbClr val="000000"/>
              </a:buClr>
              <a:buFontTx/>
              <a:buChar char="•"/>
            </a:pPr>
            <a:r>
              <a:rPr lang="en-US" sz="1800" dirty="0">
                <a:solidFill>
                  <a:srgbClr val="000000"/>
                </a:solidFill>
                <a:latin typeface="Lucida Grande" charset="0"/>
                <a:ea typeface="Lucida Grande" charset="0"/>
                <a:cs typeface="Lucida Grande" charset="0"/>
                <a:sym typeface="Lucida Grande" charset="0"/>
              </a:rPr>
              <a:t>Review HIA stages,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Individuals</a:t>
            </a:r>
            <a:r>
              <a:rPr lang="en-US" baseline="0" dirty="0" smtClean="0"/>
              <a:t> with p</a:t>
            </a:r>
            <a:r>
              <a:rPr lang="en-US" dirty="0" smtClean="0"/>
              <a:t>re-existing health conditions</a:t>
            </a:r>
          </a:p>
          <a:p>
            <a:pPr>
              <a:buNone/>
            </a:pPr>
            <a:endParaRPr lang="en-US" dirty="0" smtClean="0"/>
          </a:p>
          <a:p>
            <a:pPr>
              <a:buNone/>
            </a:pPr>
            <a:endParaRPr lang="en-US" dirty="0" smtClean="0"/>
          </a:p>
          <a:p>
            <a:pPr>
              <a:buNone/>
            </a:pPr>
            <a:endParaRPr lang="en-US" dirty="0" smtClean="0"/>
          </a:p>
          <a:p>
            <a:pPr>
              <a:buNone/>
            </a:pPr>
            <a:endParaRPr lang="en-US" baseline="0"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Elderly…</a:t>
            </a:r>
          </a:p>
          <a:p>
            <a:r>
              <a:rPr lang="en-US" dirty="0" smtClean="0"/>
              <a:t>Young…</a:t>
            </a:r>
          </a:p>
          <a:p>
            <a:r>
              <a:rPr lang="en-US" dirty="0" smtClean="0"/>
              <a:t>Communities of color.</a:t>
            </a:r>
          </a:p>
          <a:p>
            <a:endParaRPr lang="en-US" dirty="0" smtClean="0"/>
          </a:p>
          <a:p>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Health Impact Assessments should begin by revealing existing inequities. </a:t>
            </a:r>
            <a:r>
              <a:rPr lang="en-US" dirty="0" smtClean="0"/>
              <a:t>If existing</a:t>
            </a:r>
            <a:r>
              <a:rPr lang="en-US" baseline="0" dirty="0" smtClean="0"/>
              <a:t> inequities are not addressed, there is potential for them to worsen from climate change, and be compounded by the impacts of climate change policy.</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Households in the lowest quintile spend a significantly</a:t>
            </a:r>
            <a:r>
              <a:rPr lang="en-US" baseline="0" dirty="0" smtClean="0">
                <a:ea typeface="ＭＳ Ｐゴシック" charset="-128"/>
                <a:cs typeface="ＭＳ Ｐゴシック" charset="-128"/>
              </a:rPr>
              <a:t> higher </a:t>
            </a:r>
            <a:r>
              <a:rPr lang="en-US" dirty="0" smtClean="0">
                <a:ea typeface="ＭＳ Ｐゴシック" charset="-128"/>
                <a:cs typeface="ＭＳ Ｐゴシック" charset="-128"/>
              </a:rPr>
              <a:t>proportion of their budget on utilities, including electricity, than households in the highest quintile</a:t>
            </a:r>
            <a:r>
              <a:rPr lang="en-US" baseline="0" dirty="0" smtClean="0">
                <a:ea typeface="ＭＳ Ｐゴシック" charset="-128"/>
                <a:cs typeface="ＭＳ Ｐゴシック" charset="-128"/>
              </a:rPr>
              <a:t>. Notice that here the “lowest” quintile includes low and middle income earners, so t</a:t>
            </a:r>
            <a:r>
              <a:rPr lang="en-US" dirty="0" smtClean="0"/>
              <a:t>his chart </a:t>
            </a:r>
            <a:r>
              <a:rPr lang="en-US" baseline="0" dirty="0" smtClean="0"/>
              <a:t>does not describe what very low income households spend, but…</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baseline="0" dirty="0" smtClean="0"/>
              <a:t>This slide helps present a better picture of how many households experience very low income levels.  Look at the first bar in each graph. T</a:t>
            </a:r>
            <a:r>
              <a:rPr lang="en-US" dirty="0" smtClean="0"/>
              <a:t>her</a:t>
            </a:r>
            <a:r>
              <a:rPr lang="en-US" baseline="0" dirty="0" smtClean="0"/>
              <a:t>e is a relatively high percentage of the American population, regardless of race who experience very low incomes.  These low-income households are disproportionately impacted by higher energy or food costs. </a:t>
            </a:r>
          </a:p>
          <a:p>
            <a:pPr>
              <a:buFont typeface="Arial"/>
              <a:buNone/>
            </a:pPr>
            <a:endParaRPr lang="en-US" baseline="0" dirty="0" smtClean="0"/>
          </a:p>
          <a:p>
            <a:pPr>
              <a:buFont typeface="Arial"/>
              <a:buNone/>
            </a:pPr>
            <a:r>
              <a:rPr lang="en-US" baseline="0" dirty="0" smtClean="0"/>
              <a:t>Notice that in Black and Hispanic households more than 1/3 of the population are low-income. Black and Hispanic communities also suffer from poorer health outcomes, even after adjusting for income, so climate change impacts will have a disproportionate impact on these communities.</a:t>
            </a:r>
          </a:p>
          <a:p>
            <a:pPr marL="228600" indent="-228600">
              <a:buAutoNum type="arabicPeriod"/>
            </a:pPr>
            <a:endParaRPr lang="en-US" dirty="0" smtClean="0"/>
          </a:p>
          <a:p>
            <a:pPr>
              <a:buFont typeface="Arial"/>
              <a:buNone/>
            </a:pPr>
            <a:r>
              <a:rPr lang="en-US" baseline="0" dirty="0" smtClean="0"/>
              <a:t>(Just a note - Native American households were not listed as a category; and Asian American households were combined with Asian-Pacific Islanders. I did not show households reporting mixed ethnicity here.)</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43EE23FF-4210-714E-AD00-46D944893B5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Co-benefits of climate change policy provide an opportunity to address existing inequities…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Climate change policies are designed to reduce greenhouse gas emissions, which will…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Impact weather-related outcomes such as drought or wildfire…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Potentially preventing the weather-related catastrophes that will have an impact on health…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policies may also have co-cots (which I’ll touch on briefly later)…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Or co-benefits that impact health.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See the last pages of the Pathways packet in the toolkit for an expanded list of co-benefits.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a:buNone/>
            </a:pPr>
            <a:r>
              <a:rPr lang="en-US" baseline="0" dirty="0" smtClean="0"/>
              <a:t>Co-benefits are beneficial impacts of a policy beyond direct reduction of green house gases emissions. </a:t>
            </a:r>
            <a:endParaRPr lang="en-US" dirty="0" smtClean="0"/>
          </a:p>
          <a:p>
            <a:pPr>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Here’s an example of the</a:t>
            </a:r>
            <a:r>
              <a:rPr lang="en-US" baseline="0" dirty="0" smtClean="0">
                <a:ea typeface="ＭＳ Ｐゴシック" charset="-128"/>
                <a:cs typeface="ＭＳ Ｐゴシック" charset="-128"/>
              </a:rPr>
              <a:t> health impact </a:t>
            </a:r>
            <a:r>
              <a:rPr lang="en-US" dirty="0" smtClean="0">
                <a:ea typeface="ＭＳ Ｐゴシック" charset="-128"/>
                <a:cs typeface="ＭＳ Ｐゴシック" charset="-128"/>
              </a:rPr>
              <a:t>pathways of several </a:t>
            </a:r>
            <a:r>
              <a:rPr lang="en-US" dirty="0">
                <a:ea typeface="ＭＳ Ｐゴシック" charset="-128"/>
                <a:cs typeface="ＭＳ Ｐゴシック" charset="-128"/>
              </a:rPr>
              <a:t>different policies to</a:t>
            </a:r>
            <a:r>
              <a:rPr lang="en-US" dirty="0" smtClean="0">
                <a:ea typeface="ＭＳ Ｐゴシック" charset="-128"/>
                <a:cs typeface="ＭＳ Ｐゴシック" charset="-128"/>
              </a:rPr>
              <a:t> reduce vehicle miles</a:t>
            </a:r>
            <a:r>
              <a:rPr lang="en-US" baseline="0" dirty="0" smtClean="0">
                <a:ea typeface="ＭＳ Ｐゴシック" charset="-128"/>
                <a:cs typeface="ＭＳ Ｐゴシック" charset="-128"/>
              </a:rPr>
              <a:t> traveled (VMT) by </a:t>
            </a:r>
            <a:r>
              <a:rPr lang="en-US" dirty="0" smtClean="0">
                <a:ea typeface="ＭＳ Ｐゴシック" charset="-128"/>
                <a:cs typeface="ＭＳ Ｐゴシック" charset="-128"/>
              </a:rPr>
              <a:t>increasing </a:t>
            </a:r>
            <a:r>
              <a:rPr lang="en-US" dirty="0">
                <a:ea typeface="ＭＳ Ｐゴシック" charset="-128"/>
                <a:cs typeface="ＭＳ Ｐゴシック" charset="-128"/>
              </a:rPr>
              <a:t>the cost of </a:t>
            </a:r>
            <a:r>
              <a:rPr lang="en-US" dirty="0" smtClean="0">
                <a:ea typeface="ＭＳ Ｐゴシック" charset="-128"/>
                <a:cs typeface="ＭＳ Ｐゴシック" charset="-128"/>
              </a:rPr>
              <a:t>driving.</a:t>
            </a:r>
            <a:endParaRPr lang="en-US" dirty="0">
              <a:ea typeface="ＭＳ Ｐゴシック" charset="-128"/>
              <a:cs typeface="ＭＳ Ｐゴシック" charset="-128"/>
            </a:endParaRP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It’s important to note that policies—like a fuel tax, VMT tax, or congestion pricing—can be used not only to generate revenue and decrease driving, but also to positively impact health.</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A fuel </a:t>
            </a:r>
            <a:r>
              <a:rPr lang="en-US" dirty="0" smtClean="0">
                <a:ea typeface="ＭＳ Ｐゴシック" charset="-128"/>
                <a:cs typeface="ＭＳ Ｐゴシック" charset="-128"/>
              </a:rPr>
              <a:t>tax…</a:t>
            </a:r>
          </a:p>
          <a:p>
            <a:pPr eaLnBrk="1" hangingPunct="1">
              <a:spcBef>
                <a:spcPct val="0"/>
              </a:spcBef>
            </a:pPr>
            <a:r>
              <a:rPr lang="en-US" dirty="0" smtClean="0">
                <a:ea typeface="ＭＳ Ｐゴシック" charset="-128"/>
                <a:cs typeface="ＭＳ Ｐゴシック" charset="-128"/>
              </a:rPr>
              <a:t>Can </a:t>
            </a:r>
            <a:r>
              <a:rPr lang="en-US" dirty="0">
                <a:ea typeface="ＭＳ Ｐゴシック" charset="-128"/>
                <a:cs typeface="ＭＳ Ｐゴシック" charset="-128"/>
              </a:rPr>
              <a:t>decrease the amount people drive, provided there is a high enough increase, since fuel is a fairly inelastic. However, increasing fuel costs can also promote fuel-efficient </a:t>
            </a:r>
            <a:r>
              <a:rPr lang="en-US" dirty="0" smtClean="0">
                <a:ea typeface="ＭＳ Ｐゴシック" charset="-128"/>
                <a:cs typeface="ＭＳ Ｐゴシック" charset="-128"/>
              </a:rPr>
              <a:t>cars…</a:t>
            </a:r>
          </a:p>
          <a:p>
            <a:pPr eaLnBrk="1" hangingPunct="1">
              <a:spcBef>
                <a:spcPct val="0"/>
              </a:spcBef>
            </a:pP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128"/>
                <a:cs typeface="ＭＳ Ｐゴシック" charset="-128"/>
              </a:rPr>
              <a:t>A VMT tax…</a:t>
            </a:r>
            <a:br>
              <a:rPr lang="en-US" dirty="0" smtClean="0">
                <a:ea typeface="ＭＳ Ｐゴシック" charset="-128"/>
                <a:cs typeface="ＭＳ Ｐゴシック" charset="-128"/>
              </a:rPr>
            </a:br>
            <a:r>
              <a:rPr lang="en-US" dirty="0" smtClean="0">
                <a:ea typeface="ＭＳ Ｐゴシック" charset="-128"/>
                <a:cs typeface="ＭＳ Ｐゴシック" charset="-128"/>
              </a:rPr>
              <a:t>Potentially can decrease the distance and amount people drive...</a:t>
            </a:r>
            <a:br>
              <a:rPr lang="en-US" dirty="0" smtClean="0">
                <a:ea typeface="ＭＳ Ｐゴシック" charset="-128"/>
                <a:cs typeface="ＭＳ Ｐゴシック" charset="-128"/>
              </a:rPr>
            </a:b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Parking fees…</a:t>
            </a:r>
          </a:p>
          <a:p>
            <a:pPr eaLnBrk="1" hangingPunct="1">
              <a:spcBef>
                <a:spcPct val="0"/>
              </a:spcBef>
            </a:pPr>
            <a:r>
              <a:rPr lang="en-US" dirty="0" smtClean="0">
                <a:ea typeface="ＭＳ Ｐゴシック" charset="-128"/>
                <a:cs typeface="ＭＳ Ｐゴシック" charset="-128"/>
              </a:rPr>
              <a:t>Are </a:t>
            </a:r>
            <a:r>
              <a:rPr lang="en-US" dirty="0">
                <a:ea typeface="ＭＳ Ｐゴシック" charset="-128"/>
                <a:cs typeface="ＭＳ Ｐゴシック" charset="-128"/>
              </a:rPr>
              <a:t>promising for decreasing the amount people drive through changing their behaviors. People are reluctant to pay to park and shift their travel mode to cheaper options</a:t>
            </a:r>
            <a:r>
              <a:rPr lang="en-US" dirty="0" smtClean="0">
                <a:ea typeface="ＭＳ Ｐゴシック" charset="-128"/>
                <a:cs typeface="ＭＳ Ｐゴシック" charset="-128"/>
              </a:rPr>
              <a:t>.</a:t>
            </a:r>
            <a:r>
              <a:rPr lang="en-US" baseline="0" dirty="0" smtClean="0">
                <a:ea typeface="ＭＳ Ｐゴシック" charset="-128"/>
                <a:cs typeface="ＭＳ Ｐゴシック" charset="-128"/>
              </a:rPr>
              <a:t>  Reductions in driving will lead to a…</a:t>
            </a:r>
          </a:p>
          <a:p>
            <a:pPr eaLnBrk="1" hangingPunct="1">
              <a:spcBef>
                <a:spcPct val="0"/>
              </a:spcBef>
            </a:pPr>
            <a:endParaRPr lang="en-US" baseline="0" dirty="0" smtClean="0">
              <a:ea typeface="ＭＳ Ｐゴシック" charset="-128"/>
              <a:cs typeface="ＭＳ Ｐゴシック" charset="-128"/>
            </a:endParaRPr>
          </a:p>
          <a:p>
            <a:pPr eaLnBrk="1" hangingPunct="1">
              <a:spcBef>
                <a:spcPct val="0"/>
              </a:spcBef>
            </a:pPr>
            <a:r>
              <a:rPr lang="en-US" baseline="0" dirty="0" smtClean="0">
                <a:ea typeface="ＭＳ Ｐゴシック" charset="-128"/>
                <a:cs typeface="ＭＳ Ｐゴシック" charset="-128"/>
              </a:rPr>
              <a:t>Reduction in collisions…</a:t>
            </a:r>
          </a:p>
          <a:p>
            <a:pPr eaLnBrk="1" hangingPunct="1">
              <a:spcBef>
                <a:spcPct val="0"/>
              </a:spcBef>
            </a:pPr>
            <a:r>
              <a:rPr lang="en-US" baseline="0" dirty="0" smtClean="0">
                <a:ea typeface="ＭＳ Ｐゴシック" charset="-128"/>
                <a:cs typeface="ＭＳ Ｐゴシック" charset="-128"/>
              </a:rPr>
              <a:t>And a reduction in the resulting injuries and fatalities. A reduction in driving will also lead to a reduction in…</a:t>
            </a:r>
          </a:p>
          <a:p>
            <a:pPr eaLnBrk="1" hangingPunct="1">
              <a:spcBef>
                <a:spcPct val="0"/>
              </a:spcBef>
            </a:pPr>
            <a:endParaRPr lang="en-US" baseline="0" dirty="0" smtClean="0">
              <a:ea typeface="ＭＳ Ｐゴシック" charset="-128"/>
              <a:cs typeface="ＭＳ Ｐゴシック" charset="-128"/>
            </a:endParaRPr>
          </a:p>
          <a:p>
            <a:pPr eaLnBrk="1" hangingPunct="1">
              <a:spcBef>
                <a:spcPct val="0"/>
              </a:spcBef>
            </a:pPr>
            <a:r>
              <a:rPr lang="en-US" baseline="0" dirty="0" smtClean="0">
                <a:ea typeface="ＭＳ Ｐゴシック" charset="-128"/>
                <a:cs typeface="ＭＳ Ｐゴシック" charset="-128"/>
              </a:rPr>
              <a:t>Air pollution with an attendant reduction in…</a:t>
            </a:r>
          </a:p>
          <a:p>
            <a:pPr eaLnBrk="1" hangingPunct="1">
              <a:spcBef>
                <a:spcPct val="0"/>
              </a:spcBef>
            </a:pPr>
            <a:r>
              <a:rPr lang="en-US" baseline="0" dirty="0" smtClean="0">
                <a:ea typeface="ＭＳ Ｐゴシック" charset="-128"/>
                <a:cs typeface="ＭＳ Ｐゴシック" charset="-128"/>
              </a:rPr>
              <a:t>Asthma, lung disease, cancers, and mortality.</a:t>
            </a:r>
          </a:p>
        </p:txBody>
      </p:sp>
      <p:sp>
        <p:nvSpPr>
          <p:cNvPr id="35844" name="Slide Number Placeholder 3"/>
          <p:cNvSpPr>
            <a:spLocks noGrp="1"/>
          </p:cNvSpPr>
          <p:nvPr>
            <p:ph type="sldNum" sz="quarter" idx="5"/>
          </p:nvPr>
        </p:nvSpPr>
        <p:spPr bwMode="auto">
          <a:noFill/>
          <a:ln>
            <a:miter lim="800000"/>
            <a:headEnd/>
            <a:tailEnd/>
          </a:ln>
        </p:spPr>
        <p:txBody>
          <a:bodyPr/>
          <a:lstStyle/>
          <a:p>
            <a:fld id="{C90919A6-9993-7E46-94BF-E30E25394191}"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Here’s an example of the pathways between a coal plant development in Taylor, County</a:t>
            </a:r>
            <a:r>
              <a:rPr lang="en-US" baseline="0" dirty="0" smtClean="0">
                <a:ea typeface="ＭＳ Ｐゴシック" charset="-128"/>
                <a:cs typeface="ＭＳ Ｐゴシック" charset="-128"/>
              </a:rPr>
              <a:t> Florida and recommendations by the HIA authors to create co-benefits.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128"/>
                <a:cs typeface="ＭＳ Ｐゴシック" charset="-128"/>
              </a:rPr>
              <a:t>The dotted arrows indicate they were recommendations. Each half of the pathways is a suggestion the authors developed to help the coal plant provide the greatest positive good to a very vulnerable community.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128"/>
              <a:cs typeface="ＭＳ Ｐゴシック" charset="-128"/>
            </a:endParaRPr>
          </a:p>
          <a:p>
            <a:r>
              <a:rPr lang="en-US" dirty="0" smtClean="0"/>
              <a:t>______________</a:t>
            </a:r>
          </a:p>
          <a:p>
            <a:endParaRPr lang="en-US" b="1" dirty="0" smtClean="0"/>
          </a:p>
          <a:p>
            <a:r>
              <a:rPr lang="en-US" dirty="0" smtClean="0"/>
              <a:t>Healthy Development, Inc. (HDI) was hired by the Taylor County Development Authority (TCDA) to conduct a health impact assessment of the pending Taylor Energy Center (TEC), an 800 megawatt coal fired electric plant slated to be built in</a:t>
            </a:r>
            <a:r>
              <a:rPr lang="en-US" baseline="0" dirty="0" smtClean="0"/>
              <a:t> </a:t>
            </a:r>
            <a:r>
              <a:rPr lang="en-US" dirty="0" smtClean="0"/>
              <a:t>four years in rural Taylor County, Florida.</a:t>
            </a:r>
            <a:r>
              <a:rPr lang="en-US" baseline="0" dirty="0" smtClean="0"/>
              <a:t> </a:t>
            </a:r>
            <a:r>
              <a:rPr lang="en-US" dirty="0" smtClean="0"/>
              <a:t>Taylor officials anticipated elevating the county's economic, health and social conditions by bringing TEC jobs to the area that come with a full benefits package for employees. However, many community members feared the potential health impacts of the plant’s harmful emissions to both air and water.</a:t>
            </a:r>
          </a:p>
          <a:p>
            <a:endParaRPr lang="en-US" dirty="0" smtClean="0"/>
          </a:p>
          <a:p>
            <a:r>
              <a:rPr lang="en-US" dirty="0" smtClean="0"/>
              <a:t>This</a:t>
            </a:r>
            <a:r>
              <a:rPr lang="en-US" baseline="0" dirty="0" smtClean="0"/>
              <a:t> project examined inequitable conditions and potential impacts for economic and health conditions as a result of the plant. They found that Taylor County residents have higher age-adjusted death rates for the top causes of death than the state average (higher average death rates fro </a:t>
            </a:r>
            <a:r>
              <a:rPr lang="en-US" sz="1200" kern="1200" dirty="0" smtClean="0">
                <a:solidFill>
                  <a:schemeClr val="tx1"/>
                </a:solidFill>
                <a:latin typeface="+mn-lt"/>
                <a:ea typeface="+mn-ea"/>
                <a:cs typeface="+mn-cs"/>
              </a:rPr>
              <a:t>heart disease, cancer, stroke, chronic lower respiratory disease (CLRD), and diabetes than the state average). Residents</a:t>
            </a:r>
            <a:r>
              <a:rPr lang="en-US" sz="1200" kern="1200" baseline="0" dirty="0" smtClean="0">
                <a:solidFill>
                  <a:schemeClr val="tx1"/>
                </a:solidFill>
                <a:latin typeface="+mn-lt"/>
                <a:ea typeface="+mn-ea"/>
                <a:cs typeface="+mn-cs"/>
              </a:rPr>
              <a:t> more likely to be obese, smoke and exercise less than others in the state. </a:t>
            </a:r>
            <a:r>
              <a:rPr lang="en-US" baseline="0" dirty="0" smtClean="0"/>
              <a:t>Nearly 1/3 of population was uninsured.  They found that the coal plant would add insignificant levels of mercury, ground level ozone or particulate compared to pre-existing levels. The most significant issue is that the plant would emit </a:t>
            </a:r>
            <a:r>
              <a:rPr lang="en-US" sz="1200" kern="1200" baseline="0" dirty="0" smtClean="0">
                <a:solidFill>
                  <a:schemeClr val="tx1"/>
                </a:solidFill>
                <a:latin typeface="+mn-lt"/>
                <a:ea typeface="+mn-ea"/>
                <a:cs typeface="+mn-cs"/>
              </a:rPr>
              <a:t>a</a:t>
            </a:r>
            <a:r>
              <a:rPr lang="en-US" sz="1200" kern="1200" dirty="0" smtClean="0">
                <a:solidFill>
                  <a:schemeClr val="tx1"/>
                </a:solidFill>
                <a:latin typeface="+mn-lt"/>
                <a:ea typeface="+mn-ea"/>
                <a:cs typeface="+mn-cs"/>
              </a:rPr>
              <a:t>bout 7 million metric tons of carbon dioxide per year</a:t>
            </a:r>
            <a:r>
              <a:rPr lang="en-US" sz="1200" kern="1200" baseline="0" dirty="0" smtClean="0">
                <a:solidFill>
                  <a:schemeClr val="tx1"/>
                </a:solidFill>
                <a:latin typeface="+mn-lt"/>
                <a:ea typeface="+mn-ea"/>
                <a:cs typeface="+mn-cs"/>
              </a:rPr>
              <a:t> – making it a major contributor to climate change.</a:t>
            </a:r>
            <a:endParaRPr lang="en-US" baseline="0" dirty="0" smtClean="0"/>
          </a:p>
          <a:p>
            <a:endParaRPr lang="en-US" baseline="0" dirty="0" smtClean="0"/>
          </a:p>
          <a:p>
            <a:r>
              <a:rPr lang="en-US" baseline="0" dirty="0" smtClean="0"/>
              <a:t>The HIA contractor recommended the plant engage in job recruitment of Black citizens to enhance the population health and economic development (hoping to get at those race-specific mortality rates). They also recommended a community contribution fund: “</a:t>
            </a:r>
            <a:r>
              <a:rPr lang="en-US" sz="1200" kern="1200" dirty="0" err="1" smtClean="0">
                <a:solidFill>
                  <a:schemeClr val="tx1"/>
                </a:solidFill>
                <a:latin typeface="+mn-lt"/>
                <a:ea typeface="+mn-ea"/>
                <a:cs typeface="+mn-cs"/>
              </a:rPr>
              <a:t>TEC's</a:t>
            </a:r>
            <a:r>
              <a:rPr lang="en-US" sz="1200" kern="1200" dirty="0" smtClean="0">
                <a:solidFill>
                  <a:schemeClr val="tx1"/>
                </a:solidFill>
                <a:latin typeface="+mn-lt"/>
                <a:ea typeface="+mn-ea"/>
                <a:cs typeface="+mn-cs"/>
              </a:rPr>
              <a:t> presence will be considered an enhancement to population health and economic development if enrollment in high quality preschool increases, school grades improve, local access to information technology improves and small business growth occurs.” </a:t>
            </a:r>
          </a:p>
          <a:p>
            <a:endParaRPr lang="en-US" sz="1200" kern="1200" baseline="0" dirty="0" smtClean="0">
              <a:solidFill>
                <a:schemeClr val="tx1"/>
              </a:solidFill>
              <a:latin typeface="+mn-lt"/>
              <a:ea typeface="+mn-ea"/>
              <a:cs typeface="+mn-cs"/>
            </a:endParaRPr>
          </a:p>
          <a:p>
            <a:r>
              <a:rPr lang="en-US" baseline="0" dirty="0" smtClean="0"/>
              <a:t>The Development company decided not to build the power plant in the end.</a:t>
            </a:r>
            <a:endParaRPr lang="en-US"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Co-costs are negative impacts resulting from the policy that may occur as a result of green house gas reductions.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Health Impact Assessment on climate change policies will include a review of these both co-benefits and co-costs to understand how the policy affects human health.</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co-cost pathways for the climate</a:t>
            </a:r>
            <a:r>
              <a:rPr lang="en-US" baseline="0" dirty="0" smtClean="0"/>
              <a:t> change related outcomes  in </a:t>
            </a:r>
            <a:r>
              <a:rPr lang="en-US" dirty="0" smtClean="0"/>
              <a:t>Taylor County.</a:t>
            </a:r>
            <a:br>
              <a:rPr lang="en-US" dirty="0" smtClean="0"/>
            </a:br>
            <a:r>
              <a:rPr lang="en-US" dirty="0" smtClean="0"/>
              <a:t> This is NOT</a:t>
            </a:r>
            <a:r>
              <a:rPr lang="en-US" baseline="0" dirty="0" smtClean="0"/>
              <a:t> a mitigation or adaptation climate change policy. It IS a project that affects climate change.</a:t>
            </a:r>
            <a:r>
              <a:rPr lang="en-US" dirty="0" smtClean="0"/>
              <a:t/>
            </a:r>
            <a:br>
              <a:rPr lang="en-US" dirty="0" smtClean="0"/>
            </a:br>
            <a:endParaRPr lang="en-US" dirty="0" smtClean="0"/>
          </a:p>
          <a:p>
            <a:endParaRPr lang="en-US" dirty="0" smtClean="0"/>
          </a:p>
          <a:p>
            <a:r>
              <a:rPr lang="en-US" dirty="0" smtClean="0"/>
              <a:t>1.</a:t>
            </a:r>
            <a:r>
              <a:rPr lang="en-US" baseline="0" dirty="0" smtClean="0"/>
              <a:t> The development commission decided not to build the coal plant based on the climate change impacts.</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Here’s an example of the </a:t>
            </a:r>
            <a:r>
              <a:rPr lang="en-US" dirty="0">
                <a:ea typeface="ＭＳ Ｐゴシック" charset="-128"/>
                <a:cs typeface="ＭＳ Ｐゴシック" charset="-128"/>
              </a:rPr>
              <a:t>pathways between</a:t>
            </a:r>
            <a:r>
              <a:rPr lang="en-US" dirty="0" smtClean="0">
                <a:ea typeface="ＭＳ Ｐゴシック" charset="-128"/>
                <a:cs typeface="ＭＳ Ｐゴシック" charset="-128"/>
              </a:rPr>
              <a:t> a policy </a:t>
            </a:r>
            <a:r>
              <a:rPr lang="en-US" dirty="0">
                <a:ea typeface="ＭＳ Ｐゴシック" charset="-128"/>
                <a:cs typeface="ＭＳ Ｐゴシック" charset="-128"/>
              </a:rPr>
              <a:t>to increase the cost of driving </a:t>
            </a:r>
            <a:r>
              <a:rPr lang="en-US" dirty="0" smtClean="0">
                <a:ea typeface="ＭＳ Ｐゴシック" charset="-128"/>
                <a:cs typeface="ＭＳ Ｐゴシック" charset="-128"/>
              </a:rPr>
              <a:t>and potential co-costs…</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Congestion pricing can impact health through a possible mode shift to public transportation, but depending on the way the policy is implemented…</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It could induce time and route changes and not decrease the amount people drive.  This could result in…</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Increases in severe collisions…</a:t>
            </a:r>
          </a:p>
          <a:p>
            <a:pPr eaLnBrk="1" hangingPunct="1">
              <a:spcBef>
                <a:spcPct val="0"/>
              </a:spcBef>
            </a:pPr>
            <a:r>
              <a:rPr lang="en-US" dirty="0" smtClean="0">
                <a:ea typeface="ＭＳ Ｐゴシック" charset="-128"/>
                <a:cs typeface="ＭＳ Ｐゴシック" charset="-128"/>
              </a:rPr>
              <a:t>With resulting</a:t>
            </a:r>
            <a:r>
              <a:rPr lang="en-US" baseline="0" dirty="0" smtClean="0">
                <a:ea typeface="ＭＳ Ｐゴシック" charset="-128"/>
                <a:cs typeface="ＭＳ Ｐゴシック" charset="-128"/>
              </a:rPr>
              <a:t> fatalities…</a:t>
            </a:r>
          </a:p>
          <a:p>
            <a:pPr eaLnBrk="1" hangingPunct="1">
              <a:spcBef>
                <a:spcPct val="0"/>
              </a:spcBef>
            </a:pPr>
            <a:r>
              <a:rPr lang="en-US" baseline="0" dirty="0" smtClean="0">
                <a:ea typeface="ＭＳ Ｐゴシック" charset="-128"/>
                <a:cs typeface="ＭＳ Ｐゴシック" charset="-128"/>
              </a:rPr>
              <a:t>And in maintaining the same level of air pollution. </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Additionally,</a:t>
            </a:r>
            <a:r>
              <a:rPr lang="en-US" baseline="0" dirty="0" smtClean="0">
                <a:ea typeface="ＭＳ Ｐゴシック" charset="-128"/>
                <a:cs typeface="ＭＳ Ｐゴシック" charset="-128"/>
              </a:rPr>
              <a:t> congestion pricing can have a disproportionate impact on low-income individuals unless it is designed with rebate or mitigation measures.</a:t>
            </a:r>
            <a:endParaRPr lang="en-US" dirty="0" smtClean="0">
              <a:ea typeface="ＭＳ Ｐゴシック" charset="-128"/>
              <a:cs typeface="ＭＳ Ｐゴシック"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C90919A6-9993-7E46-94BF-E30E25394191}"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of Slide:</a:t>
            </a:r>
          </a:p>
          <a:p>
            <a:r>
              <a:rPr lang="en-US" dirty="0" smtClean="0"/>
              <a:t>To review the screening step of an HIA.</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Clean Energy Works Program operates</a:t>
            </a:r>
            <a:r>
              <a:rPr lang="en-US" baseline="0" dirty="0" smtClean="0"/>
              <a:t> as both a mitigation and adaptation strategy.  The program provides…</a:t>
            </a:r>
          </a:p>
          <a:p>
            <a:r>
              <a:rPr lang="en-US" baseline="0" dirty="0" smtClean="0"/>
              <a:t>Low-cost loans to homeowners for energy-efficiency retrofits. These result in…</a:t>
            </a:r>
          </a:p>
          <a:p>
            <a:r>
              <a:rPr lang="en-US" baseline="0" dirty="0" smtClean="0"/>
              <a:t>Lower energy usage for the homeowners, which will help homeowners adapt more easily to increasing energy costs. The retrofit also results in…</a:t>
            </a:r>
          </a:p>
          <a:p>
            <a:r>
              <a:rPr lang="en-US" baseline="0" dirty="0" smtClean="0"/>
              <a:t>Reduced GHG emissions as… </a:t>
            </a:r>
            <a:br>
              <a:rPr lang="en-US" baseline="0" dirty="0" smtClean="0"/>
            </a:br>
            <a:r>
              <a:rPr lang="en-US" baseline="0" dirty="0" smtClean="0"/>
              <a:t>The homes use less energy. This GHG reduction and the household’s reduced energy consumption…</a:t>
            </a:r>
          </a:p>
          <a:p>
            <a:r>
              <a:rPr lang="en-US" baseline="0" dirty="0" smtClean="0"/>
              <a:t>Reduces the negative health outcomes related to climate change.  However, the financing for the program…</a:t>
            </a:r>
          </a:p>
          <a:p>
            <a:r>
              <a:rPr lang="en-US" baseline="0" dirty="0" smtClean="0"/>
              <a:t>Often shuts low-income families out of the process. Three main things the lender (Enterprise </a:t>
            </a:r>
            <a:r>
              <a:rPr lang="en-US" baseline="0" dirty="0" err="1" smtClean="0"/>
              <a:t>Cascadia</a:t>
            </a:r>
            <a:r>
              <a:rPr lang="en-US" baseline="0" dirty="0" smtClean="0"/>
              <a:t>) checks is FICO score, utility bill repayment history, household income. …</a:t>
            </a:r>
          </a:p>
          <a:p>
            <a:r>
              <a:rPr lang="en-US" baseline="0" dirty="0" smtClean="0"/>
              <a:t>So low-income households do not increase their debt burden…</a:t>
            </a:r>
          </a:p>
          <a:p>
            <a:r>
              <a:rPr lang="en-US" baseline="0" dirty="0" smtClean="0"/>
              <a:t>But also does not provide them with energy savings and adaptation benefits…</a:t>
            </a:r>
          </a:p>
          <a:p>
            <a:r>
              <a:rPr lang="en-US" baseline="0" dirty="0" smtClean="0"/>
              <a:t>The program’s workforce agreement has specific goals related to supporting women and people of color…</a:t>
            </a:r>
          </a:p>
          <a:p>
            <a:r>
              <a:rPr lang="en-US" baseline="0" dirty="0" smtClean="0"/>
              <a:t>And provides living wages, health care, and training, leading to…</a:t>
            </a:r>
          </a:p>
          <a:p>
            <a:r>
              <a:rPr lang="en-US" baseline="0" dirty="0" smtClean="0"/>
              <a:t>Increases in human capital and…</a:t>
            </a:r>
          </a:p>
          <a:p>
            <a:r>
              <a:rPr lang="en-US" baseline="0" dirty="0" smtClean="0"/>
              <a:t>Increases in mental health.</a:t>
            </a:r>
          </a:p>
          <a:p>
            <a:pPr marL="228600" indent="-228600">
              <a:buNone/>
            </a:pPr>
            <a:endParaRPr lang="en-US" baseline="0" dirty="0" smtClean="0"/>
          </a:p>
          <a:p>
            <a:pPr marL="228600" indent="-228600">
              <a:buNone/>
            </a:pPr>
            <a:r>
              <a:rPr lang="en-US" baseline="0" dirty="0" smtClean="0"/>
              <a:t>So adaptation co-benefits are felt by middle income home. Project stakeholders are concerned with not burdening low-income families with a 30,000 loan they can’t repay – and are looking at other ways to ensure these families receive adaptation benefits through retrofits with other organizations and partnerships with foundations.</a:t>
            </a:r>
            <a:br>
              <a:rPr lang="en-US" baseline="0" dirty="0" smtClean="0"/>
            </a:br>
            <a:r>
              <a:rPr lang="en-US" baseline="0" dirty="0" smtClean="0"/>
              <a:t/>
            </a:r>
            <a:br>
              <a:rPr lang="en-US" baseline="0" dirty="0" smtClean="0"/>
            </a:br>
            <a:r>
              <a:rPr lang="en-US" baseline="0" dirty="0" smtClean="0"/>
              <a:t>In this example, an HIA would draw out the benefits and trade-offs, develop recommendations for making the program better/more beneficial from an equity and public health perspective.</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should take</a:t>
            </a:r>
            <a:r>
              <a:rPr lang="en-US" baseline="0" dirty="0" smtClean="0"/>
              <a:t> about 15 minutes. </a:t>
            </a:r>
          </a:p>
          <a:p>
            <a:r>
              <a:rPr lang="en-US" baseline="0" dirty="0" smtClean="0"/>
              <a:t>Then use 5-10 minutes for larger group discussion (watch time).</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screening…</a:t>
            </a:r>
            <a:endParaRPr lang="en-US" baseline="0" dirty="0" smtClean="0"/>
          </a:p>
          <a:p>
            <a:endParaRPr lang="en-US" baseline="0" dirty="0" smtClean="0"/>
          </a:p>
          <a:p>
            <a:pPr marL="228600" indent="-228600">
              <a:buNone/>
            </a:pPr>
            <a:r>
              <a:rPr lang="en-US" baseline="0" dirty="0" smtClean="0"/>
              <a:t>The evidence base determines what impacts you will be able to measure, and whether or not you can gauge magnitudes…</a:t>
            </a:r>
            <a:br>
              <a:rPr lang="en-US" baseline="0" dirty="0" smtClean="0"/>
            </a:br>
            <a:endParaRPr lang="en-US" baseline="0" dirty="0" smtClean="0"/>
          </a:p>
          <a:p>
            <a:pPr marL="228600" indent="-228600">
              <a:buNone/>
            </a:pPr>
            <a:r>
              <a:rPr lang="en-US" baseline="0" dirty="0" smtClean="0"/>
              <a:t>Policy relevance refers to determining which health determinants will add the most value to the decision-making process…</a:t>
            </a:r>
            <a:br>
              <a:rPr lang="en-US" baseline="0" dirty="0" smtClean="0"/>
            </a:br>
            <a:endParaRPr lang="en-US" baseline="0" dirty="0" smtClean="0"/>
          </a:p>
          <a:p>
            <a:pPr marL="228600" indent="-228600">
              <a:buNone/>
            </a:pPr>
            <a:r>
              <a:rPr lang="en-US" baseline="0" dirty="0" smtClean="0"/>
              <a:t>Your available resources including the time and staff capacity also determine your basic scope – which is partly determined in the screening stage…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Demonstrates policy can lead to changes in health outcomes…</a:t>
            </a:r>
          </a:p>
          <a:p>
            <a:endParaRPr lang="en-US" dirty="0" smtClean="0"/>
          </a:p>
          <a:p>
            <a:r>
              <a:rPr lang="en-US" dirty="0" smtClean="0"/>
              <a:t>Quantitative evidence is stronger than qualitative for evaluation of magnitude…</a:t>
            </a:r>
          </a:p>
          <a:p>
            <a:endParaRPr lang="en-US" dirty="0" smtClean="0"/>
          </a:p>
          <a:p>
            <a:r>
              <a:rPr lang="en-US" dirty="0" smtClean="0"/>
              <a:t>Qualitative can be compelling to decision makers because it can draw on local context…</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considering political relevance, remember that</a:t>
            </a:r>
            <a:r>
              <a:rPr lang="en-US" baseline="0" dirty="0" smtClean="0"/>
              <a:t> there may be a </a:t>
            </a:r>
            <a:r>
              <a:rPr lang="en-US" dirty="0" smtClean="0"/>
              <a:t>“tug of war” beyond</a:t>
            </a:r>
            <a:r>
              <a:rPr lang="en-US" baseline="0" dirty="0" smtClean="0"/>
              <a:t> the climate change debate itself. Impacts of climate change policy affect other outcomes, and an HIA can highlight some of these other outcomes. </a:t>
            </a:r>
          </a:p>
          <a:p>
            <a:endParaRPr lang="en-US" baseline="0" dirty="0" smtClean="0"/>
          </a:p>
          <a:p>
            <a:r>
              <a:rPr lang="en-US" baseline="0" dirty="0" smtClean="0"/>
              <a:t>Different stakeholder groups may not agree on how a climate change policy will best support them and may want to use HIA information to support a specific argument. </a:t>
            </a:r>
          </a:p>
          <a:p>
            <a:endParaRPr lang="en-US" baseline="0" dirty="0" smtClean="0"/>
          </a:p>
        </p:txBody>
      </p:sp>
      <p:sp>
        <p:nvSpPr>
          <p:cNvPr id="4" name="Slide Number Placeholder 3"/>
          <p:cNvSpPr>
            <a:spLocks noGrp="1"/>
          </p:cNvSpPr>
          <p:nvPr>
            <p:ph type="sldNum" sz="quarter" idx="10"/>
          </p:nvPr>
        </p:nvSpPr>
        <p:spPr/>
        <p:txBody>
          <a:bodyPr/>
          <a:lstStyle/>
          <a:p>
            <a:fld id="{43EE23FF-4210-714E-AD00-46D944893B5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resources</a:t>
            </a:r>
            <a:r>
              <a:rPr lang="en-US" baseline="0" dirty="0" smtClean="0"/>
              <a:t> needed to conduct an HIA can vary a great deal, depending in part on…</a:t>
            </a:r>
          </a:p>
          <a:p>
            <a:r>
              <a:rPr lang="en-US" baseline="0" dirty="0" smtClean="0"/>
              <a:t>The extent of the potential impacts of the project or policy…</a:t>
            </a:r>
          </a:p>
          <a:p>
            <a:r>
              <a:rPr lang="en-US" baseline="0" dirty="0" smtClean="0"/>
              <a:t>This is a continuum….</a:t>
            </a:r>
          </a:p>
          <a:p>
            <a:r>
              <a:rPr lang="en-US" baseline="0" dirty="0" smtClean="0"/>
              <a:t>If you have limited time a desk based or…</a:t>
            </a:r>
          </a:p>
          <a:p>
            <a:r>
              <a:rPr lang="en-US" baseline="0" dirty="0" smtClean="0"/>
              <a:t>Rapid HIA is best. A desk based and a rapid HIA will allow a quick review of available literature and data – but is limited in scope for both breadth and depth…</a:t>
            </a:r>
          </a:p>
          <a:p>
            <a:r>
              <a:rPr lang="en-US" baseline="0" dirty="0" smtClean="0"/>
              <a:t>An intermediate HIA 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comprehensive HIA can add both depth and breadth and will involve more time and resources. Your capacity will still be limited by policy timelines.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Source: </a:t>
            </a:r>
            <a:r>
              <a:rPr lang="en-US" dirty="0" smtClean="0"/>
              <a:t>http://</a:t>
            </a:r>
            <a:r>
              <a:rPr lang="en-US" dirty="0" err="1" smtClean="0"/>
              <a:t>www.hiaconnect.edu.au</a:t>
            </a:r>
            <a:r>
              <a:rPr lang="en-US" dirty="0" smtClean="0"/>
              <a:t>/</a:t>
            </a:r>
            <a:r>
              <a:rPr lang="en-US" dirty="0" err="1" smtClean="0"/>
              <a:t>hia_a_practical_guide.htm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3EE23FF-4210-714E-AD00-46D944893B5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Point of slide: A </a:t>
            </a:r>
            <a:r>
              <a:rPr lang="en-US" dirty="0" smtClean="0">
                <a:ea typeface="ＭＳ Ｐゴシック" charset="0"/>
                <a:cs typeface="ＭＳ Ｐゴシック" charset="0"/>
              </a:rPr>
              <a:t>participatory</a:t>
            </a:r>
            <a:r>
              <a:rPr lang="en-US" baseline="0" dirty="0" smtClean="0">
                <a:ea typeface="ＭＳ Ｐゴシック" charset="0"/>
                <a:cs typeface="ＭＳ Ｐゴシック" charset="0"/>
              </a:rPr>
              <a:t> good participatory process</a:t>
            </a:r>
          </a:p>
          <a:p>
            <a:endParaRPr lang="en-US" baseline="0" dirty="0" smtClean="0">
              <a:ea typeface="ＭＳ Ｐゴシック" charset="0"/>
              <a:cs typeface="ＭＳ Ｐゴシック" charset="0"/>
            </a:endParaRP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Considers who is impacted</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Considers what technical expertise you need</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Chooses respected technical advisors </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Chooses advisors who are not polarizing</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Designs engagement process to solicit diverse community opinions</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Avoids controversial debates</a:t>
            </a:r>
          </a:p>
          <a:p>
            <a:pPr algn="l">
              <a:lnSpc>
                <a:spcPct val="130000"/>
              </a:lnSpc>
              <a:buFontTx/>
              <a:buChar char="•"/>
            </a:pPr>
            <a:r>
              <a:rPr lang="en-US" sz="1200" dirty="0" smtClean="0">
                <a:solidFill>
                  <a:srgbClr val="000000"/>
                </a:solidFill>
                <a:latin typeface="Gill Sans Light" charset="0"/>
                <a:ea typeface="ヒラギノ角ゴ ProN W3" charset="0"/>
                <a:cs typeface="ヒラギノ角ゴ ProN W3" charset="0"/>
              </a:rPr>
              <a:t>Input most important in scoping and recommendations</a:t>
            </a:r>
          </a:p>
          <a:p>
            <a:pPr algn="l">
              <a:lnSpc>
                <a:spcPct val="130000"/>
              </a:lnSpc>
            </a:pPr>
            <a:endParaRPr lang="en-US" sz="1100" dirty="0" smtClean="0">
              <a:latin typeface="Gill Sans Light" charset="0"/>
              <a:ea typeface="ヒラギノ角ゴ ProN W3" charset="0"/>
              <a:cs typeface="ヒラギノ角ゴ ProN W3" charset="0"/>
            </a:endParaRPr>
          </a:p>
          <a:p>
            <a:endParaRPr lang="en-US" dirty="0">
              <a:ea typeface="ＭＳ Ｐゴシック" charset="0"/>
              <a:cs typeface="ＭＳ Ｐゴシック" charset="0"/>
            </a:endParaRPr>
          </a:p>
        </p:txBody>
      </p:sp>
      <p:sp>
        <p:nvSpPr>
          <p:cNvPr id="337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62DE4483-9EDE-5A4A-9871-4CE5662EE023}" type="slidenum">
              <a:rPr lang="en-US"/>
              <a:pPr eaLnBrk="1" hangingPunct="1"/>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Public health professionals play a unique role in </a:t>
            </a:r>
            <a:r>
              <a:rPr lang="en-US" baseline="0" dirty="0" smtClean="0"/>
              <a:t>preparing the public for the impacts of climate change. Health Impact Assessments on climate change policies have an opportunity to show decision makers how to approach multiple challenges in public health, social inequities and climate change synergistically.  Too often, these complex challenges are approached in silos and decision makers miss opportunities to address multiple impacts at the same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Vulnerable and disadvantaged populations that will</a:t>
            </a:r>
            <a:r>
              <a:rPr lang="en-US" baseline="0" dirty="0" smtClean="0"/>
              <a:t> be most impacted by climate change include the following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Low-income populations…</a:t>
            </a:r>
          </a:p>
          <a:p>
            <a:r>
              <a:rPr lang="en-US" baseline="0" dirty="0" smtClean="0"/>
              <a:t>Populations with limited access…</a:t>
            </a:r>
          </a:p>
          <a:p>
            <a:r>
              <a:rPr lang="en-US" dirty="0" smtClean="0"/>
              <a:t>Areas with higher pollution.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701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701800"/>
            <a:ext cx="8636000" cy="473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3708400"/>
            <a:ext cx="4241800" cy="262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708400"/>
            <a:ext cx="4241800" cy="262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59000"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246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DC733-F1CC-0C40-A2E0-85A926E868A6}"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DC733-F1CC-0C40-A2E0-85A926E868A6}"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C733-F1CC-0C40-A2E0-85A926E868A6}"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DC733-F1CC-0C40-A2E0-85A926E868A6}"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B30A-3C8C-504C-AEED-345D6B9BF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4000" y="0"/>
            <a:ext cx="8636000" cy="37084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254000" y="3708400"/>
            <a:ext cx="8636000" cy="2628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www.census.gov/compendia/statab/cats/income_expenditures_poverty_wealth.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2337" t="83897"/>
          <a:stretch/>
        </p:blipFill>
        <p:spPr bwMode="auto">
          <a:xfrm>
            <a:off x="7253372" y="5740400"/>
            <a:ext cx="1890628" cy="825501"/>
          </a:xfrm>
          <a:prstGeom prst="rect">
            <a:avLst/>
          </a:prstGeom>
          <a:noFill/>
          <a:extLst>
            <a:ext uri="{909E8E84-426E-40dd-AFC4-6F175D3DCCD1}">
              <a14:hiddenFill xmlns="" xmlns:a14="http://schemas.microsoft.com/office/drawing/2010/main">
                <a:solidFill>
                  <a:srgbClr val="FFFFFF"/>
                </a:solidFill>
              </a14:hiddenFill>
            </a:ext>
          </a:extLst>
        </p:spPr>
      </p:pic>
      <p:sp>
        <p:nvSpPr>
          <p:cNvPr id="223234" name="Rectangle 1"/>
          <p:cNvSpPr>
            <a:spLocks/>
          </p:cNvSpPr>
          <p:nvPr/>
        </p:nvSpPr>
        <p:spPr bwMode="auto">
          <a:xfrm>
            <a:off x="-584200" y="0"/>
            <a:ext cx="10109200" cy="7048500"/>
          </a:xfrm>
          <a:prstGeom prst="rect">
            <a:avLst/>
          </a:prstGeom>
          <a:solidFill>
            <a:srgbClr val="8CCFD1">
              <a:alpha val="50587"/>
            </a:srgbClr>
          </a:solidFill>
          <a:ln w="12700">
            <a:noFill/>
            <a:miter lim="800000"/>
            <a:headEnd/>
            <a:tailEnd/>
          </a:ln>
        </p:spPr>
        <p:txBody>
          <a:bodyPr lIns="0" tIns="0" rIns="0" bIns="0">
            <a:prstTxWarp prst="textNoShape">
              <a:avLst/>
            </a:prstTxWarp>
          </a:bodyPr>
          <a:lstStyle/>
          <a:p>
            <a:endParaRPr lang="en-US" dirty="0"/>
          </a:p>
        </p:txBody>
      </p:sp>
      <p:sp>
        <p:nvSpPr>
          <p:cNvPr id="223235" name="Rectangle 2"/>
          <p:cNvSpPr>
            <a:spLocks noGrp="1" noChangeArrowheads="1"/>
          </p:cNvSpPr>
          <p:nvPr>
            <p:ph type="title"/>
          </p:nvPr>
        </p:nvSpPr>
        <p:spPr>
          <a:xfrm>
            <a:off x="558800" y="133350"/>
            <a:ext cx="7607300" cy="4013200"/>
          </a:xfrm>
        </p:spPr>
        <p:txBody>
          <a:bodyPr anchor="ctr"/>
          <a:lstStyle/>
          <a:p>
            <a:pPr algn="l" eaLnBrk="1" hangingPunct="1"/>
            <a:r>
              <a:rPr lang="en-US" sz="6400" dirty="0">
                <a:latin typeface="Gill Sans Light"/>
                <a:cs typeface="Gill Sans Light"/>
              </a:rPr>
              <a:t>Using HIA</a:t>
            </a:r>
            <a:r>
              <a:rPr lang="en-US" sz="3900" dirty="0">
                <a:latin typeface="Gill Sans Light"/>
                <a:cs typeface="Gill Sans Light"/>
              </a:rPr>
              <a:t> </a:t>
            </a:r>
            <a:br>
              <a:rPr lang="en-US" sz="3900" dirty="0">
                <a:latin typeface="Gill Sans Light"/>
                <a:cs typeface="Gill Sans Light"/>
              </a:rPr>
            </a:br>
            <a:r>
              <a:rPr lang="en-US" sz="3900" dirty="0">
                <a:latin typeface="Gill Sans Light"/>
                <a:cs typeface="Gill Sans Light"/>
              </a:rPr>
              <a:t>on Climate Change Policy: </a:t>
            </a:r>
            <a:r>
              <a:rPr lang="en-US" sz="3900" dirty="0" smtClean="0">
                <a:latin typeface="Gill Sans Light"/>
                <a:cs typeface="Gill Sans Light"/>
              </a:rPr>
              <a:t/>
            </a:r>
            <a:br>
              <a:rPr lang="en-US" sz="3900" dirty="0" smtClean="0">
                <a:latin typeface="Gill Sans Light"/>
                <a:cs typeface="Gill Sans Light"/>
              </a:rPr>
            </a:br>
            <a:r>
              <a:rPr lang="en-US" sz="2200" dirty="0" smtClean="0">
                <a:solidFill>
                  <a:srgbClr val="808080"/>
                </a:solidFill>
                <a:latin typeface="Gill Sans Light"/>
                <a:cs typeface="Gill Sans Light"/>
              </a:rPr>
              <a:t>A </a:t>
            </a:r>
            <a:r>
              <a:rPr lang="en-US" sz="2200" dirty="0">
                <a:solidFill>
                  <a:srgbClr val="808080"/>
                </a:solidFill>
                <a:latin typeface="Gill Sans Light"/>
                <a:cs typeface="Gill Sans Light"/>
              </a:rPr>
              <a:t>Training Course for Public Health Professionals</a:t>
            </a:r>
          </a:p>
        </p:txBody>
      </p:sp>
      <p:pic>
        <p:nvPicPr>
          <p:cNvPr id="223236" name="Picture 3"/>
          <p:cNvPicPr>
            <a:picLocks noChangeArrowheads="1"/>
          </p:cNvPicPr>
          <p:nvPr/>
        </p:nvPicPr>
        <p:blipFill>
          <a:blip r:embed="rId4"/>
          <a:srcRect/>
          <a:stretch>
            <a:fillRect/>
          </a:stretch>
        </p:blipFill>
        <p:spPr bwMode="auto">
          <a:xfrm>
            <a:off x="7480300" y="3937000"/>
            <a:ext cx="1270000" cy="1600200"/>
          </a:xfrm>
          <a:prstGeom prst="rect">
            <a:avLst/>
          </a:prstGeom>
          <a:noFill/>
          <a:ln w="12700">
            <a:noFill/>
            <a:miter lim="800000"/>
            <a:headEnd/>
            <a:tailEnd/>
          </a:ln>
        </p:spPr>
      </p:pic>
      <p:sp>
        <p:nvSpPr>
          <p:cNvPr id="223237" name="Rectangle 4"/>
          <p:cNvSpPr>
            <a:spLocks/>
          </p:cNvSpPr>
          <p:nvPr/>
        </p:nvSpPr>
        <p:spPr bwMode="auto">
          <a:xfrm rot="10800000" flipH="1">
            <a:off x="-469900" y="4976813"/>
            <a:ext cx="7734300" cy="1589087"/>
          </a:xfrm>
          <a:prstGeom prst="rect">
            <a:avLst/>
          </a:prstGeom>
          <a:solidFill>
            <a:srgbClr val="8CCFD1">
              <a:alpha val="47450"/>
            </a:srgbClr>
          </a:solidFill>
          <a:ln w="12700">
            <a:noFill/>
            <a:miter lim="800000"/>
            <a:headEnd/>
            <a:tailEnd/>
          </a:ln>
        </p:spPr>
        <p:txBody>
          <a:bodyPr lIns="0" tIns="0" rIns="0" bIns="0">
            <a:prstTxWarp prst="textNoShape">
              <a:avLst/>
            </a:prstTxWarp>
          </a:bodyPr>
          <a:lstStyle/>
          <a:p>
            <a:endParaRPr lang="en-US" dirty="0"/>
          </a:p>
        </p:txBody>
      </p:sp>
      <p:sp>
        <p:nvSpPr>
          <p:cNvPr id="6" name="Subtitle 2"/>
          <p:cNvSpPr txBox="1">
            <a:spLocks/>
          </p:cNvSpPr>
          <p:nvPr/>
        </p:nvSpPr>
        <p:spPr bwMode="auto">
          <a:xfrm>
            <a:off x="0" y="3505200"/>
            <a:ext cx="4876800" cy="609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u="none" strike="noStrike" kern="0" cap="none" spc="0" normalizeH="0" baseline="0" noProof="0" dirty="0" smtClean="0">
                <a:ln>
                  <a:noFill/>
                </a:ln>
                <a:solidFill>
                  <a:schemeClr val="tx1"/>
                </a:solidFill>
                <a:effectLst/>
                <a:uLnTx/>
                <a:uFillTx/>
                <a:latin typeface="Gill Sans Light"/>
                <a:ea typeface="+mn-ea"/>
                <a:cs typeface="Gill Sans Light"/>
                <a:sym typeface="Gill Sans Light" charset="0"/>
              </a:rPr>
              <a:t>Chapter 3: Screening</a:t>
            </a:r>
            <a:endParaRPr kumimoji="0" lang="en-US" sz="2400" u="none" strike="noStrike" kern="0" cap="none" spc="0" normalizeH="0" baseline="0" noProof="0" dirty="0">
              <a:ln>
                <a:noFill/>
              </a:ln>
              <a:solidFill>
                <a:schemeClr val="tx1"/>
              </a:solidFill>
              <a:effectLst/>
              <a:uLnTx/>
              <a:uFillTx/>
              <a:latin typeface="Gill Sans Light"/>
              <a:ea typeface="+mn-ea"/>
              <a:cs typeface="Gill Sans Light"/>
              <a:sym typeface="Gill Sans Light"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57846487_af81c6951c_b.jpg"/>
          <p:cNvPicPr>
            <a:picLocks noChangeAspect="1"/>
          </p:cNvPicPr>
          <p:nvPr/>
        </p:nvPicPr>
        <p:blipFill>
          <a:blip r:embed="rId3"/>
          <a:stretch>
            <a:fillRect/>
          </a:stretch>
        </p:blipFill>
        <p:spPr>
          <a:xfrm>
            <a:off x="0" y="12700"/>
            <a:ext cx="10307972" cy="6858000"/>
          </a:xfrm>
          <a:prstGeom prst="rect">
            <a:avLst/>
          </a:prstGeom>
        </p:spPr>
      </p:pic>
      <p:sp>
        <p:nvSpPr>
          <p:cNvPr id="5" name="Title 1"/>
          <p:cNvSpPr>
            <a:spLocks noGrp="1"/>
          </p:cNvSpPr>
          <p:nvPr>
            <p:ph type="title"/>
          </p:nvPr>
        </p:nvSpPr>
        <p:spPr>
          <a:xfrm>
            <a:off x="549275" y="0"/>
            <a:ext cx="8042275" cy="1336675"/>
          </a:xfrm>
        </p:spPr>
        <p:txBody>
          <a:bodyPr>
            <a:normAutofit/>
          </a:bodyPr>
          <a:lstStyle/>
          <a:p>
            <a:r>
              <a:rPr lang="en-US" dirty="0" smtClean="0">
                <a:latin typeface="Gill Sans Light"/>
                <a:cs typeface="Gill Sans Light"/>
              </a:rPr>
              <a:t>Opportunity: Address Inequities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ravida_Morgue_SanJosereach.jpg"/>
          <p:cNvPicPr>
            <a:picLocks noGrp="1" noChangeAspect="1"/>
          </p:cNvPicPr>
          <p:nvPr>
            <p:ph idx="1"/>
          </p:nvPr>
        </p:nvPicPr>
        <p:blipFill>
          <a:blip r:embed="rId3"/>
          <a:srcRect l="-298" r="122"/>
          <a:stretch>
            <a:fillRect/>
          </a:stretch>
        </p:blipFill>
        <p:spPr>
          <a:xfrm>
            <a:off x="-12700" y="24707"/>
            <a:ext cx="9144000" cy="6845994"/>
          </a:xfrm>
        </p:spPr>
      </p:pic>
      <p:sp>
        <p:nvSpPr>
          <p:cNvPr id="5" name="TextBox 4"/>
          <p:cNvSpPr txBox="1"/>
          <p:nvPr/>
        </p:nvSpPr>
        <p:spPr>
          <a:xfrm>
            <a:off x="1277794" y="853976"/>
            <a:ext cx="2608406" cy="523220"/>
          </a:xfrm>
          <a:prstGeom prst="rect">
            <a:avLst/>
          </a:prstGeom>
          <a:noFill/>
        </p:spPr>
        <p:txBody>
          <a:bodyPr wrap="none" rtlCol="0">
            <a:spAutoFit/>
          </a:bodyPr>
          <a:lstStyle/>
          <a:p>
            <a:r>
              <a:rPr lang="en-US" sz="2800" b="1" dirty="0" smtClean="0">
                <a:solidFill>
                  <a:schemeClr val="bg1"/>
                </a:solidFill>
              </a:rPr>
              <a:t>LIMITED ACCESS</a:t>
            </a:r>
            <a:endParaRPr lang="en-US" sz="2800" b="1" dirty="0">
              <a:solidFill>
                <a:schemeClr val="bg1"/>
              </a:solidFill>
            </a:endParaRPr>
          </a:p>
        </p:txBody>
      </p:sp>
      <p:sp>
        <p:nvSpPr>
          <p:cNvPr id="7" name="TextBox 6"/>
          <p:cNvSpPr txBox="1"/>
          <p:nvPr/>
        </p:nvSpPr>
        <p:spPr>
          <a:xfrm>
            <a:off x="1277794" y="327958"/>
            <a:ext cx="2849706" cy="523220"/>
          </a:xfrm>
          <a:prstGeom prst="rect">
            <a:avLst/>
          </a:prstGeom>
          <a:noFill/>
        </p:spPr>
        <p:txBody>
          <a:bodyPr wrap="square" rtlCol="0">
            <a:spAutoFit/>
          </a:bodyPr>
          <a:lstStyle/>
          <a:p>
            <a:r>
              <a:rPr lang="en-US" sz="2800" b="1" dirty="0" smtClean="0">
                <a:solidFill>
                  <a:schemeClr val="bg1"/>
                </a:solidFill>
              </a:rPr>
              <a:t>LOW-INCOME</a:t>
            </a:r>
          </a:p>
        </p:txBody>
      </p:sp>
      <p:sp>
        <p:nvSpPr>
          <p:cNvPr id="8" name="TextBox 7"/>
          <p:cNvSpPr txBox="1"/>
          <p:nvPr/>
        </p:nvSpPr>
        <p:spPr>
          <a:xfrm>
            <a:off x="1277794" y="1377196"/>
            <a:ext cx="3818523" cy="523220"/>
          </a:xfrm>
          <a:prstGeom prst="rect">
            <a:avLst/>
          </a:prstGeom>
          <a:noFill/>
        </p:spPr>
        <p:txBody>
          <a:bodyPr wrap="none" rtlCol="0">
            <a:spAutoFit/>
          </a:bodyPr>
          <a:lstStyle/>
          <a:p>
            <a:r>
              <a:rPr lang="en-US" sz="2800" b="1" dirty="0" smtClean="0">
                <a:solidFill>
                  <a:schemeClr val="bg1"/>
                </a:solidFill>
              </a:rPr>
              <a:t>HIGH POLLUTION AREAS</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sthma_spacer.JPG"/>
          <p:cNvPicPr>
            <a:picLocks noChangeAspect="1"/>
          </p:cNvPicPr>
          <p:nvPr/>
        </p:nvPicPr>
        <p:blipFill>
          <a:blip r:embed="rId3"/>
          <a:srcRect l="9745" r="7597" b="9361"/>
          <a:stretch>
            <a:fillRect/>
          </a:stretch>
        </p:blipFill>
        <p:spPr>
          <a:xfrm>
            <a:off x="0" y="0"/>
            <a:ext cx="9144000" cy="6858000"/>
          </a:xfrm>
          <a:prstGeom prst="rect">
            <a:avLst/>
          </a:prstGeom>
        </p:spPr>
      </p:pic>
      <p:sp>
        <p:nvSpPr>
          <p:cNvPr id="8" name="TextBox 7"/>
          <p:cNvSpPr txBox="1"/>
          <p:nvPr/>
        </p:nvSpPr>
        <p:spPr>
          <a:xfrm>
            <a:off x="3474707" y="508000"/>
            <a:ext cx="5448201" cy="523220"/>
          </a:xfrm>
          <a:prstGeom prst="rect">
            <a:avLst/>
          </a:prstGeom>
          <a:noFill/>
        </p:spPr>
        <p:txBody>
          <a:bodyPr wrap="none" rtlCol="0">
            <a:spAutoFit/>
          </a:bodyPr>
          <a:lstStyle/>
          <a:p>
            <a:r>
              <a:rPr lang="en-US" sz="2800" b="1" dirty="0" smtClean="0">
                <a:solidFill>
                  <a:schemeClr val="bg1"/>
                </a:solidFill>
              </a:rPr>
              <a:t>PRE-EXISTING HEALTH CONDITIONS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taliesinmomchild.jpg"/>
          <p:cNvPicPr>
            <a:picLocks noGrp="1" noChangeAspect="1"/>
          </p:cNvPicPr>
          <p:nvPr>
            <p:ph idx="1"/>
          </p:nvPr>
        </p:nvPicPr>
        <p:blipFill>
          <a:blip r:embed="rId3"/>
          <a:srcRect l="10626" r="13894"/>
          <a:stretch>
            <a:fillRect/>
          </a:stretch>
        </p:blipFill>
        <p:spPr>
          <a:xfrm>
            <a:off x="-1" y="0"/>
            <a:ext cx="5800859" cy="6858000"/>
          </a:xfrm>
        </p:spPr>
      </p:pic>
      <p:pic>
        <p:nvPicPr>
          <p:cNvPr id="5" name="Picture 4" descr="alvimann_People_Assorted_3051 (10).JPG"/>
          <p:cNvPicPr>
            <a:picLocks noChangeAspect="1"/>
          </p:cNvPicPr>
          <p:nvPr/>
        </p:nvPicPr>
        <p:blipFill>
          <a:blip r:embed="rId4"/>
          <a:srcRect l="10820" r="29512" b="28704"/>
          <a:stretch>
            <a:fillRect/>
          </a:stretch>
        </p:blipFill>
        <p:spPr>
          <a:xfrm>
            <a:off x="4864100" y="0"/>
            <a:ext cx="4279900" cy="6854835"/>
          </a:xfrm>
          <a:prstGeom prst="rect">
            <a:avLst/>
          </a:prstGeom>
        </p:spPr>
      </p:pic>
      <p:sp>
        <p:nvSpPr>
          <p:cNvPr id="6" name="TextBox 5"/>
          <p:cNvSpPr txBox="1"/>
          <p:nvPr/>
        </p:nvSpPr>
        <p:spPr>
          <a:xfrm>
            <a:off x="0" y="63500"/>
            <a:ext cx="1313105" cy="523220"/>
          </a:xfrm>
          <a:prstGeom prst="rect">
            <a:avLst/>
          </a:prstGeom>
          <a:noFill/>
        </p:spPr>
        <p:txBody>
          <a:bodyPr wrap="none" rtlCol="0">
            <a:spAutoFit/>
          </a:bodyPr>
          <a:lstStyle/>
          <a:p>
            <a:r>
              <a:rPr lang="en-US" sz="2800" b="1" dirty="0" smtClean="0"/>
              <a:t>YOUNG</a:t>
            </a:r>
            <a:endParaRPr lang="en-US" sz="2800" b="1" dirty="0"/>
          </a:p>
        </p:txBody>
      </p:sp>
      <p:sp>
        <p:nvSpPr>
          <p:cNvPr id="7" name="TextBox 6"/>
          <p:cNvSpPr txBox="1"/>
          <p:nvPr/>
        </p:nvSpPr>
        <p:spPr>
          <a:xfrm>
            <a:off x="5086560" y="63500"/>
            <a:ext cx="1428596" cy="523220"/>
          </a:xfrm>
          <a:prstGeom prst="rect">
            <a:avLst/>
          </a:prstGeom>
          <a:noFill/>
        </p:spPr>
        <p:txBody>
          <a:bodyPr wrap="none" rtlCol="0">
            <a:spAutoFit/>
          </a:bodyPr>
          <a:lstStyle/>
          <a:p>
            <a:r>
              <a:rPr lang="en-US" sz="2800" b="1" dirty="0" smtClean="0"/>
              <a:t>ELDERLY</a:t>
            </a:r>
            <a:endParaRPr lang="en-US" sz="2800" b="1" dirty="0"/>
          </a:p>
        </p:txBody>
      </p:sp>
      <p:sp>
        <p:nvSpPr>
          <p:cNvPr id="9" name="TextBox 8"/>
          <p:cNvSpPr txBox="1"/>
          <p:nvPr/>
        </p:nvSpPr>
        <p:spPr>
          <a:xfrm>
            <a:off x="12700" y="431800"/>
            <a:ext cx="4014891" cy="523220"/>
          </a:xfrm>
          <a:prstGeom prst="rect">
            <a:avLst/>
          </a:prstGeom>
          <a:noFill/>
        </p:spPr>
        <p:txBody>
          <a:bodyPr wrap="none" rtlCol="0">
            <a:spAutoFit/>
          </a:bodyPr>
          <a:lstStyle/>
          <a:p>
            <a:r>
              <a:rPr lang="en-US" sz="2800" b="1" dirty="0" smtClean="0"/>
              <a:t>COMMUNITIES OF COLOR</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5780088"/>
            <a:ext cx="8915400" cy="1200329"/>
          </a:xfrm>
          <a:prstGeom prst="rect">
            <a:avLst/>
          </a:prstGeom>
          <a:noFill/>
        </p:spPr>
        <p:txBody>
          <a:bodyPr wrap="square" rtlCol="0">
            <a:spAutoFit/>
          </a:bodyPr>
          <a:lstStyle/>
          <a:p>
            <a:endParaRPr lang="en-US" dirty="0" smtClean="0"/>
          </a:p>
          <a:p>
            <a:r>
              <a:rPr lang="en-US" dirty="0" smtClean="0"/>
              <a:t>Source: U.S. Census Bureau 2011 Census Abstract, </a:t>
            </a:r>
            <a:r>
              <a:rPr lang="en-US" dirty="0" smtClean="0">
                <a:solidFill>
                  <a:srgbClr val="000000"/>
                </a:solidFill>
                <a:ea typeface="Courier New"/>
                <a:cs typeface="Courier New"/>
              </a:rPr>
              <a:t>Consumer Expenditure Survey, Table </a:t>
            </a:r>
            <a:r>
              <a:rPr lang="en-US" dirty="0" smtClean="0"/>
              <a:t>687 – </a:t>
            </a:r>
          </a:p>
          <a:p>
            <a:r>
              <a:rPr lang="en-US" dirty="0" smtClean="0">
                <a:hlinkClick r:id="rId3"/>
              </a:rPr>
              <a:t>Average Annual Expenditures Of All Consumer Units by Income Level: 2008 </a:t>
            </a:r>
            <a:endParaRPr lang="en-US" dirty="0" smtClean="0"/>
          </a:p>
          <a:p>
            <a:endParaRPr lang="en-US" dirty="0"/>
          </a:p>
        </p:txBody>
      </p:sp>
      <p:sp>
        <p:nvSpPr>
          <p:cNvPr id="6" name="Title 5"/>
          <p:cNvSpPr>
            <a:spLocks noGrp="1"/>
          </p:cNvSpPr>
          <p:nvPr>
            <p:ph type="title"/>
          </p:nvPr>
        </p:nvSpPr>
        <p:spPr/>
        <p:txBody>
          <a:bodyPr/>
          <a:lstStyle/>
          <a:p>
            <a:r>
              <a:rPr lang="en-US" dirty="0" smtClean="0">
                <a:latin typeface="Gill Sans Light"/>
                <a:cs typeface="Gill Sans Light"/>
              </a:rPr>
              <a:t>Current Income Inequities</a:t>
            </a:r>
            <a:endParaRPr lang="en-US" dirty="0">
              <a:latin typeface="Gill Sans Light"/>
              <a:cs typeface="Gill Sans Light"/>
            </a:endParaRPr>
          </a:p>
        </p:txBody>
      </p:sp>
      <p:graphicFrame>
        <p:nvGraphicFramePr>
          <p:cNvPr id="9" name="Chart 8"/>
          <p:cNvGraphicFramePr/>
          <p:nvPr>
            <p:extLst>
              <p:ext uri="{D42A27DB-BD31-4B8C-83A1-F6EECF244321}">
                <p14:modId xmlns="" xmlns:p14="http://schemas.microsoft.com/office/powerpoint/2010/main" val="2735595791"/>
              </p:ext>
            </p:extLst>
          </p:nvPr>
        </p:nvGraphicFramePr>
        <p:xfrm>
          <a:off x="1365248" y="1405466"/>
          <a:ext cx="6667501" cy="437462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 xmlns:p14="http://schemas.microsoft.com/office/powerpoint/2010/main" val="366429196"/>
              </p:ext>
            </p:extLst>
          </p:nvPr>
        </p:nvGraphicFramePr>
        <p:xfrm>
          <a:off x="273006" y="3490893"/>
          <a:ext cx="404971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 xmlns:p14="http://schemas.microsoft.com/office/powerpoint/2010/main" val="3769053318"/>
              </p:ext>
            </p:extLst>
          </p:nvPr>
        </p:nvGraphicFramePr>
        <p:xfrm>
          <a:off x="4611654" y="3490893"/>
          <a:ext cx="429422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 xmlns:p14="http://schemas.microsoft.com/office/powerpoint/2010/main" val="3470263315"/>
              </p:ext>
            </p:extLst>
          </p:nvPr>
        </p:nvGraphicFramePr>
        <p:xfrm>
          <a:off x="273006" y="392093"/>
          <a:ext cx="404971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 xmlns:p14="http://schemas.microsoft.com/office/powerpoint/2010/main" val="3882975361"/>
              </p:ext>
            </p:extLst>
          </p:nvPr>
        </p:nvGraphicFramePr>
        <p:xfrm>
          <a:off x="4611654" y="392093"/>
          <a:ext cx="4294221"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387316" y="6386493"/>
            <a:ext cx="8448675" cy="400110"/>
          </a:xfrm>
          <a:prstGeom prst="rect">
            <a:avLst/>
          </a:prstGeom>
          <a:noFill/>
        </p:spPr>
        <p:txBody>
          <a:bodyPr wrap="square" rtlCol="0">
            <a:spAutoFit/>
          </a:bodyPr>
          <a:lstStyle/>
          <a:p>
            <a:r>
              <a:rPr lang="en-US" sz="1000" dirty="0" smtClean="0">
                <a:solidFill>
                  <a:srgbClr val="000000"/>
                </a:solidFill>
                <a:latin typeface="Courier New"/>
                <a:ea typeface="Courier New"/>
                <a:cs typeface="Courier New"/>
              </a:rPr>
              <a:t>Source: U.S. Census Bureau, Income, Poverty, and Health Insurance Coverage in the United States: 2008; Current Population Reports, P60-236(RV), and Detailed Tables -- Table HINC-06, September 2009.Table 692.</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0"/>
            <a:ext cx="8636000" cy="1384300"/>
          </a:xfrm>
        </p:spPr>
        <p:txBody>
          <a:bodyPr/>
          <a:lstStyle/>
          <a:p>
            <a:pPr algn="ctr"/>
            <a:r>
              <a:rPr lang="en-US" dirty="0" smtClean="0">
                <a:solidFill>
                  <a:srgbClr val="000000"/>
                </a:solidFill>
              </a:rPr>
              <a:t>Vulnerability Assessment</a:t>
            </a:r>
            <a:endParaRPr lang="en-US" dirty="0">
              <a:solidFill>
                <a:srgbClr val="000000"/>
              </a:solidFill>
            </a:endParaRPr>
          </a:p>
        </p:txBody>
      </p:sp>
      <p:sp>
        <p:nvSpPr>
          <p:cNvPr id="4" name="Content Placeholder 3"/>
          <p:cNvSpPr>
            <a:spLocks noGrp="1"/>
          </p:cNvSpPr>
          <p:nvPr>
            <p:ph idx="1"/>
          </p:nvPr>
        </p:nvSpPr>
        <p:spPr>
          <a:xfrm>
            <a:off x="254000" y="1625600"/>
            <a:ext cx="8636000" cy="4711700"/>
          </a:xfrm>
        </p:spPr>
        <p:txBody>
          <a:bodyPr/>
          <a:lstStyle/>
          <a:p>
            <a:pPr algn="l">
              <a:buFont typeface="Arial"/>
              <a:buChar char="•"/>
            </a:pPr>
            <a:r>
              <a:rPr lang="en-US" dirty="0" smtClean="0">
                <a:solidFill>
                  <a:srgbClr val="000000"/>
                </a:solidFill>
              </a:rPr>
              <a:t>In Screening phase, identify where appropriate to complete a vulnerability assessment.</a:t>
            </a:r>
          </a:p>
          <a:p>
            <a:pPr algn="l">
              <a:buFont typeface="Arial"/>
              <a:buChar char="•"/>
            </a:pPr>
            <a:endParaRPr lang="en-US" dirty="0">
              <a:solidFill>
                <a:srgbClr val="000000"/>
              </a:solidFill>
            </a:endParaRPr>
          </a:p>
          <a:p>
            <a:pPr algn="l">
              <a:buFont typeface="Arial"/>
              <a:buChar char="•"/>
            </a:pPr>
            <a:r>
              <a:rPr lang="en-US" dirty="0" smtClean="0">
                <a:solidFill>
                  <a:srgbClr val="000000"/>
                </a:solidFill>
              </a:rPr>
              <a:t>Identify particular groups or areas of concern.</a:t>
            </a:r>
          </a:p>
          <a:p>
            <a:pPr marL="0" indent="0" algn="l"/>
            <a:endParaRPr lang="en-US" dirty="0" smtClean="0">
              <a:solidFill>
                <a:srgbClr val="000000"/>
              </a:solidFill>
            </a:endParaRPr>
          </a:p>
          <a:p>
            <a:pPr algn="l">
              <a:buFont typeface="Arial"/>
              <a:buChar char="•"/>
            </a:pPr>
            <a:r>
              <a:rPr lang="en-US" dirty="0" smtClean="0">
                <a:solidFill>
                  <a:srgbClr val="000000"/>
                </a:solidFill>
              </a:rPr>
              <a:t>Determines risk to that group of adverse outcomes based on climate change or other factor.</a:t>
            </a:r>
          </a:p>
          <a:p>
            <a:pPr marL="0" indent="0" algn="l"/>
            <a:endParaRPr lang="en-US" dirty="0" smtClean="0">
              <a:solidFill>
                <a:srgbClr val="000000"/>
              </a:solidFill>
            </a:endParaRPr>
          </a:p>
          <a:p>
            <a:pPr algn="l">
              <a:buFont typeface="Arial"/>
              <a:buChar char="•"/>
            </a:pPr>
            <a:r>
              <a:rPr lang="en-US" dirty="0" smtClean="0">
                <a:solidFill>
                  <a:srgbClr val="000000"/>
                </a:solidFill>
              </a:rPr>
              <a:t>Vulnerability characterized by exposure, sensitivity and adaptive capacity.</a:t>
            </a:r>
            <a:endParaRPr lang="en-US" dirty="0">
              <a:solidFill>
                <a:srgbClr val="000000"/>
              </a:solidFill>
            </a:endParaRPr>
          </a:p>
        </p:txBody>
      </p:sp>
    </p:spTree>
    <p:extLst>
      <p:ext uri="{BB962C8B-B14F-4D97-AF65-F5344CB8AC3E}">
        <p14:creationId xmlns="" xmlns:p14="http://schemas.microsoft.com/office/powerpoint/2010/main" val="1619516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9275" y="492125"/>
            <a:ext cx="8042275" cy="1336675"/>
          </a:xfrm>
        </p:spPr>
        <p:txBody>
          <a:bodyPr>
            <a:normAutofit/>
          </a:bodyPr>
          <a:lstStyle/>
          <a:p>
            <a:r>
              <a:rPr lang="en-US" dirty="0" smtClean="0">
                <a:latin typeface="Gill Sans Light"/>
                <a:cs typeface="Gill Sans Light"/>
              </a:rPr>
              <a:t>Opportunity: Address Inequities</a:t>
            </a:r>
          </a:p>
        </p:txBody>
      </p:sp>
      <p:sp>
        <p:nvSpPr>
          <p:cNvPr id="28675" name="TextBox 3"/>
          <p:cNvSpPr txBox="1">
            <a:spLocks noChangeArrowheads="1"/>
          </p:cNvSpPr>
          <p:nvPr/>
        </p:nvSpPr>
        <p:spPr bwMode="auto">
          <a:xfrm>
            <a:off x="228600" y="1981200"/>
            <a:ext cx="2667000" cy="1200150"/>
          </a:xfrm>
          <a:prstGeom prst="rect">
            <a:avLst/>
          </a:prstGeom>
          <a:noFill/>
          <a:ln w="9525">
            <a:noFill/>
            <a:miter lim="800000"/>
            <a:headEnd/>
            <a:tailEnd/>
          </a:ln>
        </p:spPr>
        <p:txBody>
          <a:bodyPr>
            <a:prstTxWarp prst="textNoShape">
              <a:avLst/>
            </a:prstTxWarp>
            <a:spAutoFit/>
          </a:bodyPr>
          <a:lstStyle/>
          <a:p>
            <a:r>
              <a:rPr lang="en-US" sz="2400" dirty="0"/>
              <a:t>Climate</a:t>
            </a:r>
            <a:endParaRPr lang="en-US" sz="2400" dirty="0" smtClean="0"/>
          </a:p>
          <a:p>
            <a:r>
              <a:rPr lang="en-US" sz="2400" dirty="0" smtClean="0"/>
              <a:t>change</a:t>
            </a:r>
          </a:p>
          <a:p>
            <a:r>
              <a:rPr lang="en-US" sz="2400" dirty="0"/>
              <a:t>p</a:t>
            </a:r>
            <a:r>
              <a:rPr lang="en-US" sz="2400" dirty="0" smtClean="0"/>
              <a:t>olicies</a:t>
            </a:r>
            <a:endParaRPr lang="en-US" sz="2400" dirty="0"/>
          </a:p>
        </p:txBody>
      </p:sp>
      <p:sp>
        <p:nvSpPr>
          <p:cNvPr id="28677" name="TextBox 5"/>
          <p:cNvSpPr txBox="1">
            <a:spLocks noChangeArrowheads="1"/>
          </p:cNvSpPr>
          <p:nvPr/>
        </p:nvSpPr>
        <p:spPr bwMode="auto">
          <a:xfrm>
            <a:off x="6477000" y="1752600"/>
            <a:ext cx="2438400" cy="1938338"/>
          </a:xfrm>
          <a:prstGeom prst="rect">
            <a:avLst/>
          </a:prstGeom>
          <a:noFill/>
          <a:ln w="9525">
            <a:noFill/>
            <a:miter lim="800000"/>
            <a:headEnd/>
            <a:tailEnd/>
          </a:ln>
        </p:spPr>
        <p:txBody>
          <a:bodyPr>
            <a:prstTxWarp prst="textNoShape">
              <a:avLst/>
            </a:prstTxWarp>
            <a:spAutoFit/>
          </a:bodyPr>
          <a:lstStyle/>
          <a:p>
            <a:r>
              <a:rPr lang="en-US" sz="2400" dirty="0"/>
              <a:t>Indirect</a:t>
            </a:r>
            <a:r>
              <a:rPr lang="en-US" sz="2400" dirty="0" smtClean="0"/>
              <a:t> impact </a:t>
            </a:r>
            <a:r>
              <a:rPr lang="en-US" sz="2400" dirty="0"/>
              <a:t>of</a:t>
            </a:r>
            <a:r>
              <a:rPr lang="en-US" sz="2400" dirty="0" smtClean="0"/>
              <a:t> social </a:t>
            </a:r>
            <a:r>
              <a:rPr lang="en-US" sz="2400" dirty="0"/>
              <a:t>and</a:t>
            </a:r>
            <a:r>
              <a:rPr lang="en-US" sz="2400" dirty="0" smtClean="0"/>
              <a:t> economic </a:t>
            </a:r>
            <a:r>
              <a:rPr lang="en-US" sz="2400" dirty="0"/>
              <a:t>d</a:t>
            </a:r>
            <a:r>
              <a:rPr lang="en-US" sz="2400" dirty="0" smtClean="0"/>
              <a:t>isruption </a:t>
            </a:r>
            <a:r>
              <a:rPr lang="en-US" sz="2400" dirty="0"/>
              <a:t>on</a:t>
            </a:r>
            <a:endParaRPr lang="en-US" sz="2400" dirty="0" smtClean="0"/>
          </a:p>
          <a:p>
            <a:r>
              <a:rPr lang="en-US" sz="2400" dirty="0"/>
              <a:t>h</a:t>
            </a:r>
            <a:r>
              <a:rPr lang="en-US" sz="2400" dirty="0" smtClean="0"/>
              <a:t>ealth</a:t>
            </a:r>
            <a:endParaRPr lang="en-US" sz="2400" dirty="0"/>
          </a:p>
        </p:txBody>
      </p:sp>
      <p:sp>
        <p:nvSpPr>
          <p:cNvPr id="12" name="Right Arrow 11"/>
          <p:cNvSpPr/>
          <p:nvPr/>
        </p:nvSpPr>
        <p:spPr>
          <a:xfrm>
            <a:off x="1828800" y="2438400"/>
            <a:ext cx="990600" cy="304800"/>
          </a:xfrm>
          <a:prstGeom prst="rightArrow">
            <a:avLst/>
          </a:prstGeom>
          <a:solidFill>
            <a:srgbClr val="558ED5"/>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sp>
        <p:nvSpPr>
          <p:cNvPr id="28676" name="TextBox 4"/>
          <p:cNvSpPr txBox="1">
            <a:spLocks noChangeArrowheads="1"/>
          </p:cNvSpPr>
          <p:nvPr/>
        </p:nvSpPr>
        <p:spPr bwMode="auto">
          <a:xfrm>
            <a:off x="3200400" y="1981200"/>
            <a:ext cx="2438400" cy="1200150"/>
          </a:xfrm>
          <a:prstGeom prst="rect">
            <a:avLst/>
          </a:prstGeom>
          <a:noFill/>
          <a:ln w="9525">
            <a:noFill/>
            <a:miter lim="800000"/>
            <a:headEnd/>
            <a:tailEnd/>
          </a:ln>
        </p:spPr>
        <p:txBody>
          <a:bodyPr>
            <a:prstTxWarp prst="textNoShape">
              <a:avLst/>
            </a:prstTxWarp>
            <a:spAutoFit/>
          </a:bodyPr>
          <a:lstStyle/>
          <a:p>
            <a:r>
              <a:rPr lang="en-US" sz="2400" dirty="0"/>
              <a:t>Direct</a:t>
            </a:r>
            <a:r>
              <a:rPr lang="en-US" sz="2400" dirty="0" smtClean="0"/>
              <a:t> impact</a:t>
            </a:r>
          </a:p>
          <a:p>
            <a:r>
              <a:rPr lang="en-US" sz="2400" dirty="0" smtClean="0"/>
              <a:t>of weather</a:t>
            </a:r>
          </a:p>
          <a:p>
            <a:r>
              <a:rPr lang="en-US" sz="2400" dirty="0" smtClean="0"/>
              <a:t>on health</a:t>
            </a:r>
            <a:endParaRPr lang="en-US" sz="2400" dirty="0"/>
          </a:p>
        </p:txBody>
      </p:sp>
      <p:sp>
        <p:nvSpPr>
          <p:cNvPr id="13" name="Right Arrow 12"/>
          <p:cNvSpPr/>
          <p:nvPr/>
        </p:nvSpPr>
        <p:spPr>
          <a:xfrm>
            <a:off x="5334000" y="2438400"/>
            <a:ext cx="990600" cy="304800"/>
          </a:xfrm>
          <a:prstGeom prst="rightArrow">
            <a:avLst/>
          </a:prstGeom>
          <a:solidFill>
            <a:srgbClr val="558ED5"/>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grpSp>
        <p:nvGrpSpPr>
          <p:cNvPr id="22" name="Group 21"/>
          <p:cNvGrpSpPr/>
          <p:nvPr/>
        </p:nvGrpSpPr>
        <p:grpSpPr>
          <a:xfrm>
            <a:off x="1900904" y="3015403"/>
            <a:ext cx="3585496" cy="1854194"/>
            <a:chOff x="1900904" y="3625003"/>
            <a:chExt cx="3585496" cy="1854194"/>
          </a:xfrm>
        </p:grpSpPr>
        <p:sp>
          <p:nvSpPr>
            <p:cNvPr id="28678" name="TextBox 6"/>
            <p:cNvSpPr txBox="1">
              <a:spLocks noChangeArrowheads="1"/>
            </p:cNvSpPr>
            <p:nvPr/>
          </p:nvSpPr>
          <p:spPr bwMode="auto">
            <a:xfrm>
              <a:off x="2590800" y="4648200"/>
              <a:ext cx="2895600" cy="830997"/>
            </a:xfrm>
            <a:prstGeom prst="rect">
              <a:avLst/>
            </a:prstGeom>
            <a:solidFill>
              <a:schemeClr val="accent6"/>
            </a:solidFill>
            <a:ln w="9525">
              <a:noFill/>
              <a:miter lim="800000"/>
              <a:headEnd/>
              <a:tailEnd/>
            </a:ln>
          </p:spPr>
          <p:txBody>
            <a:bodyPr>
              <a:prstTxWarp prst="textNoShape">
                <a:avLst/>
              </a:prstTxWarp>
              <a:spAutoFit/>
            </a:bodyPr>
            <a:lstStyle/>
            <a:p>
              <a:r>
                <a:rPr lang="en-US" sz="2400" dirty="0" smtClean="0"/>
                <a:t>Policy co</a:t>
              </a:r>
              <a:r>
                <a:rPr lang="en-US" sz="2400" dirty="0"/>
                <a:t>-benefits</a:t>
              </a:r>
              <a:r>
                <a:rPr lang="en-US" sz="2400" dirty="0" smtClean="0"/>
                <a:t> improve </a:t>
              </a:r>
              <a:r>
                <a:rPr lang="en-US" sz="2400" dirty="0"/>
                <a:t>h</a:t>
              </a:r>
              <a:r>
                <a:rPr lang="en-US" sz="2400" dirty="0" smtClean="0"/>
                <a:t>ealth</a:t>
              </a:r>
              <a:endParaRPr lang="en-US" sz="2400" dirty="0"/>
            </a:p>
          </p:txBody>
        </p:sp>
        <p:sp>
          <p:nvSpPr>
            <p:cNvPr id="16" name="Right Arrow 15"/>
            <p:cNvSpPr/>
            <p:nvPr/>
          </p:nvSpPr>
          <p:spPr>
            <a:xfrm rot="2768053">
              <a:off x="1558004" y="3967903"/>
              <a:ext cx="990600" cy="304800"/>
            </a:xfrm>
            <a:prstGeom prst="rightArrow">
              <a:avLst/>
            </a:prstGeom>
            <a:solidFill>
              <a:srgbClr val="558ED5"/>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grpSp>
      <p:grpSp>
        <p:nvGrpSpPr>
          <p:cNvPr id="21" name="Group 20"/>
          <p:cNvGrpSpPr/>
          <p:nvPr/>
        </p:nvGrpSpPr>
        <p:grpSpPr>
          <a:xfrm>
            <a:off x="549275" y="3690938"/>
            <a:ext cx="2895600" cy="2169259"/>
            <a:chOff x="549275" y="4300538"/>
            <a:chExt cx="2895600" cy="2169259"/>
          </a:xfrm>
        </p:grpSpPr>
        <p:sp>
          <p:nvSpPr>
            <p:cNvPr id="15" name="TextBox 6"/>
            <p:cNvSpPr txBox="1">
              <a:spLocks noChangeArrowheads="1"/>
            </p:cNvSpPr>
            <p:nvPr/>
          </p:nvSpPr>
          <p:spPr bwMode="auto">
            <a:xfrm>
              <a:off x="549275" y="5638800"/>
              <a:ext cx="2895600" cy="830997"/>
            </a:xfrm>
            <a:prstGeom prst="rect">
              <a:avLst/>
            </a:prstGeom>
            <a:solidFill>
              <a:schemeClr val="accent2"/>
            </a:solidFill>
            <a:ln w="9525">
              <a:noFill/>
              <a:miter lim="800000"/>
              <a:headEnd/>
              <a:tailEnd/>
            </a:ln>
          </p:spPr>
          <p:txBody>
            <a:bodyPr>
              <a:prstTxWarp prst="textNoShape">
                <a:avLst/>
              </a:prstTxWarp>
              <a:spAutoFit/>
            </a:bodyPr>
            <a:lstStyle/>
            <a:p>
              <a:r>
                <a:rPr lang="en-US" sz="2400" dirty="0" smtClean="0"/>
                <a:t>Policy co-costs diminish </a:t>
              </a:r>
              <a:r>
                <a:rPr lang="en-US" sz="2400" dirty="0"/>
                <a:t>h</a:t>
              </a:r>
              <a:r>
                <a:rPr lang="en-US" sz="2400" dirty="0" smtClean="0"/>
                <a:t>ealth</a:t>
              </a:r>
              <a:endParaRPr lang="en-US" sz="2400" dirty="0"/>
            </a:p>
          </p:txBody>
        </p:sp>
        <p:sp>
          <p:nvSpPr>
            <p:cNvPr id="20" name="Down Arrow 19"/>
            <p:cNvSpPr/>
            <p:nvPr/>
          </p:nvSpPr>
          <p:spPr>
            <a:xfrm>
              <a:off x="990600" y="4300538"/>
              <a:ext cx="279400" cy="1178659"/>
            </a:xfrm>
            <a:prstGeom prst="downArrow">
              <a:avLst/>
            </a:prstGeom>
            <a:solidFill>
              <a:srgbClr val="558ED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12" grpId="0" animBg="1"/>
      <p:bldP spid="28676"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0"/>
            <a:ext cx="8991600" cy="1143000"/>
          </a:xfrm>
        </p:spPr>
        <p:txBody>
          <a:bodyPr>
            <a:normAutofit fontScale="90000"/>
          </a:bodyPr>
          <a:lstStyle/>
          <a:p>
            <a:pPr eaLnBrk="1" hangingPunct="1"/>
            <a:r>
              <a:rPr lang="en-US" dirty="0" smtClean="0">
                <a:latin typeface="Gill Sans Light"/>
                <a:cs typeface="Gill Sans Light"/>
              </a:rPr>
              <a:t>Co-Benefits Example: VMT Policies</a:t>
            </a:r>
            <a:endParaRPr lang="en-US" dirty="0">
              <a:latin typeface="Gill Sans Light"/>
              <a:cs typeface="Gill Sans Light"/>
            </a:endParaRPr>
          </a:p>
        </p:txBody>
      </p:sp>
      <p:sp>
        <p:nvSpPr>
          <p:cNvPr id="34838" name="TextBox 6"/>
          <p:cNvSpPr txBox="1">
            <a:spLocks noChangeArrowheads="1"/>
          </p:cNvSpPr>
          <p:nvPr/>
        </p:nvSpPr>
        <p:spPr bwMode="auto">
          <a:xfrm>
            <a:off x="6845300" y="2273300"/>
            <a:ext cx="2009775" cy="369888"/>
          </a:xfrm>
          <a:prstGeom prst="rect">
            <a:avLst/>
          </a:prstGeom>
          <a:solidFill>
            <a:schemeClr val="bg1"/>
          </a:solidFill>
          <a:ln w="12700">
            <a:solidFill>
              <a:srgbClr val="FF0000"/>
            </a:solidFill>
            <a:miter lim="800000"/>
            <a:headEnd/>
            <a:tailEnd/>
          </a:ln>
        </p:spPr>
        <p:txBody>
          <a:bodyPr wrap="none">
            <a:prstTxWarp prst="textNoShape">
              <a:avLst/>
            </a:prstTxWarp>
            <a:spAutoFit/>
          </a:bodyPr>
          <a:lstStyle/>
          <a:p>
            <a:r>
              <a:rPr lang="en-US" dirty="0">
                <a:latin typeface="Calibri" charset="0"/>
              </a:rPr>
              <a:t>↓Injuries/Fatalities</a:t>
            </a:r>
          </a:p>
        </p:txBody>
      </p:sp>
      <p:sp>
        <p:nvSpPr>
          <p:cNvPr id="34839" name="TextBox 7"/>
          <p:cNvSpPr txBox="1">
            <a:spLocks noChangeArrowheads="1"/>
          </p:cNvSpPr>
          <p:nvPr/>
        </p:nvSpPr>
        <p:spPr bwMode="auto">
          <a:xfrm>
            <a:off x="6959600" y="2997200"/>
            <a:ext cx="1752599" cy="1200329"/>
          </a:xfrm>
          <a:prstGeom prst="rect">
            <a:avLst/>
          </a:prstGeom>
          <a:solidFill>
            <a:schemeClr val="bg1"/>
          </a:solidFill>
          <a:ln w="12700">
            <a:solidFill>
              <a:srgbClr val="FF0000"/>
            </a:solidFill>
            <a:miter lim="800000"/>
            <a:headEnd/>
            <a:tailEnd/>
          </a:ln>
        </p:spPr>
        <p:txBody>
          <a:bodyPr wrap="square">
            <a:prstTxWarp prst="textNoShape">
              <a:avLst/>
            </a:prstTxWarp>
            <a:spAutoFit/>
          </a:bodyPr>
          <a:lstStyle/>
          <a:p>
            <a:r>
              <a:rPr lang="en-US" dirty="0">
                <a:latin typeface="Calibri" charset="0"/>
              </a:rPr>
              <a:t>↓Asthma</a:t>
            </a:r>
          </a:p>
          <a:p>
            <a:r>
              <a:rPr lang="en-US" dirty="0">
                <a:latin typeface="Calibri" charset="0"/>
              </a:rPr>
              <a:t>↓ Lung</a:t>
            </a:r>
            <a:r>
              <a:rPr lang="en-US" dirty="0" smtClean="0">
                <a:latin typeface="Calibri" charset="0"/>
              </a:rPr>
              <a:t> disease</a:t>
            </a:r>
            <a:endParaRPr lang="en-US" dirty="0">
              <a:latin typeface="Calibri" charset="0"/>
            </a:endParaRPr>
          </a:p>
          <a:p>
            <a:r>
              <a:rPr lang="en-US" dirty="0">
                <a:latin typeface="Calibri" charset="0"/>
              </a:rPr>
              <a:t>↓ Cancers</a:t>
            </a:r>
          </a:p>
          <a:p>
            <a:r>
              <a:rPr lang="en-US" dirty="0">
                <a:latin typeface="Calibri" charset="0"/>
              </a:rPr>
              <a:t>↓ Mortality</a:t>
            </a:r>
          </a:p>
        </p:txBody>
      </p:sp>
      <p:sp>
        <p:nvSpPr>
          <p:cNvPr id="34834" name="TextBox 2"/>
          <p:cNvSpPr txBox="1">
            <a:spLocks noChangeArrowheads="1"/>
          </p:cNvSpPr>
          <p:nvPr/>
        </p:nvSpPr>
        <p:spPr bwMode="auto">
          <a:xfrm>
            <a:off x="215900" y="2458244"/>
            <a:ext cx="1184940" cy="369332"/>
          </a:xfrm>
          <a:prstGeom prst="rect">
            <a:avLst/>
          </a:prstGeom>
          <a:solidFill>
            <a:schemeClr val="bg2">
              <a:lumMod val="90000"/>
            </a:schemeClr>
          </a:solidFill>
          <a:ln w="12700">
            <a:solidFill>
              <a:schemeClr val="tx1"/>
            </a:solidFill>
            <a:miter lim="800000"/>
            <a:headEnd/>
            <a:tailEnd/>
          </a:ln>
        </p:spPr>
        <p:txBody>
          <a:bodyPr wrap="none">
            <a:prstTxWarp prst="textNoShape">
              <a:avLst/>
            </a:prstTxWarp>
            <a:spAutoFit/>
          </a:bodyPr>
          <a:lstStyle/>
          <a:p>
            <a:r>
              <a:rPr lang="en-US" dirty="0">
                <a:latin typeface="Calibri" charset="0"/>
              </a:rPr>
              <a:t>↑ Fuel</a:t>
            </a:r>
            <a:r>
              <a:rPr lang="en-US" dirty="0" smtClean="0">
                <a:latin typeface="Calibri" charset="0"/>
              </a:rPr>
              <a:t> tax</a:t>
            </a:r>
            <a:endParaRPr lang="en-US" dirty="0">
              <a:latin typeface="Calibri" charset="0"/>
            </a:endParaRPr>
          </a:p>
        </p:txBody>
      </p:sp>
      <p:grpSp>
        <p:nvGrpSpPr>
          <p:cNvPr id="26" name="Group 25"/>
          <p:cNvGrpSpPr/>
          <p:nvPr/>
        </p:nvGrpSpPr>
        <p:grpSpPr>
          <a:xfrm>
            <a:off x="3650034" y="2298700"/>
            <a:ext cx="2107774" cy="718066"/>
            <a:chOff x="3650034" y="2298700"/>
            <a:chExt cx="2107774" cy="718066"/>
          </a:xfrm>
        </p:grpSpPr>
        <p:cxnSp>
          <p:nvCxnSpPr>
            <p:cNvPr id="12" name="Straight Arrow Connector 11"/>
            <p:cNvCxnSpPr>
              <a:stCxn id="34835" idx="3"/>
              <a:endCxn id="34836" idx="1"/>
            </p:cNvCxnSpPr>
            <p:nvPr/>
          </p:nvCxnSpPr>
          <p:spPr>
            <a:xfrm flipV="1">
              <a:off x="3650034" y="2483366"/>
              <a:ext cx="833066"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6" name="TextBox 4"/>
            <p:cNvSpPr txBox="1">
              <a:spLocks noChangeArrowheads="1"/>
            </p:cNvSpPr>
            <p:nvPr/>
          </p:nvSpPr>
          <p:spPr bwMode="auto">
            <a:xfrm>
              <a:off x="4483100" y="2298700"/>
              <a:ext cx="1274708" cy="369332"/>
            </a:xfrm>
            <a:prstGeom prst="rect">
              <a:avLst/>
            </a:prstGeom>
            <a:solidFill>
              <a:srgbClr val="DDD9C3"/>
            </a:solidFill>
            <a:ln w="12700">
              <a:solidFill>
                <a:schemeClr val="tx1"/>
              </a:solidFill>
              <a:miter lim="800000"/>
              <a:headEnd/>
              <a:tailEnd/>
            </a:ln>
          </p:spPr>
          <p:txBody>
            <a:bodyPr wrap="none">
              <a:prstTxWarp prst="textNoShape">
                <a:avLst/>
              </a:prstTxWarp>
              <a:spAutoFit/>
            </a:bodyPr>
            <a:lstStyle/>
            <a:p>
              <a:r>
                <a:rPr lang="en-US" dirty="0">
                  <a:latin typeface="Calibri" charset="0"/>
                </a:rPr>
                <a:t>↓Collisions</a:t>
              </a:r>
            </a:p>
          </p:txBody>
        </p:sp>
      </p:grpSp>
      <p:cxnSp>
        <p:nvCxnSpPr>
          <p:cNvPr id="16" name="Straight Arrow Connector 15"/>
          <p:cNvCxnSpPr>
            <a:stCxn id="34836" idx="3"/>
            <a:endCxn id="34838" idx="1"/>
          </p:cNvCxnSpPr>
          <p:nvPr/>
        </p:nvCxnSpPr>
        <p:spPr>
          <a:xfrm flipV="1">
            <a:off x="5757808" y="2458244"/>
            <a:ext cx="1087492" cy="251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650034" y="3016766"/>
            <a:ext cx="2387736" cy="718066"/>
            <a:chOff x="3650034" y="3016766"/>
            <a:chExt cx="2387736" cy="718066"/>
          </a:xfrm>
        </p:grpSpPr>
        <p:cxnSp>
          <p:nvCxnSpPr>
            <p:cNvPr id="14" name="Straight Arrow Connector 13"/>
            <p:cNvCxnSpPr>
              <a:stCxn id="34835" idx="3"/>
              <a:endCxn id="34837" idx="1"/>
            </p:cNvCxnSpPr>
            <p:nvPr/>
          </p:nvCxnSpPr>
          <p:spPr>
            <a:xfrm>
              <a:off x="3650034" y="3016766"/>
              <a:ext cx="833066"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7" name="TextBox 5"/>
            <p:cNvSpPr txBox="1">
              <a:spLocks noChangeArrowheads="1"/>
            </p:cNvSpPr>
            <p:nvPr/>
          </p:nvSpPr>
          <p:spPr bwMode="auto">
            <a:xfrm>
              <a:off x="4483100" y="3365500"/>
              <a:ext cx="1554670" cy="369332"/>
            </a:xfrm>
            <a:prstGeom prst="rect">
              <a:avLst/>
            </a:prstGeom>
            <a:solidFill>
              <a:srgbClr val="DDD9C3"/>
            </a:solidFill>
            <a:ln w="12700">
              <a:solidFill>
                <a:schemeClr val="tx1"/>
              </a:solidFill>
              <a:miter lim="800000"/>
              <a:headEnd/>
              <a:tailEnd/>
            </a:ln>
          </p:spPr>
          <p:txBody>
            <a:bodyPr wrap="none">
              <a:prstTxWarp prst="textNoShape">
                <a:avLst/>
              </a:prstTxWarp>
              <a:spAutoFit/>
            </a:bodyPr>
            <a:lstStyle/>
            <a:p>
              <a:r>
                <a:rPr lang="en-US" dirty="0">
                  <a:latin typeface="Calibri" charset="0"/>
                </a:rPr>
                <a:t>↓Air</a:t>
              </a:r>
              <a:r>
                <a:rPr lang="en-US" dirty="0" smtClean="0">
                  <a:latin typeface="Calibri" charset="0"/>
                </a:rPr>
                <a:t> pollution</a:t>
              </a:r>
              <a:endParaRPr lang="en-US" dirty="0">
                <a:latin typeface="Calibri" charset="0"/>
              </a:endParaRPr>
            </a:p>
          </p:txBody>
        </p:sp>
      </p:grpSp>
      <p:cxnSp>
        <p:nvCxnSpPr>
          <p:cNvPr id="18" name="Straight Arrow Connector 17"/>
          <p:cNvCxnSpPr>
            <a:stCxn id="34837" idx="3"/>
            <a:endCxn id="34839" idx="1"/>
          </p:cNvCxnSpPr>
          <p:nvPr/>
        </p:nvCxnSpPr>
        <p:spPr>
          <a:xfrm>
            <a:off x="6037770" y="3550166"/>
            <a:ext cx="921830" cy="4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45" name="TextBox 59"/>
          <p:cNvSpPr txBox="1">
            <a:spLocks noChangeArrowheads="1"/>
          </p:cNvSpPr>
          <p:nvPr/>
        </p:nvSpPr>
        <p:spPr bwMode="auto">
          <a:xfrm>
            <a:off x="215900" y="3670300"/>
            <a:ext cx="1575860" cy="369332"/>
          </a:xfrm>
          <a:prstGeom prst="rect">
            <a:avLst/>
          </a:prstGeom>
          <a:solidFill>
            <a:schemeClr val="bg2">
              <a:lumMod val="90000"/>
            </a:schemeClr>
          </a:solidFill>
          <a:ln w="12700">
            <a:solidFill>
              <a:schemeClr val="tx1"/>
            </a:solidFill>
            <a:miter lim="800000"/>
            <a:headEnd/>
            <a:tailEnd/>
          </a:ln>
        </p:spPr>
        <p:txBody>
          <a:bodyPr wrap="none">
            <a:prstTxWarp prst="textNoShape">
              <a:avLst/>
            </a:prstTxWarp>
            <a:spAutoFit/>
          </a:bodyPr>
          <a:lstStyle/>
          <a:p>
            <a:r>
              <a:rPr lang="en-US" dirty="0">
                <a:latin typeface="Calibri" charset="0"/>
              </a:rPr>
              <a:t>↑ Parking</a:t>
            </a:r>
            <a:r>
              <a:rPr lang="en-US" dirty="0" smtClean="0">
                <a:latin typeface="Calibri" charset="0"/>
              </a:rPr>
              <a:t> fees</a:t>
            </a:r>
            <a:endParaRPr lang="en-US" dirty="0">
              <a:latin typeface="Calibri" charset="0"/>
            </a:endParaRPr>
          </a:p>
        </p:txBody>
      </p:sp>
      <p:sp>
        <p:nvSpPr>
          <p:cNvPr id="34847" name="TextBox 31"/>
          <p:cNvSpPr txBox="1">
            <a:spLocks noChangeArrowheads="1"/>
          </p:cNvSpPr>
          <p:nvPr/>
        </p:nvSpPr>
        <p:spPr bwMode="auto">
          <a:xfrm>
            <a:off x="215900" y="3060700"/>
            <a:ext cx="1358900" cy="369332"/>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dirty="0">
                <a:latin typeface="Calibri" charset="0"/>
              </a:rPr>
              <a:t>↑ VMT</a:t>
            </a:r>
            <a:r>
              <a:rPr lang="en-US" dirty="0" smtClean="0">
                <a:latin typeface="Calibri" charset="0"/>
              </a:rPr>
              <a:t> tax</a:t>
            </a:r>
            <a:endParaRPr lang="en-US" dirty="0">
              <a:latin typeface="Calibri" charset="0"/>
            </a:endParaRPr>
          </a:p>
        </p:txBody>
      </p:sp>
      <p:cxnSp>
        <p:nvCxnSpPr>
          <p:cNvPr id="10" name="Straight Arrow Connector 9"/>
          <p:cNvCxnSpPr>
            <a:stCxn id="34834" idx="3"/>
            <a:endCxn id="34835" idx="1"/>
          </p:cNvCxnSpPr>
          <p:nvPr/>
        </p:nvCxnSpPr>
        <p:spPr>
          <a:xfrm>
            <a:off x="1400840" y="2642910"/>
            <a:ext cx="1140748" cy="373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5" name="TextBox 3"/>
          <p:cNvSpPr txBox="1">
            <a:spLocks noChangeArrowheads="1"/>
          </p:cNvSpPr>
          <p:nvPr/>
        </p:nvSpPr>
        <p:spPr bwMode="auto">
          <a:xfrm>
            <a:off x="2541588" y="2832100"/>
            <a:ext cx="1108446" cy="369332"/>
          </a:xfrm>
          <a:prstGeom prst="rect">
            <a:avLst/>
          </a:prstGeom>
          <a:solidFill>
            <a:schemeClr val="bg2">
              <a:lumMod val="90000"/>
            </a:schemeClr>
          </a:solidFill>
          <a:ln w="12700">
            <a:solidFill>
              <a:schemeClr val="tx1"/>
            </a:solidFill>
            <a:miter lim="800000"/>
            <a:headEnd/>
            <a:tailEnd/>
          </a:ln>
        </p:spPr>
        <p:txBody>
          <a:bodyPr wrap="none">
            <a:prstTxWarp prst="textNoShape">
              <a:avLst/>
            </a:prstTxWarp>
            <a:spAutoFit/>
          </a:bodyPr>
          <a:lstStyle/>
          <a:p>
            <a:r>
              <a:rPr lang="en-US" dirty="0">
                <a:latin typeface="Calibri" charset="0"/>
              </a:rPr>
              <a:t>↓ Driving</a:t>
            </a:r>
          </a:p>
        </p:txBody>
      </p:sp>
      <p:cxnSp>
        <p:nvCxnSpPr>
          <p:cNvPr id="62" name="Straight Arrow Connector 61"/>
          <p:cNvCxnSpPr>
            <a:stCxn id="34845" idx="3"/>
            <a:endCxn id="34835" idx="1"/>
          </p:cNvCxnSpPr>
          <p:nvPr/>
        </p:nvCxnSpPr>
        <p:spPr>
          <a:xfrm flipV="1">
            <a:off x="1791760" y="3016766"/>
            <a:ext cx="749828"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847" idx="3"/>
            <a:endCxn id="34835" idx="1"/>
          </p:cNvCxnSpPr>
          <p:nvPr/>
        </p:nvCxnSpPr>
        <p:spPr>
          <a:xfrm flipV="1">
            <a:off x="1574800" y="3016766"/>
            <a:ext cx="966788" cy="2286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48438" y="5790624"/>
            <a:ext cx="2316162" cy="584776"/>
          </a:xfrm>
          <a:prstGeom prst="rect">
            <a:avLst/>
          </a:prstGeom>
          <a:solidFill>
            <a:srgbClr val="000000"/>
          </a:solidFill>
          <a:ln>
            <a:solidFill>
              <a:schemeClr val="tx1"/>
            </a:solidFill>
          </a:ln>
        </p:spPr>
        <p:txBody>
          <a:bodyPr wrap="square" anchor="t">
            <a:spAutoFit/>
          </a:bodyPr>
          <a:lstStyle/>
          <a:p>
            <a:pPr algn="ctr"/>
            <a:r>
              <a:rPr lang="en-US" sz="3200" dirty="0" smtClean="0">
                <a:solidFill>
                  <a:srgbClr val="FFFFFF"/>
                </a:solidFill>
                <a:sym typeface="Symbol"/>
              </a:rPr>
              <a:t>Co-Benefits</a:t>
            </a:r>
            <a:endParaRPr lang="en-US" sz="3200" b="1" dirty="0">
              <a:solidFill>
                <a:srgbClr val="FFFFFF"/>
              </a:solidFill>
            </a:endParaRPr>
          </a:p>
        </p:txBody>
      </p:sp>
      <p:sp>
        <p:nvSpPr>
          <p:cNvPr id="21" name="Rectangle 20"/>
          <p:cNvSpPr/>
          <p:nvPr/>
        </p:nvSpPr>
        <p:spPr>
          <a:xfrm>
            <a:off x="318635" y="13913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22" name="Rectangle 21"/>
          <p:cNvSpPr/>
          <p:nvPr/>
        </p:nvSpPr>
        <p:spPr>
          <a:xfrm>
            <a:off x="6707188" y="13947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23" name="Rectangle 22"/>
          <p:cNvSpPr/>
          <p:nvPr/>
        </p:nvSpPr>
        <p:spPr>
          <a:xfrm>
            <a:off x="2022128" y="13922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24" name="Rectangle 23"/>
          <p:cNvSpPr/>
          <p:nvPr/>
        </p:nvSpPr>
        <p:spPr>
          <a:xfrm>
            <a:off x="3982260" y="13922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8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8" grpId="0" animBg="1"/>
      <p:bldP spid="34839" grpId="0" animBg="1"/>
      <p:bldP spid="34834" grpId="0" animBg="1"/>
      <p:bldP spid="34845" grpId="0" animBg="1"/>
      <p:bldP spid="34847" grpId="0" animBg="1"/>
      <p:bldP spid="348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rmAutofit fontScale="90000"/>
          </a:bodyPr>
          <a:lstStyle/>
          <a:p>
            <a:r>
              <a:rPr lang="en-US" dirty="0" smtClean="0">
                <a:latin typeface="Gill Sans Light"/>
                <a:cs typeface="Gill Sans Light"/>
              </a:rPr>
              <a:t>Co-Benefits Example: Taylor County Coal Plant</a:t>
            </a:r>
            <a:endParaRPr lang="en-US" dirty="0">
              <a:latin typeface="Gill Sans Light"/>
              <a:cs typeface="Gill Sans Light"/>
            </a:endParaRPr>
          </a:p>
        </p:txBody>
      </p:sp>
      <p:sp>
        <p:nvSpPr>
          <p:cNvPr id="5" name="TextBox 21"/>
          <p:cNvSpPr txBox="1">
            <a:spLocks noChangeArrowheads="1"/>
          </p:cNvSpPr>
          <p:nvPr/>
        </p:nvSpPr>
        <p:spPr bwMode="auto">
          <a:xfrm>
            <a:off x="228600" y="3435341"/>
            <a:ext cx="135890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Coal plant development</a:t>
            </a:r>
            <a:endParaRPr lang="en-US" sz="1600" dirty="0">
              <a:latin typeface="Calibri" charset="0"/>
            </a:endParaRPr>
          </a:p>
        </p:txBody>
      </p:sp>
      <p:sp>
        <p:nvSpPr>
          <p:cNvPr id="8" name="TextBox 21"/>
          <p:cNvSpPr txBox="1">
            <a:spLocks noChangeArrowheads="1"/>
          </p:cNvSpPr>
          <p:nvPr/>
        </p:nvSpPr>
        <p:spPr bwMode="auto">
          <a:xfrm>
            <a:off x="2032000" y="2335918"/>
            <a:ext cx="1193800" cy="1323439"/>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a:latin typeface="Calibri" charset="0"/>
              </a:rPr>
              <a:t>Increase hiring </a:t>
            </a:r>
            <a:r>
              <a:rPr lang="en-US" sz="1600" dirty="0" smtClean="0">
                <a:latin typeface="Calibri" charset="0"/>
              </a:rPr>
              <a:t> of African </a:t>
            </a:r>
            <a:r>
              <a:rPr lang="en-US" sz="1600" dirty="0">
                <a:latin typeface="Calibri" charset="0"/>
              </a:rPr>
              <a:t>American workers</a:t>
            </a:r>
          </a:p>
        </p:txBody>
      </p:sp>
      <p:sp>
        <p:nvSpPr>
          <p:cNvPr id="10" name="TextBox 21"/>
          <p:cNvSpPr txBox="1">
            <a:spLocks noChangeArrowheads="1"/>
          </p:cNvSpPr>
          <p:nvPr/>
        </p:nvSpPr>
        <p:spPr bwMode="auto">
          <a:xfrm>
            <a:off x="3720110" y="2069524"/>
            <a:ext cx="189329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Income of low salary jobs</a:t>
            </a:r>
            <a:endParaRPr lang="en-US" sz="1600" dirty="0">
              <a:latin typeface="Calibri" charset="0"/>
            </a:endParaRPr>
          </a:p>
        </p:txBody>
      </p:sp>
      <p:cxnSp>
        <p:nvCxnSpPr>
          <p:cNvPr id="11" name="Straight Arrow Connector 10"/>
          <p:cNvCxnSpPr>
            <a:stCxn id="8" idx="3"/>
            <a:endCxn id="10" idx="1"/>
          </p:cNvCxnSpPr>
          <p:nvPr/>
        </p:nvCxnSpPr>
        <p:spPr>
          <a:xfrm flipV="1">
            <a:off x="3225800" y="2361912"/>
            <a:ext cx="494310" cy="635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21"/>
          <p:cNvSpPr txBox="1">
            <a:spLocks noChangeArrowheads="1"/>
          </p:cNvSpPr>
          <p:nvPr/>
        </p:nvSpPr>
        <p:spPr bwMode="auto">
          <a:xfrm>
            <a:off x="3720110" y="2778542"/>
            <a:ext cx="189329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Income of median salary jobs</a:t>
            </a:r>
            <a:endParaRPr lang="en-US" sz="1600" dirty="0">
              <a:latin typeface="Calibri" charset="0"/>
            </a:endParaRPr>
          </a:p>
        </p:txBody>
      </p:sp>
      <p:sp>
        <p:nvSpPr>
          <p:cNvPr id="19" name="TextBox 21"/>
          <p:cNvSpPr txBox="1">
            <a:spLocks noChangeArrowheads="1"/>
          </p:cNvSpPr>
          <p:nvPr/>
        </p:nvSpPr>
        <p:spPr bwMode="auto">
          <a:xfrm>
            <a:off x="1765795" y="4301123"/>
            <a:ext cx="1460005" cy="1323439"/>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Over </a:t>
            </a:r>
            <a:r>
              <a:rPr lang="en-US" sz="1600" dirty="0" smtClean="0"/>
              <a:t>$175 million in "community contribution" over 40 years </a:t>
            </a:r>
            <a:endParaRPr lang="en-US" sz="1600" dirty="0">
              <a:latin typeface="Calibri" charset="0"/>
            </a:endParaRPr>
          </a:p>
        </p:txBody>
      </p:sp>
      <p:sp>
        <p:nvSpPr>
          <p:cNvPr id="20" name="TextBox 21"/>
          <p:cNvSpPr txBox="1">
            <a:spLocks noChangeArrowheads="1"/>
          </p:cNvSpPr>
          <p:nvPr/>
        </p:nvSpPr>
        <p:spPr bwMode="auto">
          <a:xfrm>
            <a:off x="3720110" y="4886643"/>
            <a:ext cx="189329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Invest in I.T. infrastructure</a:t>
            </a:r>
            <a:endParaRPr lang="en-US" sz="1600" dirty="0">
              <a:latin typeface="Calibri" charset="0"/>
            </a:endParaRPr>
          </a:p>
        </p:txBody>
      </p:sp>
      <p:sp>
        <p:nvSpPr>
          <p:cNvPr id="21" name="TextBox 21"/>
          <p:cNvSpPr txBox="1">
            <a:spLocks noChangeArrowheads="1"/>
          </p:cNvSpPr>
          <p:nvPr/>
        </p:nvSpPr>
        <p:spPr bwMode="auto">
          <a:xfrm>
            <a:off x="3720110" y="4195346"/>
            <a:ext cx="189329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Invest in k-12 school quality</a:t>
            </a:r>
            <a:endParaRPr lang="en-US" sz="1600" dirty="0">
              <a:latin typeface="Calibri" charset="0"/>
            </a:endParaRPr>
          </a:p>
        </p:txBody>
      </p:sp>
      <p:sp>
        <p:nvSpPr>
          <p:cNvPr id="22" name="TextBox 21"/>
          <p:cNvSpPr txBox="1">
            <a:spLocks noChangeArrowheads="1"/>
          </p:cNvSpPr>
          <p:nvPr/>
        </p:nvSpPr>
        <p:spPr bwMode="auto">
          <a:xfrm>
            <a:off x="3720110" y="3467269"/>
            <a:ext cx="189329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Invest in pre-</a:t>
            </a:r>
            <a:r>
              <a:rPr lang="en-US" sz="1600" dirty="0" err="1" smtClean="0">
                <a:latin typeface="Calibri" charset="0"/>
              </a:rPr>
              <a:t>k</a:t>
            </a:r>
            <a:r>
              <a:rPr lang="en-US" sz="1600" dirty="0" smtClean="0">
                <a:latin typeface="Calibri" charset="0"/>
              </a:rPr>
              <a:t> school enrollment</a:t>
            </a:r>
            <a:endParaRPr lang="en-US" sz="1600" dirty="0">
              <a:latin typeface="Calibri" charset="0"/>
            </a:endParaRPr>
          </a:p>
        </p:txBody>
      </p:sp>
      <p:sp>
        <p:nvSpPr>
          <p:cNvPr id="23" name="TextBox 21"/>
          <p:cNvSpPr txBox="1">
            <a:spLocks noChangeArrowheads="1"/>
          </p:cNvSpPr>
          <p:nvPr/>
        </p:nvSpPr>
        <p:spPr bwMode="auto">
          <a:xfrm>
            <a:off x="3720110" y="5555685"/>
            <a:ext cx="1893290" cy="830997"/>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Begin small business development program</a:t>
            </a:r>
            <a:endParaRPr lang="en-US" sz="1600" dirty="0">
              <a:latin typeface="Calibri" charset="0"/>
            </a:endParaRPr>
          </a:p>
        </p:txBody>
      </p:sp>
      <p:cxnSp>
        <p:nvCxnSpPr>
          <p:cNvPr id="29" name="Straight Arrow Connector 28"/>
          <p:cNvCxnSpPr>
            <a:stCxn id="8" idx="3"/>
            <a:endCxn id="18" idx="1"/>
          </p:cNvCxnSpPr>
          <p:nvPr/>
        </p:nvCxnSpPr>
        <p:spPr>
          <a:xfrm>
            <a:off x="3225800" y="2997638"/>
            <a:ext cx="494310" cy="73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22" idx="1"/>
          </p:cNvCxnSpPr>
          <p:nvPr/>
        </p:nvCxnSpPr>
        <p:spPr>
          <a:xfrm flipV="1">
            <a:off x="3225800" y="3759657"/>
            <a:ext cx="494310" cy="1203186"/>
          </a:xfrm>
          <a:prstGeom prst="straightConnector1">
            <a:avLst/>
          </a:prstGeom>
          <a:ln w="9525" cap="flat" cmpd="sng" algn="ctr">
            <a:solidFill>
              <a:schemeClr val="tx1"/>
            </a:solidFill>
            <a:prstDash val="dash"/>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3"/>
            <a:endCxn id="21" idx="1"/>
          </p:cNvCxnSpPr>
          <p:nvPr/>
        </p:nvCxnSpPr>
        <p:spPr>
          <a:xfrm flipV="1">
            <a:off x="3225800" y="4487734"/>
            <a:ext cx="494310" cy="475109"/>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9" idx="3"/>
            <a:endCxn id="20" idx="1"/>
          </p:cNvCxnSpPr>
          <p:nvPr/>
        </p:nvCxnSpPr>
        <p:spPr>
          <a:xfrm>
            <a:off x="3225800" y="4962843"/>
            <a:ext cx="494310" cy="216188"/>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9" idx="3"/>
            <a:endCxn id="23" idx="1"/>
          </p:cNvCxnSpPr>
          <p:nvPr/>
        </p:nvCxnSpPr>
        <p:spPr>
          <a:xfrm>
            <a:off x="3225800" y="4962843"/>
            <a:ext cx="494310" cy="1008341"/>
          </a:xfrm>
          <a:prstGeom prst="straightConnector1">
            <a:avLst/>
          </a:prstGeom>
          <a:ln w="127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 idx="3"/>
            <a:endCxn id="19" idx="1"/>
          </p:cNvCxnSpPr>
          <p:nvPr/>
        </p:nvCxnSpPr>
        <p:spPr>
          <a:xfrm>
            <a:off x="1587500" y="3727729"/>
            <a:ext cx="178295" cy="1235114"/>
          </a:xfrm>
          <a:prstGeom prst="straightConnector1">
            <a:avLst/>
          </a:prstGeom>
          <a:ln w="9525" cap="flat" cmpd="sng" algn="ctr">
            <a:solidFill>
              <a:schemeClr val="tx1"/>
            </a:solidFill>
            <a:prstDash val="dash"/>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 idx="3"/>
            <a:endCxn id="8" idx="1"/>
          </p:cNvCxnSpPr>
          <p:nvPr/>
        </p:nvCxnSpPr>
        <p:spPr>
          <a:xfrm flipV="1">
            <a:off x="1587500" y="2997638"/>
            <a:ext cx="444500" cy="730091"/>
          </a:xfrm>
          <a:prstGeom prst="straightConnector1">
            <a:avLst/>
          </a:prstGeom>
          <a:ln w="9525" cap="flat" cmpd="sng" algn="ctr">
            <a:solidFill>
              <a:schemeClr val="tx1"/>
            </a:solidFill>
            <a:prstDash val="dash"/>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21"/>
          <p:cNvSpPr txBox="1">
            <a:spLocks noChangeArrowheads="1"/>
          </p:cNvSpPr>
          <p:nvPr/>
        </p:nvSpPr>
        <p:spPr bwMode="auto">
          <a:xfrm>
            <a:off x="6350000" y="3347185"/>
            <a:ext cx="1841500" cy="1323439"/>
          </a:xfrm>
          <a:prstGeom prst="rect">
            <a:avLst/>
          </a:prstGeom>
          <a:solidFill>
            <a:schemeClr val="bg1"/>
          </a:solidFill>
          <a:ln w="12700">
            <a:solidFill>
              <a:srgbClr val="FF0000"/>
            </a:solidFill>
            <a:miter lim="800000"/>
            <a:headEnd/>
            <a:tailEnd/>
          </a:ln>
        </p:spPr>
        <p:txBody>
          <a:bodyPr wrap="square">
            <a:prstTxWarp prst="textNoShape">
              <a:avLst/>
            </a:prstTxWarp>
            <a:spAutoFit/>
          </a:bodyPr>
          <a:lstStyle/>
          <a:p>
            <a:r>
              <a:rPr lang="en-US" sz="1600" dirty="0" smtClean="0">
                <a:latin typeface="Calibri" charset="0"/>
              </a:rPr>
              <a:t>↑ Mental health</a:t>
            </a:r>
          </a:p>
          <a:p>
            <a:r>
              <a:rPr lang="en-US" sz="1600" dirty="0" smtClean="0">
                <a:latin typeface="Calibri" charset="0"/>
              </a:rPr>
              <a:t>↑ Food security</a:t>
            </a:r>
          </a:p>
          <a:p>
            <a:r>
              <a:rPr lang="en-US" sz="1600" dirty="0" smtClean="0">
                <a:latin typeface="Calibri" charset="0"/>
              </a:rPr>
              <a:t>↓Income based mortality rates</a:t>
            </a:r>
          </a:p>
          <a:p>
            <a:endParaRPr lang="en-US" sz="1600" dirty="0">
              <a:latin typeface="Calibri" charset="0"/>
            </a:endParaRPr>
          </a:p>
        </p:txBody>
      </p:sp>
      <p:sp>
        <p:nvSpPr>
          <p:cNvPr id="69" name="Rectangle 68"/>
          <p:cNvSpPr/>
          <p:nvPr/>
        </p:nvSpPr>
        <p:spPr>
          <a:xfrm>
            <a:off x="6548438" y="6029930"/>
            <a:ext cx="2366962" cy="584776"/>
          </a:xfrm>
          <a:prstGeom prst="rect">
            <a:avLst/>
          </a:prstGeom>
          <a:solidFill>
            <a:srgbClr val="000000"/>
          </a:solidFill>
          <a:ln>
            <a:solidFill>
              <a:schemeClr val="tx1"/>
            </a:solidFill>
          </a:ln>
        </p:spPr>
        <p:txBody>
          <a:bodyPr wrap="square" anchor="t">
            <a:spAutoFit/>
          </a:bodyPr>
          <a:lstStyle/>
          <a:p>
            <a:pPr algn="ctr"/>
            <a:r>
              <a:rPr lang="en-US" sz="3200" dirty="0" smtClean="0">
                <a:solidFill>
                  <a:srgbClr val="FFFFFF"/>
                </a:solidFill>
                <a:sym typeface="Symbol"/>
              </a:rPr>
              <a:t>Co-Benefits</a:t>
            </a:r>
            <a:endParaRPr lang="en-US" sz="3200" b="1" dirty="0">
              <a:solidFill>
                <a:srgbClr val="FFFFFF"/>
              </a:solidFill>
            </a:endParaRPr>
          </a:p>
        </p:txBody>
      </p:sp>
      <p:cxnSp>
        <p:nvCxnSpPr>
          <p:cNvPr id="71" name="Curved Connector 70"/>
          <p:cNvCxnSpPr>
            <a:stCxn id="10" idx="3"/>
            <a:endCxn id="23" idx="3"/>
          </p:cNvCxnSpPr>
          <p:nvPr/>
        </p:nvCxnSpPr>
        <p:spPr>
          <a:xfrm>
            <a:off x="5613400" y="2361912"/>
            <a:ext cx="12700" cy="3609272"/>
          </a:xfrm>
          <a:prstGeom prst="curvedConnector3">
            <a:avLst>
              <a:gd name="adj1" fmla="val 1800000"/>
            </a:avLst>
          </a:prstGeom>
          <a:ln w="12700" cap="flat" cmpd="sng" algn="ctr">
            <a:solidFill>
              <a:srgbClr val="00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endCxn id="66" idx="1"/>
          </p:cNvCxnSpPr>
          <p:nvPr/>
        </p:nvCxnSpPr>
        <p:spPr>
          <a:xfrm flipV="1">
            <a:off x="5880100" y="4008905"/>
            <a:ext cx="469900" cy="177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18635" y="14675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27" name="Rectangle 26"/>
          <p:cNvSpPr/>
          <p:nvPr/>
        </p:nvSpPr>
        <p:spPr>
          <a:xfrm>
            <a:off x="6707188" y="14709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28" name="Rectangle 27"/>
          <p:cNvSpPr/>
          <p:nvPr/>
        </p:nvSpPr>
        <p:spPr>
          <a:xfrm>
            <a:off x="2022128" y="14684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30" name="Rectangle 29"/>
          <p:cNvSpPr/>
          <p:nvPr/>
        </p:nvSpPr>
        <p:spPr>
          <a:xfrm>
            <a:off x="3982260" y="14684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Light"/>
                <a:cs typeface="Gill Sans Light"/>
              </a:rPr>
              <a:t>Steps of an HIA: Screening</a:t>
            </a:r>
            <a:endParaRPr lang="en-US" dirty="0">
              <a:latin typeface="Gill Sans Light"/>
              <a:cs typeface="Gill Sans Light"/>
            </a:endParaRPr>
          </a:p>
        </p:txBody>
      </p:sp>
      <p:graphicFrame>
        <p:nvGraphicFramePr>
          <p:cNvPr id="4" name="Group 20"/>
          <p:cNvGraphicFramePr>
            <a:graphicFrameLocks noGrp="1"/>
          </p:cNvGraphicFramePr>
          <p:nvPr>
            <p:extLst>
              <p:ext uri="{D42A27DB-BD31-4B8C-83A1-F6EECF244321}">
                <p14:modId xmlns="" xmlns:p14="http://schemas.microsoft.com/office/powerpoint/2010/main" val="635709472"/>
              </p:ext>
            </p:extLst>
          </p:nvPr>
        </p:nvGraphicFramePr>
        <p:xfrm>
          <a:off x="927100" y="1507587"/>
          <a:ext cx="7239000" cy="5189919"/>
        </p:xfrm>
        <a:graphic>
          <a:graphicData uri="http://schemas.openxmlformats.org/drawingml/2006/table">
            <a:tbl>
              <a:tblPr/>
              <a:tblGrid>
                <a:gridCol w="2476500"/>
                <a:gridCol w="4762500"/>
              </a:tblGrid>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128"/>
                        </a:rPr>
                        <a:t>1.Screening</a:t>
                      </a:r>
                    </a:p>
                  </a:txBody>
                  <a:tcPr horzOverflow="overflow">
                    <a:lnL>
                      <a:noFill/>
                    </a:lnL>
                    <a:lnR w="12700" cap="flat" cmpd="sng" algn="ctr">
                      <a:solidFill>
                        <a:srgbClr val="63AC1D"/>
                      </a:solidFill>
                      <a:prstDash val="solid"/>
                      <a:round/>
                      <a:headEnd type="none" w="med" len="med"/>
                      <a:tailEnd type="none" w="med" len="med"/>
                    </a:lnR>
                    <a:lnT>
                      <a:noFill/>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128"/>
                        </a:rPr>
                        <a:t>Determines the need and value of an HIA</a:t>
                      </a:r>
                    </a:p>
                  </a:txBody>
                  <a:tcPr horzOverflow="overflow">
                    <a:lnL w="12700" cap="flat" cmpd="sng" algn="ctr">
                      <a:solidFill>
                        <a:srgbClr val="63AC1D"/>
                      </a:solidFill>
                      <a:prstDash val="solid"/>
                      <a:round/>
                      <a:headEnd type="none" w="med" len="med"/>
                      <a:tailEnd type="none" w="med" len="med"/>
                    </a:lnL>
                    <a:lnR>
                      <a:noFill/>
                    </a:lnR>
                    <a:lnT>
                      <a:noFill/>
                    </a:lnT>
                    <a:lnB w="12700" cap="flat" cmpd="sng" algn="ctr">
                      <a:solidFill>
                        <a:srgbClr val="63AC1D"/>
                      </a:solidFill>
                      <a:prstDash val="solid"/>
                      <a:round/>
                      <a:headEnd type="none" w="med" len="med"/>
                      <a:tailEnd type="none" w="med" len="med"/>
                    </a:lnB>
                    <a:lnTlToBr>
                      <a:noFill/>
                    </a:lnTlToBr>
                    <a:lnBlToTr>
                      <a:noFill/>
                    </a:lnBlToTr>
                    <a:noFill/>
                  </a:tcPr>
                </a:tc>
              </a:tr>
              <a:tr h="736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2.Scoping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Determines health impacts to evaluate, methods for analysis, and a workplan</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31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3.Assessment</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Profiles existing health conditions and evaluates the direction and magnitude of potential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4.Recommendations</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Provide strategies to manage identified adverse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4953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5.Reporting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Communicates the HIA findings and recommendations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9906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6.Monitoring and Evaluation</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Tracks: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1) impacts on decision-making and the decision</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2) Impacts on health determinants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9275" y="492125"/>
            <a:ext cx="8042275" cy="1336675"/>
          </a:xfrm>
        </p:spPr>
        <p:txBody>
          <a:bodyPr>
            <a:normAutofit/>
          </a:bodyPr>
          <a:lstStyle/>
          <a:p>
            <a:r>
              <a:rPr lang="en-US" dirty="0" smtClean="0">
                <a:latin typeface="Gill Sans Light"/>
                <a:cs typeface="Gill Sans Light"/>
              </a:rPr>
              <a:t>Opportunity: Mitigate Co-Costs</a:t>
            </a:r>
          </a:p>
        </p:txBody>
      </p:sp>
      <p:sp>
        <p:nvSpPr>
          <p:cNvPr id="15" name="TextBox 6"/>
          <p:cNvSpPr txBox="1">
            <a:spLocks noChangeArrowheads="1"/>
          </p:cNvSpPr>
          <p:nvPr/>
        </p:nvSpPr>
        <p:spPr bwMode="auto">
          <a:xfrm>
            <a:off x="549275" y="5156200"/>
            <a:ext cx="2895600" cy="830997"/>
          </a:xfrm>
          <a:prstGeom prst="rect">
            <a:avLst/>
          </a:prstGeom>
          <a:solidFill>
            <a:schemeClr val="accent2"/>
          </a:solidFill>
          <a:ln w="9525">
            <a:noFill/>
            <a:miter lim="800000"/>
            <a:headEnd/>
            <a:tailEnd/>
          </a:ln>
        </p:spPr>
        <p:txBody>
          <a:bodyPr>
            <a:prstTxWarp prst="textNoShape">
              <a:avLst/>
            </a:prstTxWarp>
            <a:spAutoFit/>
          </a:bodyPr>
          <a:lstStyle/>
          <a:p>
            <a:r>
              <a:rPr lang="en-US" sz="2400" dirty="0" smtClean="0"/>
              <a:t>Policy co-costs diminish </a:t>
            </a:r>
            <a:r>
              <a:rPr lang="en-US" sz="2400" dirty="0"/>
              <a:t>h</a:t>
            </a:r>
            <a:r>
              <a:rPr lang="en-US" sz="2400" dirty="0" smtClean="0"/>
              <a:t>ealth</a:t>
            </a:r>
            <a:endParaRPr lang="en-US" sz="2400" dirty="0"/>
          </a:p>
        </p:txBody>
      </p:sp>
      <p:grpSp>
        <p:nvGrpSpPr>
          <p:cNvPr id="17" name="Group 16"/>
          <p:cNvGrpSpPr/>
          <p:nvPr/>
        </p:nvGrpSpPr>
        <p:grpSpPr>
          <a:xfrm>
            <a:off x="228600" y="1879600"/>
            <a:ext cx="8686800" cy="3116997"/>
            <a:chOff x="228600" y="2362200"/>
            <a:chExt cx="8686800" cy="3116997"/>
          </a:xfrm>
        </p:grpSpPr>
        <p:sp>
          <p:nvSpPr>
            <p:cNvPr id="28675" name="TextBox 3"/>
            <p:cNvSpPr txBox="1">
              <a:spLocks noChangeArrowheads="1"/>
            </p:cNvSpPr>
            <p:nvPr/>
          </p:nvSpPr>
          <p:spPr bwMode="auto">
            <a:xfrm>
              <a:off x="228600" y="2590800"/>
              <a:ext cx="2667000" cy="1200150"/>
            </a:xfrm>
            <a:prstGeom prst="rect">
              <a:avLst/>
            </a:prstGeom>
            <a:noFill/>
            <a:ln w="9525">
              <a:noFill/>
              <a:miter lim="800000"/>
              <a:headEnd/>
              <a:tailEnd/>
            </a:ln>
          </p:spPr>
          <p:txBody>
            <a:bodyPr>
              <a:prstTxWarp prst="textNoShape">
                <a:avLst/>
              </a:prstTxWarp>
              <a:spAutoFit/>
            </a:bodyPr>
            <a:lstStyle/>
            <a:p>
              <a:r>
                <a:rPr lang="en-US" sz="2400" dirty="0"/>
                <a:t>Climate</a:t>
              </a:r>
              <a:endParaRPr lang="en-US" sz="2400" dirty="0" smtClean="0"/>
            </a:p>
            <a:p>
              <a:r>
                <a:rPr lang="en-US" sz="2400" dirty="0" smtClean="0"/>
                <a:t>change</a:t>
              </a:r>
            </a:p>
            <a:p>
              <a:r>
                <a:rPr lang="en-US" sz="2400" dirty="0"/>
                <a:t>p</a:t>
              </a:r>
              <a:r>
                <a:rPr lang="en-US" sz="2400" dirty="0" smtClean="0"/>
                <a:t>olicies</a:t>
              </a:r>
              <a:endParaRPr lang="en-US" sz="2400" dirty="0"/>
            </a:p>
          </p:txBody>
        </p:sp>
        <p:sp>
          <p:nvSpPr>
            <p:cNvPr id="28677" name="TextBox 5"/>
            <p:cNvSpPr txBox="1">
              <a:spLocks noChangeArrowheads="1"/>
            </p:cNvSpPr>
            <p:nvPr/>
          </p:nvSpPr>
          <p:spPr bwMode="auto">
            <a:xfrm>
              <a:off x="6477000" y="2362200"/>
              <a:ext cx="2438400" cy="1938338"/>
            </a:xfrm>
            <a:prstGeom prst="rect">
              <a:avLst/>
            </a:prstGeom>
            <a:noFill/>
            <a:ln w="9525">
              <a:noFill/>
              <a:miter lim="800000"/>
              <a:headEnd/>
              <a:tailEnd/>
            </a:ln>
          </p:spPr>
          <p:txBody>
            <a:bodyPr>
              <a:prstTxWarp prst="textNoShape">
                <a:avLst/>
              </a:prstTxWarp>
              <a:spAutoFit/>
            </a:bodyPr>
            <a:lstStyle/>
            <a:p>
              <a:r>
                <a:rPr lang="en-US" sz="2400" dirty="0"/>
                <a:t>Indirect</a:t>
              </a:r>
              <a:r>
                <a:rPr lang="en-US" sz="2400" dirty="0" smtClean="0"/>
                <a:t> impact </a:t>
              </a:r>
              <a:r>
                <a:rPr lang="en-US" sz="2400" dirty="0"/>
                <a:t>of</a:t>
              </a:r>
              <a:r>
                <a:rPr lang="en-US" sz="2400" dirty="0" smtClean="0"/>
                <a:t> social </a:t>
              </a:r>
              <a:r>
                <a:rPr lang="en-US" sz="2400" dirty="0"/>
                <a:t>and</a:t>
              </a:r>
              <a:r>
                <a:rPr lang="en-US" sz="2400" dirty="0" smtClean="0"/>
                <a:t> economic </a:t>
              </a:r>
              <a:r>
                <a:rPr lang="en-US" sz="2400" dirty="0"/>
                <a:t>d</a:t>
              </a:r>
              <a:r>
                <a:rPr lang="en-US" sz="2400" dirty="0" smtClean="0"/>
                <a:t>isruption </a:t>
              </a:r>
              <a:r>
                <a:rPr lang="en-US" sz="2400" dirty="0"/>
                <a:t>on</a:t>
              </a:r>
              <a:endParaRPr lang="en-US" sz="2400" dirty="0" smtClean="0"/>
            </a:p>
            <a:p>
              <a:r>
                <a:rPr lang="en-US" sz="2400" dirty="0"/>
                <a:t>h</a:t>
              </a:r>
              <a:r>
                <a:rPr lang="en-US" sz="2400" dirty="0" smtClean="0"/>
                <a:t>ealth</a:t>
              </a:r>
              <a:endParaRPr lang="en-US" sz="2400" dirty="0"/>
            </a:p>
          </p:txBody>
        </p:sp>
        <p:sp>
          <p:nvSpPr>
            <p:cNvPr id="12" name="Right Arrow 11"/>
            <p:cNvSpPr/>
            <p:nvPr/>
          </p:nvSpPr>
          <p:spPr>
            <a:xfrm>
              <a:off x="1828800" y="3048000"/>
              <a:ext cx="990600" cy="304800"/>
            </a:xfrm>
            <a:prstGeom prst="rightArrow">
              <a:avLst/>
            </a:prstGeom>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grpSp>
          <p:nvGrpSpPr>
            <p:cNvPr id="2" name="Group 9"/>
            <p:cNvGrpSpPr/>
            <p:nvPr/>
          </p:nvGrpSpPr>
          <p:grpSpPr>
            <a:xfrm>
              <a:off x="3200400" y="2590800"/>
              <a:ext cx="3124200" cy="1200150"/>
              <a:chOff x="3200400" y="2590800"/>
              <a:chExt cx="3124200" cy="1200150"/>
            </a:xfrm>
          </p:grpSpPr>
          <p:sp>
            <p:nvSpPr>
              <p:cNvPr id="28676" name="TextBox 4"/>
              <p:cNvSpPr txBox="1">
                <a:spLocks noChangeArrowheads="1"/>
              </p:cNvSpPr>
              <p:nvPr/>
            </p:nvSpPr>
            <p:spPr bwMode="auto">
              <a:xfrm>
                <a:off x="3200400" y="2590800"/>
                <a:ext cx="2438400" cy="1200150"/>
              </a:xfrm>
              <a:prstGeom prst="rect">
                <a:avLst/>
              </a:prstGeom>
              <a:noFill/>
              <a:ln w="9525">
                <a:noFill/>
                <a:miter lim="800000"/>
                <a:headEnd/>
                <a:tailEnd/>
              </a:ln>
            </p:spPr>
            <p:txBody>
              <a:bodyPr>
                <a:prstTxWarp prst="textNoShape">
                  <a:avLst/>
                </a:prstTxWarp>
                <a:spAutoFit/>
              </a:bodyPr>
              <a:lstStyle/>
              <a:p>
                <a:r>
                  <a:rPr lang="en-US" sz="2400" dirty="0"/>
                  <a:t>Direct</a:t>
                </a:r>
                <a:r>
                  <a:rPr lang="en-US" sz="2400" dirty="0" smtClean="0"/>
                  <a:t> impact</a:t>
                </a:r>
              </a:p>
              <a:p>
                <a:r>
                  <a:rPr lang="en-US" sz="2400" dirty="0" smtClean="0"/>
                  <a:t>of weather</a:t>
                </a:r>
              </a:p>
              <a:p>
                <a:r>
                  <a:rPr lang="en-US" sz="2400" dirty="0" smtClean="0"/>
                  <a:t>on health</a:t>
                </a:r>
                <a:endParaRPr lang="en-US" sz="2400" dirty="0"/>
              </a:p>
            </p:txBody>
          </p:sp>
          <p:sp>
            <p:nvSpPr>
              <p:cNvPr id="13" name="Right Arrow 12"/>
              <p:cNvSpPr/>
              <p:nvPr/>
            </p:nvSpPr>
            <p:spPr>
              <a:xfrm>
                <a:off x="5334000" y="3048000"/>
                <a:ext cx="990600" cy="304800"/>
              </a:xfrm>
              <a:prstGeom prst="rightArrow">
                <a:avLst/>
              </a:prstGeom>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grpSp>
        <p:grpSp>
          <p:nvGrpSpPr>
            <p:cNvPr id="3" name="Group 21"/>
            <p:cNvGrpSpPr/>
            <p:nvPr/>
          </p:nvGrpSpPr>
          <p:grpSpPr>
            <a:xfrm>
              <a:off x="1900904" y="3625003"/>
              <a:ext cx="3585496" cy="1854194"/>
              <a:chOff x="1900904" y="3625003"/>
              <a:chExt cx="3585496" cy="1854194"/>
            </a:xfrm>
          </p:grpSpPr>
          <p:sp>
            <p:nvSpPr>
              <p:cNvPr id="28678" name="TextBox 6"/>
              <p:cNvSpPr txBox="1">
                <a:spLocks noChangeArrowheads="1"/>
              </p:cNvSpPr>
              <p:nvPr/>
            </p:nvSpPr>
            <p:spPr bwMode="auto">
              <a:xfrm>
                <a:off x="2590800" y="4648200"/>
                <a:ext cx="2895600" cy="830997"/>
              </a:xfrm>
              <a:prstGeom prst="rect">
                <a:avLst/>
              </a:prstGeom>
              <a:solidFill>
                <a:schemeClr val="accent6"/>
              </a:solidFill>
              <a:ln w="9525">
                <a:noFill/>
                <a:miter lim="800000"/>
                <a:headEnd/>
                <a:tailEnd/>
              </a:ln>
            </p:spPr>
            <p:txBody>
              <a:bodyPr>
                <a:prstTxWarp prst="textNoShape">
                  <a:avLst/>
                </a:prstTxWarp>
                <a:spAutoFit/>
              </a:bodyPr>
              <a:lstStyle/>
              <a:p>
                <a:r>
                  <a:rPr lang="en-US" sz="2400" dirty="0" smtClean="0"/>
                  <a:t>Policy co</a:t>
                </a:r>
                <a:r>
                  <a:rPr lang="en-US" sz="2400" dirty="0"/>
                  <a:t>-benefits</a:t>
                </a:r>
                <a:r>
                  <a:rPr lang="en-US" sz="2400" dirty="0" smtClean="0"/>
                  <a:t> improve </a:t>
                </a:r>
                <a:r>
                  <a:rPr lang="en-US" sz="2400" dirty="0"/>
                  <a:t>h</a:t>
                </a:r>
                <a:r>
                  <a:rPr lang="en-US" sz="2400" dirty="0" smtClean="0"/>
                  <a:t>ealth</a:t>
                </a:r>
                <a:endParaRPr lang="en-US" sz="2400" dirty="0"/>
              </a:p>
            </p:txBody>
          </p:sp>
          <p:sp>
            <p:nvSpPr>
              <p:cNvPr id="16" name="Right Arrow 15"/>
              <p:cNvSpPr/>
              <p:nvPr/>
            </p:nvSpPr>
            <p:spPr>
              <a:xfrm rot="2768053">
                <a:off x="1558004" y="3967903"/>
                <a:ext cx="990600" cy="304800"/>
              </a:xfrm>
              <a:prstGeom prst="rightArrow">
                <a:avLst/>
              </a:prstGeom>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cs typeface="Arial" charset="0"/>
                </a:endParaRPr>
              </a:p>
            </p:txBody>
          </p:sp>
        </p:grpSp>
        <p:sp>
          <p:nvSpPr>
            <p:cNvPr id="20" name="Down Arrow 19"/>
            <p:cNvSpPr/>
            <p:nvPr/>
          </p:nvSpPr>
          <p:spPr>
            <a:xfrm>
              <a:off x="990600" y="4300538"/>
              <a:ext cx="279400" cy="117865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Autofit/>
          </a:bodyPr>
          <a:lstStyle/>
          <a:p>
            <a:r>
              <a:rPr lang="en-US" sz="3300" dirty="0" smtClean="0">
                <a:latin typeface="Gill Sans Light"/>
                <a:cs typeface="Gill Sans Light"/>
              </a:rPr>
              <a:t>Co-Costs General Project With Climate Change Element:</a:t>
            </a:r>
            <a:r>
              <a:rPr lang="en-US" sz="3300" dirty="0">
                <a:latin typeface="Gill Sans Light"/>
                <a:cs typeface="Gill Sans Light"/>
              </a:rPr>
              <a:t> </a:t>
            </a:r>
            <a:r>
              <a:rPr lang="en-US" sz="3300" dirty="0" smtClean="0">
                <a:latin typeface="Gill Sans Light"/>
                <a:cs typeface="Gill Sans Light"/>
              </a:rPr>
              <a:t>Taylor County Coal Plant</a:t>
            </a:r>
            <a:endParaRPr lang="en-US" sz="3300" dirty="0">
              <a:latin typeface="Gill Sans Light"/>
              <a:cs typeface="Gill Sans Light"/>
            </a:endParaRPr>
          </a:p>
        </p:txBody>
      </p:sp>
      <p:sp>
        <p:nvSpPr>
          <p:cNvPr id="5" name="TextBox 21"/>
          <p:cNvSpPr txBox="1">
            <a:spLocks noChangeArrowheads="1"/>
          </p:cNvSpPr>
          <p:nvPr/>
        </p:nvSpPr>
        <p:spPr bwMode="auto">
          <a:xfrm>
            <a:off x="228600" y="3435341"/>
            <a:ext cx="135890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Coal plant development</a:t>
            </a:r>
            <a:endParaRPr lang="en-US" sz="1600" dirty="0">
              <a:latin typeface="Calibri" charset="0"/>
            </a:endParaRPr>
          </a:p>
        </p:txBody>
      </p:sp>
      <p:sp>
        <p:nvSpPr>
          <p:cNvPr id="8" name="TextBox 21"/>
          <p:cNvSpPr txBox="1">
            <a:spLocks noChangeArrowheads="1"/>
          </p:cNvSpPr>
          <p:nvPr/>
        </p:nvSpPr>
        <p:spPr bwMode="auto">
          <a:xfrm>
            <a:off x="2032000" y="2439988"/>
            <a:ext cx="1193800"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CO2 emissions</a:t>
            </a:r>
            <a:endParaRPr lang="en-US" sz="1600" dirty="0">
              <a:latin typeface="Calibri" charset="0"/>
            </a:endParaRPr>
          </a:p>
        </p:txBody>
      </p:sp>
      <p:sp>
        <p:nvSpPr>
          <p:cNvPr id="10" name="TextBox 21"/>
          <p:cNvSpPr txBox="1">
            <a:spLocks noChangeArrowheads="1"/>
          </p:cNvSpPr>
          <p:nvPr/>
        </p:nvSpPr>
        <p:spPr bwMode="auto">
          <a:xfrm>
            <a:off x="4153890" y="2570202"/>
            <a:ext cx="2259610" cy="338554"/>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Global climate change</a:t>
            </a:r>
            <a:endParaRPr lang="en-US" sz="1600" dirty="0">
              <a:latin typeface="Calibri" charset="0"/>
            </a:endParaRPr>
          </a:p>
        </p:txBody>
      </p:sp>
      <p:cxnSp>
        <p:nvCxnSpPr>
          <p:cNvPr id="11" name="Straight Arrow Connector 10"/>
          <p:cNvCxnSpPr>
            <a:stCxn id="8" idx="3"/>
            <a:endCxn id="10" idx="1"/>
          </p:cNvCxnSpPr>
          <p:nvPr/>
        </p:nvCxnSpPr>
        <p:spPr>
          <a:xfrm>
            <a:off x="3225800" y="2732376"/>
            <a:ext cx="928090" cy="71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21"/>
          <p:cNvSpPr txBox="1">
            <a:spLocks noChangeArrowheads="1"/>
          </p:cNvSpPr>
          <p:nvPr/>
        </p:nvSpPr>
        <p:spPr bwMode="auto">
          <a:xfrm>
            <a:off x="1930895" y="4263023"/>
            <a:ext cx="1904505"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Minimal ground level ozone</a:t>
            </a:r>
            <a:endParaRPr lang="en-US" sz="1600" dirty="0">
              <a:latin typeface="Calibri" charset="0"/>
            </a:endParaRPr>
          </a:p>
        </p:txBody>
      </p:sp>
      <p:cxnSp>
        <p:nvCxnSpPr>
          <p:cNvPr id="60" name="Straight Arrow Connector 59"/>
          <p:cNvCxnSpPr>
            <a:stCxn id="5" idx="3"/>
            <a:endCxn id="19" idx="1"/>
          </p:cNvCxnSpPr>
          <p:nvPr/>
        </p:nvCxnSpPr>
        <p:spPr>
          <a:xfrm>
            <a:off x="1587500" y="3727729"/>
            <a:ext cx="343395" cy="827682"/>
          </a:xfrm>
          <a:prstGeom prst="straightConnector1">
            <a:avLst/>
          </a:prstGeom>
          <a:ln w="9525"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 idx="3"/>
            <a:endCxn id="8" idx="1"/>
          </p:cNvCxnSpPr>
          <p:nvPr/>
        </p:nvCxnSpPr>
        <p:spPr>
          <a:xfrm flipV="1">
            <a:off x="1587500" y="2732376"/>
            <a:ext cx="444500" cy="995353"/>
          </a:xfrm>
          <a:prstGeom prst="straightConnector1">
            <a:avLst/>
          </a:prstGeom>
          <a:ln w="9525" cap="flat" cmpd="sng" algn="ctr">
            <a:solidFill>
              <a:schemeClr val="tx1"/>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858000" y="3801358"/>
            <a:ext cx="1841500" cy="584776"/>
          </a:xfrm>
          <a:prstGeom prst="rect">
            <a:avLst/>
          </a:prstGeom>
          <a:solidFill>
            <a:srgbClr val="000000"/>
          </a:solidFill>
          <a:ln>
            <a:solidFill>
              <a:schemeClr val="tx1"/>
            </a:solidFill>
          </a:ln>
        </p:spPr>
        <p:txBody>
          <a:bodyPr wrap="square" anchor="t">
            <a:spAutoFit/>
          </a:bodyPr>
          <a:lstStyle/>
          <a:p>
            <a:pPr algn="ctr"/>
            <a:r>
              <a:rPr lang="en-US" sz="3200" dirty="0" smtClean="0">
                <a:solidFill>
                  <a:srgbClr val="FFFFFF"/>
                </a:solidFill>
                <a:sym typeface="Symbol"/>
              </a:rPr>
              <a:t>Co-Costs</a:t>
            </a:r>
            <a:endParaRPr lang="en-US" sz="3200" b="1" dirty="0">
              <a:solidFill>
                <a:srgbClr val="FFFFFF"/>
              </a:solidFill>
            </a:endParaRPr>
          </a:p>
        </p:txBody>
      </p:sp>
      <p:sp>
        <p:nvSpPr>
          <p:cNvPr id="24" name="TextBox 21"/>
          <p:cNvSpPr txBox="1">
            <a:spLocks noChangeArrowheads="1"/>
          </p:cNvSpPr>
          <p:nvPr/>
        </p:nvSpPr>
        <p:spPr bwMode="auto">
          <a:xfrm>
            <a:off x="2032000" y="3182659"/>
            <a:ext cx="1193800" cy="830997"/>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Minimal mercury emissions</a:t>
            </a:r>
            <a:endParaRPr lang="en-US" sz="1600" dirty="0">
              <a:latin typeface="Calibri" charset="0"/>
            </a:endParaRPr>
          </a:p>
        </p:txBody>
      </p:sp>
      <p:sp>
        <p:nvSpPr>
          <p:cNvPr id="25" name="TextBox 21"/>
          <p:cNvSpPr txBox="1">
            <a:spLocks noChangeArrowheads="1"/>
          </p:cNvSpPr>
          <p:nvPr/>
        </p:nvSpPr>
        <p:spPr bwMode="auto">
          <a:xfrm>
            <a:off x="1918195" y="5064731"/>
            <a:ext cx="1917205" cy="584776"/>
          </a:xfrm>
          <a:prstGeom prst="rect">
            <a:avLst/>
          </a:prstGeom>
          <a:solidFill>
            <a:schemeClr val="bg2">
              <a:lumMod val="90000"/>
            </a:schemeClr>
          </a:solidFill>
          <a:ln w="12700">
            <a:solidFill>
              <a:schemeClr val="tx1"/>
            </a:solidFill>
            <a:miter lim="800000"/>
            <a:headEnd/>
            <a:tailEnd/>
          </a:ln>
        </p:spPr>
        <p:txBody>
          <a:bodyPr wrap="square">
            <a:prstTxWarp prst="textNoShape">
              <a:avLst/>
            </a:prstTxWarp>
            <a:spAutoFit/>
          </a:bodyPr>
          <a:lstStyle/>
          <a:p>
            <a:r>
              <a:rPr lang="en-US" sz="1600" dirty="0" smtClean="0">
                <a:latin typeface="Calibri" charset="0"/>
              </a:rPr>
              <a:t>Minimal particulate emissions</a:t>
            </a:r>
            <a:endParaRPr lang="en-US" sz="1600" dirty="0">
              <a:latin typeface="Calibri" charset="0"/>
            </a:endParaRPr>
          </a:p>
        </p:txBody>
      </p:sp>
      <p:cxnSp>
        <p:nvCxnSpPr>
          <p:cNvPr id="26" name="Straight Arrow Connector 25"/>
          <p:cNvCxnSpPr>
            <a:stCxn id="5" idx="3"/>
            <a:endCxn id="24" idx="1"/>
          </p:cNvCxnSpPr>
          <p:nvPr/>
        </p:nvCxnSpPr>
        <p:spPr>
          <a:xfrm flipV="1">
            <a:off x="1587500" y="3598158"/>
            <a:ext cx="444500" cy="129571"/>
          </a:xfrm>
          <a:prstGeom prst="straightConnector1">
            <a:avLst/>
          </a:prstGeom>
          <a:ln w="9525"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25" idx="1"/>
          </p:cNvCxnSpPr>
          <p:nvPr/>
        </p:nvCxnSpPr>
        <p:spPr>
          <a:xfrm>
            <a:off x="1587500" y="3727729"/>
            <a:ext cx="330695" cy="1629390"/>
          </a:xfrm>
          <a:prstGeom prst="straightConnector1">
            <a:avLst/>
          </a:prstGeom>
          <a:ln w="9525"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3"/>
            <a:endCxn id="28" idx="1"/>
          </p:cNvCxnSpPr>
          <p:nvPr/>
        </p:nvCxnSpPr>
        <p:spPr>
          <a:xfrm flipV="1">
            <a:off x="6413500" y="2734558"/>
            <a:ext cx="368300" cy="4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1"/>
          <p:cNvSpPr txBox="1">
            <a:spLocks noChangeArrowheads="1"/>
          </p:cNvSpPr>
          <p:nvPr/>
        </p:nvSpPr>
        <p:spPr bwMode="auto">
          <a:xfrm>
            <a:off x="1955800" y="5902762"/>
            <a:ext cx="1879600" cy="830997"/>
          </a:xfrm>
          <a:prstGeom prst="rect">
            <a:avLst/>
          </a:prstGeom>
          <a:solidFill>
            <a:srgbClr val="EEECE1"/>
          </a:solidFill>
          <a:ln w="12700">
            <a:solidFill>
              <a:schemeClr val="bg1">
                <a:lumMod val="50000"/>
              </a:schemeClr>
            </a:solidFill>
            <a:miter lim="800000"/>
            <a:headEnd/>
            <a:tailEnd/>
          </a:ln>
        </p:spPr>
        <p:txBody>
          <a:bodyPr wrap="square">
            <a:prstTxWarp prst="textNoShape">
              <a:avLst/>
            </a:prstTxWarp>
            <a:spAutoFit/>
          </a:bodyPr>
          <a:lstStyle/>
          <a:p>
            <a:r>
              <a:rPr lang="en-US" sz="1600" dirty="0" smtClean="0">
                <a:solidFill>
                  <a:srgbClr val="7F7F7F"/>
                </a:solidFill>
                <a:latin typeface="Calibri" charset="0"/>
              </a:rPr>
              <a:t>Increase  hiring of  African American workers</a:t>
            </a:r>
            <a:endParaRPr lang="en-US" sz="1600" dirty="0">
              <a:solidFill>
                <a:srgbClr val="7F7F7F"/>
              </a:solidFill>
              <a:latin typeface="Calibri" charset="0"/>
            </a:endParaRPr>
          </a:p>
        </p:txBody>
      </p:sp>
      <p:sp>
        <p:nvSpPr>
          <p:cNvPr id="18" name="TextBox 21"/>
          <p:cNvSpPr txBox="1">
            <a:spLocks noChangeArrowheads="1"/>
          </p:cNvSpPr>
          <p:nvPr/>
        </p:nvSpPr>
        <p:spPr bwMode="auto">
          <a:xfrm>
            <a:off x="4520210" y="4895454"/>
            <a:ext cx="1893290" cy="584776"/>
          </a:xfrm>
          <a:prstGeom prst="rect">
            <a:avLst/>
          </a:prstGeom>
          <a:solidFill>
            <a:srgbClr val="EEECE1"/>
          </a:solidFill>
          <a:ln w="12700">
            <a:solidFill>
              <a:schemeClr val="bg1">
                <a:lumMod val="50000"/>
              </a:schemeClr>
            </a:solidFill>
            <a:miter lim="800000"/>
            <a:headEnd/>
            <a:tailEnd/>
          </a:ln>
        </p:spPr>
        <p:txBody>
          <a:bodyPr wrap="square">
            <a:prstTxWarp prst="textNoShape">
              <a:avLst/>
            </a:prstTxWarp>
            <a:spAutoFit/>
          </a:bodyPr>
          <a:lstStyle/>
          <a:p>
            <a:r>
              <a:rPr lang="en-US" sz="1600" dirty="0" smtClean="0">
                <a:solidFill>
                  <a:srgbClr val="7F7F7F"/>
                </a:solidFill>
                <a:latin typeface="Calibri" charset="0"/>
              </a:rPr>
              <a:t>Income of low salary jobs</a:t>
            </a:r>
            <a:endParaRPr lang="en-US" sz="1600" dirty="0">
              <a:solidFill>
                <a:srgbClr val="7F7F7F"/>
              </a:solidFill>
              <a:latin typeface="Calibri" charset="0"/>
            </a:endParaRPr>
          </a:p>
        </p:txBody>
      </p:sp>
      <p:cxnSp>
        <p:nvCxnSpPr>
          <p:cNvPr id="20" name="Straight Arrow Connector 19"/>
          <p:cNvCxnSpPr>
            <a:stCxn id="17" idx="3"/>
            <a:endCxn id="18" idx="1"/>
          </p:cNvCxnSpPr>
          <p:nvPr/>
        </p:nvCxnSpPr>
        <p:spPr>
          <a:xfrm flipV="1">
            <a:off x="3835400" y="5187842"/>
            <a:ext cx="684810" cy="1130419"/>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1"/>
          <p:cNvSpPr txBox="1">
            <a:spLocks noChangeArrowheads="1"/>
          </p:cNvSpPr>
          <p:nvPr/>
        </p:nvSpPr>
        <p:spPr bwMode="auto">
          <a:xfrm>
            <a:off x="4496790" y="5733485"/>
            <a:ext cx="1893290" cy="584776"/>
          </a:xfrm>
          <a:prstGeom prst="rect">
            <a:avLst/>
          </a:prstGeom>
          <a:solidFill>
            <a:srgbClr val="EEECE1"/>
          </a:solidFill>
          <a:ln w="12700">
            <a:solidFill>
              <a:schemeClr val="bg1">
                <a:lumMod val="50000"/>
              </a:schemeClr>
            </a:solidFill>
            <a:miter lim="800000"/>
            <a:headEnd/>
            <a:tailEnd/>
          </a:ln>
        </p:spPr>
        <p:txBody>
          <a:bodyPr wrap="square">
            <a:prstTxWarp prst="textNoShape">
              <a:avLst/>
            </a:prstTxWarp>
            <a:spAutoFit/>
          </a:bodyPr>
          <a:lstStyle/>
          <a:p>
            <a:r>
              <a:rPr lang="en-US" sz="1600" dirty="0" smtClean="0">
                <a:solidFill>
                  <a:srgbClr val="7F7F7F"/>
                </a:solidFill>
                <a:latin typeface="Calibri" charset="0"/>
              </a:rPr>
              <a:t>Income of median salary jobs</a:t>
            </a:r>
            <a:endParaRPr lang="en-US" sz="1600" dirty="0">
              <a:solidFill>
                <a:srgbClr val="7F7F7F"/>
              </a:solidFill>
              <a:latin typeface="Calibri" charset="0"/>
            </a:endParaRPr>
          </a:p>
        </p:txBody>
      </p:sp>
      <p:cxnSp>
        <p:nvCxnSpPr>
          <p:cNvPr id="22" name="Straight Arrow Connector 21"/>
          <p:cNvCxnSpPr>
            <a:stCxn id="17" idx="3"/>
            <a:endCxn id="21" idx="1"/>
          </p:cNvCxnSpPr>
          <p:nvPr/>
        </p:nvCxnSpPr>
        <p:spPr>
          <a:xfrm flipV="1">
            <a:off x="3835400" y="6025873"/>
            <a:ext cx="661390" cy="29238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17" idx="1"/>
          </p:cNvCxnSpPr>
          <p:nvPr/>
        </p:nvCxnSpPr>
        <p:spPr>
          <a:xfrm>
            <a:off x="1587500" y="3727729"/>
            <a:ext cx="368300" cy="2590532"/>
          </a:xfrm>
          <a:prstGeom prst="straightConnector1">
            <a:avLst/>
          </a:prstGeom>
          <a:ln w="9525" cap="flat" cmpd="sng" algn="ctr">
            <a:solidFill>
              <a:schemeClr val="tx1"/>
            </a:solidFill>
            <a:prstDash val="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1"/>
          <p:cNvSpPr txBox="1">
            <a:spLocks noChangeArrowheads="1"/>
          </p:cNvSpPr>
          <p:nvPr/>
        </p:nvSpPr>
        <p:spPr bwMode="auto">
          <a:xfrm>
            <a:off x="6845300" y="4994822"/>
            <a:ext cx="1841500" cy="1323439"/>
          </a:xfrm>
          <a:prstGeom prst="rect">
            <a:avLst/>
          </a:prstGeom>
          <a:solidFill>
            <a:srgbClr val="FFFFFF"/>
          </a:solidFill>
          <a:ln w="12700">
            <a:solidFill>
              <a:srgbClr val="D99694"/>
            </a:solidFill>
            <a:miter lim="800000"/>
            <a:headEnd/>
            <a:tailEnd/>
          </a:ln>
        </p:spPr>
        <p:txBody>
          <a:bodyPr wrap="square">
            <a:prstTxWarp prst="textNoShape">
              <a:avLst/>
            </a:prstTxWarp>
            <a:spAutoFit/>
          </a:bodyPr>
          <a:lstStyle/>
          <a:p>
            <a:r>
              <a:rPr lang="en-US" sz="1600" dirty="0" smtClean="0">
                <a:solidFill>
                  <a:schemeClr val="bg1">
                    <a:lumMod val="50000"/>
                  </a:schemeClr>
                </a:solidFill>
                <a:latin typeface="Calibri" charset="0"/>
              </a:rPr>
              <a:t>↑ Mental health</a:t>
            </a:r>
          </a:p>
          <a:p>
            <a:r>
              <a:rPr lang="en-US" sz="1600" dirty="0" smtClean="0">
                <a:solidFill>
                  <a:schemeClr val="bg1">
                    <a:lumMod val="50000"/>
                  </a:schemeClr>
                </a:solidFill>
                <a:latin typeface="Calibri" charset="0"/>
              </a:rPr>
              <a:t>↑ Food security</a:t>
            </a:r>
          </a:p>
          <a:p>
            <a:r>
              <a:rPr lang="en-US" sz="1600" dirty="0" smtClean="0">
                <a:solidFill>
                  <a:schemeClr val="bg1">
                    <a:lumMod val="50000"/>
                  </a:schemeClr>
                </a:solidFill>
                <a:latin typeface="Calibri" charset="0"/>
              </a:rPr>
              <a:t>↓Income based mortality rates</a:t>
            </a:r>
          </a:p>
          <a:p>
            <a:endParaRPr lang="en-US" sz="1600" dirty="0">
              <a:latin typeface="Calibri" charset="0"/>
            </a:endParaRPr>
          </a:p>
        </p:txBody>
      </p:sp>
      <p:cxnSp>
        <p:nvCxnSpPr>
          <p:cNvPr id="38" name="Straight Arrow Connector 37"/>
          <p:cNvCxnSpPr>
            <a:stCxn id="18" idx="3"/>
            <a:endCxn id="27" idx="1"/>
          </p:cNvCxnSpPr>
          <p:nvPr/>
        </p:nvCxnSpPr>
        <p:spPr>
          <a:xfrm>
            <a:off x="6413500" y="5187842"/>
            <a:ext cx="431800" cy="4687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1" idx="3"/>
            <a:endCxn id="27" idx="1"/>
          </p:cNvCxnSpPr>
          <p:nvPr/>
        </p:nvCxnSpPr>
        <p:spPr>
          <a:xfrm flipV="1">
            <a:off x="6390080" y="5656542"/>
            <a:ext cx="455220" cy="36933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19"/>
          <p:cNvSpPr txBox="1">
            <a:spLocks noChangeArrowheads="1"/>
          </p:cNvSpPr>
          <p:nvPr/>
        </p:nvSpPr>
        <p:spPr bwMode="auto">
          <a:xfrm>
            <a:off x="6781800" y="1995894"/>
            <a:ext cx="2202058" cy="1477328"/>
          </a:xfrm>
          <a:prstGeom prst="rect">
            <a:avLst/>
          </a:prstGeom>
          <a:solidFill>
            <a:srgbClr val="FFFFFF"/>
          </a:solidFill>
          <a:ln w="9525">
            <a:solidFill>
              <a:srgbClr val="FF0000"/>
            </a:solidFill>
            <a:miter lim="800000"/>
            <a:headEnd/>
            <a:tailEnd/>
          </a:ln>
        </p:spPr>
        <p:txBody>
          <a:bodyPr wrap="square">
            <a:prstTxWarp prst="textNoShape">
              <a:avLst/>
            </a:prstTxWarp>
            <a:spAutoFit/>
          </a:bodyPr>
          <a:lstStyle/>
          <a:p>
            <a:r>
              <a:rPr lang="en-US" dirty="0" smtClean="0">
                <a:sym typeface="Symbol"/>
              </a:rPr>
              <a:t>Climate change related outcomes:</a:t>
            </a:r>
          </a:p>
          <a:p>
            <a:r>
              <a:rPr lang="en-US" dirty="0">
                <a:sym typeface="Symbol"/>
              </a:rPr>
              <a:t>↓</a:t>
            </a:r>
            <a:r>
              <a:rPr lang="en-US" dirty="0" smtClean="0">
                <a:sym typeface="Symbol"/>
              </a:rPr>
              <a:t>Heat-related illness</a:t>
            </a:r>
            <a:endParaRPr lang="en-US" dirty="0">
              <a:sym typeface="Symbol"/>
            </a:endParaRPr>
          </a:p>
          <a:p>
            <a:r>
              <a:rPr lang="en-US" dirty="0">
                <a:sym typeface="Symbol"/>
              </a:rPr>
              <a:t>↓</a:t>
            </a:r>
            <a:r>
              <a:rPr lang="en-US" dirty="0" smtClean="0">
                <a:sym typeface="Symbol"/>
              </a:rPr>
              <a:t>Water</a:t>
            </a:r>
            <a:r>
              <a:rPr lang="en-US" dirty="0">
                <a:sym typeface="Symbol"/>
              </a:rPr>
              <a:t>-, food-, vector-borne disease</a:t>
            </a:r>
          </a:p>
        </p:txBody>
      </p:sp>
      <p:sp>
        <p:nvSpPr>
          <p:cNvPr id="29" name="TextBox 28"/>
          <p:cNvSpPr txBox="1"/>
          <p:nvPr/>
        </p:nvSpPr>
        <p:spPr>
          <a:xfrm>
            <a:off x="1377950" y="1905000"/>
            <a:ext cx="2914650" cy="369332"/>
          </a:xfrm>
          <a:prstGeom prst="rect">
            <a:avLst/>
          </a:prstGeom>
          <a:noFill/>
        </p:spPr>
        <p:txBody>
          <a:bodyPr wrap="square" rtlCol="0">
            <a:spAutoFit/>
          </a:bodyPr>
          <a:lstStyle/>
          <a:p>
            <a:r>
              <a:rPr lang="en-US" dirty="0" smtClean="0"/>
              <a:t>HIA practitioner suggestions</a:t>
            </a:r>
            <a:endParaRPr lang="en-US" dirty="0"/>
          </a:p>
        </p:txBody>
      </p:sp>
      <p:cxnSp>
        <p:nvCxnSpPr>
          <p:cNvPr id="6" name="Straight Arrow Connector 5"/>
          <p:cNvCxnSpPr>
            <a:endCxn id="29" idx="1"/>
          </p:cNvCxnSpPr>
          <p:nvPr/>
        </p:nvCxnSpPr>
        <p:spPr>
          <a:xfrm flipV="1">
            <a:off x="457200" y="2089666"/>
            <a:ext cx="920750" cy="12700"/>
          </a:xfrm>
          <a:prstGeom prst="straightConnector1">
            <a:avLst/>
          </a:prstGeom>
          <a:ln w="127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18635" y="14548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37" name="Rectangle 36"/>
          <p:cNvSpPr/>
          <p:nvPr/>
        </p:nvSpPr>
        <p:spPr>
          <a:xfrm>
            <a:off x="6707188" y="14582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39" name="Rectangle 38"/>
          <p:cNvSpPr/>
          <p:nvPr/>
        </p:nvSpPr>
        <p:spPr>
          <a:xfrm>
            <a:off x="2022128" y="14557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40" name="Rectangle 39"/>
          <p:cNvSpPr/>
          <p:nvPr/>
        </p:nvSpPr>
        <p:spPr>
          <a:xfrm>
            <a:off x="3982260" y="14557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0"/>
            <a:ext cx="8991600" cy="1143000"/>
          </a:xfrm>
        </p:spPr>
        <p:txBody>
          <a:bodyPr>
            <a:normAutofit/>
          </a:bodyPr>
          <a:lstStyle/>
          <a:p>
            <a:r>
              <a:rPr lang="en-US" dirty="0" smtClean="0">
                <a:latin typeface="Gill Sans Light"/>
                <a:cs typeface="Gill Sans Light"/>
              </a:rPr>
              <a:t>Co-Costs Mitigation Example</a:t>
            </a:r>
            <a:endParaRPr lang="en-US" dirty="0">
              <a:latin typeface="Gill Sans Light"/>
              <a:cs typeface="Gill Sans Light"/>
            </a:endParaRPr>
          </a:p>
        </p:txBody>
      </p:sp>
      <p:sp>
        <p:nvSpPr>
          <p:cNvPr id="34" name="Rectangle 33"/>
          <p:cNvSpPr/>
          <p:nvPr/>
        </p:nvSpPr>
        <p:spPr>
          <a:xfrm>
            <a:off x="6908800" y="6044624"/>
            <a:ext cx="1919288" cy="584776"/>
          </a:xfrm>
          <a:prstGeom prst="rect">
            <a:avLst/>
          </a:prstGeom>
          <a:solidFill>
            <a:srgbClr val="000000"/>
          </a:solidFill>
          <a:ln>
            <a:solidFill>
              <a:schemeClr val="tx1"/>
            </a:solidFill>
          </a:ln>
        </p:spPr>
        <p:txBody>
          <a:bodyPr wrap="square" anchor="t">
            <a:spAutoFit/>
          </a:bodyPr>
          <a:lstStyle/>
          <a:p>
            <a:pPr algn="ctr"/>
            <a:r>
              <a:rPr lang="en-US" sz="3200" dirty="0" smtClean="0">
                <a:solidFill>
                  <a:srgbClr val="FFFFFF"/>
                </a:solidFill>
                <a:sym typeface="Symbol"/>
              </a:rPr>
              <a:t>Co-costs</a:t>
            </a:r>
            <a:endParaRPr lang="en-US" sz="3200" b="1" dirty="0">
              <a:solidFill>
                <a:srgbClr val="FFFFFF"/>
              </a:solidFill>
            </a:endParaRPr>
          </a:p>
        </p:txBody>
      </p:sp>
      <p:grpSp>
        <p:nvGrpSpPr>
          <p:cNvPr id="28" name="Group 27"/>
          <p:cNvGrpSpPr/>
          <p:nvPr/>
        </p:nvGrpSpPr>
        <p:grpSpPr>
          <a:xfrm>
            <a:off x="4590456" y="3090277"/>
            <a:ext cx="3428007" cy="626061"/>
            <a:chOff x="4590456" y="3090277"/>
            <a:chExt cx="3428007" cy="626061"/>
          </a:xfrm>
          <a:solidFill>
            <a:schemeClr val="bg2">
              <a:lumMod val="90000"/>
            </a:schemeClr>
          </a:solidFill>
        </p:grpSpPr>
        <p:sp>
          <p:nvSpPr>
            <p:cNvPr id="50" name="TextBox 22"/>
            <p:cNvSpPr txBox="1">
              <a:spLocks noChangeArrowheads="1"/>
            </p:cNvSpPr>
            <p:nvPr/>
          </p:nvSpPr>
          <p:spPr bwMode="auto">
            <a:xfrm>
              <a:off x="5003800" y="3378200"/>
              <a:ext cx="3014663" cy="338138"/>
            </a:xfrm>
            <a:prstGeom prst="rect">
              <a:avLst/>
            </a:prstGeom>
            <a:grpFill/>
            <a:ln w="12700">
              <a:solidFill>
                <a:schemeClr val="tx1"/>
              </a:solidFill>
              <a:miter lim="800000"/>
              <a:headEnd/>
              <a:tailEnd/>
            </a:ln>
          </p:spPr>
          <p:txBody>
            <a:bodyPr wrap="none">
              <a:prstTxWarp prst="textNoShape">
                <a:avLst/>
              </a:prstTxWarp>
              <a:spAutoFit/>
            </a:bodyPr>
            <a:lstStyle/>
            <a:p>
              <a:r>
                <a:rPr lang="en-US" sz="1600" dirty="0">
                  <a:latin typeface="Calibri" charset="0"/>
                </a:rPr>
                <a:t>No overall changes in air pollution</a:t>
              </a:r>
            </a:p>
          </p:txBody>
        </p:sp>
        <p:cxnSp>
          <p:nvCxnSpPr>
            <p:cNvPr id="56" name="Straight Arrow Connector 55"/>
            <p:cNvCxnSpPr>
              <a:stCxn id="54" idx="3"/>
              <a:endCxn id="50" idx="1"/>
            </p:cNvCxnSpPr>
            <p:nvPr/>
          </p:nvCxnSpPr>
          <p:spPr>
            <a:xfrm>
              <a:off x="4590456" y="3090277"/>
              <a:ext cx="413344" cy="444292"/>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590456" y="2679700"/>
            <a:ext cx="2269899" cy="410577"/>
            <a:chOff x="4590456" y="2679700"/>
            <a:chExt cx="2269899" cy="410577"/>
          </a:xfrm>
          <a:solidFill>
            <a:schemeClr val="bg2">
              <a:lumMod val="90000"/>
            </a:schemeClr>
          </a:solidFill>
        </p:grpSpPr>
        <p:cxnSp>
          <p:nvCxnSpPr>
            <p:cNvPr id="55" name="Straight Arrow Connector 54"/>
            <p:cNvCxnSpPr>
              <a:stCxn id="54" idx="3"/>
              <a:endCxn id="58" idx="1"/>
            </p:cNvCxnSpPr>
            <p:nvPr/>
          </p:nvCxnSpPr>
          <p:spPr>
            <a:xfrm flipV="1">
              <a:off x="4590456" y="2848977"/>
              <a:ext cx="489544" cy="2413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23"/>
            <p:cNvSpPr txBox="1">
              <a:spLocks noChangeArrowheads="1"/>
            </p:cNvSpPr>
            <p:nvPr/>
          </p:nvSpPr>
          <p:spPr bwMode="auto">
            <a:xfrm>
              <a:off x="5080000" y="2679700"/>
              <a:ext cx="1780355" cy="338554"/>
            </a:xfrm>
            <a:prstGeom prst="rect">
              <a:avLst/>
            </a:prstGeom>
            <a:grpFill/>
            <a:ln w="12700">
              <a:solidFill>
                <a:schemeClr val="tx1"/>
              </a:solidFill>
              <a:miter lim="800000"/>
              <a:headEnd/>
              <a:tailEnd/>
            </a:ln>
          </p:spPr>
          <p:txBody>
            <a:bodyPr wrap="none">
              <a:prstTxWarp prst="textNoShape">
                <a:avLst/>
              </a:prstTxWarp>
              <a:spAutoFit/>
            </a:bodyPr>
            <a:lstStyle/>
            <a:p>
              <a:r>
                <a:rPr lang="en-US" sz="1600" dirty="0">
                  <a:latin typeface="Calibri" charset="0"/>
                </a:rPr>
                <a:t>↑ Severe</a:t>
              </a:r>
              <a:r>
                <a:rPr lang="en-US" sz="1600" dirty="0" smtClean="0">
                  <a:latin typeface="Calibri" charset="0"/>
                </a:rPr>
                <a:t> collisions</a:t>
              </a:r>
              <a:endParaRPr lang="en-US" sz="1600" dirty="0">
                <a:latin typeface="Calibri" charset="0"/>
              </a:endParaRPr>
            </a:p>
          </p:txBody>
        </p:sp>
      </p:grpSp>
      <p:grpSp>
        <p:nvGrpSpPr>
          <p:cNvPr id="27" name="Group 26"/>
          <p:cNvGrpSpPr/>
          <p:nvPr/>
        </p:nvGrpSpPr>
        <p:grpSpPr>
          <a:xfrm>
            <a:off x="6860355" y="2578100"/>
            <a:ext cx="2152495" cy="584776"/>
            <a:chOff x="6860355" y="2578100"/>
            <a:chExt cx="2152495" cy="584776"/>
          </a:xfrm>
        </p:grpSpPr>
        <p:sp>
          <p:nvSpPr>
            <p:cNvPr id="51" name="TextBox 24"/>
            <p:cNvSpPr txBox="1">
              <a:spLocks noChangeArrowheads="1"/>
            </p:cNvSpPr>
            <p:nvPr/>
          </p:nvSpPr>
          <p:spPr bwMode="auto">
            <a:xfrm>
              <a:off x="7669213" y="2578100"/>
              <a:ext cx="1343637" cy="584776"/>
            </a:xfrm>
            <a:prstGeom prst="rect">
              <a:avLst/>
            </a:prstGeom>
            <a:solidFill>
              <a:schemeClr val="bg1"/>
            </a:solidFill>
            <a:ln w="12700">
              <a:solidFill>
                <a:srgbClr val="FF0000"/>
              </a:solidFill>
              <a:miter lim="800000"/>
              <a:headEnd/>
              <a:tailEnd/>
            </a:ln>
          </p:spPr>
          <p:txBody>
            <a:bodyPr wrap="none">
              <a:prstTxWarp prst="textNoShape">
                <a:avLst/>
              </a:prstTxWarp>
              <a:spAutoFit/>
            </a:bodyPr>
            <a:lstStyle/>
            <a:p>
              <a:r>
                <a:rPr lang="en-US" sz="1600" dirty="0">
                  <a:latin typeface="Calibri" charset="0"/>
                </a:rPr>
                <a:t>↑ </a:t>
              </a:r>
              <a:r>
                <a:rPr lang="en-US" sz="1600" dirty="0" smtClean="0">
                  <a:latin typeface="Calibri" charset="0"/>
                </a:rPr>
                <a:t>Fatalities &amp; </a:t>
              </a:r>
            </a:p>
            <a:p>
              <a:r>
                <a:rPr lang="en-US" sz="1600" dirty="0" smtClean="0">
                  <a:latin typeface="Calibri" charset="0"/>
                </a:rPr>
                <a:t>injuries</a:t>
              </a:r>
              <a:endParaRPr lang="en-US" sz="1600" dirty="0">
                <a:latin typeface="Calibri" charset="0"/>
              </a:endParaRPr>
            </a:p>
          </p:txBody>
        </p:sp>
        <p:cxnSp>
          <p:nvCxnSpPr>
            <p:cNvPr id="59" name="Straight Arrow Connector 58"/>
            <p:cNvCxnSpPr>
              <a:stCxn id="58" idx="3"/>
              <a:endCxn id="51" idx="1"/>
            </p:cNvCxnSpPr>
            <p:nvPr/>
          </p:nvCxnSpPr>
          <p:spPr>
            <a:xfrm>
              <a:off x="6860355" y="2848977"/>
              <a:ext cx="808858" cy="215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18"/>
          <p:cNvSpPr txBox="1">
            <a:spLocks noChangeArrowheads="1"/>
          </p:cNvSpPr>
          <p:nvPr/>
        </p:nvSpPr>
        <p:spPr bwMode="auto">
          <a:xfrm>
            <a:off x="203200" y="3378200"/>
            <a:ext cx="1891664" cy="338554"/>
          </a:xfrm>
          <a:prstGeom prst="rect">
            <a:avLst/>
          </a:prstGeom>
          <a:solidFill>
            <a:schemeClr val="bg2">
              <a:lumMod val="90000"/>
            </a:schemeClr>
          </a:solidFill>
          <a:ln w="12700">
            <a:solidFill>
              <a:schemeClr val="tx1"/>
            </a:solidFill>
            <a:miter lim="800000"/>
            <a:headEnd/>
            <a:tailEnd/>
          </a:ln>
        </p:spPr>
        <p:txBody>
          <a:bodyPr wrap="none">
            <a:prstTxWarp prst="textNoShape">
              <a:avLst/>
            </a:prstTxWarp>
            <a:spAutoFit/>
          </a:bodyPr>
          <a:lstStyle/>
          <a:p>
            <a:r>
              <a:rPr lang="en-US" sz="1600" dirty="0">
                <a:latin typeface="Calibri" charset="0"/>
              </a:rPr>
              <a:t>↑ Congestion</a:t>
            </a:r>
            <a:r>
              <a:rPr lang="en-US" sz="1600" dirty="0" smtClean="0">
                <a:latin typeface="Calibri" charset="0"/>
              </a:rPr>
              <a:t> prices</a:t>
            </a:r>
            <a:endParaRPr lang="en-US" sz="1600" dirty="0">
              <a:latin typeface="Calibri" charset="0"/>
            </a:endParaRPr>
          </a:p>
        </p:txBody>
      </p:sp>
      <p:grpSp>
        <p:nvGrpSpPr>
          <p:cNvPr id="25" name="Group 24"/>
          <p:cNvGrpSpPr/>
          <p:nvPr/>
        </p:nvGrpSpPr>
        <p:grpSpPr>
          <a:xfrm>
            <a:off x="2094864" y="2921000"/>
            <a:ext cx="2495592" cy="626477"/>
            <a:chOff x="2094864" y="2921000"/>
            <a:chExt cx="2495592" cy="626477"/>
          </a:xfrm>
          <a:solidFill>
            <a:schemeClr val="bg2">
              <a:lumMod val="90000"/>
            </a:schemeClr>
          </a:solidFill>
        </p:grpSpPr>
        <p:sp>
          <p:nvSpPr>
            <p:cNvPr id="54" name="TextBox 19"/>
            <p:cNvSpPr txBox="1">
              <a:spLocks noChangeArrowheads="1"/>
            </p:cNvSpPr>
            <p:nvPr/>
          </p:nvSpPr>
          <p:spPr bwMode="auto">
            <a:xfrm>
              <a:off x="2489200" y="2921000"/>
              <a:ext cx="2101256" cy="338554"/>
            </a:xfrm>
            <a:prstGeom prst="rect">
              <a:avLst/>
            </a:prstGeom>
            <a:grpFill/>
            <a:ln w="12700">
              <a:solidFill>
                <a:schemeClr val="tx1"/>
              </a:solidFill>
              <a:miter lim="800000"/>
              <a:headEnd/>
              <a:tailEnd/>
            </a:ln>
          </p:spPr>
          <p:txBody>
            <a:bodyPr wrap="none">
              <a:prstTxWarp prst="textNoShape">
                <a:avLst/>
              </a:prstTxWarp>
              <a:spAutoFit/>
            </a:bodyPr>
            <a:lstStyle/>
            <a:p>
              <a:r>
                <a:rPr lang="en-US" sz="1600" dirty="0">
                  <a:latin typeface="Calibri" charset="0"/>
                </a:rPr>
                <a:t>Time and</a:t>
              </a:r>
              <a:r>
                <a:rPr lang="en-US" sz="1600" dirty="0" smtClean="0">
                  <a:latin typeface="Calibri" charset="0"/>
                </a:rPr>
                <a:t> route </a:t>
              </a:r>
              <a:r>
                <a:rPr lang="en-US" sz="1600" dirty="0">
                  <a:latin typeface="Calibri" charset="0"/>
                </a:rPr>
                <a:t>c</a:t>
              </a:r>
              <a:r>
                <a:rPr lang="en-US" sz="1600" dirty="0" smtClean="0">
                  <a:latin typeface="Calibri" charset="0"/>
                </a:rPr>
                <a:t>hange</a:t>
              </a:r>
              <a:endParaRPr lang="en-US" sz="1600" dirty="0">
                <a:latin typeface="Calibri" charset="0"/>
              </a:endParaRPr>
            </a:p>
          </p:txBody>
        </p:sp>
        <p:cxnSp>
          <p:nvCxnSpPr>
            <p:cNvPr id="63" name="Straight Arrow Connector 62"/>
            <p:cNvCxnSpPr>
              <a:stCxn id="61" idx="3"/>
              <a:endCxn id="54" idx="1"/>
            </p:cNvCxnSpPr>
            <p:nvPr/>
          </p:nvCxnSpPr>
          <p:spPr>
            <a:xfrm flipV="1">
              <a:off x="2094864" y="3077577"/>
              <a:ext cx="394336" cy="4699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094864" y="3547477"/>
            <a:ext cx="6795136" cy="1476108"/>
            <a:chOff x="2094864" y="3547477"/>
            <a:chExt cx="6795136" cy="1476108"/>
          </a:xfrm>
        </p:grpSpPr>
        <p:sp>
          <p:nvSpPr>
            <p:cNvPr id="52" name="TextBox 51"/>
            <p:cNvSpPr txBox="1"/>
            <p:nvPr/>
          </p:nvSpPr>
          <p:spPr>
            <a:xfrm>
              <a:off x="6908800" y="4192588"/>
              <a:ext cx="1981200" cy="830997"/>
            </a:xfrm>
            <a:prstGeom prst="rect">
              <a:avLst/>
            </a:prstGeom>
            <a:solidFill>
              <a:schemeClr val="bg1"/>
            </a:solidFill>
            <a:ln w="1270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r>
                <a:rPr lang="en-US" sz="1600" dirty="0">
                  <a:solidFill>
                    <a:schemeClr val="bg1">
                      <a:lumMod val="50000"/>
                    </a:schemeClr>
                  </a:solidFill>
                  <a:ea typeface="Arial" charset="0"/>
                  <a:cs typeface="Arial" charset="0"/>
                </a:rPr>
                <a:t>↓ All</a:t>
              </a:r>
              <a:r>
                <a:rPr lang="en-US" sz="1600" dirty="0" smtClean="0">
                  <a:solidFill>
                    <a:schemeClr val="bg1">
                      <a:lumMod val="50000"/>
                    </a:schemeClr>
                  </a:solidFill>
                  <a:ea typeface="Arial" charset="0"/>
                  <a:cs typeface="Arial" charset="0"/>
                </a:rPr>
                <a:t>-cause </a:t>
              </a:r>
              <a:r>
                <a:rPr lang="en-US" sz="1600" dirty="0">
                  <a:solidFill>
                    <a:schemeClr val="bg1">
                      <a:lumMod val="50000"/>
                    </a:schemeClr>
                  </a:solidFill>
                  <a:ea typeface="Arial" charset="0"/>
                  <a:cs typeface="Arial" charset="0"/>
                </a:rPr>
                <a:t>m</a:t>
              </a:r>
              <a:r>
                <a:rPr lang="en-US" sz="1600" dirty="0" smtClean="0">
                  <a:solidFill>
                    <a:schemeClr val="bg1">
                      <a:lumMod val="50000"/>
                    </a:schemeClr>
                  </a:solidFill>
                  <a:ea typeface="Arial" charset="0"/>
                  <a:cs typeface="Arial" charset="0"/>
                </a:rPr>
                <a:t>ortality</a:t>
              </a:r>
              <a:endParaRPr lang="en-US" sz="1600" dirty="0">
                <a:solidFill>
                  <a:schemeClr val="bg1">
                    <a:lumMod val="50000"/>
                  </a:schemeClr>
                </a:solidFill>
                <a:ea typeface="Arial" charset="0"/>
                <a:cs typeface="Arial" charset="0"/>
              </a:endParaRPr>
            </a:p>
            <a:p>
              <a:r>
                <a:rPr lang="en-US" sz="1600" dirty="0">
                  <a:solidFill>
                    <a:schemeClr val="bg1">
                      <a:lumMod val="50000"/>
                    </a:schemeClr>
                  </a:solidFill>
                  <a:ea typeface="Arial" charset="0"/>
                  <a:cs typeface="Arial" charset="0"/>
                </a:rPr>
                <a:t>↓ Chronic</a:t>
              </a:r>
              <a:r>
                <a:rPr lang="en-US" sz="1600" dirty="0" smtClean="0">
                  <a:solidFill>
                    <a:schemeClr val="bg1">
                      <a:lumMod val="50000"/>
                    </a:schemeClr>
                  </a:solidFill>
                  <a:ea typeface="Arial" charset="0"/>
                  <a:cs typeface="Arial" charset="0"/>
                </a:rPr>
                <a:t> disease incidence</a:t>
              </a:r>
              <a:endParaRPr lang="en-US" sz="1600" dirty="0">
                <a:solidFill>
                  <a:schemeClr val="bg1">
                    <a:lumMod val="50000"/>
                  </a:schemeClr>
                </a:solidFill>
                <a:ea typeface="Arial" charset="0"/>
                <a:cs typeface="Arial" charset="0"/>
              </a:endParaRPr>
            </a:p>
          </p:txBody>
        </p:sp>
        <p:cxnSp>
          <p:nvCxnSpPr>
            <p:cNvPr id="64" name="Straight Arrow Connector 63"/>
            <p:cNvCxnSpPr>
              <a:stCxn id="61" idx="3"/>
              <a:endCxn id="66" idx="1"/>
            </p:cNvCxnSpPr>
            <p:nvPr/>
          </p:nvCxnSpPr>
          <p:spPr>
            <a:xfrm>
              <a:off x="2094864" y="3547477"/>
              <a:ext cx="470536" cy="381000"/>
            </a:xfrm>
            <a:prstGeom prst="straightConnector1">
              <a:avLst/>
            </a:prstGeom>
            <a:ln>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2565400" y="3759200"/>
              <a:ext cx="2133600" cy="842377"/>
              <a:chOff x="2514600" y="5029200"/>
              <a:chExt cx="2133600" cy="842377"/>
            </a:xfrm>
          </p:grpSpPr>
          <p:sp>
            <p:nvSpPr>
              <p:cNvPr id="66" name="TextBox 20"/>
              <p:cNvSpPr txBox="1">
                <a:spLocks noChangeArrowheads="1"/>
              </p:cNvSpPr>
              <p:nvPr/>
            </p:nvSpPr>
            <p:spPr bwMode="auto">
              <a:xfrm>
                <a:off x="2514600" y="5029200"/>
                <a:ext cx="1840468" cy="338554"/>
              </a:xfrm>
              <a:prstGeom prst="rect">
                <a:avLst/>
              </a:prstGeom>
              <a:solidFill>
                <a:schemeClr val="bg2"/>
              </a:solidFill>
              <a:ln w="12700">
                <a:solidFill>
                  <a:schemeClr val="bg1">
                    <a:lumMod val="50000"/>
                  </a:schemeClr>
                </a:solidFill>
                <a:miter lim="800000"/>
                <a:headEnd/>
                <a:tailEnd/>
              </a:ln>
            </p:spPr>
            <p:txBody>
              <a:bodyPr wrap="none">
                <a:prstTxWarp prst="textNoShape">
                  <a:avLst/>
                </a:prstTxWarp>
                <a:spAutoFit/>
              </a:bodyPr>
              <a:lstStyle/>
              <a:p>
                <a:r>
                  <a:rPr lang="en-US" sz="1600" dirty="0">
                    <a:solidFill>
                      <a:srgbClr val="7F7F7F"/>
                    </a:solidFill>
                    <a:latin typeface="Calibri" charset="0"/>
                  </a:rPr>
                  <a:t>↑ Public</a:t>
                </a:r>
                <a:r>
                  <a:rPr lang="en-US" sz="1600" dirty="0" smtClean="0">
                    <a:solidFill>
                      <a:srgbClr val="7F7F7F"/>
                    </a:solidFill>
                    <a:latin typeface="Calibri" charset="0"/>
                  </a:rPr>
                  <a:t> transit </a:t>
                </a:r>
                <a:r>
                  <a:rPr lang="en-US" sz="1600" dirty="0">
                    <a:solidFill>
                      <a:srgbClr val="7F7F7F"/>
                    </a:solidFill>
                    <a:latin typeface="Calibri" charset="0"/>
                  </a:rPr>
                  <a:t>u</a:t>
                </a:r>
                <a:r>
                  <a:rPr lang="en-US" sz="1600" dirty="0" smtClean="0">
                    <a:solidFill>
                      <a:srgbClr val="7F7F7F"/>
                    </a:solidFill>
                    <a:latin typeface="Calibri" charset="0"/>
                  </a:rPr>
                  <a:t>se</a:t>
                </a:r>
                <a:endParaRPr lang="en-US" sz="1600" dirty="0">
                  <a:solidFill>
                    <a:srgbClr val="7F7F7F"/>
                  </a:solidFill>
                  <a:latin typeface="Calibri" charset="0"/>
                </a:endParaRPr>
              </a:p>
            </p:txBody>
          </p:sp>
          <p:cxnSp>
            <p:nvCxnSpPr>
              <p:cNvPr id="67" name="Straight Arrow Connector 66"/>
              <p:cNvCxnSpPr>
                <a:stCxn id="66" idx="3"/>
                <a:endCxn id="69" idx="1"/>
              </p:cNvCxnSpPr>
              <p:nvPr/>
            </p:nvCxnSpPr>
            <p:spPr>
              <a:xfrm>
                <a:off x="4355068" y="5198477"/>
                <a:ext cx="293132" cy="6731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699000" y="4432300"/>
              <a:ext cx="2209800" cy="338554"/>
              <a:chOff x="4648200" y="5702300"/>
              <a:chExt cx="2209800" cy="338554"/>
            </a:xfrm>
          </p:grpSpPr>
          <p:sp>
            <p:nvSpPr>
              <p:cNvPr id="69" name="TextBox 21"/>
              <p:cNvSpPr txBox="1">
                <a:spLocks noChangeArrowheads="1"/>
              </p:cNvSpPr>
              <p:nvPr/>
            </p:nvSpPr>
            <p:spPr bwMode="auto">
              <a:xfrm>
                <a:off x="4648200" y="5702300"/>
                <a:ext cx="1723549" cy="338554"/>
              </a:xfrm>
              <a:prstGeom prst="rect">
                <a:avLst/>
              </a:prstGeom>
              <a:solidFill>
                <a:srgbClr val="EEECE1"/>
              </a:solidFill>
              <a:ln w="12700">
                <a:solidFill>
                  <a:srgbClr val="7F7F7F"/>
                </a:solidFill>
                <a:miter lim="800000"/>
                <a:headEnd/>
                <a:tailEnd/>
              </a:ln>
            </p:spPr>
            <p:txBody>
              <a:bodyPr wrap="none">
                <a:prstTxWarp prst="textNoShape">
                  <a:avLst/>
                </a:prstTxWarp>
                <a:spAutoFit/>
              </a:bodyPr>
              <a:lstStyle/>
              <a:p>
                <a:r>
                  <a:rPr lang="en-US" sz="1600" dirty="0">
                    <a:solidFill>
                      <a:srgbClr val="7F7F7F"/>
                    </a:solidFill>
                    <a:latin typeface="Calibri" charset="0"/>
                  </a:rPr>
                  <a:t>↑ Physical</a:t>
                </a:r>
                <a:r>
                  <a:rPr lang="en-US" sz="1600" dirty="0" smtClean="0">
                    <a:solidFill>
                      <a:srgbClr val="7F7F7F"/>
                    </a:solidFill>
                    <a:latin typeface="Calibri" charset="0"/>
                  </a:rPr>
                  <a:t> activity</a:t>
                </a:r>
                <a:endParaRPr lang="en-US" sz="1600" dirty="0">
                  <a:solidFill>
                    <a:srgbClr val="7F7F7F"/>
                  </a:solidFill>
                  <a:latin typeface="Calibri" charset="0"/>
                </a:endParaRPr>
              </a:p>
            </p:txBody>
          </p:sp>
          <p:cxnSp>
            <p:nvCxnSpPr>
              <p:cNvPr id="70" name="Straight Arrow Connector 69"/>
              <p:cNvCxnSpPr>
                <a:stCxn id="69" idx="3"/>
                <a:endCxn id="52" idx="1"/>
              </p:cNvCxnSpPr>
              <p:nvPr/>
            </p:nvCxnSpPr>
            <p:spPr>
              <a:xfrm>
                <a:off x="6371749" y="5871577"/>
                <a:ext cx="486251" cy="651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29" name="Rectangle 28"/>
          <p:cNvSpPr/>
          <p:nvPr/>
        </p:nvSpPr>
        <p:spPr>
          <a:xfrm>
            <a:off x="318635" y="16580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30" name="Rectangle 29"/>
          <p:cNvSpPr/>
          <p:nvPr/>
        </p:nvSpPr>
        <p:spPr>
          <a:xfrm>
            <a:off x="6707188" y="16614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31" name="Rectangle 30"/>
          <p:cNvSpPr/>
          <p:nvPr/>
        </p:nvSpPr>
        <p:spPr>
          <a:xfrm>
            <a:off x="2022128" y="16589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32" name="Rectangle 31"/>
          <p:cNvSpPr/>
          <p:nvPr/>
        </p:nvSpPr>
        <p:spPr>
          <a:xfrm>
            <a:off x="3982260" y="16589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eanenergyworksOR.tiff"/>
          <p:cNvPicPr>
            <a:picLocks noGrp="1" noChangeAspect="1"/>
          </p:cNvPicPr>
          <p:nvPr>
            <p:ph idx="4294967295"/>
          </p:nvPr>
        </p:nvPicPr>
        <p:blipFill>
          <a:blip r:embed="rId3"/>
          <a:srcRect l="-7565" r="-7565"/>
          <a:stretch>
            <a:fillRect/>
          </a:stretch>
        </p:blipFill>
        <p:spPr>
          <a:xfrm>
            <a:off x="0" y="3124200"/>
            <a:ext cx="2032000" cy="1352550"/>
          </a:xfrm>
          <a:solidFill>
            <a:schemeClr val="accent1">
              <a:lumMod val="20000"/>
              <a:lumOff val="80000"/>
            </a:schemeClr>
          </a:solidFill>
        </p:spPr>
      </p:pic>
      <p:sp>
        <p:nvSpPr>
          <p:cNvPr id="2" name="Title 1"/>
          <p:cNvSpPr>
            <a:spLocks noGrp="1"/>
          </p:cNvSpPr>
          <p:nvPr>
            <p:ph type="title" idx="4294967295"/>
          </p:nvPr>
        </p:nvSpPr>
        <p:spPr>
          <a:xfrm>
            <a:off x="0" y="274638"/>
            <a:ext cx="8229600" cy="830262"/>
          </a:xfrm>
        </p:spPr>
        <p:txBody>
          <a:bodyPr>
            <a:normAutofit fontScale="90000"/>
          </a:bodyPr>
          <a:lstStyle/>
          <a:p>
            <a:r>
              <a:rPr lang="en-US" dirty="0" smtClean="0">
                <a:latin typeface="Gill Sans Light"/>
                <a:cs typeface="Gill Sans Light"/>
              </a:rPr>
              <a:t>Adaptation Example: </a:t>
            </a:r>
            <a:br>
              <a:rPr lang="en-US" dirty="0" smtClean="0">
                <a:latin typeface="Gill Sans Light"/>
                <a:cs typeface="Gill Sans Light"/>
              </a:rPr>
            </a:br>
            <a:r>
              <a:rPr lang="en-US" dirty="0" smtClean="0">
                <a:latin typeface="Gill Sans Light"/>
                <a:cs typeface="Gill Sans Light"/>
              </a:rPr>
              <a:t>Co-Costs and Co-Benefits</a:t>
            </a:r>
            <a:endParaRPr lang="en-US" dirty="0">
              <a:latin typeface="Gill Sans Light"/>
              <a:cs typeface="Gill Sans Light"/>
            </a:endParaRPr>
          </a:p>
        </p:txBody>
      </p:sp>
      <p:grpSp>
        <p:nvGrpSpPr>
          <p:cNvPr id="48" name="Group 47"/>
          <p:cNvGrpSpPr/>
          <p:nvPr/>
        </p:nvGrpSpPr>
        <p:grpSpPr>
          <a:xfrm>
            <a:off x="5896356" y="1862138"/>
            <a:ext cx="2790444" cy="581997"/>
            <a:chOff x="5896356" y="1417638"/>
            <a:chExt cx="2790444" cy="581997"/>
          </a:xfrm>
        </p:grpSpPr>
        <p:sp>
          <p:nvSpPr>
            <p:cNvPr id="8" name="Rectangle 7"/>
            <p:cNvSpPr/>
            <p:nvPr/>
          </p:nvSpPr>
          <p:spPr>
            <a:xfrm>
              <a:off x="6883400" y="1417638"/>
              <a:ext cx="1803400" cy="437327"/>
            </a:xfrm>
            <a:prstGeom prst="rect">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sym typeface="Symbol"/>
                </a:rPr>
                <a:t>↑</a:t>
              </a:r>
              <a:r>
                <a:rPr lang="en-US" dirty="0" smtClean="0">
                  <a:solidFill>
                    <a:schemeClr val="tx1"/>
                  </a:solidFill>
                </a:rPr>
                <a:t>Mental health</a:t>
              </a:r>
            </a:p>
          </p:txBody>
        </p:sp>
        <p:cxnSp>
          <p:nvCxnSpPr>
            <p:cNvPr id="21" name="Straight Arrow Connector 20"/>
            <p:cNvCxnSpPr>
              <a:stCxn id="117" idx="3"/>
              <a:endCxn id="8" idx="1"/>
            </p:cNvCxnSpPr>
            <p:nvPr/>
          </p:nvCxnSpPr>
          <p:spPr>
            <a:xfrm flipV="1">
              <a:off x="5896356" y="1636302"/>
              <a:ext cx="987044" cy="363333"/>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896356" y="2444135"/>
            <a:ext cx="2790444" cy="541131"/>
            <a:chOff x="5896356" y="1999635"/>
            <a:chExt cx="2790444" cy="541131"/>
          </a:xfrm>
        </p:grpSpPr>
        <p:sp>
          <p:nvSpPr>
            <p:cNvPr id="9" name="Rectangle 8"/>
            <p:cNvSpPr/>
            <p:nvPr/>
          </p:nvSpPr>
          <p:spPr>
            <a:xfrm>
              <a:off x="6883400" y="2083566"/>
              <a:ext cx="1803400" cy="457200"/>
            </a:xfrm>
            <a:prstGeom prst="rect">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sym typeface="Symbol"/>
                </a:rPr>
                <a:t>↑</a:t>
              </a:r>
              <a:r>
                <a:rPr lang="en-US" dirty="0" smtClean="0">
                  <a:solidFill>
                    <a:srgbClr val="000000"/>
                  </a:solidFill>
                </a:rPr>
                <a:t>Human capital</a:t>
              </a:r>
              <a:endParaRPr lang="en-US" dirty="0">
                <a:solidFill>
                  <a:srgbClr val="000000"/>
                </a:solidFill>
              </a:endParaRPr>
            </a:p>
          </p:txBody>
        </p:sp>
        <p:cxnSp>
          <p:nvCxnSpPr>
            <p:cNvPr id="23" name="Straight Arrow Connector 22"/>
            <p:cNvCxnSpPr>
              <a:stCxn id="117" idx="3"/>
              <a:endCxn id="9" idx="1"/>
            </p:cNvCxnSpPr>
            <p:nvPr/>
          </p:nvCxnSpPr>
          <p:spPr>
            <a:xfrm>
              <a:off x="5896356" y="1999635"/>
              <a:ext cx="987044" cy="312531"/>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3653027" y="4997451"/>
            <a:ext cx="2191005" cy="1106424"/>
            <a:chOff x="2649727" y="4997451"/>
            <a:chExt cx="2191005" cy="1106424"/>
          </a:xfrm>
          <a:solidFill>
            <a:schemeClr val="bg2">
              <a:lumMod val="90000"/>
            </a:schemeClr>
          </a:solidFill>
        </p:grpSpPr>
        <p:sp>
          <p:nvSpPr>
            <p:cNvPr id="10" name="Rectangle 9"/>
            <p:cNvSpPr/>
            <p:nvPr/>
          </p:nvSpPr>
          <p:spPr>
            <a:xfrm>
              <a:off x="3213100" y="4997451"/>
              <a:ext cx="1627632" cy="110642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Low-income </a:t>
              </a:r>
            </a:p>
            <a:p>
              <a:r>
                <a:rPr lang="en-US" dirty="0" smtClean="0">
                  <a:solidFill>
                    <a:srgbClr val="000000"/>
                  </a:solidFill>
                </a:rPr>
                <a:t>families cannot </a:t>
              </a:r>
            </a:p>
            <a:p>
              <a:r>
                <a:rPr lang="en-US" dirty="0" smtClean="0">
                  <a:solidFill>
                    <a:srgbClr val="000000"/>
                  </a:solidFill>
                </a:rPr>
                <a:t>meet financing requirements</a:t>
              </a:r>
              <a:endParaRPr lang="en-US" dirty="0">
                <a:solidFill>
                  <a:srgbClr val="000000"/>
                </a:solidFill>
              </a:endParaRPr>
            </a:p>
          </p:txBody>
        </p:sp>
        <p:cxnSp>
          <p:nvCxnSpPr>
            <p:cNvPr id="25" name="Straight Arrow Connector 24"/>
            <p:cNvCxnSpPr>
              <a:endCxn id="10" idx="1"/>
            </p:cNvCxnSpPr>
            <p:nvPr/>
          </p:nvCxnSpPr>
          <p:spPr>
            <a:xfrm>
              <a:off x="2649727" y="5522986"/>
              <a:ext cx="563373" cy="27677"/>
            </a:xfrm>
            <a:prstGeom prst="straightConnector1">
              <a:avLst/>
            </a:prstGeom>
            <a:grp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5844032" y="5550663"/>
            <a:ext cx="1867408" cy="709769"/>
            <a:chOff x="5539232" y="5557777"/>
            <a:chExt cx="1867408" cy="709769"/>
          </a:xfrm>
          <a:solidFill>
            <a:schemeClr val="bg2">
              <a:lumMod val="90000"/>
            </a:schemeClr>
          </a:solidFill>
        </p:grpSpPr>
        <p:sp>
          <p:nvSpPr>
            <p:cNvPr id="13" name="Rectangle 12"/>
            <p:cNvSpPr/>
            <p:nvPr/>
          </p:nvSpPr>
          <p:spPr>
            <a:xfrm>
              <a:off x="5943600" y="5702301"/>
              <a:ext cx="1463040" cy="565245"/>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Paying higher energy costs</a:t>
              </a:r>
              <a:endParaRPr lang="en-US" dirty="0">
                <a:solidFill>
                  <a:srgbClr val="000000"/>
                </a:solidFill>
              </a:endParaRPr>
            </a:p>
          </p:txBody>
        </p:sp>
        <p:cxnSp>
          <p:nvCxnSpPr>
            <p:cNvPr id="29" name="Straight Arrow Connector 28"/>
            <p:cNvCxnSpPr>
              <a:stCxn id="10" idx="3"/>
              <a:endCxn id="13" idx="1"/>
            </p:cNvCxnSpPr>
            <p:nvPr/>
          </p:nvCxnSpPr>
          <p:spPr>
            <a:xfrm>
              <a:off x="5539232" y="5557777"/>
              <a:ext cx="404368" cy="427147"/>
            </a:xfrm>
            <a:prstGeom prst="straightConnector1">
              <a:avLst/>
            </a:prstGeom>
            <a:grp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924298" y="3809494"/>
            <a:ext cx="2252474" cy="978406"/>
            <a:chOff x="3924298" y="3809494"/>
            <a:chExt cx="2252474" cy="978406"/>
          </a:xfrm>
          <a:solidFill>
            <a:schemeClr val="bg2">
              <a:lumMod val="90000"/>
            </a:schemeClr>
          </a:solidFill>
        </p:grpSpPr>
        <p:sp>
          <p:nvSpPr>
            <p:cNvPr id="37" name="Rectangle 36"/>
            <p:cNvSpPr/>
            <p:nvPr/>
          </p:nvSpPr>
          <p:spPr>
            <a:xfrm>
              <a:off x="4686300" y="3835784"/>
              <a:ext cx="1490472" cy="952116"/>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Lower home energy usage (</a:t>
              </a:r>
              <a:r>
                <a:rPr lang="en-US" dirty="0" smtClean="0">
                  <a:solidFill>
                    <a:srgbClr val="000000"/>
                  </a:solidFill>
                </a:rPr>
                <a:t>adaptation)</a:t>
              </a:r>
              <a:endParaRPr lang="en-US" dirty="0">
                <a:solidFill>
                  <a:srgbClr val="000000"/>
                </a:solidFill>
              </a:endParaRPr>
            </a:p>
          </p:txBody>
        </p:sp>
        <p:cxnSp>
          <p:nvCxnSpPr>
            <p:cNvPr id="41" name="Straight Arrow Connector 40"/>
            <p:cNvCxnSpPr>
              <a:stCxn id="30" idx="3"/>
              <a:endCxn id="37" idx="1"/>
            </p:cNvCxnSpPr>
            <p:nvPr/>
          </p:nvCxnSpPr>
          <p:spPr>
            <a:xfrm>
              <a:off x="3924298" y="3809494"/>
              <a:ext cx="762002" cy="502348"/>
            </a:xfrm>
            <a:prstGeom prst="straightConnector1">
              <a:avLst/>
            </a:prstGeom>
            <a:grp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6268212" y="3334134"/>
            <a:ext cx="2485643" cy="977708"/>
            <a:chOff x="6151060" y="3026255"/>
            <a:chExt cx="2682798" cy="977708"/>
          </a:xfrm>
        </p:grpSpPr>
        <p:sp>
          <p:nvSpPr>
            <p:cNvPr id="42" name="Rectangle 41"/>
            <p:cNvSpPr/>
            <p:nvPr/>
          </p:nvSpPr>
          <p:spPr>
            <a:xfrm>
              <a:off x="6814558" y="3058005"/>
              <a:ext cx="2019300" cy="945958"/>
            </a:xfrm>
            <a:prstGeom prst="rect">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Poor health outcomes related to climate change</a:t>
              </a:r>
              <a:endParaRPr lang="en-US" dirty="0">
                <a:solidFill>
                  <a:schemeClr val="tx1"/>
                </a:solidFill>
              </a:endParaRPr>
            </a:p>
          </p:txBody>
        </p:sp>
        <p:cxnSp>
          <p:nvCxnSpPr>
            <p:cNvPr id="44" name="Straight Arrow Connector 43"/>
            <p:cNvCxnSpPr>
              <a:stCxn id="36" idx="3"/>
              <a:endCxn id="42" idx="1"/>
            </p:cNvCxnSpPr>
            <p:nvPr/>
          </p:nvCxnSpPr>
          <p:spPr>
            <a:xfrm>
              <a:off x="6151060" y="3026255"/>
              <a:ext cx="663499" cy="504729"/>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5844032" y="4937260"/>
            <a:ext cx="1850644" cy="585726"/>
            <a:chOff x="5501132" y="4972051"/>
            <a:chExt cx="1850644" cy="585726"/>
          </a:xfrm>
          <a:solidFill>
            <a:schemeClr val="bg2">
              <a:lumMod val="90000"/>
            </a:schemeClr>
          </a:solidFill>
        </p:grpSpPr>
        <p:sp>
          <p:nvSpPr>
            <p:cNvPr id="56" name="Rectangle 55"/>
            <p:cNvSpPr/>
            <p:nvPr/>
          </p:nvSpPr>
          <p:spPr>
            <a:xfrm>
              <a:off x="5943600" y="4972051"/>
              <a:ext cx="1408176" cy="571498"/>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No added debt burden</a:t>
              </a:r>
              <a:endParaRPr lang="en-US" dirty="0">
                <a:solidFill>
                  <a:srgbClr val="000000"/>
                </a:solidFill>
              </a:endParaRPr>
            </a:p>
          </p:txBody>
        </p:sp>
        <p:cxnSp>
          <p:nvCxnSpPr>
            <p:cNvPr id="62" name="Straight Arrow Connector 61"/>
            <p:cNvCxnSpPr>
              <a:stCxn id="10" idx="3"/>
              <a:endCxn id="56" idx="1"/>
            </p:cNvCxnSpPr>
            <p:nvPr/>
          </p:nvCxnSpPr>
          <p:spPr>
            <a:xfrm flipV="1">
              <a:off x="5501132" y="5257800"/>
              <a:ext cx="442468" cy="299977"/>
            </a:xfrm>
            <a:prstGeom prst="straightConnector1">
              <a:avLst/>
            </a:prstGeom>
            <a:grpFill/>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2336799" y="4253105"/>
            <a:ext cx="1481328" cy="1727081"/>
            <a:chOff x="2336799" y="4253105"/>
            <a:chExt cx="1481328" cy="1727081"/>
          </a:xfrm>
        </p:grpSpPr>
        <p:cxnSp>
          <p:nvCxnSpPr>
            <p:cNvPr id="32" name="Straight Arrow Connector 31"/>
            <p:cNvCxnSpPr>
              <a:stCxn id="30" idx="2"/>
              <a:endCxn id="7" idx="0"/>
            </p:cNvCxnSpPr>
            <p:nvPr/>
          </p:nvCxnSpPr>
          <p:spPr>
            <a:xfrm rot="5400000">
              <a:off x="2662740" y="4667828"/>
              <a:ext cx="838082" cy="8635"/>
            </a:xfrm>
            <a:prstGeom prst="straightConnector1">
              <a:avLst/>
            </a:prstGeom>
            <a:solidFill>
              <a:schemeClr val="bg2">
                <a:lumMod val="90000"/>
              </a:schemeClr>
            </a:solid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336799" y="5091186"/>
              <a:ext cx="1481328" cy="889000"/>
            </a:xfrm>
            <a:prstGeom prst="rect">
              <a:avLst/>
            </a:prstGeom>
            <a:solidFill>
              <a:schemeClr val="bg2">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Financing for home owners</a:t>
              </a:r>
              <a:endParaRPr lang="en-US" dirty="0">
                <a:solidFill>
                  <a:srgbClr val="000000"/>
                </a:solidFill>
              </a:endParaRPr>
            </a:p>
          </p:txBody>
        </p:sp>
      </p:grpSp>
      <p:grpSp>
        <p:nvGrpSpPr>
          <p:cNvPr id="46" name="Group 45"/>
          <p:cNvGrpSpPr/>
          <p:nvPr/>
        </p:nvGrpSpPr>
        <p:grpSpPr>
          <a:xfrm>
            <a:off x="3872364" y="1991903"/>
            <a:ext cx="2023992" cy="904464"/>
            <a:chOff x="3872364" y="1547403"/>
            <a:chExt cx="2023992" cy="904464"/>
          </a:xfrm>
          <a:solidFill>
            <a:schemeClr val="bg2">
              <a:lumMod val="90000"/>
            </a:schemeClr>
          </a:solidFill>
        </p:grpSpPr>
        <p:sp>
          <p:nvSpPr>
            <p:cNvPr id="117" name="Rectangle 116"/>
            <p:cNvSpPr/>
            <p:nvPr/>
          </p:nvSpPr>
          <p:spPr>
            <a:xfrm>
              <a:off x="4305300" y="1547403"/>
              <a:ext cx="1591056" cy="90446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solidFill>
                  <a:srgbClr val="000000"/>
                </a:solidFill>
              </a:endParaRPr>
            </a:p>
            <a:p>
              <a:r>
                <a:rPr lang="en-US" dirty="0" smtClean="0">
                  <a:solidFill>
                    <a:srgbClr val="000000"/>
                  </a:solidFill>
                </a:rPr>
                <a:t>Living wages Health care Career training</a:t>
              </a:r>
            </a:p>
            <a:p>
              <a:endParaRPr lang="en-US" dirty="0">
                <a:solidFill>
                  <a:srgbClr val="000000"/>
                </a:solidFill>
              </a:endParaRPr>
            </a:p>
          </p:txBody>
        </p:sp>
        <p:cxnSp>
          <p:nvCxnSpPr>
            <p:cNvPr id="141" name="Straight Arrow Connector 140"/>
            <p:cNvCxnSpPr>
              <a:stCxn id="5" idx="3"/>
              <a:endCxn id="117" idx="1"/>
            </p:cNvCxnSpPr>
            <p:nvPr/>
          </p:nvCxnSpPr>
          <p:spPr>
            <a:xfrm flipV="1">
              <a:off x="3872364" y="1999635"/>
              <a:ext cx="432936" cy="7731"/>
            </a:xfrm>
            <a:prstGeom prst="straightConnector1">
              <a:avLst/>
            </a:prstGeom>
            <a:grp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a:stCxn id="37" idx="0"/>
            <a:endCxn id="36" idx="2"/>
          </p:cNvCxnSpPr>
          <p:nvPr/>
        </p:nvCxnSpPr>
        <p:spPr>
          <a:xfrm rot="5400000" flipH="1" flipV="1">
            <a:off x="5352796" y="3711324"/>
            <a:ext cx="203200" cy="45720"/>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393700" y="1277002"/>
            <a:ext cx="1535050"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Policy</a:t>
            </a:r>
            <a:endParaRPr lang="en-US" b="1" dirty="0">
              <a:solidFill>
                <a:srgbClr val="FFFFFF"/>
              </a:solidFill>
            </a:endParaRPr>
          </a:p>
        </p:txBody>
      </p:sp>
      <p:sp>
        <p:nvSpPr>
          <p:cNvPr id="51" name="Rectangle 50"/>
          <p:cNvSpPr/>
          <p:nvPr/>
        </p:nvSpPr>
        <p:spPr>
          <a:xfrm>
            <a:off x="6707188" y="1280496"/>
            <a:ext cx="1979612"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Health Outcomes</a:t>
            </a:r>
            <a:endParaRPr lang="en-US" b="1" dirty="0">
              <a:solidFill>
                <a:srgbClr val="FFFFFF"/>
              </a:solidFill>
            </a:endParaRPr>
          </a:p>
        </p:txBody>
      </p:sp>
      <p:sp>
        <p:nvSpPr>
          <p:cNvPr id="52" name="Rectangle 51"/>
          <p:cNvSpPr/>
          <p:nvPr/>
        </p:nvSpPr>
        <p:spPr>
          <a:xfrm>
            <a:off x="2097193" y="1277938"/>
            <a:ext cx="1775171"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Direct Impacts</a:t>
            </a:r>
            <a:endParaRPr lang="en-US" b="1" dirty="0">
              <a:solidFill>
                <a:srgbClr val="FFFFFF"/>
              </a:solidFill>
            </a:endParaRPr>
          </a:p>
        </p:txBody>
      </p:sp>
      <p:sp>
        <p:nvSpPr>
          <p:cNvPr id="53" name="Rectangle 52"/>
          <p:cNvSpPr/>
          <p:nvPr/>
        </p:nvSpPr>
        <p:spPr>
          <a:xfrm>
            <a:off x="4057325" y="1277938"/>
            <a:ext cx="2566178" cy="369332"/>
          </a:xfrm>
          <a:prstGeom prst="rect">
            <a:avLst/>
          </a:prstGeom>
          <a:solidFill>
            <a:srgbClr val="000000"/>
          </a:solidFill>
          <a:ln>
            <a:solidFill>
              <a:schemeClr val="tx1"/>
            </a:solidFill>
          </a:ln>
        </p:spPr>
        <p:txBody>
          <a:bodyPr wrap="square" anchor="t">
            <a:spAutoFit/>
          </a:bodyPr>
          <a:lstStyle/>
          <a:p>
            <a:pPr algn="ctr"/>
            <a:r>
              <a:rPr lang="en-US" dirty="0" smtClean="0">
                <a:solidFill>
                  <a:srgbClr val="FFFFFF"/>
                </a:solidFill>
                <a:sym typeface="Symbol"/>
              </a:rPr>
              <a:t>Intermediate Outcomes</a:t>
            </a:r>
            <a:endParaRPr lang="en-US" b="1" dirty="0">
              <a:solidFill>
                <a:srgbClr val="FFFFFF"/>
              </a:solidFill>
            </a:endParaRPr>
          </a:p>
        </p:txBody>
      </p:sp>
      <p:grpSp>
        <p:nvGrpSpPr>
          <p:cNvPr id="64" name="Group 63"/>
          <p:cNvGrpSpPr/>
          <p:nvPr/>
        </p:nvGrpSpPr>
        <p:grpSpPr>
          <a:xfrm>
            <a:off x="3924298" y="3035684"/>
            <a:ext cx="2343914" cy="773810"/>
            <a:chOff x="3924298" y="3035684"/>
            <a:chExt cx="2343914" cy="773810"/>
          </a:xfrm>
        </p:grpSpPr>
        <p:sp>
          <p:nvSpPr>
            <p:cNvPr id="36" name="Rectangle 35"/>
            <p:cNvSpPr/>
            <p:nvPr/>
          </p:nvSpPr>
          <p:spPr>
            <a:xfrm>
              <a:off x="4686300" y="3035684"/>
              <a:ext cx="1581912" cy="596900"/>
            </a:xfrm>
            <a:prstGeom prst="rect">
              <a:avLst/>
            </a:prstGeom>
            <a:solidFill>
              <a:schemeClr val="bg2">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GHG reduction (mitigation)</a:t>
              </a:r>
              <a:endParaRPr lang="en-US" dirty="0">
                <a:solidFill>
                  <a:srgbClr val="000000"/>
                </a:solidFill>
              </a:endParaRPr>
            </a:p>
          </p:txBody>
        </p:sp>
        <p:cxnSp>
          <p:nvCxnSpPr>
            <p:cNvPr id="54" name="Straight Arrow Connector 53"/>
            <p:cNvCxnSpPr>
              <a:stCxn id="30" idx="3"/>
              <a:endCxn id="36" idx="1"/>
            </p:cNvCxnSpPr>
            <p:nvPr/>
          </p:nvCxnSpPr>
          <p:spPr>
            <a:xfrm flipV="1">
              <a:off x="3924298" y="3334134"/>
              <a:ext cx="762002" cy="475360"/>
            </a:xfrm>
            <a:prstGeom prst="straightConnector1">
              <a:avLst/>
            </a:prstGeom>
            <a:solidFill>
              <a:schemeClr val="bg2">
                <a:lumMod val="90000"/>
              </a:schemeClr>
            </a:solid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cxnSp>
        <p:nvCxnSpPr>
          <p:cNvPr id="58" name="Straight Arrow Connector 57"/>
          <p:cNvCxnSpPr>
            <a:stCxn id="37" idx="3"/>
            <a:endCxn id="42" idx="1"/>
          </p:cNvCxnSpPr>
          <p:nvPr/>
        </p:nvCxnSpPr>
        <p:spPr>
          <a:xfrm flipV="1">
            <a:off x="6176772" y="3838863"/>
            <a:ext cx="706179" cy="472979"/>
          </a:xfrm>
          <a:prstGeom prst="straightConnector1">
            <a:avLst/>
          </a:prstGeom>
          <a:solidFill>
            <a:schemeClr val="bg2">
              <a:lumMod val="90000"/>
            </a:schemeClr>
          </a:solid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1928751" y="1994665"/>
            <a:ext cx="1943613" cy="1814831"/>
            <a:chOff x="1928751" y="1994665"/>
            <a:chExt cx="1943613" cy="1814831"/>
          </a:xfrm>
        </p:grpSpPr>
        <p:sp>
          <p:nvSpPr>
            <p:cNvPr id="5" name="Rectangle 4"/>
            <p:cNvSpPr/>
            <p:nvPr/>
          </p:nvSpPr>
          <p:spPr>
            <a:xfrm>
              <a:off x="2197100" y="1994665"/>
              <a:ext cx="1675264" cy="914401"/>
            </a:xfrm>
            <a:prstGeom prst="rect">
              <a:avLst/>
            </a:prstGeom>
            <a:solidFill>
              <a:schemeClr val="bg2">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“High road standard” </a:t>
              </a:r>
            </a:p>
            <a:p>
              <a:r>
                <a:rPr lang="en-US" dirty="0" smtClean="0">
                  <a:solidFill>
                    <a:srgbClr val="000000"/>
                  </a:solidFill>
                </a:rPr>
                <a:t>work program</a:t>
              </a:r>
              <a:endParaRPr lang="en-US" dirty="0">
                <a:solidFill>
                  <a:srgbClr val="000000"/>
                </a:solidFill>
              </a:endParaRPr>
            </a:p>
          </p:txBody>
        </p:sp>
        <p:cxnSp>
          <p:nvCxnSpPr>
            <p:cNvPr id="55" name="Straight Arrow Connector 54"/>
            <p:cNvCxnSpPr>
              <a:endCxn id="5" idx="1"/>
            </p:cNvCxnSpPr>
            <p:nvPr/>
          </p:nvCxnSpPr>
          <p:spPr>
            <a:xfrm rot="5400000" flipH="1" flipV="1">
              <a:off x="1384111" y="2996507"/>
              <a:ext cx="1357629" cy="268349"/>
            </a:xfrm>
            <a:prstGeom prst="straightConnector1">
              <a:avLst/>
            </a:prstGeom>
            <a:solidFill>
              <a:schemeClr val="bg2">
                <a:lumMod val="90000"/>
              </a:schemeClr>
            </a:solid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1928751" y="3365884"/>
            <a:ext cx="1995547" cy="887220"/>
            <a:chOff x="1928751" y="3365884"/>
            <a:chExt cx="1995547" cy="887220"/>
          </a:xfrm>
        </p:grpSpPr>
        <p:sp>
          <p:nvSpPr>
            <p:cNvPr id="30" name="Rectangle 29"/>
            <p:cNvSpPr/>
            <p:nvPr/>
          </p:nvSpPr>
          <p:spPr>
            <a:xfrm>
              <a:off x="2247898" y="3365884"/>
              <a:ext cx="1676400" cy="887220"/>
            </a:xfrm>
            <a:prstGeom prst="rect">
              <a:avLst/>
            </a:prstGeom>
            <a:solidFill>
              <a:schemeClr val="bg2">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Home retrofits (middle income homes)</a:t>
              </a:r>
              <a:endParaRPr lang="en-US" dirty="0">
                <a:solidFill>
                  <a:srgbClr val="000000"/>
                </a:solidFill>
              </a:endParaRPr>
            </a:p>
          </p:txBody>
        </p:sp>
        <p:cxnSp>
          <p:nvCxnSpPr>
            <p:cNvPr id="60" name="Straight Arrow Connector 59"/>
            <p:cNvCxnSpPr/>
            <p:nvPr/>
          </p:nvCxnSpPr>
          <p:spPr>
            <a:xfrm>
              <a:off x="1928751" y="3835785"/>
              <a:ext cx="319149" cy="3080"/>
            </a:xfrm>
            <a:prstGeom prst="straightConnector1">
              <a:avLst/>
            </a:prstGeom>
            <a:solidFill>
              <a:schemeClr val="bg2">
                <a:lumMod val="90000"/>
              </a:schemeClr>
            </a:solidFill>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ill Sans Light"/>
                <a:cs typeface="Gill Sans Light"/>
              </a:rPr>
              <a:t>Exercise </a:t>
            </a:r>
            <a:r>
              <a:rPr lang="en-US" dirty="0" smtClean="0">
                <a:latin typeface="Gill Sans Light"/>
                <a:cs typeface="Gill Sans Light"/>
              </a:rPr>
              <a:t>2: Screening a Policy</a:t>
            </a:r>
            <a:endParaRPr lang="en-US" dirty="0">
              <a:latin typeface="Gill Sans Light"/>
              <a:cs typeface="Gill Sans Light"/>
            </a:endParaRPr>
          </a:p>
        </p:txBody>
      </p:sp>
      <p:sp>
        <p:nvSpPr>
          <p:cNvPr id="4" name="Content Placeholder 3"/>
          <p:cNvSpPr>
            <a:spLocks noGrp="1"/>
          </p:cNvSpPr>
          <p:nvPr>
            <p:ph idx="1"/>
          </p:nvPr>
        </p:nvSpPr>
        <p:spPr>
          <a:xfrm>
            <a:off x="457200" y="1435100"/>
            <a:ext cx="8229600" cy="4525963"/>
          </a:xfrm>
        </p:spPr>
        <p:txBody>
          <a:bodyPr>
            <a:noAutofit/>
          </a:bodyPr>
          <a:lstStyle/>
          <a:p>
            <a:pPr marL="0" indent="0">
              <a:buNone/>
            </a:pPr>
            <a:r>
              <a:rPr lang="en-US" sz="2400" dirty="0" smtClean="0">
                <a:latin typeface="Gill Sans Light"/>
                <a:cs typeface="Gill Sans Light"/>
              </a:rPr>
              <a:t>Directions:</a:t>
            </a:r>
          </a:p>
          <a:p>
            <a:r>
              <a:rPr lang="en-US" sz="2400" dirty="0" smtClean="0">
                <a:latin typeface="Gill Sans Light"/>
                <a:cs typeface="Gill Sans Light"/>
              </a:rPr>
              <a:t>Review the four policy descriptions. </a:t>
            </a:r>
          </a:p>
          <a:p>
            <a:r>
              <a:rPr lang="en-US" sz="2400" dirty="0">
                <a:latin typeface="Gill Sans Light"/>
                <a:cs typeface="Gill Sans Light"/>
              </a:rPr>
              <a:t>D</a:t>
            </a:r>
            <a:r>
              <a:rPr lang="en-US" sz="2400" dirty="0" smtClean="0">
                <a:latin typeface="Gill Sans Light"/>
                <a:cs typeface="Gill Sans Light"/>
              </a:rPr>
              <a:t>etermine climate change policy type (e.g. adaptation, mitigation or emergency management). </a:t>
            </a:r>
          </a:p>
          <a:p>
            <a:r>
              <a:rPr lang="en-US" sz="2400" dirty="0" smtClean="0">
                <a:latin typeface="Gill Sans Light"/>
                <a:cs typeface="Gill Sans Light"/>
              </a:rPr>
              <a:t>Value of a Health Impact Assessment? </a:t>
            </a:r>
          </a:p>
          <a:p>
            <a:r>
              <a:rPr lang="en-US" sz="2400" dirty="0" smtClean="0">
                <a:latin typeface="Gill Sans Light"/>
                <a:cs typeface="Gill Sans Light"/>
              </a:rPr>
              <a:t>Political relevance?</a:t>
            </a:r>
          </a:p>
          <a:p>
            <a:r>
              <a:rPr lang="en-US" sz="2400" dirty="0" smtClean="0">
                <a:latin typeface="Gill Sans Light"/>
                <a:cs typeface="Gill Sans Light"/>
              </a:rPr>
              <a:t>Sufficient data or literature?</a:t>
            </a:r>
          </a:p>
          <a:p>
            <a:r>
              <a:rPr lang="en-US" sz="2400" dirty="0" smtClean="0">
                <a:latin typeface="Gill Sans Light"/>
                <a:cs typeface="Gill Sans Light"/>
              </a:rPr>
              <a:t>Sufficient resources?</a:t>
            </a:r>
          </a:p>
          <a:p>
            <a:r>
              <a:rPr lang="en-US" sz="2400" dirty="0" smtClean="0">
                <a:latin typeface="Gill Sans Light"/>
                <a:cs typeface="Gill Sans Light"/>
              </a:rPr>
              <a:t>HIA type (rapid, desk-based, comprehensive or intermediate)?</a:t>
            </a:r>
            <a:endParaRPr lang="en-US" sz="2400" dirty="0">
              <a:latin typeface="Gill Sans Light"/>
              <a:cs typeface="Gil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Screening: Learning Objectives</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Evaluate </a:t>
            </a:r>
            <a:r>
              <a:rPr lang="en-US" dirty="0">
                <a:latin typeface="Gill Sans Light"/>
                <a:cs typeface="Gill Sans Light"/>
              </a:rPr>
              <a:t>appropriateness of HIA on various climate change policy types</a:t>
            </a:r>
            <a:r>
              <a:rPr lang="en-US" dirty="0" smtClean="0">
                <a:latin typeface="Gill Sans Light"/>
                <a:cs typeface="Gill Sans Light"/>
              </a:rPr>
              <a:t>.</a:t>
            </a:r>
          </a:p>
          <a:p>
            <a:pPr marL="0" indent="0">
              <a:buNone/>
            </a:pPr>
            <a:endParaRPr lang="en-US" dirty="0">
              <a:latin typeface="Gill Sans Light"/>
              <a:cs typeface="Gill Sans Light"/>
            </a:endParaRPr>
          </a:p>
          <a:p>
            <a:r>
              <a:rPr lang="en-US" dirty="0" smtClean="0">
                <a:latin typeface="Gill Sans Light"/>
                <a:cs typeface="Gill Sans Light"/>
              </a:rPr>
              <a:t>Understand how HIAs on climate change policy can address equity.</a:t>
            </a:r>
          </a:p>
          <a:p>
            <a:pPr lvl="0"/>
            <a:endParaRPr lang="en-US" dirty="0" smtClean="0">
              <a:latin typeface="Gill Sans Light"/>
              <a:cs typeface="Gill Sans Light"/>
            </a:endParaRPr>
          </a:p>
          <a:p>
            <a:pPr lvl="0"/>
            <a:r>
              <a:rPr lang="en-US" dirty="0" smtClean="0">
                <a:latin typeface="Gill Sans Light"/>
                <a:cs typeface="Gill Sans Light"/>
              </a:rPr>
              <a:t>Determine the apparent co-benefits and co-costs for climate change policy.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140200" y="3168074"/>
            <a:ext cx="4476750" cy="2882900"/>
            <a:chOff x="4140200" y="3168074"/>
            <a:chExt cx="4476750" cy="2882900"/>
          </a:xfrm>
        </p:grpSpPr>
        <p:sp>
          <p:nvSpPr>
            <p:cNvPr id="10" name="Oval 9"/>
            <p:cNvSpPr/>
            <p:nvPr/>
          </p:nvSpPr>
          <p:spPr>
            <a:xfrm>
              <a:off x="4140200" y="3168074"/>
              <a:ext cx="3835400" cy="2882900"/>
            </a:xfrm>
            <a:prstGeom prst="ellipse">
              <a:avLst/>
            </a:prstGeom>
            <a:solidFill>
              <a:srgbClr val="558ED5">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226050" y="4330700"/>
              <a:ext cx="3390900" cy="584776"/>
            </a:xfrm>
            <a:prstGeom prst="rect">
              <a:avLst/>
            </a:prstGeom>
            <a:noFill/>
          </p:spPr>
          <p:txBody>
            <a:bodyPr wrap="square" rtlCol="0">
              <a:spAutoFit/>
            </a:bodyPr>
            <a:lstStyle/>
            <a:p>
              <a:r>
                <a:rPr lang="en-US" sz="3200" dirty="0" smtClean="0">
                  <a:latin typeface="Gill Sans Light"/>
                  <a:cs typeface="Gill Sans Light"/>
                </a:rPr>
                <a:t>Resources</a:t>
              </a:r>
            </a:p>
          </p:txBody>
        </p:sp>
      </p:grpSp>
      <p:sp>
        <p:nvSpPr>
          <p:cNvPr id="2" name="Title 1"/>
          <p:cNvSpPr>
            <a:spLocks noGrp="1"/>
          </p:cNvSpPr>
          <p:nvPr>
            <p:ph type="title"/>
          </p:nvPr>
        </p:nvSpPr>
        <p:spPr/>
        <p:txBody>
          <a:bodyPr/>
          <a:lstStyle/>
          <a:p>
            <a:r>
              <a:rPr lang="en-US" dirty="0" smtClean="0">
                <a:latin typeface="Gill Sans Light"/>
                <a:cs typeface="Gill Sans Light"/>
              </a:rPr>
              <a:t>Art of Screening</a:t>
            </a:r>
            <a:endParaRPr lang="en-US" dirty="0">
              <a:latin typeface="Gill Sans Light"/>
              <a:cs typeface="Gill Sans Light"/>
            </a:endParaRPr>
          </a:p>
        </p:txBody>
      </p:sp>
      <p:grpSp>
        <p:nvGrpSpPr>
          <p:cNvPr id="12" name="Group 11"/>
          <p:cNvGrpSpPr/>
          <p:nvPr/>
        </p:nvGrpSpPr>
        <p:grpSpPr>
          <a:xfrm>
            <a:off x="1416050" y="3320474"/>
            <a:ext cx="3721100" cy="2730500"/>
            <a:chOff x="1416050" y="3320474"/>
            <a:chExt cx="3721100" cy="2730500"/>
          </a:xfrm>
        </p:grpSpPr>
        <p:sp>
          <p:nvSpPr>
            <p:cNvPr id="9" name="Oval 8"/>
            <p:cNvSpPr/>
            <p:nvPr/>
          </p:nvSpPr>
          <p:spPr>
            <a:xfrm>
              <a:off x="1416050" y="3320474"/>
              <a:ext cx="3721100" cy="2730500"/>
            </a:xfrm>
            <a:prstGeom prst="ellipse">
              <a:avLst/>
            </a:prstGeom>
            <a:solidFill>
              <a:srgbClr val="558ED5">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847850" y="4279900"/>
              <a:ext cx="2959100" cy="584776"/>
            </a:xfrm>
            <a:prstGeom prst="rect">
              <a:avLst/>
            </a:prstGeom>
            <a:noFill/>
          </p:spPr>
          <p:txBody>
            <a:bodyPr wrap="square" rtlCol="0">
              <a:spAutoFit/>
            </a:bodyPr>
            <a:lstStyle/>
            <a:p>
              <a:r>
                <a:rPr lang="en-US" sz="3200" dirty="0" smtClean="0">
                  <a:latin typeface="Gill Sans Light"/>
                  <a:cs typeface="Gill Sans Light"/>
                </a:rPr>
                <a:t>Policy Relevance</a:t>
              </a:r>
              <a:endParaRPr lang="en-US" sz="3200" dirty="0">
                <a:latin typeface="Gill Sans Light"/>
                <a:cs typeface="Gill Sans Light"/>
              </a:endParaRPr>
            </a:p>
          </p:txBody>
        </p:sp>
      </p:grpSp>
      <p:grpSp>
        <p:nvGrpSpPr>
          <p:cNvPr id="11" name="Group 10"/>
          <p:cNvGrpSpPr/>
          <p:nvPr/>
        </p:nvGrpSpPr>
        <p:grpSpPr>
          <a:xfrm>
            <a:off x="2641600" y="1651000"/>
            <a:ext cx="4260850" cy="2565400"/>
            <a:chOff x="2641600" y="1651000"/>
            <a:chExt cx="4260850" cy="2565400"/>
          </a:xfrm>
        </p:grpSpPr>
        <p:sp>
          <p:nvSpPr>
            <p:cNvPr id="8" name="Oval 7"/>
            <p:cNvSpPr/>
            <p:nvPr/>
          </p:nvSpPr>
          <p:spPr>
            <a:xfrm>
              <a:off x="2641600" y="1651000"/>
              <a:ext cx="3594100" cy="2565400"/>
            </a:xfrm>
            <a:prstGeom prst="ellipse">
              <a:avLst/>
            </a:prstGeom>
            <a:solidFill>
              <a:schemeClr val="tx2">
                <a:lumMod val="60000"/>
                <a:lumOff val="40000"/>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155950" y="2532498"/>
              <a:ext cx="3746500" cy="584776"/>
            </a:xfrm>
            <a:prstGeom prst="rect">
              <a:avLst/>
            </a:prstGeom>
            <a:noFill/>
          </p:spPr>
          <p:txBody>
            <a:bodyPr wrap="square" rtlCol="0">
              <a:spAutoFit/>
            </a:bodyPr>
            <a:lstStyle/>
            <a:p>
              <a:r>
                <a:rPr lang="en-US" sz="3200" dirty="0" smtClean="0">
                  <a:latin typeface="Gill Sans Light"/>
                  <a:cs typeface="Gill Sans Light"/>
                </a:rPr>
                <a:t>Evidence Base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Evidence Base</a:t>
            </a:r>
            <a:endParaRPr lang="en-US" dirty="0">
              <a:latin typeface="Gill Sans Light"/>
              <a:cs typeface="Gill Sans Light"/>
            </a:endParaRPr>
          </a:p>
        </p:txBody>
      </p:sp>
      <p:sp>
        <p:nvSpPr>
          <p:cNvPr id="3" name="Content Placeholder 2"/>
          <p:cNvSpPr>
            <a:spLocks noGrp="1"/>
          </p:cNvSpPr>
          <p:nvPr>
            <p:ph idx="1"/>
          </p:nvPr>
        </p:nvSpPr>
        <p:spPr>
          <a:xfrm>
            <a:off x="457200" y="1701800"/>
            <a:ext cx="8229600" cy="3644899"/>
          </a:xfrm>
        </p:spPr>
        <p:txBody>
          <a:bodyPr>
            <a:normAutofit fontScale="92500" lnSpcReduction="20000"/>
          </a:bodyPr>
          <a:lstStyle/>
          <a:p>
            <a:r>
              <a:rPr lang="en-US" dirty="0" smtClean="0">
                <a:latin typeface="Gill Sans Light"/>
                <a:cs typeface="Gill Sans Light"/>
              </a:rPr>
              <a:t>Demonstrates policy can lead to changes in health outcomes.</a:t>
            </a:r>
          </a:p>
          <a:p>
            <a:endParaRPr lang="en-US" dirty="0" smtClean="0">
              <a:latin typeface="Gill Sans Light"/>
              <a:cs typeface="Gill Sans Light"/>
            </a:endParaRPr>
          </a:p>
          <a:p>
            <a:r>
              <a:rPr lang="en-US" dirty="0" smtClean="0">
                <a:latin typeface="Gill Sans Light"/>
                <a:cs typeface="Gill Sans Light"/>
              </a:rPr>
              <a:t>Quantitative evidence is stronger than qualitative for evaluation of magnitude.</a:t>
            </a:r>
          </a:p>
          <a:p>
            <a:endParaRPr lang="en-US" dirty="0" smtClean="0">
              <a:latin typeface="Gill Sans Light"/>
              <a:cs typeface="Gill Sans Light"/>
            </a:endParaRPr>
          </a:p>
          <a:p>
            <a:r>
              <a:rPr lang="en-US" dirty="0" smtClean="0">
                <a:latin typeface="Gill Sans Light"/>
                <a:cs typeface="Gill Sans Light"/>
              </a:rPr>
              <a:t>Qualitative can be compelling to decision-makers because it can draw on local context.</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Policy Relevance</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Politically feasible</a:t>
            </a:r>
          </a:p>
          <a:p>
            <a:pPr marL="0" indent="0">
              <a:buNone/>
            </a:pPr>
            <a:endParaRPr lang="en-US" dirty="0" smtClean="0">
              <a:latin typeface="Gill Sans Light"/>
              <a:cs typeface="Gill Sans Light"/>
            </a:endParaRPr>
          </a:p>
          <a:p>
            <a:r>
              <a:rPr lang="en-US" dirty="0" smtClean="0">
                <a:latin typeface="Gill Sans Light"/>
                <a:cs typeface="Gill Sans Light"/>
              </a:rPr>
              <a:t>Ability to influence the decision making process</a:t>
            </a:r>
          </a:p>
          <a:p>
            <a:pPr marL="0" indent="0">
              <a:buNone/>
            </a:pPr>
            <a:endParaRPr lang="en-US" dirty="0" smtClean="0">
              <a:latin typeface="Gill Sans Light"/>
              <a:cs typeface="Gill Sans Light"/>
            </a:endParaRPr>
          </a:p>
          <a:p>
            <a:r>
              <a:rPr lang="en-US" dirty="0" smtClean="0">
                <a:latin typeface="Gill Sans Light"/>
                <a:cs typeface="Gill Sans Light"/>
              </a:rPr>
              <a:t>Adds value to the dialogue</a:t>
            </a:r>
            <a:endParaRPr lang="en-US" dirty="0">
              <a:latin typeface="Gill Sans Light"/>
              <a:cs typeface="Gill Sans Light"/>
            </a:endParaRPr>
          </a:p>
        </p:txBody>
      </p:sp>
    </p:spTree>
    <p:extLst>
      <p:ext uri="{BB962C8B-B14F-4D97-AF65-F5344CB8AC3E}">
        <p14:creationId xmlns="" xmlns:p14="http://schemas.microsoft.com/office/powerpoint/2010/main" val="13876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15357174_ab4f13d982_z.jpg"/>
          <p:cNvPicPr>
            <a:picLocks noChangeAspect="1"/>
          </p:cNvPicPr>
          <p:nvPr/>
        </p:nvPicPr>
        <p:blipFill>
          <a:blip r:embed="rId3"/>
          <a:stretch>
            <a:fillRect/>
          </a:stretch>
        </p:blipFill>
        <p:spPr>
          <a:xfrm>
            <a:off x="5032" y="0"/>
            <a:ext cx="9132018" cy="6908800"/>
          </a:xfrm>
          <a:prstGeom prst="rect">
            <a:avLst/>
          </a:prstGeom>
        </p:spPr>
      </p:pic>
      <p:sp>
        <p:nvSpPr>
          <p:cNvPr id="5" name="TextBox 4"/>
          <p:cNvSpPr txBox="1"/>
          <p:nvPr/>
        </p:nvSpPr>
        <p:spPr>
          <a:xfrm>
            <a:off x="304800" y="2743200"/>
            <a:ext cx="3098800" cy="1077218"/>
          </a:xfrm>
          <a:prstGeom prst="rect">
            <a:avLst/>
          </a:prstGeom>
          <a:noFill/>
        </p:spPr>
        <p:txBody>
          <a:bodyPr wrap="square" rtlCol="0">
            <a:spAutoFit/>
          </a:bodyPr>
          <a:lstStyle/>
          <a:p>
            <a:r>
              <a:rPr lang="en-US" sz="3200" dirty="0" smtClean="0">
                <a:effectLst>
                  <a:glow rad="101600">
                    <a:schemeClr val="bg2">
                      <a:alpha val="75000"/>
                    </a:schemeClr>
                  </a:glow>
                </a:effectLst>
              </a:rPr>
              <a:t>Environmental       </a:t>
            </a:r>
          </a:p>
          <a:p>
            <a:r>
              <a:rPr lang="en-US" sz="3200" dirty="0" smtClean="0">
                <a:effectLst>
                  <a:glow rad="101600">
                    <a:schemeClr val="bg2">
                      <a:alpha val="75000"/>
                    </a:schemeClr>
                  </a:glow>
                </a:effectLst>
              </a:rPr>
              <a:t>  Community</a:t>
            </a:r>
            <a:endParaRPr lang="en-US" sz="3200" dirty="0">
              <a:effectLst>
                <a:glow rad="101600">
                  <a:schemeClr val="bg2">
                    <a:alpha val="75000"/>
                  </a:schemeClr>
                </a:glow>
              </a:effectLst>
            </a:endParaRPr>
          </a:p>
        </p:txBody>
      </p:sp>
      <p:sp>
        <p:nvSpPr>
          <p:cNvPr id="6" name="TextBox 5"/>
          <p:cNvSpPr txBox="1"/>
          <p:nvPr/>
        </p:nvSpPr>
        <p:spPr>
          <a:xfrm>
            <a:off x="4216400" y="1264791"/>
            <a:ext cx="2172390" cy="1077218"/>
          </a:xfrm>
          <a:prstGeom prst="rect">
            <a:avLst/>
          </a:prstGeom>
          <a:noFill/>
        </p:spPr>
        <p:txBody>
          <a:bodyPr wrap="none" rtlCol="0">
            <a:spAutoFit/>
          </a:bodyPr>
          <a:lstStyle/>
          <a:p>
            <a:r>
              <a:rPr lang="en-US" sz="3200" dirty="0" smtClean="0">
                <a:effectLst>
                  <a:glow rad="101600">
                    <a:schemeClr val="bg2">
                      <a:alpha val="75000"/>
                    </a:schemeClr>
                  </a:glow>
                </a:effectLst>
              </a:rPr>
              <a:t>   Business</a:t>
            </a:r>
          </a:p>
          <a:p>
            <a:r>
              <a:rPr lang="en-US" sz="3200" dirty="0" smtClean="0">
                <a:effectLst>
                  <a:glow rad="101600">
                    <a:schemeClr val="bg2">
                      <a:alpha val="75000"/>
                    </a:schemeClr>
                  </a:glow>
                </a:effectLst>
              </a:rPr>
              <a:t>Community </a:t>
            </a:r>
            <a:endParaRPr lang="en-US" sz="3200" dirty="0">
              <a:effectLst>
                <a:glow rad="101600">
                  <a:schemeClr val="bg2">
                    <a:alpha val="75000"/>
                  </a:schemeClr>
                </a:glow>
              </a:effectLst>
            </a:endParaRPr>
          </a:p>
        </p:txBody>
      </p:sp>
      <p:sp>
        <p:nvSpPr>
          <p:cNvPr id="2" name="Title 1"/>
          <p:cNvSpPr>
            <a:spLocks noGrp="1"/>
          </p:cNvSpPr>
          <p:nvPr>
            <p:ph type="title"/>
          </p:nvPr>
        </p:nvSpPr>
        <p:spPr>
          <a:xfrm>
            <a:off x="304800" y="0"/>
            <a:ext cx="8229600" cy="1143000"/>
          </a:xfrm>
        </p:spPr>
        <p:txBody>
          <a:bodyPr/>
          <a:lstStyle/>
          <a:p>
            <a:r>
              <a:rPr lang="en-US" b="1" dirty="0" smtClean="0">
                <a:latin typeface="Gill Sans Light"/>
                <a:cs typeface="Gill Sans Light"/>
              </a:rPr>
              <a:t>Political Relevance</a:t>
            </a:r>
            <a:endParaRPr lang="en-US" b="1" dirty="0">
              <a:latin typeface="Gill Sans Light"/>
              <a:cs typeface="Gill Sans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143000"/>
          </a:xfrm>
        </p:spPr>
        <p:txBody>
          <a:bodyPr>
            <a:normAutofit/>
          </a:bodyPr>
          <a:lstStyle/>
          <a:p>
            <a:r>
              <a:rPr lang="en-US" b="1" dirty="0" smtClean="0">
                <a:latin typeface="Gill Sans Light"/>
                <a:cs typeface="Gill Sans Light"/>
              </a:rPr>
              <a:t>Resources</a:t>
            </a:r>
            <a:endParaRPr lang="en-US" b="1" dirty="0">
              <a:latin typeface="Gill Sans Light"/>
              <a:cs typeface="Gill Sans Light"/>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897327970"/>
              </p:ext>
            </p:extLst>
          </p:nvPr>
        </p:nvGraphicFramePr>
        <p:xfrm>
          <a:off x="6879163" y="1073224"/>
          <a:ext cx="1943100" cy="4919473"/>
        </p:xfrm>
        <a:graphic>
          <a:graphicData uri="http://schemas.openxmlformats.org/drawingml/2006/table">
            <a:tbl>
              <a:tblPr firstRow="1" bandRow="1">
                <a:tableStyleId>{5C22544A-7EE6-4342-B048-85BDC9FD1C3A}</a:tableStyleId>
              </a:tblPr>
              <a:tblGrid>
                <a:gridCol w="1943100"/>
              </a:tblGrid>
              <a:tr h="432129">
                <a:tc>
                  <a:txBody>
                    <a:bodyPr/>
                    <a:lstStyle/>
                    <a:p>
                      <a:r>
                        <a:rPr lang="en-US" dirty="0" smtClean="0"/>
                        <a:t>Comprehensive</a:t>
                      </a:r>
                      <a:endParaRPr lang="en-US" dirty="0"/>
                    </a:p>
                  </a:txBody>
                  <a:tcPr>
                    <a:solidFill>
                      <a:schemeClr val="tx2">
                        <a:lumMod val="50000"/>
                      </a:schemeClr>
                    </a:solidFill>
                  </a:tcPr>
                </a:tc>
              </a:tr>
              <a:tr h="970862">
                <a:tc>
                  <a:txBody>
                    <a:bodyPr/>
                    <a:lstStyle/>
                    <a:p>
                      <a:r>
                        <a:rPr lang="en-US" dirty="0" smtClean="0">
                          <a:solidFill>
                            <a:schemeClr val="bg1"/>
                          </a:solidFill>
                        </a:rPr>
                        <a:t>6 –</a:t>
                      </a:r>
                      <a:r>
                        <a:rPr lang="en-US" baseline="0" dirty="0" smtClean="0">
                          <a:solidFill>
                            <a:schemeClr val="bg1"/>
                          </a:solidFill>
                        </a:rPr>
                        <a:t> 12 mo’s, </a:t>
                      </a:r>
                      <a:r>
                        <a:rPr lang="en-US" dirty="0" smtClean="0">
                          <a:solidFill>
                            <a:srgbClr val="FFFFFF"/>
                          </a:solidFill>
                        </a:rPr>
                        <a:t>1 full time person  +</a:t>
                      </a:r>
                      <a:endParaRPr lang="en-US" dirty="0">
                        <a:solidFill>
                          <a:schemeClr val="bg1"/>
                        </a:solidFill>
                      </a:endParaRPr>
                    </a:p>
                  </a:txBody>
                  <a:tcPr>
                    <a:solidFill>
                      <a:schemeClr val="tx2">
                        <a:lumMod val="50000"/>
                      </a:schemeClr>
                    </a:solidFill>
                  </a:tcPr>
                </a:tc>
              </a:tr>
              <a:tr h="962346">
                <a:tc>
                  <a:txBody>
                    <a:bodyPr/>
                    <a:lstStyle/>
                    <a:p>
                      <a:r>
                        <a:rPr lang="en-US" dirty="0" smtClean="0">
                          <a:solidFill>
                            <a:schemeClr val="bg1"/>
                          </a:solidFill>
                        </a:rPr>
                        <a:t>Comprehensive</a:t>
                      </a:r>
                      <a:r>
                        <a:rPr lang="en-US" baseline="0" dirty="0" smtClean="0">
                          <a:solidFill>
                            <a:schemeClr val="bg1"/>
                          </a:solidFill>
                        </a:rPr>
                        <a:t> assessment</a:t>
                      </a:r>
                      <a:endParaRPr lang="en-US" dirty="0">
                        <a:solidFill>
                          <a:schemeClr val="bg1"/>
                        </a:solidFill>
                      </a:endParaRPr>
                    </a:p>
                  </a:txBody>
                  <a:tcPr>
                    <a:solidFill>
                      <a:schemeClr val="tx2">
                        <a:lumMod val="50000"/>
                      </a:schemeClr>
                    </a:solidFill>
                  </a:tcPr>
                </a:tc>
              </a:tr>
              <a:tr h="9964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Requires significant time &amp; resources</a:t>
                      </a:r>
                    </a:p>
                  </a:txBody>
                  <a:tcPr>
                    <a:solidFill>
                      <a:schemeClr val="tx2">
                        <a:lumMod val="50000"/>
                      </a:schemeClr>
                    </a:solidFill>
                  </a:tcPr>
                </a:tc>
              </a:tr>
              <a:tr h="1557645">
                <a:tc>
                  <a:txBody>
                    <a:bodyPr/>
                    <a:lstStyle/>
                    <a:p>
                      <a:r>
                        <a:rPr lang="en-US" dirty="0" smtClean="0">
                          <a:solidFill>
                            <a:schemeClr val="bg1"/>
                          </a:solidFill>
                        </a:rPr>
                        <a:t>Collect &amp; analyze data from multiple sources (qualitative and quantitative)</a:t>
                      </a:r>
                      <a:endParaRPr lang="en-US" dirty="0">
                        <a:solidFill>
                          <a:schemeClr val="bg1"/>
                        </a:solidFill>
                      </a:endParaRPr>
                    </a:p>
                  </a:txBody>
                  <a:tcPr>
                    <a:solidFill>
                      <a:schemeClr val="tx2">
                        <a:lumMod val="50000"/>
                      </a:schemeClr>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356250344"/>
              </p:ext>
            </p:extLst>
          </p:nvPr>
        </p:nvGraphicFramePr>
        <p:xfrm>
          <a:off x="633880" y="6007414"/>
          <a:ext cx="8188383" cy="370840"/>
        </p:xfrm>
        <a:graphic>
          <a:graphicData uri="http://schemas.openxmlformats.org/drawingml/2006/table">
            <a:tbl>
              <a:tblPr firstRow="1" bandRow="1">
                <a:tableStyleId>{5C22544A-7EE6-4342-B048-85BDC9FD1C3A}</a:tableStyleId>
              </a:tblPr>
              <a:tblGrid>
                <a:gridCol w="6249520"/>
                <a:gridCol w="1938863"/>
              </a:tblGrid>
              <a:tr h="370840">
                <a:tc>
                  <a:txBody>
                    <a:bodyPr/>
                    <a:lstStyle/>
                    <a:p>
                      <a:r>
                        <a:rPr lang="en-US" dirty="0" smtClean="0">
                          <a:solidFill>
                            <a:schemeClr val="tx1"/>
                          </a:solidFill>
                        </a:rPr>
                        <a:t>Fewer impacts</a:t>
                      </a:r>
                      <a:r>
                        <a:rPr lang="en-US" baseline="0" dirty="0" smtClean="0">
                          <a:solidFill>
                            <a:schemeClr val="tx1"/>
                          </a:solidFill>
                        </a:rPr>
                        <a:t> -----------------------------------------------------------</a:t>
                      </a:r>
                      <a:r>
                        <a:rPr lang="en-US" baseline="0" dirty="0" err="1" smtClean="0">
                          <a:solidFill>
                            <a:schemeClr val="tx1"/>
                          </a:solidFill>
                          <a:sym typeface="Wingdings"/>
                        </a:rPr>
                        <a:t></a:t>
                      </a:r>
                      <a:endParaRPr lang="en-US" dirty="0">
                        <a:solidFill>
                          <a:schemeClr val="tx1"/>
                        </a:solidFill>
                      </a:endParaRPr>
                    </a:p>
                  </a:txBody>
                  <a:tcPr>
                    <a:solidFill>
                      <a:schemeClr val="tx2">
                        <a:lumMod val="20000"/>
                        <a:lumOff val="80000"/>
                      </a:schemeClr>
                    </a:solidFill>
                  </a:tcPr>
                </a:tc>
                <a:tc>
                  <a:txBody>
                    <a:bodyPr/>
                    <a:lstStyle/>
                    <a:p>
                      <a:r>
                        <a:rPr lang="en-US" dirty="0" smtClean="0">
                          <a:solidFill>
                            <a:srgbClr val="FFFFFF"/>
                          </a:solidFill>
                        </a:rPr>
                        <a:t>More impacts</a:t>
                      </a:r>
                      <a:endParaRPr lang="en-US" dirty="0"/>
                    </a:p>
                  </a:txBody>
                  <a:tcPr>
                    <a:solidFill>
                      <a:schemeClr val="tx2">
                        <a:lumMod val="50000"/>
                      </a:schemeClr>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88806737"/>
              </p:ext>
            </p:extLst>
          </p:nvPr>
        </p:nvGraphicFramePr>
        <p:xfrm>
          <a:off x="633880" y="1062522"/>
          <a:ext cx="1270000" cy="4931584"/>
        </p:xfrm>
        <a:graphic>
          <a:graphicData uri="http://schemas.openxmlformats.org/drawingml/2006/table">
            <a:tbl>
              <a:tblPr firstRow="1" bandRow="1">
                <a:tableStyleId>{5C22544A-7EE6-4342-B048-85BDC9FD1C3A}</a:tableStyleId>
              </a:tblPr>
              <a:tblGrid>
                <a:gridCol w="1270000"/>
              </a:tblGrid>
              <a:tr h="4466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Type</a:t>
                      </a:r>
                    </a:p>
                  </a:txBody>
                  <a:tcPr>
                    <a:solidFill>
                      <a:schemeClr val="tx2">
                        <a:lumMod val="20000"/>
                        <a:lumOff val="80000"/>
                      </a:schemeClr>
                    </a:solidFill>
                  </a:tcPr>
                </a:tc>
              </a:tr>
              <a:tr h="94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Time</a:t>
                      </a:r>
                      <a:r>
                        <a:rPr lang="en-US" b="1" baseline="0" dirty="0" smtClean="0">
                          <a:solidFill>
                            <a:schemeClr val="tx1"/>
                          </a:solidFill>
                        </a:rPr>
                        <a:t> &amp; S</a:t>
                      </a:r>
                      <a:r>
                        <a:rPr lang="en-US" b="1" dirty="0" smtClean="0">
                          <a:solidFill>
                            <a:schemeClr val="tx1"/>
                          </a:solidFill>
                        </a:rPr>
                        <a:t>taff</a:t>
                      </a:r>
                    </a:p>
                  </a:txBody>
                  <a:tcPr>
                    <a:solidFill>
                      <a:schemeClr val="tx2">
                        <a:lumMod val="20000"/>
                        <a:lumOff val="80000"/>
                      </a:schemeClr>
                    </a:solidFill>
                  </a:tcPr>
                </a:tc>
              </a:tr>
              <a:tr h="9939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Health Impacts Review</a:t>
                      </a:r>
                    </a:p>
                  </a:txBody>
                  <a:tcPr>
                    <a:solidFill>
                      <a:schemeClr val="tx2">
                        <a:lumMod val="20000"/>
                        <a:lumOff val="80000"/>
                      </a:schemeClr>
                    </a:solidFill>
                  </a:tcPr>
                </a:tc>
              </a:tr>
              <a:tr h="1012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Use</a:t>
                      </a:r>
                    </a:p>
                  </a:txBody>
                  <a:tcPr>
                    <a:solidFill>
                      <a:schemeClr val="tx2">
                        <a:lumMod val="20000"/>
                        <a:lumOff val="80000"/>
                      </a:schemeClr>
                    </a:solidFill>
                  </a:tcPr>
                </a:tc>
              </a:tr>
              <a:tr h="15294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Methods</a:t>
                      </a:r>
                    </a:p>
                  </a:txBody>
                  <a:tcPr>
                    <a:solidFill>
                      <a:schemeClr val="tx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603506728"/>
              </p:ext>
            </p:extLst>
          </p:nvPr>
        </p:nvGraphicFramePr>
        <p:xfrm>
          <a:off x="1895407" y="1064753"/>
          <a:ext cx="1485900" cy="4921858"/>
        </p:xfrm>
        <a:graphic>
          <a:graphicData uri="http://schemas.openxmlformats.org/drawingml/2006/table">
            <a:tbl>
              <a:tblPr firstRow="1" bandRow="1">
                <a:tableStyleId>{5C22544A-7EE6-4342-B048-85BDC9FD1C3A}</a:tableStyleId>
              </a:tblPr>
              <a:tblGrid>
                <a:gridCol w="1485900"/>
              </a:tblGrid>
              <a:tr h="458395">
                <a:tc>
                  <a:txBody>
                    <a:bodyPr/>
                    <a:lstStyle/>
                    <a:p>
                      <a:r>
                        <a:rPr lang="en-US" dirty="0" smtClean="0">
                          <a:solidFill>
                            <a:srgbClr val="FFFFFF"/>
                          </a:solidFill>
                        </a:rPr>
                        <a:t>Desk Based</a:t>
                      </a:r>
                    </a:p>
                  </a:txBody>
                  <a:tcPr>
                    <a:solidFill>
                      <a:schemeClr val="tx2">
                        <a:lumMod val="75000"/>
                        <a:alpha val="70000"/>
                      </a:schemeClr>
                    </a:solidFill>
                  </a:tcPr>
                </a:tc>
              </a:tr>
              <a:tr h="971148">
                <a:tc>
                  <a:txBody>
                    <a:bodyPr/>
                    <a:lstStyle/>
                    <a:p>
                      <a:r>
                        <a:rPr lang="en-US" dirty="0" smtClean="0">
                          <a:solidFill>
                            <a:srgbClr val="FFFFFF"/>
                          </a:solidFill>
                        </a:rPr>
                        <a:t>2-6 weeks, 1 full time person</a:t>
                      </a:r>
                      <a:endParaRPr lang="en-US" dirty="0">
                        <a:solidFill>
                          <a:srgbClr val="FFFFFF"/>
                        </a:solidFill>
                      </a:endParaRPr>
                    </a:p>
                  </a:txBody>
                  <a:tcPr>
                    <a:solidFill>
                      <a:schemeClr val="tx2">
                        <a:lumMod val="75000"/>
                        <a:alpha val="70000"/>
                      </a:schemeClr>
                    </a:solidFill>
                  </a:tcPr>
                </a:tc>
              </a:tr>
              <a:tr h="971634">
                <a:tc>
                  <a:txBody>
                    <a:bodyPr/>
                    <a:lstStyle/>
                    <a:p>
                      <a:r>
                        <a:rPr lang="en-US" dirty="0" smtClean="0">
                          <a:solidFill>
                            <a:srgbClr val="FFFFFF"/>
                          </a:solidFill>
                        </a:rPr>
                        <a:t>Broad overview</a:t>
                      </a:r>
                      <a:endParaRPr lang="en-US" dirty="0">
                        <a:solidFill>
                          <a:srgbClr val="FFFFFF"/>
                        </a:solidFill>
                      </a:endParaRPr>
                    </a:p>
                  </a:txBody>
                  <a:tcPr>
                    <a:solidFill>
                      <a:schemeClr val="tx2">
                        <a:lumMod val="75000"/>
                        <a:alpha val="70000"/>
                      </a:schemeClr>
                    </a:solidFill>
                  </a:tcPr>
                </a:tc>
              </a:tr>
              <a:tr h="1005552">
                <a:tc>
                  <a:txBody>
                    <a:bodyPr/>
                    <a:lstStyle/>
                    <a:p>
                      <a:r>
                        <a:rPr lang="en-US" dirty="0" smtClean="0">
                          <a:solidFill>
                            <a:srgbClr val="FFFFFF"/>
                          </a:solidFill>
                        </a:rPr>
                        <a:t>Time</a:t>
                      </a:r>
                      <a:r>
                        <a:rPr lang="en-US" baseline="0" dirty="0" smtClean="0">
                          <a:solidFill>
                            <a:srgbClr val="FFFFFF"/>
                          </a:solidFill>
                        </a:rPr>
                        <a:t> &amp; </a:t>
                      </a:r>
                      <a:r>
                        <a:rPr lang="en-US" dirty="0" smtClean="0">
                          <a:solidFill>
                            <a:srgbClr val="FFFFFF"/>
                          </a:solidFill>
                        </a:rPr>
                        <a:t>resources limited</a:t>
                      </a:r>
                      <a:endParaRPr lang="en-US" dirty="0">
                        <a:solidFill>
                          <a:srgbClr val="FFFFFF"/>
                        </a:solidFill>
                      </a:endParaRPr>
                    </a:p>
                  </a:txBody>
                  <a:tcPr>
                    <a:solidFill>
                      <a:schemeClr val="tx2">
                        <a:lumMod val="75000"/>
                        <a:alpha val="70000"/>
                      </a:schemeClr>
                    </a:solidFill>
                  </a:tcPr>
                </a:tc>
              </a:tr>
              <a:tr h="1515129">
                <a:tc>
                  <a:txBody>
                    <a:bodyPr/>
                    <a:lstStyle/>
                    <a:p>
                      <a:r>
                        <a:rPr lang="en-US" dirty="0" smtClean="0">
                          <a:solidFill>
                            <a:srgbClr val="FFFFFF"/>
                          </a:solidFill>
                        </a:rPr>
                        <a:t>Collect &amp; </a:t>
                      </a:r>
                      <a:r>
                        <a:rPr lang="en-US" baseline="0" dirty="0" smtClean="0">
                          <a:solidFill>
                            <a:srgbClr val="FFFFFF"/>
                          </a:solidFill>
                        </a:rPr>
                        <a:t>analyze accessible data</a:t>
                      </a:r>
                      <a:endParaRPr lang="en-US" dirty="0">
                        <a:solidFill>
                          <a:srgbClr val="FFFFFF"/>
                        </a:solidFill>
                      </a:endParaRPr>
                    </a:p>
                  </a:txBody>
                  <a:tcPr>
                    <a:solidFill>
                      <a:schemeClr val="tx2">
                        <a:lumMod val="75000"/>
                        <a:alpha val="70000"/>
                      </a:schemeClr>
                    </a:solid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644336191"/>
              </p:ext>
            </p:extLst>
          </p:nvPr>
        </p:nvGraphicFramePr>
        <p:xfrm>
          <a:off x="4897963" y="1066800"/>
          <a:ext cx="1965960" cy="4919471"/>
        </p:xfrm>
        <a:graphic>
          <a:graphicData uri="http://schemas.openxmlformats.org/drawingml/2006/table">
            <a:tbl>
              <a:tblPr firstRow="1" bandRow="1">
                <a:tableStyleId>{5C22544A-7EE6-4342-B048-85BDC9FD1C3A}</a:tableStyleId>
              </a:tblPr>
              <a:tblGrid>
                <a:gridCol w="1965960"/>
              </a:tblGrid>
              <a:tr h="435842">
                <a:tc>
                  <a:txBody>
                    <a:bodyPr/>
                    <a:lstStyle/>
                    <a:p>
                      <a:r>
                        <a:rPr lang="en-US" dirty="0" smtClean="0"/>
                        <a:t>Intermediate</a:t>
                      </a:r>
                      <a:endParaRPr lang="en-US" dirty="0"/>
                    </a:p>
                  </a:txBody>
                  <a:tcPr>
                    <a:solidFill>
                      <a:schemeClr val="tx2">
                        <a:lumMod val="75000"/>
                      </a:schemeClr>
                    </a:solidFill>
                  </a:tcPr>
                </a:tc>
              </a:tr>
              <a:tr h="973996">
                <a:tc>
                  <a:txBody>
                    <a:bodyPr/>
                    <a:lstStyle/>
                    <a:p>
                      <a:r>
                        <a:rPr lang="en-US" dirty="0" smtClean="0">
                          <a:solidFill>
                            <a:srgbClr val="FFFFFF"/>
                          </a:solidFill>
                        </a:rPr>
                        <a:t>12 weeks – 6 mo’s, 1 full time person  +</a:t>
                      </a:r>
                      <a:endParaRPr lang="en-US" dirty="0">
                        <a:solidFill>
                          <a:srgbClr val="FFFFFF"/>
                        </a:solidFill>
                      </a:endParaRPr>
                    </a:p>
                  </a:txBody>
                  <a:tcPr>
                    <a:solidFill>
                      <a:schemeClr val="tx2">
                        <a:lumMod val="75000"/>
                      </a:schemeClr>
                    </a:solidFill>
                  </a:tcPr>
                </a:tc>
              </a:tr>
              <a:tr h="950589">
                <a:tc>
                  <a:txBody>
                    <a:bodyPr/>
                    <a:lstStyle/>
                    <a:p>
                      <a:r>
                        <a:rPr lang="en-US" dirty="0" smtClean="0">
                          <a:solidFill>
                            <a:srgbClr val="FFFFFF"/>
                          </a:solidFill>
                        </a:rPr>
                        <a:t>Thorough assessment of select pathways</a:t>
                      </a:r>
                      <a:endParaRPr lang="en-US" dirty="0">
                        <a:solidFill>
                          <a:srgbClr val="FFFFFF"/>
                        </a:solidFill>
                      </a:endParaRPr>
                    </a:p>
                  </a:txBody>
                  <a:tcPr>
                    <a:solidFill>
                      <a:schemeClr val="tx2">
                        <a:lumMod val="75000"/>
                      </a:schemeClr>
                    </a:solidFill>
                  </a:tcPr>
                </a:tc>
              </a:tr>
              <a:tr h="982980">
                <a:tc>
                  <a:txBody>
                    <a:bodyPr/>
                    <a:lstStyle/>
                    <a:p>
                      <a:r>
                        <a:rPr lang="en-US" dirty="0" smtClean="0">
                          <a:solidFill>
                            <a:srgbClr val="FFFFFF"/>
                          </a:solidFill>
                        </a:rPr>
                        <a:t>Requires significant time &amp;</a:t>
                      </a:r>
                      <a:r>
                        <a:rPr lang="en-US" baseline="0" dirty="0" smtClean="0">
                          <a:solidFill>
                            <a:srgbClr val="FFFFFF"/>
                          </a:solidFill>
                        </a:rPr>
                        <a:t> </a:t>
                      </a:r>
                      <a:r>
                        <a:rPr lang="en-US" dirty="0" smtClean="0">
                          <a:solidFill>
                            <a:srgbClr val="FFFFFF"/>
                          </a:solidFill>
                        </a:rPr>
                        <a:t>resources</a:t>
                      </a:r>
                      <a:endParaRPr lang="en-US" dirty="0">
                        <a:solidFill>
                          <a:srgbClr val="FFFFFF"/>
                        </a:solidFill>
                      </a:endParaRPr>
                    </a:p>
                  </a:txBody>
                  <a:tcPr>
                    <a:solidFill>
                      <a:schemeClr val="tx2">
                        <a:lumMod val="75000"/>
                      </a:schemeClr>
                    </a:solidFill>
                  </a:tcPr>
                </a:tc>
              </a:tr>
              <a:tr h="1576064">
                <a:tc>
                  <a:txBody>
                    <a:bodyPr/>
                    <a:lstStyle/>
                    <a:p>
                      <a:r>
                        <a:rPr lang="en-US" dirty="0" smtClean="0">
                          <a:solidFill>
                            <a:srgbClr val="FFFFFF"/>
                          </a:solidFill>
                        </a:rPr>
                        <a:t>Collect &amp; analyze existing data, </a:t>
                      </a:r>
                    </a:p>
                    <a:p>
                      <a:r>
                        <a:rPr lang="en-US" dirty="0" smtClean="0">
                          <a:solidFill>
                            <a:srgbClr val="FFFFFF"/>
                          </a:solidFill>
                        </a:rPr>
                        <a:t>gather qualitative data from </a:t>
                      </a:r>
                      <a:r>
                        <a:rPr lang="en-US" baseline="0" dirty="0" smtClean="0">
                          <a:solidFill>
                            <a:srgbClr val="FFFFFF"/>
                          </a:solidFill>
                        </a:rPr>
                        <a:t>stakeholders</a:t>
                      </a:r>
                      <a:endParaRPr lang="en-US" dirty="0">
                        <a:solidFill>
                          <a:srgbClr val="FFFFFF"/>
                        </a:solidFill>
                      </a:endParaRPr>
                    </a:p>
                  </a:txBody>
                  <a:tcPr>
                    <a:solidFill>
                      <a:schemeClr val="tx2">
                        <a:lumMod val="75000"/>
                      </a:schemeClr>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092205587"/>
              </p:ext>
            </p:extLst>
          </p:nvPr>
        </p:nvGraphicFramePr>
        <p:xfrm>
          <a:off x="3389771" y="1073222"/>
          <a:ext cx="1490472" cy="4919473"/>
        </p:xfrm>
        <a:graphic>
          <a:graphicData uri="http://schemas.openxmlformats.org/drawingml/2006/table">
            <a:tbl>
              <a:tblPr firstRow="1" bandRow="1">
                <a:tableStyleId>{5C22544A-7EE6-4342-B048-85BDC9FD1C3A}</a:tableStyleId>
              </a:tblPr>
              <a:tblGrid>
                <a:gridCol w="1490472"/>
              </a:tblGrid>
              <a:tr h="444675">
                <a:tc>
                  <a:txBody>
                    <a:bodyPr/>
                    <a:lstStyle/>
                    <a:p>
                      <a:r>
                        <a:rPr lang="en-US" dirty="0" smtClean="0">
                          <a:solidFill>
                            <a:schemeClr val="bg1"/>
                          </a:solidFill>
                        </a:rPr>
                        <a:t>Rapid</a:t>
                      </a:r>
                      <a:endParaRPr lang="en-US" dirty="0">
                        <a:solidFill>
                          <a:schemeClr val="bg1"/>
                        </a:solidFill>
                      </a:endParaRPr>
                    </a:p>
                  </a:txBody>
                  <a:tcPr>
                    <a:solidFill>
                      <a:schemeClr val="tx2">
                        <a:lumMod val="75000"/>
                        <a:alpha val="89000"/>
                      </a:schemeClr>
                    </a:solidFill>
                  </a:tcPr>
                </a:tc>
              </a:tr>
              <a:tr h="970318">
                <a:tc>
                  <a:txBody>
                    <a:bodyPr/>
                    <a:lstStyle/>
                    <a:p>
                      <a:r>
                        <a:rPr lang="en-US" dirty="0" smtClean="0">
                          <a:solidFill>
                            <a:schemeClr val="bg1"/>
                          </a:solidFill>
                        </a:rPr>
                        <a:t>6-12</a:t>
                      </a:r>
                      <a:r>
                        <a:rPr lang="en-US" baseline="0" dirty="0" smtClean="0">
                          <a:solidFill>
                            <a:schemeClr val="bg1"/>
                          </a:solidFill>
                        </a:rPr>
                        <a:t> weeks, 1 full time person</a:t>
                      </a:r>
                      <a:endParaRPr lang="en-US" dirty="0">
                        <a:solidFill>
                          <a:schemeClr val="bg1"/>
                        </a:solidFill>
                      </a:endParaRPr>
                    </a:p>
                  </a:txBody>
                  <a:tcPr>
                    <a:solidFill>
                      <a:schemeClr val="tx2">
                        <a:lumMod val="75000"/>
                        <a:alpha val="89000"/>
                      </a:schemeClr>
                    </a:solidFill>
                  </a:tcPr>
                </a:tc>
              </a:tr>
              <a:tr h="970318">
                <a:tc>
                  <a:txBody>
                    <a:bodyPr/>
                    <a:lstStyle/>
                    <a:p>
                      <a:r>
                        <a:rPr lang="en-US" dirty="0" smtClean="0">
                          <a:solidFill>
                            <a:schemeClr val="bg1"/>
                          </a:solidFill>
                        </a:rPr>
                        <a:t>More</a:t>
                      </a:r>
                      <a:r>
                        <a:rPr lang="en-US" baseline="0" dirty="0" smtClean="0">
                          <a:solidFill>
                            <a:schemeClr val="bg1"/>
                          </a:solidFill>
                        </a:rPr>
                        <a:t> detailed overview</a:t>
                      </a:r>
                      <a:endParaRPr lang="en-US" dirty="0">
                        <a:solidFill>
                          <a:schemeClr val="bg1"/>
                        </a:solidFill>
                      </a:endParaRPr>
                    </a:p>
                  </a:txBody>
                  <a:tcPr>
                    <a:solidFill>
                      <a:schemeClr val="tx2">
                        <a:lumMod val="75000"/>
                        <a:alpha val="89000"/>
                      </a:schemeClr>
                    </a:solidFill>
                  </a:tcPr>
                </a:tc>
              </a:tr>
              <a:tr h="9816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Time</a:t>
                      </a:r>
                      <a:r>
                        <a:rPr lang="en-US" baseline="0" dirty="0" smtClean="0">
                          <a:solidFill>
                            <a:schemeClr val="bg1"/>
                          </a:solidFill>
                        </a:rPr>
                        <a:t> &amp; </a:t>
                      </a:r>
                      <a:r>
                        <a:rPr lang="en-US" dirty="0" smtClean="0">
                          <a:solidFill>
                            <a:schemeClr val="bg1"/>
                          </a:solidFill>
                        </a:rPr>
                        <a:t>resources limited</a:t>
                      </a:r>
                    </a:p>
                  </a:txBody>
                  <a:tcPr>
                    <a:solidFill>
                      <a:schemeClr val="tx2">
                        <a:lumMod val="75000"/>
                        <a:alpha val="89000"/>
                      </a:schemeClr>
                    </a:solidFill>
                  </a:tcPr>
                </a:tc>
              </a:tr>
              <a:tr h="1552509">
                <a:tc>
                  <a:txBody>
                    <a:bodyPr/>
                    <a:lstStyle/>
                    <a:p>
                      <a:r>
                        <a:rPr lang="en-US" dirty="0" smtClean="0">
                          <a:solidFill>
                            <a:schemeClr val="bg1"/>
                          </a:solidFill>
                        </a:rPr>
                        <a:t>Collect &amp;</a:t>
                      </a:r>
                      <a:r>
                        <a:rPr lang="en-US" baseline="0" dirty="0" smtClean="0">
                          <a:solidFill>
                            <a:schemeClr val="bg1"/>
                          </a:solidFill>
                        </a:rPr>
                        <a:t> analyze existing data with limited expert input</a:t>
                      </a:r>
                      <a:endParaRPr lang="en-US" dirty="0">
                        <a:solidFill>
                          <a:schemeClr val="bg1"/>
                        </a:solidFill>
                      </a:endParaRPr>
                    </a:p>
                  </a:txBody>
                  <a:tcPr>
                    <a:solidFill>
                      <a:schemeClr val="tx2">
                        <a:lumMod val="75000"/>
                        <a:alpha val="89000"/>
                      </a:schemeClr>
                    </a:solidFill>
                  </a:tcPr>
                </a:tc>
              </a:tr>
            </a:tbl>
          </a:graphicData>
        </a:graphic>
      </p:graphicFrame>
      <p:sp>
        <p:nvSpPr>
          <p:cNvPr id="3" name="TextBox 2"/>
          <p:cNvSpPr txBox="1"/>
          <p:nvPr/>
        </p:nvSpPr>
        <p:spPr>
          <a:xfrm>
            <a:off x="584200" y="6464300"/>
            <a:ext cx="2595332" cy="369332"/>
          </a:xfrm>
          <a:prstGeom prst="rect">
            <a:avLst/>
          </a:prstGeom>
          <a:noFill/>
        </p:spPr>
        <p:txBody>
          <a:bodyPr wrap="none" rtlCol="0">
            <a:spAutoFit/>
          </a:bodyPr>
          <a:lstStyle/>
          <a:p>
            <a:r>
              <a:rPr lang="en-US" dirty="0" smtClean="0"/>
              <a:t>Source: Harris et al. 2007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54000" y="0"/>
            <a:ext cx="8636000" cy="1028700"/>
          </a:xfrm>
        </p:spPr>
        <p:txBody>
          <a:bodyPr>
            <a:normAutofit/>
          </a:bodyPr>
          <a:lstStyle/>
          <a:p>
            <a:r>
              <a:rPr lang="en-US" dirty="0" smtClean="0">
                <a:solidFill>
                  <a:srgbClr val="000000"/>
                </a:solidFill>
                <a:latin typeface="Gill Sans Light" charset="0"/>
                <a:ea typeface="ヒラギノ角ゴ ProN W3" charset="0"/>
                <a:cs typeface="ヒラギノ角ゴ ProN W3" charset="0"/>
              </a:rPr>
              <a:t>Good </a:t>
            </a:r>
            <a:r>
              <a:rPr lang="en-US" dirty="0">
                <a:solidFill>
                  <a:srgbClr val="000000"/>
                </a:solidFill>
                <a:latin typeface="Gill Sans Light" charset="0"/>
                <a:ea typeface="ヒラギノ角ゴ ProN W3" charset="0"/>
                <a:cs typeface="ヒラギノ角ゴ ProN W3" charset="0"/>
              </a:rPr>
              <a:t>Participatory Process</a:t>
            </a:r>
          </a:p>
        </p:txBody>
      </p:sp>
      <p:sp>
        <p:nvSpPr>
          <p:cNvPr id="32770" name="Content Placeholder 2"/>
          <p:cNvSpPr>
            <a:spLocks noGrp="1"/>
          </p:cNvSpPr>
          <p:nvPr>
            <p:ph idx="1"/>
          </p:nvPr>
        </p:nvSpPr>
        <p:spPr>
          <a:xfrm>
            <a:off x="152400" y="850900"/>
            <a:ext cx="8636000" cy="5143500"/>
          </a:xfrm>
        </p:spPr>
        <p:txBody>
          <a:bodyPr/>
          <a:lstStyle/>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Considers who is impacted</a:t>
            </a:r>
          </a:p>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Considers what technical expertise you need</a:t>
            </a:r>
          </a:p>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Chooses </a:t>
            </a:r>
            <a:r>
              <a:rPr lang="en-US" sz="3200" dirty="0">
                <a:solidFill>
                  <a:srgbClr val="000000"/>
                </a:solidFill>
                <a:latin typeface="Gill Sans Light" charset="0"/>
                <a:ea typeface="ヒラギノ角ゴ ProN W3" charset="0"/>
                <a:cs typeface="ヒラギノ角ゴ ProN W3" charset="0"/>
              </a:rPr>
              <a:t>respected technical advisors </a:t>
            </a:r>
            <a:endParaRPr lang="en-US" sz="3200" dirty="0" smtClean="0">
              <a:solidFill>
                <a:srgbClr val="000000"/>
              </a:solidFill>
              <a:latin typeface="Gill Sans Light" charset="0"/>
              <a:ea typeface="ヒラギノ角ゴ ProN W3" charset="0"/>
              <a:cs typeface="ヒラギノ角ゴ ProN W3" charset="0"/>
            </a:endParaRPr>
          </a:p>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Chooses advisors who </a:t>
            </a:r>
            <a:r>
              <a:rPr lang="en-US" sz="3200" dirty="0">
                <a:solidFill>
                  <a:srgbClr val="000000"/>
                </a:solidFill>
                <a:latin typeface="Gill Sans Light" charset="0"/>
                <a:ea typeface="ヒラギノ角ゴ ProN W3" charset="0"/>
                <a:cs typeface="ヒラギノ角ゴ ProN W3" charset="0"/>
              </a:rPr>
              <a:t>are not polarizing</a:t>
            </a:r>
          </a:p>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Designs engagement process to solicit diverse community opinions</a:t>
            </a:r>
          </a:p>
          <a:p>
            <a:pPr algn="l">
              <a:lnSpc>
                <a:spcPct val="130000"/>
              </a:lnSpc>
              <a:buFontTx/>
              <a:buChar char="•"/>
            </a:pPr>
            <a:r>
              <a:rPr lang="en-US" sz="3200" dirty="0">
                <a:solidFill>
                  <a:srgbClr val="000000"/>
                </a:solidFill>
                <a:latin typeface="Gill Sans Light" charset="0"/>
                <a:ea typeface="ヒラギノ角ゴ ProN W3" charset="0"/>
                <a:cs typeface="ヒラギノ角ゴ ProN W3" charset="0"/>
              </a:rPr>
              <a:t>A</a:t>
            </a:r>
            <a:r>
              <a:rPr lang="en-US" sz="3200" dirty="0" smtClean="0">
                <a:solidFill>
                  <a:srgbClr val="000000"/>
                </a:solidFill>
                <a:latin typeface="Gill Sans Light" charset="0"/>
                <a:ea typeface="ヒラギノ角ゴ ProN W3" charset="0"/>
                <a:cs typeface="ヒラギノ角ゴ ProN W3" charset="0"/>
              </a:rPr>
              <a:t>voids </a:t>
            </a:r>
            <a:r>
              <a:rPr lang="en-US" sz="3200" dirty="0">
                <a:solidFill>
                  <a:srgbClr val="000000"/>
                </a:solidFill>
                <a:latin typeface="Gill Sans Light" charset="0"/>
                <a:ea typeface="ヒラギノ角ゴ ProN W3" charset="0"/>
                <a:cs typeface="ヒラギノ角ゴ ProN W3" charset="0"/>
              </a:rPr>
              <a:t>controversial debates</a:t>
            </a:r>
          </a:p>
          <a:p>
            <a:pPr algn="l">
              <a:lnSpc>
                <a:spcPct val="130000"/>
              </a:lnSpc>
              <a:buFontTx/>
              <a:buChar char="•"/>
            </a:pPr>
            <a:r>
              <a:rPr lang="en-US" sz="3200" dirty="0" smtClean="0">
                <a:solidFill>
                  <a:srgbClr val="000000"/>
                </a:solidFill>
                <a:latin typeface="Gill Sans Light" charset="0"/>
                <a:ea typeface="ヒラギノ角ゴ ProN W3" charset="0"/>
                <a:cs typeface="ヒラギノ角ゴ ProN W3" charset="0"/>
              </a:rPr>
              <a:t>Input </a:t>
            </a:r>
            <a:r>
              <a:rPr lang="en-US" sz="3200" dirty="0">
                <a:solidFill>
                  <a:srgbClr val="000000"/>
                </a:solidFill>
                <a:latin typeface="Gill Sans Light" charset="0"/>
                <a:ea typeface="ヒラギノ角ゴ ProN W3" charset="0"/>
                <a:cs typeface="ヒラギノ角ゴ ProN W3" charset="0"/>
              </a:rPr>
              <a:t>most important in scoping and recommendations</a:t>
            </a:r>
          </a:p>
          <a:p>
            <a:pPr algn="l">
              <a:lnSpc>
                <a:spcPct val="130000"/>
              </a:lnSpc>
            </a:pPr>
            <a:endParaRPr lang="en-US" sz="2600" dirty="0">
              <a:latin typeface="Gill Sans Light" charset="0"/>
              <a:ea typeface="ヒラギノ角ゴ ProN W3" charset="0"/>
              <a:cs typeface="ヒラギノ角ゴ ProN W3" charset="0"/>
            </a:endParaRPr>
          </a:p>
        </p:txBody>
      </p:sp>
    </p:spTree>
    <p:extLst>
      <p:ext uri="{BB962C8B-B14F-4D97-AF65-F5344CB8AC3E}">
        <p14:creationId xmlns="" xmlns:p14="http://schemas.microsoft.com/office/powerpoint/2010/main" val="3475124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7D2D28E1DCE5479F7E6CEA8BBBE69F" ma:contentTypeVersion="18" ma:contentTypeDescription="Create a new document." ma:contentTypeScope="" ma:versionID="5f48d8e439eeb35d90b624bf4ad5645a">
  <xsd:schema xmlns:xsd="http://www.w3.org/2001/XMLSchema" xmlns:xs="http://www.w3.org/2001/XMLSchema" xmlns:p="http://schemas.microsoft.com/office/2006/metadata/properties" xmlns:ns1="http://schemas.microsoft.com/sharepoint/v3" xmlns:ns2="59da1016-2a1b-4f8a-9768-d7a4932f6f16" xmlns:ns3="0a694952-cb22-40ec-9f67-04f82ac00161" targetNamespace="http://schemas.microsoft.com/office/2006/metadata/properties" ma:root="true" ma:fieldsID="d0f8173e761758672fcd094938a7baab" ns1:_="" ns2:_="" ns3:_="">
    <xsd:import namespace="http://schemas.microsoft.com/sharepoint/v3"/>
    <xsd:import namespace="59da1016-2a1b-4f8a-9768-d7a4932f6f16"/>
    <xsd:import namespace="0a694952-cb22-40ec-9f67-04f82ac0016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694952-cb22-40ec-9f67-04f82ac0016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https://www.oregon.gov/oha/PH/HEALTHYENVIRONMENTS/TRACKINGASSESSMENT/HEALTHIMPACTASSESSMENT/Documents/Upstream%20HIA%20Climate%20Training/hiaccpolicytrng_ch3_2.28.12.pptx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0a694952-cb22-40ec-9f67-04f82ac00161" xsi:nil="true"/>
    <DocumentExpirationDate xmlns="59da1016-2a1b-4f8a-9768-d7a4932f6f16" xsi:nil="true"/>
    <IATopic xmlns="59da1016-2a1b-4f8a-9768-d7a4932f6f16" xsi:nil="true"/>
    <Meta_x0020_Keywords xmlns="0a694952-cb22-40ec-9f67-04f82ac00161" xsi:nil="true"/>
  </documentManagement>
</p:properties>
</file>

<file path=customXml/itemProps1.xml><?xml version="1.0" encoding="utf-8"?>
<ds:datastoreItem xmlns:ds="http://schemas.openxmlformats.org/officeDocument/2006/customXml" ds:itemID="{62AC3189-6C00-4DFC-B65E-9E5D1FAE13AD}"/>
</file>

<file path=customXml/itemProps2.xml><?xml version="1.0" encoding="utf-8"?>
<ds:datastoreItem xmlns:ds="http://schemas.openxmlformats.org/officeDocument/2006/customXml" ds:itemID="{B4616733-2BF0-40AF-9842-50CEC2E1412F}"/>
</file>

<file path=customXml/itemProps3.xml><?xml version="1.0" encoding="utf-8"?>
<ds:datastoreItem xmlns:ds="http://schemas.openxmlformats.org/officeDocument/2006/customXml" ds:itemID="{F94510E2-8371-4BEA-993C-5BF9F3B032B7}"/>
</file>

<file path=docProps/app.xml><?xml version="1.0" encoding="utf-8"?>
<Properties xmlns="http://schemas.openxmlformats.org/officeDocument/2006/extended-properties" xmlns:vt="http://schemas.openxmlformats.org/officeDocument/2006/docPropsVTypes">
  <TotalTime>4435</TotalTime>
  <Words>2599</Words>
  <Application>Microsoft Office PowerPoint</Application>
  <PresentationFormat>On-screen Show (4:3)</PresentationFormat>
  <Paragraphs>394</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Title &amp; Subtitle</vt:lpstr>
      <vt:lpstr>Using HIA  on Climate Change Policy:  A Training Course for Public Health Professionals</vt:lpstr>
      <vt:lpstr>Steps of an HIA: Screening</vt:lpstr>
      <vt:lpstr>Screening: Learning Objectives</vt:lpstr>
      <vt:lpstr>Art of Screening</vt:lpstr>
      <vt:lpstr>Evidence Base</vt:lpstr>
      <vt:lpstr>Policy Relevance</vt:lpstr>
      <vt:lpstr>Political Relevance</vt:lpstr>
      <vt:lpstr>Resources</vt:lpstr>
      <vt:lpstr>Good Participatory Process</vt:lpstr>
      <vt:lpstr>Opportunity: Address Inequities</vt:lpstr>
      <vt:lpstr>Slide 11</vt:lpstr>
      <vt:lpstr>Slide 12</vt:lpstr>
      <vt:lpstr>Slide 13</vt:lpstr>
      <vt:lpstr>Current Income Inequities</vt:lpstr>
      <vt:lpstr>Slide 15</vt:lpstr>
      <vt:lpstr>Vulnerability Assessment</vt:lpstr>
      <vt:lpstr>Opportunity: Address Inequities</vt:lpstr>
      <vt:lpstr>Co-Benefits Example: VMT Policies</vt:lpstr>
      <vt:lpstr>Co-Benefits Example: Taylor County Coal Plant</vt:lpstr>
      <vt:lpstr>Opportunity: Mitigate Co-Costs</vt:lpstr>
      <vt:lpstr>Co-Costs General Project With Climate Change Element: Taylor County Coal Plant</vt:lpstr>
      <vt:lpstr>Co-Costs Mitigation Example</vt:lpstr>
      <vt:lpstr>Adaptation Example:  Co-Costs and Co-Benefits</vt:lpstr>
      <vt:lpstr>Exercise 2: Screening a Policy</vt:lpstr>
    </vt:vector>
  </TitlesOfParts>
  <Company>Upstream Public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Henderson</dc:creator>
  <cp:lastModifiedBy>OR0208096</cp:lastModifiedBy>
  <cp:revision>154</cp:revision>
  <cp:lastPrinted>2011-08-12T00:05:03Z</cp:lastPrinted>
  <dcterms:created xsi:type="dcterms:W3CDTF">2011-12-02T20:17:22Z</dcterms:created>
  <dcterms:modified xsi:type="dcterms:W3CDTF">2013-04-11T23:18:58Z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0x010100367D2D28E1DCE5479F7E6CEA8BBBE69F</vt:lpwstr>
  </property>
  <property fmtid="{D5CDD505-2E9C-101B-9397-08002B2CF9AE}" pid="3" name="WorkflowChangePath">
    <vt:lpwstr>e77a80a3-a184-4998-b014-5cc02e80c39b,2;</vt:lpwstr>
  </property>
</Properties>
</file>