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tiff" ContentType="image/tiff"/>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35.xml" ContentType="application/vnd.openxmlformats-officedocument.presentationml.slide+xml"/>
  <Override PartName="/ppt/slides/slide16.xml" ContentType="application/vnd.openxmlformats-officedocument.presentationml.slide+xml"/>
  <Override PartName="/ppt/slides/slide3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6.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38.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2.xml" ContentType="application/vnd.openxmlformats-officedocument.presentationml.slideMaster+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theme/theme1.xml" ContentType="application/vnd.openxmlformats-officedocument.theme+xml"/>
  <Override PartName="/ppt/notesMasters/notesMaster1.xml" ContentType="application/vnd.openxmlformats-officedocument.presentationml.notesMaster+xml"/>
  <Override PartName="/ppt/diagrams/drawing2.xml" ContentType="application/vnd.ms-office.drawingml.diagramDrawing+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2"/>
  </p:notesMasterIdLst>
  <p:sldIdLst>
    <p:sldId id="295" r:id="rId3"/>
    <p:sldId id="305" r:id="rId4"/>
    <p:sldId id="306" r:id="rId5"/>
    <p:sldId id="257" r:id="rId6"/>
    <p:sldId id="258" r:id="rId7"/>
    <p:sldId id="320" r:id="rId8"/>
    <p:sldId id="269" r:id="rId9"/>
    <p:sldId id="272" r:id="rId10"/>
    <p:sldId id="321" r:id="rId11"/>
    <p:sldId id="291" r:id="rId12"/>
    <p:sldId id="304" r:id="rId13"/>
    <p:sldId id="296" r:id="rId14"/>
    <p:sldId id="297" r:id="rId15"/>
    <p:sldId id="298" r:id="rId16"/>
    <p:sldId id="299" r:id="rId17"/>
    <p:sldId id="318" r:id="rId18"/>
    <p:sldId id="319" r:id="rId19"/>
    <p:sldId id="317" r:id="rId20"/>
    <p:sldId id="288" r:id="rId21"/>
    <p:sldId id="271" r:id="rId22"/>
    <p:sldId id="274" r:id="rId23"/>
    <p:sldId id="270" r:id="rId24"/>
    <p:sldId id="283" r:id="rId25"/>
    <p:sldId id="284" r:id="rId26"/>
    <p:sldId id="275" r:id="rId27"/>
    <p:sldId id="324" r:id="rId28"/>
    <p:sldId id="289" r:id="rId29"/>
    <p:sldId id="316" r:id="rId30"/>
    <p:sldId id="278" r:id="rId31"/>
    <p:sldId id="303" r:id="rId32"/>
    <p:sldId id="277" r:id="rId33"/>
    <p:sldId id="268" r:id="rId34"/>
    <p:sldId id="294" r:id="rId35"/>
    <p:sldId id="311" r:id="rId36"/>
    <p:sldId id="312" r:id="rId37"/>
    <p:sldId id="323" r:id="rId38"/>
    <p:sldId id="315" r:id="rId39"/>
    <p:sldId id="279" r:id="rId40"/>
    <p:sldId id="28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72" autoAdjust="0"/>
    <p:restoredTop sz="91930" autoAdjust="0"/>
  </p:normalViewPr>
  <p:slideViewPr>
    <p:cSldViewPr snapToGrid="0" snapToObjects="1">
      <p:cViewPr>
        <p:scale>
          <a:sx n="66" d="100"/>
          <a:sy n="66" d="100"/>
        </p:scale>
        <p:origin x="-654" y="-156"/>
      </p:cViewPr>
      <p:guideLst>
        <p:guide orient="horz" pos="2160"/>
        <p:guide pos="2880"/>
      </p:guideLst>
    </p:cSldViewPr>
  </p:slideViewPr>
  <p:notesTextViewPr>
    <p:cViewPr>
      <p:scale>
        <a:sx n="150" d="100"/>
        <a:sy n="150" d="100"/>
      </p:scale>
      <p:origin x="0" y="0"/>
    </p:cViewPr>
  </p:notesTextViewPr>
  <p:notesViewPr>
    <p:cSldViewPr snapToGrid="0" snapToObjects="1">
      <p:cViewPr varScale="1">
        <p:scale>
          <a:sx n="89" d="100"/>
          <a:sy n="89" d="100"/>
        </p:scale>
        <p:origin x="-24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76EBE1-DD8D-BE4E-951A-AFDBD425FAF0}"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57DD7459-0273-524B-9F78-2A947FDEFC52}">
      <dgm:prSet phldrT="[Text]"/>
      <dgm:spPr>
        <a:solidFill>
          <a:schemeClr val="accent2">
            <a:lumMod val="20000"/>
            <a:lumOff val="80000"/>
          </a:schemeClr>
        </a:solidFill>
        <a:effectLst/>
      </dgm:spPr>
      <dgm:t>
        <a:bodyPr/>
        <a:lstStyle/>
        <a:p>
          <a:pPr algn="l"/>
          <a:r>
            <a:rPr lang="en-US" u="sng" dirty="0" smtClean="0">
              <a:solidFill>
                <a:schemeClr val="tx2"/>
              </a:solidFill>
            </a:rPr>
            <a:t>Qualitative</a:t>
          </a:r>
        </a:p>
        <a:p>
          <a:pPr algn="l"/>
          <a:r>
            <a:rPr lang="en-US" dirty="0" smtClean="0">
              <a:solidFill>
                <a:schemeClr val="tx2"/>
              </a:solidFill>
            </a:rPr>
            <a:t>Literature review</a:t>
          </a:r>
          <a:endParaRPr lang="en-US" dirty="0">
            <a:solidFill>
              <a:schemeClr val="tx2"/>
            </a:solidFill>
          </a:endParaRPr>
        </a:p>
      </dgm:t>
    </dgm:pt>
    <dgm:pt modelId="{24F902F6-4849-5C4A-B2F6-02AEAD1E5C59}" type="parTrans" cxnId="{BE9326EB-32C7-E84F-B277-882B9B591B91}">
      <dgm:prSet/>
      <dgm:spPr/>
      <dgm:t>
        <a:bodyPr/>
        <a:lstStyle/>
        <a:p>
          <a:endParaRPr lang="en-US"/>
        </a:p>
      </dgm:t>
    </dgm:pt>
    <dgm:pt modelId="{4AEB32BE-CD42-6842-BD3C-9A7F89B258BA}" type="sibTrans" cxnId="{BE9326EB-32C7-E84F-B277-882B9B591B91}">
      <dgm:prSet/>
      <dgm:spPr/>
      <dgm:t>
        <a:bodyPr/>
        <a:lstStyle/>
        <a:p>
          <a:endParaRPr lang="en-US"/>
        </a:p>
      </dgm:t>
    </dgm:pt>
    <dgm:pt modelId="{A6B405CA-1EA6-C24C-B75F-02AF2B4390E4}">
      <dgm:prSet phldrT="[Text]"/>
      <dgm:spPr>
        <a:solidFill>
          <a:srgbClr val="D1D1F0"/>
        </a:solidFill>
        <a:effectLst/>
      </dgm:spPr>
      <dgm:t>
        <a:bodyPr/>
        <a:lstStyle/>
        <a:p>
          <a:pPr algn="ctr"/>
          <a:r>
            <a:rPr lang="en-US" u="sng" dirty="0" smtClean="0">
              <a:solidFill>
                <a:srgbClr val="000000"/>
              </a:solidFill>
            </a:rPr>
            <a:t>Quantitative</a:t>
          </a:r>
          <a:r>
            <a:rPr lang="en-US" dirty="0" smtClean="0">
              <a:solidFill>
                <a:srgbClr val="000000"/>
              </a:solidFill>
            </a:rPr>
            <a:t> </a:t>
          </a:r>
        </a:p>
        <a:p>
          <a:pPr algn="l"/>
          <a:r>
            <a:rPr lang="en-US" dirty="0" smtClean="0">
              <a:solidFill>
                <a:srgbClr val="000000"/>
              </a:solidFill>
            </a:rPr>
            <a:t>Air pollution data</a:t>
          </a:r>
        </a:p>
        <a:p>
          <a:pPr algn="l"/>
          <a:r>
            <a:rPr lang="en-US" dirty="0" smtClean="0">
              <a:solidFill>
                <a:srgbClr val="000000"/>
              </a:solidFill>
            </a:rPr>
            <a:t>Collisions data</a:t>
          </a:r>
        </a:p>
        <a:p>
          <a:pPr algn="l"/>
          <a:r>
            <a:rPr lang="en-US" dirty="0" smtClean="0">
              <a:solidFill>
                <a:srgbClr val="000000"/>
              </a:solidFill>
            </a:rPr>
            <a:t>Physical activity data</a:t>
          </a:r>
          <a:endParaRPr lang="en-US" dirty="0">
            <a:solidFill>
              <a:srgbClr val="000000"/>
            </a:solidFill>
          </a:endParaRPr>
        </a:p>
      </dgm:t>
    </dgm:pt>
    <dgm:pt modelId="{B8CC8230-3734-6B4A-A57D-760F1BD1281F}" type="parTrans" cxnId="{14DF845A-1D46-8743-9AE1-423A598908A6}">
      <dgm:prSet/>
      <dgm:spPr/>
      <dgm:t>
        <a:bodyPr/>
        <a:lstStyle/>
        <a:p>
          <a:endParaRPr lang="en-US"/>
        </a:p>
      </dgm:t>
    </dgm:pt>
    <dgm:pt modelId="{1C06E1E7-8AFF-7A48-8119-C29378288C88}" type="sibTrans" cxnId="{14DF845A-1D46-8743-9AE1-423A598908A6}">
      <dgm:prSet/>
      <dgm:spPr/>
      <dgm:t>
        <a:bodyPr/>
        <a:lstStyle/>
        <a:p>
          <a:endParaRPr lang="en-US"/>
        </a:p>
      </dgm:t>
    </dgm:pt>
    <dgm:pt modelId="{CE48B3A7-A834-0E46-BC9D-E2E93E484186}" type="pres">
      <dgm:prSet presAssocID="{DD76EBE1-DD8D-BE4E-951A-AFDBD425FAF0}" presName="Name0" presStyleCnt="0">
        <dgm:presLayoutVars>
          <dgm:dir/>
          <dgm:resizeHandles val="exact"/>
        </dgm:presLayoutVars>
      </dgm:prSet>
      <dgm:spPr/>
      <dgm:t>
        <a:bodyPr/>
        <a:lstStyle/>
        <a:p>
          <a:endParaRPr lang="en-US"/>
        </a:p>
      </dgm:t>
    </dgm:pt>
    <dgm:pt modelId="{D694B062-1D9E-9A42-8981-CA6E59B6EF0C}" type="pres">
      <dgm:prSet presAssocID="{57DD7459-0273-524B-9F78-2A947FDEFC52}" presName="node" presStyleLbl="node1" presStyleIdx="0" presStyleCnt="2">
        <dgm:presLayoutVars>
          <dgm:bulletEnabled val="1"/>
        </dgm:presLayoutVars>
      </dgm:prSet>
      <dgm:spPr/>
      <dgm:t>
        <a:bodyPr/>
        <a:lstStyle/>
        <a:p>
          <a:endParaRPr lang="en-US"/>
        </a:p>
      </dgm:t>
    </dgm:pt>
    <dgm:pt modelId="{D85C932E-7716-3E49-9BE9-5D02579DB21B}" type="pres">
      <dgm:prSet presAssocID="{4AEB32BE-CD42-6842-BD3C-9A7F89B258BA}" presName="sibTrans" presStyleCnt="0"/>
      <dgm:spPr/>
    </dgm:pt>
    <dgm:pt modelId="{91B7016D-AEE0-864A-A7BC-7B9F1FFE10BA}" type="pres">
      <dgm:prSet presAssocID="{A6B405CA-1EA6-C24C-B75F-02AF2B4390E4}" presName="node" presStyleLbl="node1" presStyleIdx="1" presStyleCnt="2">
        <dgm:presLayoutVars>
          <dgm:bulletEnabled val="1"/>
        </dgm:presLayoutVars>
      </dgm:prSet>
      <dgm:spPr/>
      <dgm:t>
        <a:bodyPr/>
        <a:lstStyle/>
        <a:p>
          <a:endParaRPr lang="en-US"/>
        </a:p>
      </dgm:t>
    </dgm:pt>
  </dgm:ptLst>
  <dgm:cxnLst>
    <dgm:cxn modelId="{AC1A4FEE-7B5A-1B41-9321-063440BDD85D}" type="presOf" srcId="{DD76EBE1-DD8D-BE4E-951A-AFDBD425FAF0}" destId="{CE48B3A7-A834-0E46-BC9D-E2E93E484186}" srcOrd="0" destOrd="0" presId="urn:microsoft.com/office/officeart/2005/8/layout/hList6"/>
    <dgm:cxn modelId="{BE9326EB-32C7-E84F-B277-882B9B591B91}" srcId="{DD76EBE1-DD8D-BE4E-951A-AFDBD425FAF0}" destId="{57DD7459-0273-524B-9F78-2A947FDEFC52}" srcOrd="0" destOrd="0" parTransId="{24F902F6-4849-5C4A-B2F6-02AEAD1E5C59}" sibTransId="{4AEB32BE-CD42-6842-BD3C-9A7F89B258BA}"/>
    <dgm:cxn modelId="{63ED30FE-9222-AE47-B2F1-5DE46A648963}" type="presOf" srcId="{57DD7459-0273-524B-9F78-2A947FDEFC52}" destId="{D694B062-1D9E-9A42-8981-CA6E59B6EF0C}" srcOrd="0" destOrd="0" presId="urn:microsoft.com/office/officeart/2005/8/layout/hList6"/>
    <dgm:cxn modelId="{371353A8-589E-DA46-8340-3D4E1032484F}" type="presOf" srcId="{A6B405CA-1EA6-C24C-B75F-02AF2B4390E4}" destId="{91B7016D-AEE0-864A-A7BC-7B9F1FFE10BA}" srcOrd="0" destOrd="0" presId="urn:microsoft.com/office/officeart/2005/8/layout/hList6"/>
    <dgm:cxn modelId="{14DF845A-1D46-8743-9AE1-423A598908A6}" srcId="{DD76EBE1-DD8D-BE4E-951A-AFDBD425FAF0}" destId="{A6B405CA-1EA6-C24C-B75F-02AF2B4390E4}" srcOrd="1" destOrd="0" parTransId="{B8CC8230-3734-6B4A-A57D-760F1BD1281F}" sibTransId="{1C06E1E7-8AFF-7A48-8119-C29378288C88}"/>
    <dgm:cxn modelId="{12272B99-D133-0743-AF74-D9B5E25E30B9}" type="presParOf" srcId="{CE48B3A7-A834-0E46-BC9D-E2E93E484186}" destId="{D694B062-1D9E-9A42-8981-CA6E59B6EF0C}" srcOrd="0" destOrd="0" presId="urn:microsoft.com/office/officeart/2005/8/layout/hList6"/>
    <dgm:cxn modelId="{2AC620C9-5E9E-A04B-B3D5-409FE6457101}" type="presParOf" srcId="{CE48B3A7-A834-0E46-BC9D-E2E93E484186}" destId="{D85C932E-7716-3E49-9BE9-5D02579DB21B}" srcOrd="1" destOrd="0" presId="urn:microsoft.com/office/officeart/2005/8/layout/hList6"/>
    <dgm:cxn modelId="{0199A081-7215-A542-8FB0-67A52432D78A}" type="presParOf" srcId="{CE48B3A7-A834-0E46-BC9D-E2E93E484186}" destId="{91B7016D-AEE0-864A-A7BC-7B9F1FFE10BA}" srcOrd="2"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76EBE1-DD8D-BE4E-951A-AFDBD425FAF0}"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57DD7459-0273-524B-9F78-2A947FDEFC52}">
      <dgm:prSet phldrT="[Text]"/>
      <dgm:spPr>
        <a:solidFill>
          <a:schemeClr val="accent2">
            <a:lumMod val="20000"/>
            <a:lumOff val="80000"/>
          </a:schemeClr>
        </a:solidFill>
        <a:effectLst/>
      </dgm:spPr>
      <dgm:t>
        <a:bodyPr/>
        <a:lstStyle/>
        <a:p>
          <a:r>
            <a:rPr lang="en-US" u="sng" dirty="0" smtClean="0">
              <a:solidFill>
                <a:schemeClr val="tx2"/>
              </a:solidFill>
            </a:rPr>
            <a:t>Qualitative</a:t>
          </a:r>
        </a:p>
        <a:p>
          <a:r>
            <a:rPr lang="en-US" dirty="0" smtClean="0">
              <a:solidFill>
                <a:schemeClr val="tx2"/>
              </a:solidFill>
            </a:rPr>
            <a:t>Interviews</a:t>
          </a:r>
        </a:p>
        <a:p>
          <a:r>
            <a:rPr lang="en-US" dirty="0" smtClean="0">
              <a:solidFill>
                <a:schemeClr val="tx2"/>
              </a:solidFill>
            </a:rPr>
            <a:t>Multi-media content analysis</a:t>
          </a:r>
          <a:endParaRPr lang="en-US" dirty="0">
            <a:solidFill>
              <a:schemeClr val="tx2"/>
            </a:solidFill>
          </a:endParaRPr>
        </a:p>
      </dgm:t>
    </dgm:pt>
    <dgm:pt modelId="{24F902F6-4849-5C4A-B2F6-02AEAD1E5C59}" type="parTrans" cxnId="{BE9326EB-32C7-E84F-B277-882B9B591B91}">
      <dgm:prSet/>
      <dgm:spPr/>
      <dgm:t>
        <a:bodyPr/>
        <a:lstStyle/>
        <a:p>
          <a:endParaRPr lang="en-US"/>
        </a:p>
      </dgm:t>
    </dgm:pt>
    <dgm:pt modelId="{4AEB32BE-CD42-6842-BD3C-9A7F89B258BA}" type="sibTrans" cxnId="{BE9326EB-32C7-E84F-B277-882B9B591B91}">
      <dgm:prSet/>
      <dgm:spPr/>
      <dgm:t>
        <a:bodyPr/>
        <a:lstStyle/>
        <a:p>
          <a:endParaRPr lang="en-US"/>
        </a:p>
      </dgm:t>
    </dgm:pt>
    <dgm:pt modelId="{A6B405CA-1EA6-C24C-B75F-02AF2B4390E4}">
      <dgm:prSet phldrT="[Text]"/>
      <dgm:spPr>
        <a:solidFill>
          <a:srgbClr val="D1D1F0"/>
        </a:solidFill>
        <a:effectLst/>
      </dgm:spPr>
      <dgm:t>
        <a:bodyPr/>
        <a:lstStyle/>
        <a:p>
          <a:r>
            <a:rPr lang="en-US" u="sng" dirty="0" smtClean="0">
              <a:solidFill>
                <a:srgbClr val="000000"/>
              </a:solidFill>
            </a:rPr>
            <a:t>Quantitative </a:t>
          </a:r>
        </a:p>
        <a:p>
          <a:r>
            <a:rPr lang="en-US" dirty="0" smtClean="0">
              <a:solidFill>
                <a:srgbClr val="000000"/>
              </a:solidFill>
            </a:rPr>
            <a:t>U.S. census data</a:t>
          </a:r>
        </a:p>
        <a:p>
          <a:r>
            <a:rPr lang="en-US" dirty="0" smtClean="0">
              <a:solidFill>
                <a:srgbClr val="000000"/>
              </a:solidFill>
            </a:rPr>
            <a:t>Housing indicators</a:t>
          </a:r>
        </a:p>
        <a:p>
          <a:r>
            <a:rPr lang="en-US" dirty="0" smtClean="0">
              <a:solidFill>
                <a:srgbClr val="000000"/>
              </a:solidFill>
            </a:rPr>
            <a:t>Economic indicators</a:t>
          </a:r>
          <a:endParaRPr lang="en-US" dirty="0">
            <a:solidFill>
              <a:srgbClr val="000000"/>
            </a:solidFill>
          </a:endParaRPr>
        </a:p>
      </dgm:t>
    </dgm:pt>
    <dgm:pt modelId="{B8CC8230-3734-6B4A-A57D-760F1BD1281F}" type="parTrans" cxnId="{14DF845A-1D46-8743-9AE1-423A598908A6}">
      <dgm:prSet/>
      <dgm:spPr/>
      <dgm:t>
        <a:bodyPr/>
        <a:lstStyle/>
        <a:p>
          <a:endParaRPr lang="en-US"/>
        </a:p>
      </dgm:t>
    </dgm:pt>
    <dgm:pt modelId="{1C06E1E7-8AFF-7A48-8119-C29378288C88}" type="sibTrans" cxnId="{14DF845A-1D46-8743-9AE1-423A598908A6}">
      <dgm:prSet/>
      <dgm:spPr/>
      <dgm:t>
        <a:bodyPr/>
        <a:lstStyle/>
        <a:p>
          <a:endParaRPr lang="en-US"/>
        </a:p>
      </dgm:t>
    </dgm:pt>
    <dgm:pt modelId="{CE48B3A7-A834-0E46-BC9D-E2E93E484186}" type="pres">
      <dgm:prSet presAssocID="{DD76EBE1-DD8D-BE4E-951A-AFDBD425FAF0}" presName="Name0" presStyleCnt="0">
        <dgm:presLayoutVars>
          <dgm:dir/>
          <dgm:resizeHandles val="exact"/>
        </dgm:presLayoutVars>
      </dgm:prSet>
      <dgm:spPr/>
      <dgm:t>
        <a:bodyPr/>
        <a:lstStyle/>
        <a:p>
          <a:endParaRPr lang="en-US"/>
        </a:p>
      </dgm:t>
    </dgm:pt>
    <dgm:pt modelId="{D694B062-1D9E-9A42-8981-CA6E59B6EF0C}" type="pres">
      <dgm:prSet presAssocID="{57DD7459-0273-524B-9F78-2A947FDEFC52}" presName="node" presStyleLbl="node1" presStyleIdx="0" presStyleCnt="2">
        <dgm:presLayoutVars>
          <dgm:bulletEnabled val="1"/>
        </dgm:presLayoutVars>
      </dgm:prSet>
      <dgm:spPr/>
      <dgm:t>
        <a:bodyPr/>
        <a:lstStyle/>
        <a:p>
          <a:endParaRPr lang="en-US"/>
        </a:p>
      </dgm:t>
    </dgm:pt>
    <dgm:pt modelId="{D85C932E-7716-3E49-9BE9-5D02579DB21B}" type="pres">
      <dgm:prSet presAssocID="{4AEB32BE-CD42-6842-BD3C-9A7F89B258BA}" presName="sibTrans" presStyleCnt="0"/>
      <dgm:spPr/>
    </dgm:pt>
    <dgm:pt modelId="{91B7016D-AEE0-864A-A7BC-7B9F1FFE10BA}" type="pres">
      <dgm:prSet presAssocID="{A6B405CA-1EA6-C24C-B75F-02AF2B4390E4}" presName="node" presStyleLbl="node1" presStyleIdx="1" presStyleCnt="2">
        <dgm:presLayoutVars>
          <dgm:bulletEnabled val="1"/>
        </dgm:presLayoutVars>
      </dgm:prSet>
      <dgm:spPr/>
      <dgm:t>
        <a:bodyPr/>
        <a:lstStyle/>
        <a:p>
          <a:endParaRPr lang="en-US"/>
        </a:p>
      </dgm:t>
    </dgm:pt>
  </dgm:ptLst>
  <dgm:cxnLst>
    <dgm:cxn modelId="{2C45047D-274D-CF4B-9CF4-ACE537A651BD}" type="presOf" srcId="{DD76EBE1-DD8D-BE4E-951A-AFDBD425FAF0}" destId="{CE48B3A7-A834-0E46-BC9D-E2E93E484186}" srcOrd="0" destOrd="0" presId="urn:microsoft.com/office/officeart/2005/8/layout/hList6"/>
    <dgm:cxn modelId="{58A36ABA-0990-9245-9741-D339213CD7D0}" type="presOf" srcId="{57DD7459-0273-524B-9F78-2A947FDEFC52}" destId="{D694B062-1D9E-9A42-8981-CA6E59B6EF0C}" srcOrd="0" destOrd="0" presId="urn:microsoft.com/office/officeart/2005/8/layout/hList6"/>
    <dgm:cxn modelId="{BE9326EB-32C7-E84F-B277-882B9B591B91}" srcId="{DD76EBE1-DD8D-BE4E-951A-AFDBD425FAF0}" destId="{57DD7459-0273-524B-9F78-2A947FDEFC52}" srcOrd="0" destOrd="0" parTransId="{24F902F6-4849-5C4A-B2F6-02AEAD1E5C59}" sibTransId="{4AEB32BE-CD42-6842-BD3C-9A7F89B258BA}"/>
    <dgm:cxn modelId="{CF78D053-89AD-3C4D-BE4A-64F6AD154F35}" type="presOf" srcId="{A6B405CA-1EA6-C24C-B75F-02AF2B4390E4}" destId="{91B7016D-AEE0-864A-A7BC-7B9F1FFE10BA}" srcOrd="0" destOrd="0" presId="urn:microsoft.com/office/officeart/2005/8/layout/hList6"/>
    <dgm:cxn modelId="{14DF845A-1D46-8743-9AE1-423A598908A6}" srcId="{DD76EBE1-DD8D-BE4E-951A-AFDBD425FAF0}" destId="{A6B405CA-1EA6-C24C-B75F-02AF2B4390E4}" srcOrd="1" destOrd="0" parTransId="{B8CC8230-3734-6B4A-A57D-760F1BD1281F}" sibTransId="{1C06E1E7-8AFF-7A48-8119-C29378288C88}"/>
    <dgm:cxn modelId="{18D9FC4F-B99B-EE47-8E6C-88A3CC1DD638}" type="presParOf" srcId="{CE48B3A7-A834-0E46-BC9D-E2E93E484186}" destId="{D694B062-1D9E-9A42-8981-CA6E59B6EF0C}" srcOrd="0" destOrd="0" presId="urn:microsoft.com/office/officeart/2005/8/layout/hList6"/>
    <dgm:cxn modelId="{933384FE-BEF4-0740-84B7-839EFAC43171}" type="presParOf" srcId="{CE48B3A7-A834-0E46-BC9D-E2E93E484186}" destId="{D85C932E-7716-3E49-9BE9-5D02579DB21B}" srcOrd="1" destOrd="0" presId="urn:microsoft.com/office/officeart/2005/8/layout/hList6"/>
    <dgm:cxn modelId="{572658EC-15D7-A54D-B91C-D5928573402F}" type="presParOf" srcId="{CE48B3A7-A834-0E46-BC9D-E2E93E484186}" destId="{91B7016D-AEE0-864A-A7BC-7B9F1FFE10BA}" srcOrd="2"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94B062-1D9E-9A42-8981-CA6E59B6EF0C}">
      <dsp:nvSpPr>
        <dsp:cNvPr id="0" name=""/>
        <dsp:cNvSpPr/>
      </dsp:nvSpPr>
      <dsp:spPr>
        <a:xfrm rot="16200000">
          <a:off x="-259946" y="264269"/>
          <a:ext cx="4686300" cy="4157761"/>
        </a:xfrm>
        <a:prstGeom prst="flowChartManualOperation">
          <a:avLst/>
        </a:prstGeom>
        <a:solidFill>
          <a:schemeClr val="accent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0" tIns="0" rIns="215553" bIns="0" numCol="1" spcCol="1270" anchor="ctr" anchorCtr="0">
          <a:noAutofit/>
        </a:bodyPr>
        <a:lstStyle/>
        <a:p>
          <a:pPr lvl="0" algn="l" defTabSz="1511300">
            <a:lnSpc>
              <a:spcPct val="90000"/>
            </a:lnSpc>
            <a:spcBef>
              <a:spcPct val="0"/>
            </a:spcBef>
            <a:spcAft>
              <a:spcPct val="35000"/>
            </a:spcAft>
          </a:pPr>
          <a:r>
            <a:rPr lang="en-US" sz="3400" u="sng" kern="1200" dirty="0" smtClean="0">
              <a:solidFill>
                <a:schemeClr val="tx2"/>
              </a:solidFill>
            </a:rPr>
            <a:t>Qualitative</a:t>
          </a:r>
        </a:p>
        <a:p>
          <a:pPr lvl="0" algn="l" defTabSz="1511300">
            <a:lnSpc>
              <a:spcPct val="90000"/>
            </a:lnSpc>
            <a:spcBef>
              <a:spcPct val="0"/>
            </a:spcBef>
            <a:spcAft>
              <a:spcPct val="35000"/>
            </a:spcAft>
          </a:pPr>
          <a:r>
            <a:rPr lang="en-US" sz="3400" kern="1200" dirty="0" smtClean="0">
              <a:solidFill>
                <a:schemeClr val="tx2"/>
              </a:solidFill>
            </a:rPr>
            <a:t>Literature review</a:t>
          </a:r>
          <a:endParaRPr lang="en-US" sz="3400" kern="1200" dirty="0">
            <a:solidFill>
              <a:schemeClr val="tx2"/>
            </a:solidFill>
          </a:endParaRPr>
        </a:p>
      </dsp:txBody>
      <dsp:txXfrm rot="16200000">
        <a:off x="-259946" y="264269"/>
        <a:ext cx="4686300" cy="4157761"/>
      </dsp:txXfrm>
    </dsp:sp>
    <dsp:sp modelId="{91B7016D-AEE0-864A-A7BC-7B9F1FFE10BA}">
      <dsp:nvSpPr>
        <dsp:cNvPr id="0" name=""/>
        <dsp:cNvSpPr/>
      </dsp:nvSpPr>
      <dsp:spPr>
        <a:xfrm rot="16200000">
          <a:off x="4209646" y="264269"/>
          <a:ext cx="4686300" cy="4157761"/>
        </a:xfrm>
        <a:prstGeom prst="flowChartManualOperation">
          <a:avLst/>
        </a:prstGeom>
        <a:solidFill>
          <a:srgbClr val="D1D1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0" tIns="0" rIns="215553" bIns="0" numCol="1" spcCol="1270" anchor="ctr" anchorCtr="0">
          <a:noAutofit/>
        </a:bodyPr>
        <a:lstStyle/>
        <a:p>
          <a:pPr lvl="0" algn="ctr" defTabSz="1511300">
            <a:lnSpc>
              <a:spcPct val="90000"/>
            </a:lnSpc>
            <a:spcBef>
              <a:spcPct val="0"/>
            </a:spcBef>
            <a:spcAft>
              <a:spcPct val="35000"/>
            </a:spcAft>
          </a:pPr>
          <a:r>
            <a:rPr lang="en-US" sz="3400" u="sng" kern="1200" dirty="0" smtClean="0">
              <a:solidFill>
                <a:srgbClr val="000000"/>
              </a:solidFill>
            </a:rPr>
            <a:t>Quantitative</a:t>
          </a:r>
          <a:r>
            <a:rPr lang="en-US" sz="3400" kern="1200" dirty="0" smtClean="0">
              <a:solidFill>
                <a:srgbClr val="000000"/>
              </a:solidFill>
            </a:rPr>
            <a:t> </a:t>
          </a:r>
        </a:p>
        <a:p>
          <a:pPr lvl="0" algn="l" defTabSz="1511300">
            <a:lnSpc>
              <a:spcPct val="90000"/>
            </a:lnSpc>
            <a:spcBef>
              <a:spcPct val="0"/>
            </a:spcBef>
            <a:spcAft>
              <a:spcPct val="35000"/>
            </a:spcAft>
          </a:pPr>
          <a:r>
            <a:rPr lang="en-US" sz="3400" kern="1200" dirty="0" smtClean="0">
              <a:solidFill>
                <a:srgbClr val="000000"/>
              </a:solidFill>
            </a:rPr>
            <a:t>Air pollution data</a:t>
          </a:r>
        </a:p>
        <a:p>
          <a:pPr lvl="0" algn="l" defTabSz="1511300">
            <a:lnSpc>
              <a:spcPct val="90000"/>
            </a:lnSpc>
            <a:spcBef>
              <a:spcPct val="0"/>
            </a:spcBef>
            <a:spcAft>
              <a:spcPct val="35000"/>
            </a:spcAft>
          </a:pPr>
          <a:r>
            <a:rPr lang="en-US" sz="3400" kern="1200" dirty="0" smtClean="0">
              <a:solidFill>
                <a:srgbClr val="000000"/>
              </a:solidFill>
            </a:rPr>
            <a:t>Collisions data</a:t>
          </a:r>
        </a:p>
        <a:p>
          <a:pPr lvl="0" algn="l" defTabSz="1511300">
            <a:lnSpc>
              <a:spcPct val="90000"/>
            </a:lnSpc>
            <a:spcBef>
              <a:spcPct val="0"/>
            </a:spcBef>
            <a:spcAft>
              <a:spcPct val="35000"/>
            </a:spcAft>
          </a:pPr>
          <a:r>
            <a:rPr lang="en-US" sz="3400" kern="1200" dirty="0" smtClean="0">
              <a:solidFill>
                <a:srgbClr val="000000"/>
              </a:solidFill>
            </a:rPr>
            <a:t>Physical activity data</a:t>
          </a:r>
          <a:endParaRPr lang="en-US" sz="3400" kern="1200" dirty="0">
            <a:solidFill>
              <a:srgbClr val="000000"/>
            </a:solidFill>
          </a:endParaRPr>
        </a:p>
      </dsp:txBody>
      <dsp:txXfrm rot="16200000">
        <a:off x="4209646" y="264269"/>
        <a:ext cx="4686300" cy="415776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94B062-1D9E-9A42-8981-CA6E59B6EF0C}">
      <dsp:nvSpPr>
        <dsp:cNvPr id="0" name=""/>
        <dsp:cNvSpPr/>
      </dsp:nvSpPr>
      <dsp:spPr>
        <a:xfrm rot="16200000">
          <a:off x="-259946" y="264269"/>
          <a:ext cx="4686300" cy="4157761"/>
        </a:xfrm>
        <a:prstGeom prst="flowChartManualOperation">
          <a:avLst/>
        </a:prstGeom>
        <a:solidFill>
          <a:schemeClr val="accent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0" tIns="0" rIns="217636" bIns="0" numCol="1" spcCol="1270" anchor="ctr" anchorCtr="0">
          <a:noAutofit/>
        </a:bodyPr>
        <a:lstStyle/>
        <a:p>
          <a:pPr lvl="0" algn="ctr" defTabSz="1511300">
            <a:lnSpc>
              <a:spcPct val="90000"/>
            </a:lnSpc>
            <a:spcBef>
              <a:spcPct val="0"/>
            </a:spcBef>
            <a:spcAft>
              <a:spcPct val="35000"/>
            </a:spcAft>
          </a:pPr>
          <a:r>
            <a:rPr lang="en-US" sz="3400" u="sng" kern="1200" dirty="0" smtClean="0">
              <a:solidFill>
                <a:schemeClr val="tx2"/>
              </a:solidFill>
            </a:rPr>
            <a:t>Qualitative</a:t>
          </a:r>
        </a:p>
        <a:p>
          <a:pPr lvl="0" algn="ctr" defTabSz="1511300">
            <a:lnSpc>
              <a:spcPct val="90000"/>
            </a:lnSpc>
            <a:spcBef>
              <a:spcPct val="0"/>
            </a:spcBef>
            <a:spcAft>
              <a:spcPct val="35000"/>
            </a:spcAft>
          </a:pPr>
          <a:r>
            <a:rPr lang="en-US" sz="3400" kern="1200" dirty="0" smtClean="0">
              <a:solidFill>
                <a:schemeClr val="tx2"/>
              </a:solidFill>
            </a:rPr>
            <a:t>Interviews</a:t>
          </a:r>
        </a:p>
        <a:p>
          <a:pPr lvl="0" algn="ctr" defTabSz="1511300">
            <a:lnSpc>
              <a:spcPct val="90000"/>
            </a:lnSpc>
            <a:spcBef>
              <a:spcPct val="0"/>
            </a:spcBef>
            <a:spcAft>
              <a:spcPct val="35000"/>
            </a:spcAft>
          </a:pPr>
          <a:r>
            <a:rPr lang="en-US" sz="3400" kern="1200" dirty="0" smtClean="0">
              <a:solidFill>
                <a:schemeClr val="tx2"/>
              </a:solidFill>
            </a:rPr>
            <a:t>Multi-media content analysis</a:t>
          </a:r>
          <a:endParaRPr lang="en-US" sz="3400" kern="1200" dirty="0">
            <a:solidFill>
              <a:schemeClr val="tx2"/>
            </a:solidFill>
          </a:endParaRPr>
        </a:p>
      </dsp:txBody>
      <dsp:txXfrm rot="16200000">
        <a:off x="-259946" y="264269"/>
        <a:ext cx="4686300" cy="4157761"/>
      </dsp:txXfrm>
    </dsp:sp>
    <dsp:sp modelId="{91B7016D-AEE0-864A-A7BC-7B9F1FFE10BA}">
      <dsp:nvSpPr>
        <dsp:cNvPr id="0" name=""/>
        <dsp:cNvSpPr/>
      </dsp:nvSpPr>
      <dsp:spPr>
        <a:xfrm rot="16200000">
          <a:off x="4209646" y="264269"/>
          <a:ext cx="4686300" cy="4157761"/>
        </a:xfrm>
        <a:prstGeom prst="flowChartManualOperation">
          <a:avLst/>
        </a:prstGeom>
        <a:solidFill>
          <a:srgbClr val="D1D1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0" tIns="0" rIns="217636" bIns="0" numCol="1" spcCol="1270" anchor="ctr" anchorCtr="0">
          <a:noAutofit/>
        </a:bodyPr>
        <a:lstStyle/>
        <a:p>
          <a:pPr lvl="0" algn="ctr" defTabSz="1511300">
            <a:lnSpc>
              <a:spcPct val="90000"/>
            </a:lnSpc>
            <a:spcBef>
              <a:spcPct val="0"/>
            </a:spcBef>
            <a:spcAft>
              <a:spcPct val="35000"/>
            </a:spcAft>
          </a:pPr>
          <a:r>
            <a:rPr lang="en-US" sz="3400" u="sng" kern="1200" dirty="0" smtClean="0">
              <a:solidFill>
                <a:srgbClr val="000000"/>
              </a:solidFill>
            </a:rPr>
            <a:t>Quantitative </a:t>
          </a:r>
        </a:p>
        <a:p>
          <a:pPr lvl="0" algn="ctr" defTabSz="1511300">
            <a:lnSpc>
              <a:spcPct val="90000"/>
            </a:lnSpc>
            <a:spcBef>
              <a:spcPct val="0"/>
            </a:spcBef>
            <a:spcAft>
              <a:spcPct val="35000"/>
            </a:spcAft>
          </a:pPr>
          <a:r>
            <a:rPr lang="en-US" sz="3400" kern="1200" dirty="0" smtClean="0">
              <a:solidFill>
                <a:srgbClr val="000000"/>
              </a:solidFill>
            </a:rPr>
            <a:t>U.S. census data</a:t>
          </a:r>
        </a:p>
        <a:p>
          <a:pPr lvl="0" algn="ctr" defTabSz="1511300">
            <a:lnSpc>
              <a:spcPct val="90000"/>
            </a:lnSpc>
            <a:spcBef>
              <a:spcPct val="0"/>
            </a:spcBef>
            <a:spcAft>
              <a:spcPct val="35000"/>
            </a:spcAft>
          </a:pPr>
          <a:r>
            <a:rPr lang="en-US" sz="3400" kern="1200" dirty="0" smtClean="0">
              <a:solidFill>
                <a:srgbClr val="000000"/>
              </a:solidFill>
            </a:rPr>
            <a:t>Housing indicators</a:t>
          </a:r>
        </a:p>
        <a:p>
          <a:pPr lvl="0" algn="ctr" defTabSz="1511300">
            <a:lnSpc>
              <a:spcPct val="90000"/>
            </a:lnSpc>
            <a:spcBef>
              <a:spcPct val="0"/>
            </a:spcBef>
            <a:spcAft>
              <a:spcPct val="35000"/>
            </a:spcAft>
          </a:pPr>
          <a:r>
            <a:rPr lang="en-US" sz="3400" kern="1200" dirty="0" smtClean="0">
              <a:solidFill>
                <a:srgbClr val="000000"/>
              </a:solidFill>
            </a:rPr>
            <a:t>Economic indicators</a:t>
          </a:r>
          <a:endParaRPr lang="en-US" sz="3400" kern="1200" dirty="0">
            <a:solidFill>
              <a:srgbClr val="000000"/>
            </a:solidFill>
          </a:endParaRPr>
        </a:p>
      </dsp:txBody>
      <dsp:txXfrm rot="16200000">
        <a:off x="4209646" y="264269"/>
        <a:ext cx="4686300" cy="415776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549F15-100B-F84E-AAD3-CCC9E7859268}" type="datetimeFigureOut">
              <a:rPr lang="en-US" smtClean="0"/>
              <a:pPr/>
              <a:t>4/11/2013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EE23FF-4210-714E-AD00-46D944893B52}" type="slidenum">
              <a:rPr lang="en-US" smtClean="0"/>
              <a:pPr/>
              <a:t>‹#›</a:t>
            </a:fld>
            <a:endParaRPr lang="en-US"/>
          </a:p>
        </p:txBody>
      </p:sp>
    </p:spTree>
    <p:extLst>
      <p:ext uri="{BB962C8B-B14F-4D97-AF65-F5344CB8AC3E}">
        <p14:creationId xmlns="" xmlns:p14="http://schemas.microsoft.com/office/powerpoint/2010/main" val="17220340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
          <p:cNvSpPr>
            <a:spLocks noGrp="1" noRot="1" noChangeAspect="1" noChangeArrowheads="1"/>
          </p:cNvSpPr>
          <p:nvPr>
            <p:ph type="sldImg"/>
          </p:nvPr>
        </p:nvSpPr>
        <p:spPr>
          <a:solidFill>
            <a:srgbClr val="FFFFFF"/>
          </a:solidFill>
          <a:ln/>
        </p:spPr>
      </p:sp>
      <p:sp>
        <p:nvSpPr>
          <p:cNvPr id="187395" name="Rectangle 2"/>
          <p:cNvSpPr>
            <a:spLocks noGrp="1" noChangeArrowheads="1"/>
          </p:cNvSpPr>
          <p:nvPr>
            <p:ph type="body" idx="1"/>
          </p:nvPr>
        </p:nvSpPr>
        <p:spPr>
          <a:noFill/>
          <a:ln/>
        </p:spPr>
        <p:txBody>
          <a:bodyPr/>
          <a:lstStyle/>
          <a:p>
            <a:pPr marL="39688" eaLnBrk="1" hangingPunct="1"/>
            <a:r>
              <a:rPr lang="en-US" sz="1800">
                <a:solidFill>
                  <a:srgbClr val="000000"/>
                </a:solidFill>
                <a:latin typeface="Lucida Grande" charset="0"/>
                <a:ea typeface="Lucida Grande" charset="0"/>
                <a:cs typeface="Lucida Grande" charset="0"/>
                <a:sym typeface="Lucida Grande" charset="0"/>
              </a:rPr>
              <a:t>Point of slide: Space holder while introduce and explain what we had in mind.</a:t>
            </a:r>
          </a:p>
          <a:p>
            <a:pPr marL="39688" eaLnBrk="1" hangingPunct="1"/>
            <a:endParaRPr lang="en-US" sz="1800">
              <a:solidFill>
                <a:srgbClr val="000000"/>
              </a:solidFill>
              <a:latin typeface="Lucida Grande" charset="0"/>
              <a:ea typeface="Lucida Grande" charset="0"/>
              <a:cs typeface="Lucida Grande" charset="0"/>
              <a:sym typeface="Lucida Grande" charset="0"/>
            </a:endParaRPr>
          </a:p>
          <a:p>
            <a:pPr marL="39688" eaLnBrk="1" hangingPunct="1"/>
            <a:r>
              <a:rPr lang="en-US" sz="1800">
                <a:solidFill>
                  <a:srgbClr val="000000"/>
                </a:solidFill>
                <a:latin typeface="Lucida Grande" charset="0"/>
                <a:ea typeface="Lucida Grande" charset="0"/>
                <a:cs typeface="Lucida Grande" charset="0"/>
                <a:sym typeface="Lucida Grande" charset="0"/>
              </a:rPr>
              <a:t>Welcome and introductions.</a:t>
            </a:r>
          </a:p>
          <a:p>
            <a:pPr marL="39688" eaLnBrk="1" hangingPunct="1"/>
            <a:endParaRPr lang="en-US" sz="1800">
              <a:solidFill>
                <a:srgbClr val="000000"/>
              </a:solidFill>
              <a:latin typeface="Lucida Grande" charset="0"/>
              <a:ea typeface="Lucida Grande" charset="0"/>
              <a:cs typeface="Lucida Grande" charset="0"/>
              <a:sym typeface="Lucida Grande" charset="0"/>
            </a:endParaRPr>
          </a:p>
          <a:p>
            <a:pPr marL="39688" eaLnBrk="1" hangingPunct="1"/>
            <a:r>
              <a:rPr lang="en-US" sz="1800">
                <a:solidFill>
                  <a:srgbClr val="000000"/>
                </a:solidFill>
                <a:latin typeface="Lucida Grande" charset="0"/>
                <a:ea typeface="Lucida Grande" charset="0"/>
                <a:cs typeface="Lucida Grande" charset="0"/>
                <a:sym typeface="Lucida Grande" charset="0"/>
              </a:rPr>
              <a:t>The purpose of this training module is for local, state and federal public health agency professionals to understand how to apply Health Impact Assessment practice to Climate Change Policy. </a:t>
            </a:r>
          </a:p>
          <a:p>
            <a:pPr marL="39688" eaLnBrk="1" hangingPunct="1"/>
            <a:endParaRPr lang="en-US" sz="1800">
              <a:solidFill>
                <a:srgbClr val="000000"/>
              </a:solidFill>
              <a:latin typeface="Lucida Grande" charset="0"/>
              <a:ea typeface="Lucida Grande" charset="0"/>
              <a:cs typeface="Lucida Grande" charset="0"/>
              <a:sym typeface="Lucida Grande" charset="0"/>
            </a:endParaRPr>
          </a:p>
          <a:p>
            <a:pPr marL="39688" eaLnBrk="1" hangingPunct="1"/>
            <a:r>
              <a:rPr lang="en-US" sz="1800">
                <a:solidFill>
                  <a:srgbClr val="000000"/>
                </a:solidFill>
                <a:latin typeface="Lucida Grande" charset="0"/>
                <a:ea typeface="Lucida Grande" charset="0"/>
                <a:cs typeface="Lucida Grande" charset="0"/>
                <a:sym typeface="Lucida Grande" charset="0"/>
              </a:rPr>
              <a:t>See the Participant’s Guide for a complete list of all learning objectives and a description of the training elements and structure. </a:t>
            </a:r>
          </a:p>
          <a:p>
            <a:pPr marL="39688" eaLnBrk="1" hangingPunct="1"/>
            <a:endParaRPr lang="en-US" sz="1800">
              <a:solidFill>
                <a:srgbClr val="000000"/>
              </a:solidFill>
              <a:latin typeface="Lucida Grande" charset="0"/>
              <a:ea typeface="Lucida Grande" charset="0"/>
              <a:cs typeface="Lucida Grande" charset="0"/>
              <a:sym typeface="Lucida Grande" charset="0"/>
            </a:endParaRPr>
          </a:p>
          <a:p>
            <a:pPr marL="39688" eaLnBrk="1" hangingPunct="1"/>
            <a:r>
              <a:rPr lang="en-US" sz="1800">
                <a:solidFill>
                  <a:srgbClr val="000000"/>
                </a:solidFill>
                <a:latin typeface="Lucida Grande" charset="0"/>
                <a:ea typeface="Lucida Grande" charset="0"/>
                <a:cs typeface="Lucida Grande" charset="0"/>
                <a:sym typeface="Lucida Grande" charset="0"/>
              </a:rPr>
              <a:t>In Chapters One learners will: </a:t>
            </a:r>
          </a:p>
          <a:p>
            <a:pPr marL="39688" eaLnBrk="1" hangingPunct="1">
              <a:buClr>
                <a:srgbClr val="000000"/>
              </a:buClr>
              <a:buFontTx/>
              <a:buChar char="•"/>
            </a:pPr>
            <a:r>
              <a:rPr lang="en-US" sz="1800">
                <a:solidFill>
                  <a:srgbClr val="000000"/>
                </a:solidFill>
                <a:latin typeface="Lucida Grande" charset="0"/>
                <a:ea typeface="Lucida Grande" charset="0"/>
                <a:cs typeface="Lucida Grande" charset="0"/>
                <a:sym typeface="Lucida Grande" charset="0"/>
              </a:rPr>
              <a:t>Review how climate change will potentially impact health,</a:t>
            </a:r>
          </a:p>
          <a:p>
            <a:pPr marL="39688" eaLnBrk="1" hangingPunct="1">
              <a:buClr>
                <a:srgbClr val="000000"/>
              </a:buClr>
              <a:buFontTx/>
              <a:buChar char="•"/>
            </a:pPr>
            <a:r>
              <a:rPr lang="en-US" sz="1800">
                <a:solidFill>
                  <a:srgbClr val="000000"/>
                </a:solidFill>
                <a:latin typeface="Lucida Grande" charset="0"/>
                <a:ea typeface="Lucida Grande" charset="0"/>
                <a:cs typeface="Lucida Grande" charset="0"/>
                <a:sym typeface="Lucida Grande" charset="0"/>
              </a:rPr>
              <a:t>Review HIA stages,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Example</a:t>
            </a:r>
            <a:r>
              <a:rPr lang="en-US" i="1" baseline="0" dirty="0" smtClean="0"/>
              <a:t> </a:t>
            </a:r>
            <a:endParaRPr lang="en-US" i="1"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Example</a:t>
            </a:r>
            <a:endParaRPr lang="en-US" i="1"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Example</a:t>
            </a:r>
            <a:endParaRPr lang="en-US" i="1"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Do we want to create a table list of this stuff?</a:t>
            </a:r>
            <a:endParaRPr lang="en-US" i="1"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28</a:t>
            </a:fld>
            <a:endParaRPr lang="en-US"/>
          </a:p>
        </p:txBody>
      </p:sp>
    </p:spTree>
    <p:extLst>
      <p:ext uri="{BB962C8B-B14F-4D97-AF65-F5344CB8AC3E}">
        <p14:creationId xmlns="" xmlns:p14="http://schemas.microsoft.com/office/powerpoint/2010/main" val="1562429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NEXRAD</a:t>
            </a:r>
          </a:p>
          <a:p>
            <a:r>
              <a:rPr lang="en-US" dirty="0" smtClean="0"/>
              <a:t>Satellite imagery</a:t>
            </a:r>
          </a:p>
          <a:p>
            <a:r>
              <a:rPr lang="en-US" dirty="0" smtClean="0"/>
              <a:t>Remote </a:t>
            </a:r>
            <a:r>
              <a:rPr lang="en-US" dirty="0" err="1" smtClean="0"/>
              <a:t>estiations</a:t>
            </a:r>
            <a:r>
              <a:rPr lang="en-US" baseline="0" dirty="0" smtClean="0"/>
              <a:t> of evaporation</a:t>
            </a:r>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baseline="0" dirty="0" smtClean="0"/>
              <a:t>Point of slide: </a:t>
            </a:r>
            <a:r>
              <a:rPr lang="en-US" i="0" baseline="0" dirty="0" smtClean="0"/>
              <a:t>Example of epidemiologic data used in the Taylor Energy Center project. </a:t>
            </a:r>
          </a:p>
          <a:p>
            <a:endParaRPr lang="en-US" i="0" baseline="0" dirty="0" smtClean="0"/>
          </a:p>
          <a:p>
            <a:r>
              <a:rPr lang="en-US" i="0" baseline="0" dirty="0" smtClean="0"/>
              <a:t>1. The HIA practitioners looked at existing age and race adjusted death rates. </a:t>
            </a:r>
            <a:r>
              <a:rPr lang="en-US" baseline="0" dirty="0" smtClean="0"/>
              <a:t>They found that Taylor County residents have higher age-adjusted death rates for the top causes of death than the state average (higher average death rates fro </a:t>
            </a:r>
            <a:r>
              <a:rPr lang="en-US" sz="1200" kern="1200" dirty="0" smtClean="0">
                <a:solidFill>
                  <a:schemeClr val="tx1"/>
                </a:solidFill>
                <a:latin typeface="+mn-lt"/>
                <a:ea typeface="+mn-ea"/>
                <a:cs typeface="+mn-cs"/>
              </a:rPr>
              <a:t>heart disease, cancer, stroke, chronic lower respiratory disease (CLRD), and diabetes than the state average). Black residents</a:t>
            </a:r>
            <a:r>
              <a:rPr lang="en-US" sz="1200" kern="1200" baseline="0" dirty="0" smtClean="0">
                <a:solidFill>
                  <a:schemeClr val="tx1"/>
                </a:solidFill>
                <a:latin typeface="+mn-lt"/>
                <a:ea typeface="+mn-ea"/>
                <a:cs typeface="+mn-cs"/>
              </a:rPr>
              <a:t> had higher rates than white residents.  Taylor County</a:t>
            </a:r>
            <a:r>
              <a:rPr lang="en-US" sz="1200" kern="1200" dirty="0" smtClean="0">
                <a:solidFill>
                  <a:schemeClr val="tx1"/>
                </a:solidFill>
                <a:latin typeface="+mn-lt"/>
                <a:ea typeface="+mn-ea"/>
                <a:cs typeface="+mn-cs"/>
              </a:rPr>
              <a:t> residents</a:t>
            </a:r>
            <a:r>
              <a:rPr lang="en-US" sz="1200" kern="1200" baseline="0" dirty="0" smtClean="0">
                <a:solidFill>
                  <a:schemeClr val="tx1"/>
                </a:solidFill>
                <a:latin typeface="+mn-lt"/>
                <a:ea typeface="+mn-ea"/>
                <a:cs typeface="+mn-cs"/>
              </a:rPr>
              <a:t> were more likely to be obese, smoke and exercise less than others in the state. </a:t>
            </a:r>
            <a:r>
              <a:rPr lang="en-US" baseline="0" dirty="0" smtClean="0"/>
              <a:t>Nearly 1/3 of population was uninsured. </a:t>
            </a:r>
            <a:endParaRPr lang="en-US" i="1" baseline="0" dirty="0" smtClean="0"/>
          </a:p>
          <a:p>
            <a:endParaRPr lang="en-US" i="1" baseline="0" dirty="0" smtClean="0"/>
          </a:p>
          <a:p>
            <a:r>
              <a:rPr lang="en-US" i="1" baseline="0" dirty="0" smtClean="0"/>
              <a:t>DYNAMO is a model using </a:t>
            </a:r>
            <a:r>
              <a:rPr lang="en-US" i="1" baseline="0" dirty="0" err="1" smtClean="0"/>
              <a:t>epi</a:t>
            </a:r>
            <a:r>
              <a:rPr lang="en-US" i="1" baseline="0" dirty="0" smtClean="0"/>
              <a:t> evidence</a:t>
            </a:r>
          </a:p>
          <a:p>
            <a:r>
              <a:rPr lang="en-US" i="1" baseline="0" dirty="0" smtClean="0"/>
              <a:t>Others…</a:t>
            </a:r>
          </a:p>
          <a:p>
            <a:r>
              <a:rPr lang="en-US" i="1" baseline="0" dirty="0" err="1" smtClean="0"/>
              <a:t>Epi</a:t>
            </a:r>
            <a:r>
              <a:rPr lang="en-US" i="1" baseline="0" dirty="0" smtClean="0"/>
              <a:t> is no different – but the impact of climate change policy may be more difficult to find, </a:t>
            </a:r>
          </a:p>
          <a:p>
            <a:endParaRPr lang="en-US" i="1" baseline="0" dirty="0" smtClean="0"/>
          </a:p>
          <a:p>
            <a:r>
              <a:rPr lang="en-US" i="0" baseline="0" dirty="0" smtClean="0"/>
              <a:t>So</a:t>
            </a:r>
            <a:endParaRPr lang="en-US" dirty="0" smtClean="0"/>
          </a:p>
          <a:p>
            <a:endParaRPr lang="en-US" dirty="0" smtClean="0"/>
          </a:p>
          <a:p>
            <a:r>
              <a:rPr lang="en-US" i="1" baseline="0" dirty="0" smtClean="0"/>
              <a:t>Taylor County Florida HIA Example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analysis found that particulate matter (PM</a:t>
            </a:r>
            <a:r>
              <a:rPr lang="en-US" baseline="-25000" dirty="0" smtClean="0"/>
              <a:t>10</a:t>
            </a:r>
            <a:r>
              <a:rPr lang="en-US" dirty="0" smtClean="0"/>
              <a:t>) and ozone pollution from the plant would lead to small increases in mortality</a:t>
            </a:r>
            <a:r>
              <a:rPr lang="en-US" baseline="0" dirty="0" smtClean="0"/>
              <a:t> and other impacts, </a:t>
            </a:r>
            <a:r>
              <a:rPr lang="en-US" dirty="0" smtClean="0"/>
              <a:t>such as global warming</a:t>
            </a:r>
            <a:r>
              <a:rPr lang="en-US" baseline="0" dirty="0" smtClean="0"/>
              <a:t>, </a:t>
            </a:r>
            <a:r>
              <a:rPr lang="en-US" dirty="0" smtClean="0"/>
              <a:t>due to carbon dioxide emissions. They also found that new jobs created from the coal plant could have either a null or a positive effect on health, depending on the demographic profile of those employed by the newly created jobs. </a:t>
            </a:r>
          </a:p>
          <a:p>
            <a:endParaRPr lang="en-US" dirty="0" smtClean="0"/>
          </a:p>
          <a:p>
            <a:r>
              <a:rPr lang="en-US" dirty="0" smtClean="0"/>
              <a:t>Because of existing income disparities in the region, significant positive health impacts, such as reduced mortality, were predicted if Black residents were employed in the midlevel positions. The HIA recommended that the coal plant hire a representative demographic distribution of Whites and Blacks.</a:t>
            </a:r>
            <a:r>
              <a:rPr lang="en-US" baseline="0" dirty="0" smtClean="0"/>
              <a:t> </a:t>
            </a:r>
            <a:r>
              <a:rPr lang="en-US" dirty="0" smtClean="0"/>
              <a:t>The Economic Development Authority accepted this recommendation and said they would work with the training institutions to recruit Black workers, although the Economic Development Authority had no authority to enforce the recommendation on the company (M. Simmons, PhD, written communication, 2007)*. This positive attitude was felt by the community, although the company stopped the coal plant's construction because of the plant's risk for climate change.</a:t>
            </a:r>
          </a:p>
          <a:p>
            <a:endParaRPr lang="en-US" i="1" baseline="0" dirty="0" smtClean="0"/>
          </a:p>
          <a:p>
            <a:r>
              <a:rPr lang="en-US" i="1" baseline="0" dirty="0" smtClean="0"/>
              <a:t>____________</a:t>
            </a:r>
          </a:p>
          <a:p>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r>
              <a:rPr lang="en-US" dirty="0" smtClean="0"/>
              <a:t>______________________</a:t>
            </a:r>
          </a:p>
          <a:p>
            <a:r>
              <a:rPr lang="en-US" dirty="0" smtClean="0"/>
              <a:t>Image</a:t>
            </a:r>
            <a:r>
              <a:rPr lang="en-US" baseline="0" dirty="0" smtClean="0"/>
              <a:t> </a:t>
            </a:r>
            <a:r>
              <a:rPr lang="en-US" dirty="0" smtClean="0"/>
              <a:t>Source: </a:t>
            </a:r>
            <a:r>
              <a:rPr lang="en-US" sz="1200" kern="1200" dirty="0" smtClean="0">
                <a:solidFill>
                  <a:schemeClr val="tx1"/>
                </a:solidFill>
                <a:latin typeface="+mn-lt"/>
                <a:ea typeface="+mn-ea"/>
                <a:cs typeface="+mn-cs"/>
              </a:rPr>
              <a:t>Thornton RLJ, </a:t>
            </a:r>
            <a:r>
              <a:rPr lang="en-US" sz="1200" kern="1200" dirty="0" err="1" smtClean="0">
                <a:solidFill>
                  <a:schemeClr val="tx1"/>
                </a:solidFill>
                <a:latin typeface="+mn-lt"/>
                <a:ea typeface="+mn-ea"/>
                <a:cs typeface="+mn-cs"/>
              </a:rPr>
              <a:t>Fichtenberg</a:t>
            </a:r>
            <a:r>
              <a:rPr lang="en-US" sz="1200" kern="1200" dirty="0" smtClean="0">
                <a:solidFill>
                  <a:schemeClr val="tx1"/>
                </a:solidFill>
                <a:latin typeface="+mn-lt"/>
                <a:ea typeface="+mn-ea"/>
                <a:cs typeface="+mn-cs"/>
              </a:rPr>
              <a:t> CM, Greiner A, Feingold B, Ellen JM, Jennings JM, Shea MA, Schilling J, Taylor RB, </a:t>
            </a:r>
            <a:r>
              <a:rPr lang="en-US" sz="1200" kern="1200" dirty="0" err="1" smtClean="0">
                <a:solidFill>
                  <a:schemeClr val="tx1"/>
                </a:solidFill>
                <a:latin typeface="+mn-lt"/>
                <a:ea typeface="+mn-ea"/>
                <a:cs typeface="+mn-cs"/>
              </a:rPr>
              <a:t>Bishai</a:t>
            </a:r>
            <a:r>
              <a:rPr lang="en-US" sz="1200" kern="1200" dirty="0" smtClean="0">
                <a:solidFill>
                  <a:schemeClr val="tx1"/>
                </a:solidFill>
                <a:latin typeface="+mn-lt"/>
                <a:ea typeface="+mn-ea"/>
                <a:cs typeface="+mn-cs"/>
              </a:rPr>
              <a:t> D, Black M. Zoning for a Healthy Baltimore: A Health Impact Assessment of the </a:t>
            </a:r>
            <a:r>
              <a:rPr lang="en-US" sz="1200" kern="1200" dirty="0" err="1" smtClean="0">
                <a:solidFill>
                  <a:schemeClr val="tx1"/>
                </a:solidFill>
                <a:latin typeface="+mn-lt"/>
                <a:ea typeface="+mn-ea"/>
                <a:cs typeface="+mn-cs"/>
              </a:rPr>
              <a:t>TransForm</a:t>
            </a:r>
            <a:r>
              <a:rPr lang="en-US" sz="1200" kern="1200" dirty="0" smtClean="0">
                <a:solidFill>
                  <a:schemeClr val="tx1"/>
                </a:solidFill>
                <a:latin typeface="+mn-lt"/>
                <a:ea typeface="+mn-ea"/>
                <a:cs typeface="+mn-cs"/>
              </a:rPr>
              <a:t> Baltimore Comprehensive Zoning Code Rewrite. Baltimore, MD: Johns Hopkins University Center for Child and Community Health Research.</a:t>
            </a:r>
            <a:endParaRPr lang="en-US" dirty="0" smtClean="0"/>
          </a:p>
          <a:p>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a:t>
            </a:r>
            <a:r>
              <a:rPr lang="en-US" baseline="0" dirty="0" smtClean="0"/>
              <a:t> of Slide – Discuss the fact that while the </a:t>
            </a:r>
            <a:r>
              <a:rPr lang="en-US" baseline="0" dirty="0" err="1" smtClean="0"/>
              <a:t>HIAs</a:t>
            </a:r>
            <a:r>
              <a:rPr lang="en-US" baseline="0" dirty="0" smtClean="0"/>
              <a:t> covered potential inequities, identified co-benefits and co-costs, decision makers may have chosen to ignore it. (This is a moral to the story of why it is so imperative that we as health professionals at the very least make the case for </a:t>
            </a:r>
          </a:p>
          <a:p>
            <a:endParaRPr lang="en-US" baseline="0" dirty="0" smtClean="0"/>
          </a:p>
          <a:p>
            <a:pPr marL="228600" indent="-228600">
              <a:buAutoNum type="arabicPeriod"/>
            </a:pPr>
            <a:r>
              <a:rPr lang="en-US" baseline="0" dirty="0" smtClean="0"/>
              <a:t>Two </a:t>
            </a:r>
            <a:r>
              <a:rPr lang="en-US" baseline="0" dirty="0" err="1" smtClean="0"/>
              <a:t>HIAs</a:t>
            </a:r>
            <a:r>
              <a:rPr lang="en-US" baseline="0" dirty="0" smtClean="0"/>
              <a:t> conducted on AB 32; both included suggestions to address inequities that would result from the policy.</a:t>
            </a:r>
          </a:p>
          <a:p>
            <a:pPr marL="228600" indent="-228600">
              <a:buAutoNum type="arabicPeriod"/>
            </a:pPr>
            <a:r>
              <a:rPr lang="en-US" baseline="0" dirty="0" smtClean="0"/>
              <a:t>If policy makers worked to address these concerns, environmental justice activists did not think it was sufficient.</a:t>
            </a:r>
          </a:p>
          <a:p>
            <a:pPr marL="228600" indent="-228600">
              <a:buAutoNum type="arabicPeriod"/>
            </a:pPr>
            <a:r>
              <a:rPr lang="en-US" baseline="0" dirty="0" smtClean="0"/>
              <a:t>Environmental justice groups sued the state of California on grounds that they violated the state’s Environmental Impact Assessment law (look this up and get specific). </a:t>
            </a:r>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33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lvl="1" indent="-514350">
              <a:buAutoNum type="arabicPeriod"/>
            </a:pPr>
            <a:endParaRPr lang="en-US" dirty="0" smtClean="0"/>
          </a:p>
          <a:p>
            <a:pPr marL="914400" lvl="1" indent="-514350">
              <a:buAutoNum type="arabicPeriod"/>
            </a:pPr>
            <a:r>
              <a:rPr lang="en-US" dirty="0" smtClean="0"/>
              <a:t>Housing </a:t>
            </a:r>
          </a:p>
          <a:p>
            <a:pPr marL="914400" lvl="1" indent="-514350">
              <a:buAutoNum type="arabicPeriod"/>
            </a:pPr>
            <a:r>
              <a:rPr lang="en-US" dirty="0" smtClean="0"/>
              <a:t>Economy</a:t>
            </a:r>
          </a:p>
          <a:p>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of Slide:</a:t>
            </a:r>
          </a:p>
          <a:p>
            <a:r>
              <a:rPr lang="en-US" dirty="0" smtClean="0"/>
              <a:t>A</a:t>
            </a:r>
            <a:r>
              <a:rPr lang="en-US" baseline="0" dirty="0" smtClean="0"/>
              <a:t> review of the assessment </a:t>
            </a:r>
            <a:r>
              <a:rPr lang="en-US" baseline="0" smtClean="0"/>
              <a:t>stage of an HIA.</a:t>
            </a:r>
            <a:endParaRPr lang="en-US"/>
          </a:p>
        </p:txBody>
      </p:sp>
      <p:sp>
        <p:nvSpPr>
          <p:cNvPr id="4" name="Slide Number Placeholder 3"/>
          <p:cNvSpPr>
            <a:spLocks noGrp="1"/>
          </p:cNvSpPr>
          <p:nvPr>
            <p:ph type="sldNum" sz="quarter" idx="10"/>
          </p:nvPr>
        </p:nvSpPr>
        <p:spPr/>
        <p:txBody>
          <a:bodyPr/>
          <a:lstStyle/>
          <a:p>
            <a:fld id="{43EE23FF-4210-714E-AD00-46D944893B5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Purpose</a:t>
            </a:r>
            <a:r>
              <a:rPr lang="en-US" i="0" baseline="0" dirty="0" smtClean="0"/>
              <a:t> of slide: Indicate challenge.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Refer to the Toolkit for</a:t>
            </a:r>
            <a:r>
              <a:rPr lang="en-US" baseline="0" dirty="0" smtClean="0"/>
              <a:t> the UCLA Screening/Scoping Checklist</a:t>
            </a:r>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Purpose</a:t>
            </a:r>
            <a:r>
              <a:rPr lang="en-US" i="0" baseline="0" dirty="0" smtClean="0"/>
              <a:t> of slide - </a:t>
            </a:r>
            <a:endParaRPr lang="en-US" i="0"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i="1" dirty="0" smtClean="0"/>
              <a:t>Example</a:t>
            </a:r>
          </a:p>
          <a:p>
            <a:r>
              <a:rPr lang="en-US" dirty="0" smtClean="0"/>
              <a:t>Valuable when resources are limited</a:t>
            </a:r>
          </a:p>
          <a:p>
            <a:r>
              <a:rPr lang="en-US" dirty="0" smtClean="0"/>
              <a:t>Can inform policy recommendations even when there is no magnitude of data available. </a:t>
            </a:r>
          </a:p>
          <a:p>
            <a:endParaRPr lang="en-US"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Evidence of Short Term Health Effects of Particulate Matter and Ground Level Ozone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get a sense of the amount of ambient particulate matter Table 5 compares Alachua County’s total to TEC. Alachua County has maximum 24 hour mean PM</a:t>
            </a:r>
            <a:r>
              <a:rPr lang="en-US" sz="1200" kern="1200" baseline="-25000" dirty="0" smtClean="0">
                <a:solidFill>
                  <a:schemeClr val="tx1"/>
                </a:solidFill>
                <a:latin typeface="+mn-lt"/>
                <a:ea typeface="+mn-ea"/>
                <a:cs typeface="+mn-cs"/>
              </a:rPr>
              <a:t>10</a:t>
            </a:r>
            <a:r>
              <a:rPr lang="en-US" sz="1200" kern="1200" dirty="0" smtClean="0">
                <a:solidFill>
                  <a:schemeClr val="tx1"/>
                </a:solidFill>
                <a:latin typeface="+mn-lt"/>
                <a:ea typeface="+mn-ea"/>
                <a:cs typeface="+mn-cs"/>
              </a:rPr>
              <a:t> µg/m</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of 61 from all sources (Table 4). </a:t>
            </a:r>
            <a:r>
              <a:rPr lang="en-US" sz="1200" kern="1200" dirty="0" err="1" smtClean="0">
                <a:solidFill>
                  <a:schemeClr val="tx1"/>
                </a:solidFill>
                <a:latin typeface="+mn-lt"/>
                <a:ea typeface="+mn-ea"/>
                <a:cs typeface="+mn-cs"/>
              </a:rPr>
              <a:t>TEC’s</a:t>
            </a:r>
            <a:r>
              <a:rPr lang="en-US" sz="1200" kern="1200" dirty="0" smtClean="0">
                <a:solidFill>
                  <a:schemeClr val="tx1"/>
                </a:solidFill>
                <a:latin typeface="+mn-lt"/>
                <a:ea typeface="+mn-ea"/>
                <a:cs typeface="+mn-cs"/>
              </a:rPr>
              <a:t> maximum 24 hour mean increase in PM</a:t>
            </a:r>
            <a:r>
              <a:rPr lang="en-US" sz="1200" kern="1200" baseline="-25000" dirty="0" smtClean="0">
                <a:solidFill>
                  <a:schemeClr val="tx1"/>
                </a:solidFill>
                <a:latin typeface="+mn-lt"/>
                <a:ea typeface="+mn-ea"/>
                <a:cs typeface="+mn-cs"/>
              </a:rPr>
              <a:t>10</a:t>
            </a:r>
            <a:r>
              <a:rPr lang="en-US" sz="1200" kern="1200" dirty="0" smtClean="0">
                <a:solidFill>
                  <a:schemeClr val="tx1"/>
                </a:solidFill>
                <a:latin typeface="+mn-lt"/>
                <a:ea typeface="+mn-ea"/>
                <a:cs typeface="+mn-cs"/>
              </a:rPr>
              <a:t> µg/m</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of will be about 0.87 according to ECT. The annual ambient mean for Alachua is 18.7 whereas the estimated increase in ambient particulate matter mean for TEC is 0.133.</a:t>
            </a:r>
          </a:p>
          <a:p>
            <a:endParaRPr lang="en-US" i="0" dirty="0" smtClean="0"/>
          </a:p>
          <a:p>
            <a:endParaRPr lang="en-US" i="1" dirty="0" smtClean="0"/>
          </a:p>
          <a:p>
            <a:endParaRPr lang="en-US" i="1" dirty="0" smtClean="0"/>
          </a:p>
          <a:p>
            <a:endParaRPr lang="en-US" i="1" dirty="0" smtClean="0"/>
          </a:p>
          <a:p>
            <a:endParaRPr lang="en-US" i="1" dirty="0" smtClean="0"/>
          </a:p>
          <a:p>
            <a:r>
              <a:rPr lang="en-US" i="1" dirty="0" smtClean="0"/>
              <a:t>Lake Oswego Transit</a:t>
            </a:r>
            <a:r>
              <a:rPr lang="en-US" i="1" baseline="0" dirty="0" smtClean="0"/>
              <a:t> Model</a:t>
            </a:r>
          </a:p>
          <a:p>
            <a:r>
              <a:rPr lang="en-US" i="1" baseline="0" dirty="0" smtClean="0"/>
              <a:t>Cap and Trade Economic model - jobs</a:t>
            </a:r>
            <a:endParaRPr lang="en-US" i="1" dirty="0"/>
          </a:p>
        </p:txBody>
      </p:sp>
      <p:sp>
        <p:nvSpPr>
          <p:cNvPr id="4" name="Slide Number Placeholder 3"/>
          <p:cNvSpPr>
            <a:spLocks noGrp="1"/>
          </p:cNvSpPr>
          <p:nvPr>
            <p:ph type="sldNum" sz="quarter" idx="10"/>
          </p:nvPr>
        </p:nvSpPr>
        <p:spPr/>
        <p:txBody>
          <a:bodyPr/>
          <a:lstStyle/>
          <a:p>
            <a:fld id="{43EE23FF-4210-714E-AD00-46D944893B52}"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why a really good model</a:t>
            </a:r>
          </a:p>
          <a:p>
            <a:endParaRPr lang="en-US" dirty="0" smtClean="0"/>
          </a:p>
        </p:txBody>
      </p:sp>
      <p:sp>
        <p:nvSpPr>
          <p:cNvPr id="4" name="Slide Number Placeholder 3"/>
          <p:cNvSpPr>
            <a:spLocks noGrp="1"/>
          </p:cNvSpPr>
          <p:nvPr>
            <p:ph type="sldNum" sz="quarter" idx="10"/>
          </p:nvPr>
        </p:nvSpPr>
        <p:spPr/>
        <p:txBody>
          <a:bodyPr/>
          <a:lstStyle/>
          <a:p>
            <a:fld id="{43EE23FF-4210-714E-AD00-46D944893B52}" type="slidenum">
              <a:rPr lang="en-US" smtClean="0"/>
              <a:pPr/>
              <a:t>11</a:t>
            </a:fld>
            <a:endParaRPr lang="en-US"/>
          </a:p>
        </p:txBody>
      </p:sp>
    </p:spTree>
    <p:extLst>
      <p:ext uri="{BB962C8B-B14F-4D97-AF65-F5344CB8AC3E}">
        <p14:creationId xmlns="" xmlns:p14="http://schemas.microsoft.com/office/powerpoint/2010/main" val="3001282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7E8DECD-E049-5849-B10F-5E80C6BB68EF}" type="slidenum">
              <a:rPr lang="en-US"/>
              <a:pPr/>
              <a:t>16</a:t>
            </a:fld>
            <a:endParaRPr lang="en-US"/>
          </a:p>
        </p:txBody>
      </p:sp>
      <p:sp>
        <p:nvSpPr>
          <p:cNvPr id="151554" name="Rectangle 2"/>
          <p:cNvSpPr>
            <a:spLocks noGrp="1" noRot="1" noChangeAspect="1" noChangeArrowheads="1" noTextEdit="1"/>
          </p:cNvSpPr>
          <p:nvPr>
            <p:ph type="sldImg"/>
          </p:nvPr>
        </p:nvSpPr>
        <p:spPr bwMode="auto">
          <a:xfrm>
            <a:off x="1152525" y="692150"/>
            <a:ext cx="4556125" cy="34163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51555" name="Rectangle 3"/>
          <p:cNvSpPr>
            <a:spLocks noGrp="1" noChangeArrowheads="1"/>
          </p:cNvSpPr>
          <p:nvPr>
            <p:ph type="body" idx="1"/>
          </p:nvPr>
        </p:nvSpPr>
        <p:spPr bwMode="auto">
          <a:xfrm>
            <a:off x="914508" y="4343144"/>
            <a:ext cx="5028986" cy="4116482"/>
          </a:xfrm>
          <a:prstGeom prst="rect">
            <a:avLst/>
          </a:prstGeom>
          <a:solidFill>
            <a:srgbClr val="FFFFFF"/>
          </a:solidFill>
          <a:ln>
            <a:solidFill>
              <a:srgbClr val="000000"/>
            </a:solidFill>
            <a:miter lim="800000"/>
            <a:headEnd/>
            <a:tailEnd/>
          </a:ln>
        </p:spPr>
        <p:txBody>
          <a:bodyPr lIns="91312" tIns="45656" rIns="91312" bIns="45656"/>
          <a:lstStyle/>
          <a:p>
            <a:r>
              <a:rPr lang="en-US">
                <a:latin typeface="Times New Roman" charset="0"/>
              </a:rPr>
              <a:t>The overall goal of New York Climate and Health Project is summarized here.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1DC733-F1CC-0C40-A2E0-85A926E868A6}"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DC733-F1CC-0C40-A2E0-85A926E868A6}"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DC733-F1CC-0C40-A2E0-85A926E868A6}"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304800"/>
            <a:ext cx="8001000" cy="601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1399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 y="0"/>
            <a:ext cx="8636000" cy="1651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54000" y="1651000"/>
            <a:ext cx="8636000" cy="4686300"/>
          </a:xfrm>
        </p:spPr>
        <p:txBody>
          <a:bodyPr/>
          <a:lstStyle>
            <a:lvl1pPr algn="l">
              <a:defRPr/>
            </a:lvl1pPr>
            <a:lvl2pPr algn="l">
              <a:defRPr/>
            </a:lvl2pPr>
            <a:lvl3pPr algn="l">
              <a:defRPr/>
            </a:lvl3pPr>
            <a:lvl4pPr algn="l">
              <a:defRPr/>
            </a:lvl4pPr>
            <a:lvl5pPr algn="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 y="0"/>
            <a:ext cx="8636000" cy="1651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54000" y="1841500"/>
            <a:ext cx="4241800" cy="4495800"/>
          </a:xfrm>
        </p:spPr>
        <p:txBody>
          <a:bodyPr/>
          <a:lstStyle>
            <a:lvl1pPr algn="l">
              <a:defRPr sz="2800"/>
            </a:lvl1pPr>
            <a:lvl2pPr algn="l">
              <a:defRPr sz="2400"/>
            </a:lvl2pPr>
            <a:lvl3pPr algn="l">
              <a:defRPr sz="2000"/>
            </a:lvl3pPr>
            <a:lvl4pPr algn="l">
              <a:defRPr sz="1800"/>
            </a:lvl4pPr>
            <a:lvl5pPr algn="l">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41500"/>
            <a:ext cx="4241800" cy="4495800"/>
          </a:xfrm>
        </p:spPr>
        <p:txBody>
          <a:bodyPr/>
          <a:lstStyle>
            <a:lvl1pPr algn="l">
              <a:defRPr sz="2800"/>
            </a:lvl1pPr>
            <a:lvl2pPr algn="l">
              <a:defRPr sz="2400"/>
            </a:lvl2pPr>
            <a:lvl3pPr algn="l">
              <a:defRPr sz="2000"/>
            </a:lvl3pPr>
            <a:lvl4pPr algn="l">
              <a:defRPr sz="1800"/>
            </a:lvl4pPr>
            <a:lvl5pPr algn="l">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DC733-F1CC-0C40-A2E0-85A926E868A6}"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0"/>
            <a:ext cx="2159000" cy="6337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0" y="0"/>
            <a:ext cx="6324600" cy="633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1DC733-F1CC-0C40-A2E0-85A926E868A6}"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1DC733-F1CC-0C40-A2E0-85A926E868A6}"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1DC733-F1CC-0C40-A2E0-85A926E868A6}" type="datetimeFigureOut">
              <a:rPr lang="en-US" smtClean="0"/>
              <a:pPr/>
              <a:t>4/11/2013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1DC733-F1CC-0C40-A2E0-85A926E868A6}" type="datetimeFigureOut">
              <a:rPr lang="en-US" smtClean="0"/>
              <a:pPr/>
              <a:t>4/11/2013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DC733-F1CC-0C40-A2E0-85A926E868A6}" type="datetimeFigureOut">
              <a:rPr lang="en-US" smtClean="0"/>
              <a:pPr/>
              <a:t>4/11/2013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DC733-F1CC-0C40-A2E0-85A926E868A6}"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DC733-F1CC-0C40-A2E0-85A926E868A6}"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2B30A-3C8C-504C-AEED-345D6B9BF0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DC733-F1CC-0C40-A2E0-85A926E868A6}" type="datetimeFigureOut">
              <a:rPr lang="en-US" smtClean="0"/>
              <a:pPr/>
              <a:t>4/11/2013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2B30A-3C8C-504C-AEED-345D6B9BF0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254000" y="0"/>
            <a:ext cx="8636000" cy="3708400"/>
          </a:xfrm>
          <a:prstGeom prst="rect">
            <a:avLst/>
          </a:prstGeom>
          <a:noFill/>
          <a:ln w="12700">
            <a:noFill/>
            <a:miter lim="800000"/>
            <a:headEnd/>
            <a:tailEnd/>
          </a:ln>
        </p:spPr>
        <p:txBody>
          <a:bodyPr vert="horz" wrap="square" lIns="38100" tIns="38100" rIns="38100" bIns="38100" numCol="1" anchor="b" anchorCtr="0" compatLnSpc="1">
            <a:prstTxWarp prst="textNoShape">
              <a:avLst/>
            </a:prstTxWarp>
          </a:bodyPr>
          <a:lstStyle/>
          <a:p>
            <a:pPr lvl="0"/>
            <a:r>
              <a:rPr lang="en-US">
                <a:sym typeface="Gill Sans Light" charset="0"/>
              </a:rPr>
              <a:t>Click to edit Master title style</a:t>
            </a:r>
          </a:p>
        </p:txBody>
      </p:sp>
      <p:sp>
        <p:nvSpPr>
          <p:cNvPr id="1027" name="Rectangle 2"/>
          <p:cNvSpPr>
            <a:spLocks noGrp="1" noChangeArrowheads="1"/>
          </p:cNvSpPr>
          <p:nvPr>
            <p:ph type="body" idx="1"/>
          </p:nvPr>
        </p:nvSpPr>
        <p:spPr bwMode="auto">
          <a:xfrm>
            <a:off x="254000" y="3708400"/>
            <a:ext cx="8636000" cy="2628900"/>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txStyles>
    <p:titleStyle>
      <a:lvl1pPr algn="l" rtl="0" eaLnBrk="0" fontAlgn="base" hangingPunct="0">
        <a:spcBef>
          <a:spcPct val="0"/>
        </a:spcBef>
        <a:spcAft>
          <a:spcPct val="0"/>
        </a:spcAft>
        <a:defRPr sz="5000">
          <a:solidFill>
            <a:schemeClr val="tx1"/>
          </a:solidFill>
          <a:latin typeface="+mj-lt"/>
          <a:ea typeface="+mj-ea"/>
          <a:cs typeface="+mj-cs"/>
          <a:sym typeface="Gill Sans Light" charset="0"/>
        </a:defRPr>
      </a:lvl1pPr>
      <a:lvl2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2pPr>
      <a:lvl3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3pPr>
      <a:lvl4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4pPr>
      <a:lvl5pPr algn="l" rtl="0" eaLnBrk="0" fontAlgn="base" hangingPunct="0">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5pPr>
      <a:lvl6pPr marL="4572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6pPr>
      <a:lvl7pPr marL="9144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7pPr>
      <a:lvl8pPr marL="13716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8pPr>
      <a:lvl9pPr marL="1828800" algn="l" rtl="0" fontAlgn="base">
        <a:spcBef>
          <a:spcPct val="0"/>
        </a:spcBef>
        <a:spcAft>
          <a:spcPct val="0"/>
        </a:spcAft>
        <a:defRPr sz="5000">
          <a:solidFill>
            <a:schemeClr val="tx1"/>
          </a:solidFill>
          <a:latin typeface="Gill Sans Light" charset="0"/>
          <a:ea typeface="ヒラギノ角ゴ ProN W3" charset="-128"/>
          <a:cs typeface="ヒラギノ角ゴ ProN W3" charset="-128"/>
          <a:sym typeface="Gill Sans Light"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Gill Sans Light"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Gill Sans Light"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Gill Sans Light"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Gill Sans Light"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Gill Sans Light" charset="0"/>
        </a:defRPr>
      </a:lvl5pPr>
      <a:lvl6pPr marL="457200" algn="ctr" rtl="0" fontAlgn="base">
        <a:spcBef>
          <a:spcPct val="0"/>
        </a:spcBef>
        <a:spcAft>
          <a:spcPct val="0"/>
        </a:spcAft>
        <a:defRPr sz="2400">
          <a:solidFill>
            <a:schemeClr val="tx1"/>
          </a:solidFill>
          <a:latin typeface="+mn-lt"/>
          <a:ea typeface="+mn-ea"/>
          <a:cs typeface="+mn-cs"/>
          <a:sym typeface="Gill Sans Light" charset="0"/>
        </a:defRPr>
      </a:lvl6pPr>
      <a:lvl7pPr marL="914400" algn="ctr" rtl="0" fontAlgn="base">
        <a:spcBef>
          <a:spcPct val="0"/>
        </a:spcBef>
        <a:spcAft>
          <a:spcPct val="0"/>
        </a:spcAft>
        <a:defRPr sz="2400">
          <a:solidFill>
            <a:schemeClr val="tx1"/>
          </a:solidFill>
          <a:latin typeface="+mn-lt"/>
          <a:ea typeface="+mn-ea"/>
          <a:cs typeface="+mn-cs"/>
          <a:sym typeface="Gill Sans Light" charset="0"/>
        </a:defRPr>
      </a:lvl7pPr>
      <a:lvl8pPr marL="1371600" algn="ctr" rtl="0" fontAlgn="base">
        <a:spcBef>
          <a:spcPct val="0"/>
        </a:spcBef>
        <a:spcAft>
          <a:spcPct val="0"/>
        </a:spcAft>
        <a:defRPr sz="2400">
          <a:solidFill>
            <a:schemeClr val="tx1"/>
          </a:solidFill>
          <a:latin typeface="+mn-lt"/>
          <a:ea typeface="+mn-ea"/>
          <a:cs typeface="+mn-cs"/>
          <a:sym typeface="Gill Sans Light" charset="0"/>
        </a:defRPr>
      </a:lvl8pPr>
      <a:lvl9pPr marL="1828800" algn="ctr" rtl="0" fontAlgn="base">
        <a:spcBef>
          <a:spcPct val="0"/>
        </a:spcBef>
        <a:spcAft>
          <a:spcPct val="0"/>
        </a:spcAft>
        <a:defRPr sz="24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hyperlink" Target="mailto:http://rsd.gsfc.nasa.gov/rsd/RemoteSensing.html#lists" TargetMode="Externa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72337" t="83897"/>
          <a:stretch/>
        </p:blipFill>
        <p:spPr bwMode="auto">
          <a:xfrm>
            <a:off x="7253372" y="5740400"/>
            <a:ext cx="1890628" cy="825501"/>
          </a:xfrm>
          <a:prstGeom prst="rect">
            <a:avLst/>
          </a:prstGeom>
          <a:noFill/>
          <a:extLst>
            <a:ext uri="{909E8E84-426E-40dd-AFC4-6F175D3DCCD1}">
              <a14:hiddenFill xmlns="" xmlns:a14="http://schemas.microsoft.com/office/drawing/2010/main">
                <a:solidFill>
                  <a:srgbClr val="FFFFFF"/>
                </a:solidFill>
              </a14:hiddenFill>
            </a:ext>
          </a:extLst>
        </p:spPr>
      </p:pic>
      <p:sp>
        <p:nvSpPr>
          <p:cNvPr id="186370" name="Rectangle 1"/>
          <p:cNvSpPr>
            <a:spLocks/>
          </p:cNvSpPr>
          <p:nvPr/>
        </p:nvSpPr>
        <p:spPr bwMode="auto">
          <a:xfrm>
            <a:off x="-584200" y="0"/>
            <a:ext cx="10109200" cy="7048500"/>
          </a:xfrm>
          <a:prstGeom prst="rect">
            <a:avLst/>
          </a:prstGeom>
          <a:solidFill>
            <a:srgbClr val="8CCFD1">
              <a:alpha val="50587"/>
            </a:srgbClr>
          </a:solidFill>
          <a:ln w="12700">
            <a:noFill/>
            <a:miter lim="800000"/>
            <a:headEnd/>
            <a:tailEnd/>
          </a:ln>
        </p:spPr>
        <p:txBody>
          <a:bodyPr lIns="0" tIns="0" rIns="0" bIns="0">
            <a:prstTxWarp prst="textNoShape">
              <a:avLst/>
            </a:prstTxWarp>
          </a:bodyPr>
          <a:lstStyle/>
          <a:p>
            <a:endParaRPr lang="en-US"/>
          </a:p>
        </p:txBody>
      </p:sp>
      <p:sp>
        <p:nvSpPr>
          <p:cNvPr id="186371" name="Rectangle 2"/>
          <p:cNvSpPr>
            <a:spLocks noGrp="1" noChangeArrowheads="1"/>
          </p:cNvSpPr>
          <p:nvPr>
            <p:ph type="title"/>
          </p:nvPr>
        </p:nvSpPr>
        <p:spPr>
          <a:xfrm>
            <a:off x="558800" y="133350"/>
            <a:ext cx="7607300" cy="4013200"/>
          </a:xfrm>
        </p:spPr>
        <p:txBody>
          <a:bodyPr anchor="ctr"/>
          <a:lstStyle/>
          <a:p>
            <a:pPr algn="l" eaLnBrk="1" hangingPunct="1"/>
            <a:r>
              <a:rPr lang="en-US" sz="6400" dirty="0">
                <a:latin typeface="Gill Sans Light"/>
                <a:cs typeface="Gill Sans Light"/>
              </a:rPr>
              <a:t>Using HIA</a:t>
            </a:r>
            <a:r>
              <a:rPr lang="en-US" sz="3900" dirty="0">
                <a:latin typeface="Gill Sans Light"/>
                <a:cs typeface="Gill Sans Light"/>
              </a:rPr>
              <a:t> </a:t>
            </a:r>
            <a:br>
              <a:rPr lang="en-US" sz="3900" dirty="0">
                <a:latin typeface="Gill Sans Light"/>
                <a:cs typeface="Gill Sans Light"/>
              </a:rPr>
            </a:br>
            <a:r>
              <a:rPr lang="en-US" sz="3900" dirty="0">
                <a:latin typeface="Gill Sans Light"/>
                <a:cs typeface="Gill Sans Light"/>
              </a:rPr>
              <a:t>on Climate Change Policy: </a:t>
            </a:r>
            <a:br>
              <a:rPr lang="en-US" sz="3900" dirty="0">
                <a:latin typeface="Gill Sans Light"/>
                <a:cs typeface="Gill Sans Light"/>
              </a:rPr>
            </a:br>
            <a:r>
              <a:rPr lang="en-US" sz="2200" dirty="0">
                <a:solidFill>
                  <a:srgbClr val="808080"/>
                </a:solidFill>
                <a:latin typeface="Gill Sans Light"/>
                <a:cs typeface="Gill Sans Light"/>
              </a:rPr>
              <a:t>a Training Course for Public Health Professionals</a:t>
            </a:r>
          </a:p>
        </p:txBody>
      </p:sp>
      <p:pic>
        <p:nvPicPr>
          <p:cNvPr id="186372" name="Picture 3"/>
          <p:cNvPicPr>
            <a:picLocks noChangeArrowheads="1"/>
          </p:cNvPicPr>
          <p:nvPr/>
        </p:nvPicPr>
        <p:blipFill>
          <a:blip r:embed="rId4"/>
          <a:srcRect/>
          <a:stretch>
            <a:fillRect/>
          </a:stretch>
        </p:blipFill>
        <p:spPr bwMode="auto">
          <a:xfrm>
            <a:off x="7480300" y="3879850"/>
            <a:ext cx="1270000" cy="1600200"/>
          </a:xfrm>
          <a:prstGeom prst="rect">
            <a:avLst/>
          </a:prstGeom>
          <a:noFill/>
          <a:ln w="12700">
            <a:noFill/>
            <a:miter lim="800000"/>
            <a:headEnd/>
            <a:tailEnd/>
          </a:ln>
        </p:spPr>
      </p:pic>
      <p:sp>
        <p:nvSpPr>
          <p:cNvPr id="186373" name="Rectangle 4"/>
          <p:cNvSpPr>
            <a:spLocks/>
          </p:cNvSpPr>
          <p:nvPr/>
        </p:nvSpPr>
        <p:spPr bwMode="auto">
          <a:xfrm rot="10800000" flipH="1">
            <a:off x="-469900" y="4976813"/>
            <a:ext cx="7734300" cy="1589087"/>
          </a:xfrm>
          <a:prstGeom prst="rect">
            <a:avLst/>
          </a:prstGeom>
          <a:solidFill>
            <a:srgbClr val="8CCFD1">
              <a:alpha val="47450"/>
            </a:srgbClr>
          </a:solidFill>
          <a:ln w="12700">
            <a:noFill/>
            <a:miter lim="800000"/>
            <a:headEnd/>
            <a:tailEnd/>
          </a:ln>
        </p:spPr>
        <p:txBody>
          <a:bodyPr lIns="0" tIns="0" rIns="0" bIns="0">
            <a:prstTxWarp prst="textNoShape">
              <a:avLst/>
            </a:prstTxWarp>
          </a:bodyPr>
          <a:lstStyle/>
          <a:p>
            <a:endParaRPr lang="en-US"/>
          </a:p>
        </p:txBody>
      </p:sp>
      <p:sp>
        <p:nvSpPr>
          <p:cNvPr id="186374" name="TextBox 5"/>
          <p:cNvSpPr txBox="1">
            <a:spLocks noChangeArrowheads="1"/>
          </p:cNvSpPr>
          <p:nvPr/>
        </p:nvSpPr>
        <p:spPr bwMode="auto">
          <a:xfrm>
            <a:off x="533400" y="3657600"/>
            <a:ext cx="5486400" cy="584200"/>
          </a:xfrm>
          <a:prstGeom prst="rect">
            <a:avLst/>
          </a:prstGeom>
          <a:noFill/>
          <a:ln w="9525">
            <a:noFill/>
            <a:miter lim="800000"/>
            <a:headEnd/>
            <a:tailEnd/>
          </a:ln>
        </p:spPr>
        <p:txBody>
          <a:bodyPr>
            <a:prstTxWarp prst="textNoShape">
              <a:avLst/>
            </a:prstTxWarp>
            <a:spAutoFit/>
          </a:bodyPr>
          <a:lstStyle/>
          <a:p>
            <a:r>
              <a:rPr lang="en-US" sz="3200" dirty="0">
                <a:latin typeface="Gill Sans Light"/>
                <a:cs typeface="Gill Sans Light"/>
              </a:rPr>
              <a:t>Chapter 5  Assessment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ill Sans Light"/>
                <a:cs typeface="Gill Sans Light"/>
              </a:rPr>
              <a:t>Model Example </a:t>
            </a:r>
            <a:r>
              <a:rPr lang="en-US" dirty="0" smtClean="0">
                <a:latin typeface="Gill Sans Light"/>
                <a:cs typeface="Gill Sans Light"/>
              </a:rPr>
              <a:t>#1 –</a:t>
            </a:r>
            <a:br>
              <a:rPr lang="en-US" dirty="0" smtClean="0">
                <a:latin typeface="Gill Sans Light"/>
                <a:cs typeface="Gill Sans Light"/>
              </a:rPr>
            </a:br>
            <a:r>
              <a:rPr lang="en-US" dirty="0" smtClean="0">
                <a:latin typeface="Gill Sans Light"/>
                <a:cs typeface="Gill Sans Light"/>
              </a:rPr>
              <a:t>Woodcock et al.</a:t>
            </a:r>
            <a:endParaRPr lang="en-US" dirty="0">
              <a:latin typeface="Gill Sans Light"/>
              <a:cs typeface="Gill Sans Light"/>
            </a:endParaRPr>
          </a:p>
        </p:txBody>
      </p:sp>
      <p:pic>
        <p:nvPicPr>
          <p:cNvPr id="4" name="Picture 3" descr="Screen shot 2011-08-10 at 9.18.48 PM.png"/>
          <p:cNvPicPr>
            <a:picLocks noChangeAspect="1"/>
          </p:cNvPicPr>
          <p:nvPr/>
        </p:nvPicPr>
        <p:blipFill>
          <a:blip r:embed="rId3"/>
          <a:srcRect b="52265"/>
          <a:stretch>
            <a:fillRect/>
          </a:stretch>
        </p:blipFill>
        <p:spPr>
          <a:xfrm>
            <a:off x="0" y="1625600"/>
            <a:ext cx="9030944" cy="485131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ill Sans Light"/>
                <a:cs typeface="Gill Sans Light"/>
              </a:rPr>
              <a:t>Model Example # 2- </a:t>
            </a:r>
            <a:br>
              <a:rPr lang="en-US" dirty="0" smtClean="0">
                <a:latin typeface="Gill Sans Light"/>
                <a:cs typeface="Gill Sans Light"/>
              </a:rPr>
            </a:br>
            <a:r>
              <a:rPr lang="en-US" dirty="0" smtClean="0">
                <a:latin typeface="Gill Sans Light"/>
                <a:cs typeface="Gill Sans Light"/>
              </a:rPr>
              <a:t>Famine Early Warning System</a:t>
            </a:r>
            <a:endParaRPr lang="en-US" dirty="0">
              <a:latin typeface="Gill Sans Light"/>
              <a:cs typeface="Gill Sans Light"/>
            </a:endParaRPr>
          </a:p>
        </p:txBody>
      </p:sp>
      <p:sp>
        <p:nvSpPr>
          <p:cNvPr id="3" name="Content Placeholder 2"/>
          <p:cNvSpPr>
            <a:spLocks noGrp="1"/>
          </p:cNvSpPr>
          <p:nvPr>
            <p:ph idx="1"/>
          </p:nvPr>
        </p:nvSpPr>
        <p:spPr>
          <a:xfrm>
            <a:off x="457200" y="1866901"/>
            <a:ext cx="8229600" cy="4140200"/>
          </a:xfrm>
        </p:spPr>
        <p:txBody>
          <a:bodyPr/>
          <a:lstStyle/>
          <a:p>
            <a:r>
              <a:rPr lang="en-US" dirty="0" smtClean="0">
                <a:latin typeface="Gill Sans Light"/>
                <a:cs typeface="Gill Sans Light"/>
              </a:rPr>
              <a:t>Designed to predict famines to prepare for humanitarian efforts</a:t>
            </a:r>
          </a:p>
          <a:p>
            <a:r>
              <a:rPr lang="en-US" dirty="0" smtClean="0">
                <a:latin typeface="Gill Sans Light"/>
                <a:cs typeface="Gill Sans Light"/>
              </a:rPr>
              <a:t>Integrates remote sensing data with economic models</a:t>
            </a:r>
          </a:p>
          <a:p>
            <a:r>
              <a:rPr lang="en-US" dirty="0" smtClean="0">
                <a:latin typeface="Gill Sans Light"/>
                <a:cs typeface="Gill Sans Light"/>
              </a:rPr>
              <a:t>Model can be used to predict impacts of climate change on famine and adaptation strategies</a:t>
            </a:r>
            <a:endParaRPr lang="en-US" dirty="0">
              <a:latin typeface="Gill Sans Light"/>
              <a:cs typeface="Gill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8-12 at 12.54.15 PM.png"/>
          <p:cNvPicPr>
            <a:picLocks noChangeAspect="1"/>
          </p:cNvPicPr>
          <p:nvPr/>
        </p:nvPicPr>
        <p:blipFill>
          <a:blip r:embed="rId2"/>
          <a:stretch>
            <a:fillRect/>
          </a:stretch>
        </p:blipFill>
        <p:spPr>
          <a:xfrm>
            <a:off x="33856" y="0"/>
            <a:ext cx="9076287"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8-12 at 1.01.11 PM.png"/>
          <p:cNvPicPr>
            <a:picLocks noChangeAspect="1"/>
          </p:cNvPicPr>
          <p:nvPr/>
        </p:nvPicPr>
        <p:blipFill>
          <a:blip r:embed="rId2"/>
          <a:stretch>
            <a:fillRect/>
          </a:stretch>
        </p:blipFill>
        <p:spPr>
          <a:xfrm>
            <a:off x="1598352" y="0"/>
            <a:ext cx="5947296" cy="6400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8-12 at 12.57.29 PM.png"/>
          <p:cNvPicPr>
            <a:picLocks noChangeAspect="1"/>
          </p:cNvPicPr>
          <p:nvPr/>
        </p:nvPicPr>
        <p:blipFill>
          <a:blip r:embed="rId2"/>
          <a:stretch>
            <a:fillRect/>
          </a:stretch>
        </p:blipFill>
        <p:spPr>
          <a:xfrm>
            <a:off x="190968" y="0"/>
            <a:ext cx="8762064"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1-08-12 at 1.04.21 PM.png"/>
          <p:cNvPicPr>
            <a:picLocks noChangeAspect="1"/>
          </p:cNvPicPr>
          <p:nvPr/>
        </p:nvPicPr>
        <p:blipFill>
          <a:blip r:embed="rId2"/>
          <a:stretch>
            <a:fillRect/>
          </a:stretch>
        </p:blipFill>
        <p:spPr>
          <a:xfrm>
            <a:off x="1000125" y="0"/>
            <a:ext cx="714375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685800" y="228600"/>
            <a:ext cx="7772400"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0" hangingPunct="0"/>
            <a:r>
              <a:rPr lang="en-US" sz="3200" dirty="0" smtClean="0">
                <a:solidFill>
                  <a:srgbClr val="000000"/>
                </a:solidFill>
                <a:latin typeface="Gill Sans Light"/>
                <a:cs typeface="Gill Sans Light"/>
              </a:rPr>
              <a:t>Model Example #3:</a:t>
            </a:r>
          </a:p>
          <a:p>
            <a:pPr eaLnBrk="0" hangingPunct="0"/>
            <a:r>
              <a:rPr lang="en-US" sz="3200" dirty="0" smtClean="0">
                <a:solidFill>
                  <a:srgbClr val="000000"/>
                </a:solidFill>
                <a:latin typeface="Gill Sans Light"/>
                <a:cs typeface="Gill Sans Light"/>
              </a:rPr>
              <a:t>The </a:t>
            </a:r>
            <a:r>
              <a:rPr lang="en-US" sz="3200" dirty="0">
                <a:solidFill>
                  <a:srgbClr val="000000"/>
                </a:solidFill>
                <a:latin typeface="Gill Sans Light"/>
                <a:cs typeface="Gill Sans Light"/>
              </a:rPr>
              <a:t>New York Climate and Health Project</a:t>
            </a:r>
          </a:p>
        </p:txBody>
      </p:sp>
      <p:sp>
        <p:nvSpPr>
          <p:cNvPr id="150531" name="Rectangle 3"/>
          <p:cNvSpPr>
            <a:spLocks noChangeArrowheads="1"/>
          </p:cNvSpPr>
          <p:nvPr/>
        </p:nvSpPr>
        <p:spPr bwMode="auto">
          <a:xfrm>
            <a:off x="914400" y="1752600"/>
            <a:ext cx="7467600" cy="403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lnSpc>
                <a:spcPct val="90000"/>
              </a:lnSpc>
              <a:spcBef>
                <a:spcPct val="20000"/>
              </a:spcBef>
              <a:buClr>
                <a:srgbClr val="9FB8CD"/>
              </a:buClr>
              <a:buFont typeface="Wingdings" charset="0"/>
              <a:buNone/>
            </a:pPr>
            <a:r>
              <a:rPr lang="en-US" sz="2800" dirty="0" smtClean="0">
                <a:latin typeface="Gill Sans Light"/>
                <a:cs typeface="Gill Sans Light"/>
              </a:rPr>
              <a:t>Links </a:t>
            </a:r>
            <a:r>
              <a:rPr lang="en-US" sz="2800" dirty="0">
                <a:latin typeface="Gill Sans Light"/>
                <a:cs typeface="Gill Sans Light"/>
              </a:rPr>
              <a:t>models for global and regional climate, land use and cover, and air quality…</a:t>
            </a:r>
          </a:p>
          <a:p>
            <a:pPr eaLnBrk="0" hangingPunct="0">
              <a:lnSpc>
                <a:spcPct val="90000"/>
              </a:lnSpc>
              <a:spcBef>
                <a:spcPct val="20000"/>
              </a:spcBef>
              <a:buClr>
                <a:srgbClr val="9FB8CD"/>
              </a:buClr>
              <a:buFont typeface="Wingdings" charset="0"/>
              <a:buNone/>
            </a:pPr>
            <a:endParaRPr lang="en-US" sz="2800" dirty="0">
              <a:latin typeface="Gill Sans Light"/>
              <a:cs typeface="Gill Sans Light"/>
            </a:endParaRPr>
          </a:p>
          <a:p>
            <a:pPr eaLnBrk="0" hangingPunct="0">
              <a:lnSpc>
                <a:spcPct val="90000"/>
              </a:lnSpc>
              <a:spcBef>
                <a:spcPct val="20000"/>
              </a:spcBef>
              <a:buClr>
                <a:srgbClr val="9FB8CD"/>
              </a:buClr>
              <a:buFont typeface="Wingdings" charset="0"/>
              <a:buNone/>
            </a:pPr>
            <a:r>
              <a:rPr lang="en-US" sz="2800" dirty="0" smtClean="0">
                <a:latin typeface="Gill Sans Light"/>
                <a:cs typeface="Gill Sans Light"/>
              </a:rPr>
              <a:t>Purpose was to </a:t>
            </a:r>
            <a:r>
              <a:rPr lang="en-US" sz="2800" dirty="0">
                <a:latin typeface="Gill Sans Light"/>
                <a:cs typeface="Gill Sans Light"/>
              </a:rPr>
              <a:t>examine the potential public health impacts of ozone under alternative scenarios of </a:t>
            </a:r>
            <a:r>
              <a:rPr lang="en-US" sz="2800" b="1" dirty="0">
                <a:latin typeface="Gill Sans Light"/>
                <a:cs typeface="Gill Sans Light"/>
              </a:rPr>
              <a:t>climate change </a:t>
            </a:r>
            <a:r>
              <a:rPr lang="en-US" sz="2800" dirty="0">
                <a:latin typeface="Gill Sans Light"/>
                <a:cs typeface="Gill Sans Light"/>
              </a:rPr>
              <a:t>and </a:t>
            </a:r>
            <a:r>
              <a:rPr lang="en-US" sz="2800" b="1" dirty="0">
                <a:latin typeface="Gill Sans Light"/>
                <a:cs typeface="Gill Sans Light"/>
              </a:rPr>
              <a:t>regional land use </a:t>
            </a:r>
            <a:r>
              <a:rPr lang="en-US" sz="2800" dirty="0">
                <a:latin typeface="Gill Sans Light"/>
                <a:cs typeface="Gill Sans Light"/>
              </a:rPr>
              <a:t>in the 2020s, 2050s, and 2080s in the New York City (NYC) metropolitan </a:t>
            </a:r>
            <a:r>
              <a:rPr lang="en-US" sz="2800" dirty="0" smtClean="0">
                <a:latin typeface="Gill Sans Light"/>
                <a:cs typeface="Gill Sans Light"/>
              </a:rPr>
              <a:t>region.</a:t>
            </a:r>
            <a:endParaRPr lang="en-US" sz="2800" dirty="0">
              <a:latin typeface="Gill Sans Light"/>
              <a:cs typeface="Gill Sans Light"/>
            </a:endParaRPr>
          </a:p>
        </p:txBody>
      </p:sp>
      <p:sp>
        <p:nvSpPr>
          <p:cNvPr id="2" name="TextBox 1"/>
          <p:cNvSpPr txBox="1"/>
          <p:nvPr/>
        </p:nvSpPr>
        <p:spPr>
          <a:xfrm>
            <a:off x="152400" y="6210300"/>
            <a:ext cx="8815521" cy="646331"/>
          </a:xfrm>
          <a:prstGeom prst="rect">
            <a:avLst/>
          </a:prstGeom>
          <a:noFill/>
        </p:spPr>
        <p:txBody>
          <a:bodyPr wrap="none" rtlCol="0">
            <a:spAutoFit/>
          </a:bodyPr>
          <a:lstStyle/>
          <a:p>
            <a:r>
              <a:rPr lang="en-US" dirty="0">
                <a:latin typeface="Arial" charset="0"/>
              </a:rPr>
              <a:t>World Health Organization Climate Change Training Module </a:t>
            </a:r>
            <a:r>
              <a:rPr lang="en-US" dirty="0" smtClean="0">
                <a:latin typeface="Arial" charset="0"/>
              </a:rPr>
              <a:t>2008, </a:t>
            </a:r>
            <a:r>
              <a:rPr lang="en-US" dirty="0" err="1" smtClean="0">
                <a:latin typeface="Arial" charset="0"/>
              </a:rPr>
              <a:t>Ch</a:t>
            </a:r>
            <a:r>
              <a:rPr lang="en-US" dirty="0" smtClean="0">
                <a:latin typeface="Arial" charset="0"/>
              </a:rPr>
              <a:t> 14 Air Quality; </a:t>
            </a:r>
          </a:p>
          <a:p>
            <a:r>
              <a:rPr lang="en-US" dirty="0" smtClean="0">
                <a:latin typeface="Arial" charset="0"/>
              </a:rPr>
              <a:t>Kinney et al 2006.</a:t>
            </a:r>
            <a:endParaRPr lang="en-US" dirty="0"/>
          </a:p>
        </p:txBody>
      </p:sp>
    </p:spTree>
    <p:extLst>
      <p:ext uri="{BB962C8B-B14F-4D97-AF65-F5344CB8AC3E}">
        <p14:creationId xmlns="" xmlns:p14="http://schemas.microsoft.com/office/powerpoint/2010/main" val="58680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Models and HIAs - Considerations</a:t>
            </a:r>
            <a:endParaRPr lang="en-US" dirty="0">
              <a:solidFill>
                <a:schemeClr val="tx2"/>
              </a:solidFill>
            </a:endParaRPr>
          </a:p>
        </p:txBody>
      </p:sp>
      <p:sp>
        <p:nvSpPr>
          <p:cNvPr id="4" name="Content Placeholder 3"/>
          <p:cNvSpPr>
            <a:spLocks noGrp="1"/>
          </p:cNvSpPr>
          <p:nvPr>
            <p:ph idx="1"/>
          </p:nvPr>
        </p:nvSpPr>
        <p:spPr>
          <a:xfrm>
            <a:off x="254000" y="2222500"/>
            <a:ext cx="8636000" cy="2717800"/>
          </a:xfrm>
        </p:spPr>
        <p:txBody>
          <a:bodyPr/>
          <a:lstStyle/>
          <a:p>
            <a:pPr>
              <a:buFont typeface="Arial"/>
              <a:buChar char="•"/>
            </a:pPr>
            <a:r>
              <a:rPr lang="en-US" sz="3200" dirty="0" smtClean="0">
                <a:solidFill>
                  <a:srgbClr val="000000"/>
                </a:solidFill>
              </a:rPr>
              <a:t>Look for opportunities to use modeling in HIAs</a:t>
            </a:r>
          </a:p>
          <a:p>
            <a:pPr>
              <a:buFont typeface="Arial"/>
              <a:buChar char="•"/>
            </a:pPr>
            <a:endParaRPr lang="en-US" sz="3200" dirty="0">
              <a:solidFill>
                <a:srgbClr val="000000"/>
              </a:solidFill>
            </a:endParaRPr>
          </a:p>
          <a:p>
            <a:pPr>
              <a:buFont typeface="Arial"/>
              <a:buChar char="•"/>
            </a:pPr>
            <a:r>
              <a:rPr lang="en-US" sz="3200" dirty="0" smtClean="0">
                <a:solidFill>
                  <a:srgbClr val="000000"/>
                </a:solidFill>
              </a:rPr>
              <a:t>Very few HIAs currently model climate change impacts</a:t>
            </a:r>
          </a:p>
          <a:p>
            <a:pPr>
              <a:buFont typeface="Arial"/>
              <a:buChar char="•"/>
            </a:pPr>
            <a:endParaRPr lang="en-US" sz="3200" dirty="0">
              <a:solidFill>
                <a:srgbClr val="000000"/>
              </a:solidFill>
            </a:endParaRPr>
          </a:p>
          <a:p>
            <a:pPr>
              <a:buFont typeface="Arial"/>
              <a:buChar char="•"/>
            </a:pPr>
            <a:r>
              <a:rPr lang="en-US" sz="3200" dirty="0" smtClean="0">
                <a:solidFill>
                  <a:srgbClr val="000000"/>
                </a:solidFill>
              </a:rPr>
              <a:t>Requires content and technical expertise</a:t>
            </a: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 xmlns:p14="http://schemas.microsoft.com/office/powerpoint/2010/main" val="1189954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Light"/>
                <a:cs typeface="Gill Sans Light"/>
              </a:rPr>
              <a:t>Qualitative Tradeoffs</a:t>
            </a:r>
            <a:endParaRPr lang="en-US" dirty="0">
              <a:latin typeface="Gill Sans Light"/>
              <a:cs typeface="Gill Sans Light"/>
            </a:endParaRPr>
          </a:p>
        </p:txBody>
      </p:sp>
      <p:sp>
        <p:nvSpPr>
          <p:cNvPr id="3" name="Content Placeholder 2"/>
          <p:cNvSpPr>
            <a:spLocks noGrp="1"/>
          </p:cNvSpPr>
          <p:nvPr>
            <p:ph idx="1"/>
          </p:nvPr>
        </p:nvSpPr>
        <p:spPr/>
        <p:txBody>
          <a:bodyPr/>
          <a:lstStyle/>
          <a:p>
            <a:r>
              <a:rPr lang="en-US" dirty="0" smtClean="0">
                <a:latin typeface="Gill Sans Light"/>
                <a:cs typeface="Gill Sans Light"/>
              </a:rPr>
              <a:t>Difficult to communicate qualitative findings to decision makers</a:t>
            </a:r>
          </a:p>
          <a:p>
            <a:r>
              <a:rPr lang="en-US" dirty="0" smtClean="0">
                <a:latin typeface="Gill Sans Light"/>
                <a:cs typeface="Gill Sans Light"/>
              </a:rPr>
              <a:t>Stakeholder engagement takes time and resources</a:t>
            </a:r>
          </a:p>
          <a:p>
            <a:r>
              <a:rPr lang="en-US" dirty="0" smtClean="0">
                <a:latin typeface="Gill Sans Light"/>
                <a:cs typeface="Gill Sans Light"/>
              </a:rPr>
              <a:t>Not seen as rigorous as quantitative analysis</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Light"/>
                <a:cs typeface="Gill Sans Light"/>
              </a:rPr>
              <a:t>Steps of an HIA: Assessment</a:t>
            </a:r>
            <a:endParaRPr lang="en-US" dirty="0">
              <a:latin typeface="Gill Sans Light"/>
              <a:cs typeface="Gill Sans Light"/>
            </a:endParaRPr>
          </a:p>
        </p:txBody>
      </p:sp>
      <p:graphicFrame>
        <p:nvGraphicFramePr>
          <p:cNvPr id="4" name="Group 20"/>
          <p:cNvGraphicFramePr>
            <a:graphicFrameLocks noGrp="1"/>
          </p:cNvGraphicFramePr>
          <p:nvPr>
            <p:extLst>
              <p:ext uri="{D42A27DB-BD31-4B8C-83A1-F6EECF244321}">
                <p14:modId xmlns="" xmlns:p14="http://schemas.microsoft.com/office/powerpoint/2010/main" val="2576369295"/>
              </p:ext>
            </p:extLst>
          </p:nvPr>
        </p:nvGraphicFramePr>
        <p:xfrm>
          <a:off x="927100" y="1507587"/>
          <a:ext cx="7239000" cy="5189919"/>
        </p:xfrm>
        <a:graphic>
          <a:graphicData uri="http://schemas.openxmlformats.org/drawingml/2006/table">
            <a:tbl>
              <a:tblPr/>
              <a:tblGrid>
                <a:gridCol w="2616200"/>
                <a:gridCol w="4622800"/>
              </a:tblGrid>
              <a:tr h="642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lumMod val="50000"/>
                            </a:schemeClr>
                          </a:solidFill>
                          <a:effectLst/>
                          <a:latin typeface="+mn-lt"/>
                          <a:ea typeface="ＭＳ Ｐゴシック" charset="-128"/>
                        </a:rPr>
                        <a:t>1.Screening</a:t>
                      </a:r>
                    </a:p>
                  </a:txBody>
                  <a:tcPr horzOverflow="overflow">
                    <a:lnL>
                      <a:noFill/>
                    </a:lnL>
                    <a:lnR w="12700" cap="flat" cmpd="sng" algn="ctr">
                      <a:solidFill>
                        <a:srgbClr val="63AC1D"/>
                      </a:solidFill>
                      <a:prstDash val="solid"/>
                      <a:round/>
                      <a:headEnd type="none" w="med" len="med"/>
                      <a:tailEnd type="none" w="med" len="med"/>
                    </a:lnR>
                    <a:lnT>
                      <a:noFill/>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lumMod val="50000"/>
                            </a:schemeClr>
                          </a:solidFill>
                          <a:effectLst/>
                          <a:latin typeface="+mn-lt"/>
                          <a:ea typeface="ＭＳ Ｐゴシック" charset="-128"/>
                        </a:rPr>
                        <a:t>Determines the need and value of a HIA</a:t>
                      </a:r>
                    </a:p>
                  </a:txBody>
                  <a:tcPr horzOverflow="overflow">
                    <a:lnL w="12700" cap="flat" cmpd="sng" algn="ctr">
                      <a:solidFill>
                        <a:srgbClr val="63AC1D"/>
                      </a:solidFill>
                      <a:prstDash val="solid"/>
                      <a:round/>
                      <a:headEnd type="none" w="med" len="med"/>
                      <a:tailEnd type="none" w="med" len="med"/>
                    </a:lnL>
                    <a:lnR>
                      <a:noFill/>
                    </a:lnR>
                    <a:lnT>
                      <a:noFill/>
                    </a:lnT>
                    <a:lnB w="12700" cap="flat" cmpd="sng" algn="ctr">
                      <a:solidFill>
                        <a:srgbClr val="63AC1D"/>
                      </a:solidFill>
                      <a:prstDash val="solid"/>
                      <a:round/>
                      <a:headEnd type="none" w="med" len="med"/>
                      <a:tailEnd type="none" w="med" len="med"/>
                    </a:lnB>
                    <a:lnTlToBr>
                      <a:noFill/>
                    </a:lnTlToBr>
                    <a:lnBlToTr>
                      <a:noFill/>
                    </a:lnBlToTr>
                    <a:noFill/>
                  </a:tcPr>
                </a:tc>
              </a:tr>
              <a:tr h="7369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lumMod val="50000"/>
                            </a:schemeClr>
                          </a:solidFill>
                          <a:effectLst/>
                          <a:latin typeface="+mn-lt"/>
                          <a:ea typeface="ＭＳ Ｐゴシック" charset="-128"/>
                        </a:rPr>
                        <a:t>2.Scoping</a:t>
                      </a:r>
                    </a:p>
                  </a:txBody>
                  <a:tcPr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lumMod val="50000"/>
                            </a:schemeClr>
                          </a:solidFill>
                          <a:effectLst/>
                          <a:latin typeface="+mn-lt"/>
                          <a:ea typeface="ＭＳ Ｐゴシック" charset="-128"/>
                        </a:rPr>
                        <a:t>Determines health impacts to evaluate, methods for analysis, and a workplan</a:t>
                      </a:r>
                    </a:p>
                  </a:txBody>
                  <a:tcPr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r>
              <a:tr h="7319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ea typeface="ＭＳ Ｐゴシック" charset="-128"/>
                        </a:rPr>
                        <a:t>3.Assessment</a:t>
                      </a:r>
                    </a:p>
                  </a:txBody>
                  <a:tcPr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ＭＳ Ｐゴシック" charset="-128"/>
                        </a:rPr>
                        <a:t>Profiles existing health conditions and evaluates the direction and magnitude of potential health impacts</a:t>
                      </a:r>
                    </a:p>
                  </a:txBody>
                  <a:tcPr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lumMod val="50000"/>
                              <a:lumOff val="50000"/>
                            </a:schemeClr>
                          </a:solidFill>
                          <a:effectLst/>
                          <a:latin typeface="+mn-lt"/>
                          <a:ea typeface="ＭＳ Ｐゴシック" charset="-128"/>
                        </a:rPr>
                        <a:t>4.Recommendations</a:t>
                      </a:r>
                    </a:p>
                  </a:txBody>
                  <a:tcPr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mn-lt"/>
                          <a:ea typeface="ＭＳ Ｐゴシック" charset="-128"/>
                        </a:rPr>
                        <a:t>Provide strategies to manage identified adverse health impacts</a:t>
                      </a:r>
                    </a:p>
                  </a:txBody>
                  <a:tcPr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r>
              <a:tr h="495300">
                <a:tc>
                  <a:txBody>
                    <a:bodyPr/>
                    <a:lstStyle/>
                    <a:p>
                      <a:pPr marL="292100" marR="0" lvl="0" indent="-29210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lumMod val="50000"/>
                              <a:lumOff val="50000"/>
                            </a:schemeClr>
                          </a:solidFill>
                          <a:effectLst/>
                          <a:latin typeface="+mn-lt"/>
                          <a:ea typeface="ＭＳ Ｐゴシック" charset="-128"/>
                        </a:rPr>
                        <a:t>5.Reporting</a:t>
                      </a:r>
                    </a:p>
                  </a:txBody>
                  <a:tcPr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mn-lt"/>
                          <a:ea typeface="ＭＳ Ｐゴシック" charset="-128"/>
                        </a:rPr>
                        <a:t>Communicates the HIA findings and recommendations</a:t>
                      </a:r>
                    </a:p>
                  </a:txBody>
                  <a:tcPr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w="12700" cap="flat" cmpd="sng" algn="ctr">
                      <a:solidFill>
                        <a:srgbClr val="63AC1D"/>
                      </a:solidFill>
                      <a:prstDash val="solid"/>
                      <a:round/>
                      <a:headEnd type="none" w="med" len="med"/>
                      <a:tailEnd type="none" w="med" len="med"/>
                    </a:lnB>
                    <a:lnTlToBr>
                      <a:noFill/>
                    </a:lnTlToBr>
                    <a:lnBlToTr>
                      <a:noFill/>
                    </a:lnBlToTr>
                    <a:noFill/>
                  </a:tcPr>
                </a:tc>
              </a:tr>
              <a:tr h="990600">
                <a:tc>
                  <a:txBody>
                    <a:bodyPr/>
                    <a:lstStyle/>
                    <a:p>
                      <a:pPr marL="292100" marR="0" lvl="0" indent="-29210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lumMod val="50000"/>
                              <a:lumOff val="50000"/>
                            </a:schemeClr>
                          </a:solidFill>
                          <a:effectLst/>
                          <a:latin typeface="+mn-lt"/>
                          <a:ea typeface="ＭＳ Ｐゴシック" charset="-128"/>
                        </a:rPr>
                        <a:t>6.Monitoring and Evaluation</a:t>
                      </a:r>
                    </a:p>
                  </a:txBody>
                  <a:tcPr horzOverflow="overflow">
                    <a:lnL>
                      <a:noFill/>
                    </a:lnL>
                    <a:lnR w="12700" cap="flat" cmpd="sng" algn="ctr">
                      <a:solidFill>
                        <a:srgbClr val="63AC1D"/>
                      </a:solidFill>
                      <a:prstDash val="solid"/>
                      <a:round/>
                      <a:headEnd type="none" w="med" len="med"/>
                      <a:tailEnd type="none" w="med" len="med"/>
                    </a:lnR>
                    <a:lnT w="12700" cap="flat" cmpd="sng" algn="ctr">
                      <a:solidFill>
                        <a:srgbClr val="63AC1D"/>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mn-lt"/>
                          <a:ea typeface="ＭＳ Ｐゴシック" charset="-128"/>
                        </a:rPr>
                        <a:t>Tracks: </a:t>
                      </a: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mn-lt"/>
                          <a:ea typeface="ＭＳ Ｐゴシック" charset="-128"/>
                        </a:rPr>
                        <a:t>1) impacts on decision-making and the decision</a:t>
                      </a: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smtClean="0">
                          <a:ln>
                            <a:noFill/>
                          </a:ln>
                          <a:solidFill>
                            <a:schemeClr val="tx1">
                              <a:lumMod val="50000"/>
                              <a:lumOff val="50000"/>
                            </a:schemeClr>
                          </a:solidFill>
                          <a:effectLst/>
                          <a:latin typeface="+mn-lt"/>
                          <a:ea typeface="ＭＳ Ｐゴシック" charset="-128"/>
                        </a:rPr>
                        <a:t>2) Impacts on health determinants</a:t>
                      </a:r>
                    </a:p>
                  </a:txBody>
                  <a:tcPr horzOverflow="overflow">
                    <a:lnL w="12700" cap="flat" cmpd="sng" algn="ctr">
                      <a:solidFill>
                        <a:srgbClr val="63AC1D"/>
                      </a:solidFill>
                      <a:prstDash val="solid"/>
                      <a:round/>
                      <a:headEnd type="none" w="med" len="med"/>
                      <a:tailEnd type="none" w="med" len="med"/>
                    </a:lnL>
                    <a:lnR>
                      <a:noFill/>
                    </a:lnR>
                    <a:lnT w="12700" cap="flat" cmpd="sng" algn="ctr">
                      <a:solidFill>
                        <a:srgbClr val="63AC1D"/>
                      </a:solidFill>
                      <a:prstDash val="solid"/>
                      <a:round/>
                      <a:headEnd type="none" w="med" len="med"/>
                      <a:tailEnd type="none" w="med" len="med"/>
                    </a:lnT>
                    <a:lnB>
                      <a:noFill/>
                    </a:lnB>
                    <a:lnTlToBr>
                      <a:noFill/>
                    </a:lnTlToBr>
                    <a:lnBlToTr>
                      <a:noFill/>
                    </a:lnBlToTr>
                    <a:noFill/>
                  </a:tcPr>
                </a:tc>
              </a:tr>
            </a:tbl>
          </a:graphicData>
        </a:graphic>
      </p:graphicFrame>
    </p:spTree>
    <p:extLst>
      <p:ext uri="{BB962C8B-B14F-4D97-AF65-F5344CB8AC3E}">
        <p14:creationId xmlns="" xmlns:p14="http://schemas.microsoft.com/office/powerpoint/2010/main" val="775840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Light"/>
                <a:cs typeface="Gill Sans Light"/>
              </a:rPr>
              <a:t>Types of Uncertainty</a:t>
            </a:r>
            <a:endParaRPr lang="en-US" dirty="0">
              <a:latin typeface="Gill Sans Light"/>
              <a:cs typeface="Gill Sans Light"/>
            </a:endParaRPr>
          </a:p>
        </p:txBody>
      </p:sp>
      <p:sp>
        <p:nvSpPr>
          <p:cNvPr id="3" name="Content Placeholder 2"/>
          <p:cNvSpPr>
            <a:spLocks noGrp="1"/>
          </p:cNvSpPr>
          <p:nvPr>
            <p:ph idx="1"/>
          </p:nvPr>
        </p:nvSpPr>
        <p:spPr/>
        <p:txBody>
          <a:bodyPr/>
          <a:lstStyle/>
          <a:p>
            <a:r>
              <a:rPr lang="en-US" dirty="0" smtClean="0">
                <a:latin typeface="Gill Sans Light"/>
                <a:cs typeface="Gill Sans Light"/>
              </a:rPr>
              <a:t>Details of policy implementation</a:t>
            </a:r>
          </a:p>
          <a:p>
            <a:r>
              <a:rPr lang="en-US" dirty="0" smtClean="0">
                <a:latin typeface="Gill Sans Light"/>
                <a:cs typeface="Gill Sans Light"/>
              </a:rPr>
              <a:t>Future political climate</a:t>
            </a:r>
          </a:p>
          <a:p>
            <a:r>
              <a:rPr lang="en-US" dirty="0" smtClean="0">
                <a:latin typeface="Gill Sans Light"/>
                <a:cs typeface="Gill Sans Light"/>
              </a:rPr>
              <a:t>Economic outlook</a:t>
            </a:r>
          </a:p>
          <a:p>
            <a:r>
              <a:rPr lang="en-US" dirty="0" smtClean="0">
                <a:latin typeface="Gill Sans Light"/>
                <a:cs typeface="Gill Sans Light"/>
              </a:rPr>
              <a:t>Future weather, temperature and sea level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Uncertainty</a:t>
            </a:r>
            <a:endParaRPr lang="en-US" dirty="0"/>
          </a:p>
        </p:txBody>
      </p:sp>
      <p:pic>
        <p:nvPicPr>
          <p:cNvPr id="4" name="Picture 3"/>
          <p:cNvPicPr>
            <a:picLocks noChangeAspect="1"/>
          </p:cNvPicPr>
          <p:nvPr/>
        </p:nvPicPr>
        <p:blipFill>
          <a:blip r:embed="rId2"/>
          <a:stretch>
            <a:fillRect/>
          </a:stretch>
        </p:blipFill>
        <p:spPr>
          <a:xfrm>
            <a:off x="1130299" y="1642533"/>
            <a:ext cx="6532033" cy="397602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0"/>
            <a:ext cx="8636000" cy="1155700"/>
          </a:xfrm>
        </p:spPr>
        <p:txBody>
          <a:bodyPr/>
          <a:lstStyle/>
          <a:p>
            <a:r>
              <a:rPr lang="en-US" dirty="0" smtClean="0"/>
              <a:t>Handling Uncertainty</a:t>
            </a:r>
            <a:endParaRPr lang="en-US" dirty="0"/>
          </a:p>
        </p:txBody>
      </p:sp>
      <p:sp>
        <p:nvSpPr>
          <p:cNvPr id="3" name="Content Placeholder 2"/>
          <p:cNvSpPr>
            <a:spLocks noGrp="1"/>
          </p:cNvSpPr>
          <p:nvPr>
            <p:ph idx="1"/>
          </p:nvPr>
        </p:nvSpPr>
        <p:spPr>
          <a:xfrm>
            <a:off x="254000" y="1422400"/>
            <a:ext cx="8636000" cy="4914900"/>
          </a:xfrm>
        </p:spPr>
        <p:txBody>
          <a:bodyPr/>
          <a:lstStyle/>
          <a:p>
            <a:pPr>
              <a:buNone/>
            </a:pPr>
            <a:r>
              <a:rPr lang="en-US" sz="2800" dirty="0" smtClean="0"/>
              <a:t>1) Strategy #1: Create scenarios</a:t>
            </a:r>
          </a:p>
        </p:txBody>
      </p:sp>
      <p:pic>
        <p:nvPicPr>
          <p:cNvPr id="4" name="Picture 3"/>
          <p:cNvPicPr>
            <a:picLocks noChangeAspect="1" noChangeArrowheads="1"/>
          </p:cNvPicPr>
          <p:nvPr/>
        </p:nvPicPr>
        <p:blipFill>
          <a:blip r:embed="rId3"/>
          <a:srcRect t="8811" r="49500"/>
          <a:stretch>
            <a:fillRect/>
          </a:stretch>
        </p:blipFill>
        <p:spPr bwMode="auto">
          <a:xfrm>
            <a:off x="457199" y="2235200"/>
            <a:ext cx="5431120" cy="4381500"/>
          </a:xfrm>
          <a:prstGeom prst="rect">
            <a:avLst/>
          </a:prstGeom>
          <a:noFill/>
          <a:ln w="9525">
            <a:noFill/>
            <a:round/>
            <a:headEnd/>
            <a:tailEnd/>
          </a:ln>
          <a:effectLst/>
        </p:spPr>
      </p:pic>
      <p:sp>
        <p:nvSpPr>
          <p:cNvPr id="5" name="Text Box 4"/>
          <p:cNvSpPr txBox="1">
            <a:spLocks noChangeArrowheads="1"/>
          </p:cNvSpPr>
          <p:nvPr/>
        </p:nvSpPr>
        <p:spPr bwMode="auto">
          <a:xfrm>
            <a:off x="6017740" y="6295936"/>
            <a:ext cx="3918240"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Hansen J et al. PNAS 2000;97:9875-9880</a:t>
            </a:r>
          </a:p>
        </p:txBody>
      </p:sp>
      <p:sp>
        <p:nvSpPr>
          <p:cNvPr id="6" name="TextBox 5"/>
          <p:cNvSpPr txBox="1"/>
          <p:nvPr/>
        </p:nvSpPr>
        <p:spPr>
          <a:xfrm>
            <a:off x="5956300" y="2324100"/>
            <a:ext cx="2988319" cy="400110"/>
          </a:xfrm>
          <a:prstGeom prst="rect">
            <a:avLst/>
          </a:prstGeom>
          <a:noFill/>
        </p:spPr>
        <p:txBody>
          <a:bodyPr wrap="none" rtlCol="0">
            <a:spAutoFit/>
          </a:bodyPr>
          <a:lstStyle/>
          <a:p>
            <a:r>
              <a:rPr lang="en-US" sz="2000" dirty="0" smtClean="0"/>
              <a:t>CO</a:t>
            </a:r>
            <a:r>
              <a:rPr lang="en-US" sz="2000" baseline="-25000" dirty="0" smtClean="0"/>
              <a:t>2</a:t>
            </a:r>
            <a:r>
              <a:rPr lang="en-US" sz="2000" dirty="0" smtClean="0"/>
              <a:t> Emission Scenarios</a:t>
            </a:r>
            <a:endParaRPr lang="en-US" sz="2000" dirty="0"/>
          </a:p>
        </p:txBody>
      </p:sp>
      <p:sp>
        <p:nvSpPr>
          <p:cNvPr id="7" name="Rectangle 6"/>
          <p:cNvSpPr/>
          <p:nvPr/>
        </p:nvSpPr>
        <p:spPr>
          <a:xfrm>
            <a:off x="5715000" y="2476500"/>
            <a:ext cx="173736" cy="36195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0"/>
            <a:ext cx="8636000" cy="1117600"/>
          </a:xfrm>
        </p:spPr>
        <p:txBody>
          <a:bodyPr/>
          <a:lstStyle/>
          <a:p>
            <a:r>
              <a:rPr lang="en-US" dirty="0" smtClean="0"/>
              <a:t>Handling Uncertainty</a:t>
            </a:r>
            <a:endParaRPr lang="en-US" dirty="0"/>
          </a:p>
        </p:txBody>
      </p:sp>
      <p:sp>
        <p:nvSpPr>
          <p:cNvPr id="3" name="Content Placeholder 2"/>
          <p:cNvSpPr>
            <a:spLocks noGrp="1"/>
          </p:cNvSpPr>
          <p:nvPr>
            <p:ph idx="1"/>
          </p:nvPr>
        </p:nvSpPr>
        <p:spPr>
          <a:xfrm>
            <a:off x="254000" y="1473200"/>
            <a:ext cx="8636000" cy="4864100"/>
          </a:xfrm>
        </p:spPr>
        <p:txBody>
          <a:bodyPr/>
          <a:lstStyle/>
          <a:p>
            <a:pPr>
              <a:buNone/>
            </a:pPr>
            <a:r>
              <a:rPr lang="en-US" dirty="0" smtClean="0"/>
              <a:t>2) Strategy #2: Use models that incorporate probability</a:t>
            </a:r>
          </a:p>
          <a:p>
            <a:endParaRPr lang="en-US" dirty="0"/>
          </a:p>
        </p:txBody>
      </p:sp>
      <p:pic>
        <p:nvPicPr>
          <p:cNvPr id="5" name="Picture 4"/>
          <p:cNvPicPr>
            <a:picLocks noChangeAspect="1"/>
          </p:cNvPicPr>
          <p:nvPr/>
        </p:nvPicPr>
        <p:blipFill>
          <a:blip r:embed="rId3"/>
          <a:stretch>
            <a:fillRect/>
          </a:stretch>
        </p:blipFill>
        <p:spPr>
          <a:xfrm>
            <a:off x="901700" y="2692400"/>
            <a:ext cx="7010400" cy="3505200"/>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0"/>
            <a:ext cx="8636000" cy="1193800"/>
          </a:xfrm>
        </p:spPr>
        <p:txBody>
          <a:bodyPr/>
          <a:lstStyle/>
          <a:p>
            <a:r>
              <a:rPr lang="en-US" dirty="0" smtClean="0">
                <a:solidFill>
                  <a:srgbClr val="000000"/>
                </a:solidFill>
              </a:rPr>
              <a:t>Handling Uncertainty</a:t>
            </a:r>
            <a:endParaRPr lang="en-US" dirty="0">
              <a:solidFill>
                <a:srgbClr val="000000"/>
              </a:solidFill>
            </a:endParaRPr>
          </a:p>
        </p:txBody>
      </p:sp>
      <p:sp>
        <p:nvSpPr>
          <p:cNvPr id="3" name="Content Placeholder 2"/>
          <p:cNvSpPr>
            <a:spLocks noGrp="1"/>
          </p:cNvSpPr>
          <p:nvPr>
            <p:ph idx="1"/>
          </p:nvPr>
        </p:nvSpPr>
        <p:spPr>
          <a:xfrm>
            <a:off x="254000" y="1193800"/>
            <a:ext cx="8636000" cy="5143500"/>
          </a:xfrm>
        </p:spPr>
        <p:txBody>
          <a:bodyPr/>
          <a:lstStyle/>
          <a:p>
            <a:pPr algn="l">
              <a:buNone/>
            </a:pPr>
            <a:endParaRPr lang="en-US" sz="2800" dirty="0" smtClean="0">
              <a:solidFill>
                <a:srgbClr val="000000"/>
              </a:solidFill>
            </a:endParaRPr>
          </a:p>
          <a:p>
            <a:pPr algn="l">
              <a:buNone/>
            </a:pPr>
            <a:r>
              <a:rPr lang="en-US" sz="2800" dirty="0" smtClean="0">
                <a:solidFill>
                  <a:srgbClr val="000000"/>
                </a:solidFill>
              </a:rPr>
              <a:t>3) Strategy #3: Create HIA recommendations that increase certainty around positive health outcomes</a:t>
            </a:r>
          </a:p>
          <a:p>
            <a:pPr>
              <a:buNone/>
            </a:pPr>
            <a:endParaRPr lang="en-US" sz="2800" dirty="0" smtClean="0">
              <a:solidFill>
                <a:srgbClr val="000000"/>
              </a:solidFill>
            </a:endParaRPr>
          </a:p>
          <a:p>
            <a:pPr algn="l">
              <a:buNone/>
            </a:pPr>
            <a:r>
              <a:rPr lang="en-US" sz="2800" dirty="0" smtClean="0">
                <a:solidFill>
                  <a:srgbClr val="000000"/>
                </a:solidFill>
              </a:rPr>
              <a:t>Examples:</a:t>
            </a:r>
          </a:p>
          <a:p>
            <a:pPr algn="l">
              <a:buNone/>
            </a:pPr>
            <a:endParaRPr lang="en-US" sz="2800" dirty="0" smtClean="0">
              <a:solidFill>
                <a:srgbClr val="000000"/>
              </a:solidFill>
            </a:endParaRPr>
          </a:p>
          <a:p>
            <a:pPr algn="l">
              <a:buFont typeface="Arial"/>
              <a:buChar char="•"/>
            </a:pPr>
            <a:r>
              <a:rPr lang="en-US" sz="2800" dirty="0" smtClean="0">
                <a:solidFill>
                  <a:srgbClr val="000000"/>
                </a:solidFill>
              </a:rPr>
              <a:t>Building codes that prepare for more extreme events</a:t>
            </a:r>
          </a:p>
          <a:p>
            <a:pPr algn="l"/>
            <a:endParaRPr lang="en-US" sz="2800" dirty="0" smtClean="0">
              <a:solidFill>
                <a:srgbClr val="000000"/>
              </a:solidFill>
            </a:endParaRPr>
          </a:p>
          <a:p>
            <a:pPr algn="l">
              <a:buFont typeface="Arial"/>
              <a:buChar char="•"/>
            </a:pPr>
            <a:r>
              <a:rPr lang="en-US" sz="2800" dirty="0" smtClean="0">
                <a:solidFill>
                  <a:srgbClr val="000000"/>
                </a:solidFill>
              </a:rPr>
              <a:t>Investments in research to understand uncertainty</a:t>
            </a:r>
          </a:p>
          <a:p>
            <a:pPr marL="0" indent="0" algn="l"/>
            <a:endParaRPr lang="en-US" dirty="0" smtClean="0"/>
          </a:p>
          <a:p>
            <a:pPr>
              <a:buFontTx/>
              <a:buChar char="-"/>
            </a:pPr>
            <a:endParaRPr lang="en-US" dirty="0" smtClean="0"/>
          </a:p>
          <a:p>
            <a:pPr>
              <a:buFontTx/>
              <a:buChar char="-"/>
            </a:pPr>
            <a:endParaRPr lang="en-US" dirty="0" smtClean="0"/>
          </a:p>
          <a:p>
            <a:pPr>
              <a:buFontTx/>
              <a:buChar char="-"/>
            </a:pPr>
            <a:endParaRPr lang="en-US" dirty="0" smtClean="0"/>
          </a:p>
          <a:p>
            <a:pPr>
              <a:buNone/>
            </a:pPr>
            <a:endParaRPr lang="en-US" dirty="0" smtClean="0"/>
          </a:p>
          <a:p>
            <a:pPr>
              <a:buNone/>
            </a:pPr>
            <a:endParaRPr lang="en-US" dirty="0" smtClean="0"/>
          </a:p>
          <a:p>
            <a:pPr>
              <a:buNone/>
            </a:pPr>
            <a:endParaRPr lang="en-US"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685800"/>
            <a:ext cx="8636000" cy="1651000"/>
          </a:xfrm>
        </p:spPr>
        <p:txBody>
          <a:bodyPr/>
          <a:lstStyle/>
          <a:p>
            <a:r>
              <a:rPr lang="en-US" sz="4000" dirty="0" smtClean="0">
                <a:solidFill>
                  <a:srgbClr val="000000"/>
                </a:solidFill>
              </a:rPr>
              <a:t>Long Timeline for Health Impacts</a:t>
            </a:r>
            <a:endParaRPr lang="en-US" sz="4000" dirty="0">
              <a:solidFill>
                <a:srgbClr val="000000"/>
              </a:solidFill>
            </a:endParaRPr>
          </a:p>
        </p:txBody>
      </p:sp>
      <p:pic>
        <p:nvPicPr>
          <p:cNvPr id="3" name="Picture 2"/>
          <p:cNvPicPr>
            <a:picLocks noChangeAspect="1"/>
          </p:cNvPicPr>
          <p:nvPr/>
        </p:nvPicPr>
        <p:blipFill>
          <a:blip r:embed="rId2"/>
          <a:stretch>
            <a:fillRect/>
          </a:stretch>
        </p:blipFill>
        <p:spPr>
          <a:xfrm>
            <a:off x="723900" y="1117600"/>
            <a:ext cx="7620000" cy="5372100"/>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457200"/>
            <a:ext cx="8636000" cy="1155700"/>
          </a:xfrm>
        </p:spPr>
        <p:txBody>
          <a:bodyPr/>
          <a:lstStyle/>
          <a:p>
            <a:r>
              <a:rPr lang="en-US" dirty="0" smtClean="0"/>
              <a:t>Determining the Timeline of Assessment Results</a:t>
            </a:r>
            <a:endParaRPr lang="en-US" dirty="0"/>
          </a:p>
        </p:txBody>
      </p:sp>
      <p:sp>
        <p:nvSpPr>
          <p:cNvPr id="3" name="Content Placeholder 2"/>
          <p:cNvSpPr>
            <a:spLocks noGrp="1"/>
          </p:cNvSpPr>
          <p:nvPr>
            <p:ph idx="1"/>
          </p:nvPr>
        </p:nvSpPr>
        <p:spPr>
          <a:xfrm>
            <a:off x="254000" y="2171700"/>
            <a:ext cx="8636000" cy="4432300"/>
          </a:xfrm>
        </p:spPr>
        <p:txBody>
          <a:bodyPr/>
          <a:lstStyle/>
          <a:p>
            <a:pPr>
              <a:buFont typeface="Arial"/>
              <a:buChar char="•"/>
            </a:pPr>
            <a:r>
              <a:rPr lang="en-US" dirty="0" smtClean="0">
                <a:solidFill>
                  <a:srgbClr val="000000"/>
                </a:solidFill>
              </a:rPr>
              <a:t>Dependent on timeline of health impacts or planning timeline</a:t>
            </a:r>
            <a:endParaRPr lang="en-US" dirty="0">
              <a:solidFill>
                <a:srgbClr val="000000"/>
              </a:solidFill>
            </a:endParaRPr>
          </a:p>
          <a:p>
            <a:endParaRPr lang="en-US" dirty="0">
              <a:solidFill>
                <a:srgbClr val="000000"/>
              </a:solidFill>
            </a:endParaRPr>
          </a:p>
          <a:p>
            <a:pPr>
              <a:buFont typeface="Arial"/>
              <a:buChar char="•"/>
            </a:pPr>
            <a:r>
              <a:rPr lang="en-US" dirty="0" smtClean="0">
                <a:solidFill>
                  <a:srgbClr val="000000"/>
                </a:solidFill>
              </a:rPr>
              <a:t>Co-benefits often have a shorter timeline of impacts than direct climate change impacts</a:t>
            </a:r>
          </a:p>
          <a:p>
            <a:pPr>
              <a:buFont typeface="Arial"/>
              <a:buChar char="•"/>
            </a:pPr>
            <a:endParaRPr lang="en-US" dirty="0">
              <a:solidFill>
                <a:srgbClr val="000000"/>
              </a:solidFill>
            </a:endParaRPr>
          </a:p>
          <a:p>
            <a:pPr>
              <a:buFont typeface="Arial"/>
              <a:buChar char="•"/>
            </a:pPr>
            <a:r>
              <a:rPr lang="en-US" dirty="0" smtClean="0">
                <a:solidFill>
                  <a:srgbClr val="000000"/>
                </a:solidFill>
              </a:rPr>
              <a:t>The longer the timeline, the more uncertainty in assessment results</a:t>
            </a:r>
            <a:endParaRPr lang="en-US" dirty="0">
              <a:solidFill>
                <a:srgbClr val="000000"/>
              </a:solidFill>
            </a:endParaRPr>
          </a:p>
          <a:p>
            <a:endParaRPr lang="en-US" dirty="0"/>
          </a:p>
        </p:txBody>
      </p:sp>
    </p:spTree>
    <p:extLst>
      <p:ext uri="{BB962C8B-B14F-4D97-AF65-F5344CB8AC3E}">
        <p14:creationId xmlns="" xmlns:p14="http://schemas.microsoft.com/office/powerpoint/2010/main" val="26810103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Data Sources for Climate Change </a:t>
            </a:r>
            <a:r>
              <a:rPr lang="en-US" dirty="0" err="1" smtClean="0">
                <a:solidFill>
                  <a:srgbClr val="000000"/>
                </a:solidFill>
              </a:rPr>
              <a:t>HIAs</a:t>
            </a:r>
            <a:endParaRPr lang="en-US" dirty="0">
              <a:solidFill>
                <a:srgbClr val="000000"/>
              </a:solidFill>
            </a:endParaRPr>
          </a:p>
        </p:txBody>
      </p:sp>
      <p:sp>
        <p:nvSpPr>
          <p:cNvPr id="3" name="Content Placeholder 2"/>
          <p:cNvSpPr>
            <a:spLocks noGrp="1"/>
          </p:cNvSpPr>
          <p:nvPr>
            <p:ph sz="half" idx="1"/>
          </p:nvPr>
        </p:nvSpPr>
        <p:spPr>
          <a:xfrm>
            <a:off x="254000" y="2184400"/>
            <a:ext cx="4241800" cy="4495800"/>
          </a:xfrm>
        </p:spPr>
        <p:txBody>
          <a:bodyPr>
            <a:normAutofit/>
          </a:bodyPr>
          <a:lstStyle/>
          <a:p>
            <a:pPr>
              <a:buFont typeface="Arial"/>
              <a:buChar char="•"/>
            </a:pPr>
            <a:r>
              <a:rPr lang="en-US" dirty="0" smtClean="0">
                <a:solidFill>
                  <a:srgbClr val="000000"/>
                </a:solidFill>
              </a:rPr>
              <a:t>Health data and behavior surveys</a:t>
            </a:r>
          </a:p>
          <a:p>
            <a:pPr>
              <a:buFont typeface="Arial"/>
              <a:buChar char="•"/>
            </a:pPr>
            <a:endParaRPr lang="en-US" dirty="0">
              <a:solidFill>
                <a:srgbClr val="000000"/>
              </a:solidFill>
            </a:endParaRPr>
          </a:p>
          <a:p>
            <a:pPr>
              <a:buFont typeface="Arial"/>
              <a:buChar char="•"/>
            </a:pPr>
            <a:r>
              <a:rPr lang="en-US" dirty="0" smtClean="0">
                <a:solidFill>
                  <a:srgbClr val="000000"/>
                </a:solidFill>
              </a:rPr>
              <a:t>Remote </a:t>
            </a:r>
            <a:r>
              <a:rPr lang="en-US" dirty="0">
                <a:solidFill>
                  <a:srgbClr val="000000"/>
                </a:solidFill>
              </a:rPr>
              <a:t>s</a:t>
            </a:r>
            <a:r>
              <a:rPr lang="en-US" dirty="0" smtClean="0">
                <a:solidFill>
                  <a:srgbClr val="000000"/>
                </a:solidFill>
              </a:rPr>
              <a:t>ensing data</a:t>
            </a:r>
          </a:p>
          <a:p>
            <a:pPr>
              <a:buFont typeface="Arial"/>
              <a:buChar char="•"/>
            </a:pPr>
            <a:endParaRPr lang="en-US" dirty="0" smtClean="0">
              <a:solidFill>
                <a:srgbClr val="000000"/>
              </a:solidFill>
            </a:endParaRPr>
          </a:p>
          <a:p>
            <a:pPr>
              <a:buFont typeface="Arial"/>
              <a:buChar char="•"/>
            </a:pPr>
            <a:endParaRPr lang="en-US" dirty="0" smtClean="0">
              <a:solidFill>
                <a:srgbClr val="000000"/>
              </a:solidFill>
            </a:endParaRPr>
          </a:p>
          <a:p>
            <a:pPr>
              <a:buFont typeface="Arial"/>
              <a:buChar char="•"/>
            </a:pPr>
            <a:r>
              <a:rPr lang="en-US" dirty="0" smtClean="0">
                <a:solidFill>
                  <a:srgbClr val="000000"/>
                </a:solidFill>
              </a:rPr>
              <a:t>Land use data</a:t>
            </a:r>
          </a:p>
          <a:p>
            <a:endParaRPr lang="en-US" dirty="0" smtClean="0"/>
          </a:p>
          <a:p>
            <a:endParaRPr lang="en-US" dirty="0" smtClean="0"/>
          </a:p>
          <a:p>
            <a:endParaRPr lang="en-US" dirty="0"/>
          </a:p>
        </p:txBody>
      </p:sp>
      <p:sp>
        <p:nvSpPr>
          <p:cNvPr id="4" name="Content Placeholder 3"/>
          <p:cNvSpPr>
            <a:spLocks noGrp="1"/>
          </p:cNvSpPr>
          <p:nvPr>
            <p:ph sz="half" idx="2"/>
          </p:nvPr>
        </p:nvSpPr>
        <p:spPr>
          <a:xfrm>
            <a:off x="4178300" y="1663700"/>
            <a:ext cx="4711700" cy="4495800"/>
          </a:xfrm>
        </p:spPr>
        <p:txBody>
          <a:bodyPr/>
          <a:lstStyle/>
          <a:p>
            <a:pPr indent="0"/>
            <a:r>
              <a:rPr lang="en-US" sz="2000" dirty="0" smtClean="0">
                <a:solidFill>
                  <a:srgbClr val="000000"/>
                </a:solidFill>
              </a:rPr>
              <a:t>CDC, U.S. Census Bureau, population health surveys, </a:t>
            </a:r>
            <a:r>
              <a:rPr lang="en-US" sz="2000" dirty="0">
                <a:solidFill>
                  <a:schemeClr val="tx2"/>
                </a:solidFill>
              </a:rPr>
              <a:t>National Center for Health </a:t>
            </a:r>
            <a:r>
              <a:rPr lang="en-US" sz="2000" dirty="0" smtClean="0">
                <a:solidFill>
                  <a:schemeClr val="tx2"/>
                </a:solidFill>
              </a:rPr>
              <a:t>Statistics, </a:t>
            </a:r>
            <a:r>
              <a:rPr lang="en-US" sz="2000" dirty="0">
                <a:solidFill>
                  <a:srgbClr val="000000"/>
                </a:solidFill>
              </a:rPr>
              <a:t>Agency for Healthcare Quality and </a:t>
            </a:r>
            <a:r>
              <a:rPr lang="en-US" sz="2000" dirty="0" smtClean="0">
                <a:solidFill>
                  <a:srgbClr val="000000"/>
                </a:solidFill>
              </a:rPr>
              <a:t>Research, Administrative datasets</a:t>
            </a:r>
          </a:p>
          <a:p>
            <a:pPr indent="0"/>
            <a:endParaRPr lang="en-US" sz="2000" dirty="0">
              <a:solidFill>
                <a:srgbClr val="000000"/>
              </a:solidFill>
            </a:endParaRPr>
          </a:p>
          <a:p>
            <a:pPr indent="0"/>
            <a:r>
              <a:rPr lang="en-US" sz="2000" dirty="0" smtClean="0">
                <a:solidFill>
                  <a:srgbClr val="000000"/>
                </a:solidFill>
                <a:hlinkClick r:id="rId2"/>
              </a:rPr>
              <a:t>NASA</a:t>
            </a:r>
            <a:r>
              <a:rPr lang="en-US" sz="2000" dirty="0" smtClean="0">
                <a:solidFill>
                  <a:srgbClr val="000000"/>
                </a:solidFill>
              </a:rPr>
              <a:t>, National Oceanic and Atmospheric Administration</a:t>
            </a:r>
          </a:p>
          <a:p>
            <a:pPr indent="0"/>
            <a:endParaRPr lang="en-US" sz="2000" dirty="0" smtClean="0">
              <a:solidFill>
                <a:srgbClr val="000000"/>
              </a:solidFill>
            </a:endParaRPr>
          </a:p>
          <a:p>
            <a:pPr indent="0"/>
            <a:r>
              <a:rPr lang="en-US" sz="2000" dirty="0" err="1" smtClean="0">
                <a:solidFill>
                  <a:srgbClr val="000000"/>
                </a:solidFill>
              </a:rPr>
              <a:t>WebGIS</a:t>
            </a:r>
            <a:r>
              <a:rPr lang="en-US" sz="2000" dirty="0" smtClean="0">
                <a:solidFill>
                  <a:srgbClr val="000000"/>
                </a:solidFill>
              </a:rPr>
              <a:t>, The USGS Land Cover Institute, Economic Research Service/USDA</a:t>
            </a:r>
            <a:endParaRPr lang="en-US" sz="200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Data Sources for Climate Change HIAs</a:t>
            </a:r>
          </a:p>
        </p:txBody>
      </p:sp>
      <p:sp>
        <p:nvSpPr>
          <p:cNvPr id="3" name="Content Placeholder 2"/>
          <p:cNvSpPr>
            <a:spLocks noGrp="1"/>
          </p:cNvSpPr>
          <p:nvPr>
            <p:ph sz="half" idx="1"/>
          </p:nvPr>
        </p:nvSpPr>
        <p:spPr/>
        <p:txBody>
          <a:bodyPr/>
          <a:lstStyle/>
          <a:p>
            <a:pPr>
              <a:buFont typeface="Arial"/>
              <a:buChar char="•"/>
            </a:pPr>
            <a:r>
              <a:rPr lang="en-US" dirty="0">
                <a:solidFill>
                  <a:srgbClr val="000000"/>
                </a:solidFill>
              </a:rPr>
              <a:t>Transportation data</a:t>
            </a:r>
          </a:p>
          <a:p>
            <a:endParaRPr lang="en-US" dirty="0" smtClean="0">
              <a:solidFill>
                <a:srgbClr val="000000"/>
              </a:solidFill>
            </a:endParaRPr>
          </a:p>
          <a:p>
            <a:pPr>
              <a:buFont typeface="Arial"/>
              <a:buChar char="•"/>
            </a:pPr>
            <a:endParaRPr lang="en-US" dirty="0">
              <a:solidFill>
                <a:srgbClr val="000000"/>
              </a:solidFill>
            </a:endParaRPr>
          </a:p>
          <a:p>
            <a:pPr>
              <a:buFont typeface="Arial"/>
              <a:buChar char="•"/>
            </a:pPr>
            <a:endParaRPr lang="en-US" dirty="0" smtClean="0">
              <a:solidFill>
                <a:srgbClr val="000000"/>
              </a:solidFill>
            </a:endParaRPr>
          </a:p>
          <a:p>
            <a:pPr>
              <a:buFont typeface="Arial"/>
              <a:buChar char="•"/>
            </a:pPr>
            <a:endParaRPr lang="en-US" dirty="0" smtClean="0">
              <a:solidFill>
                <a:srgbClr val="000000"/>
              </a:solidFill>
            </a:endParaRPr>
          </a:p>
          <a:p>
            <a:pPr>
              <a:buFont typeface="Arial"/>
              <a:buChar char="•"/>
            </a:pPr>
            <a:r>
              <a:rPr lang="en-US" dirty="0" smtClean="0">
                <a:solidFill>
                  <a:srgbClr val="000000"/>
                </a:solidFill>
              </a:rPr>
              <a:t>Demographic </a:t>
            </a:r>
            <a:r>
              <a:rPr lang="en-US" dirty="0">
                <a:solidFill>
                  <a:srgbClr val="000000"/>
                </a:solidFill>
              </a:rPr>
              <a:t>data</a:t>
            </a:r>
          </a:p>
          <a:p>
            <a:pPr>
              <a:buFont typeface="Arial"/>
              <a:buChar char="•"/>
            </a:pPr>
            <a:endParaRPr lang="en-US" dirty="0" smtClean="0">
              <a:solidFill>
                <a:srgbClr val="000000"/>
              </a:solidFill>
            </a:endParaRPr>
          </a:p>
          <a:p>
            <a:pPr>
              <a:buFont typeface="Arial"/>
              <a:buChar char="•"/>
            </a:pPr>
            <a:endParaRPr lang="en-US" dirty="0" smtClean="0">
              <a:solidFill>
                <a:srgbClr val="000000"/>
              </a:solidFill>
            </a:endParaRPr>
          </a:p>
          <a:p>
            <a:pPr>
              <a:buFont typeface="Arial"/>
              <a:buChar char="•"/>
            </a:pPr>
            <a:r>
              <a:rPr lang="en-US" dirty="0" smtClean="0">
                <a:solidFill>
                  <a:srgbClr val="000000"/>
                </a:solidFill>
              </a:rPr>
              <a:t>Economic data</a:t>
            </a:r>
            <a:endParaRPr lang="en-US" dirty="0">
              <a:solidFill>
                <a:srgbClr val="000000"/>
              </a:solidFill>
            </a:endParaRPr>
          </a:p>
          <a:p>
            <a:endParaRPr lang="en-US" dirty="0" smtClean="0">
              <a:solidFill>
                <a:srgbClr val="000000"/>
              </a:solidFill>
            </a:endParaRPr>
          </a:p>
          <a:p>
            <a:endParaRPr lang="en-US" dirty="0"/>
          </a:p>
          <a:p>
            <a:endParaRPr lang="en-US" dirty="0"/>
          </a:p>
        </p:txBody>
      </p:sp>
      <p:sp>
        <p:nvSpPr>
          <p:cNvPr id="4" name="Content Placeholder 3"/>
          <p:cNvSpPr>
            <a:spLocks noGrp="1"/>
          </p:cNvSpPr>
          <p:nvPr>
            <p:ph sz="half" idx="2"/>
          </p:nvPr>
        </p:nvSpPr>
        <p:spPr/>
        <p:txBody>
          <a:bodyPr/>
          <a:lstStyle/>
          <a:p>
            <a:pPr indent="0"/>
            <a:r>
              <a:rPr lang="en-US" sz="2000" dirty="0" smtClean="0">
                <a:solidFill>
                  <a:srgbClr val="000000"/>
                </a:solidFill>
              </a:rPr>
              <a:t>USDOT – Research and Innovative Technology Administration Bureau of Transportation Statistics, State DOT’s</a:t>
            </a:r>
          </a:p>
          <a:p>
            <a:pPr indent="0"/>
            <a:endParaRPr lang="en-US" sz="2000" dirty="0">
              <a:solidFill>
                <a:srgbClr val="000000"/>
              </a:solidFill>
            </a:endParaRPr>
          </a:p>
          <a:p>
            <a:pPr indent="0"/>
            <a:r>
              <a:rPr lang="en-US" sz="2000" dirty="0">
                <a:solidFill>
                  <a:srgbClr val="000000"/>
                </a:solidFill>
              </a:rPr>
              <a:t>U.S. Census Bureau, </a:t>
            </a:r>
            <a:r>
              <a:rPr lang="en-US" sz="2000" dirty="0" smtClean="0">
                <a:solidFill>
                  <a:srgbClr val="000000"/>
                </a:solidFill>
              </a:rPr>
              <a:t>state agencies, county agencies, non profits, hospitals</a:t>
            </a:r>
          </a:p>
          <a:p>
            <a:pPr indent="0"/>
            <a:endParaRPr lang="en-US" sz="2000" dirty="0">
              <a:solidFill>
                <a:srgbClr val="000000"/>
              </a:solidFill>
            </a:endParaRPr>
          </a:p>
          <a:p>
            <a:pPr indent="0"/>
            <a:r>
              <a:rPr lang="en-US" sz="2000" dirty="0" smtClean="0">
                <a:solidFill>
                  <a:srgbClr val="000000"/>
                </a:solidFill>
              </a:rPr>
              <a:t>US Census, Economic Research Service, Bureau of Labor</a:t>
            </a:r>
            <a:endParaRPr lang="en-US" sz="2000" dirty="0">
              <a:solidFill>
                <a:srgbClr val="000000"/>
              </a:solidFill>
            </a:endParaRPr>
          </a:p>
        </p:txBody>
      </p:sp>
    </p:spTree>
    <p:extLst>
      <p:ext uri="{BB962C8B-B14F-4D97-AF65-F5344CB8AC3E}">
        <p14:creationId xmlns="" xmlns:p14="http://schemas.microsoft.com/office/powerpoint/2010/main" val="580430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0"/>
            <a:ext cx="8636000" cy="1016000"/>
          </a:xfrm>
        </p:spPr>
        <p:txBody>
          <a:bodyPr>
            <a:normAutofit fontScale="90000"/>
          </a:bodyPr>
          <a:lstStyle/>
          <a:p>
            <a:pPr algn="r"/>
            <a:r>
              <a:rPr lang="en-US" dirty="0" smtClean="0">
                <a:solidFill>
                  <a:srgbClr val="000000"/>
                </a:solidFill>
              </a:rPr>
              <a:t>Data Example:  Remote Sensing</a:t>
            </a:r>
            <a:endParaRPr lang="en-US" dirty="0">
              <a:solidFill>
                <a:srgbClr val="000000"/>
              </a:solidFill>
            </a:endParaRPr>
          </a:p>
        </p:txBody>
      </p:sp>
      <p:pic>
        <p:nvPicPr>
          <p:cNvPr id="6" name="Picture 5"/>
          <p:cNvPicPr>
            <a:picLocks noChangeAspect="1"/>
          </p:cNvPicPr>
          <p:nvPr/>
        </p:nvPicPr>
        <p:blipFill>
          <a:blip r:embed="rId3"/>
          <a:stretch>
            <a:fillRect/>
          </a:stretch>
        </p:blipFill>
        <p:spPr>
          <a:xfrm>
            <a:off x="825500" y="1016000"/>
            <a:ext cx="7480300" cy="5824504"/>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ill Sans Light"/>
                <a:cs typeface="Gill Sans Light"/>
              </a:rPr>
              <a:t>Assessment: Learning Objectives</a:t>
            </a:r>
            <a:endParaRPr lang="en-US" dirty="0">
              <a:latin typeface="Gill Sans Light"/>
              <a:cs typeface="Gill Sans Light"/>
            </a:endParaRPr>
          </a:p>
        </p:txBody>
      </p:sp>
      <p:sp>
        <p:nvSpPr>
          <p:cNvPr id="3" name="Content Placeholder 2"/>
          <p:cNvSpPr>
            <a:spLocks noGrp="1"/>
          </p:cNvSpPr>
          <p:nvPr>
            <p:ph idx="1"/>
          </p:nvPr>
        </p:nvSpPr>
        <p:spPr/>
        <p:txBody>
          <a:bodyPr/>
          <a:lstStyle/>
          <a:p>
            <a:pPr lvl="0"/>
            <a:r>
              <a:rPr lang="en-US" dirty="0" smtClean="0">
                <a:latin typeface="Gill Sans Light"/>
                <a:cs typeface="Gill Sans Light"/>
              </a:rPr>
              <a:t>Identify strategies for handling complexity and uncertainty.</a:t>
            </a:r>
          </a:p>
          <a:p>
            <a:pPr lvl="0"/>
            <a:r>
              <a:rPr lang="en-US" dirty="0" smtClean="0">
                <a:latin typeface="Gill Sans Light"/>
                <a:cs typeface="Gill Sans Light"/>
              </a:rPr>
              <a:t>Identify relevant quantitative methods to measure health effects.</a:t>
            </a:r>
          </a:p>
          <a:p>
            <a:r>
              <a:rPr lang="en-US" dirty="0" smtClean="0">
                <a:latin typeface="Gill Sans Light"/>
                <a:cs typeface="Gill Sans Light"/>
              </a:rPr>
              <a:t>Identify potential data sources to measure climate change related policy health effects.</a:t>
            </a:r>
            <a:endParaRPr lang="en-US" dirty="0"/>
          </a:p>
        </p:txBody>
      </p:sp>
    </p:spTree>
    <p:extLst>
      <p:ext uri="{BB962C8B-B14F-4D97-AF65-F5344CB8AC3E}">
        <p14:creationId xmlns="" xmlns:p14="http://schemas.microsoft.com/office/powerpoint/2010/main" val="200945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8-12 at 1.03.18 PM.png"/>
          <p:cNvPicPr>
            <a:picLocks noChangeAspect="1"/>
          </p:cNvPicPr>
          <p:nvPr/>
        </p:nvPicPr>
        <p:blipFill>
          <a:blip r:embed="rId2"/>
          <a:stretch>
            <a:fillRect/>
          </a:stretch>
        </p:blipFill>
        <p:spPr>
          <a:xfrm>
            <a:off x="0" y="1354174"/>
            <a:ext cx="9144000" cy="4784651"/>
          </a:xfrm>
          <a:prstGeom prst="rect">
            <a:avLst/>
          </a:prstGeom>
        </p:spPr>
      </p:pic>
      <p:sp>
        <p:nvSpPr>
          <p:cNvPr id="5" name="Title 1"/>
          <p:cNvSpPr>
            <a:spLocks noGrp="1"/>
          </p:cNvSpPr>
          <p:nvPr>
            <p:ph type="title"/>
          </p:nvPr>
        </p:nvSpPr>
        <p:spPr>
          <a:xfrm>
            <a:off x="254000" y="0"/>
            <a:ext cx="8636000" cy="1354174"/>
          </a:xfrm>
        </p:spPr>
        <p:txBody>
          <a:bodyPr/>
          <a:lstStyle/>
          <a:p>
            <a:r>
              <a:rPr lang="en-US" sz="4400" dirty="0" smtClean="0">
                <a:solidFill>
                  <a:srgbClr val="000000"/>
                </a:solidFill>
              </a:rPr>
              <a:t>Data Example: Soil Water Index</a:t>
            </a:r>
            <a:endParaRPr lang="en-US" sz="4400" dirty="0">
              <a:solidFill>
                <a:srgbClr val="0000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36000" cy="1841500"/>
          </a:xfrm>
        </p:spPr>
        <p:txBody>
          <a:bodyPr>
            <a:normAutofit fontScale="90000"/>
          </a:bodyPr>
          <a:lstStyle/>
          <a:p>
            <a:r>
              <a:rPr lang="en-US" dirty="0" smtClean="0">
                <a:solidFill>
                  <a:srgbClr val="000000"/>
                </a:solidFill>
              </a:rPr>
              <a:t>Data Example: </a:t>
            </a:r>
            <a:br>
              <a:rPr lang="en-US" dirty="0" smtClean="0">
                <a:solidFill>
                  <a:srgbClr val="000000"/>
                </a:solidFill>
              </a:rPr>
            </a:br>
            <a:r>
              <a:rPr lang="en-US" sz="4000" dirty="0" smtClean="0">
                <a:solidFill>
                  <a:srgbClr val="000000"/>
                </a:solidFill>
              </a:rPr>
              <a:t>Health, Epidemiology </a:t>
            </a:r>
            <a:br>
              <a:rPr lang="en-US" sz="4000" dirty="0" smtClean="0">
                <a:solidFill>
                  <a:srgbClr val="000000"/>
                </a:solidFill>
              </a:rPr>
            </a:br>
            <a:r>
              <a:rPr lang="en-US" sz="4000" dirty="0" smtClean="0">
                <a:solidFill>
                  <a:srgbClr val="000000"/>
                </a:solidFill>
              </a:rPr>
              <a:t>Case Study 2 Taylor Energy Center</a:t>
            </a:r>
            <a:endParaRPr lang="en-US" sz="4000" dirty="0">
              <a:solidFill>
                <a:srgbClr val="000000"/>
              </a:solidFill>
            </a:endParaRPr>
          </a:p>
        </p:txBody>
      </p:sp>
      <p:pic>
        <p:nvPicPr>
          <p:cNvPr id="4" name="Content Placeholder 3" descr="Taylor CountyAgeAdjustedDeathRates.tiff"/>
          <p:cNvPicPr>
            <a:picLocks noGrp="1" noChangeAspect="1"/>
          </p:cNvPicPr>
          <p:nvPr>
            <p:ph idx="4294967295"/>
          </p:nvPr>
        </p:nvPicPr>
        <p:blipFill>
          <a:blip r:embed="rId3"/>
          <a:srcRect l="-5692" r="-5692"/>
          <a:stretch>
            <a:fillRect/>
          </a:stretch>
        </p:blipFill>
        <p:spPr>
          <a:xfrm>
            <a:off x="317500" y="1943100"/>
            <a:ext cx="8229600" cy="4525963"/>
          </a:xfr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0"/>
            <a:ext cx="3614738" cy="6324600"/>
          </a:xfrm>
        </p:spPr>
        <p:txBody>
          <a:bodyPr>
            <a:normAutofit/>
          </a:bodyPr>
          <a:lstStyle/>
          <a:p>
            <a:r>
              <a:rPr lang="en-US" dirty="0" smtClean="0">
                <a:solidFill>
                  <a:srgbClr val="000000"/>
                </a:solidFill>
              </a:rPr>
              <a:t>Data Example:</a:t>
            </a:r>
            <a:br>
              <a:rPr lang="en-US" dirty="0" smtClean="0">
                <a:solidFill>
                  <a:srgbClr val="000000"/>
                </a:solidFill>
              </a:rPr>
            </a:br>
            <a:r>
              <a:rPr lang="en-US" dirty="0" smtClean="0">
                <a:solidFill>
                  <a:srgbClr val="000000"/>
                </a:solidFill>
              </a:rPr>
              <a:t>Census </a:t>
            </a:r>
            <a:br>
              <a:rPr lang="en-US" dirty="0" smtClean="0">
                <a:solidFill>
                  <a:srgbClr val="000000"/>
                </a:solidFill>
              </a:rPr>
            </a:br>
            <a:r>
              <a:rPr lang="en-US" dirty="0" smtClean="0">
                <a:solidFill>
                  <a:srgbClr val="000000"/>
                </a:solidFill>
              </a:rPr>
              <a:t>Tract </a:t>
            </a:r>
            <a:br>
              <a:rPr lang="en-US" dirty="0" smtClean="0">
                <a:solidFill>
                  <a:srgbClr val="000000"/>
                </a:solidFill>
              </a:rPr>
            </a:br>
            <a:r>
              <a:rPr lang="en-US" dirty="0" smtClean="0">
                <a:solidFill>
                  <a:srgbClr val="000000"/>
                </a:solidFill>
              </a:rPr>
              <a:t>Data</a:t>
            </a:r>
            <a:r>
              <a:rPr lang="en-US" dirty="0">
                <a:solidFill>
                  <a:srgbClr val="000000"/>
                </a:solidFill>
              </a:rPr>
              <a:t> </a:t>
            </a:r>
            <a:r>
              <a:rPr lang="en-US" dirty="0" smtClean="0">
                <a:solidFill>
                  <a:srgbClr val="000000"/>
                </a:solidFill>
              </a:rPr>
              <a:t>from</a:t>
            </a:r>
            <a:br>
              <a:rPr lang="en-US" dirty="0" smtClean="0">
                <a:solidFill>
                  <a:srgbClr val="000000"/>
                </a:solidFill>
              </a:rPr>
            </a:br>
            <a:r>
              <a:rPr lang="en-US" dirty="0" smtClean="0">
                <a:solidFill>
                  <a:srgbClr val="000000"/>
                </a:solidFill>
              </a:rPr>
              <a:t>Baltimore Zoning Code HIA</a:t>
            </a:r>
            <a:endParaRPr lang="en-US" dirty="0">
              <a:solidFill>
                <a:srgbClr val="000000"/>
              </a:solidFill>
            </a:endParaRPr>
          </a:p>
        </p:txBody>
      </p:sp>
      <p:pic>
        <p:nvPicPr>
          <p:cNvPr id="4" name="Content Placeholder 3" descr="baltimoremortality.tiff"/>
          <p:cNvPicPr>
            <a:picLocks noGrp="1" noChangeAspect="1"/>
          </p:cNvPicPr>
          <p:nvPr>
            <p:ph idx="4294967295"/>
          </p:nvPr>
        </p:nvPicPr>
        <p:blipFill>
          <a:blip r:embed="rId3"/>
          <a:srcRect l="1994" r="-2972"/>
          <a:stretch>
            <a:fillRect/>
          </a:stretch>
        </p:blipFill>
        <p:spPr>
          <a:xfrm>
            <a:off x="3868738" y="138113"/>
            <a:ext cx="5275262" cy="6677025"/>
          </a:xfr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181100"/>
            <a:ext cx="2706688" cy="2882900"/>
          </a:xfrm>
        </p:spPr>
        <p:txBody>
          <a:bodyPr>
            <a:normAutofit fontScale="90000"/>
          </a:bodyPr>
          <a:lstStyle/>
          <a:p>
            <a:r>
              <a:rPr lang="en-US" sz="4800" dirty="0" smtClean="0">
                <a:solidFill>
                  <a:srgbClr val="000000"/>
                </a:solidFill>
              </a:rPr>
              <a:t>Identifying </a:t>
            </a:r>
            <a:r>
              <a:rPr lang="en-US" sz="4400" dirty="0" smtClean="0">
                <a:solidFill>
                  <a:srgbClr val="000000"/>
                </a:solidFill>
              </a:rPr>
              <a:t>Inequitable Impacts Example</a:t>
            </a:r>
            <a:endParaRPr lang="en-US" sz="4400" dirty="0">
              <a:solidFill>
                <a:srgbClr val="000000"/>
              </a:solidFill>
            </a:endParaRPr>
          </a:p>
        </p:txBody>
      </p:sp>
      <p:pic>
        <p:nvPicPr>
          <p:cNvPr id="5" name="Content Placeholder 4" descr="CA_AB32vulnerable communities.tiff"/>
          <p:cNvPicPr>
            <a:picLocks noGrp="1" noChangeAspect="1"/>
          </p:cNvPicPr>
          <p:nvPr>
            <p:ph idx="4294967295"/>
          </p:nvPr>
        </p:nvPicPr>
        <p:blipFill>
          <a:blip r:embed="rId3"/>
          <a:srcRect l="2370" r="92"/>
          <a:stretch>
            <a:fillRect/>
          </a:stretch>
        </p:blipFill>
        <p:spPr>
          <a:xfrm>
            <a:off x="2960688" y="0"/>
            <a:ext cx="6183312" cy="6859588"/>
          </a:xfrm>
        </p:spPr>
      </p:pic>
      <p:sp>
        <p:nvSpPr>
          <p:cNvPr id="6" name="TextBox 5"/>
          <p:cNvSpPr txBox="1"/>
          <p:nvPr/>
        </p:nvSpPr>
        <p:spPr>
          <a:xfrm>
            <a:off x="333375" y="6334125"/>
            <a:ext cx="1511952" cy="369332"/>
          </a:xfrm>
          <a:prstGeom prst="rect">
            <a:avLst/>
          </a:prstGeom>
          <a:noFill/>
        </p:spPr>
        <p:txBody>
          <a:bodyPr wrap="none" rtlCol="0">
            <a:spAutoFit/>
          </a:bodyPr>
          <a:lstStyle/>
          <a:p>
            <a:r>
              <a:rPr lang="en-US" dirty="0" smtClean="0"/>
              <a:t>Image Source:</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5 in the Toolkit</a:t>
            </a:r>
            <a:endParaRPr lang="en-US" dirty="0"/>
          </a:p>
        </p:txBody>
      </p:sp>
      <p:sp>
        <p:nvSpPr>
          <p:cNvPr id="4" name="Content Placeholder 3"/>
          <p:cNvSpPr>
            <a:spLocks noGrp="1"/>
          </p:cNvSpPr>
          <p:nvPr>
            <p:ph idx="1"/>
          </p:nvPr>
        </p:nvSpPr>
        <p:spPr/>
        <p:txBody>
          <a:bodyPr/>
          <a:lstStyle/>
          <a:p>
            <a:pPr>
              <a:buFont typeface="Arial"/>
              <a:buChar char="•"/>
            </a:pPr>
            <a:r>
              <a:rPr lang="en-US" sz="3200" dirty="0" smtClean="0">
                <a:solidFill>
                  <a:srgbClr val="000000"/>
                </a:solidFill>
              </a:rPr>
              <a:t>Identify research questions</a:t>
            </a:r>
          </a:p>
          <a:p>
            <a:pPr>
              <a:buFont typeface="Arial"/>
              <a:buChar char="•"/>
            </a:pPr>
            <a:endParaRPr lang="en-US" sz="3200" dirty="0" smtClean="0">
              <a:solidFill>
                <a:srgbClr val="000000"/>
              </a:solidFill>
            </a:endParaRPr>
          </a:p>
          <a:p>
            <a:pPr>
              <a:buFont typeface="Arial"/>
              <a:buChar char="•"/>
            </a:pPr>
            <a:r>
              <a:rPr lang="en-US" sz="3200" dirty="0" smtClean="0">
                <a:solidFill>
                  <a:srgbClr val="000000"/>
                </a:solidFill>
              </a:rPr>
              <a:t>Identify methods</a:t>
            </a:r>
          </a:p>
          <a:p>
            <a:pPr marL="800100" lvl="1" indent="-342900">
              <a:buFont typeface="Arial"/>
              <a:buChar char="•"/>
            </a:pPr>
            <a:r>
              <a:rPr lang="en-US" sz="3200" dirty="0" smtClean="0">
                <a:solidFill>
                  <a:srgbClr val="000000"/>
                </a:solidFill>
              </a:rPr>
              <a:t>Quantitative</a:t>
            </a:r>
          </a:p>
          <a:p>
            <a:pPr marL="800100" lvl="1" indent="-342900">
              <a:buFont typeface="Arial"/>
              <a:buChar char="•"/>
            </a:pPr>
            <a:r>
              <a:rPr lang="en-US" sz="3200" dirty="0" smtClean="0">
                <a:solidFill>
                  <a:srgbClr val="000000"/>
                </a:solidFill>
              </a:rPr>
              <a:t>Qualitative</a:t>
            </a:r>
          </a:p>
          <a:p>
            <a:pPr marL="457200" lvl="1" indent="0"/>
            <a:endParaRPr lang="en-US" sz="3200" dirty="0" smtClean="0">
              <a:solidFill>
                <a:srgbClr val="000000"/>
              </a:solidFill>
            </a:endParaRPr>
          </a:p>
          <a:p>
            <a:pPr>
              <a:buFont typeface="Arial"/>
              <a:buChar char="•"/>
            </a:pPr>
            <a:r>
              <a:rPr lang="en-US" sz="3200" dirty="0" smtClean="0">
                <a:solidFill>
                  <a:srgbClr val="000000"/>
                </a:solidFill>
              </a:rPr>
              <a:t>Identify data sources</a:t>
            </a:r>
            <a:endParaRPr lang="en-US" sz="3200" dirty="0">
              <a:solidFill>
                <a:srgbClr val="000000"/>
              </a:solidFill>
            </a:endParaRPr>
          </a:p>
        </p:txBody>
      </p:sp>
    </p:spTree>
    <p:extLst>
      <p:ext uri="{BB962C8B-B14F-4D97-AF65-F5344CB8AC3E}">
        <p14:creationId xmlns="" xmlns:p14="http://schemas.microsoft.com/office/powerpoint/2010/main" val="1716126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962"/>
            <a:ext cx="8229600" cy="1143000"/>
          </a:xfrm>
        </p:spPr>
        <p:txBody>
          <a:bodyPr>
            <a:normAutofit/>
          </a:bodyPr>
          <a:lstStyle/>
          <a:p>
            <a:r>
              <a:rPr lang="en-US" dirty="0" smtClean="0">
                <a:solidFill>
                  <a:srgbClr val="000000"/>
                </a:solidFill>
              </a:rPr>
              <a:t>Useful Assessment Tools </a:t>
            </a:r>
            <a:endParaRPr lang="en-US" dirty="0">
              <a:solidFill>
                <a:srgbClr val="000000"/>
              </a:solidFill>
            </a:endParaRPr>
          </a:p>
        </p:txBody>
      </p:sp>
      <p:sp>
        <p:nvSpPr>
          <p:cNvPr id="5" name="Text Placeholder 4"/>
          <p:cNvSpPr>
            <a:spLocks noGrp="1"/>
          </p:cNvSpPr>
          <p:nvPr>
            <p:ph type="body" idx="1"/>
          </p:nvPr>
        </p:nvSpPr>
        <p:spPr>
          <a:xfrm>
            <a:off x="457200" y="1776413"/>
            <a:ext cx="4040188" cy="639762"/>
          </a:xfrm>
        </p:spPr>
        <p:txBody>
          <a:bodyPr/>
          <a:lstStyle/>
          <a:p>
            <a:pPr algn="l"/>
            <a:r>
              <a:rPr lang="en-US" sz="2800" dirty="0" smtClean="0">
                <a:solidFill>
                  <a:srgbClr val="000000"/>
                </a:solidFill>
              </a:rPr>
              <a:t>Healthy Development Measurement Tool</a:t>
            </a:r>
            <a:endParaRPr lang="en-US" sz="2800" dirty="0">
              <a:solidFill>
                <a:srgbClr val="000000"/>
              </a:solidFill>
            </a:endParaRPr>
          </a:p>
        </p:txBody>
      </p:sp>
      <p:sp>
        <p:nvSpPr>
          <p:cNvPr id="3" name="Content Placeholder 2"/>
          <p:cNvSpPr>
            <a:spLocks noGrp="1"/>
          </p:cNvSpPr>
          <p:nvPr>
            <p:ph sz="half" idx="2"/>
          </p:nvPr>
        </p:nvSpPr>
        <p:spPr>
          <a:xfrm>
            <a:off x="457200" y="2403475"/>
            <a:ext cx="4040188" cy="1089025"/>
          </a:xfrm>
        </p:spPr>
        <p:txBody>
          <a:bodyPr/>
          <a:lstStyle/>
          <a:p>
            <a:pPr algn="l">
              <a:buFont typeface="Arial"/>
              <a:buChar char="•"/>
            </a:pPr>
            <a:r>
              <a:rPr lang="en-US" dirty="0" smtClean="0">
                <a:solidFill>
                  <a:srgbClr val="000000"/>
                </a:solidFill>
              </a:rPr>
              <a:t>Considers health needs in new developments</a:t>
            </a:r>
          </a:p>
          <a:p>
            <a:pPr algn="l">
              <a:buFont typeface="Arial"/>
              <a:buChar char="•"/>
            </a:pPr>
            <a:r>
              <a:rPr lang="en-US" dirty="0" smtClean="0">
                <a:solidFill>
                  <a:srgbClr val="000000"/>
                </a:solidFill>
              </a:rPr>
              <a:t>Describes key indicators for a healthy built environment</a:t>
            </a:r>
            <a:endParaRPr lang="en-US" dirty="0">
              <a:solidFill>
                <a:srgbClr val="000000"/>
              </a:solidFill>
            </a:endParaRPr>
          </a:p>
        </p:txBody>
      </p:sp>
      <p:sp>
        <p:nvSpPr>
          <p:cNvPr id="6" name="Text Placeholder 5"/>
          <p:cNvSpPr>
            <a:spLocks noGrp="1"/>
          </p:cNvSpPr>
          <p:nvPr>
            <p:ph type="body" sz="quarter" idx="3"/>
          </p:nvPr>
        </p:nvSpPr>
        <p:spPr>
          <a:xfrm>
            <a:off x="4645025" y="1776413"/>
            <a:ext cx="4041775" cy="639762"/>
          </a:xfrm>
        </p:spPr>
        <p:txBody>
          <a:bodyPr/>
          <a:lstStyle/>
          <a:p>
            <a:pPr algn="l"/>
            <a:r>
              <a:rPr lang="en-US" sz="2800" dirty="0" smtClean="0">
                <a:solidFill>
                  <a:srgbClr val="000000"/>
                </a:solidFill>
              </a:rPr>
              <a:t>UCLA Decision Analysis Tool</a:t>
            </a:r>
            <a:endParaRPr lang="en-US" sz="2800" dirty="0">
              <a:solidFill>
                <a:srgbClr val="000000"/>
              </a:solidFill>
            </a:endParaRPr>
          </a:p>
        </p:txBody>
      </p:sp>
      <p:sp>
        <p:nvSpPr>
          <p:cNvPr id="7" name="Content Placeholder 6"/>
          <p:cNvSpPr>
            <a:spLocks noGrp="1"/>
          </p:cNvSpPr>
          <p:nvPr>
            <p:ph sz="quarter" idx="4"/>
          </p:nvPr>
        </p:nvSpPr>
        <p:spPr>
          <a:xfrm>
            <a:off x="4645025" y="2378075"/>
            <a:ext cx="4041775" cy="962025"/>
          </a:xfrm>
        </p:spPr>
        <p:txBody>
          <a:bodyPr/>
          <a:lstStyle/>
          <a:p>
            <a:pPr algn="l">
              <a:buFont typeface="Arial"/>
              <a:buChar char="•"/>
            </a:pPr>
            <a:r>
              <a:rPr lang="en-US" dirty="0" smtClean="0">
                <a:solidFill>
                  <a:srgbClr val="000000"/>
                </a:solidFill>
              </a:rPr>
              <a:t>Helps decision makers weigh policy elements and policy impacts</a:t>
            </a:r>
          </a:p>
          <a:p>
            <a:pPr algn="l">
              <a:buFont typeface="Arial"/>
              <a:buChar char="•"/>
            </a:pPr>
            <a:r>
              <a:rPr lang="en-US" dirty="0" smtClean="0">
                <a:solidFill>
                  <a:srgbClr val="000000"/>
                </a:solidFill>
              </a:rPr>
              <a:t>Includes </a:t>
            </a:r>
            <a:r>
              <a:rPr lang="en-US" dirty="0">
                <a:solidFill>
                  <a:srgbClr val="000000"/>
                </a:solidFill>
              </a:rPr>
              <a:t>considerations of equity, magnitude of impact, timeline and political </a:t>
            </a:r>
            <a:r>
              <a:rPr lang="en-US" dirty="0" smtClean="0">
                <a:solidFill>
                  <a:srgbClr val="000000"/>
                </a:solidFill>
              </a:rPr>
              <a:t>feasibility</a:t>
            </a:r>
          </a:p>
          <a:p>
            <a:pPr algn="l">
              <a:buFont typeface="Arial"/>
              <a:buChar char="•"/>
            </a:pPr>
            <a:r>
              <a:rPr lang="en-US" dirty="0" smtClean="0">
                <a:solidFill>
                  <a:srgbClr val="000000"/>
                </a:solidFill>
              </a:rPr>
              <a:t>Designed </a:t>
            </a:r>
            <a:r>
              <a:rPr lang="en-US" dirty="0">
                <a:solidFill>
                  <a:srgbClr val="000000"/>
                </a:solidFill>
              </a:rPr>
              <a:t>to be a useful tool for </a:t>
            </a:r>
            <a:r>
              <a:rPr lang="en-US" dirty="0" smtClean="0">
                <a:solidFill>
                  <a:srgbClr val="000000"/>
                </a:solidFill>
              </a:rPr>
              <a:t>decision makers</a:t>
            </a:r>
          </a:p>
          <a:p>
            <a:pPr algn="l"/>
            <a:endParaRPr lang="en-US" dirty="0" smtClean="0">
              <a:solidFill>
                <a:srgbClr val="000000"/>
              </a:solidFill>
            </a:endParaRPr>
          </a:p>
        </p:txBody>
      </p:sp>
      <p:sp>
        <p:nvSpPr>
          <p:cNvPr id="8" name="Rectangle 7"/>
          <p:cNvSpPr/>
          <p:nvPr/>
        </p:nvSpPr>
        <p:spPr>
          <a:xfrm>
            <a:off x="599558" y="5701655"/>
            <a:ext cx="7456288" cy="584776"/>
          </a:xfrm>
          <a:prstGeom prst="rect">
            <a:avLst/>
          </a:prstGeom>
        </p:spPr>
        <p:txBody>
          <a:bodyPr wrap="none">
            <a:spAutoFit/>
          </a:bodyPr>
          <a:lstStyle/>
          <a:p>
            <a:pPr marL="342900" lvl="0" indent="-342900" defTabSz="914400" eaLnBrk="0" fontAlgn="base" hangingPunct="0">
              <a:spcBef>
                <a:spcPct val="0"/>
              </a:spcBef>
              <a:spcAft>
                <a:spcPct val="0"/>
              </a:spcAft>
            </a:pPr>
            <a:r>
              <a:rPr lang="en-US" sz="3200" kern="0" dirty="0" smtClean="0">
                <a:solidFill>
                  <a:srgbClr val="000000"/>
                </a:solidFill>
                <a:sym typeface="Gill Sans Light" charset="0"/>
              </a:rPr>
              <a:t>See Toolkit for Decision Analysis Description</a:t>
            </a:r>
            <a:endParaRPr lang="en-US" sz="3200" kern="0" dirty="0">
              <a:solidFill>
                <a:srgbClr val="000000"/>
              </a:solidFill>
              <a:sym typeface="Gill Sans Light" charset="0"/>
            </a:endParaRPr>
          </a:p>
        </p:txBody>
      </p:sp>
    </p:spTree>
    <p:extLst>
      <p:ext uri="{BB962C8B-B14F-4D97-AF65-F5344CB8AC3E}">
        <p14:creationId xmlns="" xmlns:p14="http://schemas.microsoft.com/office/powerpoint/2010/main" val="3384682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406400"/>
            <a:ext cx="8636000" cy="1206500"/>
          </a:xfrm>
        </p:spPr>
        <p:txBody>
          <a:bodyPr/>
          <a:lstStyle/>
          <a:p>
            <a:r>
              <a:rPr lang="en-US" dirty="0" smtClean="0"/>
              <a:t>Participatory Process:</a:t>
            </a:r>
            <a:br>
              <a:rPr lang="en-US" dirty="0" smtClean="0"/>
            </a:br>
            <a:r>
              <a:rPr lang="en-US" dirty="0" smtClean="0"/>
              <a:t>Potential Challenges</a:t>
            </a:r>
            <a:endParaRPr lang="en-US" dirty="0"/>
          </a:p>
        </p:txBody>
      </p:sp>
      <p:sp>
        <p:nvSpPr>
          <p:cNvPr id="3" name="Content Placeholder 2"/>
          <p:cNvSpPr>
            <a:spLocks noGrp="1"/>
          </p:cNvSpPr>
          <p:nvPr>
            <p:ph idx="1"/>
          </p:nvPr>
        </p:nvSpPr>
        <p:spPr>
          <a:xfrm>
            <a:off x="254000" y="2184400"/>
            <a:ext cx="8636000" cy="3429000"/>
          </a:xfrm>
        </p:spPr>
        <p:txBody>
          <a:bodyPr/>
          <a:lstStyle/>
          <a:p>
            <a:pPr>
              <a:buFont typeface="Arial"/>
              <a:buChar char="•"/>
            </a:pPr>
            <a:r>
              <a:rPr lang="en-US" sz="2800" dirty="0" smtClean="0">
                <a:latin typeface="Gill Sans Light" charset="0"/>
                <a:ea typeface="ヒラギノ角ゴ ProN W3" charset="0"/>
                <a:cs typeface="ヒラギノ角ゴ ProN W3" charset="0"/>
              </a:rPr>
              <a:t>Controversy over climate change</a:t>
            </a:r>
          </a:p>
          <a:p>
            <a:pPr>
              <a:buFont typeface="Arial"/>
              <a:buChar char="•"/>
            </a:pPr>
            <a:endParaRPr lang="en-US" sz="2800" dirty="0" smtClean="0">
              <a:latin typeface="Gill Sans Light" charset="0"/>
              <a:ea typeface="ヒラギノ角ゴ ProN W3" charset="0"/>
              <a:cs typeface="ヒラギノ角ゴ ProN W3" charset="0"/>
            </a:endParaRPr>
          </a:p>
          <a:p>
            <a:pPr>
              <a:buFont typeface="Arial"/>
              <a:buChar char="•"/>
            </a:pPr>
            <a:r>
              <a:rPr lang="en-US" sz="2800" dirty="0" smtClean="0">
                <a:latin typeface="Gill Sans Light" charset="0"/>
                <a:ea typeface="ヒラギノ角ゴ ProN W3" charset="0"/>
                <a:cs typeface="ヒラギノ角ゴ ProN W3" charset="0"/>
              </a:rPr>
              <a:t>Many scientific disciplines may be involved</a:t>
            </a:r>
          </a:p>
          <a:p>
            <a:pPr>
              <a:buFont typeface="Arial"/>
              <a:buChar char="•"/>
            </a:pPr>
            <a:endParaRPr lang="en-US" sz="2800" dirty="0">
              <a:latin typeface="Gill Sans Light" charset="0"/>
              <a:ea typeface="ヒラギノ角ゴ ProN W3" charset="0"/>
              <a:cs typeface="ヒラギノ角ゴ ProN W3" charset="0"/>
            </a:endParaRPr>
          </a:p>
          <a:p>
            <a:pPr>
              <a:buFont typeface="Arial"/>
              <a:buChar char="•"/>
            </a:pPr>
            <a:r>
              <a:rPr lang="en-US" sz="2800" dirty="0" smtClean="0">
                <a:latin typeface="Gill Sans Light" charset="0"/>
                <a:ea typeface="ヒラギノ角ゴ ProN W3" charset="0"/>
                <a:cs typeface="ヒラギノ角ゴ ProN W3" charset="0"/>
              </a:rPr>
              <a:t>Abstract or uncertain outcomes of assessment</a:t>
            </a:r>
          </a:p>
          <a:p>
            <a:endParaRPr lang="en-US" dirty="0">
              <a:latin typeface="Gill Sans Light" charset="0"/>
              <a:ea typeface="ヒラギノ角ゴ ProN W3" charset="0"/>
              <a:cs typeface="ヒラギノ角ゴ ProN W3" charset="0"/>
            </a:endParaRPr>
          </a:p>
          <a:p>
            <a:endParaRPr lang="en-US" dirty="0"/>
          </a:p>
        </p:txBody>
      </p:sp>
    </p:spTree>
    <p:extLst>
      <p:ext uri="{BB962C8B-B14F-4D97-AF65-F5344CB8AC3E}">
        <p14:creationId xmlns="" xmlns:p14="http://schemas.microsoft.com/office/powerpoint/2010/main" val="3342195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42900"/>
            <a:ext cx="8636000" cy="1206500"/>
          </a:xfrm>
        </p:spPr>
        <p:txBody>
          <a:bodyPr/>
          <a:lstStyle/>
          <a:p>
            <a:r>
              <a:rPr lang="en-US" dirty="0" smtClean="0"/>
              <a:t>Participatory Process:</a:t>
            </a:r>
            <a:br>
              <a:rPr lang="en-US" dirty="0" smtClean="0"/>
            </a:br>
            <a:r>
              <a:rPr lang="en-US" dirty="0" smtClean="0"/>
              <a:t>Potential Approaches</a:t>
            </a:r>
            <a:endParaRPr lang="en-US" dirty="0"/>
          </a:p>
        </p:txBody>
      </p:sp>
      <p:sp>
        <p:nvSpPr>
          <p:cNvPr id="3" name="Content Placeholder 2"/>
          <p:cNvSpPr>
            <a:spLocks noGrp="1"/>
          </p:cNvSpPr>
          <p:nvPr>
            <p:ph idx="1"/>
          </p:nvPr>
        </p:nvSpPr>
        <p:spPr>
          <a:xfrm>
            <a:off x="254000" y="1866900"/>
            <a:ext cx="8636000" cy="3429000"/>
          </a:xfrm>
        </p:spPr>
        <p:txBody>
          <a:bodyPr/>
          <a:lstStyle/>
          <a:p>
            <a:pPr>
              <a:buFont typeface="Arial"/>
              <a:buChar char="•"/>
            </a:pPr>
            <a:r>
              <a:rPr lang="en-US" dirty="0" smtClean="0">
                <a:latin typeface="Gill Sans Light" charset="0"/>
                <a:ea typeface="ヒラギノ角ゴ ProN W3" charset="0"/>
                <a:cs typeface="ヒラギノ角ゴ ProN W3" charset="0"/>
              </a:rPr>
              <a:t>Create a technical advisory committee that is separate from a community or stakeholder advisory committee</a:t>
            </a:r>
          </a:p>
          <a:p>
            <a:pPr>
              <a:buFont typeface="Arial"/>
              <a:buChar char="•"/>
            </a:pPr>
            <a:endParaRPr lang="en-US" dirty="0" smtClean="0">
              <a:latin typeface="Gill Sans Light" charset="0"/>
              <a:ea typeface="ヒラギノ角ゴ ProN W3" charset="0"/>
              <a:cs typeface="ヒラギノ角ゴ ProN W3" charset="0"/>
            </a:endParaRPr>
          </a:p>
          <a:p>
            <a:pPr>
              <a:buFont typeface="Arial"/>
              <a:buChar char="•"/>
            </a:pPr>
            <a:r>
              <a:rPr lang="en-US" dirty="0" smtClean="0">
                <a:latin typeface="Gill Sans Light" charset="0"/>
                <a:ea typeface="ヒラギノ角ゴ ProN W3" charset="0"/>
                <a:cs typeface="ヒラギノ角ゴ ProN W3" charset="0"/>
              </a:rPr>
              <a:t>Communicate </a:t>
            </a:r>
            <a:r>
              <a:rPr lang="en-US" dirty="0">
                <a:latin typeface="Gill Sans Light" charset="0"/>
                <a:ea typeface="ヒラギノ角ゴ ProN W3" charset="0"/>
                <a:cs typeface="ヒラギノ角ゴ ProN W3" charset="0"/>
              </a:rPr>
              <a:t>what the HIA will assess and what it will </a:t>
            </a:r>
            <a:r>
              <a:rPr lang="en-US" dirty="0" smtClean="0">
                <a:latin typeface="Gill Sans Light" charset="0"/>
                <a:ea typeface="ヒラギノ角ゴ ProN W3" charset="0"/>
                <a:cs typeface="ヒラギノ角ゴ ProN W3" charset="0"/>
              </a:rPr>
              <a:t>not</a:t>
            </a:r>
          </a:p>
          <a:p>
            <a:pPr>
              <a:buFont typeface="Arial"/>
              <a:buChar char="•"/>
            </a:pPr>
            <a:endParaRPr lang="en-US" dirty="0" smtClean="0">
              <a:latin typeface="Gill Sans Light" charset="0"/>
              <a:ea typeface="ヒラギノ角ゴ ProN W3" charset="0"/>
              <a:cs typeface="ヒラギノ角ゴ ProN W3" charset="0"/>
            </a:endParaRPr>
          </a:p>
          <a:p>
            <a:pPr>
              <a:buFont typeface="Arial"/>
              <a:buChar char="•"/>
            </a:pPr>
            <a:r>
              <a:rPr lang="en-US" dirty="0" smtClean="0">
                <a:latin typeface="Gill Sans Light" charset="0"/>
                <a:ea typeface="ヒラギノ角ゴ ProN W3" charset="0"/>
                <a:cs typeface="ヒラギノ角ゴ ProN W3" charset="0"/>
              </a:rPr>
              <a:t>Stakeholder input in scoping and recommendations stages most critical</a:t>
            </a:r>
          </a:p>
          <a:p>
            <a:pPr>
              <a:buFont typeface="Arial"/>
              <a:buChar char="•"/>
            </a:pPr>
            <a:endParaRPr lang="en-US" dirty="0">
              <a:latin typeface="Gill Sans Light" charset="0"/>
              <a:ea typeface="ヒラギノ角ゴ ProN W3" charset="0"/>
              <a:cs typeface="ヒラギノ角ゴ ProN W3" charset="0"/>
            </a:endParaRPr>
          </a:p>
          <a:p>
            <a:pPr>
              <a:buFont typeface="Arial"/>
              <a:buChar char="•"/>
            </a:pPr>
            <a:r>
              <a:rPr lang="en-US" dirty="0" smtClean="0">
                <a:latin typeface="Gill Sans Light" charset="0"/>
                <a:ea typeface="ヒラギノ角ゴ ProN W3" charset="0"/>
                <a:cs typeface="ヒラギノ角ゴ ProN W3" charset="0"/>
              </a:rPr>
              <a:t>Plan for significant time to bring everyone up to speed on HIA practice and scientific disciplines involved</a:t>
            </a:r>
          </a:p>
          <a:p>
            <a:endParaRPr lang="en-US" dirty="0">
              <a:latin typeface="Gill Sans Light" charset="0"/>
              <a:ea typeface="ヒラギノ角ゴ ProN W3" charset="0"/>
              <a:cs typeface="ヒラギノ角ゴ ProN W3" charset="0"/>
            </a:endParaRPr>
          </a:p>
          <a:p>
            <a:endParaRPr lang="en-US" dirty="0"/>
          </a:p>
        </p:txBody>
      </p:sp>
    </p:spTree>
    <p:extLst>
      <p:ext uri="{BB962C8B-B14F-4D97-AF65-F5344CB8AC3E}">
        <p14:creationId xmlns="" xmlns:p14="http://schemas.microsoft.com/office/powerpoint/2010/main" val="2508241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Assessment:</a:t>
            </a:r>
            <a:br>
              <a:rPr lang="en-US" dirty="0" smtClean="0">
                <a:solidFill>
                  <a:srgbClr val="000000"/>
                </a:solidFill>
              </a:rPr>
            </a:br>
            <a:r>
              <a:rPr lang="en-US" dirty="0" smtClean="0">
                <a:solidFill>
                  <a:srgbClr val="000000"/>
                </a:solidFill>
              </a:rPr>
              <a:t>VMT HIA Example</a:t>
            </a:r>
            <a:endParaRPr lang="en-US" dirty="0">
              <a:solidFill>
                <a:srgbClr val="000000"/>
              </a:solidFill>
            </a:endParaRPr>
          </a:p>
        </p:txBody>
      </p:sp>
      <p:graphicFrame>
        <p:nvGraphicFramePr>
          <p:cNvPr id="4" name="Content Placeholder 3"/>
          <p:cNvGraphicFramePr>
            <a:graphicFrameLocks/>
          </p:cNvGraphicFramePr>
          <p:nvPr>
            <p:extLst>
              <p:ext uri="{D42A27DB-BD31-4B8C-83A1-F6EECF244321}">
                <p14:modId xmlns="" xmlns:p14="http://schemas.microsoft.com/office/powerpoint/2010/main" val="3690956379"/>
              </p:ext>
            </p:extLst>
          </p:nvPr>
        </p:nvGraphicFramePr>
        <p:xfrm>
          <a:off x="330200" y="1803400"/>
          <a:ext cx="8636000"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Assessment:</a:t>
            </a:r>
            <a:br>
              <a:rPr lang="en-US" dirty="0" smtClean="0"/>
            </a:br>
            <a:r>
              <a:rPr lang="en-US" dirty="0" smtClean="0"/>
              <a:t>Taylor County Coal Plant</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505825873"/>
              </p:ext>
            </p:extLst>
          </p:nvPr>
        </p:nvGraphicFramePr>
        <p:xfrm>
          <a:off x="254000" y="1651000"/>
          <a:ext cx="8636000" cy="468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7-31 at 2.55.05 PM.png"/>
          <p:cNvPicPr>
            <a:picLocks noChangeAspect="1"/>
          </p:cNvPicPr>
          <p:nvPr/>
        </p:nvPicPr>
        <p:blipFill>
          <a:blip r:embed="rId3"/>
          <a:stretch>
            <a:fillRect/>
          </a:stretch>
        </p:blipFill>
        <p:spPr>
          <a:xfrm>
            <a:off x="-52606" y="0"/>
            <a:ext cx="9196606" cy="6858000"/>
          </a:xfrm>
          <a:prstGeom prst="rect">
            <a:avLst/>
          </a:prstGeom>
        </p:spPr>
      </p:pic>
      <p:sp>
        <p:nvSpPr>
          <p:cNvPr id="2" name="Title 1"/>
          <p:cNvSpPr>
            <a:spLocks noGrp="1"/>
          </p:cNvSpPr>
          <p:nvPr>
            <p:ph type="title"/>
          </p:nvPr>
        </p:nvSpPr>
        <p:spPr>
          <a:xfrm>
            <a:off x="457200" y="274638"/>
            <a:ext cx="8229600" cy="1604962"/>
          </a:xfrm>
        </p:spPr>
        <p:txBody>
          <a:bodyPr>
            <a:normAutofit/>
          </a:bodyPr>
          <a:lstStyle/>
          <a:p>
            <a:r>
              <a:rPr lang="en-US" dirty="0" smtClean="0">
                <a:solidFill>
                  <a:schemeClr val="bg1"/>
                </a:solidFill>
                <a:latin typeface="Gill Sans Light"/>
                <a:cs typeface="Gill Sans Light"/>
              </a:rPr>
              <a:t>Assessment: </a:t>
            </a:r>
            <a:br>
              <a:rPr lang="en-US" dirty="0" smtClean="0">
                <a:solidFill>
                  <a:schemeClr val="bg1"/>
                </a:solidFill>
                <a:latin typeface="Gill Sans Light"/>
                <a:cs typeface="Gill Sans Light"/>
              </a:rPr>
            </a:br>
            <a:r>
              <a:rPr lang="en-US" dirty="0" smtClean="0">
                <a:solidFill>
                  <a:schemeClr val="bg1"/>
                </a:solidFill>
                <a:latin typeface="Gill Sans Light"/>
                <a:cs typeface="Gill Sans Light"/>
              </a:rPr>
              <a:t>Complexity and Uncertainty</a:t>
            </a:r>
            <a:endParaRPr lang="en-US" dirty="0">
              <a:solidFill>
                <a:schemeClr val="bg1"/>
              </a:solidFill>
              <a:latin typeface="Gill Sans Light"/>
              <a:cs typeface="Gill Sans Ligh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ill Sans Light"/>
                <a:cs typeface="Gill Sans Light"/>
              </a:rPr>
              <a:t>Climate Change Policy HIA CHALLENGES</a:t>
            </a:r>
            <a:endParaRPr lang="en-US" dirty="0">
              <a:latin typeface="Gill Sans Light"/>
              <a:cs typeface="Gill Sans Light"/>
            </a:endParaRPr>
          </a:p>
        </p:txBody>
      </p:sp>
      <p:sp>
        <p:nvSpPr>
          <p:cNvPr id="3" name="Content Placeholder 2"/>
          <p:cNvSpPr>
            <a:spLocks noGrp="1"/>
          </p:cNvSpPr>
          <p:nvPr>
            <p:ph idx="1"/>
          </p:nvPr>
        </p:nvSpPr>
        <p:spPr>
          <a:xfrm>
            <a:off x="457200" y="2192855"/>
            <a:ext cx="8229600" cy="3890445"/>
          </a:xfrm>
        </p:spPr>
        <p:txBody>
          <a:bodyPr/>
          <a:lstStyle/>
          <a:p>
            <a:r>
              <a:rPr lang="en-US" sz="2800" dirty="0" smtClean="0">
                <a:latin typeface="Gill Sans Light"/>
                <a:cs typeface="Gill Sans Light"/>
              </a:rPr>
              <a:t>Multiple, interacting policy elements</a:t>
            </a:r>
          </a:p>
          <a:p>
            <a:r>
              <a:rPr lang="en-US" sz="2800" dirty="0" smtClean="0">
                <a:latin typeface="Gill Sans Light"/>
                <a:cs typeface="Gill Sans Light"/>
              </a:rPr>
              <a:t>High degree of uncertainty in climate change impacts</a:t>
            </a:r>
          </a:p>
          <a:p>
            <a:r>
              <a:rPr lang="en-US" sz="2800" dirty="0" smtClean="0">
                <a:latin typeface="Gill Sans Light"/>
                <a:cs typeface="Gill Sans Light"/>
              </a:rPr>
              <a:t>High degree of uncertainty in the magnitude of health impacts</a:t>
            </a:r>
          </a:p>
          <a:p>
            <a:r>
              <a:rPr lang="en-US" sz="2800" dirty="0" smtClean="0">
                <a:latin typeface="Gill Sans Light"/>
                <a:cs typeface="Gill Sans Light"/>
              </a:rPr>
              <a:t>Charged political environment</a:t>
            </a:r>
          </a:p>
          <a:p>
            <a:r>
              <a:rPr lang="en-US" sz="2800" dirty="0" smtClean="0">
                <a:latin typeface="Gill Sans Light"/>
                <a:cs typeface="Gill Sans Light"/>
              </a:rPr>
              <a:t>Long timeline for many of the health impacts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0120"/>
            <a:ext cx="6527800" cy="1702320"/>
          </a:xfrm>
        </p:spPr>
        <p:txBody>
          <a:bodyPr>
            <a:normAutofit fontScale="90000"/>
          </a:bodyPr>
          <a:lstStyle/>
          <a:p>
            <a:pPr algn="l"/>
            <a:r>
              <a:rPr lang="en-US" sz="4000" dirty="0" smtClean="0">
                <a:latin typeface="Gill Sans Light"/>
                <a:cs typeface="Gill Sans Light"/>
              </a:rPr>
              <a:t>Handling Complexity –</a:t>
            </a:r>
            <a:r>
              <a:rPr lang="en-US" sz="3200" dirty="0" smtClean="0">
                <a:latin typeface="Gill Sans Light"/>
                <a:cs typeface="Gill Sans Light"/>
              </a:rPr>
              <a:t/>
            </a:r>
            <a:br>
              <a:rPr lang="en-US" sz="3200" dirty="0" smtClean="0">
                <a:latin typeface="Gill Sans Light"/>
                <a:cs typeface="Gill Sans Light"/>
              </a:rPr>
            </a:br>
            <a:r>
              <a:rPr lang="en-US" sz="2800" dirty="0" smtClean="0">
                <a:latin typeface="Gill Sans Light"/>
                <a:cs typeface="Gill Sans Light"/>
              </a:rPr>
              <a:t/>
            </a:r>
            <a:br>
              <a:rPr lang="en-US" sz="2800" dirty="0" smtClean="0">
                <a:latin typeface="Gill Sans Light"/>
                <a:cs typeface="Gill Sans Light"/>
              </a:rPr>
            </a:br>
            <a:r>
              <a:rPr lang="en-US" sz="2800" dirty="0">
                <a:latin typeface="Gill Sans Light"/>
                <a:cs typeface="Gill Sans Light"/>
              </a:rPr>
              <a:t>Strategy </a:t>
            </a:r>
            <a:r>
              <a:rPr lang="en-US" sz="2800" dirty="0" smtClean="0">
                <a:latin typeface="Gill Sans Light"/>
                <a:cs typeface="Gill Sans Light"/>
              </a:rPr>
              <a:t>#1:</a:t>
            </a:r>
            <a:r>
              <a:rPr lang="en-US" sz="2800" dirty="0">
                <a:latin typeface="Gill Sans Light"/>
                <a:cs typeface="Gill Sans Light"/>
              </a:rPr>
              <a:t/>
            </a:r>
            <a:br>
              <a:rPr lang="en-US" sz="2800" dirty="0">
                <a:latin typeface="Gill Sans Light"/>
                <a:cs typeface="Gill Sans Light"/>
              </a:rPr>
            </a:br>
            <a:r>
              <a:rPr lang="en-US" sz="2800" dirty="0">
                <a:latin typeface="Gill Sans Light"/>
                <a:cs typeface="Gill Sans Light"/>
              </a:rPr>
              <a:t>Describe </a:t>
            </a:r>
            <a:r>
              <a:rPr lang="en-US" sz="2800" dirty="0" smtClean="0">
                <a:latin typeface="Gill Sans Light"/>
                <a:cs typeface="Gill Sans Light"/>
              </a:rPr>
              <a:t>impacts qualitatively</a:t>
            </a:r>
            <a:br>
              <a:rPr lang="en-US" sz="2800" dirty="0" smtClean="0">
                <a:latin typeface="Gill Sans Light"/>
                <a:cs typeface="Gill Sans Light"/>
              </a:rPr>
            </a:br>
            <a:r>
              <a:rPr lang="en-US" dirty="0" smtClean="0"/>
              <a:t/>
            </a:r>
            <a:br>
              <a:rPr lang="en-US" dirty="0" smtClean="0"/>
            </a:br>
            <a:endParaRPr lang="en-US" dirty="0"/>
          </a:p>
        </p:txBody>
      </p:sp>
      <p:sp>
        <p:nvSpPr>
          <p:cNvPr id="3" name="Title 1"/>
          <p:cNvSpPr txBox="1">
            <a:spLocks/>
          </p:cNvSpPr>
          <p:nvPr/>
        </p:nvSpPr>
        <p:spPr>
          <a:xfrm>
            <a:off x="457200" y="2971280"/>
            <a:ext cx="7924800" cy="33533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
            </a:r>
            <a:br>
              <a:rPr lang="en-US" dirty="0" smtClean="0"/>
            </a:br>
            <a:endParaRPr lang="en-US" dirty="0"/>
          </a:p>
        </p:txBody>
      </p:sp>
      <p:sp>
        <p:nvSpPr>
          <p:cNvPr id="4" name="Title 1"/>
          <p:cNvSpPr txBox="1">
            <a:spLocks/>
          </p:cNvSpPr>
          <p:nvPr/>
        </p:nvSpPr>
        <p:spPr>
          <a:xfrm>
            <a:off x="457200" y="2983720"/>
            <a:ext cx="8051800" cy="24264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solidFill>
                  <a:srgbClr val="800000"/>
                </a:solidFill>
                <a:latin typeface="Gill Sans Light"/>
                <a:cs typeface="Gill Sans Light"/>
              </a:rPr>
              <a:t>Planting of trees in an urban area will decrease heatstroke and heart disease, especially among the elderly.</a:t>
            </a:r>
          </a:p>
          <a:p>
            <a:pPr algn="l"/>
            <a:endParaRPr lang="en-US" sz="2400" dirty="0" smtClean="0">
              <a:latin typeface="Gill Sans Light"/>
              <a:cs typeface="Gill Sans Light"/>
            </a:endParaRPr>
          </a:p>
          <a:p>
            <a:pPr algn="l"/>
            <a:r>
              <a:rPr lang="en-US" sz="2400" dirty="0">
                <a:latin typeface="Gill Sans Light"/>
                <a:cs typeface="Gill Sans Light"/>
              </a:rPr>
              <a:t>	</a:t>
            </a:r>
            <a:r>
              <a:rPr lang="en-US" sz="2400" dirty="0" smtClean="0">
                <a:latin typeface="Gill Sans Light"/>
                <a:cs typeface="Gill Sans Light"/>
              </a:rPr>
              <a:t>							vs.</a:t>
            </a:r>
          </a:p>
          <a:p>
            <a:pPr algn="l"/>
            <a:endParaRPr lang="en-US" sz="2400" dirty="0" smtClean="0">
              <a:latin typeface="Gill Sans Light"/>
              <a:cs typeface="Gill Sans Light"/>
            </a:endParaRPr>
          </a:p>
          <a:p>
            <a:pPr algn="l"/>
            <a:r>
              <a:rPr lang="en-US" sz="2600" dirty="0" smtClean="0">
                <a:latin typeface="Gill Sans Light"/>
                <a:cs typeface="Gill Sans Light"/>
              </a:rPr>
              <a:t>Planting 800 trees in the downtown area will reduce heatstroke by an estimated 25%, saving an average of 10 lives per year.  </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4933"/>
            <a:ext cx="8229600" cy="1693364"/>
          </a:xfrm>
        </p:spPr>
        <p:txBody>
          <a:bodyPr>
            <a:normAutofit/>
          </a:bodyPr>
          <a:lstStyle/>
          <a:p>
            <a:pPr>
              <a:buNone/>
            </a:pPr>
            <a:r>
              <a:rPr lang="en-US" sz="4000" dirty="0" smtClean="0">
                <a:latin typeface="Gill Sans Light"/>
                <a:cs typeface="Gill Sans Light"/>
              </a:rPr>
              <a:t>Handling Complexity –</a:t>
            </a:r>
          </a:p>
          <a:p>
            <a:pPr marL="347472">
              <a:spcBef>
                <a:spcPts val="624"/>
              </a:spcBef>
              <a:buNone/>
            </a:pPr>
            <a:r>
              <a:rPr lang="en-US" sz="2800" dirty="0" smtClean="0">
                <a:latin typeface="Gill Sans Light"/>
                <a:cs typeface="Gill Sans Light"/>
              </a:rPr>
              <a:t>Strategy #2: Break down all policies into constituent pathways, to understand interactions</a:t>
            </a:r>
          </a:p>
          <a:p>
            <a:endParaRPr lang="en-US" dirty="0" smtClean="0"/>
          </a:p>
          <a:p>
            <a:endParaRPr lang="en-US" dirty="0" smtClean="0"/>
          </a:p>
          <a:p>
            <a:endParaRPr lang="en-US" dirty="0" smtClean="0"/>
          </a:p>
          <a:p>
            <a:endParaRPr lang="en-US" dirty="0"/>
          </a:p>
        </p:txBody>
      </p:sp>
      <p:sp>
        <p:nvSpPr>
          <p:cNvPr id="7" name="TextBox 6"/>
          <p:cNvSpPr txBox="1"/>
          <p:nvPr/>
        </p:nvSpPr>
        <p:spPr>
          <a:xfrm>
            <a:off x="457200" y="4402667"/>
            <a:ext cx="2040467" cy="646331"/>
          </a:xfrm>
          <a:prstGeom prst="rect">
            <a:avLst/>
          </a:prstGeom>
          <a:solidFill>
            <a:schemeClr val="tx2">
              <a:lumMod val="20000"/>
              <a:lumOff val="80000"/>
            </a:schemeClr>
          </a:solidFill>
          <a:ln>
            <a:solidFill>
              <a:schemeClr val="tx1"/>
            </a:solidFill>
          </a:ln>
        </p:spPr>
        <p:txBody>
          <a:bodyPr wrap="square" rtlCol="0">
            <a:spAutoFit/>
          </a:bodyPr>
          <a:lstStyle/>
          <a:p>
            <a:r>
              <a:rPr lang="en-US" dirty="0" smtClean="0"/>
              <a:t>Improve bicycle infrastructure</a:t>
            </a:r>
            <a:endParaRPr lang="en-US" dirty="0"/>
          </a:p>
        </p:txBody>
      </p:sp>
      <p:sp>
        <p:nvSpPr>
          <p:cNvPr id="11" name="TextBox 10"/>
          <p:cNvSpPr txBox="1"/>
          <p:nvPr/>
        </p:nvSpPr>
        <p:spPr>
          <a:xfrm>
            <a:off x="6866467" y="3056462"/>
            <a:ext cx="1248833" cy="646331"/>
          </a:xfrm>
          <a:prstGeom prst="rect">
            <a:avLst/>
          </a:prstGeom>
          <a:solidFill>
            <a:schemeClr val="bg1"/>
          </a:solidFill>
          <a:ln>
            <a:solidFill>
              <a:srgbClr val="FF0000"/>
            </a:solidFill>
          </a:ln>
        </p:spPr>
        <p:txBody>
          <a:bodyPr wrap="square" rtlCol="0">
            <a:spAutoFit/>
          </a:bodyPr>
          <a:lstStyle/>
          <a:p>
            <a:r>
              <a:rPr lang="en-US" dirty="0" smtClean="0"/>
              <a:t>Reduce fatalities</a:t>
            </a:r>
            <a:endParaRPr lang="en-US" dirty="0"/>
          </a:p>
        </p:txBody>
      </p:sp>
      <p:sp>
        <p:nvSpPr>
          <p:cNvPr id="12" name="TextBox 11"/>
          <p:cNvSpPr txBox="1"/>
          <p:nvPr/>
        </p:nvSpPr>
        <p:spPr>
          <a:xfrm>
            <a:off x="6866466" y="4459195"/>
            <a:ext cx="1820333" cy="1200329"/>
          </a:xfrm>
          <a:prstGeom prst="rect">
            <a:avLst/>
          </a:prstGeom>
          <a:solidFill>
            <a:schemeClr val="bg1"/>
          </a:solidFill>
          <a:ln>
            <a:solidFill>
              <a:srgbClr val="FF0000"/>
            </a:solidFill>
          </a:ln>
        </p:spPr>
        <p:txBody>
          <a:bodyPr wrap="square" rtlCol="0">
            <a:spAutoFit/>
          </a:bodyPr>
          <a:lstStyle/>
          <a:p>
            <a:r>
              <a:rPr lang="en-US" dirty="0" smtClean="0">
                <a:solidFill>
                  <a:srgbClr val="000000"/>
                </a:solidFill>
              </a:rPr>
              <a:t>Positive or negative change in non-fatal injuries ?</a:t>
            </a:r>
            <a:endParaRPr lang="en-US" dirty="0">
              <a:solidFill>
                <a:srgbClr val="000000"/>
              </a:solidFill>
            </a:endParaRPr>
          </a:p>
        </p:txBody>
      </p:sp>
      <p:sp>
        <p:nvSpPr>
          <p:cNvPr id="6" name="TextBox 5"/>
          <p:cNvSpPr txBox="1"/>
          <p:nvPr/>
        </p:nvSpPr>
        <p:spPr>
          <a:xfrm>
            <a:off x="457200" y="3166533"/>
            <a:ext cx="2209800" cy="646331"/>
          </a:xfrm>
          <a:prstGeom prst="rect">
            <a:avLst/>
          </a:prstGeom>
          <a:solidFill>
            <a:schemeClr val="tx2">
              <a:lumMod val="20000"/>
              <a:lumOff val="80000"/>
            </a:schemeClr>
          </a:solidFill>
          <a:ln>
            <a:solidFill>
              <a:schemeClr val="tx1"/>
            </a:solidFill>
          </a:ln>
        </p:spPr>
        <p:txBody>
          <a:bodyPr wrap="square" rtlCol="0">
            <a:spAutoFit/>
          </a:bodyPr>
          <a:lstStyle/>
          <a:p>
            <a:r>
              <a:rPr lang="en-US" dirty="0" smtClean="0"/>
              <a:t>Increase residential density</a:t>
            </a:r>
            <a:endParaRPr lang="en-US" dirty="0"/>
          </a:p>
        </p:txBody>
      </p:sp>
      <p:cxnSp>
        <p:nvCxnSpPr>
          <p:cNvPr id="14" name="Straight Arrow Connector 13"/>
          <p:cNvCxnSpPr>
            <a:stCxn id="6" idx="3"/>
          </p:cNvCxnSpPr>
          <p:nvPr/>
        </p:nvCxnSpPr>
        <p:spPr>
          <a:xfrm flipV="1">
            <a:off x="2667000" y="3327400"/>
            <a:ext cx="778933" cy="162299"/>
          </a:xfrm>
          <a:prstGeom prst="straightConnector1">
            <a:avLst/>
          </a:prstGeom>
          <a:ln w="127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2497667" y="3489699"/>
            <a:ext cx="948266" cy="1236134"/>
            <a:chOff x="2497667" y="3489699"/>
            <a:chExt cx="948266" cy="1236134"/>
          </a:xfrm>
        </p:grpSpPr>
        <p:cxnSp>
          <p:nvCxnSpPr>
            <p:cNvPr id="16" name="Straight Arrow Connector 15"/>
            <p:cNvCxnSpPr>
              <a:stCxn id="6" idx="3"/>
              <a:endCxn id="9" idx="1"/>
            </p:cNvCxnSpPr>
            <p:nvPr/>
          </p:nvCxnSpPr>
          <p:spPr>
            <a:xfrm>
              <a:off x="2667000" y="3489699"/>
              <a:ext cx="778933" cy="709831"/>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7" idx="3"/>
              <a:endCxn id="9" idx="1"/>
            </p:cNvCxnSpPr>
            <p:nvPr/>
          </p:nvCxnSpPr>
          <p:spPr>
            <a:xfrm flipV="1">
              <a:off x="2497667" y="4199530"/>
              <a:ext cx="948266" cy="526303"/>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2497667" y="4725833"/>
            <a:ext cx="2582333" cy="729565"/>
            <a:chOff x="2497667" y="4725833"/>
            <a:chExt cx="2582333" cy="729565"/>
          </a:xfrm>
          <a:solidFill>
            <a:schemeClr val="bg2">
              <a:lumMod val="90000"/>
            </a:schemeClr>
          </a:solidFill>
        </p:grpSpPr>
        <p:sp>
          <p:nvSpPr>
            <p:cNvPr id="10" name="TextBox 9"/>
            <p:cNvSpPr txBox="1"/>
            <p:nvPr/>
          </p:nvSpPr>
          <p:spPr>
            <a:xfrm>
              <a:off x="3445933" y="4809067"/>
              <a:ext cx="1634067" cy="646331"/>
            </a:xfrm>
            <a:prstGeom prst="rect">
              <a:avLst/>
            </a:prstGeom>
            <a:grpFill/>
            <a:ln>
              <a:solidFill>
                <a:schemeClr val="tx1"/>
              </a:solidFill>
            </a:ln>
          </p:spPr>
          <p:txBody>
            <a:bodyPr wrap="square" rtlCol="0">
              <a:spAutoFit/>
            </a:bodyPr>
            <a:lstStyle/>
            <a:p>
              <a:r>
                <a:rPr lang="en-US" dirty="0" smtClean="0"/>
                <a:t>Decrease minor collisions</a:t>
              </a:r>
              <a:endParaRPr lang="en-US" dirty="0"/>
            </a:p>
          </p:txBody>
        </p:sp>
        <p:cxnSp>
          <p:nvCxnSpPr>
            <p:cNvPr id="20" name="Straight Arrow Connector 19"/>
            <p:cNvCxnSpPr>
              <a:stCxn id="7" idx="3"/>
              <a:endCxn id="10" idx="1"/>
            </p:cNvCxnSpPr>
            <p:nvPr/>
          </p:nvCxnSpPr>
          <p:spPr>
            <a:xfrm>
              <a:off x="2497667" y="4725833"/>
              <a:ext cx="948266" cy="406400"/>
            </a:xfrm>
            <a:prstGeom prst="straightConnector1">
              <a:avLst/>
            </a:prstGeom>
            <a:grpFill/>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3445933" y="3379628"/>
            <a:ext cx="3420534" cy="1143067"/>
            <a:chOff x="3445933" y="3379628"/>
            <a:chExt cx="3420534" cy="1143067"/>
          </a:xfrm>
          <a:solidFill>
            <a:schemeClr val="bg2">
              <a:lumMod val="90000"/>
            </a:schemeClr>
          </a:solidFill>
        </p:grpSpPr>
        <p:sp>
          <p:nvSpPr>
            <p:cNvPr id="9" name="TextBox 8"/>
            <p:cNvSpPr txBox="1"/>
            <p:nvPr/>
          </p:nvSpPr>
          <p:spPr>
            <a:xfrm>
              <a:off x="3445933" y="3876364"/>
              <a:ext cx="2099734" cy="646331"/>
            </a:xfrm>
            <a:prstGeom prst="rect">
              <a:avLst/>
            </a:prstGeom>
            <a:grpFill/>
            <a:ln>
              <a:solidFill>
                <a:schemeClr val="tx1"/>
              </a:solidFill>
            </a:ln>
          </p:spPr>
          <p:txBody>
            <a:bodyPr wrap="square" rtlCol="0">
              <a:spAutoFit/>
            </a:bodyPr>
            <a:lstStyle/>
            <a:p>
              <a:r>
                <a:rPr lang="en-US" dirty="0" smtClean="0"/>
                <a:t>Decrease major collisions</a:t>
              </a:r>
              <a:endParaRPr lang="en-US" dirty="0"/>
            </a:p>
          </p:txBody>
        </p:sp>
        <p:cxnSp>
          <p:nvCxnSpPr>
            <p:cNvPr id="22" name="Straight Arrow Connector 21"/>
            <p:cNvCxnSpPr>
              <a:stCxn id="9" idx="3"/>
              <a:endCxn id="11" idx="1"/>
            </p:cNvCxnSpPr>
            <p:nvPr/>
          </p:nvCxnSpPr>
          <p:spPr>
            <a:xfrm flipV="1">
              <a:off x="5545667" y="3379628"/>
              <a:ext cx="1320800" cy="819902"/>
            </a:xfrm>
            <a:prstGeom prst="straightConnector1">
              <a:avLst/>
            </a:prstGeom>
            <a:grpFill/>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3445933" y="3004234"/>
            <a:ext cx="1888067" cy="646331"/>
          </a:xfrm>
          <a:prstGeom prst="rect">
            <a:avLst/>
          </a:prstGeom>
          <a:solidFill>
            <a:schemeClr val="bg2">
              <a:lumMod val="90000"/>
            </a:schemeClr>
          </a:solidFill>
          <a:ln>
            <a:solidFill>
              <a:schemeClr val="tx1"/>
            </a:solidFill>
          </a:ln>
        </p:spPr>
        <p:txBody>
          <a:bodyPr wrap="square" rtlCol="0">
            <a:spAutoFit/>
          </a:bodyPr>
          <a:lstStyle/>
          <a:p>
            <a:r>
              <a:rPr lang="en-US" dirty="0" smtClean="0"/>
              <a:t>Increase minor collisions</a:t>
            </a:r>
            <a:endParaRPr lang="en-US" dirty="0"/>
          </a:p>
        </p:txBody>
      </p:sp>
      <p:cxnSp>
        <p:nvCxnSpPr>
          <p:cNvPr id="24" name="Straight Arrow Connector 23"/>
          <p:cNvCxnSpPr>
            <a:stCxn id="8" idx="3"/>
            <a:endCxn id="12" idx="1"/>
          </p:cNvCxnSpPr>
          <p:nvPr/>
        </p:nvCxnSpPr>
        <p:spPr>
          <a:xfrm>
            <a:off x="5334000" y="3327400"/>
            <a:ext cx="1532466" cy="1731960"/>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0" idx="3"/>
            <a:endCxn id="12" idx="1"/>
          </p:cNvCxnSpPr>
          <p:nvPr/>
        </p:nvCxnSpPr>
        <p:spPr>
          <a:xfrm flipV="1">
            <a:off x="5080000" y="5059360"/>
            <a:ext cx="1786466" cy="72873"/>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900"/>
            <a:ext cx="8229600" cy="1760538"/>
          </a:xfrm>
        </p:spPr>
        <p:txBody>
          <a:bodyPr>
            <a:normAutofit/>
          </a:bodyPr>
          <a:lstStyle/>
          <a:p>
            <a:pPr algn="l"/>
            <a:r>
              <a:rPr lang="en-US" sz="4444" dirty="0" smtClean="0">
                <a:latin typeface="Gill Sans Light"/>
                <a:cs typeface="Gill Sans Light"/>
              </a:rPr>
              <a:t>Handling Complexity –</a:t>
            </a:r>
            <a:r>
              <a:rPr lang="en-US" sz="3200" dirty="0" smtClean="0">
                <a:latin typeface="Gill Sans Light"/>
                <a:cs typeface="Gill Sans Light"/>
              </a:rPr>
              <a:t/>
            </a:r>
            <a:br>
              <a:rPr lang="en-US" sz="3200" dirty="0" smtClean="0">
                <a:latin typeface="Gill Sans Light"/>
                <a:cs typeface="Gill Sans Light"/>
              </a:rPr>
            </a:br>
            <a:r>
              <a:rPr lang="en-US" sz="2800" dirty="0" smtClean="0">
                <a:latin typeface="Gill Sans Light"/>
                <a:cs typeface="Gill Sans Light"/>
              </a:rPr>
              <a:t>Strategy #3:  Build a quantitative model of interacting policies, and use sensitivity analysis</a:t>
            </a:r>
            <a:endParaRPr lang="en-US" sz="2800" dirty="0">
              <a:latin typeface="Gill Sans Light"/>
              <a:cs typeface="Gill Sans Light"/>
            </a:endParaRPr>
          </a:p>
        </p:txBody>
      </p:sp>
      <p:sp>
        <p:nvSpPr>
          <p:cNvPr id="4" name="Text Placeholder 3"/>
          <p:cNvSpPr>
            <a:spLocks noGrp="1"/>
          </p:cNvSpPr>
          <p:nvPr>
            <p:ph type="body" idx="1"/>
          </p:nvPr>
        </p:nvSpPr>
        <p:spPr>
          <a:xfrm>
            <a:off x="457200" y="1979613"/>
            <a:ext cx="4040188" cy="639762"/>
          </a:xfrm>
        </p:spPr>
        <p:txBody>
          <a:bodyPr>
            <a:normAutofit/>
          </a:bodyPr>
          <a:lstStyle/>
          <a:p>
            <a:r>
              <a:rPr lang="en-US" sz="3200" b="0" dirty="0" smtClean="0">
                <a:latin typeface="Gill Sans Light"/>
                <a:cs typeface="Gill Sans Light"/>
              </a:rPr>
              <a:t>Examples:</a:t>
            </a:r>
          </a:p>
        </p:txBody>
      </p:sp>
      <p:sp>
        <p:nvSpPr>
          <p:cNvPr id="3" name="Content Placeholder 2"/>
          <p:cNvSpPr>
            <a:spLocks noGrp="1"/>
          </p:cNvSpPr>
          <p:nvPr>
            <p:ph sz="half" idx="2"/>
          </p:nvPr>
        </p:nvSpPr>
        <p:spPr>
          <a:xfrm>
            <a:off x="457200" y="2644775"/>
            <a:ext cx="4040188" cy="3951288"/>
          </a:xfrm>
        </p:spPr>
        <p:txBody>
          <a:bodyPr/>
          <a:lstStyle/>
          <a:p>
            <a:r>
              <a:rPr lang="en-US" dirty="0" smtClean="0">
                <a:latin typeface="Gill Sans Light"/>
                <a:cs typeface="Gill Sans Light"/>
              </a:rPr>
              <a:t>Agent-based modeling</a:t>
            </a:r>
          </a:p>
          <a:p>
            <a:r>
              <a:rPr lang="en-US" dirty="0" smtClean="0">
                <a:latin typeface="Gill Sans Light"/>
                <a:cs typeface="Gill Sans Light"/>
              </a:rPr>
              <a:t>Environmental systems </a:t>
            </a:r>
            <a:r>
              <a:rPr lang="en-US" dirty="0">
                <a:latin typeface="Gill Sans Light"/>
                <a:cs typeface="Gill Sans Light"/>
              </a:rPr>
              <a:t>m</a:t>
            </a:r>
            <a:r>
              <a:rPr lang="en-US" dirty="0" smtClean="0">
                <a:latin typeface="Gill Sans Light"/>
                <a:cs typeface="Gill Sans Light"/>
              </a:rPr>
              <a:t>odeling</a:t>
            </a:r>
          </a:p>
          <a:p>
            <a:r>
              <a:rPr lang="en-US" dirty="0" smtClean="0">
                <a:latin typeface="Gill Sans Light"/>
                <a:cs typeface="Gill Sans Light"/>
              </a:rPr>
              <a:t>Transportation scenario </a:t>
            </a:r>
            <a:r>
              <a:rPr lang="en-US" dirty="0">
                <a:latin typeface="Gill Sans Light"/>
                <a:cs typeface="Gill Sans Light"/>
              </a:rPr>
              <a:t>p</a:t>
            </a:r>
            <a:r>
              <a:rPr lang="en-US" dirty="0" smtClean="0">
                <a:latin typeface="Gill Sans Light"/>
                <a:cs typeface="Gill Sans Light"/>
              </a:rPr>
              <a:t>lanning</a:t>
            </a:r>
          </a:p>
          <a:p>
            <a:r>
              <a:rPr lang="en-US" dirty="0" smtClean="0">
                <a:latin typeface="Gill Sans Light"/>
                <a:cs typeface="Gill Sans Light"/>
              </a:rPr>
              <a:t>Agricultural crop </a:t>
            </a:r>
            <a:r>
              <a:rPr lang="en-US" dirty="0">
                <a:latin typeface="Gill Sans Light"/>
                <a:cs typeface="Gill Sans Light"/>
              </a:rPr>
              <a:t>m</a:t>
            </a:r>
            <a:r>
              <a:rPr lang="en-US" dirty="0" smtClean="0">
                <a:latin typeface="Gill Sans Light"/>
                <a:cs typeface="Gill Sans Light"/>
              </a:rPr>
              <a:t>odeling</a:t>
            </a:r>
          </a:p>
          <a:p>
            <a:r>
              <a:rPr lang="en-US" dirty="0" smtClean="0">
                <a:latin typeface="Gill Sans Light"/>
                <a:cs typeface="Gill Sans Light"/>
              </a:rPr>
              <a:t>Economic forecast </a:t>
            </a:r>
            <a:r>
              <a:rPr lang="en-US" dirty="0">
                <a:latin typeface="Gill Sans Light"/>
                <a:cs typeface="Gill Sans Light"/>
              </a:rPr>
              <a:t>m</a:t>
            </a:r>
            <a:r>
              <a:rPr lang="en-US" dirty="0" smtClean="0">
                <a:latin typeface="Gill Sans Light"/>
                <a:cs typeface="Gill Sans Light"/>
              </a:rPr>
              <a:t>odel</a:t>
            </a:r>
          </a:p>
        </p:txBody>
      </p:sp>
      <p:sp>
        <p:nvSpPr>
          <p:cNvPr id="5" name="Text Placeholder 4"/>
          <p:cNvSpPr>
            <a:spLocks noGrp="1"/>
          </p:cNvSpPr>
          <p:nvPr>
            <p:ph type="body" sz="quarter" idx="3"/>
          </p:nvPr>
        </p:nvSpPr>
        <p:spPr>
          <a:xfrm>
            <a:off x="4645025" y="1954213"/>
            <a:ext cx="4041775" cy="639762"/>
          </a:xfrm>
        </p:spPr>
        <p:txBody>
          <a:bodyPr>
            <a:normAutofit/>
          </a:bodyPr>
          <a:lstStyle/>
          <a:p>
            <a:r>
              <a:rPr lang="en-US" sz="3200" b="0" dirty="0" smtClean="0">
                <a:latin typeface="Gill Sans Light"/>
                <a:cs typeface="Gill Sans Light"/>
              </a:rPr>
              <a:t>Tradeoffs:</a:t>
            </a:r>
            <a:endParaRPr lang="en-US" sz="3200" b="0" dirty="0">
              <a:latin typeface="Gill Sans Light"/>
              <a:cs typeface="Gill Sans Light"/>
            </a:endParaRPr>
          </a:p>
        </p:txBody>
      </p:sp>
      <p:sp>
        <p:nvSpPr>
          <p:cNvPr id="6" name="Content Placeholder 5"/>
          <p:cNvSpPr>
            <a:spLocks noGrp="1"/>
          </p:cNvSpPr>
          <p:nvPr>
            <p:ph sz="quarter" idx="4"/>
          </p:nvPr>
        </p:nvSpPr>
        <p:spPr>
          <a:xfrm>
            <a:off x="4645025" y="2606675"/>
            <a:ext cx="4041775" cy="3951288"/>
          </a:xfrm>
        </p:spPr>
        <p:txBody>
          <a:bodyPr/>
          <a:lstStyle/>
          <a:p>
            <a:r>
              <a:rPr lang="en-US" dirty="0" smtClean="0">
                <a:latin typeface="Gill Sans Light"/>
                <a:cs typeface="Gill Sans Light"/>
              </a:rPr>
              <a:t>Contract with technical specialist</a:t>
            </a:r>
          </a:p>
          <a:p>
            <a:r>
              <a:rPr lang="en-US" dirty="0" smtClean="0">
                <a:latin typeface="Gill Sans Light"/>
                <a:cs typeface="Gill Sans Light"/>
              </a:rPr>
              <a:t>Time to build, test and run model</a:t>
            </a:r>
          </a:p>
          <a:p>
            <a:r>
              <a:rPr lang="en-US" dirty="0" smtClean="0">
                <a:latin typeface="Gill Sans Light"/>
                <a:cs typeface="Gill Sans Light"/>
              </a:rPr>
              <a:t>Uncertainty in the internal validity of model</a:t>
            </a:r>
            <a:endParaRPr lang="en-US" dirty="0">
              <a:latin typeface="Gill Sans Light"/>
              <a:cs typeface="Gill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ill Sans Light"/>
                <a:cs typeface="Gill Sans Light"/>
              </a:rPr>
              <a:t>Approaches for Using</a:t>
            </a:r>
            <a:br>
              <a:rPr lang="en-US" dirty="0" smtClean="0">
                <a:latin typeface="Gill Sans Light"/>
                <a:cs typeface="Gill Sans Light"/>
              </a:rPr>
            </a:br>
            <a:r>
              <a:rPr lang="en-US" dirty="0" smtClean="0">
                <a:latin typeface="Gill Sans Light"/>
                <a:cs typeface="Gill Sans Light"/>
              </a:rPr>
              <a:t>Models in </a:t>
            </a:r>
            <a:r>
              <a:rPr lang="en-US" dirty="0" err="1" smtClean="0">
                <a:latin typeface="Gill Sans Light"/>
                <a:cs typeface="Gill Sans Light"/>
              </a:rPr>
              <a:t>HIAs</a:t>
            </a:r>
            <a:endParaRPr lang="en-US" dirty="0">
              <a:latin typeface="Gill Sans Light"/>
              <a:cs typeface="Gill Sans Light"/>
            </a:endParaRPr>
          </a:p>
        </p:txBody>
      </p:sp>
      <p:sp>
        <p:nvSpPr>
          <p:cNvPr id="4" name="Content Placeholder 3"/>
          <p:cNvSpPr>
            <a:spLocks noGrp="1"/>
          </p:cNvSpPr>
          <p:nvPr>
            <p:ph sz="half" idx="2"/>
          </p:nvPr>
        </p:nvSpPr>
        <p:spPr>
          <a:xfrm>
            <a:off x="457200" y="2128838"/>
            <a:ext cx="8013700" cy="3522662"/>
          </a:xfrm>
        </p:spPr>
        <p:txBody>
          <a:bodyPr>
            <a:noAutofit/>
          </a:bodyPr>
          <a:lstStyle/>
          <a:p>
            <a:pPr marL="457200" indent="-457200">
              <a:buAutoNum type="arabicParenR"/>
            </a:pPr>
            <a:r>
              <a:rPr lang="en-US" sz="2800" dirty="0" smtClean="0">
                <a:latin typeface="Gill Sans Light"/>
                <a:cs typeface="Gill Sans Light"/>
              </a:rPr>
              <a:t>Don’t use quantitative model, and describe results qualitatively only (most common approach)</a:t>
            </a:r>
          </a:p>
          <a:p>
            <a:pPr marL="457200" indent="-457200">
              <a:buAutoNum type="arabicParenR"/>
            </a:pPr>
            <a:r>
              <a:rPr lang="en-US" sz="2800" dirty="0" smtClean="0">
                <a:latin typeface="Gill Sans Light"/>
                <a:cs typeface="Gill Sans Light"/>
              </a:rPr>
              <a:t>Incorporate a quantitative analysis as a small component of an HIA (e.g. a return on investment analysis)</a:t>
            </a:r>
          </a:p>
          <a:p>
            <a:pPr marL="457200" indent="-457200">
              <a:buAutoNum type="arabicParenR"/>
            </a:pPr>
            <a:r>
              <a:rPr lang="en-US" sz="2800" dirty="0" smtClean="0">
                <a:latin typeface="Gill Sans Light"/>
                <a:cs typeface="Gill Sans Light"/>
              </a:rPr>
              <a:t>Use outputs from an existing model in the HIA assessment (e.g. transportation planning models or climate impact models) </a:t>
            </a:r>
            <a:endParaRPr lang="en-US" sz="2800" dirty="0">
              <a:latin typeface="Gill Sans Light"/>
              <a:cs typeface="Gill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mp; Subtitle">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https://www.oregon.gov/oha/PH/HEALTHYENVIRONMENTS/TRACKINGASSESSMENT/HEALTHIMPACTASSESSMENT/Documents/Upstream%20HIA%20Climate%20Training/hiaccpolicytrng_ch5_2.28.12.pptx</Url>
      <Description>Slide 1</Description>
    </URL>
    <PublishingExpirationDate xmlns="http://schemas.microsoft.com/sharepoint/v3" xsi:nil="true"/>
    <PublishingStartDate xmlns="http://schemas.microsoft.com/sharepoint/v3" xsi:nil="true"/>
    <IACategory xmlns="59da1016-2a1b-4f8a-9768-d7a4932f6f16" xsi:nil="true"/>
    <IASubtopic xmlns="59da1016-2a1b-4f8a-9768-d7a4932f6f16" xsi:nil="true"/>
    <Meta_x0020_Description xmlns="0a694952-cb22-40ec-9f67-04f82ac00161" xsi:nil="true"/>
    <DocumentExpirationDate xmlns="59da1016-2a1b-4f8a-9768-d7a4932f6f16" xsi:nil="true"/>
    <IATopic xmlns="59da1016-2a1b-4f8a-9768-d7a4932f6f16" xsi:nil="true"/>
    <Meta_x0020_Keywords xmlns="0a694952-cb22-40ec-9f67-04f82ac0016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7D2D28E1DCE5479F7E6CEA8BBBE69F" ma:contentTypeVersion="18" ma:contentTypeDescription="Create a new document." ma:contentTypeScope="" ma:versionID="5f48d8e439eeb35d90b624bf4ad5645a">
  <xsd:schema xmlns:xsd="http://www.w3.org/2001/XMLSchema" xmlns:xs="http://www.w3.org/2001/XMLSchema" xmlns:p="http://schemas.microsoft.com/office/2006/metadata/properties" xmlns:ns1="http://schemas.microsoft.com/sharepoint/v3" xmlns:ns2="59da1016-2a1b-4f8a-9768-d7a4932f6f16" xmlns:ns3="0a694952-cb22-40ec-9f67-04f82ac00161" targetNamespace="http://schemas.microsoft.com/office/2006/metadata/properties" ma:root="true" ma:fieldsID="d0f8173e761758672fcd094938a7baab" ns1:_="" ns2:_="" ns3:_="">
    <xsd:import namespace="http://schemas.microsoft.com/sharepoint/v3"/>
    <xsd:import namespace="59da1016-2a1b-4f8a-9768-d7a4932f6f16"/>
    <xsd:import namespace="0a694952-cb22-40ec-9f67-04f82ac00161"/>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a694952-cb22-40ec-9f67-04f82ac00161"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0015CA-E581-4CF3-BDF4-9F51BC17F904}"/>
</file>

<file path=customXml/itemProps2.xml><?xml version="1.0" encoding="utf-8"?>
<ds:datastoreItem xmlns:ds="http://schemas.openxmlformats.org/officeDocument/2006/customXml" ds:itemID="{08B0EA73-3F45-4377-B1D4-954591EB4894}"/>
</file>

<file path=customXml/itemProps3.xml><?xml version="1.0" encoding="utf-8"?>
<ds:datastoreItem xmlns:ds="http://schemas.openxmlformats.org/officeDocument/2006/customXml" ds:itemID="{3565C315-36CF-4DB3-BF86-20B34EE91857}"/>
</file>

<file path=docProps/app.xml><?xml version="1.0" encoding="utf-8"?>
<Properties xmlns="http://schemas.openxmlformats.org/officeDocument/2006/extended-properties" xmlns:vt="http://schemas.openxmlformats.org/officeDocument/2006/docPropsVTypes">
  <TotalTime>3571</TotalTime>
  <Words>1798</Words>
  <Application>Microsoft Office PowerPoint</Application>
  <PresentationFormat>On-screen Show (4:3)</PresentationFormat>
  <Paragraphs>287</Paragraphs>
  <Slides>39</Slides>
  <Notes>18</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Title &amp; Subtitle</vt:lpstr>
      <vt:lpstr>Using HIA  on Climate Change Policy:  a Training Course for Public Health Professionals</vt:lpstr>
      <vt:lpstr>Steps of an HIA: Assessment</vt:lpstr>
      <vt:lpstr>Assessment: Learning Objectives</vt:lpstr>
      <vt:lpstr>Assessment:  Complexity and Uncertainty</vt:lpstr>
      <vt:lpstr>Climate Change Policy HIA CHALLENGES</vt:lpstr>
      <vt:lpstr>Handling Complexity –  Strategy #1: Describe impacts qualitatively  </vt:lpstr>
      <vt:lpstr>Slide 7</vt:lpstr>
      <vt:lpstr>Handling Complexity – Strategy #3:  Build a quantitative model of interacting policies, and use sensitivity analysis</vt:lpstr>
      <vt:lpstr>Approaches for Using Models in HIAs</vt:lpstr>
      <vt:lpstr>Model Example #1 – Woodcock et al.</vt:lpstr>
      <vt:lpstr>Model Example # 2-  Famine Early Warning System</vt:lpstr>
      <vt:lpstr>Slide 12</vt:lpstr>
      <vt:lpstr>Slide 13</vt:lpstr>
      <vt:lpstr>Slide 14</vt:lpstr>
      <vt:lpstr>Slide 15</vt:lpstr>
      <vt:lpstr>Slide 16</vt:lpstr>
      <vt:lpstr>Slide 17</vt:lpstr>
      <vt:lpstr>Models and HIAs - Considerations</vt:lpstr>
      <vt:lpstr>Qualitative Tradeoffs</vt:lpstr>
      <vt:lpstr>Types of Uncertainty</vt:lpstr>
      <vt:lpstr>Measuring Uncertainty</vt:lpstr>
      <vt:lpstr>Handling Uncertainty</vt:lpstr>
      <vt:lpstr>Handling Uncertainty</vt:lpstr>
      <vt:lpstr>Handling Uncertainty</vt:lpstr>
      <vt:lpstr>Long Timeline for Health Impacts</vt:lpstr>
      <vt:lpstr>Determining the Timeline of Assessment Results</vt:lpstr>
      <vt:lpstr>Data Sources for Climate Change HIAs</vt:lpstr>
      <vt:lpstr>Data Sources for Climate Change HIAs</vt:lpstr>
      <vt:lpstr>Data Example:  Remote Sensing</vt:lpstr>
      <vt:lpstr>Data Example: Soil Water Index</vt:lpstr>
      <vt:lpstr>Data Example:  Health, Epidemiology  Case Study 2 Taylor Energy Center</vt:lpstr>
      <vt:lpstr>Data Example: Census  Tract  Data from Baltimore Zoning Code HIA</vt:lpstr>
      <vt:lpstr>Identifying Inequitable Impacts Example</vt:lpstr>
      <vt:lpstr>Exercise 5 in the Toolkit</vt:lpstr>
      <vt:lpstr>Useful Assessment Tools </vt:lpstr>
      <vt:lpstr>Participatory Process: Potential Challenges</vt:lpstr>
      <vt:lpstr>Participatory Process: Potential Approaches</vt:lpstr>
      <vt:lpstr>Assessment: VMT HIA Example</vt:lpstr>
      <vt:lpstr>Assessment: Taylor County Coal Plant</vt:lpstr>
    </vt:vector>
  </TitlesOfParts>
  <Company>Upstream Public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Tia Henderson</dc:creator>
  <cp:lastModifiedBy>OR0208096</cp:lastModifiedBy>
  <cp:revision>103</cp:revision>
  <cp:lastPrinted>2011-09-07T22:12:27Z</cp:lastPrinted>
  <dcterms:created xsi:type="dcterms:W3CDTF">2011-09-28T02:43:24Z</dcterms:created>
  <dcterms:modified xsi:type="dcterms:W3CDTF">2013-04-11T23:36:42Z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0x010100367D2D28E1DCE5479F7E6CEA8BBBE69F</vt:lpwstr>
  </property>
  <property fmtid="{D5CDD505-2E9C-101B-9397-08002B2CF9AE}" pid="3" name="WorkflowChangePath">
    <vt:lpwstr>e77a80a3-a184-4998-b014-5cc02e80c39b,2;</vt:lpwstr>
  </property>
</Properties>
</file>