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1.xml" ContentType="application/vnd.openxmlformats-officedocument.theme+xml"/>
  <Override PartName="/ppt/charts/chart1.xml" ContentType="application/vnd.openxmlformats-officedocument.drawingml.chart+xml"/>
  <Override PartName="/ppt/charts/colors2.xml" ContentType="application/vnd.ms-office.chartcolorstyle+xml"/>
  <Override PartName="/ppt/charts/colors1.xml" ContentType="application/vnd.ms-office.chartcolorstyle+xml"/>
  <Override PartName="/ppt/charts/chart2.xml" ContentType="application/vnd.openxmlformats-officedocument.drawingml.chart+xml"/>
  <Override PartName="/ppt/charts/style1.xml" ContentType="application/vnd.ms-office.chartstyle+xml"/>
  <Override PartName="/ppt/charts/style2.xml" ContentType="application/vnd.ms-office.chartstyl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48" r:id="rId1"/>
  </p:sldMasterIdLst>
  <p:sldIdLst>
    <p:sldId id="256" r:id="rId2"/>
    <p:sldId id="257" r:id="rId3"/>
    <p:sldId id="259" r:id="rId4"/>
    <p:sldId id="260" r:id="rId5"/>
    <p:sldId id="258"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4" autoAdjust="0"/>
    <p:restoredTop sz="94660"/>
  </p:normalViewPr>
  <p:slideViewPr>
    <p:cSldViewPr snapToGrid="0">
      <p:cViewPr varScale="1">
        <p:scale>
          <a:sx n="64" d="100"/>
          <a:sy n="64" d="100"/>
        </p:scale>
        <p:origin x="640"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a:t>Immunization Rates</a:t>
            </a:r>
            <a:r>
              <a:rPr lang="en-US" sz="1400" baseline="0"/>
              <a:t> at 24 Months and Healthy People 2020 Goals</a:t>
            </a:r>
            <a:endParaRPr lang="en-US" sz="1400"/>
          </a:p>
        </c:rich>
      </c:tx>
      <c:overlay val="0"/>
      <c:spPr>
        <a:noFill/>
        <a:ln w="0">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2/15/2018</c:v>
                </c:pt>
              </c:strCache>
            </c:strRef>
          </c:tx>
          <c:spPr>
            <a:solidFill>
              <a:schemeClr val="tx2">
                <a:lumMod val="40000"/>
                <a:lumOff val="60000"/>
              </a:schemeClr>
            </a:solidFill>
            <a:ln>
              <a:noFill/>
            </a:ln>
            <a:effectLst/>
          </c:spPr>
          <c:invertIfNegative val="0"/>
          <c:cat>
            <c:strRef>
              <c:f>Sheet1!$A$2:$A$9</c:f>
              <c:strCache>
                <c:ptCount val="8"/>
                <c:pt idx="0">
                  <c:v>4 DTaP</c:v>
                </c:pt>
                <c:pt idx="1">
                  <c:v>3 Polio</c:v>
                </c:pt>
                <c:pt idx="2">
                  <c:v>1 MMR</c:v>
                </c:pt>
                <c:pt idx="3">
                  <c:v>UTD Hib</c:v>
                </c:pt>
                <c:pt idx="4">
                  <c:v>UTD HepB</c:v>
                </c:pt>
                <c:pt idx="5">
                  <c:v>1 Varicella</c:v>
                </c:pt>
                <c:pt idx="6">
                  <c:v>UTD PCV</c:v>
                </c:pt>
                <c:pt idx="7">
                  <c:v>4:3:1:3:3:1:4</c:v>
                </c:pt>
              </c:strCache>
            </c:strRef>
          </c:cat>
          <c:val>
            <c:numRef>
              <c:f>Sheet1!$B$2:$B$9</c:f>
              <c:numCache>
                <c:formatCode>0%</c:formatCode>
                <c:ptCount val="8"/>
                <c:pt idx="0">
                  <c:v>0.33</c:v>
                </c:pt>
                <c:pt idx="1">
                  <c:v>0.57999999999999996</c:v>
                </c:pt>
                <c:pt idx="2">
                  <c:v>0.67</c:v>
                </c:pt>
                <c:pt idx="3">
                  <c:v>0.71</c:v>
                </c:pt>
                <c:pt idx="4">
                  <c:v>0.71</c:v>
                </c:pt>
                <c:pt idx="5">
                  <c:v>0.63</c:v>
                </c:pt>
                <c:pt idx="6">
                  <c:v>0.54</c:v>
                </c:pt>
                <c:pt idx="7">
                  <c:v>0.28999999999999998</c:v>
                </c:pt>
              </c:numCache>
            </c:numRef>
          </c:val>
          <c:extLst>
            <c:ext xmlns:c16="http://schemas.microsoft.com/office/drawing/2014/chart" uri="{C3380CC4-5D6E-409C-BE32-E72D297353CC}">
              <c16:uniqueId val="{00000000-77EA-4B66-80D6-8FFF50BE97F7}"/>
            </c:ext>
          </c:extLst>
        </c:ser>
        <c:ser>
          <c:idx val="1"/>
          <c:order val="1"/>
          <c:tx>
            <c:strRef>
              <c:f>Sheet1!$C$1</c:f>
              <c:strCache>
                <c:ptCount val="1"/>
                <c:pt idx="0">
                  <c:v>10/15/2018</c:v>
                </c:pt>
              </c:strCache>
            </c:strRef>
          </c:tx>
          <c:spPr>
            <a:solidFill>
              <a:srgbClr val="0070C0"/>
            </a:solidFill>
            <a:ln>
              <a:noFill/>
            </a:ln>
            <a:effectLst/>
          </c:spPr>
          <c:invertIfNegative val="0"/>
          <c:cat>
            <c:strRef>
              <c:f>Sheet1!$A$2:$A$9</c:f>
              <c:strCache>
                <c:ptCount val="8"/>
                <c:pt idx="0">
                  <c:v>4 DTaP</c:v>
                </c:pt>
                <c:pt idx="1">
                  <c:v>3 Polio</c:v>
                </c:pt>
                <c:pt idx="2">
                  <c:v>1 MMR</c:v>
                </c:pt>
                <c:pt idx="3">
                  <c:v>UTD Hib</c:v>
                </c:pt>
                <c:pt idx="4">
                  <c:v>UTD HepB</c:v>
                </c:pt>
                <c:pt idx="5">
                  <c:v>1 Varicella</c:v>
                </c:pt>
                <c:pt idx="6">
                  <c:v>UTD PCV</c:v>
                </c:pt>
                <c:pt idx="7">
                  <c:v>4:3:1:3:3:1:4</c:v>
                </c:pt>
              </c:strCache>
            </c:strRef>
          </c:cat>
          <c:val>
            <c:numRef>
              <c:f>Sheet1!$C$2:$C$9</c:f>
              <c:numCache>
                <c:formatCode>0%</c:formatCode>
                <c:ptCount val="8"/>
                <c:pt idx="0">
                  <c:v>0.63</c:v>
                </c:pt>
                <c:pt idx="1">
                  <c:v>0.8</c:v>
                </c:pt>
                <c:pt idx="2">
                  <c:v>0.77</c:v>
                </c:pt>
                <c:pt idx="3">
                  <c:v>0.83</c:v>
                </c:pt>
                <c:pt idx="4">
                  <c:v>0.87</c:v>
                </c:pt>
                <c:pt idx="5">
                  <c:v>0.6</c:v>
                </c:pt>
                <c:pt idx="6">
                  <c:v>0.63</c:v>
                </c:pt>
                <c:pt idx="7">
                  <c:v>0.43</c:v>
                </c:pt>
              </c:numCache>
            </c:numRef>
          </c:val>
          <c:extLst>
            <c:ext xmlns:c16="http://schemas.microsoft.com/office/drawing/2014/chart" uri="{C3380CC4-5D6E-409C-BE32-E72D297353CC}">
              <c16:uniqueId val="{00000001-77EA-4B66-80D6-8FFF50BE97F7}"/>
            </c:ext>
          </c:extLst>
        </c:ser>
        <c:ser>
          <c:idx val="2"/>
          <c:order val="2"/>
          <c:tx>
            <c:strRef>
              <c:f>Sheet1!$D$1</c:f>
              <c:strCache>
                <c:ptCount val="1"/>
                <c:pt idx="0">
                  <c:v>10/1/2019</c:v>
                </c:pt>
              </c:strCache>
            </c:strRef>
          </c:tx>
          <c:spPr>
            <a:solidFill>
              <a:srgbClr val="00B050"/>
            </a:solidFill>
            <a:ln>
              <a:noFill/>
            </a:ln>
            <a:effectLst/>
          </c:spPr>
          <c:invertIfNegative val="0"/>
          <c:cat>
            <c:strRef>
              <c:f>Sheet1!$A$2:$A$9</c:f>
              <c:strCache>
                <c:ptCount val="8"/>
                <c:pt idx="0">
                  <c:v>4 DTaP</c:v>
                </c:pt>
                <c:pt idx="1">
                  <c:v>3 Polio</c:v>
                </c:pt>
                <c:pt idx="2">
                  <c:v>1 MMR</c:v>
                </c:pt>
                <c:pt idx="3">
                  <c:v>UTD Hib</c:v>
                </c:pt>
                <c:pt idx="4">
                  <c:v>UTD HepB</c:v>
                </c:pt>
                <c:pt idx="5">
                  <c:v>1 Varicella</c:v>
                </c:pt>
                <c:pt idx="6">
                  <c:v>UTD PCV</c:v>
                </c:pt>
                <c:pt idx="7">
                  <c:v>4:3:1:3:3:1:4</c:v>
                </c:pt>
              </c:strCache>
            </c:strRef>
          </c:cat>
          <c:val>
            <c:numRef>
              <c:f>Sheet1!$D$2:$D$9</c:f>
              <c:numCache>
                <c:formatCode>0%</c:formatCode>
                <c:ptCount val="8"/>
                <c:pt idx="0">
                  <c:v>0.83</c:v>
                </c:pt>
                <c:pt idx="1">
                  <c:v>0.93</c:v>
                </c:pt>
                <c:pt idx="2">
                  <c:v>0.93</c:v>
                </c:pt>
                <c:pt idx="3">
                  <c:v>0.97</c:v>
                </c:pt>
                <c:pt idx="4">
                  <c:v>0.97</c:v>
                </c:pt>
                <c:pt idx="5">
                  <c:v>0.9</c:v>
                </c:pt>
                <c:pt idx="6">
                  <c:v>0.9</c:v>
                </c:pt>
                <c:pt idx="7">
                  <c:v>0.76</c:v>
                </c:pt>
              </c:numCache>
            </c:numRef>
          </c:val>
          <c:extLst>
            <c:ext xmlns:c16="http://schemas.microsoft.com/office/drawing/2014/chart" uri="{C3380CC4-5D6E-409C-BE32-E72D297353CC}">
              <c16:uniqueId val="{00000002-77EA-4B66-80D6-8FFF50BE97F7}"/>
            </c:ext>
          </c:extLst>
        </c:ser>
        <c:dLbls>
          <c:showLegendKey val="0"/>
          <c:showVal val="0"/>
          <c:showCatName val="0"/>
          <c:showSerName val="0"/>
          <c:showPercent val="0"/>
          <c:showBubbleSize val="0"/>
        </c:dLbls>
        <c:gapWidth val="100"/>
        <c:overlap val="-27"/>
        <c:axId val="164910184"/>
        <c:axId val="164910568"/>
      </c:barChart>
      <c:catAx>
        <c:axId val="1649101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4910568"/>
        <c:crosses val="autoZero"/>
        <c:auto val="1"/>
        <c:lblAlgn val="ctr"/>
        <c:lblOffset val="100"/>
        <c:noMultiLvlLbl val="0"/>
      </c:catAx>
      <c:valAx>
        <c:axId val="164910568"/>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4910184"/>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a:t>Immunization</a:t>
            </a:r>
            <a:r>
              <a:rPr lang="en-US" sz="1400" baseline="0"/>
              <a:t> Rates at 13-17 Years and Healthy People 2020 Goals</a:t>
            </a:r>
            <a:endParaRPr lang="en-US" sz="1400"/>
          </a:p>
        </c:rich>
      </c:tx>
      <c:overlay val="0"/>
      <c:spPr>
        <a:noFill/>
        <a:ln w="0">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2/15/2019</c:v>
                </c:pt>
              </c:strCache>
            </c:strRef>
          </c:tx>
          <c:spPr>
            <a:solidFill>
              <a:schemeClr val="tx2">
                <a:lumMod val="60000"/>
                <a:lumOff val="40000"/>
              </a:schemeClr>
            </a:solidFill>
            <a:ln>
              <a:noFill/>
            </a:ln>
            <a:effectLst/>
          </c:spPr>
          <c:invertIfNegative val="0"/>
          <c:cat>
            <c:strRef>
              <c:f>Sheet1!$A$2:$A$5</c:f>
              <c:strCache>
                <c:ptCount val="4"/>
                <c:pt idx="0">
                  <c:v>1+ HPV</c:v>
                </c:pt>
                <c:pt idx="1">
                  <c:v>UTD HPV</c:v>
                </c:pt>
                <c:pt idx="2">
                  <c:v>Tdap</c:v>
                </c:pt>
                <c:pt idx="3">
                  <c:v>Mening</c:v>
                </c:pt>
              </c:strCache>
            </c:strRef>
          </c:cat>
          <c:val>
            <c:numRef>
              <c:f>Sheet1!$B$2:$B$5</c:f>
              <c:numCache>
                <c:formatCode>0%</c:formatCode>
                <c:ptCount val="4"/>
                <c:pt idx="0">
                  <c:v>0.74</c:v>
                </c:pt>
                <c:pt idx="1">
                  <c:v>0.49</c:v>
                </c:pt>
                <c:pt idx="2">
                  <c:v>0.95</c:v>
                </c:pt>
                <c:pt idx="3">
                  <c:v>0.87</c:v>
                </c:pt>
              </c:numCache>
            </c:numRef>
          </c:val>
          <c:extLst>
            <c:ext xmlns:c16="http://schemas.microsoft.com/office/drawing/2014/chart" uri="{C3380CC4-5D6E-409C-BE32-E72D297353CC}">
              <c16:uniqueId val="{00000000-F608-4634-96E8-28C651BA7D90}"/>
            </c:ext>
          </c:extLst>
        </c:ser>
        <c:ser>
          <c:idx val="1"/>
          <c:order val="1"/>
          <c:tx>
            <c:strRef>
              <c:f>Sheet1!$C$1</c:f>
              <c:strCache>
                <c:ptCount val="1"/>
                <c:pt idx="0">
                  <c:v>10/15/2018</c:v>
                </c:pt>
              </c:strCache>
            </c:strRef>
          </c:tx>
          <c:spPr>
            <a:solidFill>
              <a:srgbClr val="0070C0"/>
            </a:solidFill>
            <a:ln>
              <a:noFill/>
            </a:ln>
            <a:effectLst/>
          </c:spPr>
          <c:invertIfNegative val="0"/>
          <c:cat>
            <c:strRef>
              <c:f>Sheet1!$A$2:$A$5</c:f>
              <c:strCache>
                <c:ptCount val="4"/>
                <c:pt idx="0">
                  <c:v>1+ HPV</c:v>
                </c:pt>
                <c:pt idx="1">
                  <c:v>UTD HPV</c:v>
                </c:pt>
                <c:pt idx="2">
                  <c:v>Tdap</c:v>
                </c:pt>
                <c:pt idx="3">
                  <c:v>Mening</c:v>
                </c:pt>
              </c:strCache>
            </c:strRef>
          </c:cat>
          <c:val>
            <c:numRef>
              <c:f>Sheet1!$C$2:$C$5</c:f>
              <c:numCache>
                <c:formatCode>0%</c:formatCode>
                <c:ptCount val="4"/>
                <c:pt idx="0">
                  <c:v>0.77</c:v>
                </c:pt>
                <c:pt idx="1">
                  <c:v>0.53</c:v>
                </c:pt>
                <c:pt idx="2">
                  <c:v>0.94</c:v>
                </c:pt>
                <c:pt idx="3">
                  <c:v>0.88</c:v>
                </c:pt>
              </c:numCache>
            </c:numRef>
          </c:val>
          <c:extLst>
            <c:ext xmlns:c16="http://schemas.microsoft.com/office/drawing/2014/chart" uri="{C3380CC4-5D6E-409C-BE32-E72D297353CC}">
              <c16:uniqueId val="{00000001-F608-4634-96E8-28C651BA7D90}"/>
            </c:ext>
          </c:extLst>
        </c:ser>
        <c:ser>
          <c:idx val="2"/>
          <c:order val="2"/>
          <c:tx>
            <c:strRef>
              <c:f>Sheet1!$D$1</c:f>
              <c:strCache>
                <c:ptCount val="1"/>
                <c:pt idx="0">
                  <c:v>10/1/2019</c:v>
                </c:pt>
              </c:strCache>
            </c:strRef>
          </c:tx>
          <c:spPr>
            <a:solidFill>
              <a:srgbClr val="00B050"/>
            </a:solidFill>
            <a:ln>
              <a:noFill/>
            </a:ln>
            <a:effectLst/>
          </c:spPr>
          <c:invertIfNegative val="0"/>
          <c:cat>
            <c:strRef>
              <c:f>Sheet1!$A$2:$A$5</c:f>
              <c:strCache>
                <c:ptCount val="4"/>
                <c:pt idx="0">
                  <c:v>1+ HPV</c:v>
                </c:pt>
                <c:pt idx="1">
                  <c:v>UTD HPV</c:v>
                </c:pt>
                <c:pt idx="2">
                  <c:v>Tdap</c:v>
                </c:pt>
                <c:pt idx="3">
                  <c:v>Mening</c:v>
                </c:pt>
              </c:strCache>
            </c:strRef>
          </c:cat>
          <c:val>
            <c:numRef>
              <c:f>Sheet1!$D$2:$D$5</c:f>
              <c:numCache>
                <c:formatCode>0%</c:formatCode>
                <c:ptCount val="4"/>
                <c:pt idx="0">
                  <c:v>0.81</c:v>
                </c:pt>
                <c:pt idx="1">
                  <c:v>0.57999999999999996</c:v>
                </c:pt>
                <c:pt idx="2">
                  <c:v>0.92</c:v>
                </c:pt>
                <c:pt idx="3">
                  <c:v>0.9</c:v>
                </c:pt>
              </c:numCache>
            </c:numRef>
          </c:val>
          <c:extLst>
            <c:ext xmlns:c16="http://schemas.microsoft.com/office/drawing/2014/chart" uri="{C3380CC4-5D6E-409C-BE32-E72D297353CC}">
              <c16:uniqueId val="{00000002-F608-4634-96E8-28C651BA7D90}"/>
            </c:ext>
          </c:extLst>
        </c:ser>
        <c:ser>
          <c:idx val="3"/>
          <c:order val="3"/>
          <c:tx>
            <c:strRef>
              <c:f>Sheet1!$E$1</c:f>
              <c:strCache>
                <c:ptCount val="1"/>
                <c:pt idx="0">
                  <c:v>County</c:v>
                </c:pt>
              </c:strCache>
            </c:strRef>
          </c:tx>
          <c:spPr>
            <a:solidFill>
              <a:schemeClr val="tx2">
                <a:lumMod val="20000"/>
                <a:lumOff val="80000"/>
              </a:schemeClr>
            </a:solidFill>
            <a:ln>
              <a:noFill/>
            </a:ln>
            <a:effectLst/>
          </c:spPr>
          <c:invertIfNegative val="0"/>
          <c:cat>
            <c:strRef>
              <c:f>Sheet1!$A$2:$A$5</c:f>
              <c:strCache>
                <c:ptCount val="4"/>
                <c:pt idx="0">
                  <c:v>1+ HPV</c:v>
                </c:pt>
                <c:pt idx="1">
                  <c:v>UTD HPV</c:v>
                </c:pt>
                <c:pt idx="2">
                  <c:v>Tdap</c:v>
                </c:pt>
                <c:pt idx="3">
                  <c:v>Mening</c:v>
                </c:pt>
              </c:strCache>
            </c:strRef>
          </c:cat>
          <c:val>
            <c:numRef>
              <c:f>Sheet1!$E$2:$E$5</c:f>
              <c:numCache>
                <c:formatCode>0%</c:formatCode>
                <c:ptCount val="4"/>
                <c:pt idx="0">
                  <c:v>0.65</c:v>
                </c:pt>
                <c:pt idx="1">
                  <c:v>0.44</c:v>
                </c:pt>
                <c:pt idx="2">
                  <c:v>0.94</c:v>
                </c:pt>
                <c:pt idx="3">
                  <c:v>0.76</c:v>
                </c:pt>
              </c:numCache>
            </c:numRef>
          </c:val>
          <c:extLst>
            <c:ext xmlns:c16="http://schemas.microsoft.com/office/drawing/2014/chart" uri="{C3380CC4-5D6E-409C-BE32-E72D297353CC}">
              <c16:uniqueId val="{00000003-F608-4634-96E8-28C651BA7D90}"/>
            </c:ext>
          </c:extLst>
        </c:ser>
        <c:ser>
          <c:idx val="4"/>
          <c:order val="4"/>
          <c:tx>
            <c:strRef>
              <c:f>Sheet1!$F$1</c:f>
              <c:strCache>
                <c:ptCount val="1"/>
                <c:pt idx="0">
                  <c:v>Missed Opps</c:v>
                </c:pt>
              </c:strCache>
            </c:strRef>
          </c:tx>
          <c:spPr>
            <a:noFill/>
            <a:ln>
              <a:noFill/>
            </a:ln>
            <a:effectLst/>
          </c:spPr>
          <c:invertIfNegative val="0"/>
          <c:cat>
            <c:strRef>
              <c:f>Sheet1!$A$2:$A$5</c:f>
              <c:strCache>
                <c:ptCount val="4"/>
                <c:pt idx="0">
                  <c:v>1+ HPV</c:v>
                </c:pt>
                <c:pt idx="1">
                  <c:v>UTD HPV</c:v>
                </c:pt>
                <c:pt idx="2">
                  <c:v>Tdap</c:v>
                </c:pt>
                <c:pt idx="3">
                  <c:v>Mening</c:v>
                </c:pt>
              </c:strCache>
            </c:strRef>
          </c:cat>
          <c:val>
            <c:numRef>
              <c:f>Sheet1!$F$2:$F$5</c:f>
              <c:numCache>
                <c:formatCode>0%</c:formatCode>
                <c:ptCount val="4"/>
                <c:pt idx="1">
                  <c:v>0.23</c:v>
                </c:pt>
                <c:pt idx="2">
                  <c:v>0.05</c:v>
                </c:pt>
                <c:pt idx="3">
                  <c:v>0.08</c:v>
                </c:pt>
              </c:numCache>
            </c:numRef>
          </c:val>
          <c:extLst>
            <c:ext xmlns:c16="http://schemas.microsoft.com/office/drawing/2014/chart" uri="{C3380CC4-5D6E-409C-BE32-E72D297353CC}">
              <c16:uniqueId val="{00000004-F608-4634-96E8-28C651BA7D90}"/>
            </c:ext>
          </c:extLst>
        </c:ser>
        <c:dLbls>
          <c:showLegendKey val="0"/>
          <c:showVal val="0"/>
          <c:showCatName val="0"/>
          <c:showSerName val="0"/>
          <c:showPercent val="0"/>
          <c:showBubbleSize val="0"/>
        </c:dLbls>
        <c:gapWidth val="100"/>
        <c:overlap val="-27"/>
        <c:axId val="165331848"/>
        <c:axId val="165338376"/>
      </c:barChart>
      <c:catAx>
        <c:axId val="1653318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5338376"/>
        <c:crosses val="autoZero"/>
        <c:auto val="1"/>
        <c:lblAlgn val="ctr"/>
        <c:lblOffset val="100"/>
        <c:noMultiLvlLbl val="0"/>
      </c:catAx>
      <c:valAx>
        <c:axId val="165338376"/>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5331848"/>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colors2.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10/16/2019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_ftnref5"/><Relationship Id="rId3" Type="http://schemas.openxmlformats.org/officeDocument/2006/relationships/hyperlink" Target="#_ftn5"/><Relationship Id="rId7" Type="http://schemas.openxmlformats.org/officeDocument/2006/relationships/hyperlink" Target="#_ftnref4"/><Relationship Id="rId2" Type="http://schemas.openxmlformats.org/officeDocument/2006/relationships/chart" Target="../charts/chart1.xml"/><Relationship Id="rId1" Type="http://schemas.openxmlformats.org/officeDocument/2006/relationships/slideLayout" Target="../slideLayouts/slideLayout2.xml"/><Relationship Id="rId6" Type="http://schemas.openxmlformats.org/officeDocument/2006/relationships/hyperlink" Target="#_ftnref3"/><Relationship Id="rId5" Type="http://schemas.openxmlformats.org/officeDocument/2006/relationships/hyperlink" Target="#_ftnref2"/><Relationship Id="rId4" Type="http://schemas.openxmlformats.org/officeDocument/2006/relationships/hyperlink" Target="#_ftnref1"/></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08222" y="1133272"/>
            <a:ext cx="8851947" cy="2262781"/>
          </a:xfrm>
        </p:spPr>
        <p:txBody>
          <a:bodyPr>
            <a:normAutofit/>
          </a:bodyPr>
          <a:lstStyle/>
          <a:p>
            <a:r>
              <a:rPr lang="en-US" sz="3200" dirty="0"/>
              <a:t>Grand Ronde Health and Wellness Center: </a:t>
            </a:r>
            <a:br>
              <a:rPr lang="en-US" sz="3200" dirty="0"/>
            </a:br>
            <a:r>
              <a:rPr lang="en-US" sz="3200" dirty="0"/>
              <a:t>Immunization Rate</a:t>
            </a:r>
          </a:p>
        </p:txBody>
      </p:sp>
      <p:sp>
        <p:nvSpPr>
          <p:cNvPr id="3" name="Subtitle 2"/>
          <p:cNvSpPr>
            <a:spLocks noGrp="1"/>
          </p:cNvSpPr>
          <p:nvPr>
            <p:ph type="subTitle" idx="1"/>
          </p:nvPr>
        </p:nvSpPr>
        <p:spPr>
          <a:xfrm>
            <a:off x="2507732" y="3528001"/>
            <a:ext cx="8915399" cy="1126283"/>
          </a:xfrm>
        </p:spPr>
        <p:txBody>
          <a:bodyPr/>
          <a:lstStyle/>
          <a:p>
            <a:r>
              <a:rPr lang="en-US" dirty="0"/>
              <a:t>Amanda Walker, CMA,  Immunization Program Coordinator</a:t>
            </a:r>
          </a:p>
          <a:p>
            <a:r>
              <a:rPr lang="en-US" dirty="0"/>
              <a:t>Jennifer Lott, CMA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947" y="0"/>
            <a:ext cx="2892552" cy="2014728"/>
          </a:xfrm>
          <a:prstGeom prst="rect">
            <a:avLst/>
          </a:prstGeom>
        </p:spPr>
      </p:pic>
    </p:spTree>
    <p:extLst>
      <p:ext uri="{BB962C8B-B14F-4D97-AF65-F5344CB8AC3E}">
        <p14:creationId xmlns:p14="http://schemas.microsoft.com/office/powerpoint/2010/main" val="3421050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Immunization Rates As of 10/1/19</a:t>
            </a:r>
          </a:p>
        </p:txBody>
      </p:sp>
      <p:sp>
        <p:nvSpPr>
          <p:cNvPr id="11" name="Rectangle 8"/>
          <p:cNvSpPr>
            <a:spLocks noChangeArrowheads="1"/>
          </p:cNvSpPr>
          <p:nvPr/>
        </p:nvSpPr>
        <p:spPr bwMode="auto">
          <a:xfrm>
            <a:off x="3313569" y="176542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 name="Chart 11"/>
          <p:cNvGraphicFramePr/>
          <p:nvPr>
            <p:extLst>
              <p:ext uri="{D42A27DB-BD31-4B8C-83A1-F6EECF244321}">
                <p14:modId xmlns:p14="http://schemas.microsoft.com/office/powerpoint/2010/main" val="3110533146"/>
              </p:ext>
            </p:extLst>
          </p:nvPr>
        </p:nvGraphicFramePr>
        <p:xfrm>
          <a:off x="3313569" y="1765426"/>
          <a:ext cx="6400800"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13" name="Rectangle 9"/>
          <p:cNvSpPr>
            <a:spLocks noChangeArrowheads="1"/>
          </p:cNvSpPr>
          <p:nvPr/>
        </p:nvSpPr>
        <p:spPr bwMode="auto">
          <a:xfrm>
            <a:off x="3313569" y="633742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0094225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7239" y="2594424"/>
            <a:ext cx="8911687" cy="1280890"/>
          </a:xfrm>
        </p:spPr>
        <p:txBody>
          <a:bodyPr>
            <a:normAutofit/>
          </a:bodyPr>
          <a:lstStyle/>
          <a:p>
            <a:pPr algn="ctr"/>
            <a:r>
              <a:rPr lang="en-US" sz="5000" dirty="0"/>
              <a:t>Questions?</a:t>
            </a:r>
          </a:p>
        </p:txBody>
      </p:sp>
    </p:spTree>
    <p:extLst>
      <p:ext uri="{BB962C8B-B14F-4D97-AF65-F5344CB8AC3E}">
        <p14:creationId xmlns:p14="http://schemas.microsoft.com/office/powerpoint/2010/main" val="3470026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Historical Immunization Program at Grand Ronde Health and Wellness</a:t>
            </a:r>
          </a:p>
        </p:txBody>
      </p:sp>
      <p:sp>
        <p:nvSpPr>
          <p:cNvPr id="3" name="Content Placeholder 2"/>
          <p:cNvSpPr>
            <a:spLocks noGrp="1"/>
          </p:cNvSpPr>
          <p:nvPr>
            <p:ph idx="1"/>
          </p:nvPr>
        </p:nvSpPr>
        <p:spPr/>
        <p:txBody>
          <a:bodyPr>
            <a:normAutofit lnSpcReduction="10000"/>
          </a:bodyPr>
          <a:lstStyle/>
          <a:p>
            <a:r>
              <a:rPr lang="en-US" dirty="0"/>
              <a:t>Difficult to manage immunizations due to having to be charted in 3 different systems</a:t>
            </a:r>
          </a:p>
          <a:p>
            <a:pPr lvl="1"/>
            <a:r>
              <a:rPr lang="en-US" dirty="0" err="1"/>
              <a:t>NextGen</a:t>
            </a:r>
            <a:endParaRPr lang="en-US" dirty="0"/>
          </a:p>
          <a:p>
            <a:pPr lvl="1"/>
            <a:r>
              <a:rPr lang="en-US" dirty="0"/>
              <a:t>RPMS</a:t>
            </a:r>
          </a:p>
          <a:p>
            <a:pPr lvl="1"/>
            <a:r>
              <a:rPr lang="en-US" dirty="0"/>
              <a:t>Oregon Alert</a:t>
            </a:r>
          </a:p>
          <a:p>
            <a:r>
              <a:rPr lang="en-US" dirty="0"/>
              <a:t>Immunizations were not standardized amongst practitioners</a:t>
            </a:r>
          </a:p>
          <a:p>
            <a:pPr lvl="1"/>
            <a:r>
              <a:rPr lang="en-US" dirty="0"/>
              <a:t>Although there were standing orders not all providers would give all immunizations per schedule</a:t>
            </a:r>
          </a:p>
          <a:p>
            <a:pPr lvl="1"/>
            <a:r>
              <a:rPr lang="en-US" dirty="0"/>
              <a:t>Some providers would stop support staff from giving immunizations during walk-in visits because children were not up to date on well child check</a:t>
            </a:r>
          </a:p>
          <a:p>
            <a:r>
              <a:rPr lang="en-US" dirty="0"/>
              <a:t>Lack of trust in safety of vaccines by community</a:t>
            </a:r>
          </a:p>
        </p:txBody>
      </p:sp>
    </p:spTree>
    <p:extLst>
      <p:ext uri="{BB962C8B-B14F-4D97-AF65-F5344CB8AC3E}">
        <p14:creationId xmlns:p14="http://schemas.microsoft.com/office/powerpoint/2010/main" val="2246582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Long Standing History of Low Immunization Rates</a:t>
            </a:r>
          </a:p>
        </p:txBody>
      </p:sp>
      <p:pic>
        <p:nvPicPr>
          <p:cNvPr id="1027" name="Chart 1" descr="image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38793" y="1833562"/>
            <a:ext cx="7219950" cy="493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9177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Long Standing History of Low Immunization Rates: Yamhill County</a:t>
            </a:r>
          </a:p>
        </p:txBody>
      </p:sp>
      <p:pic>
        <p:nvPicPr>
          <p:cNvPr id="4" name="Content Placeholder 3"/>
          <p:cNvPicPr>
            <a:picLocks noGrp="1" noChangeAspect="1"/>
          </p:cNvPicPr>
          <p:nvPr>
            <p:ph idx="1"/>
          </p:nvPr>
        </p:nvPicPr>
        <p:blipFill>
          <a:blip r:embed="rId2"/>
          <a:stretch>
            <a:fillRect/>
          </a:stretch>
        </p:blipFill>
        <p:spPr>
          <a:xfrm>
            <a:off x="4152028" y="2160722"/>
            <a:ext cx="5793480" cy="3533782"/>
          </a:xfrm>
          <a:prstGeom prst="rect">
            <a:avLst/>
          </a:prstGeom>
        </p:spPr>
      </p:pic>
    </p:spTree>
    <p:extLst>
      <p:ext uri="{BB962C8B-B14F-4D97-AF65-F5344CB8AC3E}">
        <p14:creationId xmlns:p14="http://schemas.microsoft.com/office/powerpoint/2010/main" val="2616670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AFIX Program and </a:t>
            </a:r>
            <a:br>
              <a:rPr lang="en-US" dirty="0"/>
            </a:br>
            <a:r>
              <a:rPr lang="en-US" dirty="0"/>
              <a:t>Grand Ronde Health and Wellness Clinic</a:t>
            </a:r>
          </a:p>
        </p:txBody>
      </p:sp>
      <p:sp>
        <p:nvSpPr>
          <p:cNvPr id="3" name="Content Placeholder 2"/>
          <p:cNvSpPr>
            <a:spLocks noGrp="1"/>
          </p:cNvSpPr>
          <p:nvPr>
            <p:ph idx="1"/>
          </p:nvPr>
        </p:nvSpPr>
        <p:spPr/>
        <p:txBody>
          <a:bodyPr/>
          <a:lstStyle/>
          <a:p>
            <a:r>
              <a:rPr lang="en-US" dirty="0"/>
              <a:t> AFIX (Assessment, Feedback, Incentives and </a:t>
            </a:r>
            <a:r>
              <a:rPr lang="en-US" dirty="0" err="1"/>
              <a:t>eXchange</a:t>
            </a:r>
            <a:r>
              <a:rPr lang="en-US" dirty="0"/>
              <a:t>) is a continuous quality improvement process informed by research and used for improving immunization rates and practices at the immunization provider level</a:t>
            </a:r>
          </a:p>
          <a:p>
            <a:r>
              <a:rPr lang="en-US" dirty="0"/>
              <a:t>The AFIX components once understood and implemented by providers, can assist practices in meeting immunization coverage goals for a variety of standards, including but not limited to Healthy People 2020 and HEDIS (Healthcare Effectiveness Data and Information Set) measures</a:t>
            </a:r>
          </a:p>
          <a:p>
            <a:r>
              <a:rPr lang="en-US" dirty="0"/>
              <a:t>Grand Ronde Health and Wellness Center started AFIX on March 8, 2018</a:t>
            </a:r>
          </a:p>
        </p:txBody>
      </p:sp>
    </p:spTree>
    <p:extLst>
      <p:ext uri="{BB962C8B-B14F-4D97-AF65-F5344CB8AC3E}">
        <p14:creationId xmlns:p14="http://schemas.microsoft.com/office/powerpoint/2010/main" val="1387119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to increase immunization rates:</a:t>
            </a:r>
            <a:br>
              <a:rPr lang="en-US" dirty="0"/>
            </a:br>
            <a:r>
              <a:rPr lang="en-US" dirty="0"/>
              <a:t>RECALLS</a:t>
            </a:r>
          </a:p>
        </p:txBody>
      </p:sp>
      <p:sp>
        <p:nvSpPr>
          <p:cNvPr id="3" name="Content Placeholder 2"/>
          <p:cNvSpPr>
            <a:spLocks noGrp="1"/>
          </p:cNvSpPr>
          <p:nvPr>
            <p:ph idx="1"/>
          </p:nvPr>
        </p:nvSpPr>
        <p:spPr/>
        <p:txBody>
          <a:bodyPr/>
          <a:lstStyle/>
          <a:p>
            <a:r>
              <a:rPr lang="en-US" dirty="0"/>
              <a:t>Letters were sent through Oregon Alert to active patients behind on immunizations</a:t>
            </a:r>
          </a:p>
          <a:p>
            <a:r>
              <a:rPr lang="en-US" dirty="0"/>
              <a:t>Utilized </a:t>
            </a:r>
            <a:r>
              <a:rPr lang="en-US" dirty="0" err="1"/>
              <a:t>NextGen</a:t>
            </a:r>
            <a:r>
              <a:rPr lang="en-US" dirty="0"/>
              <a:t> to set up recall letters for patients due for a Well Child Check with their primary care provider</a:t>
            </a:r>
          </a:p>
          <a:p>
            <a:pPr marL="0" indent="0">
              <a:buNone/>
            </a:pPr>
            <a:endParaRPr lang="en-US" dirty="0"/>
          </a:p>
        </p:txBody>
      </p:sp>
    </p:spTree>
    <p:extLst>
      <p:ext uri="{BB962C8B-B14F-4D97-AF65-F5344CB8AC3E}">
        <p14:creationId xmlns:p14="http://schemas.microsoft.com/office/powerpoint/2010/main" val="2624941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to increase immunization rates:</a:t>
            </a:r>
            <a:br>
              <a:rPr lang="en-US" dirty="0"/>
            </a:br>
            <a:r>
              <a:rPr lang="en-US" dirty="0"/>
              <a:t>Pediatrician Team</a:t>
            </a:r>
          </a:p>
        </p:txBody>
      </p:sp>
      <p:sp>
        <p:nvSpPr>
          <p:cNvPr id="3" name="Content Placeholder 2"/>
          <p:cNvSpPr>
            <a:spLocks noGrp="1"/>
          </p:cNvSpPr>
          <p:nvPr>
            <p:ph idx="1"/>
          </p:nvPr>
        </p:nvSpPr>
        <p:spPr>
          <a:xfrm>
            <a:off x="2589212" y="2133600"/>
            <a:ext cx="8915400" cy="4529750"/>
          </a:xfrm>
        </p:spPr>
        <p:txBody>
          <a:bodyPr>
            <a:normAutofit fontScale="92500" lnSpcReduction="20000"/>
          </a:bodyPr>
          <a:lstStyle/>
          <a:p>
            <a:r>
              <a:rPr lang="en-US" dirty="0"/>
              <a:t>Welcomed Dr. Alison Empey to our team in August 2018</a:t>
            </a:r>
          </a:p>
          <a:p>
            <a:pPr lvl="1"/>
            <a:r>
              <a:rPr lang="en-US" dirty="0"/>
              <a:t>Dr. Empey provides care to our pediatric population on the 2</a:t>
            </a:r>
            <a:r>
              <a:rPr lang="en-US" baseline="30000" dirty="0"/>
              <a:t>nd</a:t>
            </a:r>
            <a:r>
              <a:rPr lang="en-US" dirty="0"/>
              <a:t> and 4</a:t>
            </a:r>
            <a:r>
              <a:rPr lang="en-US" baseline="30000" dirty="0"/>
              <a:t>th</a:t>
            </a:r>
            <a:r>
              <a:rPr lang="en-US" dirty="0"/>
              <a:t> Mondays and Tuesdays every month</a:t>
            </a:r>
          </a:p>
          <a:p>
            <a:r>
              <a:rPr lang="en-US" dirty="0"/>
              <a:t>Jennifer, CMA and Charlene, LPN are dedicated to our pediatric population</a:t>
            </a:r>
          </a:p>
          <a:p>
            <a:pPr lvl="1"/>
            <a:r>
              <a:rPr lang="en-US" dirty="0"/>
              <a:t>Reaches out to patients the business day before their appointment to remind them of their appointment</a:t>
            </a:r>
          </a:p>
          <a:p>
            <a:pPr lvl="1"/>
            <a:r>
              <a:rPr lang="en-US" dirty="0"/>
              <a:t>Reaches out to patients that no-shows to coordinate care with Dr. Empey or another provider or set up a visit for immunizations only</a:t>
            </a:r>
          </a:p>
          <a:p>
            <a:pPr lvl="1"/>
            <a:r>
              <a:rPr lang="en-US" dirty="0"/>
              <a:t>Developed reporting tools to capture children not connected to care</a:t>
            </a:r>
          </a:p>
          <a:p>
            <a:r>
              <a:rPr lang="en-US" dirty="0"/>
              <a:t>Dr. Empey has joined the health advisory committee for our Head Start Program</a:t>
            </a:r>
          </a:p>
          <a:p>
            <a:pPr lvl="1"/>
            <a:r>
              <a:rPr lang="en-US" dirty="0"/>
              <a:t>Coordinated effort between medical clinic and Head Start Program to ensure children are immunized appropriately. </a:t>
            </a:r>
          </a:p>
          <a:p>
            <a:pPr lvl="1"/>
            <a:r>
              <a:rPr lang="en-US" dirty="0"/>
              <a:t>Head Start will provide transportation to Medical Clinic if needed by parents to get immunizations</a:t>
            </a:r>
          </a:p>
          <a:p>
            <a:r>
              <a:rPr lang="en-US" dirty="0"/>
              <a:t>Dr. Empey provides information to other providers and support staff on best practice surround childhood care and immunizations</a:t>
            </a:r>
          </a:p>
        </p:txBody>
      </p:sp>
    </p:spTree>
    <p:extLst>
      <p:ext uri="{BB962C8B-B14F-4D97-AF65-F5344CB8AC3E}">
        <p14:creationId xmlns:p14="http://schemas.microsoft.com/office/powerpoint/2010/main" val="82172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to increase immunization rates:</a:t>
            </a:r>
            <a:br>
              <a:rPr lang="en-US" dirty="0"/>
            </a:br>
            <a:r>
              <a:rPr lang="en-US" dirty="0"/>
              <a:t>Education</a:t>
            </a:r>
          </a:p>
        </p:txBody>
      </p:sp>
      <p:sp>
        <p:nvSpPr>
          <p:cNvPr id="3" name="Content Placeholder 2"/>
          <p:cNvSpPr>
            <a:spLocks noGrp="1"/>
          </p:cNvSpPr>
          <p:nvPr>
            <p:ph idx="1"/>
          </p:nvPr>
        </p:nvSpPr>
        <p:spPr>
          <a:xfrm>
            <a:off x="2589212" y="2133599"/>
            <a:ext cx="8915400" cy="4466377"/>
          </a:xfrm>
        </p:spPr>
        <p:txBody>
          <a:bodyPr>
            <a:normAutofit lnSpcReduction="10000"/>
          </a:bodyPr>
          <a:lstStyle/>
          <a:p>
            <a:r>
              <a:rPr lang="en-US" dirty="0"/>
              <a:t>Social Media Page</a:t>
            </a:r>
          </a:p>
          <a:p>
            <a:pPr lvl="1"/>
            <a:r>
              <a:rPr lang="en-US" dirty="0"/>
              <a:t>Information is placed on the social media page about immunizations at key times such as school exclusion and the beginning of the school year to encourage families to bring in children for their immunizations</a:t>
            </a:r>
          </a:p>
          <a:p>
            <a:r>
              <a:rPr lang="en-US" dirty="0"/>
              <a:t>Sport’s Physical Event</a:t>
            </a:r>
          </a:p>
          <a:p>
            <a:pPr lvl="1"/>
            <a:r>
              <a:rPr lang="en-US" dirty="0"/>
              <a:t>Incentives offered to students needing sport’s physicals to come in for an event where all providers are seeing kids. </a:t>
            </a:r>
          </a:p>
          <a:p>
            <a:pPr lvl="1"/>
            <a:r>
              <a:rPr lang="en-US" dirty="0"/>
              <a:t>Immunizations are given at Sport’s Physicals</a:t>
            </a:r>
          </a:p>
          <a:p>
            <a:r>
              <a:rPr lang="en-US" dirty="0"/>
              <a:t>Smoke Signal </a:t>
            </a:r>
          </a:p>
          <a:p>
            <a:pPr lvl="1"/>
            <a:r>
              <a:rPr lang="en-US" dirty="0"/>
              <a:t>Educational Articles have been submitted to our tribal newspaper to increase education among the community. </a:t>
            </a:r>
          </a:p>
          <a:p>
            <a:r>
              <a:rPr lang="en-US" dirty="0"/>
              <a:t>Community Events</a:t>
            </a:r>
          </a:p>
          <a:p>
            <a:pPr lvl="1"/>
            <a:r>
              <a:rPr lang="en-US" dirty="0"/>
              <a:t>Immunization information is available at community events to provide education to community members. </a:t>
            </a:r>
          </a:p>
        </p:txBody>
      </p:sp>
    </p:spTree>
    <p:extLst>
      <p:ext uri="{BB962C8B-B14F-4D97-AF65-F5344CB8AC3E}">
        <p14:creationId xmlns:p14="http://schemas.microsoft.com/office/powerpoint/2010/main" val="1518599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Immunization Rates As of 10/1/19</a:t>
            </a:r>
          </a:p>
        </p:txBody>
      </p:sp>
      <p:graphicFrame>
        <p:nvGraphicFramePr>
          <p:cNvPr id="16" name="Chart 15"/>
          <p:cNvGraphicFramePr/>
          <p:nvPr>
            <p:extLst>
              <p:ext uri="{D42A27DB-BD31-4B8C-83A1-F6EECF244321}">
                <p14:modId xmlns:p14="http://schemas.microsoft.com/office/powerpoint/2010/main" val="354860372"/>
              </p:ext>
            </p:extLst>
          </p:nvPr>
        </p:nvGraphicFramePr>
        <p:xfrm>
          <a:off x="3059994" y="1486766"/>
          <a:ext cx="6400800" cy="3971925"/>
        </p:xfrm>
        <a:graphic>
          <a:graphicData uri="http://schemas.openxmlformats.org/drawingml/2006/chart">
            <c:chart xmlns:c="http://schemas.openxmlformats.org/drawingml/2006/chart" xmlns:r="http://schemas.openxmlformats.org/officeDocument/2006/relationships" r:id="rId2"/>
          </a:graphicData>
        </a:graphic>
      </p:graphicFrame>
      <p:sp>
        <p:nvSpPr>
          <p:cNvPr id="20" name="Rectangle 16"/>
          <p:cNvSpPr>
            <a:spLocks noChangeArrowheads="1"/>
          </p:cNvSpPr>
          <p:nvPr/>
        </p:nvSpPr>
        <p:spPr bwMode="auto">
          <a:xfrm>
            <a:off x="3123368" y="2810331"/>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1" name="Rectangle 17"/>
          <p:cNvSpPr>
            <a:spLocks noChangeArrowheads="1"/>
          </p:cNvSpPr>
          <p:nvPr/>
        </p:nvSpPr>
        <p:spPr bwMode="auto">
          <a:xfrm>
            <a:off x="3123368" y="326753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Rectangle 18"/>
          <p:cNvSpPr>
            <a:spLocks noChangeArrowheads="1"/>
          </p:cNvSpPr>
          <p:nvPr/>
        </p:nvSpPr>
        <p:spPr bwMode="auto">
          <a:xfrm>
            <a:off x="4209784" y="1264555"/>
            <a:ext cx="4422557" cy="1000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bmk="">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Missed Opportunities</a:t>
            </a:r>
            <a:r>
              <a:rPr kumimoji="0" lang="en-US" altLang="en-US" sz="1400" b="0" i="0" u="none" strike="noStrike" cap="none" normalizeH="0" baseline="30000" dirty="0" bmk="">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hlinkClick r:id="rId3"/>
              </a:rPr>
              <a:t>[5]</a:t>
            </a:r>
            <a:r>
              <a:rPr kumimoji="0" lang="en-US" altLang="en-US" sz="14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17% (decrease of 10% from 27%)</a:t>
            </a:r>
            <a:br>
              <a:rPr kumimoji="0" lang="en-US" altLang="en-US" sz="1400" b="0"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b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3" name="Rectangle 19"/>
          <p:cNvSpPr>
            <a:spLocks noChangeArrowheads="1"/>
          </p:cNvSpPr>
          <p:nvPr/>
        </p:nvSpPr>
        <p:spPr bwMode="auto">
          <a:xfrm>
            <a:off x="3123368" y="7239456"/>
            <a:ext cx="4022725" cy="6350"/>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4" name="Rectangle 20"/>
          <p:cNvSpPr>
            <a:spLocks noChangeArrowheads="1"/>
          </p:cNvSpPr>
          <p:nvPr/>
        </p:nvSpPr>
        <p:spPr bwMode="auto">
          <a:xfrm>
            <a:off x="3195796" y="589187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3000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4"/>
              </a:rPr>
              <a:t>[</a:t>
            </a:r>
            <a:r>
              <a:rPr kumimoji="0" lang="en-US" altLang="en-US" sz="1000" b="0" i="0" u="none" strike="noStrike" cap="none" normalizeH="0" baseline="30000" dirty="0" bmk="">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4"/>
              </a:rPr>
              <a:t>1]</a:t>
            </a:r>
            <a:r>
              <a:rPr kumimoji="0" lang="en-US" altLang="en-US" sz="1000" b="0" i="0" u="none" strike="noStrike" cap="none" normalizeH="0" baseline="0" dirty="0" bmk="">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Active patients in ALERT IIS that were 24-35 months old as of the assessment date.</a:t>
            </a:r>
            <a:endParaRPr kumimoji="0" lang="en-US" altLang="en-US" sz="900" b="0" i="0" u="none" strike="noStrike" cap="none" normalizeH="0" baseline="0" dirty="0" bmk="">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30000" dirty="0" bmk="">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5"/>
              </a:rPr>
              <a:t>[2]</a:t>
            </a:r>
            <a:r>
              <a:rPr kumimoji="0" lang="en-US" altLang="en-US" sz="1000" b="0" i="0" u="none" strike="noStrike" cap="none" normalizeH="0" baseline="0" dirty="0" bmk="">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Vaccination status is as of this date. Immunizations administered after this date are not included in this assessment.</a:t>
            </a:r>
            <a:endParaRPr kumimoji="0" lang="en-US" altLang="en-US" sz="900" b="0" i="0" u="none" strike="noStrike" cap="none" normalizeH="0" baseline="0" dirty="0" bmk="">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30000" dirty="0" bmk="">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6"/>
              </a:rPr>
              <a:t>[3]</a:t>
            </a:r>
            <a:r>
              <a:rPr kumimoji="0" lang="en-US" altLang="en-US" sz="1000" b="0" i="0" u="none" strike="noStrike" cap="none" normalizeH="0" baseline="0" dirty="0" bmk="">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4+ </a:t>
            </a:r>
            <a:r>
              <a:rPr kumimoji="0" lang="en-US" altLang="en-US" sz="1000" b="0" i="0" u="none" strike="noStrike" cap="none" normalizeH="0" baseline="0" dirty="0" err="1" bmk="">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DTaP</a:t>
            </a:r>
            <a:r>
              <a:rPr kumimoji="0" lang="en-US" altLang="en-US" sz="1000" b="0" i="0" u="none" strike="noStrike" cap="none" normalizeH="0" baseline="0" dirty="0" bmk="">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3+ Polio, 1+ MMR, 3+ Hib, 3+ </a:t>
            </a:r>
            <a:r>
              <a:rPr kumimoji="0" lang="en-US" altLang="en-US" sz="1000" b="0" i="0" u="none" strike="noStrike" cap="none" normalizeH="0" baseline="0" dirty="0" err="1" bmk="">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HepB</a:t>
            </a:r>
            <a:r>
              <a:rPr kumimoji="0" lang="en-US" altLang="en-US" sz="1000" b="0" i="0" u="none" strike="noStrike" cap="none" normalizeH="0" baseline="0" dirty="0" bmk="">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1+ Varicella, 1+ PCV</a:t>
            </a:r>
            <a:endParaRPr kumimoji="0" lang="en-US" altLang="en-US" sz="900" b="0" i="0" u="none" strike="noStrike" cap="none" normalizeH="0" baseline="0" dirty="0" bmk="">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30000" dirty="0" bmk="">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7"/>
              </a:rPr>
              <a:t>[4]</a:t>
            </a:r>
            <a:r>
              <a:rPr kumimoji="0" lang="en-US" altLang="en-US" sz="1000" b="0" i="0" u="none" strike="noStrike" cap="none" normalizeH="0" baseline="0" dirty="0" bmk="">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County rates are based on all residents according to their most recent address in ALERT IIS</a:t>
            </a:r>
            <a:endParaRPr kumimoji="0" lang="en-US" altLang="en-US" sz="900" b="0" i="0" u="none" strike="noStrike" cap="none" normalizeH="0" baseline="0" dirty="0" bmk="">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30000" dirty="0" bmk="">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8"/>
              </a:rPr>
              <a:t>[5]</a:t>
            </a:r>
            <a:r>
              <a:rPr kumimoji="0" lang="en-US" altLang="en-US" sz="1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Not all recommended vaccines were administered at a patient’s most recent immunization visit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9361867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7F26265E0201745832539FC8CD90A02" ma:contentTypeVersion="18" ma:contentTypeDescription="Create a new document." ma:contentTypeScope="" ma:versionID="3e7d87fa2451b6508ba4fcd7149e9732">
  <xsd:schema xmlns:xsd="http://www.w3.org/2001/XMLSchema" xmlns:xs="http://www.w3.org/2001/XMLSchema" xmlns:p="http://schemas.microsoft.com/office/2006/metadata/properties" xmlns:ns1="http://schemas.microsoft.com/sharepoint/v3" xmlns:ns2="59da1016-2a1b-4f8a-9768-d7a4932f6f16" xmlns:ns3="a836e724-b941-4be0-bc27-7475ef3d3059" targetNamespace="http://schemas.microsoft.com/office/2006/metadata/properties" ma:root="true" ma:fieldsID="732d36b1a15b858893657b7f58ec0e3b" ns1:_="" ns2:_="" ns3:_="">
    <xsd:import namespace="http://schemas.microsoft.com/sharepoint/v3"/>
    <xsd:import namespace="59da1016-2a1b-4f8a-9768-d7a4932f6f16"/>
    <xsd:import namespace="a836e724-b941-4be0-bc27-7475ef3d3059"/>
    <xsd:element name="properties">
      <xsd:complexType>
        <xsd:sequence>
          <xsd:element name="documentManagement">
            <xsd:complexType>
              <xsd:all>
                <xsd:element ref="ns2:IACategory" minOccurs="0"/>
                <xsd:element ref="ns2:IATopic" minOccurs="0"/>
                <xsd:element ref="ns2:IASubtopic" minOccurs="0"/>
                <xsd:element ref="ns2:DocumentExpirationDate" minOccurs="0"/>
                <xsd:element ref="ns3:Meta_x0020_Description" minOccurs="0"/>
                <xsd:element ref="ns3:Meta_x0020_Keywords" minOccurs="0"/>
                <xsd:element ref="ns1:PublishingStartDate" minOccurs="0"/>
                <xsd:element ref="ns1:PublishingExpirationDate" minOccurs="0"/>
                <xsd:element ref="ns1:URL"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element name="URL" ma:index="12" nillable="true" ma:displayName="URL" ma:format="Hyperlink" ma:internalName="URL"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9da1016-2a1b-4f8a-9768-d7a4932f6f16" elementFormDefault="qualified">
    <xsd:import namespace="http://schemas.microsoft.com/office/2006/documentManagement/types"/>
    <xsd:import namespace="http://schemas.microsoft.com/office/infopath/2007/PartnerControls"/>
    <xsd:element name="IACategory" ma:index="4" nillable="true" ma:displayName="IA Category" ma:format="Dropdown" ma:internalName="IACategory" ma:readOnly="false">
      <xsd:simpleType>
        <xsd:restriction base="dms:Choice">
          <xsd:enumeration value="About OHA"/>
          <xsd:enumeration value="Programs and Services"/>
          <xsd:enumeration value="Oregon Health Plan"/>
          <xsd:enumeration value="Health System Reform"/>
          <xsd:enumeration value="Licenses and Certificates"/>
          <xsd:enumeration value="Public Health"/>
        </xsd:restriction>
      </xsd:simpleType>
    </xsd:element>
    <xsd:element name="IATopic" ma:index="5" nillable="true" ma:displayName="IA Topic" ma:format="Dropdown" ma:internalName="IATopic" ma:readOnly="false">
      <xsd:simpleType>
        <xsd:restriction base="dms:Choice">
          <xsd:enumeration value="About OHA - Agency Communications"/>
          <xsd:enumeration value="About OHA - Budget"/>
          <xsd:enumeration value="About OHA - Contacts"/>
          <xsd:enumeration value="About OHA - Grants &amp; Contracts"/>
          <xsd:enumeration value="About OHA - Jobs &amp; Employment"/>
          <xsd:enumeration value="About OHA - Organization"/>
          <xsd:enumeration value="About OHA - Policies"/>
          <xsd:enumeration value="About OHA - Public Meetings"/>
          <xsd:enumeration value="About OHA - Public Records"/>
          <xsd:enumeration value="About OHA - Questions &amp; Comments"/>
          <xsd:enumeration value="About OHA - Reports &amp; Data"/>
          <xsd:enumeration value="About OHA - Rulemaking"/>
          <xsd:enumeration value="Programs and Services - Behavioral Health"/>
          <xsd:enumeration value="Programs and Services - Contacts"/>
          <xsd:enumeration value="Programs and Services - Coordinated Care"/>
          <xsd:enumeration value="Programs and Services - Disease"/>
          <xsd:enumeration value="Programs and Services - Environment"/>
          <xsd:enumeration value="Programs and Services - Health Resources"/>
          <xsd:enumeration value="Programs and Services - OEBB"/>
          <xsd:enumeration value="Programs and Services - Oregon Health Plan"/>
          <xsd:enumeration value="Programs and Services - Oregon State Hospital"/>
          <xsd:enumeration value="Programs and Services - PEBB"/>
          <xsd:enumeration value="Programs and Services - Pharmacy"/>
          <xsd:enumeration value="Programs and Services - Prevention"/>
          <xsd:enumeration value="Programs and Services - Safety"/>
          <xsd:enumeration value="Oregon Health Plan - Agency Communications"/>
          <xsd:enumeration value="Oregon Health Plan - Benefits"/>
          <xsd:enumeration value="Oregon Health Plan - Contacts"/>
          <xsd:enumeration value="Oregon Health Plan - Coordinated Care"/>
          <xsd:enumeration value="Oregon Health Plan - Grants &amp; Contracts"/>
          <xsd:enumeration value="Oregon Health Plan - Health Resources"/>
          <xsd:enumeration value="Oregon Health Plan - Policies"/>
          <xsd:enumeration value="Oregon Health Plan - Providers and Partners"/>
          <xsd:enumeration value="Oregon Health Plan - Public Meetings"/>
          <xsd:enumeration value="Oregon Health Plan - Questions &amp; Comments"/>
          <xsd:enumeration value="Oregon Health Plan - Rule Making"/>
          <xsd:enumeration value="Health System Reform - Agency Communications"/>
          <xsd:enumeration value="Health System Reform - Coordinated Care"/>
          <xsd:enumeration value="Health System Reform - Public Meetings"/>
          <xsd:enumeration value="Health System Reform - Questions &amp; Comments"/>
          <xsd:enumeration value="Health System Reform - Reports &amp; Data"/>
          <xsd:enumeration value="Licenses and Certificates - Certificates"/>
          <xsd:enumeration value="Licenses and Certificates - Contacts"/>
          <xsd:enumeration value="Licenses and Certificates - Licenses"/>
          <xsd:enumeration value="Licenses and Certificates - Vital Records"/>
          <xsd:enumeration value="Public Health - Agency Communications"/>
          <xsd:enumeration value="Public Health - Contacts"/>
          <xsd:enumeration value="Public Health - Disease"/>
          <xsd:enumeration value="Public Health - Environment"/>
          <xsd:enumeration value="Public Health - Health Resources"/>
          <xsd:enumeration value="Public Health - Questions &amp; Comments"/>
          <xsd:enumeration value="Public Health - Prevention"/>
          <xsd:enumeration value="Public Health - Providers and Partners"/>
          <xsd:enumeration value="Public Health - Reports &amp; Data"/>
          <xsd:enumeration value="Public Health - Safety"/>
          <xsd:enumeration value="Public Health - Vital Records"/>
        </xsd:restriction>
      </xsd:simpleType>
    </xsd:element>
    <xsd:element name="IASubtopic" ma:index="6" nillable="true" ma:displayName="IA Subtopic" ma:format="Dropdown" ma:internalName="IASubtopic" ma:readOnly="false">
      <xsd:simpleType>
        <xsd:restriction base="dms:Choice">
          <xsd:enumeration value="Addiction Services - Alcohol"/>
          <xsd:enumeration value="Addiction Services - Drug"/>
          <xsd:enumeration value="Addiction Services - Gambling"/>
          <xsd:enumeration value="Addiction Services - Tobacco"/>
          <xsd:enumeration value="Applications"/>
          <xsd:enumeration value="Benefits - Health Plans"/>
          <xsd:enumeration value="Benefits - OEBB"/>
          <xsd:enumeration value="Benefits - OHP"/>
          <xsd:enumeration value="Benefits - PEBB"/>
          <xsd:enumeration value="Benefits - Retirement"/>
          <xsd:enumeration value="Budget - Agency Summary"/>
          <xsd:enumeration value="Budget - Agency Request (ARB)"/>
          <xsd:enumeration value="Budget - Governors Budget"/>
          <xsd:enumeration value="Budget - Infrastructure"/>
          <xsd:enumeration value="Budget - Legislatively Adopted (LAB)"/>
          <xsd:enumeration value="Budget - Legislative action"/>
          <xsd:enumeration value="Budget - Overview"/>
          <xsd:enumeration value="Budget - Policy Option Package (POP)"/>
          <xsd:enumeration value="Budget - Priorities"/>
          <xsd:enumeration value="Budget - Program"/>
          <xsd:enumeration value="Budget - Reduction"/>
          <xsd:enumeration value="Budget - Strategic funding proposal"/>
          <xsd:enumeration value="Budget - Special report"/>
          <xsd:enumeration value="Budget - Stakeholder meeting"/>
          <xsd:enumeration value="CCO - Contact"/>
          <xsd:enumeration value="CCO - Audited Financial Statement"/>
          <xsd:enumeration value="CCO - Interim Financial Statement"/>
          <xsd:enumeration value="CCO - Internal Financial Statement"/>
          <xsd:enumeration value="Clean Air"/>
          <xsd:enumeration value="Clean Water"/>
          <xsd:enumeration value="Clinics"/>
          <xsd:enumeration value="Commissions"/>
          <xsd:enumeration value="Committee Members"/>
          <xsd:enumeration value="Committees"/>
          <xsd:enumeration value="Crisis Services"/>
          <xsd:enumeration value="Drug Addiction Services"/>
          <xsd:enumeration value="Electronic Health Care Records (EHR)"/>
          <xsd:enumeration value="Emergency Preparedness"/>
          <xsd:enumeration value="Environmental Pollution"/>
          <xsd:enumeration value="Featured Content"/>
          <xsd:enumeration value="Fees"/>
          <xsd:enumeration value="Health Services - Primary Care Home"/>
          <xsd:enumeration value="Health Services - Prioritized list"/>
          <xsd:enumeration value="ICD-10"/>
          <xsd:enumeration value="Immunizations"/>
          <xsd:enumeration value="Legislation - Bills"/>
          <xsd:enumeration value="Legislation - Contact"/>
          <xsd:enumeration value="Legislation - Highlights"/>
          <xsd:enumeration value="Legislation - Session Summary"/>
          <xsd:enumeration value="Materials - Commission"/>
          <xsd:enumeration value="Materials - Committee"/>
          <xsd:enumeration value="Materials - Coverage Guidance"/>
          <xsd:enumeration value="Materials - Evidence-based Guidelines"/>
          <xsd:enumeration value="Materials - Health care plan details"/>
          <xsd:enumeration value="Materials - Health care plan overview"/>
          <xsd:enumeration value="Materials - Meeting Document"/>
          <xsd:enumeration value="Materials - Meeting Recording"/>
          <xsd:enumeration value="Materials - Meeting Schedule"/>
          <xsd:enumeration value="Materials - Open Enrollment"/>
          <xsd:enumeration value="Materials - Training"/>
          <xsd:enumeration value="Materials - Webinar"/>
          <xsd:enumeration value="Materials - Workgroup"/>
          <xsd:enumeration value="Medical Marijuana (OMMP)"/>
          <xsd:enumeration value="Medical Services"/>
          <xsd:enumeration value="Meeting Document"/>
          <xsd:enumeration value="Meeting Schedule"/>
          <xsd:enumeration value="Mental Health Services"/>
          <xsd:enumeration value="Metrics - Behavioral Health"/>
          <xsd:enumeration value="Metrics - CCO"/>
          <xsd:enumeration value="Metrics - Demographics"/>
          <xsd:enumeration value="Metrics - Hospital Performance"/>
          <xsd:enumeration value="Metrics - Incentive"/>
          <xsd:enumeration value="Metrics - Measures and Outcomes Tracking (MOTS)"/>
          <xsd:enumeration value="Metrics - ONE Eligibility system"/>
          <xsd:enumeration value="Metrics - Prevention"/>
          <xsd:enumeration value="Metrics - Rural health"/>
          <xsd:enumeration value="Metrics - State-Wide"/>
          <xsd:enumeration value="News Letter"/>
          <xsd:enumeration value="News Release"/>
          <xsd:enumeration value="OHP - Medicaid Waiver"/>
          <xsd:enumeration value="OHP - Provider Announcement"/>
          <xsd:enumeration value="OHP - Provider Rates"/>
          <xsd:enumeration value="Preferred Drug List"/>
          <xsd:enumeration value="Prescription Drugs - Monitoring"/>
          <xsd:enumeration value="Prescription Drugs - Preferred List"/>
          <xsd:enumeration value="Prescription Drugs - Subsidy"/>
          <xsd:enumeration value="Prescription Drugs Subsidy"/>
          <xsd:enumeration value="Technical Assistance"/>
          <xsd:enumeration value="Training"/>
          <xsd:enumeration value="Vital Statistics - Birth Certificate"/>
          <xsd:enumeration value="Vital Statistics - Certificate Death"/>
          <xsd:enumeration value="Vital Statistics - Data Use Requests"/>
          <xsd:enumeration value="Vital Statistics - Divorce Data"/>
          <xsd:enumeration value="Vital Statistics - Domestic Partnership Data"/>
          <xsd:enumeration value="Vital Statistics - Fetal Death Data"/>
          <xsd:enumeration value="Vital Statistics - Marriage Data"/>
          <xsd:enumeration value="Vital Statistics - Teen Pregnancy Data"/>
          <xsd:enumeration value="Wellness - Exercise"/>
          <xsd:enumeration value="Wellness - HEM"/>
          <xsd:enumeration value="Wellness - Intervention"/>
          <xsd:enumeration value="Wellness - Pain Management"/>
          <xsd:enumeration value="Wellness - Reproductive Health"/>
          <xsd:enumeration value="Wellness - Stress Relief"/>
        </xsd:restriction>
      </xsd:simpleType>
    </xsd:element>
    <xsd:element name="DocumentExpirationDate" ma:index="7" nillable="true" ma:displayName="Document Expiration Date" ma:format="DateOnly" ma:internalName="DocumentExpirationDate" ma:readOnly="false">
      <xsd:simpleType>
        <xsd:restriction base="dms:DateTime"/>
      </xsd:simple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836e724-b941-4be0-bc27-7475ef3d3059" elementFormDefault="qualified">
    <xsd:import namespace="http://schemas.microsoft.com/office/2006/documentManagement/types"/>
    <xsd:import namespace="http://schemas.microsoft.com/office/infopath/2007/PartnerControls"/>
    <xsd:element name="Meta_x0020_Description" ma:index="8" nillable="true" ma:displayName="Meta Description" ma:internalName="Meta_x0020_Description" ma:readOnly="false">
      <xsd:simpleType>
        <xsd:restriction base="dms:Text"/>
      </xsd:simpleType>
    </xsd:element>
    <xsd:element name="Meta_x0020_Keywords" ma:index="9" nillable="true" ma:displayName="Meta Keywords" ma:internalName="Meta_x0020_Keywords" ma:readOnly="fals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URL xmlns="http://schemas.microsoft.com/sharepoint/v3">
      <Url>https://www-auth.oregon.gov/oha/PH/PREVENTIONWELLNESS/VACCINESIMMUNIZATION/IMMUNIZATIONPARTNERSHIPS/Documents/RTGrandRondeSuccess.pptx</Url>
      <Description>Grand Ronde Health and Wellness Center:  Immunization Rate Presentation</Description>
    </URL>
    <PublishingExpirationDate xmlns="http://schemas.microsoft.com/sharepoint/v3" xsi:nil="true"/>
    <PublishingStartDate xmlns="http://schemas.microsoft.com/sharepoint/v3" xsi:nil="true"/>
    <IACategory xmlns="59da1016-2a1b-4f8a-9768-d7a4932f6f16">Public Health</IACategory>
    <IASubtopic xmlns="59da1016-2a1b-4f8a-9768-d7a4932f6f16" xsi:nil="true"/>
    <DocumentExpirationDate xmlns="59da1016-2a1b-4f8a-9768-d7a4932f6f16">2024-10-31T07:00:00+00:00</DocumentExpirationDate>
    <IATopic xmlns="59da1016-2a1b-4f8a-9768-d7a4932f6f16">Programs and Services - Prevention</IATopic>
    <Meta_x0020_Description xmlns="a836e724-b941-4be0-bc27-7475ef3d3059" xsi:nil="true"/>
    <Meta_x0020_Keywords xmlns="a836e724-b941-4be0-bc27-7475ef3d3059" xsi:nil="true"/>
  </documentManagement>
</p:properties>
</file>

<file path=customXml/itemProps1.xml><?xml version="1.0" encoding="utf-8"?>
<ds:datastoreItem xmlns:ds="http://schemas.openxmlformats.org/officeDocument/2006/customXml" ds:itemID="{DA20AD8E-6627-4B3C-ACFF-11702879E796}"/>
</file>

<file path=customXml/itemProps2.xml><?xml version="1.0" encoding="utf-8"?>
<ds:datastoreItem xmlns:ds="http://schemas.openxmlformats.org/officeDocument/2006/customXml" ds:itemID="{8800A144-B569-49F7-B4DE-34546FCA318B}"/>
</file>

<file path=customXml/itemProps3.xml><?xml version="1.0" encoding="utf-8"?>
<ds:datastoreItem xmlns:ds="http://schemas.openxmlformats.org/officeDocument/2006/customXml" ds:itemID="{0B3268C4-2FD4-402D-B96F-E2E0600FAC4F}"/>
</file>

<file path=docProps/app.xml><?xml version="1.0" encoding="utf-8"?>
<Properties xmlns="http://schemas.openxmlformats.org/officeDocument/2006/extended-properties" xmlns:vt="http://schemas.openxmlformats.org/officeDocument/2006/docPropsVTypes">
  <Template>Wisp</Template>
  <TotalTime>191</TotalTime>
  <Words>668</Words>
  <Application>Microsoft Office PowerPoint</Application>
  <PresentationFormat>Widescreen</PresentationFormat>
  <Paragraphs>54</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Century Gothic</vt:lpstr>
      <vt:lpstr>Wingdings 3</vt:lpstr>
      <vt:lpstr>Wisp</vt:lpstr>
      <vt:lpstr>Grand Ronde Health and Wellness Center:  Immunization Rate</vt:lpstr>
      <vt:lpstr>Historical Immunization Program at Grand Ronde Health and Wellness</vt:lpstr>
      <vt:lpstr>Long Standing History of Low Immunization Rates</vt:lpstr>
      <vt:lpstr>Long Standing History of Low Immunization Rates: Yamhill County</vt:lpstr>
      <vt:lpstr>AFIX Program and  Grand Ronde Health and Wellness Clinic</vt:lpstr>
      <vt:lpstr>Steps to increase immunization rates: RECALLS</vt:lpstr>
      <vt:lpstr>Steps to increase immunization rates: Pediatrician Team</vt:lpstr>
      <vt:lpstr>Steps to increase immunization rates: Education</vt:lpstr>
      <vt:lpstr>Immunization Rates As of 10/1/19</vt:lpstr>
      <vt:lpstr>Immunization Rates As of 10/1/19</vt:lpstr>
      <vt:lpstr>Questions?</vt:lpstr>
    </vt:vector>
  </TitlesOfParts>
  <Company>Confederated Tribes of Grand Ronde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Grand Ronde Health and Wellness Center:  Immunization Rate Presentation</dc:title>
  <dc:creator>Tashina Blair</dc:creator>
  <cp:lastModifiedBy>ANDERSON Jody</cp:lastModifiedBy>
  <cp:revision>11</cp:revision>
  <dcterms:created xsi:type="dcterms:W3CDTF">2019-10-16T16:15:29Z</dcterms:created>
  <dcterms:modified xsi:type="dcterms:W3CDTF">2019-10-17T05:26:37Z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0x01010097F26265E0201745832539FC8CD90A02</vt:lpwstr>
  </property>
  <property fmtid="{D5CDD505-2E9C-101B-9397-08002B2CF9AE}" pid="3" name="WorkflowChangePath">
    <vt:lpwstr>95054162-5dd7-47aa-93db-4366b558aa41,2;95054162-5dd7-47aa-93db-4366b558aa41,4;</vt:lpwstr>
  </property>
</Properties>
</file>