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hart2.xml" ContentType="application/vnd.openxmlformats-officedocument.drawingml.chart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34"/>
  </p:notesMasterIdLst>
  <p:sldIdLst>
    <p:sldId id="256" r:id="rId2"/>
    <p:sldId id="257" r:id="rId3"/>
    <p:sldId id="1393" r:id="rId4"/>
    <p:sldId id="1384" r:id="rId5"/>
    <p:sldId id="1385" r:id="rId6"/>
    <p:sldId id="1387" r:id="rId7"/>
    <p:sldId id="1386" r:id="rId8"/>
    <p:sldId id="1398" r:id="rId9"/>
    <p:sldId id="1400" r:id="rId10"/>
    <p:sldId id="1394" r:id="rId11"/>
    <p:sldId id="1375" r:id="rId12"/>
    <p:sldId id="1381" r:id="rId13"/>
    <p:sldId id="1395" r:id="rId14"/>
    <p:sldId id="1390" r:id="rId15"/>
    <p:sldId id="1399" r:id="rId16"/>
    <p:sldId id="1338" r:id="rId17"/>
    <p:sldId id="1362" r:id="rId18"/>
    <p:sldId id="268" r:id="rId19"/>
    <p:sldId id="1369" r:id="rId20"/>
    <p:sldId id="1370" r:id="rId21"/>
    <p:sldId id="1371" r:id="rId22"/>
    <p:sldId id="269" r:id="rId23"/>
    <p:sldId id="276" r:id="rId24"/>
    <p:sldId id="277" r:id="rId25"/>
    <p:sldId id="278" r:id="rId26"/>
    <p:sldId id="1401" r:id="rId27"/>
    <p:sldId id="1402" r:id="rId28"/>
    <p:sldId id="1396" r:id="rId29"/>
    <p:sldId id="1397" r:id="rId30"/>
    <p:sldId id="1382" r:id="rId31"/>
    <p:sldId id="259" r:id="rId32"/>
    <p:sldId id="1343" r:id="rId3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595"/>
    <a:srgbClr val="AEB5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2" autoAdjust="0"/>
    <p:restoredTop sz="92714" autoAdjust="0"/>
  </p:normalViewPr>
  <p:slideViewPr>
    <p:cSldViewPr>
      <p:cViewPr varScale="1">
        <p:scale>
          <a:sx n="106" d="100"/>
          <a:sy n="106" d="100"/>
        </p:scale>
        <p:origin x="104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dhs.sdc.pvt\PSOB\Imm%20Research%20and%20Epi\Adolescent\Adol2019\adolratesF2019v1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4313314</a:t>
            </a:r>
            <a:r>
              <a:rPr lang="en-US" baseline="0"/>
              <a:t> Series ITU Clinics, 2-year-olds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 Year Olds'!$A$14:$A$24</c:f>
              <c:strCach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ITU Average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</c:strCache>
            </c:strRef>
          </c:cat>
          <c:val>
            <c:numRef>
              <c:f>'2 Year Olds'!$I$2:$I$12</c:f>
              <c:numCache>
                <c:formatCode>0%</c:formatCode>
                <c:ptCount val="11"/>
                <c:pt idx="0">
                  <c:v>1</c:v>
                </c:pt>
                <c:pt idx="1">
                  <c:v>0.85</c:v>
                </c:pt>
                <c:pt idx="2">
                  <c:v>0.83</c:v>
                </c:pt>
                <c:pt idx="3">
                  <c:v>0.77</c:v>
                </c:pt>
                <c:pt idx="4">
                  <c:v>0.76</c:v>
                </c:pt>
                <c:pt idx="5">
                  <c:v>0.75</c:v>
                </c:pt>
                <c:pt idx="6">
                  <c:v>0.75</c:v>
                </c:pt>
                <c:pt idx="7">
                  <c:v>0.72</c:v>
                </c:pt>
                <c:pt idx="8">
                  <c:v>0.68</c:v>
                </c:pt>
                <c:pt idx="9">
                  <c:v>0.63</c:v>
                </c:pt>
                <c:pt idx="10">
                  <c:v>0.57999999999999996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4C-4A29-BAB6-71ECD5DA60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1760552"/>
        <c:axId val="441996424"/>
      </c:barChart>
      <c:catAx>
        <c:axId val="441760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1996424"/>
        <c:crosses val="autoZero"/>
        <c:auto val="1"/>
        <c:lblAlgn val="ctr"/>
        <c:lblOffset val="100"/>
        <c:noMultiLvlLbl val="0"/>
      </c:catAx>
      <c:valAx>
        <c:axId val="44199642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1760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689545748548125"/>
          <c:y val="8.0031173077824064E-2"/>
          <c:w val="0.83545341637541104"/>
          <c:h val="0.66418661815354918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</c:spPr>
          <c:invertIfNegative val="0"/>
          <c:dLbls>
            <c:delete val="1"/>
          </c:dLbls>
          <c:cat>
            <c:strRef>
              <c:f>Sheet1!$A$1:$A$27</c:f>
              <c:strCache>
                <c:ptCount val="27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  <c:pt idx="23">
                  <c:v>2016</c:v>
                </c:pt>
                <c:pt idx="24">
                  <c:v>2017</c:v>
                </c:pt>
                <c:pt idx="25">
                  <c:v>2018</c:v>
                </c:pt>
                <c:pt idx="26">
                  <c:v>2019*</c:v>
                </c:pt>
              </c:strCache>
            </c:strRef>
          </c:cat>
          <c:val>
            <c:numRef>
              <c:f>Sheet1!$B$1:$B$27</c:f>
              <c:numCache>
                <c:formatCode>General</c:formatCode>
                <c:ptCount val="27"/>
                <c:pt idx="0">
                  <c:v>4</c:v>
                </c:pt>
                <c:pt idx="1">
                  <c:v>2</c:v>
                </c:pt>
                <c:pt idx="2">
                  <c:v>1</c:v>
                </c:pt>
                <c:pt idx="3">
                  <c:v>14</c:v>
                </c:pt>
                <c:pt idx="5">
                  <c:v>3</c:v>
                </c:pt>
                <c:pt idx="6">
                  <c:v>9</c:v>
                </c:pt>
                <c:pt idx="8">
                  <c:v>3</c:v>
                </c:pt>
                <c:pt idx="10">
                  <c:v>3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1</c:v>
                </c:pt>
                <c:pt idx="18">
                  <c:v>3</c:v>
                </c:pt>
                <c:pt idx="19">
                  <c:v>1</c:v>
                </c:pt>
                <c:pt idx="20">
                  <c:v>6</c:v>
                </c:pt>
                <c:pt idx="21">
                  <c:v>5</c:v>
                </c:pt>
                <c:pt idx="22" formatCode="#,##0">
                  <c:v>1</c:v>
                </c:pt>
                <c:pt idx="25">
                  <c:v>6</c:v>
                </c:pt>
                <c:pt idx="26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77-46DC-BC76-F44E709F2106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</c:dLbls>
        <c:gapWidth val="30"/>
        <c:overlap val="100"/>
        <c:axId val="201339920"/>
        <c:axId val="201341096"/>
      </c:barChart>
      <c:catAx>
        <c:axId val="201339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4500000" vert="horz"/>
          <a:lstStyle/>
          <a:p>
            <a:pPr>
              <a:defRPr sz="1600">
                <a:latin typeface="+mj-lt"/>
              </a:defRPr>
            </a:pPr>
            <a:endParaRPr lang="en-US"/>
          </a:p>
        </c:txPr>
        <c:crossAx val="2013410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01341096"/>
        <c:scaling>
          <c:orientation val="minMax"/>
          <c:min val="0"/>
        </c:scaling>
        <c:delete val="0"/>
        <c:axPos val="l"/>
        <c:numFmt formatCode="0" sourceLinked="0"/>
        <c:majorTickMark val="out"/>
        <c:minorTickMark val="out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201339920"/>
        <c:crosses val="autoZero"/>
        <c:crossBetween val="between"/>
        <c:minorUnit val="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41607956900125E-2"/>
          <c:y val="5.0640153031718489E-2"/>
          <c:w val="0.92757956036745404"/>
          <c:h val="0.77090674212598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Oropharyngeal 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Women</c:v>
                </c:pt>
                <c:pt idx="1">
                  <c:v>Men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93</c:v>
                </c:pt>
                <c:pt idx="1">
                  <c:v>488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F8-469A-BA1D-31BB6276A18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Ano-rectal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Women</c:v>
                </c:pt>
                <c:pt idx="1">
                  <c:v>Men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145</c:v>
                </c:pt>
                <c:pt idx="1">
                  <c:v>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EF8-469A-BA1D-31BB6276A18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Cervix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Women</c:v>
                </c:pt>
                <c:pt idx="1">
                  <c:v>Men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266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EF8-469A-BA1D-31BB6276A18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Vagina-vulva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Women</c:v>
                </c:pt>
                <c:pt idx="1">
                  <c:v>Men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122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EF8-469A-BA1D-31BB6276A188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penis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Women</c:v>
                </c:pt>
                <c:pt idx="1">
                  <c:v>Men</c:v>
                </c:pt>
              </c:strCache>
            </c:strRef>
          </c:cat>
          <c:val>
            <c:numRef>
              <c:f>Sheet1!$F$2:$F$3</c:f>
              <c:numCache>
                <c:formatCode>General</c:formatCode>
                <c:ptCount val="2"/>
                <c:pt idx="0">
                  <c:v>0</c:v>
                </c:pt>
                <c:pt idx="1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EF8-469A-BA1D-31BB6276A1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1339136"/>
        <c:axId val="201339528"/>
      </c:barChart>
      <c:catAx>
        <c:axId val="201339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339528"/>
        <c:crosses val="autoZero"/>
        <c:auto val="1"/>
        <c:lblAlgn val="ctr"/>
        <c:lblOffset val="100"/>
        <c:noMultiLvlLbl val="0"/>
      </c:catAx>
      <c:valAx>
        <c:axId val="201339528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33913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673897380474498E-2"/>
          <c:y val="3.7978516574317098E-2"/>
          <c:w val="0.94335224641037518"/>
          <c:h val="0.7917415184213084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Cervix</c:v>
                </c:pt>
              </c:strCache>
            </c:strRef>
          </c:tx>
          <c:spPr>
            <a:ln w="571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1.6339869281045603E-3"/>
                  <c:y val="-4.32098765432098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01D-4AF1-8F12-37A0C8FAC89B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C11-4511-BC6B-2C7062237944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C11-4511-BC6B-2C7062237944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C11-4511-BC6B-2C7062237944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C11-4511-BC6B-2C7062237944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C11-4511-BC6B-2C7062237944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C11-4511-BC6B-2C7062237944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C11-4511-BC6B-2C7062237944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C11-4511-BC6B-2C7062237944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C11-4511-BC6B-2C7062237944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C11-4511-BC6B-2C7062237944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C11-4511-BC6B-2C7062237944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C11-4511-BC6B-2C7062237944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C11-4511-BC6B-2C7062237944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C11-4511-BC6B-2C7062237944}"/>
                </c:ext>
              </c:extLst>
            </c:dLbl>
            <c:dLbl>
              <c:idx val="15"/>
              <c:layout>
                <c:manualLayout>
                  <c:x val="-1.4705882352941296E-2"/>
                  <c:y val="-4.6296296296296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01D-4AF1-8F12-37A0C8FAC8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Sheet1!$A$2:$A$18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Sheet1!$B$2:$B$18</c:f>
              <c:numCache>
                <c:formatCode>General</c:formatCode>
                <c:ptCount val="17"/>
                <c:pt idx="0">
                  <c:v>8.4</c:v>
                </c:pt>
                <c:pt idx="1">
                  <c:v>7.7</c:v>
                </c:pt>
                <c:pt idx="2">
                  <c:v>7</c:v>
                </c:pt>
                <c:pt idx="3">
                  <c:v>6.4</c:v>
                </c:pt>
                <c:pt idx="4">
                  <c:v>5.4</c:v>
                </c:pt>
                <c:pt idx="5">
                  <c:v>5.8</c:v>
                </c:pt>
                <c:pt idx="6">
                  <c:v>6.5</c:v>
                </c:pt>
                <c:pt idx="7">
                  <c:v>7.5</c:v>
                </c:pt>
                <c:pt idx="8">
                  <c:v>7.7</c:v>
                </c:pt>
                <c:pt idx="9">
                  <c:v>7.1</c:v>
                </c:pt>
                <c:pt idx="10">
                  <c:v>5.6</c:v>
                </c:pt>
                <c:pt idx="11">
                  <c:v>6.3</c:v>
                </c:pt>
                <c:pt idx="12">
                  <c:v>6.3</c:v>
                </c:pt>
                <c:pt idx="13">
                  <c:v>6.6</c:v>
                </c:pt>
                <c:pt idx="14">
                  <c:v>7</c:v>
                </c:pt>
                <c:pt idx="15">
                  <c:v>6.9</c:v>
                </c:pt>
                <c:pt idx="16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CDA-49FC-BB80-5BCBD4EF23D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Oropharyngeal</c:v>
                </c:pt>
              </c:strCache>
            </c:strRef>
          </c:tx>
          <c:spPr>
            <a:ln w="571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6143790849673203E-2"/>
                  <c:y val="-5.86419753086419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01D-4AF1-8F12-37A0C8FAC89B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C11-4511-BC6B-2C7062237944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C11-4511-BC6B-2C7062237944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2C11-4511-BC6B-2C7062237944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2C11-4511-BC6B-2C7062237944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2C11-4511-BC6B-2C7062237944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2C11-4511-BC6B-2C7062237944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2C11-4511-BC6B-2C7062237944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2C11-4511-BC6B-2C7062237944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2C11-4511-BC6B-2C7062237944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2C11-4511-BC6B-2C7062237944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2C11-4511-BC6B-2C7062237944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2C11-4511-BC6B-2C7062237944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2C11-4511-BC6B-2C7062237944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2C11-4511-BC6B-2C7062237944}"/>
                </c:ext>
              </c:extLst>
            </c:dLbl>
            <c:dLbl>
              <c:idx val="15"/>
              <c:layout>
                <c:manualLayout>
                  <c:x val="-1.4705882352941296E-2"/>
                  <c:y val="7.7160493827160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01D-4AF1-8F12-37A0C8FAC89B}"/>
                </c:ext>
              </c:extLst>
            </c:dLbl>
            <c:dLbl>
              <c:idx val="16"/>
              <c:layout>
                <c:manualLayout>
                  <c:x val="-1.6339869281045752E-3"/>
                  <c:y val="5.24691358024691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01D-4AF1-8F12-37A0C8FAC8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Sheet1!$A$2:$A$18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Sheet1!$C$2:$C$18</c:f>
              <c:numCache>
                <c:formatCode>General</c:formatCode>
                <c:ptCount val="17"/>
                <c:pt idx="0">
                  <c:v>3.6</c:v>
                </c:pt>
                <c:pt idx="1">
                  <c:v>3.5</c:v>
                </c:pt>
                <c:pt idx="2">
                  <c:v>3.1</c:v>
                </c:pt>
                <c:pt idx="3">
                  <c:v>4.2</c:v>
                </c:pt>
                <c:pt idx="4">
                  <c:v>4.3</c:v>
                </c:pt>
                <c:pt idx="5">
                  <c:v>3.9</c:v>
                </c:pt>
                <c:pt idx="6">
                  <c:v>4.0999999999999996</c:v>
                </c:pt>
                <c:pt idx="7">
                  <c:v>4.7</c:v>
                </c:pt>
                <c:pt idx="8">
                  <c:v>4.5999999999999996</c:v>
                </c:pt>
                <c:pt idx="9">
                  <c:v>4.8</c:v>
                </c:pt>
                <c:pt idx="10">
                  <c:v>4.4000000000000004</c:v>
                </c:pt>
                <c:pt idx="11">
                  <c:v>4.9000000000000004</c:v>
                </c:pt>
                <c:pt idx="12">
                  <c:v>5.5</c:v>
                </c:pt>
                <c:pt idx="13">
                  <c:v>6.1</c:v>
                </c:pt>
                <c:pt idx="14">
                  <c:v>4.5999999999999996</c:v>
                </c:pt>
                <c:pt idx="15">
                  <c:v>5.8</c:v>
                </c:pt>
                <c:pt idx="16">
                  <c:v>5.3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9CE-4DB6-AE24-E2F2969EA9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8617608"/>
        <c:axId val="198618000"/>
      </c:lineChart>
      <c:catAx>
        <c:axId val="198617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618000"/>
        <c:crosses val="autoZero"/>
        <c:auto val="1"/>
        <c:lblAlgn val="ctr"/>
        <c:lblOffset val="100"/>
        <c:noMultiLvlLbl val="0"/>
      </c:catAx>
      <c:valAx>
        <c:axId val="198618000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617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>
                <a:solidFill>
                  <a:srgbClr val="005595"/>
                </a:solidFill>
              </a:rPr>
              <a:t>Oregon HPV Rates, Ages 13-17</a:t>
            </a:r>
            <a:r>
              <a:rPr lang="en-US" sz="2800" baseline="0" dirty="0">
                <a:solidFill>
                  <a:srgbClr val="005595"/>
                </a:solidFill>
              </a:rPr>
              <a:t> </a:t>
            </a:r>
            <a:endParaRPr lang="en-US" sz="2800" dirty="0">
              <a:solidFill>
                <a:srgbClr val="005595"/>
              </a:solidFill>
            </a:endParaRPr>
          </a:p>
        </c:rich>
      </c:tx>
      <c:layout>
        <c:manualLayout>
          <c:xMode val="edge"/>
          <c:yMode val="edge"/>
          <c:x val="0.20271870364030584"/>
          <c:y val="6.57895418457748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4771413099346503E-2"/>
          <c:y val="0.2124776026407664"/>
          <c:w val="0.91920088662897426"/>
          <c:h val="0.64297294592173126"/>
        </c:manualLayout>
      </c:layout>
      <c:lineChart>
        <c:grouping val="standard"/>
        <c:varyColors val="0"/>
        <c:ser>
          <c:idx val="0"/>
          <c:order val="0"/>
          <c:tx>
            <c:strRef>
              <c:f>DHpv!$L$5</c:f>
              <c:strCache>
                <c:ptCount val="1"/>
                <c:pt idx="0">
                  <c:v>Initiation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diamond"/>
            <c:size val="9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DHpv!$M$4:$P$4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DHpv!$M$5:$P$5</c:f>
              <c:numCache>
                <c:formatCode>0.0%</c:formatCode>
                <c:ptCount val="4"/>
                <c:pt idx="0">
                  <c:v>0.60924237979142237</c:v>
                </c:pt>
                <c:pt idx="1">
                  <c:v>0.64672448374056168</c:v>
                </c:pt>
                <c:pt idx="2">
                  <c:v>0.67020804639381448</c:v>
                </c:pt>
                <c:pt idx="3">
                  <c:v>0.70492918962469275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B57-44CB-BC12-209D4AECDE8F}"/>
            </c:ext>
          </c:extLst>
        </c:ser>
        <c:ser>
          <c:idx val="1"/>
          <c:order val="1"/>
          <c:tx>
            <c:strRef>
              <c:f>DHpv!$L$6</c:f>
              <c:strCache>
                <c:ptCount val="1"/>
                <c:pt idx="0">
                  <c:v>Completion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DHpv!$M$4:$P$4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DHpv!$M$6:$P$6</c:f>
              <c:numCache>
                <c:formatCode>0.0%</c:formatCode>
                <c:ptCount val="4"/>
                <c:pt idx="0">
                  <c:v>0.32833741477316569</c:v>
                </c:pt>
                <c:pt idx="1">
                  <c:v>0.44322512230884359</c:v>
                </c:pt>
                <c:pt idx="2">
                  <c:v>0.46419982929187431</c:v>
                </c:pt>
                <c:pt idx="3">
                  <c:v>0.50732020968315406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B57-44CB-BC12-209D4AECDE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3733728"/>
        <c:axId val="503729464"/>
      </c:lineChart>
      <c:catAx>
        <c:axId val="503733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3729464"/>
        <c:crosses val="autoZero"/>
        <c:auto val="1"/>
        <c:lblAlgn val="ctr"/>
        <c:lblOffset val="100"/>
        <c:noMultiLvlLbl val="0"/>
      </c:catAx>
      <c:valAx>
        <c:axId val="50372946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3733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367546840150132E-2"/>
          <c:y val="0.2030712864454898"/>
          <c:w val="0.89403206042543648"/>
          <c:h val="0.52303030888571467"/>
        </c:manualLayout>
      </c:layout>
      <c:lineChart>
        <c:grouping val="standard"/>
        <c:varyColors val="0"/>
        <c:ser>
          <c:idx val="0"/>
          <c:order val="0"/>
          <c:tx>
            <c:strRef>
              <c:f>summarystats!$B$5</c:f>
              <c:strCache>
                <c:ptCount val="1"/>
                <c:pt idx="0">
                  <c:v>9-10 yrs (early- 12%)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diamond"/>
            <c:size val="9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numRef>
              <c:f>summarystats!$C$4:$G$4</c:f>
              <c:numCache>
                <c:formatCode>General</c:formatCode>
                <c:ptCount val="5"/>
                <c:pt idx="0">
                  <c:v>13</c:v>
                </c:pt>
                <c:pt idx="1">
                  <c:v>14</c:v>
                </c:pt>
                <c:pt idx="2">
                  <c:v>15</c:v>
                </c:pt>
                <c:pt idx="3">
                  <c:v>16</c:v>
                </c:pt>
                <c:pt idx="4">
                  <c:v>17</c:v>
                </c:pt>
              </c:numCache>
            </c:numRef>
          </c:cat>
          <c:val>
            <c:numRef>
              <c:f>summarystats!$C$5:$G$5</c:f>
              <c:numCache>
                <c:formatCode>0.0%</c:formatCode>
                <c:ptCount val="5"/>
                <c:pt idx="0">
                  <c:v>0.9296401317426064</c:v>
                </c:pt>
                <c:pt idx="1">
                  <c:v>0.9558999969068559</c:v>
                </c:pt>
                <c:pt idx="2">
                  <c:v>0.95788138036063497</c:v>
                </c:pt>
                <c:pt idx="3">
                  <c:v>0.97485168709454328</c:v>
                </c:pt>
                <c:pt idx="4">
                  <c:v>0.97955588390492343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6A3-4EEF-A253-A40F27713914}"/>
            </c:ext>
          </c:extLst>
        </c:ser>
        <c:ser>
          <c:idx val="1"/>
          <c:order val="1"/>
          <c:tx>
            <c:strRef>
              <c:f>summarystats!$B$6</c:f>
              <c:strCache>
                <c:ptCount val="1"/>
                <c:pt idx="0">
                  <c:v>11-12 yrs (on time- 61%)</c:v>
                </c:pt>
              </c:strCache>
            </c:strRef>
          </c:tx>
          <c:spPr>
            <a:ln w="28575" cap="rnd">
              <a:solidFill>
                <a:schemeClr val="accent5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9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numRef>
              <c:f>summarystats!$C$4:$G$4</c:f>
              <c:numCache>
                <c:formatCode>General</c:formatCode>
                <c:ptCount val="5"/>
                <c:pt idx="0">
                  <c:v>13</c:v>
                </c:pt>
                <c:pt idx="1">
                  <c:v>14</c:v>
                </c:pt>
                <c:pt idx="2">
                  <c:v>15</c:v>
                </c:pt>
                <c:pt idx="3">
                  <c:v>16</c:v>
                </c:pt>
                <c:pt idx="4">
                  <c:v>17</c:v>
                </c:pt>
              </c:numCache>
            </c:numRef>
          </c:cat>
          <c:val>
            <c:numRef>
              <c:f>summarystats!$C$6:$G$6</c:f>
              <c:numCache>
                <c:formatCode>0.0%</c:formatCode>
                <c:ptCount val="5"/>
                <c:pt idx="0">
                  <c:v>0.59510454955913961</c:v>
                </c:pt>
                <c:pt idx="1">
                  <c:v>0.77491276028983114</c:v>
                </c:pt>
                <c:pt idx="2">
                  <c:v>0.84109958360799086</c:v>
                </c:pt>
                <c:pt idx="3">
                  <c:v>0.88042666485196752</c:v>
                </c:pt>
                <c:pt idx="4">
                  <c:v>0.89862458016079605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6A3-4EEF-A253-A40F27713914}"/>
            </c:ext>
          </c:extLst>
        </c:ser>
        <c:ser>
          <c:idx val="2"/>
          <c:order val="2"/>
          <c:tx>
            <c:strRef>
              <c:f>summarystats!$B$7</c:f>
              <c:strCache>
                <c:ptCount val="1"/>
                <c:pt idx="0">
                  <c:v>13-17 yrs (late- 27%)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x"/>
            <c:size val="7"/>
            <c:spPr>
              <a:noFill/>
              <a:ln w="9525">
                <a:solidFill>
                  <a:schemeClr val="accent4"/>
                </a:solidFill>
              </a:ln>
              <a:effectLst/>
            </c:spPr>
          </c:marker>
          <c:cat>
            <c:numRef>
              <c:f>summarystats!$C$4:$G$4</c:f>
              <c:numCache>
                <c:formatCode>General</c:formatCode>
                <c:ptCount val="5"/>
                <c:pt idx="0">
                  <c:v>13</c:v>
                </c:pt>
                <c:pt idx="1">
                  <c:v>14</c:v>
                </c:pt>
                <c:pt idx="2">
                  <c:v>15</c:v>
                </c:pt>
                <c:pt idx="3">
                  <c:v>16</c:v>
                </c:pt>
                <c:pt idx="4">
                  <c:v>17</c:v>
                </c:pt>
              </c:numCache>
            </c:numRef>
          </c:cat>
          <c:val>
            <c:numRef>
              <c:f>summarystats!$C$7:$G$7</c:f>
              <c:numCache>
                <c:formatCode>0.0%</c:formatCode>
                <c:ptCount val="5"/>
                <c:pt idx="0">
                  <c:v>4.9105581973834619E-2</c:v>
                </c:pt>
                <c:pt idx="1">
                  <c:v>0.30897227286351314</c:v>
                </c:pt>
                <c:pt idx="2">
                  <c:v>0.468862207802486</c:v>
                </c:pt>
                <c:pt idx="3">
                  <c:v>0.55961324206779794</c:v>
                </c:pt>
                <c:pt idx="4">
                  <c:v>0.63708557023282741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6A3-4EEF-A253-A40F277139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30416592"/>
        <c:axId val="830415936"/>
      </c:lineChart>
      <c:catAx>
        <c:axId val="8304165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dirty="0">
                    <a:solidFill>
                      <a:schemeClr val="tx1"/>
                    </a:solidFill>
                    <a:latin typeface="+mn-lt"/>
                  </a:rPr>
                  <a:t>Age as of May 1st, 2018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0415936"/>
        <c:crosses val="autoZero"/>
        <c:auto val="1"/>
        <c:lblAlgn val="ctr"/>
        <c:lblOffset val="100"/>
        <c:noMultiLvlLbl val="0"/>
      </c:catAx>
      <c:valAx>
        <c:axId val="83041593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>
                    <a:solidFill>
                      <a:schemeClr val="tx1"/>
                    </a:solidFill>
                  </a:rPr>
                  <a:t>HPV Completion Rate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0416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5493827160493825E-2"/>
          <c:y val="0.87748048539387125"/>
          <c:w val="0.90119434723437353"/>
          <c:h val="5.6652649794536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HPV</a:t>
            </a:r>
            <a:r>
              <a:rPr lang="en-US" baseline="0"/>
              <a:t> Completion ITU Clinics, 13-year-olds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'13 year olds'!$A$14:$A$24</c:f>
              <c:strCach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ITU Average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</c:strCache>
            </c:strRef>
          </c:cat>
          <c:val>
            <c:numRef>
              <c:f>'13 year olds'!$C$2:$C$12</c:f>
              <c:numCache>
                <c:formatCode>0%</c:formatCode>
                <c:ptCount val="11"/>
                <c:pt idx="0">
                  <c:v>0.66</c:v>
                </c:pt>
                <c:pt idx="1">
                  <c:v>0.54</c:v>
                </c:pt>
                <c:pt idx="2">
                  <c:v>0.53</c:v>
                </c:pt>
                <c:pt idx="3">
                  <c:v>0.48</c:v>
                </c:pt>
                <c:pt idx="4">
                  <c:v>0.48</c:v>
                </c:pt>
                <c:pt idx="5">
                  <c:v>0.45</c:v>
                </c:pt>
                <c:pt idx="6">
                  <c:v>0.44</c:v>
                </c:pt>
                <c:pt idx="7">
                  <c:v>0.43</c:v>
                </c:pt>
                <c:pt idx="8">
                  <c:v>0.38</c:v>
                </c:pt>
                <c:pt idx="9">
                  <c:v>0.22</c:v>
                </c:pt>
                <c:pt idx="10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85-47FB-8994-D8AC2F1246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6382080"/>
        <c:axId val="446382408"/>
      </c:barChart>
      <c:catAx>
        <c:axId val="446382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6382408"/>
        <c:crosses val="autoZero"/>
        <c:auto val="1"/>
        <c:lblAlgn val="ctr"/>
        <c:lblOffset val="100"/>
        <c:noMultiLvlLbl val="0"/>
      </c:catAx>
      <c:valAx>
        <c:axId val="446382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6382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HPV</a:t>
            </a:r>
            <a:r>
              <a:rPr lang="en-US" baseline="0"/>
              <a:t> Completion ITU clinics, 13-17-year-olds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'13-17 yo'!$A$14:$A$24</c:f>
              <c:strCache>
                <c:ptCount val="11"/>
                <c:pt idx="0">
                  <c:v>1</c:v>
                </c:pt>
                <c:pt idx="1">
                  <c:v>2</c:v>
                </c:pt>
                <c:pt idx="2">
                  <c:v>ITU Average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</c:strCache>
            </c:strRef>
          </c:cat>
          <c:val>
            <c:numRef>
              <c:f>'13-17 yo'!$C$2:$C$12</c:f>
              <c:numCache>
                <c:formatCode>0%</c:formatCode>
                <c:ptCount val="11"/>
                <c:pt idx="0">
                  <c:v>0.81</c:v>
                </c:pt>
                <c:pt idx="1">
                  <c:v>0.78</c:v>
                </c:pt>
                <c:pt idx="2">
                  <c:v>0.67</c:v>
                </c:pt>
                <c:pt idx="3">
                  <c:v>0.67</c:v>
                </c:pt>
                <c:pt idx="4">
                  <c:v>0.62</c:v>
                </c:pt>
                <c:pt idx="5">
                  <c:v>0.61</c:v>
                </c:pt>
                <c:pt idx="6">
                  <c:v>0.6</c:v>
                </c:pt>
                <c:pt idx="7">
                  <c:v>0.57999999999999996</c:v>
                </c:pt>
                <c:pt idx="8">
                  <c:v>0.56000000000000005</c:v>
                </c:pt>
                <c:pt idx="9">
                  <c:v>0.5</c:v>
                </c:pt>
                <c:pt idx="10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68-49A3-BF8E-8C84B66651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2339000"/>
        <c:axId val="372339984"/>
      </c:barChart>
      <c:catAx>
        <c:axId val="372339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2339984"/>
        <c:crosses val="autoZero"/>
        <c:auto val="1"/>
        <c:lblAlgn val="ctr"/>
        <c:lblOffset val="100"/>
        <c:noMultiLvlLbl val="0"/>
      </c:catAx>
      <c:valAx>
        <c:axId val="372339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2339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0.59804</cdr:x>
      <cdr:y>0.59259</cdr:y>
    </cdr:from>
    <cdr:to>
      <cdr:x>0.94118</cdr:x>
      <cdr:y>0.7037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CAA7795D-F432-473A-BE77-DD25DC927D01}"/>
            </a:ext>
          </a:extLst>
        </cdr:cNvPr>
        <cdr:cNvSpPr txBox="1"/>
      </cdr:nvSpPr>
      <cdr:spPr>
        <a:xfrm xmlns:a="http://schemas.openxmlformats.org/drawingml/2006/main">
          <a:off x="4648206" y="2438389"/>
          <a:ext cx="2666994" cy="4571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000" dirty="0">
              <a:solidFill>
                <a:srgbClr val="005595"/>
              </a:solidFill>
            </a:rPr>
            <a:t>+ 50ish% since 2000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0.07407</cdr:x>
      <cdr:y>0.81169</cdr:y>
    </cdr:from>
    <cdr:to>
      <cdr:x>0.32407</cdr:x>
      <cdr:y>0.86671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2B33DA4E-A0AF-4FA9-8BAF-19EB6D406ABB}"/>
            </a:ext>
          </a:extLst>
        </cdr:cNvPr>
        <cdr:cNvSpPr txBox="1"/>
      </cdr:nvSpPr>
      <cdr:spPr>
        <a:xfrm xmlns:a="http://schemas.openxmlformats.org/drawingml/2006/main">
          <a:off x="609600" y="4762500"/>
          <a:ext cx="2057400" cy="3228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u="none" dirty="0"/>
            <a:t>Age At HPV Initiation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BE00C26-8E78-4968-A33D-3891D320314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E00C26-8E78-4968-A33D-3891D320314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413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E00C26-8E78-4968-A33D-3891D320314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080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b="1" dirty="0"/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More measles cases this year than any year since 1991.</a:t>
            </a: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We don’t yet have any sustained community outbreaks.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The vast majority of disease cases (88% nationwide in 2019) are associated with close knit communities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9A9EC3-DAAD-4F4C-81A7-D472A136112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62978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So how does what happened in the Ukraine relate to Oregon.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It’s an extreme example obviously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E00C26-8E78-4968-A33D-3891D320314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0232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Oregon State Cancer Registry 2015-2016 data. </a:t>
            </a:r>
          </a:p>
          <a:p>
            <a:endParaRPr lang="en-US" dirty="0"/>
          </a:p>
          <a:p>
            <a:r>
              <a:rPr lang="en-US" dirty="0"/>
              <a:t>Site and histology code</a:t>
            </a:r>
          </a:p>
          <a:p>
            <a:pPr defTabSz="897301">
              <a:defRPr/>
            </a:pPr>
            <a:r>
              <a:rPr lang="en-US" dirty="0"/>
              <a:t>Cervix: Site (C53.0-53.9), histology (8010-8671, 8940-8941)</a:t>
            </a:r>
          </a:p>
          <a:p>
            <a:pPr defTabSz="897301">
              <a:defRPr/>
            </a:pPr>
            <a:r>
              <a:rPr lang="en-US" dirty="0"/>
              <a:t>Vagina: Site (C52.9), histology (8050-8084, 8120-8131 )</a:t>
            </a:r>
            <a:br>
              <a:rPr lang="en-US" dirty="0"/>
            </a:br>
            <a:r>
              <a:rPr lang="en-US" dirty="0"/>
              <a:t>Vulva: Site ( C51.0-C51.9), histology (8050-8084, 8120-8131 )</a:t>
            </a:r>
          </a:p>
          <a:p>
            <a:pPr defTabSz="897301">
              <a:defRPr/>
            </a:pPr>
            <a:r>
              <a:rPr lang="en-US" dirty="0" err="1"/>
              <a:t>Ano</a:t>
            </a:r>
            <a:r>
              <a:rPr lang="en-US" dirty="0"/>
              <a:t>-rectal: Site (C21.0-21.8, C20.9, histology (8050-8084, 8120-8131 )</a:t>
            </a:r>
          </a:p>
          <a:p>
            <a:pPr defTabSz="897301">
              <a:defRPr/>
            </a:pPr>
            <a:r>
              <a:rPr lang="en-US" dirty="0"/>
              <a:t>Penis: site (C60.0-C60.9), histology (8050-8084, 8120-8131 )</a:t>
            </a:r>
          </a:p>
          <a:p>
            <a:pPr defTabSz="897301">
              <a:defRPr/>
            </a:pPr>
            <a:r>
              <a:rPr lang="en-US" dirty="0"/>
              <a:t>Oropharynx:  (C01.9, C05.1-2, C02.4, C02.8,  C09.0-09.1, C09.8-09.9, C10.1-4, C10.8, C10.9, C14.0, C14.2, C14.8), histology (8050-8084, 8120-8131)</a:t>
            </a:r>
          </a:p>
          <a:p>
            <a:pPr defTabSz="897301">
              <a:defRPr/>
            </a:pPr>
            <a:endParaRPr lang="en-US" dirty="0"/>
          </a:p>
          <a:p>
            <a:pPr defTabSz="897301"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7F5A53E-F636-4F92-9CCF-1098AFF1EA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82011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And unfortunately the incidence rate for Oropharyngeal cancer is increasing.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 2016 it overtook cervical cancer in the US as the most common HPV related cancer.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Incidence rate for cervical cancer in Oregon- Trend in 2000-2016</a:t>
            </a:r>
          </a:p>
          <a:p>
            <a:pPr defTabSz="897301">
              <a:defRPr/>
            </a:pPr>
            <a:r>
              <a:rPr lang="en-US" dirty="0"/>
              <a:t>Incidence rate for oropharyngeal cancer in Oregon- trend in 2000-2016 (both men and women) </a:t>
            </a:r>
          </a:p>
          <a:p>
            <a:pPr defTabSz="897301">
              <a:defRPr/>
            </a:pPr>
            <a:endParaRPr lang="en-US" dirty="0"/>
          </a:p>
          <a:p>
            <a:pPr defTabSz="897301">
              <a:defRPr/>
            </a:pPr>
            <a:endParaRPr lang="en-US" dirty="0"/>
          </a:p>
          <a:p>
            <a:pPr defTabSz="897301">
              <a:defRPr/>
            </a:pPr>
            <a:r>
              <a:rPr lang="en-US" dirty="0"/>
              <a:t>*Rates are per 100,000 and age-adjusted to the 2000 US Std Population (single ages to 84 - Census P25-1130) standard.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7F5A53E-F636-4F92-9CCF-1098AFF1EA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24759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If this continues, in ten years rates will be high enough that we may be able to eliminate HPV related cancers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E00C26-8E78-4968-A33D-3891D320314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1228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Where they are on track to eliminate cervical cancer by 2035 or so.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They’ve had incredible reductions in HPV related disease.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Cervical abnormalities in young women have been halved.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90 percent reduction in genital warts.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E00C26-8E78-4968-A33D-3891D3203149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9825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They had early success focusing on cancer prevention with HPV vaccination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Unlike the united states where HPV vaccine became focused on STI prevention.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They’ve had a decade long stretch with vaccination rates in Girls at more than 75%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E00C26-8E78-4968-A33D-3891D3203149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973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HAmasterpage_nobackfinal_share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690" y="0"/>
            <a:ext cx="9138621" cy="6858000"/>
          </a:xfrm>
          <a:prstGeom prst="rect">
            <a:avLst/>
          </a:prstGeom>
        </p:spPr>
      </p:pic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2627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4384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105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3124200" y="6324600"/>
            <a:ext cx="2895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/>
            <a:endParaRPr lang="en-US" sz="900">
              <a:solidFill>
                <a:srgbClr val="005595"/>
              </a:solidFill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A4D164C-97E3-4077-A336-8B3BA028DF3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440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440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3401412-47C9-4FBE-B950-A30F096D793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35B1C7C-2FE3-440E-960B-DC336E9D4EC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693C284-B4DC-451D-807D-F60D65E3CB4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114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114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7962D4F-5079-4222-824C-2D2332E0DD5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B73C464-62F4-41AC-86F0-6F0305D6E9D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01E5BF8-2D8D-486B-87C7-C2DCA0D6184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10F3097-2133-4D9E-BC2B-43985C5D995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129712D-99B4-4A1B-A104-7124243888D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620B12F-3AA2-41D6-BCED-9B854066AE1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1" name="Picture 11" descr="Power Point Template PG 2 new sm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4800" y="6534150"/>
            <a:ext cx="2133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750">
                <a:solidFill>
                  <a:srgbClr val="005595"/>
                </a:solidFill>
                <a:latin typeface="+mn-lt"/>
              </a:defRPr>
            </a:lvl1pPr>
          </a:lstStyle>
          <a:p>
            <a:fld id="{4992160A-B009-4DF0-9663-DC50E3E3959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34150"/>
            <a:ext cx="2895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900">
                <a:solidFill>
                  <a:srgbClr val="005595"/>
                </a:solidFill>
                <a:latin typeface="+mn-lt"/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rgbClr val="005595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005595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005595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005595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005595"/>
          </a:solidFill>
          <a:latin typeface="Arial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2400" b="1">
          <a:solidFill>
            <a:srgbClr val="005595"/>
          </a:solidFill>
          <a:latin typeface="Arial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2400" b="1">
          <a:solidFill>
            <a:srgbClr val="005595"/>
          </a:solidFill>
          <a:latin typeface="Arial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2400" b="1">
          <a:solidFill>
            <a:srgbClr val="005595"/>
          </a:solidFill>
          <a:latin typeface="Arial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5595"/>
          </a:solidFill>
          <a:latin typeface="Arial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Char char="•"/>
        <a:defRPr sz="1500">
          <a:solidFill>
            <a:srgbClr val="005595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Char char="–"/>
        <a:defRPr>
          <a:solidFill>
            <a:srgbClr val="005595"/>
          </a:solidFill>
          <a:latin typeface="+mn-lt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Char char="•"/>
        <a:defRPr sz="1200">
          <a:solidFill>
            <a:srgbClr val="005595"/>
          </a:solidFill>
          <a:latin typeface="+mn-lt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Char char="–"/>
        <a:defRPr sz="1050">
          <a:solidFill>
            <a:srgbClr val="005595"/>
          </a:solidFill>
          <a:latin typeface="+mn-lt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Char char="»"/>
        <a:defRPr sz="1050">
          <a:solidFill>
            <a:srgbClr val="005595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050">
          <a:solidFill>
            <a:srgbClr val="005595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050">
          <a:solidFill>
            <a:srgbClr val="005595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050">
          <a:solidFill>
            <a:srgbClr val="005595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050">
          <a:solidFill>
            <a:srgbClr val="005595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oregon.gov/oha/PH/PREVENTIONWELLNESS/VACCINESIMMUNIZATION/Pages/researchschool.aspx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news.org/article/united-states-measles-outbreak-elimination-status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hpvvaccine.org.au/the-hpv-vaccine/has-the-program-been-successful.aspx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ncci.canceraustralia.gov.au/prevention/hpv-vaccination-uptake/hpv-vaccination-uptake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oregon.gov/oha/PH/PREVENTIONWELLNESS/VACCINESIMMUNIZATION/Pages/researchchild.aspx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/>
              <a:t>Immunizations in Oregon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sz="2000" dirty="0"/>
          </a:p>
          <a:p>
            <a:r>
              <a:rPr lang="en-US" sz="2000" dirty="0"/>
              <a:t>Rex Larsen, Quality Improvement Program Manager</a:t>
            </a:r>
          </a:p>
          <a:p>
            <a:r>
              <a:rPr lang="en-US" sz="2000" dirty="0"/>
              <a:t>Oregon Immunization Program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6D1FB17-8D20-47DC-AB6E-24E30F3B1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13" y="3044825"/>
            <a:ext cx="7772400" cy="1362075"/>
          </a:xfrm>
        </p:spPr>
        <p:txBody>
          <a:bodyPr/>
          <a:lstStyle/>
          <a:p>
            <a:r>
              <a:rPr lang="en-US" dirty="0"/>
              <a:t>What’s the potential impact of these disparities?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B94633-EB0D-4137-9BE7-CC784C3A9E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B1C7C-2FE3-440E-960B-DC336E9D4EC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5029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9C215-776A-40C0-A413-4A4034C5A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D0CA70-326C-42F8-8D13-A534948607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14800"/>
          </a:xfrm>
        </p:spPr>
        <p:txBody>
          <a:bodyPr/>
          <a:lstStyle/>
          <a:p>
            <a:r>
              <a:rPr lang="en-US" sz="2000" dirty="0"/>
              <a:t>Highest number of measles cases since 1991</a:t>
            </a:r>
          </a:p>
          <a:p>
            <a:r>
              <a:rPr lang="en-US" sz="2000" dirty="0"/>
              <a:t>Increasing school exemptions and stagnating immunization rates in close knit communities</a:t>
            </a:r>
          </a:p>
          <a:p>
            <a:r>
              <a:rPr lang="en-US" sz="2000" dirty="0"/>
              <a:t>Erosion of vaccine confidence in some communities</a:t>
            </a:r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1A3B9C-76A6-4A2F-9C53-C6E9B3AD39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B1C7C-2FE3-440E-960B-DC336E9D4EC3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AA6712-8A47-43A9-BB49-DA79AA090F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96499"/>
            <a:ext cx="9144000" cy="35853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7996DE0-EDBC-44D0-A1FF-D4F040CB8C58}"/>
              </a:ext>
            </a:extLst>
          </p:cNvPr>
          <p:cNvSpPr txBox="1"/>
          <p:nvPr/>
        </p:nvSpPr>
        <p:spPr>
          <a:xfrm>
            <a:off x="76200" y="64008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hlinkClick r:id="rId4"/>
              </a:rPr>
              <a:t>https://www.oregon.gov/oha/PH/PREVENTIONWELLNESS/</a:t>
            </a:r>
            <a:r>
              <a:rPr lang="en-US" sz="700" dirty="0">
                <a:hlinkClick r:id="rId4"/>
              </a:rPr>
              <a:t>VACCINESIMMUNIZATION</a:t>
            </a:r>
            <a:r>
              <a:rPr lang="en-US" sz="800" dirty="0">
                <a:hlinkClick r:id="rId4"/>
              </a:rPr>
              <a:t>/Pages/researchschool.aspx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197763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ChangeArrowheads="1"/>
          </p:cNvSpPr>
          <p:nvPr/>
        </p:nvSpPr>
        <p:spPr bwMode="auto">
          <a:xfrm>
            <a:off x="304800" y="360363"/>
            <a:ext cx="8761413" cy="1431925"/>
          </a:xfrm>
          <a:prstGeom prst="rect">
            <a:avLst/>
          </a:prstGeom>
          <a:noFill/>
          <a:ln w="9525">
            <a:noFill/>
            <a:prstDash val="solid"/>
            <a:miter lim="800000"/>
            <a:headEnd/>
            <a:tailEnd/>
          </a:ln>
        </p:spPr>
        <p:txBody>
          <a:bodyPr lIns="91433" tIns="45716" rIns="91433" bIns="45716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559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Oregon has had an average of &lt;3 measles cases per year since 1993</a:t>
            </a:r>
          </a:p>
        </p:txBody>
      </p:sp>
      <p:sp>
        <p:nvSpPr>
          <p:cNvPr id="189443" name="Rectangle 3"/>
          <p:cNvSpPr>
            <a:spLocks noChangeArrowheads="1"/>
          </p:cNvSpPr>
          <p:nvPr/>
        </p:nvSpPr>
        <p:spPr bwMode="auto">
          <a:xfrm>
            <a:off x="-457200" y="10668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6" rIns="91433" bIns="45716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graphicFrame>
        <p:nvGraphicFramePr>
          <p:cNvPr id="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1362721"/>
              </p:ext>
            </p:extLst>
          </p:nvPr>
        </p:nvGraphicFramePr>
        <p:xfrm>
          <a:off x="1" y="1447800"/>
          <a:ext cx="85344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8"/>
          <p:cNvSpPr/>
          <p:nvPr/>
        </p:nvSpPr>
        <p:spPr>
          <a:xfrm>
            <a:off x="4404622" y="2456804"/>
            <a:ext cx="9476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5595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itchFamily="34" charset="0"/>
              </a:rPr>
              <a:t>n = 88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CB52F8-8AFB-454A-9B6D-115D0B656952}"/>
              </a:ext>
            </a:extLst>
          </p:cNvPr>
          <p:cNvSpPr txBox="1"/>
          <p:nvPr/>
        </p:nvSpPr>
        <p:spPr>
          <a:xfrm>
            <a:off x="685800" y="6480312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5595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*data as of 10 August 2019</a:t>
            </a:r>
          </a:p>
        </p:txBody>
      </p:sp>
    </p:spTree>
    <p:extLst>
      <p:ext uri="{BB962C8B-B14F-4D97-AF65-F5344CB8AC3E}">
        <p14:creationId xmlns:p14="http://schemas.microsoft.com/office/powerpoint/2010/main" val="4119143357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140BE17-4759-48E5-A7E6-BE87CBBAB7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0"/>
            <a:ext cx="8691327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45277B-E7A0-4983-9C4B-562D3F75F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719" y="6516892"/>
            <a:ext cx="8229600" cy="247650"/>
          </a:xfrm>
        </p:spPr>
        <p:txBody>
          <a:bodyPr/>
          <a:lstStyle/>
          <a:p>
            <a:pPr marL="0" indent="0">
              <a:buNone/>
            </a:pPr>
            <a:r>
              <a:rPr lang="en-US" sz="900" dirty="0">
                <a:hlinkClick r:id="rId3"/>
              </a:rPr>
              <a:t>https://www.sciencenews.org/article/united-states-measles-outbreak-elimination-status</a:t>
            </a:r>
            <a:endParaRPr lang="en-US" sz="9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4C858E-8C39-438C-98ED-47D0EDE8BD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B1C7C-2FE3-440E-960B-DC336E9D4EC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6937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1E736-2C91-4E46-82DE-218E2432B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Childhood Immunizations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C9A1E8-582D-4994-B0B3-D7A7AFD241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431" y="1560522"/>
            <a:ext cx="7943850" cy="4072072"/>
          </a:xfrm>
        </p:spPr>
        <p:txBody>
          <a:bodyPr/>
          <a:lstStyle/>
          <a:p>
            <a:r>
              <a:rPr lang="en-US" sz="2000" dirty="0"/>
              <a:t>Childhood immunization rates have been increasing incrementally</a:t>
            </a:r>
          </a:p>
          <a:p>
            <a:r>
              <a:rPr lang="en-US" sz="2000" dirty="0"/>
              <a:t>Vaccination rates for some minority groups and close knit communities are increasing more slowly than average</a:t>
            </a:r>
          </a:p>
          <a:p>
            <a:r>
              <a:rPr lang="en-US" sz="2000" dirty="0"/>
              <a:t>DTaP and PCV are the most difficult vaccines to get in by the 2</a:t>
            </a:r>
            <a:r>
              <a:rPr lang="en-US" sz="2000" baseline="30000" dirty="0"/>
              <a:t>nd</a:t>
            </a:r>
            <a:r>
              <a:rPr lang="en-US" sz="2000" dirty="0"/>
              <a:t> birthday but close knit communities may have specific vaccines of interest</a:t>
            </a:r>
          </a:p>
          <a:p>
            <a:r>
              <a:rPr lang="en-US" sz="2000" dirty="0"/>
              <a:t>This spring’s measles outbreak highlighted the continued importance of working on 2-year-old vaccination</a:t>
            </a:r>
          </a:p>
        </p:txBody>
      </p:sp>
    </p:spTree>
    <p:extLst>
      <p:ext uri="{BB962C8B-B14F-4D97-AF65-F5344CB8AC3E}">
        <p14:creationId xmlns:p14="http://schemas.microsoft.com/office/powerpoint/2010/main" val="15967609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0891C6E-E913-4935-B27D-DA44EFFCD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13" y="3725862"/>
            <a:ext cx="7772400" cy="1362075"/>
          </a:xfrm>
        </p:spPr>
        <p:txBody>
          <a:bodyPr/>
          <a:lstStyle/>
          <a:p>
            <a:r>
              <a:rPr lang="en-US" dirty="0"/>
              <a:t>Adolescent Immunizations in Oregon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D809F-7DC1-4838-8A6F-2F2A4662EB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B1C7C-2FE3-440E-960B-DC336E9D4EC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1451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    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64C44FF-C6BC-4501-A1D3-7D1F362EBC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172004"/>
              </p:ext>
            </p:extLst>
          </p:nvPr>
        </p:nvGraphicFramePr>
        <p:xfrm>
          <a:off x="685800" y="990600"/>
          <a:ext cx="77724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6F41489B-252A-47D6-A9B9-243D2FB870D6}"/>
              </a:ext>
            </a:extLst>
          </p:cNvPr>
          <p:cNvSpPr txBox="1">
            <a:spLocks/>
          </p:cNvSpPr>
          <p:nvPr/>
        </p:nvSpPr>
        <p:spPr bwMode="auto">
          <a:xfrm>
            <a:off x="685800" y="190500"/>
            <a:ext cx="8305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5595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5595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5595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5595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5595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5595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5595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5595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5595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5595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HPV cancers in Oregon, 2015-2016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5595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97727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28543FCD-8126-4EB5-8AFB-FB21357EFA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9691592"/>
              </p:ext>
            </p:extLst>
          </p:nvPr>
        </p:nvGraphicFramePr>
        <p:xfrm>
          <a:off x="685800" y="19812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F367F912-9879-4E10-82D1-14D41668088D}"/>
              </a:ext>
            </a:extLst>
          </p:cNvPr>
          <p:cNvSpPr txBox="1">
            <a:spLocks/>
          </p:cNvSpPr>
          <p:nvPr/>
        </p:nvSpPr>
        <p:spPr bwMode="auto">
          <a:xfrm>
            <a:off x="457200" y="381000"/>
            <a:ext cx="8382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5595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5595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5595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5595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5595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5595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5595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5595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5595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5595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Cervical and oropharyngeal cancer trends in Oregon, 2000-2016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13DEF75-67AE-432B-8F4E-4E8C057B5504}"/>
              </a:ext>
            </a:extLst>
          </p:cNvPr>
          <p:cNvCxnSpPr>
            <a:cxnSpLocks/>
          </p:cNvCxnSpPr>
          <p:nvPr/>
        </p:nvCxnSpPr>
        <p:spPr bwMode="auto">
          <a:xfrm flipV="1">
            <a:off x="1219200" y="3352800"/>
            <a:ext cx="7239000" cy="9144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lg" len="lg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5801528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61B83510-490A-4A20-AE70-F26566D2B3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5016518"/>
              </p:ext>
            </p:extLst>
          </p:nvPr>
        </p:nvGraphicFramePr>
        <p:xfrm>
          <a:off x="228600" y="228600"/>
          <a:ext cx="8763000" cy="5791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403162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11DDE-DA42-4FE0-83AA-E5B8E34AD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754B528-F280-4542-ACB5-7BFE239E36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6200"/>
            <a:ext cx="9144000" cy="670560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12A8EA-F51D-472E-AC06-DD5614502C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B1C7C-2FE3-440E-960B-DC336E9D4EC3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6E4ED2-FD91-4B51-BA5D-16954C324C8C}"/>
              </a:ext>
            </a:extLst>
          </p:cNvPr>
          <p:cNvSpPr txBox="1"/>
          <p:nvPr/>
        </p:nvSpPr>
        <p:spPr>
          <a:xfrm>
            <a:off x="6394142" y="430639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5595"/>
                </a:solidFill>
                <a:latin typeface="+mn-lt"/>
              </a:rPr>
              <a:t>HP 2020</a:t>
            </a:r>
          </a:p>
          <a:p>
            <a:r>
              <a:rPr lang="en-US" dirty="0">
                <a:solidFill>
                  <a:srgbClr val="005595"/>
                </a:solidFill>
                <a:latin typeface="+mn-lt"/>
              </a:rPr>
              <a:t>Goal = 80%</a:t>
            </a:r>
          </a:p>
        </p:txBody>
      </p:sp>
    </p:spTree>
    <p:extLst>
      <p:ext uri="{BB962C8B-B14F-4D97-AF65-F5344CB8AC3E}">
        <p14:creationId xmlns:p14="http://schemas.microsoft.com/office/powerpoint/2010/main" val="255400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8915-2E7B-4321-8015-D8B6B8CEB992}" type="slidenum">
              <a:rPr lang="en-US"/>
              <a:pPr/>
              <a:t>2</a:t>
            </a:fld>
            <a:endParaRPr 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What we’ll talk about today: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Childhood immunization in Oregon</a:t>
            </a:r>
          </a:p>
          <a:p>
            <a:r>
              <a:rPr lang="en-US" sz="2800" dirty="0"/>
              <a:t>HPV vaccination in Oregon</a:t>
            </a:r>
          </a:p>
          <a:p>
            <a:r>
              <a:rPr lang="en-US" sz="2800" dirty="0"/>
              <a:t>ITU Clinic rates</a:t>
            </a:r>
          </a:p>
          <a:p>
            <a:r>
              <a:rPr lang="en-US" sz="2800" dirty="0"/>
              <a:t>Risks and opportunities</a:t>
            </a:r>
          </a:p>
          <a:p>
            <a:endParaRPr lang="en-US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11DDE-DA42-4FE0-83AA-E5B8E34AD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754B528-F280-4542-ACB5-7BFE239E36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6200"/>
            <a:ext cx="9144000" cy="670560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12A8EA-F51D-472E-AC06-DD5614502C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B1C7C-2FE3-440E-960B-DC336E9D4EC3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6E4ED2-FD91-4B51-BA5D-16954C324C8C}"/>
              </a:ext>
            </a:extLst>
          </p:cNvPr>
          <p:cNvSpPr txBox="1"/>
          <p:nvPr/>
        </p:nvSpPr>
        <p:spPr>
          <a:xfrm>
            <a:off x="6019800" y="430639"/>
            <a:ext cx="228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5595"/>
                </a:solidFill>
                <a:latin typeface="+mn-lt"/>
              </a:rPr>
              <a:t>Urban and rural disparities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C346278-C25B-4059-8B10-A7C3986D37C6}"/>
              </a:ext>
            </a:extLst>
          </p:cNvPr>
          <p:cNvSpPr/>
          <p:nvPr/>
        </p:nvSpPr>
        <p:spPr bwMode="auto">
          <a:xfrm rot="1432119">
            <a:off x="1634534" y="1560994"/>
            <a:ext cx="1836333" cy="1687715"/>
          </a:xfrm>
          <a:prstGeom prst="ellipse">
            <a:avLst/>
          </a:prstGeom>
          <a:noFill/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22BD768-2AA1-4354-8F9B-E4A861265010}"/>
              </a:ext>
            </a:extLst>
          </p:cNvPr>
          <p:cNvSpPr/>
          <p:nvPr/>
        </p:nvSpPr>
        <p:spPr bwMode="auto">
          <a:xfrm>
            <a:off x="2895600" y="3429000"/>
            <a:ext cx="1371600" cy="1219200"/>
          </a:xfrm>
          <a:prstGeom prst="ellipse">
            <a:avLst/>
          </a:prstGeom>
          <a:noFill/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D4184CF-565B-4783-A322-CA13F63E0D54}"/>
              </a:ext>
            </a:extLst>
          </p:cNvPr>
          <p:cNvSpPr/>
          <p:nvPr/>
        </p:nvSpPr>
        <p:spPr bwMode="auto">
          <a:xfrm rot="637568">
            <a:off x="1361231" y="3527042"/>
            <a:ext cx="1823192" cy="1150810"/>
          </a:xfrm>
          <a:prstGeom prst="ellipse">
            <a:avLst/>
          </a:prstGeom>
          <a:noFill/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0979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11DDE-DA42-4FE0-83AA-E5B8E34AD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754B528-F280-4542-ACB5-7BFE239E36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6200"/>
            <a:ext cx="9144000" cy="670560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12A8EA-F51D-472E-AC06-DD5614502C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B1C7C-2FE3-440E-960B-DC336E9D4EC3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6E4ED2-FD91-4B51-BA5D-16954C324C8C}"/>
              </a:ext>
            </a:extLst>
          </p:cNvPr>
          <p:cNvSpPr txBox="1"/>
          <p:nvPr/>
        </p:nvSpPr>
        <p:spPr>
          <a:xfrm>
            <a:off x="6019800" y="430639"/>
            <a:ext cx="228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5595"/>
                </a:solidFill>
                <a:latin typeface="+mn-lt"/>
              </a:rPr>
              <a:t>Provider Champions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B6EF7EF-009F-456B-B677-05D59E9FA2E9}"/>
              </a:ext>
            </a:extLst>
          </p:cNvPr>
          <p:cNvSpPr/>
          <p:nvPr/>
        </p:nvSpPr>
        <p:spPr bwMode="auto">
          <a:xfrm>
            <a:off x="6019800" y="3459162"/>
            <a:ext cx="1669917" cy="3124200"/>
          </a:xfrm>
          <a:prstGeom prst="ellipse">
            <a:avLst/>
          </a:prstGeom>
          <a:noFill/>
          <a:ln w="38100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9BB7494-BBCD-4DE8-82F1-778BB5BD2332}"/>
              </a:ext>
            </a:extLst>
          </p:cNvPr>
          <p:cNvSpPr/>
          <p:nvPr/>
        </p:nvSpPr>
        <p:spPr bwMode="auto">
          <a:xfrm>
            <a:off x="2330583" y="4448175"/>
            <a:ext cx="1669917" cy="2209800"/>
          </a:xfrm>
          <a:prstGeom prst="ellipse">
            <a:avLst/>
          </a:prstGeom>
          <a:noFill/>
          <a:ln w="38100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111F7CA-1AD0-4815-BF67-00E62C1BF52F}"/>
              </a:ext>
            </a:extLst>
          </p:cNvPr>
          <p:cNvSpPr/>
          <p:nvPr/>
        </p:nvSpPr>
        <p:spPr bwMode="auto">
          <a:xfrm>
            <a:off x="2743200" y="2819400"/>
            <a:ext cx="1669917" cy="930537"/>
          </a:xfrm>
          <a:prstGeom prst="ellipse">
            <a:avLst/>
          </a:prstGeom>
          <a:noFill/>
          <a:ln w="38100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5533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9B44D6-58B1-4EAA-9E61-D045ADE3DEA2}"/>
              </a:ext>
            </a:extLst>
          </p:cNvPr>
          <p:cNvSpPr/>
          <p:nvPr/>
        </p:nvSpPr>
        <p:spPr>
          <a:xfrm>
            <a:off x="533400" y="1447800"/>
            <a:ext cx="8352289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005595"/>
                </a:solidFill>
                <a:latin typeface="+mn-lt"/>
              </a:rPr>
              <a:t>	</a:t>
            </a:r>
            <a:r>
              <a:rPr lang="en-US" sz="2000" dirty="0">
                <a:solidFill>
                  <a:srgbClr val="005595"/>
                </a:solidFill>
                <a:latin typeface="+mn-lt"/>
              </a:rPr>
              <a:t>				</a:t>
            </a:r>
          </a:p>
          <a:p>
            <a:r>
              <a:rPr lang="en-US" sz="2000" b="1" dirty="0">
                <a:solidFill>
                  <a:srgbClr val="005595"/>
                </a:solidFill>
                <a:latin typeface="+mn-lt"/>
              </a:rPr>
              <a:t>	               </a:t>
            </a:r>
            <a:r>
              <a:rPr lang="en-US" sz="2000" dirty="0">
                <a:solidFill>
                  <a:srgbClr val="005595"/>
                </a:solidFill>
                <a:latin typeface="+mn-lt"/>
              </a:rPr>
              <a:t>	   		             HPV Completion</a:t>
            </a:r>
          </a:p>
          <a:p>
            <a:r>
              <a:rPr lang="en-US" sz="2000" u="sng" dirty="0">
                <a:solidFill>
                  <a:srgbClr val="005595"/>
                </a:solidFill>
                <a:latin typeface="+mn-lt"/>
              </a:rPr>
              <a:t>						2018	   2019	</a:t>
            </a:r>
          </a:p>
          <a:p>
            <a:r>
              <a:rPr lang="en-US" sz="2000" dirty="0">
                <a:solidFill>
                  <a:srgbClr val="005595"/>
                </a:solidFill>
                <a:latin typeface="+mn-lt"/>
              </a:rPr>
              <a:t>White						43.1%	   48.7%</a:t>
            </a:r>
          </a:p>
          <a:p>
            <a:endParaRPr lang="en-US" sz="800" dirty="0">
              <a:solidFill>
                <a:srgbClr val="005595"/>
              </a:solidFill>
              <a:latin typeface="+mn-lt"/>
            </a:endParaRPr>
          </a:p>
          <a:p>
            <a:r>
              <a:rPr lang="en-US" sz="2000" dirty="0">
                <a:solidFill>
                  <a:srgbClr val="005595"/>
                </a:solidFill>
                <a:latin typeface="+mn-lt"/>
              </a:rPr>
              <a:t>Black						47.1%	   52.6%</a:t>
            </a:r>
          </a:p>
          <a:p>
            <a:endParaRPr lang="en-US" sz="800" dirty="0">
              <a:solidFill>
                <a:srgbClr val="005595"/>
              </a:solidFill>
              <a:latin typeface="+mn-lt"/>
            </a:endParaRPr>
          </a:p>
          <a:p>
            <a:r>
              <a:rPr lang="fi-FI" sz="2000" dirty="0">
                <a:solidFill>
                  <a:srgbClr val="005595"/>
                </a:solidFill>
                <a:latin typeface="+mn-lt"/>
              </a:rPr>
              <a:t>American Indian/Alaskan Native			51.3%	   59.8%</a:t>
            </a:r>
          </a:p>
          <a:p>
            <a:endParaRPr lang="fi-FI" sz="800" dirty="0">
              <a:solidFill>
                <a:srgbClr val="005595"/>
              </a:solidFill>
              <a:latin typeface="+mn-lt"/>
            </a:endParaRPr>
          </a:p>
          <a:p>
            <a:r>
              <a:rPr lang="fi-FI" sz="2000" dirty="0">
                <a:solidFill>
                  <a:srgbClr val="005595"/>
                </a:solidFill>
                <a:latin typeface="+mn-lt"/>
              </a:rPr>
              <a:t>Asian						48.0%	   54.9%</a:t>
            </a:r>
          </a:p>
          <a:p>
            <a:endParaRPr lang="fi-FI" sz="800" dirty="0">
              <a:solidFill>
                <a:srgbClr val="005595"/>
              </a:solidFill>
              <a:latin typeface="+mn-lt"/>
            </a:endParaRPr>
          </a:p>
          <a:p>
            <a:r>
              <a:rPr lang="en-US" sz="2000" dirty="0">
                <a:solidFill>
                  <a:srgbClr val="005595"/>
                </a:solidFill>
                <a:latin typeface="+mn-lt"/>
              </a:rPr>
              <a:t>Native Hawaiian/Pacific Islander			45.5%	   52.5%</a:t>
            </a:r>
          </a:p>
          <a:p>
            <a:endParaRPr lang="en-US" sz="800" dirty="0">
              <a:solidFill>
                <a:srgbClr val="005595"/>
              </a:solidFill>
              <a:latin typeface="+mn-lt"/>
            </a:endParaRPr>
          </a:p>
          <a:p>
            <a:r>
              <a:rPr lang="it-IT" sz="2000" u="sng" dirty="0">
                <a:solidFill>
                  <a:srgbClr val="005595"/>
                </a:solidFill>
                <a:latin typeface="+mn-lt"/>
              </a:rPr>
              <a:t>Latino						48.0%	   55.1%</a:t>
            </a:r>
          </a:p>
          <a:p>
            <a:r>
              <a:rPr lang="en-US" sz="2000" i="1" dirty="0">
                <a:solidFill>
                  <a:srgbClr val="005595"/>
                </a:solidFill>
                <a:latin typeface="+mn-lt"/>
              </a:rPr>
              <a:t>note: categories are not mutually exclusive</a:t>
            </a:r>
            <a:r>
              <a:rPr lang="en-US" sz="2000" i="1" dirty="0">
                <a:solidFill>
                  <a:srgbClr val="000000"/>
                </a:solidFill>
              </a:rPr>
              <a:t>	</a:t>
            </a:r>
            <a:r>
              <a:rPr lang="en-US" sz="2100" dirty="0">
                <a:solidFill>
                  <a:srgbClr val="000000"/>
                </a:solidFill>
              </a:rPr>
              <a:t>				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0B2DF5F-16ED-402A-8AC1-D73C8FA5B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2019 Oregon HPV Rates by Race/Ethnicity, Ages 13-17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9730486-A165-4070-BFA0-13EF65833AB7}"/>
              </a:ext>
            </a:extLst>
          </p:cNvPr>
          <p:cNvSpPr/>
          <p:nvPr/>
        </p:nvSpPr>
        <p:spPr bwMode="auto">
          <a:xfrm>
            <a:off x="5486400" y="3200400"/>
            <a:ext cx="3124200" cy="400050"/>
          </a:xfrm>
          <a:prstGeom prst="ellips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1374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FA3D8-C9BB-4C44-9936-D56BA6F14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Starting vs Completing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91960E-A0D2-4F83-8C0F-48A4DC1F2F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 problem of HPV completion is a problem of timely HPV initiation</a:t>
            </a:r>
          </a:p>
          <a:p>
            <a:r>
              <a:rPr lang="en-US" sz="2400" dirty="0"/>
              <a:t>Teens who start on time are 1.4 times as likely to complete the HPV series as teens who start late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2B91E8-4F7D-4E7A-A8DB-0DCB6C8021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B1C7C-2FE3-440E-960B-DC336E9D4EC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7493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64B6F-FD79-44E1-B8DF-54C303688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2018 HPV Completion Rates by Age of Initiation, Girls ages 13-17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65EC16-922E-4901-8186-C261266A56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B1C7C-2FE3-440E-960B-DC336E9D4EC3}" type="slidenum">
              <a:rPr lang="en-US" smtClean="0"/>
              <a:pPr/>
              <a:t>24</a:t>
            </a:fld>
            <a:endParaRPr lang="en-US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1E820AF-8FFE-42D0-878F-0F27E4C0BC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1462118"/>
              </p:ext>
            </p:extLst>
          </p:nvPr>
        </p:nvGraphicFramePr>
        <p:xfrm>
          <a:off x="457200" y="306014"/>
          <a:ext cx="8229600" cy="5981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372147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94DE9-EFC9-4215-81B6-30164E2D7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we see in the data that may indicate why teens aren’t getting vaccinated?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AA015C-6DA8-4CED-A623-E1E0818F35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Putting off immunizations</a:t>
            </a:r>
          </a:p>
          <a:p>
            <a:r>
              <a:rPr lang="en-US" sz="2000" dirty="0"/>
              <a:t>Getting only school-required immunizations (Tdap)</a:t>
            </a:r>
          </a:p>
          <a:p>
            <a:r>
              <a:rPr lang="en-US" sz="2000" dirty="0"/>
              <a:t>Prioritizing other immunizations such as Meningococcal over HPV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76% of teens who didn’t finish had the opportunity to complete the series, but received only school required vaccinations or prioritized Meningococcal over HPV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0EF8FA-D3A0-4DF3-A45B-4CDE9435D8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B1C7C-2FE3-440E-960B-DC336E9D4EC3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6429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CDBE3-758A-4807-BF33-B77939F4C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ITU Clinic rates for 13-year-olds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FAE1E2-C123-40AC-96D1-900DBB4E07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B1C7C-2FE3-440E-960B-DC336E9D4EC3}" type="slidenum">
              <a:rPr lang="en-US" smtClean="0"/>
              <a:pPr/>
              <a:t>26</a:t>
            </a:fld>
            <a:endParaRPr lang="en-US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271ADD1-50CF-425A-A0DA-D265BC8275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6693896"/>
              </p:ext>
            </p:extLst>
          </p:nvPr>
        </p:nvGraphicFramePr>
        <p:xfrm>
          <a:off x="457200" y="1600200"/>
          <a:ext cx="82296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6338BCE-58AF-42E1-A946-FEEC932EF08E}"/>
              </a:ext>
            </a:extLst>
          </p:cNvPr>
          <p:cNvCxnSpPr/>
          <p:nvPr/>
        </p:nvCxnSpPr>
        <p:spPr bwMode="auto">
          <a:xfrm>
            <a:off x="838200" y="3810000"/>
            <a:ext cx="7696200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5203376-442F-4BFD-BF39-FA5672B2E16C}"/>
              </a:ext>
            </a:extLst>
          </p:cNvPr>
          <p:cNvSpPr txBox="1"/>
          <p:nvPr/>
        </p:nvSpPr>
        <p:spPr>
          <a:xfrm>
            <a:off x="7620000" y="3569215"/>
            <a:ext cx="14370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State average 33%</a:t>
            </a:r>
          </a:p>
        </p:txBody>
      </p:sp>
    </p:spTree>
    <p:extLst>
      <p:ext uri="{BB962C8B-B14F-4D97-AF65-F5344CB8AC3E}">
        <p14:creationId xmlns:p14="http://schemas.microsoft.com/office/powerpoint/2010/main" val="41453739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CDBE3-758A-4807-BF33-B77939F4C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ITU Clinic rates for 13-17-year-olds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FAE1E2-C123-40AC-96D1-900DBB4E07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B1C7C-2FE3-440E-960B-DC336E9D4EC3}" type="slidenum">
              <a:rPr lang="en-US" smtClean="0"/>
              <a:pPr/>
              <a:t>27</a:t>
            </a:fld>
            <a:endParaRPr lang="en-US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CDCC3B5-B882-4A9A-B093-17E7B69E2F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366689"/>
              </p:ext>
            </p:extLst>
          </p:nvPr>
        </p:nvGraphicFramePr>
        <p:xfrm>
          <a:off x="457200" y="1600200"/>
          <a:ext cx="82296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41C5E5E2-38F0-4746-85F9-CE48C89778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096" y="3544833"/>
            <a:ext cx="7718205" cy="304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00A7385-04B2-4178-A9EE-E5715A749931}"/>
              </a:ext>
            </a:extLst>
          </p:cNvPr>
          <p:cNvSpPr txBox="1"/>
          <p:nvPr/>
        </p:nvSpPr>
        <p:spPr>
          <a:xfrm>
            <a:off x="7831202" y="3319584"/>
            <a:ext cx="13881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State average 51%</a:t>
            </a:r>
          </a:p>
        </p:txBody>
      </p:sp>
    </p:spTree>
    <p:extLst>
      <p:ext uri="{BB962C8B-B14F-4D97-AF65-F5344CB8AC3E}">
        <p14:creationId xmlns:p14="http://schemas.microsoft.com/office/powerpoint/2010/main" val="42633040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6D1FB17-8D20-47DC-AB6E-24E30F3B1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13" y="3044825"/>
            <a:ext cx="7772400" cy="1362075"/>
          </a:xfrm>
        </p:spPr>
        <p:txBody>
          <a:bodyPr/>
          <a:lstStyle/>
          <a:p>
            <a:r>
              <a:rPr lang="en-US" dirty="0"/>
              <a:t>What impact can we have by improving our HPV vaccination rate?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B94633-EB0D-4137-9BE7-CC784C3A9E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B1C7C-2FE3-440E-960B-DC336E9D4EC3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9786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C76AC05-3E2A-40E3-BCFB-7C8669ABC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09550"/>
            <a:ext cx="8229600" cy="1143000"/>
          </a:xfrm>
        </p:spPr>
        <p:txBody>
          <a:bodyPr/>
          <a:lstStyle/>
          <a:p>
            <a:r>
              <a:rPr lang="en-US" dirty="0"/>
              <a:t>HPV Vaccine in Australia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003506-3258-4F89-8614-3079477BC24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000" dirty="0"/>
              <a:t>Elimination of cervical cancer by 2035 possible</a:t>
            </a:r>
          </a:p>
          <a:p>
            <a:r>
              <a:rPr lang="en-US" sz="2000" dirty="0"/>
              <a:t>Vaccine delivered through school vaccination program</a:t>
            </a:r>
          </a:p>
          <a:p>
            <a:r>
              <a:rPr lang="en-US" sz="2000" dirty="0"/>
              <a:t>77% reduction in high risk HPV types</a:t>
            </a:r>
          </a:p>
          <a:p>
            <a:r>
              <a:rPr lang="en-US" sz="2000" dirty="0"/>
              <a:t>50% reduction in Cervical abnormalities in young adults</a:t>
            </a:r>
          </a:p>
          <a:p>
            <a:r>
              <a:rPr lang="en-US" sz="2000" dirty="0"/>
              <a:t>90% reduction in genital warts in young adults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722C4A7-9A6A-4A87-B053-12CB07CCD3F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66821" y="457200"/>
            <a:ext cx="4295022" cy="544036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B9DDBC-E760-443A-8C64-62818EF1EF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3C284-B4DC-451D-807D-F60D65E3CB4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1CD917-817D-462D-9C1E-23385AEEE865}"/>
              </a:ext>
            </a:extLst>
          </p:cNvPr>
          <p:cNvSpPr txBox="1"/>
          <p:nvPr/>
        </p:nvSpPr>
        <p:spPr>
          <a:xfrm>
            <a:off x="457200" y="6172200"/>
            <a:ext cx="3962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>
                <a:hlinkClick r:id="rId4"/>
              </a:rPr>
              <a:t>http://www.hpvvaccine.org.au/the-hpv-vaccine/has-the-program-been-successful.aspx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237805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B64BE36-569B-4C07-A3E5-4818C314A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13" y="2975768"/>
            <a:ext cx="7772400" cy="1362075"/>
          </a:xfrm>
        </p:spPr>
        <p:txBody>
          <a:bodyPr/>
          <a:lstStyle/>
          <a:p>
            <a:r>
              <a:rPr lang="en-US" dirty="0"/>
              <a:t>Recent improvements in childhood immunization rates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0D85423-E7DA-4FDC-9801-012BC937D2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6242AE-CBDB-4D38-9DFC-4D0756D499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B1C7C-2FE3-440E-960B-DC336E9D4EC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0403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54987-530B-4D4E-8A97-63311AD8C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HPV Vaccination Rates in Australia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A0EA51-95E1-4F83-A3A7-83215BDF79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62D4F-5079-4222-824C-2D2332E0DD5E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47396DE-5F1C-469C-A08C-20F688777D5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793DB04-316D-4967-9B89-912630FDCC5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5">
            <a:extLst>
              <a:ext uri="{FF2B5EF4-FFF2-40B4-BE49-F238E27FC236}">
                <a16:creationId xmlns:a16="http://schemas.microsoft.com/office/drawing/2014/main" id="{6376926D-330F-47BA-B99C-2AB2441C38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31128" y="0"/>
            <a:ext cx="82318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FB3BDB0-4F4E-4AC1-A6B5-7DBB27FCCA4D}"/>
              </a:ext>
            </a:extLst>
          </p:cNvPr>
          <p:cNvSpPr txBox="1"/>
          <p:nvPr/>
        </p:nvSpPr>
        <p:spPr>
          <a:xfrm>
            <a:off x="609600" y="6534150"/>
            <a:ext cx="2667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hlinkClick r:id="rId4"/>
              </a:rPr>
              <a:t>https://ncci.canceraustralia.gov.au/prevention/hpv-vaccination-uptake/hpv-vaccination-uptake</a:t>
            </a:r>
            <a:endParaRPr lang="en-US" sz="7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7B8BE1-B7A9-40E5-A258-744539E65805}"/>
              </a:ext>
            </a:extLst>
          </p:cNvPr>
          <p:cNvSpPr txBox="1"/>
          <p:nvPr/>
        </p:nvSpPr>
        <p:spPr>
          <a:xfrm>
            <a:off x="838200" y="198438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5595"/>
                </a:solidFill>
                <a:latin typeface="+mj-lt"/>
              </a:rPr>
              <a:t>Australia's vaccination rates for HPV</a:t>
            </a:r>
          </a:p>
        </p:txBody>
      </p:sp>
    </p:spTree>
    <p:extLst>
      <p:ext uri="{BB962C8B-B14F-4D97-AF65-F5344CB8AC3E}">
        <p14:creationId xmlns:p14="http://schemas.microsoft.com/office/powerpoint/2010/main" val="33424295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1E736-2C91-4E46-82DE-218E2432B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Oregon HPV Immunization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C9A1E8-582D-4994-B0B3-D7A7AFD241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431" y="1560522"/>
            <a:ext cx="7943850" cy="4072072"/>
          </a:xfrm>
        </p:spPr>
        <p:txBody>
          <a:bodyPr/>
          <a:lstStyle/>
          <a:p>
            <a:r>
              <a:rPr lang="en-US" sz="2000" dirty="0"/>
              <a:t>Rates of HPV initiation and completion are slowly increasing in Oregon.</a:t>
            </a:r>
          </a:p>
          <a:p>
            <a:r>
              <a:rPr lang="en-US" sz="2000" dirty="0"/>
              <a:t>Increases are happening across all categories of race/ethnicity</a:t>
            </a:r>
          </a:p>
          <a:p>
            <a:r>
              <a:rPr lang="en-US" sz="2000" dirty="0"/>
              <a:t>The completion gap between girls and boys is narrowing</a:t>
            </a:r>
          </a:p>
          <a:p>
            <a:r>
              <a:rPr lang="en-US" sz="2000" dirty="0"/>
              <a:t>Starting HPV on-time and completing HPV series are closely linked</a:t>
            </a:r>
          </a:p>
          <a:p>
            <a:r>
              <a:rPr lang="en-US" sz="2000" dirty="0"/>
              <a:t>Rural-Urban and northern-southern region disparities exist in Oregon for HPV</a:t>
            </a:r>
          </a:p>
          <a:p>
            <a:r>
              <a:rPr lang="en-US" sz="2000" dirty="0"/>
              <a:t>HPV vaccination represents one of our greatest opportunities to reduce morbidity caused by vaccine preventable disease</a:t>
            </a:r>
          </a:p>
        </p:txBody>
      </p:sp>
    </p:spTree>
    <p:extLst>
      <p:ext uri="{BB962C8B-B14F-4D97-AF65-F5344CB8AC3E}">
        <p14:creationId xmlns:p14="http://schemas.microsoft.com/office/powerpoint/2010/main" val="6540345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F3FB9-D138-443C-A6C2-405E042C5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/>
          <a:lstStyle/>
          <a:p>
            <a:pPr algn="ctr"/>
            <a:r>
              <a:rPr lang="en-US" dirty="0"/>
              <a:t>Any Questions?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28BF92-4EC8-474A-9F54-645EF2A405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B1C7C-2FE3-440E-960B-DC336E9D4EC3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394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C92D427-7354-4807-B823-659A35831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8DFF5B-1EFC-4146-B6CD-31B376195E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3C284-B4DC-451D-807D-F60D65E3CB4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0B4F92E-DE56-4FC9-8FBD-5A6541CF45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FA99BFB-9FAE-48EC-B07E-82B078B05D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381" y="1"/>
            <a:ext cx="7615237" cy="6534149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DB16374F-5D10-4BB4-A336-2745A36D3640}"/>
              </a:ext>
            </a:extLst>
          </p:cNvPr>
          <p:cNvSpPr/>
          <p:nvPr/>
        </p:nvSpPr>
        <p:spPr bwMode="auto">
          <a:xfrm>
            <a:off x="5409009" y="895005"/>
            <a:ext cx="3124200" cy="381000"/>
          </a:xfrm>
          <a:prstGeom prst="ellips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375B1A-DA99-4045-BB72-84DAF1BF88CE}"/>
              </a:ext>
            </a:extLst>
          </p:cNvPr>
          <p:cNvSpPr txBox="1"/>
          <p:nvPr/>
        </p:nvSpPr>
        <p:spPr>
          <a:xfrm>
            <a:off x="1219200" y="6534150"/>
            <a:ext cx="6553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4"/>
              </a:rPr>
              <a:t>https://www.oregon.gov/oha/PH/PREVENTIONWELLNESS/VACCINESIMMUNIZATION/Pages/researchchild.aspx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179167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C92D427-7354-4807-B823-659A35831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8DFF5B-1EFC-4146-B6CD-31B376195E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3C284-B4DC-451D-807D-F60D65E3CB4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0B4F92E-DE56-4FC9-8FBD-5A6541CF45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FA99BFB-9FAE-48EC-B07E-82B078B05D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381" y="1"/>
            <a:ext cx="7615237" cy="6858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DB16374F-5D10-4BB4-A336-2745A36D3640}"/>
              </a:ext>
            </a:extLst>
          </p:cNvPr>
          <p:cNvSpPr/>
          <p:nvPr/>
        </p:nvSpPr>
        <p:spPr bwMode="auto">
          <a:xfrm>
            <a:off x="5409009" y="1484313"/>
            <a:ext cx="3124200" cy="342900"/>
          </a:xfrm>
          <a:prstGeom prst="ellips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34F61AA-B62C-4026-9887-538F45EE9DC6}"/>
              </a:ext>
            </a:extLst>
          </p:cNvPr>
          <p:cNvSpPr/>
          <p:nvPr/>
        </p:nvSpPr>
        <p:spPr bwMode="auto">
          <a:xfrm>
            <a:off x="5255418" y="2743200"/>
            <a:ext cx="3124200" cy="342900"/>
          </a:xfrm>
          <a:prstGeom prst="ellips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418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C92D427-7354-4807-B823-659A35831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8DFF5B-1EFC-4146-B6CD-31B376195E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3C284-B4DC-451D-807D-F60D65E3CB4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0B4F92E-DE56-4FC9-8FBD-5A6541CF45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FA99BFB-9FAE-48EC-B07E-82B078B05D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381" y="1"/>
            <a:ext cx="7615237" cy="6858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DB16374F-5D10-4BB4-A336-2745A36D3640}"/>
              </a:ext>
            </a:extLst>
          </p:cNvPr>
          <p:cNvSpPr/>
          <p:nvPr/>
        </p:nvSpPr>
        <p:spPr bwMode="auto">
          <a:xfrm>
            <a:off x="5255418" y="4966957"/>
            <a:ext cx="3124200" cy="342900"/>
          </a:xfrm>
          <a:prstGeom prst="ellips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01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C92D427-7354-4807-B823-659A35831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8DFF5B-1EFC-4146-B6CD-31B376195E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3C284-B4DC-451D-807D-F60D65E3CB4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0B4F92E-DE56-4FC9-8FBD-5A6541CF45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FA99BFB-9FAE-48EC-B07E-82B078B05D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381" y="1"/>
            <a:ext cx="7615237" cy="68580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30E69F06-E650-4D06-BADD-CB45665A98E2}"/>
              </a:ext>
            </a:extLst>
          </p:cNvPr>
          <p:cNvSpPr/>
          <p:nvPr/>
        </p:nvSpPr>
        <p:spPr bwMode="auto">
          <a:xfrm>
            <a:off x="5409009" y="6191250"/>
            <a:ext cx="3124200" cy="342900"/>
          </a:xfrm>
          <a:prstGeom prst="ellips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7AAD5D1-52BE-44BD-8EC7-4EE522BF13B4}"/>
              </a:ext>
            </a:extLst>
          </p:cNvPr>
          <p:cNvSpPr/>
          <p:nvPr/>
        </p:nvSpPr>
        <p:spPr bwMode="auto">
          <a:xfrm>
            <a:off x="5410200" y="5732086"/>
            <a:ext cx="3124200" cy="342900"/>
          </a:xfrm>
          <a:prstGeom prst="ellips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57E8F2E-72D2-43C1-850E-F61E57231E7C}"/>
              </a:ext>
            </a:extLst>
          </p:cNvPr>
          <p:cNvSpPr/>
          <p:nvPr/>
        </p:nvSpPr>
        <p:spPr bwMode="auto">
          <a:xfrm>
            <a:off x="5408314" y="6478964"/>
            <a:ext cx="3124200" cy="342900"/>
          </a:xfrm>
          <a:prstGeom prst="ellips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08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8A838-A9D6-42FA-AF5A-7A1928460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A3D658-EB6F-4F73-8E68-370819B1F8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4BFB6C-4A84-4ECB-8A94-DE748C27A7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B1C7C-2FE3-440E-960B-DC336E9D4EC3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C7CB26-78A7-4C42-8F7C-D12C0B11BC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37" y="28575"/>
            <a:ext cx="8848725" cy="680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592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406BA5F-D60A-429B-A6D0-9918BF295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ITU Clinic rates for 2-year-olds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404FE5-D0C5-4F11-BD04-F2C898A1F05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3C284-B4DC-451D-807D-F60D65E3CB4B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9EDCB250-F5C3-47AC-8D75-2C274CC07B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5384683"/>
              </p:ext>
            </p:extLst>
          </p:nvPr>
        </p:nvGraphicFramePr>
        <p:xfrm>
          <a:off x="440602" y="1417638"/>
          <a:ext cx="8229600" cy="4297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7972CED-5A49-4E76-B7A2-671CEA453294}"/>
              </a:ext>
            </a:extLst>
          </p:cNvPr>
          <p:cNvCxnSpPr/>
          <p:nvPr/>
        </p:nvCxnSpPr>
        <p:spPr bwMode="auto">
          <a:xfrm>
            <a:off x="914400" y="2971800"/>
            <a:ext cx="7696200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19B1AE1-A5B4-40C8-8EBC-E6BB69A87E7F}"/>
              </a:ext>
            </a:extLst>
          </p:cNvPr>
          <p:cNvSpPr txBox="1"/>
          <p:nvPr/>
        </p:nvSpPr>
        <p:spPr>
          <a:xfrm>
            <a:off x="7696200" y="2701027"/>
            <a:ext cx="13881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State average 69%</a:t>
            </a:r>
          </a:p>
        </p:txBody>
      </p:sp>
    </p:spTree>
    <p:extLst>
      <p:ext uri="{BB962C8B-B14F-4D97-AF65-F5344CB8AC3E}">
        <p14:creationId xmlns:p14="http://schemas.microsoft.com/office/powerpoint/2010/main" val="88294487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F26265E0201745832539FC8CD90A02" ma:contentTypeVersion="18" ma:contentTypeDescription="Create a new document." ma:contentTypeScope="" ma:versionID="3e7d87fa2451b6508ba4fcd7149e9732">
  <xsd:schema xmlns:xsd="http://www.w3.org/2001/XMLSchema" xmlns:xs="http://www.w3.org/2001/XMLSchema" xmlns:p="http://schemas.microsoft.com/office/2006/metadata/properties" xmlns:ns1="http://schemas.microsoft.com/sharepoint/v3" xmlns:ns2="59da1016-2a1b-4f8a-9768-d7a4932f6f16" xmlns:ns3="a836e724-b941-4be0-bc27-7475ef3d3059" targetNamespace="http://schemas.microsoft.com/office/2006/metadata/properties" ma:root="true" ma:fieldsID="732d36b1a15b858893657b7f58ec0e3b" ns1:_="" ns2:_="" ns3:_="">
    <xsd:import namespace="http://schemas.microsoft.com/sharepoint/v3"/>
    <xsd:import namespace="59da1016-2a1b-4f8a-9768-d7a4932f6f16"/>
    <xsd:import namespace="a836e724-b941-4be0-bc27-7475ef3d3059"/>
    <xsd:element name="properties">
      <xsd:complexType>
        <xsd:sequence>
          <xsd:element name="documentManagement">
            <xsd:complexType>
              <xsd:all>
                <xsd:element ref="ns2:IACategory" minOccurs="0"/>
                <xsd:element ref="ns2:IATopic" minOccurs="0"/>
                <xsd:element ref="ns2:IASubtopic" minOccurs="0"/>
                <xsd:element ref="ns2:DocumentExpirationDate" minOccurs="0"/>
                <xsd:element ref="ns3:Meta_x0020_Description" minOccurs="0"/>
                <xsd:element ref="ns3:Meta_x0020_Keywords" minOccurs="0"/>
                <xsd:element ref="ns1:PublishingStartDate" minOccurs="0"/>
                <xsd:element ref="ns1:PublishingExpirationDate" minOccurs="0"/>
                <xsd:element ref="ns1:URL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0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11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  <xsd:element name="URL" ma:index="12" nillable="true" ma:displayName="URL" ma:format="Hyperlink" ma:internalName="URL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da1016-2a1b-4f8a-9768-d7a4932f6f16" elementFormDefault="qualified">
    <xsd:import namespace="http://schemas.microsoft.com/office/2006/documentManagement/types"/>
    <xsd:import namespace="http://schemas.microsoft.com/office/infopath/2007/PartnerControls"/>
    <xsd:element name="IACategory" ma:index="4" nillable="true" ma:displayName="IA Category" ma:format="Dropdown" ma:internalName="IACategory" ma:readOnly="false">
      <xsd:simpleType>
        <xsd:restriction base="dms:Choice">
          <xsd:enumeration value="About OHA"/>
          <xsd:enumeration value="Programs and Services"/>
          <xsd:enumeration value="Oregon Health Plan"/>
          <xsd:enumeration value="Health System Reform"/>
          <xsd:enumeration value="Licenses and Certificates"/>
          <xsd:enumeration value="Public Health"/>
        </xsd:restriction>
      </xsd:simpleType>
    </xsd:element>
    <xsd:element name="IATopic" ma:index="5" nillable="true" ma:displayName="IA Topic" ma:format="Dropdown" ma:internalName="IATopic" ma:readOnly="false">
      <xsd:simpleType>
        <xsd:restriction base="dms:Choice">
          <xsd:enumeration value="About OHA - Agency Communications"/>
          <xsd:enumeration value="About OHA - Budget"/>
          <xsd:enumeration value="About OHA - Contacts"/>
          <xsd:enumeration value="About OHA - Grants &amp; Contracts"/>
          <xsd:enumeration value="About OHA - Jobs &amp; Employment"/>
          <xsd:enumeration value="About OHA - Organization"/>
          <xsd:enumeration value="About OHA - Policies"/>
          <xsd:enumeration value="About OHA - Public Meetings"/>
          <xsd:enumeration value="About OHA - Public Records"/>
          <xsd:enumeration value="About OHA - Questions &amp; Comments"/>
          <xsd:enumeration value="About OHA - Reports &amp; Data"/>
          <xsd:enumeration value="About OHA - Rulemaking"/>
          <xsd:enumeration value="Programs and Services - Behavioral Health"/>
          <xsd:enumeration value="Programs and Services - Contacts"/>
          <xsd:enumeration value="Programs and Services - Coordinated Care"/>
          <xsd:enumeration value="Programs and Services - Disease"/>
          <xsd:enumeration value="Programs and Services - Environment"/>
          <xsd:enumeration value="Programs and Services - Health Resources"/>
          <xsd:enumeration value="Programs and Services - OEBB"/>
          <xsd:enumeration value="Programs and Services - Oregon Health Plan"/>
          <xsd:enumeration value="Programs and Services - Oregon State Hospital"/>
          <xsd:enumeration value="Programs and Services - PEBB"/>
          <xsd:enumeration value="Programs and Services - Pharmacy"/>
          <xsd:enumeration value="Programs and Services - Prevention"/>
          <xsd:enumeration value="Programs and Services - Safety"/>
          <xsd:enumeration value="Oregon Health Plan - Agency Communications"/>
          <xsd:enumeration value="Oregon Health Plan - Benefits"/>
          <xsd:enumeration value="Oregon Health Plan - Contacts"/>
          <xsd:enumeration value="Oregon Health Plan - Coordinated Care"/>
          <xsd:enumeration value="Oregon Health Plan - Grants &amp; Contracts"/>
          <xsd:enumeration value="Oregon Health Plan - Health Resources"/>
          <xsd:enumeration value="Oregon Health Plan - Policies"/>
          <xsd:enumeration value="Oregon Health Plan - Providers and Partners"/>
          <xsd:enumeration value="Oregon Health Plan - Public Meetings"/>
          <xsd:enumeration value="Oregon Health Plan - Questions &amp; Comments"/>
          <xsd:enumeration value="Oregon Health Plan - Rule Making"/>
          <xsd:enumeration value="Health System Reform - Agency Communications"/>
          <xsd:enumeration value="Health System Reform - Coordinated Care"/>
          <xsd:enumeration value="Health System Reform - Public Meetings"/>
          <xsd:enumeration value="Health System Reform - Questions &amp; Comments"/>
          <xsd:enumeration value="Health System Reform - Reports &amp; Data"/>
          <xsd:enumeration value="Licenses and Certificates - Certificates"/>
          <xsd:enumeration value="Licenses and Certificates - Contacts"/>
          <xsd:enumeration value="Licenses and Certificates - Licenses"/>
          <xsd:enumeration value="Licenses and Certificates - Vital Records"/>
          <xsd:enumeration value="Public Health - Agency Communications"/>
          <xsd:enumeration value="Public Health - Contacts"/>
          <xsd:enumeration value="Public Health - Disease"/>
          <xsd:enumeration value="Public Health - Environment"/>
          <xsd:enumeration value="Public Health - Health Resources"/>
          <xsd:enumeration value="Public Health - Questions &amp; Comments"/>
          <xsd:enumeration value="Public Health - Prevention"/>
          <xsd:enumeration value="Public Health - Providers and Partners"/>
          <xsd:enumeration value="Public Health - Reports &amp; Data"/>
          <xsd:enumeration value="Public Health - Safety"/>
          <xsd:enumeration value="Public Health - Vital Records"/>
        </xsd:restriction>
      </xsd:simpleType>
    </xsd:element>
    <xsd:element name="IASubtopic" ma:index="6" nillable="true" ma:displayName="IA Subtopic" ma:format="Dropdown" ma:internalName="IASubtopic" ma:readOnly="false">
      <xsd:simpleType>
        <xsd:restriction base="dms:Choice">
          <xsd:enumeration value="Addiction Services - Alcohol"/>
          <xsd:enumeration value="Addiction Services - Drug"/>
          <xsd:enumeration value="Addiction Services - Gambling"/>
          <xsd:enumeration value="Addiction Services - Tobacco"/>
          <xsd:enumeration value="Applications"/>
          <xsd:enumeration value="Benefits - Health Plans"/>
          <xsd:enumeration value="Benefits - OEBB"/>
          <xsd:enumeration value="Benefits - OHP"/>
          <xsd:enumeration value="Benefits - PEBB"/>
          <xsd:enumeration value="Benefits - Retirement"/>
          <xsd:enumeration value="Budget - Agency Summary"/>
          <xsd:enumeration value="Budget - Agency Request (ARB)"/>
          <xsd:enumeration value="Budget - Governors Budget"/>
          <xsd:enumeration value="Budget - Infrastructure"/>
          <xsd:enumeration value="Budget - Legislatively Adopted (LAB)"/>
          <xsd:enumeration value="Budget - Legislative action"/>
          <xsd:enumeration value="Budget - Overview"/>
          <xsd:enumeration value="Budget - Policy Option Package (POP)"/>
          <xsd:enumeration value="Budget - Priorities"/>
          <xsd:enumeration value="Budget - Program"/>
          <xsd:enumeration value="Budget - Reduction"/>
          <xsd:enumeration value="Budget - Strategic funding proposal"/>
          <xsd:enumeration value="Budget - Special report"/>
          <xsd:enumeration value="Budget - Stakeholder meeting"/>
          <xsd:enumeration value="CCO - Contact"/>
          <xsd:enumeration value="CCO - Audited Financial Statement"/>
          <xsd:enumeration value="CCO - Interim Financial Statement"/>
          <xsd:enumeration value="CCO - Internal Financial Statement"/>
          <xsd:enumeration value="Clean Air"/>
          <xsd:enumeration value="Clean Water"/>
          <xsd:enumeration value="Clinics"/>
          <xsd:enumeration value="Commissions"/>
          <xsd:enumeration value="Committee Members"/>
          <xsd:enumeration value="Committees"/>
          <xsd:enumeration value="Crisis Services"/>
          <xsd:enumeration value="Drug Addiction Services"/>
          <xsd:enumeration value="Electronic Health Care Records (EHR)"/>
          <xsd:enumeration value="Emergency Preparedness"/>
          <xsd:enumeration value="Environmental Pollution"/>
          <xsd:enumeration value="Featured Content"/>
          <xsd:enumeration value="Fees"/>
          <xsd:enumeration value="Health Services - Primary Care Home"/>
          <xsd:enumeration value="Health Services - Prioritized list"/>
          <xsd:enumeration value="ICD-10"/>
          <xsd:enumeration value="Immunizations"/>
          <xsd:enumeration value="Legislation - Bills"/>
          <xsd:enumeration value="Legislation - Contact"/>
          <xsd:enumeration value="Legislation - Highlights"/>
          <xsd:enumeration value="Legislation - Session Summary"/>
          <xsd:enumeration value="Materials - Commission"/>
          <xsd:enumeration value="Materials - Committee"/>
          <xsd:enumeration value="Materials - Coverage Guidance"/>
          <xsd:enumeration value="Materials - Evidence-based Guidelines"/>
          <xsd:enumeration value="Materials - Health care plan details"/>
          <xsd:enumeration value="Materials - Health care plan overview"/>
          <xsd:enumeration value="Materials - Meeting Document"/>
          <xsd:enumeration value="Materials - Meeting Recording"/>
          <xsd:enumeration value="Materials - Meeting Schedule"/>
          <xsd:enumeration value="Materials - Open Enrollment"/>
          <xsd:enumeration value="Materials - Training"/>
          <xsd:enumeration value="Materials - Webinar"/>
          <xsd:enumeration value="Materials - Workgroup"/>
          <xsd:enumeration value="Medical Marijuana (OMMP)"/>
          <xsd:enumeration value="Medical Services"/>
          <xsd:enumeration value="Meeting Document"/>
          <xsd:enumeration value="Meeting Schedule"/>
          <xsd:enumeration value="Mental Health Services"/>
          <xsd:enumeration value="Metrics - Behavioral Health"/>
          <xsd:enumeration value="Metrics - CCO"/>
          <xsd:enumeration value="Metrics - Demographics"/>
          <xsd:enumeration value="Metrics - Hospital Performance"/>
          <xsd:enumeration value="Metrics - Incentive"/>
          <xsd:enumeration value="Metrics - Measures and Outcomes Tracking (MOTS)"/>
          <xsd:enumeration value="Metrics - ONE Eligibility system"/>
          <xsd:enumeration value="Metrics - Prevention"/>
          <xsd:enumeration value="Metrics - Rural health"/>
          <xsd:enumeration value="Metrics - State-Wide"/>
          <xsd:enumeration value="News Letter"/>
          <xsd:enumeration value="News Release"/>
          <xsd:enumeration value="OHP - Medicaid Waiver"/>
          <xsd:enumeration value="OHP - Provider Announcement"/>
          <xsd:enumeration value="OHP - Provider Rates"/>
          <xsd:enumeration value="Preferred Drug List"/>
          <xsd:enumeration value="Prescription Drugs - Monitoring"/>
          <xsd:enumeration value="Prescription Drugs - Preferred List"/>
          <xsd:enumeration value="Prescription Drugs - Subsidy"/>
          <xsd:enumeration value="Prescription Drugs Subsidy"/>
          <xsd:enumeration value="Technical Assistance"/>
          <xsd:enumeration value="Training"/>
          <xsd:enumeration value="Vital Statistics - Birth Certificate"/>
          <xsd:enumeration value="Vital Statistics - Certificate Death"/>
          <xsd:enumeration value="Vital Statistics - Data Use Requests"/>
          <xsd:enumeration value="Vital Statistics - Divorce Data"/>
          <xsd:enumeration value="Vital Statistics - Domestic Partnership Data"/>
          <xsd:enumeration value="Vital Statistics - Fetal Death Data"/>
          <xsd:enumeration value="Vital Statistics - Marriage Data"/>
          <xsd:enumeration value="Vital Statistics - Teen Pregnancy Data"/>
          <xsd:enumeration value="Wellness - Exercise"/>
          <xsd:enumeration value="Wellness - HEM"/>
          <xsd:enumeration value="Wellness - Intervention"/>
          <xsd:enumeration value="Wellness - Pain Management"/>
          <xsd:enumeration value="Wellness - Reproductive Health"/>
          <xsd:enumeration value="Wellness - Stress Relief"/>
        </xsd:restriction>
      </xsd:simpleType>
    </xsd:element>
    <xsd:element name="DocumentExpirationDate" ma:index="7" nillable="true" ma:displayName="Document Expiration Date" ma:format="DateOnly" ma:internalName="DocumentExpirationDate" ma:readOnly="false">
      <xsd:simpleType>
        <xsd:restriction base="dms:DateTime"/>
      </xsd:simple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36e724-b941-4be0-bc27-7475ef3d3059" elementFormDefault="qualified">
    <xsd:import namespace="http://schemas.microsoft.com/office/2006/documentManagement/types"/>
    <xsd:import namespace="http://schemas.microsoft.com/office/infopath/2007/PartnerControls"/>
    <xsd:element name="Meta_x0020_Description" ma:index="8" nillable="true" ma:displayName="Meta Description" ma:internalName="Meta_x0020_Description" ma:readOnly="false">
      <xsd:simpleType>
        <xsd:restriction base="dms:Text"/>
      </xsd:simpleType>
    </xsd:element>
    <xsd:element name="Meta_x0020_Keywords" ma:index="9" nillable="true" ma:displayName="Meta Keywords" ma:internalName="Meta_x0020_Keywords" ma:readOnly="fals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URL xmlns="http://schemas.microsoft.com/sharepoint/v3">
      <Url>https://www-auth.oregon.gov/oha/PH/PREVENTIONWELLNESS/VACCINESIMMUNIZATION/IMMUNIZATIONPARTNERSHIPS/Documents/RTIQIPPres.pptx</Url>
      <Description>Oregon Immunization Program Data Presentation</Description>
    </URL>
    <PublishingExpirationDate xmlns="http://schemas.microsoft.com/sharepoint/v3" xsi:nil="true"/>
    <PublishingStartDate xmlns="http://schemas.microsoft.com/sharepoint/v3" xsi:nil="true"/>
    <IACategory xmlns="59da1016-2a1b-4f8a-9768-d7a4932f6f16">Public Health</IACategory>
    <IASubtopic xmlns="59da1016-2a1b-4f8a-9768-d7a4932f6f16">Immunizations</IASubtopic>
    <DocumentExpirationDate xmlns="59da1016-2a1b-4f8a-9768-d7a4932f6f16">2024-10-31T07:00:00+00:00</DocumentExpirationDate>
    <IATopic xmlns="59da1016-2a1b-4f8a-9768-d7a4932f6f16">Programs and Services - Prevention</IATopic>
    <Meta_x0020_Description xmlns="a836e724-b941-4be0-bc27-7475ef3d3059" xsi:nil="true"/>
    <Meta_x0020_Keywords xmlns="a836e724-b941-4be0-bc27-7475ef3d3059" xsi:nil="true"/>
  </documentManagement>
</p:properties>
</file>

<file path=customXml/itemProps1.xml><?xml version="1.0" encoding="utf-8"?>
<ds:datastoreItem xmlns:ds="http://schemas.openxmlformats.org/officeDocument/2006/customXml" ds:itemID="{82B91041-FFF7-41A8-B56A-3A037F2620B1}"/>
</file>

<file path=customXml/itemProps2.xml><?xml version="1.0" encoding="utf-8"?>
<ds:datastoreItem xmlns:ds="http://schemas.openxmlformats.org/officeDocument/2006/customXml" ds:itemID="{1EDF4B46-7B7C-42BA-9140-EF2D53933666}"/>
</file>

<file path=customXml/itemProps3.xml><?xml version="1.0" encoding="utf-8"?>
<ds:datastoreItem xmlns:ds="http://schemas.openxmlformats.org/officeDocument/2006/customXml" ds:itemID="{A9FD5B0F-78EF-48BD-84C4-451C38A681C4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1425</TotalTime>
  <Words>910</Words>
  <Application>Microsoft Office PowerPoint</Application>
  <PresentationFormat>On-screen Show (4:3)</PresentationFormat>
  <Paragraphs>162</Paragraphs>
  <Slides>32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Times</vt:lpstr>
      <vt:lpstr>Custom Design</vt:lpstr>
      <vt:lpstr>Immunizations in Oregon</vt:lpstr>
      <vt:lpstr>What we’ll talk about today:</vt:lpstr>
      <vt:lpstr>Recent improvements in childhood immunization rates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ITU Clinic rates for 2-year-olds</vt:lpstr>
      <vt:lpstr>What’s the potential impact of these disparities?</vt:lpstr>
      <vt:lpstr>PowerPoint Presentation</vt:lpstr>
      <vt:lpstr>PowerPoint Presentation</vt:lpstr>
      <vt:lpstr>PowerPoint Presentation</vt:lpstr>
      <vt:lpstr>Childhood Immunizations summary</vt:lpstr>
      <vt:lpstr>Adolescent Immunizations in Oregon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2019 Oregon HPV Rates by Race/Ethnicity, Ages 13-17</vt:lpstr>
      <vt:lpstr>Starting vs Completing</vt:lpstr>
      <vt:lpstr>2018 HPV Completion Rates by Age of Initiation, Girls ages 13-17</vt:lpstr>
      <vt:lpstr>What can we see in the data that may indicate why teens aren’t getting vaccinated?</vt:lpstr>
      <vt:lpstr>ITU Clinic rates for 13-year-olds</vt:lpstr>
      <vt:lpstr>ITU Clinic rates for 13-17-year-olds</vt:lpstr>
      <vt:lpstr>What impact can we have by improving our HPV vaccination rate?</vt:lpstr>
      <vt:lpstr>HPV Vaccine in Australia</vt:lpstr>
      <vt:lpstr>HPV Vaccination Rates in Australia</vt:lpstr>
      <vt:lpstr>Oregon HPV Immunization Summary</vt:lpstr>
      <vt:lpstr>Any Questions?</vt:lpstr>
    </vt:vector>
  </TitlesOfParts>
  <Company>Joe's World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Oregon Immunization Program Data Presentation</dc:title>
  <dc:creator>Joe B</dc:creator>
  <cp:lastModifiedBy>Larsen Rex A</cp:lastModifiedBy>
  <cp:revision>77</cp:revision>
  <dcterms:created xsi:type="dcterms:W3CDTF">2010-08-23T12:44:57Z</dcterms:created>
  <dcterms:modified xsi:type="dcterms:W3CDTF">2019-10-17T00:10:41Z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0x01010097F26265E0201745832539FC8CD90A02</vt:lpwstr>
  </property>
  <property fmtid="{D5CDD505-2E9C-101B-9397-08002B2CF9AE}" pid="3" name="WorkflowChangePath">
    <vt:lpwstr>95054162-5dd7-47aa-93db-4366b558aa41,2;95054162-5dd7-47aa-93db-4366b558aa41,4;</vt:lpwstr>
  </property>
</Properties>
</file>