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86" r:id="rId4"/>
    <p:sldId id="258" r:id="rId5"/>
    <p:sldId id="285" r:id="rId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59"/>
    <a:srgbClr val="1A4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32" autoAdjust="0"/>
  </p:normalViewPr>
  <p:slideViewPr>
    <p:cSldViewPr snapToGrid="0">
      <p:cViewPr varScale="1">
        <p:scale>
          <a:sx n="62" d="100"/>
          <a:sy n="62" d="100"/>
        </p:scale>
        <p:origin x="258" y="72"/>
      </p:cViewPr>
      <p:guideLst/>
    </p:cSldViewPr>
  </p:slideViewPr>
  <p:outlineViewPr>
    <p:cViewPr>
      <p:scale>
        <a:sx n="33" d="100"/>
        <a:sy n="33" d="100"/>
      </p:scale>
      <p:origin x="0" y="-610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5A017-7101-431C-A3B3-5EEB7962BC2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277D8-6EF8-4F66-BAF5-6C44E130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0173-8FAF-4A2E-A7BC-EFAACB785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DBAB8-DA52-44C0-906A-446F14A6B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D6DBD-C219-4AC6-890A-7F7A1976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03A3-6ACB-4076-893A-83848BABC019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C6ACA-8013-4D3A-9CA6-FEF14DA1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0364C-AE34-450B-9E2E-518DFCAF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2C08-1982-4E9A-9734-3C1D2DC3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9A1C1-68E4-42EC-8C0A-07D8E58E0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B799-8E8B-4626-86B4-844E172F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C3C-1EF9-4194-9132-83E3DCEE6C52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C8BBF-38CA-4813-A80C-0B176F93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0C2E0-080D-4C27-A870-132E1872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162EB-1028-42CD-BACF-8248EA8EF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384BB-0AD1-4C3D-9A72-C43B8AC92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1DF77-68B1-4F43-8391-6C628112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3CC-6721-4CC3-AB8C-5D814E75D71D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EC20A-E314-4CE5-843C-D497434D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8112-BFD5-41E4-8F35-B1AC6D0C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7CCC-AF00-4BA5-83E4-5AED2D91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9EBA-9BC7-4982-BAC8-185570E2D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21885-7728-4640-B53D-25F00F5C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0CA9-2139-4A08-81D8-BEEAD0791840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DC849-6739-4B8B-A7BA-ACE20712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46087-6EB5-4E9D-BC65-78A6BF08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5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7ADB-F554-4789-B373-D75F2C29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7FDF0-DA3A-42D0-AF12-B188D5ED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B0E4-C81D-4FEB-93ED-5FBE10BF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981F-03ED-44DD-B617-4988C71A1867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26B7-6D15-4B14-A417-811A2113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0949-B52B-4FF2-B908-B9AB3E99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F247-09A2-4F39-9091-1B51B744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680D-2E62-425C-A670-352137458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01C22-1F54-4140-A86D-F8057228D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ABB11-D3A9-4FD7-91AA-15CB4666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DF3-1B2F-45EB-B50D-6666FB6C431D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0F821-ADCD-4D77-803F-300D8BA9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324B4-FC0F-47B4-89B3-E8DC43DE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FD42-F5D0-43F4-83E3-8E035D79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562D9-DADD-49D9-A9E8-EAE17E72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E3C09-C4C2-4289-B869-F946CBC80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927D1-AE1D-42D6-9E39-A18E3B6ED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CE0E5-A367-460B-8ADF-8BD837C16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91D2C-5C98-4E3F-82A4-B5D4619A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759C-AE01-40CE-A754-79B9061E780B}" type="datetime1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85E14-6C86-47EE-AA45-2CFF0F34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AD447-92A0-4CC9-99CC-72353AE4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8F10-C636-4C12-9F4B-264D758F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449DD-7309-442C-BB86-BB6320B4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D6D-E47D-46DB-BB10-06B4A926C705}" type="datetime1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50E60-B503-43BE-A944-FA851B7B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D0BB1-0CD7-47EA-86B2-432C2096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0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40D54-1E86-4987-BB22-760933F7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C99C-26DF-49E3-BC8A-EB06F059AEA6}" type="datetime1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3FE50-67E1-4D5E-82A1-E8F1A0DD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8114E-CE5F-4A45-B7FB-E4D3843E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185A-CF2B-4B20-8FFF-9202A9A3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1CF8-1C30-4A5C-B4F2-F7B00A16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C308F-FFA3-4E23-9501-B1E023B2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CF67A-321F-450A-9F58-D5A8CEA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68B2-C410-4D13-9FDB-52F27B777AB8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85A7C-DA74-493C-9E87-241C71A0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0488B-739C-4989-9980-4FD38E81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16E2-9FA3-4D51-BB09-3E070D1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71219-E18B-45E9-85FE-46E3129ED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4B954-2C41-4107-9654-057CDC783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29E3E-CF7B-4DB0-8477-F277BADF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D37C-BD5B-4C11-A336-50579CD63032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A17FE-7B34-4463-8B4C-CCA464BF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53CD1-C5A6-47CD-91AF-CD7A7B2A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FA2C9-BC73-4FA9-9017-34EE4774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E4963-2A5B-4F36-AC05-DD7107C46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10C8-C726-46A4-9E0A-B9F7C7634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68AD-F8B1-4A08-AA0B-95C8EB46E62B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B402B-07FE-4301-9EE7-A48DB801F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F41CD-F0AF-4F64-BDF4-B271385C3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D8C35-8FF4-436D-B6AE-A0DDB531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8F65-A0E8-487D-9A0D-AFE6D6E40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347" y="649605"/>
            <a:ext cx="72349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b="1" i="1" dirty="0"/>
              <a:t>Integrated Strategic Recovery Team</a:t>
            </a:r>
            <a:br>
              <a:rPr lang="en-US" sz="3200" b="1" i="1" dirty="0"/>
            </a:br>
            <a:r>
              <a:rPr lang="en-US" sz="3200" b="1" i="1" dirty="0"/>
              <a:t>Overview</a:t>
            </a:r>
            <a:endParaRPr lang="en-US" sz="2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D93EFD3-57B7-4D0E-808A-F04834D40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r="10867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Picture 8" descr="A group of people on a dirt road&#10;&#10;Description automatically generated">
            <a:extLst>
              <a:ext uri="{FF2B5EF4-FFF2-40B4-BE49-F238E27FC236}">
                <a16:creationId xmlns:a16="http://schemas.microsoft.com/office/drawing/2014/main" id="{1FF17E6F-70BE-4E79-ABFE-090F36A61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r="17016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Picture 4" descr="A truck is parked on the side of a building&#10;&#10;Description automatically generated">
            <a:extLst>
              <a:ext uri="{FF2B5EF4-FFF2-40B4-BE49-F238E27FC236}">
                <a16:creationId xmlns:a16="http://schemas.microsoft.com/office/drawing/2014/main" id="{A0B00C53-6105-4CCC-AAD5-2B5223ABE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4" r="39340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E3F935-5B43-4F6B-8481-2B23F1C97E5C}"/>
              </a:ext>
            </a:extLst>
          </p:cNvPr>
          <p:cNvSpPr/>
          <p:nvPr/>
        </p:nvSpPr>
        <p:spPr>
          <a:xfrm>
            <a:off x="3935847" y="4007260"/>
            <a:ext cx="7622490" cy="1536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br>
              <a:rPr lang="en-US" b="1" dirty="0"/>
            </a:br>
            <a:r>
              <a:rPr lang="en-US" b="1" dirty="0"/>
              <a:t>Stan Thomas </a:t>
            </a:r>
            <a:r>
              <a:rPr lang="en-US" dirty="0"/>
              <a:t>State Disaster Recovery Coordinator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Oregon Office of Emergency Management  </a:t>
            </a:r>
            <a:br>
              <a:rPr lang="en-US" b="1" dirty="0"/>
            </a:br>
            <a:endParaRPr lang="en-US" b="1" dirty="0"/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Joan Rave </a:t>
            </a:r>
            <a:r>
              <a:rPr lang="en-US" dirty="0"/>
              <a:t>Senior Strategic Advisor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FEMA-DR-4562-Oregon</a:t>
            </a:r>
          </a:p>
        </p:txBody>
      </p:sp>
      <p:pic>
        <p:nvPicPr>
          <p:cNvPr id="10" name="Picture 9" descr="OEM Logo">
            <a:extLst>
              <a:ext uri="{FF2B5EF4-FFF2-40B4-BE49-F238E27FC236}">
                <a16:creationId xmlns:a16="http://schemas.microsoft.com/office/drawing/2014/main" id="{D4522E96-FBAA-4A13-9F8A-C86D10B7E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4" y="5779362"/>
            <a:ext cx="996151" cy="99615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E294188-2EF1-4A52-A1AA-02CB26A80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681" y="5850890"/>
            <a:ext cx="2419813" cy="8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5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D1AAC3-5E1F-4178-9705-54B00742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53" y="365125"/>
            <a:ext cx="10046043" cy="932334"/>
          </a:xfrm>
        </p:spPr>
        <p:txBody>
          <a:bodyPr>
            <a:normAutofit/>
          </a:bodyPr>
          <a:lstStyle/>
          <a:p>
            <a:r>
              <a:rPr lang="en-US" sz="4000" b="1" dirty="0"/>
              <a:t>State of Oregon Emergency Operations Plan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38F23F-FE6F-4E33-B8EB-6722E1384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3A712A-C994-4B52-BD84-24F1E1DF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 descr="State of Oregon Recovery Plan">
            <a:extLst>
              <a:ext uri="{FF2B5EF4-FFF2-40B4-BE49-F238E27FC236}">
                <a16:creationId xmlns:a16="http://schemas.microsoft.com/office/drawing/2014/main" id="{5F0ABC26-7342-4219-8046-58C6E06834D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25624"/>
            <a:ext cx="10097530" cy="4530725"/>
            <a:chOff x="1102" y="6897"/>
            <a:chExt cx="9344" cy="63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B09679-1B40-4597-8EB6-294D36D32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" y="6897"/>
              <a:ext cx="9344" cy="3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F84C3E-8560-447C-8EB4-8CBD8B2D3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" y="10180"/>
              <a:ext cx="5795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01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B008-4B37-403E-8A6A-5C344D8A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78" y="208547"/>
            <a:ext cx="9836233" cy="609600"/>
          </a:xfrm>
        </p:spPr>
        <p:txBody>
          <a:bodyPr/>
          <a:lstStyle/>
          <a:p>
            <a:pPr algn="ctr"/>
            <a:r>
              <a:rPr lang="en-US" b="1" dirty="0"/>
              <a:t>Oregon Recovery Plan - Supporting  Agencies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126AE7-5854-4281-9223-6729D682C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28460"/>
              </p:ext>
            </p:extLst>
          </p:nvPr>
        </p:nvGraphicFramePr>
        <p:xfrm>
          <a:off x="0" y="1130968"/>
          <a:ext cx="12192000" cy="5727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8277">
                  <a:extLst>
                    <a:ext uri="{9D8B030D-6E8A-4147-A177-3AD203B41FA5}">
                      <a16:colId xmlns:a16="http://schemas.microsoft.com/office/drawing/2014/main" val="4291329882"/>
                    </a:ext>
                  </a:extLst>
                </a:gridCol>
                <a:gridCol w="3640235">
                  <a:extLst>
                    <a:ext uri="{9D8B030D-6E8A-4147-A177-3AD203B41FA5}">
                      <a16:colId xmlns:a16="http://schemas.microsoft.com/office/drawing/2014/main" val="275262500"/>
                    </a:ext>
                  </a:extLst>
                </a:gridCol>
                <a:gridCol w="4193488">
                  <a:extLst>
                    <a:ext uri="{9D8B030D-6E8A-4147-A177-3AD203B41FA5}">
                      <a16:colId xmlns:a16="http://schemas.microsoft.com/office/drawing/2014/main" val="4042844065"/>
                    </a:ext>
                  </a:extLst>
                </a:gridCol>
              </a:tblGrid>
              <a:tr h="44456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INTERAGENCY RECOVERY COORDINATION STRUCTURE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69922"/>
                  </a:ext>
                </a:extLst>
              </a:tr>
              <a:tr h="348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State Recovery Function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State Coordinating Agency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Federal Coordinating Agency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4739104"/>
                  </a:ext>
                </a:extLst>
              </a:tr>
              <a:tr h="527302"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SRF 1 - Community Planning and Capacity Building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Oregon Dept. of Land Conservation and Development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USDHS – FEMA</a:t>
                      </a:r>
                    </a:p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Environmental Protection Agency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37856"/>
                  </a:ext>
                </a:extLst>
              </a:tr>
              <a:tr h="527302"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SRF 2 – Economic Recovery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Business Oregon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 DOC – Economic Development Administration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955657"/>
                  </a:ext>
                </a:extLst>
              </a:tr>
              <a:tr h="377978"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SRF 3 – Health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Oregon Health Authority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 Dept. of Health and Human Services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611224"/>
                  </a:ext>
                </a:extLst>
              </a:tr>
              <a:tr h="316447"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SRF 4 - Social Services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Oregon Dept. of Human Services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 Dept. of Health and Human Services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39567"/>
                  </a:ext>
                </a:extLst>
              </a:tr>
              <a:tr h="527302"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SRF 5 - Housing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Oregon Housing and Community Services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 Dept. of Housing and Urban Development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2472"/>
                  </a:ext>
                </a:extLst>
              </a:tr>
              <a:tr h="1334241"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SRF 6 - Infrastructure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Oregon Dept. of Administrative Services</a:t>
                      </a:r>
                    </a:p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Oregon Dept. of Energy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Oregon Dept. of Transportation</a:t>
                      </a:r>
                    </a:p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Public Utility Commission of Oregon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OEM Public Assistance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FEMA Public Assistance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358673"/>
                  </a:ext>
                </a:extLst>
              </a:tr>
              <a:tr h="527302"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SRF 7 - Natural and Cultural Resources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Oregon Dept. of Land Conservation and Development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 Dept. of the Interior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7619458"/>
                  </a:ext>
                </a:extLst>
              </a:tr>
              <a:tr h="796282"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Advisory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 Environmental Protection Agency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US Dept. of Agriculture – Rural Development</a:t>
                      </a:r>
                    </a:p>
                    <a:p>
                      <a:pPr marL="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FEMA Philanthropic Advisor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82065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80F14-EA33-4186-A345-2EB4378F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8C35-8FF4-436D-B6AE-A0DDB53165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46" y="439055"/>
            <a:ext cx="10626508" cy="6063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Integrated Strategic Recovery Team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83397"/>
            <a:ext cx="8695266" cy="292320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Strategy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Unify &amp; Coordinate Federal &amp; State Agencies (Oregon OEM &amp; FEMA)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Provide architecture for coordinating federal, state and partner resources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Unify agencies to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Combine resources &amp; funding for projects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Reduce duplication of effort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Reduce burden on jurisdictions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A6BA5-B7D0-4257-A374-26BB641BCDEF}"/>
              </a:ext>
            </a:extLst>
          </p:cNvPr>
          <p:cNvSpPr txBox="1"/>
          <p:nvPr/>
        </p:nvSpPr>
        <p:spPr>
          <a:xfrm>
            <a:off x="956734" y="4074808"/>
            <a:ext cx="7386280" cy="2221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333333"/>
              </a:buClr>
            </a:pPr>
            <a:r>
              <a:rPr lang="en-US" altLang="en-US" sz="2000" b="1" dirty="0"/>
              <a:t>Goals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Identify &amp; Resource Funding and Assistance Gaps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Target Technical Assistance for Recovery Planning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Leverage State, Federal, and Donor resources to fund community rebuild planning &amp; projects</a:t>
            </a:r>
          </a:p>
        </p:txBody>
      </p:sp>
      <p:grpSp>
        <p:nvGrpSpPr>
          <p:cNvPr id="8" name="Group 7" descr="Locally Executed&#10;State Managed&#10;Federally&#10;Supported">
            <a:extLst>
              <a:ext uri="{FF2B5EF4-FFF2-40B4-BE49-F238E27FC236}">
                <a16:creationId xmlns:a16="http://schemas.microsoft.com/office/drawing/2014/main" id="{C4936209-9FA6-4463-9378-E569E7453ADD}"/>
              </a:ext>
            </a:extLst>
          </p:cNvPr>
          <p:cNvGrpSpPr/>
          <p:nvPr/>
        </p:nvGrpSpPr>
        <p:grpSpPr>
          <a:xfrm>
            <a:off x="7499792" y="2783192"/>
            <a:ext cx="4411134" cy="3395134"/>
            <a:chOff x="8356863" y="2781387"/>
            <a:chExt cx="3559439" cy="3559439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CB8B8291-536F-4CDC-A3E4-94D274504DFC}"/>
                </a:ext>
              </a:extLst>
            </p:cNvPr>
            <p:cNvSpPr/>
            <p:nvPr/>
          </p:nvSpPr>
          <p:spPr>
            <a:xfrm rot="10800000">
              <a:off x="8356863" y="2781387"/>
              <a:ext cx="3559439" cy="3559439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0EA617-68D6-4149-B2F4-89D81A003559}"/>
                </a:ext>
              </a:extLst>
            </p:cNvPr>
            <p:cNvSpPr/>
            <p:nvPr/>
          </p:nvSpPr>
          <p:spPr>
            <a:xfrm>
              <a:off x="8789919" y="2869745"/>
              <a:ext cx="2693323" cy="586834"/>
            </a:xfrm>
            <a:custGeom>
              <a:avLst/>
              <a:gdLst>
                <a:gd name="connsiteX0" fmla="*/ 0 w 2336979"/>
                <a:gd name="connsiteY0" fmla="*/ 103759 h 622543"/>
                <a:gd name="connsiteX1" fmla="*/ 103759 w 2336979"/>
                <a:gd name="connsiteY1" fmla="*/ 0 h 622543"/>
                <a:gd name="connsiteX2" fmla="*/ 2233220 w 2336979"/>
                <a:gd name="connsiteY2" fmla="*/ 0 h 622543"/>
                <a:gd name="connsiteX3" fmla="*/ 2336979 w 2336979"/>
                <a:gd name="connsiteY3" fmla="*/ 103759 h 622543"/>
                <a:gd name="connsiteX4" fmla="*/ 2336979 w 2336979"/>
                <a:gd name="connsiteY4" fmla="*/ 518784 h 622543"/>
                <a:gd name="connsiteX5" fmla="*/ 2233220 w 2336979"/>
                <a:gd name="connsiteY5" fmla="*/ 622543 h 622543"/>
                <a:gd name="connsiteX6" fmla="*/ 103759 w 2336979"/>
                <a:gd name="connsiteY6" fmla="*/ 622543 h 622543"/>
                <a:gd name="connsiteX7" fmla="*/ 0 w 2336979"/>
                <a:gd name="connsiteY7" fmla="*/ 518784 h 622543"/>
                <a:gd name="connsiteX8" fmla="*/ 0 w 2336979"/>
                <a:gd name="connsiteY8" fmla="*/ 103759 h 6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979" h="622543">
                  <a:moveTo>
                    <a:pt x="0" y="103759"/>
                  </a:moveTo>
                  <a:cubicBezTo>
                    <a:pt x="0" y="46454"/>
                    <a:pt x="46454" y="0"/>
                    <a:pt x="103759" y="0"/>
                  </a:cubicBezTo>
                  <a:lnTo>
                    <a:pt x="2233220" y="0"/>
                  </a:lnTo>
                  <a:cubicBezTo>
                    <a:pt x="2290525" y="0"/>
                    <a:pt x="2336979" y="46454"/>
                    <a:pt x="2336979" y="103759"/>
                  </a:cubicBezTo>
                  <a:lnTo>
                    <a:pt x="2336979" y="518784"/>
                  </a:lnTo>
                  <a:cubicBezTo>
                    <a:pt x="2336979" y="576089"/>
                    <a:pt x="2290525" y="622543"/>
                    <a:pt x="2233220" y="622543"/>
                  </a:cubicBezTo>
                  <a:lnTo>
                    <a:pt x="103759" y="622543"/>
                  </a:lnTo>
                  <a:cubicBezTo>
                    <a:pt x="46454" y="622543"/>
                    <a:pt x="0" y="576089"/>
                    <a:pt x="0" y="518784"/>
                  </a:cubicBezTo>
                  <a:lnTo>
                    <a:pt x="0" y="10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590" tIns="106590" rIns="106590" bIns="106590" numCol="1" spcCol="1270" anchor="ctr" anchorCtr="0">
              <a:normAutofit fontScale="77500" lnSpcReduction="20000"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900" b="1" i="1" kern="1200" dirty="0"/>
                <a:t>Locally Executed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70D6D28-8C3B-4528-920B-4757BD9AECC9}"/>
                </a:ext>
              </a:extLst>
            </p:cNvPr>
            <p:cNvSpPr/>
            <p:nvPr/>
          </p:nvSpPr>
          <p:spPr>
            <a:xfrm>
              <a:off x="9124642" y="3630516"/>
              <a:ext cx="2023880" cy="510881"/>
            </a:xfrm>
            <a:custGeom>
              <a:avLst/>
              <a:gdLst>
                <a:gd name="connsiteX0" fmla="*/ 0 w 1956919"/>
                <a:gd name="connsiteY0" fmla="*/ 91633 h 549785"/>
                <a:gd name="connsiteX1" fmla="*/ 91633 w 1956919"/>
                <a:gd name="connsiteY1" fmla="*/ 0 h 549785"/>
                <a:gd name="connsiteX2" fmla="*/ 1865286 w 1956919"/>
                <a:gd name="connsiteY2" fmla="*/ 0 h 549785"/>
                <a:gd name="connsiteX3" fmla="*/ 1956919 w 1956919"/>
                <a:gd name="connsiteY3" fmla="*/ 91633 h 549785"/>
                <a:gd name="connsiteX4" fmla="*/ 1956919 w 1956919"/>
                <a:gd name="connsiteY4" fmla="*/ 458152 h 549785"/>
                <a:gd name="connsiteX5" fmla="*/ 1865286 w 1956919"/>
                <a:gd name="connsiteY5" fmla="*/ 549785 h 549785"/>
                <a:gd name="connsiteX6" fmla="*/ 91633 w 1956919"/>
                <a:gd name="connsiteY6" fmla="*/ 549785 h 549785"/>
                <a:gd name="connsiteX7" fmla="*/ 0 w 1956919"/>
                <a:gd name="connsiteY7" fmla="*/ 458152 h 549785"/>
                <a:gd name="connsiteX8" fmla="*/ 0 w 1956919"/>
                <a:gd name="connsiteY8" fmla="*/ 91633 h 54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919" h="549785">
                  <a:moveTo>
                    <a:pt x="0" y="91633"/>
                  </a:moveTo>
                  <a:cubicBezTo>
                    <a:pt x="0" y="41025"/>
                    <a:pt x="41025" y="0"/>
                    <a:pt x="91633" y="0"/>
                  </a:cubicBezTo>
                  <a:lnTo>
                    <a:pt x="1865286" y="0"/>
                  </a:lnTo>
                  <a:cubicBezTo>
                    <a:pt x="1915894" y="0"/>
                    <a:pt x="1956919" y="41025"/>
                    <a:pt x="1956919" y="91633"/>
                  </a:cubicBezTo>
                  <a:lnTo>
                    <a:pt x="1956919" y="458152"/>
                  </a:lnTo>
                  <a:cubicBezTo>
                    <a:pt x="1956919" y="508760"/>
                    <a:pt x="1915894" y="549785"/>
                    <a:pt x="1865286" y="549785"/>
                  </a:cubicBezTo>
                  <a:lnTo>
                    <a:pt x="91633" y="549785"/>
                  </a:lnTo>
                  <a:cubicBezTo>
                    <a:pt x="41025" y="549785"/>
                    <a:pt x="0" y="508760"/>
                    <a:pt x="0" y="458152"/>
                  </a:cubicBezTo>
                  <a:lnTo>
                    <a:pt x="0" y="916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038" tIns="103038" rIns="103038" bIns="103038" numCol="1" spcCol="1270" anchor="ctr" anchorCtr="0">
              <a:normAutofit fontScale="85000" lnSpcReduction="20000"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i="1" kern="1200" dirty="0"/>
                <a:t>State Managed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67AA88-EC1A-4213-9DD3-B2A4682CCE9F}"/>
                </a:ext>
              </a:extLst>
            </p:cNvPr>
            <p:cNvSpPr/>
            <p:nvPr/>
          </p:nvSpPr>
          <p:spPr>
            <a:xfrm>
              <a:off x="9383041" y="4340967"/>
              <a:ext cx="1507084" cy="469140"/>
            </a:xfrm>
            <a:custGeom>
              <a:avLst/>
              <a:gdLst>
                <a:gd name="connsiteX0" fmla="*/ 0 w 1541297"/>
                <a:gd name="connsiteY0" fmla="*/ 132460 h 794742"/>
                <a:gd name="connsiteX1" fmla="*/ 132460 w 1541297"/>
                <a:gd name="connsiteY1" fmla="*/ 0 h 794742"/>
                <a:gd name="connsiteX2" fmla="*/ 1408837 w 1541297"/>
                <a:gd name="connsiteY2" fmla="*/ 0 h 794742"/>
                <a:gd name="connsiteX3" fmla="*/ 1541297 w 1541297"/>
                <a:gd name="connsiteY3" fmla="*/ 132460 h 794742"/>
                <a:gd name="connsiteX4" fmla="*/ 1541297 w 1541297"/>
                <a:gd name="connsiteY4" fmla="*/ 662282 h 794742"/>
                <a:gd name="connsiteX5" fmla="*/ 1408837 w 1541297"/>
                <a:gd name="connsiteY5" fmla="*/ 794742 h 794742"/>
                <a:gd name="connsiteX6" fmla="*/ 132460 w 1541297"/>
                <a:gd name="connsiteY6" fmla="*/ 794742 h 794742"/>
                <a:gd name="connsiteX7" fmla="*/ 0 w 1541297"/>
                <a:gd name="connsiteY7" fmla="*/ 662282 h 794742"/>
                <a:gd name="connsiteX8" fmla="*/ 0 w 1541297"/>
                <a:gd name="connsiteY8" fmla="*/ 132460 h 79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297" h="794742">
                  <a:moveTo>
                    <a:pt x="0" y="132460"/>
                  </a:moveTo>
                  <a:cubicBezTo>
                    <a:pt x="0" y="59304"/>
                    <a:pt x="59304" y="0"/>
                    <a:pt x="132460" y="0"/>
                  </a:cubicBezTo>
                  <a:lnTo>
                    <a:pt x="1408837" y="0"/>
                  </a:lnTo>
                  <a:cubicBezTo>
                    <a:pt x="1481993" y="0"/>
                    <a:pt x="1541297" y="59304"/>
                    <a:pt x="1541297" y="132460"/>
                  </a:cubicBezTo>
                  <a:lnTo>
                    <a:pt x="1541297" y="662282"/>
                  </a:lnTo>
                  <a:cubicBezTo>
                    <a:pt x="1541297" y="735438"/>
                    <a:pt x="1481993" y="794742"/>
                    <a:pt x="1408837" y="794742"/>
                  </a:cubicBezTo>
                  <a:lnTo>
                    <a:pt x="132460" y="794742"/>
                  </a:lnTo>
                  <a:cubicBezTo>
                    <a:pt x="59304" y="794742"/>
                    <a:pt x="0" y="735438"/>
                    <a:pt x="0" y="662282"/>
                  </a:cubicBezTo>
                  <a:lnTo>
                    <a:pt x="0" y="1324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996" tIns="114996" rIns="114996" bIns="114996" numCol="1" spcCol="1270" anchor="ctr" anchorCtr="0">
              <a:normAutofit fontScale="62500" lnSpcReduction="20000"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Federally Supported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659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D3B4-29AE-4B08-9C50-025B5250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57" y="3804882"/>
            <a:ext cx="1741776" cy="20709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1" dirty="0"/>
              <a:t>Timeline for County Outreach</a:t>
            </a:r>
            <a:br>
              <a:rPr lang="en-US" sz="2800" b="1" i="1" dirty="0"/>
            </a:br>
            <a:endParaRPr lang="en-US" sz="2800" b="1" i="1" dirty="0"/>
          </a:p>
        </p:txBody>
      </p:sp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6BF7A52-E8AD-4044-BA4D-753B0B9C1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347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B6665-6833-4DC7-BA74-C982728047BF}"/>
              </a:ext>
            </a:extLst>
          </p:cNvPr>
          <p:cNvSpPr txBox="1"/>
          <p:nvPr/>
        </p:nvSpPr>
        <p:spPr>
          <a:xfrm>
            <a:off x="2429934" y="3710613"/>
            <a:ext cx="9436626" cy="3215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2/5 – 2/18/2021	Initial Recovery Coordination Overview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			Lincoln, Jackson, Marion/Linn, Lane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3600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3/4 – continuing	</a:t>
            </a:r>
            <a:r>
              <a:rPr lang="en-US" sz="3600" b="1" i="1" dirty="0"/>
              <a:t>SRF 1 -  Community Planning &amp; Capacity Building </a:t>
            </a:r>
          </a:p>
          <a:p>
            <a:pPr marL="3028950" lvl="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Organize for Recovery Planning</a:t>
            </a:r>
          </a:p>
          <a:p>
            <a:pPr marL="3028950" lvl="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Identify Recovery Priorities</a:t>
            </a:r>
          </a:p>
          <a:p>
            <a:pPr marL="3028950" lvl="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Funding and Capacity Opportunities</a:t>
            </a:r>
          </a:p>
          <a:p>
            <a:pPr marL="1200150" lvl="2" indent="-228600" algn="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7D4FE-CB51-445D-B2A3-424BF5DF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D5D8C35-8FF4-436D-B6AE-A0DDB531654F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94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06E51E3476440BCCA29E6430B1284" ma:contentTypeVersion="2" ma:contentTypeDescription="Create a new document." ma:contentTypeScope="" ma:versionID="748aa3c364d768ae72af4efabccb4bcc">
  <xsd:schema xmlns:xsd="http://www.w3.org/2001/XMLSchema" xmlns:xs="http://www.w3.org/2001/XMLSchema" xmlns:p="http://schemas.microsoft.com/office/2006/metadata/properties" xmlns:ns1="http://schemas.microsoft.com/sharepoint/v3" xmlns:ns2="414e15ea-35fd-4cff-b780-bb342b3dfcbd" targetNamespace="http://schemas.microsoft.com/office/2006/metadata/properties" ma:root="true" ma:fieldsID="228ed2aec82a4673187ed6d06b0265ae" ns1:_="" ns2:_="">
    <xsd:import namespace="http://schemas.microsoft.com/sharepoint/v3"/>
    <xsd:import namespace="414e15ea-35fd-4cff-b780-bb342b3dfcb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e15ea-35fd-4cff-b780-bb342b3df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53407F-AED3-4512-AC94-EFE061AB923B}"/>
</file>

<file path=customXml/itemProps2.xml><?xml version="1.0" encoding="utf-8"?>
<ds:datastoreItem xmlns:ds="http://schemas.openxmlformats.org/officeDocument/2006/customXml" ds:itemID="{6716A2E4-6BE1-43A3-A3EE-6C3838AD6292}"/>
</file>

<file path=customXml/itemProps3.xml><?xml version="1.0" encoding="utf-8"?>
<ds:datastoreItem xmlns:ds="http://schemas.openxmlformats.org/officeDocument/2006/customXml" ds:itemID="{BD5D47F5-D35D-4EA9-9EFB-0E6FC77C5EAA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344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Integrated Strategic Recovery Team Overview</vt:lpstr>
      <vt:lpstr>State of Oregon Emergency Operations Plan</vt:lpstr>
      <vt:lpstr>Oregon Recovery Plan - Supporting  Agencies</vt:lpstr>
      <vt:lpstr> Integrated Strategic Recovery Team  </vt:lpstr>
      <vt:lpstr>Timeline for County Outreach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Disaster Recovery   Interagency Recovery Coordination </dc:title>
  <dc:creator>Rave, Joan</dc:creator>
  <cp:lastModifiedBy>TRAVIS Kim * HCS</cp:lastModifiedBy>
  <cp:revision>12</cp:revision>
  <dcterms:created xsi:type="dcterms:W3CDTF">2021-02-16T17:40:43Z</dcterms:created>
  <dcterms:modified xsi:type="dcterms:W3CDTF">2021-03-05T03:53:54Z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0x01010000606E51E3476440BCCA29E6430B1284</vt:lpwstr>
  </property>
</Properties>
</file>