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1" r:id="rId2"/>
    <p:sldMasterId id="2147483683" r:id="rId3"/>
  </p:sldMasterIdLst>
  <p:notesMasterIdLst>
    <p:notesMasterId r:id="rId27"/>
  </p:notesMasterIdLst>
  <p:sldIdLst>
    <p:sldId id="257" r:id="rId4"/>
    <p:sldId id="258" r:id="rId5"/>
    <p:sldId id="266" r:id="rId6"/>
    <p:sldId id="271" r:id="rId7"/>
    <p:sldId id="270" r:id="rId8"/>
    <p:sldId id="269" r:id="rId9"/>
    <p:sldId id="268" r:id="rId10"/>
    <p:sldId id="267" r:id="rId11"/>
    <p:sldId id="264" r:id="rId12"/>
    <p:sldId id="263" r:id="rId13"/>
    <p:sldId id="262" r:id="rId14"/>
    <p:sldId id="278" r:id="rId15"/>
    <p:sldId id="279" r:id="rId16"/>
    <p:sldId id="281" r:id="rId17"/>
    <p:sldId id="299" r:id="rId18"/>
    <p:sldId id="300" r:id="rId19"/>
    <p:sldId id="301" r:id="rId20"/>
    <p:sldId id="302" r:id="rId21"/>
    <p:sldId id="283" r:id="rId22"/>
    <p:sldId id="284" r:id="rId23"/>
    <p:sldId id="286" r:id="rId24"/>
    <p:sldId id="298" r:id="rId25"/>
    <p:sldId id="275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8CE"/>
    <a:srgbClr val="F99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66" autoAdjust="0"/>
    <p:restoredTop sz="94660"/>
  </p:normalViewPr>
  <p:slideViewPr>
    <p:cSldViewPr snapToGrid="0">
      <p:cViewPr varScale="1">
        <p:scale>
          <a:sx n="62" d="100"/>
          <a:sy n="62" d="100"/>
        </p:scale>
        <p:origin x="34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275CBA-C986-4BF6-BB30-B879EB3D5A0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D6DAE8-0583-4D34-AA7B-4DBC3318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36F2DDF-2594-437A-A13A-267A535D47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78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(FAQ Handout)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6"/>
                </a:solidFill>
              </a:rPr>
              <a:t>See CV’s Grantee Central </a:t>
            </a:r>
            <a:r>
              <a:rPr lang="en-US" i="1" dirty="0">
                <a:solidFill>
                  <a:schemeClr val="accent6"/>
                </a:solidFill>
              </a:rPr>
              <a:t>Managing Your AmeriCorps Program </a:t>
            </a:r>
            <a:r>
              <a:rPr lang="en-US" dirty="0">
                <a:solidFill>
                  <a:schemeClr val="accent6"/>
                </a:solidFill>
              </a:rPr>
              <a:t>page, Fiscal Management folders for this and other resources referenced in this presentation</a:t>
            </a:r>
            <a:endParaRPr lang="en-US" i="1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6DAE8-0583-4D34-AA7B-4DBC33180A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5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85B2-8868-DB40-9C2B-76227A839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 b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4268A-A06B-E54B-99D5-C43984E8F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AAB1C-E586-0345-BFF6-15DF65F4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AF2-8CA8-4F42-909A-396801389EB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AE2E-4AB0-BB42-8A28-9649576B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DD7DF-43C4-9C4A-ABF8-679F956A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1A82-6D22-094A-A9A1-76DF1877F4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E846B8-AF6B-5046-B72E-A8597C333B3A}"/>
              </a:ext>
            </a:extLst>
          </p:cNvPr>
          <p:cNvSpPr/>
          <p:nvPr userDrawn="1"/>
        </p:nvSpPr>
        <p:spPr>
          <a:xfrm>
            <a:off x="0" y="6100990"/>
            <a:ext cx="9144000" cy="7837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531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9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0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5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17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31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V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B1D1-2083-4B7D-9160-76E0D570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4" y="365126"/>
            <a:ext cx="7900988" cy="89217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29B12-1463-4C18-AB36-A78709411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794" y="1485900"/>
            <a:ext cx="7886699" cy="44958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7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8602-975D-4542-98F6-C6CE5AC0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70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DE6C0-8924-8346-8A91-76ACF1F47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543A5-EF7F-2E40-A2B3-A495E6D36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13116-2DF8-EA49-BA9D-456E49D6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AF2-8CA8-4F42-909A-396801389EB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EB5BE-F981-5349-8C20-16DFBD54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A9410-501B-0940-B502-7475582F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1A82-6D22-094A-A9A1-76DF1877F4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F1E7E-2780-324E-ACFF-254DFAB08DF0}"/>
              </a:ext>
            </a:extLst>
          </p:cNvPr>
          <p:cNvSpPr/>
          <p:nvPr userDrawn="1"/>
        </p:nvSpPr>
        <p:spPr>
          <a:xfrm>
            <a:off x="0" y="6100990"/>
            <a:ext cx="9144000" cy="7837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0182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C4E9-E12A-B34A-A120-D0743FF7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50D9B-34A1-854F-AEF8-748916D12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1pPr>
            <a:lvl2pPr>
              <a:defRPr sz="210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3pPr>
            <a:lvl4pPr>
              <a:defRPr sz="150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4pPr>
            <a:lvl5pPr>
              <a:defRPr sz="150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C8867-6D2F-6E44-B154-8E73D0437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7F9B1-1F61-2340-95CA-DCFDEF9C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13DA-A130-8B41-BE5A-AA404F73F99B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01E91-6791-714C-BCA6-FFEE91CE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013A-13CA-6845-9AC6-9E8E7AEB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C56A-CF28-3A40-8753-6271AC3000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19324-8FE6-2640-8B25-554216ECE944}"/>
              </a:ext>
            </a:extLst>
          </p:cNvPr>
          <p:cNvSpPr/>
          <p:nvPr userDrawn="1"/>
        </p:nvSpPr>
        <p:spPr>
          <a:xfrm>
            <a:off x="0" y="6100990"/>
            <a:ext cx="9144000" cy="7837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3099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1B6F-E813-6841-BC76-AF5D0931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46D9B-84DA-7243-B509-724950B6B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EEE0C-E6D6-7748-AD76-32E6D04E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13DA-A130-8B41-BE5A-AA404F73F99B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C4C45-1D06-6440-9B4B-58C23583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64491-3BE6-E34B-9978-7A70586A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C56A-CF28-3A40-8753-6271AC30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1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B0B2F-867C-2A4A-91C1-D6A328CE0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8A835-F5CC-3E4A-8101-23B175AA5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3B909-BD7D-3446-93E3-87130C60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13DA-A130-8B41-BE5A-AA404F73F99B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4D803-4CD7-3749-8D64-25FDAEAE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FAF54-9942-6740-8872-B9F3F905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C56A-CF28-3A40-8753-6271AC30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6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9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9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75FEE-3E93-4643-BFE6-D5C42E0F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64F26-77B0-7447-9B0F-09EA349DA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0E28F-2C3A-E54C-BB4B-05540D7D7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3AF2-8CA8-4F42-909A-396801389EB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1C9FA-C0E7-774C-9D60-3EE13ABD7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90F49-0D5D-D249-BC23-E93B7CEC0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1A82-6D22-094A-A9A1-76DF1877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2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9D49E-FC96-8E48-80F0-D8DEB988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3CBCE-C237-CB49-B37F-148A0E6F0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EDB67-7171-BE42-B603-28666C5C8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413DA-A130-8B41-BE5A-AA404F73F99B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11C85-CD12-5F46-ABAB-C82146941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F1037-56CD-7F4A-84C6-8B5B9FEF2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3C56A-CF28-3A40-8753-6271AC30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7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D549A-548D-4E6A-8136-74790A505A71}"/>
              </a:ext>
            </a:extLst>
          </p:cNvPr>
          <p:cNvSpPr/>
          <p:nvPr userDrawn="1"/>
        </p:nvSpPr>
        <p:spPr>
          <a:xfrm>
            <a:off x="0" y="6100990"/>
            <a:ext cx="9144000" cy="7837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377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03742"/>
            <a:ext cx="9153938" cy="83674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8606" y="323641"/>
            <a:ext cx="8746587" cy="554767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  <a:softEdge rad="25400"/>
          </a:effectLst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3750" b="1" dirty="0">
              <a:solidFill>
                <a:prstClr val="white"/>
              </a:solidFill>
              <a:latin typeface="Helvetica" panose="020B0604020202020204" pitchFamily="34" charset="0"/>
              <a:ea typeface="Microsoft JhengHei" panose="020B0604030504040204" pitchFamily="34" charset="-120"/>
              <a:cs typeface="Helvetica" panose="020B0604020202020204" pitchFamily="34" charset="0"/>
            </a:endParaRPr>
          </a:p>
          <a:p>
            <a:pPr algn="ctr" defTabSz="685800">
              <a:defRPr/>
            </a:pPr>
            <a:r>
              <a:rPr lang="en-US" sz="3750" b="1" dirty="0">
                <a:solidFill>
                  <a:prstClr val="white"/>
                </a:solidFill>
                <a:latin typeface="Helvetica" panose="020B0604020202020204" pitchFamily="34" charset="0"/>
                <a:ea typeface="Microsoft JhengHei" panose="020B0604030504040204" pitchFamily="34" charset="-120"/>
                <a:cs typeface="Helvetica" panose="020B0604020202020204" pitchFamily="34" charset="0"/>
              </a:rPr>
              <a:t>OregonServes</a:t>
            </a:r>
          </a:p>
          <a:p>
            <a:pPr algn="ctr" defTabSz="685800">
              <a:defRPr/>
            </a:pPr>
            <a:endParaRPr lang="en-US" sz="100" b="1" dirty="0">
              <a:solidFill>
                <a:prstClr val="white"/>
              </a:solidFill>
              <a:latin typeface="Helvetica" panose="020B0604020202020204" pitchFamily="34" charset="0"/>
              <a:ea typeface="Microsoft JhengHei" panose="020B0604030504040204" pitchFamily="34" charset="-120"/>
              <a:cs typeface="Helvetica" panose="020B0604020202020204" pitchFamily="34" charset="0"/>
            </a:endParaRPr>
          </a:p>
          <a:p>
            <a:pPr algn="ctr" defTabSz="685800">
              <a:defRPr/>
            </a:pPr>
            <a:r>
              <a:rPr lang="en-US" sz="3750" b="1" dirty="0">
                <a:solidFill>
                  <a:srgbClr val="F99707"/>
                </a:solidFill>
                <a:latin typeface="Helvetica" panose="020B0604020202020204" pitchFamily="34" charset="0"/>
                <a:ea typeface="Microsoft JhengHei" panose="020B0604030504040204" pitchFamily="34" charset="-120"/>
                <a:cs typeface="Helvetica" panose="020B0604020202020204" pitchFamily="34" charset="0"/>
              </a:rPr>
              <a:t>Fiscal Grants Management</a:t>
            </a:r>
          </a:p>
          <a:p>
            <a:pPr algn="ctr" defTabSz="685800">
              <a:defRPr/>
            </a:pPr>
            <a:endParaRPr lang="en-US" sz="3750" b="1" dirty="0">
              <a:solidFill>
                <a:srgbClr val="F99707"/>
              </a:solidFill>
              <a:latin typeface="Helvetica" panose="020B0604020202020204" pitchFamily="34" charset="0"/>
              <a:ea typeface="Microsoft JhengHei" panose="020B0604030504040204" pitchFamily="34" charset="-120"/>
              <a:cs typeface="Helvetica" panose="020B0604020202020204" pitchFamily="34" charset="0"/>
            </a:endParaRPr>
          </a:p>
          <a:p>
            <a:pPr algn="ctr" defTabSz="685800">
              <a:defRPr/>
            </a:pPr>
            <a:endParaRPr lang="en-US" sz="3750" b="1" dirty="0">
              <a:solidFill>
                <a:srgbClr val="F99707"/>
              </a:solidFill>
              <a:latin typeface="Helvetica" panose="020B0604020202020204" pitchFamily="34" charset="0"/>
              <a:ea typeface="Microsoft JhengHei" panose="020B0604030504040204" pitchFamily="34" charset="-120"/>
              <a:cs typeface="Helvetica" panose="020B0604020202020204" pitchFamily="34" charset="0"/>
            </a:endParaRPr>
          </a:p>
          <a:p>
            <a:pPr algn="ctr" defTabSz="685800">
              <a:defRPr/>
            </a:pPr>
            <a:endParaRPr lang="en-US" sz="3750" b="1" dirty="0">
              <a:solidFill>
                <a:srgbClr val="F99707"/>
              </a:solidFill>
              <a:latin typeface="Helvetica" panose="020B0604020202020204" pitchFamily="34" charset="0"/>
              <a:ea typeface="Microsoft JhengHei" panose="020B0604030504040204" pitchFamily="34" charset="-120"/>
              <a:cs typeface="Helvetica" panose="020B0604020202020204" pitchFamily="34" charset="0"/>
            </a:endParaRPr>
          </a:p>
          <a:p>
            <a:pPr algn="ctr" defTabSz="685800">
              <a:defRPr/>
            </a:pPr>
            <a:endParaRPr lang="en-US" sz="3750" b="1" dirty="0">
              <a:solidFill>
                <a:srgbClr val="F99707"/>
              </a:solidFill>
              <a:latin typeface="Helvetica" panose="020B0604020202020204" pitchFamily="34" charset="0"/>
              <a:ea typeface="Microsoft JhengHei" panose="020B0604030504040204" pitchFamily="34" charset="-120"/>
              <a:cs typeface="Helvetica" panose="020B0604020202020204" pitchFamily="34" charset="0"/>
            </a:endParaRPr>
          </a:p>
          <a:p>
            <a:pPr algn="r" defTabSz="685800">
              <a:defRPr/>
            </a:pPr>
            <a:r>
              <a:rPr lang="en-US" sz="3750" b="1" dirty="0">
                <a:solidFill>
                  <a:srgbClr val="F99707"/>
                </a:solidFill>
                <a:latin typeface="Helvetica" panose="020B0604020202020204" pitchFamily="34" charset="0"/>
                <a:ea typeface="Microsoft JhengHei" panose="020B0604030504040204" pitchFamily="34" charset="-120"/>
                <a:cs typeface="Helvetica" panose="020B0604020202020204" pitchFamily="34" charset="0"/>
              </a:rPr>
              <a:t>               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Madeline Seghers &amp; Alma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Plasencia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r" defTabSz="685800"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AmeriCorps Oregon Program Officers</a:t>
            </a:r>
          </a:p>
          <a:p>
            <a:pPr algn="ctr" defTabSz="685800">
              <a:defRPr/>
            </a:pPr>
            <a:endParaRPr lang="en-US" sz="3750" b="1" dirty="0">
              <a:solidFill>
                <a:srgbClr val="F99707"/>
              </a:solidFill>
              <a:latin typeface="Helvetica" panose="020B0604020202020204" pitchFamily="34" charset="0"/>
              <a:ea typeface="Microsoft JhengHei" panose="020B0604030504040204" pitchFamily="34" charset="-12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7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06" y="2276119"/>
            <a:ext cx="7900988" cy="892175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Allowance Distribution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50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Reimbursement is made based on actual expenses</a:t>
            </a:r>
          </a:p>
          <a:p>
            <a:pPr marL="457200" indent="-457200"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Reimbursements may </a:t>
            </a:r>
            <a:r>
              <a:rPr lang="en-US" sz="2000" u="sng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for estimated, unauthorized, or unallowable expenses</a:t>
            </a:r>
          </a:p>
          <a:p>
            <a:pPr marL="457200" indent="-457200"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Invoices must be for approved and budgeted expenditures that programs have already incurred</a:t>
            </a:r>
          </a:p>
          <a:p>
            <a:pPr marL="457200" indent="-457200"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advances allowed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1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spcBef>
                <a:spcPct val="20000"/>
              </a:spcBef>
              <a:buNone/>
              <a:defRPr/>
            </a:pPr>
            <a:r>
              <a:rPr lang="en-US" sz="2000" b="1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also have up-to-date and current:</a:t>
            </a:r>
          </a:p>
          <a:p>
            <a:pPr marL="1066800" lvl="1" indent="-495300">
              <a:lnSpc>
                <a:spcPct val="125000"/>
              </a:lnSpc>
              <a:spcBef>
                <a:spcPct val="20000"/>
              </a:spcBef>
              <a:buClrTx/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hours</a:t>
            </a:r>
          </a:p>
          <a:p>
            <a:pPr marL="1066800" lvl="1" indent="-495300">
              <a:lnSpc>
                <a:spcPct val="125000"/>
              </a:lnSpc>
              <a:spcBef>
                <a:spcPct val="20000"/>
              </a:spcBef>
              <a:buClrTx/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 Workbooks</a:t>
            </a:r>
          </a:p>
          <a:p>
            <a:pPr marL="1066800" lvl="1" indent="-495300">
              <a:lnSpc>
                <a:spcPct val="125000"/>
              </a:lnSpc>
              <a:spcBef>
                <a:spcPct val="20000"/>
              </a:spcBef>
              <a:buClrTx/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Financial Reports</a:t>
            </a:r>
          </a:p>
          <a:p>
            <a:pPr marL="1066800" lvl="1" indent="-495300">
              <a:lnSpc>
                <a:spcPct val="125000"/>
              </a:lnSpc>
              <a:spcBef>
                <a:spcPct val="20000"/>
              </a:spcBef>
              <a:buClrTx/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Reports (performance-based)</a:t>
            </a:r>
          </a:p>
          <a:p>
            <a:pPr marL="0" indent="0">
              <a:lnSpc>
                <a:spcPct val="125000"/>
              </a:lnSpc>
              <a:spcBef>
                <a:spcPct val="20000"/>
              </a:spcBef>
              <a:buNone/>
              <a:defRPr/>
            </a:pPr>
            <a:r>
              <a:rPr lang="en-US" sz="2000" b="1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also demonstrate compliance with program operations, i.e., no outstanding corrective action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1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 Due Dates</a:t>
            </a:r>
            <a:endParaRPr lang="en-US" sz="36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5794" y="1352735"/>
            <a:ext cx="7886699" cy="4495800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Invoices are due by the 21st of the month following the invoice period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immediately, all invoices are to be submitted electronically via OnCorps reporting system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Invoices are submitted monthly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6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 Review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794" y="1257301"/>
            <a:ext cx="7886699" cy="4495800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complete and approved invoices are submitted for payment – we send them back if there are errors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expect payment about 20 days after the day we receive an error-free invoice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sz="1800" kern="0" dirty="0">
                <a:solidFill>
                  <a:srgbClr val="2408C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Proofread before submitting—small errors will delay payment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kern="0" dirty="0">
                <a:solidFill>
                  <a:srgbClr val="2408C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Common errors: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2408C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Selecting incorrect program year for the Budget Period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2408C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Don’t have enough match reported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2408C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Line Item Over Expended/Over Reporting of CNCS or Grantee Share</a:t>
            </a:r>
          </a:p>
          <a:p>
            <a:pPr marL="457200" lvl="1" indent="0">
              <a:buNone/>
            </a:pPr>
            <a:r>
              <a:rPr lang="en-US" sz="1600" kern="0" dirty="0">
                <a:solidFill>
                  <a:srgbClr val="2408C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(</a:t>
            </a:r>
            <a:r>
              <a:rPr lang="en-US" sz="1600" kern="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Red Numbers </a:t>
            </a:r>
            <a:r>
              <a:rPr lang="en-US" sz="1600" kern="0" dirty="0">
                <a:solidFill>
                  <a:srgbClr val="2408C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 your Workbook = Something is Wrong)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21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Amendment Guidelines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changes of more than 10% of your total budget or to line items previously allocated $0 </a:t>
            </a:r>
            <a:r>
              <a:rPr lang="en-US" u="sng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not</a:t>
            </a:r>
            <a:r>
              <a:rPr lang="en-US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implemented before OregonServes approves the change (i.e. don’t purchase/pay for items that are not in an approved budget at the time of purchase).</a:t>
            </a:r>
          </a:p>
          <a:p>
            <a:pPr marL="342900" indent="-3429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written justification must be provided with request—changes need to be consistent with program design and activities. </a:t>
            </a:r>
          </a:p>
          <a:p>
            <a:pPr marL="342900" indent="-3429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Modification Request Form must be completed in OnCorps.</a:t>
            </a:r>
          </a:p>
          <a:p>
            <a:pPr marL="342900" indent="-3429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submit a major budget change at year-end. This indicates inadequate monitoring of budget throughout the year.  There is no guarantee that a year-end change will be approved and you may not be reimbursed for these expenses.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3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Amendment Guidelines</a:t>
            </a:r>
            <a:endParaRPr lang="en-US" dirty="0">
              <a:solidFill>
                <a:srgbClr val="2408C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485900"/>
            <a:ext cx="9041258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lang="en-US" sz="1800" b="1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OSC </a:t>
            </a:r>
            <a:r>
              <a:rPr lang="en-US" sz="1700" b="1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receive written approval from </a:t>
            </a:r>
            <a:r>
              <a:rPr lang="en-US" sz="1700" b="1" u="sng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CNCS</a:t>
            </a:r>
            <a:r>
              <a:rPr lang="en-US" sz="1700" b="1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these budgetary changes: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None/>
              <a:defRPr/>
            </a:pPr>
            <a:endParaRPr lang="en-US" sz="1700" b="1" kern="0" dirty="0">
              <a:solidFill>
                <a:srgbClr val="240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6125" lvl="1" indent="-347663">
              <a:lnSpc>
                <a:spcPct val="110000"/>
              </a:lnSpc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17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costs requiring approval under the cost principles, such as:</a:t>
            </a:r>
          </a:p>
          <a:p>
            <a:pPr marL="1154113" lvl="2" indent="-293688">
              <a:lnSpc>
                <a:spcPct val="110000"/>
              </a:lnSpc>
              <a:spcBef>
                <a:spcPct val="200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sz="17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Overtime pay, rearrangement and alternation costs, and pre-award costs</a:t>
            </a:r>
          </a:p>
          <a:p>
            <a:pPr marL="746125" lvl="1" indent="-347663">
              <a:lnSpc>
                <a:spcPct val="110000"/>
              </a:lnSpc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17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 of equipment over $5,000 using CNCS funds, unless specified in the approved application and budget</a:t>
            </a:r>
          </a:p>
          <a:p>
            <a:pPr marL="746125" lvl="1" indent="-347663">
              <a:lnSpc>
                <a:spcPct val="110000"/>
              </a:lnSpc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17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the cumulative budget line items that amount to 10% or more of the total budget, unless the CNCS share is $100,000 or less</a:t>
            </a:r>
          </a:p>
          <a:p>
            <a:pPr marL="1154113" lvl="2" indent="-293688">
              <a:lnSpc>
                <a:spcPct val="110000"/>
              </a:lnSpc>
              <a:spcBef>
                <a:spcPct val="200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sz="17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budget includes both the CNCS and grantee shares</a:t>
            </a:r>
          </a:p>
          <a:p>
            <a:pPr marL="174625" indent="0">
              <a:lnSpc>
                <a:spcPct val="11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7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Grantees may transfer funds among approved direct costs categories when the cumulative amount of such transfers do not exceed 10% of the total budget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8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Submit a Budget Amendment Request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564" y="1485900"/>
            <a:ext cx="8907694" cy="4495800"/>
          </a:xfrm>
        </p:spPr>
        <p:txBody>
          <a:bodyPr/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sz="2000" b="1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a Budget Amendment Request Form </a:t>
            </a:r>
          </a:p>
          <a:p>
            <a:pPr marL="800100" lvl="1" indent="-3429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 justification – explain why a redistribution of funds is needed and how your program is affected.</a:t>
            </a:r>
          </a:p>
          <a:p>
            <a:pPr marL="800100" lvl="1" indent="-3429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 spreadsheet with the original budget, proposed budget, and difference between two budgets</a:t>
            </a:r>
          </a:p>
          <a:p>
            <a:pPr marL="800100" lvl="1" indent="-3429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signed by the Program Director and Legal Applicant and mailed to California Volunteers </a:t>
            </a:r>
          </a:p>
          <a:p>
            <a:pPr marL="800100" lvl="1" indent="-3429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the request to Deputy Director of AmeriCorps</a:t>
            </a:r>
          </a:p>
          <a:p>
            <a:pPr marL="800100" lvl="1" indent="-3429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will either approve or deny – wait to take action only after receiving approval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06548-63C9-456D-B5F9-692DFC7A0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04" y="4362664"/>
            <a:ext cx="1366463" cy="4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2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Amendment Pointers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sz="2000" b="1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budget = plan of expected costs</a:t>
            </a:r>
          </a:p>
          <a:p>
            <a:pPr marL="808037" lvl="1" indent="-4572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may change as the program is implemented</a:t>
            </a:r>
          </a:p>
          <a:p>
            <a:pPr marL="808037" lvl="1" indent="-4572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budget monthly</a:t>
            </a:r>
          </a:p>
          <a:p>
            <a:pPr marL="808037" lvl="1" indent="-4572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budget amendments promptly</a:t>
            </a:r>
          </a:p>
          <a:p>
            <a:pPr marL="808037" lvl="1" indent="-4572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wait until last month of year to request budget modification</a:t>
            </a:r>
          </a:p>
          <a:p>
            <a:pPr marL="808037" lvl="1" indent="-4572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is driven by program needs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9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4" y="365126"/>
            <a:ext cx="7900988" cy="788971"/>
          </a:xfrm>
        </p:spPr>
        <p:txBody>
          <a:bodyPr>
            <a:noAutofit/>
          </a:bodyPr>
          <a:lstStyle/>
          <a:p>
            <a:b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Financial Reports </a:t>
            </a:r>
            <a:b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794" y="1056443"/>
            <a:ext cx="7886699" cy="492525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20000"/>
              </a:spcBef>
              <a:spcAft>
                <a:spcPct val="250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2900" kern="0" dirty="0">
                <a:solidFill>
                  <a:srgbClr val="2408C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Prepare all financial reports with information from the organization’s accounting system</a:t>
            </a:r>
          </a:p>
          <a:p>
            <a:pPr>
              <a:spcBef>
                <a:spcPct val="20000"/>
              </a:spcBef>
              <a:spcAft>
                <a:spcPct val="250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2900" kern="0" dirty="0">
                <a:solidFill>
                  <a:srgbClr val="2408C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Review and reconcile the information to ensure accuracy prior to report submission</a:t>
            </a:r>
          </a:p>
          <a:p>
            <a:pPr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900" kern="0" dirty="0">
                <a:solidFill>
                  <a:srgbClr val="2408C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Submit all reports on time</a:t>
            </a:r>
          </a:p>
          <a:p>
            <a:pPr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900" kern="0" dirty="0">
                <a:solidFill>
                  <a:srgbClr val="2408C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Proofread before submitting</a:t>
            </a:r>
          </a:p>
          <a:p>
            <a:pPr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2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by April 15</a:t>
            </a:r>
            <a:r>
              <a:rPr lang="en-US" altLang="en-US" sz="2900" baseline="300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October 15</a:t>
            </a:r>
            <a:r>
              <a:rPr lang="en-US" altLang="en-US" sz="2900" baseline="300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2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submitted via OnCorps</a:t>
            </a:r>
          </a:p>
          <a:p>
            <a:pPr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altLang="en-US" sz="2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financial information includes: </a:t>
            </a:r>
          </a:p>
          <a:p>
            <a:pPr marL="1371600" lvl="2" indent="-457200">
              <a:buClrTx/>
              <a:buFont typeface="Wingdings" panose="05000000000000000000" pitchFamily="2" charset="2"/>
              <a:buChar char="ü"/>
            </a:pPr>
            <a:r>
              <a:rPr lang="en-US" altLang="en-US" sz="2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Income </a:t>
            </a:r>
          </a:p>
          <a:p>
            <a:pPr marL="1371600" lvl="2" indent="-457200">
              <a:buClrTx/>
              <a:buFont typeface="Wingdings" panose="05000000000000000000" pitchFamily="2" charset="2"/>
              <a:buChar char="ü"/>
            </a:pPr>
            <a:r>
              <a:rPr lang="en-US" altLang="en-US" sz="2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of all invoices for reporting period</a:t>
            </a:r>
          </a:p>
          <a:p>
            <a:pPr marL="1371600" lvl="2" indent="-457200">
              <a:buClrTx/>
              <a:buFont typeface="Wingdings" panose="05000000000000000000" pitchFamily="2" charset="2"/>
              <a:buChar char="ü"/>
            </a:pPr>
            <a:r>
              <a:rPr lang="en-US" altLang="en-US" sz="2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other federal grant sources</a:t>
            </a:r>
          </a:p>
          <a:p>
            <a:pPr marL="0" indent="0">
              <a:spcBef>
                <a:spcPct val="20000"/>
              </a:spcBef>
              <a:buClrTx/>
              <a:buNone/>
              <a:defRPr/>
            </a:pPr>
            <a:endParaRPr lang="en-US" sz="2000" dirty="0">
              <a:solidFill>
                <a:srgbClr val="240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2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7635270" cy="856695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Management Components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2660" y="1535837"/>
            <a:ext cx="8495930" cy="4245315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arenR"/>
            </a:pPr>
            <a:r>
              <a:rPr lang="en-US" altLang="en-US" sz="1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 &amp; Requirements (Terms &amp;Conditions/ OMB Super Circular)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altLang="en-US" sz="1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Management Principles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altLang="en-US" sz="1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&amp; Procedures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altLang="en-US" sz="1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Controls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altLang="en-US" sz="1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Costs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altLang="en-US" sz="1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Documenting Expenses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altLang="en-US" sz="1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altLang="en-US" sz="1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&amp; Budgeting (Amendments)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altLang="en-US" sz="1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Visits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altLang="en-US" sz="19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Closeout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86431" y="1597982"/>
            <a:ext cx="275208" cy="35155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8AB0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3131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Reports?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794" y="1083076"/>
            <a:ext cx="7886699" cy="4898624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sz="1600" b="1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the due date</a:t>
            </a:r>
          </a:p>
          <a:p>
            <a:pPr marL="1028700" lvl="1" indent="-457200">
              <a:spcBef>
                <a:spcPct val="20000"/>
              </a:spcBef>
              <a:buClrTx/>
              <a:buFont typeface="+mj-lt"/>
              <a:buAutoNum type="arabicPeriod"/>
              <a:defRPr/>
            </a:pPr>
            <a:r>
              <a:rPr lang="en-US" sz="16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e-mail, request an extension</a:t>
            </a:r>
          </a:p>
          <a:p>
            <a:pPr marL="1028700" lvl="1" indent="-457200">
              <a:spcBef>
                <a:spcPct val="20000"/>
              </a:spcBef>
              <a:buClrTx/>
              <a:buFont typeface="+mj-lt"/>
              <a:buAutoNum type="arabicPeriod"/>
              <a:defRPr/>
            </a:pPr>
            <a:r>
              <a:rPr lang="en-US" sz="16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reason why an extension is needed</a:t>
            </a:r>
          </a:p>
          <a:p>
            <a:pPr marL="1028700" lvl="1" indent="-457200">
              <a:spcBef>
                <a:spcPct val="20000"/>
              </a:spcBef>
              <a:buClrTx/>
              <a:buFont typeface="+mj-lt"/>
              <a:buAutoNum type="arabicPeriod"/>
              <a:defRPr/>
            </a:pPr>
            <a:r>
              <a:rPr lang="en-US" sz="16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expected date of completion</a:t>
            </a:r>
            <a:endParaRPr lang="en-US" sz="1600" b="1" kern="0" dirty="0">
              <a:solidFill>
                <a:srgbClr val="240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sz="1600" b="1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 Reports and FFRs</a:t>
            </a:r>
          </a:p>
          <a:p>
            <a:pPr marL="990600" lvl="1" indent="-4191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16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extension request to oregon.serves@hecc.oregon.gov</a:t>
            </a:r>
          </a:p>
          <a:p>
            <a:pPr marL="114300" indent="0">
              <a:spcBef>
                <a:spcPct val="20000"/>
              </a:spcBef>
              <a:buNone/>
              <a:defRPr/>
            </a:pPr>
            <a:r>
              <a:rPr lang="en-US" sz="1600" b="1" dirty="0">
                <a:solidFill>
                  <a:srgbClr val="2408CE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HECC Finance reconciles FFRs to Expense Reports.  </a:t>
            </a:r>
          </a:p>
          <a:p>
            <a:pPr marL="533400" indent="-4191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ea typeface="ＭＳ Ｐゴシック"/>
                <a:cs typeface="ＭＳ Ｐゴシック"/>
              </a:rPr>
              <a:t>If they do not tie, expect a call or e-mail!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08583"/>
              </p:ext>
            </p:extLst>
          </p:nvPr>
        </p:nvGraphicFramePr>
        <p:xfrm>
          <a:off x="526520" y="4152900"/>
          <a:ext cx="8105245" cy="1219152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403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0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FFR Due Dates for the Program Year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Period Claiming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Date FFR Due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July-March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April 15</a:t>
                      </a:r>
                      <a:r>
                        <a:rPr kumimoji="0" lang="en-US" sz="140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th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April-September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October 15</a:t>
                      </a:r>
                      <a:r>
                        <a:rPr kumimoji="0" lang="en-US" sz="140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th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932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Reviews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794" y="1952090"/>
            <a:ext cx="7886699" cy="402961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Corporation for National &amp; Community Service (CNCS) - Improper Payments Elimination and Recovery Improvement Act (IPERIA)</a:t>
            </a:r>
          </a:p>
          <a:p>
            <a:pPr marL="0" indent="0">
              <a:buNone/>
            </a:pPr>
            <a:endParaRPr lang="en-US" sz="2200" b="1" dirty="0">
              <a:solidFill>
                <a:srgbClr val="240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OregonServes (OSC)- Fiscal Desk Review</a:t>
            </a:r>
          </a:p>
          <a:p>
            <a:pPr marL="0" indent="0">
              <a:buNone/>
            </a:pPr>
            <a:endParaRPr lang="en-US" sz="2200" b="1" dirty="0">
              <a:solidFill>
                <a:srgbClr val="240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Inspector General (OIG) - Audit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6376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6627"/>
            <a:ext cx="7886700" cy="101161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Accountability Problems</a:t>
            </a:r>
            <a:b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2408C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647272"/>
            <a:ext cx="7886700" cy="5311739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en-US" sz="185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of internal controls should exist on timekeeping under Uniform Grant Guidance</a:t>
            </a:r>
          </a:p>
          <a:p>
            <a:pPr marL="342900" indent="-342900"/>
            <a:r>
              <a:rPr lang="en-US" altLang="en-US" sz="185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Timesheets cannot be based on budgeted amounts – actual work only</a:t>
            </a:r>
          </a:p>
          <a:p>
            <a:pPr marL="342900" indent="-342900"/>
            <a:r>
              <a:rPr lang="en-US" altLang="en-US" sz="185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 1 – periodically, conduct your own timesheet review audit</a:t>
            </a:r>
          </a:p>
          <a:p>
            <a:pPr marL="342900" indent="-342900"/>
            <a:r>
              <a:rPr lang="en-US" altLang="en-US" sz="185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 2 – provide mandatory training on how to accurately and timely maintain timesheets</a:t>
            </a:r>
          </a:p>
          <a:p>
            <a:pPr marL="0" indent="0">
              <a:buNone/>
            </a:pPr>
            <a:r>
              <a:rPr lang="en-US" altLang="en-US" sz="185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 do not:</a:t>
            </a:r>
          </a:p>
          <a:p>
            <a:r>
              <a:rPr lang="en-US" altLang="en-US" sz="185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accounting records for each Federal grant</a:t>
            </a:r>
          </a:p>
          <a:p>
            <a:pPr marL="342900" indent="-342900"/>
            <a:r>
              <a:rPr lang="en-US" altLang="en-US" sz="185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Federal Financial Reports (FFRs) on schedule</a:t>
            </a:r>
          </a:p>
          <a:p>
            <a:pPr marL="342900" indent="-342900"/>
            <a:r>
              <a:rPr lang="en-US" altLang="en-US" sz="185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that the FFRs reconcile to internal accounting records (general ledger)</a:t>
            </a:r>
          </a:p>
          <a:p>
            <a:pPr marL="342900" indent="-342900"/>
            <a:r>
              <a:rPr lang="en-US" altLang="en-US" sz="185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match dollars in general leger, with same detail/documentation as for grants expenditures</a:t>
            </a:r>
          </a:p>
          <a:p>
            <a:pPr marL="342900" indent="-342900"/>
            <a:r>
              <a:rPr lang="en-US" altLang="en-US" sz="185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Contemporaneously and adequately document source of match contributions</a:t>
            </a:r>
          </a:p>
          <a:p>
            <a:pPr marL="342900" indent="-342900"/>
            <a:r>
              <a:rPr lang="en-US" altLang="en-US" sz="180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Substantiate market value of in-kind match contributions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6003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758" y="339047"/>
            <a:ext cx="8928242" cy="564265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altLang="en-US" sz="4800" b="1" dirty="0">
                <a:solidFill>
                  <a:srgbClr val="2408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altLang="en-US" sz="2700" b="1" dirty="0">
                <a:solidFill>
                  <a:srgbClr val="2408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Madeline Seghers, Program Officer: madeline.seghers@hecc.oregon.gov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altLang="en-US" sz="2700" b="1" dirty="0">
                <a:solidFill>
                  <a:srgbClr val="2408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HECC Finance: hecc.finance@hecc.oregon.gov</a:t>
            </a:r>
            <a:endParaRPr lang="en-US" altLang="en-US" b="1" dirty="0">
              <a:solidFill>
                <a:srgbClr val="2408C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6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Accounting System Requirements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942" y="1485900"/>
            <a:ext cx="8824404" cy="4495800"/>
          </a:xfrm>
        </p:spPr>
        <p:txBody>
          <a:bodyPr>
            <a:normAutofit lnSpcReduction="10000"/>
          </a:bodyPr>
          <a:lstStyle/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 </a:t>
            </a:r>
            <a:r>
              <a:rPr lang="en-US" altLang="en-US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verses non-grant related expenses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cost by </a:t>
            </a:r>
            <a:r>
              <a:rPr lang="en-US" altLang="en-US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year &amp; budget category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Differentiate between </a:t>
            </a:r>
            <a:r>
              <a:rPr lang="en-US" altLang="en-US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and indirect costs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for each </a:t>
            </a:r>
            <a:r>
              <a:rPr lang="en-US" altLang="en-US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award/grant separately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US" altLang="en-US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in-kind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as both revenue &amp; expense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management with </a:t>
            </a:r>
            <a:r>
              <a:rPr lang="en-US" altLang="en-US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reports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both the summary or detailed levels that will </a:t>
            </a:r>
            <a:r>
              <a:rPr lang="en-US" altLang="en-US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outlay with budget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amounts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Correlate financial reports submitted to CNCS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to accounting information and supporting documents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Basics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 defTabSz="1014413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en-US" sz="2900" b="1" kern="0" dirty="0">
                <a:solidFill>
                  <a:srgbClr val="58AB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Retain Documentation?</a:t>
            </a:r>
          </a:p>
          <a:p>
            <a:pPr marL="342900" indent="-342900" defTabSz="1014413">
              <a:spcBef>
                <a:spcPct val="5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900" kern="0" dirty="0">
                <a:solidFill>
                  <a:srgbClr val="2408CE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It is required by federal regulations and your contract with the state.</a:t>
            </a:r>
          </a:p>
          <a:p>
            <a:pPr marL="342900" indent="-342900" defTabSz="1014413">
              <a:spcBef>
                <a:spcPct val="5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900" kern="0" dirty="0">
                <a:solidFill>
                  <a:srgbClr val="2408CE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Supports a value, cost, or performance criteria relative to the grant </a:t>
            </a:r>
          </a:p>
          <a:p>
            <a:pPr marL="342900" indent="-342900" defTabSz="1014413">
              <a:spcBef>
                <a:spcPct val="5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9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track incoming information</a:t>
            </a:r>
          </a:p>
          <a:p>
            <a:pPr marL="342900" indent="-342900" defTabSz="1014413">
              <a:spcBef>
                <a:spcPct val="5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9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validate information provided by staff, members and/or donors</a:t>
            </a:r>
          </a:p>
          <a:p>
            <a:pPr marL="342900" indent="-342900" defTabSz="1014413">
              <a:spcBef>
                <a:spcPct val="5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9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evidence of accomplishments</a:t>
            </a:r>
          </a:p>
          <a:p>
            <a:pPr marL="342900" indent="-342900" defTabSz="1014413">
              <a:spcBef>
                <a:spcPct val="5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900" kern="0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assist during the monitoring activities, audits, or site visits</a:t>
            </a:r>
            <a:endParaRPr lang="en-US" sz="2900" kern="0" dirty="0">
              <a:solidFill>
                <a:srgbClr val="2408CE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900" kern="0" dirty="0">
                <a:solidFill>
                  <a:srgbClr val="2408CE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No documentation may mean no “credit” during a review.</a:t>
            </a:r>
            <a:endParaRPr lang="en-US" sz="2900" b="1" kern="0" dirty="0">
              <a:solidFill>
                <a:srgbClr val="240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0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Basics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pPr marL="857250" indent="-85725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72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Documents Organized (systematically)</a:t>
            </a:r>
          </a:p>
          <a:p>
            <a:pPr marL="1314450" lvl="1" indent="-857250">
              <a:spcBef>
                <a:spcPct val="200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sz="7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grant</a:t>
            </a:r>
          </a:p>
          <a:p>
            <a:pPr marL="1314450" lvl="1" indent="-857250">
              <a:spcBef>
                <a:spcPct val="200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sz="7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program year</a:t>
            </a:r>
          </a:p>
          <a:p>
            <a:pPr marL="1314450" lvl="1" indent="-857250">
              <a:spcBef>
                <a:spcPct val="200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sz="7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type of document</a:t>
            </a:r>
          </a:p>
          <a:p>
            <a:pPr marL="857250" indent="-85725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72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information: </a:t>
            </a:r>
          </a:p>
          <a:p>
            <a:pPr marL="1314450" lvl="1" indent="-857250">
              <a:spcBef>
                <a:spcPct val="200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sz="7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copy</a:t>
            </a:r>
          </a:p>
          <a:p>
            <a:pPr marL="1314450" lvl="1" indent="-857250">
              <a:spcBef>
                <a:spcPct val="200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sz="7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copy: CD, flash drive, server, microfilm</a:t>
            </a:r>
            <a:endParaRPr lang="en-US" sz="72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72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</a:p>
          <a:p>
            <a:pPr marL="1314450" lvl="1" indent="-857250">
              <a:spcBef>
                <a:spcPct val="200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sz="7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to the organization</a:t>
            </a:r>
          </a:p>
          <a:p>
            <a:pPr marL="1314450" lvl="1" indent="-857250">
              <a:spcBef>
                <a:spcPct val="200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sz="7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sources</a:t>
            </a:r>
          </a:p>
          <a:p>
            <a:pPr marL="1314450" lvl="1" indent="-857250">
              <a:spcBef>
                <a:spcPct val="200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sz="7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reflect appropriate review, approval, sign-off</a:t>
            </a:r>
          </a:p>
          <a:p>
            <a:pPr marL="857250" indent="-857250">
              <a:spcBef>
                <a:spcPct val="2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72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  <a:r>
              <a:rPr lang="en-US" sz="7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Invoices, receipts, timesheets, contracts, in-kind contribution forms, checks deposited, travel claims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7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Systems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AmeriCorps Grant Provisions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lvl="1" indent="0">
              <a:spcBef>
                <a:spcPct val="20000"/>
              </a:spcBef>
              <a:buNone/>
              <a:defRPr/>
            </a:pPr>
            <a:r>
              <a:rPr lang="en-US" sz="2000" kern="0" dirty="0">
                <a:solidFill>
                  <a:srgbClr val="58AB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“Financial management systems </a:t>
            </a:r>
            <a:r>
              <a:rPr lang="en-US" sz="20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capable of distinguishing expenditures </a:t>
            </a:r>
            <a:r>
              <a:rPr lang="en-US" sz="2000" u="sng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attributable</a:t>
            </a:r>
            <a:r>
              <a:rPr lang="en-US" sz="20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this grant from expenditures not attributable to this grant.  The systems must be able to identify costs by </a:t>
            </a:r>
            <a:r>
              <a:rPr lang="en-US" sz="2000" u="sng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programmatic year</a:t>
            </a:r>
            <a:r>
              <a:rPr lang="en-US" sz="20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by </a:t>
            </a:r>
            <a:r>
              <a:rPr lang="en-US" sz="2000" u="sng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category</a:t>
            </a:r>
            <a:r>
              <a:rPr lang="en-US" sz="20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to differentiate between </a:t>
            </a:r>
            <a:r>
              <a:rPr lang="en-US" sz="2000" u="sng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n-US" sz="20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u="sng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costs</a:t>
            </a:r>
            <a:r>
              <a:rPr lang="en-US" sz="20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administrative costs.”</a:t>
            </a:r>
          </a:p>
          <a:p>
            <a:pPr marL="630238" lvl="1" indent="0">
              <a:spcBef>
                <a:spcPct val="20000"/>
              </a:spcBef>
              <a:buNone/>
              <a:defRPr/>
            </a:pPr>
            <a:endParaRPr lang="en-US" sz="20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lvl="1" indent="0">
              <a:spcBef>
                <a:spcPct val="20000"/>
              </a:spcBef>
              <a:buNone/>
              <a:defRPr/>
            </a:pPr>
            <a:r>
              <a:rPr lang="en-US" altLang="en-US" sz="2000" b="1" dirty="0">
                <a:solidFill>
                  <a:srgbClr val="58AB0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 </a:t>
            </a:r>
            <a:r>
              <a:rPr lang="en-US" altLang="en-US" sz="2000" b="1" dirty="0">
                <a:solidFill>
                  <a:srgbClr val="58AB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in-kind contribution as both revenues and expenses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2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 Match is…………..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en-US" sz="3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and in-kind contributions are accepted as part of the grantee’s cost sharing or matching when contributions meet all of the following criteria: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3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en-US" sz="33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verifiable</a:t>
            </a:r>
            <a:r>
              <a:rPr lang="en-US" altLang="en-US" sz="3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grantee’s records and properly documented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3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en-US" sz="33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 and reasonable </a:t>
            </a:r>
            <a:r>
              <a:rPr lang="en-US" altLang="en-US" sz="3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proper and efficient accomplishment of project or program objectives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3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en-US" sz="33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allowable</a:t>
            </a:r>
            <a:r>
              <a:rPr lang="en-US" altLang="en-US" sz="3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the applicable OMB cost principles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3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en-US" sz="33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sz="3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paid by the Federal Government under another award, except where authorized by the Federal statute to be used for cost sharing or matching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3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provided for in the </a:t>
            </a:r>
            <a:r>
              <a:rPr lang="en-US" altLang="en-US" sz="33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budget </a:t>
            </a:r>
            <a:r>
              <a:rPr lang="en-US" altLang="en-US" sz="3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(allowable under program guidelines)</a:t>
            </a:r>
          </a:p>
          <a:p>
            <a:pPr marL="342900" indent="-342900">
              <a:buClrTx/>
              <a:buFont typeface="Wingdings" panose="05000000000000000000" pitchFamily="2" charset="2"/>
              <a:buChar char="q"/>
            </a:pPr>
            <a:r>
              <a:rPr lang="en-US" altLang="en-US" sz="3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 to other </a:t>
            </a:r>
            <a:r>
              <a:rPr lang="en-US" altLang="en-US" sz="33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provisions or OMB Circulars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Timesheet Sample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047616" cy="46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87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425-0904-4A65-905C-5ADBA849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Electronic Timekeeping </a:t>
            </a:r>
            <a:b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Requirements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3C789-1134-433B-88D9-76CE76438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CNCS policy allows AmeriCorps State and National grantees to use electronic timekeeping systems as the system of record when three conditions are met:</a:t>
            </a:r>
          </a:p>
          <a:p>
            <a:pPr marL="457200" indent="-457200">
              <a:buClrTx/>
              <a:buFontTx/>
              <a:buAutoNum type="arabicParenR"/>
              <a:defRPr/>
            </a:pPr>
            <a:r>
              <a:rPr lang="en-US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written policy is in effect establishing the use of electronic timekeeping system as your system of record; and,</a:t>
            </a:r>
          </a:p>
          <a:p>
            <a:pPr marL="457200" indent="-457200">
              <a:buClrTx/>
              <a:buFontTx/>
              <a:buAutoNum type="arabicParenR"/>
              <a:defRPr/>
            </a:pPr>
            <a:r>
              <a:rPr lang="en-US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secure, verifiable electronic signature system (a) identifies and authenticates a particular person as the source of the electronic signature; and (b) indicates such person’s approval of the information contained in the electronic message.</a:t>
            </a:r>
          </a:p>
          <a:p>
            <a:pPr marL="457200" indent="-457200">
              <a:buClrTx/>
              <a:buFontTx/>
              <a:buAutoNum type="arabicParenR"/>
              <a:defRPr/>
            </a:pPr>
            <a:r>
              <a:rPr lang="en-US" dirty="0">
                <a:solidFill>
                  <a:srgbClr val="240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appropriate electronic signatures have been applied, no changes may be made unless there is a clear, auditable record of the revision.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17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V 2019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499823F42BF4197840D6F5D01119E" ma:contentTypeVersion="2" ma:contentTypeDescription="Create a new document." ma:contentTypeScope="" ma:versionID="70723833675c26aeb5bcb7b80c03846e">
  <xsd:schema xmlns:xsd="http://www.w3.org/2001/XMLSchema" xmlns:xs="http://www.w3.org/2001/XMLSchema" xmlns:p="http://schemas.microsoft.com/office/2006/metadata/properties" xmlns:ns1="http://schemas.microsoft.com/sharepoint/v3" xmlns:ns2="e6a011bd-b1b4-4215-aede-be9cb5031e5d" targetNamespace="http://schemas.microsoft.com/office/2006/metadata/properties" ma:root="true" ma:fieldsID="1e790a5e8c4dd81451f130257b7303b7" ns1:_="" ns2:_="">
    <xsd:import namespace="http://schemas.microsoft.com/sharepoint/v3"/>
    <xsd:import namespace="e6a011bd-b1b4-4215-aede-be9cb5031e5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011bd-b1b4-4215-aede-be9cb5031e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F9B958D-B19F-4BD0-9384-D5210D7D7A71}"/>
</file>

<file path=customXml/itemProps2.xml><?xml version="1.0" encoding="utf-8"?>
<ds:datastoreItem xmlns:ds="http://schemas.openxmlformats.org/officeDocument/2006/customXml" ds:itemID="{F90B8501-39BC-4D9D-A1AD-38C99DE39956}"/>
</file>

<file path=customXml/itemProps3.xml><?xml version="1.0" encoding="utf-8"?>
<ds:datastoreItem xmlns:ds="http://schemas.openxmlformats.org/officeDocument/2006/customXml" ds:itemID="{DC296254-C335-4F62-9AC0-0E95B9899E3D}"/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1490</Words>
  <Application>Microsoft Office PowerPoint</Application>
  <PresentationFormat>On-screen Show (4:3)</PresentationFormat>
  <Paragraphs>178</Paragraphs>
  <Slides>23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Wingdings</vt:lpstr>
      <vt:lpstr>Custom Design</vt:lpstr>
      <vt:lpstr>1_Custom Design</vt:lpstr>
      <vt:lpstr>CV 2019 Master</vt:lpstr>
      <vt:lpstr>PowerPoint Presentation</vt:lpstr>
      <vt:lpstr>Grants Management Components</vt:lpstr>
      <vt:lpstr>Administrative Accounting System Requirements</vt:lpstr>
      <vt:lpstr>Documentation Basics</vt:lpstr>
      <vt:lpstr>Documentation Basics</vt:lpstr>
      <vt:lpstr>Fiscal Systems</vt:lpstr>
      <vt:lpstr>Acceptable Match is…………..</vt:lpstr>
      <vt:lpstr>Functional Timesheet Sample</vt:lpstr>
      <vt:lpstr>Personnel Electronic Timekeeping  System Requirements</vt:lpstr>
      <vt:lpstr>Living Allowance Distribution</vt:lpstr>
      <vt:lpstr>Invoices</vt:lpstr>
      <vt:lpstr>Invoices</vt:lpstr>
      <vt:lpstr>Invoice Due Dates</vt:lpstr>
      <vt:lpstr>Invoice Review</vt:lpstr>
      <vt:lpstr>Budget Amendment Guidelines</vt:lpstr>
      <vt:lpstr>Budget Amendment Guidelines</vt:lpstr>
      <vt:lpstr>How to Submit a Budget Amendment Request</vt:lpstr>
      <vt:lpstr>Budget Amendment Pointers</vt:lpstr>
      <vt:lpstr>  Federal Financial Reports   </vt:lpstr>
      <vt:lpstr>Late Reports?</vt:lpstr>
      <vt:lpstr>Compliance Reviews</vt:lpstr>
      <vt:lpstr>Common Accountability Problems </vt:lpstr>
      <vt:lpstr>PowerPoint Presentation</vt:lpstr>
    </vt:vector>
  </TitlesOfParts>
  <Company>Office of the Governor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Kao Ye Thao</dc:creator>
  <cp:lastModifiedBy>SEGHERS Madeline * HECC</cp:lastModifiedBy>
  <cp:revision>46</cp:revision>
  <cp:lastPrinted>2019-07-03T19:46:50Z</cp:lastPrinted>
  <dcterms:created xsi:type="dcterms:W3CDTF">2019-06-10T18:46:40Z</dcterms:created>
  <dcterms:modified xsi:type="dcterms:W3CDTF">2022-09-06T16:27:21Z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0x01010026D499823F42BF4197840D6F5D01119E</vt:lpwstr>
  </property>
</Properties>
</file>