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E9CD-31F1-6BFD-E542-DC5C6BFCC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8CE05-8E85-5DD3-2EC1-C1C84BE70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36DC9-EEC5-59A2-F45D-B8DBAD81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813B-6D70-46A8-8BD7-E24F9FD37C8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FA9CB-5B6D-F976-AFAF-81750747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C41A4-D871-45BC-C873-C5D998C6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BDE-381C-492D-B3D8-2047750F6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9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2699-CD7B-963C-34F4-0694A8A4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8D178-801B-5BB2-7090-6861D99E6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3093C-7238-088B-E17C-B9145D73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813B-6D70-46A8-8BD7-E24F9FD37C8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C135D-B302-8920-0D04-49D55B7F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85EF0-ED08-3621-9098-4AC2F99C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BDE-381C-492D-B3D8-2047750F6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2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E7B02-9797-7742-3AE3-63803334D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0B400-E928-89E9-70E0-47D4A0372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811B3-A128-415D-CF1F-29449D9E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813B-6D70-46A8-8BD7-E24F9FD37C8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72E23-8B1B-5DE3-D89A-F48543D5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FCBD2-E04B-C0EF-1490-E85B80B9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BDE-381C-492D-B3D8-2047750F6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6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CBAA-627B-30D1-8F83-A99ED215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CBB3-FA67-C5A6-C1F3-6FF146810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42FCE-2569-B393-00EF-EA8681C3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813B-6D70-46A8-8BD7-E24F9FD37C8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1C8DF-67DD-CADA-BFD2-24D4CEB2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B342-61ED-5715-CD56-C2860F43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BDE-381C-492D-B3D8-2047750F6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4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363D6-CB6D-B72C-2702-AB530961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92A58-B8A9-3AE5-3453-2B4C97441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3782A-1B6D-BB71-D234-F5A5C5CE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813B-6D70-46A8-8BD7-E24F9FD37C8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C6874-267C-54D7-373D-9D54C0DD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BB53A-CFBB-4E4D-BE22-07BB2D1F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BDE-381C-492D-B3D8-2047750F6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2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0DC1-CD71-E20B-129E-466274B2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36BE8-ACFC-0D8D-6EEE-041A98419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5A712-0885-8055-5E88-6D8404A96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6D684-E9F2-6912-C01E-2857AD7C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813B-6D70-46A8-8BD7-E24F9FD37C8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E8BA1-705F-3118-E654-8619BBA0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D43EB-943A-4968-CEBF-2C88DBD2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BDE-381C-492D-B3D8-2047750F6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7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F155-74C2-266C-CFD4-5F826995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3ACB5-2A3E-F059-E1AC-A8EE965EB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E8932-192E-A2DD-5F63-6B3BFEF35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5EC218-B7B6-68BE-5E35-05CC587E1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90A21-46CA-4A41-7D6B-79C201BE0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306C2D-0E16-109E-BAAE-B762F1891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813B-6D70-46A8-8BD7-E24F9FD37C8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E6ADA-F145-D6F8-EBA7-F75FC0CB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CCCCB-2490-A022-A74D-C403A2B3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BDE-381C-492D-B3D8-2047750F6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5A77-99D2-CC27-9028-E44729F2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FE882-60B7-B5FB-C8F8-A300A1F2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813B-6D70-46A8-8BD7-E24F9FD37C8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FB0EC-B1EC-8791-E0D8-56A8C93A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2C2CB-BA99-6F0B-0853-7B2B92A6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BDE-381C-492D-B3D8-2047750F6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6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CF82DF-2ED7-43E5-EBCC-5066D570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813B-6D70-46A8-8BD7-E24F9FD37C8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73F9D-E5C1-FF9B-14FF-C5931190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A1AF0-C03F-605C-AD22-F36B1EC5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BDE-381C-492D-B3D8-2047750F6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8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6585-F735-0E66-D021-5537E756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19BBC-ED1C-EA7D-56D0-65B6FD35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B7C09-66D5-E81D-04D8-39980D405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E055A-1E4B-927E-1620-C8C3EFE5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813B-6D70-46A8-8BD7-E24F9FD37C8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B70E4-59B9-E01E-3CFC-52AFDC3C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08B00-A3E4-B52F-B799-C081F44E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BDE-381C-492D-B3D8-2047750F6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E872-EAF5-DF6E-B8FC-A1D76202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D7B76-D473-10ED-F132-D8221C199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65342-5BC2-F032-DCDA-F27E826A6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835CB-522B-06A6-11A4-45FF8163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813B-6D70-46A8-8BD7-E24F9FD37C8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36056-3F0B-D2FA-ECB1-3C063A6F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987D5-1B80-BCC3-EBA8-D34FC3C6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8BDE-381C-492D-B3D8-2047750F6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0255E-9B0B-FF02-94B7-EB5598CA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4C6C3-10D1-225B-7778-C322FA5F4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D96FA-9A14-BDC5-D8D0-572D9E28E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813B-6D70-46A8-8BD7-E24F9FD37C8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8FE3B-4731-F532-B24E-9867CEDCF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E22F3-919D-D16F-A2E3-4FD840C1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88BDE-381C-492D-B3D8-2047750F6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0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2D08A6-1303-5AF5-9F93-311E1AE03096}"/>
              </a:ext>
            </a:extLst>
          </p:cNvPr>
          <p:cNvSpPr txBox="1"/>
          <p:nvPr/>
        </p:nvSpPr>
        <p:spPr>
          <a:xfrm>
            <a:off x="613163" y="3232557"/>
            <a:ext cx="906011" cy="1692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Equitable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prosperity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for all Oregonians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90D94-3396-51CB-5256-2E0E2BBBEF48}"/>
              </a:ext>
            </a:extLst>
          </p:cNvPr>
          <p:cNvSpPr txBox="1"/>
          <p:nvPr/>
        </p:nvSpPr>
        <p:spPr>
          <a:xfrm>
            <a:off x="1519174" y="3232557"/>
            <a:ext cx="897623" cy="1692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Oregon through education, training, jobs and careers 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by empowering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people and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employers.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D2BD4-A2A2-2D01-5A02-32D2ECBB3CD7}"/>
              </a:ext>
            </a:extLst>
          </p:cNvPr>
          <p:cNvSpPr txBox="1"/>
          <p:nvPr/>
        </p:nvSpPr>
        <p:spPr>
          <a:xfrm>
            <a:off x="2416797" y="3232557"/>
            <a:ext cx="4227368" cy="1692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The Oregon Workforce and Talent Development Board (WTDB) enables our Mission by: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Leading and communicating a long-term vision for Oregon that anticipates and acts on future workforce needs;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Partnering with workforce, education, and training entities including Local Workforce Development Boards (LWDBs);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Advising the Governor and the legislature on workforce policy and plans;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Aligning public workforce policy, resources, and services with employers, education, training and economic development;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Identifying barriers, providing solutions, and avoiding duplication of services;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Promoting accountability among public workforce partners;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Sharing best practices and innovative solutions that are scalable statewide and across multiple regions within the entire workforce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DD1B97-A4C6-E381-3E56-CD5DBA2F5F83}"/>
              </a:ext>
            </a:extLst>
          </p:cNvPr>
          <p:cNvSpPr txBox="1"/>
          <p:nvPr/>
        </p:nvSpPr>
        <p:spPr>
          <a:xfrm>
            <a:off x="6644165" y="3232557"/>
            <a:ext cx="2124726" cy="1692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Inclusive – We invite and represent all voices to strengthen our workforce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Collaborative – We proactively engage all stakeholders as a hub for consensus-building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Bold – We courageously take risks to influence and persuade 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CA392-C802-BED0-F3A4-36D5A7415FC7}"/>
              </a:ext>
            </a:extLst>
          </p:cNvPr>
          <p:cNvSpPr txBox="1"/>
          <p:nvPr/>
        </p:nvSpPr>
        <p:spPr>
          <a:xfrm>
            <a:off x="8768891" y="3232558"/>
            <a:ext cx="2819872" cy="1692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National leaders – We are innovative role models who set and share best practices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Conveners – We bring all stakeholders together to solve our most pressing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Connectors – We anticipate and respond to all of Oregon’s communities (tribal, rural, urban, and others)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Results – We connect our initiatives to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Accountable – We communicate transparently with easy to understand and agreed upon metrics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8FC952-4B0C-1863-F1BF-8183AB53254C}"/>
              </a:ext>
            </a:extLst>
          </p:cNvPr>
          <p:cNvSpPr txBox="1"/>
          <p:nvPr/>
        </p:nvSpPr>
        <p:spPr>
          <a:xfrm>
            <a:off x="613163" y="2924780"/>
            <a:ext cx="906011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819A22-5CE3-870A-36FB-1EC5E650D13F}"/>
              </a:ext>
            </a:extLst>
          </p:cNvPr>
          <p:cNvSpPr txBox="1"/>
          <p:nvPr/>
        </p:nvSpPr>
        <p:spPr>
          <a:xfrm>
            <a:off x="1517664" y="2924779"/>
            <a:ext cx="896112" cy="253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5FF510-8EC6-BF22-46F2-26C1F44AD01E}"/>
              </a:ext>
            </a:extLst>
          </p:cNvPr>
          <p:cNvSpPr txBox="1"/>
          <p:nvPr/>
        </p:nvSpPr>
        <p:spPr>
          <a:xfrm>
            <a:off x="2416795" y="2924777"/>
            <a:ext cx="4234247" cy="253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B6B493-1A3B-81DB-0997-6EAB46FDF459}"/>
              </a:ext>
            </a:extLst>
          </p:cNvPr>
          <p:cNvSpPr txBox="1"/>
          <p:nvPr/>
        </p:nvSpPr>
        <p:spPr>
          <a:xfrm>
            <a:off x="6651041" y="2924774"/>
            <a:ext cx="2117849" cy="253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87E0D8-B0A4-B557-CB80-51E3FCA21DBB}"/>
              </a:ext>
            </a:extLst>
          </p:cNvPr>
          <p:cNvSpPr txBox="1"/>
          <p:nvPr/>
        </p:nvSpPr>
        <p:spPr>
          <a:xfrm>
            <a:off x="8768890" y="2924774"/>
            <a:ext cx="2811485" cy="253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Reputation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2332D4-F452-E9B7-B294-99EA3E81130D}"/>
              </a:ext>
            </a:extLst>
          </p:cNvPr>
          <p:cNvSpPr txBox="1"/>
          <p:nvPr/>
        </p:nvSpPr>
        <p:spPr>
          <a:xfrm>
            <a:off x="1648545" y="1608796"/>
            <a:ext cx="27188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Oregon Workforce and Talent Development Board</a:t>
            </a:r>
          </a:p>
          <a:p>
            <a:r>
              <a:rPr lang="en-US" sz="1400" b="1" dirty="0"/>
              <a:t>2023–2024 Strategic Plan</a:t>
            </a:r>
          </a:p>
        </p:txBody>
      </p:sp>
      <p:pic>
        <p:nvPicPr>
          <p:cNvPr id="36" name="Picture 35" descr="A person working in a factory&#10;&#10;Description automatically generated with medium confidence">
            <a:extLst>
              <a:ext uri="{FF2B5EF4-FFF2-40B4-BE49-F238E27FC236}">
                <a16:creationId xmlns:a16="http://schemas.microsoft.com/office/drawing/2014/main" id="{8CC5F0D9-A4E5-E6A6-C9B3-8FC1CAE01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55" y="1251767"/>
            <a:ext cx="2438400" cy="16245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Picture 37" descr="A person working on a machine&#10;&#10;Description automatically generated with medium confidence">
            <a:extLst>
              <a:ext uri="{FF2B5EF4-FFF2-40B4-BE49-F238E27FC236}">
                <a16:creationId xmlns:a16="http://schemas.microsoft.com/office/drawing/2014/main" id="{8334C83A-1E9B-0776-7D41-E5436018A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75" y="1246322"/>
            <a:ext cx="2438400" cy="16245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" name="Picture 3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945B880-A875-685E-4A26-286122266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65" y="1246321"/>
            <a:ext cx="2438400" cy="16245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D97C5284-5239-DCD9-ABC3-FCD3C8E8B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4" y="1525123"/>
            <a:ext cx="906011" cy="9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7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B01D95B-ABFB-1330-AB83-880576893794}"/>
              </a:ext>
            </a:extLst>
          </p:cNvPr>
          <p:cNvSpPr txBox="1"/>
          <p:nvPr/>
        </p:nvSpPr>
        <p:spPr>
          <a:xfrm>
            <a:off x="612394" y="1154755"/>
            <a:ext cx="1802114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9E3785-FC08-B889-392B-58D3DA870A5A}"/>
              </a:ext>
            </a:extLst>
          </p:cNvPr>
          <p:cNvSpPr txBox="1"/>
          <p:nvPr/>
        </p:nvSpPr>
        <p:spPr>
          <a:xfrm>
            <a:off x="2414516" y="1154753"/>
            <a:ext cx="4237265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69AFC-1374-CAEA-B0A3-0BE7087F4F0E}"/>
              </a:ext>
            </a:extLst>
          </p:cNvPr>
          <p:cNvSpPr txBox="1"/>
          <p:nvPr/>
        </p:nvSpPr>
        <p:spPr>
          <a:xfrm>
            <a:off x="6650272" y="1154755"/>
            <a:ext cx="4937722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1BD63-0678-751E-9DDB-EBD694F5BBCD}"/>
              </a:ext>
            </a:extLst>
          </p:cNvPr>
          <p:cNvSpPr txBox="1"/>
          <p:nvPr/>
        </p:nvSpPr>
        <p:spPr>
          <a:xfrm>
            <a:off x="612394" y="1460467"/>
            <a:ext cx="1800613" cy="132343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An inclusive workforce system that advances equitable prosperity.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6BD9D1-6827-43C3-6C05-045A25EC525C}"/>
              </a:ext>
            </a:extLst>
          </p:cNvPr>
          <p:cNvSpPr txBox="1"/>
          <p:nvPr/>
        </p:nvSpPr>
        <p:spPr>
          <a:xfrm>
            <a:off x="2413007" y="1460465"/>
            <a:ext cx="4237265" cy="132343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Increase diverse access and participation in all public workforce programs.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Increase awareness of genuine workforce barriers and challenges (e.g. childcare, housing, broadband, etc.).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Spark innovation addressing equitable prosperity.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Ensure that the goals of the Prosperity 10,000 program are met.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4444B-1A79-3696-32D9-F6F93C4663A3}"/>
              </a:ext>
            </a:extLst>
          </p:cNvPr>
          <p:cNvSpPr txBox="1"/>
          <p:nvPr/>
        </p:nvSpPr>
        <p:spPr>
          <a:xfrm>
            <a:off x="6650273" y="1460465"/>
            <a:ext cx="4937722" cy="132343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Establish baseline of existing participation, disaggregated by underrepresented demographic groups and report out to WTDB.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Use disaggregated data to drive policy decisions and continuous improvement.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Complete and promote Self Sufficiency report biannually.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Identify and provide investments/resources to organizations successfully demonstrating entrance into workforce and upward mobility by underrepresented groups (WTDB Strategic Innovation Grants).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Survey national best practices and develop report for Governor and legislature.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Formalize Prosperity 10,000 reporting at all WTDB full board meetings including the performance data required by Future Ready and opportunities for improvement.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60B14F-2251-45F5-E109-02B14BCDBD34}"/>
              </a:ext>
            </a:extLst>
          </p:cNvPr>
          <p:cNvSpPr txBox="1"/>
          <p:nvPr/>
        </p:nvSpPr>
        <p:spPr>
          <a:xfrm>
            <a:off x="612394" y="2783906"/>
            <a:ext cx="1800613" cy="107721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Clear understanding of and improved use and impact of the workforce system.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FA70E1-CE67-FE10-AE65-AEBDB4B18537}"/>
              </a:ext>
            </a:extLst>
          </p:cNvPr>
          <p:cNvSpPr txBox="1"/>
          <p:nvPr/>
        </p:nvSpPr>
        <p:spPr>
          <a:xfrm>
            <a:off x="2413007" y="2783904"/>
            <a:ext cx="4237265" cy="107721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Define the "Public" and "Entire" workforce system in Oregon.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Increase workforce system user awareness.</a:t>
            </a:r>
          </a:p>
          <a:p>
            <a:pPr marL="228600" indent="-228600">
              <a:buFont typeface="+mj-lt"/>
              <a:buAutoNum type="arabicPeriod" startAt="5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5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5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Create and promote a concise and compelling workforce system brand(s).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9722A5-7E71-8CB5-05BE-CF062A59DF55}"/>
              </a:ext>
            </a:extLst>
          </p:cNvPr>
          <p:cNvSpPr txBox="1"/>
          <p:nvPr/>
        </p:nvSpPr>
        <p:spPr>
          <a:xfrm>
            <a:off x="6650273" y="2783904"/>
            <a:ext cx="4937722" cy="107721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Baseline and then annual survey on utilization with visual, one pager.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Solicit and formalize feedback via annual incentivized focus groups of users (e.g. individual, employer, stakeholder/partner, and local boards).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Hire a professional marketing firm to consider new or revised system brand(s), communication strategy, and messaging toolkit.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Designate ambassadors from workforce system staff, managers, and other stakeholders and partners to promote brand(s).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D1F022-B022-6026-187A-7D047ECAF778}"/>
              </a:ext>
            </a:extLst>
          </p:cNvPr>
          <p:cNvSpPr txBox="1"/>
          <p:nvPr/>
        </p:nvSpPr>
        <p:spPr>
          <a:xfrm>
            <a:off x="612394" y="3861124"/>
            <a:ext cx="1800613" cy="181588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The WTDB is embraced by the Governor as an accountable convener, empowered facilitator and informed advisor.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E39802-EBB6-C425-288F-BA1A56935A43}"/>
              </a:ext>
            </a:extLst>
          </p:cNvPr>
          <p:cNvSpPr txBox="1"/>
          <p:nvPr/>
        </p:nvSpPr>
        <p:spPr>
          <a:xfrm>
            <a:off x="2413007" y="3861122"/>
            <a:ext cx="4237265" cy="181588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8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Governor's Office establishes consistent, direct line communication with Board's Executive Leadership and Director through attendance at WTDB Executive Committee and full board meetings.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Increase intentionality in Board, committee and task force composition in order to achieve business and strategic system partner alignment.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Implement mechanisms of accountability through research, analysis, reports and recommendations to Governor and Legislature.</a:t>
            </a:r>
          </a:p>
          <a:p>
            <a:pPr marL="228600" indent="-228600">
              <a:buFont typeface="+mj-lt"/>
              <a:buAutoNum type="arabicPeriod" startAt="8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8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8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8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8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Convene, or authorize other convener, statewide industry consortia that represent the health care, manufacturing and technology industry sectors.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692B44-0D9B-8F02-56A5-D9D217DB9B01}"/>
              </a:ext>
            </a:extLst>
          </p:cNvPr>
          <p:cNvSpPr txBox="1"/>
          <p:nvPr/>
        </p:nvSpPr>
        <p:spPr>
          <a:xfrm>
            <a:off x="6650273" y="3861122"/>
            <a:ext cx="4937722" cy="181588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Refine and implement new board member onboarding process and ongoing Board member development.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Complete the biennial Talent Assessment.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Complete Workforce Readiness Committee report.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Create the common measures, defined metrics for collective impact across stakeholder systems (i.e. Scorecard).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Provide legislatively required biennial Continuous Improvement Committee (CIC) assessment report to the Governor and legislature.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Stand up the healthcare industry consortium.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Stand up the manufacturing industry consortium.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Stand up the technology industry consortium.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A246C-345E-F66A-B47E-2B8B932216CB}"/>
              </a:ext>
            </a:extLst>
          </p:cNvPr>
          <p:cNvSpPr txBox="1"/>
          <p:nvPr/>
        </p:nvSpPr>
        <p:spPr>
          <a:xfrm>
            <a:off x="612394" y="5677006"/>
            <a:ext cx="1800613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Strategic and close alignment between education, economic development, and workforce </a:t>
            </a: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development, including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public and private partners.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03C7F-6739-788D-2F4A-31454073495A}"/>
              </a:ext>
            </a:extLst>
          </p:cNvPr>
          <p:cNvSpPr txBox="1"/>
          <p:nvPr/>
        </p:nvSpPr>
        <p:spPr>
          <a:xfrm>
            <a:off x="2413007" y="5677004"/>
            <a:ext cx="4237265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12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Concretely improve collaboration and alignment among state agencies, business and industry, local workforce boards, community-based organizations, and others that support shared workforce goals for both the Public and Entire workforce system.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DB3BBF-15AC-D9F3-8B8B-E864903D70F8}"/>
              </a:ext>
            </a:extLst>
          </p:cNvPr>
          <p:cNvSpPr txBox="1"/>
          <p:nvPr/>
        </p:nvSpPr>
        <p:spPr>
          <a:xfrm>
            <a:off x="6650273" y="5677004"/>
            <a:ext cx="4937722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Conduct and collaborate on biennial Joint Priority Setting initiative and follow up with WTDB through quarterly progress reports.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Create active, consistent and transparent communication related to strategic initiatives (progress and challenges) with key systems partners.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Provide legislatively required biennial Workforce and Talent Development Plan to the Governor and legislature.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80DD99-3095-DC80-AB39-61D9F2F3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152" y="207191"/>
            <a:ext cx="827784" cy="8277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FD1617-9CC9-33B9-3AAC-45726CA92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236" y="344738"/>
            <a:ext cx="1157195" cy="5526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AA7EBD-2C22-F454-317E-F3D511540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029" y="285677"/>
            <a:ext cx="845223" cy="6708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27A58AA-A3E1-BBA4-F624-5F31DE2A2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982" y="340255"/>
            <a:ext cx="965135" cy="5616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F8ADCD-6F72-B047-DCFA-453105DEC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847" y="178432"/>
            <a:ext cx="885300" cy="885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489584-0486-EDE8-8130-6A8215D6D0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1231" y="251794"/>
            <a:ext cx="684637" cy="7385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4DF4A20-70F5-DC60-BB80-9D071DFE6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6606" y="453755"/>
            <a:ext cx="1032728" cy="3346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A2C721-093A-22A8-2A6E-7D89DB0CBC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4962" y="207191"/>
            <a:ext cx="828115" cy="8277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E6C015-CFAB-3028-D80F-E73A44A531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0337" y="408394"/>
            <a:ext cx="1451289" cy="4253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6480A78-820B-18A5-D95D-6C98E3B54A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9630" y="189508"/>
            <a:ext cx="1128364" cy="8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8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6F305AF432D4DB09FBC4FEB8D80FC" ma:contentTypeVersion="2" ma:contentTypeDescription="Create a new document." ma:contentTypeScope="" ma:versionID="f3fb64e3f43ec6f2c31eeb582cd97f1c">
  <xsd:schema xmlns:xsd="http://www.w3.org/2001/XMLSchema" xmlns:xs="http://www.w3.org/2001/XMLSchema" xmlns:p="http://schemas.microsoft.com/office/2006/metadata/properties" xmlns:ns1="http://schemas.microsoft.com/sharepoint/v3" xmlns:ns2="5c889c47-2eb4-422d-80fc-8c68148a15f0" targetNamespace="http://schemas.microsoft.com/office/2006/metadata/properties" ma:root="true" ma:fieldsID="11270155d3c42ac854a005abb19e540b" ns1:_="" ns2:_="">
    <xsd:import namespace="http://schemas.microsoft.com/sharepoint/v3"/>
    <xsd:import namespace="5c889c47-2eb4-422d-80fc-8c68148a15f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89c47-2eb4-422d-80fc-8c68148a1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915D5F-3C6F-42E0-B974-359ACCB653AB}"/>
</file>

<file path=customXml/itemProps2.xml><?xml version="1.0" encoding="utf-8"?>
<ds:datastoreItem xmlns:ds="http://schemas.openxmlformats.org/officeDocument/2006/customXml" ds:itemID="{D5FF4301-F67F-4E9D-ABBB-8D3D085557DB}"/>
</file>

<file path=customXml/itemProps3.xml><?xml version="1.0" encoding="utf-8"?>
<ds:datastoreItem xmlns:ds="http://schemas.openxmlformats.org/officeDocument/2006/customXml" ds:itemID="{98E615FC-8862-4892-BBB0-68F4E7F722CD}"/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847</Words>
  <Application>Microsoft Office PowerPoint</Application>
  <PresentationFormat>Widescreen</PresentationFormat>
  <Paragraphs>123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Clay * HECC</dc:creator>
  <cp:lastModifiedBy>NELL Todd A * HECC</cp:lastModifiedBy>
  <cp:revision>33</cp:revision>
  <dcterms:created xsi:type="dcterms:W3CDTF">2023-02-02T20:44:36Z</dcterms:created>
  <dcterms:modified xsi:type="dcterms:W3CDTF">2023-03-06T18:36:38Z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0x01010013A6F305AF432D4DB09FBC4FEB8D80FC</vt:lpwstr>
  </property>
</Properties>
</file>