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0" r:id="rId6"/>
    <p:sldId id="261" r:id="rId7"/>
    <p:sldId id="262" r:id="rId8"/>
    <p:sldId id="263" r:id="rId9"/>
    <p:sldId id="264" r:id="rId10"/>
    <p:sldId id="257" r:id="rId11"/>
    <p:sldId id="258" r:id="rId12"/>
    <p:sldId id="25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318"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E79A260E-401D-4AD9-9FB7-0F71CF579B0A}" type="datetimeFigureOut">
              <a:rPr lang="en-US" smtClean="0"/>
              <a:pPr/>
              <a:t>3/2/2023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245C23E-EB5F-4FB3-AD99-6AF6B4395B86}"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79A260E-401D-4AD9-9FB7-0F71CF579B0A}" type="datetimeFigureOut">
              <a:rPr lang="en-US" smtClean="0"/>
              <a:pPr/>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5C23E-EB5F-4FB3-AD99-6AF6B4395B8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79A260E-401D-4AD9-9FB7-0F71CF579B0A}" type="datetimeFigureOut">
              <a:rPr lang="en-US" smtClean="0"/>
              <a:pPr/>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5C23E-EB5F-4FB3-AD99-6AF6B4395B8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E79A260E-401D-4AD9-9FB7-0F71CF579B0A}" type="datetimeFigureOut">
              <a:rPr lang="en-US" smtClean="0"/>
              <a:pPr/>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5C23E-EB5F-4FB3-AD99-6AF6B4395B86}"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79A260E-401D-4AD9-9FB7-0F71CF579B0A}" type="datetimeFigureOut">
              <a:rPr lang="en-US" smtClean="0"/>
              <a:pPr/>
              <a:t>3/2/2023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1245C23E-EB5F-4FB3-AD99-6AF6B4395B8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E79A260E-401D-4AD9-9FB7-0F71CF579B0A}" type="datetimeFigureOut">
              <a:rPr lang="en-US" smtClean="0"/>
              <a:pPr/>
              <a:t>3/2/2023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45C23E-EB5F-4FB3-AD99-6AF6B4395B86}"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E79A260E-401D-4AD9-9FB7-0F71CF579B0A}" type="datetimeFigureOut">
              <a:rPr lang="en-US" smtClean="0"/>
              <a:pPr/>
              <a:t>3/2/2023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45C23E-EB5F-4FB3-AD99-6AF6B4395B86}"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E79A260E-401D-4AD9-9FB7-0F71CF579B0A}" type="datetimeFigureOut">
              <a:rPr lang="en-US" smtClean="0"/>
              <a:pPr/>
              <a:t>3/2/2023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45C23E-EB5F-4FB3-AD99-6AF6B4395B8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9A260E-401D-4AD9-9FB7-0F71CF579B0A}" type="datetimeFigureOut">
              <a:rPr lang="en-US" smtClean="0"/>
              <a:pPr/>
              <a:t>3/2/2023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45C23E-EB5F-4FB3-AD99-6AF6B4395B8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79A260E-401D-4AD9-9FB7-0F71CF579B0A}" type="datetimeFigureOut">
              <a:rPr lang="en-US" smtClean="0"/>
              <a:pPr/>
              <a:t>3/2/2023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45C23E-EB5F-4FB3-AD99-6AF6B4395B86}"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79A260E-401D-4AD9-9FB7-0F71CF579B0A}" type="datetimeFigureOut">
              <a:rPr lang="en-US" smtClean="0"/>
              <a:pPr/>
              <a:t>3/2/2023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1245C23E-EB5F-4FB3-AD99-6AF6B4395B86}"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79A260E-401D-4AD9-9FB7-0F71CF579B0A}" type="datetimeFigureOut">
              <a:rPr lang="en-US" smtClean="0"/>
              <a:pPr/>
              <a:t>3/2/2023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245C23E-EB5F-4FB3-AD99-6AF6B4395B8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jtip.com/injection_for_anesthesia.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209800" y="1447800"/>
            <a:ext cx="6172200" cy="1143000"/>
          </a:xfrm>
        </p:spPr>
        <p:txBody>
          <a:bodyPr>
            <a:normAutofit fontScale="90000"/>
          </a:bodyPr>
          <a:lstStyle/>
          <a:p>
            <a:r>
              <a:rPr lang="en-US" dirty="0"/>
              <a:t>J-Tip ® Needle-Free </a:t>
            </a:r>
            <a:br>
              <a:rPr lang="en-US" dirty="0"/>
            </a:br>
            <a:r>
              <a:rPr lang="en-US" dirty="0"/>
              <a:t>Buffered Lidocaine</a:t>
            </a:r>
          </a:p>
        </p:txBody>
      </p:sp>
      <p:pic>
        <p:nvPicPr>
          <p:cNvPr id="14338" name="Picture 2" descr=".25 ml J-Tip Injector (8164-2001-25)"/>
          <p:cNvPicPr>
            <a:picLocks noChangeAspect="1" noChangeArrowheads="1"/>
          </p:cNvPicPr>
          <p:nvPr/>
        </p:nvPicPr>
        <p:blipFill>
          <a:blip r:embed="rId2" cstate="print"/>
          <a:srcRect/>
          <a:stretch>
            <a:fillRect/>
          </a:stretch>
        </p:blipFill>
        <p:spPr bwMode="auto">
          <a:xfrm>
            <a:off x="380999" y="609600"/>
            <a:ext cx="1746315" cy="4343400"/>
          </a:xfrm>
          <a:prstGeom prst="rect">
            <a:avLst/>
          </a:prstGeom>
          <a:noFill/>
        </p:spPr>
      </p:pic>
      <p:pic>
        <p:nvPicPr>
          <p:cNvPr id="14340" name="Picture 4" descr=".25 ml J-Tip Special Purpose Use for Xylocaine (Lidocaine)"/>
          <p:cNvPicPr>
            <a:picLocks noChangeAspect="1" noChangeArrowheads="1"/>
          </p:cNvPicPr>
          <p:nvPr/>
        </p:nvPicPr>
        <p:blipFill>
          <a:blip r:embed="rId3" cstate="print"/>
          <a:srcRect/>
          <a:stretch>
            <a:fillRect/>
          </a:stretch>
        </p:blipFill>
        <p:spPr bwMode="auto">
          <a:xfrm>
            <a:off x="381000" y="5181600"/>
            <a:ext cx="8229600" cy="151926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273050"/>
            <a:ext cx="8229600" cy="793750"/>
          </a:xfrm>
        </p:spPr>
        <p:txBody>
          <a:bodyPr>
            <a:normAutofit/>
          </a:bodyPr>
          <a:lstStyle/>
          <a:p>
            <a:r>
              <a:rPr lang="en-US" sz="4000" dirty="0"/>
              <a:t>The J-tip Device</a:t>
            </a:r>
          </a:p>
        </p:txBody>
      </p:sp>
      <p:pic>
        <p:nvPicPr>
          <p:cNvPr id="17410" name="Picture 2" descr="How J-Tip Works"/>
          <p:cNvPicPr>
            <a:picLocks noChangeAspect="1" noChangeArrowheads="1"/>
          </p:cNvPicPr>
          <p:nvPr/>
        </p:nvPicPr>
        <p:blipFill>
          <a:blip r:embed="rId2" cstate="print"/>
          <a:srcRect/>
          <a:stretch>
            <a:fillRect/>
          </a:stretch>
        </p:blipFill>
        <p:spPr bwMode="auto">
          <a:xfrm>
            <a:off x="1752600" y="2286000"/>
            <a:ext cx="5503334" cy="29718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J-Tip versus Needle</a:t>
            </a:r>
          </a:p>
        </p:txBody>
      </p:sp>
      <p:sp>
        <p:nvSpPr>
          <p:cNvPr id="3" name="Text Placeholder 2"/>
          <p:cNvSpPr>
            <a:spLocks noGrp="1"/>
          </p:cNvSpPr>
          <p:nvPr>
            <p:ph type="body" idx="2"/>
          </p:nvPr>
        </p:nvSpPr>
        <p:spPr>
          <a:xfrm>
            <a:off x="914400" y="3733800"/>
            <a:ext cx="3276600" cy="2362200"/>
          </a:xfrm>
        </p:spPr>
        <p:txBody>
          <a:bodyPr/>
          <a:lstStyle/>
          <a:p>
            <a:r>
              <a:rPr lang="en-US" dirty="0"/>
              <a:t>Needles leave a pool of Lidocaine which takes longer to disperse and be absorbed.</a:t>
            </a:r>
          </a:p>
          <a:p>
            <a:endParaRPr lang="en-US" dirty="0"/>
          </a:p>
        </p:txBody>
      </p:sp>
      <p:sp>
        <p:nvSpPr>
          <p:cNvPr id="4" name="Content Placeholder 3"/>
          <p:cNvSpPr>
            <a:spLocks noGrp="1"/>
          </p:cNvSpPr>
          <p:nvPr>
            <p:ph sz="quarter" idx="1"/>
          </p:nvPr>
        </p:nvSpPr>
        <p:spPr>
          <a:xfrm>
            <a:off x="4648200" y="3733800"/>
            <a:ext cx="3657600" cy="2362200"/>
          </a:xfrm>
        </p:spPr>
        <p:txBody>
          <a:bodyPr>
            <a:normAutofit/>
          </a:bodyPr>
          <a:lstStyle/>
          <a:p>
            <a:pPr>
              <a:buNone/>
            </a:pPr>
            <a:r>
              <a:rPr lang="en-US" sz="1800" dirty="0"/>
              <a:t>	Injection by J-Tip pressurizes the Lidocaine through the skin’s pores and disperses the medication in a spray like pattern into the sub-Q tissue. Rate of absorption is relatively faster due to increased fluid surface area.</a:t>
            </a:r>
          </a:p>
        </p:txBody>
      </p:sp>
      <p:pic>
        <p:nvPicPr>
          <p:cNvPr id="30724" name="Picture 4" descr="http://www.jtip.com/images/skin1.jpg"/>
          <p:cNvPicPr>
            <a:picLocks noChangeAspect="1" noChangeArrowheads="1"/>
          </p:cNvPicPr>
          <p:nvPr/>
        </p:nvPicPr>
        <p:blipFill>
          <a:blip r:embed="rId2" cstate="print"/>
          <a:srcRect/>
          <a:stretch>
            <a:fillRect/>
          </a:stretch>
        </p:blipFill>
        <p:spPr bwMode="auto">
          <a:xfrm>
            <a:off x="1447800" y="1752600"/>
            <a:ext cx="2057400" cy="1883314"/>
          </a:xfrm>
          <a:prstGeom prst="rect">
            <a:avLst/>
          </a:prstGeom>
          <a:noFill/>
        </p:spPr>
      </p:pic>
      <p:pic>
        <p:nvPicPr>
          <p:cNvPr id="30726" name="Picture 6" descr="http://www.jtip.com/images/skin2.jpg"/>
          <p:cNvPicPr>
            <a:picLocks noChangeAspect="1" noChangeArrowheads="1"/>
          </p:cNvPicPr>
          <p:nvPr/>
        </p:nvPicPr>
        <p:blipFill>
          <a:blip r:embed="rId3" cstate="print"/>
          <a:srcRect/>
          <a:stretch>
            <a:fillRect/>
          </a:stretch>
        </p:blipFill>
        <p:spPr bwMode="auto">
          <a:xfrm>
            <a:off x="5299634" y="1905000"/>
            <a:ext cx="2091765" cy="1641233"/>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Criteria for Use</a:t>
            </a:r>
          </a:p>
        </p:txBody>
      </p:sp>
      <p:sp>
        <p:nvSpPr>
          <p:cNvPr id="3" name="Text Placeholder 2"/>
          <p:cNvSpPr>
            <a:spLocks noGrp="1"/>
          </p:cNvSpPr>
          <p:nvPr>
            <p:ph type="body" idx="2"/>
          </p:nvPr>
        </p:nvSpPr>
        <p:spPr>
          <a:xfrm>
            <a:off x="914400" y="1600200"/>
            <a:ext cx="3276600" cy="4495800"/>
          </a:xfrm>
        </p:spPr>
        <p:txBody>
          <a:bodyPr/>
          <a:lstStyle/>
          <a:p>
            <a:pPr>
              <a:buFont typeface="Arial" pitchFamily="34" charset="0"/>
              <a:buChar char="•"/>
            </a:pPr>
            <a:r>
              <a:rPr lang="en-US" dirty="0"/>
              <a:t> </a:t>
            </a:r>
            <a:r>
              <a:rPr lang="en-US" b="1" u="sng" dirty="0"/>
              <a:t>NO:</a:t>
            </a:r>
            <a:r>
              <a:rPr lang="en-US" dirty="0"/>
              <a:t> </a:t>
            </a:r>
          </a:p>
          <a:p>
            <a:pPr>
              <a:buFont typeface="Wingdings" pitchFamily="2" charset="2"/>
              <a:buChar char="q"/>
            </a:pPr>
            <a:r>
              <a:rPr lang="en-US" dirty="0"/>
              <a:t> Pre-term Infants</a:t>
            </a:r>
          </a:p>
          <a:p>
            <a:pPr>
              <a:buFont typeface="Wingdings" pitchFamily="2" charset="2"/>
              <a:buChar char="q"/>
            </a:pPr>
            <a:r>
              <a:rPr lang="en-US" dirty="0"/>
              <a:t>Neonates</a:t>
            </a:r>
          </a:p>
          <a:p>
            <a:pPr>
              <a:buFont typeface="Wingdings" pitchFamily="2" charset="2"/>
              <a:buChar char="q"/>
            </a:pPr>
            <a:r>
              <a:rPr lang="en-US" dirty="0" err="1"/>
              <a:t>Heme</a:t>
            </a:r>
            <a:r>
              <a:rPr lang="en-US" dirty="0"/>
              <a:t>/</a:t>
            </a:r>
            <a:r>
              <a:rPr lang="en-US" dirty="0" err="1"/>
              <a:t>Onc</a:t>
            </a:r>
            <a:r>
              <a:rPr lang="en-US" dirty="0"/>
              <a:t> Patients</a:t>
            </a:r>
          </a:p>
          <a:p>
            <a:pPr>
              <a:buFont typeface="Wingdings" pitchFamily="2" charset="2"/>
              <a:buChar char="q"/>
            </a:pPr>
            <a:r>
              <a:rPr lang="en-US" dirty="0"/>
              <a:t>Pt’s on blood thinners or Hemophilia patients</a:t>
            </a:r>
          </a:p>
          <a:p>
            <a:pPr>
              <a:buFont typeface="Wingdings" pitchFamily="2" charset="2"/>
              <a:buChar char="q"/>
            </a:pPr>
            <a:r>
              <a:rPr lang="en-US" dirty="0"/>
              <a:t>Patient’s allergic or sensitive to Lidocaine</a:t>
            </a:r>
          </a:p>
        </p:txBody>
      </p:sp>
      <p:sp>
        <p:nvSpPr>
          <p:cNvPr id="4" name="Content Placeholder 3"/>
          <p:cNvSpPr>
            <a:spLocks noGrp="1"/>
          </p:cNvSpPr>
          <p:nvPr>
            <p:ph sz="quarter" idx="1"/>
          </p:nvPr>
        </p:nvSpPr>
        <p:spPr>
          <a:xfrm>
            <a:off x="4267200" y="1600200"/>
            <a:ext cx="4038600" cy="4495800"/>
          </a:xfrm>
        </p:spPr>
        <p:txBody>
          <a:bodyPr>
            <a:normAutofit/>
          </a:bodyPr>
          <a:lstStyle/>
          <a:p>
            <a:r>
              <a:rPr lang="en-US" sz="1800" b="1" u="sng" dirty="0"/>
              <a:t>YES:</a:t>
            </a:r>
          </a:p>
          <a:p>
            <a:pPr>
              <a:buFont typeface="Wingdings" pitchFamily="2" charset="2"/>
              <a:buChar char="q"/>
            </a:pPr>
            <a:r>
              <a:rPr lang="en-US" sz="1800" dirty="0"/>
              <a:t>School age Children (roughly 6-12 year olds) needing painful procedures such as LPs, IVs, phlebotomy, and </a:t>
            </a:r>
            <a:r>
              <a:rPr lang="en-US" sz="1800" dirty="0" err="1"/>
              <a:t>subQ</a:t>
            </a:r>
            <a:r>
              <a:rPr lang="en-US" sz="1800" dirty="0"/>
              <a:t> rehydration that cannot wait for the benefit of LMX.</a:t>
            </a:r>
          </a:p>
          <a:p>
            <a:pPr>
              <a:buFont typeface="Wingdings" pitchFamily="2" charset="2"/>
              <a:buChar char="q"/>
            </a:pPr>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General Information </a:t>
            </a:r>
          </a:p>
        </p:txBody>
      </p:sp>
      <p:sp>
        <p:nvSpPr>
          <p:cNvPr id="6" name="Content Placeholder 5"/>
          <p:cNvSpPr>
            <a:spLocks noGrp="1"/>
          </p:cNvSpPr>
          <p:nvPr>
            <p:ph sz="quarter" idx="1"/>
          </p:nvPr>
        </p:nvSpPr>
        <p:spPr/>
        <p:txBody>
          <a:bodyPr/>
          <a:lstStyle/>
          <a:p>
            <a:r>
              <a:rPr lang="en-US" dirty="0"/>
              <a:t>Lidocaine provides local anesthesia for about 20-30 minutes</a:t>
            </a:r>
          </a:p>
          <a:p>
            <a:r>
              <a:rPr lang="en-US" dirty="0"/>
              <a:t>Inadvertent administration over a nerve can cause numbness and tingling until local anesthesia wears off.</a:t>
            </a:r>
          </a:p>
          <a:p>
            <a:r>
              <a:rPr lang="en-US" dirty="0"/>
              <a:t>DO NOT apply directly over a vein as it may cause moderate bleeding or bruising, rendering the vein useless for IV </a:t>
            </a:r>
            <a:r>
              <a:rPr lang="en-US" dirty="0" err="1"/>
              <a:t>cannulation</a:t>
            </a:r>
            <a:r>
              <a:rPr lang="en-US" dirty="0"/>
              <a:t>.</a:t>
            </a:r>
          </a:p>
          <a:p>
            <a:r>
              <a:rPr lang="en-US" dirty="0"/>
              <a:t>Localized itching is a side effect of </a:t>
            </a:r>
            <a:r>
              <a:rPr lang="en-US" dirty="0" err="1"/>
              <a:t>subQ</a:t>
            </a:r>
            <a:r>
              <a:rPr lang="en-US" dirty="0"/>
              <a:t> Lidocaine</a:t>
            </a:r>
          </a:p>
          <a:p>
            <a:r>
              <a:rPr lang="en-US" dirty="0"/>
              <a:t>Be aware that once the underlying skin has absorbed as much medication as possible, excess med may spill out.  Therefore keep distance to prevent spray.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a:t>
            </a:r>
          </a:p>
        </p:txBody>
      </p:sp>
      <p:sp>
        <p:nvSpPr>
          <p:cNvPr id="3" name="Content Placeholder 2"/>
          <p:cNvSpPr>
            <a:spLocks noGrp="1"/>
          </p:cNvSpPr>
          <p:nvPr>
            <p:ph sz="quarter" idx="1"/>
          </p:nvPr>
        </p:nvSpPr>
        <p:spPr/>
        <p:txBody>
          <a:bodyPr/>
          <a:lstStyle/>
          <a:p>
            <a:pPr marL="514350" indent="-514350">
              <a:buFont typeface="+mj-lt"/>
              <a:buAutoNum type="arabicPeriod"/>
            </a:pPr>
            <a:r>
              <a:rPr lang="en-US" sz="1800" dirty="0"/>
              <a:t>Assess allergies to lidocaine and if pt meets qualification criteria</a:t>
            </a:r>
          </a:p>
          <a:p>
            <a:pPr marL="514350" indent="-514350">
              <a:buFont typeface="+mj-lt"/>
              <a:buAutoNum type="arabicPeriod"/>
            </a:pPr>
            <a:r>
              <a:rPr lang="en-US" sz="1800" dirty="0"/>
              <a:t>Obtain pre-filled J-Tip syringe from </a:t>
            </a:r>
            <a:r>
              <a:rPr lang="en-US" sz="1800" dirty="0" err="1"/>
              <a:t>pyxis</a:t>
            </a:r>
            <a:r>
              <a:rPr lang="en-US" sz="1800" dirty="0"/>
              <a:t> (be sure to order and document in Epic) and review expiration date</a:t>
            </a:r>
          </a:p>
          <a:p>
            <a:pPr marL="514350" indent="-514350">
              <a:buFont typeface="+mj-lt"/>
              <a:buAutoNum type="arabicPeriod"/>
            </a:pPr>
            <a:r>
              <a:rPr lang="en-US" sz="1800" dirty="0"/>
              <a:t>Select appropriate site for procedure and appropriate site for lidocaine infiltration (NOT over a vessel)</a:t>
            </a:r>
          </a:p>
          <a:p>
            <a:pPr marL="514350" indent="-514350">
              <a:buFont typeface="+mj-lt"/>
              <a:buAutoNum type="arabicPeriod"/>
            </a:pPr>
            <a:r>
              <a:rPr lang="en-US" sz="1800" dirty="0"/>
              <a:t>Don gloves and disinfect the site per protocol</a:t>
            </a:r>
          </a:p>
          <a:p>
            <a:pPr marL="514350" indent="-514350">
              <a:buFont typeface="+mj-lt"/>
              <a:buAutoNum type="arabicPeriod"/>
            </a:pPr>
            <a:r>
              <a:rPr lang="en-US" sz="1800" dirty="0"/>
              <a:t>Slide orange safety ring down and remove orange sterility cap. </a:t>
            </a:r>
          </a:p>
          <a:p>
            <a:pPr marL="514350" indent="-514350">
              <a:buFont typeface="+mj-lt"/>
              <a:buAutoNum type="arabicPeriod"/>
            </a:pPr>
            <a:r>
              <a:rPr lang="en-US" sz="1800" dirty="0"/>
              <a:t>Educate patient and family of the loud “pop”</a:t>
            </a:r>
          </a:p>
          <a:p>
            <a:pPr marL="514350" indent="-514350">
              <a:buFont typeface="+mj-lt"/>
              <a:buAutoNum type="arabicPeriod"/>
            </a:pPr>
            <a:r>
              <a:rPr lang="en-US" sz="1800" dirty="0"/>
              <a:t>Holding syringe firmly, achieving a dimpling of the skin, press the trigger at least 2-3 seconds, a “pop” or “hissing” sound will occur (do not allow syringe to move or slide during injection)</a:t>
            </a:r>
          </a:p>
          <a:p>
            <a:pPr marL="514350" indent="-514350">
              <a:buFont typeface="+mj-lt"/>
              <a:buAutoNum type="arabicPeriod"/>
            </a:pPr>
            <a:r>
              <a:rPr lang="en-US" sz="1800" dirty="0"/>
              <a:t>Remove J-tip and wipe site, wait 2-3 minutes and perform procedure per protocol.</a:t>
            </a:r>
          </a:p>
          <a:p>
            <a:pPr marL="514350" indent="-514350">
              <a:buFont typeface="+mj-lt"/>
              <a:buAutoNum type="arabicPeriod"/>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a:t>FAQ</a:t>
            </a:r>
          </a:p>
        </p:txBody>
      </p:sp>
      <p:sp>
        <p:nvSpPr>
          <p:cNvPr id="3" name="Content Placeholder 2"/>
          <p:cNvSpPr>
            <a:spLocks noGrp="1"/>
          </p:cNvSpPr>
          <p:nvPr>
            <p:ph sz="quarter" idx="1"/>
          </p:nvPr>
        </p:nvSpPr>
        <p:spPr>
          <a:xfrm>
            <a:off x="457200" y="533400"/>
            <a:ext cx="8229600" cy="6096000"/>
          </a:xfrm>
        </p:spPr>
        <p:txBody>
          <a:bodyPr>
            <a:noAutofit/>
          </a:bodyPr>
          <a:lstStyle/>
          <a:p>
            <a:r>
              <a:rPr lang="en-US" sz="1050" b="1" dirty="0"/>
              <a:t>Is there any hidden needle in the J-Tip Injector? </a:t>
            </a:r>
          </a:p>
          <a:p>
            <a:r>
              <a:rPr lang="en-US" sz="1050" dirty="0"/>
              <a:t>J-Tip is a </a:t>
            </a:r>
            <a:r>
              <a:rPr lang="en-US" sz="1050" i="1" dirty="0"/>
              <a:t>NEEDLE-FREE</a:t>
            </a:r>
            <a:r>
              <a:rPr lang="en-US" sz="1050" dirty="0"/>
              <a:t> device without any needles. There is no possibility of getting a needle stick injury while using a J-Tip Injector.</a:t>
            </a:r>
          </a:p>
          <a:p>
            <a:r>
              <a:rPr lang="en-US" sz="1050" b="1" dirty="0"/>
              <a:t>How does J-Tip work?</a:t>
            </a:r>
          </a:p>
          <a:p>
            <a:r>
              <a:rPr lang="en-US" sz="1050" dirty="0"/>
              <a:t>J-Tip uses pressurized gas to send medication into the subcutaneous portion of the skin. When the device is activated, pressurized gas is used to create an ultra-fine stream of medication which will then penetrate the skin. All of this is done within a fraction of a second </a:t>
            </a:r>
            <a:r>
              <a:rPr lang="en-US" sz="1050" i="1" dirty="0"/>
              <a:t>without the use of a needle.</a:t>
            </a:r>
            <a:endParaRPr lang="en-US" sz="1050" dirty="0"/>
          </a:p>
          <a:p>
            <a:r>
              <a:rPr lang="en-US" sz="1050" b="1" dirty="0"/>
              <a:t>What medications is J-Tip approved for?</a:t>
            </a:r>
          </a:p>
          <a:p>
            <a:r>
              <a:rPr lang="en-US" sz="1050" dirty="0"/>
              <a:t>The .25 ml J-Tip Injector is approved for the use with </a:t>
            </a:r>
            <a:r>
              <a:rPr lang="en-US" sz="1050" dirty="0" err="1"/>
              <a:t>Xylocaine</a:t>
            </a:r>
            <a:r>
              <a:rPr lang="en-US" sz="1050" dirty="0"/>
              <a:t> </a:t>
            </a:r>
          </a:p>
          <a:p>
            <a:r>
              <a:rPr lang="en-US" sz="1050" b="1" dirty="0"/>
              <a:t>What is the coverage I can expect from the injected medication?</a:t>
            </a:r>
          </a:p>
          <a:p>
            <a:r>
              <a:rPr lang="en-US" sz="1050" dirty="0"/>
              <a:t>The area of coverage can vary for each individual person. Typically most of the medication is likely to spread to the size of the front diameter of the device. Medication can spread further, but may not be uniform as the medication will take the path of least resistance.</a:t>
            </a:r>
          </a:p>
          <a:p>
            <a:r>
              <a:rPr lang="en-US" sz="1050" b="1" dirty="0"/>
              <a:t>Who should avoid the use of J-Tip?</a:t>
            </a:r>
          </a:p>
          <a:p>
            <a:r>
              <a:rPr lang="en-US" sz="1050" dirty="0"/>
              <a:t>We do not recommend the use of J-Tip on patients who are receiving chemotherapeutic agents, patients on blood thinners, patients with blood disorders, or preterm infants or neonates. Please consult your doctor.</a:t>
            </a:r>
          </a:p>
          <a:p>
            <a:r>
              <a:rPr lang="en-US" sz="1050" b="1" dirty="0"/>
              <a:t>Can the J-Tip Injector be reused?</a:t>
            </a:r>
          </a:p>
          <a:p>
            <a:r>
              <a:rPr lang="en-US" sz="1050" dirty="0"/>
              <a:t>No, J-Tip is a sterile, single-use, disposable device. Once the device has been activated there is no possibility of reuse.</a:t>
            </a:r>
          </a:p>
          <a:p>
            <a:r>
              <a:rPr lang="en-US" sz="1050" b="1" dirty="0"/>
              <a:t>How do you fill J-Tip with medication?</a:t>
            </a:r>
          </a:p>
          <a:p>
            <a:r>
              <a:rPr lang="en-US" sz="1050" dirty="0"/>
              <a:t>Pharmacy will load pre-filled syringes into Pyxis for use.</a:t>
            </a:r>
          </a:p>
          <a:p>
            <a:r>
              <a:rPr lang="en-US" sz="1050" b="1" dirty="0"/>
              <a:t>Can I change the dose of medication in the J-Tip?</a:t>
            </a:r>
          </a:p>
          <a:p>
            <a:r>
              <a:rPr lang="en-US" sz="1050" dirty="0"/>
              <a:t>No. The user must be careful to fill J-Tip with the proper dosage as once it is filled, the dosage cannot be changed. </a:t>
            </a:r>
          </a:p>
          <a:p>
            <a:r>
              <a:rPr lang="en-US" sz="1050" b="1" dirty="0"/>
              <a:t>What four (4) parts I am supposed to look when I first grab a J-Tip for use?  Why?</a:t>
            </a:r>
          </a:p>
          <a:p>
            <a:r>
              <a:rPr lang="en-US" sz="1050" dirty="0"/>
              <a:t>Make sure that four colored parts are present prior to the use of J-Tip. Note that there are TWO WHITE and TWO ORANGE parts. </a:t>
            </a:r>
            <a:br>
              <a:rPr lang="en-US" sz="1050" dirty="0"/>
            </a:br>
            <a:br>
              <a:rPr lang="en-US" sz="1050" dirty="0"/>
            </a:br>
            <a:r>
              <a:rPr lang="en-US" sz="1050" dirty="0"/>
              <a:t>White Activation Lever</a:t>
            </a:r>
            <a:br>
              <a:rPr lang="en-US" sz="1050" dirty="0"/>
            </a:br>
            <a:r>
              <a:rPr lang="en-US" sz="1050" dirty="0"/>
              <a:t>White End Cap</a:t>
            </a:r>
            <a:br>
              <a:rPr lang="en-US" sz="1050" dirty="0"/>
            </a:br>
            <a:r>
              <a:rPr lang="en-US" sz="1050" dirty="0"/>
              <a:t>Orange Cap</a:t>
            </a:r>
            <a:br>
              <a:rPr lang="en-US" sz="1050" dirty="0"/>
            </a:br>
            <a:r>
              <a:rPr lang="en-US" sz="1050" dirty="0"/>
              <a:t>Orange Safety</a:t>
            </a:r>
            <a:br>
              <a:rPr lang="en-US" sz="1050" dirty="0"/>
            </a:br>
            <a:br>
              <a:rPr lang="en-US" sz="1050" dirty="0"/>
            </a:br>
            <a:r>
              <a:rPr lang="en-US" sz="1050" dirty="0"/>
              <a:t>It is very important that all four components are intact for two reasons. First, not to compromise any sterility associated with the fluid path of the product. Secondly, to ensure that the J-Tip is in proper working order.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52400"/>
            <a:ext cx="8229600" cy="457200"/>
          </a:xfrm>
        </p:spPr>
        <p:txBody>
          <a:bodyPr>
            <a:normAutofit fontScale="90000"/>
          </a:bodyPr>
          <a:lstStyle/>
          <a:p>
            <a:r>
              <a:rPr lang="en-US" dirty="0"/>
              <a:t>FAQ</a:t>
            </a:r>
          </a:p>
        </p:txBody>
      </p:sp>
      <p:sp>
        <p:nvSpPr>
          <p:cNvPr id="3" name="Content Placeholder 2"/>
          <p:cNvSpPr>
            <a:spLocks noGrp="1"/>
          </p:cNvSpPr>
          <p:nvPr>
            <p:ph sz="quarter" idx="1"/>
          </p:nvPr>
        </p:nvSpPr>
        <p:spPr>
          <a:xfrm>
            <a:off x="457200" y="457200"/>
            <a:ext cx="8229600" cy="6248400"/>
          </a:xfrm>
        </p:spPr>
        <p:txBody>
          <a:bodyPr>
            <a:normAutofit lnSpcReduction="10000"/>
          </a:bodyPr>
          <a:lstStyle/>
          <a:p>
            <a:r>
              <a:rPr lang="en-US" sz="1000" b="1" dirty="0"/>
              <a:t>Which part do I remove prior to using?</a:t>
            </a:r>
          </a:p>
          <a:p>
            <a:r>
              <a:rPr lang="en-US" sz="1000" dirty="0"/>
              <a:t>Prior to use it is important that </a:t>
            </a:r>
            <a:r>
              <a:rPr lang="en-US" sz="1000" i="1" dirty="0"/>
              <a:t>all orange</a:t>
            </a:r>
            <a:r>
              <a:rPr lang="en-US" sz="1000" dirty="0"/>
              <a:t> pieces should be removed. These orange pieces include the Safety and the Cap (</a:t>
            </a:r>
            <a:r>
              <a:rPr lang="en-US" sz="1000" dirty="0" err="1"/>
              <a:t>Luer</a:t>
            </a:r>
            <a:r>
              <a:rPr lang="en-US" sz="1000" dirty="0"/>
              <a:t> Adapter or Sterility). J-Tip should not be used unless both orange pieces are removed prior to injection.</a:t>
            </a:r>
          </a:p>
          <a:p>
            <a:r>
              <a:rPr lang="en-US" sz="1000" b="1" dirty="0"/>
              <a:t>I heard that J-Tip makes a noise.  What does it sound like? </a:t>
            </a:r>
          </a:p>
          <a:p>
            <a:r>
              <a:rPr lang="en-US" sz="1000" dirty="0"/>
              <a:t>When a J-Tip device is activated, it makes a ‘pop’ followed by a ‘hiss’, similar to opening a can of soda.  This is just the sound of the gas traveling through the unit. It is a good idea to make the patient and patient’s family aware of this prior to injection.</a:t>
            </a:r>
          </a:p>
          <a:p>
            <a:r>
              <a:rPr lang="en-US" sz="1000" b="1" dirty="0"/>
              <a:t>Why do I need to hold the device at a 90</a:t>
            </a:r>
            <a:r>
              <a:rPr lang="en-US" sz="1000" b="1" baseline="30000" dirty="0"/>
              <a:t>0</a:t>
            </a:r>
            <a:r>
              <a:rPr lang="en-US" sz="1000" b="1" dirty="0"/>
              <a:t> angle to the skin? </a:t>
            </a:r>
          </a:p>
          <a:p>
            <a:r>
              <a:rPr lang="en-US" sz="1000" dirty="0"/>
              <a:t>By holding J-Tip at 90</a:t>
            </a:r>
            <a:r>
              <a:rPr lang="en-US" sz="1000" baseline="30000" dirty="0"/>
              <a:t>0</a:t>
            </a:r>
            <a:r>
              <a:rPr lang="en-US" sz="1000" dirty="0"/>
              <a:t> to the skin we are able to get the maximum absorption of medication from the injection while reducing any potential for a skin abrasion. Keep in mind we are using pressurized gas to deliver medication. The medication leaves J-Tip in a fraction of a second, so an angle less than 90</a:t>
            </a:r>
            <a:r>
              <a:rPr lang="en-US" sz="1000" baseline="30000" dirty="0"/>
              <a:t>0</a:t>
            </a:r>
            <a:r>
              <a:rPr lang="en-US" sz="1000" dirty="0"/>
              <a:t> could cause medication to travel along the skin causing an abrasion and discomfort to the patient.</a:t>
            </a:r>
          </a:p>
          <a:p>
            <a:r>
              <a:rPr lang="en-US" sz="1000" b="1" dirty="0"/>
              <a:t>Why should I avoid injecting over the vein?</a:t>
            </a:r>
          </a:p>
          <a:p>
            <a:r>
              <a:rPr lang="en-US" sz="1000" dirty="0"/>
              <a:t>Injection should not occur over the vein in order to prevent any vein rupture/trauma. Furthermore, this prevents medication from directly entering the blood stream.</a:t>
            </a:r>
          </a:p>
          <a:p>
            <a:r>
              <a:rPr lang="en-US" sz="1000" b="1" dirty="0"/>
              <a:t>How hard do I have to push on the skin?</a:t>
            </a:r>
          </a:p>
          <a:p>
            <a:r>
              <a:rPr lang="en-US" sz="1000" dirty="0"/>
              <a:t>Apply light pressure between the J-Tip and the skin, creating no more than a little dimple. This way no skin compression occurs and the medication can disperse properly and efficiently. </a:t>
            </a:r>
          </a:p>
          <a:p>
            <a:r>
              <a:rPr lang="en-US" sz="1000" b="1" dirty="0"/>
              <a:t>How is the device activated?</a:t>
            </a:r>
          </a:p>
          <a:p>
            <a:r>
              <a:rPr lang="en-US" sz="1000" dirty="0"/>
              <a:t>Once the two orange pieces are removed, J-Tip is activated by the depression of the Activation Lever toward the back end of the device. The Activation Lever will break the seal on the gas cartridge, and consequently force the medication out of J-Tip and into the subcutaneous area. It is important that J-tip is not moved during injection. </a:t>
            </a:r>
          </a:p>
          <a:p>
            <a:r>
              <a:rPr lang="en-US" sz="1000" b="1" dirty="0"/>
              <a:t>Does the pressurized gas mix with the medication?</a:t>
            </a:r>
          </a:p>
          <a:p>
            <a:r>
              <a:rPr lang="en-US" sz="1000" dirty="0"/>
              <a:t>The gas used to propel the medication does not come into contact with the medication- the gas and medication sections are separated. There is small exit port for the gas to escape in the middle of the device and located opposite the activation lever. Most of the hissing noise associated from the device is due to the gas escaping from this port. </a:t>
            </a:r>
          </a:p>
          <a:p>
            <a:r>
              <a:rPr lang="en-US" sz="1000" b="1" dirty="0"/>
              <a:t>Where does the gas go?</a:t>
            </a:r>
          </a:p>
          <a:p>
            <a:r>
              <a:rPr lang="en-US" sz="1000" dirty="0"/>
              <a:t>There is a tiny port, opposite the activation lever, in the middle of the device.  This port allows the gas to escape during activation. A small amount of CO</a:t>
            </a:r>
            <a:r>
              <a:rPr lang="en-US" sz="1000" baseline="-25000" dirty="0"/>
              <a:t>2</a:t>
            </a:r>
            <a:r>
              <a:rPr lang="en-US" sz="1000" dirty="0"/>
              <a:t> is released, be sure to direct the port away from the patient and yourself. The device is depressurized in several seconds. Please allow for all the gas to escape prior to disposal.</a:t>
            </a:r>
          </a:p>
          <a:p>
            <a:r>
              <a:rPr lang="en-US" sz="1000" b="1" dirty="0"/>
              <a:t>How long do I hold the J-Tip against the skin after injection?</a:t>
            </a:r>
          </a:p>
          <a:p>
            <a:r>
              <a:rPr lang="en-US" sz="1000" dirty="0"/>
              <a:t>Even though it only takes a fraction of a second for the injection to occur, hold the J-Tip in place for at least 2-3 seconds or until the “hissing” ends prior to disposal of the unit.</a:t>
            </a:r>
          </a:p>
          <a:p>
            <a:r>
              <a:rPr lang="en-US" sz="1000" b="1" dirty="0"/>
              <a:t>What should I expect after a J-Tip injection?</a:t>
            </a:r>
          </a:p>
          <a:p>
            <a:r>
              <a:rPr lang="en-US" sz="1000" dirty="0"/>
              <a:t>Two common responses one would expect to see post injection:</a:t>
            </a:r>
            <a:br>
              <a:rPr lang="en-US" sz="1000" dirty="0"/>
            </a:br>
            <a:r>
              <a:rPr lang="en-US" sz="1000" dirty="0"/>
              <a:t>1) a little blood reflux at the injection point; or </a:t>
            </a:r>
            <a:br>
              <a:rPr lang="en-US" sz="1000" dirty="0"/>
            </a:br>
            <a:r>
              <a:rPr lang="en-US" sz="1000" dirty="0"/>
              <a:t>2) a skin wheal at the injection site </a:t>
            </a:r>
          </a:p>
          <a:p>
            <a:endParaRPr lang="en-US" sz="1000" dirty="0"/>
          </a:p>
          <a:p>
            <a:endParaRPr lang="en-US" sz="1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4000" dirty="0"/>
              <a:t>Video</a:t>
            </a:r>
          </a:p>
        </p:txBody>
      </p:sp>
      <p:sp>
        <p:nvSpPr>
          <p:cNvPr id="3" name="Content Placeholder 2"/>
          <p:cNvSpPr>
            <a:spLocks noGrp="1"/>
          </p:cNvSpPr>
          <p:nvPr>
            <p:ph sz="quarter" idx="1"/>
          </p:nvPr>
        </p:nvSpPr>
        <p:spPr>
          <a:xfrm>
            <a:off x="685800" y="990600"/>
            <a:ext cx="8001000" cy="5029200"/>
          </a:xfrm>
        </p:spPr>
        <p:txBody>
          <a:bodyPr>
            <a:normAutofit/>
          </a:bodyPr>
          <a:lstStyle/>
          <a:p>
            <a:pPr>
              <a:buNone/>
            </a:pPr>
            <a:r>
              <a:rPr lang="en-US" sz="2000" dirty="0"/>
              <a:t>Click the link below, then click on the video: “</a:t>
            </a:r>
            <a:r>
              <a:rPr lang="en-US" sz="2000" b="1" dirty="0"/>
              <a:t>Injection for Anesthesia”</a:t>
            </a:r>
          </a:p>
          <a:p>
            <a:pPr>
              <a:buNone/>
            </a:pPr>
            <a:endParaRPr lang="en-US" sz="2000" dirty="0"/>
          </a:p>
          <a:p>
            <a:pPr>
              <a:buNone/>
            </a:pPr>
            <a:r>
              <a:rPr lang="en-US" sz="2000" dirty="0">
                <a:hlinkClick r:id="rId2"/>
              </a:rPr>
              <a:t>http://www.jtip.com/injection_for_anesthesia.html</a:t>
            </a:r>
            <a:endParaRPr lang="en-US" sz="2000" dirty="0"/>
          </a:p>
          <a:p>
            <a:pPr>
              <a:buNone/>
            </a:pPr>
            <a:endParaRPr lang="en-US"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ACategory xmlns="59da1016-2a1b-4f8a-9768-d7a4932f6f16" xsi:nil="true"/>
    <DocumentExpirationDate xmlns="59da1016-2a1b-4f8a-9768-d7a4932f6f16" xsi:nil="true"/>
    <IATopic xmlns="59da1016-2a1b-4f8a-9768-d7a4932f6f16" xsi:nil="true"/>
    <Meta_x0020_Keywords xmlns="924596d1-ec46-4d94-9098-856eecd9ce3b" xsi:nil="true"/>
    <IASubtopic xmlns="59da1016-2a1b-4f8a-9768-d7a4932f6f16" xsi:nil="true"/>
    <URL xmlns="http://schemas.microsoft.com/sharepoint/v3">
      <Url>https://www.oregon.gov/oha/PH/PROVIDERPARTNERRESOURCES/EMSTRAUMASYSTEMS/EMSFORCHILDREN/Documents/Pain-Control-JTIP-Presentation-Doernbecher.pptx</Url>
      <Description>Pain Control JTIP Presentation OHSU</Description>
    </URL>
    <Category xmlns="924596d1-ec46-4d94-9098-856eecd9ce3b" xsi:nil="true"/>
    <PublishingExpirationDate xmlns="http://schemas.microsoft.com/sharepoint/v3" xsi:nil="true"/>
    <Meta_x0020_Description xmlns="924596d1-ec46-4d94-9098-856eecd9ce3b" xsi:nil="true"/>
    <PublishingStartDate xmlns="http://schemas.microsoft.com/sharepoint/v3" xsi:nil="true"/>
    <Year xmlns="924596d1-ec46-4d94-9098-856eecd9ce3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55BCBAB1C8EBF49BF7062294EECFFC9" ma:contentTypeVersion="20" ma:contentTypeDescription="Create a new document." ma:contentTypeScope="" ma:versionID="c96d672aaf81dc8afcd27424b376a74c">
  <xsd:schema xmlns:xsd="http://www.w3.org/2001/XMLSchema" xmlns:xs="http://www.w3.org/2001/XMLSchema" xmlns:p="http://schemas.microsoft.com/office/2006/metadata/properties" xmlns:ns1="http://schemas.microsoft.com/sharepoint/v3" xmlns:ns2="59da1016-2a1b-4f8a-9768-d7a4932f6f16" xmlns:ns3="924596d1-ec46-4d94-9098-856eecd9ce3b" targetNamespace="http://schemas.microsoft.com/office/2006/metadata/properties" ma:root="true" ma:fieldsID="8ccd07f55908c2fda08bc7624005c94a" ns1:_="" ns2:_="" ns3:_="">
    <xsd:import namespace="http://schemas.microsoft.com/sharepoint/v3"/>
    <xsd:import namespace="59da1016-2a1b-4f8a-9768-d7a4932f6f16"/>
    <xsd:import namespace="924596d1-ec46-4d94-9098-856eecd9ce3b"/>
    <xsd:element name="properties">
      <xsd:complexType>
        <xsd:sequence>
          <xsd:element name="documentManagement">
            <xsd:complexType>
              <xsd:all>
                <xsd:element ref="ns2:IACategory" minOccurs="0"/>
                <xsd:element ref="ns2:IATopic" minOccurs="0"/>
                <xsd:element ref="ns2:IASubtopic" minOccurs="0"/>
                <xsd:element ref="ns2:DocumentExpirationDate" minOccurs="0"/>
                <xsd:element ref="ns3:Meta_x0020_Description" minOccurs="0"/>
                <xsd:element ref="ns3:Meta_x0020_Keywords" minOccurs="0"/>
                <xsd:element ref="ns1:PublishingStartDate" minOccurs="0"/>
                <xsd:element ref="ns1:PublishingExpirationDate" minOccurs="0"/>
                <xsd:element ref="ns1:URL" minOccurs="0"/>
                <xsd:element ref="ns2:SharedWithUsers" minOccurs="0"/>
                <xsd:element ref="ns3:Category" minOccurs="0"/>
                <xsd:element ref="ns3:Yea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URL" ma:index="12" nillable="true" ma:displayName="URL" ma:format="Hyperlink" ma:internalName="URL"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da1016-2a1b-4f8a-9768-d7a4932f6f16" elementFormDefault="qualified">
    <xsd:import namespace="http://schemas.microsoft.com/office/2006/documentManagement/types"/>
    <xsd:import namespace="http://schemas.microsoft.com/office/infopath/2007/PartnerControls"/>
    <xsd:element name="IACategory" ma:index="4" nillable="true" ma:displayName="IA Category" ma:format="Dropdown" ma:internalName="IACategory" ma:readOnly="false">
      <xsd:simpleType>
        <xsd:restriction base="dms:Choice">
          <xsd:enumeration value="About OHA"/>
          <xsd:enumeration value="Programs and Services"/>
          <xsd:enumeration value="Oregon Health Plan"/>
          <xsd:enumeration value="Health System Reform"/>
          <xsd:enumeration value="Licenses and Certificates"/>
          <xsd:enumeration value="Public Health"/>
        </xsd:restriction>
      </xsd:simpleType>
    </xsd:element>
    <xsd:element name="IATopic" ma:index="5" nillable="true" ma:displayName="IA Topic" ma:format="Dropdown" ma:internalName="IATopic" ma:readOnly="false">
      <xsd:simpleType>
        <xsd:restriction base="dms:Choice">
          <xsd:enumeration value="About OHA - Agency Communications"/>
          <xsd:enumeration value="About OHA - Budget"/>
          <xsd:enumeration value="About OHA - Contacts"/>
          <xsd:enumeration value="About OHA - Grants &amp; Contracts"/>
          <xsd:enumeration value="About OHA - Jobs &amp; Employment"/>
          <xsd:enumeration value="About OHA - Organization"/>
          <xsd:enumeration value="About OHA - Policies"/>
          <xsd:enumeration value="About OHA - Public Meetings"/>
          <xsd:enumeration value="About OHA - Public Records"/>
          <xsd:enumeration value="About OHA - Questions &amp; Comments"/>
          <xsd:enumeration value="About OHA - Reports &amp; Data"/>
          <xsd:enumeration value="About OHA - Rulemaking"/>
          <xsd:enumeration value="Programs and Services - Behavioral Health"/>
          <xsd:enumeration value="Programs and Services - Contacts"/>
          <xsd:enumeration value="Programs and Services - Coordinated Care"/>
          <xsd:enumeration value="Programs and Services - Disease"/>
          <xsd:enumeration value="Programs and Services - Environment"/>
          <xsd:enumeration value="Programs and Services - Health Resources"/>
          <xsd:enumeration value="Programs and Services - OEBB"/>
          <xsd:enumeration value="Programs and Services - Oregon Health Plan"/>
          <xsd:enumeration value="Programs and Services - Oregon State Hospital"/>
          <xsd:enumeration value="Programs and Services - PEBB"/>
          <xsd:enumeration value="Programs and Services - Pharmacy"/>
          <xsd:enumeration value="Programs and Services - Prevention"/>
          <xsd:enumeration value="Programs and Services - Safety"/>
          <xsd:enumeration value="Oregon Health Plan - Agency Communications"/>
          <xsd:enumeration value="Oregon Health Plan - Benefits"/>
          <xsd:enumeration value="Oregon Health Plan - Contacts"/>
          <xsd:enumeration value="Oregon Health Plan - Coordinated Care"/>
          <xsd:enumeration value="Oregon Health Plan - Grants &amp; Contracts"/>
          <xsd:enumeration value="Oregon Health Plan - Health Resources"/>
          <xsd:enumeration value="Oregon Health Plan - Policies"/>
          <xsd:enumeration value="Oregon Health Plan - Providers and Partners"/>
          <xsd:enumeration value="Oregon Health Plan - Public Meetings"/>
          <xsd:enumeration value="Oregon Health Plan - Questions &amp; Comments"/>
          <xsd:enumeration value="Oregon Health Plan - Rule Making"/>
          <xsd:enumeration value="Health System Reform - Agency Communications"/>
          <xsd:enumeration value="Health System Reform - Coordinated Care"/>
          <xsd:enumeration value="Health System Reform - Public Meetings"/>
          <xsd:enumeration value="Health System Reform - Questions &amp; Comments"/>
          <xsd:enumeration value="Health System Reform - Reports &amp; Data"/>
          <xsd:enumeration value="Licenses and Certificates - Certificates"/>
          <xsd:enumeration value="Licenses and Certificates - Contacts"/>
          <xsd:enumeration value="Licenses and Certificates - Licenses"/>
          <xsd:enumeration value="Licenses and Certificates - Vital Records"/>
          <xsd:enumeration value="Public Health - Agency Communications"/>
          <xsd:enumeration value="Public Health - Contacts"/>
          <xsd:enumeration value="Public Health - Disease"/>
          <xsd:enumeration value="Public Health - Environment"/>
          <xsd:enumeration value="Public Health - Health Resources"/>
          <xsd:enumeration value="Public Health - Questions &amp; Comments"/>
          <xsd:enumeration value="Public Health - Prevention"/>
          <xsd:enumeration value="Public Health - Providers and Partners"/>
          <xsd:enumeration value="Public Health - Reports &amp; Data"/>
          <xsd:enumeration value="Public Health - Safety"/>
          <xsd:enumeration value="Public Health - Vital Records"/>
        </xsd:restriction>
      </xsd:simpleType>
    </xsd:element>
    <xsd:element name="IASubtopic" ma:index="6" nillable="true" ma:displayName="IA Subtopic" ma:format="Dropdown" ma:internalName="IASubtopic" ma:readOnly="false">
      <xsd:simpleType>
        <xsd:restriction base="dms:Choice">
          <xsd:enumeration value="Addiction Services - Alcohol"/>
          <xsd:enumeration value="Addiction Services - Drug"/>
          <xsd:enumeration value="Addiction Services - Gambling"/>
          <xsd:enumeration value="Addiction Services - Tobacco"/>
          <xsd:enumeration value="Applications"/>
          <xsd:enumeration value="Benefits - Health Plans"/>
          <xsd:enumeration value="Benefits - OEBB"/>
          <xsd:enumeration value="Benefits - OHP"/>
          <xsd:enumeration value="Benefits - PEBB"/>
          <xsd:enumeration value="Benefits - Retirement"/>
          <xsd:enumeration value="Budget - Agency Summary"/>
          <xsd:enumeration value="Budget - Agency Request (ARB)"/>
          <xsd:enumeration value="Budget - Governors Budget"/>
          <xsd:enumeration value="Budget - Infrastructure"/>
          <xsd:enumeration value="Budget - Legislatively Adopted (LAB)"/>
          <xsd:enumeration value="Budget - Legislative action"/>
          <xsd:enumeration value="Budget - Overview"/>
          <xsd:enumeration value="Budget - Policy Option Package (POP)"/>
          <xsd:enumeration value="Budget - Priorities"/>
          <xsd:enumeration value="Budget - Program"/>
          <xsd:enumeration value="Budget - Reduction"/>
          <xsd:enumeration value="Budget - Strategic funding proposal"/>
          <xsd:enumeration value="Budget - Special report"/>
          <xsd:enumeration value="Budget - Stakeholder meeting"/>
          <xsd:enumeration value="CCO - Contact"/>
          <xsd:enumeration value="CCO - Audited Financial Statement"/>
          <xsd:enumeration value="CCO - Interim Financial Statement"/>
          <xsd:enumeration value="CCO - Internal Financial Statement"/>
          <xsd:enumeration value="Clean Air"/>
          <xsd:enumeration value="Clean Water"/>
          <xsd:enumeration value="Clinics"/>
          <xsd:enumeration value="Commissions"/>
          <xsd:enumeration value="Committee Members"/>
          <xsd:enumeration value="Committees"/>
          <xsd:enumeration value="Crisis Services"/>
          <xsd:enumeration value="Drug Addiction Services"/>
          <xsd:enumeration value="Electronic Health Care Records (EHR)"/>
          <xsd:enumeration value="Emergency Preparedness"/>
          <xsd:enumeration value="Environmental Pollution"/>
          <xsd:enumeration value="Featured Content"/>
          <xsd:enumeration value="Fees"/>
          <xsd:enumeration value="Health Services - Primary Care Home"/>
          <xsd:enumeration value="Health Services - Prioritized list"/>
          <xsd:enumeration value="ICD-10"/>
          <xsd:enumeration value="Immunizations"/>
          <xsd:enumeration value="Legislation - Bills"/>
          <xsd:enumeration value="Legislation - Contact"/>
          <xsd:enumeration value="Legislation - Highlights"/>
          <xsd:enumeration value="Legislation - Session Summary"/>
          <xsd:enumeration value="Materials - Commission"/>
          <xsd:enumeration value="Materials - Committee"/>
          <xsd:enumeration value="Materials - Coverage Guidance"/>
          <xsd:enumeration value="Materials - Evidence-based Guidelines"/>
          <xsd:enumeration value="Materials - Health care plan details"/>
          <xsd:enumeration value="Materials - Health care plan overview"/>
          <xsd:enumeration value="Materials - Meeting Document"/>
          <xsd:enumeration value="Materials - Meeting Recording"/>
          <xsd:enumeration value="Materials - Meeting Schedule"/>
          <xsd:enumeration value="Materials - Open Enrollment"/>
          <xsd:enumeration value="Materials - Training"/>
          <xsd:enumeration value="Materials - Webinar"/>
          <xsd:enumeration value="Materials - Workgroup"/>
          <xsd:enumeration value="Medical Marijuana (OMMP)"/>
          <xsd:enumeration value="Medical Services"/>
          <xsd:enumeration value="Meeting Document"/>
          <xsd:enumeration value="Meeting Schedule"/>
          <xsd:enumeration value="Mental Health Services"/>
          <xsd:enumeration value="Metrics - Behavioral Health"/>
          <xsd:enumeration value="Metrics - CCO"/>
          <xsd:enumeration value="Metrics - Demographics"/>
          <xsd:enumeration value="Metrics - Hospital Performance"/>
          <xsd:enumeration value="Metrics - Incentive"/>
          <xsd:enumeration value="Metrics - Measures and Outcomes Tracking (MOTS)"/>
          <xsd:enumeration value="Metrics - ONE Eligibility system"/>
          <xsd:enumeration value="Metrics - Prevention"/>
          <xsd:enumeration value="Metrics - Rural health"/>
          <xsd:enumeration value="Metrics - State-Wide"/>
          <xsd:enumeration value="News Letter"/>
          <xsd:enumeration value="News Release"/>
          <xsd:enumeration value="OHP - Medicaid Waiver"/>
          <xsd:enumeration value="OHP - Provider Announcement"/>
          <xsd:enumeration value="OHP - Provider Rates"/>
          <xsd:enumeration value="Preferred Drug List"/>
          <xsd:enumeration value="Prescription Drugs - Monitoring"/>
          <xsd:enumeration value="Prescription Drugs - Preferred List"/>
          <xsd:enumeration value="Prescription Drugs - Subsidy"/>
          <xsd:enumeration value="Prescription Drugs Subsidy"/>
          <xsd:enumeration value="Technical Assistance"/>
          <xsd:enumeration value="Training"/>
          <xsd:enumeration value="Vital Statistics - Birth Certificate"/>
          <xsd:enumeration value="Vital Statistics - Certificate Death"/>
          <xsd:enumeration value="Vital Statistics - Data Use Requests"/>
          <xsd:enumeration value="Vital Statistics - Divorce Data"/>
          <xsd:enumeration value="Vital Statistics - Domestic Partnership Data"/>
          <xsd:enumeration value="Vital Statistics - Fetal Death Data"/>
          <xsd:enumeration value="Vital Statistics - Marriage Data"/>
          <xsd:enumeration value="Vital Statistics - Teen Pregnancy Data"/>
          <xsd:enumeration value="Wellness - Exercise"/>
          <xsd:enumeration value="Wellness - HEM"/>
          <xsd:enumeration value="Wellness - Intervention"/>
          <xsd:enumeration value="Wellness - Pain Management"/>
          <xsd:enumeration value="Wellness - Reproductive Health"/>
          <xsd:enumeration value="Wellness - Stress Relief"/>
        </xsd:restriction>
      </xsd:simpleType>
    </xsd:element>
    <xsd:element name="DocumentExpirationDate" ma:index="7" nillable="true" ma:displayName="Document Expiration Date" ma:format="DateOnly" ma:internalName="DocumentExpirationDate" ma:readOnly="false">
      <xsd:simpleType>
        <xsd:restriction base="dms:DateTime"/>
      </xsd:simple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24596d1-ec46-4d94-9098-856eecd9ce3b" elementFormDefault="qualified">
    <xsd:import namespace="http://schemas.microsoft.com/office/2006/documentManagement/types"/>
    <xsd:import namespace="http://schemas.microsoft.com/office/infopath/2007/PartnerControls"/>
    <xsd:element name="Meta_x0020_Description" ma:index="8" nillable="true" ma:displayName="Meta Description" ma:internalName="Meta_x0020_Description" ma:readOnly="false">
      <xsd:simpleType>
        <xsd:restriction base="dms:Text"/>
      </xsd:simpleType>
    </xsd:element>
    <xsd:element name="Meta_x0020_Keywords" ma:index="9" nillable="true" ma:displayName="Meta Keywords" ma:internalName="Meta_x0020_Keywords" ma:readOnly="false">
      <xsd:simpleType>
        <xsd:restriction base="dms:Text"/>
      </xsd:simpleType>
    </xsd:element>
    <xsd:element name="Category" ma:index="18" nillable="true" ma:displayName="Category" ma:format="Dropdown" ma:internalName="Category">
      <xsd:simpleType>
        <xsd:restriction base="dms:Choice">
          <xsd:enumeration value="EMSC Advisory Committee Minutes"/>
        </xsd:restriction>
      </xsd:simpleType>
    </xsd:element>
    <xsd:element name="Year" ma:index="19" nillable="true" ma:displayName="Date" ma:format="DateOnly" ma:internalName="Year">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B92B9F0-0D1C-4D49-9CC5-319AE4B21BD6}">
  <ds:schemaRefs>
    <ds:schemaRef ds:uri="http://schemas.microsoft.com/office/2006/metadata/properties"/>
    <ds:schemaRef ds:uri="http://schemas.microsoft.com/office/infopath/2007/PartnerControls"/>
    <ds:schemaRef ds:uri="http://schemas.microsoft.com/sharepoint/v3"/>
    <ds:schemaRef ds:uri="59da1016-2a1b-4f8a-9768-d7a4932f6f16"/>
    <ds:schemaRef ds:uri="944604e5-e926-4e33-b4b5-a3bc667472d8"/>
    <ds:schemaRef ds:uri="http://schemas.microsoft.com/sharepoint/v4"/>
  </ds:schemaRefs>
</ds:datastoreItem>
</file>

<file path=customXml/itemProps2.xml><?xml version="1.0" encoding="utf-8"?>
<ds:datastoreItem xmlns:ds="http://schemas.openxmlformats.org/officeDocument/2006/customXml" ds:itemID="{877369A3-0F01-4A4D-A729-9B81558BBAAA}">
  <ds:schemaRefs>
    <ds:schemaRef ds:uri="http://schemas.microsoft.com/sharepoint/v3/contenttype/forms"/>
  </ds:schemaRefs>
</ds:datastoreItem>
</file>

<file path=customXml/itemProps3.xml><?xml version="1.0" encoding="utf-8"?>
<ds:datastoreItem xmlns:ds="http://schemas.openxmlformats.org/officeDocument/2006/customXml" ds:itemID="{DD99F5C3-861F-4C7D-B445-0BF9FFE91F41}"/>
</file>

<file path=docProps/app.xml><?xml version="1.0" encoding="utf-8"?>
<Properties xmlns="http://schemas.openxmlformats.org/officeDocument/2006/extended-properties" xmlns:vt="http://schemas.openxmlformats.org/officeDocument/2006/docPropsVTypes">
  <Template>Equity</Template>
  <TotalTime>232</TotalTime>
  <Words>1416</Words>
  <Application>Microsoft Office PowerPoint</Application>
  <PresentationFormat>On-screen Show (4:3)</PresentationFormat>
  <Paragraphs>73</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Franklin Gothic Book</vt:lpstr>
      <vt:lpstr>Perpetua</vt:lpstr>
      <vt:lpstr>Wingdings</vt:lpstr>
      <vt:lpstr>Wingdings 2</vt:lpstr>
      <vt:lpstr>Equity</vt:lpstr>
      <vt:lpstr>J-Tip ® Needle-Free  Buffered Lidocaine</vt:lpstr>
      <vt:lpstr>The J-tip Device</vt:lpstr>
      <vt:lpstr>J-Tip versus Needle</vt:lpstr>
      <vt:lpstr>Criteria for Use</vt:lpstr>
      <vt:lpstr>General Information </vt:lpstr>
      <vt:lpstr>Procedure</vt:lpstr>
      <vt:lpstr>FAQ</vt:lpstr>
      <vt:lpstr>FAQ</vt:lpstr>
      <vt:lpstr>Video</vt:lpstr>
    </vt:vector>
  </TitlesOfParts>
  <Company>OHSU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Pain Control JTIP Presentation OHSU</dc:title>
  <dc:creator>ITG</dc:creator>
  <cp:lastModifiedBy>Ford Rachel L</cp:lastModifiedBy>
  <cp:revision>27</cp:revision>
  <dcterms:created xsi:type="dcterms:W3CDTF">2011-11-04T01:35:29Z</dcterms:created>
  <dcterms:modified xsi:type="dcterms:W3CDTF">2023-03-02T18:04:11Z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0x010100555BCBAB1C8EBF49BF7062294EECFFC9</vt:lpwstr>
  </property>
  <property fmtid="{D5CDD505-2E9C-101B-9397-08002B2CF9AE}" pid="3" name="WorkflowChangePath">
    <vt:lpwstr>cf38cbd7-d3f3-4ea4-b23e-b82741805e65,4;cf38cbd7-d3f3-4ea4-b23e-b82741805e65,6;cf38cbd7-d3f3-4ea4-b23e-b82741805e65,8;b571bba8-2508-4200-8015-4ae1be5a4847,2;</vt:lpwstr>
  </property>
  <property fmtid="{D5CDD505-2E9C-101B-9397-08002B2CF9AE}" pid="4" name="Order">
    <vt:r8>7800</vt:r8>
  </property>
</Properties>
</file>